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embeddings/Microsoft_Equation56.bin" ContentType="application/vnd.openxmlformats-officedocument.oleObject"/>
  <Override PartName="/ppt/tags/tag13.xml" ContentType="application/vnd.openxmlformats-officedocument.presentationml.tags+xml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embeddings/Microsoft_Equation22.bin" ContentType="application/vnd.openxmlformats-officedocument.oleObject"/>
  <Override PartName="/docProps/app.xml" ContentType="application/vnd.openxmlformats-officedocument.extended-properties+xml"/>
  <Override PartName="/ppt/slides/slide30.xml" ContentType="application/vnd.openxmlformats-officedocument.presentationml.slide+xml"/>
  <Override PartName="/ppt/tags/tag34.xml" ContentType="application/vnd.openxmlformats-officedocument.presentationml.tags+xml"/>
  <Override PartName="/ppt/embeddings/Microsoft_Equation29.bin" ContentType="application/vnd.openxmlformats-officedocument.oleObject"/>
  <Override PartName="/ppt/tags/tag15.xml" ContentType="application/vnd.openxmlformats-officedocument.presentationml.tags+xml"/>
  <Override PartName="/ppt/slides/slide36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s/slide47.xml" ContentType="application/vnd.openxmlformats-officedocument.presentationml.slide+xml"/>
  <Override PartName="/ppt/theme/theme3.xml" ContentType="application/vnd.openxmlformats-officedocument.theme+xml"/>
  <Override PartName="/ppt/embeddings/Microsoft_Equation39.bin" ContentType="application/vnd.openxmlformats-officedocument.oleObject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embeddings/Microsoft_Equation8.bin" ContentType="application/vnd.openxmlformats-officedocument.oleObject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tags/tag17.xml" ContentType="application/vnd.openxmlformats-officedocument.presentationml.tags+xml"/>
  <Override PartName="/ppt/slides/slide52.xml" ContentType="application/vnd.openxmlformats-officedocument.presentationml.slide+xml"/>
  <Override PartName="/ppt/slides/slide1.xml" ContentType="application/vnd.openxmlformats-officedocument.presentationml.slide+xml"/>
  <Override PartName="/ppt/slides/slide51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Default Extension="wmf" ContentType="image/x-wmf"/>
  <Override PartName="/ppt/embeddings/Microsoft_Equation12.bin" ContentType="application/vnd.openxmlformats-officedocument.oleObject"/>
  <Override PartName="/ppt/embeddings/Microsoft_Equation20.bin" ContentType="application/vnd.openxmlformats-officedocument.oleObject"/>
  <Override PartName="/ppt/embeddings/Microsoft_Equation19.bin" ContentType="application/vnd.openxmlformats-officedocument.oleObject"/>
  <Override PartName="/ppt/embeddings/Microsoft_Equation11.bin" ContentType="application/vnd.openxmlformats-officedocument.oleObject"/>
  <Override PartName="/ppt/embeddings/Microsoft_Equation36.bin" ContentType="application/vnd.openxmlformats-officedocument.oleObject"/>
  <Override PartName="/ppt/tags/tag32.xml" ContentType="application/vnd.openxmlformats-officedocument.presentationml.tags+xml"/>
  <Override PartName="/ppt/embeddings/Microsoft_Equation4.bin" ContentType="application/vnd.openxmlformats-officedocument.oleObject"/>
  <Override PartName="/ppt/embeddings/Microsoft_Equation42.bin" ContentType="application/vnd.openxmlformats-officedocument.oleObject"/>
  <Override PartName="/ppt/handoutMasters/handoutMaster1.xml" ContentType="application/vnd.openxmlformats-officedocument.presentationml.handoutMaster+xml"/>
  <Override PartName="/ppt/slides/slide13.xml" ContentType="application/vnd.openxmlformats-officedocument.presentationml.slide+xml"/>
  <Override PartName="/ppt/tags/tag9.xml" ContentType="application/vnd.openxmlformats-officedocument.presentationml.tags+xml"/>
  <Override PartName="/ppt/embeddings/Microsoft_Equation23.bin" ContentType="application/vnd.openxmlformats-officedocument.oleObject"/>
  <Override PartName="/ppt/tags/tag35.xml" ContentType="application/vnd.openxmlformats-officedocument.presentationml.tags+xml"/>
  <Override PartName="/ppt/notesSlides/notesSlide4.xml" ContentType="application/vnd.openxmlformats-officedocument.presentationml.notesSlide+xml"/>
  <Override PartName="/ppt/embeddings/Microsoft_Equation5.bin" ContentType="application/vnd.openxmlformats-officedocument.oleObject"/>
  <Default Extension="pict" ContentType="image/pict"/>
  <Override PartName="/ppt/embeddings/Microsoft_Equation58.bin" ContentType="application/vnd.openxmlformats-officedocument.oleObject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embeddings/Microsoft_Equation18.bin" ContentType="application/vnd.openxmlformats-officedocument.oleObject"/>
  <Override PartName="/ppt/tags/tag12.xml" ContentType="application/vnd.openxmlformats-officedocument.presentationml.tags+xml"/>
  <Override PartName="/ppt/slideLayouts/slideLayout4.xml" ContentType="application/vnd.openxmlformats-officedocument.presentationml.slideLayout+xml"/>
  <Override PartName="/ppt/embeddings/Microsoft_Equation52.bin" ContentType="application/vnd.openxmlformats-officedocument.oleObject"/>
  <Override PartName="/ppt/slideLayouts/slideLayout2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1.xml" ContentType="application/vnd.openxmlformats-officedocument.presentationml.notesSlide+xml"/>
  <Override PartName="/ppt/tags/tag24.xml" ContentType="application/vnd.openxmlformats-officedocument.presentationml.tags+xml"/>
  <Override PartName="/ppt/slides/slide43.xml" ContentType="application/vnd.openxmlformats-officedocument.presentationml.slide+xml"/>
  <Override PartName="/ppt/slideLayouts/slideLayout6.xml" ContentType="application/vnd.openxmlformats-officedocument.presentationml.slideLayout+xml"/>
  <Override PartName="/ppt/embeddings/Microsoft_Equation53.bin" ContentType="application/vnd.openxmlformats-officedocument.oleObject"/>
  <Default Extension="emf" ContentType="image/x-emf"/>
  <Override PartName="/ppt/slides/slide37.xml" ContentType="application/vnd.openxmlformats-officedocument.presentationml.slide+xml"/>
  <Override PartName="/ppt/tags/tag29.xml" ContentType="application/vnd.openxmlformats-officedocument.presentationml.tags+xml"/>
  <Override PartName="/ppt/slides/slide10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Default Extension="vml" ContentType="application/vnd.openxmlformats-officedocument.vmlDrawing"/>
  <Override PartName="/ppt/tags/tag14.xml" ContentType="application/vnd.openxmlformats-officedocument.presentationml.tags+xml"/>
  <Override PartName="/ppt/tags/tag33.xml" ContentType="application/vnd.openxmlformats-officedocument.presentationml.tags+xml"/>
  <Default Extension="png" ContentType="image/png"/>
  <Override PartName="/ppt/embeddings/Microsoft_Equation1.bin" ContentType="application/vnd.openxmlformats-officedocument.oleObject"/>
  <Override PartName="/ppt/tags/tag7.xml" ContentType="application/vnd.openxmlformats-officedocument.presentationml.tags+xml"/>
  <Override PartName="/ppt/slides/slide27.xml" ContentType="application/vnd.openxmlformats-officedocument.presentationml.slide+xml"/>
  <Override PartName="/ppt/tags/tag5.xml" ContentType="application/vnd.openxmlformats-officedocument.presentationml.tags+xml"/>
  <Override PartName="/docProps/core.xml" ContentType="application/vnd.openxmlformats-package.core-properties+xml"/>
  <Override PartName="/ppt/embeddings/Microsoft_Equation24.bin" ContentType="application/vnd.openxmlformats-officedocument.oleObject"/>
  <Override PartName="/ppt/embeddings/Microsoft_Equation30.bin" ContentType="application/vnd.openxmlformats-officedocument.oleObject"/>
  <Override PartName="/ppt/tags/tag19.xml" ContentType="application/vnd.openxmlformats-officedocument.presentationml.tags+xml"/>
  <Override PartName="/ppt/slides/slide31.xml" ContentType="application/vnd.openxmlformats-officedocument.presentationml.slide+xml"/>
  <Default Extension="bin" ContentType="application/vnd.openxmlformats-officedocument.presentationml.printerSettings"/>
  <Override PartName="/ppt/tags/tag8.xml" ContentType="application/vnd.openxmlformats-officedocument.presentationml.tags+xml"/>
  <Override PartName="/ppt/embeddings/Microsoft_Equation3.bin" ContentType="application/vnd.openxmlformats-officedocument.oleObject"/>
  <Override PartName="/ppt/embeddings/Microsoft_Equation41.bin" ContentType="application/vnd.openxmlformats-officedocument.oleObject"/>
  <Override PartName="/ppt/tags/tag6.xml" ContentType="application/vnd.openxmlformats-officedocument.presentationml.tags+xml"/>
  <Override PartName="/ppt/tags/tag11.xml" ContentType="application/vnd.openxmlformats-officedocument.presentationml.tags+xml"/>
  <Override PartName="/ppt/slides/slide12.xml" ContentType="application/vnd.openxmlformats-officedocument.presentationml.slide+xml"/>
  <Override PartName="/ppt/slides/slide19.xml" ContentType="application/vnd.openxmlformats-officedocument.presentationml.slide+xml"/>
  <Override PartName="/ppt/tags/tag2.xml" ContentType="application/vnd.openxmlformats-officedocument.presentationml.tags+xml"/>
  <Override PartName="/ppt/slides/slide4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1.xml" ContentType="application/vnd.openxmlformats-officedocument.presentationml.slide+xml"/>
  <Default Extension="xls" ContentType="application/vnd.ms-excel"/>
  <Override PartName="/ppt/embeddings/Microsoft_Equation57.bin" ContentType="application/vnd.openxmlformats-officedocument.oleObject"/>
  <Override PartName="/ppt/tags/tag20.xml" ContentType="application/vnd.openxmlformats-officedocument.presentationml.tags+xml"/>
  <Override PartName="/ppt/theme/theme2.xml" ContentType="application/vnd.openxmlformats-officedocument.theme+xml"/>
  <Override PartName="/ppt/embeddings/Microsoft_Equation15.bin" ContentType="application/vnd.openxmlformats-officedocument.oleObject"/>
  <Override PartName="/ppt/slides/slide2.xml" ContentType="application/vnd.openxmlformats-officedocument.presentationml.slide+xml"/>
  <Override PartName="/ppt/embeddings/Microsoft_Equation38.bin" ContentType="application/vnd.openxmlformats-officedocument.oleObject"/>
  <Override PartName="/ppt/embeddings/Microsoft_Equation28.bin" ContentType="application/vnd.openxmlformats-officedocument.oleObject"/>
  <Override PartName="/ppt/embeddings/Microsoft_Equation47.bin" ContentType="application/vnd.openxmlformats-officedocument.oleObject"/>
  <Override PartName="/ppt/slides/slide35.xml" ContentType="application/vnd.openxmlformats-officedocument.presentationml.slide+xml"/>
  <Override PartName="/ppt/embeddings/Microsoft_Equation49.bin" ContentType="application/vnd.openxmlformats-officedocument.oleObject"/>
  <Override PartName="/ppt/slides/slide42.xml" ContentType="application/vnd.openxmlformats-officedocument.presentationml.slide+xml"/>
  <Override PartName="/ppt/tags/tag22.xml" ContentType="application/vnd.openxmlformats-officedocument.presentationml.tags+xml"/>
  <Override PartName="/ppt/embeddings/Microsoft_Equation51.bin" ContentType="application/vnd.openxmlformats-officedocument.oleObject"/>
  <Override PartName="/ppt/embeddings/Microsoft_Equation54.bin" ContentType="application/vnd.openxmlformats-officedocument.oleObject"/>
  <Override PartName="/ppt/slides/slide45.xml" ContentType="application/vnd.openxmlformats-officedocument.presentationml.slide+xml"/>
  <Override PartName="/ppt/embeddings/Microsoft_Equation34.bin" ContentType="application/vnd.openxmlformats-officedocument.oleObject"/>
  <Override PartName="/ppt/embeddings/Microsoft_Equation44.bin" ContentType="application/vnd.openxmlformats-officedocument.oleObject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50.xml" ContentType="application/vnd.openxmlformats-officedocument.presentationml.slide+xml"/>
  <Override PartName="/ppt/tags/tag3.xml" ContentType="application/vnd.openxmlformats-officedocument.presentationml.tags+xml"/>
  <Override PartName="/ppt/embeddings/Microsoft_Equation25.bin" ContentType="application/vnd.openxmlformats-officedocument.oleObject"/>
  <Override PartName="/ppt/embeddings/Microsoft_Equation16.bin" ContentType="application/vnd.openxmlformats-officedocument.oleObject"/>
  <Override PartName="/ppt/notesSlides/notesSlide3.xml" ContentType="application/vnd.openxmlformats-officedocument.presentationml.notesSlide+xml"/>
  <Override PartName="/ppt/embeddings/Microsoft_Equation35.bin" ContentType="application/vnd.openxmlformats-officedocument.oleObject"/>
  <Override PartName="/ppt/tags/tag30.xml" ContentType="application/vnd.openxmlformats-officedocument.presentationml.tags+xml"/>
  <Override PartName="/ppt/embeddings/Microsoft_Equation43.bin" ContentType="application/vnd.openxmlformats-officedocument.oleObject"/>
  <Default Extension="xml" ContentType="application/xml"/>
  <Override PartName="/ppt/embeddings/Microsoft_Equation14.bin" ContentType="application/vnd.openxmlformats-officedocument.oleObject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embeddings/Microsoft_Equation33.bin" ContentType="application/vnd.openxmlformats-officedocument.oleObject"/>
  <Override PartName="/ppt/embeddings/Microsoft_Equation40.bin" ContentType="application/vnd.openxmlformats-officedocument.oleObject"/>
  <Override PartName="/ppt/slides/slide25.xml" ContentType="application/vnd.openxmlformats-officedocument.presentationml.slide+xml"/>
  <Override PartName="/ppt/tags/tag4.xml" ContentType="application/vnd.openxmlformats-officedocument.presentationml.tags+xml"/>
  <Override PartName="/ppt/embeddings/Microsoft_Equation2.bin" ContentType="application/vnd.openxmlformats-officedocument.oleObject"/>
  <Override PartName="/ppt/embeddings/Microsoft_Equation26.bin" ContentType="application/vnd.openxmlformats-officedocument.oleObject"/>
  <Override PartName="/ppt/tags/tag18.xml" ContentType="application/vnd.openxmlformats-officedocument.presentationml.tags+xml"/>
  <Override PartName="/ppt/embeddings/Microsoft_Equation48.bin" ContentType="application/vnd.openxmlformats-officedocument.oleObject"/>
  <Override PartName="/ppt/slides/slide14.xml" ContentType="application/vnd.openxmlformats-officedocument.presentationml.slide+xml"/>
  <Override PartName="/ppt/slides/slide40.xml" ContentType="application/vnd.openxmlformats-officedocument.presentationml.slide+xml"/>
  <Override PartName="/ppt/tags/tag21.xml" ContentType="application/vnd.openxmlformats-officedocument.presentationml.tags+xml"/>
  <Override PartName="/ppt/embeddings/Microsoft_Equation10.bin" ContentType="application/vnd.openxmlformats-officedocument.oleObject"/>
  <Override PartName="/ppt/slides/slide34.xml" ContentType="application/vnd.openxmlformats-officedocument.presentationml.slide+xml"/>
  <Override PartName="/ppt/embeddings/Microsoft_Equation55.bin" ContentType="application/vnd.openxmlformats-officedocument.oleObject"/>
  <Override PartName="/ppt/slides/slide44.xml" ContentType="application/vnd.openxmlformats-officedocument.presentationml.slide+xml"/>
  <Override PartName="/ppt/embeddings/Microsoft_Equation45.bin" ContentType="application/vnd.openxmlformats-officedocument.oleObject"/>
  <Override PartName="/ppt/embeddings/Microsoft_Equation7.bin" ContentType="application/vnd.openxmlformats-officedocument.oleObject"/>
  <Override PartName="/ppt/notesSlides/notesSlide5.xml" ContentType="application/vnd.openxmlformats-officedocument.presentationml.notesSlide+xml"/>
  <Override PartName="/ppt/slides/slide49.xml" ContentType="application/vnd.openxmlformats-officedocument.presentationml.slide+xml"/>
  <Override PartName="/ppt/slideLayouts/slideLayout1.xml" ContentType="application/vnd.openxmlformats-officedocument.presentationml.slideLayout+xml"/>
  <Override PartName="/ppt/embeddings/Microsoft_Equation13.bin" ContentType="application/vnd.openxmlformats-officedocument.oleObject"/>
  <Override PartName="/ppt/slides/slide48.xml" ContentType="application/vnd.openxmlformats-officedocument.presentationml.slide+xml"/>
  <Override PartName="/ppt/theme/theme1.xml" ContentType="application/vnd.openxmlformats-officedocument.theme+xml"/>
  <Override PartName="/ppt/tags/tag10.xml" ContentType="application/vnd.openxmlformats-officedocument.presentationml.tags+xml"/>
  <Override PartName="/ppt/presentation.xml" ContentType="application/vnd.openxmlformats-officedocument.presentationml.presentation.main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31.xml" ContentType="application/vnd.openxmlformats-officedocument.presentationml.tags+xml"/>
  <Override PartName="/ppt/slides/slide5.xml" ContentType="application/vnd.openxmlformats-officedocument.presentationml.slide+xml"/>
  <Override PartName="/ppt/embeddings/Microsoft_Equation50.bin" ContentType="application/vnd.openxmlformats-officedocument.oleObject"/>
  <Override PartName="/ppt/slideLayouts/slideLayout7.xml" ContentType="application/vnd.openxmlformats-officedocument.presentationml.slideLayout+xml"/>
  <Override PartName="/ppt/tags/tag23.xml" ContentType="application/vnd.openxmlformats-officedocument.presentationml.tags+xml"/>
  <Default Extension="jpeg" ContentType="image/jpeg"/>
  <Override PartName="/ppt/embeddings/Microsoft_Equation31.bin" ContentType="application/vnd.openxmlformats-officedocument.oleObject"/>
  <Override PartName="/ppt/embeddings/Microsoft_Equation46.bin" ContentType="application/vnd.openxmlformats-officedocument.oleObject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gs/tag25.xml" ContentType="application/vnd.openxmlformats-officedocument.presentationml.tags+xml"/>
  <Override PartName="/ppt/slideLayouts/slideLayout11.xml" ContentType="application/vnd.openxmlformats-officedocument.presentationml.slideLayout+xml"/>
  <Override PartName="/ppt/tags/tag16.xml" ContentType="application/vnd.openxmlformats-officedocument.presentationml.tags+xml"/>
  <Override PartName="/ppt/slideLayouts/slideLayout13.xml" ContentType="application/vnd.openxmlformats-officedocument.presentationml.slideLayout+xml"/>
  <Override PartName="/ppt/embeddings/Microsoft_Equation27.bin" ContentType="application/vnd.openxmlformats-officedocument.oleObject"/>
  <Override PartName="/ppt/slides/slide8.xml" ContentType="application/vnd.openxmlformats-officedocument.presentationml.slide+xml"/>
  <Override PartName="/ppt/embeddings/Microsoft_Equation9.bin" ContentType="application/vnd.openxmlformats-officedocument.oleObject"/>
  <Override PartName="/ppt/slides/slide15.xml" ContentType="application/vnd.openxmlformats-officedocument.presentationml.slide+xml"/>
  <Override PartName="/ppt/embeddings/Microsoft_Equation37.bin" ContentType="application/vnd.openxmlformats-officedocument.oleObject"/>
  <Override PartName="/ppt/embeddings/Microsoft_Equation6.bin" ContentType="application/vnd.openxmlformats-officedocument.oleObject"/>
  <Override PartName="/ppt/embeddings/Microsoft_Equation32.bin" ContentType="application/vnd.openxmlformats-officedocument.oleObject"/>
  <Override PartName="/ppt/tags/tag26.xml" ContentType="application/vnd.openxmlformats-officedocument.presentationml.tags+xml"/>
  <Override PartName="/ppt/slides/slide9.xml" ContentType="application/vnd.openxmlformats-officedocument.presentationml.slide+xml"/>
  <Default Extension="rels" ContentType="application/vnd.openxmlformats-package.relationships+xml"/>
  <Override PartName="/ppt/slides/slide24.xml" ContentType="application/vnd.openxmlformats-officedocument.presentationml.slide+xml"/>
  <Override PartName="/ppt/slides/slide39.xml" ContentType="application/vnd.openxmlformats-officedocument.presentationml.slide+xml"/>
  <Override PartName="/ppt/tags/tag1.xml" ContentType="application/vnd.openxmlformats-officedocument.presentationml.tags+xml"/>
  <Override PartName="/ppt/slides/slide32.xml" ContentType="application/vnd.openxmlformats-officedocument.presentationml.slide+xml"/>
  <Override PartName="/ppt/embeddings/Microsoft_Equation17.bin" ContentType="application/vnd.openxmlformats-officedocument.oleObject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38.xml" ContentType="application/vnd.openxmlformats-officedocument.presentationml.slide+xml"/>
  <Override PartName="/ppt/slideLayouts/slideLayout12.xml" ContentType="application/vnd.openxmlformats-officedocument.presentationml.slideLayout+xml"/>
  <Override PartName="/ppt/embeddings/Microsoft_Equation21.bin" ContentType="application/vnd.openxmlformats-officedocument.oleObject"/>
  <Override PartName="/ppt/slides/slide2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51" r:id="rId1"/>
  </p:sldMasterIdLst>
  <p:notesMasterIdLst>
    <p:notesMasterId r:id="rId54"/>
  </p:notesMasterIdLst>
  <p:handoutMasterIdLst>
    <p:handoutMasterId r:id="rId55"/>
  </p:handoutMasterIdLst>
  <p:sldIdLst>
    <p:sldId id="601" r:id="rId2"/>
    <p:sldId id="469" r:id="rId3"/>
    <p:sldId id="602" r:id="rId4"/>
    <p:sldId id="464" r:id="rId5"/>
    <p:sldId id="505" r:id="rId6"/>
    <p:sldId id="508" r:id="rId7"/>
    <p:sldId id="510" r:id="rId8"/>
    <p:sldId id="511" r:id="rId9"/>
    <p:sldId id="521" r:id="rId10"/>
    <p:sldId id="512" r:id="rId11"/>
    <p:sldId id="514" r:id="rId12"/>
    <p:sldId id="513" r:id="rId13"/>
    <p:sldId id="518" r:id="rId14"/>
    <p:sldId id="519" r:id="rId15"/>
    <p:sldId id="520" r:id="rId16"/>
    <p:sldId id="522" r:id="rId17"/>
    <p:sldId id="523" r:id="rId18"/>
    <p:sldId id="524" r:id="rId19"/>
    <p:sldId id="525" r:id="rId20"/>
    <p:sldId id="526" r:id="rId21"/>
    <p:sldId id="528" r:id="rId22"/>
    <p:sldId id="556" r:id="rId23"/>
    <p:sldId id="562" r:id="rId24"/>
    <p:sldId id="561" r:id="rId25"/>
    <p:sldId id="563" r:id="rId26"/>
    <p:sldId id="564" r:id="rId27"/>
    <p:sldId id="565" r:id="rId28"/>
    <p:sldId id="566" r:id="rId29"/>
    <p:sldId id="567" r:id="rId30"/>
    <p:sldId id="568" r:id="rId31"/>
    <p:sldId id="569" r:id="rId32"/>
    <p:sldId id="570" r:id="rId33"/>
    <p:sldId id="571" r:id="rId34"/>
    <p:sldId id="572" r:id="rId35"/>
    <p:sldId id="558" r:id="rId36"/>
    <p:sldId id="559" r:id="rId37"/>
    <p:sldId id="586" r:id="rId38"/>
    <p:sldId id="587" r:id="rId39"/>
    <p:sldId id="574" r:id="rId40"/>
    <p:sldId id="575" r:id="rId41"/>
    <p:sldId id="576" r:id="rId42"/>
    <p:sldId id="577" r:id="rId43"/>
    <p:sldId id="578" r:id="rId44"/>
    <p:sldId id="579" r:id="rId45"/>
    <p:sldId id="580" r:id="rId46"/>
    <p:sldId id="603" r:id="rId47"/>
    <p:sldId id="588" r:id="rId48"/>
    <p:sldId id="604" r:id="rId49"/>
    <p:sldId id="581" r:id="rId50"/>
    <p:sldId id="582" r:id="rId51"/>
    <p:sldId id="583" r:id="rId52"/>
    <p:sldId id="584" r:id="rId53"/>
  </p:sldIdLst>
  <p:sldSz cx="9144000" cy="6858000" type="screen4x3"/>
  <p:notesSz cx="6985000" cy="9271000"/>
  <p:custDataLst>
    <p:tags r:id="rId57"/>
  </p:custDataLst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0000FF"/>
    <a:srgbClr val="FF9900"/>
    <a:srgbClr val="FF7C80"/>
    <a:srgbClr val="996633"/>
    <a:srgbClr val="FF0000"/>
    <a:srgbClr val="33CC33"/>
    <a:srgbClr val="CC3300"/>
    <a:srgbClr val="FFFF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768" autoAdjust="0"/>
    <p:restoredTop sz="61650" autoAdjust="0"/>
  </p:normalViewPr>
  <p:slideViewPr>
    <p:cSldViewPr>
      <p:cViewPr varScale="1">
        <p:scale>
          <a:sx n="66" d="100"/>
          <a:sy n="66" d="100"/>
        </p:scale>
        <p:origin x="-210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Objects="1">
      <p:cViewPr varScale="1">
        <p:scale>
          <a:sx n="82" d="100"/>
          <a:sy n="82" d="100"/>
        </p:scale>
        <p:origin x="-3000" y="-112"/>
      </p:cViewPr>
      <p:guideLst>
        <p:guide orient="horz" pos="2920"/>
        <p:guide pos="220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60" Type="http://schemas.openxmlformats.org/officeDocument/2006/relationships/theme" Target="theme/theme1.xml"/><Relationship Id="rId39" Type="http://schemas.openxmlformats.org/officeDocument/2006/relationships/slide" Target="slides/slide38.xml"/><Relationship Id="rId7" Type="http://schemas.openxmlformats.org/officeDocument/2006/relationships/slide" Target="slides/slide6.xml"/><Relationship Id="rId43" Type="http://schemas.openxmlformats.org/officeDocument/2006/relationships/slide" Target="slides/slide42.xml"/><Relationship Id="rId25" Type="http://schemas.openxmlformats.org/officeDocument/2006/relationships/slide" Target="slides/slide24.xml"/><Relationship Id="rId10" Type="http://schemas.openxmlformats.org/officeDocument/2006/relationships/slide" Target="slides/slide9.xml"/><Relationship Id="rId50" Type="http://schemas.openxmlformats.org/officeDocument/2006/relationships/slide" Target="slides/slide49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27" Type="http://schemas.openxmlformats.org/officeDocument/2006/relationships/slide" Target="slides/slide26.xml"/><Relationship Id="rId14" Type="http://schemas.openxmlformats.org/officeDocument/2006/relationships/slide" Target="slides/slide13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45" Type="http://schemas.openxmlformats.org/officeDocument/2006/relationships/slide" Target="slides/slide44.xml"/><Relationship Id="rId58" Type="http://schemas.openxmlformats.org/officeDocument/2006/relationships/presProps" Target="presProps.xml"/><Relationship Id="rId42" Type="http://schemas.openxmlformats.org/officeDocument/2006/relationships/slide" Target="slides/slide41.xml"/><Relationship Id="rId6" Type="http://schemas.openxmlformats.org/officeDocument/2006/relationships/slide" Target="slides/slide5.xml"/><Relationship Id="rId49" Type="http://schemas.openxmlformats.org/officeDocument/2006/relationships/slide" Target="slides/slide48.xml"/><Relationship Id="rId44" Type="http://schemas.openxmlformats.org/officeDocument/2006/relationships/slide" Target="slides/slide43.xml"/><Relationship Id="rId19" Type="http://schemas.openxmlformats.org/officeDocument/2006/relationships/slide" Target="slides/slide18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2" Type="http://schemas.openxmlformats.org/officeDocument/2006/relationships/slide" Target="slides/slide1.xml"/><Relationship Id="rId46" Type="http://schemas.openxmlformats.org/officeDocument/2006/relationships/slide" Target="slides/slide45.xml"/><Relationship Id="rId57" Type="http://schemas.openxmlformats.org/officeDocument/2006/relationships/tags" Target="tags/tag1.xml"/><Relationship Id="rId59" Type="http://schemas.openxmlformats.org/officeDocument/2006/relationships/viewProps" Target="viewProps.xml"/><Relationship Id="rId35" Type="http://schemas.openxmlformats.org/officeDocument/2006/relationships/slide" Target="slides/slide34.xml"/><Relationship Id="rId51" Type="http://schemas.openxmlformats.org/officeDocument/2006/relationships/slide" Target="slides/slide50.xml"/><Relationship Id="rId55" Type="http://schemas.openxmlformats.org/officeDocument/2006/relationships/handoutMaster" Target="handoutMasters/handoutMaster1.xml"/><Relationship Id="rId31" Type="http://schemas.openxmlformats.org/officeDocument/2006/relationships/slide" Target="slides/slide30.xml"/><Relationship Id="rId34" Type="http://schemas.openxmlformats.org/officeDocument/2006/relationships/slide" Target="slides/slide33.xml"/><Relationship Id="rId40" Type="http://schemas.openxmlformats.org/officeDocument/2006/relationships/slide" Target="slides/slide39.xml"/><Relationship Id="rId36" Type="http://schemas.openxmlformats.org/officeDocument/2006/relationships/slide" Target="slides/slide35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47" Type="http://schemas.openxmlformats.org/officeDocument/2006/relationships/slide" Target="slides/slide46.xml"/><Relationship Id="rId56" Type="http://schemas.openxmlformats.org/officeDocument/2006/relationships/printerSettings" Target="printerSettings/printerSettings1.bin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2" Type="http://schemas.openxmlformats.org/officeDocument/2006/relationships/slide" Target="slides/slide51.xml"/><Relationship Id="rId54" Type="http://schemas.openxmlformats.org/officeDocument/2006/relationships/notesMaster" Target="notesMasters/notesMaster1.xml"/><Relationship Id="rId12" Type="http://schemas.openxmlformats.org/officeDocument/2006/relationships/slide" Target="slides/slide11.xml"/><Relationship Id="rId3" Type="http://schemas.openxmlformats.org/officeDocument/2006/relationships/slide" Target="slides/slide2.xml"/><Relationship Id="rId23" Type="http://schemas.openxmlformats.org/officeDocument/2006/relationships/slide" Target="slides/slide22.xml"/><Relationship Id="rId61" Type="http://schemas.openxmlformats.org/officeDocument/2006/relationships/tableStyles" Target="tableStyles.xml"/><Relationship Id="rId53" Type="http://schemas.openxmlformats.org/officeDocument/2006/relationships/slide" Target="slides/slide52.xml"/><Relationship Id="rId26" Type="http://schemas.openxmlformats.org/officeDocument/2006/relationships/slide" Target="slides/slide25.xml"/><Relationship Id="rId30" Type="http://schemas.openxmlformats.org/officeDocument/2006/relationships/slide" Target="slides/slide29.xml"/><Relationship Id="rId11" Type="http://schemas.openxmlformats.org/officeDocument/2006/relationships/slide" Target="slides/slide10.xml"/><Relationship Id="rId29" Type="http://schemas.openxmlformats.org/officeDocument/2006/relationships/slide" Target="slides/slide28.xml"/><Relationship Id="rId16" Type="http://schemas.openxmlformats.org/officeDocument/2006/relationships/slide" Target="slides/slide15.xml"/><Relationship Id="rId33" Type="http://schemas.openxmlformats.org/officeDocument/2006/relationships/slide" Target="slides/slide32.xml"/><Relationship Id="rId41" Type="http://schemas.openxmlformats.org/officeDocument/2006/relationships/slide" Target="slides/slide4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2" Type="http://schemas.openxmlformats.org/officeDocument/2006/relationships/slide" Target="slides/slide21.xml"/><Relationship Id="rId21" Type="http://schemas.openxmlformats.org/officeDocument/2006/relationships/slide" Target="slides/slide20.xml"/></Relationships>
</file>

<file path=ppt/drawings/_rels/vmlDrawing1.vml.rels><?xml version="1.0" encoding="UTF-8" standalone="yes"?>
<Relationships xmlns="http://schemas.openxmlformats.org/package/2006/relationships"><Relationship Id="rId4" Type="http://schemas.openxmlformats.org/officeDocument/2006/relationships/image" Target="../media/image6.pict"/><Relationship Id="rId1" Type="http://schemas.openxmlformats.org/officeDocument/2006/relationships/image" Target="../media/image3.pict"/><Relationship Id="rId2" Type="http://schemas.openxmlformats.org/officeDocument/2006/relationships/image" Target="../media/image4.pict"/><Relationship Id="rId3" Type="http://schemas.openxmlformats.org/officeDocument/2006/relationships/image" Target="../media/image5.pict"/><Relationship Id="rId5" Type="http://schemas.openxmlformats.org/officeDocument/2006/relationships/image" Target="../media/image7.pict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pict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pict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ict"/><Relationship Id="rId1" Type="http://schemas.openxmlformats.org/officeDocument/2006/relationships/image" Target="../media/image23.pict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ict"/><Relationship Id="rId3" Type="http://schemas.openxmlformats.org/officeDocument/2006/relationships/image" Target="../media/image27.pict"/><Relationship Id="rId1" Type="http://schemas.openxmlformats.org/officeDocument/2006/relationships/image" Target="../media/image25.pict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ict"/><Relationship Id="rId1" Type="http://schemas.openxmlformats.org/officeDocument/2006/relationships/image" Target="../media/image28.pict"/></Relationships>
</file>

<file path=ppt/drawings/_rels/vmlDrawing15.vml.rels><?xml version="1.0" encoding="UTF-8" standalone="yes"?>
<Relationships xmlns="http://schemas.openxmlformats.org/package/2006/relationships"><Relationship Id="rId4" Type="http://schemas.openxmlformats.org/officeDocument/2006/relationships/image" Target="../media/image32.pict"/><Relationship Id="rId1" Type="http://schemas.openxmlformats.org/officeDocument/2006/relationships/image" Target="../media/image29.pict"/><Relationship Id="rId2" Type="http://schemas.openxmlformats.org/officeDocument/2006/relationships/image" Target="../media/image30.pict"/><Relationship Id="rId3" Type="http://schemas.openxmlformats.org/officeDocument/2006/relationships/image" Target="../media/image31.pict"/></Relationships>
</file>

<file path=ppt/drawings/_rels/vmlDrawing16.vml.rels><?xml version="1.0" encoding="UTF-8" standalone="yes"?>
<Relationships xmlns="http://schemas.openxmlformats.org/package/2006/relationships"><Relationship Id="rId4" Type="http://schemas.openxmlformats.org/officeDocument/2006/relationships/image" Target="../media/image42.pict"/><Relationship Id="rId1" Type="http://schemas.openxmlformats.org/officeDocument/2006/relationships/image" Target="../media/image39.pict"/><Relationship Id="rId2" Type="http://schemas.openxmlformats.org/officeDocument/2006/relationships/image" Target="../media/image40.pict"/><Relationship Id="rId3" Type="http://schemas.openxmlformats.org/officeDocument/2006/relationships/image" Target="../media/image41.pict"/></Relationships>
</file>

<file path=ppt/drawings/_rels/vmlDrawing17.v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ict"/><Relationship Id="rId1" Type="http://schemas.openxmlformats.org/officeDocument/2006/relationships/image" Target="../media/image39.pict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pict"/></Relationships>
</file>

<file path=ppt/drawings/_rels/vmlDrawing19.v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ict"/><Relationship Id="rId3" Type="http://schemas.openxmlformats.org/officeDocument/2006/relationships/image" Target="../media/image47.pict"/><Relationship Id="rId1" Type="http://schemas.openxmlformats.org/officeDocument/2006/relationships/image" Target="../media/image45.pict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ict"/><Relationship Id="rId4" Type="http://schemas.openxmlformats.org/officeDocument/2006/relationships/image" Target="../media/image11.pict"/><Relationship Id="rId5" Type="http://schemas.openxmlformats.org/officeDocument/2006/relationships/image" Target="../media/image12.pict"/><Relationship Id="rId7" Type="http://schemas.openxmlformats.org/officeDocument/2006/relationships/image" Target="../media/image14.pict"/><Relationship Id="rId1" Type="http://schemas.openxmlformats.org/officeDocument/2006/relationships/image" Target="../media/image8.pict"/><Relationship Id="rId2" Type="http://schemas.openxmlformats.org/officeDocument/2006/relationships/image" Target="../media/image9.pict"/><Relationship Id="rId9" Type="http://schemas.openxmlformats.org/officeDocument/2006/relationships/image" Target="../media/image16.pict"/><Relationship Id="rId3" Type="http://schemas.openxmlformats.org/officeDocument/2006/relationships/image" Target="../media/image10.pict"/><Relationship Id="rId6" Type="http://schemas.openxmlformats.org/officeDocument/2006/relationships/image" Target="../media/image13.pict"/></Relationships>
</file>

<file path=ppt/drawings/_rels/vmlDrawing20.v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ict"/><Relationship Id="rId1" Type="http://schemas.openxmlformats.org/officeDocument/2006/relationships/image" Target="../media/image48.pict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9.pict"/></Relationships>
</file>

<file path=ppt/drawings/_rels/vmlDrawing2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ict"/><Relationship Id="rId1" Type="http://schemas.openxmlformats.org/officeDocument/2006/relationships/image" Target="../media/image50.pict"/></Relationships>
</file>

<file path=ppt/drawings/_rels/vmlDrawing23.v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ict"/><Relationship Id="rId1" Type="http://schemas.openxmlformats.org/officeDocument/2006/relationships/image" Target="../media/image52.pict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4.pict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5.pict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5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pict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pict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pict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ict"/><Relationship Id="rId1" Type="http://schemas.openxmlformats.org/officeDocument/2006/relationships/image" Target="../media/image19.pict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pict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pict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pict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26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826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56050" y="0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5826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05863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826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56050" y="8805863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0812C54-B754-0944-97C5-A5A8108C911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>
            <a:lvl1pPr algn="l" defTabSz="928688">
              <a:defRPr sz="1200"/>
            </a:lvl1pPr>
          </a:lstStyle>
          <a:p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56050" y="0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>
            <a:lvl1pPr algn="r" defTabSz="928688">
              <a:defRPr sz="1200"/>
            </a:lvl1pPr>
          </a:lstStyle>
          <a:p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4750" y="695325"/>
            <a:ext cx="4635500" cy="3476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8500" y="4403725"/>
            <a:ext cx="5588000" cy="41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30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05863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85" tIns="46442" rIns="92885" bIns="46442" numCol="1" anchor="b" anchorCtr="0" compatLnSpc="1">
            <a:prstTxWarp prst="textNoShape">
              <a:avLst/>
            </a:prstTxWarp>
          </a:bodyPr>
          <a:lstStyle>
            <a:lvl1pPr algn="l" defTabSz="928688">
              <a:defRPr sz="1200"/>
            </a:lvl1pPr>
          </a:lstStyle>
          <a:p>
            <a:endParaRPr lang="en-US"/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6050" y="8805863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85" tIns="46442" rIns="92885" bIns="46442" numCol="1" anchor="b" anchorCtr="0" compatLnSpc="1">
            <a:prstTxWarp prst="textNoShape">
              <a:avLst/>
            </a:prstTxWarp>
          </a:bodyPr>
          <a:lstStyle>
            <a:lvl1pPr algn="r" defTabSz="928688">
              <a:defRPr sz="1200"/>
            </a:lvl1pPr>
          </a:lstStyle>
          <a:p>
            <a:fld id="{785D8DAB-610F-7C41-A9E0-6C28E79E7C5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1" charset="0"/>
        <a:ea typeface="Arial" pitchFamily="-111" charset="0"/>
        <a:cs typeface="Arial" pitchFamily="-111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1" charset="0"/>
        <a:ea typeface="Arial" pitchFamily="-111" charset="0"/>
        <a:cs typeface="Arial" pitchFamily="-111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1" charset="0"/>
        <a:ea typeface="Arial" pitchFamily="-111" charset="0"/>
        <a:cs typeface="Arial" pitchFamily="-111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1" charset="0"/>
        <a:ea typeface="Arial" pitchFamily="-111" charset="0"/>
        <a:cs typeface="Arial" pitchFamily="-111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1" charset="0"/>
        <a:ea typeface="Arial" pitchFamily="-111" charset="0"/>
        <a:cs typeface="Arial" pitchFamily="-111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1026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74750" y="695325"/>
            <a:ext cx="4635500" cy="34766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4931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0729" y="4404033"/>
            <a:ext cx="5123546" cy="417103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1445" tIns="45722" rIns="91445" bIns="45722">
            <a:prstTxWarp prst="textNoShape">
              <a:avLst/>
            </a:prstTxWarp>
          </a:bodyPr>
          <a:lstStyle/>
          <a:p>
            <a:endParaRPr lang="en-US">
              <a:latin typeface="Arial" pitchFamily="-111" charset="0"/>
              <a:ea typeface="ＭＳ Ｐゴシック" pitchFamily="-111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BA0ECF2-78AC-7944-8A02-F806ED8D646D}" type="slidenum">
              <a:rPr lang="en-US"/>
              <a:pPr/>
              <a:t>5</a:t>
            </a:fld>
            <a:endParaRPr lang="en-US"/>
          </a:p>
        </p:txBody>
      </p:sp>
      <p:sp>
        <p:nvSpPr>
          <p:cNvPr id="134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45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733" y="4403725"/>
            <a:ext cx="5121536" cy="417195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57018B3-94A6-D740-A7D3-3F29DE32A4F6}" type="slidenum">
              <a:rPr lang="en-US"/>
              <a:pPr/>
              <a:t>16</a:t>
            </a:fld>
            <a:endParaRPr lang="en-US"/>
          </a:p>
        </p:txBody>
      </p:sp>
      <p:sp>
        <p:nvSpPr>
          <p:cNvPr id="82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buFont typeface="Times" charset="0"/>
              <a:buChar char="•"/>
            </a:pPr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5D8DAB-610F-7C41-A9E0-6C28E79E7C58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C9E67C4-8CA2-6C4F-BBED-8E4780735715}" type="slidenum">
              <a:rPr lang="en-US"/>
              <a:pPr/>
              <a:t>49</a:t>
            </a:fld>
            <a:endParaRPr lang="en-US"/>
          </a:p>
        </p:txBody>
      </p:sp>
      <p:sp>
        <p:nvSpPr>
          <p:cNvPr id="71683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US">
              <a:latin typeface="Arial" pitchFamily="-110" charset="0"/>
              <a:ea typeface="ＭＳ Ｐゴシック" pitchFamily="-110" charset="-128"/>
              <a:cs typeface="ＭＳ Ｐゴシック" pitchFamily="-110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B5E0ADE-2696-504F-9E53-19713EA0704E}" type="slidenum">
              <a:rPr lang="en-US"/>
              <a:pPr/>
              <a:t>50</a:t>
            </a:fld>
            <a:endParaRPr lang="en-US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>
                <a:latin typeface="Arial" pitchFamily="-110" charset="0"/>
                <a:ea typeface="ＭＳ Ｐゴシック" pitchFamily="-110" charset="-128"/>
                <a:cs typeface="ＭＳ Ｐゴシック" pitchFamily="-110" charset="-128"/>
              </a:rPr>
              <a:t>This graph is from</a:t>
            </a:r>
          </a:p>
          <a:p>
            <a:r>
              <a:rPr lang="en-US" dirty="0">
                <a:latin typeface="Arial" pitchFamily="-110" charset="0"/>
                <a:ea typeface="ＭＳ Ｐゴシック" pitchFamily="-110" charset="-128"/>
                <a:cs typeface="ＭＳ Ｐゴシック" pitchFamily="-110" charset="-128"/>
              </a:rPr>
              <a:t>http://</a:t>
            </a:r>
            <a:r>
              <a:rPr lang="en-US" dirty="0" err="1">
                <a:latin typeface="Arial" pitchFamily="-110" charset="0"/>
                <a:ea typeface="ＭＳ Ｐゴシック" pitchFamily="-110" charset="-128"/>
                <a:cs typeface="ＭＳ Ｐゴシック" pitchFamily="-110" charset="-128"/>
              </a:rPr>
              <a:t>www.cs.utexas.edu/users/jp/research/email.paper.pdf</a:t>
            </a:r>
            <a:endParaRPr lang="en-US" dirty="0">
              <a:latin typeface="Arial" pitchFamily="-110" charset="0"/>
              <a:ea typeface="ＭＳ Ｐゴシック" pitchFamily="-110" charset="-128"/>
              <a:cs typeface="ＭＳ Ｐゴシック" pitchFamily="-110" charset="-128"/>
            </a:endParaRPr>
          </a:p>
          <a:p>
            <a:r>
              <a:rPr lang="en-US" b="1" dirty="0">
                <a:latin typeface="Arial" pitchFamily="-110" charset="0"/>
                <a:ea typeface="ＭＳ Ｐゴシック" pitchFamily="-110" charset="-128"/>
                <a:cs typeface="ＭＳ Ｐゴシック" pitchFamily="-110" charset="-128"/>
              </a:rPr>
              <a:t>Naive-</a:t>
            </a:r>
            <a:r>
              <a:rPr lang="en-US" b="1" dirty="0" err="1">
                <a:latin typeface="Arial" pitchFamily="-110" charset="0"/>
                <a:ea typeface="ＭＳ Ｐゴシック" pitchFamily="-110" charset="-128"/>
                <a:cs typeface="ＭＳ Ｐゴシック" pitchFamily="-110" charset="-128"/>
              </a:rPr>
              <a:t>Bayes</a:t>
            </a:r>
            <a:r>
              <a:rPr lang="en-US" b="1" dirty="0">
                <a:latin typeface="Arial" pitchFamily="-110" charset="0"/>
                <a:ea typeface="ＭＳ Ｐゴシック" pitchFamily="-110" charset="-128"/>
                <a:cs typeface="ＭＳ Ｐゴシック" pitchFamily="-110" charset="-128"/>
              </a:rPr>
              <a:t> vs. Rule-Learning in Classification of Email</a:t>
            </a:r>
          </a:p>
          <a:p>
            <a:r>
              <a:rPr lang="en-US" dirty="0">
                <a:latin typeface="Arial" pitchFamily="-110" charset="0"/>
                <a:ea typeface="ＭＳ Ｐゴシック" pitchFamily="-110" charset="-128"/>
                <a:cs typeface="ＭＳ Ｐゴシック" pitchFamily="-110" charset="-128"/>
              </a:rPr>
              <a:t>Jefferson Provost, UT Austin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4" Type="http://schemas.openxmlformats.org/officeDocument/2006/relationships/slideMaster" Target="../slideMasters/slideMaster1.xml"/><Relationship Id="rId1" Type="http://schemas.openxmlformats.org/officeDocument/2006/relationships/tags" Target="../tags/tag6.xml"/><Relationship Id="rId2" Type="http://schemas.openxmlformats.org/officeDocument/2006/relationships/tags" Target="../tags/tag7.xml"/><Relationship Id="rId3" Type="http://schemas.openxmlformats.org/officeDocument/2006/relationships/tags" Target="../tags/tag8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7"/>
          <p:cNvSpPr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 rot="5400000">
            <a:off x="3314700" y="723900"/>
            <a:ext cx="228600" cy="5486400"/>
          </a:xfrm>
          <a:prstGeom prst="triangle">
            <a:avLst>
              <a:gd name="adj" fmla="val 100000"/>
            </a:avLst>
          </a:prstGeom>
          <a:solidFill>
            <a:srgbClr val="CC3300"/>
          </a:solidFill>
          <a:ln w="25400">
            <a:solidFill>
              <a:srgbClr val="CC33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9"/>
          <p:cNvSpPr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 rot="16200000" flipH="1">
            <a:off x="5829300" y="952500"/>
            <a:ext cx="228600" cy="5029200"/>
          </a:xfrm>
          <a:prstGeom prst="triangle">
            <a:avLst>
              <a:gd name="adj" fmla="val 100000"/>
            </a:avLst>
          </a:prstGeom>
          <a:solidFill>
            <a:srgbClr val="CC3300"/>
          </a:solidFill>
          <a:ln w="25400">
            <a:solidFill>
              <a:srgbClr val="CC33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Line 8"/>
          <p:cNvSpPr>
            <a:spLocks noChangeShapeType="1"/>
          </p:cNvSpPr>
          <p:nvPr userDrawn="1">
            <p:custDataLst>
              <p:tags r:id="rId3"/>
            </p:custDataLst>
          </p:nvPr>
        </p:nvSpPr>
        <p:spPr bwMode="auto">
          <a:xfrm>
            <a:off x="685800" y="3581400"/>
            <a:ext cx="77724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788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9760B3-974D-DE42-9D8A-32F1294F9B7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7FF46B0-341A-F94D-8D9E-41B6AA66D5D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2400"/>
            <a:ext cx="2057400" cy="5973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2400"/>
            <a:ext cx="6019800" cy="5973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854B0B4-F8C1-9447-AFC2-619B68C3C7D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556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990600"/>
            <a:ext cx="8229600" cy="51355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fld id="{651E483D-0481-AC48-929F-85905B484BC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OverTx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0772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752600"/>
            <a:ext cx="7772400" cy="2362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67200"/>
            <a:ext cx="7772400" cy="2362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2A77451-B4D0-444C-B26E-68168808B98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8B5E184-3545-E648-A65B-4BC3013ECF8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CFE23D6-838F-1142-AE58-DC14299530F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4038600" cy="5135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4038600" cy="5135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BEAA0D5-D0C0-8D48-BCE2-AFF3EC6470D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0C1B44-0B54-C443-9508-F450D8D8841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90F079A-79A2-BB4C-8A7B-49CB7EA9A1C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5A4B11-987B-774A-A4F4-E4D9EBEFA25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FFDB601-A72C-7648-B51C-B2B9A14A45A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2F31E0E-61C7-6C43-8D94-CCD458CF1C7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6" Type="http://schemas.openxmlformats.org/officeDocument/2006/relationships/tags" Target="../tags/tag3.xml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2.xml"/><Relationship Id="rId12" Type="http://schemas.openxmlformats.org/officeDocument/2006/relationships/slideLayout" Target="../slideLayouts/slideLayout12.xml"/><Relationship Id="rId17" Type="http://schemas.openxmlformats.org/officeDocument/2006/relationships/tags" Target="../tags/tag4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18" Type="http://schemas.openxmlformats.org/officeDocument/2006/relationships/tags" Target="../tags/tag5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  <p:custDataLst>
              <p:tags r:id="rId15"/>
            </p:custDataLst>
          </p:nvPr>
        </p:nvSpPr>
        <p:spPr bwMode="auto">
          <a:xfrm>
            <a:off x="457200" y="152400"/>
            <a:ext cx="8229600" cy="65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  <p:custDataLst>
              <p:tags r:id="rId16"/>
            </p:custDataLst>
          </p:nvPr>
        </p:nvSpPr>
        <p:spPr bwMode="auto">
          <a:xfrm>
            <a:off x="457200" y="990600"/>
            <a:ext cx="8229600" cy="513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57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en-US"/>
          </a:p>
        </p:txBody>
      </p:sp>
      <p:sp>
        <p:nvSpPr>
          <p:cNvPr id="757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757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6ADF83D-28F7-B84A-AE04-0852A69F2FC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5783" name="Line 7"/>
          <p:cNvSpPr>
            <a:spLocks noChangeShapeType="1"/>
          </p:cNvSpPr>
          <p:nvPr userDrawn="1">
            <p:custDataLst>
              <p:tags r:id="rId17"/>
            </p:custDataLst>
          </p:nvPr>
        </p:nvSpPr>
        <p:spPr bwMode="auto">
          <a:xfrm>
            <a:off x="473075" y="881063"/>
            <a:ext cx="8229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75785" name="AutoShape 9"/>
          <p:cNvSpPr>
            <a:spLocks noChangeArrowheads="1"/>
          </p:cNvSpPr>
          <p:nvPr userDrawn="1">
            <p:custDataLst>
              <p:tags r:id="rId18"/>
            </p:custDataLst>
          </p:nvPr>
        </p:nvSpPr>
        <p:spPr bwMode="auto">
          <a:xfrm rot="5400000">
            <a:off x="3216275" y="-1893887"/>
            <a:ext cx="76200" cy="5562600"/>
          </a:xfrm>
          <a:prstGeom prst="triangle">
            <a:avLst>
              <a:gd name="adj" fmla="val 41667"/>
            </a:avLst>
          </a:prstGeom>
          <a:solidFill>
            <a:srgbClr val="CC3300"/>
          </a:solidFill>
          <a:ln w="25400">
            <a:solidFill>
              <a:srgbClr val="CC33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5" r:id="rId12"/>
    <p:sldLayoutId id="2147483676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-111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-111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-111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-111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-111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111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111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11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21.bin"/><Relationship Id="rId1" Type="http://schemas.openxmlformats.org/officeDocument/2006/relationships/vmlDrawing" Target="../drawings/vmlDrawing5.vml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oleObject" Target="../embeddings/Microsoft_Equation23.bin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22.bin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24.bin"/><Relationship Id="rId1" Type="http://schemas.openxmlformats.org/officeDocument/2006/relationships/vmlDrawing" Target="../drawings/vmlDrawing7.v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25.bin"/><Relationship Id="rId1" Type="http://schemas.openxmlformats.org/officeDocument/2006/relationships/vmlDrawing" Target="../drawings/vmlDrawing8.v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26.bin"/><Relationship Id="rId1" Type="http://schemas.openxmlformats.org/officeDocument/2006/relationships/vmlDrawing" Target="../drawings/vmlDrawing9.v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27.bin"/><Relationship Id="rId1" Type="http://schemas.openxmlformats.org/officeDocument/2006/relationships/vmlDrawing" Target="../drawings/vmlDrawing10.vml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1" Type="http://schemas.openxmlformats.org/officeDocument/2006/relationships/tags" Target="../tags/tag11.xml"/><Relationship Id="rId2" Type="http://schemas.openxmlformats.org/officeDocument/2006/relationships/tags" Target="../tags/tag12.xml"/><Relationship Id="rId3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28.bin"/><Relationship Id="rId1" Type="http://schemas.openxmlformats.org/officeDocument/2006/relationships/vmlDrawing" Target="../drawings/vmlDrawing11.vml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oleObject" Target="../embeddings/Microsoft_Equation30.bin"/><Relationship Id="rId1" Type="http://schemas.openxmlformats.org/officeDocument/2006/relationships/vmlDrawing" Target="../drawings/vmlDrawing12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29.bin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oleObject" Target="../embeddings/Microsoft_Equation32.bin"/><Relationship Id="rId1" Type="http://schemas.openxmlformats.org/officeDocument/2006/relationships/vmlDrawing" Target="../drawings/vmlDrawing13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31.bin"/><Relationship Id="rId5" Type="http://schemas.openxmlformats.org/officeDocument/2006/relationships/oleObject" Target="../embeddings/Microsoft_Equation33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oleObject" Target="../embeddings/Microsoft_Equation35.bin"/><Relationship Id="rId1" Type="http://schemas.openxmlformats.org/officeDocument/2006/relationships/vmlDrawing" Target="../drawings/vmlDrawing14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34.bin"/></Relationships>
</file>

<file path=ppt/slides/_rels/slide21.xml.rels><?xml version="1.0" encoding="UTF-8" standalone="yes"?>
<Relationships xmlns="http://schemas.openxmlformats.org/package/2006/relationships"><Relationship Id="rId6" Type="http://schemas.openxmlformats.org/officeDocument/2006/relationships/oleObject" Target="../embeddings/Microsoft_Equation39.bin"/><Relationship Id="rId4" Type="http://schemas.openxmlformats.org/officeDocument/2006/relationships/oleObject" Target="../embeddings/Microsoft_Equation37.bin"/><Relationship Id="rId1" Type="http://schemas.openxmlformats.org/officeDocument/2006/relationships/vmlDrawing" Target="../drawings/vmlDrawing15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36.bin"/><Relationship Id="rId5" Type="http://schemas.openxmlformats.org/officeDocument/2006/relationships/oleObject" Target="../embeddings/Microsoft_Equation38.bin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4" Type="http://schemas.openxmlformats.org/officeDocument/2006/relationships/tags" Target="../tags/tag26.xml"/><Relationship Id="rId20" Type="http://schemas.openxmlformats.org/officeDocument/2006/relationships/tags" Target="../tags/tag32.xml"/><Relationship Id="rId4" Type="http://schemas.openxmlformats.org/officeDocument/2006/relationships/tags" Target="../tags/tag16.xml"/><Relationship Id="rId21" Type="http://schemas.openxmlformats.org/officeDocument/2006/relationships/tags" Target="../tags/tag33.xml"/><Relationship Id="rId22" Type="http://schemas.openxmlformats.org/officeDocument/2006/relationships/tags" Target="../tags/tag34.xml"/><Relationship Id="rId23" Type="http://schemas.openxmlformats.org/officeDocument/2006/relationships/tags" Target="../tags/tag35.xml"/><Relationship Id="rId7" Type="http://schemas.openxmlformats.org/officeDocument/2006/relationships/tags" Target="../tags/tag19.xml"/><Relationship Id="rId11" Type="http://schemas.openxmlformats.org/officeDocument/2006/relationships/tags" Target="../tags/tag23.xml"/><Relationship Id="rId1" Type="http://schemas.openxmlformats.org/officeDocument/2006/relationships/tags" Target="../tags/tag13.xml"/><Relationship Id="rId24" Type="http://schemas.openxmlformats.org/officeDocument/2006/relationships/slideLayout" Target="../slideLayouts/slideLayout2.xml"/><Relationship Id="rId6" Type="http://schemas.openxmlformats.org/officeDocument/2006/relationships/tags" Target="../tags/tag18.xml"/><Relationship Id="rId16" Type="http://schemas.openxmlformats.org/officeDocument/2006/relationships/tags" Target="../tags/tag28.xml"/><Relationship Id="rId8" Type="http://schemas.openxmlformats.org/officeDocument/2006/relationships/tags" Target="../tags/tag20.xml"/><Relationship Id="rId13" Type="http://schemas.openxmlformats.org/officeDocument/2006/relationships/tags" Target="../tags/tag25.xml"/><Relationship Id="rId10" Type="http://schemas.openxmlformats.org/officeDocument/2006/relationships/tags" Target="../tags/tag22.xml"/><Relationship Id="rId5" Type="http://schemas.openxmlformats.org/officeDocument/2006/relationships/tags" Target="../tags/tag17.xml"/><Relationship Id="rId15" Type="http://schemas.openxmlformats.org/officeDocument/2006/relationships/tags" Target="../tags/tag27.xml"/><Relationship Id="rId12" Type="http://schemas.openxmlformats.org/officeDocument/2006/relationships/tags" Target="../tags/tag24.xml"/><Relationship Id="rId17" Type="http://schemas.openxmlformats.org/officeDocument/2006/relationships/tags" Target="../tags/tag29.xml"/><Relationship Id="rId19" Type="http://schemas.openxmlformats.org/officeDocument/2006/relationships/tags" Target="../tags/tag31.xml"/><Relationship Id="rId2" Type="http://schemas.openxmlformats.org/officeDocument/2006/relationships/tags" Target="../tags/tag14.xml"/><Relationship Id="rId9" Type="http://schemas.openxmlformats.org/officeDocument/2006/relationships/tags" Target="../tags/tag21.xml"/><Relationship Id="rId3" Type="http://schemas.openxmlformats.org/officeDocument/2006/relationships/tags" Target="../tags/tag15.xml"/><Relationship Id="rId18" Type="http://schemas.openxmlformats.org/officeDocument/2006/relationships/tags" Target="../tags/tag30.xml"/></Relationships>
</file>

<file path=ppt/slides/_rels/slide25.xml.rels><?xml version="1.0" encoding="UTF-8" standalone="yes"?>
<Relationships xmlns="http://schemas.openxmlformats.org/package/2006/relationships"><Relationship Id="rId6" Type="http://schemas.openxmlformats.org/officeDocument/2006/relationships/image" Target="../media/image37.png"/><Relationship Id="rId4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Relationship Id="rId3" Type="http://schemas.openxmlformats.org/officeDocument/2006/relationships/image" Target="../media/image34.png"/><Relationship Id="rId5" Type="http://schemas.openxmlformats.org/officeDocument/2006/relationships/image" Target="../media/image36.png"/></Relationships>
</file>

<file path=ppt/slides/_rels/slide26.xml.rels><?xml version="1.0" encoding="UTF-8" standalone="yes"?>
<Relationships xmlns="http://schemas.openxmlformats.org/package/2006/relationships"><Relationship Id="rId6" Type="http://schemas.openxmlformats.org/officeDocument/2006/relationships/image" Target="../media/image37.png"/><Relationship Id="rId4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Relationship Id="rId3" Type="http://schemas.openxmlformats.org/officeDocument/2006/relationships/image" Target="../media/image34.png"/><Relationship Id="rId5" Type="http://schemas.openxmlformats.org/officeDocument/2006/relationships/image" Target="../media/image36.png"/></Relationships>
</file>

<file path=ppt/slides/_rels/slide27.xml.rels><?xml version="1.0" encoding="UTF-8" standalone="yes"?>
<Relationships xmlns="http://schemas.openxmlformats.org/package/2006/relationships"><Relationship Id="rId6" Type="http://schemas.openxmlformats.org/officeDocument/2006/relationships/image" Target="../media/image37.png"/><Relationship Id="rId4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Relationship Id="rId3" Type="http://schemas.openxmlformats.org/officeDocument/2006/relationships/image" Target="../media/image34.png"/><Relationship Id="rId5" Type="http://schemas.openxmlformats.org/officeDocument/2006/relationships/image" Target="../media/image36.png"/></Relationships>
</file>

<file path=ppt/slides/_rels/slide28.xml.rels><?xml version="1.0" encoding="UTF-8" standalone="yes"?>
<Relationships xmlns="http://schemas.openxmlformats.org/package/2006/relationships"><Relationship Id="rId6" Type="http://schemas.openxmlformats.org/officeDocument/2006/relationships/image" Target="../media/image37.png"/><Relationship Id="rId4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Relationship Id="rId3" Type="http://schemas.openxmlformats.org/officeDocument/2006/relationships/image" Target="../media/image34.png"/><Relationship Id="rId5" Type="http://schemas.openxmlformats.org/officeDocument/2006/relationships/image" Target="../media/image36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6" Type="http://schemas.openxmlformats.org/officeDocument/2006/relationships/oleObject" Target="../embeddings/Microsoft_Equation43.bin"/><Relationship Id="rId4" Type="http://schemas.openxmlformats.org/officeDocument/2006/relationships/oleObject" Target="../embeddings/Microsoft_Equation41.bin"/><Relationship Id="rId1" Type="http://schemas.openxmlformats.org/officeDocument/2006/relationships/vmlDrawing" Target="../drawings/vmlDrawing16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40.bin"/><Relationship Id="rId5" Type="http://schemas.openxmlformats.org/officeDocument/2006/relationships/oleObject" Target="../embeddings/Microsoft_Equation42.bin"/></Relationships>
</file>

<file path=ppt/slides/_rels/slide38.xml.rels><?xml version="1.0" encoding="UTF-8" standalone="yes"?>
<Relationships xmlns="http://schemas.openxmlformats.org/package/2006/relationships"><Relationship Id="rId4" Type="http://schemas.openxmlformats.org/officeDocument/2006/relationships/oleObject" Target="../embeddings/Microsoft_Equation44.bin"/><Relationship Id="rId1" Type="http://schemas.openxmlformats.org/officeDocument/2006/relationships/vmlDrawing" Target="../drawings/vmlDrawing17.v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4.xml"/><Relationship Id="rId5" Type="http://schemas.openxmlformats.org/officeDocument/2006/relationships/oleObject" Target="../embeddings/Microsoft_Equation45.bin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46.bin"/><Relationship Id="rId1" Type="http://schemas.openxmlformats.org/officeDocument/2006/relationships/vmlDrawing" Target="../drawings/vmlDrawing18.v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4" Type="http://schemas.openxmlformats.org/officeDocument/2006/relationships/oleObject" Target="../embeddings/Microsoft_Equation48.bin"/><Relationship Id="rId1" Type="http://schemas.openxmlformats.org/officeDocument/2006/relationships/vmlDrawing" Target="../drawings/vmlDrawing19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47.bin"/><Relationship Id="rId5" Type="http://schemas.openxmlformats.org/officeDocument/2006/relationships/oleObject" Target="../embeddings/Microsoft_Equation49.bin"/></Relationships>
</file>

<file path=ppt/slides/_rels/slide41.xml.rels><?xml version="1.0" encoding="UTF-8" standalone="yes"?>
<Relationships xmlns="http://schemas.openxmlformats.org/package/2006/relationships"><Relationship Id="rId4" Type="http://schemas.openxmlformats.org/officeDocument/2006/relationships/oleObject" Target="../embeddings/Microsoft_Equation51.bin"/><Relationship Id="rId1" Type="http://schemas.openxmlformats.org/officeDocument/2006/relationships/vmlDrawing" Target="../drawings/vmlDrawing20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50.bin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52.bin"/><Relationship Id="rId1" Type="http://schemas.openxmlformats.org/officeDocument/2006/relationships/vmlDrawing" Target="../drawings/vmlDrawing21.vml"/></Relationships>
</file>

<file path=ppt/slides/_rels/slide43.xml.rels><?xml version="1.0" encoding="UTF-8" standalone="yes"?>
<Relationships xmlns="http://schemas.openxmlformats.org/package/2006/relationships"><Relationship Id="rId4" Type="http://schemas.openxmlformats.org/officeDocument/2006/relationships/oleObject" Target="../embeddings/Microsoft_Equation54.bin"/><Relationship Id="rId1" Type="http://schemas.openxmlformats.org/officeDocument/2006/relationships/vmlDrawing" Target="../drawings/vmlDrawing22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53.bin"/></Relationships>
</file>

<file path=ppt/slides/_rels/slide44.xml.rels><?xml version="1.0" encoding="UTF-8" standalone="yes"?>
<Relationships xmlns="http://schemas.openxmlformats.org/package/2006/relationships"><Relationship Id="rId4" Type="http://schemas.openxmlformats.org/officeDocument/2006/relationships/oleObject" Target="../embeddings/Microsoft_Equation56.bin"/><Relationship Id="rId1" Type="http://schemas.openxmlformats.org/officeDocument/2006/relationships/vmlDrawing" Target="../drawings/vmlDrawing23.vml"/><Relationship Id="rId2" Type="http://schemas.openxmlformats.org/officeDocument/2006/relationships/slideLayout" Target="../slideLayouts/slideLayout13.xml"/><Relationship Id="rId3" Type="http://schemas.openxmlformats.org/officeDocument/2006/relationships/oleObject" Target="../embeddings/Microsoft_Equation55.bin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3" Type="http://schemas.openxmlformats.org/officeDocument/2006/relationships/oleObject" Target="../embeddings/Microsoft_Equation57.bin"/><Relationship Id="rId1" Type="http://schemas.openxmlformats.org/officeDocument/2006/relationships/vmlDrawing" Target="../drawings/vmlDrawing24.v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58.bin"/><Relationship Id="rId1" Type="http://schemas.openxmlformats.org/officeDocument/2006/relationships/vmlDrawing" Target="../drawings/vmlDrawing25.v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4" Type="http://schemas.openxmlformats.org/officeDocument/2006/relationships/oleObject" Target="../embeddings/Microsoft_Excel_97_-_2004_Worksheet59.xls"/><Relationship Id="rId1" Type="http://schemas.openxmlformats.org/officeDocument/2006/relationships/vmlDrawing" Target="../drawings/vmlDrawing26.v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5.xml"/><Relationship Id="rId5" Type="http://schemas.openxmlformats.org/officeDocument/2006/relationships/image" Target="../media/image57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1" Type="http://schemas.openxmlformats.org/officeDocument/2006/relationships/tags" Target="../tags/tag9.xml"/><Relationship Id="rId2" Type="http://schemas.openxmlformats.org/officeDocument/2006/relationships/tags" Target="../tags/tag10.xml"/><Relationship Id="rId3" Type="http://schemas.openxmlformats.org/officeDocument/2006/relationships/slideLayout" Target="../slideLayouts/slideLayout2.xml"/><Relationship Id="rId5" Type="http://schemas.openxmlformats.org/officeDocument/2006/relationships/image" Target="../media/image2.wmf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oleObject" Target="../embeddings/Microsoft_Equation2.bin"/><Relationship Id="rId5" Type="http://schemas.openxmlformats.org/officeDocument/2006/relationships/oleObject" Target="../embeddings/Microsoft_Equation3.bin"/><Relationship Id="rId7" Type="http://schemas.openxmlformats.org/officeDocument/2006/relationships/oleObject" Target="../embeddings/Microsoft_Equation5.bin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1.bin"/><Relationship Id="rId6" Type="http://schemas.openxmlformats.org/officeDocument/2006/relationships/oleObject" Target="../embeddings/Microsoft_Equation4.bin"/></Relationships>
</file>

<file path=ppt/slides/_rels/slide7.xml.rels><?xml version="1.0" encoding="UTF-8" standalone="yes"?>
<Relationships xmlns="http://schemas.openxmlformats.org/package/2006/relationships"><Relationship Id="rId14" Type="http://schemas.openxmlformats.org/officeDocument/2006/relationships/oleObject" Target="../embeddings/Microsoft_Equation17.bin"/><Relationship Id="rId4" Type="http://schemas.openxmlformats.org/officeDocument/2006/relationships/oleObject" Target="../embeddings/Microsoft_Equation7.bin"/><Relationship Id="rId7" Type="http://schemas.openxmlformats.org/officeDocument/2006/relationships/oleObject" Target="../embeddings/Microsoft_Equation10.bin"/><Relationship Id="rId11" Type="http://schemas.openxmlformats.org/officeDocument/2006/relationships/oleObject" Target="../embeddings/Microsoft_Equation14.bin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Microsoft_Equation9.bin"/><Relationship Id="rId8" Type="http://schemas.openxmlformats.org/officeDocument/2006/relationships/oleObject" Target="../embeddings/Microsoft_Equation11.bin"/><Relationship Id="rId13" Type="http://schemas.openxmlformats.org/officeDocument/2006/relationships/oleObject" Target="../embeddings/Microsoft_Equation16.bin"/><Relationship Id="rId10" Type="http://schemas.openxmlformats.org/officeDocument/2006/relationships/oleObject" Target="../embeddings/Microsoft_Equation13.bin"/><Relationship Id="rId5" Type="http://schemas.openxmlformats.org/officeDocument/2006/relationships/oleObject" Target="../embeddings/Microsoft_Equation8.bin"/><Relationship Id="rId15" Type="http://schemas.openxmlformats.org/officeDocument/2006/relationships/oleObject" Target="../embeddings/Microsoft_Equation18.bin"/><Relationship Id="rId12" Type="http://schemas.openxmlformats.org/officeDocument/2006/relationships/oleObject" Target="../embeddings/Microsoft_Equation15.bin"/><Relationship Id="rId2" Type="http://schemas.openxmlformats.org/officeDocument/2006/relationships/slideLayout" Target="../slideLayouts/slideLayout2.xml"/><Relationship Id="rId9" Type="http://schemas.openxmlformats.org/officeDocument/2006/relationships/oleObject" Target="../embeddings/Microsoft_Equation12.bin"/><Relationship Id="rId3" Type="http://schemas.openxmlformats.org/officeDocument/2006/relationships/oleObject" Target="../embeddings/Microsoft_Equation6.bin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19.bin"/><Relationship Id="rId1" Type="http://schemas.openxmlformats.org/officeDocument/2006/relationships/vmlDrawing" Target="../drawings/vmlDrawing3.v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20.bin"/><Relationship Id="rId1" Type="http://schemas.openxmlformats.org/officeDocument/2006/relationships/vmlDrawing" Target="../drawings/vmlDrawing4.v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0" y="381000"/>
            <a:ext cx="4343400" cy="4064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838200" y="4724400"/>
            <a:ext cx="7620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http://</a:t>
            </a:r>
            <a:r>
              <a:rPr lang="en-US" sz="2800" dirty="0" err="1" smtClean="0"/>
              <a:t>www.youtube.com/watch?v</a:t>
            </a:r>
            <a:r>
              <a:rPr lang="en-US" sz="2800" dirty="0" smtClean="0"/>
              <a:t>=nPdP1jBfxzo</a:t>
            </a:r>
            <a:endParaRPr lang="en-US" sz="2800" dirty="0"/>
          </a:p>
        </p:txBody>
      </p:sp>
      <p:sp>
        <p:nvSpPr>
          <p:cNvPr id="4" name="Rectangle 3"/>
          <p:cNvSpPr/>
          <p:nvPr/>
        </p:nvSpPr>
        <p:spPr>
          <a:xfrm>
            <a:off x="304800" y="5791200"/>
            <a:ext cx="8534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http://www.getrobo.com/getrobo/2008/10/keepon-is-now-o.html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Variable elimination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0"/>
            <a:ext cx="8229600" cy="2316163"/>
          </a:xfrm>
        </p:spPr>
        <p:txBody>
          <a:bodyPr/>
          <a:lstStyle/>
          <a:p>
            <a:r>
              <a:rPr lang="en-US" sz="2800" dirty="0" smtClean="0"/>
              <a:t>Solve this from right to left using two operations:</a:t>
            </a:r>
          </a:p>
          <a:p>
            <a:pPr lvl="1"/>
            <a:r>
              <a:rPr lang="en-US" sz="2400" dirty="0" err="1" smtClean="0"/>
              <a:t>pointwise</a:t>
            </a:r>
            <a:r>
              <a:rPr lang="en-US" sz="2400" dirty="0" smtClean="0"/>
              <a:t> product of factors</a:t>
            </a:r>
          </a:p>
          <a:p>
            <a:pPr lvl="1"/>
            <a:r>
              <a:rPr lang="en-US" sz="2400" dirty="0" smtClean="0"/>
              <a:t>summing out a variable </a:t>
            </a:r>
            <a:endParaRPr lang="en-US" sz="2400" dirty="0"/>
          </a:p>
        </p:txBody>
      </p:sp>
      <p:graphicFrame>
        <p:nvGraphicFramePr>
          <p:cNvPr id="4" name="Object 2"/>
          <p:cNvGraphicFramePr>
            <a:graphicFrameLocks noChangeAspect="1"/>
          </p:cNvGraphicFramePr>
          <p:nvPr/>
        </p:nvGraphicFramePr>
        <p:xfrm>
          <a:off x="820738" y="1066800"/>
          <a:ext cx="6545262" cy="782638"/>
        </p:xfrm>
        <a:graphic>
          <a:graphicData uri="http://schemas.openxmlformats.org/presentationml/2006/ole">
            <p:oleObj spid="_x0000_s550914" name="Equation" r:id="rId3" imgW="3073400" imgH="368300" progId="Equation.3">
              <p:embed/>
            </p:oleObj>
          </a:graphicData>
        </a:graphic>
      </p:graphicFrame>
      <p:sp>
        <p:nvSpPr>
          <p:cNvPr id="7" name="Double Bracket 6"/>
          <p:cNvSpPr/>
          <p:nvPr/>
        </p:nvSpPr>
        <p:spPr bwMode="auto">
          <a:xfrm>
            <a:off x="914400" y="1905001"/>
            <a:ext cx="685800" cy="381000"/>
          </a:xfrm>
          <a:prstGeom prst="bracketPair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14400" y="1905001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0.15</a:t>
            </a:r>
            <a:endParaRPr lang="en-US" dirty="0"/>
          </a:p>
        </p:txBody>
      </p:sp>
      <p:sp>
        <p:nvSpPr>
          <p:cNvPr id="11" name="Double Bracket 10"/>
          <p:cNvSpPr/>
          <p:nvPr/>
        </p:nvSpPr>
        <p:spPr bwMode="auto">
          <a:xfrm>
            <a:off x="1905000" y="1905001"/>
            <a:ext cx="685800" cy="381000"/>
          </a:xfrm>
          <a:prstGeom prst="bracketPair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905000" y="1916669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0.6</a:t>
            </a:r>
            <a:endParaRPr lang="en-US" dirty="0"/>
          </a:p>
        </p:txBody>
      </p:sp>
      <p:sp>
        <p:nvSpPr>
          <p:cNvPr id="14" name="Double Bracket 13"/>
          <p:cNvSpPr/>
          <p:nvPr/>
        </p:nvSpPr>
        <p:spPr bwMode="auto">
          <a:xfrm>
            <a:off x="3048000" y="1981201"/>
            <a:ext cx="1066800" cy="838200"/>
          </a:xfrm>
          <a:prstGeom prst="bracketPair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124200" y="1752601"/>
            <a:ext cx="990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err="1" smtClean="0"/>
              <a:t>bp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  0.01</a:t>
            </a:r>
          </a:p>
          <a:p>
            <a:pPr algn="l"/>
            <a:r>
              <a:rPr lang="en-US" dirty="0" smtClean="0"/>
              <a:t>F  0.99</a:t>
            </a:r>
            <a:endParaRPr lang="en-US" dirty="0"/>
          </a:p>
        </p:txBody>
      </p:sp>
      <p:sp>
        <p:nvSpPr>
          <p:cNvPr id="18" name="Double Bracket 17"/>
          <p:cNvSpPr/>
          <p:nvPr/>
        </p:nvSpPr>
        <p:spPr bwMode="auto">
          <a:xfrm>
            <a:off x="4495800" y="1905001"/>
            <a:ext cx="1828800" cy="1600199"/>
          </a:xfrm>
          <a:prstGeom prst="bracketPair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648200" y="1896071"/>
            <a:ext cx="1600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/>
              <a:t>do </a:t>
            </a:r>
            <a:r>
              <a:rPr lang="en-US" dirty="0" err="1" smtClean="0"/>
              <a:t>fo</a:t>
            </a:r>
            <a:r>
              <a:rPr lang="en-US" dirty="0" smtClean="0"/>
              <a:t> </a:t>
            </a:r>
            <a:r>
              <a:rPr lang="en-US" dirty="0" err="1" smtClean="0"/>
              <a:t>bp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   T  T   0.99</a:t>
            </a:r>
          </a:p>
          <a:p>
            <a:pPr algn="l"/>
            <a:r>
              <a:rPr lang="en-US" dirty="0" smtClean="0"/>
              <a:t>T   T  F   0.90</a:t>
            </a:r>
          </a:p>
          <a:p>
            <a:pPr algn="l"/>
            <a:r>
              <a:rPr lang="en-US" dirty="0" smtClean="0"/>
              <a:t>F   T  T   0.01</a:t>
            </a:r>
          </a:p>
          <a:p>
            <a:pPr algn="l"/>
            <a:r>
              <a:rPr lang="en-US" dirty="0" smtClean="0"/>
              <a:t>F   T  F   0.10</a:t>
            </a:r>
            <a:endParaRPr lang="en-US" dirty="0"/>
          </a:p>
        </p:txBody>
      </p:sp>
      <p:sp>
        <p:nvSpPr>
          <p:cNvPr id="22" name="Double Bracket 21"/>
          <p:cNvSpPr/>
          <p:nvPr/>
        </p:nvSpPr>
        <p:spPr bwMode="auto">
          <a:xfrm>
            <a:off x="6477000" y="1981200"/>
            <a:ext cx="1447800" cy="990601"/>
          </a:xfrm>
          <a:prstGeom prst="bracketPair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629400" y="1972270"/>
            <a:ext cx="1600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err="1" smtClean="0"/>
              <a:t>hb</a:t>
            </a:r>
            <a:r>
              <a:rPr lang="en-US" dirty="0" smtClean="0"/>
              <a:t> do</a:t>
            </a:r>
            <a:br>
              <a:rPr lang="en-US" dirty="0" smtClean="0"/>
            </a:br>
            <a:r>
              <a:rPr lang="en-US" dirty="0" smtClean="0"/>
              <a:t>T   T   0.7</a:t>
            </a:r>
          </a:p>
          <a:p>
            <a:pPr algn="l"/>
            <a:r>
              <a:rPr lang="en-US" dirty="0" smtClean="0"/>
              <a:t>T   F   0.01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Pointwise</a:t>
            </a:r>
            <a:r>
              <a:rPr lang="en-US" dirty="0" smtClean="0"/>
              <a:t> product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667000"/>
            <a:ext cx="8534400" cy="3459163"/>
          </a:xfrm>
        </p:spPr>
        <p:txBody>
          <a:bodyPr/>
          <a:lstStyle/>
          <a:p>
            <a:r>
              <a:rPr lang="en-US" sz="2800" dirty="0" smtClean="0"/>
              <a:t>When we take the product of two factors, we have three sets of variables</a:t>
            </a:r>
          </a:p>
          <a:p>
            <a:pPr lvl="1"/>
            <a:r>
              <a:rPr lang="en-US" sz="2400" i="1" dirty="0" smtClean="0"/>
              <a:t>x</a:t>
            </a:r>
            <a:r>
              <a:rPr lang="en-US" sz="2400" i="1" baseline="-25000" dirty="0" smtClean="0"/>
              <a:t>1</a:t>
            </a:r>
            <a:r>
              <a:rPr lang="en-US" sz="2400" dirty="0" smtClean="0"/>
              <a:t>,…,</a:t>
            </a:r>
            <a:r>
              <a:rPr lang="en-US" sz="2400" i="1" dirty="0" err="1" smtClean="0"/>
              <a:t>x</a:t>
            </a:r>
            <a:r>
              <a:rPr lang="en-US" sz="2400" i="1" baseline="-25000" dirty="0" err="1" smtClean="0"/>
              <a:t>n</a:t>
            </a:r>
            <a:r>
              <a:rPr lang="en-US" sz="2400" dirty="0" smtClean="0"/>
              <a:t>: those unique to </a:t>
            </a:r>
            <a:r>
              <a:rPr lang="en-US" sz="2400" i="1" dirty="0" smtClean="0"/>
              <a:t>f</a:t>
            </a:r>
            <a:r>
              <a:rPr lang="en-US" sz="2400" i="1" baseline="-25000" dirty="0" smtClean="0"/>
              <a:t>1</a:t>
            </a:r>
          </a:p>
          <a:p>
            <a:pPr lvl="1"/>
            <a:r>
              <a:rPr lang="en-US" sz="2400" i="1" dirty="0" smtClean="0"/>
              <a:t>z</a:t>
            </a:r>
            <a:r>
              <a:rPr lang="en-US" sz="2400" i="1" baseline="-25000" dirty="0" smtClean="0"/>
              <a:t>1</a:t>
            </a:r>
            <a:r>
              <a:rPr lang="en-US" sz="2400" dirty="0" smtClean="0"/>
              <a:t>,…,</a:t>
            </a:r>
            <a:r>
              <a:rPr lang="en-US" sz="2400" i="1" dirty="0" err="1" smtClean="0"/>
              <a:t>z</a:t>
            </a:r>
            <a:r>
              <a:rPr lang="en-US" sz="2400" i="1" baseline="-25000" dirty="0" err="1" smtClean="0"/>
              <a:t>p</a:t>
            </a:r>
            <a:r>
              <a:rPr lang="en-US" sz="2400" dirty="0" smtClean="0"/>
              <a:t>: those unique to </a:t>
            </a:r>
            <a:r>
              <a:rPr lang="en-US" sz="2400" i="1" dirty="0" smtClean="0"/>
              <a:t>f</a:t>
            </a:r>
            <a:r>
              <a:rPr lang="en-US" sz="2400" i="1" baseline="-25000" dirty="0" smtClean="0"/>
              <a:t>2</a:t>
            </a:r>
          </a:p>
          <a:p>
            <a:pPr lvl="1"/>
            <a:r>
              <a:rPr lang="en-US" sz="2400" i="1" dirty="0" smtClean="0"/>
              <a:t>y</a:t>
            </a:r>
            <a:r>
              <a:rPr lang="en-US" sz="2400" i="1" baseline="-25000" dirty="0" smtClean="0"/>
              <a:t>1</a:t>
            </a:r>
            <a:r>
              <a:rPr lang="en-US" sz="2400" dirty="0" smtClean="0"/>
              <a:t>,…,</a:t>
            </a:r>
            <a:r>
              <a:rPr lang="en-US" sz="2400" i="1" dirty="0" err="1" smtClean="0"/>
              <a:t>y</a:t>
            </a:r>
            <a:r>
              <a:rPr lang="en-US" sz="2400" i="1" baseline="-25000" dirty="0" err="1" smtClean="0"/>
              <a:t>n</a:t>
            </a:r>
            <a:r>
              <a:rPr lang="en-US" sz="2400" dirty="0" smtClean="0"/>
              <a:t>: those shared between the two</a:t>
            </a:r>
          </a:p>
          <a:p>
            <a:r>
              <a:rPr lang="en-US" sz="2800" dirty="0" smtClean="0"/>
              <a:t>The result is a </a:t>
            </a:r>
            <a:r>
              <a:rPr lang="en-US" sz="2800" i="1" dirty="0" smtClean="0"/>
              <a:t>new </a:t>
            </a:r>
            <a:r>
              <a:rPr lang="en-US" sz="2800" dirty="0" smtClean="0"/>
              <a:t>factor over the union of the variables</a:t>
            </a:r>
            <a:endParaRPr lang="en-US" sz="2800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582613" y="1219200"/>
          <a:ext cx="6867525" cy="533400"/>
        </p:xfrm>
        <a:graphic>
          <a:graphicData uri="http://schemas.openxmlformats.org/presentationml/2006/ole">
            <p:oleObj spid="_x0000_s552962" name="Equation" r:id="rId3" imgW="2616200" imgH="203200" progId="Equation.3">
              <p:embed/>
            </p:oleObj>
          </a:graphicData>
        </a:graphic>
      </p:graphicFrame>
      <p:graphicFrame>
        <p:nvGraphicFramePr>
          <p:cNvPr id="552963" name="Object 3"/>
          <p:cNvGraphicFramePr>
            <a:graphicFrameLocks noChangeAspect="1"/>
          </p:cNvGraphicFramePr>
          <p:nvPr/>
        </p:nvGraphicFramePr>
        <p:xfrm>
          <a:off x="2819400" y="1905000"/>
          <a:ext cx="4767263" cy="533400"/>
        </p:xfrm>
        <a:graphic>
          <a:graphicData uri="http://schemas.openxmlformats.org/presentationml/2006/ole">
            <p:oleObj spid="_x0000_s552963" name="Equation" r:id="rId4" imgW="1816100" imgH="203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Pointwise</a:t>
            </a:r>
            <a:r>
              <a:rPr lang="en-US" dirty="0" smtClean="0"/>
              <a:t> product</a:t>
            </a:r>
            <a:endParaRPr lang="en-US" dirty="0"/>
          </a:p>
        </p:txBody>
      </p:sp>
      <p:graphicFrame>
        <p:nvGraphicFramePr>
          <p:cNvPr id="4" name="Object 2"/>
          <p:cNvGraphicFramePr>
            <a:graphicFrameLocks noChangeAspect="1"/>
          </p:cNvGraphicFramePr>
          <p:nvPr/>
        </p:nvGraphicFramePr>
        <p:xfrm>
          <a:off x="345780" y="1143000"/>
          <a:ext cx="6512220" cy="457200"/>
        </p:xfrm>
        <a:graphic>
          <a:graphicData uri="http://schemas.openxmlformats.org/presentationml/2006/ole">
            <p:oleObj spid="_x0000_s551938" name="Equation" r:id="rId3" imgW="2527300" imgH="177800" progId="Equation.3">
              <p:embed/>
            </p:oleObj>
          </a:graphicData>
        </a:graphic>
      </p:graphicFrame>
      <p:sp>
        <p:nvSpPr>
          <p:cNvPr id="18" name="Double Bracket 17"/>
          <p:cNvSpPr/>
          <p:nvPr/>
        </p:nvSpPr>
        <p:spPr bwMode="auto">
          <a:xfrm>
            <a:off x="381000" y="1905001"/>
            <a:ext cx="1828800" cy="1600199"/>
          </a:xfrm>
          <a:prstGeom prst="bracketPair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33400" y="1896071"/>
            <a:ext cx="1600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/>
              <a:t>do </a:t>
            </a:r>
            <a:r>
              <a:rPr lang="en-US" dirty="0" err="1" smtClean="0"/>
              <a:t>fo</a:t>
            </a:r>
            <a:r>
              <a:rPr lang="en-US" dirty="0" smtClean="0"/>
              <a:t> </a:t>
            </a:r>
            <a:r>
              <a:rPr lang="en-US" dirty="0" err="1" smtClean="0"/>
              <a:t>bp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   T  T   0.99</a:t>
            </a:r>
          </a:p>
          <a:p>
            <a:pPr algn="l"/>
            <a:r>
              <a:rPr lang="en-US" dirty="0" smtClean="0"/>
              <a:t>T   T  F   0.90</a:t>
            </a:r>
          </a:p>
          <a:p>
            <a:pPr algn="l"/>
            <a:r>
              <a:rPr lang="en-US" dirty="0" smtClean="0"/>
              <a:t>F   T  T   0.01</a:t>
            </a:r>
          </a:p>
          <a:p>
            <a:pPr algn="l"/>
            <a:r>
              <a:rPr lang="en-US" dirty="0" smtClean="0"/>
              <a:t>F   T  F   0.10</a:t>
            </a:r>
            <a:endParaRPr lang="en-US" dirty="0"/>
          </a:p>
        </p:txBody>
      </p:sp>
      <p:sp>
        <p:nvSpPr>
          <p:cNvPr id="22" name="Double Bracket 21"/>
          <p:cNvSpPr/>
          <p:nvPr/>
        </p:nvSpPr>
        <p:spPr bwMode="auto">
          <a:xfrm>
            <a:off x="2362200" y="1981200"/>
            <a:ext cx="1447800" cy="990601"/>
          </a:xfrm>
          <a:prstGeom prst="bracketPair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514600" y="1972270"/>
            <a:ext cx="1600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err="1" smtClean="0"/>
              <a:t>hb</a:t>
            </a:r>
            <a:r>
              <a:rPr lang="en-US" dirty="0" smtClean="0"/>
              <a:t> do</a:t>
            </a:r>
            <a:br>
              <a:rPr lang="en-US" dirty="0" smtClean="0"/>
            </a:br>
            <a:r>
              <a:rPr lang="en-US" dirty="0" smtClean="0"/>
              <a:t>T   T   0.7</a:t>
            </a:r>
          </a:p>
          <a:p>
            <a:pPr algn="l"/>
            <a:r>
              <a:rPr lang="en-US" dirty="0" smtClean="0"/>
              <a:t>T   F   0.01</a:t>
            </a:r>
          </a:p>
        </p:txBody>
      </p:sp>
      <p:sp>
        <p:nvSpPr>
          <p:cNvPr id="17" name="Double Bracket 16"/>
          <p:cNvSpPr/>
          <p:nvPr/>
        </p:nvSpPr>
        <p:spPr bwMode="auto">
          <a:xfrm>
            <a:off x="4343400" y="1905000"/>
            <a:ext cx="2819400" cy="1676400"/>
          </a:xfrm>
          <a:prstGeom prst="bracketPair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495800" y="2057400"/>
            <a:ext cx="2819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/>
              <a:t>do </a:t>
            </a:r>
            <a:r>
              <a:rPr lang="en-US" dirty="0" err="1" smtClean="0"/>
              <a:t>fo</a:t>
            </a:r>
            <a:r>
              <a:rPr lang="en-US" dirty="0" smtClean="0"/>
              <a:t> </a:t>
            </a:r>
            <a:r>
              <a:rPr lang="en-US" dirty="0" err="1" smtClean="0"/>
              <a:t>bp</a:t>
            </a:r>
            <a:r>
              <a:rPr lang="en-US" dirty="0" smtClean="0"/>
              <a:t> </a:t>
            </a:r>
            <a:r>
              <a:rPr lang="en-US" dirty="0" err="1" smtClean="0"/>
              <a:t>hb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   T  T   T</a:t>
            </a:r>
          </a:p>
          <a:p>
            <a:pPr algn="l"/>
            <a:r>
              <a:rPr lang="en-US" dirty="0" smtClean="0"/>
              <a:t>T   T  F   T</a:t>
            </a:r>
          </a:p>
          <a:p>
            <a:pPr algn="l"/>
            <a:r>
              <a:rPr lang="en-US" dirty="0" smtClean="0"/>
              <a:t>F   T  T   T</a:t>
            </a:r>
          </a:p>
          <a:p>
            <a:pPr algn="l"/>
            <a:r>
              <a:rPr lang="en-US" dirty="0" smtClean="0"/>
              <a:t>F   T  F   T</a:t>
            </a:r>
          </a:p>
        </p:txBody>
      </p:sp>
      <p:sp>
        <p:nvSpPr>
          <p:cNvPr id="21" name="Rectangle 20"/>
          <p:cNvSpPr/>
          <p:nvPr/>
        </p:nvSpPr>
        <p:spPr bwMode="auto">
          <a:xfrm>
            <a:off x="4419600" y="2362200"/>
            <a:ext cx="1371600" cy="304800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Pointwise</a:t>
            </a:r>
            <a:r>
              <a:rPr lang="en-US" dirty="0" smtClean="0"/>
              <a:t> product</a:t>
            </a:r>
            <a:endParaRPr lang="en-US" dirty="0"/>
          </a:p>
        </p:txBody>
      </p:sp>
      <p:graphicFrame>
        <p:nvGraphicFramePr>
          <p:cNvPr id="4" name="Object 2"/>
          <p:cNvGraphicFramePr>
            <a:graphicFrameLocks noChangeAspect="1"/>
          </p:cNvGraphicFramePr>
          <p:nvPr/>
        </p:nvGraphicFramePr>
        <p:xfrm>
          <a:off x="345780" y="1143000"/>
          <a:ext cx="6512220" cy="457200"/>
        </p:xfrm>
        <a:graphic>
          <a:graphicData uri="http://schemas.openxmlformats.org/presentationml/2006/ole">
            <p:oleObj spid="_x0000_s557058" name="Equation" r:id="rId3" imgW="2527300" imgH="177800" progId="Equation.3">
              <p:embed/>
            </p:oleObj>
          </a:graphicData>
        </a:graphic>
      </p:graphicFrame>
      <p:sp>
        <p:nvSpPr>
          <p:cNvPr id="18" name="Double Bracket 17"/>
          <p:cNvSpPr/>
          <p:nvPr/>
        </p:nvSpPr>
        <p:spPr bwMode="auto">
          <a:xfrm>
            <a:off x="381000" y="1905001"/>
            <a:ext cx="1828800" cy="1600199"/>
          </a:xfrm>
          <a:prstGeom prst="bracketPair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33400" y="1896071"/>
            <a:ext cx="1600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/>
              <a:t>do </a:t>
            </a:r>
            <a:r>
              <a:rPr lang="en-US" dirty="0" err="1" smtClean="0"/>
              <a:t>fo</a:t>
            </a:r>
            <a:r>
              <a:rPr lang="en-US" dirty="0" smtClean="0"/>
              <a:t> </a:t>
            </a:r>
            <a:r>
              <a:rPr lang="en-US" dirty="0" err="1" smtClean="0"/>
              <a:t>bp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   T  T   0.99</a:t>
            </a:r>
          </a:p>
          <a:p>
            <a:pPr algn="l"/>
            <a:r>
              <a:rPr lang="en-US" dirty="0" smtClean="0"/>
              <a:t>T   T  F   0.90</a:t>
            </a:r>
          </a:p>
          <a:p>
            <a:pPr algn="l"/>
            <a:r>
              <a:rPr lang="en-US" dirty="0" smtClean="0"/>
              <a:t>F   T  T   0.01</a:t>
            </a:r>
          </a:p>
          <a:p>
            <a:pPr algn="l"/>
            <a:r>
              <a:rPr lang="en-US" dirty="0" smtClean="0"/>
              <a:t>F   T  F   0.10</a:t>
            </a:r>
            <a:endParaRPr lang="en-US" dirty="0"/>
          </a:p>
        </p:txBody>
      </p:sp>
      <p:sp>
        <p:nvSpPr>
          <p:cNvPr id="22" name="Double Bracket 21"/>
          <p:cNvSpPr/>
          <p:nvPr/>
        </p:nvSpPr>
        <p:spPr bwMode="auto">
          <a:xfrm>
            <a:off x="2362200" y="1981200"/>
            <a:ext cx="1447800" cy="990601"/>
          </a:xfrm>
          <a:prstGeom prst="bracketPair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514600" y="1972270"/>
            <a:ext cx="1600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err="1" smtClean="0"/>
              <a:t>hb</a:t>
            </a:r>
            <a:r>
              <a:rPr lang="en-US" dirty="0" smtClean="0"/>
              <a:t> do</a:t>
            </a:r>
            <a:br>
              <a:rPr lang="en-US" dirty="0" smtClean="0"/>
            </a:br>
            <a:r>
              <a:rPr lang="en-US" dirty="0" smtClean="0"/>
              <a:t>T   T   0.7</a:t>
            </a:r>
          </a:p>
          <a:p>
            <a:pPr algn="l"/>
            <a:r>
              <a:rPr lang="en-US" dirty="0" smtClean="0"/>
              <a:t>T   F   0.01</a:t>
            </a:r>
          </a:p>
        </p:txBody>
      </p:sp>
      <p:sp>
        <p:nvSpPr>
          <p:cNvPr id="17" name="Double Bracket 16"/>
          <p:cNvSpPr/>
          <p:nvPr/>
        </p:nvSpPr>
        <p:spPr bwMode="auto">
          <a:xfrm>
            <a:off x="4343400" y="1905000"/>
            <a:ext cx="2819400" cy="1676400"/>
          </a:xfrm>
          <a:prstGeom prst="bracketPair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495800" y="2057400"/>
            <a:ext cx="2819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/>
              <a:t>do </a:t>
            </a:r>
            <a:r>
              <a:rPr lang="en-US" dirty="0" err="1" smtClean="0"/>
              <a:t>fo</a:t>
            </a:r>
            <a:r>
              <a:rPr lang="en-US" dirty="0" smtClean="0"/>
              <a:t> </a:t>
            </a:r>
            <a:r>
              <a:rPr lang="en-US" dirty="0" err="1" smtClean="0"/>
              <a:t>bp</a:t>
            </a:r>
            <a:r>
              <a:rPr lang="en-US" dirty="0" smtClean="0"/>
              <a:t> </a:t>
            </a:r>
            <a:r>
              <a:rPr lang="en-US" dirty="0" err="1" smtClean="0"/>
              <a:t>hb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   T  T   T    0.7*0.99</a:t>
            </a:r>
          </a:p>
          <a:p>
            <a:pPr algn="l"/>
            <a:r>
              <a:rPr lang="en-US" dirty="0" smtClean="0"/>
              <a:t>T   T  F   T</a:t>
            </a:r>
          </a:p>
          <a:p>
            <a:pPr algn="l"/>
            <a:r>
              <a:rPr lang="en-US" dirty="0" smtClean="0"/>
              <a:t>F   T  T   T</a:t>
            </a:r>
          </a:p>
          <a:p>
            <a:pPr algn="l"/>
            <a:r>
              <a:rPr lang="en-US" dirty="0" smtClean="0"/>
              <a:t>F   T  F   T</a:t>
            </a:r>
          </a:p>
        </p:txBody>
      </p:sp>
      <p:sp>
        <p:nvSpPr>
          <p:cNvPr id="21" name="Rectangle 20"/>
          <p:cNvSpPr/>
          <p:nvPr/>
        </p:nvSpPr>
        <p:spPr bwMode="auto">
          <a:xfrm>
            <a:off x="4419600" y="2667000"/>
            <a:ext cx="1371600" cy="304800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533400" y="2209800"/>
            <a:ext cx="1524000" cy="304800"/>
          </a:xfrm>
          <a:prstGeom prst="rect">
            <a:avLst/>
          </a:prstGeom>
          <a:noFill/>
          <a:ln w="25400" cap="flat" cmpd="sng" algn="ctr">
            <a:solidFill>
              <a:srgbClr val="00009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2438400" y="2286000"/>
            <a:ext cx="1219200" cy="304800"/>
          </a:xfrm>
          <a:prstGeom prst="rect">
            <a:avLst/>
          </a:prstGeom>
          <a:noFill/>
          <a:ln w="25400" cap="flat" cmpd="sng" algn="ctr">
            <a:solidFill>
              <a:srgbClr val="00009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Pointwise</a:t>
            </a:r>
            <a:r>
              <a:rPr lang="en-US" dirty="0" smtClean="0"/>
              <a:t> product</a:t>
            </a:r>
            <a:endParaRPr lang="en-US" dirty="0"/>
          </a:p>
        </p:txBody>
      </p:sp>
      <p:graphicFrame>
        <p:nvGraphicFramePr>
          <p:cNvPr id="4" name="Object 2"/>
          <p:cNvGraphicFramePr>
            <a:graphicFrameLocks noChangeAspect="1"/>
          </p:cNvGraphicFramePr>
          <p:nvPr/>
        </p:nvGraphicFramePr>
        <p:xfrm>
          <a:off x="345780" y="1143000"/>
          <a:ext cx="6512220" cy="457200"/>
        </p:xfrm>
        <a:graphic>
          <a:graphicData uri="http://schemas.openxmlformats.org/presentationml/2006/ole">
            <p:oleObj spid="_x0000_s558082" name="Equation" r:id="rId3" imgW="2527300" imgH="177800" progId="Equation.3">
              <p:embed/>
            </p:oleObj>
          </a:graphicData>
        </a:graphic>
      </p:graphicFrame>
      <p:sp>
        <p:nvSpPr>
          <p:cNvPr id="18" name="Double Bracket 17"/>
          <p:cNvSpPr/>
          <p:nvPr/>
        </p:nvSpPr>
        <p:spPr bwMode="auto">
          <a:xfrm>
            <a:off x="381000" y="1905001"/>
            <a:ext cx="1828800" cy="1600199"/>
          </a:xfrm>
          <a:prstGeom prst="bracketPair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33400" y="1896071"/>
            <a:ext cx="1600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/>
              <a:t>do </a:t>
            </a:r>
            <a:r>
              <a:rPr lang="en-US" dirty="0" err="1" smtClean="0"/>
              <a:t>fo</a:t>
            </a:r>
            <a:r>
              <a:rPr lang="en-US" dirty="0" smtClean="0"/>
              <a:t> </a:t>
            </a:r>
            <a:r>
              <a:rPr lang="en-US" dirty="0" err="1" smtClean="0"/>
              <a:t>bp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   T  T   0.99</a:t>
            </a:r>
          </a:p>
          <a:p>
            <a:pPr algn="l"/>
            <a:r>
              <a:rPr lang="en-US" dirty="0" smtClean="0"/>
              <a:t>T   T  F   0.90</a:t>
            </a:r>
          </a:p>
          <a:p>
            <a:pPr algn="l"/>
            <a:r>
              <a:rPr lang="en-US" dirty="0" smtClean="0"/>
              <a:t>F   T  T   0.01</a:t>
            </a:r>
          </a:p>
          <a:p>
            <a:pPr algn="l"/>
            <a:r>
              <a:rPr lang="en-US" dirty="0" smtClean="0"/>
              <a:t>F   T  F   0.10</a:t>
            </a:r>
            <a:endParaRPr lang="en-US" dirty="0"/>
          </a:p>
        </p:txBody>
      </p:sp>
      <p:sp>
        <p:nvSpPr>
          <p:cNvPr id="22" name="Double Bracket 21"/>
          <p:cNvSpPr/>
          <p:nvPr/>
        </p:nvSpPr>
        <p:spPr bwMode="auto">
          <a:xfrm>
            <a:off x="2362200" y="1981200"/>
            <a:ext cx="1447800" cy="990601"/>
          </a:xfrm>
          <a:prstGeom prst="bracketPair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514600" y="1972270"/>
            <a:ext cx="1600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err="1" smtClean="0"/>
              <a:t>hb</a:t>
            </a:r>
            <a:r>
              <a:rPr lang="en-US" dirty="0" smtClean="0"/>
              <a:t> do</a:t>
            </a:r>
            <a:br>
              <a:rPr lang="en-US" dirty="0" smtClean="0"/>
            </a:br>
            <a:r>
              <a:rPr lang="en-US" dirty="0" smtClean="0"/>
              <a:t>T   T   0.7</a:t>
            </a:r>
          </a:p>
          <a:p>
            <a:pPr algn="l"/>
            <a:r>
              <a:rPr lang="en-US" dirty="0" smtClean="0"/>
              <a:t>T   F   0.01</a:t>
            </a:r>
          </a:p>
        </p:txBody>
      </p:sp>
      <p:sp>
        <p:nvSpPr>
          <p:cNvPr id="17" name="Double Bracket 16"/>
          <p:cNvSpPr/>
          <p:nvPr/>
        </p:nvSpPr>
        <p:spPr bwMode="auto">
          <a:xfrm>
            <a:off x="4343400" y="1905000"/>
            <a:ext cx="2819400" cy="1676400"/>
          </a:xfrm>
          <a:prstGeom prst="bracketPair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495800" y="2057400"/>
            <a:ext cx="2819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/>
              <a:t>do </a:t>
            </a:r>
            <a:r>
              <a:rPr lang="en-US" dirty="0" err="1" smtClean="0"/>
              <a:t>fo</a:t>
            </a:r>
            <a:r>
              <a:rPr lang="en-US" dirty="0" smtClean="0"/>
              <a:t> </a:t>
            </a:r>
            <a:r>
              <a:rPr lang="en-US" dirty="0" err="1" smtClean="0"/>
              <a:t>bp</a:t>
            </a:r>
            <a:r>
              <a:rPr lang="en-US" dirty="0" smtClean="0"/>
              <a:t> </a:t>
            </a:r>
            <a:r>
              <a:rPr lang="en-US" dirty="0" err="1" smtClean="0"/>
              <a:t>hb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   T  T   T    0.7*0.99</a:t>
            </a:r>
          </a:p>
          <a:p>
            <a:pPr algn="l"/>
            <a:r>
              <a:rPr lang="en-US" dirty="0" smtClean="0"/>
              <a:t>T   T  F   T    0.7*0.90</a:t>
            </a:r>
          </a:p>
          <a:p>
            <a:pPr algn="l"/>
            <a:r>
              <a:rPr lang="en-US" dirty="0" smtClean="0"/>
              <a:t>F   T  T   T</a:t>
            </a:r>
          </a:p>
          <a:p>
            <a:pPr algn="l"/>
            <a:r>
              <a:rPr lang="en-US" dirty="0" smtClean="0"/>
              <a:t>F   T  F   T</a:t>
            </a:r>
          </a:p>
        </p:txBody>
      </p:sp>
      <p:sp>
        <p:nvSpPr>
          <p:cNvPr id="21" name="Rectangle 20"/>
          <p:cNvSpPr/>
          <p:nvPr/>
        </p:nvSpPr>
        <p:spPr bwMode="auto">
          <a:xfrm>
            <a:off x="4419600" y="2667000"/>
            <a:ext cx="1371600" cy="304800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533400" y="2438400"/>
            <a:ext cx="1524000" cy="381000"/>
          </a:xfrm>
          <a:prstGeom prst="rect">
            <a:avLst/>
          </a:prstGeom>
          <a:noFill/>
          <a:ln w="25400" cap="flat" cmpd="sng" algn="ctr">
            <a:solidFill>
              <a:srgbClr val="00009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2438400" y="2286000"/>
            <a:ext cx="1219200" cy="304800"/>
          </a:xfrm>
          <a:prstGeom prst="rect">
            <a:avLst/>
          </a:prstGeom>
          <a:noFill/>
          <a:ln w="25400" cap="flat" cmpd="sng" algn="ctr">
            <a:solidFill>
              <a:srgbClr val="00009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Pointwise</a:t>
            </a:r>
            <a:r>
              <a:rPr lang="en-US" dirty="0" smtClean="0"/>
              <a:t> product</a:t>
            </a:r>
            <a:endParaRPr lang="en-US" dirty="0"/>
          </a:p>
        </p:txBody>
      </p:sp>
      <p:graphicFrame>
        <p:nvGraphicFramePr>
          <p:cNvPr id="4" name="Object 2"/>
          <p:cNvGraphicFramePr>
            <a:graphicFrameLocks noChangeAspect="1"/>
          </p:cNvGraphicFramePr>
          <p:nvPr/>
        </p:nvGraphicFramePr>
        <p:xfrm>
          <a:off x="345780" y="1143000"/>
          <a:ext cx="6512220" cy="457200"/>
        </p:xfrm>
        <a:graphic>
          <a:graphicData uri="http://schemas.openxmlformats.org/presentationml/2006/ole">
            <p:oleObj spid="_x0000_s559106" name="Equation" r:id="rId3" imgW="2527300" imgH="177800" progId="Equation.3">
              <p:embed/>
            </p:oleObj>
          </a:graphicData>
        </a:graphic>
      </p:graphicFrame>
      <p:sp>
        <p:nvSpPr>
          <p:cNvPr id="18" name="Double Bracket 17"/>
          <p:cNvSpPr/>
          <p:nvPr/>
        </p:nvSpPr>
        <p:spPr bwMode="auto">
          <a:xfrm>
            <a:off x="381000" y="1905001"/>
            <a:ext cx="1828800" cy="1600199"/>
          </a:xfrm>
          <a:prstGeom prst="bracketPair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33400" y="1896071"/>
            <a:ext cx="1600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/>
              <a:t>do </a:t>
            </a:r>
            <a:r>
              <a:rPr lang="en-US" dirty="0" err="1" smtClean="0"/>
              <a:t>fo</a:t>
            </a:r>
            <a:r>
              <a:rPr lang="en-US" dirty="0" smtClean="0"/>
              <a:t> </a:t>
            </a:r>
            <a:r>
              <a:rPr lang="en-US" dirty="0" err="1" smtClean="0"/>
              <a:t>bp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   T  T   0.99</a:t>
            </a:r>
          </a:p>
          <a:p>
            <a:pPr algn="l"/>
            <a:r>
              <a:rPr lang="en-US" dirty="0" smtClean="0"/>
              <a:t>T   T  F   0.90</a:t>
            </a:r>
          </a:p>
          <a:p>
            <a:pPr algn="l"/>
            <a:r>
              <a:rPr lang="en-US" dirty="0" smtClean="0"/>
              <a:t>F   T  T   0.01</a:t>
            </a:r>
          </a:p>
          <a:p>
            <a:pPr algn="l"/>
            <a:r>
              <a:rPr lang="en-US" dirty="0" smtClean="0"/>
              <a:t>F   T  F   0.10</a:t>
            </a:r>
            <a:endParaRPr lang="en-US" dirty="0"/>
          </a:p>
        </p:txBody>
      </p:sp>
      <p:sp>
        <p:nvSpPr>
          <p:cNvPr id="22" name="Double Bracket 21"/>
          <p:cNvSpPr/>
          <p:nvPr/>
        </p:nvSpPr>
        <p:spPr bwMode="auto">
          <a:xfrm>
            <a:off x="2362200" y="1981200"/>
            <a:ext cx="1447800" cy="990601"/>
          </a:xfrm>
          <a:prstGeom prst="bracketPair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514600" y="1972270"/>
            <a:ext cx="1600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err="1" smtClean="0"/>
              <a:t>hb</a:t>
            </a:r>
            <a:r>
              <a:rPr lang="en-US" dirty="0" smtClean="0"/>
              <a:t> do</a:t>
            </a:r>
            <a:br>
              <a:rPr lang="en-US" dirty="0" smtClean="0"/>
            </a:br>
            <a:r>
              <a:rPr lang="en-US" dirty="0" smtClean="0"/>
              <a:t>T   T   0.7</a:t>
            </a:r>
          </a:p>
          <a:p>
            <a:pPr algn="l"/>
            <a:r>
              <a:rPr lang="en-US" dirty="0" smtClean="0"/>
              <a:t>T   F   0.01</a:t>
            </a:r>
          </a:p>
        </p:txBody>
      </p:sp>
      <p:sp>
        <p:nvSpPr>
          <p:cNvPr id="17" name="Double Bracket 16"/>
          <p:cNvSpPr/>
          <p:nvPr/>
        </p:nvSpPr>
        <p:spPr bwMode="auto">
          <a:xfrm>
            <a:off x="4343400" y="1905000"/>
            <a:ext cx="2819400" cy="1676400"/>
          </a:xfrm>
          <a:prstGeom prst="bracketPair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495800" y="2057400"/>
            <a:ext cx="2819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/>
              <a:t>do </a:t>
            </a:r>
            <a:r>
              <a:rPr lang="en-US" dirty="0" err="1" smtClean="0"/>
              <a:t>fo</a:t>
            </a:r>
            <a:r>
              <a:rPr lang="en-US" dirty="0" smtClean="0"/>
              <a:t> </a:t>
            </a:r>
            <a:r>
              <a:rPr lang="en-US" dirty="0" err="1" smtClean="0"/>
              <a:t>bp</a:t>
            </a:r>
            <a:r>
              <a:rPr lang="en-US" dirty="0" smtClean="0"/>
              <a:t> </a:t>
            </a:r>
            <a:r>
              <a:rPr lang="en-US" dirty="0" err="1" smtClean="0"/>
              <a:t>hb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   T  T   T    0.7*0.99</a:t>
            </a:r>
          </a:p>
          <a:p>
            <a:pPr algn="l"/>
            <a:r>
              <a:rPr lang="en-US" dirty="0" smtClean="0"/>
              <a:t>T   T  F   T    0.7*0.90</a:t>
            </a:r>
          </a:p>
          <a:p>
            <a:pPr algn="l"/>
            <a:r>
              <a:rPr lang="en-US" dirty="0" smtClean="0"/>
              <a:t>F   T  T   T    0.01*0.01</a:t>
            </a:r>
          </a:p>
          <a:p>
            <a:pPr algn="l"/>
            <a:r>
              <a:rPr lang="en-US" dirty="0" smtClean="0"/>
              <a:t>F   T  F   T    0.01*0.10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143000" y="4953000"/>
            <a:ext cx="6553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800" dirty="0" smtClean="0">
                <a:solidFill>
                  <a:srgbClr val="0000FF"/>
                </a:solidFill>
              </a:rPr>
              <a:t>In this case the size of the factor didn’t increase, but in general, it can</a:t>
            </a:r>
            <a:endParaRPr lang="en-US" sz="28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/>
              <a:t>Pointwise Product</a:t>
            </a:r>
          </a:p>
        </p:txBody>
      </p:sp>
      <p:graphicFrame>
        <p:nvGraphicFramePr>
          <p:cNvPr id="1506308" name="Group 4"/>
          <p:cNvGraphicFramePr>
            <a:graphicFrameLocks noGrp="1"/>
          </p:cNvGraphicFramePr>
          <p:nvPr>
            <p:ph idx="1"/>
            <p:custDataLst>
              <p:tags r:id="rId2"/>
            </p:custDataLst>
          </p:nvPr>
        </p:nvGraphicFramePr>
        <p:xfrm>
          <a:off x="693738" y="2133600"/>
          <a:ext cx="7800975" cy="3291840"/>
        </p:xfrm>
        <a:graphic>
          <a:graphicData uri="http://schemas.openxmlformats.org/drawingml/2006/table">
            <a:tbl>
              <a:tblPr/>
              <a:tblGrid>
                <a:gridCol w="422275"/>
                <a:gridCol w="536575"/>
                <a:gridCol w="960437"/>
                <a:gridCol w="500063"/>
                <a:gridCol w="576262"/>
                <a:gridCol w="1036638"/>
                <a:gridCol w="614362"/>
                <a:gridCol w="538163"/>
                <a:gridCol w="690562"/>
                <a:gridCol w="1925638"/>
              </a:tblGrid>
              <a:tr h="158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f</a:t>
                      </a:r>
                      <a:r>
                        <a:rPr kumimoji="0" lang="en-US" sz="18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(A,B)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f</a:t>
                      </a:r>
                      <a:r>
                        <a:rPr kumimoji="0" lang="en-US" sz="18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(B,C)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f</a:t>
                      </a:r>
                      <a:r>
                        <a:rPr kumimoji="0" lang="en-US" sz="18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(A,B,C)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.3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T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.2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T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0.06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03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.7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T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.8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T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0.24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.9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F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.6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T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0.42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.1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F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.4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T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0.28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F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0.18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03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F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0.72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F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0.06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F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0.04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Summing out a variable</a:t>
            </a:r>
            <a:endParaRPr lang="en-US" dirty="0"/>
          </a:p>
        </p:txBody>
      </p:sp>
      <p:graphicFrame>
        <p:nvGraphicFramePr>
          <p:cNvPr id="4" name="Object 2"/>
          <p:cNvGraphicFramePr>
            <a:graphicFrameLocks noChangeAspect="1"/>
          </p:cNvGraphicFramePr>
          <p:nvPr/>
        </p:nvGraphicFramePr>
        <p:xfrm>
          <a:off x="838200" y="1676400"/>
          <a:ext cx="5678488" cy="782638"/>
        </p:xfrm>
        <a:graphic>
          <a:graphicData uri="http://schemas.openxmlformats.org/presentationml/2006/ole">
            <p:oleObj spid="_x0000_s563202" name="Equation" r:id="rId3" imgW="2667000" imgH="368300" progId="Equation.3">
              <p:embed/>
            </p:oleObj>
          </a:graphicData>
        </a:graphic>
      </p:graphicFrame>
      <p:sp>
        <p:nvSpPr>
          <p:cNvPr id="5" name="Double Bracket 4"/>
          <p:cNvSpPr/>
          <p:nvPr/>
        </p:nvSpPr>
        <p:spPr bwMode="auto">
          <a:xfrm>
            <a:off x="914400" y="2514601"/>
            <a:ext cx="685800" cy="381000"/>
          </a:xfrm>
          <a:prstGeom prst="bracketPair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14400" y="2514601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0.15</a:t>
            </a:r>
            <a:endParaRPr lang="en-US" dirty="0"/>
          </a:p>
        </p:txBody>
      </p:sp>
      <p:sp>
        <p:nvSpPr>
          <p:cNvPr id="7" name="Double Bracket 6"/>
          <p:cNvSpPr/>
          <p:nvPr/>
        </p:nvSpPr>
        <p:spPr bwMode="auto">
          <a:xfrm>
            <a:off x="1905000" y="2514601"/>
            <a:ext cx="685800" cy="381000"/>
          </a:xfrm>
          <a:prstGeom prst="bracketPair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05000" y="2526269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0.6</a:t>
            </a:r>
            <a:endParaRPr lang="en-US" dirty="0"/>
          </a:p>
        </p:txBody>
      </p:sp>
      <p:sp>
        <p:nvSpPr>
          <p:cNvPr id="9" name="Double Bracket 8"/>
          <p:cNvSpPr/>
          <p:nvPr/>
        </p:nvSpPr>
        <p:spPr bwMode="auto">
          <a:xfrm>
            <a:off x="3048000" y="2590801"/>
            <a:ext cx="1066800" cy="838200"/>
          </a:xfrm>
          <a:prstGeom prst="bracketPair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124200" y="2362201"/>
            <a:ext cx="990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err="1" smtClean="0"/>
              <a:t>bp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  0.01</a:t>
            </a:r>
          </a:p>
          <a:p>
            <a:pPr algn="l"/>
            <a:r>
              <a:rPr lang="en-US" dirty="0" smtClean="0"/>
              <a:t>F  0.99</a:t>
            </a:r>
            <a:endParaRPr lang="en-US" dirty="0"/>
          </a:p>
        </p:txBody>
      </p:sp>
      <p:sp>
        <p:nvSpPr>
          <p:cNvPr id="15" name="Double Bracket 14"/>
          <p:cNvSpPr/>
          <p:nvPr/>
        </p:nvSpPr>
        <p:spPr bwMode="auto">
          <a:xfrm>
            <a:off x="4343400" y="2514600"/>
            <a:ext cx="2819400" cy="1676400"/>
          </a:xfrm>
          <a:prstGeom prst="bracketPair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495800" y="2667000"/>
            <a:ext cx="2819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/>
              <a:t>do </a:t>
            </a:r>
            <a:r>
              <a:rPr lang="en-US" dirty="0" err="1" smtClean="0"/>
              <a:t>fo</a:t>
            </a:r>
            <a:r>
              <a:rPr lang="en-US" dirty="0" smtClean="0"/>
              <a:t> </a:t>
            </a:r>
            <a:r>
              <a:rPr lang="en-US" dirty="0" err="1" smtClean="0"/>
              <a:t>bp</a:t>
            </a:r>
            <a:r>
              <a:rPr lang="en-US" dirty="0" smtClean="0"/>
              <a:t> </a:t>
            </a:r>
            <a:r>
              <a:rPr lang="en-US" dirty="0" err="1" smtClean="0"/>
              <a:t>hb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   T  T   T    0.7*0.99</a:t>
            </a:r>
          </a:p>
          <a:p>
            <a:pPr algn="l"/>
            <a:r>
              <a:rPr lang="en-US" dirty="0" smtClean="0"/>
              <a:t>T   T  F   T    0.7*0.90</a:t>
            </a:r>
          </a:p>
          <a:p>
            <a:pPr algn="l"/>
            <a:r>
              <a:rPr lang="en-US" dirty="0" smtClean="0"/>
              <a:t>F   T  T   T    0.01*0.01</a:t>
            </a:r>
          </a:p>
          <a:p>
            <a:pPr algn="l"/>
            <a:r>
              <a:rPr lang="en-US" dirty="0" smtClean="0"/>
              <a:t>F   T  F   T    0.01*0.10</a:t>
            </a:r>
          </a:p>
        </p:txBody>
      </p:sp>
      <p:sp>
        <p:nvSpPr>
          <p:cNvPr id="21" name="Rectangle 20"/>
          <p:cNvSpPr/>
          <p:nvPr/>
        </p:nvSpPr>
        <p:spPr bwMode="auto">
          <a:xfrm>
            <a:off x="4038600" y="1524000"/>
            <a:ext cx="3429000" cy="2971800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22" name="Content Placeholder 19"/>
          <p:cNvSpPr>
            <a:spLocks noGrp="1"/>
          </p:cNvSpPr>
          <p:nvPr>
            <p:ph idx="1"/>
          </p:nvPr>
        </p:nvSpPr>
        <p:spPr>
          <a:xfrm>
            <a:off x="457200" y="4618037"/>
            <a:ext cx="8229600" cy="1630363"/>
          </a:xfrm>
        </p:spPr>
        <p:txBody>
          <a:bodyPr/>
          <a:lstStyle/>
          <a:p>
            <a:r>
              <a:rPr lang="en-US" sz="2800" dirty="0" smtClean="0"/>
              <a:t>Produces a new factor with one less variable</a:t>
            </a:r>
          </a:p>
          <a:p>
            <a:r>
              <a:rPr lang="en-US" sz="2800" dirty="0" smtClean="0"/>
              <a:t>Reduces the size of the table by a factor of the number of possible values for the variable (for binary 2)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Summing out a variable</a:t>
            </a:r>
            <a:endParaRPr lang="en-US" dirty="0"/>
          </a:p>
        </p:txBody>
      </p:sp>
      <p:graphicFrame>
        <p:nvGraphicFramePr>
          <p:cNvPr id="4" name="Object 2"/>
          <p:cNvGraphicFramePr>
            <a:graphicFrameLocks noChangeAspect="1"/>
          </p:cNvGraphicFramePr>
          <p:nvPr/>
        </p:nvGraphicFramePr>
        <p:xfrm>
          <a:off x="533400" y="1066800"/>
          <a:ext cx="7437438" cy="728662"/>
        </p:xfrm>
        <a:graphic>
          <a:graphicData uri="http://schemas.openxmlformats.org/presentationml/2006/ole">
            <p:oleObj spid="_x0000_s564226" name="Equation" r:id="rId3" imgW="3492500" imgH="342900" progId="Equation.3">
              <p:embed/>
            </p:oleObj>
          </a:graphicData>
        </a:graphic>
      </p:graphicFrame>
      <p:sp>
        <p:nvSpPr>
          <p:cNvPr id="15" name="Double Bracket 14"/>
          <p:cNvSpPr/>
          <p:nvPr/>
        </p:nvSpPr>
        <p:spPr bwMode="auto">
          <a:xfrm>
            <a:off x="457200" y="2743200"/>
            <a:ext cx="2819400" cy="1676400"/>
          </a:xfrm>
          <a:prstGeom prst="bracketPair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09600" y="2895600"/>
            <a:ext cx="2819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/>
              <a:t>do </a:t>
            </a:r>
            <a:r>
              <a:rPr lang="en-US" dirty="0" err="1" smtClean="0"/>
              <a:t>fo</a:t>
            </a:r>
            <a:r>
              <a:rPr lang="en-US" dirty="0" smtClean="0"/>
              <a:t> </a:t>
            </a:r>
            <a:r>
              <a:rPr lang="en-US" dirty="0" err="1" smtClean="0"/>
              <a:t>bp</a:t>
            </a:r>
            <a:r>
              <a:rPr lang="en-US" dirty="0" smtClean="0"/>
              <a:t> </a:t>
            </a:r>
            <a:r>
              <a:rPr lang="en-US" dirty="0" err="1" smtClean="0"/>
              <a:t>hb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   </a:t>
            </a:r>
            <a:r>
              <a:rPr lang="en-US" dirty="0" smtClean="0">
                <a:ln>
                  <a:solidFill>
                    <a:srgbClr val="0000FF"/>
                  </a:solidFill>
                </a:ln>
              </a:rPr>
              <a:t>T  T   T</a:t>
            </a:r>
            <a:r>
              <a:rPr lang="en-US" dirty="0" smtClean="0"/>
              <a:t>    0.7*0.99</a:t>
            </a:r>
          </a:p>
          <a:p>
            <a:pPr algn="l"/>
            <a:r>
              <a:rPr lang="en-US" dirty="0" smtClean="0"/>
              <a:t>T   </a:t>
            </a:r>
            <a:r>
              <a:rPr lang="en-US" dirty="0" smtClean="0">
                <a:ln>
                  <a:solidFill>
                    <a:srgbClr val="008000"/>
                  </a:solidFill>
                </a:ln>
              </a:rPr>
              <a:t>T  F   T</a:t>
            </a:r>
            <a:r>
              <a:rPr lang="en-US" dirty="0" smtClean="0"/>
              <a:t>    0.7*0.90</a:t>
            </a:r>
          </a:p>
          <a:p>
            <a:pPr algn="l"/>
            <a:r>
              <a:rPr lang="en-US" dirty="0" smtClean="0"/>
              <a:t>F   </a:t>
            </a:r>
            <a:r>
              <a:rPr lang="en-US" dirty="0" smtClean="0">
                <a:ln>
                  <a:solidFill>
                    <a:srgbClr val="0000FF"/>
                  </a:solidFill>
                </a:ln>
              </a:rPr>
              <a:t>T  T   T</a:t>
            </a:r>
            <a:r>
              <a:rPr lang="en-US" dirty="0" smtClean="0"/>
              <a:t>    0.01*0.01</a:t>
            </a:r>
          </a:p>
          <a:p>
            <a:pPr algn="l"/>
            <a:r>
              <a:rPr lang="en-US" dirty="0" smtClean="0"/>
              <a:t>F   </a:t>
            </a:r>
            <a:r>
              <a:rPr lang="en-US" dirty="0" smtClean="0">
                <a:ln>
                  <a:solidFill>
                    <a:srgbClr val="008000"/>
                  </a:solidFill>
                </a:ln>
              </a:rPr>
              <a:t>T  F   T</a:t>
            </a:r>
            <a:r>
              <a:rPr lang="en-US" dirty="0" smtClean="0"/>
              <a:t>    0.01*0.10</a:t>
            </a:r>
          </a:p>
        </p:txBody>
      </p:sp>
      <p:graphicFrame>
        <p:nvGraphicFramePr>
          <p:cNvPr id="564227" name="Object 3"/>
          <p:cNvGraphicFramePr>
            <a:graphicFrameLocks noChangeAspect="1"/>
          </p:cNvGraphicFramePr>
          <p:nvPr/>
        </p:nvGraphicFramePr>
        <p:xfrm>
          <a:off x="3048000" y="1828800"/>
          <a:ext cx="1976437" cy="377825"/>
        </p:xfrm>
        <a:graphic>
          <a:graphicData uri="http://schemas.openxmlformats.org/presentationml/2006/ole">
            <p:oleObj spid="_x0000_s564227" name="Equation" r:id="rId4" imgW="927100" imgH="177800" progId="Equation.3">
              <p:embed/>
            </p:oleObj>
          </a:graphicData>
        </a:graphic>
      </p:graphicFrame>
      <p:grpSp>
        <p:nvGrpSpPr>
          <p:cNvPr id="13" name="Group 12"/>
          <p:cNvGrpSpPr/>
          <p:nvPr/>
        </p:nvGrpSpPr>
        <p:grpSpPr>
          <a:xfrm>
            <a:off x="2971800" y="2743200"/>
            <a:ext cx="4876800" cy="1371600"/>
            <a:chOff x="2971800" y="2743200"/>
            <a:chExt cx="4876800" cy="1371600"/>
          </a:xfrm>
        </p:grpSpPr>
        <p:sp>
          <p:nvSpPr>
            <p:cNvPr id="17" name="Double Bracket 16"/>
            <p:cNvSpPr/>
            <p:nvPr/>
          </p:nvSpPr>
          <p:spPr bwMode="auto">
            <a:xfrm>
              <a:off x="4267200" y="2743200"/>
              <a:ext cx="3505200" cy="1143000"/>
            </a:xfrm>
            <a:prstGeom prst="bracketPair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419600" y="2895600"/>
              <a:ext cx="342900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dirty="0" err="1" smtClean="0"/>
                <a:t>fo</a:t>
              </a:r>
              <a:r>
                <a:rPr lang="en-US" dirty="0" smtClean="0"/>
                <a:t> </a:t>
              </a:r>
              <a:r>
                <a:rPr lang="en-US" dirty="0" err="1" smtClean="0"/>
                <a:t>bp</a:t>
              </a:r>
              <a:r>
                <a:rPr lang="en-US" dirty="0" smtClean="0"/>
                <a:t> </a:t>
              </a:r>
              <a:r>
                <a:rPr lang="en-US" dirty="0" err="1" smtClean="0"/>
                <a:t>hb</a:t>
              </a:r>
              <a:r>
                <a:rPr lang="en-US" dirty="0" smtClean="0"/>
                <a:t/>
              </a:r>
              <a:br>
                <a:rPr lang="en-US" dirty="0" smtClean="0"/>
              </a:br>
              <a:r>
                <a:rPr lang="en-US" dirty="0" smtClean="0">
                  <a:ln>
                    <a:solidFill>
                      <a:srgbClr val="0000FF"/>
                    </a:solidFill>
                  </a:ln>
                </a:rPr>
                <a:t>T  T   T</a:t>
              </a:r>
              <a:r>
                <a:rPr lang="en-US" dirty="0" smtClean="0"/>
                <a:t>    0.7*0.99 + 0.01*0.01</a:t>
              </a:r>
            </a:p>
            <a:p>
              <a:pPr algn="l"/>
              <a:r>
                <a:rPr lang="en-US" dirty="0" smtClean="0">
                  <a:ln>
                    <a:solidFill>
                      <a:srgbClr val="008000"/>
                    </a:solidFill>
                  </a:ln>
                  <a:solidFill>
                    <a:srgbClr val="33CC33"/>
                  </a:solidFill>
                </a:rPr>
                <a:t>T  F   T</a:t>
              </a:r>
              <a:r>
                <a:rPr lang="en-US" dirty="0" smtClean="0"/>
                <a:t>    0.7*0.90 + 0.01*0.10</a:t>
              </a:r>
            </a:p>
          </p:txBody>
        </p:sp>
        <p:cxnSp>
          <p:nvCxnSpPr>
            <p:cNvPr id="28" name="Straight Arrow Connector 27"/>
            <p:cNvCxnSpPr>
              <a:endCxn id="18" idx="1"/>
            </p:cNvCxnSpPr>
            <p:nvPr/>
          </p:nvCxnSpPr>
          <p:spPr bwMode="auto">
            <a:xfrm>
              <a:off x="2971800" y="3352800"/>
              <a:ext cx="1447800" cy="4465"/>
            </a:xfrm>
            <a:prstGeom prst="straightConnector1">
              <a:avLst/>
            </a:prstGeom>
            <a:noFill/>
            <a:ln w="254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30" name="Straight Arrow Connector 29"/>
            <p:cNvCxnSpPr>
              <a:endCxn id="18" idx="1"/>
            </p:cNvCxnSpPr>
            <p:nvPr/>
          </p:nvCxnSpPr>
          <p:spPr bwMode="auto">
            <a:xfrm flipV="1">
              <a:off x="2971800" y="3357265"/>
              <a:ext cx="1447800" cy="528935"/>
            </a:xfrm>
            <a:prstGeom prst="straightConnector1">
              <a:avLst/>
            </a:prstGeom>
            <a:noFill/>
            <a:ln w="254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32" name="Straight Arrow Connector 31"/>
            <p:cNvCxnSpPr/>
            <p:nvPr/>
          </p:nvCxnSpPr>
          <p:spPr bwMode="auto">
            <a:xfrm>
              <a:off x="2971800" y="3581400"/>
              <a:ext cx="1447800" cy="76200"/>
            </a:xfrm>
            <a:prstGeom prst="straightConnector1">
              <a:avLst/>
            </a:prstGeom>
            <a:noFill/>
            <a:ln w="2540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34" name="Straight Arrow Connector 33"/>
            <p:cNvCxnSpPr/>
            <p:nvPr/>
          </p:nvCxnSpPr>
          <p:spPr bwMode="auto">
            <a:xfrm flipV="1">
              <a:off x="3048000" y="3657600"/>
              <a:ext cx="1371600" cy="457200"/>
            </a:xfrm>
            <a:prstGeom prst="straightConnector1">
              <a:avLst/>
            </a:prstGeom>
            <a:noFill/>
            <a:ln w="2540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14" name="TextBox 13"/>
          <p:cNvSpPr txBox="1"/>
          <p:nvPr/>
        </p:nvSpPr>
        <p:spPr>
          <a:xfrm>
            <a:off x="1371600" y="5410200"/>
            <a:ext cx="60960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How do we sum out a variable?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Variable Elimination</a:t>
            </a:r>
            <a:endParaRPr lang="en-US" dirty="0"/>
          </a:p>
        </p:txBody>
      </p:sp>
      <p:graphicFrame>
        <p:nvGraphicFramePr>
          <p:cNvPr id="4" name="Object 2"/>
          <p:cNvGraphicFramePr>
            <a:graphicFrameLocks noChangeAspect="1"/>
          </p:cNvGraphicFramePr>
          <p:nvPr/>
        </p:nvGraphicFramePr>
        <p:xfrm>
          <a:off x="762000" y="1122362"/>
          <a:ext cx="4894262" cy="782638"/>
        </p:xfrm>
        <a:graphic>
          <a:graphicData uri="http://schemas.openxmlformats.org/presentationml/2006/ole">
            <p:oleObj spid="_x0000_s565250" name="Equation" r:id="rId3" imgW="2298700" imgH="368300" progId="Equation.3">
              <p:embed/>
            </p:oleObj>
          </a:graphicData>
        </a:graphic>
      </p:graphicFrame>
      <p:sp>
        <p:nvSpPr>
          <p:cNvPr id="5" name="Double Bracket 4"/>
          <p:cNvSpPr/>
          <p:nvPr/>
        </p:nvSpPr>
        <p:spPr bwMode="auto">
          <a:xfrm>
            <a:off x="762000" y="1905001"/>
            <a:ext cx="685800" cy="381000"/>
          </a:xfrm>
          <a:prstGeom prst="bracketPair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62000" y="1905001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0.15</a:t>
            </a:r>
            <a:endParaRPr lang="en-US" dirty="0"/>
          </a:p>
        </p:txBody>
      </p:sp>
      <p:sp>
        <p:nvSpPr>
          <p:cNvPr id="7" name="Double Bracket 6"/>
          <p:cNvSpPr/>
          <p:nvPr/>
        </p:nvSpPr>
        <p:spPr bwMode="auto">
          <a:xfrm>
            <a:off x="1752600" y="1905001"/>
            <a:ext cx="685800" cy="381000"/>
          </a:xfrm>
          <a:prstGeom prst="bracketPair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52600" y="1916669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0.6</a:t>
            </a:r>
            <a:endParaRPr lang="en-US" dirty="0"/>
          </a:p>
        </p:txBody>
      </p:sp>
      <p:sp>
        <p:nvSpPr>
          <p:cNvPr id="9" name="Double Bracket 8"/>
          <p:cNvSpPr/>
          <p:nvPr/>
        </p:nvSpPr>
        <p:spPr bwMode="auto">
          <a:xfrm>
            <a:off x="2895600" y="1981201"/>
            <a:ext cx="1066800" cy="838200"/>
          </a:xfrm>
          <a:prstGeom prst="bracketPair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971800" y="1752601"/>
            <a:ext cx="990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err="1" smtClean="0"/>
              <a:t>bp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  0.01</a:t>
            </a:r>
          </a:p>
          <a:p>
            <a:pPr algn="l"/>
            <a:r>
              <a:rPr lang="en-US" dirty="0" smtClean="0"/>
              <a:t>F  0.99</a:t>
            </a:r>
            <a:endParaRPr lang="en-US" dirty="0"/>
          </a:p>
        </p:txBody>
      </p:sp>
      <p:sp>
        <p:nvSpPr>
          <p:cNvPr id="14" name="Double Bracket 13"/>
          <p:cNvSpPr/>
          <p:nvPr/>
        </p:nvSpPr>
        <p:spPr bwMode="auto">
          <a:xfrm>
            <a:off x="4191000" y="1905000"/>
            <a:ext cx="3505200" cy="1143000"/>
          </a:xfrm>
          <a:prstGeom prst="bracketPair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343400" y="2057400"/>
            <a:ext cx="3429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err="1" smtClean="0"/>
              <a:t>fo</a:t>
            </a:r>
            <a:r>
              <a:rPr lang="en-US" dirty="0" smtClean="0"/>
              <a:t> </a:t>
            </a:r>
            <a:r>
              <a:rPr lang="en-US" dirty="0" err="1" smtClean="0"/>
              <a:t>bp</a:t>
            </a:r>
            <a:r>
              <a:rPr lang="en-US" dirty="0" smtClean="0"/>
              <a:t> </a:t>
            </a:r>
            <a:r>
              <a:rPr lang="en-US" dirty="0" err="1" smtClean="0"/>
              <a:t>hb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  T   T    0.7*0.99 + 0.01*0.01</a:t>
            </a:r>
          </a:p>
          <a:p>
            <a:pPr algn="l"/>
            <a:r>
              <a:rPr lang="en-US" dirty="0" smtClean="0">
                <a:solidFill>
                  <a:schemeClr val="tx2"/>
                </a:solidFill>
              </a:rPr>
              <a:t>T  F   T    </a:t>
            </a:r>
            <a:r>
              <a:rPr lang="en-US" dirty="0" smtClean="0"/>
              <a:t>0.7*0.90 + 0.01*0.10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838200" y="3560763"/>
            <a:ext cx="6553200" cy="782637"/>
            <a:chOff x="838200" y="3560763"/>
            <a:chExt cx="6553200" cy="782637"/>
          </a:xfrm>
        </p:grpSpPr>
        <p:graphicFrame>
          <p:nvGraphicFramePr>
            <p:cNvPr id="565251" name="Object 3"/>
            <p:cNvGraphicFramePr>
              <a:graphicFrameLocks noChangeAspect="1"/>
            </p:cNvGraphicFramePr>
            <p:nvPr/>
          </p:nvGraphicFramePr>
          <p:xfrm>
            <a:off x="838200" y="3560763"/>
            <a:ext cx="4056063" cy="782637"/>
          </p:xfrm>
          <a:graphic>
            <a:graphicData uri="http://schemas.openxmlformats.org/presentationml/2006/ole">
              <p:oleObj spid="_x0000_s565251" name="Equation" r:id="rId4" imgW="1905000" imgH="368300" progId="Equation.3">
                <p:embed/>
              </p:oleObj>
            </a:graphicData>
          </a:graphic>
        </p:graphicFrame>
        <p:sp>
          <p:nvSpPr>
            <p:cNvPr id="18" name="TextBox 17"/>
            <p:cNvSpPr txBox="1"/>
            <p:nvPr/>
          </p:nvSpPr>
          <p:spPr>
            <a:xfrm>
              <a:off x="5257800" y="3581400"/>
              <a:ext cx="21336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solidFill>
                    <a:srgbClr val="0000FF"/>
                  </a:solidFill>
                </a:rPr>
                <a:t>product</a:t>
              </a:r>
              <a:endParaRPr lang="en-US" sz="2400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838200" y="4567535"/>
            <a:ext cx="6553200" cy="461665"/>
            <a:chOff x="838200" y="4567535"/>
            <a:chExt cx="6553200" cy="461665"/>
          </a:xfrm>
        </p:grpSpPr>
        <p:graphicFrame>
          <p:nvGraphicFramePr>
            <p:cNvPr id="565252" name="Object 4"/>
            <p:cNvGraphicFramePr>
              <a:graphicFrameLocks noChangeAspect="1"/>
            </p:cNvGraphicFramePr>
            <p:nvPr/>
          </p:nvGraphicFramePr>
          <p:xfrm>
            <a:off x="838200" y="4600575"/>
            <a:ext cx="3300413" cy="377825"/>
          </p:xfrm>
          <a:graphic>
            <a:graphicData uri="http://schemas.openxmlformats.org/presentationml/2006/ole">
              <p:oleObj spid="_x0000_s565252" name="Equation" r:id="rId5" imgW="1549400" imgH="177800" progId="Equation.3">
                <p:embed/>
              </p:oleObj>
            </a:graphicData>
          </a:graphic>
        </p:graphicFrame>
        <p:sp>
          <p:nvSpPr>
            <p:cNvPr id="19" name="TextBox 18"/>
            <p:cNvSpPr txBox="1"/>
            <p:nvPr/>
          </p:nvSpPr>
          <p:spPr>
            <a:xfrm>
              <a:off x="5257800" y="4567535"/>
              <a:ext cx="21336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solidFill>
                    <a:srgbClr val="0000FF"/>
                  </a:solidFill>
                </a:rPr>
                <a:t>sum</a:t>
              </a:r>
              <a:endParaRPr lang="en-US" sz="2400" dirty="0">
                <a:solidFill>
                  <a:srgbClr val="0000FF"/>
                </a:solidFill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 rot="5400000">
            <a:off x="1786979" y="5368380"/>
            <a:ext cx="2667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…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685800" y="1676400"/>
            <a:ext cx="7772400" cy="1143000"/>
          </a:xfrm>
        </p:spPr>
        <p:txBody>
          <a:bodyPr/>
          <a:lstStyle/>
          <a:p>
            <a:pPr algn="ctr" eaLnBrk="1" hangingPunct="1"/>
            <a:r>
              <a:rPr lang="en-US" sz="3200" dirty="0" smtClean="0">
                <a:latin typeface="Helvetica" pitchFamily="-111" charset="0"/>
                <a:ea typeface="Times New Roman" pitchFamily="-111" charset="0"/>
                <a:cs typeface="Times New Roman" pitchFamily="-111" charset="0"/>
              </a:rPr>
              <a:t>Inference in </a:t>
            </a:r>
            <a:r>
              <a:rPr lang="en-US" sz="3200" dirty="0" err="1" smtClean="0">
                <a:latin typeface="Helvetica" pitchFamily="-111" charset="0"/>
                <a:ea typeface="Times New Roman" pitchFamily="-111" charset="0"/>
                <a:cs typeface="Times New Roman" pitchFamily="-111" charset="0"/>
              </a:rPr>
              <a:t>Bayes</a:t>
            </a:r>
            <a:r>
              <a:rPr lang="en-US" sz="3200" dirty="0" smtClean="0">
                <a:latin typeface="Helvetica" pitchFamily="-111" charset="0"/>
                <a:ea typeface="Times New Roman" pitchFamily="-111" charset="0"/>
                <a:cs typeface="Times New Roman" pitchFamily="-111" charset="0"/>
              </a:rPr>
              <a:t> nets and Naïve </a:t>
            </a:r>
            <a:r>
              <a:rPr lang="en-US" sz="3200" dirty="0" err="1" smtClean="0">
                <a:latin typeface="Helvetica" pitchFamily="-111" charset="0"/>
                <a:ea typeface="Times New Roman" pitchFamily="-111" charset="0"/>
                <a:cs typeface="Times New Roman" pitchFamily="-111" charset="0"/>
              </a:rPr>
              <a:t>Bayes</a:t>
            </a:r>
            <a:endParaRPr lang="en-US" sz="3200" dirty="0">
              <a:latin typeface="Helvetica" pitchFamily="-111" charset="0"/>
              <a:ea typeface="Times New Roman" pitchFamily="-111" charset="0"/>
              <a:cs typeface="Times New Roman" pitchFamily="-111" charset="0"/>
            </a:endParaRPr>
          </a:p>
        </p:txBody>
      </p:sp>
      <p:sp>
        <p:nvSpPr>
          <p:cNvPr id="123908" name="Line 4"/>
          <p:cNvSpPr>
            <a:spLocks noChangeShapeType="1"/>
          </p:cNvSpPr>
          <p:nvPr/>
        </p:nvSpPr>
        <p:spPr bwMode="auto">
          <a:xfrm>
            <a:off x="533400" y="3429000"/>
            <a:ext cx="8077200" cy="0"/>
          </a:xfrm>
          <a:prstGeom prst="line">
            <a:avLst/>
          </a:prstGeom>
          <a:noFill/>
          <a:ln w="76200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Subtitle 4"/>
          <p:cNvSpPr txBox="1">
            <a:spLocks/>
          </p:cNvSpPr>
          <p:nvPr/>
        </p:nvSpPr>
        <p:spPr>
          <a:xfrm>
            <a:off x="3810000" y="3581400"/>
            <a:ext cx="4648200" cy="17526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CS151</a:t>
            </a:r>
            <a:b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David Kauchak</a:t>
            </a:r>
            <a:b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Fall 2010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extBox 4"/>
          <p:cNvSpPr txBox="1">
            <a:spLocks noChangeArrowheads="1"/>
          </p:cNvSpPr>
          <p:nvPr/>
        </p:nvSpPr>
        <p:spPr bwMode="auto">
          <a:xfrm>
            <a:off x="4038600" y="5953780"/>
            <a:ext cx="4572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/>
            <a:r>
              <a:rPr lang="en-US" sz="1400" i="1" dirty="0">
                <a:solidFill>
                  <a:srgbClr val="FF6600"/>
                </a:solidFill>
              </a:rPr>
              <a:t>Some material borrowed </a:t>
            </a:r>
            <a:r>
              <a:rPr lang="en-US" sz="1400" i="1" dirty="0" smtClean="0">
                <a:solidFill>
                  <a:srgbClr val="FF6600"/>
                </a:solidFill>
              </a:rPr>
              <a:t>from</a:t>
            </a:r>
            <a:r>
              <a:rPr lang="en-US" sz="1400" dirty="0" smtClean="0"/>
              <a:t>:</a:t>
            </a:r>
            <a:endParaRPr lang="en-US" sz="1400" dirty="0"/>
          </a:p>
          <a:p>
            <a:pPr algn="r"/>
            <a:r>
              <a:rPr lang="en-US" sz="1400" dirty="0"/>
              <a:t>Sara </a:t>
            </a:r>
            <a:r>
              <a:rPr lang="en-US" sz="1400" dirty="0" smtClean="0"/>
              <a:t>Owsley </a:t>
            </a:r>
            <a:r>
              <a:rPr lang="en-US" sz="1400" dirty="0" err="1" smtClean="0"/>
              <a:t>Sood</a:t>
            </a:r>
            <a:r>
              <a:rPr lang="en-US" sz="1400" dirty="0" smtClean="0"/>
              <a:t> and </a:t>
            </a:r>
            <a:r>
              <a:rPr lang="en-US" sz="1400" dirty="0"/>
              <a:t>others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Variable ordering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267200"/>
            <a:ext cx="8229600" cy="1858963"/>
          </a:xfrm>
        </p:spPr>
        <p:txBody>
          <a:bodyPr/>
          <a:lstStyle/>
          <a:p>
            <a:r>
              <a:rPr lang="en-US" dirty="0" smtClean="0"/>
              <a:t>The complexity depends on which order we sum out the variables</a:t>
            </a:r>
            <a:endParaRPr lang="en-US" dirty="0"/>
          </a:p>
        </p:txBody>
      </p:sp>
      <p:graphicFrame>
        <p:nvGraphicFramePr>
          <p:cNvPr id="566274" name="Object 2"/>
          <p:cNvGraphicFramePr>
            <a:graphicFrameLocks noChangeAspect="1"/>
          </p:cNvGraphicFramePr>
          <p:nvPr/>
        </p:nvGraphicFramePr>
        <p:xfrm>
          <a:off x="833438" y="2417762"/>
          <a:ext cx="6518275" cy="782638"/>
        </p:xfrm>
        <a:graphic>
          <a:graphicData uri="http://schemas.openxmlformats.org/presentationml/2006/ole">
            <p:oleObj spid="_x0000_s566274" name="Equation" r:id="rId3" imgW="3060700" imgH="368300" progId="Equation.3">
              <p:embed/>
            </p:oleObj>
          </a:graphicData>
        </a:graphic>
      </p:graphicFrame>
      <p:graphicFrame>
        <p:nvGraphicFramePr>
          <p:cNvPr id="566275" name="Object 3"/>
          <p:cNvGraphicFramePr>
            <a:graphicFrameLocks noChangeAspect="1"/>
          </p:cNvGraphicFramePr>
          <p:nvPr/>
        </p:nvGraphicFramePr>
        <p:xfrm>
          <a:off x="820738" y="1066800"/>
          <a:ext cx="6545262" cy="782638"/>
        </p:xfrm>
        <a:graphic>
          <a:graphicData uri="http://schemas.openxmlformats.org/presentationml/2006/ole">
            <p:oleObj spid="_x0000_s566275" name="Equation" r:id="rId4" imgW="3073400" imgH="368300" progId="Equation.3">
              <p:embed/>
            </p:oleObj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971800" y="1828800"/>
            <a:ext cx="2133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=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Variable ordering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ChangeAspect="1"/>
          </p:cNvGraphicFramePr>
          <p:nvPr>
            <p:ph idx="1"/>
          </p:nvPr>
        </p:nvGraphicFramePr>
        <p:xfrm>
          <a:off x="1219200" y="1295400"/>
          <a:ext cx="2257425" cy="634981"/>
        </p:xfrm>
        <a:graphic>
          <a:graphicData uri="http://schemas.openxmlformats.org/presentationml/2006/ole">
            <p:oleObj spid="_x0000_s568322" name="Equation" r:id="rId3" imgW="1219200" imgH="342900" progId="Equation.3">
              <p:embed/>
            </p:oleObj>
          </a:graphicData>
        </a:graphic>
      </p:graphicFrame>
      <p:graphicFrame>
        <p:nvGraphicFramePr>
          <p:cNvPr id="568323" name="Content Placeholder 3"/>
          <p:cNvGraphicFramePr>
            <a:graphicFrameLocks noChangeAspect="1"/>
          </p:cNvGraphicFramePr>
          <p:nvPr/>
        </p:nvGraphicFramePr>
        <p:xfrm>
          <a:off x="5486400" y="1295400"/>
          <a:ext cx="2257425" cy="635000"/>
        </p:xfrm>
        <a:graphic>
          <a:graphicData uri="http://schemas.openxmlformats.org/presentationml/2006/ole">
            <p:oleObj spid="_x0000_s568323" name="Equation" r:id="rId4" imgW="1219200" imgH="342900" progId="Equation.3">
              <p:embed/>
            </p:oleObj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191000" y="1295400"/>
            <a:ext cx="60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vs</a:t>
            </a:r>
            <a:endParaRPr lang="en-US" sz="2800" dirty="0"/>
          </a:p>
        </p:txBody>
      </p:sp>
      <p:graphicFrame>
        <p:nvGraphicFramePr>
          <p:cNvPr id="568324" name="Content Placeholder 3"/>
          <p:cNvGraphicFramePr>
            <a:graphicFrameLocks noChangeAspect="1"/>
          </p:cNvGraphicFramePr>
          <p:nvPr/>
        </p:nvGraphicFramePr>
        <p:xfrm>
          <a:off x="1517650" y="2260600"/>
          <a:ext cx="1716088" cy="635000"/>
        </p:xfrm>
        <a:graphic>
          <a:graphicData uri="http://schemas.openxmlformats.org/presentationml/2006/ole">
            <p:oleObj spid="_x0000_s568324" name="Equation" r:id="rId5" imgW="927100" imgH="342900" progId="Equation.3">
              <p:embed/>
            </p:oleObj>
          </a:graphicData>
        </a:graphic>
      </p:graphicFrame>
      <p:graphicFrame>
        <p:nvGraphicFramePr>
          <p:cNvPr id="568325" name="Content Placeholder 3"/>
          <p:cNvGraphicFramePr>
            <a:graphicFrameLocks noChangeAspect="1"/>
          </p:cNvGraphicFramePr>
          <p:nvPr/>
        </p:nvGraphicFramePr>
        <p:xfrm>
          <a:off x="5715000" y="2286000"/>
          <a:ext cx="1763712" cy="635000"/>
        </p:xfrm>
        <a:graphic>
          <a:graphicData uri="http://schemas.openxmlformats.org/presentationml/2006/ole">
            <p:oleObj spid="_x0000_s568325" name="Equation" r:id="rId6" imgW="952500" imgH="342900" progId="Equation.3">
              <p:embed/>
            </p:oleObj>
          </a:graphicData>
        </a:graphic>
      </p:graphicFrame>
      <p:sp>
        <p:nvSpPr>
          <p:cNvPr id="9" name="Left Brace 8"/>
          <p:cNvSpPr/>
          <p:nvPr/>
        </p:nvSpPr>
        <p:spPr bwMode="auto">
          <a:xfrm rot="16200000">
            <a:off x="2171700" y="2171700"/>
            <a:ext cx="304800" cy="1905000"/>
          </a:xfrm>
          <a:prstGeom prst="leftBrac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solidFill>
                  <a:srgbClr val="008000"/>
                </a:solidFill>
              </a:ln>
              <a:solidFill>
                <a:srgbClr val="008000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85800" y="3733800"/>
            <a:ext cx="3886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dirty="0" smtClean="0">
                <a:solidFill>
                  <a:srgbClr val="0000FF"/>
                </a:solidFill>
              </a:rPr>
              <a:t>A factor containing 3 variables</a:t>
            </a:r>
            <a:endParaRPr lang="en-US" sz="2400" dirty="0">
              <a:solidFill>
                <a:srgbClr val="0000FF"/>
              </a:solidFill>
            </a:endParaRPr>
          </a:p>
        </p:txBody>
      </p:sp>
      <p:sp>
        <p:nvSpPr>
          <p:cNvPr id="12" name="Left Brace 11"/>
          <p:cNvSpPr/>
          <p:nvPr/>
        </p:nvSpPr>
        <p:spPr bwMode="auto">
          <a:xfrm rot="16200000">
            <a:off x="6438900" y="2247900"/>
            <a:ext cx="304800" cy="1905000"/>
          </a:xfrm>
          <a:prstGeom prst="leftBrac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solidFill>
                  <a:srgbClr val="008000"/>
                </a:solidFill>
              </a:ln>
              <a:solidFill>
                <a:srgbClr val="008000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953000" y="3810000"/>
            <a:ext cx="3886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dirty="0" smtClean="0">
                <a:solidFill>
                  <a:srgbClr val="0000FF"/>
                </a:solidFill>
              </a:rPr>
              <a:t>A factor containing only 2 variables</a:t>
            </a:r>
            <a:endParaRPr lang="en-US" sz="24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Runtime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general, the run-time of the variable elimination algorithm is dependent on the largest factor created</a:t>
            </a:r>
          </a:p>
          <a:p>
            <a:r>
              <a:rPr lang="en-US" dirty="0" smtClean="0"/>
              <a:t>Figuring out the optimal variable ordering is intractable</a:t>
            </a:r>
          </a:p>
          <a:p>
            <a:r>
              <a:rPr lang="en-US" dirty="0" smtClean="0"/>
              <a:t>Some heuristics have been used</a:t>
            </a:r>
          </a:p>
          <a:p>
            <a:pPr lvl="1"/>
            <a:r>
              <a:rPr lang="en-US" dirty="0" smtClean="0"/>
              <a:t>pick the merger greedily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Learning from Data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</a:t>
            </a:r>
            <a:endParaRPr lang="en-US" dirty="0"/>
          </a:p>
        </p:txBody>
      </p:sp>
      <p:grpSp>
        <p:nvGrpSpPr>
          <p:cNvPr id="4" name="Group 3"/>
          <p:cNvGrpSpPr>
            <a:grpSpLocks/>
          </p:cNvGrpSpPr>
          <p:nvPr>
            <p:custDataLst>
              <p:tags r:id="rId1"/>
            </p:custDataLst>
          </p:nvPr>
        </p:nvGrpSpPr>
        <p:grpSpPr bwMode="auto">
          <a:xfrm>
            <a:off x="3352800" y="1630362"/>
            <a:ext cx="4343400" cy="2044700"/>
            <a:chOff x="1968" y="1480"/>
            <a:chExt cx="2736" cy="1288"/>
          </a:xfrm>
        </p:grpSpPr>
        <p:sp>
          <p:nvSpPr>
            <p:cNvPr id="5" name="Oval 4"/>
            <p:cNvSpPr>
              <a:spLocks noChangeArrowheads="1"/>
            </p:cNvSpPr>
            <p:nvPr>
              <p:custDataLst>
                <p:tags r:id="rId21"/>
              </p:custDataLst>
            </p:nvPr>
          </p:nvSpPr>
          <p:spPr bwMode="auto">
            <a:xfrm>
              <a:off x="3360" y="1824"/>
              <a:ext cx="1344" cy="912"/>
            </a:xfrm>
            <a:prstGeom prst="ellipse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r>
                <a:rPr lang="en-US" sz="2400">
                  <a:latin typeface="Tahoma" charset="0"/>
                </a:rPr>
                <a:t>environment</a:t>
              </a:r>
            </a:p>
          </p:txBody>
        </p:sp>
        <p:sp>
          <p:nvSpPr>
            <p:cNvPr id="6" name="Freeform 5"/>
            <p:cNvSpPr>
              <a:spLocks/>
            </p:cNvSpPr>
            <p:nvPr>
              <p:custDataLst>
                <p:tags r:id="rId22"/>
              </p:custDataLst>
            </p:nvPr>
          </p:nvSpPr>
          <p:spPr bwMode="auto">
            <a:xfrm>
              <a:off x="1968" y="1480"/>
              <a:ext cx="1584" cy="488"/>
            </a:xfrm>
            <a:custGeom>
              <a:avLst/>
              <a:gdLst>
                <a:gd name="T0" fmla="*/ 1584 w 1584"/>
                <a:gd name="T1" fmla="*/ 488 h 488"/>
                <a:gd name="T2" fmla="*/ 1296 w 1584"/>
                <a:gd name="T3" fmla="*/ 152 h 488"/>
                <a:gd name="T4" fmla="*/ 768 w 1584"/>
                <a:gd name="T5" fmla="*/ 8 h 488"/>
                <a:gd name="T6" fmla="*/ 288 w 1584"/>
                <a:gd name="T7" fmla="*/ 104 h 488"/>
                <a:gd name="T8" fmla="*/ 0 w 1584"/>
                <a:gd name="T9" fmla="*/ 248 h 4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84"/>
                <a:gd name="T16" fmla="*/ 0 h 488"/>
                <a:gd name="T17" fmla="*/ 1584 w 1584"/>
                <a:gd name="T18" fmla="*/ 488 h 48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84" h="488">
                  <a:moveTo>
                    <a:pt x="1584" y="488"/>
                  </a:moveTo>
                  <a:cubicBezTo>
                    <a:pt x="1508" y="360"/>
                    <a:pt x="1432" y="232"/>
                    <a:pt x="1296" y="152"/>
                  </a:cubicBezTo>
                  <a:cubicBezTo>
                    <a:pt x="1160" y="72"/>
                    <a:pt x="936" y="16"/>
                    <a:pt x="768" y="8"/>
                  </a:cubicBezTo>
                  <a:cubicBezTo>
                    <a:pt x="600" y="0"/>
                    <a:pt x="416" y="64"/>
                    <a:pt x="288" y="104"/>
                  </a:cubicBezTo>
                  <a:cubicBezTo>
                    <a:pt x="160" y="144"/>
                    <a:pt x="48" y="224"/>
                    <a:pt x="0" y="248"/>
                  </a:cubicBezTo>
                </a:path>
              </a:pathLst>
            </a:custGeom>
            <a:noFill/>
            <a:ln w="38100">
              <a:solidFill>
                <a:srgbClr val="F81706"/>
              </a:solidFill>
              <a:round/>
              <a:headEnd/>
              <a:tailEnd type="triangle" w="med" len="med"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/>
            <p:cNvSpPr>
              <a:spLocks/>
            </p:cNvSpPr>
            <p:nvPr>
              <p:custDataLst>
                <p:tags r:id="rId23"/>
              </p:custDataLst>
            </p:nvPr>
          </p:nvSpPr>
          <p:spPr bwMode="auto">
            <a:xfrm>
              <a:off x="2208" y="2496"/>
              <a:ext cx="1200" cy="272"/>
            </a:xfrm>
            <a:custGeom>
              <a:avLst/>
              <a:gdLst>
                <a:gd name="T0" fmla="*/ 0 w 1200"/>
                <a:gd name="T1" fmla="*/ 0 h 272"/>
                <a:gd name="T2" fmla="*/ 384 w 1200"/>
                <a:gd name="T3" fmla="*/ 240 h 272"/>
                <a:gd name="T4" fmla="*/ 864 w 1200"/>
                <a:gd name="T5" fmla="*/ 192 h 272"/>
                <a:gd name="T6" fmla="*/ 1200 w 1200"/>
                <a:gd name="T7" fmla="*/ 0 h 2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200"/>
                <a:gd name="T13" fmla="*/ 0 h 272"/>
                <a:gd name="T14" fmla="*/ 1200 w 1200"/>
                <a:gd name="T15" fmla="*/ 272 h 2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00" h="272">
                  <a:moveTo>
                    <a:pt x="0" y="0"/>
                  </a:moveTo>
                  <a:cubicBezTo>
                    <a:pt x="120" y="104"/>
                    <a:pt x="240" y="208"/>
                    <a:pt x="384" y="240"/>
                  </a:cubicBezTo>
                  <a:cubicBezTo>
                    <a:pt x="528" y="272"/>
                    <a:pt x="728" y="232"/>
                    <a:pt x="864" y="192"/>
                  </a:cubicBezTo>
                  <a:cubicBezTo>
                    <a:pt x="1000" y="152"/>
                    <a:pt x="1144" y="32"/>
                    <a:pt x="1200" y="0"/>
                  </a:cubicBezTo>
                </a:path>
              </a:pathLst>
            </a:custGeom>
            <a:noFill/>
            <a:ln w="38100">
              <a:solidFill>
                <a:srgbClr val="339933"/>
              </a:solidFill>
              <a:round/>
              <a:headEnd/>
              <a:tailEnd type="triangle" w="med" len="med"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" name="Group 7"/>
          <p:cNvGrpSpPr>
            <a:grpSpLocks/>
          </p:cNvGrpSpPr>
          <p:nvPr>
            <p:custDataLst>
              <p:tags r:id="rId2"/>
            </p:custDataLst>
          </p:nvPr>
        </p:nvGrpSpPr>
        <p:grpSpPr bwMode="auto">
          <a:xfrm>
            <a:off x="1752600" y="1871662"/>
            <a:ext cx="1219200" cy="1981200"/>
            <a:chOff x="960" y="1632"/>
            <a:chExt cx="768" cy="1248"/>
          </a:xfrm>
        </p:grpSpPr>
        <p:sp>
          <p:nvSpPr>
            <p:cNvPr id="9" name="Rectangle 8"/>
            <p:cNvSpPr>
              <a:spLocks noChangeArrowheads="1"/>
            </p:cNvSpPr>
            <p:nvPr>
              <p:custDataLst>
                <p:tags r:id="rId19"/>
              </p:custDataLst>
            </p:nvPr>
          </p:nvSpPr>
          <p:spPr bwMode="auto">
            <a:xfrm>
              <a:off x="960" y="1632"/>
              <a:ext cx="768" cy="124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2400">
                <a:solidFill>
                  <a:srgbClr val="CC6600"/>
                </a:solidFill>
                <a:latin typeface="Tahoma" charset="0"/>
              </a:endParaRPr>
            </a:p>
          </p:txBody>
        </p:sp>
        <p:sp>
          <p:nvSpPr>
            <p:cNvPr id="10" name="Text Box 9"/>
            <p:cNvSpPr txBox="1">
              <a:spLocks noChangeArrowheads="1"/>
            </p:cNvSpPr>
            <p:nvPr>
              <p:custDataLst>
                <p:tags r:id="rId20"/>
              </p:custDataLst>
            </p:nvPr>
          </p:nvSpPr>
          <p:spPr bwMode="auto">
            <a:xfrm>
              <a:off x="1056" y="2352"/>
              <a:ext cx="59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400">
                  <a:solidFill>
                    <a:srgbClr val="CC6600"/>
                  </a:solidFill>
                  <a:latin typeface="Tahoma" charset="0"/>
                </a:rPr>
                <a:t>agent</a:t>
              </a:r>
            </a:p>
          </p:txBody>
        </p:sp>
      </p:grpSp>
      <p:grpSp>
        <p:nvGrpSpPr>
          <p:cNvPr id="11" name="Group 10"/>
          <p:cNvGrpSpPr>
            <a:grpSpLocks/>
          </p:cNvGrpSpPr>
          <p:nvPr>
            <p:custDataLst>
              <p:tags r:id="rId3"/>
            </p:custDataLst>
          </p:nvPr>
        </p:nvGrpSpPr>
        <p:grpSpPr bwMode="auto">
          <a:xfrm>
            <a:off x="1981200" y="2252662"/>
            <a:ext cx="762000" cy="519113"/>
            <a:chOff x="1104" y="1872"/>
            <a:chExt cx="480" cy="327"/>
          </a:xfrm>
        </p:grpSpPr>
        <p:sp>
          <p:nvSpPr>
            <p:cNvPr id="12" name="Rectangle 11"/>
            <p:cNvSpPr>
              <a:spLocks noChangeArrowheads="1"/>
            </p:cNvSpPr>
            <p:nvPr>
              <p:custDataLst>
                <p:tags r:id="rId17"/>
              </p:custDataLst>
            </p:nvPr>
          </p:nvSpPr>
          <p:spPr bwMode="auto">
            <a:xfrm>
              <a:off x="1104" y="1872"/>
              <a:ext cx="480" cy="2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Text Box 12"/>
            <p:cNvSpPr txBox="1">
              <a:spLocks noChangeArrowheads="1"/>
            </p:cNvSpPr>
            <p:nvPr>
              <p:custDataLst>
                <p:tags r:id="rId18"/>
              </p:custDataLst>
            </p:nvPr>
          </p:nvSpPr>
          <p:spPr bwMode="auto">
            <a:xfrm>
              <a:off x="1200" y="1872"/>
              <a:ext cx="243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800" b="1">
                  <a:solidFill>
                    <a:srgbClr val="CC6600"/>
                  </a:solidFill>
                  <a:latin typeface="Tahoma" charset="0"/>
                </a:rPr>
                <a:t>?</a:t>
              </a:r>
            </a:p>
          </p:txBody>
        </p:sp>
      </p:grpSp>
      <p:grpSp>
        <p:nvGrpSpPr>
          <p:cNvPr id="14" name="Group 13"/>
          <p:cNvGrpSpPr>
            <a:grpSpLocks/>
          </p:cNvGrpSpPr>
          <p:nvPr>
            <p:custDataLst>
              <p:tags r:id="rId4"/>
            </p:custDataLst>
          </p:nvPr>
        </p:nvGrpSpPr>
        <p:grpSpPr bwMode="auto">
          <a:xfrm>
            <a:off x="2057400" y="1219200"/>
            <a:ext cx="2405063" cy="3548062"/>
            <a:chOff x="1152" y="1221"/>
            <a:chExt cx="1515" cy="2235"/>
          </a:xfrm>
        </p:grpSpPr>
        <p:grpSp>
          <p:nvGrpSpPr>
            <p:cNvPr id="15" name="Group 14"/>
            <p:cNvGrpSpPr>
              <a:grpSpLocks/>
            </p:cNvGrpSpPr>
            <p:nvPr/>
          </p:nvGrpSpPr>
          <p:grpSpPr bwMode="auto">
            <a:xfrm>
              <a:off x="1536" y="2208"/>
              <a:ext cx="912" cy="432"/>
              <a:chOff x="1536" y="2112"/>
              <a:chExt cx="912" cy="432"/>
            </a:xfrm>
          </p:grpSpPr>
          <p:grpSp>
            <p:nvGrpSpPr>
              <p:cNvPr id="25" name="Group 15"/>
              <p:cNvGrpSpPr>
                <a:grpSpLocks/>
              </p:cNvGrpSpPr>
              <p:nvPr/>
            </p:nvGrpSpPr>
            <p:grpSpPr bwMode="auto">
              <a:xfrm>
                <a:off x="1536" y="2160"/>
                <a:ext cx="816" cy="384"/>
                <a:chOff x="1536" y="2160"/>
                <a:chExt cx="816" cy="384"/>
              </a:xfrm>
            </p:grpSpPr>
            <p:sp>
              <p:nvSpPr>
                <p:cNvPr id="30" name="Line 16"/>
                <p:cNvSpPr>
                  <a:spLocks noChangeShapeType="1"/>
                </p:cNvSpPr>
                <p:nvPr>
                  <p:custDataLst>
                    <p:tags r:id="rId15"/>
                  </p:custDataLst>
                </p:nvPr>
              </p:nvSpPr>
              <p:spPr bwMode="auto">
                <a:xfrm>
                  <a:off x="1536" y="2160"/>
                  <a:ext cx="384" cy="384"/>
                </a:xfrm>
                <a:prstGeom prst="line">
                  <a:avLst/>
                </a:prstGeom>
                <a:noFill/>
                <a:ln w="57150">
                  <a:solidFill>
                    <a:srgbClr val="339933"/>
                  </a:solidFill>
                  <a:round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" name="Line 17"/>
                <p:cNvSpPr>
                  <a:spLocks noChangeShapeType="1"/>
                </p:cNvSpPr>
                <p:nvPr>
                  <p:custDataLst>
                    <p:tags r:id="rId16"/>
                  </p:custDataLst>
                </p:nvPr>
              </p:nvSpPr>
              <p:spPr bwMode="auto">
                <a:xfrm flipV="1">
                  <a:off x="1920" y="2208"/>
                  <a:ext cx="432" cy="336"/>
                </a:xfrm>
                <a:prstGeom prst="line">
                  <a:avLst/>
                </a:prstGeom>
                <a:noFill/>
                <a:ln w="57150">
                  <a:solidFill>
                    <a:srgbClr val="339933"/>
                  </a:solidFill>
                  <a:round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" name="Group 18"/>
              <p:cNvGrpSpPr>
                <a:grpSpLocks/>
              </p:cNvGrpSpPr>
              <p:nvPr/>
            </p:nvGrpSpPr>
            <p:grpSpPr bwMode="auto">
              <a:xfrm>
                <a:off x="2304" y="2112"/>
                <a:ext cx="144" cy="144"/>
                <a:chOff x="2304" y="2112"/>
                <a:chExt cx="144" cy="144"/>
              </a:xfrm>
            </p:grpSpPr>
            <p:sp>
              <p:nvSpPr>
                <p:cNvPr id="27" name="Line 19"/>
                <p:cNvSpPr>
                  <a:spLocks noChangeShapeType="1"/>
                </p:cNvSpPr>
                <p:nvPr>
                  <p:custDataLst>
                    <p:tags r:id="rId12"/>
                  </p:custDataLst>
                </p:nvPr>
              </p:nvSpPr>
              <p:spPr bwMode="auto">
                <a:xfrm>
                  <a:off x="2304" y="2160"/>
                  <a:ext cx="96" cy="96"/>
                </a:xfrm>
                <a:prstGeom prst="line">
                  <a:avLst/>
                </a:prstGeom>
                <a:noFill/>
                <a:ln w="57150">
                  <a:solidFill>
                    <a:srgbClr val="339933"/>
                  </a:solidFill>
                  <a:round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" name="Line 20"/>
                <p:cNvSpPr>
                  <a:spLocks noChangeShapeType="1"/>
                </p:cNvSpPr>
                <p:nvPr>
                  <p:custDataLst>
                    <p:tags r:id="rId13"/>
                  </p:custDataLst>
                </p:nvPr>
              </p:nvSpPr>
              <p:spPr bwMode="auto">
                <a:xfrm flipV="1">
                  <a:off x="2304" y="2112"/>
                  <a:ext cx="48" cy="48"/>
                </a:xfrm>
                <a:prstGeom prst="line">
                  <a:avLst/>
                </a:prstGeom>
                <a:noFill/>
                <a:ln w="57150">
                  <a:solidFill>
                    <a:srgbClr val="339933"/>
                  </a:solidFill>
                  <a:round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" name="Line 21"/>
                <p:cNvSpPr>
                  <a:spLocks noChangeShapeType="1"/>
                </p:cNvSpPr>
                <p:nvPr>
                  <p:custDataLst>
                    <p:tags r:id="rId14"/>
                  </p:custDataLst>
                </p:nvPr>
              </p:nvSpPr>
              <p:spPr bwMode="auto">
                <a:xfrm flipV="1">
                  <a:off x="2400" y="2208"/>
                  <a:ext cx="48" cy="48"/>
                </a:xfrm>
                <a:prstGeom prst="line">
                  <a:avLst/>
                </a:prstGeom>
                <a:noFill/>
                <a:ln w="57150">
                  <a:solidFill>
                    <a:srgbClr val="339933"/>
                  </a:solidFill>
                  <a:round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6" name="Group 22"/>
            <p:cNvGrpSpPr>
              <a:grpSpLocks/>
            </p:cNvGrpSpPr>
            <p:nvPr/>
          </p:nvGrpSpPr>
          <p:grpSpPr bwMode="auto">
            <a:xfrm>
              <a:off x="1152" y="2784"/>
              <a:ext cx="96" cy="672"/>
              <a:chOff x="1152" y="2784"/>
              <a:chExt cx="96" cy="672"/>
            </a:xfrm>
          </p:grpSpPr>
          <p:sp>
            <p:nvSpPr>
              <p:cNvPr id="23" name="Line 23"/>
              <p:cNvSpPr>
                <a:spLocks noChangeShapeType="1"/>
              </p:cNvSpPr>
              <p:nvPr>
                <p:custDataLst>
                  <p:tags r:id="rId10"/>
                </p:custDataLst>
              </p:nvPr>
            </p:nvSpPr>
            <p:spPr bwMode="auto">
              <a:xfrm flipV="1">
                <a:off x="1152" y="2784"/>
                <a:ext cx="0" cy="672"/>
              </a:xfrm>
              <a:prstGeom prst="line">
                <a:avLst/>
              </a:prstGeom>
              <a:noFill/>
              <a:ln w="57150">
                <a:solidFill>
                  <a:srgbClr val="339933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Line 24"/>
              <p:cNvSpPr>
                <a:spLocks noChangeShapeType="1"/>
              </p:cNvSpPr>
              <p:nvPr>
                <p:custDataLst>
                  <p:tags r:id="rId11"/>
                </p:custDataLst>
              </p:nvPr>
            </p:nvSpPr>
            <p:spPr bwMode="auto">
              <a:xfrm>
                <a:off x="1152" y="3456"/>
                <a:ext cx="96" cy="0"/>
              </a:xfrm>
              <a:prstGeom prst="line">
                <a:avLst/>
              </a:prstGeom>
              <a:noFill/>
              <a:ln w="57150">
                <a:solidFill>
                  <a:srgbClr val="339933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7" name="Group 25"/>
            <p:cNvGrpSpPr>
              <a:grpSpLocks/>
            </p:cNvGrpSpPr>
            <p:nvPr/>
          </p:nvGrpSpPr>
          <p:grpSpPr bwMode="auto">
            <a:xfrm>
              <a:off x="1536" y="2784"/>
              <a:ext cx="96" cy="672"/>
              <a:chOff x="1152" y="2784"/>
              <a:chExt cx="96" cy="672"/>
            </a:xfrm>
          </p:grpSpPr>
          <p:sp>
            <p:nvSpPr>
              <p:cNvPr id="21" name="Line 26"/>
              <p:cNvSpPr>
                <a:spLocks noChangeShapeType="1"/>
              </p:cNvSpPr>
              <p:nvPr>
                <p:custDataLst>
                  <p:tags r:id="rId8"/>
                </p:custDataLst>
              </p:nvPr>
            </p:nvSpPr>
            <p:spPr bwMode="auto">
              <a:xfrm flipV="1">
                <a:off x="1152" y="2784"/>
                <a:ext cx="0" cy="672"/>
              </a:xfrm>
              <a:prstGeom prst="line">
                <a:avLst/>
              </a:prstGeom>
              <a:noFill/>
              <a:ln w="57150">
                <a:solidFill>
                  <a:srgbClr val="339933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Line 27"/>
              <p:cNvSpPr>
                <a:spLocks noChangeShapeType="1"/>
              </p:cNvSpPr>
              <p:nvPr>
                <p:custDataLst>
                  <p:tags r:id="rId9"/>
                </p:custDataLst>
              </p:nvPr>
            </p:nvSpPr>
            <p:spPr bwMode="auto">
              <a:xfrm>
                <a:off x="1152" y="3456"/>
                <a:ext cx="96" cy="0"/>
              </a:xfrm>
              <a:prstGeom prst="line">
                <a:avLst/>
              </a:prstGeom>
              <a:noFill/>
              <a:ln w="57150">
                <a:solidFill>
                  <a:srgbClr val="339933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8" name="Freeform 28"/>
            <p:cNvSpPr>
              <a:spLocks/>
            </p:cNvSpPr>
            <p:nvPr>
              <p:custDataLst>
                <p:tags r:id="rId5"/>
              </p:custDataLst>
            </p:nvPr>
          </p:nvSpPr>
          <p:spPr bwMode="auto">
            <a:xfrm>
              <a:off x="1536" y="1632"/>
              <a:ext cx="384" cy="197"/>
            </a:xfrm>
            <a:custGeom>
              <a:avLst/>
              <a:gdLst>
                <a:gd name="T0" fmla="*/ 0 w 384"/>
                <a:gd name="T1" fmla="*/ 96 h 197"/>
                <a:gd name="T2" fmla="*/ 384 w 384"/>
                <a:gd name="T3" fmla="*/ 0 h 197"/>
                <a:gd name="T4" fmla="*/ 365 w 384"/>
                <a:gd name="T5" fmla="*/ 197 h 197"/>
                <a:gd name="T6" fmla="*/ 0 w 384"/>
                <a:gd name="T7" fmla="*/ 96 h 19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84"/>
                <a:gd name="T13" fmla="*/ 0 h 197"/>
                <a:gd name="T14" fmla="*/ 384 w 384"/>
                <a:gd name="T15" fmla="*/ 197 h 19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84" h="197">
                  <a:moveTo>
                    <a:pt x="0" y="96"/>
                  </a:moveTo>
                  <a:lnTo>
                    <a:pt x="384" y="0"/>
                  </a:lnTo>
                  <a:cubicBezTo>
                    <a:pt x="378" y="66"/>
                    <a:pt x="371" y="131"/>
                    <a:pt x="365" y="197"/>
                  </a:cubicBezTo>
                  <a:lnTo>
                    <a:pt x="0" y="96"/>
                  </a:lnTo>
                  <a:close/>
                </a:path>
              </a:pathLst>
            </a:custGeom>
            <a:solidFill>
              <a:srgbClr val="F81706"/>
            </a:solidFill>
            <a:ln w="9525">
              <a:solidFill>
                <a:srgbClr val="F81706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Text Box 29"/>
            <p:cNvSpPr txBox="1">
              <a:spLocks noChangeArrowheads="1"/>
            </p:cNvSpPr>
            <p:nvPr>
              <p:custDataLst>
                <p:tags r:id="rId6"/>
              </p:custDataLst>
            </p:nvPr>
          </p:nvSpPr>
          <p:spPr bwMode="auto">
            <a:xfrm>
              <a:off x="1478" y="1221"/>
              <a:ext cx="75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400">
                  <a:solidFill>
                    <a:srgbClr val="F81706"/>
                  </a:solidFill>
                  <a:latin typeface="Tahoma" charset="0"/>
                </a:rPr>
                <a:t>sensors</a:t>
              </a:r>
            </a:p>
          </p:txBody>
        </p:sp>
        <p:sp>
          <p:nvSpPr>
            <p:cNvPr id="20" name="Text Box 30"/>
            <p:cNvSpPr txBox="1">
              <a:spLocks noChangeArrowheads="1"/>
            </p:cNvSpPr>
            <p:nvPr>
              <p:custDataLst>
                <p:tags r:id="rId7"/>
              </p:custDataLst>
            </p:nvPr>
          </p:nvSpPr>
          <p:spPr bwMode="auto">
            <a:xfrm>
              <a:off x="1766" y="2757"/>
              <a:ext cx="90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400">
                  <a:solidFill>
                    <a:srgbClr val="339933"/>
                  </a:solidFill>
                  <a:latin typeface="Tahoma" charset="0"/>
                </a:rPr>
                <a:t>actuators</a:t>
              </a:r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914400" y="5181600"/>
            <a:ext cx="7467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800" dirty="0" smtClean="0">
                <a:solidFill>
                  <a:srgbClr val="0000FF"/>
                </a:solidFill>
              </a:rPr>
              <a:t>As an agent interacts with the world, it should learn about it’s environment</a:t>
            </a:r>
            <a:endParaRPr lang="en-US" sz="28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06362"/>
            <a:ext cx="8229600" cy="655638"/>
          </a:xfrm>
        </p:spPr>
        <p:txBody>
          <a:bodyPr/>
          <a:lstStyle/>
          <a:p>
            <a:r>
              <a:rPr lang="en-US" dirty="0" smtClean="0"/>
              <a:t>Lots of different learning problems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3700" y="3048000"/>
            <a:ext cx="1993900" cy="19177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3800" y="1066800"/>
            <a:ext cx="1943100" cy="1905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00800" y="1066800"/>
            <a:ext cx="1676400" cy="16891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8600" y="1143000"/>
            <a:ext cx="2590800" cy="1524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95800" y="3124200"/>
            <a:ext cx="2870200" cy="16383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914400" y="5562600"/>
            <a:ext cx="7239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Unsupervised learning: put these into groups</a:t>
            </a:r>
            <a:endParaRPr lang="en-US" sz="28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06362"/>
            <a:ext cx="8229600" cy="655638"/>
          </a:xfrm>
        </p:spPr>
        <p:txBody>
          <a:bodyPr/>
          <a:lstStyle/>
          <a:p>
            <a:r>
              <a:rPr lang="en-US" dirty="0" smtClean="0"/>
              <a:t>Lots of different learning problems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1200" y="2819400"/>
            <a:ext cx="1993900" cy="19177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4400" y="838200"/>
            <a:ext cx="1943100" cy="1905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29400" y="1066800"/>
            <a:ext cx="1676400" cy="16891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8600" y="1143000"/>
            <a:ext cx="2590800" cy="1524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8600" y="2743200"/>
            <a:ext cx="2870200" cy="16383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914400" y="5562600"/>
            <a:ext cx="7239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Unsupervised learning: put these into groups</a:t>
            </a:r>
            <a:endParaRPr lang="en-US" sz="2800" dirty="0">
              <a:solidFill>
                <a:srgbClr val="0000FF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 bwMode="auto">
          <a:xfrm rot="5400000">
            <a:off x="2171700" y="3086100"/>
            <a:ext cx="3810000" cy="7620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06362"/>
            <a:ext cx="8229600" cy="655638"/>
          </a:xfrm>
        </p:spPr>
        <p:txBody>
          <a:bodyPr/>
          <a:lstStyle/>
          <a:p>
            <a:r>
              <a:rPr lang="en-US" dirty="0" smtClean="0"/>
              <a:t>Lots of different learning problems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1400" y="2895600"/>
            <a:ext cx="1993900" cy="19177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5200" y="914400"/>
            <a:ext cx="1943100" cy="1905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29400" y="1066800"/>
            <a:ext cx="1676400" cy="16891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2362200"/>
            <a:ext cx="2590800" cy="1524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73800" y="2819400"/>
            <a:ext cx="2870200" cy="16383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914400" y="6096000"/>
            <a:ext cx="7239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Unsupervised learning: put these into groups</a:t>
            </a:r>
            <a:endParaRPr lang="en-US" sz="2800" dirty="0">
              <a:solidFill>
                <a:srgbClr val="0000FF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 bwMode="auto">
          <a:xfrm rot="5400000">
            <a:off x="1181099" y="3086100"/>
            <a:ext cx="3810000" cy="7620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/>
          <p:cNvCxnSpPr/>
          <p:nvPr/>
        </p:nvCxnSpPr>
        <p:spPr bwMode="auto">
          <a:xfrm rot="5400000">
            <a:off x="4229100" y="3009900"/>
            <a:ext cx="3810000" cy="7620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TextBox 11"/>
          <p:cNvSpPr txBox="1"/>
          <p:nvPr/>
        </p:nvSpPr>
        <p:spPr>
          <a:xfrm>
            <a:off x="1828800" y="5334000"/>
            <a:ext cx="548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No explicit labels/categories specified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Lots of learning problems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3352800"/>
            <a:ext cx="1993900" cy="19177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1143000"/>
            <a:ext cx="1943100" cy="1905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33600" y="1295400"/>
            <a:ext cx="1676400" cy="16891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10200" y="1143000"/>
            <a:ext cx="2590800" cy="1524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10200" y="2743200"/>
            <a:ext cx="2870200" cy="16383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38200" y="6096000"/>
            <a:ext cx="7239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Supervised </a:t>
            </a:r>
            <a:r>
              <a:rPr lang="en-US" sz="2800" dirty="0" smtClean="0">
                <a:solidFill>
                  <a:srgbClr val="0000FF"/>
                </a:solidFill>
              </a:rPr>
              <a:t>learning: given labeled data</a:t>
            </a:r>
            <a:endParaRPr lang="en-US" sz="2800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85800" y="5410200"/>
            <a:ext cx="259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0090"/>
                </a:solidFill>
              </a:rPr>
              <a:t>APPLES</a:t>
            </a:r>
            <a:endParaRPr lang="en-US" sz="2800" b="1" dirty="0">
              <a:solidFill>
                <a:srgbClr val="00009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562600" y="5334000"/>
            <a:ext cx="259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0090"/>
                </a:solidFill>
              </a:rPr>
              <a:t>BANANAS</a:t>
            </a:r>
            <a:endParaRPr lang="en-US" sz="2800" b="1" dirty="0">
              <a:solidFill>
                <a:srgbClr val="00009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Lots of learning problems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990601"/>
            <a:ext cx="8229600" cy="1295400"/>
          </a:xfrm>
        </p:spPr>
        <p:txBody>
          <a:bodyPr/>
          <a:lstStyle/>
          <a:p>
            <a:r>
              <a:rPr lang="en-US" dirty="0" smtClean="0"/>
              <a:t>Given labeled examples, learn to label unlabeled examples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38200" y="6096000"/>
            <a:ext cx="777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Supervised learning:</a:t>
            </a:r>
            <a:r>
              <a:rPr lang="en-US" sz="2800" dirty="0" smtClean="0">
                <a:solidFill>
                  <a:srgbClr val="0000FF"/>
                </a:solidFill>
              </a:rPr>
              <a:t> learn to classify unlabeled</a:t>
            </a:r>
            <a:endParaRPr lang="en-US" sz="2800" dirty="0">
              <a:solidFill>
                <a:srgbClr val="0000F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2590800"/>
            <a:ext cx="1816100" cy="20193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895600" y="3352800"/>
            <a:ext cx="5257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0090"/>
                </a:solidFill>
              </a:rPr>
              <a:t>APPLE or BANANA?</a:t>
            </a:r>
            <a:endParaRPr lang="en-US" sz="2800" b="1" dirty="0">
              <a:solidFill>
                <a:srgbClr val="00009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Admin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Assignment 4 out</a:t>
            </a:r>
          </a:p>
          <a:p>
            <a:r>
              <a:rPr lang="en-US" dirty="0" smtClean="0"/>
              <a:t>Written 4 and 5</a:t>
            </a:r>
          </a:p>
          <a:p>
            <a:r>
              <a:rPr lang="en-US" dirty="0" smtClean="0"/>
              <a:t>Grading</a:t>
            </a:r>
          </a:p>
          <a:p>
            <a:r>
              <a:rPr lang="en-US" dirty="0" smtClean="0"/>
              <a:t>Midterm</a:t>
            </a:r>
          </a:p>
          <a:p>
            <a:r>
              <a:rPr lang="en-US" dirty="0" smtClean="0"/>
              <a:t>TA office hours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Lots of learning 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Many others</a:t>
            </a:r>
          </a:p>
          <a:p>
            <a:pPr lvl="1"/>
            <a:r>
              <a:rPr lang="en-US" sz="2400" dirty="0" smtClean="0"/>
              <a:t>semi-supervised learning: some labeled data and some unlabeled data</a:t>
            </a:r>
          </a:p>
          <a:p>
            <a:pPr lvl="1"/>
            <a:r>
              <a:rPr lang="en-US" sz="2400" dirty="0" smtClean="0"/>
              <a:t>active learning: unlabeled data, but we can pick some examples to be labeled</a:t>
            </a:r>
          </a:p>
          <a:p>
            <a:pPr lvl="1"/>
            <a:r>
              <a:rPr lang="en-US" sz="2400" dirty="0" smtClean="0"/>
              <a:t>reinforcement learning: maximize a </a:t>
            </a:r>
            <a:r>
              <a:rPr lang="en-US" sz="2400" i="1" dirty="0" smtClean="0"/>
              <a:t>cumulative</a:t>
            </a:r>
            <a:r>
              <a:rPr lang="en-US" sz="2400" dirty="0" smtClean="0"/>
              <a:t> reward.  Learn to drive a car, reward = not crashing</a:t>
            </a:r>
          </a:p>
          <a:p>
            <a:r>
              <a:rPr lang="en-US" sz="2800" dirty="0" smtClean="0"/>
              <a:t>and variations</a:t>
            </a:r>
          </a:p>
          <a:p>
            <a:pPr lvl="1"/>
            <a:r>
              <a:rPr lang="en-US" sz="2400" dirty="0" smtClean="0"/>
              <a:t>online vs. offline learning: do we have access to all of the data or do we have to learn as we go</a:t>
            </a:r>
          </a:p>
          <a:p>
            <a:pPr lvl="1"/>
            <a:r>
              <a:rPr lang="en-US" sz="2400" dirty="0" smtClean="0"/>
              <a:t>classification vs. regression: are we predicting between a finite set or are we predicting a score/value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Supervised classification: training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209800" y="2057400"/>
            <a:ext cx="7264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Data</a:t>
            </a:r>
            <a:endParaRPr lang="en-US" sz="2000" dirty="0"/>
          </a:p>
        </p:txBody>
      </p:sp>
      <p:sp>
        <p:nvSpPr>
          <p:cNvPr id="5" name="Rectangle 4"/>
          <p:cNvSpPr/>
          <p:nvPr/>
        </p:nvSpPr>
        <p:spPr bwMode="auto">
          <a:xfrm>
            <a:off x="2362200" y="2743200"/>
            <a:ext cx="609600" cy="3810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0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2362200" y="3352800"/>
            <a:ext cx="609600" cy="3810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0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2362200" y="3962400"/>
            <a:ext cx="609600" cy="3810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0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2362200" y="4572000"/>
            <a:ext cx="609600" cy="3810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0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2362200" y="5181600"/>
            <a:ext cx="609600" cy="3810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0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124200" y="2057400"/>
            <a:ext cx="8122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Label</a:t>
            </a:r>
            <a:endParaRPr lang="en-US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3361044" y="2754868"/>
            <a:ext cx="313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361044" y="3352800"/>
            <a:ext cx="313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361044" y="3962400"/>
            <a:ext cx="313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361044" y="4583668"/>
            <a:ext cx="313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3352800" y="5181600"/>
            <a:ext cx="313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23" name="Right Arrow 22"/>
          <p:cNvSpPr/>
          <p:nvPr/>
        </p:nvSpPr>
        <p:spPr bwMode="auto">
          <a:xfrm>
            <a:off x="4114800" y="3251537"/>
            <a:ext cx="533400" cy="762000"/>
          </a:xfrm>
          <a:prstGeom prst="rightArrow">
            <a:avLst/>
          </a:prstGeom>
          <a:solidFill>
            <a:srgbClr val="0000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0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810000" y="4013537"/>
            <a:ext cx="128234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train a </a:t>
            </a:r>
          </a:p>
          <a:p>
            <a:r>
              <a:rPr lang="en-US" sz="2000" dirty="0" smtClean="0"/>
              <a:t>predictive</a:t>
            </a:r>
          </a:p>
          <a:p>
            <a:r>
              <a:rPr lang="en-US" sz="2000" dirty="0" smtClean="0"/>
              <a:t>model</a:t>
            </a:r>
            <a:endParaRPr lang="en-US" sz="2000" dirty="0"/>
          </a:p>
        </p:txBody>
      </p:sp>
      <p:grpSp>
        <p:nvGrpSpPr>
          <p:cNvPr id="32" name="Group 37"/>
          <p:cNvGrpSpPr/>
          <p:nvPr/>
        </p:nvGrpSpPr>
        <p:grpSpPr>
          <a:xfrm>
            <a:off x="5181600" y="2946737"/>
            <a:ext cx="1371600" cy="1371600"/>
            <a:chOff x="7391400" y="3505200"/>
            <a:chExt cx="1371600" cy="1371600"/>
          </a:xfrm>
        </p:grpSpPr>
        <p:sp>
          <p:nvSpPr>
            <p:cNvPr id="33" name="Rounded Rectangle 32"/>
            <p:cNvSpPr/>
            <p:nvPr/>
          </p:nvSpPr>
          <p:spPr bwMode="auto">
            <a:xfrm>
              <a:off x="7391400" y="3505200"/>
              <a:ext cx="1371600" cy="1371600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0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7501860" y="3943290"/>
              <a:ext cx="118494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classifier</a:t>
              </a:r>
              <a:endParaRPr lang="en-US" sz="2000" dirty="0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1905000" y="1524000"/>
            <a:ext cx="19646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L</a:t>
            </a:r>
            <a:r>
              <a:rPr lang="en-US" sz="2400" dirty="0" smtClean="0">
                <a:solidFill>
                  <a:srgbClr val="0000FF"/>
                </a:solidFill>
              </a:rPr>
              <a:t>abeled </a:t>
            </a:r>
            <a:r>
              <a:rPr lang="en-US" sz="2400" dirty="0" smtClean="0">
                <a:solidFill>
                  <a:srgbClr val="0000FF"/>
                </a:solidFill>
              </a:rPr>
              <a:t>data</a:t>
            </a:r>
            <a:endParaRPr lang="en-US" sz="24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Supervised learning: testing/classifying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278804" y="1828800"/>
            <a:ext cx="19101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Unlabeled data</a:t>
            </a:r>
            <a:endParaRPr lang="en-US" sz="2000" dirty="0"/>
          </a:p>
        </p:txBody>
      </p:sp>
      <p:sp>
        <p:nvSpPr>
          <p:cNvPr id="6" name="Rectangle 5"/>
          <p:cNvSpPr/>
          <p:nvPr/>
        </p:nvSpPr>
        <p:spPr bwMode="auto">
          <a:xfrm>
            <a:off x="1812204" y="2514600"/>
            <a:ext cx="609600" cy="38100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0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1812204" y="3124200"/>
            <a:ext cx="609600" cy="38100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0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1812204" y="3733800"/>
            <a:ext cx="609600" cy="38100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0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1812204" y="4343400"/>
            <a:ext cx="609600" cy="38100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0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1812204" y="4953000"/>
            <a:ext cx="609600" cy="38100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0" charset="0"/>
            </a:endParaRPr>
          </a:p>
        </p:txBody>
      </p:sp>
      <p:sp>
        <p:nvSpPr>
          <p:cNvPr id="18" name="Right Arrow 17"/>
          <p:cNvSpPr/>
          <p:nvPr/>
        </p:nvSpPr>
        <p:spPr bwMode="auto">
          <a:xfrm>
            <a:off x="3352800" y="3200400"/>
            <a:ext cx="533400" cy="762000"/>
          </a:xfrm>
          <a:prstGeom prst="rightArrow">
            <a:avLst/>
          </a:prstGeom>
          <a:solidFill>
            <a:srgbClr val="0000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332043" y="4724400"/>
            <a:ext cx="115435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predict</a:t>
            </a:r>
          </a:p>
          <a:p>
            <a:r>
              <a:rPr lang="en-US" sz="2000" dirty="0" smtClean="0"/>
              <a:t>the label</a:t>
            </a:r>
          </a:p>
        </p:txBody>
      </p:sp>
      <p:grpSp>
        <p:nvGrpSpPr>
          <p:cNvPr id="21" name="Group 37"/>
          <p:cNvGrpSpPr/>
          <p:nvPr/>
        </p:nvGrpSpPr>
        <p:grpSpPr>
          <a:xfrm>
            <a:off x="4191000" y="2971800"/>
            <a:ext cx="1371600" cy="1371600"/>
            <a:chOff x="7391400" y="3505200"/>
            <a:chExt cx="1371600" cy="1371600"/>
          </a:xfrm>
        </p:grpSpPr>
        <p:sp>
          <p:nvSpPr>
            <p:cNvPr id="22" name="Rounded Rectangle 21"/>
            <p:cNvSpPr/>
            <p:nvPr/>
          </p:nvSpPr>
          <p:spPr bwMode="auto">
            <a:xfrm>
              <a:off x="7391400" y="3505200"/>
              <a:ext cx="1371600" cy="1371600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0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7501860" y="3943290"/>
              <a:ext cx="118494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classifier</a:t>
              </a:r>
              <a:endParaRPr lang="en-US" sz="2000" dirty="0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6400800" y="1905000"/>
            <a:ext cx="8547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labels</a:t>
            </a:r>
            <a:endParaRPr lang="en-US" sz="2000" dirty="0"/>
          </a:p>
        </p:txBody>
      </p:sp>
      <p:sp>
        <p:nvSpPr>
          <p:cNvPr id="25" name="TextBox 24"/>
          <p:cNvSpPr txBox="1"/>
          <p:nvPr/>
        </p:nvSpPr>
        <p:spPr>
          <a:xfrm>
            <a:off x="6629400" y="2385536"/>
            <a:ext cx="313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6629400" y="2895600"/>
            <a:ext cx="313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6629400" y="3429000"/>
            <a:ext cx="313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6637644" y="4038600"/>
            <a:ext cx="313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6637644" y="4648200"/>
            <a:ext cx="313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30" name="Right Arrow 29"/>
          <p:cNvSpPr/>
          <p:nvPr/>
        </p:nvSpPr>
        <p:spPr bwMode="auto">
          <a:xfrm>
            <a:off x="5791200" y="3200400"/>
            <a:ext cx="533400" cy="762000"/>
          </a:xfrm>
          <a:prstGeom prst="rightArrow">
            <a:avLst/>
          </a:prstGeom>
          <a:solidFill>
            <a:srgbClr val="0000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0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84237"/>
            <a:ext cx="8229600" cy="5135563"/>
          </a:xfrm>
        </p:spPr>
        <p:txBody>
          <a:bodyPr/>
          <a:lstStyle/>
          <a:p>
            <a:r>
              <a:rPr lang="en-US" sz="2400" dirty="0" smtClean="0"/>
              <a:t>image classification</a:t>
            </a:r>
          </a:p>
          <a:p>
            <a:pPr lvl="1"/>
            <a:r>
              <a:rPr lang="en-US" sz="2000" dirty="0" smtClean="0"/>
              <a:t>does the image contain a person? apple? banana?</a:t>
            </a:r>
          </a:p>
          <a:p>
            <a:r>
              <a:rPr lang="en-US" sz="2400" dirty="0" smtClean="0"/>
              <a:t>text classification</a:t>
            </a:r>
          </a:p>
          <a:p>
            <a:pPr lvl="1"/>
            <a:r>
              <a:rPr lang="en-US" sz="2000" dirty="0" smtClean="0"/>
              <a:t>is this a good/bad review?</a:t>
            </a:r>
          </a:p>
          <a:p>
            <a:pPr lvl="1"/>
            <a:r>
              <a:rPr lang="en-US" sz="2000" dirty="0" smtClean="0"/>
              <a:t>is this article about sports or politics?</a:t>
            </a:r>
          </a:p>
          <a:p>
            <a:pPr lvl="1"/>
            <a:r>
              <a:rPr lang="en-US" sz="2000" dirty="0" smtClean="0"/>
              <a:t>is this e-mail spam?</a:t>
            </a:r>
          </a:p>
          <a:p>
            <a:r>
              <a:rPr lang="en-US" sz="2400" dirty="0" smtClean="0"/>
              <a:t>character recognition</a:t>
            </a:r>
          </a:p>
          <a:p>
            <a:pPr lvl="1"/>
            <a:r>
              <a:rPr lang="en-US" sz="2000" dirty="0" smtClean="0"/>
              <a:t>is this set of scribbles an ‘a’, ‘</a:t>
            </a:r>
            <a:r>
              <a:rPr lang="en-US" sz="2000" dirty="0" err="1" smtClean="0"/>
              <a:t>b</a:t>
            </a:r>
            <a:r>
              <a:rPr lang="en-US" sz="2000" dirty="0" smtClean="0"/>
              <a:t>’, ‘</a:t>
            </a:r>
            <a:r>
              <a:rPr lang="en-US" sz="2000" dirty="0" err="1" smtClean="0"/>
              <a:t>c</a:t>
            </a:r>
            <a:r>
              <a:rPr lang="en-US" sz="2000" dirty="0" smtClean="0"/>
              <a:t>’, …</a:t>
            </a:r>
          </a:p>
          <a:p>
            <a:r>
              <a:rPr lang="en-US" sz="2400" dirty="0" smtClean="0"/>
              <a:t>credit card transactions</a:t>
            </a:r>
          </a:p>
          <a:p>
            <a:pPr lvl="1"/>
            <a:r>
              <a:rPr lang="en-US" sz="2000" dirty="0" smtClean="0"/>
              <a:t>fraud or not?</a:t>
            </a:r>
          </a:p>
          <a:p>
            <a:r>
              <a:rPr lang="en-US" sz="2400" dirty="0" smtClean="0"/>
              <a:t>audio classification</a:t>
            </a:r>
          </a:p>
          <a:p>
            <a:pPr lvl="1"/>
            <a:r>
              <a:rPr lang="en-US" sz="2000" dirty="0" smtClean="0"/>
              <a:t>hit or not?</a:t>
            </a:r>
          </a:p>
          <a:p>
            <a:pPr lvl="1"/>
            <a:r>
              <a:rPr lang="en-US" sz="2000" dirty="0" smtClean="0"/>
              <a:t>jazz, pop, blues, rap, …</a:t>
            </a:r>
          </a:p>
          <a:p>
            <a:r>
              <a:rPr lang="en-US" sz="2400" dirty="0" smtClean="0"/>
              <a:t>Tons of problems!!!</a:t>
            </a:r>
          </a:p>
          <a:p>
            <a:pPr lvl="1"/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4953000"/>
            <a:ext cx="8534400" cy="1173163"/>
          </a:xfrm>
        </p:spPr>
        <p:txBody>
          <a:bodyPr/>
          <a:lstStyle/>
          <a:p>
            <a:r>
              <a:rPr lang="en-US" sz="2000" dirty="0" smtClean="0"/>
              <a:t>We’re given “raw data”, e.g. text documents, images, audio, …</a:t>
            </a:r>
          </a:p>
          <a:p>
            <a:r>
              <a:rPr lang="en-US" sz="2000" dirty="0" smtClean="0"/>
              <a:t>Need to extract “features” from these (or to think of it another way, we somehow need to represent these things)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What might be features for: text, images, audio?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52600" y="990600"/>
            <a:ext cx="12681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Raw data</a:t>
            </a:r>
            <a:endParaRPr lang="en-US" sz="2000" dirty="0"/>
          </a:p>
        </p:txBody>
      </p:sp>
      <p:sp>
        <p:nvSpPr>
          <p:cNvPr id="5" name="Rectangle 4"/>
          <p:cNvSpPr/>
          <p:nvPr/>
        </p:nvSpPr>
        <p:spPr bwMode="auto">
          <a:xfrm>
            <a:off x="2286000" y="1676400"/>
            <a:ext cx="609600" cy="3810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0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2286000" y="2286000"/>
            <a:ext cx="609600" cy="3810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0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2286000" y="2895600"/>
            <a:ext cx="609600" cy="3810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0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2286000" y="3505200"/>
            <a:ext cx="609600" cy="3810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0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2286000" y="4114800"/>
            <a:ext cx="609600" cy="3810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0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48000" y="990600"/>
            <a:ext cx="8122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Label</a:t>
            </a:r>
            <a:endParaRPr lang="en-US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3284844" y="1688068"/>
            <a:ext cx="313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284844" y="2286000"/>
            <a:ext cx="313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284844" y="2895600"/>
            <a:ext cx="313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284844" y="3516868"/>
            <a:ext cx="313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3276600" y="4114800"/>
            <a:ext cx="313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16" name="Right Arrow 15"/>
          <p:cNvSpPr/>
          <p:nvPr/>
        </p:nvSpPr>
        <p:spPr bwMode="auto">
          <a:xfrm>
            <a:off x="4114800" y="2362200"/>
            <a:ext cx="533400" cy="762000"/>
          </a:xfrm>
          <a:prstGeom prst="rightArrow">
            <a:avLst/>
          </a:prstGeom>
          <a:solidFill>
            <a:srgbClr val="0000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0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886200" y="3276600"/>
            <a:ext cx="112422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extract</a:t>
            </a:r>
          </a:p>
          <a:p>
            <a:r>
              <a:rPr lang="en-US" sz="2000" dirty="0" smtClean="0"/>
              <a:t>features</a:t>
            </a:r>
            <a:endParaRPr lang="en-US" sz="2000" dirty="0"/>
          </a:p>
        </p:txBody>
      </p:sp>
      <p:sp>
        <p:nvSpPr>
          <p:cNvPr id="18" name="TextBox 17"/>
          <p:cNvSpPr txBox="1"/>
          <p:nvPr/>
        </p:nvSpPr>
        <p:spPr>
          <a:xfrm>
            <a:off x="5105400" y="1471136"/>
            <a:ext cx="15274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BAB932"/>
                </a:solidFill>
              </a:rPr>
              <a:t>f</a:t>
            </a:r>
            <a:r>
              <a:rPr lang="en-US" baseline="-25000" dirty="0" smtClean="0">
                <a:solidFill>
                  <a:srgbClr val="BAB932"/>
                </a:solidFill>
              </a:rPr>
              <a:t>1</a:t>
            </a:r>
            <a:r>
              <a:rPr lang="en-US" dirty="0" smtClean="0">
                <a:solidFill>
                  <a:srgbClr val="BAB932"/>
                </a:solidFill>
              </a:rPr>
              <a:t>, f</a:t>
            </a:r>
            <a:r>
              <a:rPr lang="en-US" baseline="-25000" dirty="0" smtClean="0">
                <a:solidFill>
                  <a:srgbClr val="BAB932"/>
                </a:solidFill>
              </a:rPr>
              <a:t>2</a:t>
            </a:r>
            <a:r>
              <a:rPr lang="en-US" dirty="0" smtClean="0">
                <a:solidFill>
                  <a:srgbClr val="BAB932"/>
                </a:solidFill>
              </a:rPr>
              <a:t>, f</a:t>
            </a:r>
            <a:r>
              <a:rPr lang="en-US" baseline="-25000" dirty="0" smtClean="0">
                <a:solidFill>
                  <a:srgbClr val="BAB932"/>
                </a:solidFill>
              </a:rPr>
              <a:t>3</a:t>
            </a:r>
            <a:r>
              <a:rPr lang="en-US" dirty="0" smtClean="0">
                <a:solidFill>
                  <a:srgbClr val="BAB932"/>
                </a:solidFill>
              </a:rPr>
              <a:t>, …, f</a:t>
            </a:r>
            <a:r>
              <a:rPr lang="en-US" baseline="-25000" dirty="0" smtClean="0">
                <a:solidFill>
                  <a:srgbClr val="BAB932"/>
                </a:solidFill>
              </a:rPr>
              <a:t>n</a:t>
            </a:r>
            <a:endParaRPr lang="en-US" baseline="-25000" dirty="0">
              <a:solidFill>
                <a:srgbClr val="BAB932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105400" y="2004536"/>
            <a:ext cx="15274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BAB932"/>
                </a:solidFill>
              </a:rPr>
              <a:t>f</a:t>
            </a:r>
            <a:r>
              <a:rPr lang="en-US" baseline="-25000" dirty="0" smtClean="0">
                <a:solidFill>
                  <a:srgbClr val="BAB932"/>
                </a:solidFill>
              </a:rPr>
              <a:t>1</a:t>
            </a:r>
            <a:r>
              <a:rPr lang="en-US" dirty="0" smtClean="0">
                <a:solidFill>
                  <a:srgbClr val="BAB932"/>
                </a:solidFill>
              </a:rPr>
              <a:t>, f</a:t>
            </a:r>
            <a:r>
              <a:rPr lang="en-US" baseline="-25000" dirty="0" smtClean="0">
                <a:solidFill>
                  <a:srgbClr val="BAB932"/>
                </a:solidFill>
              </a:rPr>
              <a:t>2</a:t>
            </a:r>
            <a:r>
              <a:rPr lang="en-US" dirty="0" smtClean="0">
                <a:solidFill>
                  <a:srgbClr val="BAB932"/>
                </a:solidFill>
              </a:rPr>
              <a:t>, f</a:t>
            </a:r>
            <a:r>
              <a:rPr lang="en-US" baseline="-25000" dirty="0" smtClean="0">
                <a:solidFill>
                  <a:srgbClr val="BAB932"/>
                </a:solidFill>
              </a:rPr>
              <a:t>3</a:t>
            </a:r>
            <a:r>
              <a:rPr lang="en-US" dirty="0" smtClean="0">
                <a:solidFill>
                  <a:srgbClr val="BAB932"/>
                </a:solidFill>
              </a:rPr>
              <a:t>, …, f</a:t>
            </a:r>
            <a:r>
              <a:rPr lang="en-US" baseline="-25000" dirty="0" smtClean="0">
                <a:solidFill>
                  <a:srgbClr val="BAB932"/>
                </a:solidFill>
              </a:rPr>
              <a:t>n</a:t>
            </a:r>
            <a:endParaRPr lang="en-US" baseline="-25000" dirty="0">
              <a:solidFill>
                <a:srgbClr val="BAB932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105400" y="2537936"/>
            <a:ext cx="15274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BAB932"/>
                </a:solidFill>
              </a:rPr>
              <a:t>f</a:t>
            </a:r>
            <a:r>
              <a:rPr lang="en-US" baseline="-25000" dirty="0" smtClean="0">
                <a:solidFill>
                  <a:srgbClr val="BAB932"/>
                </a:solidFill>
              </a:rPr>
              <a:t>1</a:t>
            </a:r>
            <a:r>
              <a:rPr lang="en-US" dirty="0" smtClean="0">
                <a:solidFill>
                  <a:srgbClr val="BAB932"/>
                </a:solidFill>
              </a:rPr>
              <a:t>, f</a:t>
            </a:r>
            <a:r>
              <a:rPr lang="en-US" baseline="-25000" dirty="0" smtClean="0">
                <a:solidFill>
                  <a:srgbClr val="BAB932"/>
                </a:solidFill>
              </a:rPr>
              <a:t>2</a:t>
            </a:r>
            <a:r>
              <a:rPr lang="en-US" dirty="0" smtClean="0">
                <a:solidFill>
                  <a:srgbClr val="BAB932"/>
                </a:solidFill>
              </a:rPr>
              <a:t>, f</a:t>
            </a:r>
            <a:r>
              <a:rPr lang="en-US" baseline="-25000" dirty="0" smtClean="0">
                <a:solidFill>
                  <a:srgbClr val="BAB932"/>
                </a:solidFill>
              </a:rPr>
              <a:t>3</a:t>
            </a:r>
            <a:r>
              <a:rPr lang="en-US" dirty="0" smtClean="0">
                <a:solidFill>
                  <a:srgbClr val="BAB932"/>
                </a:solidFill>
              </a:rPr>
              <a:t>, …, f</a:t>
            </a:r>
            <a:r>
              <a:rPr lang="en-US" baseline="-25000" dirty="0" smtClean="0">
                <a:solidFill>
                  <a:srgbClr val="BAB932"/>
                </a:solidFill>
              </a:rPr>
              <a:t>n</a:t>
            </a:r>
            <a:endParaRPr lang="en-US" baseline="-25000" dirty="0">
              <a:solidFill>
                <a:srgbClr val="BAB932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105400" y="3147536"/>
            <a:ext cx="15274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BAB932"/>
                </a:solidFill>
              </a:rPr>
              <a:t>f</a:t>
            </a:r>
            <a:r>
              <a:rPr lang="en-US" baseline="-25000" dirty="0" smtClean="0">
                <a:solidFill>
                  <a:srgbClr val="BAB932"/>
                </a:solidFill>
              </a:rPr>
              <a:t>1</a:t>
            </a:r>
            <a:r>
              <a:rPr lang="en-US" dirty="0" smtClean="0">
                <a:solidFill>
                  <a:srgbClr val="BAB932"/>
                </a:solidFill>
              </a:rPr>
              <a:t>, f</a:t>
            </a:r>
            <a:r>
              <a:rPr lang="en-US" baseline="-25000" dirty="0" smtClean="0">
                <a:solidFill>
                  <a:srgbClr val="BAB932"/>
                </a:solidFill>
              </a:rPr>
              <a:t>2</a:t>
            </a:r>
            <a:r>
              <a:rPr lang="en-US" dirty="0" smtClean="0">
                <a:solidFill>
                  <a:srgbClr val="BAB932"/>
                </a:solidFill>
              </a:rPr>
              <a:t>, f</a:t>
            </a:r>
            <a:r>
              <a:rPr lang="en-US" baseline="-25000" dirty="0" smtClean="0">
                <a:solidFill>
                  <a:srgbClr val="BAB932"/>
                </a:solidFill>
              </a:rPr>
              <a:t>3</a:t>
            </a:r>
            <a:r>
              <a:rPr lang="en-US" dirty="0" smtClean="0">
                <a:solidFill>
                  <a:srgbClr val="BAB932"/>
                </a:solidFill>
              </a:rPr>
              <a:t>, …, f</a:t>
            </a:r>
            <a:r>
              <a:rPr lang="en-US" baseline="-25000" dirty="0" smtClean="0">
                <a:solidFill>
                  <a:srgbClr val="BAB932"/>
                </a:solidFill>
              </a:rPr>
              <a:t>n</a:t>
            </a:r>
            <a:endParaRPr lang="en-US" baseline="-25000" dirty="0">
              <a:solidFill>
                <a:srgbClr val="BAB932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108831" y="3745468"/>
            <a:ext cx="15274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BAB932"/>
                </a:solidFill>
              </a:rPr>
              <a:t>f</a:t>
            </a:r>
            <a:r>
              <a:rPr lang="en-US" baseline="-25000" dirty="0" smtClean="0">
                <a:solidFill>
                  <a:srgbClr val="BAB932"/>
                </a:solidFill>
              </a:rPr>
              <a:t>1</a:t>
            </a:r>
            <a:r>
              <a:rPr lang="en-US" dirty="0" smtClean="0">
                <a:solidFill>
                  <a:srgbClr val="BAB932"/>
                </a:solidFill>
              </a:rPr>
              <a:t>, f</a:t>
            </a:r>
            <a:r>
              <a:rPr lang="en-US" baseline="-25000" dirty="0" smtClean="0">
                <a:solidFill>
                  <a:srgbClr val="BAB932"/>
                </a:solidFill>
              </a:rPr>
              <a:t>2</a:t>
            </a:r>
            <a:r>
              <a:rPr lang="en-US" dirty="0" smtClean="0">
                <a:solidFill>
                  <a:srgbClr val="BAB932"/>
                </a:solidFill>
              </a:rPr>
              <a:t>, f</a:t>
            </a:r>
            <a:r>
              <a:rPr lang="en-US" baseline="-25000" dirty="0" smtClean="0">
                <a:solidFill>
                  <a:srgbClr val="BAB932"/>
                </a:solidFill>
              </a:rPr>
              <a:t>3</a:t>
            </a:r>
            <a:r>
              <a:rPr lang="en-US" dirty="0" smtClean="0">
                <a:solidFill>
                  <a:srgbClr val="BAB932"/>
                </a:solidFill>
              </a:rPr>
              <a:t>, …, f</a:t>
            </a:r>
            <a:r>
              <a:rPr lang="en-US" baseline="-25000" dirty="0" smtClean="0">
                <a:solidFill>
                  <a:srgbClr val="BAB932"/>
                </a:solidFill>
              </a:rPr>
              <a:t>n</a:t>
            </a:r>
            <a:endParaRPr lang="en-US" baseline="-25000" dirty="0">
              <a:solidFill>
                <a:srgbClr val="BAB932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436183" y="990600"/>
            <a:ext cx="11114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features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 based classification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52400" y="1828800"/>
            <a:ext cx="58674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00FF"/>
                </a:solidFill>
              </a:rPr>
              <a:t>Training or learning phase</a:t>
            </a:r>
            <a:endParaRPr lang="en-US" sz="3200" dirty="0">
              <a:solidFill>
                <a:srgbClr val="0000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" y="2438400"/>
            <a:ext cx="12681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Raw data</a:t>
            </a:r>
            <a:endParaRPr lang="en-US" sz="2000" dirty="0"/>
          </a:p>
        </p:txBody>
      </p:sp>
      <p:sp>
        <p:nvSpPr>
          <p:cNvPr id="8" name="Rectangle 7"/>
          <p:cNvSpPr/>
          <p:nvPr/>
        </p:nvSpPr>
        <p:spPr bwMode="auto">
          <a:xfrm>
            <a:off x="838200" y="3124200"/>
            <a:ext cx="609600" cy="3810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0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838200" y="3733800"/>
            <a:ext cx="609600" cy="3810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0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838200" y="4343400"/>
            <a:ext cx="609600" cy="3810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0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838200" y="4953000"/>
            <a:ext cx="609600" cy="3810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0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838200" y="5562600"/>
            <a:ext cx="609600" cy="3810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0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00200" y="2438400"/>
            <a:ext cx="8122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Label</a:t>
            </a:r>
            <a:endParaRPr lang="en-US" sz="2000" dirty="0"/>
          </a:p>
        </p:txBody>
      </p:sp>
      <p:sp>
        <p:nvSpPr>
          <p:cNvPr id="14" name="TextBox 13"/>
          <p:cNvSpPr txBox="1"/>
          <p:nvPr/>
        </p:nvSpPr>
        <p:spPr>
          <a:xfrm>
            <a:off x="1837044" y="3135868"/>
            <a:ext cx="313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837044" y="3733800"/>
            <a:ext cx="313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1837044" y="4343400"/>
            <a:ext cx="313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837044" y="4964668"/>
            <a:ext cx="313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1828800" y="5562600"/>
            <a:ext cx="313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19" name="Right Arrow 18"/>
          <p:cNvSpPr/>
          <p:nvPr/>
        </p:nvSpPr>
        <p:spPr bwMode="auto">
          <a:xfrm>
            <a:off x="2667000" y="3810000"/>
            <a:ext cx="533400" cy="762000"/>
          </a:xfrm>
          <a:prstGeom prst="rightArrow">
            <a:avLst/>
          </a:prstGeom>
          <a:solidFill>
            <a:srgbClr val="0000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438400" y="4724400"/>
            <a:ext cx="112422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extract</a:t>
            </a:r>
          </a:p>
          <a:p>
            <a:r>
              <a:rPr lang="en-US" sz="2000" dirty="0" smtClean="0"/>
              <a:t>features</a:t>
            </a:r>
            <a:endParaRPr lang="en-US" sz="2000" dirty="0"/>
          </a:p>
        </p:txBody>
      </p:sp>
      <p:sp>
        <p:nvSpPr>
          <p:cNvPr id="21" name="TextBox 20"/>
          <p:cNvSpPr txBox="1"/>
          <p:nvPr/>
        </p:nvSpPr>
        <p:spPr>
          <a:xfrm>
            <a:off x="3657600" y="2918936"/>
            <a:ext cx="15274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BAB932"/>
                </a:solidFill>
              </a:rPr>
              <a:t>f</a:t>
            </a:r>
            <a:r>
              <a:rPr lang="en-US" baseline="-25000" dirty="0" smtClean="0">
                <a:solidFill>
                  <a:srgbClr val="BAB932"/>
                </a:solidFill>
              </a:rPr>
              <a:t>1</a:t>
            </a:r>
            <a:r>
              <a:rPr lang="en-US" dirty="0" smtClean="0">
                <a:solidFill>
                  <a:srgbClr val="BAB932"/>
                </a:solidFill>
              </a:rPr>
              <a:t>, f</a:t>
            </a:r>
            <a:r>
              <a:rPr lang="en-US" baseline="-25000" dirty="0" smtClean="0">
                <a:solidFill>
                  <a:srgbClr val="BAB932"/>
                </a:solidFill>
              </a:rPr>
              <a:t>2</a:t>
            </a:r>
            <a:r>
              <a:rPr lang="en-US" dirty="0" smtClean="0">
                <a:solidFill>
                  <a:srgbClr val="BAB932"/>
                </a:solidFill>
              </a:rPr>
              <a:t>, f</a:t>
            </a:r>
            <a:r>
              <a:rPr lang="en-US" baseline="-25000" dirty="0" smtClean="0">
                <a:solidFill>
                  <a:srgbClr val="BAB932"/>
                </a:solidFill>
              </a:rPr>
              <a:t>3</a:t>
            </a:r>
            <a:r>
              <a:rPr lang="en-US" dirty="0" smtClean="0">
                <a:solidFill>
                  <a:srgbClr val="BAB932"/>
                </a:solidFill>
              </a:rPr>
              <a:t>, …, f</a:t>
            </a:r>
            <a:r>
              <a:rPr lang="en-US" baseline="-25000" dirty="0" smtClean="0">
                <a:solidFill>
                  <a:srgbClr val="BAB932"/>
                </a:solidFill>
              </a:rPr>
              <a:t>n</a:t>
            </a:r>
            <a:endParaRPr lang="en-US" baseline="-25000" dirty="0">
              <a:solidFill>
                <a:srgbClr val="BAB932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657600" y="3452336"/>
            <a:ext cx="15274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BAB932"/>
                </a:solidFill>
              </a:rPr>
              <a:t>f</a:t>
            </a:r>
            <a:r>
              <a:rPr lang="en-US" baseline="-25000" dirty="0" smtClean="0">
                <a:solidFill>
                  <a:srgbClr val="BAB932"/>
                </a:solidFill>
              </a:rPr>
              <a:t>1</a:t>
            </a:r>
            <a:r>
              <a:rPr lang="en-US" dirty="0" smtClean="0">
                <a:solidFill>
                  <a:srgbClr val="BAB932"/>
                </a:solidFill>
              </a:rPr>
              <a:t>, f</a:t>
            </a:r>
            <a:r>
              <a:rPr lang="en-US" baseline="-25000" dirty="0" smtClean="0">
                <a:solidFill>
                  <a:srgbClr val="BAB932"/>
                </a:solidFill>
              </a:rPr>
              <a:t>2</a:t>
            </a:r>
            <a:r>
              <a:rPr lang="en-US" dirty="0" smtClean="0">
                <a:solidFill>
                  <a:srgbClr val="BAB932"/>
                </a:solidFill>
              </a:rPr>
              <a:t>, f</a:t>
            </a:r>
            <a:r>
              <a:rPr lang="en-US" baseline="-25000" dirty="0" smtClean="0">
                <a:solidFill>
                  <a:srgbClr val="BAB932"/>
                </a:solidFill>
              </a:rPr>
              <a:t>3</a:t>
            </a:r>
            <a:r>
              <a:rPr lang="en-US" dirty="0" smtClean="0">
                <a:solidFill>
                  <a:srgbClr val="BAB932"/>
                </a:solidFill>
              </a:rPr>
              <a:t>, …, f</a:t>
            </a:r>
            <a:r>
              <a:rPr lang="en-US" baseline="-25000" dirty="0" smtClean="0">
                <a:solidFill>
                  <a:srgbClr val="BAB932"/>
                </a:solidFill>
              </a:rPr>
              <a:t>n</a:t>
            </a:r>
            <a:endParaRPr lang="en-US" baseline="-25000" dirty="0">
              <a:solidFill>
                <a:srgbClr val="BAB932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657600" y="3985736"/>
            <a:ext cx="15274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BAB932"/>
                </a:solidFill>
              </a:rPr>
              <a:t>f</a:t>
            </a:r>
            <a:r>
              <a:rPr lang="en-US" baseline="-25000" dirty="0" smtClean="0">
                <a:solidFill>
                  <a:srgbClr val="BAB932"/>
                </a:solidFill>
              </a:rPr>
              <a:t>1</a:t>
            </a:r>
            <a:r>
              <a:rPr lang="en-US" dirty="0" smtClean="0">
                <a:solidFill>
                  <a:srgbClr val="BAB932"/>
                </a:solidFill>
              </a:rPr>
              <a:t>, f</a:t>
            </a:r>
            <a:r>
              <a:rPr lang="en-US" baseline="-25000" dirty="0" smtClean="0">
                <a:solidFill>
                  <a:srgbClr val="BAB932"/>
                </a:solidFill>
              </a:rPr>
              <a:t>2</a:t>
            </a:r>
            <a:r>
              <a:rPr lang="en-US" dirty="0" smtClean="0">
                <a:solidFill>
                  <a:srgbClr val="BAB932"/>
                </a:solidFill>
              </a:rPr>
              <a:t>, f</a:t>
            </a:r>
            <a:r>
              <a:rPr lang="en-US" baseline="-25000" dirty="0" smtClean="0">
                <a:solidFill>
                  <a:srgbClr val="BAB932"/>
                </a:solidFill>
              </a:rPr>
              <a:t>3</a:t>
            </a:r>
            <a:r>
              <a:rPr lang="en-US" dirty="0" smtClean="0">
                <a:solidFill>
                  <a:srgbClr val="BAB932"/>
                </a:solidFill>
              </a:rPr>
              <a:t>, …, f</a:t>
            </a:r>
            <a:r>
              <a:rPr lang="en-US" baseline="-25000" dirty="0" smtClean="0">
                <a:solidFill>
                  <a:srgbClr val="BAB932"/>
                </a:solidFill>
              </a:rPr>
              <a:t>n</a:t>
            </a:r>
            <a:endParaRPr lang="en-US" baseline="-25000" dirty="0">
              <a:solidFill>
                <a:srgbClr val="BAB932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657600" y="4595336"/>
            <a:ext cx="15274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BAB932"/>
                </a:solidFill>
              </a:rPr>
              <a:t>f</a:t>
            </a:r>
            <a:r>
              <a:rPr lang="en-US" baseline="-25000" dirty="0" smtClean="0">
                <a:solidFill>
                  <a:srgbClr val="BAB932"/>
                </a:solidFill>
              </a:rPr>
              <a:t>1</a:t>
            </a:r>
            <a:r>
              <a:rPr lang="en-US" dirty="0" smtClean="0">
                <a:solidFill>
                  <a:srgbClr val="BAB932"/>
                </a:solidFill>
              </a:rPr>
              <a:t>, f</a:t>
            </a:r>
            <a:r>
              <a:rPr lang="en-US" baseline="-25000" dirty="0" smtClean="0">
                <a:solidFill>
                  <a:srgbClr val="BAB932"/>
                </a:solidFill>
              </a:rPr>
              <a:t>2</a:t>
            </a:r>
            <a:r>
              <a:rPr lang="en-US" dirty="0" smtClean="0">
                <a:solidFill>
                  <a:srgbClr val="BAB932"/>
                </a:solidFill>
              </a:rPr>
              <a:t>, f</a:t>
            </a:r>
            <a:r>
              <a:rPr lang="en-US" baseline="-25000" dirty="0" smtClean="0">
                <a:solidFill>
                  <a:srgbClr val="BAB932"/>
                </a:solidFill>
              </a:rPr>
              <a:t>3</a:t>
            </a:r>
            <a:r>
              <a:rPr lang="en-US" dirty="0" smtClean="0">
                <a:solidFill>
                  <a:srgbClr val="BAB932"/>
                </a:solidFill>
              </a:rPr>
              <a:t>, …, f</a:t>
            </a:r>
            <a:r>
              <a:rPr lang="en-US" baseline="-25000" dirty="0" smtClean="0">
                <a:solidFill>
                  <a:srgbClr val="BAB932"/>
                </a:solidFill>
              </a:rPr>
              <a:t>n</a:t>
            </a:r>
            <a:endParaRPr lang="en-US" baseline="-25000" dirty="0">
              <a:solidFill>
                <a:srgbClr val="BAB932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661031" y="5193268"/>
            <a:ext cx="15274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BAB932"/>
                </a:solidFill>
              </a:rPr>
              <a:t>f</a:t>
            </a:r>
            <a:r>
              <a:rPr lang="en-US" baseline="-25000" dirty="0" smtClean="0">
                <a:solidFill>
                  <a:srgbClr val="BAB932"/>
                </a:solidFill>
              </a:rPr>
              <a:t>1</a:t>
            </a:r>
            <a:r>
              <a:rPr lang="en-US" dirty="0" smtClean="0">
                <a:solidFill>
                  <a:srgbClr val="BAB932"/>
                </a:solidFill>
              </a:rPr>
              <a:t>, f</a:t>
            </a:r>
            <a:r>
              <a:rPr lang="en-US" baseline="-25000" dirty="0" smtClean="0">
                <a:solidFill>
                  <a:srgbClr val="BAB932"/>
                </a:solidFill>
              </a:rPr>
              <a:t>2</a:t>
            </a:r>
            <a:r>
              <a:rPr lang="en-US" dirty="0" smtClean="0">
                <a:solidFill>
                  <a:srgbClr val="BAB932"/>
                </a:solidFill>
              </a:rPr>
              <a:t>, f</a:t>
            </a:r>
            <a:r>
              <a:rPr lang="en-US" baseline="-25000" dirty="0" smtClean="0">
                <a:solidFill>
                  <a:srgbClr val="BAB932"/>
                </a:solidFill>
              </a:rPr>
              <a:t>3</a:t>
            </a:r>
            <a:r>
              <a:rPr lang="en-US" dirty="0" smtClean="0">
                <a:solidFill>
                  <a:srgbClr val="BAB932"/>
                </a:solidFill>
              </a:rPr>
              <a:t>, …, f</a:t>
            </a:r>
            <a:r>
              <a:rPr lang="en-US" baseline="-25000" dirty="0" smtClean="0">
                <a:solidFill>
                  <a:srgbClr val="BAB932"/>
                </a:solidFill>
              </a:rPr>
              <a:t>n</a:t>
            </a:r>
            <a:endParaRPr lang="en-US" baseline="-25000" dirty="0">
              <a:solidFill>
                <a:srgbClr val="BAB932"/>
              </a:solidFill>
            </a:endParaRPr>
          </a:p>
        </p:txBody>
      </p:sp>
      <p:sp>
        <p:nvSpPr>
          <p:cNvPr id="26" name="Right Arrow 25"/>
          <p:cNvSpPr/>
          <p:nvPr/>
        </p:nvSpPr>
        <p:spPr bwMode="auto">
          <a:xfrm>
            <a:off x="6324600" y="3810000"/>
            <a:ext cx="533400" cy="762000"/>
          </a:xfrm>
          <a:prstGeom prst="rightArrow">
            <a:avLst/>
          </a:prstGeom>
          <a:solidFill>
            <a:srgbClr val="0000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0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988383" y="2438400"/>
            <a:ext cx="11114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features</a:t>
            </a:r>
            <a:endParaRPr lang="en-US" sz="2000" dirty="0"/>
          </a:p>
        </p:txBody>
      </p:sp>
      <p:sp>
        <p:nvSpPr>
          <p:cNvPr id="28" name="TextBox 27"/>
          <p:cNvSpPr txBox="1"/>
          <p:nvPr/>
        </p:nvSpPr>
        <p:spPr>
          <a:xfrm>
            <a:off x="5283783" y="2438400"/>
            <a:ext cx="8122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Label</a:t>
            </a:r>
            <a:endParaRPr lang="en-US" sz="2000" dirty="0"/>
          </a:p>
        </p:txBody>
      </p:sp>
      <p:sp>
        <p:nvSpPr>
          <p:cNvPr id="29" name="TextBox 28"/>
          <p:cNvSpPr txBox="1"/>
          <p:nvPr/>
        </p:nvSpPr>
        <p:spPr>
          <a:xfrm>
            <a:off x="5554356" y="2918936"/>
            <a:ext cx="313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5554356" y="3429000"/>
            <a:ext cx="313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5554356" y="3962400"/>
            <a:ext cx="313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5562600" y="4648200"/>
            <a:ext cx="313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5562600" y="5257800"/>
            <a:ext cx="313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6019800" y="4572000"/>
            <a:ext cx="128234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train a </a:t>
            </a:r>
          </a:p>
          <a:p>
            <a:r>
              <a:rPr lang="en-US" sz="2000" dirty="0" smtClean="0"/>
              <a:t>predictive</a:t>
            </a:r>
          </a:p>
          <a:p>
            <a:r>
              <a:rPr lang="en-US" sz="2000" dirty="0" smtClean="0"/>
              <a:t>model</a:t>
            </a:r>
            <a:endParaRPr lang="en-US" sz="2000" dirty="0"/>
          </a:p>
        </p:txBody>
      </p:sp>
      <p:grpSp>
        <p:nvGrpSpPr>
          <p:cNvPr id="3" name="Group 37"/>
          <p:cNvGrpSpPr/>
          <p:nvPr/>
        </p:nvGrpSpPr>
        <p:grpSpPr>
          <a:xfrm>
            <a:off x="7391400" y="3505200"/>
            <a:ext cx="1371600" cy="1371600"/>
            <a:chOff x="7391400" y="3505200"/>
            <a:chExt cx="1371600" cy="1371600"/>
          </a:xfrm>
        </p:grpSpPr>
        <p:sp>
          <p:nvSpPr>
            <p:cNvPr id="36" name="Rounded Rectangle 35"/>
            <p:cNvSpPr/>
            <p:nvPr/>
          </p:nvSpPr>
          <p:spPr bwMode="auto">
            <a:xfrm>
              <a:off x="7391400" y="3505200"/>
              <a:ext cx="1371600" cy="1371600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0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7501860" y="3943290"/>
              <a:ext cx="118494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classifier</a:t>
              </a:r>
              <a:endParaRPr lang="en-US" sz="20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 based classification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52400" y="1828800"/>
            <a:ext cx="58674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00FF"/>
                </a:solidFill>
              </a:rPr>
              <a:t>Testing or classification phase</a:t>
            </a:r>
            <a:endParaRPr lang="en-US" sz="3200" dirty="0">
              <a:solidFill>
                <a:srgbClr val="0000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" y="2438400"/>
            <a:ext cx="12681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Raw data</a:t>
            </a:r>
            <a:endParaRPr lang="en-US" sz="2000" dirty="0"/>
          </a:p>
        </p:txBody>
      </p:sp>
      <p:sp>
        <p:nvSpPr>
          <p:cNvPr id="8" name="Rectangle 7"/>
          <p:cNvSpPr/>
          <p:nvPr/>
        </p:nvSpPr>
        <p:spPr bwMode="auto">
          <a:xfrm>
            <a:off x="838200" y="3124200"/>
            <a:ext cx="609600" cy="38100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0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838200" y="3733800"/>
            <a:ext cx="609600" cy="38100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0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838200" y="4343400"/>
            <a:ext cx="609600" cy="38100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0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838200" y="4953000"/>
            <a:ext cx="609600" cy="38100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0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838200" y="5562600"/>
            <a:ext cx="609600" cy="38100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0" charset="0"/>
            </a:endParaRPr>
          </a:p>
        </p:txBody>
      </p:sp>
      <p:sp>
        <p:nvSpPr>
          <p:cNvPr id="19" name="Right Arrow 18"/>
          <p:cNvSpPr/>
          <p:nvPr/>
        </p:nvSpPr>
        <p:spPr bwMode="auto">
          <a:xfrm>
            <a:off x="1905000" y="3810000"/>
            <a:ext cx="533400" cy="762000"/>
          </a:xfrm>
          <a:prstGeom prst="rightArrow">
            <a:avLst/>
          </a:prstGeom>
          <a:solidFill>
            <a:srgbClr val="0000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676400" y="4724400"/>
            <a:ext cx="112422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extract</a:t>
            </a:r>
          </a:p>
          <a:p>
            <a:r>
              <a:rPr lang="en-US" sz="2000" dirty="0" smtClean="0"/>
              <a:t>features</a:t>
            </a:r>
            <a:endParaRPr lang="en-US" sz="2000" dirty="0"/>
          </a:p>
        </p:txBody>
      </p:sp>
      <p:sp>
        <p:nvSpPr>
          <p:cNvPr id="21" name="TextBox 20"/>
          <p:cNvSpPr txBox="1"/>
          <p:nvPr/>
        </p:nvSpPr>
        <p:spPr>
          <a:xfrm>
            <a:off x="2743200" y="3071336"/>
            <a:ext cx="15274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</a:t>
            </a:r>
            <a:r>
              <a:rPr lang="en-US" baseline="-25000" dirty="0" smtClean="0">
                <a:solidFill>
                  <a:srgbClr val="FF0000"/>
                </a:solidFill>
              </a:rPr>
              <a:t>1</a:t>
            </a:r>
            <a:r>
              <a:rPr lang="en-US" dirty="0" smtClean="0">
                <a:solidFill>
                  <a:srgbClr val="FF0000"/>
                </a:solidFill>
              </a:rPr>
              <a:t>, f</a:t>
            </a:r>
            <a:r>
              <a:rPr lang="en-US" baseline="-25000" dirty="0" smtClean="0">
                <a:solidFill>
                  <a:srgbClr val="FF0000"/>
                </a:solidFill>
              </a:rPr>
              <a:t>2</a:t>
            </a:r>
            <a:r>
              <a:rPr lang="en-US" dirty="0" smtClean="0">
                <a:solidFill>
                  <a:srgbClr val="FF0000"/>
                </a:solidFill>
              </a:rPr>
              <a:t>, f</a:t>
            </a:r>
            <a:r>
              <a:rPr lang="en-US" baseline="-25000" dirty="0" smtClean="0">
                <a:solidFill>
                  <a:srgbClr val="FF0000"/>
                </a:solidFill>
              </a:rPr>
              <a:t>3</a:t>
            </a:r>
            <a:r>
              <a:rPr lang="en-US" dirty="0" smtClean="0">
                <a:solidFill>
                  <a:srgbClr val="FF0000"/>
                </a:solidFill>
              </a:rPr>
              <a:t>, …, f</a:t>
            </a:r>
            <a:r>
              <a:rPr lang="en-US" baseline="-25000" dirty="0" smtClean="0">
                <a:solidFill>
                  <a:srgbClr val="FF0000"/>
                </a:solidFill>
              </a:rPr>
              <a:t>n</a:t>
            </a:r>
            <a:endParaRPr lang="en-US" baseline="-25000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743200" y="3604736"/>
            <a:ext cx="15274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</a:t>
            </a:r>
            <a:r>
              <a:rPr lang="en-US" baseline="-25000" dirty="0" smtClean="0">
                <a:solidFill>
                  <a:srgbClr val="FF0000"/>
                </a:solidFill>
              </a:rPr>
              <a:t>1</a:t>
            </a:r>
            <a:r>
              <a:rPr lang="en-US" dirty="0" smtClean="0">
                <a:solidFill>
                  <a:srgbClr val="FF0000"/>
                </a:solidFill>
              </a:rPr>
              <a:t>, f</a:t>
            </a:r>
            <a:r>
              <a:rPr lang="en-US" baseline="-25000" dirty="0" smtClean="0">
                <a:solidFill>
                  <a:srgbClr val="FF0000"/>
                </a:solidFill>
              </a:rPr>
              <a:t>2</a:t>
            </a:r>
            <a:r>
              <a:rPr lang="en-US" dirty="0" smtClean="0">
                <a:solidFill>
                  <a:srgbClr val="FF0000"/>
                </a:solidFill>
              </a:rPr>
              <a:t>, f</a:t>
            </a:r>
            <a:r>
              <a:rPr lang="en-US" baseline="-25000" dirty="0" smtClean="0">
                <a:solidFill>
                  <a:srgbClr val="FF0000"/>
                </a:solidFill>
              </a:rPr>
              <a:t>3</a:t>
            </a:r>
            <a:r>
              <a:rPr lang="en-US" dirty="0" smtClean="0">
                <a:solidFill>
                  <a:srgbClr val="FF0000"/>
                </a:solidFill>
              </a:rPr>
              <a:t>, …, f</a:t>
            </a:r>
            <a:r>
              <a:rPr lang="en-US" baseline="-25000" dirty="0" smtClean="0">
                <a:solidFill>
                  <a:srgbClr val="FF0000"/>
                </a:solidFill>
              </a:rPr>
              <a:t>n</a:t>
            </a:r>
            <a:endParaRPr lang="en-US" baseline="-25000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743200" y="4138136"/>
            <a:ext cx="15274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</a:t>
            </a:r>
            <a:r>
              <a:rPr lang="en-US" baseline="-25000" dirty="0" smtClean="0">
                <a:solidFill>
                  <a:srgbClr val="FF0000"/>
                </a:solidFill>
              </a:rPr>
              <a:t>1</a:t>
            </a:r>
            <a:r>
              <a:rPr lang="en-US" dirty="0" smtClean="0">
                <a:solidFill>
                  <a:srgbClr val="FF0000"/>
                </a:solidFill>
              </a:rPr>
              <a:t>, f</a:t>
            </a:r>
            <a:r>
              <a:rPr lang="en-US" baseline="-25000" dirty="0" smtClean="0">
                <a:solidFill>
                  <a:srgbClr val="FF0000"/>
                </a:solidFill>
              </a:rPr>
              <a:t>2</a:t>
            </a:r>
            <a:r>
              <a:rPr lang="en-US" dirty="0" smtClean="0">
                <a:solidFill>
                  <a:srgbClr val="FF0000"/>
                </a:solidFill>
              </a:rPr>
              <a:t>, f</a:t>
            </a:r>
            <a:r>
              <a:rPr lang="en-US" baseline="-25000" dirty="0" smtClean="0">
                <a:solidFill>
                  <a:srgbClr val="FF0000"/>
                </a:solidFill>
              </a:rPr>
              <a:t>3</a:t>
            </a:r>
            <a:r>
              <a:rPr lang="en-US" dirty="0" smtClean="0">
                <a:solidFill>
                  <a:srgbClr val="FF0000"/>
                </a:solidFill>
              </a:rPr>
              <a:t>, …, f</a:t>
            </a:r>
            <a:r>
              <a:rPr lang="en-US" baseline="-25000" dirty="0" smtClean="0">
                <a:solidFill>
                  <a:srgbClr val="FF0000"/>
                </a:solidFill>
              </a:rPr>
              <a:t>n</a:t>
            </a:r>
            <a:endParaRPr lang="en-US" baseline="-25000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743200" y="4747736"/>
            <a:ext cx="15274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</a:t>
            </a:r>
            <a:r>
              <a:rPr lang="en-US" baseline="-25000" dirty="0" smtClean="0">
                <a:solidFill>
                  <a:srgbClr val="FF0000"/>
                </a:solidFill>
              </a:rPr>
              <a:t>1</a:t>
            </a:r>
            <a:r>
              <a:rPr lang="en-US" dirty="0" smtClean="0">
                <a:solidFill>
                  <a:srgbClr val="FF0000"/>
                </a:solidFill>
              </a:rPr>
              <a:t>, f</a:t>
            </a:r>
            <a:r>
              <a:rPr lang="en-US" baseline="-25000" dirty="0" smtClean="0">
                <a:solidFill>
                  <a:srgbClr val="FF0000"/>
                </a:solidFill>
              </a:rPr>
              <a:t>2</a:t>
            </a:r>
            <a:r>
              <a:rPr lang="en-US" dirty="0" smtClean="0">
                <a:solidFill>
                  <a:srgbClr val="FF0000"/>
                </a:solidFill>
              </a:rPr>
              <a:t>, f</a:t>
            </a:r>
            <a:r>
              <a:rPr lang="en-US" baseline="-25000" dirty="0" smtClean="0">
                <a:solidFill>
                  <a:srgbClr val="FF0000"/>
                </a:solidFill>
              </a:rPr>
              <a:t>3</a:t>
            </a:r>
            <a:r>
              <a:rPr lang="en-US" dirty="0" smtClean="0">
                <a:solidFill>
                  <a:srgbClr val="FF0000"/>
                </a:solidFill>
              </a:rPr>
              <a:t>, …, f</a:t>
            </a:r>
            <a:r>
              <a:rPr lang="en-US" baseline="-25000" dirty="0" smtClean="0">
                <a:solidFill>
                  <a:srgbClr val="FF0000"/>
                </a:solidFill>
              </a:rPr>
              <a:t>n</a:t>
            </a:r>
            <a:endParaRPr lang="en-US" baseline="-25000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746631" y="5345668"/>
            <a:ext cx="15274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</a:t>
            </a:r>
            <a:r>
              <a:rPr lang="en-US" baseline="-25000" dirty="0" smtClean="0">
                <a:solidFill>
                  <a:srgbClr val="FF0000"/>
                </a:solidFill>
              </a:rPr>
              <a:t>1</a:t>
            </a:r>
            <a:r>
              <a:rPr lang="en-US" dirty="0" smtClean="0">
                <a:solidFill>
                  <a:srgbClr val="FF0000"/>
                </a:solidFill>
              </a:rPr>
              <a:t>, f</a:t>
            </a:r>
            <a:r>
              <a:rPr lang="en-US" baseline="-25000" dirty="0" smtClean="0">
                <a:solidFill>
                  <a:srgbClr val="FF0000"/>
                </a:solidFill>
              </a:rPr>
              <a:t>2</a:t>
            </a:r>
            <a:r>
              <a:rPr lang="en-US" dirty="0" smtClean="0">
                <a:solidFill>
                  <a:srgbClr val="FF0000"/>
                </a:solidFill>
              </a:rPr>
              <a:t>, f</a:t>
            </a:r>
            <a:r>
              <a:rPr lang="en-US" baseline="-25000" dirty="0" smtClean="0">
                <a:solidFill>
                  <a:srgbClr val="FF0000"/>
                </a:solidFill>
              </a:rPr>
              <a:t>3</a:t>
            </a:r>
            <a:r>
              <a:rPr lang="en-US" dirty="0" smtClean="0">
                <a:solidFill>
                  <a:srgbClr val="FF0000"/>
                </a:solidFill>
              </a:rPr>
              <a:t>, …, f</a:t>
            </a:r>
            <a:r>
              <a:rPr lang="en-US" baseline="-25000" dirty="0" smtClean="0">
                <a:solidFill>
                  <a:srgbClr val="FF0000"/>
                </a:solidFill>
              </a:rPr>
              <a:t>n</a:t>
            </a:r>
            <a:endParaRPr lang="en-US" baseline="-25000" dirty="0">
              <a:solidFill>
                <a:srgbClr val="FF0000"/>
              </a:solidFill>
            </a:endParaRPr>
          </a:p>
        </p:txBody>
      </p:sp>
      <p:sp>
        <p:nvSpPr>
          <p:cNvPr id="26" name="Right Arrow 25"/>
          <p:cNvSpPr/>
          <p:nvPr/>
        </p:nvSpPr>
        <p:spPr bwMode="auto">
          <a:xfrm>
            <a:off x="4648200" y="3810000"/>
            <a:ext cx="533400" cy="762000"/>
          </a:xfrm>
          <a:prstGeom prst="rightArrow">
            <a:avLst/>
          </a:prstGeom>
          <a:solidFill>
            <a:srgbClr val="0000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0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073983" y="2590800"/>
            <a:ext cx="11114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features</a:t>
            </a:r>
            <a:endParaRPr lang="en-US" sz="2000" dirty="0"/>
          </a:p>
        </p:txBody>
      </p:sp>
      <p:sp>
        <p:nvSpPr>
          <p:cNvPr id="34" name="TextBox 33"/>
          <p:cNvSpPr txBox="1"/>
          <p:nvPr/>
        </p:nvSpPr>
        <p:spPr>
          <a:xfrm>
            <a:off x="4495800" y="4953000"/>
            <a:ext cx="115435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predict</a:t>
            </a:r>
          </a:p>
          <a:p>
            <a:r>
              <a:rPr lang="en-US" sz="2000" dirty="0" smtClean="0"/>
              <a:t>the label</a:t>
            </a:r>
          </a:p>
        </p:txBody>
      </p:sp>
      <p:grpSp>
        <p:nvGrpSpPr>
          <p:cNvPr id="3" name="Group 37"/>
          <p:cNvGrpSpPr/>
          <p:nvPr/>
        </p:nvGrpSpPr>
        <p:grpSpPr>
          <a:xfrm>
            <a:off x="5486400" y="3581400"/>
            <a:ext cx="1371600" cy="1371600"/>
            <a:chOff x="7391400" y="3505200"/>
            <a:chExt cx="1371600" cy="1371600"/>
          </a:xfrm>
        </p:grpSpPr>
        <p:sp>
          <p:nvSpPr>
            <p:cNvPr id="36" name="Rounded Rectangle 35"/>
            <p:cNvSpPr/>
            <p:nvPr/>
          </p:nvSpPr>
          <p:spPr bwMode="auto">
            <a:xfrm>
              <a:off x="7391400" y="3505200"/>
              <a:ext cx="1371600" cy="1371600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0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7501860" y="3943290"/>
              <a:ext cx="118494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classifier</a:t>
              </a:r>
              <a:endParaRPr lang="en-US" sz="2000" dirty="0"/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7696200" y="2514600"/>
            <a:ext cx="8547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labels</a:t>
            </a:r>
            <a:endParaRPr lang="en-US" sz="2000" dirty="0"/>
          </a:p>
        </p:txBody>
      </p:sp>
      <p:sp>
        <p:nvSpPr>
          <p:cNvPr id="43" name="TextBox 42"/>
          <p:cNvSpPr txBox="1"/>
          <p:nvPr/>
        </p:nvSpPr>
        <p:spPr>
          <a:xfrm>
            <a:off x="7924800" y="2995136"/>
            <a:ext cx="313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7924800" y="3505200"/>
            <a:ext cx="313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7924800" y="4038600"/>
            <a:ext cx="313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7933044" y="4648200"/>
            <a:ext cx="313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7933044" y="5257800"/>
            <a:ext cx="313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48" name="Right Arrow 47"/>
          <p:cNvSpPr/>
          <p:nvPr/>
        </p:nvSpPr>
        <p:spPr bwMode="auto">
          <a:xfrm>
            <a:off x="7086600" y="3810000"/>
            <a:ext cx="533400" cy="762000"/>
          </a:xfrm>
          <a:prstGeom prst="rightArrow">
            <a:avLst/>
          </a:prstGeom>
          <a:solidFill>
            <a:srgbClr val="0000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0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Bayesian Classification</a:t>
            </a:r>
            <a:endParaRPr lang="en-US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609600" y="1066800"/>
            <a:ext cx="7772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-110" charset="2"/>
              <a:buNone/>
              <a:tabLst/>
              <a:defRPr/>
            </a:pPr>
            <a:r>
              <a:rPr kumimoji="0" lang="en-US" sz="22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110" charset="-128"/>
                <a:cs typeface="ＭＳ Ｐゴシック" pitchFamily="-110" charset="-128"/>
              </a:rPr>
              <a:t>We represent a data item based on the features:</a:t>
            </a:r>
            <a:endParaRPr kumimoji="0" lang="en-US" sz="2200" b="0" i="1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-110" charset="-128"/>
              <a:cs typeface="ＭＳ Ｐゴシック" pitchFamily="-110" charset="-128"/>
              <a:sym typeface="Symbol" pitchFamily="-110" charset="2"/>
            </a:endParaRPr>
          </a:p>
        </p:txBody>
      </p:sp>
      <p:graphicFrame>
        <p:nvGraphicFramePr>
          <p:cNvPr id="5" name="Object 2"/>
          <p:cNvGraphicFramePr>
            <a:graphicFrameLocks noChangeAspect="1"/>
          </p:cNvGraphicFramePr>
          <p:nvPr/>
        </p:nvGraphicFramePr>
        <p:xfrm>
          <a:off x="1828800" y="1736725"/>
          <a:ext cx="2570163" cy="488950"/>
        </p:xfrm>
        <a:graphic>
          <a:graphicData uri="http://schemas.openxmlformats.org/presentationml/2006/ole">
            <p:oleObj spid="_x0000_s670722" name="Equation" r:id="rId3" imgW="1066800" imgH="203200" progId="Equation.3">
              <p:embed/>
            </p:oleObj>
          </a:graphicData>
        </a:graphic>
      </p:graphicFrame>
      <p:cxnSp>
        <p:nvCxnSpPr>
          <p:cNvPr id="6" name="Straight Connector 5"/>
          <p:cNvCxnSpPr/>
          <p:nvPr/>
        </p:nvCxnSpPr>
        <p:spPr bwMode="auto">
          <a:xfrm>
            <a:off x="381000" y="2438400"/>
            <a:ext cx="8305800" cy="1588"/>
          </a:xfrm>
          <a:prstGeom prst="line">
            <a:avLst/>
          </a:prstGeom>
          <a:gradFill rotWithShape="0">
            <a:gsLst>
              <a:gs pos="0">
                <a:srgbClr val="A50021"/>
              </a:gs>
              <a:gs pos="100000">
                <a:schemeClr val="tx1"/>
              </a:gs>
            </a:gsLst>
            <a:lin ang="0" scaled="1"/>
          </a:gradFill>
          <a:ln w="38100" cap="flat" cmpd="sng" algn="ctr">
            <a:solidFill>
              <a:srgbClr val="0000FF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7" name="TextBox 6"/>
          <p:cNvSpPr txBox="1"/>
          <p:nvPr/>
        </p:nvSpPr>
        <p:spPr>
          <a:xfrm>
            <a:off x="304800" y="2667000"/>
            <a:ext cx="17526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dirty="0" smtClean="0">
                <a:solidFill>
                  <a:srgbClr val="0000FF"/>
                </a:solidFill>
              </a:rPr>
              <a:t>Training</a:t>
            </a:r>
            <a:endParaRPr lang="en-US" sz="3200" dirty="0">
              <a:solidFill>
                <a:srgbClr val="0000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3400" y="5715000"/>
            <a:ext cx="708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dirty="0" smtClean="0"/>
              <a:t>For each label/class, </a:t>
            </a:r>
            <a:r>
              <a:rPr lang="en-US" sz="2400" b="1" dirty="0" smtClean="0"/>
              <a:t>learn</a:t>
            </a:r>
            <a:r>
              <a:rPr lang="en-US" sz="2400" dirty="0" smtClean="0"/>
              <a:t> a probability distribution based on the features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152400" y="3505200"/>
            <a:ext cx="129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8000"/>
                </a:solidFill>
              </a:rPr>
              <a:t>a:</a:t>
            </a:r>
            <a:endParaRPr lang="en-US" sz="2400" dirty="0">
              <a:solidFill>
                <a:srgbClr val="008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2400" y="4507468"/>
            <a:ext cx="129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6600"/>
                </a:solidFill>
              </a:rPr>
              <a:t>b:</a:t>
            </a:r>
            <a:endParaRPr lang="en-US" sz="2400" dirty="0">
              <a:solidFill>
                <a:srgbClr val="FF6600"/>
              </a:solidFill>
            </a:endParaRPr>
          </a:p>
        </p:txBody>
      </p:sp>
      <p:graphicFrame>
        <p:nvGraphicFramePr>
          <p:cNvPr id="670723" name="Object 3"/>
          <p:cNvGraphicFramePr>
            <a:graphicFrameLocks noChangeAspect="1"/>
          </p:cNvGraphicFramePr>
          <p:nvPr/>
        </p:nvGraphicFramePr>
        <p:xfrm>
          <a:off x="990600" y="3505200"/>
          <a:ext cx="3802061" cy="415475"/>
        </p:xfrm>
        <a:graphic>
          <a:graphicData uri="http://schemas.openxmlformats.org/presentationml/2006/ole">
            <p:oleObj spid="_x0000_s670723" name="Equation" r:id="rId4" imgW="1663700" imgH="177800" progId="Equation.3">
              <p:embed/>
            </p:oleObj>
          </a:graphicData>
        </a:graphic>
      </p:graphicFrame>
      <p:cxnSp>
        <p:nvCxnSpPr>
          <p:cNvPr id="15" name="Straight Arrow Connector 14"/>
          <p:cNvCxnSpPr/>
          <p:nvPr/>
        </p:nvCxnSpPr>
        <p:spPr bwMode="auto">
          <a:xfrm>
            <a:off x="4800600" y="3810000"/>
            <a:ext cx="457200" cy="3810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graphicFrame>
        <p:nvGraphicFramePr>
          <p:cNvPr id="670726" name="Object 6"/>
          <p:cNvGraphicFramePr>
            <a:graphicFrameLocks noChangeAspect="1"/>
          </p:cNvGraphicFramePr>
          <p:nvPr/>
        </p:nvGraphicFramePr>
        <p:xfrm>
          <a:off x="1004888" y="4537075"/>
          <a:ext cx="3771900" cy="415925"/>
        </p:xfrm>
        <a:graphic>
          <a:graphicData uri="http://schemas.openxmlformats.org/presentationml/2006/ole">
            <p:oleObj spid="_x0000_s670726" name="Equation" r:id="rId5" imgW="1651000" imgH="177800" progId="Equation.3">
              <p:embed/>
            </p:oleObj>
          </a:graphicData>
        </a:graphic>
      </p:graphicFrame>
      <p:cxnSp>
        <p:nvCxnSpPr>
          <p:cNvPr id="21" name="Straight Arrow Connector 20"/>
          <p:cNvCxnSpPr/>
          <p:nvPr/>
        </p:nvCxnSpPr>
        <p:spPr bwMode="auto">
          <a:xfrm flipV="1">
            <a:off x="4800600" y="4343400"/>
            <a:ext cx="457200" cy="3810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graphicFrame>
        <p:nvGraphicFramePr>
          <p:cNvPr id="670727" name="Object 7"/>
          <p:cNvGraphicFramePr>
            <a:graphicFrameLocks noChangeAspect="1"/>
          </p:cNvGraphicFramePr>
          <p:nvPr/>
        </p:nvGraphicFramePr>
        <p:xfrm>
          <a:off x="5486400" y="4038600"/>
          <a:ext cx="3019425" cy="415925"/>
        </p:xfrm>
        <a:graphic>
          <a:graphicData uri="http://schemas.openxmlformats.org/presentationml/2006/ole">
            <p:oleObj spid="_x0000_s670727" name="Equation" r:id="rId6" imgW="1320800" imgH="1778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Bayesian Classification</a:t>
            </a:r>
            <a:endParaRPr lang="en-US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609600" y="1066800"/>
            <a:ext cx="7772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-110" charset="2"/>
              <a:buNone/>
              <a:tabLst/>
              <a:defRPr/>
            </a:pPr>
            <a:r>
              <a:rPr kumimoji="0" lang="en-US" sz="22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110" charset="-128"/>
                <a:cs typeface="ＭＳ Ｐゴシック" pitchFamily="-110" charset="-128"/>
              </a:rPr>
              <a:t>We represent a data item based on the features:</a:t>
            </a:r>
            <a:endParaRPr kumimoji="0" lang="en-US" sz="2200" b="0" i="1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-110" charset="-128"/>
              <a:cs typeface="ＭＳ Ｐゴシック" pitchFamily="-110" charset="-128"/>
              <a:sym typeface="Symbol" pitchFamily="-110" charset="2"/>
            </a:endParaRPr>
          </a:p>
        </p:txBody>
      </p:sp>
      <p:graphicFrame>
        <p:nvGraphicFramePr>
          <p:cNvPr id="5" name="Object 2"/>
          <p:cNvGraphicFramePr>
            <a:graphicFrameLocks noChangeAspect="1"/>
          </p:cNvGraphicFramePr>
          <p:nvPr/>
        </p:nvGraphicFramePr>
        <p:xfrm>
          <a:off x="1828800" y="1736725"/>
          <a:ext cx="2570163" cy="488950"/>
        </p:xfrm>
        <a:graphic>
          <a:graphicData uri="http://schemas.openxmlformats.org/presentationml/2006/ole">
            <p:oleObj spid="_x0000_s671746" name="Equation" r:id="rId4" imgW="1066800" imgH="203200" progId="Equation.3">
              <p:embed/>
            </p:oleObj>
          </a:graphicData>
        </a:graphic>
      </p:graphicFrame>
      <p:cxnSp>
        <p:nvCxnSpPr>
          <p:cNvPr id="6" name="Straight Connector 5"/>
          <p:cNvCxnSpPr/>
          <p:nvPr/>
        </p:nvCxnSpPr>
        <p:spPr bwMode="auto">
          <a:xfrm>
            <a:off x="381000" y="2438400"/>
            <a:ext cx="8305800" cy="1588"/>
          </a:xfrm>
          <a:prstGeom prst="line">
            <a:avLst/>
          </a:prstGeom>
          <a:gradFill rotWithShape="0">
            <a:gsLst>
              <a:gs pos="0">
                <a:srgbClr val="A50021"/>
              </a:gs>
              <a:gs pos="100000">
                <a:schemeClr val="tx1"/>
              </a:gs>
            </a:gsLst>
            <a:lin ang="0" scaled="1"/>
          </a:gradFill>
          <a:ln w="38100" cap="flat" cmpd="sng" algn="ctr">
            <a:solidFill>
              <a:srgbClr val="0000FF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7" name="TextBox 6"/>
          <p:cNvSpPr txBox="1"/>
          <p:nvPr/>
        </p:nvSpPr>
        <p:spPr>
          <a:xfrm>
            <a:off x="304800" y="2667000"/>
            <a:ext cx="34290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dirty="0" smtClean="0">
                <a:solidFill>
                  <a:srgbClr val="0000FF"/>
                </a:solidFill>
              </a:rPr>
              <a:t>Classifying</a:t>
            </a:r>
            <a:endParaRPr lang="en-US" sz="3200" dirty="0">
              <a:solidFill>
                <a:srgbClr val="0000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5257800"/>
            <a:ext cx="708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dirty="0" smtClean="0"/>
              <a:t>Given an </a:t>
            </a:r>
            <a:r>
              <a:rPr lang="en-US" sz="2400" i="1" dirty="0" smtClean="0"/>
              <a:t>new</a:t>
            </a:r>
            <a:r>
              <a:rPr lang="en-US" sz="2400" dirty="0" smtClean="0"/>
              <a:t> example, classify it as the label with the largest conditional probability</a:t>
            </a:r>
            <a:endParaRPr lang="en-US" sz="2400" dirty="0"/>
          </a:p>
        </p:txBody>
      </p:sp>
      <p:graphicFrame>
        <p:nvGraphicFramePr>
          <p:cNvPr id="671750" name="Object 6"/>
          <p:cNvGraphicFramePr>
            <a:graphicFrameLocks noChangeAspect="1"/>
          </p:cNvGraphicFramePr>
          <p:nvPr/>
        </p:nvGraphicFramePr>
        <p:xfrm>
          <a:off x="1600200" y="4114800"/>
          <a:ext cx="4217988" cy="568325"/>
        </p:xfrm>
        <a:graphic>
          <a:graphicData uri="http://schemas.openxmlformats.org/presentationml/2006/ole">
            <p:oleObj spid="_x0000_s671750" name="Equation" r:id="rId5" imgW="1968500" imgH="2667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 smtClean="0">
                <a:ea typeface="ＭＳ Ｐゴシック" pitchFamily="-110" charset="-128"/>
                <a:cs typeface="ＭＳ Ｐゴシック" pitchFamily="-110" charset="-128"/>
              </a:rPr>
              <a:t>Bayes</a:t>
            </a:r>
            <a:r>
              <a:rPr lang="en-US" dirty="0" smtClean="0">
                <a:ea typeface="ＭＳ Ｐゴシック" pitchFamily="-110" charset="-128"/>
                <a:cs typeface="ＭＳ Ｐゴシック" pitchFamily="-110" charset="-128"/>
              </a:rPr>
              <a:t> rule for classification</a:t>
            </a:r>
            <a:endParaRPr lang="en-US" dirty="0">
              <a:ea typeface="ＭＳ Ｐゴシック" pitchFamily="-110" charset="-128"/>
              <a:cs typeface="ＭＳ Ｐゴシック" pitchFamily="-110" charset="-128"/>
            </a:endParaRPr>
          </a:p>
        </p:txBody>
      </p:sp>
      <p:graphicFrame>
        <p:nvGraphicFramePr>
          <p:cNvPr id="37891" name="Object 3"/>
          <p:cNvGraphicFramePr>
            <a:graphicFrameLocks noChangeAspect="1"/>
          </p:cNvGraphicFramePr>
          <p:nvPr/>
        </p:nvGraphicFramePr>
        <p:xfrm>
          <a:off x="1219200" y="3581400"/>
          <a:ext cx="5386387" cy="1092200"/>
        </p:xfrm>
        <a:graphic>
          <a:graphicData uri="http://schemas.openxmlformats.org/presentationml/2006/ole">
            <p:oleObj spid="_x0000_s655362" name="Equation" r:id="rId3" imgW="1981200" imgH="393700" progId="Equation.3">
              <p:embed/>
            </p:oleObj>
          </a:graphicData>
        </a:graphic>
      </p:graphicFrame>
      <p:cxnSp>
        <p:nvCxnSpPr>
          <p:cNvPr id="7" name="Straight Arrow Connector 6"/>
          <p:cNvCxnSpPr/>
          <p:nvPr/>
        </p:nvCxnSpPr>
        <p:spPr bwMode="auto">
          <a:xfrm rot="16200000" flipH="1">
            <a:off x="4586287" y="3086100"/>
            <a:ext cx="838200" cy="152400"/>
          </a:xfrm>
          <a:prstGeom prst="straightConnector1">
            <a:avLst/>
          </a:prstGeom>
          <a:gradFill rotWithShape="0">
            <a:gsLst>
              <a:gs pos="0">
                <a:srgbClr val="A50021"/>
              </a:gs>
              <a:gs pos="100000">
                <a:schemeClr val="tx1"/>
              </a:gs>
            </a:gsLst>
            <a:lin ang="0" scaled="1"/>
          </a:gra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arrow"/>
          </a:ln>
          <a:effectLst/>
        </p:spPr>
      </p:cxnSp>
      <p:sp>
        <p:nvSpPr>
          <p:cNvPr id="8" name="TextBox 7"/>
          <p:cNvSpPr txBox="1"/>
          <p:nvPr/>
        </p:nvSpPr>
        <p:spPr>
          <a:xfrm>
            <a:off x="6072187" y="1905000"/>
            <a:ext cx="15875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prior </a:t>
            </a:r>
            <a:br>
              <a:rPr lang="en-US" dirty="0" smtClean="0">
                <a:solidFill>
                  <a:srgbClr val="0000FF"/>
                </a:solidFill>
              </a:rPr>
            </a:br>
            <a:r>
              <a:rPr lang="en-US" dirty="0" smtClean="0">
                <a:solidFill>
                  <a:srgbClr val="0000FF"/>
                </a:solidFill>
              </a:rPr>
              <a:t>probability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167187" y="1676400"/>
            <a:ext cx="128833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conditional </a:t>
            </a:r>
            <a:br>
              <a:rPr lang="en-US" dirty="0" smtClean="0">
                <a:solidFill>
                  <a:srgbClr val="0000FF"/>
                </a:solidFill>
              </a:rPr>
            </a:br>
            <a:r>
              <a:rPr lang="en-US" dirty="0" smtClean="0">
                <a:solidFill>
                  <a:srgbClr val="0000FF"/>
                </a:solidFill>
              </a:rPr>
              <a:t>(posterior)</a:t>
            </a:r>
            <a:br>
              <a:rPr lang="en-US" dirty="0" smtClean="0">
                <a:solidFill>
                  <a:srgbClr val="0000FF"/>
                </a:solidFill>
              </a:rPr>
            </a:br>
            <a:r>
              <a:rPr lang="en-US" dirty="0" smtClean="0">
                <a:solidFill>
                  <a:srgbClr val="0000FF"/>
                </a:solidFill>
              </a:rPr>
              <a:t>probability</a:t>
            </a:r>
            <a:endParaRPr lang="en-US" dirty="0">
              <a:solidFill>
                <a:srgbClr val="0000FF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 bwMode="auto">
          <a:xfrm rot="5400000">
            <a:off x="5995987" y="2895600"/>
            <a:ext cx="838201" cy="533400"/>
          </a:xfrm>
          <a:prstGeom prst="straightConnector1">
            <a:avLst/>
          </a:prstGeom>
          <a:gradFill rotWithShape="0">
            <a:gsLst>
              <a:gs pos="0">
                <a:srgbClr val="A50021"/>
              </a:gs>
              <a:gs pos="100000">
                <a:schemeClr val="tx1"/>
              </a:gs>
            </a:gsLst>
            <a:lin ang="0" scaled="1"/>
          </a:gra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arrow"/>
          </a:ln>
          <a:effectLst/>
        </p:spPr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Asking questions about distributions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We want to be able to ask questions about these probability distributions</a:t>
            </a:r>
          </a:p>
          <a:p>
            <a:r>
              <a:rPr lang="en-US" sz="2800" dirty="0" smtClean="0"/>
              <a:t>Given </a:t>
            </a:r>
            <a:r>
              <a:rPr lang="en-US" sz="2800" i="1" dirty="0" err="1" smtClean="0"/>
              <a:t>n</a:t>
            </a:r>
            <a:r>
              <a:rPr lang="en-US" sz="2800" dirty="0" smtClean="0"/>
              <a:t> variables, a query splits the variables into three sets:</a:t>
            </a:r>
          </a:p>
          <a:p>
            <a:pPr lvl="1"/>
            <a:r>
              <a:rPr lang="en-US" sz="2400" dirty="0" smtClean="0"/>
              <a:t>query </a:t>
            </a:r>
            <a:r>
              <a:rPr lang="en-US" sz="2400" dirty="0" err="1" smtClean="0"/>
              <a:t>variable(s</a:t>
            </a:r>
            <a:r>
              <a:rPr lang="en-US" sz="2400" dirty="0" smtClean="0"/>
              <a:t>)</a:t>
            </a:r>
          </a:p>
          <a:p>
            <a:pPr lvl="1"/>
            <a:r>
              <a:rPr lang="en-US" sz="2400" dirty="0" smtClean="0"/>
              <a:t>known/evidence variables</a:t>
            </a:r>
          </a:p>
          <a:p>
            <a:pPr lvl="1"/>
            <a:r>
              <a:rPr lang="en-US" sz="2400" dirty="0" smtClean="0"/>
              <a:t>unknown/hidden variables</a:t>
            </a:r>
          </a:p>
          <a:p>
            <a:r>
              <a:rPr lang="en-US" sz="2800" dirty="0" err="1" smtClean="0"/>
              <a:t>P(query</a:t>
            </a:r>
            <a:r>
              <a:rPr lang="en-US" sz="2800" dirty="0" smtClean="0"/>
              <a:t> | evidence)</a:t>
            </a:r>
          </a:p>
          <a:p>
            <a:pPr lvl="1"/>
            <a:r>
              <a:rPr lang="en-US" sz="2400" dirty="0" smtClean="0"/>
              <a:t>if we had no hidden variables, we could just multiply all the values in the different </a:t>
            </a:r>
            <a:r>
              <a:rPr lang="en-US" sz="2400" dirty="0" err="1" smtClean="0"/>
              <a:t>CPTs</a:t>
            </a:r>
            <a:endParaRPr lang="en-US" sz="2400" dirty="0" smtClean="0"/>
          </a:p>
          <a:p>
            <a:pPr lvl="1"/>
            <a:r>
              <a:rPr lang="en-US" sz="2400" dirty="0" smtClean="0"/>
              <a:t>to answer this, we need to sum over the </a:t>
            </a:r>
            <a:r>
              <a:rPr lang="en-US" sz="2400" dirty="0" err="1" smtClean="0"/>
              <a:t>hiden</a:t>
            </a:r>
            <a:r>
              <a:rPr lang="en-US" sz="2400" dirty="0" smtClean="0"/>
              <a:t> variables!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itchFamily="-110" charset="-128"/>
                <a:cs typeface="ＭＳ Ｐゴシック" pitchFamily="-110" charset="-128"/>
              </a:rPr>
              <a:t>Bayesian </a:t>
            </a:r>
            <a:r>
              <a:rPr lang="en-US" dirty="0">
                <a:ea typeface="ＭＳ Ｐゴシック" pitchFamily="-110" charset="-128"/>
                <a:cs typeface="ＭＳ Ｐゴシック" pitchFamily="-110" charset="-128"/>
              </a:rPr>
              <a:t>Classifiers</a:t>
            </a:r>
          </a:p>
        </p:txBody>
      </p:sp>
      <p:graphicFrame>
        <p:nvGraphicFramePr>
          <p:cNvPr id="38915" name="Object 3"/>
          <p:cNvGraphicFramePr>
            <a:graphicFrameLocks noChangeAspect="1"/>
          </p:cNvGraphicFramePr>
          <p:nvPr/>
        </p:nvGraphicFramePr>
        <p:xfrm>
          <a:off x="514350" y="2016125"/>
          <a:ext cx="4217988" cy="568325"/>
        </p:xfrm>
        <a:graphic>
          <a:graphicData uri="http://schemas.openxmlformats.org/presentationml/2006/ole">
            <p:oleObj spid="_x0000_s656387" name="Equation" r:id="rId3" imgW="1968500" imgH="266700" progId="Equation.3">
              <p:embed/>
            </p:oleObj>
          </a:graphicData>
        </a:graphic>
      </p:graphicFrame>
      <p:graphicFrame>
        <p:nvGraphicFramePr>
          <p:cNvPr id="38916" name="Object 4"/>
          <p:cNvGraphicFramePr>
            <a:graphicFrameLocks noChangeAspect="1"/>
          </p:cNvGraphicFramePr>
          <p:nvPr/>
        </p:nvGraphicFramePr>
        <p:xfrm>
          <a:off x="1295400" y="2935288"/>
          <a:ext cx="4083050" cy="868362"/>
        </p:xfrm>
        <a:graphic>
          <a:graphicData uri="http://schemas.openxmlformats.org/presentationml/2006/ole">
            <p:oleObj spid="_x0000_s656388" name="Equation" r:id="rId4" imgW="1905000" imgH="406400" progId="Equation.3">
              <p:embed/>
            </p:oleObj>
          </a:graphicData>
        </a:graphic>
      </p:graphicFrame>
      <p:cxnSp>
        <p:nvCxnSpPr>
          <p:cNvPr id="11" name="Straight Arrow Connector 10"/>
          <p:cNvCxnSpPr/>
          <p:nvPr/>
        </p:nvCxnSpPr>
        <p:spPr bwMode="auto">
          <a:xfrm rot="10800000">
            <a:off x="4876800" y="2209800"/>
            <a:ext cx="1143000" cy="158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2" name="TextBox 11"/>
          <p:cNvSpPr txBox="1"/>
          <p:nvPr/>
        </p:nvSpPr>
        <p:spPr>
          <a:xfrm>
            <a:off x="6096000" y="1828800"/>
            <a:ext cx="289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>
                <a:solidFill>
                  <a:srgbClr val="0000FF"/>
                </a:solidFill>
              </a:rPr>
              <a:t>different distributions for different labels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096000" y="2935069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err="1" smtClean="0">
                <a:solidFill>
                  <a:srgbClr val="0000FF"/>
                </a:solidFill>
              </a:rPr>
              <a:t>Bayes</a:t>
            </a:r>
            <a:r>
              <a:rPr lang="en-US" dirty="0" smtClean="0">
                <a:solidFill>
                  <a:srgbClr val="0000FF"/>
                </a:solidFill>
              </a:rPr>
              <a:t> rule</a:t>
            </a:r>
            <a:endParaRPr lang="en-US" dirty="0">
              <a:solidFill>
                <a:srgbClr val="0000FF"/>
              </a:solidFill>
            </a:endParaRPr>
          </a:p>
        </p:txBody>
      </p:sp>
      <p:graphicFrame>
        <p:nvGraphicFramePr>
          <p:cNvPr id="656390" name="Object 6"/>
          <p:cNvGraphicFramePr>
            <a:graphicFrameLocks noChangeAspect="1"/>
          </p:cNvGraphicFramePr>
          <p:nvPr/>
        </p:nvGraphicFramePr>
        <p:xfrm>
          <a:off x="1381125" y="4383088"/>
          <a:ext cx="4029075" cy="569912"/>
        </p:xfrm>
        <a:graphic>
          <a:graphicData uri="http://schemas.openxmlformats.org/presentationml/2006/ole">
            <p:oleObj spid="_x0000_s656390" name="Equation" r:id="rId5" imgW="1879600" imgH="266700" progId="Equation.3">
              <p:embed/>
            </p:oleObj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1295400" y="5867400"/>
            <a:ext cx="5867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two models to learn for each label/class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676400" y="1143000"/>
            <a:ext cx="4902200" cy="1752600"/>
            <a:chOff x="1728" y="960"/>
            <a:chExt cx="3088" cy="1104"/>
          </a:xfrm>
        </p:grpSpPr>
        <p:sp>
          <p:nvSpPr>
            <p:cNvPr id="40967" name="Oval 3"/>
            <p:cNvSpPr>
              <a:spLocks noChangeArrowheads="1"/>
            </p:cNvSpPr>
            <p:nvPr/>
          </p:nvSpPr>
          <p:spPr bwMode="auto">
            <a:xfrm>
              <a:off x="3168" y="960"/>
              <a:ext cx="392" cy="176"/>
            </a:xfrm>
            <a:prstGeom prst="ellipse">
              <a:avLst/>
            </a:prstGeom>
            <a:solidFill>
              <a:srgbClr val="FF9966"/>
            </a:solidFill>
            <a:ln w="28575">
              <a:solidFill>
                <a:schemeClr val="tx1"/>
              </a:solidFill>
              <a:round/>
              <a:headEnd type="none" w="sm" len="sm"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US" sz="2000" b="1" i="1" dirty="0">
                  <a:latin typeface="Comic Sans MS" pitchFamily="-110" charset="0"/>
                  <a:ea typeface="Times New Roman (Hebrew)" charset="0"/>
                  <a:cs typeface="Times New Roman (Hebrew)" charset="0"/>
                </a:rPr>
                <a:t>Flu</a:t>
              </a:r>
            </a:p>
          </p:txBody>
        </p:sp>
        <p:sp>
          <p:nvSpPr>
            <p:cNvPr id="40968" name="Oval 4"/>
            <p:cNvSpPr>
              <a:spLocks noChangeArrowheads="1"/>
            </p:cNvSpPr>
            <p:nvPr/>
          </p:nvSpPr>
          <p:spPr bwMode="auto">
            <a:xfrm>
              <a:off x="1920" y="1680"/>
              <a:ext cx="392" cy="176"/>
            </a:xfrm>
            <a:prstGeom prst="ellipse">
              <a:avLst/>
            </a:prstGeom>
            <a:solidFill>
              <a:srgbClr val="FF9966"/>
            </a:solidFill>
            <a:ln w="28575">
              <a:solidFill>
                <a:schemeClr val="tx1"/>
              </a:solidFill>
              <a:round/>
              <a:headEnd type="none" w="sm" len="sm"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US" sz="2000" b="1" i="1" dirty="0">
                  <a:latin typeface="Comic Sans MS" pitchFamily="-110" charset="0"/>
                  <a:ea typeface="Times New Roman (Hebrew)" charset="0"/>
                  <a:cs typeface="Times New Roman (Hebrew)" charset="0"/>
                </a:rPr>
                <a:t>x</a:t>
              </a:r>
              <a:r>
                <a:rPr lang="en-US" sz="2000" b="1" i="1" baseline="-25000" dirty="0" smtClean="0">
                  <a:latin typeface="Comic Sans MS" pitchFamily="-110" charset="0"/>
                  <a:ea typeface="Times New Roman (Hebrew)" charset="0"/>
                  <a:cs typeface="Times New Roman (Hebrew)" charset="0"/>
                </a:rPr>
                <a:t>1</a:t>
              </a:r>
              <a:endParaRPr lang="en-US" sz="2000" b="1" i="1" dirty="0">
                <a:latin typeface="Comic Sans MS" pitchFamily="-110" charset="0"/>
                <a:ea typeface="Times New Roman (Hebrew)" charset="0"/>
                <a:cs typeface="Times New Roman (Hebrew)" charset="0"/>
              </a:endParaRPr>
            </a:p>
          </p:txBody>
        </p:sp>
        <p:sp>
          <p:nvSpPr>
            <p:cNvPr id="40969" name="Oval 5"/>
            <p:cNvSpPr>
              <a:spLocks noChangeArrowheads="1"/>
            </p:cNvSpPr>
            <p:nvPr/>
          </p:nvSpPr>
          <p:spPr bwMode="auto">
            <a:xfrm>
              <a:off x="2448" y="1680"/>
              <a:ext cx="392" cy="176"/>
            </a:xfrm>
            <a:prstGeom prst="ellipse">
              <a:avLst/>
            </a:prstGeom>
            <a:solidFill>
              <a:srgbClr val="FF9966"/>
            </a:solidFill>
            <a:ln w="28575">
              <a:solidFill>
                <a:schemeClr val="tx1"/>
              </a:solidFill>
              <a:round/>
              <a:headEnd type="none" w="sm" len="sm"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US" sz="2000" b="1" i="1" dirty="0">
                  <a:latin typeface="Comic Sans MS" pitchFamily="-110" charset="0"/>
                  <a:ea typeface="Times New Roman (Hebrew)" charset="0"/>
                  <a:cs typeface="Times New Roman (Hebrew)" charset="0"/>
                </a:rPr>
                <a:t>x</a:t>
              </a:r>
              <a:r>
                <a:rPr lang="en-US" sz="2000" b="1" i="1" baseline="-25000" dirty="0" smtClean="0">
                  <a:latin typeface="Comic Sans MS" pitchFamily="-110" charset="0"/>
                  <a:ea typeface="Times New Roman (Hebrew)" charset="0"/>
                  <a:cs typeface="Times New Roman (Hebrew)" charset="0"/>
                </a:rPr>
                <a:t>2</a:t>
              </a:r>
              <a:endParaRPr lang="en-US" sz="2000" b="1" i="1" dirty="0">
                <a:latin typeface="Comic Sans MS" pitchFamily="-110" charset="0"/>
                <a:ea typeface="Times New Roman (Hebrew)" charset="0"/>
                <a:cs typeface="Times New Roman (Hebrew)" charset="0"/>
              </a:endParaRPr>
            </a:p>
          </p:txBody>
        </p:sp>
        <p:sp>
          <p:nvSpPr>
            <p:cNvPr id="40970" name="Oval 6"/>
            <p:cNvSpPr>
              <a:spLocks noChangeArrowheads="1"/>
            </p:cNvSpPr>
            <p:nvPr/>
          </p:nvSpPr>
          <p:spPr bwMode="auto">
            <a:xfrm>
              <a:off x="4080" y="1680"/>
              <a:ext cx="392" cy="176"/>
            </a:xfrm>
            <a:prstGeom prst="ellipse">
              <a:avLst/>
            </a:prstGeom>
            <a:solidFill>
              <a:srgbClr val="FF9966"/>
            </a:solidFill>
            <a:ln w="28575">
              <a:solidFill>
                <a:schemeClr val="tx1"/>
              </a:solidFill>
              <a:round/>
              <a:headEnd type="none" w="sm" len="sm"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US" sz="2000" b="1" i="1" dirty="0">
                  <a:latin typeface="Comic Sans MS" pitchFamily="-110" charset="0"/>
                  <a:ea typeface="Times New Roman (Hebrew)" charset="0"/>
                  <a:cs typeface="Times New Roman (Hebrew)" charset="0"/>
                </a:rPr>
                <a:t>x</a:t>
              </a:r>
              <a:r>
                <a:rPr lang="en-US" sz="2000" b="1" i="1" baseline="-25000" dirty="0" smtClean="0">
                  <a:latin typeface="Comic Sans MS" pitchFamily="-110" charset="0"/>
                  <a:ea typeface="Times New Roman (Hebrew)" charset="0"/>
                  <a:cs typeface="Times New Roman (Hebrew)" charset="0"/>
                </a:rPr>
                <a:t>5</a:t>
              </a:r>
              <a:endParaRPr lang="en-US" sz="2000" b="1" i="1" dirty="0">
                <a:latin typeface="Comic Sans MS" pitchFamily="-110" charset="0"/>
                <a:ea typeface="Times New Roman (Hebrew)" charset="0"/>
                <a:cs typeface="Times New Roman (Hebrew)" charset="0"/>
              </a:endParaRPr>
            </a:p>
          </p:txBody>
        </p:sp>
        <p:sp>
          <p:nvSpPr>
            <p:cNvPr id="40971" name="Oval 7"/>
            <p:cNvSpPr>
              <a:spLocks noChangeArrowheads="1"/>
            </p:cNvSpPr>
            <p:nvPr/>
          </p:nvSpPr>
          <p:spPr bwMode="auto">
            <a:xfrm>
              <a:off x="3072" y="1680"/>
              <a:ext cx="392" cy="176"/>
            </a:xfrm>
            <a:prstGeom prst="ellipse">
              <a:avLst/>
            </a:prstGeom>
            <a:solidFill>
              <a:srgbClr val="FF9966"/>
            </a:solidFill>
            <a:ln w="28575">
              <a:solidFill>
                <a:schemeClr val="tx1"/>
              </a:solidFill>
              <a:round/>
              <a:headEnd type="none" w="sm" len="sm"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US" sz="2000" b="1" i="1" dirty="0">
                  <a:latin typeface="Comic Sans MS" pitchFamily="-110" charset="0"/>
                  <a:ea typeface="Times New Roman (Hebrew)" charset="0"/>
                  <a:cs typeface="Times New Roman (Hebrew)" charset="0"/>
                </a:rPr>
                <a:t>x</a:t>
              </a:r>
              <a:r>
                <a:rPr lang="en-US" sz="2000" b="1" i="1" baseline="-25000" dirty="0" smtClean="0">
                  <a:latin typeface="Comic Sans MS" pitchFamily="-110" charset="0"/>
                  <a:ea typeface="Times New Roman (Hebrew)" charset="0"/>
                  <a:cs typeface="Times New Roman (Hebrew)" charset="0"/>
                </a:rPr>
                <a:t>3</a:t>
              </a:r>
              <a:endParaRPr lang="en-US" sz="2000" b="1" i="1" baseline="-25000" dirty="0">
                <a:latin typeface="Comic Sans MS" pitchFamily="-110" charset="0"/>
                <a:ea typeface="Times New Roman (Hebrew)" charset="0"/>
                <a:cs typeface="Times New Roman (Hebrew)" charset="0"/>
              </a:endParaRPr>
            </a:p>
          </p:txBody>
        </p:sp>
        <p:cxnSp>
          <p:nvCxnSpPr>
            <p:cNvPr id="40972" name="AutoShape 8"/>
            <p:cNvCxnSpPr>
              <a:cxnSpLocks noChangeShapeType="1"/>
              <a:stCxn id="40967" idx="4"/>
              <a:endCxn id="40968" idx="0"/>
            </p:cNvCxnSpPr>
            <p:nvPr/>
          </p:nvCxnSpPr>
          <p:spPr bwMode="auto">
            <a:xfrm flipH="1">
              <a:off x="2116" y="1145"/>
              <a:ext cx="1248" cy="526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40973" name="AutoShape 9"/>
            <p:cNvCxnSpPr>
              <a:cxnSpLocks noChangeShapeType="1"/>
              <a:stCxn id="40967" idx="4"/>
              <a:endCxn id="40969" idx="0"/>
            </p:cNvCxnSpPr>
            <p:nvPr/>
          </p:nvCxnSpPr>
          <p:spPr bwMode="auto">
            <a:xfrm flipH="1">
              <a:off x="2644" y="1145"/>
              <a:ext cx="720" cy="526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40974" name="AutoShape 10"/>
            <p:cNvCxnSpPr>
              <a:cxnSpLocks noChangeShapeType="1"/>
              <a:stCxn id="40967" idx="4"/>
              <a:endCxn id="40971" idx="0"/>
            </p:cNvCxnSpPr>
            <p:nvPr/>
          </p:nvCxnSpPr>
          <p:spPr bwMode="auto">
            <a:xfrm flipH="1">
              <a:off x="3268" y="1145"/>
              <a:ext cx="96" cy="526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40975" name="AutoShape 11"/>
            <p:cNvCxnSpPr>
              <a:cxnSpLocks noChangeShapeType="1"/>
              <a:stCxn id="40967" idx="4"/>
              <a:endCxn id="40970" idx="0"/>
            </p:cNvCxnSpPr>
            <p:nvPr/>
          </p:nvCxnSpPr>
          <p:spPr bwMode="auto">
            <a:xfrm>
              <a:off x="3364" y="1145"/>
              <a:ext cx="912" cy="526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sp>
          <p:nvSpPr>
            <p:cNvPr id="40976" name="Oval 12"/>
            <p:cNvSpPr>
              <a:spLocks noChangeArrowheads="1"/>
            </p:cNvSpPr>
            <p:nvPr/>
          </p:nvSpPr>
          <p:spPr bwMode="auto">
            <a:xfrm>
              <a:off x="3600" y="1680"/>
              <a:ext cx="392" cy="176"/>
            </a:xfrm>
            <a:prstGeom prst="ellipse">
              <a:avLst/>
            </a:prstGeom>
            <a:solidFill>
              <a:srgbClr val="FF9966"/>
            </a:solidFill>
            <a:ln w="28575">
              <a:solidFill>
                <a:schemeClr val="tx1"/>
              </a:solidFill>
              <a:round/>
              <a:headEnd type="none" w="sm" len="sm"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US" sz="2000" b="1" i="1" dirty="0">
                  <a:latin typeface="Comic Sans MS" pitchFamily="-110" charset="0"/>
                  <a:ea typeface="Times New Roman (Hebrew)" charset="0"/>
                  <a:cs typeface="Times New Roman (Hebrew)" charset="0"/>
                </a:rPr>
                <a:t>x</a:t>
              </a:r>
              <a:r>
                <a:rPr lang="en-US" sz="2000" b="1" i="1" baseline="-25000" dirty="0" smtClean="0">
                  <a:latin typeface="Comic Sans MS" pitchFamily="-110" charset="0"/>
                  <a:ea typeface="Times New Roman (Hebrew)" charset="0"/>
                  <a:cs typeface="Times New Roman (Hebrew)" charset="0"/>
                </a:rPr>
                <a:t>4</a:t>
              </a:r>
              <a:endParaRPr lang="en-US" sz="2000" b="1" i="1" dirty="0">
                <a:latin typeface="Comic Sans MS" pitchFamily="-110" charset="0"/>
                <a:ea typeface="Times New Roman (Hebrew)" charset="0"/>
                <a:cs typeface="Times New Roman (Hebrew)" charset="0"/>
              </a:endParaRPr>
            </a:p>
          </p:txBody>
        </p:sp>
        <p:cxnSp>
          <p:nvCxnSpPr>
            <p:cNvPr id="40977" name="AutoShape 13"/>
            <p:cNvCxnSpPr>
              <a:cxnSpLocks noChangeShapeType="1"/>
              <a:stCxn id="40967" idx="4"/>
              <a:endCxn id="40976" idx="0"/>
            </p:cNvCxnSpPr>
            <p:nvPr/>
          </p:nvCxnSpPr>
          <p:spPr bwMode="auto">
            <a:xfrm>
              <a:off x="3364" y="1145"/>
              <a:ext cx="432" cy="526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sp>
          <p:nvSpPr>
            <p:cNvPr id="40978" name="Text Box 14"/>
            <p:cNvSpPr txBox="1">
              <a:spLocks noChangeArrowheads="1"/>
            </p:cNvSpPr>
            <p:nvPr/>
          </p:nvSpPr>
          <p:spPr bwMode="auto">
            <a:xfrm>
              <a:off x="3600" y="1872"/>
              <a:ext cx="407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400" b="1">
                  <a:latin typeface="Comic Sans MS" pitchFamily="-110" charset="0"/>
                  <a:ea typeface="Times New Roman (Hebrew)" charset="0"/>
                  <a:cs typeface="Times New Roman (Hebrew)" charset="0"/>
                </a:rPr>
                <a:t>fever</a:t>
              </a:r>
            </a:p>
          </p:txBody>
        </p:sp>
        <p:sp>
          <p:nvSpPr>
            <p:cNvPr id="40979" name="Text Box 15"/>
            <p:cNvSpPr txBox="1">
              <a:spLocks noChangeArrowheads="1"/>
            </p:cNvSpPr>
            <p:nvPr/>
          </p:nvSpPr>
          <p:spPr bwMode="auto">
            <a:xfrm>
              <a:off x="2448" y="1872"/>
              <a:ext cx="374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400" b="1">
                  <a:latin typeface="Comic Sans MS" pitchFamily="-110" charset="0"/>
                  <a:ea typeface="Times New Roman (Hebrew)" charset="0"/>
                  <a:cs typeface="Times New Roman (Hebrew)" charset="0"/>
                </a:rPr>
                <a:t>sinus</a:t>
              </a:r>
            </a:p>
          </p:txBody>
        </p:sp>
        <p:sp>
          <p:nvSpPr>
            <p:cNvPr id="40980" name="Text Box 16"/>
            <p:cNvSpPr txBox="1">
              <a:spLocks noChangeArrowheads="1"/>
            </p:cNvSpPr>
            <p:nvPr/>
          </p:nvSpPr>
          <p:spPr bwMode="auto">
            <a:xfrm>
              <a:off x="3030" y="1872"/>
              <a:ext cx="415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400" b="1">
                  <a:latin typeface="Comic Sans MS" pitchFamily="-110" charset="0"/>
                  <a:ea typeface="Times New Roman (Hebrew)" charset="0"/>
                  <a:cs typeface="Times New Roman (Hebrew)" charset="0"/>
                </a:rPr>
                <a:t>cough</a:t>
              </a:r>
            </a:p>
          </p:txBody>
        </p:sp>
        <p:sp>
          <p:nvSpPr>
            <p:cNvPr id="40981" name="Text Box 17"/>
            <p:cNvSpPr txBox="1">
              <a:spLocks noChangeArrowheads="1"/>
            </p:cNvSpPr>
            <p:nvPr/>
          </p:nvSpPr>
          <p:spPr bwMode="auto">
            <a:xfrm>
              <a:off x="1728" y="1872"/>
              <a:ext cx="644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400" b="1">
                  <a:latin typeface="Comic Sans MS" pitchFamily="-110" charset="0"/>
                  <a:ea typeface="Times New Roman (Hebrew)" charset="0"/>
                  <a:cs typeface="Times New Roman (Hebrew)" charset="0"/>
                </a:rPr>
                <a:t>runnynose</a:t>
              </a:r>
            </a:p>
          </p:txBody>
        </p:sp>
        <p:sp>
          <p:nvSpPr>
            <p:cNvPr id="40982" name="Text Box 18"/>
            <p:cNvSpPr txBox="1">
              <a:spLocks noChangeArrowheads="1"/>
            </p:cNvSpPr>
            <p:nvPr/>
          </p:nvSpPr>
          <p:spPr bwMode="auto">
            <a:xfrm>
              <a:off x="4032" y="1872"/>
              <a:ext cx="784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400" b="1">
                  <a:latin typeface="Comic Sans MS" pitchFamily="-110" charset="0"/>
                  <a:ea typeface="Times New Roman (Hebrew)" charset="0"/>
                  <a:cs typeface="Times New Roman (Hebrew)" charset="0"/>
                </a:rPr>
                <a:t>muscle-ache</a:t>
              </a:r>
            </a:p>
          </p:txBody>
        </p:sp>
      </p:grpSp>
      <p:sp>
        <p:nvSpPr>
          <p:cNvPr id="40964" name="Rectangle 1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ea typeface="ＭＳ Ｐゴシック" pitchFamily="-110" charset="-128"/>
                <a:cs typeface="ＭＳ Ｐゴシック" pitchFamily="-110" charset="-128"/>
              </a:rPr>
              <a:t>The </a:t>
            </a:r>
            <a:r>
              <a:rPr lang="en-US" dirty="0" smtClean="0">
                <a:ea typeface="ＭＳ Ｐゴシック" pitchFamily="-110" charset="-128"/>
                <a:cs typeface="ＭＳ Ｐゴシック" pitchFamily="-110" charset="-128"/>
              </a:rPr>
              <a:t>Naive </a:t>
            </a:r>
            <a:r>
              <a:rPr lang="en-US" dirty="0" err="1">
                <a:ea typeface="ＭＳ Ｐゴシック" pitchFamily="-110" charset="-128"/>
                <a:cs typeface="ＭＳ Ｐゴシック" pitchFamily="-110" charset="-128"/>
              </a:rPr>
              <a:t>Bayes</a:t>
            </a:r>
            <a:r>
              <a:rPr lang="en-US" dirty="0">
                <a:ea typeface="ＭＳ Ｐゴシック" pitchFamily="-110" charset="-128"/>
                <a:cs typeface="ＭＳ Ｐゴシック" pitchFamily="-110" charset="-128"/>
              </a:rPr>
              <a:t> Classifier</a:t>
            </a:r>
          </a:p>
        </p:txBody>
      </p:sp>
      <p:sp>
        <p:nvSpPr>
          <p:cNvPr id="40965" name="Rectangle 20"/>
          <p:cNvSpPr>
            <a:spLocks noGrp="1" noChangeArrowheads="1"/>
          </p:cNvSpPr>
          <p:nvPr>
            <p:ph type="body" idx="1"/>
          </p:nvPr>
        </p:nvSpPr>
        <p:spPr>
          <a:xfrm>
            <a:off x="457200" y="3200400"/>
            <a:ext cx="8686800" cy="1325562"/>
          </a:xfrm>
        </p:spPr>
        <p:txBody>
          <a:bodyPr/>
          <a:lstStyle/>
          <a:p>
            <a:pPr eaLnBrk="1" hangingPunct="1">
              <a:buNone/>
            </a:pPr>
            <a:r>
              <a:rPr lang="en-US" sz="2800" b="1" dirty="0">
                <a:solidFill>
                  <a:srgbClr val="00A000"/>
                </a:solidFill>
                <a:ea typeface="ＭＳ Ｐゴシック" pitchFamily="-110" charset="-128"/>
                <a:cs typeface="ＭＳ Ｐゴシック" pitchFamily="-110" charset="-128"/>
              </a:rPr>
              <a:t>Conditional Independence Assumption:</a:t>
            </a:r>
            <a:r>
              <a:rPr lang="en-US" sz="2800" dirty="0" smtClean="0">
                <a:ea typeface="ＭＳ Ｐゴシック" pitchFamily="-110" charset="-128"/>
                <a:cs typeface="ＭＳ Ｐゴシック" pitchFamily="-110" charset="-128"/>
              </a:rPr>
              <a:t> features are </a:t>
            </a:r>
            <a:r>
              <a:rPr lang="en-US" sz="2800" dirty="0">
                <a:ea typeface="ＭＳ Ｐゴシック" pitchFamily="-110" charset="-128"/>
                <a:cs typeface="ＭＳ Ｐゴシック" pitchFamily="-110" charset="-128"/>
              </a:rPr>
              <a:t>independent of </a:t>
            </a:r>
            <a:r>
              <a:rPr lang="en-US" sz="2800" dirty="0" err="1" smtClean="0">
                <a:ea typeface="ＭＳ Ｐゴシック" pitchFamily="-110" charset="-128"/>
                <a:cs typeface="ＭＳ Ｐゴシック" pitchFamily="-110" charset="-128"/>
              </a:rPr>
              <a:t>eachother</a:t>
            </a:r>
            <a:r>
              <a:rPr lang="en-US" sz="2800" dirty="0" smtClean="0">
                <a:ea typeface="ＭＳ Ｐゴシック" pitchFamily="-110" charset="-128"/>
                <a:cs typeface="ＭＳ Ｐゴシック" pitchFamily="-110" charset="-128"/>
              </a:rPr>
              <a:t> </a:t>
            </a:r>
            <a:r>
              <a:rPr lang="en-US" sz="2800" dirty="0">
                <a:ea typeface="ＭＳ Ｐゴシック" pitchFamily="-110" charset="-128"/>
                <a:cs typeface="ＭＳ Ｐゴシック" pitchFamily="-110" charset="-128"/>
              </a:rPr>
              <a:t>given the class:</a:t>
            </a:r>
            <a:endParaRPr lang="en-US" sz="2800" dirty="0" smtClean="0">
              <a:ea typeface="ＭＳ Ｐゴシック" pitchFamily="-110" charset="-128"/>
              <a:cs typeface="ＭＳ Ｐゴシック" pitchFamily="-110" charset="-128"/>
            </a:endParaRPr>
          </a:p>
          <a:p>
            <a:pPr eaLnBrk="1" hangingPunct="1"/>
            <a:endParaRPr lang="en-US" sz="2800" dirty="0">
              <a:ea typeface="ＭＳ Ｐゴシック" pitchFamily="-110" charset="-128"/>
              <a:cs typeface="ＭＳ Ｐゴシック" pitchFamily="-110" charset="-128"/>
            </a:endParaRPr>
          </a:p>
        </p:txBody>
      </p:sp>
      <p:graphicFrame>
        <p:nvGraphicFramePr>
          <p:cNvPr id="40962" name="Object 2"/>
          <p:cNvGraphicFramePr>
            <a:graphicFrameLocks noChangeAspect="1"/>
          </p:cNvGraphicFramePr>
          <p:nvPr/>
        </p:nvGraphicFramePr>
        <p:xfrm>
          <a:off x="1447800" y="4419600"/>
          <a:ext cx="5891213" cy="395288"/>
        </p:xfrm>
        <a:graphic>
          <a:graphicData uri="http://schemas.openxmlformats.org/presentationml/2006/ole">
            <p:oleObj spid="_x0000_s657410" name="Equation" r:id="rId3" imgW="2628900" imgH="177800" progId="Equation.3">
              <p:embed/>
            </p:oleObj>
          </a:graphicData>
        </a:graphic>
      </p:graphicFrame>
      <p:graphicFrame>
        <p:nvGraphicFramePr>
          <p:cNvPr id="657411" name="Object 3"/>
          <p:cNvGraphicFramePr>
            <a:graphicFrameLocks noChangeAspect="1"/>
          </p:cNvGraphicFramePr>
          <p:nvPr/>
        </p:nvGraphicFramePr>
        <p:xfrm>
          <a:off x="533400" y="5638800"/>
          <a:ext cx="8006299" cy="762000"/>
        </p:xfrm>
        <a:graphic>
          <a:graphicData uri="http://schemas.openxmlformats.org/presentationml/2006/ole">
            <p:oleObj spid="_x0000_s657411" name="Equation" r:id="rId4" imgW="2794000" imgH="266700" progId="Equation.3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Estimating parameters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95400"/>
            <a:ext cx="7772400" cy="2667000"/>
          </a:xfrm>
        </p:spPr>
        <p:txBody>
          <a:bodyPr/>
          <a:lstStyle/>
          <a:p>
            <a:r>
              <a:rPr lang="en-US" dirty="0" smtClean="0"/>
              <a:t>I flip a coin 1000 times, how would you estimate the probability of heads?</a:t>
            </a:r>
          </a:p>
          <a:p>
            <a:r>
              <a:rPr lang="en-US" dirty="0" smtClean="0"/>
              <a:t>I roll a 6-sided die 1000 times, how you estimate the probability of getting a ‘6’?</a:t>
            </a:r>
            <a:endParaRPr lang="en-US" dirty="0"/>
          </a:p>
        </p:txBody>
      </p:sp>
      <p:grpSp>
        <p:nvGrpSpPr>
          <p:cNvPr id="4" name="Group 8"/>
          <p:cNvGrpSpPr/>
          <p:nvPr/>
        </p:nvGrpSpPr>
        <p:grpSpPr>
          <a:xfrm>
            <a:off x="3124200" y="4465380"/>
            <a:ext cx="5029200" cy="838200"/>
            <a:chOff x="3124200" y="5638800"/>
            <a:chExt cx="5029200" cy="838200"/>
          </a:xfrm>
        </p:grpSpPr>
        <p:sp>
          <p:nvSpPr>
            <p:cNvPr id="5" name="Oval 4"/>
            <p:cNvSpPr/>
            <p:nvPr/>
          </p:nvSpPr>
          <p:spPr bwMode="auto">
            <a:xfrm>
              <a:off x="3124200" y="5638800"/>
              <a:ext cx="1219200" cy="838200"/>
            </a:xfrm>
            <a:prstGeom prst="ellipse">
              <a:avLst/>
            </a:prstGeom>
            <a:noFill/>
            <a:ln w="38100" cap="flat" cmpd="sng" algn="ctr">
              <a:solidFill>
                <a:srgbClr val="CC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dirty="0">
                <a:ln>
                  <a:solidFill>
                    <a:srgbClr val="CC0000"/>
                  </a:solidFill>
                </a:ln>
                <a:solidFill>
                  <a:srgbClr val="FF0000"/>
                </a:solidFill>
                <a:effectLst/>
                <a:latin typeface="Arial" charset="0"/>
              </a:endParaRPr>
            </a:p>
          </p:txBody>
        </p:sp>
        <p:sp>
          <p:nvSpPr>
            <p:cNvPr id="6" name="Oval 5"/>
            <p:cNvSpPr/>
            <p:nvPr/>
          </p:nvSpPr>
          <p:spPr bwMode="auto">
            <a:xfrm>
              <a:off x="4343400" y="5638800"/>
              <a:ext cx="1219200" cy="838200"/>
            </a:xfrm>
            <a:prstGeom prst="ellipse">
              <a:avLst/>
            </a:prstGeom>
            <a:noFill/>
            <a:ln w="38100" cap="flat" cmpd="sng" algn="ctr">
              <a:solidFill>
                <a:srgbClr val="CC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dirty="0">
                <a:ln>
                  <a:solidFill>
                    <a:srgbClr val="CC0000"/>
                  </a:solidFill>
                </a:ln>
                <a:solidFill>
                  <a:srgbClr val="FF0000"/>
                </a:solidFill>
                <a:effectLst/>
                <a:latin typeface="Arial" charset="0"/>
              </a:endParaRPr>
            </a:p>
          </p:txBody>
        </p:sp>
        <p:sp>
          <p:nvSpPr>
            <p:cNvPr id="7" name="Oval 6"/>
            <p:cNvSpPr/>
            <p:nvPr/>
          </p:nvSpPr>
          <p:spPr bwMode="auto">
            <a:xfrm>
              <a:off x="6019800" y="5638800"/>
              <a:ext cx="1219200" cy="838200"/>
            </a:xfrm>
            <a:prstGeom prst="ellipse">
              <a:avLst/>
            </a:prstGeom>
            <a:noFill/>
            <a:ln w="38100" cap="flat" cmpd="sng" algn="ctr">
              <a:solidFill>
                <a:srgbClr val="CC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dirty="0">
                <a:ln>
                  <a:solidFill>
                    <a:srgbClr val="CC0000"/>
                  </a:solidFill>
                </a:ln>
                <a:solidFill>
                  <a:srgbClr val="FF0000"/>
                </a:solidFill>
                <a:effectLst/>
                <a:latin typeface="Arial" charset="0"/>
              </a:endParaRPr>
            </a:p>
          </p:txBody>
        </p:sp>
        <p:sp>
          <p:nvSpPr>
            <p:cNvPr id="8" name="Oval 7"/>
            <p:cNvSpPr/>
            <p:nvPr/>
          </p:nvSpPr>
          <p:spPr bwMode="auto">
            <a:xfrm>
              <a:off x="7162800" y="5638800"/>
              <a:ext cx="990600" cy="838200"/>
            </a:xfrm>
            <a:prstGeom prst="ellipse">
              <a:avLst/>
            </a:prstGeom>
            <a:noFill/>
            <a:ln w="38100" cap="flat" cmpd="sng" algn="ctr">
              <a:solidFill>
                <a:srgbClr val="CC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dirty="0">
                <a:ln>
                  <a:solidFill>
                    <a:srgbClr val="CC0000"/>
                  </a:solidFill>
                </a:ln>
                <a:solidFill>
                  <a:srgbClr val="FF0000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634958" y="4038600"/>
            <a:ext cx="9827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For us:</a:t>
            </a:r>
            <a:endParaRPr lang="en-US" sz="2000" dirty="0">
              <a:solidFill>
                <a:srgbClr val="0000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429000" y="5410200"/>
            <a:ext cx="15707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Ideas?</a:t>
            </a:r>
            <a:endParaRPr lang="en-US" sz="3600" dirty="0">
              <a:solidFill>
                <a:srgbClr val="FF0000"/>
              </a:solidFill>
            </a:endParaRPr>
          </a:p>
        </p:txBody>
      </p:sp>
      <p:graphicFrame>
        <p:nvGraphicFramePr>
          <p:cNvPr id="658435" name="Object 3"/>
          <p:cNvGraphicFramePr>
            <a:graphicFrameLocks noChangeAspect="1"/>
          </p:cNvGraphicFramePr>
          <p:nvPr/>
        </p:nvGraphicFramePr>
        <p:xfrm>
          <a:off x="719619" y="4648200"/>
          <a:ext cx="7205181" cy="685800"/>
        </p:xfrm>
        <a:graphic>
          <a:graphicData uri="http://schemas.openxmlformats.org/presentationml/2006/ole">
            <p:oleObj spid="_x0000_s658435" name="Equation" r:id="rId3" imgW="2794000" imgH="266700" progId="Equation.3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itchFamily="-110" charset="-128"/>
                <a:cs typeface="ＭＳ Ｐゴシック" pitchFamily="-110" charset="-128"/>
              </a:rPr>
              <a:t>Maximum likelihood estimates</a:t>
            </a:r>
            <a:endParaRPr lang="en-US" dirty="0">
              <a:ea typeface="ＭＳ Ｐゴシック" pitchFamily="-110" charset="-128"/>
              <a:cs typeface="ＭＳ Ｐゴシック" pitchFamily="-110" charset="-128"/>
            </a:endParaRPr>
          </a:p>
        </p:txBody>
      </p:sp>
      <p:graphicFrame>
        <p:nvGraphicFramePr>
          <p:cNvPr id="41986" name="Object 2"/>
          <p:cNvGraphicFramePr>
            <a:graphicFrameLocks noChangeAspect="1"/>
          </p:cNvGraphicFramePr>
          <p:nvPr/>
        </p:nvGraphicFramePr>
        <p:xfrm>
          <a:off x="990600" y="3657600"/>
          <a:ext cx="2954337" cy="1058862"/>
        </p:xfrm>
        <a:graphic>
          <a:graphicData uri="http://schemas.openxmlformats.org/presentationml/2006/ole">
            <p:oleObj spid="_x0000_s659458" name="Equation" r:id="rId3" imgW="1092200" imgH="393700" progId="Equation.3">
              <p:embed/>
            </p:oleObj>
          </a:graphicData>
        </a:graphic>
      </p:graphicFrame>
      <p:graphicFrame>
        <p:nvGraphicFramePr>
          <p:cNvPr id="41987" name="Object 3"/>
          <p:cNvGraphicFramePr>
            <a:graphicFrameLocks noChangeAspect="1"/>
          </p:cNvGraphicFramePr>
          <p:nvPr/>
        </p:nvGraphicFramePr>
        <p:xfrm>
          <a:off x="1347788" y="1973263"/>
          <a:ext cx="1992312" cy="989012"/>
        </p:xfrm>
        <a:graphic>
          <a:graphicData uri="http://schemas.openxmlformats.org/presentationml/2006/ole">
            <p:oleObj spid="_x0000_s659459" name="Equation" r:id="rId4" imgW="736600" imgH="368300" progId="Equation.3">
              <p:embed/>
            </p:oleObj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4639527" y="1992868"/>
            <a:ext cx="28660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number of items with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label</a:t>
            </a:r>
            <a:endParaRPr lang="en-US" dirty="0">
              <a:solidFill>
                <a:srgbClr val="0000FF"/>
              </a:solidFill>
            </a:endParaRPr>
          </a:p>
        </p:txBody>
      </p:sp>
      <p:cxnSp>
        <p:nvCxnSpPr>
          <p:cNvPr id="24" name="Straight Connector 23"/>
          <p:cNvCxnSpPr/>
          <p:nvPr/>
        </p:nvCxnSpPr>
        <p:spPr bwMode="auto">
          <a:xfrm>
            <a:off x="4648200" y="2498725"/>
            <a:ext cx="2895600" cy="15875"/>
          </a:xfrm>
          <a:prstGeom prst="line">
            <a:avLst/>
          </a:prstGeom>
          <a:gradFill rotWithShape="0">
            <a:gsLst>
              <a:gs pos="0">
                <a:srgbClr val="A50021"/>
              </a:gs>
              <a:gs pos="100000">
                <a:schemeClr val="tx1"/>
              </a:gs>
            </a:gsLst>
            <a:lin ang="0" scaled="1"/>
          </a:gra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5" name="TextBox 24"/>
          <p:cNvSpPr txBox="1"/>
          <p:nvPr/>
        </p:nvSpPr>
        <p:spPr>
          <a:xfrm>
            <a:off x="4898959" y="2526268"/>
            <a:ext cx="23400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total number of items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114800" y="3745468"/>
            <a:ext cx="45084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number of </a:t>
            </a:r>
            <a:r>
              <a:rPr lang="en-US" dirty="0" smtClean="0">
                <a:solidFill>
                  <a:srgbClr val="0000FF"/>
                </a:solidFill>
              </a:rPr>
              <a:t>items</a:t>
            </a:r>
            <a:r>
              <a:rPr lang="en-US" dirty="0" smtClean="0">
                <a:solidFill>
                  <a:srgbClr val="0000FF"/>
                </a:solidFill>
              </a:rPr>
              <a:t> with the label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with feature</a:t>
            </a:r>
            <a:endParaRPr lang="en-US" dirty="0">
              <a:solidFill>
                <a:srgbClr val="0000FF"/>
              </a:solidFill>
            </a:endParaRPr>
          </a:p>
        </p:txBody>
      </p:sp>
      <p:cxnSp>
        <p:nvCxnSpPr>
          <p:cNvPr id="28" name="Straight Connector 27"/>
          <p:cNvCxnSpPr/>
          <p:nvPr/>
        </p:nvCxnSpPr>
        <p:spPr bwMode="auto">
          <a:xfrm>
            <a:off x="4419600" y="4278868"/>
            <a:ext cx="3886200" cy="1588"/>
          </a:xfrm>
          <a:prstGeom prst="line">
            <a:avLst/>
          </a:prstGeom>
          <a:gradFill rotWithShape="0">
            <a:gsLst>
              <a:gs pos="0">
                <a:srgbClr val="A50021"/>
              </a:gs>
              <a:gs pos="100000">
                <a:schemeClr val="tx1"/>
              </a:gs>
            </a:gsLst>
            <a:lin ang="0" scaled="1"/>
          </a:gra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9" name="TextBox 28"/>
          <p:cNvSpPr txBox="1"/>
          <p:nvPr/>
        </p:nvSpPr>
        <p:spPr>
          <a:xfrm>
            <a:off x="4639527" y="4355068"/>
            <a:ext cx="28660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number of items with</a:t>
            </a:r>
            <a:r>
              <a:rPr lang="en-US" dirty="0" smtClean="0">
                <a:solidFill>
                  <a:srgbClr val="0000FF"/>
                </a:solidFill>
              </a:rPr>
              <a:t> label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219200" y="6019800"/>
            <a:ext cx="634340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Any problems with this approach?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3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685800" y="1143001"/>
            <a:ext cx="7772400" cy="3276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dirty="0">
                <a:ea typeface="ＭＳ Ｐゴシック" pitchFamily="-110" charset="-128"/>
                <a:cs typeface="ＭＳ Ｐゴシック" pitchFamily="-110" charset="-128"/>
              </a:rPr>
              <a:t>What if we have seen no training cases where patient had no flu and muscle aches?</a:t>
            </a:r>
          </a:p>
          <a:p>
            <a:pPr lvl="1" eaLnBrk="1" hangingPunct="1">
              <a:lnSpc>
                <a:spcPct val="90000"/>
              </a:lnSpc>
            </a:pPr>
            <a:endParaRPr lang="en-US" sz="2000" dirty="0" smtClean="0"/>
          </a:p>
          <a:p>
            <a:pPr lvl="1" eaLnBrk="1" hangingPunct="1">
              <a:lnSpc>
                <a:spcPct val="90000"/>
              </a:lnSpc>
            </a:pPr>
            <a:endParaRPr lang="en-US" sz="2000" dirty="0" smtClean="0"/>
          </a:p>
          <a:p>
            <a:pPr lvl="1" eaLnBrk="1" hangingPunct="1">
              <a:lnSpc>
                <a:spcPct val="90000"/>
              </a:lnSpc>
            </a:pPr>
            <a:endParaRPr lang="en-US" sz="2000" dirty="0" smtClean="0"/>
          </a:p>
          <a:p>
            <a:pPr lvl="1" eaLnBrk="1" hangingPunct="1">
              <a:lnSpc>
                <a:spcPct val="90000"/>
              </a:lnSpc>
            </a:pPr>
            <a:endParaRPr lang="en-US" sz="2000" dirty="0"/>
          </a:p>
          <a:p>
            <a:pPr eaLnBrk="1" hangingPunct="1">
              <a:lnSpc>
                <a:spcPct val="90000"/>
              </a:lnSpc>
            </a:pPr>
            <a:r>
              <a:rPr lang="en-US" sz="2400" dirty="0">
                <a:ea typeface="ＭＳ Ｐゴシック" pitchFamily="-110" charset="-128"/>
                <a:cs typeface="ＭＳ Ｐゴシック" pitchFamily="-110" charset="-128"/>
              </a:rPr>
              <a:t>Zero probabilities cannot be conditioned away, no matter the other evidence!</a:t>
            </a:r>
          </a:p>
        </p:txBody>
      </p:sp>
      <p:sp>
        <p:nvSpPr>
          <p:cNvPr id="4301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-152400"/>
            <a:ext cx="8077200" cy="990600"/>
          </a:xfrm>
        </p:spPr>
        <p:txBody>
          <a:bodyPr/>
          <a:lstStyle/>
          <a:p>
            <a:pPr eaLnBrk="1" hangingPunct="1"/>
            <a:r>
              <a:rPr lang="en-US" dirty="0">
                <a:ea typeface="ＭＳ Ｐゴシック" pitchFamily="-110" charset="-128"/>
                <a:cs typeface="ＭＳ Ｐゴシック" pitchFamily="-110" charset="-128"/>
              </a:rPr>
              <a:t>Problem with Max Likelihood</a:t>
            </a:r>
          </a:p>
        </p:txBody>
      </p:sp>
      <p:graphicFrame>
        <p:nvGraphicFramePr>
          <p:cNvPr id="43010" name="Object 2"/>
          <p:cNvGraphicFramePr>
            <a:graphicFrameLocks noChangeAspect="1"/>
          </p:cNvGraphicFramePr>
          <p:nvPr>
            <p:ph sz="half" idx="1"/>
          </p:nvPr>
        </p:nvGraphicFramePr>
        <p:xfrm>
          <a:off x="2133600" y="2160588"/>
          <a:ext cx="3700463" cy="855662"/>
        </p:xfrm>
        <a:graphic>
          <a:graphicData uri="http://schemas.openxmlformats.org/presentationml/2006/ole">
            <p:oleObj spid="_x0000_s661506" name="Equation" r:id="rId3" imgW="1701800" imgH="393700" progId="Equation.3">
              <p:embed/>
            </p:oleObj>
          </a:graphicData>
        </a:graphic>
      </p:graphicFrame>
      <p:graphicFrame>
        <p:nvGraphicFramePr>
          <p:cNvPr id="43011" name="Object 3"/>
          <p:cNvGraphicFramePr>
            <a:graphicFrameLocks noChangeAspect="1"/>
          </p:cNvGraphicFramePr>
          <p:nvPr/>
        </p:nvGraphicFramePr>
        <p:xfrm>
          <a:off x="1446212" y="4970463"/>
          <a:ext cx="6326188" cy="735012"/>
        </p:xfrm>
        <a:graphic>
          <a:graphicData uri="http://schemas.openxmlformats.org/presentationml/2006/ole">
            <p:oleObj spid="_x0000_s661507" name="Equation" r:id="rId4" imgW="2286000" imgH="266700" progId="Equation.3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-152400"/>
            <a:ext cx="8077200" cy="990600"/>
          </a:xfrm>
        </p:spPr>
        <p:txBody>
          <a:bodyPr/>
          <a:lstStyle/>
          <a:p>
            <a:pPr eaLnBrk="1" hangingPunct="1"/>
            <a:r>
              <a:rPr lang="en-US" dirty="0">
                <a:ea typeface="ＭＳ Ｐゴシック" pitchFamily="-110" charset="-128"/>
                <a:cs typeface="ＭＳ Ｐゴシック" pitchFamily="-110" charset="-128"/>
              </a:rPr>
              <a:t>Smoothing to Avoid </a:t>
            </a:r>
            <a:r>
              <a:rPr lang="en-US" dirty="0" err="1">
                <a:ea typeface="ＭＳ Ｐゴシック" pitchFamily="-110" charset="-128"/>
                <a:cs typeface="ＭＳ Ｐゴシック" pitchFamily="-110" charset="-128"/>
              </a:rPr>
              <a:t>Overfitting</a:t>
            </a:r>
            <a:endParaRPr lang="en-US" dirty="0">
              <a:ea typeface="ＭＳ Ｐゴシック" pitchFamily="-110" charset="-128"/>
              <a:cs typeface="ＭＳ Ｐゴシック" pitchFamily="-110" charset="-128"/>
            </a:endParaRPr>
          </a:p>
        </p:txBody>
      </p:sp>
      <p:graphicFrame>
        <p:nvGraphicFramePr>
          <p:cNvPr id="44034" name="Object 2"/>
          <p:cNvGraphicFramePr>
            <a:graphicFrameLocks noChangeAspect="1"/>
          </p:cNvGraphicFramePr>
          <p:nvPr>
            <p:ph sz="half" idx="1"/>
          </p:nvPr>
        </p:nvGraphicFramePr>
        <p:xfrm>
          <a:off x="2025650" y="2487613"/>
          <a:ext cx="4252913" cy="1255712"/>
        </p:xfrm>
        <a:graphic>
          <a:graphicData uri="http://schemas.openxmlformats.org/presentationml/2006/ole">
            <p:oleObj spid="_x0000_s662530" name="Equation" r:id="rId3" imgW="1333500" imgH="393700" progId="Equation.3">
              <p:embed/>
            </p:oleObj>
          </a:graphicData>
        </a:graphic>
      </p:graphicFrame>
      <p:sp>
        <p:nvSpPr>
          <p:cNvPr id="44038" name="AutoShape 5"/>
          <p:cNvSpPr>
            <a:spLocks noChangeArrowheads="1"/>
          </p:cNvSpPr>
          <p:nvPr/>
        </p:nvSpPr>
        <p:spPr bwMode="auto">
          <a:xfrm>
            <a:off x="2209800" y="3886200"/>
            <a:ext cx="3200400" cy="533400"/>
          </a:xfrm>
          <a:prstGeom prst="wedgeRoundRectCallout">
            <a:avLst>
              <a:gd name="adj1" fmla="val 56102"/>
              <a:gd name="adj2" fmla="val -87796"/>
              <a:gd name="adj3" fmla="val 16667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eaLnBrk="0" hangingPunct="0"/>
            <a:r>
              <a:rPr lang="en-US" dirty="0"/>
              <a:t># of</a:t>
            </a:r>
            <a:r>
              <a:rPr lang="en-US" dirty="0" smtClean="0"/>
              <a:t> features</a:t>
            </a:r>
            <a:endParaRPr lang="en-US" i="1" baseline="-25000" dirty="0">
              <a:latin typeface="Comic Sans MS" pitchFamily="-110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3400" y="1524000"/>
            <a:ext cx="59128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Make every event a little probable…</a:t>
            </a:r>
            <a:endParaRPr lang="en-US" sz="28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Unseen features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Note that this is different from coming in with a feature we’ve never seen before (in any of the classes)</a:t>
            </a:r>
          </a:p>
          <a:p>
            <a:pPr lvl="1"/>
            <a:r>
              <a:rPr lang="en-US" dirty="0" smtClean="0"/>
              <a:t>For example, “bloating”</a:t>
            </a:r>
          </a:p>
          <a:p>
            <a:endParaRPr lang="en-US" dirty="0"/>
          </a:p>
        </p:txBody>
      </p:sp>
      <p:grpSp>
        <p:nvGrpSpPr>
          <p:cNvPr id="7" name="Group 2"/>
          <p:cNvGrpSpPr>
            <a:grpSpLocks/>
          </p:cNvGrpSpPr>
          <p:nvPr/>
        </p:nvGrpSpPr>
        <p:grpSpPr bwMode="auto">
          <a:xfrm>
            <a:off x="1752600" y="4648200"/>
            <a:ext cx="4902200" cy="1752600"/>
            <a:chOff x="1728" y="960"/>
            <a:chExt cx="3088" cy="1104"/>
          </a:xfrm>
        </p:grpSpPr>
        <p:sp>
          <p:nvSpPr>
            <p:cNvPr id="8" name="Oval 3"/>
            <p:cNvSpPr>
              <a:spLocks noChangeArrowheads="1"/>
            </p:cNvSpPr>
            <p:nvPr/>
          </p:nvSpPr>
          <p:spPr bwMode="auto">
            <a:xfrm>
              <a:off x="3168" y="960"/>
              <a:ext cx="392" cy="176"/>
            </a:xfrm>
            <a:prstGeom prst="ellipse">
              <a:avLst/>
            </a:prstGeom>
            <a:solidFill>
              <a:srgbClr val="FF9966"/>
            </a:solidFill>
            <a:ln w="28575">
              <a:solidFill>
                <a:schemeClr val="tx1"/>
              </a:solidFill>
              <a:round/>
              <a:headEnd type="none" w="sm" len="sm"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US" sz="2000" b="1" i="1" dirty="0">
                  <a:latin typeface="Comic Sans MS" pitchFamily="-110" charset="0"/>
                  <a:ea typeface="Times New Roman (Hebrew)" charset="0"/>
                  <a:cs typeface="Times New Roman (Hebrew)" charset="0"/>
                </a:rPr>
                <a:t>Flu</a:t>
              </a:r>
            </a:p>
          </p:txBody>
        </p:sp>
        <p:sp>
          <p:nvSpPr>
            <p:cNvPr id="9" name="Oval 4"/>
            <p:cNvSpPr>
              <a:spLocks noChangeArrowheads="1"/>
            </p:cNvSpPr>
            <p:nvPr/>
          </p:nvSpPr>
          <p:spPr bwMode="auto">
            <a:xfrm>
              <a:off x="1920" y="1680"/>
              <a:ext cx="392" cy="176"/>
            </a:xfrm>
            <a:prstGeom prst="ellipse">
              <a:avLst/>
            </a:prstGeom>
            <a:solidFill>
              <a:srgbClr val="FF9966"/>
            </a:solidFill>
            <a:ln w="28575">
              <a:solidFill>
                <a:schemeClr val="tx1"/>
              </a:solidFill>
              <a:round/>
              <a:headEnd type="none" w="sm" len="sm"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US" sz="2000" b="1" i="1" dirty="0">
                  <a:latin typeface="Comic Sans MS" pitchFamily="-110" charset="0"/>
                  <a:ea typeface="Times New Roman (Hebrew)" charset="0"/>
                  <a:cs typeface="Times New Roman (Hebrew)" charset="0"/>
                </a:rPr>
                <a:t>x</a:t>
              </a:r>
              <a:r>
                <a:rPr lang="en-US" sz="2000" b="1" i="1" baseline="-25000" dirty="0" smtClean="0">
                  <a:latin typeface="Comic Sans MS" pitchFamily="-110" charset="0"/>
                  <a:ea typeface="Times New Roman (Hebrew)" charset="0"/>
                  <a:cs typeface="Times New Roman (Hebrew)" charset="0"/>
                </a:rPr>
                <a:t>1</a:t>
              </a:r>
              <a:endParaRPr lang="en-US" sz="2000" b="1" i="1" dirty="0">
                <a:latin typeface="Comic Sans MS" pitchFamily="-110" charset="0"/>
                <a:ea typeface="Times New Roman (Hebrew)" charset="0"/>
                <a:cs typeface="Times New Roman (Hebrew)" charset="0"/>
              </a:endParaRPr>
            </a:p>
          </p:txBody>
        </p:sp>
        <p:sp>
          <p:nvSpPr>
            <p:cNvPr id="10" name="Oval 5"/>
            <p:cNvSpPr>
              <a:spLocks noChangeArrowheads="1"/>
            </p:cNvSpPr>
            <p:nvPr/>
          </p:nvSpPr>
          <p:spPr bwMode="auto">
            <a:xfrm>
              <a:off x="2448" y="1680"/>
              <a:ext cx="392" cy="176"/>
            </a:xfrm>
            <a:prstGeom prst="ellipse">
              <a:avLst/>
            </a:prstGeom>
            <a:solidFill>
              <a:srgbClr val="FF9966"/>
            </a:solidFill>
            <a:ln w="28575">
              <a:solidFill>
                <a:schemeClr val="tx1"/>
              </a:solidFill>
              <a:round/>
              <a:headEnd type="none" w="sm" len="sm"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US" sz="2000" b="1" i="1" dirty="0">
                  <a:latin typeface="Comic Sans MS" pitchFamily="-110" charset="0"/>
                  <a:ea typeface="Times New Roman (Hebrew)" charset="0"/>
                  <a:cs typeface="Times New Roman (Hebrew)" charset="0"/>
                </a:rPr>
                <a:t>x</a:t>
              </a:r>
              <a:r>
                <a:rPr lang="en-US" sz="2000" b="1" i="1" baseline="-25000" dirty="0" smtClean="0">
                  <a:latin typeface="Comic Sans MS" pitchFamily="-110" charset="0"/>
                  <a:ea typeface="Times New Roman (Hebrew)" charset="0"/>
                  <a:cs typeface="Times New Roman (Hebrew)" charset="0"/>
                </a:rPr>
                <a:t>2</a:t>
              </a:r>
              <a:endParaRPr lang="en-US" sz="2000" b="1" i="1" dirty="0">
                <a:latin typeface="Comic Sans MS" pitchFamily="-110" charset="0"/>
                <a:ea typeface="Times New Roman (Hebrew)" charset="0"/>
                <a:cs typeface="Times New Roman (Hebrew)" charset="0"/>
              </a:endParaRPr>
            </a:p>
          </p:txBody>
        </p:sp>
        <p:sp>
          <p:nvSpPr>
            <p:cNvPr id="11" name="Oval 6"/>
            <p:cNvSpPr>
              <a:spLocks noChangeArrowheads="1"/>
            </p:cNvSpPr>
            <p:nvPr/>
          </p:nvSpPr>
          <p:spPr bwMode="auto">
            <a:xfrm>
              <a:off x="4080" y="1680"/>
              <a:ext cx="392" cy="176"/>
            </a:xfrm>
            <a:prstGeom prst="ellipse">
              <a:avLst/>
            </a:prstGeom>
            <a:solidFill>
              <a:srgbClr val="FF9966"/>
            </a:solidFill>
            <a:ln w="28575">
              <a:solidFill>
                <a:schemeClr val="tx1"/>
              </a:solidFill>
              <a:round/>
              <a:headEnd type="none" w="sm" len="sm"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US" sz="2000" b="1" i="1" dirty="0">
                  <a:latin typeface="Comic Sans MS" pitchFamily="-110" charset="0"/>
                  <a:ea typeface="Times New Roman (Hebrew)" charset="0"/>
                  <a:cs typeface="Times New Roman (Hebrew)" charset="0"/>
                </a:rPr>
                <a:t>x</a:t>
              </a:r>
              <a:r>
                <a:rPr lang="en-US" sz="2000" b="1" i="1" baseline="-25000" dirty="0" smtClean="0">
                  <a:latin typeface="Comic Sans MS" pitchFamily="-110" charset="0"/>
                  <a:ea typeface="Times New Roman (Hebrew)" charset="0"/>
                  <a:cs typeface="Times New Roman (Hebrew)" charset="0"/>
                </a:rPr>
                <a:t>5</a:t>
              </a:r>
              <a:endParaRPr lang="en-US" sz="2000" b="1" i="1" dirty="0">
                <a:latin typeface="Comic Sans MS" pitchFamily="-110" charset="0"/>
                <a:ea typeface="Times New Roman (Hebrew)" charset="0"/>
                <a:cs typeface="Times New Roman (Hebrew)" charset="0"/>
              </a:endParaRPr>
            </a:p>
          </p:txBody>
        </p:sp>
        <p:sp>
          <p:nvSpPr>
            <p:cNvPr id="12" name="Oval 7"/>
            <p:cNvSpPr>
              <a:spLocks noChangeArrowheads="1"/>
            </p:cNvSpPr>
            <p:nvPr/>
          </p:nvSpPr>
          <p:spPr bwMode="auto">
            <a:xfrm>
              <a:off x="3072" y="1680"/>
              <a:ext cx="392" cy="176"/>
            </a:xfrm>
            <a:prstGeom prst="ellipse">
              <a:avLst/>
            </a:prstGeom>
            <a:solidFill>
              <a:srgbClr val="FF9966"/>
            </a:solidFill>
            <a:ln w="28575">
              <a:solidFill>
                <a:schemeClr val="tx1"/>
              </a:solidFill>
              <a:round/>
              <a:headEnd type="none" w="sm" len="sm"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US" sz="2000" b="1" i="1" dirty="0">
                  <a:latin typeface="Comic Sans MS" pitchFamily="-110" charset="0"/>
                  <a:ea typeface="Times New Roman (Hebrew)" charset="0"/>
                  <a:cs typeface="Times New Roman (Hebrew)" charset="0"/>
                </a:rPr>
                <a:t>x</a:t>
              </a:r>
              <a:r>
                <a:rPr lang="en-US" sz="2000" b="1" i="1" baseline="-25000" dirty="0" smtClean="0">
                  <a:latin typeface="Comic Sans MS" pitchFamily="-110" charset="0"/>
                  <a:ea typeface="Times New Roman (Hebrew)" charset="0"/>
                  <a:cs typeface="Times New Roman (Hebrew)" charset="0"/>
                </a:rPr>
                <a:t>3</a:t>
              </a:r>
              <a:endParaRPr lang="en-US" sz="2000" b="1" i="1" baseline="-25000" dirty="0">
                <a:latin typeface="Comic Sans MS" pitchFamily="-110" charset="0"/>
                <a:ea typeface="Times New Roman (Hebrew)" charset="0"/>
                <a:cs typeface="Times New Roman (Hebrew)" charset="0"/>
              </a:endParaRPr>
            </a:p>
          </p:txBody>
        </p:sp>
        <p:cxnSp>
          <p:nvCxnSpPr>
            <p:cNvPr id="13" name="AutoShape 8"/>
            <p:cNvCxnSpPr>
              <a:cxnSpLocks noChangeShapeType="1"/>
              <a:stCxn id="8" idx="4"/>
              <a:endCxn id="9" idx="0"/>
            </p:cNvCxnSpPr>
            <p:nvPr/>
          </p:nvCxnSpPr>
          <p:spPr bwMode="auto">
            <a:xfrm flipH="1">
              <a:off x="2116" y="1145"/>
              <a:ext cx="1248" cy="526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14" name="AutoShape 9"/>
            <p:cNvCxnSpPr>
              <a:cxnSpLocks noChangeShapeType="1"/>
              <a:stCxn id="8" idx="4"/>
              <a:endCxn id="10" idx="0"/>
            </p:cNvCxnSpPr>
            <p:nvPr/>
          </p:nvCxnSpPr>
          <p:spPr bwMode="auto">
            <a:xfrm flipH="1">
              <a:off x="2644" y="1145"/>
              <a:ext cx="720" cy="526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15" name="AutoShape 10"/>
            <p:cNvCxnSpPr>
              <a:cxnSpLocks noChangeShapeType="1"/>
              <a:stCxn id="8" idx="4"/>
              <a:endCxn id="12" idx="0"/>
            </p:cNvCxnSpPr>
            <p:nvPr/>
          </p:nvCxnSpPr>
          <p:spPr bwMode="auto">
            <a:xfrm flipH="1">
              <a:off x="3268" y="1145"/>
              <a:ext cx="96" cy="526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16" name="AutoShape 11"/>
            <p:cNvCxnSpPr>
              <a:cxnSpLocks noChangeShapeType="1"/>
              <a:stCxn id="8" idx="4"/>
              <a:endCxn id="11" idx="0"/>
            </p:cNvCxnSpPr>
            <p:nvPr/>
          </p:nvCxnSpPr>
          <p:spPr bwMode="auto">
            <a:xfrm>
              <a:off x="3364" y="1145"/>
              <a:ext cx="912" cy="526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sp>
          <p:nvSpPr>
            <p:cNvPr id="17" name="Oval 12"/>
            <p:cNvSpPr>
              <a:spLocks noChangeArrowheads="1"/>
            </p:cNvSpPr>
            <p:nvPr/>
          </p:nvSpPr>
          <p:spPr bwMode="auto">
            <a:xfrm>
              <a:off x="3600" y="1680"/>
              <a:ext cx="392" cy="176"/>
            </a:xfrm>
            <a:prstGeom prst="ellipse">
              <a:avLst/>
            </a:prstGeom>
            <a:solidFill>
              <a:srgbClr val="FF9966"/>
            </a:solidFill>
            <a:ln w="28575">
              <a:solidFill>
                <a:schemeClr val="tx1"/>
              </a:solidFill>
              <a:round/>
              <a:headEnd type="none" w="sm" len="sm"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US" sz="2000" b="1" i="1" dirty="0">
                  <a:latin typeface="Comic Sans MS" pitchFamily="-110" charset="0"/>
                  <a:ea typeface="Times New Roman (Hebrew)" charset="0"/>
                  <a:cs typeface="Times New Roman (Hebrew)" charset="0"/>
                </a:rPr>
                <a:t>x</a:t>
              </a:r>
              <a:r>
                <a:rPr lang="en-US" sz="2000" b="1" i="1" baseline="-25000" dirty="0" smtClean="0">
                  <a:latin typeface="Comic Sans MS" pitchFamily="-110" charset="0"/>
                  <a:ea typeface="Times New Roman (Hebrew)" charset="0"/>
                  <a:cs typeface="Times New Roman (Hebrew)" charset="0"/>
                </a:rPr>
                <a:t>4</a:t>
              </a:r>
              <a:endParaRPr lang="en-US" sz="2000" b="1" i="1" dirty="0">
                <a:latin typeface="Comic Sans MS" pitchFamily="-110" charset="0"/>
                <a:ea typeface="Times New Roman (Hebrew)" charset="0"/>
                <a:cs typeface="Times New Roman (Hebrew)" charset="0"/>
              </a:endParaRPr>
            </a:p>
          </p:txBody>
        </p:sp>
        <p:cxnSp>
          <p:nvCxnSpPr>
            <p:cNvPr id="18" name="AutoShape 13"/>
            <p:cNvCxnSpPr>
              <a:cxnSpLocks noChangeShapeType="1"/>
              <a:stCxn id="8" idx="4"/>
              <a:endCxn id="17" idx="0"/>
            </p:cNvCxnSpPr>
            <p:nvPr/>
          </p:nvCxnSpPr>
          <p:spPr bwMode="auto">
            <a:xfrm>
              <a:off x="3364" y="1145"/>
              <a:ext cx="432" cy="526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sp>
          <p:nvSpPr>
            <p:cNvPr id="19" name="Text Box 14"/>
            <p:cNvSpPr txBox="1">
              <a:spLocks noChangeArrowheads="1"/>
            </p:cNvSpPr>
            <p:nvPr/>
          </p:nvSpPr>
          <p:spPr bwMode="auto">
            <a:xfrm>
              <a:off x="3600" y="1872"/>
              <a:ext cx="407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400" b="1">
                  <a:latin typeface="Comic Sans MS" pitchFamily="-110" charset="0"/>
                  <a:ea typeface="Times New Roman (Hebrew)" charset="0"/>
                  <a:cs typeface="Times New Roman (Hebrew)" charset="0"/>
                </a:rPr>
                <a:t>fever</a:t>
              </a:r>
            </a:p>
          </p:txBody>
        </p:sp>
        <p:sp>
          <p:nvSpPr>
            <p:cNvPr id="20" name="Text Box 15"/>
            <p:cNvSpPr txBox="1">
              <a:spLocks noChangeArrowheads="1"/>
            </p:cNvSpPr>
            <p:nvPr/>
          </p:nvSpPr>
          <p:spPr bwMode="auto">
            <a:xfrm>
              <a:off x="2448" y="1872"/>
              <a:ext cx="374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400" b="1">
                  <a:latin typeface="Comic Sans MS" pitchFamily="-110" charset="0"/>
                  <a:ea typeface="Times New Roman (Hebrew)" charset="0"/>
                  <a:cs typeface="Times New Roman (Hebrew)" charset="0"/>
                </a:rPr>
                <a:t>sinus</a:t>
              </a:r>
            </a:p>
          </p:txBody>
        </p:sp>
        <p:sp>
          <p:nvSpPr>
            <p:cNvPr id="21" name="Text Box 16"/>
            <p:cNvSpPr txBox="1">
              <a:spLocks noChangeArrowheads="1"/>
            </p:cNvSpPr>
            <p:nvPr/>
          </p:nvSpPr>
          <p:spPr bwMode="auto">
            <a:xfrm>
              <a:off x="3030" y="1872"/>
              <a:ext cx="415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400" b="1">
                  <a:latin typeface="Comic Sans MS" pitchFamily="-110" charset="0"/>
                  <a:ea typeface="Times New Roman (Hebrew)" charset="0"/>
                  <a:cs typeface="Times New Roman (Hebrew)" charset="0"/>
                </a:rPr>
                <a:t>cough</a:t>
              </a:r>
            </a:p>
          </p:txBody>
        </p:sp>
        <p:sp>
          <p:nvSpPr>
            <p:cNvPr id="22" name="Text Box 17"/>
            <p:cNvSpPr txBox="1">
              <a:spLocks noChangeArrowheads="1"/>
            </p:cNvSpPr>
            <p:nvPr/>
          </p:nvSpPr>
          <p:spPr bwMode="auto">
            <a:xfrm>
              <a:off x="1728" y="1872"/>
              <a:ext cx="644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400" b="1">
                  <a:latin typeface="Comic Sans MS" pitchFamily="-110" charset="0"/>
                  <a:ea typeface="Times New Roman (Hebrew)" charset="0"/>
                  <a:cs typeface="Times New Roman (Hebrew)" charset="0"/>
                </a:rPr>
                <a:t>runnynose</a:t>
              </a:r>
            </a:p>
          </p:txBody>
        </p:sp>
        <p:sp>
          <p:nvSpPr>
            <p:cNvPr id="23" name="Text Box 18"/>
            <p:cNvSpPr txBox="1">
              <a:spLocks noChangeArrowheads="1"/>
            </p:cNvSpPr>
            <p:nvPr/>
          </p:nvSpPr>
          <p:spPr bwMode="auto">
            <a:xfrm>
              <a:off x="4032" y="1872"/>
              <a:ext cx="784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400" b="1">
                  <a:latin typeface="Comic Sans MS" pitchFamily="-110" charset="0"/>
                  <a:ea typeface="Times New Roman (Hebrew)" charset="0"/>
                  <a:cs typeface="Times New Roman (Hebrew)" charset="0"/>
                </a:rPr>
                <a:t>muscle-ache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Naïve Bayes Text Classification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r>
              <a:rPr lang="en-US" sz="2800" dirty="0" smtClean="0"/>
              <a:t>Features: word occurring in a document (though others could be used…)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smtClean="0"/>
              <a:t>Does the Naïve </a:t>
            </a:r>
            <a:r>
              <a:rPr lang="en-US" sz="2800" dirty="0" err="1" smtClean="0"/>
              <a:t>Bayes</a:t>
            </a:r>
            <a:r>
              <a:rPr lang="en-US" sz="2800" dirty="0" smtClean="0"/>
              <a:t> assumption hold?</a:t>
            </a:r>
          </a:p>
          <a:p>
            <a:pPr lvl="1"/>
            <a:r>
              <a:rPr lang="en-US" sz="2400" dirty="0" smtClean="0"/>
              <a:t>Are word occurrences independent given the label?</a:t>
            </a:r>
          </a:p>
          <a:p>
            <a:r>
              <a:rPr lang="en-US" sz="2800" dirty="0" smtClean="0"/>
              <a:t>We’ll look at a few application for this homework</a:t>
            </a:r>
          </a:p>
          <a:p>
            <a:pPr lvl="1"/>
            <a:r>
              <a:rPr lang="en-US" sz="2400" dirty="0" smtClean="0"/>
              <a:t>sentiment analysis: positive vs. negative reviews</a:t>
            </a:r>
          </a:p>
          <a:p>
            <a:pPr lvl="1"/>
            <a:r>
              <a:rPr lang="en-US" sz="2400" dirty="0" smtClean="0"/>
              <a:t>category </a:t>
            </a:r>
            <a:r>
              <a:rPr lang="en-US" sz="2400" dirty="0" err="1" smtClean="0"/>
              <a:t>classifiction</a:t>
            </a:r>
            <a:endParaRPr lang="en-US" sz="2400" dirty="0" smtClean="0"/>
          </a:p>
          <a:p>
            <a:pPr lvl="1"/>
            <a:endParaRPr lang="en-US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</p:txBody>
      </p:sp>
      <p:graphicFrame>
        <p:nvGraphicFramePr>
          <p:cNvPr id="674818" name="Object 2"/>
          <p:cNvGraphicFramePr>
            <a:graphicFrameLocks noChangeAspect="1"/>
          </p:cNvGraphicFramePr>
          <p:nvPr/>
        </p:nvGraphicFramePr>
        <p:xfrm>
          <a:off x="914400" y="2514600"/>
          <a:ext cx="8035772" cy="609600"/>
        </p:xfrm>
        <a:graphic>
          <a:graphicData uri="http://schemas.openxmlformats.org/presentationml/2006/ole">
            <p:oleObj spid="_x0000_s674818" name="Equation" r:id="rId3" imgW="3505200" imgH="2667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Classification evaluation?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Accuracy</a:t>
            </a:r>
          </a:p>
          <a:p>
            <a:pPr lvl="1"/>
            <a:r>
              <a:rPr lang="en-US" sz="2400" dirty="0" smtClean="0"/>
              <a:t>num correct / total</a:t>
            </a:r>
          </a:p>
          <a:p>
            <a:r>
              <a:rPr lang="en-US" sz="2800" dirty="0" smtClean="0"/>
              <a:t>Class specific measures</a:t>
            </a:r>
          </a:p>
          <a:p>
            <a:pPr lvl="1"/>
            <a:r>
              <a:rPr lang="en-US" sz="2400" dirty="0" smtClean="0"/>
              <a:t>Precision</a:t>
            </a:r>
          </a:p>
          <a:p>
            <a:pPr lvl="2"/>
            <a:r>
              <a:rPr lang="en-US" sz="2000" dirty="0" smtClean="0"/>
              <a:t>num correct with class A / num predicted class A</a:t>
            </a:r>
          </a:p>
          <a:p>
            <a:pPr lvl="1"/>
            <a:r>
              <a:rPr lang="en-US" sz="2400" dirty="0" smtClean="0"/>
              <a:t>Recall</a:t>
            </a:r>
          </a:p>
          <a:p>
            <a:pPr lvl="2"/>
            <a:r>
              <a:rPr lang="en-US" sz="2000" dirty="0" smtClean="0"/>
              <a:t>num correct with class A / num with class A</a:t>
            </a:r>
          </a:p>
          <a:p>
            <a:pPr lvl="1"/>
            <a:r>
              <a:rPr lang="en-US" sz="2400" dirty="0" smtClean="0"/>
              <a:t>F1-measure</a:t>
            </a:r>
          </a:p>
          <a:p>
            <a:pPr lvl="2"/>
            <a:r>
              <a:rPr lang="en-US" sz="2000" dirty="0" smtClean="0"/>
              <a:t>2 * (precision * recall) / (precision + recall)</a:t>
            </a:r>
          </a:p>
          <a:p>
            <a:r>
              <a:rPr lang="en-US" sz="2800" dirty="0" smtClean="0"/>
              <a:t>Why have these class specific measures?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ea typeface="ＭＳ Ｐゴシック" pitchFamily="-110" charset="-128"/>
                <a:cs typeface="ＭＳ Ｐゴシック" pitchFamily="-110" charset="-128"/>
              </a:rPr>
              <a:t>WebKB Experiment (1998)</a:t>
            </a:r>
          </a:p>
        </p:txBody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800" dirty="0">
                <a:ea typeface="ＭＳ Ｐゴシック" pitchFamily="-110" charset="-128"/>
                <a:cs typeface="ＭＳ Ｐゴシック" pitchFamily="-110" charset="-128"/>
              </a:rPr>
              <a:t>Classify </a:t>
            </a:r>
            <a:r>
              <a:rPr lang="en-US" sz="2800" dirty="0" err="1">
                <a:ea typeface="ＭＳ Ｐゴシック" pitchFamily="-110" charset="-128"/>
                <a:cs typeface="ＭＳ Ｐゴシック" pitchFamily="-110" charset="-128"/>
              </a:rPr>
              <a:t>webpages</a:t>
            </a:r>
            <a:r>
              <a:rPr lang="en-US" sz="2800" dirty="0">
                <a:ea typeface="ＭＳ Ｐゴシック" pitchFamily="-110" charset="-128"/>
                <a:cs typeface="ＭＳ Ｐゴシック" pitchFamily="-110" charset="-128"/>
              </a:rPr>
              <a:t> from CS departments into:</a:t>
            </a:r>
          </a:p>
          <a:p>
            <a:pPr lvl="1" eaLnBrk="1" hangingPunct="1"/>
            <a:r>
              <a:rPr lang="en-US" sz="2400" dirty="0"/>
              <a:t>student, faculty, </a:t>
            </a:r>
            <a:r>
              <a:rPr lang="en-US" sz="2400" dirty="0" err="1"/>
              <a:t>course,project</a:t>
            </a:r>
            <a:r>
              <a:rPr lang="en-US" sz="2400" dirty="0"/>
              <a:t> </a:t>
            </a:r>
          </a:p>
          <a:p>
            <a:pPr eaLnBrk="1" hangingPunct="1"/>
            <a:r>
              <a:rPr lang="en-US" sz="2800" dirty="0">
                <a:ea typeface="ＭＳ Ｐゴシック" pitchFamily="-110" charset="-128"/>
                <a:cs typeface="ＭＳ Ｐゴシック" pitchFamily="-110" charset="-128"/>
              </a:rPr>
              <a:t>Train on ~5,000 hand-labeled web pages</a:t>
            </a:r>
          </a:p>
          <a:p>
            <a:pPr lvl="1" eaLnBrk="1" hangingPunct="1"/>
            <a:r>
              <a:rPr lang="en-US" sz="1800" dirty="0"/>
              <a:t>Cornell, Washington, </a:t>
            </a:r>
            <a:r>
              <a:rPr lang="en-US" sz="1800" dirty="0" err="1"/>
              <a:t>U.Texas</a:t>
            </a:r>
            <a:r>
              <a:rPr lang="en-US" sz="1800" dirty="0"/>
              <a:t>, Wisconsin</a:t>
            </a:r>
          </a:p>
          <a:p>
            <a:pPr eaLnBrk="1" hangingPunct="1"/>
            <a:r>
              <a:rPr lang="en-US" sz="2800" dirty="0">
                <a:ea typeface="ＭＳ Ｐゴシック" pitchFamily="-110" charset="-128"/>
                <a:cs typeface="ＭＳ Ｐゴシック" pitchFamily="-110" charset="-128"/>
              </a:rPr>
              <a:t>Crawl and classify a new site (CMU)</a:t>
            </a:r>
          </a:p>
          <a:p>
            <a:pPr eaLnBrk="1" hangingPunct="1"/>
            <a:endParaRPr lang="en-US" sz="2800" dirty="0">
              <a:ea typeface="ＭＳ Ｐゴシック" pitchFamily="-110" charset="-128"/>
              <a:cs typeface="ＭＳ Ｐゴシック" pitchFamily="-110" charset="-128"/>
            </a:endParaRPr>
          </a:p>
          <a:p>
            <a:pPr eaLnBrk="1" hangingPunct="1"/>
            <a:endParaRPr lang="en-US" sz="2000" dirty="0">
              <a:ea typeface="ＭＳ Ｐゴシック" pitchFamily="-110" charset="-128"/>
              <a:cs typeface="ＭＳ Ｐゴシック" pitchFamily="-110" charset="-128"/>
            </a:endParaRPr>
          </a:p>
          <a:p>
            <a:pPr eaLnBrk="1" hangingPunct="1"/>
            <a:r>
              <a:rPr lang="en-US" sz="2800" dirty="0">
                <a:ea typeface="ＭＳ Ｐゴシック" pitchFamily="-110" charset="-128"/>
                <a:cs typeface="ＭＳ Ｐゴシック" pitchFamily="-110" charset="-128"/>
              </a:rPr>
              <a:t>Results:</a:t>
            </a:r>
          </a:p>
        </p:txBody>
      </p:sp>
      <p:graphicFrame>
        <p:nvGraphicFramePr>
          <p:cNvPr id="70658" name="Object 2"/>
          <p:cNvGraphicFramePr>
            <a:graphicFrameLocks noChangeAspect="1"/>
          </p:cNvGraphicFramePr>
          <p:nvPr/>
        </p:nvGraphicFramePr>
        <p:xfrm>
          <a:off x="595313" y="5405438"/>
          <a:ext cx="7939087" cy="1223962"/>
        </p:xfrm>
        <a:graphic>
          <a:graphicData uri="http://schemas.openxmlformats.org/presentationml/2006/ole">
            <p:oleObj spid="_x0000_s663554" name="Worksheet" r:id="rId4" imgW="4292600" imgH="660400" progId="Excel.Sheet.8">
              <p:embed/>
            </p:oleObj>
          </a:graphicData>
        </a:graphic>
      </p:graphicFrame>
      <p:pic>
        <p:nvPicPr>
          <p:cNvPr id="70661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05600" y="3154363"/>
            <a:ext cx="2438400" cy="20843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4514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/>
              <a:t>BN Example</a:t>
            </a:r>
          </a:p>
        </p:txBody>
      </p:sp>
      <p:pic>
        <p:nvPicPr>
          <p:cNvPr id="1344515" name="Picture 3"/>
          <p:cNvPicPr>
            <a:picLocks noChangeArrowheads="1"/>
          </p:cNvPicPr>
          <p:nvPr>
            <p:custDataLst>
              <p:tags r:id="rId2"/>
            </p:custDataLst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1143000" y="1066800"/>
            <a:ext cx="6553200" cy="4495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914400" y="5867400"/>
            <a:ext cx="3124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rgbClr val="FF0000"/>
                </a:solidFill>
              </a:rPr>
              <a:t>p(fo</a:t>
            </a:r>
            <a:r>
              <a:rPr lang="en-US" sz="2800" dirty="0" smtClean="0">
                <a:solidFill>
                  <a:srgbClr val="FF0000"/>
                </a:solidFill>
              </a:rPr>
              <a:t> | </a:t>
            </a:r>
            <a:r>
              <a:rPr lang="en-US" sz="2800" dirty="0" err="1" smtClean="0">
                <a:solidFill>
                  <a:srgbClr val="FF0000"/>
                </a:solidFill>
              </a:rPr>
              <a:t>hb</a:t>
            </a:r>
            <a:r>
              <a:rPr lang="en-US" sz="2800" dirty="0" smtClean="0">
                <a:solidFill>
                  <a:srgbClr val="FF0000"/>
                </a:solidFill>
              </a:rPr>
              <a:t>, lo)?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itchFamily="-110" charset="-128"/>
                <a:cs typeface="ＭＳ Ｐゴシック" pitchFamily="-110" charset="-128"/>
              </a:rPr>
              <a:t>Naive </a:t>
            </a:r>
            <a:r>
              <a:rPr lang="en-US" dirty="0" err="1">
                <a:ea typeface="ＭＳ Ｐゴシック" pitchFamily="-110" charset="-128"/>
                <a:cs typeface="ＭＳ Ｐゴシック" pitchFamily="-110" charset="-128"/>
              </a:rPr>
              <a:t>Bayes</a:t>
            </a:r>
            <a:r>
              <a:rPr lang="en-US" dirty="0">
                <a:ea typeface="ＭＳ Ｐゴシック" pitchFamily="-110" charset="-128"/>
                <a:cs typeface="ＭＳ Ｐゴシック" pitchFamily="-110" charset="-128"/>
              </a:rPr>
              <a:t> on spam email</a:t>
            </a:r>
          </a:p>
        </p:txBody>
      </p:sp>
      <p:pic>
        <p:nvPicPr>
          <p:cNvPr id="74755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646363" y="1600200"/>
            <a:ext cx="3449637" cy="4780417"/>
          </a:xfrm>
          <a:noFill/>
        </p:spPr>
      </p:pic>
      <p:sp>
        <p:nvSpPr>
          <p:cNvPr id="4" name="Rectangle 3"/>
          <p:cNvSpPr/>
          <p:nvPr/>
        </p:nvSpPr>
        <p:spPr>
          <a:xfrm>
            <a:off x="2362200" y="6397823"/>
            <a:ext cx="62484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ea typeface="ＭＳ Ｐゴシック" pitchFamily="-110" charset="-128"/>
                <a:cs typeface="ＭＳ Ｐゴシック" pitchFamily="-110" charset="-128"/>
              </a:rPr>
              <a:t>http://</a:t>
            </a:r>
            <a:r>
              <a:rPr lang="en-US" sz="1400" dirty="0" err="1" smtClean="0">
                <a:ea typeface="ＭＳ Ｐゴシック" pitchFamily="-110" charset="-128"/>
                <a:cs typeface="ＭＳ Ｐゴシック" pitchFamily="-110" charset="-128"/>
              </a:rPr>
              <a:t>www.cnbc.cmu.edu/~jp/research/email.paper.pdf</a:t>
            </a:r>
            <a:endParaRPr lang="en-US" sz="1400" dirty="0">
              <a:ea typeface="ＭＳ Ｐゴシック" pitchFamily="-110" charset="-128"/>
              <a:cs typeface="ＭＳ Ｐゴシック" pitchFamily="-110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>
                <a:ea typeface="ＭＳ Ｐゴシック" pitchFamily="-110" charset="-128"/>
                <a:cs typeface="ＭＳ Ｐゴシック" pitchFamily="-110" charset="-128"/>
              </a:rPr>
              <a:t>SpamAssassin</a:t>
            </a:r>
            <a:endParaRPr lang="en-US">
              <a:ea typeface="ＭＳ Ｐゴシック" pitchFamily="-110" charset="-128"/>
              <a:cs typeface="ＭＳ Ｐゴシック" pitchFamily="-110" charset="-128"/>
            </a:endParaRPr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itchFamily="-110" charset="-128"/>
                <a:cs typeface="ＭＳ Ｐゴシック" pitchFamily="-110" charset="-128"/>
              </a:rPr>
              <a:t>Naive </a:t>
            </a:r>
            <a:r>
              <a:rPr lang="en-US" dirty="0" err="1">
                <a:ea typeface="ＭＳ Ｐゴシック" pitchFamily="-110" charset="-128"/>
                <a:cs typeface="ＭＳ Ｐゴシック" pitchFamily="-110" charset="-128"/>
              </a:rPr>
              <a:t>Bayes</a:t>
            </a:r>
            <a:r>
              <a:rPr lang="en-US" dirty="0">
                <a:ea typeface="ＭＳ Ｐゴシック" pitchFamily="-110" charset="-128"/>
                <a:cs typeface="ＭＳ Ｐゴシック" pitchFamily="-110" charset="-128"/>
              </a:rPr>
              <a:t> has found a home in spam filtering</a:t>
            </a:r>
          </a:p>
          <a:p>
            <a:pPr lvl="1" eaLnBrk="1" hangingPunct="1"/>
            <a:r>
              <a:rPr lang="en-US" dirty="0"/>
              <a:t>Paul Graham’s </a:t>
            </a:r>
            <a:r>
              <a:rPr lang="en-US" i="1" dirty="0"/>
              <a:t>A Plan for Spam</a:t>
            </a:r>
          </a:p>
          <a:p>
            <a:pPr lvl="2" eaLnBrk="1" hangingPunct="1"/>
            <a:r>
              <a:rPr lang="en-US" dirty="0">
                <a:ea typeface="ＭＳ Ｐゴシック" pitchFamily="-110" charset="-128"/>
              </a:rPr>
              <a:t>A mutant with more mutant offspring...</a:t>
            </a:r>
          </a:p>
          <a:p>
            <a:pPr lvl="1" eaLnBrk="1" hangingPunct="1"/>
            <a:r>
              <a:rPr lang="en-US" dirty="0"/>
              <a:t>Naive </a:t>
            </a:r>
            <a:r>
              <a:rPr lang="en-US" dirty="0" err="1"/>
              <a:t>Bayes</a:t>
            </a:r>
            <a:r>
              <a:rPr lang="en-US" dirty="0"/>
              <a:t>-like classifier with weird parameter estimation</a:t>
            </a:r>
          </a:p>
          <a:p>
            <a:pPr lvl="1" eaLnBrk="1" hangingPunct="1"/>
            <a:r>
              <a:rPr lang="en-US" dirty="0"/>
              <a:t>Widely used in spam filters </a:t>
            </a:r>
            <a:endParaRPr lang="en-US" dirty="0" smtClean="0"/>
          </a:p>
          <a:p>
            <a:pPr lvl="1" eaLnBrk="1" hangingPunct="1"/>
            <a:r>
              <a:rPr lang="en-US" dirty="0" smtClean="0"/>
              <a:t>But </a:t>
            </a:r>
            <a:r>
              <a:rPr lang="en-US" dirty="0"/>
              <a:t>also many other things: black hole lists, etc</a:t>
            </a:r>
            <a:r>
              <a:rPr lang="en-US" dirty="0" smtClean="0"/>
              <a:t>.</a:t>
            </a:r>
            <a:endParaRPr lang="en-US" dirty="0" smtClean="0">
              <a:ea typeface="ＭＳ Ｐゴシック" pitchFamily="-110" charset="-128"/>
              <a:cs typeface="ＭＳ Ｐゴシック" pitchFamily="-110" charset="-128"/>
            </a:endParaRPr>
          </a:p>
          <a:p>
            <a:pPr eaLnBrk="1" hangingPunct="1"/>
            <a:r>
              <a:rPr lang="en-US" dirty="0">
                <a:ea typeface="ＭＳ Ｐゴシック" pitchFamily="-110" charset="-128"/>
                <a:cs typeface="ＭＳ Ｐゴシック" pitchFamily="-110" charset="-128"/>
              </a:rPr>
              <a:t>Many email topic filters also use NB classifiers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NB: The good and the bad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Good</a:t>
            </a:r>
          </a:p>
          <a:p>
            <a:pPr lvl="1"/>
            <a:r>
              <a:rPr lang="en-US" dirty="0" smtClean="0"/>
              <a:t>Easy to understand</a:t>
            </a:r>
          </a:p>
          <a:p>
            <a:pPr lvl="1"/>
            <a:r>
              <a:rPr lang="en-US" dirty="0" smtClean="0"/>
              <a:t>Fast to train</a:t>
            </a:r>
          </a:p>
          <a:p>
            <a:pPr lvl="1"/>
            <a:r>
              <a:rPr lang="en-US" dirty="0" smtClean="0"/>
              <a:t>Reasonable performance</a:t>
            </a:r>
          </a:p>
          <a:p>
            <a:r>
              <a:rPr lang="en-US" dirty="0" smtClean="0"/>
              <a:t>Bad</a:t>
            </a:r>
          </a:p>
          <a:p>
            <a:pPr lvl="1"/>
            <a:r>
              <a:rPr lang="en-US" dirty="0" smtClean="0"/>
              <a:t>We can do better</a:t>
            </a:r>
          </a:p>
          <a:p>
            <a:pPr lvl="1"/>
            <a:r>
              <a:rPr lang="en-US" dirty="0" smtClean="0"/>
              <a:t>Independence assumptions are rarely true</a:t>
            </a:r>
          </a:p>
          <a:p>
            <a:pPr lvl="1"/>
            <a:r>
              <a:rPr lang="en-US" dirty="0" smtClean="0"/>
              <a:t>Smoothing is challenging</a:t>
            </a:r>
          </a:p>
          <a:p>
            <a:pPr lvl="1"/>
            <a:r>
              <a:rPr lang="en-US" dirty="0" smtClean="0"/>
              <a:t>Feature selection is usually required</a:t>
            </a:r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p(fo</a:t>
            </a:r>
            <a:r>
              <a:rPr lang="en-US" dirty="0" smtClean="0"/>
              <a:t> | </a:t>
            </a:r>
            <a:r>
              <a:rPr lang="en-US" dirty="0" err="1" smtClean="0"/>
              <a:t>hb</a:t>
            </a:r>
            <a:r>
              <a:rPr lang="en-US" dirty="0" smtClean="0"/>
              <a:t>, lo) 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04800" y="1143000"/>
          <a:ext cx="3515032" cy="838200"/>
        </p:xfrm>
        <a:graphic>
          <a:graphicData uri="http://schemas.openxmlformats.org/presentationml/2006/ole">
            <p:oleObj spid="_x0000_s546818" name="Equation" r:id="rId3" imgW="1651000" imgH="393700" progId="Equation.3">
              <p:embed/>
            </p:oleObj>
          </a:graphicData>
        </a:graphic>
      </p:graphicFrame>
      <p:graphicFrame>
        <p:nvGraphicFramePr>
          <p:cNvPr id="544771" name="Object 3"/>
          <p:cNvGraphicFramePr>
            <a:graphicFrameLocks noChangeAspect="1"/>
          </p:cNvGraphicFramePr>
          <p:nvPr/>
        </p:nvGraphicFramePr>
        <p:xfrm>
          <a:off x="152400" y="2362200"/>
          <a:ext cx="3949700" cy="377825"/>
        </p:xfrm>
        <a:graphic>
          <a:graphicData uri="http://schemas.openxmlformats.org/presentationml/2006/ole">
            <p:oleObj spid="_x0000_s546819" name="Equation" r:id="rId4" imgW="1854200" imgH="177800" progId="Equation.3">
              <p:embed/>
            </p:oleObj>
          </a:graphicData>
        </a:graphic>
      </p:graphicFrame>
      <p:graphicFrame>
        <p:nvGraphicFramePr>
          <p:cNvPr id="544772" name="Object 4"/>
          <p:cNvGraphicFramePr>
            <a:graphicFrameLocks noChangeAspect="1"/>
          </p:cNvGraphicFramePr>
          <p:nvPr/>
        </p:nvGraphicFramePr>
        <p:xfrm>
          <a:off x="1828800" y="3027363"/>
          <a:ext cx="3760788" cy="782637"/>
        </p:xfrm>
        <a:graphic>
          <a:graphicData uri="http://schemas.openxmlformats.org/presentationml/2006/ole">
            <p:oleObj spid="_x0000_s546820" name="Equation" r:id="rId5" imgW="1765300" imgH="368300" progId="Equation.3">
              <p:embed/>
            </p:oleObj>
          </a:graphicData>
        </a:graphic>
      </p:graphicFrame>
      <p:sp>
        <p:nvSpPr>
          <p:cNvPr id="6" name="Rectangle 5"/>
          <p:cNvSpPr/>
          <p:nvPr/>
        </p:nvSpPr>
        <p:spPr>
          <a:xfrm>
            <a:off x="5638800" y="1066800"/>
            <a:ext cx="3200400" cy="120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400" dirty="0" smtClean="0">
                <a:solidFill>
                  <a:srgbClr val="0000FF"/>
                </a:solidFill>
              </a:rPr>
              <a:t>Evidence: HB, LO</a:t>
            </a:r>
          </a:p>
          <a:p>
            <a:pPr algn="l"/>
            <a:r>
              <a:rPr lang="en-US" sz="2400" dirty="0" smtClean="0">
                <a:solidFill>
                  <a:srgbClr val="0000FF"/>
                </a:solidFill>
              </a:rPr>
              <a:t>Query: FO</a:t>
            </a:r>
          </a:p>
          <a:p>
            <a:pPr algn="l"/>
            <a:r>
              <a:rPr lang="en-US" sz="2400" dirty="0" smtClean="0">
                <a:solidFill>
                  <a:srgbClr val="0000FF"/>
                </a:solidFill>
              </a:rPr>
              <a:t>Hidden: BP, DO</a:t>
            </a:r>
            <a:endParaRPr lang="en-US" sz="2400" dirty="0">
              <a:solidFill>
                <a:srgbClr val="0000FF"/>
              </a:solidFill>
            </a:endParaRPr>
          </a:p>
        </p:txBody>
      </p:sp>
      <p:graphicFrame>
        <p:nvGraphicFramePr>
          <p:cNvPr id="545797" name="Object 5"/>
          <p:cNvGraphicFramePr>
            <a:graphicFrameLocks noChangeAspect="1"/>
          </p:cNvGraphicFramePr>
          <p:nvPr/>
        </p:nvGraphicFramePr>
        <p:xfrm>
          <a:off x="1817688" y="4017963"/>
          <a:ext cx="7250112" cy="782637"/>
        </p:xfrm>
        <a:graphic>
          <a:graphicData uri="http://schemas.openxmlformats.org/presentationml/2006/ole">
            <p:oleObj spid="_x0000_s546821" name="Equation" r:id="rId6" imgW="3403600" imgH="368300" progId="Equation.3">
              <p:embed/>
            </p:oleObj>
          </a:graphicData>
        </a:graphic>
      </p:graphicFrame>
      <p:graphicFrame>
        <p:nvGraphicFramePr>
          <p:cNvPr id="546822" name="Object 6"/>
          <p:cNvGraphicFramePr>
            <a:graphicFrameLocks noChangeAspect="1"/>
          </p:cNvGraphicFramePr>
          <p:nvPr/>
        </p:nvGraphicFramePr>
        <p:xfrm>
          <a:off x="1844675" y="5084763"/>
          <a:ext cx="7196138" cy="782637"/>
        </p:xfrm>
        <a:graphic>
          <a:graphicData uri="http://schemas.openxmlformats.org/presentationml/2006/ole">
            <p:oleObj spid="_x0000_s546822" name="Equation" r:id="rId7" imgW="3378200" imgH="3683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46822" name="Object 6"/>
          <p:cNvGraphicFramePr>
            <a:graphicFrameLocks noChangeAspect="1"/>
          </p:cNvGraphicFramePr>
          <p:nvPr/>
        </p:nvGraphicFramePr>
        <p:xfrm>
          <a:off x="163513" y="152400"/>
          <a:ext cx="8980487" cy="782637"/>
        </p:xfrm>
        <a:graphic>
          <a:graphicData uri="http://schemas.openxmlformats.org/presentationml/2006/ole">
            <p:oleObj spid="_x0000_s548866" name="Equation" r:id="rId3" imgW="4216400" imgH="368300" progId="Equation.3">
              <p:embed/>
            </p:oleObj>
          </a:graphicData>
        </a:graphic>
      </p:graphicFrame>
      <p:sp>
        <p:nvSpPr>
          <p:cNvPr id="9" name="Oval 8"/>
          <p:cNvSpPr/>
          <p:nvPr/>
        </p:nvSpPr>
        <p:spPr bwMode="auto">
          <a:xfrm>
            <a:off x="4114800" y="1066800"/>
            <a:ext cx="304800" cy="3048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18" name="Oval 17"/>
          <p:cNvSpPr/>
          <p:nvPr/>
        </p:nvSpPr>
        <p:spPr bwMode="auto">
          <a:xfrm>
            <a:off x="4114800" y="1981200"/>
            <a:ext cx="304800" cy="3048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grpSp>
        <p:nvGrpSpPr>
          <p:cNvPr id="2" name="Group 41"/>
          <p:cNvGrpSpPr/>
          <p:nvPr/>
        </p:nvGrpSpPr>
        <p:grpSpPr>
          <a:xfrm>
            <a:off x="2057400" y="3962400"/>
            <a:ext cx="364403" cy="461665"/>
            <a:chOff x="2667000" y="3500735"/>
            <a:chExt cx="364403" cy="461665"/>
          </a:xfrm>
        </p:grpSpPr>
        <p:sp>
          <p:nvSpPr>
            <p:cNvPr id="21" name="TextBox 20"/>
            <p:cNvSpPr txBox="1"/>
            <p:nvPr/>
          </p:nvSpPr>
          <p:spPr>
            <a:xfrm>
              <a:off x="2667000" y="3500735"/>
              <a:ext cx="36440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/>
                <a:t>+</a:t>
              </a:r>
              <a:endParaRPr lang="en-US" sz="2400" b="1" dirty="0"/>
            </a:p>
          </p:txBody>
        </p:sp>
        <p:sp>
          <p:nvSpPr>
            <p:cNvPr id="20" name="Oval 19"/>
            <p:cNvSpPr/>
            <p:nvPr/>
          </p:nvSpPr>
          <p:spPr bwMode="auto">
            <a:xfrm>
              <a:off x="2667000" y="3581400"/>
              <a:ext cx="304800" cy="3048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endParaRPr>
            </a:p>
          </p:txBody>
        </p:sp>
      </p:grpSp>
      <p:sp>
        <p:nvSpPr>
          <p:cNvPr id="28" name="Oval 27"/>
          <p:cNvSpPr/>
          <p:nvPr/>
        </p:nvSpPr>
        <p:spPr bwMode="auto">
          <a:xfrm>
            <a:off x="2819400" y="4957465"/>
            <a:ext cx="304800" cy="3048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30" name="Oval 29"/>
          <p:cNvSpPr/>
          <p:nvPr/>
        </p:nvSpPr>
        <p:spPr bwMode="auto">
          <a:xfrm>
            <a:off x="2819400" y="6100465"/>
            <a:ext cx="304800" cy="3048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cxnSp>
        <p:nvCxnSpPr>
          <p:cNvPr id="32" name="Straight Connector 31"/>
          <p:cNvCxnSpPr>
            <a:stCxn id="28" idx="4"/>
            <a:endCxn id="30" idx="0"/>
          </p:cNvCxnSpPr>
          <p:nvPr/>
        </p:nvCxnSpPr>
        <p:spPr bwMode="auto">
          <a:xfrm rot="5400000">
            <a:off x="2552700" y="5681365"/>
            <a:ext cx="838200" cy="1588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3" name="Oval 32"/>
          <p:cNvSpPr/>
          <p:nvPr/>
        </p:nvSpPr>
        <p:spPr bwMode="auto">
          <a:xfrm>
            <a:off x="1295400" y="4957465"/>
            <a:ext cx="304800" cy="3048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34" name="Oval 33"/>
          <p:cNvSpPr/>
          <p:nvPr/>
        </p:nvSpPr>
        <p:spPr bwMode="auto">
          <a:xfrm>
            <a:off x="1295400" y="6100465"/>
            <a:ext cx="304800" cy="3048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cxnSp>
        <p:nvCxnSpPr>
          <p:cNvPr id="35" name="Straight Connector 34"/>
          <p:cNvCxnSpPr>
            <a:stCxn id="33" idx="4"/>
            <a:endCxn id="34" idx="0"/>
          </p:cNvCxnSpPr>
          <p:nvPr/>
        </p:nvCxnSpPr>
        <p:spPr bwMode="auto">
          <a:xfrm rot="5400000">
            <a:off x="1028700" y="5681365"/>
            <a:ext cx="838200" cy="1588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Straight Connector 36"/>
          <p:cNvCxnSpPr>
            <a:endCxn id="33" idx="7"/>
          </p:cNvCxnSpPr>
          <p:nvPr/>
        </p:nvCxnSpPr>
        <p:spPr bwMode="auto">
          <a:xfrm rot="5400000">
            <a:off x="1479363" y="4379428"/>
            <a:ext cx="698874" cy="546474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Straight Connector 38"/>
          <p:cNvCxnSpPr>
            <a:endCxn id="28" idx="0"/>
          </p:cNvCxnSpPr>
          <p:nvPr/>
        </p:nvCxnSpPr>
        <p:spPr bwMode="auto">
          <a:xfrm rot="16200000" flipH="1">
            <a:off x="2317563" y="4303227"/>
            <a:ext cx="654237" cy="654237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3" name="Group 45"/>
          <p:cNvGrpSpPr/>
          <p:nvPr/>
        </p:nvGrpSpPr>
        <p:grpSpPr>
          <a:xfrm>
            <a:off x="4114800" y="2971800"/>
            <a:ext cx="364403" cy="461665"/>
            <a:chOff x="2667000" y="3500735"/>
            <a:chExt cx="364403" cy="461665"/>
          </a:xfrm>
        </p:grpSpPr>
        <p:sp>
          <p:nvSpPr>
            <p:cNvPr id="47" name="TextBox 46"/>
            <p:cNvSpPr txBox="1"/>
            <p:nvPr/>
          </p:nvSpPr>
          <p:spPr>
            <a:xfrm>
              <a:off x="2667000" y="3500735"/>
              <a:ext cx="36440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/>
                <a:t>+</a:t>
              </a:r>
              <a:endParaRPr lang="en-US" sz="2400" b="1" dirty="0"/>
            </a:p>
          </p:txBody>
        </p:sp>
        <p:sp>
          <p:nvSpPr>
            <p:cNvPr id="48" name="Oval 47"/>
            <p:cNvSpPr/>
            <p:nvPr/>
          </p:nvSpPr>
          <p:spPr bwMode="auto">
            <a:xfrm>
              <a:off x="2667000" y="3581400"/>
              <a:ext cx="304800" cy="3048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endParaRPr>
            </a:p>
          </p:txBody>
        </p:sp>
      </p:grpSp>
      <p:graphicFrame>
        <p:nvGraphicFramePr>
          <p:cNvPr id="63" name="Object 62"/>
          <p:cNvGraphicFramePr>
            <a:graphicFrameLocks noChangeAspect="1"/>
          </p:cNvGraphicFramePr>
          <p:nvPr/>
        </p:nvGraphicFramePr>
        <p:xfrm>
          <a:off x="76200" y="4347865"/>
          <a:ext cx="1480457" cy="304800"/>
        </p:xfrm>
        <a:graphic>
          <a:graphicData uri="http://schemas.openxmlformats.org/presentationml/2006/ole">
            <p:oleObj spid="_x0000_s548867" name="Equation" r:id="rId4" imgW="863600" imgH="177800" progId="Equation.3">
              <p:embed/>
            </p:oleObj>
          </a:graphicData>
        </a:graphic>
      </p:graphicFrame>
      <p:graphicFrame>
        <p:nvGraphicFramePr>
          <p:cNvPr id="547848" name="Object 8"/>
          <p:cNvGraphicFramePr>
            <a:graphicFrameLocks noChangeAspect="1"/>
          </p:cNvGraphicFramePr>
          <p:nvPr/>
        </p:nvGraphicFramePr>
        <p:xfrm>
          <a:off x="2862263" y="4347865"/>
          <a:ext cx="1633537" cy="304800"/>
        </p:xfrm>
        <a:graphic>
          <a:graphicData uri="http://schemas.openxmlformats.org/presentationml/2006/ole">
            <p:oleObj spid="_x0000_s548868" name="Equation" r:id="rId5" imgW="952500" imgH="177800" progId="Equation.3">
              <p:embed/>
            </p:oleObj>
          </a:graphicData>
        </a:graphic>
      </p:graphicFrame>
      <p:graphicFrame>
        <p:nvGraphicFramePr>
          <p:cNvPr id="547849" name="Object 9"/>
          <p:cNvGraphicFramePr>
            <a:graphicFrameLocks noChangeAspect="1"/>
          </p:cNvGraphicFramePr>
          <p:nvPr/>
        </p:nvGraphicFramePr>
        <p:xfrm>
          <a:off x="53975" y="5567065"/>
          <a:ext cx="1066800" cy="304800"/>
        </p:xfrm>
        <a:graphic>
          <a:graphicData uri="http://schemas.openxmlformats.org/presentationml/2006/ole">
            <p:oleObj spid="_x0000_s548869" name="Equation" r:id="rId6" imgW="622300" imgH="177800" progId="Equation.3">
              <p:embed/>
            </p:oleObj>
          </a:graphicData>
        </a:graphic>
      </p:graphicFrame>
      <p:graphicFrame>
        <p:nvGraphicFramePr>
          <p:cNvPr id="547850" name="Object 10"/>
          <p:cNvGraphicFramePr>
            <a:graphicFrameLocks noChangeAspect="1"/>
          </p:cNvGraphicFramePr>
          <p:nvPr/>
        </p:nvGraphicFramePr>
        <p:xfrm>
          <a:off x="3048000" y="5567065"/>
          <a:ext cx="1219200" cy="304800"/>
        </p:xfrm>
        <a:graphic>
          <a:graphicData uri="http://schemas.openxmlformats.org/presentationml/2006/ole">
            <p:oleObj spid="_x0000_s548870" name="Equation" r:id="rId7" imgW="711200" imgH="177800" progId="Equation.3">
              <p:embed/>
            </p:oleObj>
          </a:graphicData>
        </a:graphic>
      </p:graphicFrame>
      <p:grpSp>
        <p:nvGrpSpPr>
          <p:cNvPr id="4" name="Group 66"/>
          <p:cNvGrpSpPr/>
          <p:nvPr/>
        </p:nvGrpSpPr>
        <p:grpSpPr>
          <a:xfrm>
            <a:off x="6705600" y="3926373"/>
            <a:ext cx="364403" cy="461665"/>
            <a:chOff x="2667000" y="3500735"/>
            <a:chExt cx="364403" cy="461665"/>
          </a:xfrm>
        </p:grpSpPr>
        <p:sp>
          <p:nvSpPr>
            <p:cNvPr id="68" name="TextBox 67"/>
            <p:cNvSpPr txBox="1"/>
            <p:nvPr/>
          </p:nvSpPr>
          <p:spPr>
            <a:xfrm>
              <a:off x="2667000" y="3500735"/>
              <a:ext cx="36440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/>
                <a:t>+</a:t>
              </a:r>
              <a:endParaRPr lang="en-US" sz="2400" b="1" dirty="0"/>
            </a:p>
          </p:txBody>
        </p:sp>
        <p:sp>
          <p:nvSpPr>
            <p:cNvPr id="69" name="Oval 68"/>
            <p:cNvSpPr/>
            <p:nvPr/>
          </p:nvSpPr>
          <p:spPr bwMode="auto">
            <a:xfrm>
              <a:off x="2667000" y="3581400"/>
              <a:ext cx="304800" cy="3048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endParaRPr>
            </a:p>
          </p:txBody>
        </p:sp>
      </p:grpSp>
      <p:sp>
        <p:nvSpPr>
          <p:cNvPr id="70" name="Oval 69"/>
          <p:cNvSpPr/>
          <p:nvPr/>
        </p:nvSpPr>
        <p:spPr bwMode="auto">
          <a:xfrm>
            <a:off x="7467600" y="4921438"/>
            <a:ext cx="304800" cy="3048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71" name="Oval 70"/>
          <p:cNvSpPr/>
          <p:nvPr/>
        </p:nvSpPr>
        <p:spPr bwMode="auto">
          <a:xfrm>
            <a:off x="7467600" y="6064438"/>
            <a:ext cx="304800" cy="3048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cxnSp>
        <p:nvCxnSpPr>
          <p:cNvPr id="72" name="Straight Connector 71"/>
          <p:cNvCxnSpPr>
            <a:stCxn id="70" idx="4"/>
            <a:endCxn id="71" idx="0"/>
          </p:cNvCxnSpPr>
          <p:nvPr/>
        </p:nvCxnSpPr>
        <p:spPr bwMode="auto">
          <a:xfrm rot="5400000">
            <a:off x="7200900" y="5645338"/>
            <a:ext cx="838200" cy="1588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3" name="Oval 72"/>
          <p:cNvSpPr/>
          <p:nvPr/>
        </p:nvSpPr>
        <p:spPr bwMode="auto">
          <a:xfrm>
            <a:off x="5943600" y="4921438"/>
            <a:ext cx="304800" cy="3048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74" name="Oval 73"/>
          <p:cNvSpPr/>
          <p:nvPr/>
        </p:nvSpPr>
        <p:spPr bwMode="auto">
          <a:xfrm>
            <a:off x="5943600" y="6064438"/>
            <a:ext cx="304800" cy="3048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cxnSp>
        <p:nvCxnSpPr>
          <p:cNvPr id="75" name="Straight Connector 74"/>
          <p:cNvCxnSpPr>
            <a:stCxn id="73" idx="4"/>
            <a:endCxn id="74" idx="0"/>
          </p:cNvCxnSpPr>
          <p:nvPr/>
        </p:nvCxnSpPr>
        <p:spPr bwMode="auto">
          <a:xfrm rot="5400000">
            <a:off x="5676900" y="5645338"/>
            <a:ext cx="838200" cy="1588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6" name="Straight Connector 75"/>
          <p:cNvCxnSpPr>
            <a:endCxn id="73" idx="7"/>
          </p:cNvCxnSpPr>
          <p:nvPr/>
        </p:nvCxnSpPr>
        <p:spPr bwMode="auto">
          <a:xfrm rot="5400000">
            <a:off x="6127563" y="4343401"/>
            <a:ext cx="698874" cy="546474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7" name="Straight Connector 76"/>
          <p:cNvCxnSpPr>
            <a:endCxn id="70" idx="0"/>
          </p:cNvCxnSpPr>
          <p:nvPr/>
        </p:nvCxnSpPr>
        <p:spPr bwMode="auto">
          <a:xfrm rot="16200000" flipH="1">
            <a:off x="6965763" y="4267200"/>
            <a:ext cx="654237" cy="654237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78" name="Object 77"/>
          <p:cNvGraphicFramePr>
            <a:graphicFrameLocks noChangeAspect="1"/>
          </p:cNvGraphicFramePr>
          <p:nvPr/>
        </p:nvGraphicFramePr>
        <p:xfrm>
          <a:off x="4724400" y="4311838"/>
          <a:ext cx="1480457" cy="304800"/>
        </p:xfrm>
        <a:graphic>
          <a:graphicData uri="http://schemas.openxmlformats.org/presentationml/2006/ole">
            <p:oleObj spid="_x0000_s548871" name="Equation" r:id="rId8" imgW="863600" imgH="177800" progId="Equation.3">
              <p:embed/>
            </p:oleObj>
          </a:graphicData>
        </a:graphic>
      </p:graphicFrame>
      <p:graphicFrame>
        <p:nvGraphicFramePr>
          <p:cNvPr id="79" name="Object 8"/>
          <p:cNvGraphicFramePr>
            <a:graphicFrameLocks noChangeAspect="1"/>
          </p:cNvGraphicFramePr>
          <p:nvPr/>
        </p:nvGraphicFramePr>
        <p:xfrm>
          <a:off x="7510463" y="4311838"/>
          <a:ext cx="1633537" cy="304800"/>
        </p:xfrm>
        <a:graphic>
          <a:graphicData uri="http://schemas.openxmlformats.org/presentationml/2006/ole">
            <p:oleObj spid="_x0000_s548872" name="Equation" r:id="rId9" imgW="952500" imgH="177800" progId="Equation.3">
              <p:embed/>
            </p:oleObj>
          </a:graphicData>
        </a:graphic>
      </p:graphicFrame>
      <p:graphicFrame>
        <p:nvGraphicFramePr>
          <p:cNvPr id="80" name="Object 9"/>
          <p:cNvGraphicFramePr>
            <a:graphicFrameLocks noChangeAspect="1"/>
          </p:cNvGraphicFramePr>
          <p:nvPr/>
        </p:nvGraphicFramePr>
        <p:xfrm>
          <a:off x="4702175" y="5531038"/>
          <a:ext cx="1066800" cy="304800"/>
        </p:xfrm>
        <a:graphic>
          <a:graphicData uri="http://schemas.openxmlformats.org/presentationml/2006/ole">
            <p:oleObj spid="_x0000_s548873" name="Equation" r:id="rId10" imgW="622300" imgH="177800" progId="Equation.3">
              <p:embed/>
            </p:oleObj>
          </a:graphicData>
        </a:graphic>
      </p:graphicFrame>
      <p:graphicFrame>
        <p:nvGraphicFramePr>
          <p:cNvPr id="81" name="Object 10"/>
          <p:cNvGraphicFramePr>
            <a:graphicFrameLocks noChangeAspect="1"/>
          </p:cNvGraphicFramePr>
          <p:nvPr/>
        </p:nvGraphicFramePr>
        <p:xfrm>
          <a:off x="7696200" y="5531038"/>
          <a:ext cx="1219200" cy="304800"/>
        </p:xfrm>
        <a:graphic>
          <a:graphicData uri="http://schemas.openxmlformats.org/presentationml/2006/ole">
            <p:oleObj spid="_x0000_s548874" name="Equation" r:id="rId11" imgW="711200" imgH="177800" progId="Equation.3">
              <p:embed/>
            </p:oleObj>
          </a:graphicData>
        </a:graphic>
      </p:graphicFrame>
      <p:cxnSp>
        <p:nvCxnSpPr>
          <p:cNvPr id="83" name="Straight Connector 82"/>
          <p:cNvCxnSpPr>
            <a:stCxn id="20" idx="7"/>
            <a:endCxn id="48" idx="2"/>
          </p:cNvCxnSpPr>
          <p:nvPr/>
        </p:nvCxnSpPr>
        <p:spPr bwMode="auto">
          <a:xfrm rot="5400000" flipH="1" flipV="1">
            <a:off x="2774763" y="2747666"/>
            <a:ext cx="882837" cy="1797237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5" name="Straight Connector 84"/>
          <p:cNvCxnSpPr>
            <a:stCxn id="48" idx="6"/>
            <a:endCxn id="69" idx="1"/>
          </p:cNvCxnSpPr>
          <p:nvPr/>
        </p:nvCxnSpPr>
        <p:spPr bwMode="auto">
          <a:xfrm>
            <a:off x="4419600" y="3204865"/>
            <a:ext cx="2330637" cy="84681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7" name="Straight Connector 86"/>
          <p:cNvCxnSpPr>
            <a:stCxn id="18" idx="4"/>
            <a:endCxn id="48" idx="0"/>
          </p:cNvCxnSpPr>
          <p:nvPr/>
        </p:nvCxnSpPr>
        <p:spPr bwMode="auto">
          <a:xfrm rot="5400000">
            <a:off x="3883968" y="2669232"/>
            <a:ext cx="766465" cy="1588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9" name="Straight Connector 88"/>
          <p:cNvCxnSpPr>
            <a:stCxn id="9" idx="4"/>
            <a:endCxn id="18" idx="0"/>
          </p:cNvCxnSpPr>
          <p:nvPr/>
        </p:nvCxnSpPr>
        <p:spPr bwMode="auto">
          <a:xfrm rot="5400000">
            <a:off x="3962400" y="1676400"/>
            <a:ext cx="609600" cy="1588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547855" name="Object 15"/>
          <p:cNvGraphicFramePr>
            <a:graphicFrameLocks noChangeAspect="1"/>
          </p:cNvGraphicFramePr>
          <p:nvPr/>
        </p:nvGraphicFramePr>
        <p:xfrm>
          <a:off x="5257800" y="3124200"/>
          <a:ext cx="806450" cy="304800"/>
        </p:xfrm>
        <a:graphic>
          <a:graphicData uri="http://schemas.openxmlformats.org/presentationml/2006/ole">
            <p:oleObj spid="_x0000_s548875" name="Equation" r:id="rId12" imgW="469900" imgH="177800" progId="Equation.3">
              <p:embed/>
            </p:oleObj>
          </a:graphicData>
        </a:graphic>
      </p:graphicFrame>
      <p:graphicFrame>
        <p:nvGraphicFramePr>
          <p:cNvPr id="547856" name="Object 16"/>
          <p:cNvGraphicFramePr>
            <a:graphicFrameLocks noChangeAspect="1"/>
          </p:cNvGraphicFramePr>
          <p:nvPr/>
        </p:nvGraphicFramePr>
        <p:xfrm>
          <a:off x="2546350" y="3200400"/>
          <a:ext cx="654050" cy="304800"/>
        </p:xfrm>
        <a:graphic>
          <a:graphicData uri="http://schemas.openxmlformats.org/presentationml/2006/ole">
            <p:oleObj spid="_x0000_s548876" name="Equation" r:id="rId13" imgW="381000" imgH="177800" progId="Equation.3">
              <p:embed/>
            </p:oleObj>
          </a:graphicData>
        </a:graphic>
      </p:graphicFrame>
      <p:graphicFrame>
        <p:nvGraphicFramePr>
          <p:cNvPr id="547857" name="Object 17"/>
          <p:cNvGraphicFramePr>
            <a:graphicFrameLocks noChangeAspect="1"/>
          </p:cNvGraphicFramePr>
          <p:nvPr/>
        </p:nvGraphicFramePr>
        <p:xfrm>
          <a:off x="2971800" y="2438400"/>
          <a:ext cx="1090612" cy="304800"/>
        </p:xfrm>
        <a:graphic>
          <a:graphicData uri="http://schemas.openxmlformats.org/presentationml/2006/ole">
            <p:oleObj spid="_x0000_s548877" name="Equation" r:id="rId14" imgW="635000" imgH="177800" progId="Equation.3">
              <p:embed/>
            </p:oleObj>
          </a:graphicData>
        </a:graphic>
      </p:graphicFrame>
      <p:graphicFrame>
        <p:nvGraphicFramePr>
          <p:cNvPr id="547858" name="Object 18"/>
          <p:cNvGraphicFramePr>
            <a:graphicFrameLocks noChangeAspect="1"/>
          </p:cNvGraphicFramePr>
          <p:nvPr/>
        </p:nvGraphicFramePr>
        <p:xfrm>
          <a:off x="3197225" y="1533525"/>
          <a:ext cx="742950" cy="284163"/>
        </p:xfrm>
        <a:graphic>
          <a:graphicData uri="http://schemas.openxmlformats.org/presentationml/2006/ole">
            <p:oleObj spid="_x0000_s548878" name="Equation" r:id="rId15" imgW="431800" imgH="165100" progId="Equation.3">
              <p:embed/>
            </p:oleObj>
          </a:graphicData>
        </a:graphic>
      </p:graphicFrame>
      <p:sp>
        <p:nvSpPr>
          <p:cNvPr id="49" name="Rectangle 48"/>
          <p:cNvSpPr/>
          <p:nvPr/>
        </p:nvSpPr>
        <p:spPr bwMode="auto">
          <a:xfrm>
            <a:off x="0" y="3810000"/>
            <a:ext cx="4495800" cy="2819400"/>
          </a:xfrm>
          <a:prstGeom prst="rect">
            <a:avLst/>
          </a:prstGeom>
          <a:solidFill>
            <a:srgbClr val="FF7C80">
              <a:alpha val="32000"/>
            </a:srgb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50" name="Rectangle 49"/>
          <p:cNvSpPr/>
          <p:nvPr/>
        </p:nvSpPr>
        <p:spPr bwMode="auto">
          <a:xfrm>
            <a:off x="4648200" y="3810000"/>
            <a:ext cx="4495800" cy="2819400"/>
          </a:xfrm>
          <a:prstGeom prst="rect">
            <a:avLst/>
          </a:prstGeom>
          <a:solidFill>
            <a:srgbClr val="FF7C80">
              <a:alpha val="32000"/>
            </a:srgb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638800" y="1524000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dirty="0" smtClean="0">
                <a:solidFill>
                  <a:srgbClr val="0000FF"/>
                </a:solidFill>
              </a:rPr>
              <a:t>Idea: calculate from the bottom up</a:t>
            </a:r>
            <a:endParaRPr lang="en-US" sz="24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Variable elimination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2209799"/>
          </a:xfrm>
        </p:spPr>
        <p:txBody>
          <a:bodyPr/>
          <a:lstStyle/>
          <a:p>
            <a:r>
              <a:rPr lang="en-US" sz="2400" dirty="0" smtClean="0"/>
              <a:t>Avoids repeated computation</a:t>
            </a:r>
          </a:p>
          <a:p>
            <a:r>
              <a:rPr lang="en-US" sz="2400" dirty="0" smtClean="0"/>
              <a:t>Break the calculation into </a:t>
            </a:r>
            <a:r>
              <a:rPr lang="en-US" sz="2400" i="1" dirty="0" smtClean="0"/>
              <a:t>factors</a:t>
            </a:r>
          </a:p>
          <a:p>
            <a:pPr lvl="1"/>
            <a:r>
              <a:rPr lang="en-US" sz="2000" dirty="0" smtClean="0"/>
              <a:t>each factor involves some (or all) of the variables</a:t>
            </a:r>
          </a:p>
          <a:p>
            <a:pPr lvl="1"/>
            <a:r>
              <a:rPr lang="en-US" sz="2000" dirty="0" smtClean="0"/>
              <a:t>factors represent the values for the possible combinations of the variables</a:t>
            </a:r>
          </a:p>
          <a:p>
            <a:pPr lvl="1"/>
            <a:r>
              <a:rPr lang="en-US" sz="2000" dirty="0" smtClean="0"/>
              <a:t>Initially, these values come straight from the conditional probability tables</a:t>
            </a:r>
          </a:p>
          <a:p>
            <a:pPr lvl="1"/>
            <a:endParaRPr lang="en-US" sz="2000" dirty="0"/>
          </a:p>
        </p:txBody>
      </p:sp>
      <p:graphicFrame>
        <p:nvGraphicFramePr>
          <p:cNvPr id="549890" name="Object 2"/>
          <p:cNvGraphicFramePr>
            <a:graphicFrameLocks noChangeAspect="1"/>
          </p:cNvGraphicFramePr>
          <p:nvPr/>
        </p:nvGraphicFramePr>
        <p:xfrm>
          <a:off x="1287463" y="3810001"/>
          <a:ext cx="6356350" cy="782638"/>
        </p:xfrm>
        <a:graphic>
          <a:graphicData uri="http://schemas.openxmlformats.org/presentationml/2006/ole">
            <p:oleObj spid="_x0000_s549890" name="Equation" r:id="rId3" imgW="2984500" imgH="368300" progId="Equation.3">
              <p:embed/>
            </p:oleObj>
          </a:graphicData>
        </a:graphic>
      </p:graphicFrame>
      <p:sp>
        <p:nvSpPr>
          <p:cNvPr id="5" name="Left Brace 4"/>
          <p:cNvSpPr/>
          <p:nvPr/>
        </p:nvSpPr>
        <p:spPr bwMode="auto">
          <a:xfrm rot="16200000">
            <a:off x="1562100" y="4076701"/>
            <a:ext cx="304800" cy="685800"/>
          </a:xfrm>
          <a:prstGeom prst="leftBrace">
            <a:avLst/>
          </a:prstGeom>
          <a:noFill/>
          <a:ln w="2540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solidFill>
                  <a:srgbClr val="008000"/>
                </a:solidFill>
              </a:ln>
              <a:solidFill>
                <a:srgbClr val="008000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19200" y="4572001"/>
            <a:ext cx="990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f</a:t>
            </a:r>
            <a:r>
              <a:rPr lang="en-US" sz="2000" baseline="-25000" dirty="0" smtClean="0"/>
              <a:t>1</a:t>
            </a:r>
            <a:r>
              <a:rPr lang="en-US" sz="2000" dirty="0" smtClean="0"/>
              <a:t>(fo)</a:t>
            </a:r>
            <a:endParaRPr lang="en-US" sz="2000" baseline="-25000" dirty="0"/>
          </a:p>
        </p:txBody>
      </p:sp>
      <p:sp>
        <p:nvSpPr>
          <p:cNvPr id="7" name="Double Bracket 6"/>
          <p:cNvSpPr/>
          <p:nvPr/>
        </p:nvSpPr>
        <p:spPr bwMode="auto">
          <a:xfrm>
            <a:off x="1371600" y="5105401"/>
            <a:ext cx="685800" cy="381000"/>
          </a:xfrm>
          <a:prstGeom prst="bracketPair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71600" y="5105401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0.15</a:t>
            </a:r>
            <a:endParaRPr lang="en-US" dirty="0"/>
          </a:p>
        </p:txBody>
      </p:sp>
      <p:sp>
        <p:nvSpPr>
          <p:cNvPr id="9" name="Left Brace 8"/>
          <p:cNvSpPr/>
          <p:nvPr/>
        </p:nvSpPr>
        <p:spPr bwMode="auto">
          <a:xfrm rot="16200000">
            <a:off x="2552700" y="4076701"/>
            <a:ext cx="304800" cy="685800"/>
          </a:xfrm>
          <a:prstGeom prst="leftBrace">
            <a:avLst/>
          </a:prstGeom>
          <a:noFill/>
          <a:ln w="2540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solidFill>
                  <a:srgbClr val="008000"/>
                </a:solidFill>
              </a:ln>
              <a:solidFill>
                <a:srgbClr val="008000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057400" y="4572001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f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(lo, </a:t>
            </a:r>
            <a:r>
              <a:rPr lang="en-US" sz="2000" dirty="0" err="1" smtClean="0"/>
              <a:t>fo</a:t>
            </a:r>
            <a:r>
              <a:rPr lang="en-US" sz="2000" dirty="0" smtClean="0"/>
              <a:t>)</a:t>
            </a:r>
            <a:endParaRPr lang="en-US" sz="2000" baseline="-25000" dirty="0"/>
          </a:p>
        </p:txBody>
      </p:sp>
      <p:sp>
        <p:nvSpPr>
          <p:cNvPr id="11" name="Double Bracket 10"/>
          <p:cNvSpPr/>
          <p:nvPr/>
        </p:nvSpPr>
        <p:spPr bwMode="auto">
          <a:xfrm>
            <a:off x="2362200" y="5105401"/>
            <a:ext cx="685800" cy="381000"/>
          </a:xfrm>
          <a:prstGeom prst="bracketPair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362200" y="5117069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0.6</a:t>
            </a:r>
            <a:endParaRPr lang="en-US" dirty="0"/>
          </a:p>
        </p:txBody>
      </p:sp>
      <p:sp>
        <p:nvSpPr>
          <p:cNvPr id="18" name="Left Brace 17"/>
          <p:cNvSpPr/>
          <p:nvPr/>
        </p:nvSpPr>
        <p:spPr bwMode="auto">
          <a:xfrm rot="16200000">
            <a:off x="3771900" y="4152901"/>
            <a:ext cx="304800" cy="685800"/>
          </a:xfrm>
          <a:prstGeom prst="leftBrace">
            <a:avLst/>
          </a:prstGeom>
          <a:noFill/>
          <a:ln w="2540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solidFill>
                  <a:srgbClr val="008000"/>
                </a:solidFill>
              </a:ln>
              <a:solidFill>
                <a:srgbClr val="008000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19" name="Double Bracket 18"/>
          <p:cNvSpPr/>
          <p:nvPr/>
        </p:nvSpPr>
        <p:spPr bwMode="auto">
          <a:xfrm>
            <a:off x="3505200" y="5181601"/>
            <a:ext cx="1066800" cy="838200"/>
          </a:xfrm>
          <a:prstGeom prst="bracketPair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581400" y="4953001"/>
            <a:ext cx="990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err="1" smtClean="0"/>
              <a:t>bp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  0.01</a:t>
            </a:r>
          </a:p>
          <a:p>
            <a:pPr algn="l"/>
            <a:r>
              <a:rPr lang="en-US" dirty="0" smtClean="0"/>
              <a:t>F  0.99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3352800" y="4572001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f</a:t>
            </a:r>
            <a:r>
              <a:rPr lang="en-US" sz="2000" baseline="-25000" dirty="0" smtClean="0"/>
              <a:t>3</a:t>
            </a:r>
            <a:r>
              <a:rPr lang="en-US" sz="2000" dirty="0" smtClean="0"/>
              <a:t>(bp)</a:t>
            </a:r>
            <a:endParaRPr lang="en-US" sz="2000" baseline="-25000" dirty="0"/>
          </a:p>
        </p:txBody>
      </p:sp>
      <p:sp>
        <p:nvSpPr>
          <p:cNvPr id="22" name="Left Brace 21"/>
          <p:cNvSpPr/>
          <p:nvPr/>
        </p:nvSpPr>
        <p:spPr bwMode="auto">
          <a:xfrm rot="16200000">
            <a:off x="5410200" y="3733802"/>
            <a:ext cx="304799" cy="1524000"/>
          </a:xfrm>
          <a:prstGeom prst="leftBrace">
            <a:avLst/>
          </a:prstGeom>
          <a:noFill/>
          <a:ln w="2540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solidFill>
                  <a:srgbClr val="008000"/>
                </a:solidFill>
              </a:ln>
              <a:solidFill>
                <a:srgbClr val="008000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23" name="Double Bracket 22"/>
          <p:cNvSpPr/>
          <p:nvPr/>
        </p:nvSpPr>
        <p:spPr bwMode="auto">
          <a:xfrm>
            <a:off x="4724400" y="5105401"/>
            <a:ext cx="1828800" cy="1600199"/>
          </a:xfrm>
          <a:prstGeom prst="bracketPair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876800" y="5096471"/>
            <a:ext cx="1600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/>
              <a:t>do </a:t>
            </a:r>
            <a:r>
              <a:rPr lang="en-US" dirty="0" err="1" smtClean="0"/>
              <a:t>fo</a:t>
            </a:r>
            <a:r>
              <a:rPr lang="en-US" dirty="0" smtClean="0"/>
              <a:t> </a:t>
            </a:r>
            <a:r>
              <a:rPr lang="en-US" dirty="0" err="1" smtClean="0"/>
              <a:t>bp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   T  T   0.99</a:t>
            </a:r>
          </a:p>
          <a:p>
            <a:pPr algn="l"/>
            <a:r>
              <a:rPr lang="en-US" dirty="0" smtClean="0"/>
              <a:t>T   T  F   0.90</a:t>
            </a:r>
          </a:p>
          <a:p>
            <a:pPr algn="l"/>
            <a:r>
              <a:rPr lang="en-US" dirty="0" smtClean="0"/>
              <a:t>F   T  T   0.01</a:t>
            </a:r>
          </a:p>
          <a:p>
            <a:pPr algn="l"/>
            <a:r>
              <a:rPr lang="en-US" dirty="0" smtClean="0"/>
              <a:t>F   T  F   0.10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4800600" y="4629091"/>
            <a:ext cx="1447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f</a:t>
            </a:r>
            <a:r>
              <a:rPr lang="en-US" sz="2000" baseline="-25000" dirty="0" smtClean="0"/>
              <a:t>4</a:t>
            </a:r>
            <a:r>
              <a:rPr lang="en-US" sz="2000" dirty="0" smtClean="0"/>
              <a:t>(do,fo,bp)</a:t>
            </a:r>
            <a:endParaRPr lang="en-US" sz="2000" baseline="-25000" dirty="0"/>
          </a:p>
        </p:txBody>
      </p:sp>
      <p:sp>
        <p:nvSpPr>
          <p:cNvPr id="26" name="Left Brace 25"/>
          <p:cNvSpPr/>
          <p:nvPr/>
        </p:nvSpPr>
        <p:spPr bwMode="auto">
          <a:xfrm rot="16200000">
            <a:off x="6858002" y="3886200"/>
            <a:ext cx="304800" cy="1219201"/>
          </a:xfrm>
          <a:prstGeom prst="leftBrace">
            <a:avLst/>
          </a:prstGeom>
          <a:noFill/>
          <a:ln w="2540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solidFill>
                  <a:srgbClr val="008000"/>
                </a:solidFill>
              </a:ln>
              <a:solidFill>
                <a:srgbClr val="008000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27" name="Double Bracket 26"/>
          <p:cNvSpPr/>
          <p:nvPr/>
        </p:nvSpPr>
        <p:spPr bwMode="auto">
          <a:xfrm>
            <a:off x="6705600" y="5181600"/>
            <a:ext cx="1447800" cy="990601"/>
          </a:xfrm>
          <a:prstGeom prst="bracketPair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858000" y="5172670"/>
            <a:ext cx="1600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err="1" smtClean="0"/>
              <a:t>hb</a:t>
            </a:r>
            <a:r>
              <a:rPr lang="en-US" dirty="0" smtClean="0"/>
              <a:t> do</a:t>
            </a:r>
            <a:br>
              <a:rPr lang="en-US" dirty="0" smtClean="0"/>
            </a:br>
            <a:r>
              <a:rPr lang="en-US" dirty="0" smtClean="0"/>
              <a:t>T   T   0.7</a:t>
            </a:r>
          </a:p>
          <a:p>
            <a:pPr algn="l"/>
            <a:r>
              <a:rPr lang="en-US" dirty="0" smtClean="0"/>
              <a:t>T   F   0.01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477000" y="4705290"/>
            <a:ext cx="1447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f</a:t>
            </a:r>
            <a:r>
              <a:rPr lang="en-US" sz="2000" baseline="-25000" dirty="0" smtClean="0"/>
              <a:t>5</a:t>
            </a:r>
            <a:r>
              <a:rPr lang="en-US" sz="2000" dirty="0" smtClean="0"/>
              <a:t>(hb,do)</a:t>
            </a:r>
            <a:endParaRPr lang="en-US" sz="2000" baseline="-25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Variable elimination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2209799"/>
          </a:xfrm>
        </p:spPr>
        <p:txBody>
          <a:bodyPr/>
          <a:lstStyle/>
          <a:p>
            <a:r>
              <a:rPr lang="en-US" sz="2800" dirty="0" smtClean="0"/>
              <a:t>What is the size of the factor’s matrix dependent on?</a:t>
            </a:r>
          </a:p>
          <a:p>
            <a:pPr lvl="1"/>
            <a:r>
              <a:rPr lang="en-US" sz="2400" dirty="0" smtClean="0"/>
              <a:t>the number of hidden variables, </a:t>
            </a:r>
            <a:r>
              <a:rPr lang="en-US" sz="2400" dirty="0" err="1" smtClean="0"/>
              <a:t>m</a:t>
            </a:r>
            <a:endParaRPr lang="en-US" sz="2400" dirty="0" smtClean="0"/>
          </a:p>
          <a:p>
            <a:pPr lvl="1"/>
            <a:r>
              <a:rPr lang="en-US" sz="2400" dirty="0" smtClean="0"/>
              <a:t>2</a:t>
            </a:r>
            <a:r>
              <a:rPr lang="en-US" sz="2400" baseline="30000" dirty="0" smtClean="0"/>
              <a:t>m</a:t>
            </a:r>
          </a:p>
          <a:p>
            <a:pPr lvl="1"/>
            <a:r>
              <a:rPr lang="en-US" sz="2400" dirty="0" smtClean="0"/>
              <a:t>depending on how you treat query variables, they might also factor in here</a:t>
            </a:r>
            <a:endParaRPr lang="en-US" sz="2400" dirty="0" smtClean="0"/>
          </a:p>
          <a:p>
            <a:pPr lvl="1"/>
            <a:endParaRPr lang="en-US" sz="2400" dirty="0"/>
          </a:p>
        </p:txBody>
      </p:sp>
      <p:graphicFrame>
        <p:nvGraphicFramePr>
          <p:cNvPr id="549890" name="Object 2"/>
          <p:cNvGraphicFramePr>
            <a:graphicFrameLocks noChangeAspect="1"/>
          </p:cNvGraphicFramePr>
          <p:nvPr/>
        </p:nvGraphicFramePr>
        <p:xfrm>
          <a:off x="1287463" y="3810001"/>
          <a:ext cx="6356350" cy="782638"/>
        </p:xfrm>
        <a:graphic>
          <a:graphicData uri="http://schemas.openxmlformats.org/presentationml/2006/ole">
            <p:oleObj spid="_x0000_s560130" name="Equation" r:id="rId3" imgW="2984500" imgH="368300" progId="Equation.3">
              <p:embed/>
            </p:oleObj>
          </a:graphicData>
        </a:graphic>
      </p:graphicFrame>
      <p:sp>
        <p:nvSpPr>
          <p:cNvPr id="5" name="Left Brace 4"/>
          <p:cNvSpPr/>
          <p:nvPr/>
        </p:nvSpPr>
        <p:spPr bwMode="auto">
          <a:xfrm rot="16200000">
            <a:off x="1562100" y="4076701"/>
            <a:ext cx="304800" cy="685800"/>
          </a:xfrm>
          <a:prstGeom prst="leftBrace">
            <a:avLst/>
          </a:prstGeom>
          <a:noFill/>
          <a:ln w="2540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solidFill>
                  <a:srgbClr val="008000"/>
                </a:solidFill>
              </a:ln>
              <a:solidFill>
                <a:srgbClr val="008000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19200" y="4572001"/>
            <a:ext cx="990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f</a:t>
            </a:r>
            <a:r>
              <a:rPr lang="en-US" sz="2000" baseline="-25000" dirty="0" smtClean="0"/>
              <a:t>1</a:t>
            </a:r>
            <a:r>
              <a:rPr lang="en-US" sz="2000" dirty="0" smtClean="0"/>
              <a:t>(fo)</a:t>
            </a:r>
            <a:endParaRPr lang="en-US" sz="2000" baseline="-25000" dirty="0"/>
          </a:p>
        </p:txBody>
      </p:sp>
      <p:sp>
        <p:nvSpPr>
          <p:cNvPr id="7" name="Double Bracket 6"/>
          <p:cNvSpPr/>
          <p:nvPr/>
        </p:nvSpPr>
        <p:spPr bwMode="auto">
          <a:xfrm>
            <a:off x="1371600" y="5105401"/>
            <a:ext cx="685800" cy="381000"/>
          </a:xfrm>
          <a:prstGeom prst="bracketPair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71600" y="5105401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0.15</a:t>
            </a:r>
            <a:endParaRPr lang="en-US" dirty="0"/>
          </a:p>
        </p:txBody>
      </p:sp>
      <p:sp>
        <p:nvSpPr>
          <p:cNvPr id="9" name="Left Brace 8"/>
          <p:cNvSpPr/>
          <p:nvPr/>
        </p:nvSpPr>
        <p:spPr bwMode="auto">
          <a:xfrm rot="16200000">
            <a:off x="2552700" y="4076701"/>
            <a:ext cx="304800" cy="685800"/>
          </a:xfrm>
          <a:prstGeom prst="leftBrace">
            <a:avLst/>
          </a:prstGeom>
          <a:noFill/>
          <a:ln w="2540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solidFill>
                  <a:srgbClr val="008000"/>
                </a:solidFill>
              </a:ln>
              <a:solidFill>
                <a:srgbClr val="008000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057400" y="4572001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f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(lo, </a:t>
            </a:r>
            <a:r>
              <a:rPr lang="en-US" sz="2000" dirty="0" err="1" smtClean="0"/>
              <a:t>fo</a:t>
            </a:r>
            <a:r>
              <a:rPr lang="en-US" sz="2000" dirty="0" smtClean="0"/>
              <a:t>)</a:t>
            </a:r>
            <a:endParaRPr lang="en-US" sz="2000" baseline="-25000" dirty="0"/>
          </a:p>
        </p:txBody>
      </p:sp>
      <p:sp>
        <p:nvSpPr>
          <p:cNvPr id="11" name="Double Bracket 10"/>
          <p:cNvSpPr/>
          <p:nvPr/>
        </p:nvSpPr>
        <p:spPr bwMode="auto">
          <a:xfrm>
            <a:off x="2362200" y="5105401"/>
            <a:ext cx="685800" cy="381000"/>
          </a:xfrm>
          <a:prstGeom prst="bracketPair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362200" y="5117069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0.6</a:t>
            </a:r>
            <a:endParaRPr lang="en-US" dirty="0"/>
          </a:p>
        </p:txBody>
      </p:sp>
      <p:sp>
        <p:nvSpPr>
          <p:cNvPr id="18" name="Left Brace 17"/>
          <p:cNvSpPr/>
          <p:nvPr/>
        </p:nvSpPr>
        <p:spPr bwMode="auto">
          <a:xfrm rot="16200000">
            <a:off x="3771900" y="4152901"/>
            <a:ext cx="304800" cy="685800"/>
          </a:xfrm>
          <a:prstGeom prst="leftBrace">
            <a:avLst/>
          </a:prstGeom>
          <a:noFill/>
          <a:ln w="2540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solidFill>
                  <a:srgbClr val="008000"/>
                </a:solidFill>
              </a:ln>
              <a:solidFill>
                <a:srgbClr val="008000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19" name="Double Bracket 18"/>
          <p:cNvSpPr/>
          <p:nvPr/>
        </p:nvSpPr>
        <p:spPr bwMode="auto">
          <a:xfrm>
            <a:off x="3505200" y="5181601"/>
            <a:ext cx="1066800" cy="838200"/>
          </a:xfrm>
          <a:prstGeom prst="bracketPair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581400" y="4953001"/>
            <a:ext cx="990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err="1" smtClean="0"/>
              <a:t>bp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  0.01</a:t>
            </a:r>
          </a:p>
          <a:p>
            <a:pPr algn="l"/>
            <a:r>
              <a:rPr lang="en-US" dirty="0" smtClean="0"/>
              <a:t>F  0.99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3352800" y="4572001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f</a:t>
            </a:r>
            <a:r>
              <a:rPr lang="en-US" sz="2000" baseline="-25000" dirty="0" smtClean="0"/>
              <a:t>3</a:t>
            </a:r>
            <a:r>
              <a:rPr lang="en-US" sz="2000" dirty="0" smtClean="0"/>
              <a:t>(bp)</a:t>
            </a:r>
            <a:endParaRPr lang="en-US" sz="2000" baseline="-25000" dirty="0"/>
          </a:p>
        </p:txBody>
      </p:sp>
      <p:sp>
        <p:nvSpPr>
          <p:cNvPr id="22" name="Left Brace 21"/>
          <p:cNvSpPr/>
          <p:nvPr/>
        </p:nvSpPr>
        <p:spPr bwMode="auto">
          <a:xfrm rot="16200000">
            <a:off x="5410200" y="3733802"/>
            <a:ext cx="304799" cy="1524000"/>
          </a:xfrm>
          <a:prstGeom prst="leftBrace">
            <a:avLst/>
          </a:prstGeom>
          <a:noFill/>
          <a:ln w="2540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solidFill>
                  <a:srgbClr val="008000"/>
                </a:solidFill>
              </a:ln>
              <a:solidFill>
                <a:srgbClr val="008000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23" name="Double Bracket 22"/>
          <p:cNvSpPr/>
          <p:nvPr/>
        </p:nvSpPr>
        <p:spPr bwMode="auto">
          <a:xfrm>
            <a:off x="4724400" y="5105401"/>
            <a:ext cx="1828800" cy="1600199"/>
          </a:xfrm>
          <a:prstGeom prst="bracketPair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876800" y="5096471"/>
            <a:ext cx="1600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/>
              <a:t>do </a:t>
            </a:r>
            <a:r>
              <a:rPr lang="en-US" dirty="0" err="1" smtClean="0"/>
              <a:t>fo</a:t>
            </a:r>
            <a:r>
              <a:rPr lang="en-US" dirty="0" smtClean="0"/>
              <a:t> </a:t>
            </a:r>
            <a:r>
              <a:rPr lang="en-US" dirty="0" err="1" smtClean="0"/>
              <a:t>bp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   T  T   0.99</a:t>
            </a:r>
          </a:p>
          <a:p>
            <a:pPr algn="l"/>
            <a:r>
              <a:rPr lang="en-US" dirty="0" smtClean="0"/>
              <a:t>T   T  F   0.90</a:t>
            </a:r>
          </a:p>
          <a:p>
            <a:pPr algn="l"/>
            <a:r>
              <a:rPr lang="en-US" dirty="0" smtClean="0"/>
              <a:t>F   T  T   0.01</a:t>
            </a:r>
          </a:p>
          <a:p>
            <a:pPr algn="l"/>
            <a:r>
              <a:rPr lang="en-US" dirty="0" smtClean="0"/>
              <a:t>F   T  F   0.10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4800600" y="4629091"/>
            <a:ext cx="1447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f</a:t>
            </a:r>
            <a:r>
              <a:rPr lang="en-US" sz="2000" baseline="-25000" dirty="0" smtClean="0"/>
              <a:t>4</a:t>
            </a:r>
            <a:r>
              <a:rPr lang="en-US" sz="2000" dirty="0" smtClean="0"/>
              <a:t>(do,fo,bp)</a:t>
            </a:r>
            <a:endParaRPr lang="en-US" sz="2000" baseline="-25000" dirty="0"/>
          </a:p>
        </p:txBody>
      </p:sp>
      <p:sp>
        <p:nvSpPr>
          <p:cNvPr id="26" name="Left Brace 25"/>
          <p:cNvSpPr/>
          <p:nvPr/>
        </p:nvSpPr>
        <p:spPr bwMode="auto">
          <a:xfrm rot="16200000">
            <a:off x="6858002" y="3886200"/>
            <a:ext cx="304800" cy="1219201"/>
          </a:xfrm>
          <a:prstGeom prst="leftBrace">
            <a:avLst/>
          </a:prstGeom>
          <a:noFill/>
          <a:ln w="2540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solidFill>
                  <a:srgbClr val="008000"/>
                </a:solidFill>
              </a:ln>
              <a:solidFill>
                <a:srgbClr val="008000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27" name="Double Bracket 26"/>
          <p:cNvSpPr/>
          <p:nvPr/>
        </p:nvSpPr>
        <p:spPr bwMode="auto">
          <a:xfrm>
            <a:off x="6705600" y="5181600"/>
            <a:ext cx="1447800" cy="990601"/>
          </a:xfrm>
          <a:prstGeom prst="bracketPair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858000" y="5172670"/>
            <a:ext cx="1600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err="1" smtClean="0"/>
              <a:t>hb</a:t>
            </a:r>
            <a:r>
              <a:rPr lang="en-US" dirty="0" smtClean="0"/>
              <a:t> do</a:t>
            </a:r>
            <a:br>
              <a:rPr lang="en-US" dirty="0" smtClean="0"/>
            </a:br>
            <a:r>
              <a:rPr lang="en-US" dirty="0" smtClean="0"/>
              <a:t>T   T   0.7</a:t>
            </a:r>
          </a:p>
          <a:p>
            <a:pPr algn="l"/>
            <a:r>
              <a:rPr lang="en-US" dirty="0" smtClean="0"/>
              <a:t>T   F   0.01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477000" y="4705290"/>
            <a:ext cx="1447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f</a:t>
            </a:r>
            <a:r>
              <a:rPr lang="en-US" sz="2000" baseline="-25000" dirty="0" smtClean="0"/>
              <a:t>5</a:t>
            </a:r>
            <a:r>
              <a:rPr lang="en-US" sz="2000" dirty="0" smtClean="0"/>
              <a:t>(hb,do)</a:t>
            </a:r>
            <a:endParaRPr lang="en-US" sz="2000" baseline="-25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2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3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1" charset="0"/>
            <a:ea typeface="Arial" pitchFamily="-111" charset="0"/>
            <a:cs typeface="Arial" pitchFamily="-111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1" charset="0"/>
            <a:ea typeface="Arial" pitchFamily="-111" charset="0"/>
            <a:cs typeface="Arial" pitchFamily="-111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20818</TotalTime>
  <Words>2300</Words>
  <Application>Microsoft Macintosh PowerPoint</Application>
  <PresentationFormat>On-screen Show (4:3)</PresentationFormat>
  <Paragraphs>507</Paragraphs>
  <Slides>52</Slides>
  <Notes>6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52</vt:i4>
      </vt:variant>
    </vt:vector>
  </HeadingPairs>
  <TitlesOfParts>
    <vt:vector size="56" baseType="lpstr">
      <vt:lpstr>Default Design</vt:lpstr>
      <vt:lpstr>Equation</vt:lpstr>
      <vt:lpstr>Microsoft Equation</vt:lpstr>
      <vt:lpstr>Worksheet</vt:lpstr>
      <vt:lpstr>Slide 1</vt:lpstr>
      <vt:lpstr>Inference in Bayes nets and Naïve Bayes</vt:lpstr>
      <vt:lpstr>Admin</vt:lpstr>
      <vt:lpstr>Asking questions about distributions</vt:lpstr>
      <vt:lpstr>BN Example</vt:lpstr>
      <vt:lpstr>p(fo | hb, lo) </vt:lpstr>
      <vt:lpstr>Slide 7</vt:lpstr>
      <vt:lpstr>Variable elimination</vt:lpstr>
      <vt:lpstr>Variable elimination</vt:lpstr>
      <vt:lpstr>Variable elimination</vt:lpstr>
      <vt:lpstr>Pointwise product</vt:lpstr>
      <vt:lpstr>Pointwise product</vt:lpstr>
      <vt:lpstr>Pointwise product</vt:lpstr>
      <vt:lpstr>Pointwise product</vt:lpstr>
      <vt:lpstr>Pointwise product</vt:lpstr>
      <vt:lpstr>Pointwise Product</vt:lpstr>
      <vt:lpstr>Summing out a variable</vt:lpstr>
      <vt:lpstr>Summing out a variable</vt:lpstr>
      <vt:lpstr>Variable Elimination</vt:lpstr>
      <vt:lpstr>Variable ordering</vt:lpstr>
      <vt:lpstr>Variable ordering</vt:lpstr>
      <vt:lpstr>Runtime</vt:lpstr>
      <vt:lpstr>Learning from Data</vt:lpstr>
      <vt:lpstr>Learning</vt:lpstr>
      <vt:lpstr>Lots of different learning problems</vt:lpstr>
      <vt:lpstr>Lots of different learning problems</vt:lpstr>
      <vt:lpstr>Lots of different learning problems</vt:lpstr>
      <vt:lpstr>Lots of learning problems</vt:lpstr>
      <vt:lpstr>Lots of learning problems</vt:lpstr>
      <vt:lpstr>Lots of learning problems</vt:lpstr>
      <vt:lpstr>Supervised classification: training</vt:lpstr>
      <vt:lpstr>Supervised learning: testing/classifying</vt:lpstr>
      <vt:lpstr>Some example</vt:lpstr>
      <vt:lpstr>Features</vt:lpstr>
      <vt:lpstr>Feature based classification</vt:lpstr>
      <vt:lpstr>Feature based classification</vt:lpstr>
      <vt:lpstr>Bayesian Classification</vt:lpstr>
      <vt:lpstr>Bayesian Classification</vt:lpstr>
      <vt:lpstr>Bayes rule for classification</vt:lpstr>
      <vt:lpstr>Bayesian Classifiers</vt:lpstr>
      <vt:lpstr>The Naive Bayes Classifier</vt:lpstr>
      <vt:lpstr>Estimating parameters</vt:lpstr>
      <vt:lpstr>Maximum likelihood estimates</vt:lpstr>
      <vt:lpstr>Problem with Max Likelihood</vt:lpstr>
      <vt:lpstr>Smoothing to Avoid Overfitting</vt:lpstr>
      <vt:lpstr>Unseen features</vt:lpstr>
      <vt:lpstr>Naïve Bayes Text Classification</vt:lpstr>
      <vt:lpstr>Classification evaluation?</vt:lpstr>
      <vt:lpstr>WebKB Experiment (1998)</vt:lpstr>
      <vt:lpstr>Naive Bayes on spam email</vt:lpstr>
      <vt:lpstr>SpamAssassin</vt:lpstr>
      <vt:lpstr>NB: The good and the bad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Science of Computing</dc:title>
  <dc:creator>Christine Alvarado</dc:creator>
  <cp:lastModifiedBy>Dave Kauchak</cp:lastModifiedBy>
  <cp:revision>818</cp:revision>
  <dcterms:created xsi:type="dcterms:W3CDTF">2010-10-06T20:50:52Z</dcterms:created>
  <dcterms:modified xsi:type="dcterms:W3CDTF">2010-10-07T00:35:18Z</dcterms:modified>
</cp:coreProperties>
</file>