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Default Extension="wmf" ContentType="image/x-wmf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17.xml" ContentType="application/vnd.openxmlformats-officedocument.presentationml.notesSlide+xml"/>
  <Override PartName="/ppt/embeddings/Microsoft_Equation5.bin" ContentType="application/vnd.openxmlformats-officedocument.oleObject"/>
  <Default Extension="pict" ContentType="image/pi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Override PartName="/ppt/notesSlides/notesSlide18.xml" ContentType="application/vnd.openxmlformats-officedocument.presentationml.notesSlide+xml"/>
  <Default Extension="png" ContentType="image/png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embeddings/Microsoft_Equation3.bin" ContentType="application/vnd.openxmlformats-officedocument.oleObject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notesSlides/notesSlide3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embeddings/Microsoft_Equation7.bin" ContentType="application/vnd.openxmlformats-officedocument.oleObject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embeddings/Microsoft_Equation6.bin" ContentType="application/vnd.openxmlformats-officedocument.oleObject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57" r:id="rId1"/>
  </p:sldMasterIdLst>
  <p:notesMasterIdLst>
    <p:notesMasterId r:id="rId52"/>
  </p:notesMasterIdLst>
  <p:handoutMasterIdLst>
    <p:handoutMasterId r:id="rId53"/>
  </p:handoutMasterIdLst>
  <p:sldIdLst>
    <p:sldId id="722" r:id="rId2"/>
    <p:sldId id="689" r:id="rId3"/>
    <p:sldId id="690" r:id="rId4"/>
    <p:sldId id="721" r:id="rId5"/>
    <p:sldId id="691" r:id="rId6"/>
    <p:sldId id="692" r:id="rId7"/>
    <p:sldId id="693" r:id="rId8"/>
    <p:sldId id="681" r:id="rId9"/>
    <p:sldId id="695" r:id="rId10"/>
    <p:sldId id="573" r:id="rId11"/>
    <p:sldId id="575" r:id="rId12"/>
    <p:sldId id="576" r:id="rId13"/>
    <p:sldId id="577" r:id="rId14"/>
    <p:sldId id="696" r:id="rId15"/>
    <p:sldId id="699" r:id="rId16"/>
    <p:sldId id="700" r:id="rId17"/>
    <p:sldId id="702" r:id="rId18"/>
    <p:sldId id="697" r:id="rId19"/>
    <p:sldId id="701" r:id="rId20"/>
    <p:sldId id="698" r:id="rId21"/>
    <p:sldId id="703" r:id="rId22"/>
    <p:sldId id="704" r:id="rId23"/>
    <p:sldId id="668" r:id="rId24"/>
    <p:sldId id="669" r:id="rId25"/>
    <p:sldId id="670" r:id="rId26"/>
    <p:sldId id="671" r:id="rId27"/>
    <p:sldId id="705" r:id="rId28"/>
    <p:sldId id="579" r:id="rId29"/>
    <p:sldId id="710" r:id="rId30"/>
    <p:sldId id="707" r:id="rId31"/>
    <p:sldId id="708" r:id="rId32"/>
    <p:sldId id="709" r:id="rId33"/>
    <p:sldId id="720" r:id="rId34"/>
    <p:sldId id="713" r:id="rId35"/>
    <p:sldId id="583" r:id="rId36"/>
    <p:sldId id="714" r:id="rId37"/>
    <p:sldId id="585" r:id="rId38"/>
    <p:sldId id="661" r:id="rId39"/>
    <p:sldId id="679" r:id="rId40"/>
    <p:sldId id="716" r:id="rId41"/>
    <p:sldId id="718" r:id="rId42"/>
    <p:sldId id="717" r:id="rId43"/>
    <p:sldId id="593" r:id="rId44"/>
    <p:sldId id="595" r:id="rId45"/>
    <p:sldId id="596" r:id="rId46"/>
    <p:sldId id="651" r:id="rId47"/>
    <p:sldId id="597" r:id="rId48"/>
    <p:sldId id="719" r:id="rId49"/>
    <p:sldId id="599" r:id="rId50"/>
    <p:sldId id="600" r:id="rId51"/>
  </p:sldIdLst>
  <p:sldSz cx="9144000" cy="6858000" type="screen4x3"/>
  <p:notesSz cx="6845300" cy="9396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A000"/>
    <a:srgbClr val="0000FF"/>
    <a:srgbClr val="FCFEEC"/>
    <a:srgbClr val="F9FCE4"/>
    <a:srgbClr val="F4F3EB"/>
    <a:srgbClr val="F0EEEB"/>
    <a:srgbClr val="A40508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851" autoAdjust="0"/>
    <p:restoredTop sz="86297" autoAdjust="0"/>
  </p:normalViewPr>
  <p:slideViewPr>
    <p:cSldViewPr>
      <p:cViewPr varScale="1">
        <p:scale>
          <a:sx n="117" d="100"/>
          <a:sy n="117" d="100"/>
        </p:scale>
        <p:origin x="-6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71"/>
    </p:cViewPr>
  </p:sorterViewPr>
  <p:notesViewPr>
    <p:cSldViewPr>
      <p:cViewPr varScale="1">
        <p:scale>
          <a:sx n="66" d="100"/>
          <a:sy n="66" d="100"/>
        </p:scale>
        <p:origin x="65536" y="134578176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tableStyles" Target="tableStyles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theme" Target="theme/theme1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presProps" Target="presProps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viewProps" Target="viewProps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handoutMaster" Target="handoutMasters/handoutMaster1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2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2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2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0" charset="0"/>
                <a:cs typeface="宋体" pitchFamily="-110" charset="-122"/>
              </a:defRPr>
            </a:lvl1pPr>
          </a:lstStyle>
          <a:p>
            <a:fld id="{F131524E-E0BC-3548-A20E-43DB528A504A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315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pitchFamily="-110" charset="0"/>
                <a:cs typeface="宋体" pitchFamily="-110" charset="-122"/>
              </a:defRPr>
            </a:lvl1pPr>
          </a:lstStyle>
          <a:p>
            <a:fld id="{E31040B6-1FE3-7A46-AF5E-868C9E5A2867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74738" y="704850"/>
            <a:ext cx="4697412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113" y="4463609"/>
            <a:ext cx="5021075" cy="422745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>
              <a:latin typeface="Arial" pitchFamily="-111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08E8B5-69E3-824A-8AC9-976AC0F626E6}" type="slidenum">
              <a:rPr lang="zh-CN" altLang="en-US"/>
              <a:pPr/>
              <a:t>34</a:t>
            </a:fld>
            <a:endParaRPr lang="en-US" altLang="zh-CN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9025" y="701675"/>
            <a:ext cx="4673600" cy="35052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40238"/>
            <a:ext cx="5019675" cy="4286250"/>
          </a:xfrm>
          <a:noFill/>
          <a:ln/>
        </p:spPr>
        <p:txBody>
          <a:bodyPr/>
          <a:lstStyle/>
          <a:p>
            <a:r>
              <a:rPr lang="en-US" altLang="zh-CN">
                <a:latin typeface="Arial" pitchFamily="-110" charset="0"/>
                <a:cs typeface="宋体" pitchFamily="-110" charset="-122"/>
              </a:rPr>
              <a:t>A long vector space query is like a disjunction: you have to consider documents with any of the words, and sum partial cosine similarities over the various terms.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8DEF3F-F775-A441-89F3-B46B90EDAF8B}" type="slidenum">
              <a:rPr lang="zh-CN" altLang="en-US"/>
              <a:pPr/>
              <a:t>35</a:t>
            </a:fld>
            <a:endParaRPr lang="en-US" altLang="zh-CN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9025" y="701675"/>
            <a:ext cx="4673600" cy="35052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40238"/>
            <a:ext cx="5019675" cy="4286250"/>
          </a:xfrm>
          <a:noFill/>
          <a:ln/>
        </p:spPr>
        <p:txBody>
          <a:bodyPr/>
          <a:lstStyle/>
          <a:p>
            <a:endParaRPr lang="zh-CN" altLang="en-US">
              <a:latin typeface="Arial" pitchFamily="-110" charset="0"/>
              <a:cs typeface="宋体" pitchFamily="-110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8DEF3F-F775-A441-89F3-B46B90EDAF8B}" type="slidenum">
              <a:rPr lang="zh-CN" altLang="en-US"/>
              <a:pPr/>
              <a:t>36</a:t>
            </a:fld>
            <a:endParaRPr lang="en-US" altLang="zh-CN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9025" y="701675"/>
            <a:ext cx="4673600" cy="35052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40238"/>
            <a:ext cx="5019675" cy="4286250"/>
          </a:xfrm>
          <a:noFill/>
          <a:ln/>
        </p:spPr>
        <p:txBody>
          <a:bodyPr/>
          <a:lstStyle/>
          <a:p>
            <a:endParaRPr lang="zh-CN" altLang="en-US">
              <a:latin typeface="Arial" pitchFamily="-110" charset="0"/>
              <a:cs typeface="宋体" pitchFamily="-110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8C40EC-7610-4948-87F2-F166CC2CC780}" type="slidenum">
              <a:rPr lang="zh-CN" altLang="en-US"/>
              <a:pPr/>
              <a:t>37</a:t>
            </a:fld>
            <a:endParaRPr lang="en-US" altLang="zh-CN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9025" y="701675"/>
            <a:ext cx="4673600" cy="35052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40238"/>
            <a:ext cx="5019675" cy="4286250"/>
          </a:xfrm>
          <a:noFill/>
          <a:ln/>
        </p:spPr>
        <p:txBody>
          <a:bodyPr/>
          <a:lstStyle/>
          <a:p>
            <a:endParaRPr lang="zh-CN" altLang="en-US">
              <a:latin typeface="Arial" pitchFamily="-110" charset="0"/>
              <a:cs typeface="宋体" pitchFamily="-110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631991-4516-2E46-AB52-CC41C176FA67}" type="slidenum">
              <a:rPr lang="zh-CN" altLang="en-US"/>
              <a:pPr/>
              <a:t>43</a:t>
            </a:fld>
            <a:endParaRPr lang="en-US" altLang="zh-CN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9025" y="701675"/>
            <a:ext cx="4673600" cy="35052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40238"/>
            <a:ext cx="5019675" cy="4286250"/>
          </a:xfrm>
          <a:noFill/>
          <a:ln/>
        </p:spPr>
        <p:txBody>
          <a:bodyPr/>
          <a:lstStyle/>
          <a:p>
            <a:endParaRPr lang="zh-CN" altLang="en-US">
              <a:latin typeface="Arial" pitchFamily="-110" charset="0"/>
              <a:cs typeface="宋体" pitchFamily="-110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C825BD-44F8-294A-A7CD-AACFBB425226}" type="slidenum">
              <a:rPr lang="zh-CN" altLang="en-US"/>
              <a:pPr/>
              <a:t>44</a:t>
            </a:fld>
            <a:endParaRPr lang="en-US" altLang="zh-CN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9025" y="701675"/>
            <a:ext cx="4673600" cy="35052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40238"/>
            <a:ext cx="5019675" cy="4286250"/>
          </a:xfrm>
          <a:noFill/>
          <a:ln/>
        </p:spPr>
        <p:txBody>
          <a:bodyPr/>
          <a:lstStyle/>
          <a:p>
            <a:endParaRPr lang="zh-CN" altLang="en-US">
              <a:latin typeface="Arial" pitchFamily="-110" charset="0"/>
              <a:cs typeface="宋体" pitchFamily="-110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5482FF-E869-904F-BFD6-BCE4309B9877}" type="slidenum">
              <a:rPr lang="zh-CN" altLang="en-US"/>
              <a:pPr/>
              <a:t>45</a:t>
            </a:fld>
            <a:endParaRPr lang="en-US" altLang="zh-CN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9025" y="701675"/>
            <a:ext cx="4673600" cy="35052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40238"/>
            <a:ext cx="5019675" cy="4286250"/>
          </a:xfrm>
          <a:noFill/>
          <a:ln/>
        </p:spPr>
        <p:txBody>
          <a:bodyPr/>
          <a:lstStyle/>
          <a:p>
            <a:endParaRPr lang="zh-CN" altLang="en-US">
              <a:latin typeface="Arial" pitchFamily="-110" charset="0"/>
              <a:cs typeface="宋体" pitchFamily="-110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74E5AD-71B6-CB44-9CEA-33B45710E4FC}" type="slidenum">
              <a:rPr lang="zh-CN" altLang="en-US"/>
              <a:pPr/>
              <a:t>47</a:t>
            </a:fld>
            <a:endParaRPr lang="en-US" altLang="zh-CN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9025" y="701675"/>
            <a:ext cx="4673600" cy="35052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40238"/>
            <a:ext cx="5019675" cy="4286250"/>
          </a:xfrm>
          <a:noFill/>
          <a:ln/>
        </p:spPr>
        <p:txBody>
          <a:bodyPr/>
          <a:lstStyle/>
          <a:p>
            <a:endParaRPr lang="zh-CN" altLang="en-US">
              <a:latin typeface="Arial" pitchFamily="-110" charset="0"/>
              <a:cs typeface="宋体" pitchFamily="-110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74E5AD-71B6-CB44-9CEA-33B45710E4FC}" type="slidenum">
              <a:rPr lang="zh-CN" altLang="en-US"/>
              <a:pPr/>
              <a:t>48</a:t>
            </a:fld>
            <a:endParaRPr lang="en-US" altLang="zh-CN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9025" y="701675"/>
            <a:ext cx="4673600" cy="35052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40238"/>
            <a:ext cx="5019675" cy="4286250"/>
          </a:xfrm>
          <a:noFill/>
          <a:ln/>
        </p:spPr>
        <p:txBody>
          <a:bodyPr/>
          <a:lstStyle/>
          <a:p>
            <a:endParaRPr lang="zh-CN" altLang="en-US">
              <a:latin typeface="Arial" pitchFamily="-110" charset="0"/>
              <a:cs typeface="宋体" pitchFamily="-110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3F0D65-24FA-D944-A311-95D79FF83A76}" type="slidenum">
              <a:rPr lang="zh-CN" altLang="en-US"/>
              <a:pPr/>
              <a:t>49</a:t>
            </a:fld>
            <a:endParaRPr lang="en-US" altLang="zh-CN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9025" y="701675"/>
            <a:ext cx="4673600" cy="35052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40238"/>
            <a:ext cx="5019675" cy="4286250"/>
          </a:xfrm>
          <a:noFill/>
          <a:ln/>
        </p:spPr>
        <p:txBody>
          <a:bodyPr/>
          <a:lstStyle/>
          <a:p>
            <a:endParaRPr lang="zh-CN" altLang="en-US">
              <a:latin typeface="Arial" pitchFamily="-110" charset="0"/>
              <a:cs typeface="宋体" pitchFamily="-110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47268-B858-8F4F-A553-BA767B7212F8}" type="slidenum">
              <a:rPr lang="zh-CN" altLang="en-US"/>
              <a:pPr/>
              <a:t>10</a:t>
            </a:fld>
            <a:endParaRPr lang="en-US" altLang="zh-CN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9025" y="701675"/>
            <a:ext cx="4673600" cy="35052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40238"/>
            <a:ext cx="5019675" cy="4286250"/>
          </a:xfrm>
          <a:noFill/>
          <a:ln/>
        </p:spPr>
        <p:txBody>
          <a:bodyPr/>
          <a:lstStyle/>
          <a:p>
            <a:endParaRPr lang="zh-CN" altLang="en-US">
              <a:latin typeface="Arial" pitchFamily="-110" charset="0"/>
              <a:cs typeface="宋体" pitchFamily="-110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8996F0-47A3-B140-B162-57E78FEE1DDF}" type="slidenum">
              <a:rPr lang="zh-CN" altLang="en-US"/>
              <a:pPr/>
              <a:t>50</a:t>
            </a:fld>
            <a:endParaRPr lang="en-US" altLang="zh-CN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9025" y="701675"/>
            <a:ext cx="4673600" cy="35052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40238"/>
            <a:ext cx="5019675" cy="4286250"/>
          </a:xfrm>
          <a:noFill/>
          <a:ln/>
        </p:spPr>
        <p:txBody>
          <a:bodyPr/>
          <a:lstStyle/>
          <a:p>
            <a:endParaRPr lang="zh-CN" altLang="en-US">
              <a:latin typeface="Arial" pitchFamily="-110" charset="0"/>
              <a:cs typeface="宋体" pitchFamily="-110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0F8545-066F-8148-8199-81BCECDC275A}" type="slidenum">
              <a:rPr lang="zh-CN" altLang="en-US"/>
              <a:pPr/>
              <a:t>11</a:t>
            </a:fld>
            <a:endParaRPr lang="en-US" altLang="zh-CN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9025" y="701675"/>
            <a:ext cx="4673600" cy="35052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40238"/>
            <a:ext cx="5019675" cy="4286250"/>
          </a:xfrm>
          <a:noFill/>
          <a:ln/>
        </p:spPr>
        <p:txBody>
          <a:bodyPr/>
          <a:lstStyle/>
          <a:p>
            <a:endParaRPr lang="zh-CN" altLang="en-US">
              <a:latin typeface="Arial" pitchFamily="-110" charset="0"/>
              <a:cs typeface="宋体" pitchFamily="-110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6EB9A0-FC1F-D442-B58B-6A9F22A62C0F}" type="slidenum">
              <a:rPr lang="zh-CN" altLang="en-US"/>
              <a:pPr/>
              <a:t>12</a:t>
            </a:fld>
            <a:endParaRPr lang="en-US" altLang="zh-CN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9025" y="701675"/>
            <a:ext cx="4673600" cy="35052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40238"/>
            <a:ext cx="5019675" cy="4286250"/>
          </a:xfrm>
          <a:noFill/>
          <a:ln/>
        </p:spPr>
        <p:txBody>
          <a:bodyPr/>
          <a:lstStyle/>
          <a:p>
            <a:endParaRPr lang="zh-CN" altLang="en-US">
              <a:latin typeface="Arial" pitchFamily="-110" charset="0"/>
              <a:cs typeface="宋体" pitchFamily="-110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8877EE-6ADA-9C4E-A7BE-3D561960973E}" type="slidenum">
              <a:rPr lang="zh-CN" altLang="en-US"/>
              <a:pPr/>
              <a:t>13</a:t>
            </a:fld>
            <a:endParaRPr lang="en-US" altLang="zh-CN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9025" y="701675"/>
            <a:ext cx="4673600" cy="35052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40238"/>
            <a:ext cx="5019675" cy="4286250"/>
          </a:xfrm>
          <a:noFill/>
          <a:ln/>
        </p:spPr>
        <p:txBody>
          <a:bodyPr/>
          <a:lstStyle/>
          <a:p>
            <a:endParaRPr lang="zh-CN" altLang="en-US">
              <a:latin typeface="Arial" pitchFamily="-110" charset="0"/>
              <a:cs typeface="宋体" pitchFamily="-110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0DCDAA-FD45-6643-AA6C-9C48AFA9ADEB}" type="slidenum">
              <a:rPr lang="en-US"/>
              <a:pPr/>
              <a:t>21</a:t>
            </a:fld>
            <a:endParaRPr lang="en-US"/>
          </a:p>
        </p:txBody>
      </p:sp>
      <p:sp>
        <p:nvSpPr>
          <p:cNvPr id="1781762" name="Rectangle 2"/>
          <p:cNvSpPr>
            <a:spLocks noChangeArrowheads="1"/>
          </p:cNvSpPr>
          <p:nvPr/>
        </p:nvSpPr>
        <p:spPr bwMode="auto">
          <a:xfrm>
            <a:off x="3877221" y="0"/>
            <a:ext cx="2968079" cy="4676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792" tIns="43896" rIns="87792" bIns="43896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763" name="Rectangle 3"/>
          <p:cNvSpPr>
            <a:spLocks noChangeArrowheads="1"/>
          </p:cNvSpPr>
          <p:nvPr/>
        </p:nvSpPr>
        <p:spPr bwMode="auto">
          <a:xfrm>
            <a:off x="3877221" y="8927214"/>
            <a:ext cx="2968079" cy="4691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5060" tIns="46725" rIns="95060" bIns="46725" anchor="b">
            <a:prstTxWarp prst="textNoShape">
              <a:avLst/>
            </a:prstTxWarp>
          </a:bodyPr>
          <a:lstStyle/>
          <a:p>
            <a:pPr algn="r" defTabSz="943455"/>
            <a:r>
              <a:rPr lang="en-US" sz="1200" dirty="0">
                <a:latin typeface="Times New Roman" pitchFamily="-110" charset="0"/>
              </a:rPr>
              <a:t>16</a:t>
            </a:r>
          </a:p>
        </p:txBody>
      </p:sp>
      <p:sp>
        <p:nvSpPr>
          <p:cNvPr id="1781764" name="Rectangle 4"/>
          <p:cNvSpPr>
            <a:spLocks noChangeArrowheads="1"/>
          </p:cNvSpPr>
          <p:nvPr/>
        </p:nvSpPr>
        <p:spPr bwMode="auto">
          <a:xfrm>
            <a:off x="0" y="8927214"/>
            <a:ext cx="2966594" cy="4691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792" tIns="43896" rIns="87792" bIns="43896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765" name="Rectangle 5"/>
          <p:cNvSpPr>
            <a:spLocks noChangeArrowheads="1"/>
          </p:cNvSpPr>
          <p:nvPr/>
        </p:nvSpPr>
        <p:spPr bwMode="auto">
          <a:xfrm>
            <a:off x="0" y="0"/>
            <a:ext cx="2966594" cy="4676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792" tIns="43896" rIns="87792" bIns="43896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7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2675" y="711200"/>
            <a:ext cx="4679950" cy="3509963"/>
          </a:xfrm>
          <a:ln w="12700" cap="flat"/>
        </p:spPr>
      </p:sp>
      <p:sp>
        <p:nvSpPr>
          <p:cNvPr id="17817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113" y="4462053"/>
            <a:ext cx="5019590" cy="4227454"/>
          </a:xfrm>
          <a:ln/>
        </p:spPr>
        <p:txBody>
          <a:bodyPr lIns="95060" tIns="46725" rIns="95060" bIns="4672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0DCDAA-FD45-6643-AA6C-9C48AFA9ADEB}" type="slidenum">
              <a:rPr lang="en-US"/>
              <a:pPr/>
              <a:t>22</a:t>
            </a:fld>
            <a:endParaRPr lang="en-US"/>
          </a:p>
        </p:txBody>
      </p:sp>
      <p:sp>
        <p:nvSpPr>
          <p:cNvPr id="1781762" name="Rectangle 2"/>
          <p:cNvSpPr>
            <a:spLocks noChangeArrowheads="1"/>
          </p:cNvSpPr>
          <p:nvPr/>
        </p:nvSpPr>
        <p:spPr bwMode="auto">
          <a:xfrm>
            <a:off x="3877221" y="0"/>
            <a:ext cx="2968079" cy="4676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792" tIns="43896" rIns="87792" bIns="43896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763" name="Rectangle 3"/>
          <p:cNvSpPr>
            <a:spLocks noChangeArrowheads="1"/>
          </p:cNvSpPr>
          <p:nvPr/>
        </p:nvSpPr>
        <p:spPr bwMode="auto">
          <a:xfrm>
            <a:off x="3877221" y="8927214"/>
            <a:ext cx="2968079" cy="4691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5060" tIns="46725" rIns="95060" bIns="46725" anchor="b">
            <a:prstTxWarp prst="textNoShape">
              <a:avLst/>
            </a:prstTxWarp>
          </a:bodyPr>
          <a:lstStyle/>
          <a:p>
            <a:pPr algn="r" defTabSz="943455"/>
            <a:r>
              <a:rPr lang="en-US" sz="1200" dirty="0">
                <a:latin typeface="Times New Roman" pitchFamily="-110" charset="0"/>
              </a:rPr>
              <a:t>16</a:t>
            </a:r>
          </a:p>
        </p:txBody>
      </p:sp>
      <p:sp>
        <p:nvSpPr>
          <p:cNvPr id="1781764" name="Rectangle 4"/>
          <p:cNvSpPr>
            <a:spLocks noChangeArrowheads="1"/>
          </p:cNvSpPr>
          <p:nvPr/>
        </p:nvSpPr>
        <p:spPr bwMode="auto">
          <a:xfrm>
            <a:off x="0" y="8927214"/>
            <a:ext cx="2966594" cy="4691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792" tIns="43896" rIns="87792" bIns="43896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765" name="Rectangle 5"/>
          <p:cNvSpPr>
            <a:spLocks noChangeArrowheads="1"/>
          </p:cNvSpPr>
          <p:nvPr/>
        </p:nvSpPr>
        <p:spPr bwMode="auto">
          <a:xfrm>
            <a:off x="0" y="0"/>
            <a:ext cx="2966594" cy="4676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792" tIns="43896" rIns="87792" bIns="43896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7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2675" y="711200"/>
            <a:ext cx="4679950" cy="3509963"/>
          </a:xfrm>
          <a:ln w="12700" cap="flat"/>
        </p:spPr>
      </p:sp>
      <p:sp>
        <p:nvSpPr>
          <p:cNvPr id="17817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113" y="4462053"/>
            <a:ext cx="5019590" cy="4227454"/>
          </a:xfrm>
          <a:ln/>
        </p:spPr>
        <p:txBody>
          <a:bodyPr lIns="95060" tIns="46725" rIns="95060" bIns="4672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D7511-DC2D-DF49-A7E2-5B122CF4518B}" type="slidenum">
              <a:rPr lang="zh-CN" altLang="en-US"/>
              <a:pPr/>
              <a:t>28</a:t>
            </a:fld>
            <a:endParaRPr lang="en-US" altLang="zh-CN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9025" y="701675"/>
            <a:ext cx="4673600" cy="35052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40238"/>
            <a:ext cx="5019675" cy="4286250"/>
          </a:xfrm>
          <a:noFill/>
          <a:ln/>
        </p:spPr>
        <p:txBody>
          <a:bodyPr/>
          <a:lstStyle/>
          <a:p>
            <a:r>
              <a:rPr lang="en-US" altLang="zh-CN">
                <a:latin typeface="Arial" pitchFamily="-110" charset="0"/>
                <a:cs typeface="宋体" pitchFamily="-110" charset="-122"/>
              </a:rPr>
              <a:t>SMART: Cornell (Salton) IR system of 1970s to 1990s.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5D52A2-D498-C849-82A2-050317EE0F29}" type="slidenum">
              <a:rPr lang="zh-CN" altLang="en-US"/>
              <a:pPr/>
              <a:t>29</a:t>
            </a:fld>
            <a:endParaRPr lang="en-US" altLang="zh-CN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9025" y="701675"/>
            <a:ext cx="4673600" cy="35052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40238"/>
            <a:ext cx="5019675" cy="4286250"/>
          </a:xfrm>
          <a:noFill/>
          <a:ln/>
        </p:spPr>
        <p:txBody>
          <a:bodyPr/>
          <a:lstStyle/>
          <a:p>
            <a:r>
              <a:rPr lang="en-US" altLang="zh-CN">
                <a:latin typeface="Arial" pitchFamily="-110" charset="0"/>
                <a:cs typeface="宋体" pitchFamily="-110" charset="-122"/>
              </a:rPr>
              <a:t>Just as we modified the query in the vector space model, we can also modify it here. I’m not aware of work that uses language model based Ir this way.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32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32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10" charset="0"/>
              </a:defRPr>
            </a:lvl1pPr>
          </a:lstStyle>
          <a:p>
            <a:fld id="{2FFC80C0-0915-6A4A-B235-37254B39AB10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71AC30-04EA-8D46-B4C6-210F27450495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58C25-30CE-ED40-9A27-F2A0122BAD1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9A7A5-9756-6644-8FA1-F713675DB38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4CE6CBA9-A86C-F446-B1BC-8F7551C5F8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47AEA7-4314-044B-855A-E96ABA31F2FA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166F0-C548-2042-8E1D-EBF8A2917D9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8B1C8-A45C-0C4E-91BE-BCDED607702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DE97C-A6D6-E240-A7E1-5FF20C960F36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23520-5990-E54A-AC3A-D4E26B52F526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816A78-808B-E14C-BA64-A9A6DBC4F718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C5322A-64EF-A342-B4A3-89733CA520C0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3A00D-695F-1D45-BC09-FB8C90BB4DC7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4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51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45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-110" charset="-122"/>
                <a:cs typeface="宋体" pitchFamily="-110" charset="-122"/>
              </a:defRPr>
            </a:lvl1pPr>
          </a:lstStyle>
          <a:p>
            <a:fld id="{25486385-2A8A-8443-9F3C-B9BA3080E2A7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533400" y="1371600"/>
            <a:ext cx="8080375" cy="155575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solidFill>
                <a:srgbClr val="A50021"/>
              </a:solidFill>
              <a:latin typeface="Arial" charset="0"/>
              <a:ea typeface="宋体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60000"/>
        <a:buFont typeface="Wingdings" pitchFamily="-110" charset="2"/>
        <a:buChar char="n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-110" charset="2"/>
        <a:buChar char="n"/>
        <a:defRPr sz="24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-110" charset="2"/>
        <a:buChar char="n"/>
        <a:defRPr sz="20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-110" charset="2"/>
        <a:buChar char="n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-110" charset="2"/>
        <a:buChar char="n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3.bin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4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6.bin"/><Relationship Id="rId1" Type="http://schemas.openxmlformats.org/officeDocument/2006/relationships/vmlDrawing" Target="../drawings/vmlDrawing6.v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7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artoon"/>
          <p:cNvPicPr>
            <a:picLocks noChangeAspect="1" noChangeArrowheads="1"/>
          </p:cNvPicPr>
          <p:nvPr>
            <p:ph/>
          </p:nvPr>
        </p:nvPicPr>
        <p:blipFill>
          <a:blip r:embed="rId2">
            <a:lum bright="-6000" contrast="18000"/>
          </a:blip>
          <a:srcRect l="18068"/>
          <a:stretch>
            <a:fillRect/>
          </a:stretch>
        </p:blipFill>
        <p:spPr>
          <a:xfrm>
            <a:off x="1828800" y="381000"/>
            <a:ext cx="4876800" cy="4776788"/>
          </a:xfrm>
          <a:noFill/>
          <a:ln/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143000" y="5791200"/>
            <a:ext cx="678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Kevin Knight, http://www.isi.edu/natural-language/people/pictures/ieee-expert-1.gif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An example</a:t>
            </a:r>
            <a:endParaRPr lang="en-US" altLang="zh-CN" dirty="0">
              <a:ea typeface="宋体" pitchFamily="-110" charset="-122"/>
              <a:cs typeface="宋体" pitchFamily="-110" charset="-122"/>
            </a:endParaRPr>
          </a:p>
        </p:txBody>
      </p:sp>
      <p:pic>
        <p:nvPicPr>
          <p:cNvPr id="17412" name="Picture 6" descr="imageque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14600"/>
            <a:ext cx="8153400" cy="393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1607403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Image search engine:</a:t>
            </a:r>
          </a:p>
          <a:p>
            <a:pPr eaLnBrk="1" hangingPunct="1"/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  http</a:t>
            </a:r>
            <a:r>
              <a:rPr lang="en-US" altLang="zh-CN" dirty="0">
                <a:ea typeface="宋体" pitchFamily="-110" charset="-122"/>
                <a:cs typeface="宋体" pitchFamily="-110" charset="-122"/>
              </a:rPr>
              <a:t>://</a:t>
            </a:r>
            <a:r>
              <a:rPr lang="en-US" altLang="zh-CN" dirty="0" err="1">
                <a:ea typeface="宋体" pitchFamily="-110" charset="-122"/>
                <a:cs typeface="宋体" pitchFamily="-110" charset="-122"/>
              </a:rPr>
              <a:t>nayana.ece.ucsb.edu/imsearch/imsearch.html</a:t>
            </a:r>
            <a:endParaRPr lang="en-US" altLang="zh-CN" dirty="0">
              <a:ea typeface="宋体" pitchFamily="-110" charset="-122"/>
              <a:cs typeface="宋体" pitchFamily="-11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pitchFamily="-110" charset="-122"/>
                <a:cs typeface="宋体" pitchFamily="-110" charset="-122"/>
              </a:rPr>
              <a:t>Results for</a:t>
            </a:r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 initial query</a:t>
            </a:r>
            <a:endParaRPr lang="en-US" altLang="zh-CN" dirty="0">
              <a:ea typeface="宋体" pitchFamily="-110" charset="-122"/>
              <a:cs typeface="宋体" pitchFamily="-110" charset="-122"/>
            </a:endParaRPr>
          </a:p>
        </p:txBody>
      </p:sp>
      <p:pic>
        <p:nvPicPr>
          <p:cNvPr id="18435" name="Picture 3" descr="beforefeedback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685925"/>
            <a:ext cx="8686800" cy="4870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itchFamily="-110" charset="-122"/>
                <a:cs typeface="宋体" pitchFamily="-110" charset="-122"/>
              </a:rPr>
              <a:t>Relevance Feedback</a:t>
            </a:r>
          </a:p>
        </p:txBody>
      </p:sp>
      <p:pic>
        <p:nvPicPr>
          <p:cNvPr id="19459" name="Picture 3" descr="feedback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643063"/>
            <a:ext cx="8686800" cy="4918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itchFamily="-110" charset="-122"/>
                <a:cs typeface="宋体" pitchFamily="-110" charset="-122"/>
              </a:rPr>
              <a:t>Results after Relevance Feedback</a:t>
            </a:r>
          </a:p>
        </p:txBody>
      </p:sp>
      <p:pic>
        <p:nvPicPr>
          <p:cNvPr id="20483" name="Picture 3" descr="afterfeedback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600200"/>
            <a:ext cx="8915400" cy="50371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For ranking models we represent our query as a vector </a:t>
            </a:r>
            <a:r>
              <a:rPr lang="en-US" sz="2000" dirty="0" smtClean="0"/>
              <a:t>of </a:t>
            </a:r>
            <a:r>
              <a:rPr lang="en-US" sz="2000" dirty="0" smtClean="0"/>
              <a:t>weights, which</a:t>
            </a:r>
            <a:r>
              <a:rPr lang="en-US" sz="2000" dirty="0" smtClean="0"/>
              <a:t> </a:t>
            </a:r>
            <a:r>
              <a:rPr lang="en-US" sz="2000" dirty="0" smtClean="0"/>
              <a:t>we</a:t>
            </a:r>
            <a:r>
              <a:rPr lang="en-US" sz="2000" dirty="0" smtClean="0"/>
              <a:t> view </a:t>
            </a:r>
            <a:r>
              <a:rPr lang="en-US" sz="2000" dirty="0" smtClean="0"/>
              <a:t>as a point in a high dimensional space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000" dirty="0" smtClean="0"/>
              <a:t>We want to bias the query </a:t>
            </a:r>
            <a:r>
              <a:rPr lang="en-US" sz="2000" dirty="0" smtClean="0">
                <a:solidFill>
                  <a:srgbClr val="0000FF"/>
                </a:solidFill>
              </a:rPr>
              <a:t>towards</a:t>
            </a:r>
            <a:r>
              <a:rPr lang="en-US" sz="2000" dirty="0" smtClean="0"/>
              <a:t> documents that the user selected (the “relevant documents”)</a:t>
            </a:r>
          </a:p>
          <a:p>
            <a:r>
              <a:rPr lang="en-US" sz="2000" dirty="0" smtClean="0"/>
              <a:t>We want to bias the query </a:t>
            </a:r>
            <a:r>
              <a:rPr lang="en-US" sz="2000" dirty="0" smtClean="0">
                <a:solidFill>
                  <a:srgbClr val="FF0000"/>
                </a:solidFill>
              </a:rPr>
              <a:t>away from</a:t>
            </a:r>
            <a:r>
              <a:rPr lang="en-US" sz="2000" dirty="0" smtClean="0"/>
              <a:t> documents that the user did not select (the “non-relevant documents”) </a:t>
            </a:r>
            <a:endParaRPr lang="en-US" sz="2000" dirty="0"/>
          </a:p>
        </p:txBody>
      </p:sp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3336925" y="27432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0</a:t>
            </a:r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3641725" y="27432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4</a:t>
            </a:r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3946525" y="27432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0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4251325" y="27432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8</a:t>
            </a:r>
          </a:p>
        </p:txBody>
      </p:sp>
      <p:sp>
        <p:nvSpPr>
          <p:cNvPr id="8" name="Rectangle 34"/>
          <p:cNvSpPr>
            <a:spLocks noChangeArrowheads="1"/>
          </p:cNvSpPr>
          <p:nvPr/>
        </p:nvSpPr>
        <p:spPr bwMode="auto">
          <a:xfrm>
            <a:off x="4556125" y="27432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0</a:t>
            </a:r>
          </a:p>
        </p:txBody>
      </p:sp>
      <p:sp>
        <p:nvSpPr>
          <p:cNvPr id="9" name="Rectangle 35"/>
          <p:cNvSpPr>
            <a:spLocks noChangeArrowheads="1"/>
          </p:cNvSpPr>
          <p:nvPr/>
        </p:nvSpPr>
        <p:spPr bwMode="auto">
          <a:xfrm>
            <a:off x="4860925" y="27432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reeform 2"/>
          <p:cNvSpPr>
            <a:spLocks/>
          </p:cNvSpPr>
          <p:nvPr/>
        </p:nvSpPr>
        <p:spPr bwMode="auto">
          <a:xfrm>
            <a:off x="928688" y="1616075"/>
            <a:ext cx="6234112" cy="4430713"/>
          </a:xfrm>
          <a:custGeom>
            <a:avLst/>
            <a:gdLst>
              <a:gd name="T0" fmla="*/ 2147483647 w 3927"/>
              <a:gd name="T1" fmla="*/ 2147483647 h 2791"/>
              <a:gd name="T2" fmla="*/ 2147483647 w 3927"/>
              <a:gd name="T3" fmla="*/ 2147483647 h 2791"/>
              <a:gd name="T4" fmla="*/ 2147483647 w 3927"/>
              <a:gd name="T5" fmla="*/ 2147483647 h 2791"/>
              <a:gd name="T6" fmla="*/ 2147483647 w 3927"/>
              <a:gd name="T7" fmla="*/ 2147483647 h 2791"/>
              <a:gd name="T8" fmla="*/ 2147483647 w 3927"/>
              <a:gd name="T9" fmla="*/ 2147483647 h 2791"/>
              <a:gd name="T10" fmla="*/ 2147483647 w 3927"/>
              <a:gd name="T11" fmla="*/ 2147483647 h 2791"/>
              <a:gd name="T12" fmla="*/ 2147483647 w 3927"/>
              <a:gd name="T13" fmla="*/ 2147483647 h 2791"/>
              <a:gd name="T14" fmla="*/ 2147483647 w 3927"/>
              <a:gd name="T15" fmla="*/ 2147483647 h 2791"/>
              <a:gd name="T16" fmla="*/ 2147483647 w 3927"/>
              <a:gd name="T17" fmla="*/ 2147483647 h 2791"/>
              <a:gd name="T18" fmla="*/ 2147483647 w 3927"/>
              <a:gd name="T19" fmla="*/ 2147483647 h 2791"/>
              <a:gd name="T20" fmla="*/ 2147483647 w 3927"/>
              <a:gd name="T21" fmla="*/ 2147483647 h 2791"/>
              <a:gd name="T22" fmla="*/ 2147483647 w 3927"/>
              <a:gd name="T23" fmla="*/ 2147483647 h 2791"/>
              <a:gd name="T24" fmla="*/ 2147483647 w 3927"/>
              <a:gd name="T25" fmla="*/ 2147483647 h 2791"/>
              <a:gd name="T26" fmla="*/ 2147483647 w 3927"/>
              <a:gd name="T27" fmla="*/ 2147483647 h 2791"/>
              <a:gd name="T28" fmla="*/ 2147483647 w 3927"/>
              <a:gd name="T29" fmla="*/ 2147483647 h 2791"/>
              <a:gd name="T30" fmla="*/ 2147483647 w 3927"/>
              <a:gd name="T31" fmla="*/ 2147483647 h 2791"/>
              <a:gd name="T32" fmla="*/ 2147483647 w 3927"/>
              <a:gd name="T33" fmla="*/ 2147483647 h 2791"/>
              <a:gd name="T34" fmla="*/ 2147483647 w 3927"/>
              <a:gd name="T35" fmla="*/ 2147483647 h 2791"/>
              <a:gd name="T36" fmla="*/ 2147483647 w 3927"/>
              <a:gd name="T37" fmla="*/ 2147483647 h 2791"/>
              <a:gd name="T38" fmla="*/ 2147483647 w 3927"/>
              <a:gd name="T39" fmla="*/ 2147483647 h 2791"/>
              <a:gd name="T40" fmla="*/ 2147483647 w 3927"/>
              <a:gd name="T41" fmla="*/ 2147483647 h 2791"/>
              <a:gd name="T42" fmla="*/ 2147483647 w 3927"/>
              <a:gd name="T43" fmla="*/ 2147483647 h 2791"/>
              <a:gd name="T44" fmla="*/ 2147483647 w 3927"/>
              <a:gd name="T45" fmla="*/ 2147483647 h 2791"/>
              <a:gd name="T46" fmla="*/ 2147483647 w 3927"/>
              <a:gd name="T47" fmla="*/ 2147483647 h 2791"/>
              <a:gd name="T48" fmla="*/ 2147483647 w 3927"/>
              <a:gd name="T49" fmla="*/ 2147483647 h 2791"/>
              <a:gd name="T50" fmla="*/ 2147483647 w 3927"/>
              <a:gd name="T51" fmla="*/ 2147483647 h 2791"/>
              <a:gd name="T52" fmla="*/ 2147483647 w 3927"/>
              <a:gd name="T53" fmla="*/ 2147483647 h 2791"/>
              <a:gd name="T54" fmla="*/ 2147483647 w 3927"/>
              <a:gd name="T55" fmla="*/ 2147483647 h 2791"/>
              <a:gd name="T56" fmla="*/ 2147483647 w 3927"/>
              <a:gd name="T57" fmla="*/ 2147483647 h 2791"/>
              <a:gd name="T58" fmla="*/ 2147483647 w 3927"/>
              <a:gd name="T59" fmla="*/ 2147483647 h 2791"/>
              <a:gd name="T60" fmla="*/ 2147483647 w 3927"/>
              <a:gd name="T61" fmla="*/ 2147483647 h 2791"/>
              <a:gd name="T62" fmla="*/ 2147483647 w 3927"/>
              <a:gd name="T63" fmla="*/ 2147483647 h 2791"/>
              <a:gd name="T64" fmla="*/ 2147483647 w 3927"/>
              <a:gd name="T65" fmla="*/ 2147483647 h 2791"/>
              <a:gd name="T66" fmla="*/ 2147483647 w 3927"/>
              <a:gd name="T67" fmla="*/ 2147483647 h 2791"/>
              <a:gd name="T68" fmla="*/ 2147483647 w 3927"/>
              <a:gd name="T69" fmla="*/ 2147483647 h 2791"/>
              <a:gd name="T70" fmla="*/ 2147483647 w 3927"/>
              <a:gd name="T71" fmla="*/ 2147483647 h 2791"/>
              <a:gd name="T72" fmla="*/ 2147483647 w 3927"/>
              <a:gd name="T73" fmla="*/ 2147483647 h 2791"/>
              <a:gd name="T74" fmla="*/ 2147483647 w 3927"/>
              <a:gd name="T75" fmla="*/ 2147483647 h 2791"/>
              <a:gd name="T76" fmla="*/ 2147483647 w 3927"/>
              <a:gd name="T77" fmla="*/ 2147483647 h 2791"/>
              <a:gd name="T78" fmla="*/ 2147483647 w 3927"/>
              <a:gd name="T79" fmla="*/ 2147483647 h 2791"/>
              <a:gd name="T80" fmla="*/ 2147483647 w 3927"/>
              <a:gd name="T81" fmla="*/ 2147483647 h 2791"/>
              <a:gd name="T82" fmla="*/ 2147483647 w 3927"/>
              <a:gd name="T83" fmla="*/ 2147483647 h 2791"/>
              <a:gd name="T84" fmla="*/ 2147483647 w 3927"/>
              <a:gd name="T85" fmla="*/ 2147483647 h 2791"/>
              <a:gd name="T86" fmla="*/ 2147483647 w 3927"/>
              <a:gd name="T87" fmla="*/ 2147483647 h 2791"/>
              <a:gd name="T88" fmla="*/ 2147483647 w 3927"/>
              <a:gd name="T89" fmla="*/ 2147483647 h 2791"/>
              <a:gd name="T90" fmla="*/ 2147483647 w 3927"/>
              <a:gd name="T91" fmla="*/ 2147483647 h 2791"/>
              <a:gd name="T92" fmla="*/ 2147483647 w 3927"/>
              <a:gd name="T93" fmla="*/ 2147483647 h 2791"/>
              <a:gd name="T94" fmla="*/ 2147483647 w 3927"/>
              <a:gd name="T95" fmla="*/ 2147483647 h 2791"/>
              <a:gd name="T96" fmla="*/ 2147483647 w 3927"/>
              <a:gd name="T97" fmla="*/ 2147483647 h 2791"/>
              <a:gd name="T98" fmla="*/ 2147483647 w 3927"/>
              <a:gd name="T99" fmla="*/ 2147483647 h 2791"/>
              <a:gd name="T100" fmla="*/ 2147483647 w 3927"/>
              <a:gd name="T101" fmla="*/ 2147483647 h 2791"/>
              <a:gd name="T102" fmla="*/ 2147483647 w 3927"/>
              <a:gd name="T103" fmla="*/ 2147483647 h 2791"/>
              <a:gd name="T104" fmla="*/ 2147483647 w 3927"/>
              <a:gd name="T105" fmla="*/ 2147483647 h 2791"/>
              <a:gd name="T106" fmla="*/ 2147483647 w 3927"/>
              <a:gd name="T107" fmla="*/ 2147483647 h 2791"/>
              <a:gd name="T108" fmla="*/ 2147483647 w 3927"/>
              <a:gd name="T109" fmla="*/ 2147483647 h 2791"/>
              <a:gd name="T110" fmla="*/ 2147483647 w 3927"/>
              <a:gd name="T111" fmla="*/ 2147483647 h 279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927"/>
              <a:gd name="T169" fmla="*/ 0 h 2791"/>
              <a:gd name="T170" fmla="*/ 3927 w 3927"/>
              <a:gd name="T171" fmla="*/ 2791 h 279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927" h="2791">
                <a:moveTo>
                  <a:pt x="329" y="2491"/>
                </a:moveTo>
                <a:cubicBezTo>
                  <a:pt x="284" y="2395"/>
                  <a:pt x="261" y="2289"/>
                  <a:pt x="221" y="2190"/>
                </a:cubicBezTo>
                <a:cubicBezTo>
                  <a:pt x="206" y="2113"/>
                  <a:pt x="189" y="2026"/>
                  <a:pt x="154" y="1956"/>
                </a:cubicBezTo>
                <a:cubicBezTo>
                  <a:pt x="135" y="1782"/>
                  <a:pt x="156" y="1989"/>
                  <a:pt x="137" y="1673"/>
                </a:cubicBezTo>
                <a:cubicBezTo>
                  <a:pt x="132" y="1591"/>
                  <a:pt x="111" y="1510"/>
                  <a:pt x="96" y="1430"/>
                </a:cubicBezTo>
                <a:cubicBezTo>
                  <a:pt x="101" y="1355"/>
                  <a:pt x="112" y="1280"/>
                  <a:pt x="112" y="1205"/>
                </a:cubicBezTo>
                <a:cubicBezTo>
                  <a:pt x="112" y="1191"/>
                  <a:pt x="68" y="1097"/>
                  <a:pt x="62" y="1080"/>
                </a:cubicBezTo>
                <a:cubicBezTo>
                  <a:pt x="54" y="1031"/>
                  <a:pt x="38" y="987"/>
                  <a:pt x="29" y="938"/>
                </a:cubicBezTo>
                <a:cubicBezTo>
                  <a:pt x="19" y="822"/>
                  <a:pt x="0" y="650"/>
                  <a:pt x="71" y="546"/>
                </a:cubicBezTo>
                <a:cubicBezTo>
                  <a:pt x="94" y="474"/>
                  <a:pt x="52" y="591"/>
                  <a:pt x="129" y="479"/>
                </a:cubicBezTo>
                <a:cubicBezTo>
                  <a:pt x="137" y="467"/>
                  <a:pt x="132" y="450"/>
                  <a:pt x="137" y="437"/>
                </a:cubicBezTo>
                <a:cubicBezTo>
                  <a:pt x="154" y="396"/>
                  <a:pt x="195" y="348"/>
                  <a:pt x="229" y="320"/>
                </a:cubicBezTo>
                <a:cubicBezTo>
                  <a:pt x="282" y="277"/>
                  <a:pt x="347" y="254"/>
                  <a:pt x="405" y="220"/>
                </a:cubicBezTo>
                <a:cubicBezTo>
                  <a:pt x="466" y="185"/>
                  <a:pt x="524" y="143"/>
                  <a:pt x="588" y="112"/>
                </a:cubicBezTo>
                <a:cubicBezTo>
                  <a:pt x="739" y="38"/>
                  <a:pt x="934" y="27"/>
                  <a:pt x="1097" y="20"/>
                </a:cubicBezTo>
                <a:cubicBezTo>
                  <a:pt x="1304" y="0"/>
                  <a:pt x="1509" y="22"/>
                  <a:pt x="1715" y="36"/>
                </a:cubicBezTo>
                <a:cubicBezTo>
                  <a:pt x="1863" y="63"/>
                  <a:pt x="2009" y="30"/>
                  <a:pt x="2158" y="20"/>
                </a:cubicBezTo>
                <a:cubicBezTo>
                  <a:pt x="2355" y="27"/>
                  <a:pt x="2546" y="49"/>
                  <a:pt x="2742" y="61"/>
                </a:cubicBezTo>
                <a:cubicBezTo>
                  <a:pt x="2883" y="91"/>
                  <a:pt x="2709" y="57"/>
                  <a:pt x="3059" y="78"/>
                </a:cubicBezTo>
                <a:cubicBezTo>
                  <a:pt x="3186" y="86"/>
                  <a:pt x="3308" y="119"/>
                  <a:pt x="3435" y="128"/>
                </a:cubicBezTo>
                <a:cubicBezTo>
                  <a:pt x="3504" y="147"/>
                  <a:pt x="3574" y="165"/>
                  <a:pt x="3644" y="178"/>
                </a:cubicBezTo>
                <a:cubicBezTo>
                  <a:pt x="3679" y="202"/>
                  <a:pt x="3713" y="224"/>
                  <a:pt x="3735" y="262"/>
                </a:cubicBezTo>
                <a:cubicBezTo>
                  <a:pt x="3748" y="284"/>
                  <a:pt x="3769" y="329"/>
                  <a:pt x="3769" y="329"/>
                </a:cubicBezTo>
                <a:cubicBezTo>
                  <a:pt x="3781" y="379"/>
                  <a:pt x="3799" y="411"/>
                  <a:pt x="3827" y="454"/>
                </a:cubicBezTo>
                <a:cubicBezTo>
                  <a:pt x="3855" y="564"/>
                  <a:pt x="3893" y="664"/>
                  <a:pt x="3927" y="771"/>
                </a:cubicBezTo>
                <a:cubicBezTo>
                  <a:pt x="3924" y="852"/>
                  <a:pt x="3924" y="932"/>
                  <a:pt x="3919" y="1013"/>
                </a:cubicBezTo>
                <a:cubicBezTo>
                  <a:pt x="3917" y="1050"/>
                  <a:pt x="3900" y="1085"/>
                  <a:pt x="3894" y="1122"/>
                </a:cubicBezTo>
                <a:cubicBezTo>
                  <a:pt x="3875" y="1240"/>
                  <a:pt x="3857" y="1367"/>
                  <a:pt x="3819" y="1481"/>
                </a:cubicBezTo>
                <a:cubicBezTo>
                  <a:pt x="3813" y="1520"/>
                  <a:pt x="3808" y="1558"/>
                  <a:pt x="3802" y="1597"/>
                </a:cubicBezTo>
                <a:cubicBezTo>
                  <a:pt x="3794" y="1647"/>
                  <a:pt x="3784" y="1698"/>
                  <a:pt x="3777" y="1748"/>
                </a:cubicBezTo>
                <a:cubicBezTo>
                  <a:pt x="3753" y="1909"/>
                  <a:pt x="3768" y="2005"/>
                  <a:pt x="3585" y="2040"/>
                </a:cubicBezTo>
                <a:cubicBezTo>
                  <a:pt x="3546" y="2066"/>
                  <a:pt x="3513" y="2093"/>
                  <a:pt x="3468" y="2107"/>
                </a:cubicBezTo>
                <a:cubicBezTo>
                  <a:pt x="3446" y="2114"/>
                  <a:pt x="3401" y="2123"/>
                  <a:pt x="3401" y="2123"/>
                </a:cubicBezTo>
                <a:cubicBezTo>
                  <a:pt x="3355" y="2154"/>
                  <a:pt x="3317" y="2150"/>
                  <a:pt x="3260" y="2157"/>
                </a:cubicBezTo>
                <a:cubicBezTo>
                  <a:pt x="3151" y="2170"/>
                  <a:pt x="3043" y="2186"/>
                  <a:pt x="2934" y="2198"/>
                </a:cubicBezTo>
                <a:cubicBezTo>
                  <a:pt x="2874" y="2184"/>
                  <a:pt x="2820" y="2172"/>
                  <a:pt x="2759" y="2165"/>
                </a:cubicBezTo>
                <a:cubicBezTo>
                  <a:pt x="2712" y="2168"/>
                  <a:pt x="2664" y="2168"/>
                  <a:pt x="2617" y="2173"/>
                </a:cubicBezTo>
                <a:cubicBezTo>
                  <a:pt x="2596" y="2175"/>
                  <a:pt x="2563" y="2200"/>
                  <a:pt x="2550" y="2207"/>
                </a:cubicBezTo>
                <a:cubicBezTo>
                  <a:pt x="2506" y="2229"/>
                  <a:pt x="2455" y="2236"/>
                  <a:pt x="2408" y="2249"/>
                </a:cubicBezTo>
                <a:cubicBezTo>
                  <a:pt x="2339" y="2293"/>
                  <a:pt x="2253" y="2286"/>
                  <a:pt x="2183" y="2324"/>
                </a:cubicBezTo>
                <a:cubicBezTo>
                  <a:pt x="2053" y="2394"/>
                  <a:pt x="2185" y="2342"/>
                  <a:pt x="2016" y="2399"/>
                </a:cubicBezTo>
                <a:cubicBezTo>
                  <a:pt x="2001" y="2404"/>
                  <a:pt x="1990" y="2420"/>
                  <a:pt x="1974" y="2424"/>
                </a:cubicBezTo>
                <a:cubicBezTo>
                  <a:pt x="1809" y="2464"/>
                  <a:pt x="1637" y="2472"/>
                  <a:pt x="1473" y="2516"/>
                </a:cubicBezTo>
                <a:cubicBezTo>
                  <a:pt x="1390" y="2538"/>
                  <a:pt x="1327" y="2582"/>
                  <a:pt x="1248" y="2608"/>
                </a:cubicBezTo>
                <a:cubicBezTo>
                  <a:pt x="1149" y="2641"/>
                  <a:pt x="1053" y="2676"/>
                  <a:pt x="956" y="2716"/>
                </a:cubicBezTo>
                <a:cubicBezTo>
                  <a:pt x="912" y="2760"/>
                  <a:pt x="951" y="2731"/>
                  <a:pt x="872" y="2749"/>
                </a:cubicBezTo>
                <a:cubicBezTo>
                  <a:pt x="797" y="2766"/>
                  <a:pt x="734" y="2783"/>
                  <a:pt x="655" y="2791"/>
                </a:cubicBezTo>
                <a:cubicBezTo>
                  <a:pt x="636" y="2785"/>
                  <a:pt x="615" y="2782"/>
                  <a:pt x="597" y="2774"/>
                </a:cubicBezTo>
                <a:cubicBezTo>
                  <a:pt x="584" y="2768"/>
                  <a:pt x="575" y="2756"/>
                  <a:pt x="563" y="2749"/>
                </a:cubicBezTo>
                <a:cubicBezTo>
                  <a:pt x="555" y="2745"/>
                  <a:pt x="546" y="2744"/>
                  <a:pt x="538" y="2741"/>
                </a:cubicBezTo>
                <a:cubicBezTo>
                  <a:pt x="521" y="2724"/>
                  <a:pt x="501" y="2710"/>
                  <a:pt x="488" y="2691"/>
                </a:cubicBezTo>
                <a:cubicBezTo>
                  <a:pt x="482" y="2683"/>
                  <a:pt x="478" y="2674"/>
                  <a:pt x="471" y="2666"/>
                </a:cubicBezTo>
                <a:cubicBezTo>
                  <a:pt x="455" y="2648"/>
                  <a:pt x="421" y="2616"/>
                  <a:pt x="421" y="2616"/>
                </a:cubicBezTo>
                <a:cubicBezTo>
                  <a:pt x="418" y="2608"/>
                  <a:pt x="418" y="2598"/>
                  <a:pt x="413" y="2591"/>
                </a:cubicBezTo>
                <a:cubicBezTo>
                  <a:pt x="407" y="2583"/>
                  <a:pt x="392" y="2583"/>
                  <a:pt x="388" y="2574"/>
                </a:cubicBezTo>
                <a:cubicBezTo>
                  <a:pt x="375" y="2548"/>
                  <a:pt x="389" y="2459"/>
                  <a:pt x="329" y="249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>
                <a:ea typeface="宋体" pitchFamily="-110" charset="-122"/>
                <a:cs typeface="宋体" pitchFamily="-110" charset="-122"/>
              </a:rPr>
              <a:t>Relevance </a:t>
            </a:r>
            <a:r>
              <a:rPr lang="en-US" altLang="zh-CN" sz="3600" dirty="0" smtClean="0">
                <a:ea typeface="宋体" pitchFamily="-110" charset="-122"/>
                <a:cs typeface="宋体" pitchFamily="-110" charset="-122"/>
              </a:rPr>
              <a:t>feedback</a:t>
            </a:r>
            <a:endParaRPr lang="en-US" altLang="zh-CN" sz="3600" dirty="0"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748088" y="32924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205288" y="28352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510088" y="35972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843088" y="38258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2376488" y="420687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o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367088" y="397827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o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2833688" y="420687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o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4114800" y="5638800"/>
            <a:ext cx="44958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r>
              <a:rPr lang="en-US" altLang="zh-CN">
                <a:latin typeface="Times New Roman" pitchFamily="-110" charset="0"/>
                <a:ea typeface="宋体" pitchFamily="-110" charset="-122"/>
                <a:cs typeface="宋体" pitchFamily="-110" charset="-122"/>
              </a:rPr>
              <a:t>  known non-relevant documents</a:t>
            </a:r>
          </a:p>
          <a:p>
            <a:pPr eaLnBrk="0" hangingPunct="0">
              <a:spcBef>
                <a:spcPct val="1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o</a:t>
            </a:r>
            <a:r>
              <a:rPr lang="en-US" altLang="zh-CN">
                <a:latin typeface="Times New Roman" pitchFamily="-110" charset="0"/>
                <a:ea typeface="宋体" pitchFamily="-110" charset="-122"/>
                <a:cs typeface="宋体" pitchFamily="-110" charset="-122"/>
              </a:rPr>
              <a:t>  known relevant documents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2605088" y="374967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o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3138488" y="253047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o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2833688" y="344487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o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3352800" y="31242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4281488" y="19970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1919288" y="30638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5272088" y="29114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1462088" y="22256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5576888" y="19208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 err="1">
                <a:ea typeface="宋体" pitchFamily="-110" charset="-122"/>
                <a:cs typeface="宋体" pitchFamily="-110" charset="-122"/>
              </a:rPr>
              <a:t>x</a:t>
            </a:r>
            <a:endParaRPr lang="en-US" altLang="zh-CN" dirty="0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1462088" y="50450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1157288" y="39782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3748088" y="46640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2757488" y="47402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6186488" y="32924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5043488" y="43592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50" name="Text Box 32"/>
          <p:cNvSpPr txBox="1">
            <a:spLocks noChangeArrowheads="1"/>
          </p:cNvSpPr>
          <p:nvPr/>
        </p:nvSpPr>
        <p:spPr bwMode="auto">
          <a:xfrm>
            <a:off x="6034088" y="39782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51" name="Text Box 33"/>
          <p:cNvSpPr txBox="1">
            <a:spLocks noChangeArrowheads="1"/>
          </p:cNvSpPr>
          <p:nvPr/>
        </p:nvSpPr>
        <p:spPr bwMode="auto">
          <a:xfrm>
            <a:off x="6491288" y="25304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52" name="Text Box 34"/>
          <p:cNvSpPr txBox="1">
            <a:spLocks noChangeArrowheads="1"/>
          </p:cNvSpPr>
          <p:nvPr/>
        </p:nvSpPr>
        <p:spPr bwMode="auto">
          <a:xfrm>
            <a:off x="166688" y="1768475"/>
            <a:ext cx="114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>
                <a:solidFill>
                  <a:srgbClr val="A40508"/>
                </a:solidFill>
                <a:latin typeface="Times New Roman" pitchFamily="-110" charset="0"/>
                <a:ea typeface="宋体" pitchFamily="-110" charset="-122"/>
                <a:cs typeface="宋体" pitchFamily="-110" charset="-122"/>
              </a:rPr>
              <a:t>Initial query</a:t>
            </a:r>
          </a:p>
        </p:txBody>
      </p:sp>
      <p:sp>
        <p:nvSpPr>
          <p:cNvPr id="30753" name="Line 35"/>
          <p:cNvSpPr>
            <a:spLocks noChangeShapeType="1"/>
          </p:cNvSpPr>
          <p:nvPr/>
        </p:nvSpPr>
        <p:spPr bwMode="auto">
          <a:xfrm>
            <a:off x="1004888" y="2225675"/>
            <a:ext cx="1981200" cy="91440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2909888" y="2987675"/>
            <a:ext cx="457200" cy="396875"/>
            <a:chOff x="4896" y="1680"/>
            <a:chExt cx="288" cy="250"/>
          </a:xfrm>
        </p:grpSpPr>
        <p:sp>
          <p:nvSpPr>
            <p:cNvPr id="30756" name="Text Box 37"/>
            <p:cNvSpPr txBox="1">
              <a:spLocks noChangeArrowheads="1"/>
            </p:cNvSpPr>
            <p:nvPr/>
          </p:nvSpPr>
          <p:spPr bwMode="auto">
            <a:xfrm>
              <a:off x="4896" y="168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>
                  <a:solidFill>
                    <a:srgbClr val="FF0000"/>
                  </a:solidFill>
                  <a:latin typeface="Times New Roman" pitchFamily="-110" charset="0"/>
                  <a:ea typeface="宋体" pitchFamily="-110" charset="-122"/>
                  <a:cs typeface="宋体" pitchFamily="-110" charset="-122"/>
                  <a:sym typeface="Symbol" pitchFamily="-110" charset="2"/>
                </a:rPr>
                <a:t></a:t>
              </a:r>
              <a:endParaRPr lang="zh-CN" altLang="en-US" sz="2000">
                <a:solidFill>
                  <a:srgbClr val="FF0000"/>
                </a:solidFill>
                <a:latin typeface="Times New Roman" pitchFamily="-110" charset="0"/>
                <a:ea typeface="宋体" pitchFamily="-110" charset="-122"/>
                <a:cs typeface="宋体" pitchFamily="-110" charset="-122"/>
              </a:endParaRPr>
            </a:p>
          </p:txBody>
        </p:sp>
        <p:sp>
          <p:nvSpPr>
            <p:cNvPr id="30757" name="Freeform 38"/>
            <p:cNvSpPr>
              <a:spLocks/>
            </p:cNvSpPr>
            <p:nvPr/>
          </p:nvSpPr>
          <p:spPr bwMode="auto">
            <a:xfrm>
              <a:off x="4967" y="1773"/>
              <a:ext cx="72" cy="87"/>
            </a:xfrm>
            <a:custGeom>
              <a:avLst/>
              <a:gdLst>
                <a:gd name="T0" fmla="*/ 0 w 72"/>
                <a:gd name="T1" fmla="*/ 87 h 87"/>
                <a:gd name="T2" fmla="*/ 37 w 72"/>
                <a:gd name="T3" fmla="*/ 0 h 87"/>
                <a:gd name="T4" fmla="*/ 72 w 72"/>
                <a:gd name="T5" fmla="*/ 87 h 87"/>
                <a:gd name="T6" fmla="*/ 0 w 72"/>
                <a:gd name="T7" fmla="*/ 87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87"/>
                <a:gd name="T14" fmla="*/ 72 w 72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87">
                  <a:moveTo>
                    <a:pt x="0" y="87"/>
                  </a:moveTo>
                  <a:lnTo>
                    <a:pt x="37" y="0"/>
                  </a:lnTo>
                  <a:lnTo>
                    <a:pt x="72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reeform 2"/>
          <p:cNvSpPr>
            <a:spLocks/>
          </p:cNvSpPr>
          <p:nvPr/>
        </p:nvSpPr>
        <p:spPr bwMode="auto">
          <a:xfrm>
            <a:off x="928688" y="1616075"/>
            <a:ext cx="6234112" cy="4430713"/>
          </a:xfrm>
          <a:custGeom>
            <a:avLst/>
            <a:gdLst>
              <a:gd name="T0" fmla="*/ 2147483647 w 3927"/>
              <a:gd name="T1" fmla="*/ 2147483647 h 2791"/>
              <a:gd name="T2" fmla="*/ 2147483647 w 3927"/>
              <a:gd name="T3" fmla="*/ 2147483647 h 2791"/>
              <a:gd name="T4" fmla="*/ 2147483647 w 3927"/>
              <a:gd name="T5" fmla="*/ 2147483647 h 2791"/>
              <a:gd name="T6" fmla="*/ 2147483647 w 3927"/>
              <a:gd name="T7" fmla="*/ 2147483647 h 2791"/>
              <a:gd name="T8" fmla="*/ 2147483647 w 3927"/>
              <a:gd name="T9" fmla="*/ 2147483647 h 2791"/>
              <a:gd name="T10" fmla="*/ 2147483647 w 3927"/>
              <a:gd name="T11" fmla="*/ 2147483647 h 2791"/>
              <a:gd name="T12" fmla="*/ 2147483647 w 3927"/>
              <a:gd name="T13" fmla="*/ 2147483647 h 2791"/>
              <a:gd name="T14" fmla="*/ 2147483647 w 3927"/>
              <a:gd name="T15" fmla="*/ 2147483647 h 2791"/>
              <a:gd name="T16" fmla="*/ 2147483647 w 3927"/>
              <a:gd name="T17" fmla="*/ 2147483647 h 2791"/>
              <a:gd name="T18" fmla="*/ 2147483647 w 3927"/>
              <a:gd name="T19" fmla="*/ 2147483647 h 2791"/>
              <a:gd name="T20" fmla="*/ 2147483647 w 3927"/>
              <a:gd name="T21" fmla="*/ 2147483647 h 2791"/>
              <a:gd name="T22" fmla="*/ 2147483647 w 3927"/>
              <a:gd name="T23" fmla="*/ 2147483647 h 2791"/>
              <a:gd name="T24" fmla="*/ 2147483647 w 3927"/>
              <a:gd name="T25" fmla="*/ 2147483647 h 2791"/>
              <a:gd name="T26" fmla="*/ 2147483647 w 3927"/>
              <a:gd name="T27" fmla="*/ 2147483647 h 2791"/>
              <a:gd name="T28" fmla="*/ 2147483647 w 3927"/>
              <a:gd name="T29" fmla="*/ 2147483647 h 2791"/>
              <a:gd name="T30" fmla="*/ 2147483647 w 3927"/>
              <a:gd name="T31" fmla="*/ 2147483647 h 2791"/>
              <a:gd name="T32" fmla="*/ 2147483647 w 3927"/>
              <a:gd name="T33" fmla="*/ 2147483647 h 2791"/>
              <a:gd name="T34" fmla="*/ 2147483647 w 3927"/>
              <a:gd name="T35" fmla="*/ 2147483647 h 2791"/>
              <a:gd name="T36" fmla="*/ 2147483647 w 3927"/>
              <a:gd name="T37" fmla="*/ 2147483647 h 2791"/>
              <a:gd name="T38" fmla="*/ 2147483647 w 3927"/>
              <a:gd name="T39" fmla="*/ 2147483647 h 2791"/>
              <a:gd name="T40" fmla="*/ 2147483647 w 3927"/>
              <a:gd name="T41" fmla="*/ 2147483647 h 2791"/>
              <a:gd name="T42" fmla="*/ 2147483647 w 3927"/>
              <a:gd name="T43" fmla="*/ 2147483647 h 2791"/>
              <a:gd name="T44" fmla="*/ 2147483647 w 3927"/>
              <a:gd name="T45" fmla="*/ 2147483647 h 2791"/>
              <a:gd name="T46" fmla="*/ 2147483647 w 3927"/>
              <a:gd name="T47" fmla="*/ 2147483647 h 2791"/>
              <a:gd name="T48" fmla="*/ 2147483647 w 3927"/>
              <a:gd name="T49" fmla="*/ 2147483647 h 2791"/>
              <a:gd name="T50" fmla="*/ 2147483647 w 3927"/>
              <a:gd name="T51" fmla="*/ 2147483647 h 2791"/>
              <a:gd name="T52" fmla="*/ 2147483647 w 3927"/>
              <a:gd name="T53" fmla="*/ 2147483647 h 2791"/>
              <a:gd name="T54" fmla="*/ 2147483647 w 3927"/>
              <a:gd name="T55" fmla="*/ 2147483647 h 2791"/>
              <a:gd name="T56" fmla="*/ 2147483647 w 3927"/>
              <a:gd name="T57" fmla="*/ 2147483647 h 2791"/>
              <a:gd name="T58" fmla="*/ 2147483647 w 3927"/>
              <a:gd name="T59" fmla="*/ 2147483647 h 2791"/>
              <a:gd name="T60" fmla="*/ 2147483647 w 3927"/>
              <a:gd name="T61" fmla="*/ 2147483647 h 2791"/>
              <a:gd name="T62" fmla="*/ 2147483647 w 3927"/>
              <a:gd name="T63" fmla="*/ 2147483647 h 2791"/>
              <a:gd name="T64" fmla="*/ 2147483647 w 3927"/>
              <a:gd name="T65" fmla="*/ 2147483647 h 2791"/>
              <a:gd name="T66" fmla="*/ 2147483647 w 3927"/>
              <a:gd name="T67" fmla="*/ 2147483647 h 2791"/>
              <a:gd name="T68" fmla="*/ 2147483647 w 3927"/>
              <a:gd name="T69" fmla="*/ 2147483647 h 2791"/>
              <a:gd name="T70" fmla="*/ 2147483647 w 3927"/>
              <a:gd name="T71" fmla="*/ 2147483647 h 2791"/>
              <a:gd name="T72" fmla="*/ 2147483647 w 3927"/>
              <a:gd name="T73" fmla="*/ 2147483647 h 2791"/>
              <a:gd name="T74" fmla="*/ 2147483647 w 3927"/>
              <a:gd name="T75" fmla="*/ 2147483647 h 2791"/>
              <a:gd name="T76" fmla="*/ 2147483647 w 3927"/>
              <a:gd name="T77" fmla="*/ 2147483647 h 2791"/>
              <a:gd name="T78" fmla="*/ 2147483647 w 3927"/>
              <a:gd name="T79" fmla="*/ 2147483647 h 2791"/>
              <a:gd name="T80" fmla="*/ 2147483647 w 3927"/>
              <a:gd name="T81" fmla="*/ 2147483647 h 2791"/>
              <a:gd name="T82" fmla="*/ 2147483647 w 3927"/>
              <a:gd name="T83" fmla="*/ 2147483647 h 2791"/>
              <a:gd name="T84" fmla="*/ 2147483647 w 3927"/>
              <a:gd name="T85" fmla="*/ 2147483647 h 2791"/>
              <a:gd name="T86" fmla="*/ 2147483647 w 3927"/>
              <a:gd name="T87" fmla="*/ 2147483647 h 2791"/>
              <a:gd name="T88" fmla="*/ 2147483647 w 3927"/>
              <a:gd name="T89" fmla="*/ 2147483647 h 2791"/>
              <a:gd name="T90" fmla="*/ 2147483647 w 3927"/>
              <a:gd name="T91" fmla="*/ 2147483647 h 2791"/>
              <a:gd name="T92" fmla="*/ 2147483647 w 3927"/>
              <a:gd name="T93" fmla="*/ 2147483647 h 2791"/>
              <a:gd name="T94" fmla="*/ 2147483647 w 3927"/>
              <a:gd name="T95" fmla="*/ 2147483647 h 2791"/>
              <a:gd name="T96" fmla="*/ 2147483647 w 3927"/>
              <a:gd name="T97" fmla="*/ 2147483647 h 2791"/>
              <a:gd name="T98" fmla="*/ 2147483647 w 3927"/>
              <a:gd name="T99" fmla="*/ 2147483647 h 2791"/>
              <a:gd name="T100" fmla="*/ 2147483647 w 3927"/>
              <a:gd name="T101" fmla="*/ 2147483647 h 2791"/>
              <a:gd name="T102" fmla="*/ 2147483647 w 3927"/>
              <a:gd name="T103" fmla="*/ 2147483647 h 2791"/>
              <a:gd name="T104" fmla="*/ 2147483647 w 3927"/>
              <a:gd name="T105" fmla="*/ 2147483647 h 2791"/>
              <a:gd name="T106" fmla="*/ 2147483647 w 3927"/>
              <a:gd name="T107" fmla="*/ 2147483647 h 2791"/>
              <a:gd name="T108" fmla="*/ 2147483647 w 3927"/>
              <a:gd name="T109" fmla="*/ 2147483647 h 2791"/>
              <a:gd name="T110" fmla="*/ 2147483647 w 3927"/>
              <a:gd name="T111" fmla="*/ 2147483647 h 279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927"/>
              <a:gd name="T169" fmla="*/ 0 h 2791"/>
              <a:gd name="T170" fmla="*/ 3927 w 3927"/>
              <a:gd name="T171" fmla="*/ 2791 h 279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927" h="2791">
                <a:moveTo>
                  <a:pt x="329" y="2491"/>
                </a:moveTo>
                <a:cubicBezTo>
                  <a:pt x="284" y="2395"/>
                  <a:pt x="261" y="2289"/>
                  <a:pt x="221" y="2190"/>
                </a:cubicBezTo>
                <a:cubicBezTo>
                  <a:pt x="206" y="2113"/>
                  <a:pt x="189" y="2026"/>
                  <a:pt x="154" y="1956"/>
                </a:cubicBezTo>
                <a:cubicBezTo>
                  <a:pt x="135" y="1782"/>
                  <a:pt x="156" y="1989"/>
                  <a:pt x="137" y="1673"/>
                </a:cubicBezTo>
                <a:cubicBezTo>
                  <a:pt x="132" y="1591"/>
                  <a:pt x="111" y="1510"/>
                  <a:pt x="96" y="1430"/>
                </a:cubicBezTo>
                <a:cubicBezTo>
                  <a:pt x="101" y="1355"/>
                  <a:pt x="112" y="1280"/>
                  <a:pt x="112" y="1205"/>
                </a:cubicBezTo>
                <a:cubicBezTo>
                  <a:pt x="112" y="1191"/>
                  <a:pt x="68" y="1097"/>
                  <a:pt x="62" y="1080"/>
                </a:cubicBezTo>
                <a:cubicBezTo>
                  <a:pt x="54" y="1031"/>
                  <a:pt x="38" y="987"/>
                  <a:pt x="29" y="938"/>
                </a:cubicBezTo>
                <a:cubicBezTo>
                  <a:pt x="19" y="822"/>
                  <a:pt x="0" y="650"/>
                  <a:pt x="71" y="546"/>
                </a:cubicBezTo>
                <a:cubicBezTo>
                  <a:pt x="94" y="474"/>
                  <a:pt x="52" y="591"/>
                  <a:pt x="129" y="479"/>
                </a:cubicBezTo>
                <a:cubicBezTo>
                  <a:pt x="137" y="467"/>
                  <a:pt x="132" y="450"/>
                  <a:pt x="137" y="437"/>
                </a:cubicBezTo>
                <a:cubicBezTo>
                  <a:pt x="154" y="396"/>
                  <a:pt x="195" y="348"/>
                  <a:pt x="229" y="320"/>
                </a:cubicBezTo>
                <a:cubicBezTo>
                  <a:pt x="282" y="277"/>
                  <a:pt x="347" y="254"/>
                  <a:pt x="405" y="220"/>
                </a:cubicBezTo>
                <a:cubicBezTo>
                  <a:pt x="466" y="185"/>
                  <a:pt x="524" y="143"/>
                  <a:pt x="588" y="112"/>
                </a:cubicBezTo>
                <a:cubicBezTo>
                  <a:pt x="739" y="38"/>
                  <a:pt x="934" y="27"/>
                  <a:pt x="1097" y="20"/>
                </a:cubicBezTo>
                <a:cubicBezTo>
                  <a:pt x="1304" y="0"/>
                  <a:pt x="1509" y="22"/>
                  <a:pt x="1715" y="36"/>
                </a:cubicBezTo>
                <a:cubicBezTo>
                  <a:pt x="1863" y="63"/>
                  <a:pt x="2009" y="30"/>
                  <a:pt x="2158" y="20"/>
                </a:cubicBezTo>
                <a:cubicBezTo>
                  <a:pt x="2355" y="27"/>
                  <a:pt x="2546" y="49"/>
                  <a:pt x="2742" y="61"/>
                </a:cubicBezTo>
                <a:cubicBezTo>
                  <a:pt x="2883" y="91"/>
                  <a:pt x="2709" y="57"/>
                  <a:pt x="3059" y="78"/>
                </a:cubicBezTo>
                <a:cubicBezTo>
                  <a:pt x="3186" y="86"/>
                  <a:pt x="3308" y="119"/>
                  <a:pt x="3435" y="128"/>
                </a:cubicBezTo>
                <a:cubicBezTo>
                  <a:pt x="3504" y="147"/>
                  <a:pt x="3574" y="165"/>
                  <a:pt x="3644" y="178"/>
                </a:cubicBezTo>
                <a:cubicBezTo>
                  <a:pt x="3679" y="202"/>
                  <a:pt x="3713" y="224"/>
                  <a:pt x="3735" y="262"/>
                </a:cubicBezTo>
                <a:cubicBezTo>
                  <a:pt x="3748" y="284"/>
                  <a:pt x="3769" y="329"/>
                  <a:pt x="3769" y="329"/>
                </a:cubicBezTo>
                <a:cubicBezTo>
                  <a:pt x="3781" y="379"/>
                  <a:pt x="3799" y="411"/>
                  <a:pt x="3827" y="454"/>
                </a:cubicBezTo>
                <a:cubicBezTo>
                  <a:pt x="3855" y="564"/>
                  <a:pt x="3893" y="664"/>
                  <a:pt x="3927" y="771"/>
                </a:cubicBezTo>
                <a:cubicBezTo>
                  <a:pt x="3924" y="852"/>
                  <a:pt x="3924" y="932"/>
                  <a:pt x="3919" y="1013"/>
                </a:cubicBezTo>
                <a:cubicBezTo>
                  <a:pt x="3917" y="1050"/>
                  <a:pt x="3900" y="1085"/>
                  <a:pt x="3894" y="1122"/>
                </a:cubicBezTo>
                <a:cubicBezTo>
                  <a:pt x="3875" y="1240"/>
                  <a:pt x="3857" y="1367"/>
                  <a:pt x="3819" y="1481"/>
                </a:cubicBezTo>
                <a:cubicBezTo>
                  <a:pt x="3813" y="1520"/>
                  <a:pt x="3808" y="1558"/>
                  <a:pt x="3802" y="1597"/>
                </a:cubicBezTo>
                <a:cubicBezTo>
                  <a:pt x="3794" y="1647"/>
                  <a:pt x="3784" y="1698"/>
                  <a:pt x="3777" y="1748"/>
                </a:cubicBezTo>
                <a:cubicBezTo>
                  <a:pt x="3753" y="1909"/>
                  <a:pt x="3768" y="2005"/>
                  <a:pt x="3585" y="2040"/>
                </a:cubicBezTo>
                <a:cubicBezTo>
                  <a:pt x="3546" y="2066"/>
                  <a:pt x="3513" y="2093"/>
                  <a:pt x="3468" y="2107"/>
                </a:cubicBezTo>
                <a:cubicBezTo>
                  <a:pt x="3446" y="2114"/>
                  <a:pt x="3401" y="2123"/>
                  <a:pt x="3401" y="2123"/>
                </a:cubicBezTo>
                <a:cubicBezTo>
                  <a:pt x="3355" y="2154"/>
                  <a:pt x="3317" y="2150"/>
                  <a:pt x="3260" y="2157"/>
                </a:cubicBezTo>
                <a:cubicBezTo>
                  <a:pt x="3151" y="2170"/>
                  <a:pt x="3043" y="2186"/>
                  <a:pt x="2934" y="2198"/>
                </a:cubicBezTo>
                <a:cubicBezTo>
                  <a:pt x="2874" y="2184"/>
                  <a:pt x="2820" y="2172"/>
                  <a:pt x="2759" y="2165"/>
                </a:cubicBezTo>
                <a:cubicBezTo>
                  <a:pt x="2712" y="2168"/>
                  <a:pt x="2664" y="2168"/>
                  <a:pt x="2617" y="2173"/>
                </a:cubicBezTo>
                <a:cubicBezTo>
                  <a:pt x="2596" y="2175"/>
                  <a:pt x="2563" y="2200"/>
                  <a:pt x="2550" y="2207"/>
                </a:cubicBezTo>
                <a:cubicBezTo>
                  <a:pt x="2506" y="2229"/>
                  <a:pt x="2455" y="2236"/>
                  <a:pt x="2408" y="2249"/>
                </a:cubicBezTo>
                <a:cubicBezTo>
                  <a:pt x="2339" y="2293"/>
                  <a:pt x="2253" y="2286"/>
                  <a:pt x="2183" y="2324"/>
                </a:cubicBezTo>
                <a:cubicBezTo>
                  <a:pt x="2053" y="2394"/>
                  <a:pt x="2185" y="2342"/>
                  <a:pt x="2016" y="2399"/>
                </a:cubicBezTo>
                <a:cubicBezTo>
                  <a:pt x="2001" y="2404"/>
                  <a:pt x="1990" y="2420"/>
                  <a:pt x="1974" y="2424"/>
                </a:cubicBezTo>
                <a:cubicBezTo>
                  <a:pt x="1809" y="2464"/>
                  <a:pt x="1637" y="2472"/>
                  <a:pt x="1473" y="2516"/>
                </a:cubicBezTo>
                <a:cubicBezTo>
                  <a:pt x="1390" y="2538"/>
                  <a:pt x="1327" y="2582"/>
                  <a:pt x="1248" y="2608"/>
                </a:cubicBezTo>
                <a:cubicBezTo>
                  <a:pt x="1149" y="2641"/>
                  <a:pt x="1053" y="2676"/>
                  <a:pt x="956" y="2716"/>
                </a:cubicBezTo>
                <a:cubicBezTo>
                  <a:pt x="912" y="2760"/>
                  <a:pt x="951" y="2731"/>
                  <a:pt x="872" y="2749"/>
                </a:cubicBezTo>
                <a:cubicBezTo>
                  <a:pt x="797" y="2766"/>
                  <a:pt x="734" y="2783"/>
                  <a:pt x="655" y="2791"/>
                </a:cubicBezTo>
                <a:cubicBezTo>
                  <a:pt x="636" y="2785"/>
                  <a:pt x="615" y="2782"/>
                  <a:pt x="597" y="2774"/>
                </a:cubicBezTo>
                <a:cubicBezTo>
                  <a:pt x="584" y="2768"/>
                  <a:pt x="575" y="2756"/>
                  <a:pt x="563" y="2749"/>
                </a:cubicBezTo>
                <a:cubicBezTo>
                  <a:pt x="555" y="2745"/>
                  <a:pt x="546" y="2744"/>
                  <a:pt x="538" y="2741"/>
                </a:cubicBezTo>
                <a:cubicBezTo>
                  <a:pt x="521" y="2724"/>
                  <a:pt x="501" y="2710"/>
                  <a:pt x="488" y="2691"/>
                </a:cubicBezTo>
                <a:cubicBezTo>
                  <a:pt x="482" y="2683"/>
                  <a:pt x="478" y="2674"/>
                  <a:pt x="471" y="2666"/>
                </a:cubicBezTo>
                <a:cubicBezTo>
                  <a:pt x="455" y="2648"/>
                  <a:pt x="421" y="2616"/>
                  <a:pt x="421" y="2616"/>
                </a:cubicBezTo>
                <a:cubicBezTo>
                  <a:pt x="418" y="2608"/>
                  <a:pt x="418" y="2598"/>
                  <a:pt x="413" y="2591"/>
                </a:cubicBezTo>
                <a:cubicBezTo>
                  <a:pt x="407" y="2583"/>
                  <a:pt x="392" y="2583"/>
                  <a:pt x="388" y="2574"/>
                </a:cubicBezTo>
                <a:cubicBezTo>
                  <a:pt x="375" y="2548"/>
                  <a:pt x="389" y="2459"/>
                  <a:pt x="329" y="249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>
                <a:ea typeface="宋体" pitchFamily="-110" charset="-122"/>
                <a:cs typeface="宋体" pitchFamily="-110" charset="-122"/>
              </a:rPr>
              <a:t>Relevance </a:t>
            </a:r>
            <a:r>
              <a:rPr lang="en-US" altLang="zh-CN" sz="3600" dirty="0" smtClean="0">
                <a:ea typeface="宋体" pitchFamily="-110" charset="-122"/>
                <a:cs typeface="宋体" pitchFamily="-110" charset="-122"/>
              </a:rPr>
              <a:t>feedback</a:t>
            </a:r>
            <a:endParaRPr lang="en-US" altLang="zh-CN" sz="3600" dirty="0"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748088" y="32924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205288" y="28352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510088" y="35972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843088" y="38258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2376488" y="420687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o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367088" y="397827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o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2833688" y="420687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o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4114800" y="5638800"/>
            <a:ext cx="44958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r>
              <a:rPr lang="en-US" altLang="zh-CN">
                <a:latin typeface="Times New Roman" pitchFamily="-110" charset="0"/>
                <a:ea typeface="宋体" pitchFamily="-110" charset="-122"/>
                <a:cs typeface="宋体" pitchFamily="-110" charset="-122"/>
              </a:rPr>
              <a:t>  known non-relevant documents</a:t>
            </a:r>
          </a:p>
          <a:p>
            <a:pPr eaLnBrk="0" hangingPunct="0">
              <a:spcBef>
                <a:spcPct val="1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o</a:t>
            </a:r>
            <a:r>
              <a:rPr lang="en-US" altLang="zh-CN">
                <a:latin typeface="Times New Roman" pitchFamily="-110" charset="0"/>
                <a:ea typeface="宋体" pitchFamily="-110" charset="-122"/>
                <a:cs typeface="宋体" pitchFamily="-110" charset="-122"/>
              </a:rPr>
              <a:t>  known relevant documents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2605088" y="374967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o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3138488" y="253047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o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2833688" y="344487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o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3352800" y="31242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4281488" y="19970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1919288" y="30638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5272088" y="29114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1462088" y="22256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5576888" y="19208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 err="1">
                <a:ea typeface="宋体" pitchFamily="-110" charset="-122"/>
                <a:cs typeface="宋体" pitchFamily="-110" charset="-122"/>
              </a:rPr>
              <a:t>x</a:t>
            </a:r>
            <a:endParaRPr lang="en-US" altLang="zh-CN" dirty="0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1462088" y="50450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1157288" y="39782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3748088" y="46640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2757488" y="47402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6186488" y="32924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5043488" y="43592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50" name="Text Box 32"/>
          <p:cNvSpPr txBox="1">
            <a:spLocks noChangeArrowheads="1"/>
          </p:cNvSpPr>
          <p:nvPr/>
        </p:nvSpPr>
        <p:spPr bwMode="auto">
          <a:xfrm>
            <a:off x="6034088" y="39782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51" name="Text Box 33"/>
          <p:cNvSpPr txBox="1">
            <a:spLocks noChangeArrowheads="1"/>
          </p:cNvSpPr>
          <p:nvPr/>
        </p:nvSpPr>
        <p:spPr bwMode="auto">
          <a:xfrm>
            <a:off x="6491288" y="25304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 err="1">
                <a:ea typeface="宋体" pitchFamily="-110" charset="-122"/>
                <a:cs typeface="宋体" pitchFamily="-110" charset="-122"/>
              </a:rPr>
              <a:t>x</a:t>
            </a:r>
            <a:endParaRPr lang="en-US" altLang="zh-CN" dirty="0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52" name="Text Box 34"/>
          <p:cNvSpPr txBox="1">
            <a:spLocks noChangeArrowheads="1"/>
          </p:cNvSpPr>
          <p:nvPr/>
        </p:nvSpPr>
        <p:spPr bwMode="auto">
          <a:xfrm>
            <a:off x="166688" y="1768475"/>
            <a:ext cx="114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>
                <a:solidFill>
                  <a:srgbClr val="A40508"/>
                </a:solidFill>
                <a:latin typeface="Times New Roman" pitchFamily="-110" charset="0"/>
                <a:ea typeface="宋体" pitchFamily="-110" charset="-122"/>
                <a:cs typeface="宋体" pitchFamily="-110" charset="-122"/>
              </a:rPr>
              <a:t>Initial query</a:t>
            </a:r>
          </a:p>
        </p:txBody>
      </p:sp>
      <p:sp>
        <p:nvSpPr>
          <p:cNvPr id="30753" name="Line 35"/>
          <p:cNvSpPr>
            <a:spLocks noChangeShapeType="1"/>
          </p:cNvSpPr>
          <p:nvPr/>
        </p:nvSpPr>
        <p:spPr bwMode="auto">
          <a:xfrm>
            <a:off x="1004888" y="2225675"/>
            <a:ext cx="1981200" cy="91440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909888" y="2987675"/>
            <a:ext cx="457200" cy="396875"/>
            <a:chOff x="4896" y="1680"/>
            <a:chExt cx="288" cy="250"/>
          </a:xfrm>
        </p:grpSpPr>
        <p:sp>
          <p:nvSpPr>
            <p:cNvPr id="30756" name="Text Box 37"/>
            <p:cNvSpPr txBox="1">
              <a:spLocks noChangeArrowheads="1"/>
            </p:cNvSpPr>
            <p:nvPr/>
          </p:nvSpPr>
          <p:spPr bwMode="auto">
            <a:xfrm>
              <a:off x="4896" y="168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>
                  <a:solidFill>
                    <a:srgbClr val="FF0000"/>
                  </a:solidFill>
                  <a:latin typeface="Times New Roman" pitchFamily="-110" charset="0"/>
                  <a:ea typeface="宋体" pitchFamily="-110" charset="-122"/>
                  <a:cs typeface="宋体" pitchFamily="-110" charset="-122"/>
                  <a:sym typeface="Symbol" pitchFamily="-110" charset="2"/>
                </a:rPr>
                <a:t></a:t>
              </a:r>
              <a:endParaRPr lang="zh-CN" altLang="en-US" sz="2000">
                <a:solidFill>
                  <a:srgbClr val="FF0000"/>
                </a:solidFill>
                <a:latin typeface="Times New Roman" pitchFamily="-110" charset="0"/>
                <a:ea typeface="宋体" pitchFamily="-110" charset="-122"/>
                <a:cs typeface="宋体" pitchFamily="-110" charset="-122"/>
              </a:endParaRPr>
            </a:p>
          </p:txBody>
        </p:sp>
        <p:sp>
          <p:nvSpPr>
            <p:cNvPr id="30757" name="Freeform 38"/>
            <p:cNvSpPr>
              <a:spLocks/>
            </p:cNvSpPr>
            <p:nvPr/>
          </p:nvSpPr>
          <p:spPr bwMode="auto">
            <a:xfrm>
              <a:off x="4967" y="1773"/>
              <a:ext cx="72" cy="87"/>
            </a:xfrm>
            <a:custGeom>
              <a:avLst/>
              <a:gdLst>
                <a:gd name="T0" fmla="*/ 0 w 72"/>
                <a:gd name="T1" fmla="*/ 87 h 87"/>
                <a:gd name="T2" fmla="*/ 37 w 72"/>
                <a:gd name="T3" fmla="*/ 0 h 87"/>
                <a:gd name="T4" fmla="*/ 72 w 72"/>
                <a:gd name="T5" fmla="*/ 87 h 87"/>
                <a:gd name="T6" fmla="*/ 0 w 72"/>
                <a:gd name="T7" fmla="*/ 87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87"/>
                <a:gd name="T14" fmla="*/ 72 w 72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87">
                  <a:moveTo>
                    <a:pt x="0" y="87"/>
                  </a:moveTo>
                  <a:lnTo>
                    <a:pt x="37" y="0"/>
                  </a:lnTo>
                  <a:lnTo>
                    <a:pt x="72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4" name="Down Arrow 33"/>
          <p:cNvSpPr/>
          <p:nvPr/>
        </p:nvSpPr>
        <p:spPr bwMode="auto">
          <a:xfrm>
            <a:off x="2971800" y="3352800"/>
            <a:ext cx="228600" cy="3810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reeform 2"/>
          <p:cNvSpPr>
            <a:spLocks/>
          </p:cNvSpPr>
          <p:nvPr/>
        </p:nvSpPr>
        <p:spPr bwMode="auto">
          <a:xfrm>
            <a:off x="928688" y="1616075"/>
            <a:ext cx="6234112" cy="4430713"/>
          </a:xfrm>
          <a:custGeom>
            <a:avLst/>
            <a:gdLst>
              <a:gd name="T0" fmla="*/ 2147483647 w 3927"/>
              <a:gd name="T1" fmla="*/ 2147483647 h 2791"/>
              <a:gd name="T2" fmla="*/ 2147483647 w 3927"/>
              <a:gd name="T3" fmla="*/ 2147483647 h 2791"/>
              <a:gd name="T4" fmla="*/ 2147483647 w 3927"/>
              <a:gd name="T5" fmla="*/ 2147483647 h 2791"/>
              <a:gd name="T6" fmla="*/ 2147483647 w 3927"/>
              <a:gd name="T7" fmla="*/ 2147483647 h 2791"/>
              <a:gd name="T8" fmla="*/ 2147483647 w 3927"/>
              <a:gd name="T9" fmla="*/ 2147483647 h 2791"/>
              <a:gd name="T10" fmla="*/ 2147483647 w 3927"/>
              <a:gd name="T11" fmla="*/ 2147483647 h 2791"/>
              <a:gd name="T12" fmla="*/ 2147483647 w 3927"/>
              <a:gd name="T13" fmla="*/ 2147483647 h 2791"/>
              <a:gd name="T14" fmla="*/ 2147483647 w 3927"/>
              <a:gd name="T15" fmla="*/ 2147483647 h 2791"/>
              <a:gd name="T16" fmla="*/ 2147483647 w 3927"/>
              <a:gd name="T17" fmla="*/ 2147483647 h 2791"/>
              <a:gd name="T18" fmla="*/ 2147483647 w 3927"/>
              <a:gd name="T19" fmla="*/ 2147483647 h 2791"/>
              <a:gd name="T20" fmla="*/ 2147483647 w 3927"/>
              <a:gd name="T21" fmla="*/ 2147483647 h 2791"/>
              <a:gd name="T22" fmla="*/ 2147483647 w 3927"/>
              <a:gd name="T23" fmla="*/ 2147483647 h 2791"/>
              <a:gd name="T24" fmla="*/ 2147483647 w 3927"/>
              <a:gd name="T25" fmla="*/ 2147483647 h 2791"/>
              <a:gd name="T26" fmla="*/ 2147483647 w 3927"/>
              <a:gd name="T27" fmla="*/ 2147483647 h 2791"/>
              <a:gd name="T28" fmla="*/ 2147483647 w 3927"/>
              <a:gd name="T29" fmla="*/ 2147483647 h 2791"/>
              <a:gd name="T30" fmla="*/ 2147483647 w 3927"/>
              <a:gd name="T31" fmla="*/ 2147483647 h 2791"/>
              <a:gd name="T32" fmla="*/ 2147483647 w 3927"/>
              <a:gd name="T33" fmla="*/ 2147483647 h 2791"/>
              <a:gd name="T34" fmla="*/ 2147483647 w 3927"/>
              <a:gd name="T35" fmla="*/ 2147483647 h 2791"/>
              <a:gd name="T36" fmla="*/ 2147483647 w 3927"/>
              <a:gd name="T37" fmla="*/ 2147483647 h 2791"/>
              <a:gd name="T38" fmla="*/ 2147483647 w 3927"/>
              <a:gd name="T39" fmla="*/ 2147483647 h 2791"/>
              <a:gd name="T40" fmla="*/ 2147483647 w 3927"/>
              <a:gd name="T41" fmla="*/ 2147483647 h 2791"/>
              <a:gd name="T42" fmla="*/ 2147483647 w 3927"/>
              <a:gd name="T43" fmla="*/ 2147483647 h 2791"/>
              <a:gd name="T44" fmla="*/ 2147483647 w 3927"/>
              <a:gd name="T45" fmla="*/ 2147483647 h 2791"/>
              <a:gd name="T46" fmla="*/ 2147483647 w 3927"/>
              <a:gd name="T47" fmla="*/ 2147483647 h 2791"/>
              <a:gd name="T48" fmla="*/ 2147483647 w 3927"/>
              <a:gd name="T49" fmla="*/ 2147483647 h 2791"/>
              <a:gd name="T50" fmla="*/ 2147483647 w 3927"/>
              <a:gd name="T51" fmla="*/ 2147483647 h 2791"/>
              <a:gd name="T52" fmla="*/ 2147483647 w 3927"/>
              <a:gd name="T53" fmla="*/ 2147483647 h 2791"/>
              <a:gd name="T54" fmla="*/ 2147483647 w 3927"/>
              <a:gd name="T55" fmla="*/ 2147483647 h 2791"/>
              <a:gd name="T56" fmla="*/ 2147483647 w 3927"/>
              <a:gd name="T57" fmla="*/ 2147483647 h 2791"/>
              <a:gd name="T58" fmla="*/ 2147483647 w 3927"/>
              <a:gd name="T59" fmla="*/ 2147483647 h 2791"/>
              <a:gd name="T60" fmla="*/ 2147483647 w 3927"/>
              <a:gd name="T61" fmla="*/ 2147483647 h 2791"/>
              <a:gd name="T62" fmla="*/ 2147483647 w 3927"/>
              <a:gd name="T63" fmla="*/ 2147483647 h 2791"/>
              <a:gd name="T64" fmla="*/ 2147483647 w 3927"/>
              <a:gd name="T65" fmla="*/ 2147483647 h 2791"/>
              <a:gd name="T66" fmla="*/ 2147483647 w 3927"/>
              <a:gd name="T67" fmla="*/ 2147483647 h 2791"/>
              <a:gd name="T68" fmla="*/ 2147483647 w 3927"/>
              <a:gd name="T69" fmla="*/ 2147483647 h 2791"/>
              <a:gd name="T70" fmla="*/ 2147483647 w 3927"/>
              <a:gd name="T71" fmla="*/ 2147483647 h 2791"/>
              <a:gd name="T72" fmla="*/ 2147483647 w 3927"/>
              <a:gd name="T73" fmla="*/ 2147483647 h 2791"/>
              <a:gd name="T74" fmla="*/ 2147483647 w 3927"/>
              <a:gd name="T75" fmla="*/ 2147483647 h 2791"/>
              <a:gd name="T76" fmla="*/ 2147483647 w 3927"/>
              <a:gd name="T77" fmla="*/ 2147483647 h 2791"/>
              <a:gd name="T78" fmla="*/ 2147483647 w 3927"/>
              <a:gd name="T79" fmla="*/ 2147483647 h 2791"/>
              <a:gd name="T80" fmla="*/ 2147483647 w 3927"/>
              <a:gd name="T81" fmla="*/ 2147483647 h 2791"/>
              <a:gd name="T82" fmla="*/ 2147483647 w 3927"/>
              <a:gd name="T83" fmla="*/ 2147483647 h 2791"/>
              <a:gd name="T84" fmla="*/ 2147483647 w 3927"/>
              <a:gd name="T85" fmla="*/ 2147483647 h 2791"/>
              <a:gd name="T86" fmla="*/ 2147483647 w 3927"/>
              <a:gd name="T87" fmla="*/ 2147483647 h 2791"/>
              <a:gd name="T88" fmla="*/ 2147483647 w 3927"/>
              <a:gd name="T89" fmla="*/ 2147483647 h 2791"/>
              <a:gd name="T90" fmla="*/ 2147483647 w 3927"/>
              <a:gd name="T91" fmla="*/ 2147483647 h 2791"/>
              <a:gd name="T92" fmla="*/ 2147483647 w 3927"/>
              <a:gd name="T93" fmla="*/ 2147483647 h 2791"/>
              <a:gd name="T94" fmla="*/ 2147483647 w 3927"/>
              <a:gd name="T95" fmla="*/ 2147483647 h 2791"/>
              <a:gd name="T96" fmla="*/ 2147483647 w 3927"/>
              <a:gd name="T97" fmla="*/ 2147483647 h 2791"/>
              <a:gd name="T98" fmla="*/ 2147483647 w 3927"/>
              <a:gd name="T99" fmla="*/ 2147483647 h 2791"/>
              <a:gd name="T100" fmla="*/ 2147483647 w 3927"/>
              <a:gd name="T101" fmla="*/ 2147483647 h 2791"/>
              <a:gd name="T102" fmla="*/ 2147483647 w 3927"/>
              <a:gd name="T103" fmla="*/ 2147483647 h 2791"/>
              <a:gd name="T104" fmla="*/ 2147483647 w 3927"/>
              <a:gd name="T105" fmla="*/ 2147483647 h 2791"/>
              <a:gd name="T106" fmla="*/ 2147483647 w 3927"/>
              <a:gd name="T107" fmla="*/ 2147483647 h 2791"/>
              <a:gd name="T108" fmla="*/ 2147483647 w 3927"/>
              <a:gd name="T109" fmla="*/ 2147483647 h 2791"/>
              <a:gd name="T110" fmla="*/ 2147483647 w 3927"/>
              <a:gd name="T111" fmla="*/ 2147483647 h 279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927"/>
              <a:gd name="T169" fmla="*/ 0 h 2791"/>
              <a:gd name="T170" fmla="*/ 3927 w 3927"/>
              <a:gd name="T171" fmla="*/ 2791 h 279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927" h="2791">
                <a:moveTo>
                  <a:pt x="329" y="2491"/>
                </a:moveTo>
                <a:cubicBezTo>
                  <a:pt x="284" y="2395"/>
                  <a:pt x="261" y="2289"/>
                  <a:pt x="221" y="2190"/>
                </a:cubicBezTo>
                <a:cubicBezTo>
                  <a:pt x="206" y="2113"/>
                  <a:pt x="189" y="2026"/>
                  <a:pt x="154" y="1956"/>
                </a:cubicBezTo>
                <a:cubicBezTo>
                  <a:pt x="135" y="1782"/>
                  <a:pt x="156" y="1989"/>
                  <a:pt x="137" y="1673"/>
                </a:cubicBezTo>
                <a:cubicBezTo>
                  <a:pt x="132" y="1591"/>
                  <a:pt x="111" y="1510"/>
                  <a:pt x="96" y="1430"/>
                </a:cubicBezTo>
                <a:cubicBezTo>
                  <a:pt x="101" y="1355"/>
                  <a:pt x="112" y="1280"/>
                  <a:pt x="112" y="1205"/>
                </a:cubicBezTo>
                <a:cubicBezTo>
                  <a:pt x="112" y="1191"/>
                  <a:pt x="68" y="1097"/>
                  <a:pt x="62" y="1080"/>
                </a:cubicBezTo>
                <a:cubicBezTo>
                  <a:pt x="54" y="1031"/>
                  <a:pt x="38" y="987"/>
                  <a:pt x="29" y="938"/>
                </a:cubicBezTo>
                <a:cubicBezTo>
                  <a:pt x="19" y="822"/>
                  <a:pt x="0" y="650"/>
                  <a:pt x="71" y="546"/>
                </a:cubicBezTo>
                <a:cubicBezTo>
                  <a:pt x="94" y="474"/>
                  <a:pt x="52" y="591"/>
                  <a:pt x="129" y="479"/>
                </a:cubicBezTo>
                <a:cubicBezTo>
                  <a:pt x="137" y="467"/>
                  <a:pt x="132" y="450"/>
                  <a:pt x="137" y="437"/>
                </a:cubicBezTo>
                <a:cubicBezTo>
                  <a:pt x="154" y="396"/>
                  <a:pt x="195" y="348"/>
                  <a:pt x="229" y="320"/>
                </a:cubicBezTo>
                <a:cubicBezTo>
                  <a:pt x="282" y="277"/>
                  <a:pt x="347" y="254"/>
                  <a:pt x="405" y="220"/>
                </a:cubicBezTo>
                <a:cubicBezTo>
                  <a:pt x="466" y="185"/>
                  <a:pt x="524" y="143"/>
                  <a:pt x="588" y="112"/>
                </a:cubicBezTo>
                <a:cubicBezTo>
                  <a:pt x="739" y="38"/>
                  <a:pt x="934" y="27"/>
                  <a:pt x="1097" y="20"/>
                </a:cubicBezTo>
                <a:cubicBezTo>
                  <a:pt x="1304" y="0"/>
                  <a:pt x="1509" y="22"/>
                  <a:pt x="1715" y="36"/>
                </a:cubicBezTo>
                <a:cubicBezTo>
                  <a:pt x="1863" y="63"/>
                  <a:pt x="2009" y="30"/>
                  <a:pt x="2158" y="20"/>
                </a:cubicBezTo>
                <a:cubicBezTo>
                  <a:pt x="2355" y="27"/>
                  <a:pt x="2546" y="49"/>
                  <a:pt x="2742" y="61"/>
                </a:cubicBezTo>
                <a:cubicBezTo>
                  <a:pt x="2883" y="91"/>
                  <a:pt x="2709" y="57"/>
                  <a:pt x="3059" y="78"/>
                </a:cubicBezTo>
                <a:cubicBezTo>
                  <a:pt x="3186" y="86"/>
                  <a:pt x="3308" y="119"/>
                  <a:pt x="3435" y="128"/>
                </a:cubicBezTo>
                <a:cubicBezTo>
                  <a:pt x="3504" y="147"/>
                  <a:pt x="3574" y="165"/>
                  <a:pt x="3644" y="178"/>
                </a:cubicBezTo>
                <a:cubicBezTo>
                  <a:pt x="3679" y="202"/>
                  <a:pt x="3713" y="224"/>
                  <a:pt x="3735" y="262"/>
                </a:cubicBezTo>
                <a:cubicBezTo>
                  <a:pt x="3748" y="284"/>
                  <a:pt x="3769" y="329"/>
                  <a:pt x="3769" y="329"/>
                </a:cubicBezTo>
                <a:cubicBezTo>
                  <a:pt x="3781" y="379"/>
                  <a:pt x="3799" y="411"/>
                  <a:pt x="3827" y="454"/>
                </a:cubicBezTo>
                <a:cubicBezTo>
                  <a:pt x="3855" y="564"/>
                  <a:pt x="3893" y="664"/>
                  <a:pt x="3927" y="771"/>
                </a:cubicBezTo>
                <a:cubicBezTo>
                  <a:pt x="3924" y="852"/>
                  <a:pt x="3924" y="932"/>
                  <a:pt x="3919" y="1013"/>
                </a:cubicBezTo>
                <a:cubicBezTo>
                  <a:pt x="3917" y="1050"/>
                  <a:pt x="3900" y="1085"/>
                  <a:pt x="3894" y="1122"/>
                </a:cubicBezTo>
                <a:cubicBezTo>
                  <a:pt x="3875" y="1240"/>
                  <a:pt x="3857" y="1367"/>
                  <a:pt x="3819" y="1481"/>
                </a:cubicBezTo>
                <a:cubicBezTo>
                  <a:pt x="3813" y="1520"/>
                  <a:pt x="3808" y="1558"/>
                  <a:pt x="3802" y="1597"/>
                </a:cubicBezTo>
                <a:cubicBezTo>
                  <a:pt x="3794" y="1647"/>
                  <a:pt x="3784" y="1698"/>
                  <a:pt x="3777" y="1748"/>
                </a:cubicBezTo>
                <a:cubicBezTo>
                  <a:pt x="3753" y="1909"/>
                  <a:pt x="3768" y="2005"/>
                  <a:pt x="3585" y="2040"/>
                </a:cubicBezTo>
                <a:cubicBezTo>
                  <a:pt x="3546" y="2066"/>
                  <a:pt x="3513" y="2093"/>
                  <a:pt x="3468" y="2107"/>
                </a:cubicBezTo>
                <a:cubicBezTo>
                  <a:pt x="3446" y="2114"/>
                  <a:pt x="3401" y="2123"/>
                  <a:pt x="3401" y="2123"/>
                </a:cubicBezTo>
                <a:cubicBezTo>
                  <a:pt x="3355" y="2154"/>
                  <a:pt x="3317" y="2150"/>
                  <a:pt x="3260" y="2157"/>
                </a:cubicBezTo>
                <a:cubicBezTo>
                  <a:pt x="3151" y="2170"/>
                  <a:pt x="3043" y="2186"/>
                  <a:pt x="2934" y="2198"/>
                </a:cubicBezTo>
                <a:cubicBezTo>
                  <a:pt x="2874" y="2184"/>
                  <a:pt x="2820" y="2172"/>
                  <a:pt x="2759" y="2165"/>
                </a:cubicBezTo>
                <a:cubicBezTo>
                  <a:pt x="2712" y="2168"/>
                  <a:pt x="2664" y="2168"/>
                  <a:pt x="2617" y="2173"/>
                </a:cubicBezTo>
                <a:cubicBezTo>
                  <a:pt x="2596" y="2175"/>
                  <a:pt x="2563" y="2200"/>
                  <a:pt x="2550" y="2207"/>
                </a:cubicBezTo>
                <a:cubicBezTo>
                  <a:pt x="2506" y="2229"/>
                  <a:pt x="2455" y="2236"/>
                  <a:pt x="2408" y="2249"/>
                </a:cubicBezTo>
                <a:cubicBezTo>
                  <a:pt x="2339" y="2293"/>
                  <a:pt x="2253" y="2286"/>
                  <a:pt x="2183" y="2324"/>
                </a:cubicBezTo>
                <a:cubicBezTo>
                  <a:pt x="2053" y="2394"/>
                  <a:pt x="2185" y="2342"/>
                  <a:pt x="2016" y="2399"/>
                </a:cubicBezTo>
                <a:cubicBezTo>
                  <a:pt x="2001" y="2404"/>
                  <a:pt x="1990" y="2420"/>
                  <a:pt x="1974" y="2424"/>
                </a:cubicBezTo>
                <a:cubicBezTo>
                  <a:pt x="1809" y="2464"/>
                  <a:pt x="1637" y="2472"/>
                  <a:pt x="1473" y="2516"/>
                </a:cubicBezTo>
                <a:cubicBezTo>
                  <a:pt x="1390" y="2538"/>
                  <a:pt x="1327" y="2582"/>
                  <a:pt x="1248" y="2608"/>
                </a:cubicBezTo>
                <a:cubicBezTo>
                  <a:pt x="1149" y="2641"/>
                  <a:pt x="1053" y="2676"/>
                  <a:pt x="956" y="2716"/>
                </a:cubicBezTo>
                <a:cubicBezTo>
                  <a:pt x="912" y="2760"/>
                  <a:pt x="951" y="2731"/>
                  <a:pt x="872" y="2749"/>
                </a:cubicBezTo>
                <a:cubicBezTo>
                  <a:pt x="797" y="2766"/>
                  <a:pt x="734" y="2783"/>
                  <a:pt x="655" y="2791"/>
                </a:cubicBezTo>
                <a:cubicBezTo>
                  <a:pt x="636" y="2785"/>
                  <a:pt x="615" y="2782"/>
                  <a:pt x="597" y="2774"/>
                </a:cubicBezTo>
                <a:cubicBezTo>
                  <a:pt x="584" y="2768"/>
                  <a:pt x="575" y="2756"/>
                  <a:pt x="563" y="2749"/>
                </a:cubicBezTo>
                <a:cubicBezTo>
                  <a:pt x="555" y="2745"/>
                  <a:pt x="546" y="2744"/>
                  <a:pt x="538" y="2741"/>
                </a:cubicBezTo>
                <a:cubicBezTo>
                  <a:pt x="521" y="2724"/>
                  <a:pt x="501" y="2710"/>
                  <a:pt x="488" y="2691"/>
                </a:cubicBezTo>
                <a:cubicBezTo>
                  <a:pt x="482" y="2683"/>
                  <a:pt x="478" y="2674"/>
                  <a:pt x="471" y="2666"/>
                </a:cubicBezTo>
                <a:cubicBezTo>
                  <a:pt x="455" y="2648"/>
                  <a:pt x="421" y="2616"/>
                  <a:pt x="421" y="2616"/>
                </a:cubicBezTo>
                <a:cubicBezTo>
                  <a:pt x="418" y="2608"/>
                  <a:pt x="418" y="2598"/>
                  <a:pt x="413" y="2591"/>
                </a:cubicBezTo>
                <a:cubicBezTo>
                  <a:pt x="407" y="2583"/>
                  <a:pt x="392" y="2583"/>
                  <a:pt x="388" y="2574"/>
                </a:cubicBezTo>
                <a:cubicBezTo>
                  <a:pt x="375" y="2548"/>
                  <a:pt x="389" y="2459"/>
                  <a:pt x="329" y="249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>
                <a:ea typeface="宋体" pitchFamily="-110" charset="-122"/>
                <a:cs typeface="宋体" pitchFamily="-110" charset="-122"/>
              </a:rPr>
              <a:t>Relevance feedback on initial query 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748088" y="32924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205288" y="28352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510088" y="35972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843088" y="38258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2376488" y="420687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o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367088" y="397827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o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2833688" y="420687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o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395288" y="5807075"/>
            <a:ext cx="1752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solidFill>
                  <a:srgbClr val="00A000"/>
                </a:solidFill>
                <a:latin typeface="Times New Roman" pitchFamily="-110" charset="0"/>
                <a:ea typeface="宋体" pitchFamily="-110" charset="-122"/>
                <a:cs typeface="宋体" pitchFamily="-110" charset="-122"/>
              </a:rPr>
              <a:t>Revised query</a:t>
            </a:r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V="1">
            <a:off x="1371600" y="4191000"/>
            <a:ext cx="1447800" cy="1676400"/>
          </a:xfrm>
          <a:prstGeom prst="line">
            <a:avLst/>
          </a:prstGeom>
          <a:noFill/>
          <a:ln w="9525">
            <a:solidFill>
              <a:srgbClr val="00A000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4648200" y="5791200"/>
            <a:ext cx="44958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 err="1">
                <a:ea typeface="宋体" pitchFamily="-110" charset="-122"/>
                <a:cs typeface="宋体" pitchFamily="-110" charset="-122"/>
              </a:rPr>
              <a:t>x</a:t>
            </a:r>
            <a:r>
              <a:rPr lang="en-US" altLang="zh-CN" dirty="0">
                <a:latin typeface="Times New Roman" pitchFamily="-110" charset="0"/>
                <a:ea typeface="宋体" pitchFamily="-110" charset="-122"/>
                <a:cs typeface="宋体" pitchFamily="-110" charset="-122"/>
              </a:rPr>
              <a:t>  known non-relevant documents</a:t>
            </a:r>
          </a:p>
          <a:p>
            <a:pPr eaLnBrk="0" hangingPunct="0">
              <a:spcBef>
                <a:spcPct val="10000"/>
              </a:spcBef>
            </a:pPr>
            <a:r>
              <a:rPr lang="en-US" altLang="zh-CN" dirty="0" err="1">
                <a:ea typeface="宋体" pitchFamily="-110" charset="-122"/>
                <a:cs typeface="宋体" pitchFamily="-110" charset="-122"/>
              </a:rPr>
              <a:t>o</a:t>
            </a:r>
            <a:r>
              <a:rPr lang="en-US" altLang="zh-CN" dirty="0">
                <a:latin typeface="Times New Roman" pitchFamily="-110" charset="0"/>
                <a:ea typeface="宋体" pitchFamily="-110" charset="-122"/>
                <a:cs typeface="宋体" pitchFamily="-110" charset="-122"/>
              </a:rPr>
              <a:t>  known relevant documents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2605088" y="374967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o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3138488" y="253047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o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2833688" y="344487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o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3352800" y="31242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4281488" y="19970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1919288" y="30638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5272088" y="29114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1462088" y="22256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5576888" y="19208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1462088" y="50450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1157288" y="39782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3748088" y="46640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2757488" y="47402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6186488" y="32924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5043488" y="43592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819400" y="3810000"/>
            <a:ext cx="457200" cy="396875"/>
            <a:chOff x="4896" y="1680"/>
            <a:chExt cx="288" cy="250"/>
          </a:xfrm>
        </p:grpSpPr>
        <p:sp>
          <p:nvSpPr>
            <p:cNvPr id="30758" name="Text Box 30"/>
            <p:cNvSpPr txBox="1">
              <a:spLocks noChangeArrowheads="1"/>
            </p:cNvSpPr>
            <p:nvPr/>
          </p:nvSpPr>
          <p:spPr bwMode="auto">
            <a:xfrm>
              <a:off x="4896" y="168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>
                  <a:solidFill>
                    <a:srgbClr val="FF0000"/>
                  </a:solidFill>
                  <a:latin typeface="Times New Roman" pitchFamily="-110" charset="0"/>
                  <a:ea typeface="宋体" pitchFamily="-110" charset="-122"/>
                  <a:cs typeface="宋体" pitchFamily="-110" charset="-122"/>
                  <a:sym typeface="Symbol" pitchFamily="-110" charset="2"/>
                </a:rPr>
                <a:t></a:t>
              </a:r>
              <a:endParaRPr lang="zh-CN" altLang="en-US" sz="2000">
                <a:solidFill>
                  <a:srgbClr val="FF0000"/>
                </a:solidFill>
                <a:latin typeface="Times New Roman" pitchFamily="-110" charset="0"/>
                <a:ea typeface="宋体" pitchFamily="-110" charset="-122"/>
                <a:cs typeface="宋体" pitchFamily="-110" charset="-122"/>
              </a:endParaRPr>
            </a:p>
          </p:txBody>
        </p:sp>
        <p:sp>
          <p:nvSpPr>
            <p:cNvPr id="30759" name="Freeform 31"/>
            <p:cNvSpPr>
              <a:spLocks/>
            </p:cNvSpPr>
            <p:nvPr/>
          </p:nvSpPr>
          <p:spPr bwMode="auto">
            <a:xfrm>
              <a:off x="4967" y="1773"/>
              <a:ext cx="72" cy="87"/>
            </a:xfrm>
            <a:custGeom>
              <a:avLst/>
              <a:gdLst>
                <a:gd name="T0" fmla="*/ 0 w 72"/>
                <a:gd name="T1" fmla="*/ 87 h 87"/>
                <a:gd name="T2" fmla="*/ 37 w 72"/>
                <a:gd name="T3" fmla="*/ 0 h 87"/>
                <a:gd name="T4" fmla="*/ 72 w 72"/>
                <a:gd name="T5" fmla="*/ 87 h 87"/>
                <a:gd name="T6" fmla="*/ 0 w 72"/>
                <a:gd name="T7" fmla="*/ 87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87"/>
                <a:gd name="T14" fmla="*/ 72 w 72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87">
                  <a:moveTo>
                    <a:pt x="0" y="87"/>
                  </a:moveTo>
                  <a:lnTo>
                    <a:pt x="37" y="0"/>
                  </a:lnTo>
                  <a:lnTo>
                    <a:pt x="72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A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750" name="Text Box 32"/>
          <p:cNvSpPr txBox="1">
            <a:spLocks noChangeArrowheads="1"/>
          </p:cNvSpPr>
          <p:nvPr/>
        </p:nvSpPr>
        <p:spPr bwMode="auto">
          <a:xfrm>
            <a:off x="6034088" y="39782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51" name="Text Box 33"/>
          <p:cNvSpPr txBox="1">
            <a:spLocks noChangeArrowheads="1"/>
          </p:cNvSpPr>
          <p:nvPr/>
        </p:nvSpPr>
        <p:spPr bwMode="auto">
          <a:xfrm>
            <a:off x="6491288" y="25304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52" name="Text Box 34"/>
          <p:cNvSpPr txBox="1">
            <a:spLocks noChangeArrowheads="1"/>
          </p:cNvSpPr>
          <p:nvPr/>
        </p:nvSpPr>
        <p:spPr bwMode="auto">
          <a:xfrm>
            <a:off x="166688" y="1768475"/>
            <a:ext cx="114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solidFill>
                  <a:srgbClr val="A40508"/>
                </a:solidFill>
                <a:latin typeface="Times New Roman" pitchFamily="-110" charset="0"/>
                <a:ea typeface="宋体" pitchFamily="-110" charset="-122"/>
                <a:cs typeface="宋体" pitchFamily="-110" charset="-122"/>
              </a:rPr>
              <a:t>Initial query</a:t>
            </a:r>
          </a:p>
        </p:txBody>
      </p:sp>
      <p:sp>
        <p:nvSpPr>
          <p:cNvPr id="30753" name="Line 35"/>
          <p:cNvSpPr>
            <a:spLocks noChangeShapeType="1"/>
          </p:cNvSpPr>
          <p:nvPr/>
        </p:nvSpPr>
        <p:spPr bwMode="auto">
          <a:xfrm>
            <a:off x="1004888" y="2225675"/>
            <a:ext cx="1981200" cy="91440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2909888" y="2987675"/>
            <a:ext cx="457200" cy="396875"/>
            <a:chOff x="4896" y="1680"/>
            <a:chExt cx="288" cy="250"/>
          </a:xfrm>
        </p:grpSpPr>
        <p:sp>
          <p:nvSpPr>
            <p:cNvPr id="30756" name="Text Box 37"/>
            <p:cNvSpPr txBox="1">
              <a:spLocks noChangeArrowheads="1"/>
            </p:cNvSpPr>
            <p:nvPr/>
          </p:nvSpPr>
          <p:spPr bwMode="auto">
            <a:xfrm>
              <a:off x="4896" y="168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>
                  <a:solidFill>
                    <a:srgbClr val="FF0000"/>
                  </a:solidFill>
                  <a:latin typeface="Times New Roman" pitchFamily="-110" charset="0"/>
                  <a:ea typeface="宋体" pitchFamily="-110" charset="-122"/>
                  <a:cs typeface="宋体" pitchFamily="-110" charset="-122"/>
                  <a:sym typeface="Symbol" pitchFamily="-110" charset="2"/>
                </a:rPr>
                <a:t></a:t>
              </a:r>
              <a:endParaRPr lang="zh-CN" altLang="en-US" sz="2000">
                <a:solidFill>
                  <a:srgbClr val="FF0000"/>
                </a:solidFill>
                <a:latin typeface="Times New Roman" pitchFamily="-110" charset="0"/>
                <a:ea typeface="宋体" pitchFamily="-110" charset="-122"/>
                <a:cs typeface="宋体" pitchFamily="-110" charset="-122"/>
              </a:endParaRPr>
            </a:p>
          </p:txBody>
        </p:sp>
        <p:sp>
          <p:nvSpPr>
            <p:cNvPr id="30757" name="Freeform 38"/>
            <p:cNvSpPr>
              <a:spLocks/>
            </p:cNvSpPr>
            <p:nvPr/>
          </p:nvSpPr>
          <p:spPr bwMode="auto">
            <a:xfrm>
              <a:off x="4967" y="1773"/>
              <a:ext cx="72" cy="87"/>
            </a:xfrm>
            <a:custGeom>
              <a:avLst/>
              <a:gdLst>
                <a:gd name="T0" fmla="*/ 0 w 72"/>
                <a:gd name="T1" fmla="*/ 87 h 87"/>
                <a:gd name="T2" fmla="*/ 37 w 72"/>
                <a:gd name="T3" fmla="*/ 0 h 87"/>
                <a:gd name="T4" fmla="*/ 72 w 72"/>
                <a:gd name="T5" fmla="*/ 87 h 87"/>
                <a:gd name="T6" fmla="*/ 0 w 72"/>
                <a:gd name="T7" fmla="*/ 87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87"/>
                <a:gd name="T14" fmla="*/ 72 w 72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87">
                  <a:moveTo>
                    <a:pt x="0" y="87"/>
                  </a:moveTo>
                  <a:lnTo>
                    <a:pt x="37" y="0"/>
                  </a:lnTo>
                  <a:lnTo>
                    <a:pt x="72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676400" y="5943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can we “move” the query?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err="1">
                <a:ea typeface="宋体" pitchFamily="-110" charset="-122"/>
                <a:cs typeface="宋体" pitchFamily="-110" charset="-122"/>
              </a:rPr>
              <a:t>Rocchio</a:t>
            </a:r>
            <a:r>
              <a:rPr lang="en-US" altLang="zh-CN" dirty="0">
                <a:ea typeface="宋体" pitchFamily="-110" charset="-122"/>
                <a:cs typeface="宋体" pitchFamily="-110" charset="-122"/>
              </a:rPr>
              <a:t> Algorithm</a:t>
            </a:r>
            <a:endParaRPr lang="en-US" dirty="0"/>
          </a:p>
        </p:txBody>
      </p:sp>
      <p:sp>
        <p:nvSpPr>
          <p:cNvPr id="3077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2286000"/>
          </a:xfrm>
        </p:spPr>
        <p:txBody>
          <a:bodyPr/>
          <a:lstStyle/>
          <a:p>
            <a:pPr eaLnBrk="1" hangingPunct="1"/>
            <a:r>
              <a:rPr lang="en-US" dirty="0"/>
              <a:t>The </a:t>
            </a:r>
            <a:r>
              <a:rPr lang="en-US" dirty="0" err="1"/>
              <a:t>Rocchio</a:t>
            </a:r>
            <a:r>
              <a:rPr lang="en-US" dirty="0"/>
              <a:t> algorithm uses the vector space model to pick a</a:t>
            </a:r>
            <a:r>
              <a:rPr lang="en-US" dirty="0" smtClean="0"/>
              <a:t> better query</a:t>
            </a:r>
            <a:endParaRPr lang="en-US" dirty="0"/>
          </a:p>
          <a:p>
            <a:pPr eaLnBrk="1" hangingPunct="1"/>
            <a:r>
              <a:rPr lang="en-US" dirty="0" err="1">
                <a:solidFill>
                  <a:srgbClr val="C00000"/>
                </a:solidFill>
              </a:rPr>
              <a:t>Rocchio</a:t>
            </a:r>
            <a:r>
              <a:rPr lang="en-US" dirty="0">
                <a:solidFill>
                  <a:srgbClr val="C00000"/>
                </a:solidFill>
              </a:rPr>
              <a:t> seeks the query </a:t>
            </a:r>
            <a:r>
              <a:rPr lang="en-US" i="1" dirty="0" err="1">
                <a:solidFill>
                  <a:srgbClr val="C00000"/>
                </a:solidFill>
              </a:rPr>
              <a:t>q</a:t>
            </a:r>
            <a:r>
              <a:rPr lang="en-US" i="1" baseline="-25000" dirty="0" err="1">
                <a:solidFill>
                  <a:srgbClr val="C00000"/>
                </a:solidFill>
              </a:rPr>
              <a:t>opt</a:t>
            </a:r>
            <a:r>
              <a:rPr lang="en-US" dirty="0">
                <a:solidFill>
                  <a:srgbClr val="C00000"/>
                </a:solidFill>
              </a:rPr>
              <a:t> that </a:t>
            </a:r>
            <a:r>
              <a:rPr lang="en-US" dirty="0" smtClean="0">
                <a:solidFill>
                  <a:srgbClr val="C00000"/>
                </a:solidFill>
              </a:rPr>
              <a:t>maximizes the difference between the</a:t>
            </a:r>
            <a:r>
              <a:rPr lang="en-US" dirty="0" smtClean="0">
                <a:solidFill>
                  <a:srgbClr val="C00000"/>
                </a:solidFill>
              </a:rPr>
              <a:t> query similarity with the relevant </a:t>
            </a:r>
            <a:r>
              <a:rPr lang="en-US" dirty="0" smtClean="0">
                <a:solidFill>
                  <a:srgbClr val="C00000"/>
                </a:solidFill>
              </a:rPr>
              <a:t>set of documents (C</a:t>
            </a:r>
            <a:r>
              <a:rPr lang="en-US" baseline="-25000" dirty="0" smtClean="0">
                <a:solidFill>
                  <a:srgbClr val="C00000"/>
                </a:solidFill>
              </a:rPr>
              <a:t>r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>
                <a:solidFill>
                  <a:srgbClr val="C00000"/>
                </a:solidFill>
              </a:rPr>
              <a:t> vs. </a:t>
            </a:r>
            <a:r>
              <a:rPr lang="en-US" dirty="0" smtClean="0">
                <a:solidFill>
                  <a:srgbClr val="C00000"/>
                </a:solidFill>
              </a:rPr>
              <a:t>the non-relevant set of documents (</a:t>
            </a:r>
            <a:r>
              <a:rPr lang="en-US" dirty="0" err="1" smtClean="0">
                <a:solidFill>
                  <a:srgbClr val="C00000"/>
                </a:solidFill>
              </a:rPr>
              <a:t>C</a:t>
            </a:r>
            <a:r>
              <a:rPr lang="en-US" baseline="-25000" dirty="0" err="1" smtClean="0">
                <a:solidFill>
                  <a:srgbClr val="C00000"/>
                </a:solidFill>
              </a:rPr>
              <a:t>nr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600200" y="4495800"/>
          <a:ext cx="5624513" cy="806450"/>
        </p:xfrm>
        <a:graphic>
          <a:graphicData uri="http://schemas.openxmlformats.org/presentationml/2006/ole">
            <p:oleObj spid="_x0000_s119810" name="Equation" r:id="rId3" imgW="2565400" imgH="368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Centroid</a:t>
            </a:r>
            <a:endParaRPr lang="en-US" dirty="0"/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772400" cy="1066800"/>
          </a:xfrm>
        </p:spPr>
        <p:txBody>
          <a:bodyPr/>
          <a:lstStyle/>
          <a:p>
            <a:pPr eaLnBrk="1" hangingPunct="1"/>
            <a:r>
              <a:rPr lang="en-US" sz="2400" dirty="0"/>
              <a:t>The </a:t>
            </a:r>
            <a:r>
              <a:rPr lang="en-US" sz="2400" u="sng" dirty="0" err="1"/>
              <a:t>centroid</a:t>
            </a:r>
            <a:r>
              <a:rPr lang="en-US" sz="2400" dirty="0"/>
              <a:t> is the center of mass of a set of </a:t>
            </a:r>
            <a:r>
              <a:rPr lang="en-US" sz="2400" dirty="0" smtClean="0"/>
              <a:t>points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791200" y="3886200"/>
          <a:ext cx="2362200" cy="940111"/>
        </p:xfrm>
        <a:graphic>
          <a:graphicData uri="http://schemas.openxmlformats.org/presentationml/2006/ole">
            <p:oleObj spid="_x0000_s123906" name="Equation" r:id="rId3" imgW="1054080" imgH="419040" progId="Equation.3">
              <p:embed/>
            </p:oleObj>
          </a:graphicData>
        </a:graphic>
      </p:graphicFrame>
      <p:sp>
        <p:nvSpPr>
          <p:cNvPr id="6" name="Freeform 2"/>
          <p:cNvSpPr>
            <a:spLocks/>
          </p:cNvSpPr>
          <p:nvPr/>
        </p:nvSpPr>
        <p:spPr bwMode="auto">
          <a:xfrm>
            <a:off x="609600" y="2427287"/>
            <a:ext cx="4191000" cy="3973513"/>
          </a:xfrm>
          <a:custGeom>
            <a:avLst/>
            <a:gdLst>
              <a:gd name="T0" fmla="*/ 2147483647 w 3927"/>
              <a:gd name="T1" fmla="*/ 2147483647 h 2791"/>
              <a:gd name="T2" fmla="*/ 2147483647 w 3927"/>
              <a:gd name="T3" fmla="*/ 2147483647 h 2791"/>
              <a:gd name="T4" fmla="*/ 2147483647 w 3927"/>
              <a:gd name="T5" fmla="*/ 2147483647 h 2791"/>
              <a:gd name="T6" fmla="*/ 2147483647 w 3927"/>
              <a:gd name="T7" fmla="*/ 2147483647 h 2791"/>
              <a:gd name="T8" fmla="*/ 2147483647 w 3927"/>
              <a:gd name="T9" fmla="*/ 2147483647 h 2791"/>
              <a:gd name="T10" fmla="*/ 2147483647 w 3927"/>
              <a:gd name="T11" fmla="*/ 2147483647 h 2791"/>
              <a:gd name="T12" fmla="*/ 2147483647 w 3927"/>
              <a:gd name="T13" fmla="*/ 2147483647 h 2791"/>
              <a:gd name="T14" fmla="*/ 2147483647 w 3927"/>
              <a:gd name="T15" fmla="*/ 2147483647 h 2791"/>
              <a:gd name="T16" fmla="*/ 2147483647 w 3927"/>
              <a:gd name="T17" fmla="*/ 2147483647 h 2791"/>
              <a:gd name="T18" fmla="*/ 2147483647 w 3927"/>
              <a:gd name="T19" fmla="*/ 2147483647 h 2791"/>
              <a:gd name="T20" fmla="*/ 2147483647 w 3927"/>
              <a:gd name="T21" fmla="*/ 2147483647 h 2791"/>
              <a:gd name="T22" fmla="*/ 2147483647 w 3927"/>
              <a:gd name="T23" fmla="*/ 2147483647 h 2791"/>
              <a:gd name="T24" fmla="*/ 2147483647 w 3927"/>
              <a:gd name="T25" fmla="*/ 2147483647 h 2791"/>
              <a:gd name="T26" fmla="*/ 2147483647 w 3927"/>
              <a:gd name="T27" fmla="*/ 2147483647 h 2791"/>
              <a:gd name="T28" fmla="*/ 2147483647 w 3927"/>
              <a:gd name="T29" fmla="*/ 2147483647 h 2791"/>
              <a:gd name="T30" fmla="*/ 2147483647 w 3927"/>
              <a:gd name="T31" fmla="*/ 2147483647 h 2791"/>
              <a:gd name="T32" fmla="*/ 2147483647 w 3927"/>
              <a:gd name="T33" fmla="*/ 2147483647 h 2791"/>
              <a:gd name="T34" fmla="*/ 2147483647 w 3927"/>
              <a:gd name="T35" fmla="*/ 2147483647 h 2791"/>
              <a:gd name="T36" fmla="*/ 2147483647 w 3927"/>
              <a:gd name="T37" fmla="*/ 2147483647 h 2791"/>
              <a:gd name="T38" fmla="*/ 2147483647 w 3927"/>
              <a:gd name="T39" fmla="*/ 2147483647 h 2791"/>
              <a:gd name="T40" fmla="*/ 2147483647 w 3927"/>
              <a:gd name="T41" fmla="*/ 2147483647 h 2791"/>
              <a:gd name="T42" fmla="*/ 2147483647 w 3927"/>
              <a:gd name="T43" fmla="*/ 2147483647 h 2791"/>
              <a:gd name="T44" fmla="*/ 2147483647 w 3927"/>
              <a:gd name="T45" fmla="*/ 2147483647 h 2791"/>
              <a:gd name="T46" fmla="*/ 2147483647 w 3927"/>
              <a:gd name="T47" fmla="*/ 2147483647 h 2791"/>
              <a:gd name="T48" fmla="*/ 2147483647 w 3927"/>
              <a:gd name="T49" fmla="*/ 2147483647 h 2791"/>
              <a:gd name="T50" fmla="*/ 2147483647 w 3927"/>
              <a:gd name="T51" fmla="*/ 2147483647 h 2791"/>
              <a:gd name="T52" fmla="*/ 2147483647 w 3927"/>
              <a:gd name="T53" fmla="*/ 2147483647 h 2791"/>
              <a:gd name="T54" fmla="*/ 2147483647 w 3927"/>
              <a:gd name="T55" fmla="*/ 2147483647 h 2791"/>
              <a:gd name="T56" fmla="*/ 2147483647 w 3927"/>
              <a:gd name="T57" fmla="*/ 2147483647 h 2791"/>
              <a:gd name="T58" fmla="*/ 2147483647 w 3927"/>
              <a:gd name="T59" fmla="*/ 2147483647 h 2791"/>
              <a:gd name="T60" fmla="*/ 2147483647 w 3927"/>
              <a:gd name="T61" fmla="*/ 2147483647 h 2791"/>
              <a:gd name="T62" fmla="*/ 2147483647 w 3927"/>
              <a:gd name="T63" fmla="*/ 2147483647 h 2791"/>
              <a:gd name="T64" fmla="*/ 2147483647 w 3927"/>
              <a:gd name="T65" fmla="*/ 2147483647 h 2791"/>
              <a:gd name="T66" fmla="*/ 2147483647 w 3927"/>
              <a:gd name="T67" fmla="*/ 2147483647 h 2791"/>
              <a:gd name="T68" fmla="*/ 2147483647 w 3927"/>
              <a:gd name="T69" fmla="*/ 2147483647 h 2791"/>
              <a:gd name="T70" fmla="*/ 2147483647 w 3927"/>
              <a:gd name="T71" fmla="*/ 2147483647 h 2791"/>
              <a:gd name="T72" fmla="*/ 2147483647 w 3927"/>
              <a:gd name="T73" fmla="*/ 2147483647 h 2791"/>
              <a:gd name="T74" fmla="*/ 2147483647 w 3927"/>
              <a:gd name="T75" fmla="*/ 2147483647 h 2791"/>
              <a:gd name="T76" fmla="*/ 2147483647 w 3927"/>
              <a:gd name="T77" fmla="*/ 2147483647 h 2791"/>
              <a:gd name="T78" fmla="*/ 2147483647 w 3927"/>
              <a:gd name="T79" fmla="*/ 2147483647 h 2791"/>
              <a:gd name="T80" fmla="*/ 2147483647 w 3927"/>
              <a:gd name="T81" fmla="*/ 2147483647 h 2791"/>
              <a:gd name="T82" fmla="*/ 2147483647 w 3927"/>
              <a:gd name="T83" fmla="*/ 2147483647 h 2791"/>
              <a:gd name="T84" fmla="*/ 2147483647 w 3927"/>
              <a:gd name="T85" fmla="*/ 2147483647 h 2791"/>
              <a:gd name="T86" fmla="*/ 2147483647 w 3927"/>
              <a:gd name="T87" fmla="*/ 2147483647 h 2791"/>
              <a:gd name="T88" fmla="*/ 2147483647 w 3927"/>
              <a:gd name="T89" fmla="*/ 2147483647 h 2791"/>
              <a:gd name="T90" fmla="*/ 2147483647 w 3927"/>
              <a:gd name="T91" fmla="*/ 2147483647 h 2791"/>
              <a:gd name="T92" fmla="*/ 2147483647 w 3927"/>
              <a:gd name="T93" fmla="*/ 2147483647 h 2791"/>
              <a:gd name="T94" fmla="*/ 2147483647 w 3927"/>
              <a:gd name="T95" fmla="*/ 2147483647 h 2791"/>
              <a:gd name="T96" fmla="*/ 2147483647 w 3927"/>
              <a:gd name="T97" fmla="*/ 2147483647 h 2791"/>
              <a:gd name="T98" fmla="*/ 2147483647 w 3927"/>
              <a:gd name="T99" fmla="*/ 2147483647 h 2791"/>
              <a:gd name="T100" fmla="*/ 2147483647 w 3927"/>
              <a:gd name="T101" fmla="*/ 2147483647 h 2791"/>
              <a:gd name="T102" fmla="*/ 2147483647 w 3927"/>
              <a:gd name="T103" fmla="*/ 2147483647 h 2791"/>
              <a:gd name="T104" fmla="*/ 2147483647 w 3927"/>
              <a:gd name="T105" fmla="*/ 2147483647 h 2791"/>
              <a:gd name="T106" fmla="*/ 2147483647 w 3927"/>
              <a:gd name="T107" fmla="*/ 2147483647 h 2791"/>
              <a:gd name="T108" fmla="*/ 2147483647 w 3927"/>
              <a:gd name="T109" fmla="*/ 2147483647 h 2791"/>
              <a:gd name="T110" fmla="*/ 2147483647 w 3927"/>
              <a:gd name="T111" fmla="*/ 2147483647 h 279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927"/>
              <a:gd name="T169" fmla="*/ 0 h 2791"/>
              <a:gd name="T170" fmla="*/ 3927 w 3927"/>
              <a:gd name="T171" fmla="*/ 2791 h 279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927" h="2791">
                <a:moveTo>
                  <a:pt x="329" y="2491"/>
                </a:moveTo>
                <a:cubicBezTo>
                  <a:pt x="284" y="2395"/>
                  <a:pt x="261" y="2289"/>
                  <a:pt x="221" y="2190"/>
                </a:cubicBezTo>
                <a:cubicBezTo>
                  <a:pt x="206" y="2113"/>
                  <a:pt x="189" y="2026"/>
                  <a:pt x="154" y="1956"/>
                </a:cubicBezTo>
                <a:cubicBezTo>
                  <a:pt x="135" y="1782"/>
                  <a:pt x="156" y="1989"/>
                  <a:pt x="137" y="1673"/>
                </a:cubicBezTo>
                <a:cubicBezTo>
                  <a:pt x="132" y="1591"/>
                  <a:pt x="111" y="1510"/>
                  <a:pt x="96" y="1430"/>
                </a:cubicBezTo>
                <a:cubicBezTo>
                  <a:pt x="101" y="1355"/>
                  <a:pt x="112" y="1280"/>
                  <a:pt x="112" y="1205"/>
                </a:cubicBezTo>
                <a:cubicBezTo>
                  <a:pt x="112" y="1191"/>
                  <a:pt x="68" y="1097"/>
                  <a:pt x="62" y="1080"/>
                </a:cubicBezTo>
                <a:cubicBezTo>
                  <a:pt x="54" y="1031"/>
                  <a:pt x="38" y="987"/>
                  <a:pt x="29" y="938"/>
                </a:cubicBezTo>
                <a:cubicBezTo>
                  <a:pt x="19" y="822"/>
                  <a:pt x="0" y="650"/>
                  <a:pt x="71" y="546"/>
                </a:cubicBezTo>
                <a:cubicBezTo>
                  <a:pt x="94" y="474"/>
                  <a:pt x="52" y="591"/>
                  <a:pt x="129" y="479"/>
                </a:cubicBezTo>
                <a:cubicBezTo>
                  <a:pt x="137" y="467"/>
                  <a:pt x="132" y="450"/>
                  <a:pt x="137" y="437"/>
                </a:cubicBezTo>
                <a:cubicBezTo>
                  <a:pt x="154" y="396"/>
                  <a:pt x="195" y="348"/>
                  <a:pt x="229" y="320"/>
                </a:cubicBezTo>
                <a:cubicBezTo>
                  <a:pt x="282" y="277"/>
                  <a:pt x="347" y="254"/>
                  <a:pt x="405" y="220"/>
                </a:cubicBezTo>
                <a:cubicBezTo>
                  <a:pt x="466" y="185"/>
                  <a:pt x="524" y="143"/>
                  <a:pt x="588" y="112"/>
                </a:cubicBezTo>
                <a:cubicBezTo>
                  <a:pt x="739" y="38"/>
                  <a:pt x="934" y="27"/>
                  <a:pt x="1097" y="20"/>
                </a:cubicBezTo>
                <a:cubicBezTo>
                  <a:pt x="1304" y="0"/>
                  <a:pt x="1509" y="22"/>
                  <a:pt x="1715" y="36"/>
                </a:cubicBezTo>
                <a:cubicBezTo>
                  <a:pt x="1863" y="63"/>
                  <a:pt x="2009" y="30"/>
                  <a:pt x="2158" y="20"/>
                </a:cubicBezTo>
                <a:cubicBezTo>
                  <a:pt x="2355" y="27"/>
                  <a:pt x="2546" y="49"/>
                  <a:pt x="2742" y="61"/>
                </a:cubicBezTo>
                <a:cubicBezTo>
                  <a:pt x="2883" y="91"/>
                  <a:pt x="2709" y="57"/>
                  <a:pt x="3059" y="78"/>
                </a:cubicBezTo>
                <a:cubicBezTo>
                  <a:pt x="3186" y="86"/>
                  <a:pt x="3308" y="119"/>
                  <a:pt x="3435" y="128"/>
                </a:cubicBezTo>
                <a:cubicBezTo>
                  <a:pt x="3504" y="147"/>
                  <a:pt x="3574" y="165"/>
                  <a:pt x="3644" y="178"/>
                </a:cubicBezTo>
                <a:cubicBezTo>
                  <a:pt x="3679" y="202"/>
                  <a:pt x="3713" y="224"/>
                  <a:pt x="3735" y="262"/>
                </a:cubicBezTo>
                <a:cubicBezTo>
                  <a:pt x="3748" y="284"/>
                  <a:pt x="3769" y="329"/>
                  <a:pt x="3769" y="329"/>
                </a:cubicBezTo>
                <a:cubicBezTo>
                  <a:pt x="3781" y="379"/>
                  <a:pt x="3799" y="411"/>
                  <a:pt x="3827" y="454"/>
                </a:cubicBezTo>
                <a:cubicBezTo>
                  <a:pt x="3855" y="564"/>
                  <a:pt x="3893" y="664"/>
                  <a:pt x="3927" y="771"/>
                </a:cubicBezTo>
                <a:cubicBezTo>
                  <a:pt x="3924" y="852"/>
                  <a:pt x="3924" y="932"/>
                  <a:pt x="3919" y="1013"/>
                </a:cubicBezTo>
                <a:cubicBezTo>
                  <a:pt x="3917" y="1050"/>
                  <a:pt x="3900" y="1085"/>
                  <a:pt x="3894" y="1122"/>
                </a:cubicBezTo>
                <a:cubicBezTo>
                  <a:pt x="3875" y="1240"/>
                  <a:pt x="3857" y="1367"/>
                  <a:pt x="3819" y="1481"/>
                </a:cubicBezTo>
                <a:cubicBezTo>
                  <a:pt x="3813" y="1520"/>
                  <a:pt x="3808" y="1558"/>
                  <a:pt x="3802" y="1597"/>
                </a:cubicBezTo>
                <a:cubicBezTo>
                  <a:pt x="3794" y="1647"/>
                  <a:pt x="3784" y="1698"/>
                  <a:pt x="3777" y="1748"/>
                </a:cubicBezTo>
                <a:cubicBezTo>
                  <a:pt x="3753" y="1909"/>
                  <a:pt x="3768" y="2005"/>
                  <a:pt x="3585" y="2040"/>
                </a:cubicBezTo>
                <a:cubicBezTo>
                  <a:pt x="3546" y="2066"/>
                  <a:pt x="3513" y="2093"/>
                  <a:pt x="3468" y="2107"/>
                </a:cubicBezTo>
                <a:cubicBezTo>
                  <a:pt x="3446" y="2114"/>
                  <a:pt x="3401" y="2123"/>
                  <a:pt x="3401" y="2123"/>
                </a:cubicBezTo>
                <a:cubicBezTo>
                  <a:pt x="3355" y="2154"/>
                  <a:pt x="3317" y="2150"/>
                  <a:pt x="3260" y="2157"/>
                </a:cubicBezTo>
                <a:cubicBezTo>
                  <a:pt x="3151" y="2170"/>
                  <a:pt x="3043" y="2186"/>
                  <a:pt x="2934" y="2198"/>
                </a:cubicBezTo>
                <a:cubicBezTo>
                  <a:pt x="2874" y="2184"/>
                  <a:pt x="2820" y="2172"/>
                  <a:pt x="2759" y="2165"/>
                </a:cubicBezTo>
                <a:cubicBezTo>
                  <a:pt x="2712" y="2168"/>
                  <a:pt x="2664" y="2168"/>
                  <a:pt x="2617" y="2173"/>
                </a:cubicBezTo>
                <a:cubicBezTo>
                  <a:pt x="2596" y="2175"/>
                  <a:pt x="2563" y="2200"/>
                  <a:pt x="2550" y="2207"/>
                </a:cubicBezTo>
                <a:cubicBezTo>
                  <a:pt x="2506" y="2229"/>
                  <a:pt x="2455" y="2236"/>
                  <a:pt x="2408" y="2249"/>
                </a:cubicBezTo>
                <a:cubicBezTo>
                  <a:pt x="2339" y="2293"/>
                  <a:pt x="2253" y="2286"/>
                  <a:pt x="2183" y="2324"/>
                </a:cubicBezTo>
                <a:cubicBezTo>
                  <a:pt x="2053" y="2394"/>
                  <a:pt x="2185" y="2342"/>
                  <a:pt x="2016" y="2399"/>
                </a:cubicBezTo>
                <a:cubicBezTo>
                  <a:pt x="2001" y="2404"/>
                  <a:pt x="1990" y="2420"/>
                  <a:pt x="1974" y="2424"/>
                </a:cubicBezTo>
                <a:cubicBezTo>
                  <a:pt x="1809" y="2464"/>
                  <a:pt x="1637" y="2472"/>
                  <a:pt x="1473" y="2516"/>
                </a:cubicBezTo>
                <a:cubicBezTo>
                  <a:pt x="1390" y="2538"/>
                  <a:pt x="1327" y="2582"/>
                  <a:pt x="1248" y="2608"/>
                </a:cubicBezTo>
                <a:cubicBezTo>
                  <a:pt x="1149" y="2641"/>
                  <a:pt x="1053" y="2676"/>
                  <a:pt x="956" y="2716"/>
                </a:cubicBezTo>
                <a:cubicBezTo>
                  <a:pt x="912" y="2760"/>
                  <a:pt x="951" y="2731"/>
                  <a:pt x="872" y="2749"/>
                </a:cubicBezTo>
                <a:cubicBezTo>
                  <a:pt x="797" y="2766"/>
                  <a:pt x="734" y="2783"/>
                  <a:pt x="655" y="2791"/>
                </a:cubicBezTo>
                <a:cubicBezTo>
                  <a:pt x="636" y="2785"/>
                  <a:pt x="615" y="2782"/>
                  <a:pt x="597" y="2774"/>
                </a:cubicBezTo>
                <a:cubicBezTo>
                  <a:pt x="584" y="2768"/>
                  <a:pt x="575" y="2756"/>
                  <a:pt x="563" y="2749"/>
                </a:cubicBezTo>
                <a:cubicBezTo>
                  <a:pt x="555" y="2745"/>
                  <a:pt x="546" y="2744"/>
                  <a:pt x="538" y="2741"/>
                </a:cubicBezTo>
                <a:cubicBezTo>
                  <a:pt x="521" y="2724"/>
                  <a:pt x="501" y="2710"/>
                  <a:pt x="488" y="2691"/>
                </a:cubicBezTo>
                <a:cubicBezTo>
                  <a:pt x="482" y="2683"/>
                  <a:pt x="478" y="2674"/>
                  <a:pt x="471" y="2666"/>
                </a:cubicBezTo>
                <a:cubicBezTo>
                  <a:pt x="455" y="2648"/>
                  <a:pt x="421" y="2616"/>
                  <a:pt x="421" y="2616"/>
                </a:cubicBezTo>
                <a:cubicBezTo>
                  <a:pt x="418" y="2608"/>
                  <a:pt x="418" y="2598"/>
                  <a:pt x="413" y="2591"/>
                </a:cubicBezTo>
                <a:cubicBezTo>
                  <a:pt x="407" y="2583"/>
                  <a:pt x="392" y="2583"/>
                  <a:pt x="388" y="2574"/>
                </a:cubicBezTo>
                <a:cubicBezTo>
                  <a:pt x="375" y="2548"/>
                  <a:pt x="389" y="2459"/>
                  <a:pt x="329" y="249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95400" y="4103687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90600" y="35814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 err="1">
                <a:ea typeface="宋体" pitchFamily="-110" charset="-122"/>
                <a:cs typeface="宋体" pitchFamily="-110" charset="-122"/>
              </a:rPr>
              <a:t>x</a:t>
            </a:r>
            <a:endParaRPr lang="en-US" altLang="zh-CN" dirty="0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057400" y="4408487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828800" y="2808287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3124200" y="3722687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 err="1">
                <a:ea typeface="宋体" pitchFamily="-110" charset="-122"/>
                <a:cs typeface="宋体" pitchFamily="-110" charset="-122"/>
              </a:rPr>
              <a:t>x</a:t>
            </a:r>
            <a:endParaRPr lang="en-US" altLang="zh-CN" dirty="0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124200" y="2732087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 err="1">
                <a:ea typeface="宋体" pitchFamily="-110" charset="-122"/>
                <a:cs typeface="宋体" pitchFamily="-110" charset="-122"/>
              </a:rPr>
              <a:t>x</a:t>
            </a:r>
            <a:endParaRPr lang="en-US" altLang="zh-CN" dirty="0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1295400" y="5475287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3733800" y="4103687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2590800" y="5170487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3581400" y="4789487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4038600" y="3341687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5" name="Diamond 34"/>
          <p:cNvSpPr/>
          <p:nvPr/>
        </p:nvSpPr>
        <p:spPr bwMode="auto">
          <a:xfrm>
            <a:off x="1905000" y="4419600"/>
            <a:ext cx="228600" cy="228600"/>
          </a:xfrm>
          <a:prstGeom prst="diamon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990600" y="44958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 err="1">
                <a:ea typeface="宋体" pitchFamily="-110" charset="-122"/>
                <a:cs typeface="宋体" pitchFamily="-110" charset="-122"/>
              </a:rPr>
              <a:t>x</a:t>
            </a:r>
            <a:endParaRPr lang="en-US" altLang="zh-CN" dirty="0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1600200" y="48768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 err="1">
                <a:ea typeface="宋体" pitchFamily="-110" charset="-122"/>
                <a:cs typeface="宋体" pitchFamily="-110" charset="-122"/>
              </a:rPr>
              <a:t>x</a:t>
            </a:r>
            <a:endParaRPr lang="en-US" altLang="zh-CN" dirty="0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2133600" y="50292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 err="1">
                <a:ea typeface="宋体" pitchFamily="-110" charset="-122"/>
                <a:cs typeface="宋体" pitchFamily="-110" charset="-122"/>
              </a:rPr>
              <a:t>x</a:t>
            </a:r>
            <a:endParaRPr lang="en-US" altLang="zh-CN" dirty="0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1524000" y="34290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 err="1">
                <a:ea typeface="宋体" pitchFamily="-110" charset="-122"/>
                <a:cs typeface="宋体" pitchFamily="-110" charset="-122"/>
              </a:rPr>
              <a:t>x</a:t>
            </a:r>
            <a:endParaRPr lang="en-US" altLang="zh-CN" dirty="0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1676400" y="38862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 err="1">
                <a:ea typeface="宋体" pitchFamily="-110" charset="-122"/>
                <a:cs typeface="宋体" pitchFamily="-110" charset="-122"/>
              </a:rPr>
              <a:t>x</a:t>
            </a:r>
            <a:endParaRPr lang="en-US" altLang="zh-CN" dirty="0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914400" y="49530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 err="1">
                <a:ea typeface="宋体" pitchFamily="-110" charset="-122"/>
                <a:cs typeface="宋体" pitchFamily="-110" charset="-122"/>
              </a:rPr>
              <a:t>x</a:t>
            </a:r>
            <a:endParaRPr lang="en-US" altLang="zh-CN" dirty="0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1752600" y="54102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 err="1">
                <a:ea typeface="宋体" pitchFamily="-110" charset="-122"/>
                <a:cs typeface="宋体" pitchFamily="-110" charset="-122"/>
              </a:rPr>
              <a:t>x</a:t>
            </a:r>
            <a:endParaRPr lang="en-US" altLang="zh-CN" dirty="0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2133600" y="54102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 err="1">
                <a:ea typeface="宋体" pitchFamily="-110" charset="-122"/>
                <a:cs typeface="宋体" pitchFamily="-110" charset="-122"/>
              </a:rPr>
              <a:t>x</a:t>
            </a:r>
            <a:endParaRPr lang="en-US" altLang="zh-CN" dirty="0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1600200" y="43434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 err="1">
                <a:ea typeface="宋体" pitchFamily="-110" charset="-122"/>
                <a:cs typeface="宋体" pitchFamily="-110" charset="-122"/>
              </a:rPr>
              <a:t>x</a:t>
            </a:r>
            <a:endParaRPr lang="en-US" altLang="zh-CN" dirty="0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6764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Relevance Feedback</a:t>
            </a:r>
            <a:br>
              <a:rPr lang="en-US" sz="3200" dirty="0" smtClean="0"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</a:br>
            <a:r>
              <a:rPr lang="en-US" sz="3200" dirty="0" smtClean="0"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Query Expansion</a:t>
            </a:r>
            <a:endParaRPr lang="en-US" sz="3200" dirty="0">
              <a:latin typeface="Helvetica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pPr marL="0" indent="0" algn="r" eaLnBrk="1" hangingPunct="1">
              <a:buFont typeface="Wingdings" pitchFamily="-111" charset="2"/>
              <a:buNone/>
            </a:pPr>
            <a:r>
              <a:rPr lang="en-US" sz="2000" dirty="0">
                <a:ea typeface="ＭＳ Ｐゴシック" pitchFamily="-111" charset="-128"/>
              </a:rPr>
              <a:t>David </a:t>
            </a:r>
            <a:r>
              <a:rPr lang="en-US" sz="2000" dirty="0" err="1">
                <a:ea typeface="ＭＳ Ｐゴシック" pitchFamily="-111" charset="-128"/>
              </a:rPr>
              <a:t>Kauchak</a:t>
            </a:r>
            <a:endParaRPr lang="en-US" sz="2000" dirty="0">
              <a:ea typeface="ＭＳ Ｐゴシック" pitchFamily="-111" charset="-128"/>
            </a:endParaRPr>
          </a:p>
          <a:p>
            <a:pPr marL="0" indent="0" algn="r" eaLnBrk="1" hangingPunct="1">
              <a:buFont typeface="Wingdings" pitchFamily="-111" charset="2"/>
              <a:buNone/>
            </a:pPr>
            <a:r>
              <a:rPr lang="en-US" sz="2000" dirty="0">
                <a:ea typeface="ＭＳ Ｐゴシック" pitchFamily="-111" charset="-128"/>
              </a:rPr>
              <a:t>cs160</a:t>
            </a:r>
          </a:p>
          <a:p>
            <a:pPr marL="0" indent="0" algn="r" eaLnBrk="1" hangingPunct="1">
              <a:buFont typeface="Wingdings" pitchFamily="-111" charset="2"/>
              <a:buNone/>
            </a:pPr>
            <a:r>
              <a:rPr lang="en-US" sz="2000" dirty="0">
                <a:ea typeface="ＭＳ Ｐゴシック" pitchFamily="-111" charset="-128"/>
              </a:rPr>
              <a:t>Fall 2009</a:t>
            </a:r>
          </a:p>
          <a:p>
            <a:pPr marL="0" indent="0" algn="r" eaLnBrk="1" hangingPunct="1">
              <a:buFont typeface="Wingdings" pitchFamily="-111" charset="2"/>
              <a:buNone/>
            </a:pPr>
            <a:r>
              <a:rPr lang="en-US" sz="1000" i="1" dirty="0">
                <a:solidFill>
                  <a:srgbClr val="437085"/>
                </a:solidFill>
                <a:ea typeface="ＭＳ Ｐゴシック" pitchFamily="-111" charset="-128"/>
              </a:rPr>
              <a:t>adapted from</a:t>
            </a:r>
            <a:r>
              <a:rPr lang="en-US" sz="1000" i="1" dirty="0" smtClean="0">
                <a:solidFill>
                  <a:srgbClr val="437085"/>
                </a:solidFill>
                <a:ea typeface="ＭＳ Ｐゴシック" pitchFamily="-111" charset="-128"/>
              </a:rPr>
              <a:t>:</a:t>
            </a:r>
            <a:endParaRPr lang="en-US" sz="1000" dirty="0" smtClean="0">
              <a:ea typeface="ＭＳ Ｐゴシック" pitchFamily="-111" charset="-128"/>
            </a:endParaRPr>
          </a:p>
          <a:p>
            <a:pPr marL="0" indent="0" algn="r" eaLnBrk="1" hangingPunct="1">
              <a:buNone/>
            </a:pPr>
            <a:r>
              <a:rPr lang="en-US" sz="1000" dirty="0" smtClean="0">
                <a:ea typeface="ＭＳ Ｐゴシック" pitchFamily="-111" charset="-128"/>
              </a:rPr>
              <a:t>http://www.stanford.edu/class/cs276/handouts/lecture9-queryexpansion.ppt</a:t>
            </a:r>
            <a:endParaRPr lang="en-US" sz="1000" dirty="0" smtClean="0">
              <a:solidFill>
                <a:schemeClr val="accent1"/>
              </a:solidFill>
              <a:ea typeface="ＭＳ Ｐゴシック" pitchFamily="-111" charset="-128"/>
            </a:endParaRP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533400" y="3429000"/>
            <a:ext cx="8077200" cy="0"/>
          </a:xfrm>
          <a:prstGeom prst="line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itchFamily="-110" charset="-122"/>
                <a:cs typeface="宋体" pitchFamily="-110" charset="-122"/>
              </a:rPr>
              <a:t>Rocchio Algorithm</a:t>
            </a:r>
            <a:endParaRPr lang="en-US"/>
          </a:p>
        </p:txBody>
      </p:sp>
      <p:sp>
        <p:nvSpPr>
          <p:cNvPr id="3077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1447800"/>
          </a:xfrm>
        </p:spPr>
        <p:txBody>
          <a:bodyPr/>
          <a:lstStyle/>
          <a:p>
            <a:pPr eaLnBrk="1" hangingPunct="1"/>
            <a:r>
              <a:rPr lang="en-US" dirty="0" smtClean="0"/>
              <a:t>Find the new query by moving it towards the </a:t>
            </a:r>
            <a:r>
              <a:rPr lang="en-US" dirty="0" err="1" smtClean="0"/>
              <a:t>centroid</a:t>
            </a:r>
            <a:r>
              <a:rPr lang="en-US" dirty="0" smtClean="0"/>
              <a:t> of the relevant queries and away from the </a:t>
            </a:r>
            <a:r>
              <a:rPr lang="en-US" dirty="0" err="1" smtClean="0"/>
              <a:t>centroid</a:t>
            </a:r>
            <a:r>
              <a:rPr lang="en-US" dirty="0" smtClean="0"/>
              <a:t> of the non-relevant queries </a:t>
            </a:r>
          </a:p>
        </p:txBody>
      </p:sp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2174875" y="3962400"/>
          <a:ext cx="4937125" cy="1243013"/>
        </p:xfrm>
        <a:graphic>
          <a:graphicData uri="http://schemas.openxmlformats.org/presentationml/2006/ole">
            <p:oleObj spid="_x0000_s120835" name="Equation" r:id="rId3" imgW="18161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ChangeArrowheads="1"/>
          </p:cNvSpPr>
          <p:nvPr/>
        </p:nvSpPr>
        <p:spPr bwMode="auto">
          <a:xfrm>
            <a:off x="-76200" y="6629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0739" name="Rectangle 3"/>
          <p:cNvSpPr>
            <a:spLocks noChangeArrowheads="1"/>
          </p:cNvSpPr>
          <p:nvPr/>
        </p:nvSpPr>
        <p:spPr bwMode="auto">
          <a:xfrm>
            <a:off x="2649538" y="5978525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0796" name="Rectangle 6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Rocchio</a:t>
            </a:r>
            <a:r>
              <a:rPr lang="en-US" dirty="0" smtClean="0"/>
              <a:t> in action</a:t>
            </a:r>
            <a:endParaRPr lang="en-US" dirty="0"/>
          </a:p>
        </p:txBody>
      </p:sp>
      <p:graphicFrame>
        <p:nvGraphicFramePr>
          <p:cNvPr id="1780741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1649413" y="1800225"/>
          <a:ext cx="3484562" cy="915988"/>
        </p:xfrm>
        <a:graphic>
          <a:graphicData uri="http://schemas.openxmlformats.org/presentationml/2006/ole">
            <p:oleObj spid="_x0000_s125954" name="Equation" r:id="rId4" imgW="2273300" imgH="596900" progId="Equation.3">
              <p:embed/>
            </p:oleObj>
          </a:graphicData>
        </a:graphic>
      </p:graphicFrame>
      <p:sp>
        <p:nvSpPr>
          <p:cNvPr id="1780742" name="Rectangle 6"/>
          <p:cNvSpPr>
            <a:spLocks noChangeArrowheads="1"/>
          </p:cNvSpPr>
          <p:nvPr/>
        </p:nvSpPr>
        <p:spPr bwMode="auto">
          <a:xfrm>
            <a:off x="3886200" y="32766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0</a:t>
            </a:r>
          </a:p>
        </p:txBody>
      </p:sp>
      <p:sp>
        <p:nvSpPr>
          <p:cNvPr id="1780743" name="Rectangle 7"/>
          <p:cNvSpPr>
            <a:spLocks noChangeArrowheads="1"/>
          </p:cNvSpPr>
          <p:nvPr/>
        </p:nvSpPr>
        <p:spPr bwMode="auto">
          <a:xfrm>
            <a:off x="4191000" y="32766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4</a:t>
            </a:r>
          </a:p>
        </p:txBody>
      </p:sp>
      <p:sp>
        <p:nvSpPr>
          <p:cNvPr id="1780744" name="Rectangle 8"/>
          <p:cNvSpPr>
            <a:spLocks noChangeArrowheads="1"/>
          </p:cNvSpPr>
          <p:nvPr/>
        </p:nvSpPr>
        <p:spPr bwMode="auto">
          <a:xfrm>
            <a:off x="4495800" y="32766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0</a:t>
            </a:r>
          </a:p>
        </p:txBody>
      </p:sp>
      <p:sp>
        <p:nvSpPr>
          <p:cNvPr id="1780745" name="Rectangle 9"/>
          <p:cNvSpPr>
            <a:spLocks noChangeArrowheads="1"/>
          </p:cNvSpPr>
          <p:nvPr/>
        </p:nvSpPr>
        <p:spPr bwMode="auto">
          <a:xfrm>
            <a:off x="4800600" y="32766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8</a:t>
            </a:r>
          </a:p>
        </p:txBody>
      </p:sp>
      <p:sp>
        <p:nvSpPr>
          <p:cNvPr id="1780746" name="Rectangle 10"/>
          <p:cNvSpPr>
            <a:spLocks noChangeArrowheads="1"/>
          </p:cNvSpPr>
          <p:nvPr/>
        </p:nvSpPr>
        <p:spPr bwMode="auto">
          <a:xfrm>
            <a:off x="5105400" y="32766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0</a:t>
            </a:r>
          </a:p>
        </p:txBody>
      </p:sp>
      <p:sp>
        <p:nvSpPr>
          <p:cNvPr id="1780747" name="Rectangle 11"/>
          <p:cNvSpPr>
            <a:spLocks noChangeArrowheads="1"/>
          </p:cNvSpPr>
          <p:nvPr/>
        </p:nvSpPr>
        <p:spPr bwMode="auto">
          <a:xfrm>
            <a:off x="5410200" y="32766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0</a:t>
            </a:r>
          </a:p>
        </p:txBody>
      </p:sp>
      <p:sp>
        <p:nvSpPr>
          <p:cNvPr id="1780748" name="Rectangle 12"/>
          <p:cNvSpPr>
            <a:spLocks noChangeArrowheads="1"/>
          </p:cNvSpPr>
          <p:nvPr/>
        </p:nvSpPr>
        <p:spPr bwMode="auto">
          <a:xfrm>
            <a:off x="3886200" y="41148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1</a:t>
            </a:r>
          </a:p>
        </p:txBody>
      </p:sp>
      <p:sp>
        <p:nvSpPr>
          <p:cNvPr id="1780749" name="Rectangle 13"/>
          <p:cNvSpPr>
            <a:spLocks noChangeArrowheads="1"/>
          </p:cNvSpPr>
          <p:nvPr/>
        </p:nvSpPr>
        <p:spPr bwMode="auto">
          <a:xfrm>
            <a:off x="4191000" y="41148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2</a:t>
            </a:r>
          </a:p>
        </p:txBody>
      </p:sp>
      <p:sp>
        <p:nvSpPr>
          <p:cNvPr id="1780750" name="Rectangle 14"/>
          <p:cNvSpPr>
            <a:spLocks noChangeArrowheads="1"/>
          </p:cNvSpPr>
          <p:nvPr/>
        </p:nvSpPr>
        <p:spPr bwMode="auto">
          <a:xfrm>
            <a:off x="4495800" y="41148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4</a:t>
            </a:r>
          </a:p>
        </p:txBody>
      </p:sp>
      <p:sp>
        <p:nvSpPr>
          <p:cNvPr id="1780751" name="Rectangle 15"/>
          <p:cNvSpPr>
            <a:spLocks noChangeArrowheads="1"/>
          </p:cNvSpPr>
          <p:nvPr/>
        </p:nvSpPr>
        <p:spPr bwMode="auto">
          <a:xfrm>
            <a:off x="4800600" y="41148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0</a:t>
            </a:r>
          </a:p>
        </p:txBody>
      </p:sp>
      <p:sp>
        <p:nvSpPr>
          <p:cNvPr id="1780752" name="Rectangle 16"/>
          <p:cNvSpPr>
            <a:spLocks noChangeArrowheads="1"/>
          </p:cNvSpPr>
          <p:nvPr/>
        </p:nvSpPr>
        <p:spPr bwMode="auto">
          <a:xfrm>
            <a:off x="5105400" y="41148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0</a:t>
            </a:r>
          </a:p>
        </p:txBody>
      </p:sp>
      <p:sp>
        <p:nvSpPr>
          <p:cNvPr id="1780753" name="Rectangle 17"/>
          <p:cNvSpPr>
            <a:spLocks noChangeArrowheads="1"/>
          </p:cNvSpPr>
          <p:nvPr/>
        </p:nvSpPr>
        <p:spPr bwMode="auto">
          <a:xfrm>
            <a:off x="5410200" y="41148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1</a:t>
            </a:r>
          </a:p>
        </p:txBody>
      </p:sp>
      <p:sp>
        <p:nvSpPr>
          <p:cNvPr id="1780754" name="Rectangle 18"/>
          <p:cNvSpPr>
            <a:spLocks noChangeArrowheads="1"/>
          </p:cNvSpPr>
          <p:nvPr/>
        </p:nvSpPr>
        <p:spPr bwMode="auto">
          <a:xfrm>
            <a:off x="3886200" y="49530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2</a:t>
            </a:r>
          </a:p>
        </p:txBody>
      </p:sp>
      <p:sp>
        <p:nvSpPr>
          <p:cNvPr id="1780755" name="Rectangle 19"/>
          <p:cNvSpPr>
            <a:spLocks noChangeArrowheads="1"/>
          </p:cNvSpPr>
          <p:nvPr/>
        </p:nvSpPr>
        <p:spPr bwMode="auto">
          <a:xfrm>
            <a:off x="4191000" y="49530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0</a:t>
            </a:r>
          </a:p>
        </p:txBody>
      </p:sp>
      <p:sp>
        <p:nvSpPr>
          <p:cNvPr id="1780756" name="Rectangle 20"/>
          <p:cNvSpPr>
            <a:spLocks noChangeArrowheads="1"/>
          </p:cNvSpPr>
          <p:nvPr/>
        </p:nvSpPr>
        <p:spPr bwMode="auto">
          <a:xfrm>
            <a:off x="4495800" y="49530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1</a:t>
            </a:r>
          </a:p>
        </p:txBody>
      </p:sp>
      <p:sp>
        <p:nvSpPr>
          <p:cNvPr id="1780757" name="Rectangle 21"/>
          <p:cNvSpPr>
            <a:spLocks noChangeArrowheads="1"/>
          </p:cNvSpPr>
          <p:nvPr/>
        </p:nvSpPr>
        <p:spPr bwMode="auto">
          <a:xfrm>
            <a:off x="4800600" y="49530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1</a:t>
            </a:r>
          </a:p>
        </p:txBody>
      </p:sp>
      <p:sp>
        <p:nvSpPr>
          <p:cNvPr id="1780758" name="Rectangle 22"/>
          <p:cNvSpPr>
            <a:spLocks noChangeArrowheads="1"/>
          </p:cNvSpPr>
          <p:nvPr/>
        </p:nvSpPr>
        <p:spPr bwMode="auto">
          <a:xfrm>
            <a:off x="5105400" y="49530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0</a:t>
            </a:r>
          </a:p>
        </p:txBody>
      </p:sp>
      <p:sp>
        <p:nvSpPr>
          <p:cNvPr id="1780759" name="Rectangle 23"/>
          <p:cNvSpPr>
            <a:spLocks noChangeArrowheads="1"/>
          </p:cNvSpPr>
          <p:nvPr/>
        </p:nvSpPr>
        <p:spPr bwMode="auto">
          <a:xfrm>
            <a:off x="5410200" y="49530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4</a:t>
            </a:r>
          </a:p>
        </p:txBody>
      </p:sp>
      <p:sp>
        <p:nvSpPr>
          <p:cNvPr id="1780760" name="Rectangle 24"/>
          <p:cNvSpPr>
            <a:spLocks noChangeArrowheads="1"/>
          </p:cNvSpPr>
          <p:nvPr/>
        </p:nvSpPr>
        <p:spPr bwMode="auto">
          <a:xfrm>
            <a:off x="3886200" y="57912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-1</a:t>
            </a:r>
          </a:p>
        </p:txBody>
      </p:sp>
      <p:sp>
        <p:nvSpPr>
          <p:cNvPr id="1780761" name="Rectangle 25"/>
          <p:cNvSpPr>
            <a:spLocks noChangeArrowheads="1"/>
          </p:cNvSpPr>
          <p:nvPr/>
        </p:nvSpPr>
        <p:spPr bwMode="auto">
          <a:xfrm>
            <a:off x="4191000" y="57912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6</a:t>
            </a:r>
          </a:p>
        </p:txBody>
      </p:sp>
      <p:sp>
        <p:nvSpPr>
          <p:cNvPr id="1780762" name="Rectangle 26"/>
          <p:cNvSpPr>
            <a:spLocks noChangeArrowheads="1"/>
          </p:cNvSpPr>
          <p:nvPr/>
        </p:nvSpPr>
        <p:spPr bwMode="auto">
          <a:xfrm>
            <a:off x="4495800" y="57912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3</a:t>
            </a:r>
          </a:p>
        </p:txBody>
      </p:sp>
      <p:sp>
        <p:nvSpPr>
          <p:cNvPr id="1780763" name="Rectangle 27"/>
          <p:cNvSpPr>
            <a:spLocks noChangeArrowheads="1"/>
          </p:cNvSpPr>
          <p:nvPr/>
        </p:nvSpPr>
        <p:spPr bwMode="auto">
          <a:xfrm>
            <a:off x="4800600" y="57912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7</a:t>
            </a:r>
          </a:p>
        </p:txBody>
      </p:sp>
      <p:sp>
        <p:nvSpPr>
          <p:cNvPr id="1780764" name="Rectangle 28"/>
          <p:cNvSpPr>
            <a:spLocks noChangeArrowheads="1"/>
          </p:cNvSpPr>
          <p:nvPr/>
        </p:nvSpPr>
        <p:spPr bwMode="auto">
          <a:xfrm>
            <a:off x="5105400" y="57912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0</a:t>
            </a:r>
          </a:p>
        </p:txBody>
      </p:sp>
      <p:sp>
        <p:nvSpPr>
          <p:cNvPr id="1780765" name="Rectangle 29"/>
          <p:cNvSpPr>
            <a:spLocks noChangeArrowheads="1"/>
          </p:cNvSpPr>
          <p:nvPr/>
        </p:nvSpPr>
        <p:spPr bwMode="auto">
          <a:xfrm>
            <a:off x="5410200" y="57912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-3</a:t>
            </a:r>
          </a:p>
        </p:txBody>
      </p:sp>
      <p:sp>
        <p:nvSpPr>
          <p:cNvPr id="1780784" name="Rectangle 48"/>
          <p:cNvSpPr>
            <a:spLocks noChangeArrowheads="1"/>
          </p:cNvSpPr>
          <p:nvPr/>
        </p:nvSpPr>
        <p:spPr bwMode="auto">
          <a:xfrm>
            <a:off x="1282530" y="3276600"/>
            <a:ext cx="14446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b="0" dirty="0">
                <a:ea typeface="Arial" pitchFamily="-110" charset="0"/>
                <a:cs typeface="Arial" pitchFamily="-110" charset="0"/>
              </a:rPr>
              <a:t>Original query</a:t>
            </a:r>
          </a:p>
        </p:txBody>
      </p:sp>
      <p:sp>
        <p:nvSpPr>
          <p:cNvPr id="1780785" name="Rectangle 49"/>
          <p:cNvSpPr>
            <a:spLocks noChangeArrowheads="1"/>
          </p:cNvSpPr>
          <p:nvPr/>
        </p:nvSpPr>
        <p:spPr bwMode="auto">
          <a:xfrm>
            <a:off x="838200" y="4112900"/>
            <a:ext cx="257793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ea typeface="Arial" pitchFamily="-110" charset="0"/>
                <a:cs typeface="Arial" pitchFamily="-110" charset="0"/>
              </a:rPr>
              <a:t>Relevant </a:t>
            </a:r>
            <a:r>
              <a:rPr lang="en-US" dirty="0" err="1" smtClean="0">
                <a:ea typeface="Arial" pitchFamily="-110" charset="0"/>
                <a:cs typeface="Arial" pitchFamily="-110" charset="0"/>
              </a:rPr>
              <a:t>centroid</a:t>
            </a:r>
            <a:endParaRPr lang="en-US" b="0" dirty="0">
              <a:ea typeface="Arial" pitchFamily="-110" charset="0"/>
              <a:cs typeface="Arial" pitchFamily="-110" charset="0"/>
            </a:endParaRPr>
          </a:p>
        </p:txBody>
      </p:sp>
      <p:sp>
        <p:nvSpPr>
          <p:cNvPr id="1780786" name="Rectangle 50"/>
          <p:cNvSpPr>
            <a:spLocks noChangeArrowheads="1"/>
          </p:cNvSpPr>
          <p:nvPr/>
        </p:nvSpPr>
        <p:spPr bwMode="auto">
          <a:xfrm>
            <a:off x="457200" y="4876800"/>
            <a:ext cx="34290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ea typeface="Arial" pitchFamily="-110" charset="0"/>
                <a:cs typeface="Arial" pitchFamily="-110" charset="0"/>
              </a:rPr>
              <a:t>Non-relevant </a:t>
            </a:r>
            <a:r>
              <a:rPr lang="en-US" b="0" dirty="0" err="1" smtClean="0">
                <a:ea typeface="Arial" pitchFamily="-110" charset="0"/>
                <a:cs typeface="Arial" pitchFamily="-110" charset="0"/>
              </a:rPr>
              <a:t>centroid</a:t>
            </a:r>
            <a:endParaRPr lang="en-US" b="0" dirty="0">
              <a:ea typeface="Arial" pitchFamily="-110" charset="0"/>
              <a:cs typeface="Arial" pitchFamily="-110" charset="0"/>
            </a:endParaRPr>
          </a:p>
        </p:txBody>
      </p:sp>
      <p:sp>
        <p:nvSpPr>
          <p:cNvPr id="1780790" name="Rectangle 54"/>
          <p:cNvSpPr>
            <a:spLocks noChangeArrowheads="1"/>
          </p:cNvSpPr>
          <p:nvPr/>
        </p:nvSpPr>
        <p:spPr bwMode="auto">
          <a:xfrm>
            <a:off x="5743575" y="4054475"/>
            <a:ext cx="6270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800" b="0">
                <a:ea typeface="Arial" pitchFamily="-110" charset="0"/>
                <a:cs typeface="Arial" pitchFamily="-110" charset="0"/>
              </a:rPr>
              <a:t>(+)</a:t>
            </a:r>
          </a:p>
        </p:txBody>
      </p:sp>
      <p:sp>
        <p:nvSpPr>
          <p:cNvPr id="1780791" name="Rectangle 55"/>
          <p:cNvSpPr>
            <a:spLocks noChangeArrowheads="1"/>
          </p:cNvSpPr>
          <p:nvPr/>
        </p:nvSpPr>
        <p:spPr bwMode="auto">
          <a:xfrm>
            <a:off x="5791200" y="4816475"/>
            <a:ext cx="5381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800" b="0">
                <a:ea typeface="Arial" pitchFamily="-110" charset="0"/>
                <a:cs typeface="Arial" pitchFamily="-110" charset="0"/>
              </a:rPr>
              <a:t>(-)</a:t>
            </a:r>
          </a:p>
        </p:txBody>
      </p:sp>
      <p:sp>
        <p:nvSpPr>
          <p:cNvPr id="1780792" name="Line 56"/>
          <p:cNvSpPr>
            <a:spLocks noChangeShapeType="1"/>
          </p:cNvSpPr>
          <p:nvPr/>
        </p:nvSpPr>
        <p:spPr bwMode="auto">
          <a:xfrm>
            <a:off x="3746500" y="5561012"/>
            <a:ext cx="2106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0793" name="Rectangle 57"/>
          <p:cNvSpPr>
            <a:spLocks noChangeArrowheads="1"/>
          </p:cNvSpPr>
          <p:nvPr/>
        </p:nvSpPr>
        <p:spPr bwMode="auto">
          <a:xfrm>
            <a:off x="2438400" y="5791200"/>
            <a:ext cx="12731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800" b="0">
                <a:ea typeface="Arial" pitchFamily="-110" charset="0"/>
                <a:cs typeface="Arial" pitchFamily="-110" charset="0"/>
              </a:rPr>
              <a:t>New query</a:t>
            </a:r>
          </a:p>
        </p:txBody>
      </p:sp>
      <p:sp>
        <p:nvSpPr>
          <p:cNvPr id="59" name="Oval 58"/>
          <p:cNvSpPr/>
          <p:nvPr/>
        </p:nvSpPr>
        <p:spPr bwMode="auto">
          <a:xfrm>
            <a:off x="5410200" y="5791200"/>
            <a:ext cx="3810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943600" y="5562600"/>
            <a:ext cx="469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ChangeArrowheads="1"/>
          </p:cNvSpPr>
          <p:nvPr/>
        </p:nvSpPr>
        <p:spPr bwMode="auto">
          <a:xfrm>
            <a:off x="-76200" y="6629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0739" name="Rectangle 3"/>
          <p:cNvSpPr>
            <a:spLocks noChangeArrowheads="1"/>
          </p:cNvSpPr>
          <p:nvPr/>
        </p:nvSpPr>
        <p:spPr bwMode="auto">
          <a:xfrm>
            <a:off x="2649538" y="5978525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0796" name="Rectangle 6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Rocchio</a:t>
            </a:r>
            <a:r>
              <a:rPr lang="en-US" dirty="0" smtClean="0"/>
              <a:t> in action</a:t>
            </a:r>
            <a:endParaRPr lang="en-US" dirty="0"/>
          </a:p>
        </p:txBody>
      </p:sp>
      <p:graphicFrame>
        <p:nvGraphicFramePr>
          <p:cNvPr id="1780741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1649413" y="1800225"/>
          <a:ext cx="3484562" cy="915988"/>
        </p:xfrm>
        <a:graphic>
          <a:graphicData uri="http://schemas.openxmlformats.org/presentationml/2006/ole">
            <p:oleObj spid="_x0000_s128002" name="Equation" r:id="rId4" imgW="2273300" imgH="596900" progId="Equation.3">
              <p:embed/>
            </p:oleObj>
          </a:graphicData>
        </a:graphic>
      </p:graphicFrame>
      <p:sp>
        <p:nvSpPr>
          <p:cNvPr id="1780742" name="Rectangle 6"/>
          <p:cNvSpPr>
            <a:spLocks noChangeArrowheads="1"/>
          </p:cNvSpPr>
          <p:nvPr/>
        </p:nvSpPr>
        <p:spPr bwMode="auto">
          <a:xfrm>
            <a:off x="3886200" y="32766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0</a:t>
            </a:r>
          </a:p>
        </p:txBody>
      </p:sp>
      <p:sp>
        <p:nvSpPr>
          <p:cNvPr id="1780743" name="Rectangle 7"/>
          <p:cNvSpPr>
            <a:spLocks noChangeArrowheads="1"/>
          </p:cNvSpPr>
          <p:nvPr/>
        </p:nvSpPr>
        <p:spPr bwMode="auto">
          <a:xfrm>
            <a:off x="4191000" y="32766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4</a:t>
            </a:r>
          </a:p>
        </p:txBody>
      </p:sp>
      <p:sp>
        <p:nvSpPr>
          <p:cNvPr id="1780744" name="Rectangle 8"/>
          <p:cNvSpPr>
            <a:spLocks noChangeArrowheads="1"/>
          </p:cNvSpPr>
          <p:nvPr/>
        </p:nvSpPr>
        <p:spPr bwMode="auto">
          <a:xfrm>
            <a:off x="4495800" y="32766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0</a:t>
            </a:r>
          </a:p>
        </p:txBody>
      </p:sp>
      <p:sp>
        <p:nvSpPr>
          <p:cNvPr id="1780745" name="Rectangle 9"/>
          <p:cNvSpPr>
            <a:spLocks noChangeArrowheads="1"/>
          </p:cNvSpPr>
          <p:nvPr/>
        </p:nvSpPr>
        <p:spPr bwMode="auto">
          <a:xfrm>
            <a:off x="4800600" y="32766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8</a:t>
            </a:r>
          </a:p>
        </p:txBody>
      </p:sp>
      <p:sp>
        <p:nvSpPr>
          <p:cNvPr id="1780746" name="Rectangle 10"/>
          <p:cNvSpPr>
            <a:spLocks noChangeArrowheads="1"/>
          </p:cNvSpPr>
          <p:nvPr/>
        </p:nvSpPr>
        <p:spPr bwMode="auto">
          <a:xfrm>
            <a:off x="5105400" y="32766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0</a:t>
            </a:r>
          </a:p>
        </p:txBody>
      </p:sp>
      <p:sp>
        <p:nvSpPr>
          <p:cNvPr id="1780747" name="Rectangle 11"/>
          <p:cNvSpPr>
            <a:spLocks noChangeArrowheads="1"/>
          </p:cNvSpPr>
          <p:nvPr/>
        </p:nvSpPr>
        <p:spPr bwMode="auto">
          <a:xfrm>
            <a:off x="5410200" y="32766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0</a:t>
            </a:r>
          </a:p>
        </p:txBody>
      </p:sp>
      <p:sp>
        <p:nvSpPr>
          <p:cNvPr id="1780748" name="Rectangle 12"/>
          <p:cNvSpPr>
            <a:spLocks noChangeArrowheads="1"/>
          </p:cNvSpPr>
          <p:nvPr/>
        </p:nvSpPr>
        <p:spPr bwMode="auto">
          <a:xfrm>
            <a:off x="3886200" y="41148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1</a:t>
            </a:r>
          </a:p>
        </p:txBody>
      </p:sp>
      <p:sp>
        <p:nvSpPr>
          <p:cNvPr id="1780749" name="Rectangle 13"/>
          <p:cNvSpPr>
            <a:spLocks noChangeArrowheads="1"/>
          </p:cNvSpPr>
          <p:nvPr/>
        </p:nvSpPr>
        <p:spPr bwMode="auto">
          <a:xfrm>
            <a:off x="4191000" y="41148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2</a:t>
            </a:r>
          </a:p>
        </p:txBody>
      </p:sp>
      <p:sp>
        <p:nvSpPr>
          <p:cNvPr id="1780750" name="Rectangle 14"/>
          <p:cNvSpPr>
            <a:spLocks noChangeArrowheads="1"/>
          </p:cNvSpPr>
          <p:nvPr/>
        </p:nvSpPr>
        <p:spPr bwMode="auto">
          <a:xfrm>
            <a:off x="4495800" y="41148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4</a:t>
            </a:r>
          </a:p>
        </p:txBody>
      </p:sp>
      <p:sp>
        <p:nvSpPr>
          <p:cNvPr id="1780751" name="Rectangle 15"/>
          <p:cNvSpPr>
            <a:spLocks noChangeArrowheads="1"/>
          </p:cNvSpPr>
          <p:nvPr/>
        </p:nvSpPr>
        <p:spPr bwMode="auto">
          <a:xfrm>
            <a:off x="4800600" y="41148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0</a:t>
            </a:r>
          </a:p>
        </p:txBody>
      </p:sp>
      <p:sp>
        <p:nvSpPr>
          <p:cNvPr id="1780752" name="Rectangle 16"/>
          <p:cNvSpPr>
            <a:spLocks noChangeArrowheads="1"/>
          </p:cNvSpPr>
          <p:nvPr/>
        </p:nvSpPr>
        <p:spPr bwMode="auto">
          <a:xfrm>
            <a:off x="5105400" y="41148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0</a:t>
            </a:r>
          </a:p>
        </p:txBody>
      </p:sp>
      <p:sp>
        <p:nvSpPr>
          <p:cNvPr id="1780753" name="Rectangle 17"/>
          <p:cNvSpPr>
            <a:spLocks noChangeArrowheads="1"/>
          </p:cNvSpPr>
          <p:nvPr/>
        </p:nvSpPr>
        <p:spPr bwMode="auto">
          <a:xfrm>
            <a:off x="5410200" y="41148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1</a:t>
            </a:r>
          </a:p>
        </p:txBody>
      </p:sp>
      <p:sp>
        <p:nvSpPr>
          <p:cNvPr id="1780754" name="Rectangle 18"/>
          <p:cNvSpPr>
            <a:spLocks noChangeArrowheads="1"/>
          </p:cNvSpPr>
          <p:nvPr/>
        </p:nvSpPr>
        <p:spPr bwMode="auto">
          <a:xfrm>
            <a:off x="3886200" y="49530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2</a:t>
            </a:r>
          </a:p>
        </p:txBody>
      </p:sp>
      <p:sp>
        <p:nvSpPr>
          <p:cNvPr id="1780755" name="Rectangle 19"/>
          <p:cNvSpPr>
            <a:spLocks noChangeArrowheads="1"/>
          </p:cNvSpPr>
          <p:nvPr/>
        </p:nvSpPr>
        <p:spPr bwMode="auto">
          <a:xfrm>
            <a:off x="4191000" y="49530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0</a:t>
            </a:r>
          </a:p>
        </p:txBody>
      </p:sp>
      <p:sp>
        <p:nvSpPr>
          <p:cNvPr id="1780756" name="Rectangle 20"/>
          <p:cNvSpPr>
            <a:spLocks noChangeArrowheads="1"/>
          </p:cNvSpPr>
          <p:nvPr/>
        </p:nvSpPr>
        <p:spPr bwMode="auto">
          <a:xfrm>
            <a:off x="4495800" y="49530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1</a:t>
            </a:r>
          </a:p>
        </p:txBody>
      </p:sp>
      <p:sp>
        <p:nvSpPr>
          <p:cNvPr id="1780757" name="Rectangle 21"/>
          <p:cNvSpPr>
            <a:spLocks noChangeArrowheads="1"/>
          </p:cNvSpPr>
          <p:nvPr/>
        </p:nvSpPr>
        <p:spPr bwMode="auto">
          <a:xfrm>
            <a:off x="4800600" y="49530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1</a:t>
            </a:r>
          </a:p>
        </p:txBody>
      </p:sp>
      <p:sp>
        <p:nvSpPr>
          <p:cNvPr id="1780758" name="Rectangle 22"/>
          <p:cNvSpPr>
            <a:spLocks noChangeArrowheads="1"/>
          </p:cNvSpPr>
          <p:nvPr/>
        </p:nvSpPr>
        <p:spPr bwMode="auto">
          <a:xfrm>
            <a:off x="5105400" y="49530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0</a:t>
            </a:r>
          </a:p>
        </p:txBody>
      </p:sp>
      <p:sp>
        <p:nvSpPr>
          <p:cNvPr id="1780759" name="Rectangle 23"/>
          <p:cNvSpPr>
            <a:spLocks noChangeArrowheads="1"/>
          </p:cNvSpPr>
          <p:nvPr/>
        </p:nvSpPr>
        <p:spPr bwMode="auto">
          <a:xfrm>
            <a:off x="5410200" y="49530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4</a:t>
            </a:r>
          </a:p>
        </p:txBody>
      </p:sp>
      <p:sp>
        <p:nvSpPr>
          <p:cNvPr id="1780760" name="Rectangle 24"/>
          <p:cNvSpPr>
            <a:spLocks noChangeArrowheads="1"/>
          </p:cNvSpPr>
          <p:nvPr/>
        </p:nvSpPr>
        <p:spPr bwMode="auto">
          <a:xfrm>
            <a:off x="3886200" y="57912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itchFamily="-110" charset="0"/>
              </a:rPr>
              <a:t>0</a:t>
            </a:r>
            <a:endParaRPr lang="en-US" sz="1800" b="0" dirty="0">
              <a:solidFill>
                <a:srgbClr val="FF0000"/>
              </a:solidFill>
              <a:latin typeface="Times New Roman" pitchFamily="-110" charset="0"/>
            </a:endParaRPr>
          </a:p>
        </p:txBody>
      </p:sp>
      <p:sp>
        <p:nvSpPr>
          <p:cNvPr id="1780761" name="Rectangle 25"/>
          <p:cNvSpPr>
            <a:spLocks noChangeArrowheads="1"/>
          </p:cNvSpPr>
          <p:nvPr/>
        </p:nvSpPr>
        <p:spPr bwMode="auto">
          <a:xfrm>
            <a:off x="4191000" y="57912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6</a:t>
            </a:r>
          </a:p>
        </p:txBody>
      </p:sp>
      <p:sp>
        <p:nvSpPr>
          <p:cNvPr id="1780762" name="Rectangle 26"/>
          <p:cNvSpPr>
            <a:spLocks noChangeArrowheads="1"/>
          </p:cNvSpPr>
          <p:nvPr/>
        </p:nvSpPr>
        <p:spPr bwMode="auto">
          <a:xfrm>
            <a:off x="4495800" y="57912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3</a:t>
            </a:r>
          </a:p>
        </p:txBody>
      </p:sp>
      <p:sp>
        <p:nvSpPr>
          <p:cNvPr id="1780763" name="Rectangle 27"/>
          <p:cNvSpPr>
            <a:spLocks noChangeArrowheads="1"/>
          </p:cNvSpPr>
          <p:nvPr/>
        </p:nvSpPr>
        <p:spPr bwMode="auto">
          <a:xfrm>
            <a:off x="4800600" y="57912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7</a:t>
            </a:r>
          </a:p>
        </p:txBody>
      </p:sp>
      <p:sp>
        <p:nvSpPr>
          <p:cNvPr id="1780764" name="Rectangle 28"/>
          <p:cNvSpPr>
            <a:spLocks noChangeArrowheads="1"/>
          </p:cNvSpPr>
          <p:nvPr/>
        </p:nvSpPr>
        <p:spPr bwMode="auto">
          <a:xfrm>
            <a:off x="5105400" y="57912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0</a:t>
            </a:r>
          </a:p>
        </p:txBody>
      </p:sp>
      <p:sp>
        <p:nvSpPr>
          <p:cNvPr id="1780765" name="Rectangle 29"/>
          <p:cNvSpPr>
            <a:spLocks noChangeArrowheads="1"/>
          </p:cNvSpPr>
          <p:nvPr/>
        </p:nvSpPr>
        <p:spPr bwMode="auto">
          <a:xfrm>
            <a:off x="5410200" y="57912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itchFamily="-110" charset="0"/>
              </a:rPr>
              <a:t>0</a:t>
            </a:r>
            <a:endParaRPr lang="en-US" sz="1800" b="0" dirty="0">
              <a:solidFill>
                <a:srgbClr val="FF0000"/>
              </a:solidFill>
              <a:latin typeface="Times New Roman" pitchFamily="-110" charset="0"/>
            </a:endParaRPr>
          </a:p>
        </p:txBody>
      </p:sp>
      <p:sp>
        <p:nvSpPr>
          <p:cNvPr id="1780784" name="Rectangle 48"/>
          <p:cNvSpPr>
            <a:spLocks noChangeArrowheads="1"/>
          </p:cNvSpPr>
          <p:nvPr/>
        </p:nvSpPr>
        <p:spPr bwMode="auto">
          <a:xfrm>
            <a:off x="1282530" y="3276600"/>
            <a:ext cx="14446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b="0" dirty="0">
                <a:ea typeface="Arial" pitchFamily="-110" charset="0"/>
                <a:cs typeface="Arial" pitchFamily="-110" charset="0"/>
              </a:rPr>
              <a:t>Original query</a:t>
            </a:r>
          </a:p>
        </p:txBody>
      </p:sp>
      <p:sp>
        <p:nvSpPr>
          <p:cNvPr id="1780785" name="Rectangle 49"/>
          <p:cNvSpPr>
            <a:spLocks noChangeArrowheads="1"/>
          </p:cNvSpPr>
          <p:nvPr/>
        </p:nvSpPr>
        <p:spPr bwMode="auto">
          <a:xfrm>
            <a:off x="838200" y="4112900"/>
            <a:ext cx="257793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ea typeface="Arial" pitchFamily="-110" charset="0"/>
                <a:cs typeface="Arial" pitchFamily="-110" charset="0"/>
              </a:rPr>
              <a:t>Relevant </a:t>
            </a:r>
            <a:r>
              <a:rPr lang="en-US" dirty="0" err="1" smtClean="0">
                <a:ea typeface="Arial" pitchFamily="-110" charset="0"/>
                <a:cs typeface="Arial" pitchFamily="-110" charset="0"/>
              </a:rPr>
              <a:t>centroid</a:t>
            </a:r>
            <a:endParaRPr lang="en-US" b="0" dirty="0">
              <a:ea typeface="Arial" pitchFamily="-110" charset="0"/>
              <a:cs typeface="Arial" pitchFamily="-110" charset="0"/>
            </a:endParaRPr>
          </a:p>
        </p:txBody>
      </p:sp>
      <p:sp>
        <p:nvSpPr>
          <p:cNvPr id="1780786" name="Rectangle 50"/>
          <p:cNvSpPr>
            <a:spLocks noChangeArrowheads="1"/>
          </p:cNvSpPr>
          <p:nvPr/>
        </p:nvSpPr>
        <p:spPr bwMode="auto">
          <a:xfrm>
            <a:off x="457200" y="4876800"/>
            <a:ext cx="34290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ea typeface="Arial" pitchFamily="-110" charset="0"/>
                <a:cs typeface="Arial" pitchFamily="-110" charset="0"/>
              </a:rPr>
              <a:t>Non-relevant </a:t>
            </a:r>
            <a:r>
              <a:rPr lang="en-US" b="0" dirty="0" err="1" smtClean="0">
                <a:ea typeface="Arial" pitchFamily="-110" charset="0"/>
                <a:cs typeface="Arial" pitchFamily="-110" charset="0"/>
              </a:rPr>
              <a:t>centroid</a:t>
            </a:r>
            <a:endParaRPr lang="en-US" b="0" dirty="0">
              <a:ea typeface="Arial" pitchFamily="-110" charset="0"/>
              <a:cs typeface="Arial" pitchFamily="-110" charset="0"/>
            </a:endParaRPr>
          </a:p>
        </p:txBody>
      </p:sp>
      <p:sp>
        <p:nvSpPr>
          <p:cNvPr id="1780790" name="Rectangle 54"/>
          <p:cNvSpPr>
            <a:spLocks noChangeArrowheads="1"/>
          </p:cNvSpPr>
          <p:nvPr/>
        </p:nvSpPr>
        <p:spPr bwMode="auto">
          <a:xfrm>
            <a:off x="5743575" y="4054475"/>
            <a:ext cx="6270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800" b="0">
                <a:ea typeface="Arial" pitchFamily="-110" charset="0"/>
                <a:cs typeface="Arial" pitchFamily="-110" charset="0"/>
              </a:rPr>
              <a:t>(+)</a:t>
            </a:r>
          </a:p>
        </p:txBody>
      </p:sp>
      <p:sp>
        <p:nvSpPr>
          <p:cNvPr id="1780791" name="Rectangle 55"/>
          <p:cNvSpPr>
            <a:spLocks noChangeArrowheads="1"/>
          </p:cNvSpPr>
          <p:nvPr/>
        </p:nvSpPr>
        <p:spPr bwMode="auto">
          <a:xfrm>
            <a:off x="5791200" y="4816475"/>
            <a:ext cx="5381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800" b="0">
                <a:ea typeface="Arial" pitchFamily="-110" charset="0"/>
                <a:cs typeface="Arial" pitchFamily="-110" charset="0"/>
              </a:rPr>
              <a:t>(-)</a:t>
            </a:r>
          </a:p>
        </p:txBody>
      </p:sp>
      <p:sp>
        <p:nvSpPr>
          <p:cNvPr id="1780792" name="Line 56"/>
          <p:cNvSpPr>
            <a:spLocks noChangeShapeType="1"/>
          </p:cNvSpPr>
          <p:nvPr/>
        </p:nvSpPr>
        <p:spPr bwMode="auto">
          <a:xfrm>
            <a:off x="3746500" y="5561012"/>
            <a:ext cx="2106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0793" name="Rectangle 57"/>
          <p:cNvSpPr>
            <a:spLocks noChangeArrowheads="1"/>
          </p:cNvSpPr>
          <p:nvPr/>
        </p:nvSpPr>
        <p:spPr bwMode="auto">
          <a:xfrm>
            <a:off x="2438400" y="5791200"/>
            <a:ext cx="12731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800" b="0">
                <a:ea typeface="Arial" pitchFamily="-110" charset="0"/>
                <a:cs typeface="Arial" pitchFamily="-110" charset="0"/>
              </a:rPr>
              <a:t>New query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Rocchio</a:t>
            </a:r>
            <a:r>
              <a:rPr lang="en-US" dirty="0" smtClean="0"/>
              <a:t> in action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1200" dirty="0"/>
              <a:t>source: Fernando Diaz</a:t>
            </a:r>
          </a:p>
        </p:txBody>
      </p:sp>
      <p:pic>
        <p:nvPicPr>
          <p:cNvPr id="21507" name="Content Placeholder 3" descr="canine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4888" y="1752600"/>
            <a:ext cx="7134225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3" descr="canine2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6788" y="1752600"/>
            <a:ext cx="7210425" cy="4876800"/>
          </a:xfr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3048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4000" kern="0" dirty="0" err="1" smtClean="0">
                <a:latin typeface="+mj-lt"/>
                <a:ea typeface="+mj-ea"/>
                <a:cs typeface="+mj-cs"/>
              </a:rPr>
              <a:t>Rocchio</a:t>
            </a:r>
            <a:r>
              <a:rPr lang="en-US" sz="4000" kern="0" dirty="0" smtClean="0">
                <a:latin typeface="+mj-lt"/>
                <a:ea typeface="+mj-ea"/>
                <a:cs typeface="+mj-cs"/>
              </a:rPr>
              <a:t> in action</a:t>
            </a:r>
            <a:r>
              <a:rPr lang="en-US" sz="4000" i="1" kern="0" dirty="0" smtClean="0">
                <a:latin typeface="+mj-lt"/>
                <a:ea typeface="+mj-ea"/>
                <a:cs typeface="+mj-cs"/>
              </a:rPr>
              <a:t/>
            </a:r>
            <a:br>
              <a:rPr lang="en-US" sz="4000" i="1" kern="0" dirty="0" smtClean="0">
                <a:latin typeface="+mj-lt"/>
                <a:ea typeface="+mj-ea"/>
                <a:cs typeface="+mj-cs"/>
              </a:rPr>
            </a:br>
            <a:r>
              <a:rPr lang="en-US" sz="1200" kern="0" dirty="0" smtClean="0">
                <a:latin typeface="+mj-lt"/>
                <a:ea typeface="+mj-ea"/>
                <a:cs typeface="+mj-cs"/>
              </a:rPr>
              <a:t>source: Fernando Diaz</a:t>
            </a:r>
            <a:endParaRPr lang="en-US" sz="12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z="3600"/>
              <a:t>User feedback: Select what is relevant</a:t>
            </a:r>
            <a:r>
              <a:rPr lang="en-US"/>
              <a:t/>
            </a:r>
            <a:br>
              <a:rPr lang="en-US"/>
            </a:br>
            <a:r>
              <a:rPr lang="en-US" sz="1200"/>
              <a:t> source: Fernando Diaz</a:t>
            </a:r>
          </a:p>
        </p:txBody>
      </p:sp>
      <p:pic>
        <p:nvPicPr>
          <p:cNvPr id="23555" name="Content Placeholder 3" descr="canine3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7100" y="1752600"/>
            <a:ext cx="72898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/>
              <a:t>Results after relevance feedback</a:t>
            </a:r>
            <a:br>
              <a:rPr lang="en-US"/>
            </a:br>
            <a:r>
              <a:rPr lang="en-US"/>
              <a:t> </a:t>
            </a:r>
            <a:r>
              <a:rPr lang="en-US" sz="1200"/>
              <a:t>source: Fernando Diaz</a:t>
            </a:r>
          </a:p>
        </p:txBody>
      </p:sp>
      <p:pic>
        <p:nvPicPr>
          <p:cNvPr id="24579" name="Content Placeholder 3" descr="canine4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2188" y="1752600"/>
            <a:ext cx="7159625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problems with this?</a:t>
            </a:r>
            <a:endParaRPr lang="en-US" dirty="0"/>
          </a:p>
        </p:txBody>
      </p:sp>
      <p:graphicFrame>
        <p:nvGraphicFramePr>
          <p:cNvPr id="130050" name="Object 4"/>
          <p:cNvGraphicFramePr>
            <a:graphicFrameLocks noChangeAspect="1"/>
          </p:cNvGraphicFramePr>
          <p:nvPr/>
        </p:nvGraphicFramePr>
        <p:xfrm>
          <a:off x="1566863" y="2667000"/>
          <a:ext cx="4935537" cy="1243013"/>
        </p:xfrm>
        <a:graphic>
          <a:graphicData uri="http://schemas.openxmlformats.org/presentationml/2006/ole">
            <p:oleObj spid="_x0000_s130050" name="Equation" r:id="rId3" imgW="1816100" imgH="457200" progId="Equation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4419600"/>
            <a:ext cx="81686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Ignores the original query!</a:t>
            </a:r>
          </a:p>
          <a:p>
            <a:endParaRPr lang="en-US" dirty="0" smtClean="0"/>
          </a:p>
          <a:p>
            <a:r>
              <a:rPr lang="en-US" dirty="0" smtClean="0"/>
              <a:t>C</a:t>
            </a:r>
            <a:r>
              <a:rPr lang="en-US" baseline="-25000" dirty="0" smtClean="0"/>
              <a:t>r</a:t>
            </a:r>
            <a:r>
              <a:rPr lang="en-US" dirty="0" smtClean="0"/>
              <a:t> and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nr</a:t>
            </a:r>
            <a:r>
              <a:rPr lang="en-US" dirty="0" smtClean="0"/>
              <a:t> are </a:t>
            </a:r>
            <a:r>
              <a:rPr lang="en-US" i="1" dirty="0" smtClean="0"/>
              <a:t>all</a:t>
            </a:r>
            <a:r>
              <a:rPr lang="en-US" dirty="0" smtClean="0"/>
              <a:t> the relevant and non-relevant documents</a:t>
            </a:r>
          </a:p>
          <a:p>
            <a:endParaRPr lang="en-US" dirty="0" smtClean="0"/>
          </a:p>
          <a:p>
            <a:r>
              <a:rPr lang="en-US" dirty="0" smtClean="0"/>
              <a:t>In practice, we don’t know all of these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itchFamily="-110" charset="-122"/>
                <a:cs typeface="宋体" pitchFamily="-110" charset="-122"/>
              </a:rPr>
              <a:t>Rocchio 1971 Algorithm (SMART)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8001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Used in practice:</a:t>
            </a:r>
          </a:p>
          <a:p>
            <a:pPr eaLnBrk="1" hangingPunct="1">
              <a:lnSpc>
                <a:spcPct val="90000"/>
              </a:lnSpc>
            </a:pPr>
            <a:endParaRPr lang="en-US" altLang="zh-CN">
              <a:ea typeface="宋体" pitchFamily="-110" charset="-122"/>
              <a:cs typeface="宋体" pitchFamily="-110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2200">
              <a:ea typeface="宋体" pitchFamily="-110" charset="-122"/>
              <a:cs typeface="宋体" pitchFamily="-110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2200">
              <a:ea typeface="宋体" pitchFamily="-110" charset="-122"/>
              <a:cs typeface="宋体" pitchFamily="-110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1800">
              <a:ea typeface="宋体" pitchFamily="-110" charset="-122"/>
              <a:cs typeface="宋体" pitchFamily="-110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 i="1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D</a:t>
            </a:r>
            <a:r>
              <a:rPr lang="en-US" altLang="zh-CN" sz="2400" i="1" baseline="-2500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r  </a:t>
            </a:r>
            <a:r>
              <a:rPr lang="en-US" altLang="zh-CN" sz="2400" i="1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= </a:t>
            </a:r>
            <a:r>
              <a:rPr lang="en-US" altLang="zh-CN" sz="240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set of </a:t>
            </a:r>
            <a:r>
              <a:rPr lang="en-US" altLang="zh-CN" sz="2400" u="sng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known</a:t>
            </a:r>
            <a:r>
              <a:rPr lang="en-US" altLang="zh-CN" sz="240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 relevant doc vectors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i="1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D</a:t>
            </a:r>
            <a:r>
              <a:rPr lang="en-US" altLang="zh-CN" sz="2400" i="1" baseline="-2500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nr</a:t>
            </a:r>
            <a:r>
              <a:rPr lang="en-US" altLang="zh-CN" sz="240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 = set of </a:t>
            </a:r>
            <a:r>
              <a:rPr lang="en-US" altLang="zh-CN" sz="2400" u="sng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known</a:t>
            </a:r>
            <a:r>
              <a:rPr lang="en-US" altLang="zh-CN" sz="240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 irrelevant doc vectors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200">
                <a:ea typeface="宋体" pitchFamily="-110" charset="-122"/>
                <a:cs typeface="宋体" pitchFamily="-110" charset="-122"/>
              </a:rPr>
              <a:t>Different from </a:t>
            </a:r>
            <a:r>
              <a:rPr lang="en-US" altLang="zh-CN" sz="2000" i="1">
                <a:ea typeface="宋体" pitchFamily="-110" charset="-122"/>
                <a:cs typeface="宋体" pitchFamily="-110" charset="-122"/>
              </a:rPr>
              <a:t>C</a:t>
            </a:r>
            <a:r>
              <a:rPr lang="en-US" altLang="zh-CN" sz="2000" i="1" baseline="-25000">
                <a:ea typeface="宋体" pitchFamily="-110" charset="-122"/>
                <a:cs typeface="宋体" pitchFamily="-110" charset="-122"/>
              </a:rPr>
              <a:t>r </a:t>
            </a:r>
            <a:r>
              <a:rPr lang="en-US" altLang="zh-CN" sz="2200">
                <a:ea typeface="宋体" pitchFamily="-110" charset="-122"/>
                <a:cs typeface="宋体" pitchFamily="-110" charset="-122"/>
              </a:rPr>
              <a:t>and </a:t>
            </a:r>
            <a:r>
              <a:rPr lang="en-US" altLang="zh-CN" sz="2200" i="1">
                <a:ea typeface="宋体" pitchFamily="-110" charset="-122"/>
                <a:cs typeface="宋体" pitchFamily="-110" charset="-122"/>
              </a:rPr>
              <a:t>C</a:t>
            </a:r>
            <a:r>
              <a:rPr lang="en-US" altLang="zh-CN" sz="2000" i="1" baseline="-25000">
                <a:ea typeface="宋体" pitchFamily="-110" charset="-122"/>
                <a:cs typeface="宋体" pitchFamily="-110" charset="-122"/>
              </a:rPr>
              <a:t>nr</a:t>
            </a:r>
            <a:endParaRPr lang="en-US" altLang="zh-CN" sz="2200">
              <a:ea typeface="宋体" pitchFamily="-110" charset="-122"/>
              <a:cs typeface="宋体" pitchFamily="-110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 i="1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q</a:t>
            </a:r>
            <a:r>
              <a:rPr lang="en-US" altLang="zh-CN" sz="2400" i="1" baseline="-2500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m</a:t>
            </a:r>
            <a:r>
              <a:rPr lang="en-US" altLang="zh-CN" sz="240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 = modified query vector; </a:t>
            </a:r>
            <a:r>
              <a:rPr lang="en-US" altLang="zh-CN" sz="2400" i="1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q</a:t>
            </a:r>
            <a:r>
              <a:rPr lang="en-US" altLang="zh-CN" sz="2400" i="1" baseline="-2500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0</a:t>
            </a:r>
            <a:r>
              <a:rPr lang="en-US" altLang="zh-CN" sz="240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 = original query vector; </a:t>
            </a:r>
            <a:r>
              <a:rPr lang="el-GR" sz="2400" i="1">
                <a:solidFill>
                  <a:srgbClr val="C00000"/>
                </a:solidFill>
                <a:ea typeface="Arial" pitchFamily="-110" charset="0"/>
                <a:cs typeface="Arial" pitchFamily="-110" charset="0"/>
              </a:rPr>
              <a:t>α</a:t>
            </a:r>
            <a:r>
              <a:rPr lang="en-US" altLang="zh-CN" sz="2400" i="1">
                <a:solidFill>
                  <a:srgbClr val="C00000"/>
                </a:solidFill>
                <a:ea typeface="宋体" pitchFamily="-110" charset="-122"/>
                <a:cs typeface="Arial" pitchFamily="-110" charset="0"/>
              </a:rPr>
              <a:t>,</a:t>
            </a:r>
            <a:r>
              <a:rPr lang="el-GR" sz="2400" i="1">
                <a:solidFill>
                  <a:srgbClr val="C00000"/>
                </a:solidFill>
                <a:ea typeface="Arial" pitchFamily="-110" charset="0"/>
                <a:cs typeface="Arial" pitchFamily="-110" charset="0"/>
              </a:rPr>
              <a:t>β</a:t>
            </a:r>
            <a:r>
              <a:rPr lang="en-US" altLang="zh-CN" sz="2400" i="1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,</a:t>
            </a:r>
            <a:r>
              <a:rPr lang="el-GR" sz="2400" i="1">
                <a:solidFill>
                  <a:srgbClr val="C00000"/>
                </a:solidFill>
                <a:ea typeface="Arial" pitchFamily="-110" charset="0"/>
                <a:cs typeface="Arial" pitchFamily="-110" charset="0"/>
              </a:rPr>
              <a:t>γ</a:t>
            </a:r>
            <a:r>
              <a:rPr lang="en-US" altLang="zh-CN" sz="240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: weights (hand-chosen or set empirically)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>
                <a:ea typeface="宋体" pitchFamily="-110" charset="-122"/>
                <a:cs typeface="宋体" pitchFamily="-110" charset="-122"/>
              </a:rPr>
              <a:t>New query moves toward relevant documents and away from irrelevant documents</a:t>
            </a:r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1182688" y="2159000"/>
          <a:ext cx="6880225" cy="1346200"/>
        </p:xfrm>
        <a:graphic>
          <a:graphicData uri="http://schemas.openxmlformats.org/presentationml/2006/ole">
            <p:oleObj spid="_x0000_s4098" name="Equation" r:id="rId4" imgW="241272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>
                <a:ea typeface="宋体" pitchFamily="-110" charset="-122"/>
                <a:cs typeface="宋体" pitchFamily="-110" charset="-122"/>
              </a:rPr>
              <a:t>Relevance Feedback in vector spaces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11350"/>
            <a:ext cx="8077200" cy="471805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Relevance </a:t>
            </a:r>
            <a:r>
              <a:rPr lang="en-US" altLang="zh-CN" dirty="0">
                <a:ea typeface="宋体" pitchFamily="-110" charset="-122"/>
                <a:cs typeface="宋体" pitchFamily="-110" charset="-122"/>
              </a:rPr>
              <a:t>feedback can improve recall and precision</a:t>
            </a:r>
          </a:p>
          <a:p>
            <a:pPr eaLnBrk="1" hangingPunct="1"/>
            <a:r>
              <a:rPr lang="en-US" altLang="zh-CN" dirty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Relevance feedback is most useful for increasing </a:t>
            </a:r>
            <a:r>
              <a:rPr lang="en-US" altLang="zh-CN" i="1" dirty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recall </a:t>
            </a:r>
            <a:r>
              <a:rPr lang="en-US" altLang="zh-CN" dirty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in situations where recall is important</a:t>
            </a:r>
          </a:p>
          <a:p>
            <a:pPr lvl="1" eaLnBrk="1" hangingPunct="1"/>
            <a:r>
              <a:rPr lang="en-US" altLang="zh-CN" dirty="0">
                <a:ea typeface="宋体" pitchFamily="-110" charset="-122"/>
                <a:cs typeface="宋体" pitchFamily="-110" charset="-122"/>
              </a:rPr>
              <a:t>Users can be expected to review results and to take time to </a:t>
            </a:r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iterate</a:t>
            </a:r>
          </a:p>
          <a:p>
            <a:pPr eaLnBrk="1" hangingPunct="1"/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Positive feedback is more valuable than negative feedback (so, set  </a:t>
            </a:r>
            <a:r>
              <a:rPr lang="en-GB" dirty="0" err="1" smtClean="0">
                <a:sym typeface="Symbol" pitchFamily="-110" charset="2"/>
              </a:rPr>
              <a:t></a:t>
            </a:r>
            <a:r>
              <a:rPr lang="en-GB" dirty="0" smtClean="0">
                <a:sym typeface="Symbol" pitchFamily="-110" charset="2"/>
              </a:rPr>
              <a:t> &lt; </a:t>
            </a:r>
            <a:r>
              <a:rPr lang="en-GB" dirty="0" err="1" smtClean="0">
                <a:sym typeface="Symbol" pitchFamily="-110" charset="2"/>
              </a:rPr>
              <a:t></a:t>
            </a:r>
            <a:r>
              <a:rPr lang="en-GB" dirty="0" smtClean="0">
                <a:sym typeface="Symbol" pitchFamily="-110" charset="2"/>
              </a:rPr>
              <a:t>; e.g. </a:t>
            </a:r>
            <a:r>
              <a:rPr lang="en-GB" dirty="0" err="1" smtClean="0">
                <a:sym typeface="Symbol" pitchFamily="-110" charset="2"/>
              </a:rPr>
              <a:t></a:t>
            </a:r>
            <a:r>
              <a:rPr lang="en-GB" dirty="0" smtClean="0">
                <a:sym typeface="Symbol" pitchFamily="-110" charset="2"/>
              </a:rPr>
              <a:t> = 0.25, </a:t>
            </a:r>
            <a:r>
              <a:rPr lang="en-GB" dirty="0" err="1" smtClean="0">
                <a:sym typeface="Symbol" pitchFamily="-110" charset="2"/>
              </a:rPr>
              <a:t></a:t>
            </a:r>
            <a:r>
              <a:rPr lang="en-GB" dirty="0" smtClean="0">
                <a:sym typeface="Symbol" pitchFamily="-110" charset="2"/>
              </a:rPr>
              <a:t> = 0.75)</a:t>
            </a:r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.</a:t>
            </a:r>
          </a:p>
          <a:p>
            <a:pPr eaLnBrk="1" hangingPunct="1"/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Many systems only allow positive feedback </a:t>
            </a:r>
            <a:r>
              <a:rPr lang="en-GB" dirty="0" smtClean="0">
                <a:sym typeface="Symbol" pitchFamily="-110" charset="2"/>
              </a:rPr>
              <a:t>(</a:t>
            </a:r>
            <a:r>
              <a:rPr lang="en-GB" dirty="0" err="1" smtClean="0">
                <a:sym typeface="Symbol" pitchFamily="-110" charset="2"/>
              </a:rPr>
              <a:t></a:t>
            </a:r>
            <a:r>
              <a:rPr lang="en-GB" dirty="0" smtClean="0">
                <a:sym typeface="Symbol" pitchFamily="-110" charset="2"/>
              </a:rPr>
              <a:t>=0)</a:t>
            </a:r>
            <a:endParaRPr lang="en-US" altLang="zh-CN" dirty="0" smtClean="0">
              <a:ea typeface="宋体" pitchFamily="-110" charset="-122"/>
              <a:cs typeface="宋体" pitchFamily="-110" charset="-122"/>
            </a:endParaRPr>
          </a:p>
          <a:p>
            <a:pPr eaLnBrk="1" hangingPunct="1"/>
            <a:endParaRPr lang="en-US" altLang="zh-CN" dirty="0">
              <a:ea typeface="宋体" pitchFamily="-110" charset="-122"/>
              <a:cs typeface="宋体" pitchFamily="-11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r>
              <a:rPr lang="en-US" dirty="0" smtClean="0"/>
              <a:t> 3 </a:t>
            </a:r>
            <a:r>
              <a:rPr lang="en-US" dirty="0" smtClean="0"/>
              <a:t>out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Initial query: </a:t>
            </a:r>
            <a:r>
              <a:rPr lang="en-US" i="1"/>
              <a:t>New space satellite applications</a:t>
            </a:r>
          </a:p>
          <a:p>
            <a:pPr lvl="1" eaLnBrk="1" hangingPunct="1">
              <a:buFont typeface="Wingdings" pitchFamily="-110" charset="2"/>
              <a:buNone/>
            </a:pPr>
            <a:r>
              <a:rPr lang="en-US" sz="1600"/>
              <a:t>1. 0.539, 08/13/91, </a:t>
            </a:r>
            <a:r>
              <a:rPr lang="en-US" sz="1600">
                <a:solidFill>
                  <a:srgbClr val="0000FF"/>
                </a:solidFill>
              </a:rPr>
              <a:t>NASA Hasn’t Scrapped Imaging Spectrometer</a:t>
            </a:r>
          </a:p>
          <a:p>
            <a:pPr lvl="1" eaLnBrk="1" hangingPunct="1">
              <a:buFont typeface="Wingdings" pitchFamily="-110" charset="2"/>
              <a:buNone/>
            </a:pPr>
            <a:r>
              <a:rPr lang="en-US" sz="1600"/>
              <a:t>2. 0.533, 07/09/91, </a:t>
            </a:r>
            <a:r>
              <a:rPr lang="en-US" sz="1600">
                <a:solidFill>
                  <a:srgbClr val="0000FF"/>
                </a:solidFill>
              </a:rPr>
              <a:t>NASA Scratches Environment Gear From Satellite Plan</a:t>
            </a:r>
          </a:p>
          <a:p>
            <a:pPr lvl="1" eaLnBrk="1" hangingPunct="1">
              <a:buFont typeface="Wingdings" pitchFamily="-110" charset="2"/>
              <a:buNone/>
            </a:pPr>
            <a:r>
              <a:rPr lang="en-US" sz="1600"/>
              <a:t>3. 0.528, 04/04/90, </a:t>
            </a:r>
            <a:r>
              <a:rPr lang="en-US" sz="1600">
                <a:solidFill>
                  <a:srgbClr val="0000FF"/>
                </a:solidFill>
              </a:rPr>
              <a:t>Science Panel Backs NASA Satellite Plan, But Urges Launches of Smaller Probes</a:t>
            </a:r>
          </a:p>
          <a:p>
            <a:pPr lvl="1" eaLnBrk="1" hangingPunct="1">
              <a:buFont typeface="Wingdings" pitchFamily="-110" charset="2"/>
              <a:buNone/>
            </a:pPr>
            <a:r>
              <a:rPr lang="en-US" sz="1600"/>
              <a:t>4. 0.526, 09/09/91, </a:t>
            </a:r>
            <a:r>
              <a:rPr lang="en-US" sz="1600">
                <a:solidFill>
                  <a:srgbClr val="0000FF"/>
                </a:solidFill>
              </a:rPr>
              <a:t>A NASA Satellite Project Accomplishes Incredible Feat: Staying Within Budget</a:t>
            </a:r>
          </a:p>
          <a:p>
            <a:pPr lvl="1" eaLnBrk="1" hangingPunct="1">
              <a:buFont typeface="Wingdings" pitchFamily="-110" charset="2"/>
              <a:buNone/>
            </a:pPr>
            <a:r>
              <a:rPr lang="en-US" sz="1600"/>
              <a:t>5. 0.525, 07/24/90, </a:t>
            </a:r>
            <a:r>
              <a:rPr lang="en-US" sz="1600">
                <a:solidFill>
                  <a:srgbClr val="0000FF"/>
                </a:solidFill>
              </a:rPr>
              <a:t>Scientist Who Exposed Global Warming Proposes Satellites for Climate Research</a:t>
            </a:r>
          </a:p>
          <a:p>
            <a:pPr lvl="1" eaLnBrk="1" hangingPunct="1">
              <a:buFont typeface="Wingdings" pitchFamily="-110" charset="2"/>
              <a:buNone/>
            </a:pPr>
            <a:r>
              <a:rPr lang="en-US" sz="1600"/>
              <a:t>6. 0.524, 08/22/90, </a:t>
            </a:r>
            <a:r>
              <a:rPr lang="en-US" sz="1600">
                <a:solidFill>
                  <a:srgbClr val="0000FF"/>
                </a:solidFill>
              </a:rPr>
              <a:t>Report Provides Support for the Critics Of Using Big Satellites to Study Climate</a:t>
            </a:r>
          </a:p>
          <a:p>
            <a:pPr lvl="1" eaLnBrk="1" hangingPunct="1">
              <a:buFont typeface="Wingdings" pitchFamily="-110" charset="2"/>
              <a:buNone/>
            </a:pPr>
            <a:r>
              <a:rPr lang="en-US" sz="1600"/>
              <a:t>7. 0.516, 04/13/87, </a:t>
            </a:r>
            <a:r>
              <a:rPr lang="en-US" sz="1600">
                <a:solidFill>
                  <a:srgbClr val="0000FF"/>
                </a:solidFill>
              </a:rPr>
              <a:t>Arianespace Receives Satellite Launch Pact  From Telesat Canada</a:t>
            </a:r>
          </a:p>
          <a:p>
            <a:pPr lvl="1" eaLnBrk="1" hangingPunct="1">
              <a:buFont typeface="Wingdings" pitchFamily="-110" charset="2"/>
              <a:buNone/>
            </a:pPr>
            <a:r>
              <a:rPr lang="en-US" sz="1600"/>
              <a:t>8. 0.509, 12/02/87, </a:t>
            </a:r>
            <a:r>
              <a:rPr lang="en-US" sz="1600">
                <a:solidFill>
                  <a:srgbClr val="0000FF"/>
                </a:solidFill>
              </a:rPr>
              <a:t>Telecommunications Tale of Two Companies</a:t>
            </a:r>
          </a:p>
          <a:p>
            <a:pPr eaLnBrk="1" hangingPunct="1"/>
            <a:r>
              <a:rPr lang="en-US"/>
              <a:t>User then marks relevant documents with “+”.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62000" y="2133600"/>
            <a:ext cx="363538" cy="3738563"/>
            <a:chOff x="762000" y="2133600"/>
            <a:chExt cx="364202" cy="3738265"/>
          </a:xfrm>
        </p:grpSpPr>
        <p:sp>
          <p:nvSpPr>
            <p:cNvPr id="25606" name="TextBox 3"/>
            <p:cNvSpPr txBox="1">
              <a:spLocks noChangeArrowheads="1"/>
            </p:cNvSpPr>
            <p:nvPr/>
          </p:nvSpPr>
          <p:spPr bwMode="auto">
            <a:xfrm>
              <a:off x="762000" y="2133600"/>
              <a:ext cx="3642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A000"/>
                  </a:solidFill>
                </a:rPr>
                <a:t>+</a:t>
              </a:r>
            </a:p>
          </p:txBody>
        </p:sp>
        <p:sp>
          <p:nvSpPr>
            <p:cNvPr id="25607" name="TextBox 4"/>
            <p:cNvSpPr txBox="1">
              <a:spLocks noChangeArrowheads="1"/>
            </p:cNvSpPr>
            <p:nvPr/>
          </p:nvSpPr>
          <p:spPr bwMode="auto">
            <a:xfrm>
              <a:off x="762000" y="2433935"/>
              <a:ext cx="3642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A000"/>
                  </a:solidFill>
                </a:rPr>
                <a:t>+</a:t>
              </a:r>
            </a:p>
          </p:txBody>
        </p:sp>
        <p:sp>
          <p:nvSpPr>
            <p:cNvPr id="25608" name="TextBox 5"/>
            <p:cNvSpPr txBox="1">
              <a:spLocks noChangeArrowheads="1"/>
            </p:cNvSpPr>
            <p:nvPr/>
          </p:nvSpPr>
          <p:spPr bwMode="auto">
            <a:xfrm>
              <a:off x="762000" y="5410200"/>
              <a:ext cx="3642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A000"/>
                  </a:solidFill>
                </a:rPr>
                <a:t>+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Expanded query after relevance feedback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B050"/>
                </a:solidFill>
              </a:rPr>
              <a:t>2.074</a:t>
            </a:r>
            <a:r>
              <a:rPr lang="en-US"/>
              <a:t> new 		</a:t>
            </a:r>
            <a:r>
              <a:rPr lang="en-US">
                <a:solidFill>
                  <a:srgbClr val="00B050"/>
                </a:solidFill>
              </a:rPr>
              <a:t>15.106</a:t>
            </a:r>
            <a:r>
              <a:rPr lang="en-US"/>
              <a:t> space</a:t>
            </a:r>
          </a:p>
          <a:p>
            <a:pPr eaLnBrk="1" hangingPunct="1"/>
            <a:r>
              <a:rPr lang="en-US">
                <a:solidFill>
                  <a:srgbClr val="00B050"/>
                </a:solidFill>
              </a:rPr>
              <a:t>30.816</a:t>
            </a:r>
            <a:r>
              <a:rPr lang="en-US"/>
              <a:t> satellite 		</a:t>
            </a:r>
            <a:r>
              <a:rPr lang="en-US">
                <a:solidFill>
                  <a:srgbClr val="00B050"/>
                </a:solidFill>
              </a:rPr>
              <a:t>5.660</a:t>
            </a:r>
            <a:r>
              <a:rPr lang="en-US"/>
              <a:t> application</a:t>
            </a:r>
          </a:p>
          <a:p>
            <a:pPr eaLnBrk="1" hangingPunct="1"/>
            <a:r>
              <a:rPr lang="en-US">
                <a:solidFill>
                  <a:srgbClr val="00B050"/>
                </a:solidFill>
              </a:rPr>
              <a:t>5.991</a:t>
            </a:r>
            <a:r>
              <a:rPr lang="en-US"/>
              <a:t> nasa 		</a:t>
            </a:r>
            <a:r>
              <a:rPr lang="en-US">
                <a:solidFill>
                  <a:srgbClr val="00B050"/>
                </a:solidFill>
              </a:rPr>
              <a:t>5.196</a:t>
            </a:r>
            <a:r>
              <a:rPr lang="en-US"/>
              <a:t> eos</a:t>
            </a:r>
          </a:p>
          <a:p>
            <a:pPr eaLnBrk="1" hangingPunct="1"/>
            <a:r>
              <a:rPr lang="en-US">
                <a:solidFill>
                  <a:srgbClr val="00B050"/>
                </a:solidFill>
              </a:rPr>
              <a:t>4.196</a:t>
            </a:r>
            <a:r>
              <a:rPr lang="en-US"/>
              <a:t> launch 		</a:t>
            </a:r>
            <a:r>
              <a:rPr lang="en-US">
                <a:solidFill>
                  <a:srgbClr val="00B050"/>
                </a:solidFill>
              </a:rPr>
              <a:t>3.972</a:t>
            </a:r>
            <a:r>
              <a:rPr lang="en-US"/>
              <a:t> aster</a:t>
            </a:r>
          </a:p>
          <a:p>
            <a:pPr eaLnBrk="1" hangingPunct="1"/>
            <a:r>
              <a:rPr lang="en-US">
                <a:solidFill>
                  <a:srgbClr val="00B050"/>
                </a:solidFill>
              </a:rPr>
              <a:t>3.516</a:t>
            </a:r>
            <a:r>
              <a:rPr lang="en-US"/>
              <a:t> instrument 	</a:t>
            </a:r>
            <a:r>
              <a:rPr lang="en-US">
                <a:solidFill>
                  <a:srgbClr val="00B050"/>
                </a:solidFill>
              </a:rPr>
              <a:t>3.446</a:t>
            </a:r>
            <a:r>
              <a:rPr lang="en-US"/>
              <a:t> arianespace</a:t>
            </a:r>
          </a:p>
          <a:p>
            <a:pPr eaLnBrk="1" hangingPunct="1"/>
            <a:r>
              <a:rPr lang="en-US">
                <a:solidFill>
                  <a:srgbClr val="00B050"/>
                </a:solidFill>
              </a:rPr>
              <a:t>3.004</a:t>
            </a:r>
            <a:r>
              <a:rPr lang="en-US"/>
              <a:t> bundespost 	</a:t>
            </a:r>
            <a:r>
              <a:rPr lang="en-US">
                <a:solidFill>
                  <a:srgbClr val="00B050"/>
                </a:solidFill>
              </a:rPr>
              <a:t>2.806</a:t>
            </a:r>
            <a:r>
              <a:rPr lang="en-US"/>
              <a:t> ss</a:t>
            </a:r>
          </a:p>
          <a:p>
            <a:pPr eaLnBrk="1" hangingPunct="1"/>
            <a:r>
              <a:rPr lang="en-US">
                <a:solidFill>
                  <a:srgbClr val="00B050"/>
                </a:solidFill>
              </a:rPr>
              <a:t>2.790</a:t>
            </a:r>
            <a:r>
              <a:rPr lang="en-US"/>
              <a:t> rocket 		</a:t>
            </a:r>
            <a:r>
              <a:rPr lang="en-US">
                <a:solidFill>
                  <a:srgbClr val="00B050"/>
                </a:solidFill>
              </a:rPr>
              <a:t>2.053</a:t>
            </a:r>
            <a:r>
              <a:rPr lang="en-US"/>
              <a:t> scientist</a:t>
            </a:r>
          </a:p>
          <a:p>
            <a:pPr eaLnBrk="1" hangingPunct="1"/>
            <a:r>
              <a:rPr lang="en-US">
                <a:solidFill>
                  <a:srgbClr val="00B050"/>
                </a:solidFill>
              </a:rPr>
              <a:t>2.003</a:t>
            </a:r>
            <a:r>
              <a:rPr lang="en-US"/>
              <a:t> broadcast 	</a:t>
            </a:r>
            <a:r>
              <a:rPr lang="en-US">
                <a:solidFill>
                  <a:srgbClr val="00B050"/>
                </a:solidFill>
              </a:rPr>
              <a:t>1.172</a:t>
            </a:r>
            <a:r>
              <a:rPr lang="en-US"/>
              <a:t> earth</a:t>
            </a:r>
          </a:p>
          <a:p>
            <a:pPr eaLnBrk="1" hangingPunct="1"/>
            <a:r>
              <a:rPr lang="en-US">
                <a:solidFill>
                  <a:srgbClr val="00B050"/>
                </a:solidFill>
              </a:rPr>
              <a:t>0.836</a:t>
            </a:r>
            <a:r>
              <a:rPr lang="en-US"/>
              <a:t> oil 			</a:t>
            </a:r>
            <a:r>
              <a:rPr lang="en-US">
                <a:solidFill>
                  <a:srgbClr val="00B050"/>
                </a:solidFill>
              </a:rPr>
              <a:t>0.646</a:t>
            </a:r>
            <a:r>
              <a:rPr lang="en-US"/>
              <a:t> measure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Results for expanded query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-110" charset="2"/>
              <a:buNone/>
            </a:pPr>
            <a:r>
              <a:rPr lang="en-US" sz="1800"/>
              <a:t>1. 0.513, 07/09/91, </a:t>
            </a:r>
            <a:r>
              <a:rPr lang="en-US" sz="1800">
                <a:solidFill>
                  <a:srgbClr val="0000FF"/>
                </a:solidFill>
              </a:rPr>
              <a:t>NASA Scratches Environment Gear From Satellite Plan</a:t>
            </a:r>
          </a:p>
          <a:p>
            <a:pPr eaLnBrk="1" hangingPunct="1">
              <a:buFont typeface="Wingdings" pitchFamily="-110" charset="2"/>
              <a:buNone/>
            </a:pPr>
            <a:r>
              <a:rPr lang="en-US" sz="1800"/>
              <a:t>2. 0.500, 08/13/91, </a:t>
            </a:r>
            <a:r>
              <a:rPr lang="en-US" sz="1800">
                <a:solidFill>
                  <a:srgbClr val="0000FF"/>
                </a:solidFill>
              </a:rPr>
              <a:t>NASA Hasn’t Scrapped Imaging Spectrometer</a:t>
            </a:r>
          </a:p>
          <a:p>
            <a:pPr eaLnBrk="1" hangingPunct="1">
              <a:buFont typeface="Wingdings" pitchFamily="-110" charset="2"/>
              <a:buNone/>
            </a:pPr>
            <a:r>
              <a:rPr lang="en-US" sz="1800"/>
              <a:t>3. 0.493, 08/07/89, </a:t>
            </a:r>
            <a:r>
              <a:rPr lang="en-US" sz="1800">
                <a:solidFill>
                  <a:srgbClr val="0000FF"/>
                </a:solidFill>
              </a:rPr>
              <a:t>When the Pentagon Launches a Secret Satellite,  Space Sleuths Do Some Spy Work of Their Own</a:t>
            </a:r>
          </a:p>
          <a:p>
            <a:pPr eaLnBrk="1" hangingPunct="1">
              <a:buFont typeface="Wingdings" pitchFamily="-110" charset="2"/>
              <a:buNone/>
            </a:pPr>
            <a:r>
              <a:rPr lang="en-US" sz="1800"/>
              <a:t>4. 0.493, 07/31/89, </a:t>
            </a:r>
            <a:r>
              <a:rPr lang="en-US" sz="1800">
                <a:solidFill>
                  <a:srgbClr val="0000FF"/>
                </a:solidFill>
              </a:rPr>
              <a:t>NASA Uses ‘Warm’ Superconductors For Fast Circuit</a:t>
            </a:r>
          </a:p>
          <a:p>
            <a:pPr eaLnBrk="1" hangingPunct="1">
              <a:buFont typeface="Wingdings" pitchFamily="-110" charset="2"/>
              <a:buNone/>
            </a:pPr>
            <a:r>
              <a:rPr lang="en-US" sz="1800"/>
              <a:t>5. 0.492, 12/02/87, </a:t>
            </a:r>
            <a:r>
              <a:rPr lang="en-US" sz="1800">
                <a:solidFill>
                  <a:srgbClr val="0000FF"/>
                </a:solidFill>
              </a:rPr>
              <a:t>Telecommunications Tale of Two Companies</a:t>
            </a:r>
          </a:p>
          <a:p>
            <a:pPr eaLnBrk="1" hangingPunct="1">
              <a:buFont typeface="Wingdings" pitchFamily="-110" charset="2"/>
              <a:buNone/>
            </a:pPr>
            <a:r>
              <a:rPr lang="en-US" sz="1800"/>
              <a:t>6. 0.491, 07/09/91, </a:t>
            </a:r>
            <a:r>
              <a:rPr lang="en-US" sz="1800">
                <a:solidFill>
                  <a:srgbClr val="0000FF"/>
                </a:solidFill>
              </a:rPr>
              <a:t>Soviets May Adapt Parts of SS-20 Missile For Commercial Use</a:t>
            </a:r>
          </a:p>
          <a:p>
            <a:pPr eaLnBrk="1" hangingPunct="1">
              <a:buFont typeface="Wingdings" pitchFamily="-110" charset="2"/>
              <a:buNone/>
            </a:pPr>
            <a:r>
              <a:rPr lang="en-US" sz="1800"/>
              <a:t>7. 0.490, 07/12/88, </a:t>
            </a:r>
            <a:r>
              <a:rPr lang="en-US" sz="1800">
                <a:solidFill>
                  <a:srgbClr val="0000FF"/>
                </a:solidFill>
              </a:rPr>
              <a:t>Gaping Gap: Pentagon Lags in Race To Match the Soviets In Rocket Launchers</a:t>
            </a:r>
          </a:p>
          <a:p>
            <a:pPr eaLnBrk="1" hangingPunct="1">
              <a:buFont typeface="Wingdings" pitchFamily="-110" charset="2"/>
              <a:buNone/>
            </a:pPr>
            <a:r>
              <a:rPr lang="en-US" sz="1800"/>
              <a:t>8. 0.490, 06/14/90, </a:t>
            </a:r>
            <a:r>
              <a:rPr lang="en-US" sz="1800">
                <a:solidFill>
                  <a:srgbClr val="0000FF"/>
                </a:solidFill>
              </a:rPr>
              <a:t>Rescue of Satellite By Space Agency To Cost $90 Million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Expanded query after relevance feedback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B050"/>
                </a:solidFill>
              </a:rPr>
              <a:t>2.074</a:t>
            </a:r>
            <a:r>
              <a:rPr lang="en-US"/>
              <a:t> new 		</a:t>
            </a:r>
            <a:r>
              <a:rPr lang="en-US">
                <a:solidFill>
                  <a:srgbClr val="00B050"/>
                </a:solidFill>
              </a:rPr>
              <a:t>15.106</a:t>
            </a:r>
            <a:r>
              <a:rPr lang="en-US"/>
              <a:t> space</a:t>
            </a:r>
          </a:p>
          <a:p>
            <a:pPr eaLnBrk="1" hangingPunct="1"/>
            <a:r>
              <a:rPr lang="en-US">
                <a:solidFill>
                  <a:srgbClr val="00B050"/>
                </a:solidFill>
              </a:rPr>
              <a:t>30.816</a:t>
            </a:r>
            <a:r>
              <a:rPr lang="en-US"/>
              <a:t> satellite 		</a:t>
            </a:r>
            <a:r>
              <a:rPr lang="en-US">
                <a:solidFill>
                  <a:srgbClr val="00B050"/>
                </a:solidFill>
              </a:rPr>
              <a:t>5.660</a:t>
            </a:r>
            <a:r>
              <a:rPr lang="en-US"/>
              <a:t> application</a:t>
            </a:r>
          </a:p>
          <a:p>
            <a:pPr eaLnBrk="1" hangingPunct="1"/>
            <a:r>
              <a:rPr lang="en-US">
                <a:solidFill>
                  <a:srgbClr val="00B050"/>
                </a:solidFill>
              </a:rPr>
              <a:t>5.991</a:t>
            </a:r>
            <a:r>
              <a:rPr lang="en-US"/>
              <a:t> nasa 		</a:t>
            </a:r>
            <a:r>
              <a:rPr lang="en-US">
                <a:solidFill>
                  <a:srgbClr val="00B050"/>
                </a:solidFill>
              </a:rPr>
              <a:t>5.196</a:t>
            </a:r>
            <a:r>
              <a:rPr lang="en-US"/>
              <a:t> eos</a:t>
            </a:r>
          </a:p>
          <a:p>
            <a:pPr eaLnBrk="1" hangingPunct="1"/>
            <a:r>
              <a:rPr lang="en-US">
                <a:solidFill>
                  <a:srgbClr val="00B050"/>
                </a:solidFill>
              </a:rPr>
              <a:t>4.196</a:t>
            </a:r>
            <a:r>
              <a:rPr lang="en-US"/>
              <a:t> launch 		</a:t>
            </a:r>
            <a:r>
              <a:rPr lang="en-US">
                <a:solidFill>
                  <a:srgbClr val="00B050"/>
                </a:solidFill>
              </a:rPr>
              <a:t>3.972</a:t>
            </a:r>
            <a:r>
              <a:rPr lang="en-US"/>
              <a:t> aster</a:t>
            </a:r>
          </a:p>
          <a:p>
            <a:pPr eaLnBrk="1" hangingPunct="1"/>
            <a:r>
              <a:rPr lang="en-US">
                <a:solidFill>
                  <a:srgbClr val="00B050"/>
                </a:solidFill>
              </a:rPr>
              <a:t>3.516</a:t>
            </a:r>
            <a:r>
              <a:rPr lang="en-US"/>
              <a:t> instrument 	</a:t>
            </a:r>
            <a:r>
              <a:rPr lang="en-US">
                <a:solidFill>
                  <a:srgbClr val="00B050"/>
                </a:solidFill>
              </a:rPr>
              <a:t>3.446</a:t>
            </a:r>
            <a:r>
              <a:rPr lang="en-US"/>
              <a:t> arianespace</a:t>
            </a:r>
          </a:p>
          <a:p>
            <a:pPr eaLnBrk="1" hangingPunct="1"/>
            <a:r>
              <a:rPr lang="en-US">
                <a:solidFill>
                  <a:srgbClr val="00B050"/>
                </a:solidFill>
              </a:rPr>
              <a:t>3.004</a:t>
            </a:r>
            <a:r>
              <a:rPr lang="en-US"/>
              <a:t> bundespost 	</a:t>
            </a:r>
            <a:r>
              <a:rPr lang="en-US">
                <a:solidFill>
                  <a:srgbClr val="00B050"/>
                </a:solidFill>
              </a:rPr>
              <a:t>2.806</a:t>
            </a:r>
            <a:r>
              <a:rPr lang="en-US"/>
              <a:t> ss</a:t>
            </a:r>
          </a:p>
          <a:p>
            <a:pPr eaLnBrk="1" hangingPunct="1"/>
            <a:r>
              <a:rPr lang="en-US">
                <a:solidFill>
                  <a:srgbClr val="00B050"/>
                </a:solidFill>
              </a:rPr>
              <a:t>2.790</a:t>
            </a:r>
            <a:r>
              <a:rPr lang="en-US"/>
              <a:t> rocket 		</a:t>
            </a:r>
            <a:r>
              <a:rPr lang="en-US">
                <a:solidFill>
                  <a:srgbClr val="00B050"/>
                </a:solidFill>
              </a:rPr>
              <a:t>2.053</a:t>
            </a:r>
            <a:r>
              <a:rPr lang="en-US"/>
              <a:t> scientist</a:t>
            </a:r>
          </a:p>
          <a:p>
            <a:pPr eaLnBrk="1" hangingPunct="1"/>
            <a:r>
              <a:rPr lang="en-US">
                <a:solidFill>
                  <a:srgbClr val="00B050"/>
                </a:solidFill>
              </a:rPr>
              <a:t>2.003</a:t>
            </a:r>
            <a:r>
              <a:rPr lang="en-US"/>
              <a:t> broadcast 	</a:t>
            </a:r>
            <a:r>
              <a:rPr lang="en-US">
                <a:solidFill>
                  <a:srgbClr val="00B050"/>
                </a:solidFill>
              </a:rPr>
              <a:t>1.172</a:t>
            </a:r>
            <a:r>
              <a:rPr lang="en-US"/>
              <a:t> earth</a:t>
            </a:r>
          </a:p>
          <a:p>
            <a:pPr eaLnBrk="1" hangingPunct="1"/>
            <a:r>
              <a:rPr lang="en-US">
                <a:solidFill>
                  <a:srgbClr val="00B050"/>
                </a:solidFill>
              </a:rPr>
              <a:t>0.836</a:t>
            </a:r>
            <a:r>
              <a:rPr lang="en-US"/>
              <a:t> oil 			</a:t>
            </a:r>
            <a:r>
              <a:rPr lang="en-US">
                <a:solidFill>
                  <a:srgbClr val="00B050"/>
                </a:solidFill>
              </a:rPr>
              <a:t>0.646</a:t>
            </a:r>
            <a:r>
              <a:rPr lang="en-US"/>
              <a:t> measure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600" y="6172200"/>
            <a:ext cx="329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Any problem with this?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itchFamily="-110" charset="-122"/>
                <a:cs typeface="宋体" pitchFamily="-110" charset="-122"/>
              </a:rPr>
              <a:t>Relevance Feedback: Problems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11350"/>
            <a:ext cx="8077200" cy="471805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itchFamily="-110" charset="-122"/>
                <a:cs typeface="宋体" pitchFamily="-110" charset="-122"/>
              </a:rPr>
              <a:t>Long queries are inefficient for typical IR </a:t>
            </a:r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engine</a:t>
            </a:r>
          </a:p>
          <a:p>
            <a:pPr lvl="1" eaLnBrk="1" hangingPunct="1"/>
            <a:r>
              <a:rPr lang="en-US" altLang="zh-CN" dirty="0">
                <a:ea typeface="宋体" pitchFamily="-110" charset="-122"/>
                <a:cs typeface="宋体" pitchFamily="-110" charset="-122"/>
              </a:rPr>
              <a:t>Long response times for </a:t>
            </a:r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user</a:t>
            </a:r>
          </a:p>
          <a:p>
            <a:pPr lvl="1" eaLnBrk="1" hangingPunct="1"/>
            <a:r>
              <a:rPr lang="en-US" altLang="zh-CN" dirty="0">
                <a:ea typeface="宋体" pitchFamily="-110" charset="-122"/>
                <a:cs typeface="宋体" pitchFamily="-110" charset="-122"/>
              </a:rPr>
              <a:t>High cost for retrieval </a:t>
            </a:r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system</a:t>
            </a:r>
          </a:p>
          <a:p>
            <a:pPr lvl="1" eaLnBrk="1" hangingPunct="1"/>
            <a:r>
              <a:rPr lang="en-US" altLang="zh-CN" dirty="0">
                <a:ea typeface="宋体" pitchFamily="-110" charset="-122"/>
                <a:cs typeface="宋体" pitchFamily="-110" charset="-122"/>
              </a:rPr>
              <a:t>Partial solution:</a:t>
            </a:r>
          </a:p>
          <a:p>
            <a:pPr lvl="2" eaLnBrk="1" hangingPunct="1"/>
            <a:r>
              <a:rPr lang="en-US" altLang="zh-CN" dirty="0">
                <a:ea typeface="宋体" pitchFamily="-110" charset="-122"/>
                <a:cs typeface="宋体" pitchFamily="-110" charset="-122"/>
              </a:rPr>
              <a:t>Only reweight certain prominent terms</a:t>
            </a:r>
          </a:p>
          <a:p>
            <a:pPr lvl="3" eaLnBrk="1" hangingPunct="1"/>
            <a:r>
              <a:rPr lang="en-US" altLang="zh-CN" dirty="0">
                <a:ea typeface="宋体" pitchFamily="-110" charset="-122"/>
                <a:cs typeface="宋体" pitchFamily="-110" charset="-122"/>
              </a:rPr>
              <a:t>Perhaps top 20 by term frequency</a:t>
            </a:r>
          </a:p>
          <a:p>
            <a:pPr eaLnBrk="1" hangingPunct="1"/>
            <a:r>
              <a:rPr lang="en-US" altLang="zh-CN" dirty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Users are often reluctant to provide explicit feedback</a:t>
            </a:r>
          </a:p>
          <a:p>
            <a:pPr eaLnBrk="1" hangingPunct="1"/>
            <a:r>
              <a:rPr lang="en-US" altLang="zh-CN" dirty="0">
                <a:ea typeface="宋体" pitchFamily="-110" charset="-122"/>
                <a:cs typeface="宋体" pitchFamily="-110" charset="-122"/>
              </a:rPr>
              <a:t>It’s often harder to understand why a particular document was retrieved after applying relevance feedback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Will relevance feedback work?</a:t>
            </a:r>
            <a:endParaRPr lang="en-US" altLang="zh-CN" dirty="0"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11350"/>
            <a:ext cx="8077200" cy="471805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Brittany Speers</a:t>
            </a:r>
          </a:p>
          <a:p>
            <a:pPr eaLnBrk="1" hangingPunct="1"/>
            <a:endParaRPr lang="en-US" altLang="zh-CN" dirty="0" smtClean="0">
              <a:ea typeface="宋体" pitchFamily="-110" charset="-122"/>
              <a:cs typeface="宋体" pitchFamily="-110" charset="-122"/>
            </a:endParaRPr>
          </a:p>
          <a:p>
            <a:pPr eaLnBrk="1" hangingPunct="1"/>
            <a:r>
              <a:rPr lang="en-US" altLang="zh-CN" dirty="0" err="1" smtClean="0">
                <a:ea typeface="宋体" pitchFamily="-110" charset="-122"/>
                <a:cs typeface="宋体" pitchFamily="-110" charset="-122"/>
              </a:rPr>
              <a:t>hígado</a:t>
            </a:r>
            <a:endParaRPr lang="en-US" altLang="zh-CN" dirty="0" smtClean="0">
              <a:ea typeface="宋体" pitchFamily="-110" charset="-122"/>
              <a:cs typeface="宋体" pitchFamily="-110" charset="-122"/>
            </a:endParaRPr>
          </a:p>
          <a:p>
            <a:pPr eaLnBrk="1" hangingPunct="1"/>
            <a:endParaRPr lang="en-US" altLang="zh-CN" dirty="0" smtClean="0">
              <a:ea typeface="宋体" pitchFamily="-110" charset="-122"/>
              <a:cs typeface="宋体" pitchFamily="-110" charset="-122"/>
            </a:endParaRPr>
          </a:p>
          <a:p>
            <a:pPr eaLnBrk="1" hangingPunct="1"/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Cosmonaut</a:t>
            </a:r>
          </a:p>
          <a:p>
            <a:pPr eaLnBrk="1" hangingPunct="1"/>
            <a:endParaRPr lang="zh-CN" altLang="en-US" dirty="0">
              <a:ea typeface="宋体" pitchFamily="-110" charset="-122"/>
              <a:cs typeface="宋体" pitchFamily="-11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RF </a:t>
            </a:r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assumes the </a:t>
            </a:r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user has sufficient knowledge for initial query</a:t>
            </a:r>
            <a:endParaRPr lang="en-US" altLang="zh-CN" dirty="0"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11350"/>
            <a:ext cx="8077200" cy="471805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Misspellings - Brittany Speers</a:t>
            </a:r>
          </a:p>
          <a:p>
            <a:pPr eaLnBrk="1" hangingPunct="1"/>
            <a:r>
              <a:rPr lang="en-US" altLang="zh-CN" dirty="0">
                <a:ea typeface="宋体" pitchFamily="-110" charset="-122"/>
                <a:cs typeface="宋体" pitchFamily="-110" charset="-122"/>
              </a:rPr>
              <a:t>Cross-language information retrieval</a:t>
            </a:r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 – </a:t>
            </a:r>
            <a:r>
              <a:rPr lang="en-US" altLang="zh-CN" dirty="0" err="1" smtClean="0">
                <a:ea typeface="宋体" pitchFamily="-110" charset="-122"/>
                <a:cs typeface="宋体" pitchFamily="-110" charset="-122"/>
              </a:rPr>
              <a:t>hígado</a:t>
            </a:r>
            <a:endParaRPr lang="en-US" altLang="zh-CN" dirty="0" smtClean="0">
              <a:ea typeface="宋体" pitchFamily="-110" charset="-122"/>
              <a:cs typeface="宋体" pitchFamily="-110" charset="-122"/>
            </a:endParaRPr>
          </a:p>
          <a:p>
            <a:pPr eaLnBrk="1" hangingPunct="1"/>
            <a:r>
              <a:rPr lang="en-US" altLang="zh-CN" dirty="0">
                <a:ea typeface="宋体" pitchFamily="-110" charset="-122"/>
                <a:cs typeface="宋体" pitchFamily="-110" charset="-122"/>
              </a:rPr>
              <a:t>Mismatch of searcher’s vocabulary vs. collection vocabulary</a:t>
            </a:r>
          </a:p>
          <a:p>
            <a:pPr lvl="1" eaLnBrk="1" hangingPunct="1"/>
            <a:r>
              <a:rPr lang="en-US" altLang="zh-CN" dirty="0">
                <a:ea typeface="宋体" pitchFamily="-110" charset="-122"/>
                <a:cs typeface="宋体" pitchFamily="-110" charset="-122"/>
              </a:rPr>
              <a:t>Cosmonaut/astronaut</a:t>
            </a:r>
          </a:p>
          <a:p>
            <a:pPr eaLnBrk="1" hangingPunct="1"/>
            <a:endParaRPr lang="zh-CN" altLang="en-US" dirty="0">
              <a:ea typeface="宋体" pitchFamily="-110" charset="-122"/>
              <a:cs typeface="宋体" pitchFamily="-11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>
                <a:ea typeface="宋体" pitchFamily="-110" charset="-122"/>
                <a:cs typeface="宋体" pitchFamily="-110" charset="-122"/>
              </a:rPr>
              <a:t>Relevance Feedback on the Web</a:t>
            </a:r>
            <a:endParaRPr lang="en-US" altLang="zh-CN" sz="2000">
              <a:solidFill>
                <a:schemeClr val="folHlink"/>
              </a:solidFill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11350"/>
            <a:ext cx="8077200" cy="4718050"/>
          </a:xfrm>
        </p:spPr>
        <p:txBody>
          <a:bodyPr/>
          <a:lstStyle/>
          <a:p>
            <a:pPr eaLnBrk="1" hangingPunct="1"/>
            <a:r>
              <a:rPr lang="en-US" altLang="zh-CN" sz="2200" dirty="0">
                <a:ea typeface="宋体" pitchFamily="-110" charset="-122"/>
                <a:cs typeface="宋体" pitchFamily="-110" charset="-122"/>
              </a:rPr>
              <a:t>Some search engines offer a similar/related pages feature (this is a trivial form of relevance feedback)</a:t>
            </a:r>
          </a:p>
          <a:p>
            <a:pPr lvl="1" eaLnBrk="1" hangingPunct="1"/>
            <a:r>
              <a:rPr lang="en-US" altLang="zh-CN" sz="2000" dirty="0">
                <a:ea typeface="宋体" pitchFamily="-110" charset="-122"/>
                <a:cs typeface="宋体" pitchFamily="-110" charset="-122"/>
              </a:rPr>
              <a:t>Google (link-based)</a:t>
            </a:r>
          </a:p>
          <a:p>
            <a:pPr lvl="1" eaLnBrk="1" hangingPunct="1"/>
            <a:r>
              <a:rPr lang="en-US" altLang="zh-CN" sz="2000" dirty="0" err="1">
                <a:ea typeface="宋体" pitchFamily="-110" charset="-122"/>
                <a:cs typeface="宋体" pitchFamily="-110" charset="-122"/>
              </a:rPr>
              <a:t>Altavista</a:t>
            </a:r>
            <a:endParaRPr lang="en-US" altLang="zh-CN" sz="2000" dirty="0">
              <a:ea typeface="宋体" pitchFamily="-110" charset="-122"/>
              <a:cs typeface="宋体" pitchFamily="-110" charset="-122"/>
            </a:endParaRPr>
          </a:p>
          <a:p>
            <a:pPr lvl="1" eaLnBrk="1" hangingPunct="1"/>
            <a:r>
              <a:rPr lang="en-US" altLang="zh-CN" sz="2000" dirty="0">
                <a:ea typeface="宋体" pitchFamily="-110" charset="-122"/>
                <a:cs typeface="宋体" pitchFamily="-110" charset="-122"/>
              </a:rPr>
              <a:t>Stanford </a:t>
            </a:r>
            <a:r>
              <a:rPr lang="en-US" altLang="zh-CN" sz="2000" dirty="0" err="1">
                <a:ea typeface="宋体" pitchFamily="-110" charset="-122"/>
                <a:cs typeface="宋体" pitchFamily="-110" charset="-122"/>
              </a:rPr>
              <a:t>WebBase</a:t>
            </a:r>
            <a:endParaRPr lang="en-US" altLang="zh-CN" sz="2000" dirty="0">
              <a:ea typeface="宋体" pitchFamily="-110" charset="-122"/>
              <a:cs typeface="宋体" pitchFamily="-110" charset="-122"/>
            </a:endParaRPr>
          </a:p>
          <a:p>
            <a:pPr eaLnBrk="1" hangingPunct="1"/>
            <a:r>
              <a:rPr lang="en-US" altLang="zh-CN" sz="2200" dirty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But some don’t because it’s hard to explain to average user:</a:t>
            </a:r>
          </a:p>
          <a:p>
            <a:pPr lvl="1" eaLnBrk="1" hangingPunct="1"/>
            <a:r>
              <a:rPr lang="en-US" altLang="zh-CN" sz="2000" dirty="0" err="1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Alltheweb</a:t>
            </a:r>
            <a:endParaRPr lang="en-US" altLang="zh-CN" sz="2000" dirty="0">
              <a:solidFill>
                <a:srgbClr val="C00000"/>
              </a:solidFill>
              <a:ea typeface="宋体" pitchFamily="-110" charset="-122"/>
              <a:cs typeface="宋体" pitchFamily="-110" charset="-122"/>
            </a:endParaRPr>
          </a:p>
          <a:p>
            <a:pPr lvl="1" eaLnBrk="1" hangingPunct="1"/>
            <a:r>
              <a:rPr lang="en-US" altLang="zh-CN" sz="2000" dirty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msn </a:t>
            </a:r>
            <a:r>
              <a:rPr lang="en-US" altLang="zh-CN" sz="2000" dirty="0" err="1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live.com</a:t>
            </a:r>
            <a:endParaRPr lang="en-US" altLang="zh-CN" sz="2000" dirty="0">
              <a:solidFill>
                <a:srgbClr val="C00000"/>
              </a:solidFill>
              <a:ea typeface="宋体" pitchFamily="-110" charset="-122"/>
              <a:cs typeface="宋体" pitchFamily="-110" charset="-122"/>
            </a:endParaRPr>
          </a:p>
          <a:p>
            <a:pPr lvl="1" eaLnBrk="1" hangingPunct="1"/>
            <a:r>
              <a:rPr lang="en-US" altLang="zh-CN" sz="2000" dirty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Yahoo</a:t>
            </a:r>
          </a:p>
          <a:p>
            <a:pPr eaLnBrk="1" hangingPunct="1"/>
            <a:r>
              <a:rPr lang="en-US" altLang="zh-CN" sz="2200" dirty="0">
                <a:ea typeface="宋体" pitchFamily="-110" charset="-122"/>
                <a:cs typeface="宋体" pitchFamily="-110" charset="-122"/>
              </a:rPr>
              <a:t>Excite initially had true relevance feedback, but abandoned it due to lack of </a:t>
            </a:r>
            <a:r>
              <a:rPr lang="en-US" altLang="zh-CN" sz="2200" dirty="0" smtClean="0">
                <a:ea typeface="宋体" pitchFamily="-110" charset="-122"/>
                <a:cs typeface="宋体" pitchFamily="-110" charset="-122"/>
              </a:rPr>
              <a:t>use</a:t>
            </a:r>
            <a:endParaRPr lang="en-US" altLang="zh-CN" sz="2200" dirty="0">
              <a:ea typeface="宋体" pitchFamily="-110" charset="-122"/>
              <a:cs typeface="宋体" pitchFamily="-11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itchFamily="-110" charset="-122"/>
                <a:cs typeface="宋体" pitchFamily="-110" charset="-122"/>
              </a:rPr>
              <a:t>Excite Relevance Feedback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-110" charset="2"/>
              <a:buNone/>
            </a:pPr>
            <a:r>
              <a:rPr lang="en-US" altLang="zh-CN">
                <a:solidFill>
                  <a:schemeClr val="folHlink"/>
                </a:solidFill>
                <a:ea typeface="宋体" pitchFamily="-110" charset="-122"/>
                <a:cs typeface="宋体" pitchFamily="-110" charset="-122"/>
              </a:rPr>
              <a:t>Spink et al. 2000</a:t>
            </a:r>
          </a:p>
          <a:p>
            <a:pPr eaLnBrk="1" hangingPunct="1"/>
            <a:r>
              <a:rPr lang="en-US" altLang="zh-CN">
                <a:ea typeface="宋体" pitchFamily="-110" charset="-122"/>
                <a:cs typeface="宋体" pitchFamily="-110" charset="-122"/>
              </a:rPr>
              <a:t>Only about 4% of query sessions from a user used relevance feedback option</a:t>
            </a:r>
          </a:p>
          <a:p>
            <a:pPr lvl="1" eaLnBrk="1" hangingPunct="1"/>
            <a:r>
              <a:rPr lang="en-US" altLang="zh-CN">
                <a:ea typeface="宋体" pitchFamily="-110" charset="-122"/>
                <a:cs typeface="宋体" pitchFamily="-110" charset="-122"/>
              </a:rPr>
              <a:t>Expressed as “More like this” link next to each result</a:t>
            </a:r>
          </a:p>
          <a:p>
            <a:pPr eaLnBrk="1" hangingPunct="1"/>
            <a:r>
              <a:rPr lang="en-US" altLang="zh-CN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But about 70% of users only looked at first page of results and didn’t pursue things further</a:t>
            </a:r>
          </a:p>
          <a:p>
            <a:pPr lvl="1" eaLnBrk="1" hangingPunct="1"/>
            <a:r>
              <a:rPr lang="en-US" altLang="zh-CN">
                <a:ea typeface="宋体" pitchFamily="-110" charset="-122"/>
                <a:cs typeface="宋体" pitchFamily="-110" charset="-122"/>
              </a:rPr>
              <a:t>So 4% is about 1/8 of people extending search</a:t>
            </a:r>
          </a:p>
          <a:p>
            <a:pPr eaLnBrk="1" hangingPunct="1"/>
            <a:r>
              <a:rPr lang="en-US" altLang="zh-CN">
                <a:ea typeface="宋体" pitchFamily="-110" charset="-122"/>
                <a:cs typeface="宋体" pitchFamily="-110" charset="-122"/>
              </a:rPr>
              <a:t>Relevance feedback improved results about 2/3 of the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Pseudo relevance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Pseudo</a:t>
            </a:r>
            <a:r>
              <a:rPr lang="en-US" dirty="0">
                <a:solidFill>
                  <a:srgbClr val="C00000"/>
                </a:solidFill>
              </a:rPr>
              <a:t>-relevance algorithm:</a:t>
            </a:r>
          </a:p>
          <a:p>
            <a:pPr lvl="1" eaLnBrk="1" hangingPunct="1"/>
            <a:r>
              <a:rPr lang="en-US" dirty="0">
                <a:solidFill>
                  <a:srgbClr val="C00000"/>
                </a:solidFill>
              </a:rPr>
              <a:t>Retrieve a ranked list of hits for the user’s query</a:t>
            </a:r>
          </a:p>
          <a:p>
            <a:pPr lvl="1" eaLnBrk="1" hangingPunct="1"/>
            <a:r>
              <a:rPr lang="en-US" dirty="0">
                <a:solidFill>
                  <a:srgbClr val="C00000"/>
                </a:solidFill>
              </a:rPr>
              <a:t>Assume that the top </a:t>
            </a:r>
            <a:r>
              <a:rPr lang="en-US" dirty="0" err="1">
                <a:solidFill>
                  <a:srgbClr val="C00000"/>
                </a:solidFill>
              </a:rPr>
              <a:t>k</a:t>
            </a:r>
            <a:r>
              <a:rPr lang="en-US" dirty="0">
                <a:solidFill>
                  <a:srgbClr val="C00000"/>
                </a:solidFill>
              </a:rPr>
              <a:t> documents are relevant.</a:t>
            </a:r>
          </a:p>
          <a:p>
            <a:pPr lvl="1" eaLnBrk="1" hangingPunct="1"/>
            <a:r>
              <a:rPr lang="en-US" dirty="0">
                <a:solidFill>
                  <a:srgbClr val="C00000"/>
                </a:solidFill>
              </a:rPr>
              <a:t>Do relevance feedback (e.g., </a:t>
            </a:r>
            <a:r>
              <a:rPr lang="en-US" dirty="0" err="1">
                <a:solidFill>
                  <a:srgbClr val="C00000"/>
                </a:solidFill>
              </a:rPr>
              <a:t>Rocchio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pPr eaLnBrk="1" hangingPunct="1"/>
            <a:r>
              <a:rPr lang="en-US" dirty="0"/>
              <a:t>Works very well on average</a:t>
            </a:r>
          </a:p>
          <a:p>
            <a:pPr eaLnBrk="1" hangingPunct="1"/>
            <a:r>
              <a:rPr lang="en-US" dirty="0">
                <a:solidFill>
                  <a:srgbClr val="C00000"/>
                </a:solidFill>
              </a:rPr>
              <a:t>But can go horribly wrong for some </a:t>
            </a:r>
            <a:r>
              <a:rPr lang="en-US" dirty="0" smtClean="0">
                <a:solidFill>
                  <a:srgbClr val="C00000"/>
                </a:solidFill>
              </a:rPr>
              <a:t>queries</a:t>
            </a:r>
          </a:p>
          <a:p>
            <a:pPr eaLnBrk="1" hangingPunct="1"/>
            <a:r>
              <a:rPr lang="en-US" dirty="0"/>
              <a:t>Several iterations can cause query </a:t>
            </a:r>
            <a:r>
              <a:rPr lang="en-US" dirty="0" smtClean="0"/>
              <a:t>drift</a:t>
            </a:r>
          </a:p>
          <a:p>
            <a:pPr eaLnBrk="1" hangingPunct="1"/>
            <a:r>
              <a:rPr lang="en-US" dirty="0" smtClean="0"/>
              <a:t>What is query drift?</a:t>
            </a:r>
          </a:p>
          <a:p>
            <a:pPr lvl="1" eaLnBrk="1" hangingPunct="1"/>
            <a:r>
              <a:rPr lang="en-US" sz="2000" dirty="0" smtClean="0"/>
              <a:t>http://thenextweb.com/2009/06/04/bing-commercials/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Google’s page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Expanding the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would like to suggest alternative query formulations to the user with the goal of:</a:t>
            </a:r>
          </a:p>
          <a:p>
            <a:pPr lvl="1"/>
            <a:r>
              <a:rPr lang="en-US" dirty="0" smtClean="0"/>
              <a:t>increasing precision</a:t>
            </a:r>
          </a:p>
          <a:p>
            <a:pPr lvl="1"/>
            <a:r>
              <a:rPr lang="en-US" dirty="0" smtClean="0"/>
              <a:t>increasing recall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are methods we might try to accomplish this?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Increasing precision</a:t>
            </a:r>
            <a:endParaRPr lang="en-US" dirty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2362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Query assist:</a:t>
            </a:r>
          </a:p>
          <a:p>
            <a:pPr lvl="1" eaLnBrk="1" hangingPunct="1"/>
            <a:r>
              <a:rPr lang="en-US" sz="2200" dirty="0" smtClean="0"/>
              <a:t>Generally </a:t>
            </a:r>
            <a:r>
              <a:rPr lang="en-US" sz="2200" dirty="0"/>
              <a:t>done by query log mining</a:t>
            </a:r>
          </a:p>
          <a:p>
            <a:pPr lvl="1" eaLnBrk="1" hangingPunct="1"/>
            <a:r>
              <a:rPr lang="en-US" sz="2200" dirty="0"/>
              <a:t>Recommend frequent recent queries that contain partial string typed by </a:t>
            </a:r>
            <a:r>
              <a:rPr lang="en-US" sz="2200" dirty="0" smtClean="0"/>
              <a:t>user (or query typed)</a:t>
            </a:r>
          </a:p>
        </p:txBody>
      </p:sp>
      <p:pic>
        <p:nvPicPr>
          <p:cNvPr id="55300" name="Content Placeholder 3" descr="queryex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4191000"/>
            <a:ext cx="886618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precision…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676400"/>
            <a:ext cx="6502400" cy="105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48000"/>
            <a:ext cx="7200900" cy="2311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5867400"/>
            <a:ext cx="8001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http://googleblog.blogspot.com/2009/03/two-new-improvements-to-google-results.html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Increasing recall: query expansion</a:t>
            </a:r>
            <a:endParaRPr lang="en-US" altLang="zh-CN" dirty="0"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11350"/>
            <a:ext cx="8077200" cy="182245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Automatically expand the query with related terms and run through index</a:t>
            </a:r>
          </a:p>
          <a:p>
            <a:pPr eaLnBrk="1" hangingPunct="1"/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Spelling correction can be thought of a special case of this</a:t>
            </a:r>
          </a:p>
          <a:p>
            <a:pPr eaLnBrk="1" hangingPunct="1"/>
            <a:endParaRPr lang="zh-CN" altLang="en-US" dirty="0"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876800"/>
            <a:ext cx="169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cosmonaut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 bwMode="auto">
          <a:xfrm>
            <a:off x="2514600" y="4953000"/>
            <a:ext cx="838200" cy="381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4876800"/>
            <a:ext cx="462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cosmonaut astronaut space pilot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5943600"/>
            <a:ext cx="6668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might we come up with these expansions?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077200" cy="9906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itchFamily="-110" charset="-122"/>
                <a:cs typeface="宋体" pitchFamily="-110" charset="-122"/>
              </a:rPr>
              <a:t>How do we augment the user query?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11350"/>
            <a:ext cx="8077200" cy="471805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itchFamily="-110" charset="-122"/>
                <a:cs typeface="宋体" pitchFamily="-110" charset="-122"/>
              </a:rPr>
              <a:t>Manual thesaurus</a:t>
            </a:r>
          </a:p>
          <a:p>
            <a:pPr lvl="1" eaLnBrk="1" hangingPunct="1"/>
            <a:r>
              <a:rPr lang="en-US" altLang="zh-CN" dirty="0">
                <a:ea typeface="宋体" pitchFamily="-110" charset="-122"/>
                <a:cs typeface="宋体" pitchFamily="-110" charset="-122"/>
              </a:rPr>
              <a:t>E.g. </a:t>
            </a:r>
            <a:r>
              <a:rPr lang="en-US" altLang="zh-CN" dirty="0" err="1">
                <a:ea typeface="宋体" pitchFamily="-110" charset="-122"/>
                <a:cs typeface="宋体" pitchFamily="-110" charset="-122"/>
              </a:rPr>
              <a:t>MedLine</a:t>
            </a:r>
            <a:r>
              <a:rPr lang="en-US" altLang="zh-CN" dirty="0">
                <a:ea typeface="宋体" pitchFamily="-110" charset="-122"/>
                <a:cs typeface="宋体" pitchFamily="-110" charset="-122"/>
              </a:rPr>
              <a:t>: physician, </a:t>
            </a:r>
            <a:r>
              <a:rPr lang="en-US" altLang="zh-CN" dirty="0" err="1">
                <a:ea typeface="宋体" pitchFamily="-110" charset="-122"/>
                <a:cs typeface="宋体" pitchFamily="-110" charset="-122"/>
              </a:rPr>
              <a:t>syn</a:t>
            </a:r>
            <a:r>
              <a:rPr lang="en-US" altLang="zh-CN" dirty="0">
                <a:ea typeface="宋体" pitchFamily="-110" charset="-122"/>
                <a:cs typeface="宋体" pitchFamily="-110" charset="-122"/>
              </a:rPr>
              <a:t>: doc, doctor, MD, </a:t>
            </a:r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medico</a:t>
            </a:r>
          </a:p>
          <a:p>
            <a:pPr lvl="1" eaLnBrk="1" hangingPunct="1"/>
            <a:r>
              <a:rPr lang="en-US" altLang="zh-CN" dirty="0" err="1" smtClean="0">
                <a:ea typeface="宋体" pitchFamily="-110" charset="-122"/>
                <a:cs typeface="宋体" pitchFamily="-110" charset="-122"/>
              </a:rPr>
              <a:t>Wordnet</a:t>
            </a:r>
            <a:endParaRPr lang="en-US" altLang="zh-CN" dirty="0" smtClean="0">
              <a:ea typeface="宋体" pitchFamily="-110" charset="-122"/>
              <a:cs typeface="宋体" pitchFamily="-110" charset="-122"/>
            </a:endParaRPr>
          </a:p>
          <a:p>
            <a:pPr eaLnBrk="1" hangingPunct="1"/>
            <a:r>
              <a:rPr lang="en-US" altLang="zh-CN" dirty="0" smtClean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Global </a:t>
            </a:r>
            <a:r>
              <a:rPr lang="en-US" altLang="zh-CN" dirty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Analysis: </a:t>
            </a:r>
            <a:r>
              <a:rPr lang="en-US" altLang="zh-CN" sz="2200" dirty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(static; of all documents in collection)</a:t>
            </a:r>
          </a:p>
          <a:p>
            <a:pPr lvl="1" eaLnBrk="1" hangingPunct="1"/>
            <a:r>
              <a:rPr lang="en-US" altLang="zh-CN" dirty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Automatically derived thesaurus</a:t>
            </a:r>
          </a:p>
          <a:p>
            <a:pPr lvl="2" eaLnBrk="1" hangingPunct="1"/>
            <a:r>
              <a:rPr lang="en-US" altLang="zh-CN" dirty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(co-occurrence statistics)</a:t>
            </a:r>
          </a:p>
          <a:p>
            <a:pPr lvl="1" eaLnBrk="1" hangingPunct="1"/>
            <a:r>
              <a:rPr lang="en-US" altLang="zh-CN" dirty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Refinements based on query log mining</a:t>
            </a:r>
          </a:p>
          <a:p>
            <a:pPr lvl="2" eaLnBrk="1" hangingPunct="1"/>
            <a:r>
              <a:rPr lang="en-US" altLang="zh-CN" dirty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Common on the web</a:t>
            </a:r>
          </a:p>
          <a:p>
            <a:pPr eaLnBrk="1" hangingPunct="1"/>
            <a:r>
              <a:rPr lang="en-US" altLang="zh-CN" dirty="0">
                <a:ea typeface="宋体" pitchFamily="-110" charset="-122"/>
                <a:cs typeface="宋体" pitchFamily="-110" charset="-122"/>
              </a:rPr>
              <a:t>Local Analysis: (dynamic)</a:t>
            </a:r>
          </a:p>
          <a:p>
            <a:pPr lvl="1" eaLnBrk="1" hangingPunct="1"/>
            <a:r>
              <a:rPr lang="en-US" altLang="zh-CN" dirty="0">
                <a:ea typeface="宋体" pitchFamily="-110" charset="-122"/>
                <a:cs typeface="宋体" pitchFamily="-110" charset="-122"/>
              </a:rPr>
              <a:t>Analysis of documents in </a:t>
            </a:r>
            <a:r>
              <a:rPr lang="en-US" altLang="zh-CN" dirty="0">
                <a:solidFill>
                  <a:schemeClr val="folHlink"/>
                </a:solidFill>
                <a:ea typeface="宋体" pitchFamily="-110" charset="-122"/>
                <a:cs typeface="宋体" pitchFamily="-110" charset="-122"/>
              </a:rPr>
              <a:t>result 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itchFamily="-110" charset="-122"/>
                <a:cs typeface="宋体" pitchFamily="-110" charset="-122"/>
              </a:rPr>
              <a:t>Example of manual thesaurus </a:t>
            </a:r>
          </a:p>
        </p:txBody>
      </p:sp>
      <p:pic>
        <p:nvPicPr>
          <p:cNvPr id="49155" name="Picture 3" descr="medlineexpansion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1701800"/>
            <a:ext cx="8305800" cy="4845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itchFamily="-110" charset="-122"/>
                <a:cs typeface="宋体" pitchFamily="-110" charset="-122"/>
              </a:rPr>
              <a:t>Thesaurus-based query expansion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200" dirty="0">
                <a:ea typeface="宋体" pitchFamily="-110" charset="-122"/>
                <a:cs typeface="宋体" pitchFamily="-110" charset="-122"/>
              </a:rPr>
              <a:t>For each term, </a:t>
            </a:r>
            <a:r>
              <a:rPr lang="en-US" altLang="zh-CN" sz="2200" i="1" dirty="0" err="1">
                <a:ea typeface="宋体" pitchFamily="-110" charset="-122"/>
                <a:cs typeface="宋体" pitchFamily="-110" charset="-122"/>
              </a:rPr>
              <a:t>t</a:t>
            </a:r>
            <a:r>
              <a:rPr lang="en-US" altLang="zh-CN" sz="2200" dirty="0">
                <a:ea typeface="宋体" pitchFamily="-110" charset="-122"/>
                <a:cs typeface="宋体" pitchFamily="-110" charset="-122"/>
              </a:rPr>
              <a:t>, in a query, expand the query with synonyms and related words of </a:t>
            </a:r>
            <a:r>
              <a:rPr lang="en-US" altLang="zh-CN" sz="2200" i="1" dirty="0" err="1">
                <a:ea typeface="宋体" pitchFamily="-110" charset="-122"/>
                <a:cs typeface="宋体" pitchFamily="-110" charset="-122"/>
              </a:rPr>
              <a:t>t</a:t>
            </a:r>
            <a:r>
              <a:rPr lang="en-US" altLang="zh-CN" sz="2200" dirty="0">
                <a:ea typeface="宋体" pitchFamily="-110" charset="-122"/>
                <a:cs typeface="宋体" pitchFamily="-110" charset="-122"/>
              </a:rPr>
              <a:t> from the thesaurus</a:t>
            </a:r>
          </a:p>
          <a:p>
            <a:pPr lvl="1" eaLnBrk="1" hangingPunct="1"/>
            <a:r>
              <a:rPr lang="en-US" altLang="zh-CN" sz="2000" dirty="0">
                <a:ea typeface="宋体" pitchFamily="-110" charset="-122"/>
                <a:cs typeface="宋体" pitchFamily="-110" charset="-122"/>
              </a:rPr>
              <a:t>feline </a:t>
            </a:r>
            <a:r>
              <a:rPr lang="en-US" altLang="zh-CN" sz="2000" dirty="0">
                <a:ea typeface="宋体" pitchFamily="-110" charset="-122"/>
                <a:cs typeface="Arial" pitchFamily="-110" charset="0"/>
              </a:rPr>
              <a:t>→ feline cat</a:t>
            </a:r>
          </a:p>
          <a:p>
            <a:pPr eaLnBrk="1" hangingPunct="1"/>
            <a:r>
              <a:rPr lang="en-US" altLang="zh-CN" sz="2200" dirty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May weight added terms less than original query terms.</a:t>
            </a:r>
            <a:endParaRPr lang="en-US" altLang="zh-CN" sz="2200" dirty="0" smtClean="0">
              <a:solidFill>
                <a:srgbClr val="C00000"/>
              </a:solidFill>
              <a:ea typeface="宋体" pitchFamily="-110" charset="-122"/>
              <a:cs typeface="宋体" pitchFamily="-110" charset="-122"/>
            </a:endParaRPr>
          </a:p>
          <a:p>
            <a:pPr eaLnBrk="1" hangingPunct="1"/>
            <a:r>
              <a:rPr lang="en-US" altLang="zh-CN" sz="2200" dirty="0" smtClean="0">
                <a:ea typeface="宋体" pitchFamily="-110" charset="-122"/>
                <a:cs typeface="宋体" pitchFamily="-110" charset="-122"/>
              </a:rPr>
              <a:t>May </a:t>
            </a:r>
            <a:r>
              <a:rPr lang="en-US" altLang="zh-CN" sz="2200" dirty="0">
                <a:ea typeface="宋体" pitchFamily="-110" charset="-122"/>
                <a:cs typeface="宋体" pitchFamily="-110" charset="-122"/>
              </a:rPr>
              <a:t>significantly decrease precision, particularly with ambiguous </a:t>
            </a:r>
            <a:r>
              <a:rPr lang="en-US" altLang="zh-CN" sz="2200" dirty="0" smtClean="0">
                <a:ea typeface="宋体" pitchFamily="-110" charset="-122"/>
                <a:cs typeface="宋体" pitchFamily="-110" charset="-122"/>
              </a:rPr>
              <a:t>terms</a:t>
            </a:r>
          </a:p>
          <a:p>
            <a:pPr lvl="1" eaLnBrk="1" hangingPunct="1"/>
            <a:endParaRPr lang="en-US" altLang="zh-CN" sz="2000" dirty="0" smtClean="0">
              <a:ea typeface="宋体" pitchFamily="-110" charset="-122"/>
              <a:cs typeface="宋体" pitchFamily="-110" charset="-122"/>
            </a:endParaRPr>
          </a:p>
          <a:p>
            <a:pPr lvl="1" eaLnBrk="1" hangingPunct="1"/>
            <a:r>
              <a:rPr lang="en-US" altLang="zh-CN" sz="2000" dirty="0" smtClean="0">
                <a:ea typeface="宋体" pitchFamily="-110" charset="-122"/>
                <a:cs typeface="宋体" pitchFamily="-110" charset="-122"/>
              </a:rPr>
              <a:t>“</a:t>
            </a:r>
            <a:r>
              <a:rPr lang="en-US" altLang="zh-CN" sz="2000" dirty="0">
                <a:ea typeface="宋体" pitchFamily="-110" charset="-122"/>
                <a:cs typeface="宋体" pitchFamily="-110" charset="-122"/>
              </a:rPr>
              <a:t>interest rate” </a:t>
            </a:r>
            <a:r>
              <a:rPr lang="en-US" altLang="zh-CN" sz="2000" dirty="0" err="1">
                <a:ea typeface="宋体" pitchFamily="-110" charset="-122"/>
                <a:cs typeface="宋体" pitchFamily="-110" charset="-122"/>
                <a:sym typeface="Symbol" pitchFamily="-110" charset="2"/>
              </a:rPr>
              <a:t></a:t>
            </a:r>
            <a:r>
              <a:rPr lang="en-US" altLang="zh-CN" sz="2000" dirty="0">
                <a:ea typeface="宋体" pitchFamily="-110" charset="-122"/>
                <a:cs typeface="宋体" pitchFamily="-110" charset="-122"/>
                <a:sym typeface="Symbol" pitchFamily="-110" charset="2"/>
              </a:rPr>
              <a:t> “interest rate fascinate evaluate”</a:t>
            </a:r>
            <a:endParaRPr lang="en-US" altLang="zh-CN" sz="2000" dirty="0" smtClean="0">
              <a:ea typeface="宋体" pitchFamily="-110" charset="-122"/>
              <a:cs typeface="宋体" pitchFamily="-110" charset="-122"/>
              <a:sym typeface="Symbol" pitchFamily="-110" charset="2"/>
            </a:endParaRPr>
          </a:p>
          <a:p>
            <a:pPr eaLnBrk="1" hangingPunct="1">
              <a:buNone/>
            </a:pPr>
            <a:endParaRPr lang="en-US" altLang="zh-CN" sz="2200" dirty="0" smtClean="0">
              <a:solidFill>
                <a:srgbClr val="C00000"/>
              </a:solidFill>
              <a:ea typeface="宋体" pitchFamily="-110" charset="-122"/>
              <a:cs typeface="宋体" pitchFamily="-110" charset="-122"/>
            </a:endParaRPr>
          </a:p>
          <a:p>
            <a:pPr eaLnBrk="1" hangingPunct="1"/>
            <a:r>
              <a:rPr lang="en-US" altLang="zh-CN" sz="2200" dirty="0" smtClean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There </a:t>
            </a:r>
            <a:r>
              <a:rPr lang="en-US" altLang="zh-CN" sz="2200" dirty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is a high cost of manually producing a thesaurus</a:t>
            </a:r>
          </a:p>
          <a:p>
            <a:pPr lvl="1" eaLnBrk="1" hangingPunct="1"/>
            <a:r>
              <a:rPr lang="en-US" altLang="zh-CN" sz="2000" dirty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And for updating it for scientific changes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39624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95793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pitchFamily="-110" charset="-122"/>
                <a:cs typeface="宋体" pitchFamily="-110" charset="-122"/>
              </a:rPr>
              <a:t>Automatic</a:t>
            </a:r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 thesaurus generation</a:t>
            </a:r>
            <a:endParaRPr lang="en-US" altLang="zh-CN" dirty="0"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19050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Given a large collection of documents, how might we determine if two words are synonyms?</a:t>
            </a:r>
          </a:p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Two </a:t>
            </a:r>
            <a:r>
              <a:rPr lang="en-US" dirty="0">
                <a:solidFill>
                  <a:srgbClr val="C00000"/>
                </a:solidFill>
              </a:rPr>
              <a:t>words are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synonyms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if they co-occur with similar </a:t>
            </a:r>
            <a:r>
              <a:rPr lang="en-US" dirty="0" smtClean="0">
                <a:solidFill>
                  <a:srgbClr val="C00000"/>
                </a:solidFill>
              </a:rPr>
              <a:t>words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57200" y="3734594"/>
            <a:ext cx="8234367" cy="2819400"/>
            <a:chOff x="457200" y="3734594"/>
            <a:chExt cx="8234367" cy="2819400"/>
          </a:xfrm>
        </p:grpSpPr>
        <p:sp>
          <p:nvSpPr>
            <p:cNvPr id="6" name="TextBox 5"/>
            <p:cNvSpPr txBox="1"/>
            <p:nvPr/>
          </p:nvSpPr>
          <p:spPr>
            <a:xfrm>
              <a:off x="838200" y="3886200"/>
              <a:ext cx="1792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 drive a </a:t>
              </a:r>
              <a:r>
                <a:rPr lang="en-US" dirty="0" smtClean="0">
                  <a:solidFill>
                    <a:srgbClr val="FF0000"/>
                  </a:solidFill>
                </a:rPr>
                <a:t>car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" y="4572000"/>
              <a:ext cx="40703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 bought new tires for my </a:t>
              </a:r>
              <a:r>
                <a:rPr lang="en-US" dirty="0" smtClean="0">
                  <a:solidFill>
                    <a:srgbClr val="FF0000"/>
                  </a:solidFill>
                </a:rPr>
                <a:t>car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2000" y="5334000"/>
              <a:ext cx="30757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can I hitch a ride with </a:t>
              </a:r>
              <a:br>
                <a:rPr lang="en-US" dirty="0" smtClean="0"/>
              </a:br>
              <a:r>
                <a:rPr lang="en-US" dirty="0" smtClean="0"/>
                <a:t>you in your </a:t>
              </a:r>
              <a:r>
                <a:rPr lang="en-US" dirty="0" smtClean="0">
                  <a:solidFill>
                    <a:srgbClr val="FF0000"/>
                  </a:solidFill>
                </a:rPr>
                <a:t>car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 rot="5400000">
              <a:off x="3238500" y="5143500"/>
              <a:ext cx="2819400" cy="1588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5460637" y="3886200"/>
              <a:ext cx="30418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 drive an </a:t>
              </a:r>
              <a:r>
                <a:rPr lang="en-US" dirty="0" smtClean="0">
                  <a:solidFill>
                    <a:srgbClr val="FF0000"/>
                  </a:solidFill>
                </a:rPr>
                <a:t>automobile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91200" y="4572000"/>
              <a:ext cx="26141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 bought new tires</a:t>
              </a:r>
            </a:p>
            <a:p>
              <a:r>
                <a:rPr lang="en-US" dirty="0" smtClean="0"/>
                <a:t>for my </a:t>
              </a:r>
              <a:r>
                <a:rPr lang="en-US" dirty="0" smtClean="0">
                  <a:solidFill>
                    <a:srgbClr val="FF0000"/>
                  </a:solidFill>
                </a:rPr>
                <a:t>automobile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0200" y="5486400"/>
              <a:ext cx="32813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can I hitch a ride with </a:t>
              </a:r>
              <a:br>
                <a:rPr lang="en-US" dirty="0" smtClean="0"/>
              </a:br>
              <a:r>
                <a:rPr lang="en-US" dirty="0" smtClean="0"/>
                <a:t>you in your </a:t>
              </a:r>
              <a:r>
                <a:rPr lang="en-US" dirty="0" smtClean="0">
                  <a:solidFill>
                    <a:srgbClr val="FF0000"/>
                  </a:solidFill>
                </a:rPr>
                <a:t>automobile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pitchFamily="-110" charset="-122"/>
                <a:cs typeface="宋体" pitchFamily="-110" charset="-122"/>
              </a:rPr>
              <a:t>Automatic</a:t>
            </a:r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 thesaurus generation</a:t>
            </a:r>
            <a:endParaRPr lang="en-US" altLang="zh-CN" dirty="0"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19050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Given a large collection of documents, how might we determine if two words are synonyms?</a:t>
            </a:r>
          </a:p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Two </a:t>
            </a:r>
            <a:r>
              <a:rPr lang="en-US" dirty="0">
                <a:solidFill>
                  <a:srgbClr val="C00000"/>
                </a:solidFill>
              </a:rPr>
              <a:t>words are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synonyms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if they co-occur with similar </a:t>
            </a:r>
            <a:r>
              <a:rPr lang="en-US" dirty="0" smtClean="0">
                <a:solidFill>
                  <a:srgbClr val="C00000"/>
                </a:solidFill>
              </a:rPr>
              <a:t>words</a:t>
            </a:r>
          </a:p>
        </p:txBody>
      </p:sp>
      <p:grpSp>
        <p:nvGrpSpPr>
          <p:cNvPr id="2" name="Group 13"/>
          <p:cNvGrpSpPr/>
          <p:nvPr/>
        </p:nvGrpSpPr>
        <p:grpSpPr>
          <a:xfrm>
            <a:off x="457200" y="3734594"/>
            <a:ext cx="8234367" cy="2819400"/>
            <a:chOff x="457200" y="3734594"/>
            <a:chExt cx="8234367" cy="2819400"/>
          </a:xfrm>
        </p:grpSpPr>
        <p:sp>
          <p:nvSpPr>
            <p:cNvPr id="6" name="TextBox 5"/>
            <p:cNvSpPr txBox="1"/>
            <p:nvPr/>
          </p:nvSpPr>
          <p:spPr>
            <a:xfrm>
              <a:off x="838200" y="3886200"/>
              <a:ext cx="1792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 </a:t>
              </a:r>
              <a:r>
                <a:rPr lang="en-US" dirty="0" smtClean="0">
                  <a:solidFill>
                    <a:srgbClr val="0000FF"/>
                  </a:solidFill>
                </a:rPr>
                <a:t>drive</a:t>
              </a:r>
              <a:r>
                <a:rPr lang="en-US" dirty="0" smtClean="0"/>
                <a:t> a </a:t>
              </a:r>
              <a:r>
                <a:rPr lang="en-US" dirty="0" smtClean="0">
                  <a:solidFill>
                    <a:srgbClr val="FF0000"/>
                  </a:solidFill>
                </a:rPr>
                <a:t>car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" y="4572000"/>
              <a:ext cx="41601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 bought new </a:t>
              </a:r>
              <a:r>
                <a:rPr lang="en-US" dirty="0" smtClean="0">
                  <a:solidFill>
                    <a:srgbClr val="0000FF"/>
                  </a:solidFill>
                </a:rPr>
                <a:t>tires</a:t>
              </a:r>
              <a:r>
                <a:rPr lang="en-US" dirty="0" smtClean="0"/>
                <a:t> for my </a:t>
              </a:r>
              <a:r>
                <a:rPr lang="en-US" dirty="0" smtClean="0">
                  <a:solidFill>
                    <a:srgbClr val="FF0000"/>
                  </a:solidFill>
                </a:rPr>
                <a:t>car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2000" y="5334000"/>
              <a:ext cx="30757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can I </a:t>
              </a:r>
              <a:r>
                <a:rPr lang="en-US" dirty="0" smtClean="0">
                  <a:solidFill>
                    <a:srgbClr val="0000FF"/>
                  </a:solidFill>
                </a:rPr>
                <a:t>hitch</a:t>
              </a:r>
              <a:r>
                <a:rPr lang="en-US" dirty="0" smtClean="0"/>
                <a:t> a </a:t>
              </a:r>
              <a:r>
                <a:rPr lang="en-US" dirty="0" smtClean="0">
                  <a:solidFill>
                    <a:srgbClr val="0000FF"/>
                  </a:solidFill>
                </a:rPr>
                <a:t>ride</a:t>
              </a:r>
              <a:r>
                <a:rPr lang="en-US" dirty="0" smtClean="0"/>
                <a:t> with </a:t>
              </a:r>
              <a:br>
                <a:rPr lang="en-US" dirty="0" smtClean="0"/>
              </a:br>
              <a:r>
                <a:rPr lang="en-US" dirty="0" smtClean="0"/>
                <a:t>you in your </a:t>
              </a:r>
              <a:r>
                <a:rPr lang="en-US" dirty="0" smtClean="0">
                  <a:solidFill>
                    <a:srgbClr val="FF0000"/>
                  </a:solidFill>
                </a:rPr>
                <a:t>car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 rot="5400000">
              <a:off x="3238500" y="5143500"/>
              <a:ext cx="2819400" cy="1588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5460637" y="3886200"/>
              <a:ext cx="30418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 </a:t>
              </a:r>
              <a:r>
                <a:rPr lang="en-US" dirty="0" smtClean="0">
                  <a:solidFill>
                    <a:srgbClr val="0000FF"/>
                  </a:solidFill>
                </a:rPr>
                <a:t>drive</a:t>
              </a:r>
              <a:r>
                <a:rPr lang="en-US" dirty="0" smtClean="0"/>
                <a:t> an </a:t>
              </a:r>
              <a:r>
                <a:rPr lang="en-US" dirty="0" smtClean="0">
                  <a:solidFill>
                    <a:srgbClr val="FF0000"/>
                  </a:solidFill>
                </a:rPr>
                <a:t>automobile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91200" y="4572000"/>
              <a:ext cx="26141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 bought new </a:t>
              </a:r>
              <a:r>
                <a:rPr lang="en-US" dirty="0" smtClean="0">
                  <a:solidFill>
                    <a:srgbClr val="0000FF"/>
                  </a:solidFill>
                </a:rPr>
                <a:t>tires</a:t>
              </a:r>
            </a:p>
            <a:p>
              <a:r>
                <a:rPr lang="en-US" dirty="0" smtClean="0"/>
                <a:t>for my </a:t>
              </a:r>
              <a:r>
                <a:rPr lang="en-US" dirty="0" smtClean="0">
                  <a:solidFill>
                    <a:srgbClr val="FF0000"/>
                  </a:solidFill>
                </a:rPr>
                <a:t>automobile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0200" y="5486400"/>
              <a:ext cx="32813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can I </a:t>
              </a:r>
              <a:r>
                <a:rPr lang="en-US" dirty="0" smtClean="0">
                  <a:solidFill>
                    <a:srgbClr val="0000FF"/>
                  </a:solidFill>
                </a:rPr>
                <a:t>hitch</a:t>
              </a:r>
              <a:r>
                <a:rPr lang="en-US" dirty="0" smtClean="0"/>
                <a:t> a </a:t>
              </a:r>
              <a:r>
                <a:rPr lang="en-US" dirty="0" smtClean="0">
                  <a:solidFill>
                    <a:srgbClr val="0000FF"/>
                  </a:solidFill>
                </a:rPr>
                <a:t>ride</a:t>
              </a:r>
              <a:r>
                <a:rPr lang="en-US" dirty="0" smtClean="0"/>
                <a:t> with </a:t>
              </a:r>
              <a:br>
                <a:rPr lang="en-US" dirty="0" smtClean="0"/>
              </a:br>
              <a:r>
                <a:rPr lang="en-US" dirty="0" smtClean="0"/>
                <a:t>you in your </a:t>
              </a:r>
              <a:r>
                <a:rPr lang="en-US" dirty="0" smtClean="0">
                  <a:solidFill>
                    <a:srgbClr val="FF0000"/>
                  </a:solidFill>
                </a:rPr>
                <a:t>automobile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>
                <a:ea typeface="宋体" pitchFamily="-110" charset="-122"/>
                <a:cs typeface="宋体" pitchFamily="-110" charset="-122"/>
              </a:rPr>
              <a:t>Automatic Thesaurus Generation</a:t>
            </a:r>
            <a:br>
              <a:rPr lang="en-US" altLang="zh-CN" sz="3600">
                <a:ea typeface="宋体" pitchFamily="-110" charset="-122"/>
                <a:cs typeface="宋体" pitchFamily="-110" charset="-122"/>
              </a:rPr>
            </a:br>
            <a:r>
              <a:rPr lang="en-US" altLang="zh-CN" sz="3600">
                <a:ea typeface="宋体" pitchFamily="-110" charset="-122"/>
                <a:cs typeface="宋体" pitchFamily="-110" charset="-122"/>
              </a:rPr>
              <a:t>Example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zh-CN" altLang="en-US" sz="2200">
              <a:ea typeface="宋体" pitchFamily="-110" charset="-122"/>
              <a:cs typeface="宋体" pitchFamily="-110" charset="-122"/>
            </a:endParaRPr>
          </a:p>
          <a:p>
            <a:pPr eaLnBrk="1" hangingPunct="1"/>
            <a:endParaRPr lang="zh-CN" altLang="en-US" sz="2200">
              <a:ea typeface="宋体" pitchFamily="-110" charset="-122"/>
              <a:cs typeface="宋体" pitchFamily="-110" charset="-122"/>
            </a:endParaRPr>
          </a:p>
        </p:txBody>
      </p:sp>
      <p:pic>
        <p:nvPicPr>
          <p:cNvPr id="53252" name="Picture 4" descr="wordspaceneare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676400"/>
            <a:ext cx="8458200" cy="4591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Anomalous State of Knowledge</a:t>
            </a:r>
          </a:p>
        </p:txBody>
      </p:sp>
      <p:sp>
        <p:nvSpPr>
          <p:cNvPr id="177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91000"/>
          </a:xfrm>
        </p:spPr>
        <p:txBody>
          <a:bodyPr/>
          <a:lstStyle/>
          <a:p>
            <a:r>
              <a:rPr lang="en-US" dirty="0"/>
              <a:t>Basic paradox:</a:t>
            </a:r>
          </a:p>
          <a:p>
            <a:pPr lvl="1"/>
            <a:r>
              <a:rPr lang="en-US" dirty="0"/>
              <a:t>Information needs arise because the user doesn’t know something: “an anomaly in his state of knowledge with respect to the problem faced”</a:t>
            </a:r>
          </a:p>
          <a:p>
            <a:pPr lvl="1"/>
            <a:r>
              <a:rPr lang="en-US" dirty="0"/>
              <a:t>Search systems are designed to satisfy these needs, but the user needs to know what he is looking for</a:t>
            </a:r>
          </a:p>
          <a:p>
            <a:pPr lvl="1"/>
            <a:r>
              <a:rPr lang="en-US" dirty="0"/>
              <a:t>However, if the user knows what he’s looking for, there may not be a need to search in the first </a:t>
            </a:r>
            <a:r>
              <a:rPr lang="en-US" dirty="0" smtClean="0"/>
              <a:t>place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>
                <a:ea typeface="宋体" pitchFamily="-110" charset="-122"/>
                <a:cs typeface="宋体" pitchFamily="-110" charset="-122"/>
              </a:rPr>
              <a:t>Automatic Thesaurus Generation</a:t>
            </a:r>
            <a:br>
              <a:rPr lang="en-US" altLang="zh-CN" sz="3600">
                <a:ea typeface="宋体" pitchFamily="-110" charset="-122"/>
                <a:cs typeface="宋体" pitchFamily="-110" charset="-122"/>
              </a:rPr>
            </a:br>
            <a:r>
              <a:rPr lang="en-US" altLang="zh-CN" sz="3600">
                <a:ea typeface="宋体" pitchFamily="-110" charset="-122"/>
                <a:cs typeface="宋体" pitchFamily="-110" charset="-122"/>
              </a:rPr>
              <a:t>Discussion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11350"/>
            <a:ext cx="8077200" cy="4718050"/>
          </a:xfrm>
        </p:spPr>
        <p:txBody>
          <a:bodyPr/>
          <a:lstStyle/>
          <a:p>
            <a:pPr eaLnBrk="1" hangingPunct="1"/>
            <a:endParaRPr lang="zh-CN" altLang="en-US">
              <a:ea typeface="宋体" pitchFamily="-110" charset="-122"/>
              <a:cs typeface="宋体" pitchFamily="-110" charset="-122"/>
            </a:endParaRPr>
          </a:p>
          <a:p>
            <a:pPr eaLnBrk="1" hangingPunct="1"/>
            <a:endParaRPr lang="zh-CN" altLang="en-US"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09600" y="1828800"/>
            <a:ext cx="807720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-110" charset="2"/>
              <a:buChar char="n"/>
            </a:pPr>
            <a:r>
              <a:rPr lang="en-US" altLang="zh-CN" sz="2600" dirty="0">
                <a:ea typeface="宋体" pitchFamily="-110" charset="-122"/>
                <a:cs typeface="宋体" pitchFamily="-110" charset="-122"/>
              </a:rPr>
              <a:t>Quality of associations is usually a </a:t>
            </a:r>
            <a:r>
              <a:rPr lang="en-US" altLang="zh-CN" sz="2600" dirty="0" smtClean="0">
                <a:ea typeface="宋体" pitchFamily="-110" charset="-122"/>
                <a:cs typeface="宋体" pitchFamily="-110" charset="-122"/>
              </a:rPr>
              <a:t>problem</a:t>
            </a: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-110" charset="2"/>
              <a:buChar char="n"/>
            </a:pPr>
            <a:r>
              <a:rPr lang="en-US" altLang="zh-CN" sz="2600" dirty="0">
                <a:ea typeface="宋体" pitchFamily="-110" charset="-122"/>
                <a:cs typeface="宋体" pitchFamily="-110" charset="-122"/>
              </a:rPr>
              <a:t>Term ambiguity may introduce irrelevant statistically correlated </a:t>
            </a:r>
            <a:r>
              <a:rPr lang="en-US" altLang="zh-CN" sz="2600" dirty="0" smtClean="0">
                <a:ea typeface="宋体" pitchFamily="-110" charset="-122"/>
                <a:cs typeface="宋体" pitchFamily="-110" charset="-122"/>
              </a:rPr>
              <a:t>terms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-110" charset="2"/>
              <a:buChar char="n"/>
            </a:pPr>
            <a:r>
              <a:rPr lang="en-US" altLang="zh-CN" sz="2000" dirty="0">
                <a:ea typeface="宋体" pitchFamily="-110" charset="-122"/>
                <a:cs typeface="宋体" pitchFamily="-110" charset="-122"/>
              </a:rPr>
              <a:t>“Apple computer” </a:t>
            </a:r>
            <a:r>
              <a:rPr lang="en-US" altLang="zh-CN" sz="2000" dirty="0" err="1">
                <a:ea typeface="宋体" pitchFamily="-110" charset="-122"/>
                <a:cs typeface="宋体" pitchFamily="-110" charset="-122"/>
                <a:sym typeface="Symbol" pitchFamily="-110" charset="2"/>
              </a:rPr>
              <a:t></a:t>
            </a:r>
            <a:r>
              <a:rPr lang="en-US" altLang="zh-CN" sz="2000" dirty="0">
                <a:ea typeface="宋体" pitchFamily="-110" charset="-122"/>
                <a:cs typeface="宋体" pitchFamily="-110" charset="-122"/>
                <a:sym typeface="Symbol" pitchFamily="-110" charset="2"/>
              </a:rPr>
              <a:t> </a:t>
            </a:r>
            <a:r>
              <a:rPr lang="en-US" altLang="zh-CN" sz="2000" dirty="0">
                <a:ea typeface="宋体" pitchFamily="-110" charset="-122"/>
                <a:cs typeface="宋体" pitchFamily="-110" charset="-122"/>
              </a:rPr>
              <a:t>“Apple red fruit computer”</a:t>
            </a:r>
            <a:endParaRPr lang="en-US" altLang="zh-CN" dirty="0">
              <a:ea typeface="宋体" pitchFamily="-110" charset="-122"/>
              <a:cs typeface="宋体" pitchFamily="-110" charset="-122"/>
            </a:endParaRP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-110" charset="2"/>
              <a:buChar char="n"/>
            </a:pPr>
            <a:r>
              <a:rPr lang="en-US" altLang="zh-CN" sz="2600" dirty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Problems: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-110" charset="2"/>
              <a:buChar char="n"/>
            </a:pPr>
            <a:r>
              <a:rPr lang="en-US" altLang="zh-CN" dirty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False positives: Words deemed similar that are not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-110" charset="2"/>
              <a:buChar char="n"/>
            </a:pPr>
            <a:r>
              <a:rPr lang="en-US" altLang="zh-CN" dirty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False negatives: Words deemed dissimilar that are similar</a:t>
            </a: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-110" charset="2"/>
              <a:buChar char="n"/>
            </a:pPr>
            <a:r>
              <a:rPr lang="en-US" altLang="zh-CN" sz="2600" dirty="0">
                <a:ea typeface="宋体" pitchFamily="-110" charset="-122"/>
                <a:cs typeface="宋体" pitchFamily="-110" charset="-122"/>
              </a:rPr>
              <a:t>Since terms are highly correlated anyway, expansion may not retrieve many </a:t>
            </a:r>
            <a:r>
              <a:rPr lang="en-US" altLang="zh-CN" sz="2600">
                <a:ea typeface="宋体" pitchFamily="-110" charset="-122"/>
                <a:cs typeface="宋体" pitchFamily="-110" charset="-122"/>
              </a:rPr>
              <a:t>additional </a:t>
            </a:r>
            <a:r>
              <a:rPr lang="en-US" altLang="zh-CN" sz="2600" smtClean="0">
                <a:ea typeface="宋体" pitchFamily="-110" charset="-122"/>
                <a:cs typeface="宋体" pitchFamily="-110" charset="-122"/>
              </a:rPr>
              <a:t>documents</a:t>
            </a:r>
            <a:endParaRPr lang="en-US" altLang="zh-CN" sz="2600" dirty="0">
              <a:ea typeface="宋体" pitchFamily="-110" charset="-122"/>
              <a:cs typeface="宋体" pitchFamily="-11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be returned?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28800"/>
            <a:ext cx="8305800" cy="943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124200"/>
            <a:ext cx="4383314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124200"/>
            <a:ext cx="4590864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actually returned…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661083"/>
            <a:ext cx="4419600" cy="51969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905000" y="1600200"/>
            <a:ext cx="4648200" cy="14478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05000" y="3733800"/>
            <a:ext cx="4648200" cy="8382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05000" y="5181600"/>
            <a:ext cx="4648200" cy="5334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905000" y="3124200"/>
            <a:ext cx="4648200" cy="533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05000" y="4648200"/>
            <a:ext cx="46482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905000" y="5791200"/>
            <a:ext cx="4648200" cy="1066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391400" cy="9906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itchFamily="-110" charset="-122"/>
                <a:cs typeface="宋体" pitchFamily="-110" charset="-122"/>
              </a:rPr>
              <a:t>Similar pages</a:t>
            </a:r>
          </a:p>
        </p:txBody>
      </p:sp>
      <p:pic>
        <p:nvPicPr>
          <p:cNvPr id="16387" name="Content Placeholder 6" descr="goosim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" y="1905000"/>
            <a:ext cx="8915400" cy="2649538"/>
          </a:xfrm>
        </p:spPr>
      </p:pic>
      <p:sp>
        <p:nvSpPr>
          <p:cNvPr id="16388" name="Oval 7"/>
          <p:cNvSpPr>
            <a:spLocks noChangeArrowheads="1"/>
          </p:cNvSpPr>
          <p:nvPr/>
        </p:nvSpPr>
        <p:spPr bwMode="auto">
          <a:xfrm>
            <a:off x="3886200" y="4191000"/>
            <a:ext cx="1371600" cy="381000"/>
          </a:xfrm>
          <a:prstGeom prst="ellipse">
            <a:avLst/>
          </a:prstGeom>
          <a:solidFill>
            <a:schemeClr val="accent1">
              <a:alpha val="3922"/>
            </a:scheme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4953000"/>
            <a:ext cx="4358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does “similar pages” do?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5710535"/>
            <a:ext cx="4170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Does this solve our problem?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feedback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61083"/>
            <a:ext cx="4419600" cy="5196917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105400" y="17526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-110" charset="2"/>
              <a:buChar char="n"/>
              <a:tabLst/>
              <a:defRPr/>
            </a:pPr>
            <a:r>
              <a:rPr lang="en-US" altLang="zh-CN" sz="2000" kern="0" dirty="0" smtClean="0">
                <a:latin typeface="+mn-lt"/>
                <a:ea typeface="宋体" pitchFamily="-110" charset="-122"/>
                <a:cs typeface="宋体" pitchFamily="-110" charset="-122"/>
              </a:rPr>
              <a:t>U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-110" charset="-122"/>
                <a:cs typeface="宋体" pitchFamily="-110" charset="-122"/>
              </a:rPr>
              <a:t>ser provides feedback on relevance of 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-110" charset="-122"/>
                <a:cs typeface="宋体" pitchFamily="-110" charset="-122"/>
              </a:rPr>
              <a:t>documents 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-110" charset="-122"/>
                <a:cs typeface="宋体" pitchFamily="-110" charset="-122"/>
              </a:rPr>
              <a:t>in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-110" charset="-122"/>
                <a:cs typeface="宋体" pitchFamily="-110" charset="-122"/>
              </a:rPr>
              <a:t> the initial 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-110" charset="-122"/>
                <a:cs typeface="宋体" pitchFamily="-110" charset="-122"/>
              </a:rPr>
              <a:t>set of results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-110" charset="2"/>
              <a:buChar char="n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-110" charset="-122"/>
                <a:cs typeface="宋体" pitchFamily="-110" charset="-122"/>
              </a:rPr>
              <a:t>User issues a query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-110" charset="2"/>
              <a:buChar char="n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-110" charset="-122"/>
                <a:cs typeface="宋体" pitchFamily="-110" charset="-122"/>
              </a:rPr>
              <a:t>The 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宋体" pitchFamily="-110" charset="-122"/>
                <a:cs typeface="宋体" pitchFamily="-110" charset="-122"/>
              </a:rPr>
              <a:t>user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-110" charset="-122"/>
                <a:cs typeface="宋体" pitchFamily="-110" charset="-122"/>
              </a:rPr>
              <a:t> marks some results as relevant or non-relevant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-110" charset="2"/>
              <a:buChar char="n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-110" charset="-122"/>
                <a:cs typeface="宋体" pitchFamily="-110" charset="-122"/>
              </a:rPr>
              <a:t>The 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宋体" pitchFamily="-110" charset="-122"/>
                <a:cs typeface="宋体" pitchFamily="-110" charset="-122"/>
              </a:rPr>
              <a:t>system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-110" charset="-122"/>
                <a:cs typeface="宋体" pitchFamily="-110" charset="-122"/>
              </a:rPr>
              <a:t> computes a better results based on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-110" charset="-122"/>
                <a:cs typeface="宋体" pitchFamily="-110" charset="-122"/>
              </a:rPr>
              <a:t> the feedback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-110" charset="-122"/>
              <a:cs typeface="宋体" pitchFamily="-110" charset="-122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-110" charset="2"/>
              <a:buChar char="n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-110" charset="-122"/>
                <a:cs typeface="宋体" pitchFamily="-110" charset="-122"/>
              </a:rPr>
              <a:t>May 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宋体" pitchFamily="-110" charset="-122"/>
                <a:cs typeface="宋体" pitchFamily="-110" charset="-122"/>
              </a:rPr>
              <a:t>iterate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13" name="Left Arrow 12"/>
          <p:cNvSpPr/>
          <p:nvPr/>
        </p:nvSpPr>
        <p:spPr bwMode="auto">
          <a:xfrm>
            <a:off x="4419600" y="4648200"/>
            <a:ext cx="609600" cy="533400"/>
          </a:xfrm>
          <a:prstGeom prst="lef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Left Arrow 13"/>
          <p:cNvSpPr/>
          <p:nvPr/>
        </p:nvSpPr>
        <p:spPr bwMode="auto">
          <a:xfrm>
            <a:off x="4419600" y="3124200"/>
            <a:ext cx="609600" cy="533400"/>
          </a:xfrm>
          <a:prstGeom prst="lef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Left Arrow 14"/>
          <p:cNvSpPr/>
          <p:nvPr/>
        </p:nvSpPr>
        <p:spPr bwMode="auto">
          <a:xfrm>
            <a:off x="4419600" y="5715000"/>
            <a:ext cx="609600" cy="533400"/>
          </a:xfrm>
          <a:prstGeom prst="lef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Left Arrow 15"/>
          <p:cNvSpPr/>
          <p:nvPr/>
        </p:nvSpPr>
        <p:spPr bwMode="auto">
          <a:xfrm>
            <a:off x="4419600" y="6248400"/>
            <a:ext cx="609600" cy="533400"/>
          </a:xfrm>
          <a:prstGeom prst="lef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10540</TotalTime>
  <Words>2255</Words>
  <Application>Microsoft Macintosh PowerPoint</Application>
  <PresentationFormat>On-screen Show (4:3)</PresentationFormat>
  <Paragraphs>437</Paragraphs>
  <Slides>50</Slides>
  <Notes>20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Default Design</vt:lpstr>
      <vt:lpstr>Equation</vt:lpstr>
      <vt:lpstr>Microsoft Equation</vt:lpstr>
      <vt:lpstr>Slide 1</vt:lpstr>
      <vt:lpstr>Relevance Feedback Query Expansion</vt:lpstr>
      <vt:lpstr>Administrative</vt:lpstr>
      <vt:lpstr>Google’s page search</vt:lpstr>
      <vt:lpstr>Anomalous State of Knowledge</vt:lpstr>
      <vt:lpstr>What should be returned?</vt:lpstr>
      <vt:lpstr>What is actually returned…</vt:lpstr>
      <vt:lpstr>Similar pages</vt:lpstr>
      <vt:lpstr>Relevance feedback</vt:lpstr>
      <vt:lpstr>An example</vt:lpstr>
      <vt:lpstr>Results for initial query</vt:lpstr>
      <vt:lpstr>Relevance Feedback</vt:lpstr>
      <vt:lpstr>Results after Relevance Feedback</vt:lpstr>
      <vt:lpstr>Ideas?</vt:lpstr>
      <vt:lpstr>Relevance feedback</vt:lpstr>
      <vt:lpstr>Relevance feedback</vt:lpstr>
      <vt:lpstr>Relevance feedback on initial query </vt:lpstr>
      <vt:lpstr>Rocchio Algorithm</vt:lpstr>
      <vt:lpstr>Centroid</vt:lpstr>
      <vt:lpstr>Rocchio Algorithm</vt:lpstr>
      <vt:lpstr>Rocchio in action</vt:lpstr>
      <vt:lpstr>Rocchio in action</vt:lpstr>
      <vt:lpstr>Rocchio in action source: Fernando Diaz</vt:lpstr>
      <vt:lpstr>Slide 24</vt:lpstr>
      <vt:lpstr>User feedback: Select what is relevant  source: Fernando Diaz</vt:lpstr>
      <vt:lpstr>Results after relevance feedback  source: Fernando Diaz</vt:lpstr>
      <vt:lpstr>Any problems with this?</vt:lpstr>
      <vt:lpstr>Rocchio 1971 Algorithm (SMART)</vt:lpstr>
      <vt:lpstr>Relevance Feedback in vector spaces</vt:lpstr>
      <vt:lpstr>Another example</vt:lpstr>
      <vt:lpstr>Expanded query after relevance feedback</vt:lpstr>
      <vt:lpstr>Results for expanded query</vt:lpstr>
      <vt:lpstr>Expanded query after relevance feedback</vt:lpstr>
      <vt:lpstr>Relevance Feedback: Problems</vt:lpstr>
      <vt:lpstr>Will relevance feedback work?</vt:lpstr>
      <vt:lpstr>RF assumes the user has sufficient knowledge for initial query</vt:lpstr>
      <vt:lpstr>Relevance Feedback on the Web</vt:lpstr>
      <vt:lpstr>Excite Relevance Feedback</vt:lpstr>
      <vt:lpstr>Pseudo relevance feedback</vt:lpstr>
      <vt:lpstr>Expanding the query</vt:lpstr>
      <vt:lpstr>Increasing precision</vt:lpstr>
      <vt:lpstr>Increasing precision…</vt:lpstr>
      <vt:lpstr>Increasing recall: query expansion</vt:lpstr>
      <vt:lpstr>How do we augment the user query?</vt:lpstr>
      <vt:lpstr>Example of manual thesaurus </vt:lpstr>
      <vt:lpstr>Thesaurus-based query expansion</vt:lpstr>
      <vt:lpstr>Automatic thesaurus generation</vt:lpstr>
      <vt:lpstr>Automatic thesaurus generation</vt:lpstr>
      <vt:lpstr>Automatic Thesaurus Generation Example</vt:lpstr>
      <vt:lpstr>Automatic Thesaurus Generation Discussion</vt:lpstr>
    </vt:vector>
  </TitlesOfParts>
  <Company>Stanford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Dave Kauchak</cp:lastModifiedBy>
  <cp:revision>408</cp:revision>
  <cp:lastPrinted>1601-01-01T00:00:00Z</cp:lastPrinted>
  <dcterms:created xsi:type="dcterms:W3CDTF">2009-09-30T16:21:35Z</dcterms:created>
  <dcterms:modified xsi:type="dcterms:W3CDTF">2009-09-30T19:19:57Z</dcterms:modified>
</cp:coreProperties>
</file>