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xls" ContentType="application/vnd.ms-exce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534" r:id="rId2"/>
    <p:sldId id="532" r:id="rId3"/>
    <p:sldId id="535" r:id="rId4"/>
    <p:sldId id="536" r:id="rId5"/>
    <p:sldId id="500" r:id="rId6"/>
    <p:sldId id="502" r:id="rId7"/>
    <p:sldId id="468" r:id="rId8"/>
    <p:sldId id="537" r:id="rId9"/>
    <p:sldId id="538" r:id="rId10"/>
    <p:sldId id="539" r:id="rId11"/>
    <p:sldId id="540" r:id="rId12"/>
    <p:sldId id="541" r:id="rId13"/>
    <p:sldId id="543" r:id="rId14"/>
    <p:sldId id="544" r:id="rId15"/>
    <p:sldId id="512" r:id="rId16"/>
    <p:sldId id="471" r:id="rId17"/>
    <p:sldId id="470" r:id="rId18"/>
    <p:sldId id="472" r:id="rId19"/>
    <p:sldId id="473" r:id="rId20"/>
    <p:sldId id="474" r:id="rId21"/>
    <p:sldId id="475" r:id="rId22"/>
    <p:sldId id="476" r:id="rId23"/>
    <p:sldId id="545" r:id="rId24"/>
    <p:sldId id="478" r:id="rId25"/>
    <p:sldId id="525" r:id="rId26"/>
    <p:sldId id="551" r:id="rId27"/>
    <p:sldId id="552" r:id="rId28"/>
    <p:sldId id="546" r:id="rId29"/>
    <p:sldId id="547" r:id="rId30"/>
    <p:sldId id="548" r:id="rId31"/>
    <p:sldId id="481" r:id="rId32"/>
    <p:sldId id="497" r:id="rId33"/>
    <p:sldId id="549" r:id="rId34"/>
    <p:sldId id="529" r:id="rId35"/>
    <p:sldId id="550" r:id="rId36"/>
    <p:sldId id="530" r:id="rId37"/>
    <p:sldId id="533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CFEEC"/>
    <a:srgbClr val="F9FCE4"/>
    <a:srgbClr val="F4F3EB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94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esProps" Target="pres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heme" Target="theme/theme1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42CEC754-7672-8B4C-8A6D-6F7AEA7C78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A6BF8E-D58F-6F43-81E2-99E1F0F084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3704"/>
            <a:ext cx="5030391" cy="411389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83" tIns="45041" rIns="90083" bIns="45041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309157-7D33-B942-8E3D-909B6C36596B}" type="slidenum">
              <a:rPr lang="en-US"/>
              <a:pPr/>
              <a:t>31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82625"/>
            <a:ext cx="4548188" cy="34115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  <a:ln/>
        </p:spPr>
        <p:txBody>
          <a:bodyPr/>
          <a:lstStyle/>
          <a:p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Not very reliable if you look at a single clickthrough (you may</a:t>
            </a:r>
          </a:p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realize after clicking that the summary was misleading and the</a:t>
            </a:r>
          </a:p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document is nonrelevant) . . .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69270-49E9-2C49-9227-C994BB64CFB6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3E88D8C8-C9D5-2942-878B-060BE0C5D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CC66A02-D214-0444-9517-F24B88A43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6F91C43-2A9A-AB44-B061-96386EE72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E76D1D6-675D-744E-A2B5-F4E3BD19A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2D7DC4C-5027-3848-8F98-6BA2357C3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ABD40A8-A5E4-B74D-9FA6-E58C02C03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979E3C8-7A7F-F14D-A546-45F0D7AE5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A0D25AE-1D91-6C48-A99D-BF580F6BD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3E061B2-48D0-AD4B-B68A-4A38B33C3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363173C-28A2-5742-933F-A5AF11165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Arial" pitchFamily="-11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3.xls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4.xls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Evaluation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cs160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2009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lecture8-evaluation.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819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52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57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71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14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19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343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581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267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4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1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715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019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334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943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 bwMode="auto">
          <a:xfrm rot="2475070">
            <a:off x="2116543" y="3653983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19082760">
            <a:off x="4934083" y="3504342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324600" y="2209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7010400" y="1828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10400" y="2133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010400" y="2438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6324600" y="3352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7010400" y="2971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010400" y="3276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010400" y="3581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9400" y="3962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405674" y="2286000"/>
            <a:ext cx="1738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relevant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vs.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non-relevant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2133600" y="5410200"/>
            <a:ext cx="4267200" cy="990600"/>
            <a:chOff x="1066800" y="1905000"/>
            <a:chExt cx="4267200" cy="990600"/>
          </a:xfrm>
        </p:grpSpPr>
        <p:sp>
          <p:nvSpPr>
            <p:cNvPr id="6" name="Oval 5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FF660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07893" y="36576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00601" y="1828800"/>
            <a:ext cx="365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we want to test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another system?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10 more systems?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for evaluation: option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76400"/>
          </a:xfrm>
        </p:spPr>
        <p:txBody>
          <a:bodyPr/>
          <a:lstStyle/>
          <a:p>
            <a:r>
              <a:rPr lang="en-US" dirty="0" smtClean="0"/>
              <a:t>For each query, identify ALL the relevant (and non-relevant) documents</a:t>
            </a:r>
          </a:p>
          <a:p>
            <a:r>
              <a:rPr lang="en-US" dirty="0" smtClean="0"/>
              <a:t>Given a new system, we know whether the results retrieved are relevant or not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2667000" y="5257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04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5052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19400" y="5638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3622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8674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812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1910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4290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114800" y="5791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5720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029200" y="5257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5626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8674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5638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0292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791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4800600" y="43418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048000" y="41148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evaluation: option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1676400"/>
          </a:xfrm>
        </p:spPr>
        <p:txBody>
          <a:bodyPr/>
          <a:lstStyle/>
          <a:p>
            <a:r>
              <a:rPr lang="en-US" dirty="0" smtClean="0"/>
              <a:t>In many domains, finding ALL relevant documents is infeasible (think the web)</a:t>
            </a:r>
          </a:p>
          <a:p>
            <a:r>
              <a:rPr lang="en-US" dirty="0" smtClean="0"/>
              <a:t>Instead, evaluate a few sets of results for a few systems, and assume these are all the relevant documents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4724400" y="5410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257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76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419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191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038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724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248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86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172200" y="5943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629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6600" y="5410200"/>
            <a:ext cx="381000" cy="228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620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924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239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86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848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819400" y="57896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066800" y="55626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37338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4400" y="38862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3733800"/>
            <a:ext cx="1295400" cy="1295400"/>
          </a:xfrm>
          <a:prstGeom prst="rect">
            <a:avLst/>
          </a:prstGeom>
          <a:solidFill>
            <a:srgbClr val="FF660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41293" y="38862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899112" y="3733800"/>
            <a:ext cx="1295400" cy="1295400"/>
          </a:xfrm>
          <a:prstGeom prst="rect">
            <a:avLst/>
          </a:prstGeom>
          <a:solidFill>
            <a:srgbClr val="3366FF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1805" y="38862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system3</a:t>
            </a:r>
            <a:endParaRPr lang="en-US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3918561" y="5150556"/>
            <a:ext cx="2699550" cy="1491087"/>
          </a:xfrm>
          <a:custGeom>
            <a:avLst/>
            <a:gdLst>
              <a:gd name="connsiteX0" fmla="*/ 1627106 w 2699550"/>
              <a:gd name="connsiteY0" fmla="*/ 70555 h 1491087"/>
              <a:gd name="connsiteX1" fmla="*/ 1119106 w 2699550"/>
              <a:gd name="connsiteY1" fmla="*/ 42333 h 1491087"/>
              <a:gd name="connsiteX2" fmla="*/ 977995 w 2699550"/>
              <a:gd name="connsiteY2" fmla="*/ 14111 h 1491087"/>
              <a:gd name="connsiteX3" fmla="*/ 822772 w 2699550"/>
              <a:gd name="connsiteY3" fmla="*/ 0 h 1491087"/>
              <a:gd name="connsiteX4" fmla="*/ 512328 w 2699550"/>
              <a:gd name="connsiteY4" fmla="*/ 14111 h 1491087"/>
              <a:gd name="connsiteX5" fmla="*/ 371217 w 2699550"/>
              <a:gd name="connsiteY5" fmla="*/ 98777 h 1491087"/>
              <a:gd name="connsiteX6" fmla="*/ 314772 w 2699550"/>
              <a:gd name="connsiteY6" fmla="*/ 112888 h 1491087"/>
              <a:gd name="connsiteX7" fmla="*/ 272439 w 2699550"/>
              <a:gd name="connsiteY7" fmla="*/ 127000 h 1491087"/>
              <a:gd name="connsiteX8" fmla="*/ 201883 w 2699550"/>
              <a:gd name="connsiteY8" fmla="*/ 141111 h 1491087"/>
              <a:gd name="connsiteX9" fmla="*/ 145439 w 2699550"/>
              <a:gd name="connsiteY9" fmla="*/ 169333 h 1491087"/>
              <a:gd name="connsiteX10" fmla="*/ 131328 w 2699550"/>
              <a:gd name="connsiteY10" fmla="*/ 239888 h 1491087"/>
              <a:gd name="connsiteX11" fmla="*/ 117217 w 2699550"/>
              <a:gd name="connsiteY11" fmla="*/ 296333 h 1491087"/>
              <a:gd name="connsiteX12" fmla="*/ 60772 w 2699550"/>
              <a:gd name="connsiteY12" fmla="*/ 366888 h 1491087"/>
              <a:gd name="connsiteX13" fmla="*/ 60772 w 2699550"/>
              <a:gd name="connsiteY13" fmla="*/ 860777 h 1491087"/>
              <a:gd name="connsiteX14" fmla="*/ 103106 w 2699550"/>
              <a:gd name="connsiteY14" fmla="*/ 945444 h 1491087"/>
              <a:gd name="connsiteX15" fmla="*/ 117217 w 2699550"/>
              <a:gd name="connsiteY15" fmla="*/ 1016000 h 1491087"/>
              <a:gd name="connsiteX16" fmla="*/ 201883 w 2699550"/>
              <a:gd name="connsiteY16" fmla="*/ 1072444 h 1491087"/>
              <a:gd name="connsiteX17" fmla="*/ 230106 w 2699550"/>
              <a:gd name="connsiteY17" fmla="*/ 1100666 h 1491087"/>
              <a:gd name="connsiteX18" fmla="*/ 286550 w 2699550"/>
              <a:gd name="connsiteY18" fmla="*/ 1128888 h 1491087"/>
              <a:gd name="connsiteX19" fmla="*/ 314772 w 2699550"/>
              <a:gd name="connsiteY19" fmla="*/ 1157111 h 1491087"/>
              <a:gd name="connsiteX20" fmla="*/ 357106 w 2699550"/>
              <a:gd name="connsiteY20" fmla="*/ 1185333 h 1491087"/>
              <a:gd name="connsiteX21" fmla="*/ 413550 w 2699550"/>
              <a:gd name="connsiteY21" fmla="*/ 1213555 h 1491087"/>
              <a:gd name="connsiteX22" fmla="*/ 554661 w 2699550"/>
              <a:gd name="connsiteY22" fmla="*/ 1255888 h 1491087"/>
              <a:gd name="connsiteX23" fmla="*/ 625217 w 2699550"/>
              <a:gd name="connsiteY23" fmla="*/ 1270000 h 1491087"/>
              <a:gd name="connsiteX24" fmla="*/ 681661 w 2699550"/>
              <a:gd name="connsiteY24" fmla="*/ 1298222 h 1491087"/>
              <a:gd name="connsiteX25" fmla="*/ 1090883 w 2699550"/>
              <a:gd name="connsiteY25" fmla="*/ 1326444 h 1491087"/>
              <a:gd name="connsiteX26" fmla="*/ 1641217 w 2699550"/>
              <a:gd name="connsiteY26" fmla="*/ 1397000 h 1491087"/>
              <a:gd name="connsiteX27" fmla="*/ 1739995 w 2699550"/>
              <a:gd name="connsiteY27" fmla="*/ 1425222 h 1491087"/>
              <a:gd name="connsiteX28" fmla="*/ 1796439 w 2699550"/>
              <a:gd name="connsiteY28" fmla="*/ 1439333 h 1491087"/>
              <a:gd name="connsiteX29" fmla="*/ 1923439 w 2699550"/>
              <a:gd name="connsiteY29" fmla="*/ 1481666 h 1491087"/>
              <a:gd name="connsiteX30" fmla="*/ 2191550 w 2699550"/>
              <a:gd name="connsiteY30" fmla="*/ 1439333 h 1491087"/>
              <a:gd name="connsiteX31" fmla="*/ 2318550 w 2699550"/>
              <a:gd name="connsiteY31" fmla="*/ 1397000 h 1491087"/>
              <a:gd name="connsiteX32" fmla="*/ 2360883 w 2699550"/>
              <a:gd name="connsiteY32" fmla="*/ 1382888 h 1491087"/>
              <a:gd name="connsiteX33" fmla="*/ 2459661 w 2699550"/>
              <a:gd name="connsiteY33" fmla="*/ 1326444 h 1491087"/>
              <a:gd name="connsiteX34" fmla="*/ 2487883 w 2699550"/>
              <a:gd name="connsiteY34" fmla="*/ 1284111 h 1491087"/>
              <a:gd name="connsiteX35" fmla="*/ 2572550 w 2699550"/>
              <a:gd name="connsiteY35" fmla="*/ 1255888 h 1491087"/>
              <a:gd name="connsiteX36" fmla="*/ 2586661 w 2699550"/>
              <a:gd name="connsiteY36" fmla="*/ 1199444 h 1491087"/>
              <a:gd name="connsiteX37" fmla="*/ 2685439 w 2699550"/>
              <a:gd name="connsiteY37" fmla="*/ 1086555 h 1491087"/>
              <a:gd name="connsiteX38" fmla="*/ 2699550 w 2699550"/>
              <a:gd name="connsiteY38" fmla="*/ 1044222 h 1491087"/>
              <a:gd name="connsiteX39" fmla="*/ 2685439 w 2699550"/>
              <a:gd name="connsiteY39" fmla="*/ 818444 h 1491087"/>
              <a:gd name="connsiteX40" fmla="*/ 2643106 w 2699550"/>
              <a:gd name="connsiteY40" fmla="*/ 733777 h 1491087"/>
              <a:gd name="connsiteX41" fmla="*/ 2572550 w 2699550"/>
              <a:gd name="connsiteY41" fmla="*/ 677333 h 1491087"/>
              <a:gd name="connsiteX42" fmla="*/ 2530217 w 2699550"/>
              <a:gd name="connsiteY42" fmla="*/ 635000 h 1491087"/>
              <a:gd name="connsiteX43" fmla="*/ 2487883 w 2699550"/>
              <a:gd name="connsiteY43" fmla="*/ 620888 h 1491087"/>
              <a:gd name="connsiteX44" fmla="*/ 2445550 w 2699550"/>
              <a:gd name="connsiteY44" fmla="*/ 592666 h 1491087"/>
              <a:gd name="connsiteX45" fmla="*/ 2290328 w 2699550"/>
              <a:gd name="connsiteY45" fmla="*/ 550333 h 1491087"/>
              <a:gd name="connsiteX46" fmla="*/ 2106883 w 2699550"/>
              <a:gd name="connsiteY46" fmla="*/ 465666 h 1491087"/>
              <a:gd name="connsiteX47" fmla="*/ 2036328 w 2699550"/>
              <a:gd name="connsiteY47" fmla="*/ 437444 h 1491087"/>
              <a:gd name="connsiteX48" fmla="*/ 1923439 w 2699550"/>
              <a:gd name="connsiteY48" fmla="*/ 409222 h 1491087"/>
              <a:gd name="connsiteX49" fmla="*/ 1881106 w 2699550"/>
              <a:gd name="connsiteY49" fmla="*/ 381000 h 1491087"/>
              <a:gd name="connsiteX50" fmla="*/ 1796439 w 2699550"/>
              <a:gd name="connsiteY50" fmla="*/ 352777 h 1491087"/>
              <a:gd name="connsiteX51" fmla="*/ 1754106 w 2699550"/>
              <a:gd name="connsiteY51" fmla="*/ 324555 h 1491087"/>
              <a:gd name="connsiteX52" fmla="*/ 1725883 w 2699550"/>
              <a:gd name="connsiteY52" fmla="*/ 239888 h 1491087"/>
              <a:gd name="connsiteX53" fmla="*/ 1669439 w 2699550"/>
              <a:gd name="connsiteY53" fmla="*/ 112888 h 1491087"/>
              <a:gd name="connsiteX54" fmla="*/ 1627106 w 2699550"/>
              <a:gd name="connsiteY54" fmla="*/ 70555 h 149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699550" h="1491087">
                <a:moveTo>
                  <a:pt x="1627106" y="70555"/>
                </a:moveTo>
                <a:cubicBezTo>
                  <a:pt x="1535384" y="58796"/>
                  <a:pt x="1776459" y="91634"/>
                  <a:pt x="1119106" y="42333"/>
                </a:cubicBezTo>
                <a:cubicBezTo>
                  <a:pt x="1071272" y="38745"/>
                  <a:pt x="1025767" y="18454"/>
                  <a:pt x="977995" y="14111"/>
                </a:cubicBezTo>
                <a:lnTo>
                  <a:pt x="822772" y="0"/>
                </a:lnTo>
                <a:cubicBezTo>
                  <a:pt x="719291" y="4704"/>
                  <a:pt x="615233" y="2237"/>
                  <a:pt x="512328" y="14111"/>
                </a:cubicBezTo>
                <a:cubicBezTo>
                  <a:pt x="477366" y="18145"/>
                  <a:pt x="389829" y="94124"/>
                  <a:pt x="371217" y="98777"/>
                </a:cubicBezTo>
                <a:cubicBezTo>
                  <a:pt x="352402" y="103481"/>
                  <a:pt x="333420" y="107560"/>
                  <a:pt x="314772" y="112888"/>
                </a:cubicBezTo>
                <a:cubicBezTo>
                  <a:pt x="300470" y="116974"/>
                  <a:pt x="286869" y="123392"/>
                  <a:pt x="272439" y="127000"/>
                </a:cubicBezTo>
                <a:cubicBezTo>
                  <a:pt x="249171" y="132817"/>
                  <a:pt x="225402" y="136407"/>
                  <a:pt x="201883" y="141111"/>
                </a:cubicBezTo>
                <a:cubicBezTo>
                  <a:pt x="183068" y="150518"/>
                  <a:pt x="157666" y="152216"/>
                  <a:pt x="145439" y="169333"/>
                </a:cubicBezTo>
                <a:cubicBezTo>
                  <a:pt x="131499" y="188850"/>
                  <a:pt x="136531" y="216475"/>
                  <a:pt x="131328" y="239888"/>
                </a:cubicBezTo>
                <a:cubicBezTo>
                  <a:pt x="127121" y="258820"/>
                  <a:pt x="124857" y="278507"/>
                  <a:pt x="117217" y="296333"/>
                </a:cubicBezTo>
                <a:cubicBezTo>
                  <a:pt x="103866" y="327486"/>
                  <a:pt x="83532" y="344129"/>
                  <a:pt x="60772" y="366888"/>
                </a:cubicBezTo>
                <a:cubicBezTo>
                  <a:pt x="0" y="549207"/>
                  <a:pt x="36479" y="423506"/>
                  <a:pt x="60772" y="860777"/>
                </a:cubicBezTo>
                <a:cubicBezTo>
                  <a:pt x="63832" y="915851"/>
                  <a:pt x="70964" y="913303"/>
                  <a:pt x="103106" y="945444"/>
                </a:cubicBezTo>
                <a:cubicBezTo>
                  <a:pt x="107810" y="968963"/>
                  <a:pt x="102492" y="997068"/>
                  <a:pt x="117217" y="1016000"/>
                </a:cubicBezTo>
                <a:cubicBezTo>
                  <a:pt x="138041" y="1042774"/>
                  <a:pt x="177898" y="1048460"/>
                  <a:pt x="201883" y="1072444"/>
                </a:cubicBezTo>
                <a:cubicBezTo>
                  <a:pt x="211291" y="1081851"/>
                  <a:pt x="219036" y="1093286"/>
                  <a:pt x="230106" y="1100666"/>
                </a:cubicBezTo>
                <a:cubicBezTo>
                  <a:pt x="247609" y="1112334"/>
                  <a:pt x="267735" y="1119481"/>
                  <a:pt x="286550" y="1128888"/>
                </a:cubicBezTo>
                <a:cubicBezTo>
                  <a:pt x="295957" y="1138296"/>
                  <a:pt x="304383" y="1148800"/>
                  <a:pt x="314772" y="1157111"/>
                </a:cubicBezTo>
                <a:cubicBezTo>
                  <a:pt x="328015" y="1167706"/>
                  <a:pt x="342381" y="1176919"/>
                  <a:pt x="357106" y="1185333"/>
                </a:cubicBezTo>
                <a:cubicBezTo>
                  <a:pt x="375370" y="1195769"/>
                  <a:pt x="394019" y="1205743"/>
                  <a:pt x="413550" y="1213555"/>
                </a:cubicBezTo>
                <a:cubicBezTo>
                  <a:pt x="457521" y="1231143"/>
                  <a:pt x="507881" y="1245492"/>
                  <a:pt x="554661" y="1255888"/>
                </a:cubicBezTo>
                <a:cubicBezTo>
                  <a:pt x="578074" y="1261091"/>
                  <a:pt x="601698" y="1265296"/>
                  <a:pt x="625217" y="1270000"/>
                </a:cubicBezTo>
                <a:cubicBezTo>
                  <a:pt x="644032" y="1279407"/>
                  <a:pt x="662326" y="1289936"/>
                  <a:pt x="681661" y="1298222"/>
                </a:cubicBezTo>
                <a:cubicBezTo>
                  <a:pt x="801419" y="1349546"/>
                  <a:pt x="1027403" y="1324002"/>
                  <a:pt x="1090883" y="1326444"/>
                </a:cubicBezTo>
                <a:cubicBezTo>
                  <a:pt x="1250723" y="1340975"/>
                  <a:pt x="1522132" y="1362976"/>
                  <a:pt x="1641217" y="1397000"/>
                </a:cubicBezTo>
                <a:lnTo>
                  <a:pt x="1739995" y="1425222"/>
                </a:lnTo>
                <a:cubicBezTo>
                  <a:pt x="1758705" y="1430325"/>
                  <a:pt x="1777903" y="1433630"/>
                  <a:pt x="1796439" y="1439333"/>
                </a:cubicBezTo>
                <a:cubicBezTo>
                  <a:pt x="1839089" y="1452456"/>
                  <a:pt x="1923439" y="1481666"/>
                  <a:pt x="1923439" y="1481666"/>
                </a:cubicBezTo>
                <a:cubicBezTo>
                  <a:pt x="2288457" y="1408663"/>
                  <a:pt x="1855143" y="1491087"/>
                  <a:pt x="2191550" y="1439333"/>
                </a:cubicBezTo>
                <a:cubicBezTo>
                  <a:pt x="2245008" y="1431109"/>
                  <a:pt x="2265984" y="1416713"/>
                  <a:pt x="2318550" y="1397000"/>
                </a:cubicBezTo>
                <a:cubicBezTo>
                  <a:pt x="2332477" y="1391777"/>
                  <a:pt x="2347211" y="1388747"/>
                  <a:pt x="2360883" y="1382888"/>
                </a:cubicBezTo>
                <a:cubicBezTo>
                  <a:pt x="2411017" y="1361402"/>
                  <a:pt x="2417143" y="1354789"/>
                  <a:pt x="2459661" y="1326444"/>
                </a:cubicBezTo>
                <a:cubicBezTo>
                  <a:pt x="2469068" y="1312333"/>
                  <a:pt x="2473502" y="1293099"/>
                  <a:pt x="2487883" y="1284111"/>
                </a:cubicBezTo>
                <a:cubicBezTo>
                  <a:pt x="2513110" y="1268344"/>
                  <a:pt x="2572550" y="1255888"/>
                  <a:pt x="2572550" y="1255888"/>
                </a:cubicBezTo>
                <a:cubicBezTo>
                  <a:pt x="2577254" y="1237073"/>
                  <a:pt x="2575903" y="1215581"/>
                  <a:pt x="2586661" y="1199444"/>
                </a:cubicBezTo>
                <a:cubicBezTo>
                  <a:pt x="2660224" y="1089099"/>
                  <a:pt x="2643349" y="1170736"/>
                  <a:pt x="2685439" y="1086555"/>
                </a:cubicBezTo>
                <a:cubicBezTo>
                  <a:pt x="2692091" y="1073251"/>
                  <a:pt x="2694846" y="1058333"/>
                  <a:pt x="2699550" y="1044222"/>
                </a:cubicBezTo>
                <a:cubicBezTo>
                  <a:pt x="2694846" y="968963"/>
                  <a:pt x="2693333" y="893436"/>
                  <a:pt x="2685439" y="818444"/>
                </a:cubicBezTo>
                <a:cubicBezTo>
                  <a:pt x="2682739" y="792791"/>
                  <a:pt x="2660453" y="751124"/>
                  <a:pt x="2643106" y="733777"/>
                </a:cubicBezTo>
                <a:cubicBezTo>
                  <a:pt x="2621809" y="712480"/>
                  <a:pt x="2595217" y="697166"/>
                  <a:pt x="2572550" y="677333"/>
                </a:cubicBezTo>
                <a:cubicBezTo>
                  <a:pt x="2557532" y="664192"/>
                  <a:pt x="2546821" y="646070"/>
                  <a:pt x="2530217" y="635000"/>
                </a:cubicBezTo>
                <a:cubicBezTo>
                  <a:pt x="2517841" y="626749"/>
                  <a:pt x="2501187" y="627540"/>
                  <a:pt x="2487883" y="620888"/>
                </a:cubicBezTo>
                <a:cubicBezTo>
                  <a:pt x="2472714" y="613303"/>
                  <a:pt x="2461048" y="599554"/>
                  <a:pt x="2445550" y="592666"/>
                </a:cubicBezTo>
                <a:cubicBezTo>
                  <a:pt x="2367706" y="558069"/>
                  <a:pt x="2366209" y="569303"/>
                  <a:pt x="2290328" y="550333"/>
                </a:cubicBezTo>
                <a:cubicBezTo>
                  <a:pt x="2220223" y="532807"/>
                  <a:pt x="2183096" y="496151"/>
                  <a:pt x="2106883" y="465666"/>
                </a:cubicBezTo>
                <a:cubicBezTo>
                  <a:pt x="2083365" y="456259"/>
                  <a:pt x="2060538" y="444893"/>
                  <a:pt x="2036328" y="437444"/>
                </a:cubicBezTo>
                <a:cubicBezTo>
                  <a:pt x="1999255" y="426037"/>
                  <a:pt x="1923439" y="409222"/>
                  <a:pt x="1923439" y="409222"/>
                </a:cubicBezTo>
                <a:cubicBezTo>
                  <a:pt x="1909328" y="399815"/>
                  <a:pt x="1896604" y="387888"/>
                  <a:pt x="1881106" y="381000"/>
                </a:cubicBezTo>
                <a:cubicBezTo>
                  <a:pt x="1853921" y="368918"/>
                  <a:pt x="1821192" y="369279"/>
                  <a:pt x="1796439" y="352777"/>
                </a:cubicBezTo>
                <a:lnTo>
                  <a:pt x="1754106" y="324555"/>
                </a:lnTo>
                <a:cubicBezTo>
                  <a:pt x="1744698" y="296333"/>
                  <a:pt x="1742385" y="264641"/>
                  <a:pt x="1725883" y="239888"/>
                </a:cubicBezTo>
                <a:cubicBezTo>
                  <a:pt x="1681159" y="172802"/>
                  <a:pt x="1703024" y="213644"/>
                  <a:pt x="1669439" y="112888"/>
                </a:cubicBezTo>
                <a:cubicBezTo>
                  <a:pt x="1653841" y="66092"/>
                  <a:pt x="1718828" y="82314"/>
                  <a:pt x="1627106" y="70555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can we quantify the results?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1905000"/>
          </a:xfrm>
        </p:spPr>
        <p:txBody>
          <a:bodyPr/>
          <a:lstStyle/>
          <a:p>
            <a:r>
              <a:rPr lang="en-US" dirty="0" smtClean="0"/>
              <a:t>We want a numerical score to quantify how well our system is doing</a:t>
            </a:r>
          </a:p>
          <a:p>
            <a:r>
              <a:rPr lang="en-US" dirty="0" smtClean="0"/>
              <a:t>Allows us to compare systems</a:t>
            </a:r>
          </a:p>
          <a:p>
            <a:r>
              <a:rPr lang="en-US" dirty="0" smtClean="0"/>
              <a:t>To start with, let’s just talk about </a:t>
            </a:r>
            <a:r>
              <a:rPr lang="en-US" dirty="0" err="1" smtClean="0"/>
              <a:t>boolean</a:t>
            </a:r>
            <a:r>
              <a:rPr lang="en-US" dirty="0" smtClean="0"/>
              <a:t> retrieval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43434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4958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029200" y="4034135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5715000" y="365313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15000" y="395793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715000" y="426273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9200" y="5177135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5715000" y="479613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715000" y="510093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715000" y="540573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0" y="57867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10274" y="4110335"/>
            <a:ext cx="1738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relevant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vs.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non-relevant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Accuracy?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The search engine divides ALL of the documents into two sets:  relevant and </a:t>
            </a:r>
            <a:r>
              <a:rPr lang="en-US" dirty="0" err="1" smtClean="0">
                <a:ea typeface="ＭＳ Ｐゴシック" pitchFamily="-111" charset="-128"/>
                <a:cs typeface="ＭＳ Ｐゴシック" pitchFamily="-111" charset="-128"/>
              </a:rPr>
              <a:t>nonrelevant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he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of a search engine is the proportion of these that it got right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is a commonly used evaluation measure in machine learning classification work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Is this a good approach for IR?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8"/>
          <p:cNvSpPr>
            <a:spLocks noChangeArrowheads="1"/>
          </p:cNvSpPr>
          <p:nvPr/>
        </p:nvSpPr>
        <p:spPr bwMode="auto">
          <a:xfrm>
            <a:off x="533400" y="2667000"/>
            <a:ext cx="7467600" cy="2362200"/>
          </a:xfrm>
          <a:prstGeom prst="rect">
            <a:avLst/>
          </a:prstGeom>
          <a:solidFill>
            <a:srgbClr val="FCFEEC">
              <a:alpha val="50195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?</a:t>
            </a:r>
          </a:p>
        </p:txBody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How to build a 99.9999% accurate search engine on a low budget….</a:t>
            </a:r>
          </a:p>
          <a:p>
            <a:pPr eaLnBrk="1" hangingPunct="1"/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>
              <a:buFont typeface="Wingdings" pitchFamily="-111" charset="2"/>
              <a:buNone/>
            </a:pPr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People doing information retrieval </a:t>
            </a:r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want to find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something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have a certain tolerance for junk.</a:t>
            </a:r>
          </a:p>
        </p:txBody>
      </p:sp>
      <p:sp>
        <p:nvSpPr>
          <p:cNvPr id="36870" name="WordArt 5"/>
          <p:cNvSpPr>
            <a:spLocks noChangeArrowheads="1" noChangeShapeType="1" noTextEdit="1"/>
          </p:cNvSpPr>
          <p:nvPr/>
        </p:nvSpPr>
        <p:spPr bwMode="auto">
          <a:xfrm>
            <a:off x="2530475" y="2819400"/>
            <a:ext cx="4191000" cy="914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Lucida Sans"/>
                <a:ea typeface="Lucida Sans"/>
                <a:cs typeface="Lucida Sans"/>
              </a:rPr>
              <a:t>Snoogle.com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2514600" y="384492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Search for: </a:t>
            </a: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4587875" y="3962400"/>
            <a:ext cx="2133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2186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3879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Arial" pitchFamily="-111" charset="0"/>
              </a:rPr>
              <a:t>0 matching results found.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2179" grpId="0" build="p"/>
      <p:bldP spid="12021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11" charset="-128"/>
                <a:cs typeface="ＭＳ Ｐゴシック" pitchFamily="-111" charset="-128"/>
              </a:rPr>
              <a:t>Unranked retrieval evaluation:</a:t>
            </a:r>
            <a:br>
              <a:rPr lang="en-US" sz="360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3600">
                <a:ea typeface="ＭＳ Ｐゴシック" pitchFamily="-111" charset="-128"/>
                <a:cs typeface="ＭＳ Ｐゴシック" pitchFamily="-111" charset="-128"/>
              </a:rPr>
              <a:t>Precision and Recall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8288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: fraction of retrieved docs that are relevant =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P(relevant|retrieved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)</a:t>
            </a:r>
          </a:p>
          <a:p>
            <a:pPr eaLnBrk="1" hangingPunct="1"/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: fraction of relevant docs that are retrieved =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P(retrieved|relevant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1000" y="4495800"/>
            <a:ext cx="1143000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810000"/>
            <a:ext cx="150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retrieved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733800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recision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00600" y="4800600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05000" y="4495800"/>
            <a:ext cx="1143000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3810000"/>
            <a:ext cx="137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relevant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00600" y="4495800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62800" y="5410200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495800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41980" y="3733800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 bwMode="auto">
          <a:xfrm>
            <a:off x="4419600" y="4800600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Left Brace 17"/>
          <p:cNvSpPr/>
          <p:nvPr/>
        </p:nvSpPr>
        <p:spPr bwMode="auto">
          <a:xfrm>
            <a:off x="6781800" y="5410200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Precision/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Recall tradeoff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Often a trade-off  between better precision and better recall</a:t>
            </a:r>
          </a:p>
          <a:p>
            <a:pPr eaLnBrk="1" hangingPunct="1"/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How can we increase recall?</a:t>
            </a:r>
          </a:p>
          <a:p>
            <a:pPr lvl="1"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Increase the number of documents retrieved (for example, return all documents)</a:t>
            </a: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What impact will this likely have on precision?</a:t>
            </a:r>
          </a:p>
          <a:p>
            <a:pPr lvl="1"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Generally, retrieving more documents will result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in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 decrease in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precision`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People usually use balanced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aseline="-250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</a:p>
          <a:p>
            <a:pPr lvl="1" eaLnBrk="1" hangingPunct="1"/>
            <a:r>
              <a:rPr lang="en-US" dirty="0"/>
              <a:t>  i.e., with </a:t>
            </a:r>
            <a:r>
              <a:rPr lang="en-US" dirty="0" err="1">
                <a:sym typeface="Symbol" pitchFamily="-111" charset="2"/>
              </a:rPr>
              <a:t></a:t>
            </a:r>
            <a:r>
              <a:rPr lang="en-US" dirty="0"/>
              <a:t> = 1 or </a:t>
            </a:r>
            <a:r>
              <a:rPr lang="en-US" dirty="0" err="1">
                <a:sym typeface="Symbol" pitchFamily="-111" charset="2"/>
              </a:rPr>
              <a:t></a:t>
            </a:r>
            <a:r>
              <a:rPr lang="en-US" dirty="0">
                <a:sym typeface="Symbol" pitchFamily="-111" charset="2"/>
              </a:rPr>
              <a:t> = ½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Harmonic mean is a conservative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average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519238" y="2819400"/>
          <a:ext cx="5675312" cy="1651000"/>
        </p:xfrm>
        <a:graphic>
          <a:graphicData uri="http://schemas.openxmlformats.org/presentationml/2006/ole">
            <p:oleObj spid="_x0000_s39938" name="Equation" r:id="rId3" imgW="209520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things going?</a:t>
            </a:r>
          </a:p>
          <a:p>
            <a:r>
              <a:rPr lang="en-US" dirty="0" smtClean="0"/>
              <a:t>Slides</a:t>
            </a:r>
          </a:p>
          <a:p>
            <a:r>
              <a:rPr lang="en-US" dirty="0" smtClean="0"/>
              <a:t>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085850" y="1714500"/>
          <a:ext cx="6986588" cy="4872038"/>
        </p:xfrm>
        <a:graphic>
          <a:graphicData uri="http://schemas.openxmlformats.org/presentationml/2006/ole">
            <p:oleObj spid="_x0000_s40962" name="Chart" r:id="rId3" imgW="4775200" imgH="33274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Evaluating ranked results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800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Most IR systems are ranked systems</a:t>
            </a: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We want to evaluate the systems based on their ranking of the documents</a:t>
            </a: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What might we do?</a:t>
            </a: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With a ranked system, we can look at the precision/recall for the top K results</a:t>
            </a:r>
          </a:p>
          <a:p>
            <a:pPr eaLnBrk="1" hangingPunct="1"/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Plotting this over K, gives us the precision-recall curve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A precision-recall curve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ph idx="1"/>
          </p:nvPr>
        </p:nvGraphicFramePr>
        <p:xfrm>
          <a:off x="1066800" y="1770063"/>
          <a:ext cx="7086600" cy="4894262"/>
        </p:xfrm>
        <a:graphic>
          <a:graphicData uri="http://schemas.openxmlformats.org/presentationml/2006/ole">
            <p:oleObj spid="_x0000_s43010" name="Chart" r:id="rId3" imgW="5016500" imgH="34671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system is better?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028673" y="3972328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62327" y="3972328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Evaluation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876800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Graphs are good, but people want summary measures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!</a:t>
            </a:r>
          </a:p>
          <a:p>
            <a:pPr lvl="1" eaLnBrk="1" hangingPunct="1"/>
            <a:r>
              <a:rPr lang="en-US" dirty="0"/>
              <a:t>Precision at fixed retrieval level</a:t>
            </a:r>
          </a:p>
          <a:p>
            <a:pPr lvl="2" eaLnBrk="1" hangingPunct="1"/>
            <a:r>
              <a:rPr lang="en-US" dirty="0">
                <a:ea typeface="ＭＳ Ｐゴシック" pitchFamily="-111" charset="-128"/>
              </a:rPr>
              <a:t>Precision-at-</a:t>
            </a:r>
            <a:r>
              <a:rPr lang="en-US" i="1" dirty="0" err="1">
                <a:ea typeface="ＭＳ Ｐゴシック" pitchFamily="-111" charset="-128"/>
              </a:rPr>
              <a:t>k</a:t>
            </a:r>
            <a:r>
              <a:rPr lang="en-US" dirty="0">
                <a:ea typeface="ＭＳ Ｐゴシック" pitchFamily="-111" charset="-128"/>
              </a:rPr>
              <a:t>: Precision of top </a:t>
            </a:r>
            <a:r>
              <a:rPr lang="en-US" i="1" dirty="0" err="1">
                <a:ea typeface="ＭＳ Ｐゴシック" pitchFamily="-111" charset="-128"/>
              </a:rPr>
              <a:t>k</a:t>
            </a:r>
            <a:r>
              <a:rPr lang="en-US" dirty="0">
                <a:ea typeface="ＭＳ Ｐゴシック" pitchFamily="-111" charset="-128"/>
              </a:rPr>
              <a:t> results</a:t>
            </a:r>
          </a:p>
          <a:p>
            <a:pPr lvl="2" eaLnBrk="1" hangingPunct="1"/>
            <a:r>
              <a:rPr lang="en-US" dirty="0">
                <a:ea typeface="ＭＳ Ｐゴシック" pitchFamily="-111" charset="-128"/>
              </a:rPr>
              <a:t>Perhaps appropriate for most of web search: all people want are good matches on the first one or two results pages</a:t>
            </a:r>
          </a:p>
          <a:p>
            <a:pPr lvl="2" eaLnBrk="1" hangingPunct="1"/>
            <a:r>
              <a:rPr lang="en-US" dirty="0">
                <a:ea typeface="ＭＳ Ｐゴシック" pitchFamily="-111" charset="-128"/>
              </a:rPr>
              <a:t>But: averages badly and has an arbitrary parameter of </a:t>
            </a:r>
            <a:r>
              <a:rPr lang="en-US" i="1" dirty="0" err="1" smtClean="0">
                <a:ea typeface="ＭＳ Ｐゴシック" pitchFamily="-111" charset="-128"/>
              </a:rPr>
              <a:t>k</a:t>
            </a:r>
            <a:endParaRPr lang="en-US" i="1" dirty="0" smtClean="0">
              <a:ea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</a:rPr>
              <a:t>Any way to capture more of the graph?</a:t>
            </a:r>
            <a:endParaRPr lang="en-US" dirty="0" smtClean="0">
              <a:ea typeface="ＭＳ Ｐゴシック" pitchFamily="-111" charset="-128"/>
            </a:endParaRPr>
          </a:p>
          <a:p>
            <a:pPr lvl="1" eaLnBrk="1" hangingPunct="1"/>
            <a:r>
              <a:rPr lang="en-US" dirty="0"/>
              <a:t>11-point</a:t>
            </a:r>
            <a:r>
              <a:rPr lang="en-US" dirty="0" smtClean="0"/>
              <a:t> average </a:t>
            </a:r>
            <a:r>
              <a:rPr lang="en-US" dirty="0"/>
              <a:t>precision</a:t>
            </a:r>
          </a:p>
          <a:p>
            <a:pPr lvl="2" eaLnBrk="1" hangingPunct="1"/>
            <a:r>
              <a:rPr lang="en-US" dirty="0" smtClean="0">
                <a:ea typeface="ＭＳ Ｐゴシック" pitchFamily="-111" charset="-128"/>
              </a:rPr>
              <a:t>Take </a:t>
            </a:r>
            <a:r>
              <a:rPr lang="en-US" dirty="0">
                <a:ea typeface="ＭＳ Ｐゴシック" pitchFamily="-111" charset="-128"/>
              </a:rPr>
              <a:t>the precision at 11 levels of recall varying from 0 to 1 by tenths of the </a:t>
            </a:r>
            <a:r>
              <a:rPr lang="en-US" dirty="0" smtClean="0">
                <a:ea typeface="ＭＳ Ｐゴシック" pitchFamily="-111" charset="-128"/>
              </a:rPr>
              <a:t>documents</a:t>
            </a:r>
            <a:r>
              <a:rPr lang="en-US" dirty="0" smtClean="0">
                <a:ea typeface="ＭＳ Ｐゴシック" pitchFamily="-111" charset="-128"/>
              </a:rPr>
              <a:t> </a:t>
            </a:r>
            <a:r>
              <a:rPr lang="en-US" dirty="0" smtClean="0">
                <a:ea typeface="ＭＳ Ｐゴシック" pitchFamily="-111" charset="-128"/>
              </a:rPr>
              <a:t>and </a:t>
            </a:r>
            <a:r>
              <a:rPr lang="en-US" dirty="0">
                <a:ea typeface="ＭＳ Ｐゴシック" pitchFamily="-111" charset="-128"/>
              </a:rPr>
              <a:t>average them</a:t>
            </a:r>
          </a:p>
          <a:p>
            <a:pPr lvl="2" eaLnBrk="1" hangingPunct="1"/>
            <a:r>
              <a:rPr lang="en-US" dirty="0">
                <a:ea typeface="ＭＳ Ｐゴシック" pitchFamily="-111" charset="-128"/>
              </a:rPr>
              <a:t>Evaluates performance at all recall </a:t>
            </a:r>
            <a:r>
              <a:rPr lang="en-US" dirty="0" smtClean="0">
                <a:ea typeface="ＭＳ Ｐゴシック" pitchFamily="-111" charset="-128"/>
              </a:rPr>
              <a:t>levels (which may be good or bad)</a:t>
            </a:r>
            <a:endParaRPr lang="en-US" dirty="0"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Typical (good) 11 point precisions</a:t>
            </a:r>
          </a:p>
        </p:txBody>
      </p:sp>
      <p:sp>
        <p:nvSpPr>
          <p:cNvPr id="47109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8768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11" charset="-128"/>
                <a:cs typeface="ＭＳ Ｐゴシック" pitchFamily="-111" charset="-128"/>
              </a:rPr>
              <a:t>SabIR/Cornell 8A1 11pt precision from TREC 8 (1999) 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2057400" y="2220913"/>
          <a:ext cx="5257800" cy="4440237"/>
        </p:xfrm>
        <a:graphic>
          <a:graphicData uri="http://schemas.openxmlformats.org/presentationml/2006/ole">
            <p:oleObj spid="_x0000_s47106" name="Chart" r:id="rId3" imgW="4584700" imgH="38735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 point is somewhat arbitrary…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219200" y="1752600"/>
            <a:ext cx="7543800" cy="4876800"/>
          </a:xfrm>
        </p:spPr>
        <p:txBody>
          <a:bodyPr/>
          <a:lstStyle/>
          <a:p>
            <a:r>
              <a:rPr lang="en-US" dirty="0" smtClean="0"/>
              <a:t>What are we really interested in?</a:t>
            </a:r>
          </a:p>
          <a:p>
            <a:pPr lvl="1"/>
            <a:r>
              <a:rPr lang="en-US" dirty="0" smtClean="0"/>
              <a:t>How high up are the relevant results</a:t>
            </a:r>
          </a:p>
          <a:p>
            <a:r>
              <a:rPr lang="en-US" dirty="0" smtClean="0"/>
              <a:t>How might we measure this?</a:t>
            </a:r>
          </a:p>
          <a:p>
            <a:pPr lvl="1"/>
            <a:r>
              <a:rPr lang="en-US" dirty="0" smtClean="0"/>
              <a:t>Average position in list</a:t>
            </a:r>
          </a:p>
          <a:p>
            <a:r>
              <a:rPr lang="en-US" dirty="0" smtClean="0"/>
              <a:t>Any issue with this?</a:t>
            </a:r>
          </a:p>
          <a:p>
            <a:pPr lvl="1"/>
            <a:r>
              <a:rPr lang="en-US" dirty="0" smtClean="0"/>
              <a:t>Query dependent, i.e. if there are more relevant documents, will be higher (worse)</a:t>
            </a: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Mean average precision (MAP)</a:t>
            </a:r>
          </a:p>
          <a:p>
            <a:pPr lvl="1" eaLnBrk="1" hangingPunct="1"/>
            <a:r>
              <a:rPr lang="en-US" dirty="0" smtClean="0"/>
              <a:t>Average of the precision value obtained for the top </a:t>
            </a:r>
            <a:r>
              <a:rPr lang="en-US" i="1" dirty="0" err="1" smtClean="0"/>
              <a:t>k</a:t>
            </a:r>
            <a:r>
              <a:rPr lang="en-US" dirty="0" smtClean="0"/>
              <a:t> documents</a:t>
            </a:r>
            <a:r>
              <a:rPr lang="en-US" b="1" dirty="0" smtClean="0"/>
              <a:t>, each time </a:t>
            </a:r>
            <a:r>
              <a:rPr lang="en-US" dirty="0" smtClean="0"/>
              <a:t>a relevant doc is </a:t>
            </a:r>
            <a:r>
              <a:rPr lang="en-US" dirty="0" smtClean="0"/>
              <a:t>retrieved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5200" y="4724400"/>
            <a:ext cx="53876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of the precision value</a:t>
            </a:r>
            <a:r>
              <a:rPr lang="en-US" dirty="0" smtClean="0"/>
              <a:t> </a:t>
            </a:r>
          </a:p>
          <a:p>
            <a:pPr marL="0" lvl="1"/>
            <a:r>
              <a:rPr lang="en-US" dirty="0" smtClean="0"/>
              <a:t>obtained </a:t>
            </a:r>
            <a:r>
              <a:rPr lang="en-US" dirty="0" smtClean="0"/>
              <a:t>for the top </a:t>
            </a:r>
            <a:r>
              <a:rPr lang="en-US" i="1" dirty="0" err="1" smtClean="0"/>
              <a:t>k</a:t>
            </a:r>
            <a:r>
              <a:rPr lang="en-US" dirty="0" smtClean="0"/>
              <a:t> documents</a:t>
            </a:r>
            <a:r>
              <a:rPr lang="en-US" b="1" dirty="0" smtClean="0"/>
              <a:t>,</a:t>
            </a:r>
            <a:r>
              <a:rPr lang="en-US" b="1" dirty="0" smtClean="0"/>
              <a:t> </a:t>
            </a:r>
          </a:p>
          <a:p>
            <a:pPr marL="0" lvl="1"/>
            <a:r>
              <a:rPr lang="en-US" b="1" dirty="0" smtClean="0"/>
              <a:t>each </a:t>
            </a:r>
            <a:r>
              <a:rPr lang="en-US" b="1" dirty="0" smtClean="0"/>
              <a:t>time </a:t>
            </a:r>
            <a:r>
              <a:rPr lang="en-US" dirty="0" smtClean="0"/>
              <a:t>a relevant doc is retrieved</a:t>
            </a:r>
          </a:p>
          <a:p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10800000">
            <a:off x="914400" y="36560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10800000">
            <a:off x="914400" y="4191000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30480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/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00200" y="34245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00200" y="39579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en-US" dirty="0" smtClean="0"/>
              <a:t>/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24200" y="3048000"/>
            <a:ext cx="1344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sp>
        <p:nvSpPr>
          <p:cNvPr id="29" name="Right Brace 28"/>
          <p:cNvSpPr/>
          <p:nvPr/>
        </p:nvSpPr>
        <p:spPr bwMode="auto">
          <a:xfrm>
            <a:off x="2286000" y="2286000"/>
            <a:ext cx="6858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issues: human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r>
              <a:rPr lang="en-US" dirty="0" smtClean="0"/>
              <a:t>Humans are not perfect or consistent</a:t>
            </a:r>
          </a:p>
          <a:p>
            <a:r>
              <a:rPr lang="en-US" dirty="0" smtClean="0"/>
              <a:t>Often want multiple people to evaluate the results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685800" y="2819400"/>
          <a:ext cx="7772400" cy="357644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68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human labelers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r>
              <a:rPr lang="en-US" dirty="0" smtClean="0"/>
              <a:t>Can we trust the data?</a:t>
            </a:r>
          </a:p>
          <a:p>
            <a:r>
              <a:rPr lang="en-US" dirty="0" smtClean="0"/>
              <a:t>How do we use multiple judges?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52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724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inter-judge agreement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52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724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2891135"/>
            <a:ext cx="2780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370/400 = 92.5%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72621" y="2891135"/>
            <a:ext cx="2780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130/400 = 32.5%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1676400"/>
            <a:ext cx="4778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there any problem with this?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90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Measuring inter</a:t>
            </a:r>
            <a:r>
              <a:rPr lang="en-US" sz="3600" dirty="0">
                <a:ea typeface="ＭＳ Ｐゴシック" pitchFamily="-111" charset="-128"/>
                <a:cs typeface="ＭＳ Ｐゴシック" pitchFamily="-111" charset="-128"/>
              </a:rPr>
              <a:t>-</a:t>
            </a:r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judge (</a:t>
            </a:r>
            <a:r>
              <a:rPr lang="en-US" sz="3600" dirty="0" err="1">
                <a:ea typeface="ＭＳ Ｐゴシック" pitchFamily="-111" charset="-128"/>
                <a:cs typeface="ＭＳ Ｐゴシック" pitchFamily="-111" charset="-128"/>
              </a:rPr>
              <a:t>dis)agreement</a:t>
            </a:r>
            <a:endParaRPr lang="en-US" sz="36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11350"/>
            <a:ext cx="8077200" cy="4718050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Kappa measure</a:t>
            </a:r>
          </a:p>
          <a:p>
            <a:pPr lvl="1" eaLnBrk="1" hangingPunct="1"/>
            <a:r>
              <a:rPr lang="en-US" sz="2200" dirty="0"/>
              <a:t>Agreement measure among judges</a:t>
            </a:r>
          </a:p>
          <a:p>
            <a:pPr lvl="1" eaLnBrk="1" hangingPunct="1"/>
            <a:r>
              <a:rPr lang="en-US" sz="2200" dirty="0"/>
              <a:t>Designed for categorical judgments</a:t>
            </a:r>
          </a:p>
          <a:p>
            <a:pPr lvl="1" eaLnBrk="1" hangingPunct="1"/>
            <a:r>
              <a:rPr lang="en-US" sz="2200" dirty="0">
                <a:solidFill>
                  <a:srgbClr val="FF0000"/>
                </a:solidFill>
              </a:rPr>
              <a:t>Corrects for chance agreement</a:t>
            </a:r>
          </a:p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Kappa = [ P(A) – P(E) ] / [ 1 – P(E) ]</a:t>
            </a:r>
          </a:p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P(A) – proportion of time judges agree</a:t>
            </a:r>
          </a:p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P(E) – what agreement would be by chance</a:t>
            </a:r>
          </a:p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Kappa = 0 for chance agreement, 1 for total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agreement</a:t>
            </a: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Kappa above 0.7 is usually considered good enough</a:t>
            </a: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Other issues: pure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relevance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00200"/>
            <a:ext cx="5836127" cy="50482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81000" y="3810000"/>
            <a:ext cx="5867400" cy="1219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28249" y="3962400"/>
            <a:ext cx="2615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does Google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Other issues: pure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relevance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2590800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Relevance </a:t>
            </a:r>
            <a:r>
              <a:rPr lang="en-US" sz="2400" dirty="0" err="1">
                <a:ea typeface="ＭＳ Ｐゴシック" pitchFamily="-111" charset="-128"/>
                <a:cs typeface="ＭＳ Ｐゴシック" pitchFamily="-111" charset="-128"/>
              </a:rPr>
              <a:t>vs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dirty="0">
                <a:solidFill>
                  <a:schemeClr val="folHlink"/>
                </a:solidFill>
                <a:ea typeface="ＭＳ Ｐゴシック" pitchFamily="-111" charset="-128"/>
                <a:cs typeface="ＭＳ Ｐゴシック" pitchFamily="-111" charset="-128"/>
              </a:rPr>
              <a:t>Marginal Relevance</a:t>
            </a:r>
          </a:p>
          <a:p>
            <a:pPr lvl="1" eaLnBrk="1" hangingPunct="1"/>
            <a:r>
              <a:rPr lang="en-US" sz="2000" dirty="0"/>
              <a:t>A document can be redundant even if it is highly relevant</a:t>
            </a:r>
          </a:p>
          <a:p>
            <a:pPr lvl="1" eaLnBrk="1" hangingPunct="1"/>
            <a:r>
              <a:rPr lang="en-US" sz="2000" dirty="0"/>
              <a:t>Duplicates</a:t>
            </a:r>
          </a:p>
          <a:p>
            <a:pPr lvl="1" eaLnBrk="1" hangingPunct="1"/>
            <a:r>
              <a:rPr lang="en-US" sz="2000" dirty="0"/>
              <a:t>The same information from different sources</a:t>
            </a:r>
          </a:p>
          <a:p>
            <a:pPr lvl="1" eaLnBrk="1" hangingPunct="1"/>
            <a:r>
              <a:rPr lang="en-US" sz="2000" dirty="0"/>
              <a:t>Marginal relevance is a better measure of utility for the </a:t>
            </a:r>
            <a:r>
              <a:rPr lang="en-US" sz="2000" dirty="0" smtClean="0"/>
              <a:t>user</a:t>
            </a:r>
          </a:p>
          <a:p>
            <a:pPr eaLnBrk="1" hangingPunct="1"/>
            <a:r>
              <a:rPr lang="en-US" sz="2200" dirty="0" smtClean="0">
                <a:solidFill>
                  <a:schemeClr val="bg2"/>
                </a:solidFill>
              </a:rPr>
              <a:t>Measuring marginal relevance can be challenging, but search engines still attempt to tackle the problem</a:t>
            </a:r>
            <a:endParaRPr lang="en-US" sz="2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1" charset="-128"/>
                <a:cs typeface="ＭＳ Ｐゴシック" pitchFamily="-111" charset="-128"/>
              </a:rPr>
              <a:t>Evaluation at large search engines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Search engines have test collections of queries and hand-ranked results</a:t>
            </a: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Search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engines also use non-relevance-based measures.</a:t>
            </a:r>
          </a:p>
          <a:p>
            <a:pPr lvl="1" eaLnBrk="1" hangingPunct="1"/>
            <a:r>
              <a:rPr lang="en-US" sz="2000" dirty="0" err="1" smtClean="0"/>
              <a:t>Clickthrough</a:t>
            </a:r>
            <a:r>
              <a:rPr lang="en-US" sz="2000" dirty="0" smtClean="0"/>
              <a:t> on first result</a:t>
            </a:r>
          </a:p>
          <a:p>
            <a:pPr lvl="2" eaLnBrk="1" hangingPunct="1"/>
            <a:r>
              <a:rPr lang="en-US" dirty="0" smtClean="0">
                <a:ea typeface="ＭＳ Ｐゴシック" pitchFamily="-111" charset="-128"/>
              </a:rPr>
              <a:t>Not very reliable if you look at a single </a:t>
            </a:r>
            <a:r>
              <a:rPr lang="en-US" dirty="0" err="1" smtClean="0">
                <a:ea typeface="ＭＳ Ｐゴシック" pitchFamily="-111" charset="-128"/>
              </a:rPr>
              <a:t>clickthrough</a:t>
            </a:r>
            <a:r>
              <a:rPr lang="en-US" dirty="0" smtClean="0">
                <a:ea typeface="ＭＳ Ｐゴシック" pitchFamily="-111" charset="-128"/>
              </a:rPr>
              <a:t> … but pretty reliable in the aggregate.</a:t>
            </a:r>
          </a:p>
          <a:p>
            <a:pPr lvl="1" eaLnBrk="1" hangingPunct="1"/>
            <a:r>
              <a:rPr lang="en-US" sz="2000" dirty="0" smtClean="0"/>
              <a:t>Studies of user behavior in the lab</a:t>
            </a:r>
          </a:p>
          <a:p>
            <a:pPr lvl="1" eaLnBrk="1" hangingPunct="1"/>
            <a:r>
              <a:rPr lang="en-US" sz="2000" dirty="0" smtClean="0"/>
              <a:t>A/B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A/B Testing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00200"/>
          </a:xfrm>
        </p:spPr>
        <p:txBody>
          <a:bodyPr/>
          <a:lstStyle/>
          <a:p>
            <a:r>
              <a:rPr lang="en-US" dirty="0" smtClean="0"/>
              <a:t>Google wants to test the variants below to see what the impact of the two variants is</a:t>
            </a:r>
          </a:p>
          <a:p>
            <a:r>
              <a:rPr lang="en-US" dirty="0" smtClean="0"/>
              <a:t>How can they do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3505200"/>
            <a:ext cx="8890000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86300"/>
            <a:ext cx="8890000" cy="1028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828800" y="5105400"/>
            <a:ext cx="2133600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029200"/>
            <a:ext cx="2389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google</a:t>
            </a:r>
            <a:r>
              <a:rPr lang="en-US" sz="1400" dirty="0" smtClean="0">
                <a:solidFill>
                  <a:srgbClr val="0000FF"/>
                </a:solidFill>
              </a:rPr>
              <a:t> has a new font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1" charset="-128"/>
                <a:cs typeface="ＭＳ Ｐゴシック" pitchFamily="-111" charset="-128"/>
              </a:rPr>
              <a:t>A/B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0772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Have most users use old system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Divert a small proportion of traffic (e.g., 1%) to the new system that includes the innovation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Evaluate with an “automatic” measure like </a:t>
            </a:r>
            <a:r>
              <a:rPr lang="en-US" sz="2800" dirty="0" err="1" smtClean="0">
                <a:ea typeface="ＭＳ Ｐゴシック" pitchFamily="-111" charset="-128"/>
                <a:cs typeface="ＭＳ Ｐゴシック" pitchFamily="-111" charset="-128"/>
              </a:rPr>
              <a:t>clickthrough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 on first result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Now we can directly see if the innovation does improve user happiness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Ron </a:t>
            </a:r>
            <a:r>
              <a:rPr lang="en-US" dirty="0" err="1" smtClean="0"/>
              <a:t>Kohavi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http://videolectures.net/kdd07_kohavi_pctce/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hw1, you examined 5 systems.  How did you evaluate the systems/queries?</a:t>
            </a:r>
          </a:p>
          <a:p>
            <a:endParaRPr lang="en-US" dirty="0" smtClean="0"/>
          </a:p>
          <a:p>
            <a:r>
              <a:rPr lang="en-US" dirty="0" smtClean="0"/>
              <a:t>What are important features for an IR system?</a:t>
            </a:r>
          </a:p>
          <a:p>
            <a:endParaRPr lang="en-US" dirty="0" smtClean="0"/>
          </a:p>
          <a:p>
            <a:r>
              <a:rPr lang="en-US" dirty="0" smtClean="0"/>
              <a:t>How might we automatically evaluate the performance of a system?  Compare two systems?</a:t>
            </a:r>
          </a:p>
          <a:p>
            <a:endParaRPr lang="en-US" dirty="0" smtClean="0"/>
          </a:p>
          <a:p>
            <a:r>
              <a:rPr lang="en-US" dirty="0" smtClean="0"/>
              <a:t>What data might be useful?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Measures for a search engine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How fast does it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index (how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frequently can we update the index)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How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fast does it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search</a:t>
            </a:r>
            <a:endParaRPr lang="en-US" dirty="0" smtClean="0"/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How big is the index</a:t>
            </a: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Expressiveness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of query language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UI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Is it free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?</a:t>
            </a:r>
          </a:p>
          <a:p>
            <a:pPr eaLnBrk="1" hangingPunct="1"/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Quality of the search results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Measuring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user performance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Who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is the user we are trying to make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happy and how can we measure this?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Web search engine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user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finds what they want and return to the engine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measure </a:t>
            </a:r>
            <a:r>
              <a:rPr lang="en-US" sz="1800" dirty="0"/>
              <a:t>rate of return </a:t>
            </a:r>
            <a:r>
              <a:rPr lang="en-US" sz="1800" dirty="0" smtClean="0"/>
              <a:t>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Financial drivers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u="sng" dirty="0" err="1">
                <a:ea typeface="ＭＳ Ｐゴシック" pitchFamily="-111" charset="-128"/>
                <a:cs typeface="ＭＳ Ｐゴシック" pitchFamily="-111" charset="-128"/>
              </a:rPr>
              <a:t>eCommerce</a:t>
            </a:r>
            <a:r>
              <a:rPr lang="en-US" sz="2000" u="sng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site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-111" charset="-128"/>
                <a:cs typeface="ＭＳ Ｐゴシック" pitchFamily="-111" charset="-128"/>
              </a:rPr>
              <a:t>user </a:t>
            </a:r>
            <a:r>
              <a:rPr lang="en-US" sz="1800" dirty="0">
                <a:ea typeface="ＭＳ Ｐゴシック" pitchFamily="-111" charset="-128"/>
                <a:cs typeface="ＭＳ Ｐゴシック" pitchFamily="-111" charset="-128"/>
              </a:rPr>
              <a:t>finds what they want and make a purchase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Is it the end-user, or the </a:t>
            </a:r>
            <a:r>
              <a:rPr lang="en-US" sz="1800" dirty="0" err="1"/>
              <a:t>eCommerce</a:t>
            </a:r>
            <a:r>
              <a:rPr lang="en-US" sz="1800" dirty="0"/>
              <a:t> site, whose happiness we measure?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Measure: </a:t>
            </a:r>
            <a:r>
              <a:rPr lang="en-US" sz="1800" dirty="0"/>
              <a:t>time to purchase, or fraction of searchers who become </a:t>
            </a:r>
            <a:r>
              <a:rPr lang="en-US" sz="1800" dirty="0" smtClean="0"/>
              <a:t>buyers, revenue, profit, …</a:t>
            </a:r>
          </a:p>
          <a:p>
            <a:pPr eaLnBrk="1" hangingPunct="1"/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Enterprise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(company/</a:t>
            </a:r>
            <a:r>
              <a:rPr lang="en-US" sz="2000" dirty="0" err="1" smtClean="0">
                <a:ea typeface="ＭＳ Ｐゴシック" pitchFamily="-111" charset="-128"/>
                <a:cs typeface="ＭＳ Ｐゴシック" pitchFamily="-111" charset="-128"/>
              </a:rPr>
              <a:t>govt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/academic)</a:t>
            </a:r>
          </a:p>
          <a:p>
            <a:pPr lvl="1" eaLnBrk="1" hangingPunct="1"/>
            <a:r>
              <a:rPr lang="en-US" sz="1800" dirty="0" smtClean="0">
                <a:ea typeface="ＭＳ Ｐゴシック" pitchFamily="-111" charset="-128"/>
                <a:cs typeface="ＭＳ Ｐゴシック" pitchFamily="-111" charset="-128"/>
              </a:rPr>
              <a:t>Care about “user productivity”</a:t>
            </a:r>
          </a:p>
          <a:p>
            <a:pPr lvl="1" eaLnBrk="1" hangingPunct="1"/>
            <a:r>
              <a:rPr lang="en-US" sz="1800" dirty="0" smtClean="0"/>
              <a:t>How much time do my users save when looking for information?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Common IR evaluation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510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Most common proxy: </a:t>
            </a:r>
            <a:r>
              <a:rPr lang="en-US" sz="2400" i="1" dirty="0" smtClean="0">
                <a:ea typeface="ＭＳ Ｐゴシック" pitchFamily="-111" charset="-128"/>
                <a:cs typeface="ＭＳ Ｐゴシック" pitchFamily="-111" charset="-128"/>
              </a:rPr>
              <a:t>relevance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of search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results</a:t>
            </a: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Relevance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is assessed relative to the </a:t>
            </a:r>
            <a:r>
              <a:rPr lang="en-US" sz="2400" b="1" dirty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information need</a:t>
            </a:r>
            <a:r>
              <a:rPr lang="en-US" sz="2400" b="1" i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i="1" dirty="0">
                <a:ea typeface="ＭＳ Ｐゴシック" pitchFamily="-111" charset="-128"/>
                <a:cs typeface="ＭＳ Ｐゴシック" pitchFamily="-111" charset="-128"/>
              </a:rPr>
              <a:t>not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the</a:t>
            </a:r>
            <a:r>
              <a:rPr lang="en-US" sz="2400" i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query</a:t>
            </a:r>
            <a:endParaRPr lang="en-US" sz="2400" b="1" dirty="0" smtClean="0">
              <a:solidFill>
                <a:srgbClr val="FF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u="sng" dirty="0" smtClean="0">
                <a:ea typeface="ＭＳ Ｐゴシック" pitchFamily="-111" charset="-128"/>
                <a:cs typeface="ＭＳ Ｐゴシック" pitchFamily="-111" charset="-128"/>
              </a:rPr>
              <a:t>Information </a:t>
            </a:r>
            <a:r>
              <a:rPr lang="en-US" sz="2400" u="sng" dirty="0">
                <a:ea typeface="ＭＳ Ｐゴシック" pitchFamily="-111" charset="-128"/>
                <a:cs typeface="ＭＳ Ｐゴシック" pitchFamily="-111" charset="-128"/>
              </a:rPr>
              <a:t>need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</a:t>
            </a:r>
            <a:r>
              <a:rPr lang="en-US" sz="2400" i="1" dirty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I'm looking for information on whether drinking red wine is more effective at reducing your risk of heart attacks than white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wine</a:t>
            </a:r>
            <a:endParaRPr lang="en-US" sz="2400" i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400" u="sng" dirty="0">
                <a:ea typeface="ＭＳ Ｐゴシック" pitchFamily="-111" charset="-128"/>
                <a:cs typeface="ＭＳ Ｐゴシック" pitchFamily="-111" charset="-128"/>
              </a:rPr>
              <a:t>Query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wine red white heart attack effective</a:t>
            </a:r>
          </a:p>
          <a:p>
            <a:pPr eaLnBrk="1" hangingPunct="1"/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You evaluate whether the doc addresses the information need,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b="1" dirty="0" smtClean="0">
                <a:solidFill>
                  <a:srgbClr val="A40508"/>
                </a:solidFill>
                <a:ea typeface="ＭＳ Ｐゴシック" pitchFamily="-111" charset="-128"/>
                <a:cs typeface="ＭＳ Ｐゴシック" pitchFamily="-111" charset="-128"/>
              </a:rPr>
              <a:t>NOT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whether it has these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33600" y="5410200"/>
            <a:ext cx="4267200" cy="990600"/>
            <a:chOff x="1066800" y="1905000"/>
            <a:chExt cx="4267200" cy="990600"/>
          </a:xfrm>
        </p:grpSpPr>
        <p:sp>
          <p:nvSpPr>
            <p:cNvPr id="6" name="Oval 5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819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52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57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71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14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19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343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581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267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4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1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715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019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334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943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 bwMode="auto">
          <a:xfrm rot="2475070">
            <a:off x="2116543" y="3653983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19082760">
            <a:off x="4934083" y="3504342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324600" y="2209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7010400" y="1828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10400" y="2133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010400" y="2438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6324600" y="3352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7010400" y="2971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010400" y="3276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010400" y="3581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9400" y="3962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867400" y="4495800"/>
            <a:ext cx="3123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What do we want to know about these results?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10648</TotalTime>
  <Words>1581</Words>
  <Application>Microsoft Macintosh PowerPoint</Application>
  <PresentationFormat>On-screen Show (4:3)</PresentationFormat>
  <Paragraphs>305</Paragraphs>
  <Slides>37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Default Design</vt:lpstr>
      <vt:lpstr>Equation</vt:lpstr>
      <vt:lpstr>Chart</vt:lpstr>
      <vt:lpstr>Evaluation</vt:lpstr>
      <vt:lpstr>Administrative</vt:lpstr>
      <vt:lpstr>Zipf’s law</vt:lpstr>
      <vt:lpstr>IR Evaluation</vt:lpstr>
      <vt:lpstr>Measures for a search engine</vt:lpstr>
      <vt:lpstr>Measuring user performance</vt:lpstr>
      <vt:lpstr>Common IR evaluation</vt:lpstr>
      <vt:lpstr>Data for evaluation</vt:lpstr>
      <vt:lpstr>Data for evaluation</vt:lpstr>
      <vt:lpstr>Data for evaluation</vt:lpstr>
      <vt:lpstr>Data for evaluation</vt:lpstr>
      <vt:lpstr>Data for evaluation: option 1</vt:lpstr>
      <vt:lpstr>Data for evaluation: option 2</vt:lpstr>
      <vt:lpstr>How can we quantify the results?</vt:lpstr>
      <vt:lpstr>Accuracy?</vt:lpstr>
      <vt:lpstr>Accuracy?</vt:lpstr>
      <vt:lpstr>Unranked retrieval evaluation: Precision and Recall</vt:lpstr>
      <vt:lpstr>Precision/Recall tradeoff</vt:lpstr>
      <vt:lpstr>A combined measure: F</vt:lpstr>
      <vt:lpstr>F1 and other averages</vt:lpstr>
      <vt:lpstr>Evaluating ranked results</vt:lpstr>
      <vt:lpstr>A precision-recall curve</vt:lpstr>
      <vt:lpstr>Which is system is better?</vt:lpstr>
      <vt:lpstr>Evaluation</vt:lpstr>
      <vt:lpstr>Typical (good) 11 point precisions</vt:lpstr>
      <vt:lpstr>11 point is somewhat arbitrary…</vt:lpstr>
      <vt:lpstr>MAP</vt:lpstr>
      <vt:lpstr>Other issues: human evaluations</vt:lpstr>
      <vt:lpstr>Multiple human labelers</vt:lpstr>
      <vt:lpstr>Measuring inter-judge agreement</vt:lpstr>
      <vt:lpstr>Measuring inter-judge (dis)agreement</vt:lpstr>
      <vt:lpstr>Other issues: pure relevance</vt:lpstr>
      <vt:lpstr>Other issues: pure relevance</vt:lpstr>
      <vt:lpstr>Evaluation at large search engines</vt:lpstr>
      <vt:lpstr>A/B Testing</vt:lpstr>
      <vt:lpstr>A/B testing</vt:lpstr>
      <vt:lpstr>Guest speaker today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Dave Kauchak</cp:lastModifiedBy>
  <cp:revision>283</cp:revision>
  <cp:lastPrinted>2009-04-22T19:24:48Z</cp:lastPrinted>
  <dcterms:created xsi:type="dcterms:W3CDTF">2009-09-23T16:37:29Z</dcterms:created>
  <dcterms:modified xsi:type="dcterms:W3CDTF">2009-09-23T17:23:45Z</dcterms:modified>
</cp:coreProperties>
</file>