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notesSlides/notesSlide4.xml" ContentType="application/vnd.openxmlformats-officedocument.presentationml.notesSlide+xml"/>
  <Override PartName="/ppt/embeddings/Microsoft_Equation11.bin" ContentType="application/vnd.openxmlformats-officedocument.oleObject"/>
  <Override PartName="/ppt/embeddings/Microsoft_Equation4.bin" ContentType="application/vnd.openxmlformats-officedocument.oleObject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embeddings/Microsoft_Equation5.bin" ContentType="application/vnd.openxmlformats-officedocument.oleObject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Default Extension="png" ContentType="image/png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embeddings/Microsoft_Equation3.bin" ContentType="application/vnd.openxmlformats-officedocument.oleObject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Default Extension="xls" ContentType="application/vnd.ms-exce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notesSlides/notesSlide3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embeddings/Microsoft_Equation2.bin" ContentType="application/vnd.openxmlformats-officedocument.oleObject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Microsoft_Equation10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57" r:id="rId1"/>
  </p:sldMasterIdLst>
  <p:notesMasterIdLst>
    <p:notesMasterId r:id="rId54"/>
  </p:notesMasterIdLst>
  <p:handoutMasterIdLst>
    <p:handoutMasterId r:id="rId55"/>
  </p:handoutMasterIdLst>
  <p:sldIdLst>
    <p:sldId id="666" r:id="rId2"/>
    <p:sldId id="665" r:id="rId3"/>
    <p:sldId id="667" r:id="rId4"/>
    <p:sldId id="633" r:id="rId5"/>
    <p:sldId id="632" r:id="rId6"/>
    <p:sldId id="634" r:id="rId7"/>
    <p:sldId id="692" r:id="rId8"/>
    <p:sldId id="668" r:id="rId9"/>
    <p:sldId id="669" r:id="rId10"/>
    <p:sldId id="671" r:id="rId11"/>
    <p:sldId id="672" r:id="rId12"/>
    <p:sldId id="673" r:id="rId13"/>
    <p:sldId id="674" r:id="rId14"/>
    <p:sldId id="675" r:id="rId15"/>
    <p:sldId id="676" r:id="rId16"/>
    <p:sldId id="677" r:id="rId17"/>
    <p:sldId id="693" r:id="rId18"/>
    <p:sldId id="552" r:id="rId19"/>
    <p:sldId id="678" r:id="rId20"/>
    <p:sldId id="679" r:id="rId21"/>
    <p:sldId id="558" r:id="rId22"/>
    <p:sldId id="680" r:id="rId23"/>
    <p:sldId id="681" r:id="rId24"/>
    <p:sldId id="682" r:id="rId25"/>
    <p:sldId id="642" r:id="rId26"/>
    <p:sldId id="683" r:id="rId27"/>
    <p:sldId id="641" r:id="rId28"/>
    <p:sldId id="644" r:id="rId29"/>
    <p:sldId id="686" r:id="rId30"/>
    <p:sldId id="687" r:id="rId31"/>
    <p:sldId id="688" r:id="rId32"/>
    <p:sldId id="689" r:id="rId33"/>
    <p:sldId id="684" r:id="rId34"/>
    <p:sldId id="645" r:id="rId35"/>
    <p:sldId id="694" r:id="rId36"/>
    <p:sldId id="646" r:id="rId37"/>
    <p:sldId id="647" r:id="rId38"/>
    <p:sldId id="648" r:id="rId39"/>
    <p:sldId id="649" r:id="rId40"/>
    <p:sldId id="650" r:id="rId41"/>
    <p:sldId id="651" r:id="rId42"/>
    <p:sldId id="695" r:id="rId43"/>
    <p:sldId id="631" r:id="rId44"/>
    <p:sldId id="690" r:id="rId45"/>
    <p:sldId id="653" r:id="rId46"/>
    <p:sldId id="654" r:id="rId47"/>
    <p:sldId id="696" r:id="rId48"/>
    <p:sldId id="561" r:id="rId49"/>
    <p:sldId id="628" r:id="rId50"/>
    <p:sldId id="562" r:id="rId51"/>
    <p:sldId id="564" r:id="rId52"/>
    <p:sldId id="691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4F3EB"/>
    <a:srgbClr val="F0EEEB"/>
    <a:srgbClr val="00A000"/>
    <a:srgbClr val="A40508"/>
    <a:srgbClr val="A50021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6763" autoAdjust="0"/>
    <p:restoredTop sz="94721" autoAdjust="0"/>
  </p:normalViewPr>
  <p:slideViewPr>
    <p:cSldViewPr>
      <p:cViewPr varScale="1">
        <p:scale>
          <a:sx n="111" d="100"/>
          <a:sy n="111" d="100"/>
        </p:scale>
        <p:origin x="-7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" y="30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0" Type="http://schemas.openxmlformats.org/officeDocument/2006/relationships/tableStyles" Target="tableStyles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viewProps" Target="viewProps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presProps" Target="presProps.xml"/><Relationship Id="rId59" Type="http://schemas.openxmlformats.org/officeDocument/2006/relationships/theme" Target="theme/theme1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handoutMaster" Target="handoutMasters/handoutMaster1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printerSettings" Target="printerSettings/printerSettings1.bin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54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pict"/><Relationship Id="rId1" Type="http://schemas.openxmlformats.org/officeDocument/2006/relationships/image" Target="../media/image4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ict"/><Relationship Id="rId1" Type="http://schemas.openxmlformats.org/officeDocument/2006/relationships/image" Target="../media/image6.pict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.pict"/><Relationship Id="rId1" Type="http://schemas.openxmlformats.org/officeDocument/2006/relationships/image" Target="../media/image7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cs typeface="宋体" charset="-122"/>
              </a:defRPr>
            </a:lvl1pPr>
          </a:lstStyle>
          <a:p>
            <a:pPr>
              <a:defRPr/>
            </a:pPr>
            <a:fld id="{9BF3EBA9-CC2A-3F4F-A946-D41F6D0891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cs typeface="宋体" charset="-122"/>
              </a:defRPr>
            </a:lvl1pPr>
          </a:lstStyle>
          <a:p>
            <a:pPr>
              <a:defRPr/>
            </a:pPr>
            <a:fld id="{3BC98FAF-F805-4F48-B466-05097648B52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1" charset="-128"/>
        <a:cs typeface="ＭＳ Ｐゴシック" pitchFamily="-11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3704"/>
            <a:ext cx="5030391" cy="411389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083" tIns="45041" rIns="90083" bIns="45041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Arial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Computing</a:t>
            </a:r>
            <a:r>
              <a:rPr lang="en-US" baseline="0" dirty="0" smtClean="0"/>
              <a:t> on the fly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could save memory (store integer rather than real number)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could use different weighting schemes with the index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 Store in index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more efficient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C98FAF-F805-4F48-B466-05097648B52B}" type="slidenum">
              <a:rPr lang="zh-CN" altLang="en-US" smtClean="0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separate</a:t>
            </a:r>
          </a:p>
          <a:p>
            <a:pPr lvl="1">
              <a:buFontTx/>
              <a:buChar char="-"/>
            </a:pPr>
            <a:r>
              <a:rPr lang="en-US" dirty="0" smtClean="0"/>
              <a:t> flexibility</a:t>
            </a:r>
            <a:r>
              <a:rPr lang="en-US" baseline="0" dirty="0" smtClean="0"/>
              <a:t> to use different weighting schemes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one less pass during indexing</a:t>
            </a:r>
          </a:p>
          <a:p>
            <a:pPr lvl="0">
              <a:buFontTx/>
              <a:buChar char="-"/>
            </a:pPr>
            <a:r>
              <a:rPr lang="en-US" baseline="0" dirty="0" smtClean="0"/>
              <a:t> store in structure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efficient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 simpler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C98FAF-F805-4F48-B466-05097648B52B}" type="slidenum">
              <a:rPr lang="zh-CN" altLang="en-US" smtClean="0"/>
              <a:pPr>
                <a:defRPr/>
              </a:pPr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fld id="{C32D3534-AA9F-294D-A62F-01E1DA7F20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9B16D-205E-7C41-8F7A-5A14A8F40C3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66C1C-A882-CD40-AD63-5D5FF2508F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F056F-8146-AC46-BF52-5470F1BB73B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97372-54B5-DF4F-AC0F-31C8DD9492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DB24E-1F0D-D149-A80C-789B569AB70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36C12-C990-2F4E-A90B-B633E58427D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BB8F9-AFB6-324C-B893-48474C971A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59961-50D4-1A45-BAC4-76355BF6CF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37BBB-5186-D84B-92AC-7B24DF6C68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91A24-AC98-F346-863E-E40A00B5E60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宋体" charset="-122"/>
                <a:cs typeface="宋体" charset="-122"/>
              </a:defRPr>
            </a:lvl1pPr>
          </a:lstStyle>
          <a:p>
            <a:pPr>
              <a:defRPr/>
            </a:pPr>
            <a:fld id="{746C0A80-C636-FB45-B298-60201EF1A48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en-US">
              <a:solidFill>
                <a:srgbClr val="A50021"/>
              </a:solidFill>
              <a:latin typeface="Arial" charset="0"/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1" charset="2"/>
        <a:buChar char="n"/>
        <a:defRPr sz="26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1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6.xls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7.xls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Relationship Id="rId5" Type="http://schemas.openxmlformats.org/officeDocument/2006/relationships/oleObject" Target="../embeddings/Microsoft_Excel_97_-_2004_Worksheet8.xls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xcel_97_-_2004_Worksheet9.xls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4.xml"/><Relationship Id="rId5" Type="http://schemas.openxmlformats.org/officeDocument/2006/relationships/oleObject" Target="../embeddings/Microsoft_Equation1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4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Faster TF-IDF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cs160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Fall 2009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adapted 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http://www.stanford.edu/class/cs276/handouts/</a:t>
            </a:r>
            <a:r>
              <a:rPr lang="en-US" sz="1000" dirty="0" smtClean="0">
                <a:ea typeface="ＭＳ Ｐゴシック" pitchFamily="-111" charset="-128"/>
              </a:rPr>
              <a:t>lecture6-tfidf.</a:t>
            </a:r>
            <a:r>
              <a:rPr lang="en-US" sz="1000" dirty="0">
                <a:ea typeface="ＭＳ Ｐゴシック" pitchFamily="-111" charset="-128"/>
              </a:rPr>
              <a:t>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1027"/>
          <p:cNvSpPr>
            <a:spLocks noChangeArrowheads="1"/>
          </p:cNvSpPr>
          <p:nvPr/>
        </p:nvSpPr>
        <p:spPr bwMode="auto">
          <a:xfrm>
            <a:off x="1676400" y="2286000"/>
            <a:ext cx="2133600" cy="12954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>
                <a:latin typeface="Arial" pitchFamily="-106" charset="0"/>
              </a:rPr>
              <a:t>I did enact Julius</a:t>
            </a:r>
          </a:p>
          <a:p>
            <a:r>
              <a:rPr lang="en-US" sz="1800">
                <a:latin typeface="Arial" pitchFamily="-106" charset="0"/>
              </a:rPr>
              <a:t>Caesar I was killed </a:t>
            </a:r>
          </a:p>
          <a:p>
            <a:r>
              <a:rPr lang="en-US" sz="1800">
                <a:latin typeface="Arial" pitchFamily="-106" charset="0"/>
              </a:rPr>
              <a:t>i' the Capitol; </a:t>
            </a:r>
          </a:p>
          <a:p>
            <a:r>
              <a:rPr lang="en-US" sz="1800">
                <a:latin typeface="Arial" pitchFamily="-106" charset="0"/>
              </a:rPr>
              <a:t>Brutus killed me.</a:t>
            </a:r>
          </a:p>
        </p:txBody>
      </p:sp>
      <p:sp>
        <p:nvSpPr>
          <p:cNvPr id="41988" name="Text Box 1028"/>
          <p:cNvSpPr txBox="1">
            <a:spLocks noChangeArrowheads="1"/>
          </p:cNvSpPr>
          <p:nvPr/>
        </p:nvSpPr>
        <p:spPr bwMode="auto">
          <a:xfrm>
            <a:off x="2590800" y="1676400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6" charset="0"/>
              </a:rPr>
              <a:t>Doc 1</a:t>
            </a:r>
          </a:p>
        </p:txBody>
      </p:sp>
      <p:sp>
        <p:nvSpPr>
          <p:cNvPr id="41989" name="Rectangle 1029"/>
          <p:cNvSpPr>
            <a:spLocks noChangeArrowheads="1"/>
          </p:cNvSpPr>
          <p:nvPr/>
        </p:nvSpPr>
        <p:spPr bwMode="auto">
          <a:xfrm>
            <a:off x="1524000" y="4648200"/>
            <a:ext cx="2286000" cy="1219200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dirty="0">
                <a:latin typeface="Arial" pitchFamily="-106" charset="0"/>
              </a:rPr>
              <a:t>So let it be with</a:t>
            </a:r>
          </a:p>
          <a:p>
            <a:r>
              <a:rPr lang="en-US" sz="1800" dirty="0">
                <a:latin typeface="Arial" pitchFamily="-106" charset="0"/>
              </a:rPr>
              <a:t>Caesar. The noble</a:t>
            </a:r>
          </a:p>
          <a:p>
            <a:r>
              <a:rPr lang="en-US" sz="1800" dirty="0">
                <a:latin typeface="Arial" pitchFamily="-106" charset="0"/>
              </a:rPr>
              <a:t>Brutus hath told you</a:t>
            </a:r>
          </a:p>
          <a:p>
            <a:r>
              <a:rPr lang="en-US" sz="1800" dirty="0">
                <a:latin typeface="Arial" pitchFamily="-106" charset="0"/>
              </a:rPr>
              <a:t>Caesar was ambitious</a:t>
            </a:r>
          </a:p>
        </p:txBody>
      </p:sp>
      <p:sp>
        <p:nvSpPr>
          <p:cNvPr id="41990" name="Text Box 1030"/>
          <p:cNvSpPr txBox="1">
            <a:spLocks noChangeArrowheads="1"/>
          </p:cNvSpPr>
          <p:nvPr/>
        </p:nvSpPr>
        <p:spPr bwMode="auto">
          <a:xfrm>
            <a:off x="2209800" y="4191000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6" charset="0"/>
              </a:rPr>
              <a:t>Doc 2</a:t>
            </a:r>
          </a:p>
        </p:txBody>
      </p:sp>
      <p:sp>
        <p:nvSpPr>
          <p:cNvPr id="41991" name="Rectangle 10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construction: </a:t>
            </a:r>
            <a:br>
              <a:rPr lang="en-US" dirty="0" smtClean="0"/>
            </a:br>
            <a:r>
              <a:rPr lang="en-US" dirty="0" smtClean="0"/>
              <a:t>collect </a:t>
            </a:r>
            <a:r>
              <a:rPr lang="en-US" dirty="0" err="1" smtClean="0"/>
              <a:t>documentIDs</a:t>
            </a:r>
            <a:endParaRPr lang="en-US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5105400" y="1600200"/>
          <a:ext cx="1377950" cy="5105400"/>
        </p:xfrm>
        <a:graphic>
          <a:graphicData uri="http://schemas.openxmlformats.org/presentationml/2006/ole">
            <p:oleObj spid="_x0000_s130050" name="Worksheet" r:id="rId4" imgW="1580444" imgH="6784622" progId="Excel.Sheet.8">
              <p:embed/>
            </p:oleObj>
          </a:graphicData>
        </a:graphic>
      </p:graphicFrame>
      <p:sp>
        <p:nvSpPr>
          <p:cNvPr id="41992" name="AutoShape 10"/>
          <p:cNvSpPr>
            <a:spLocks noChangeArrowheads="1"/>
          </p:cNvSpPr>
          <p:nvPr/>
        </p:nvSpPr>
        <p:spPr bwMode="auto">
          <a:xfrm>
            <a:off x="4038600" y="3810000"/>
            <a:ext cx="685800" cy="533400"/>
          </a:xfrm>
          <a:prstGeom prst="rightArrow">
            <a:avLst>
              <a:gd name="adj1" fmla="val 50000"/>
              <a:gd name="adj2" fmla="val 32143"/>
            </a:avLst>
          </a:prstGeom>
          <a:solidFill>
            <a:schemeClr val="tx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347787" y="1676400"/>
          <a:ext cx="1365250" cy="4875213"/>
        </p:xfrm>
        <a:graphic>
          <a:graphicData uri="http://schemas.openxmlformats.org/presentationml/2006/ole">
            <p:oleObj spid="_x0000_s132098" name="Worksheet" r:id="rId4" imgW="1625600" imgH="6784622" progId="Excel.Sheet.8">
              <p:embed/>
            </p:oleObj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5462587" y="1600200"/>
          <a:ext cx="1243013" cy="5029200"/>
        </p:xfrm>
        <a:graphic>
          <a:graphicData uri="http://schemas.openxmlformats.org/presentationml/2006/ole">
            <p:oleObj spid="_x0000_s132099" name="Worksheet" r:id="rId5" imgW="1591733" imgH="6784622" progId="Excel.Sheet.8">
              <p:embed/>
            </p:oleObj>
          </a:graphicData>
        </a:graphic>
      </p:graphicFrame>
      <p:sp>
        <p:nvSpPr>
          <p:cNvPr id="44036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Index construction:</a:t>
            </a:r>
            <a:br>
              <a:rPr lang="en-US">
                <a:ea typeface="ＭＳ Ｐゴシック" pitchFamily="-106" charset="-128"/>
                <a:cs typeface="ＭＳ Ｐゴシック" pitchFamily="-106" charset="-128"/>
              </a:rPr>
            </a:b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sort dictionary</a:t>
            </a:r>
          </a:p>
        </p:txBody>
      </p:sp>
      <p:sp>
        <p:nvSpPr>
          <p:cNvPr id="44037" name="AutoShape 8"/>
          <p:cNvSpPr>
            <a:spLocks noChangeArrowheads="1"/>
          </p:cNvSpPr>
          <p:nvPr/>
        </p:nvSpPr>
        <p:spPr bwMode="auto">
          <a:xfrm>
            <a:off x="3862387" y="3810000"/>
            <a:ext cx="685800" cy="533400"/>
          </a:xfrm>
          <a:prstGeom prst="rightArrow">
            <a:avLst>
              <a:gd name="adj1" fmla="val 50000"/>
              <a:gd name="adj2" fmla="val 32143"/>
            </a:avLst>
          </a:prstGeom>
          <a:solidFill>
            <a:schemeClr val="tx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38" name="Text Box 9"/>
          <p:cNvSpPr txBox="1">
            <a:spLocks noChangeArrowheads="1"/>
          </p:cNvSpPr>
          <p:nvPr/>
        </p:nvSpPr>
        <p:spPr bwMode="auto">
          <a:xfrm>
            <a:off x="2800350" y="2895600"/>
            <a:ext cx="266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sort based on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838200" y="1600200"/>
          <a:ext cx="1243013" cy="5029200"/>
        </p:xfrm>
        <a:graphic>
          <a:graphicData uri="http://schemas.openxmlformats.org/presentationml/2006/ole">
            <p:oleObj spid="_x0000_s134146" name="Worksheet" r:id="rId4" imgW="1591733" imgH="6784622" progId="Excel.Sheet.8">
              <p:embed/>
            </p:oleObj>
          </a:graphicData>
        </a:graphic>
      </p:graphicFrame>
      <p:sp>
        <p:nvSpPr>
          <p:cNvPr id="46083" name="Rectangle 102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Index construction:</a:t>
            </a:r>
            <a:br>
              <a:rPr lang="en-US">
                <a:ea typeface="ＭＳ Ｐゴシック" pitchFamily="-106" charset="-128"/>
                <a:cs typeface="ＭＳ Ｐゴシック" pitchFamily="-106" charset="-128"/>
              </a:rPr>
            </a:br>
            <a:r>
              <a:rPr lang="en-US">
                <a:ea typeface="ＭＳ Ｐゴシック" pitchFamily="-106" charset="-128"/>
                <a:cs typeface="ＭＳ Ｐゴシック" pitchFamily="-106" charset="-128"/>
              </a:rPr>
              <a:t>create postings list</a:t>
            </a:r>
          </a:p>
        </p:txBody>
      </p:sp>
      <p:sp>
        <p:nvSpPr>
          <p:cNvPr id="46084" name="AutoShape 5"/>
          <p:cNvSpPr>
            <a:spLocks noChangeArrowheads="1"/>
          </p:cNvSpPr>
          <p:nvPr/>
        </p:nvSpPr>
        <p:spPr bwMode="auto">
          <a:xfrm>
            <a:off x="3276600" y="3810000"/>
            <a:ext cx="685800" cy="533400"/>
          </a:xfrm>
          <a:prstGeom prst="rightArrow">
            <a:avLst>
              <a:gd name="adj1" fmla="val 50000"/>
              <a:gd name="adj2" fmla="val 32143"/>
            </a:avLst>
          </a:prstGeom>
          <a:solidFill>
            <a:schemeClr val="tx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85" name="Text Box 6"/>
          <p:cNvSpPr txBox="1">
            <a:spLocks noChangeArrowheads="1"/>
          </p:cNvSpPr>
          <p:nvPr/>
        </p:nvSpPr>
        <p:spPr bwMode="auto">
          <a:xfrm>
            <a:off x="2286000" y="2743200"/>
            <a:ext cx="2822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create postings lists</a:t>
            </a:r>
            <a:br>
              <a:rPr lang="en-US" sz="2000"/>
            </a:br>
            <a:r>
              <a:rPr lang="en-US" sz="2000"/>
              <a:t>from identical entries</a:t>
            </a:r>
          </a:p>
        </p:txBody>
      </p:sp>
      <p:sp>
        <p:nvSpPr>
          <p:cNvPr id="46086" name="Text Box 2080"/>
          <p:cNvSpPr txBox="1">
            <a:spLocks noChangeArrowheads="1"/>
          </p:cNvSpPr>
          <p:nvPr/>
        </p:nvSpPr>
        <p:spPr bwMode="auto">
          <a:xfrm>
            <a:off x="5562600" y="22098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word 1</a:t>
            </a:r>
          </a:p>
        </p:txBody>
      </p:sp>
      <p:sp>
        <p:nvSpPr>
          <p:cNvPr id="46087" name="Text Box 2081"/>
          <p:cNvSpPr txBox="1">
            <a:spLocks noChangeArrowheads="1"/>
          </p:cNvSpPr>
          <p:nvPr/>
        </p:nvSpPr>
        <p:spPr bwMode="auto">
          <a:xfrm>
            <a:off x="5562600" y="25908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word 2</a:t>
            </a:r>
          </a:p>
        </p:txBody>
      </p:sp>
      <p:sp>
        <p:nvSpPr>
          <p:cNvPr id="46088" name="Text Box 2081"/>
          <p:cNvSpPr txBox="1">
            <a:spLocks noChangeArrowheads="1"/>
          </p:cNvSpPr>
          <p:nvPr/>
        </p:nvSpPr>
        <p:spPr bwMode="auto">
          <a:xfrm>
            <a:off x="5562600" y="4038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b="1" i="1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word n</a:t>
            </a:r>
          </a:p>
        </p:txBody>
      </p:sp>
      <p:sp>
        <p:nvSpPr>
          <p:cNvPr id="46089" name="Rectangle 10"/>
          <p:cNvSpPr>
            <a:spLocks noChangeArrowheads="1"/>
          </p:cNvSpPr>
          <p:nvPr/>
        </p:nvSpPr>
        <p:spPr bwMode="auto">
          <a:xfrm>
            <a:off x="6477000" y="2209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0" name="Line 11"/>
          <p:cNvSpPr>
            <a:spLocks noChangeShapeType="1"/>
          </p:cNvSpPr>
          <p:nvPr/>
        </p:nvSpPr>
        <p:spPr bwMode="auto">
          <a:xfrm>
            <a:off x="6705600" y="2286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1" name="Rectangle 12"/>
          <p:cNvSpPr>
            <a:spLocks noChangeArrowheads="1"/>
          </p:cNvSpPr>
          <p:nvPr/>
        </p:nvSpPr>
        <p:spPr bwMode="auto">
          <a:xfrm>
            <a:off x="6934200" y="2209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2" name="Line 13"/>
          <p:cNvSpPr>
            <a:spLocks noChangeShapeType="1"/>
          </p:cNvSpPr>
          <p:nvPr/>
        </p:nvSpPr>
        <p:spPr bwMode="auto">
          <a:xfrm>
            <a:off x="7162800" y="2286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3" name="Rectangle 14"/>
          <p:cNvSpPr>
            <a:spLocks noChangeArrowheads="1"/>
          </p:cNvSpPr>
          <p:nvPr/>
        </p:nvSpPr>
        <p:spPr bwMode="auto">
          <a:xfrm>
            <a:off x="6477000" y="2590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4" name="Line 15"/>
          <p:cNvSpPr>
            <a:spLocks noChangeShapeType="1"/>
          </p:cNvSpPr>
          <p:nvPr/>
        </p:nvSpPr>
        <p:spPr bwMode="auto">
          <a:xfrm>
            <a:off x="67056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5" name="Rectangle 16"/>
          <p:cNvSpPr>
            <a:spLocks noChangeArrowheads="1"/>
          </p:cNvSpPr>
          <p:nvPr/>
        </p:nvSpPr>
        <p:spPr bwMode="auto">
          <a:xfrm>
            <a:off x="6934200" y="2590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71628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7" name="Rectangle 18"/>
          <p:cNvSpPr>
            <a:spLocks noChangeArrowheads="1"/>
          </p:cNvSpPr>
          <p:nvPr/>
        </p:nvSpPr>
        <p:spPr bwMode="auto">
          <a:xfrm>
            <a:off x="6477000" y="4114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099" name="Rectangle 20"/>
          <p:cNvSpPr>
            <a:spLocks noChangeArrowheads="1"/>
          </p:cNvSpPr>
          <p:nvPr/>
        </p:nvSpPr>
        <p:spPr bwMode="auto">
          <a:xfrm>
            <a:off x="6934200" y="4114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101" name="Text Box 22"/>
          <p:cNvSpPr txBox="1">
            <a:spLocks noChangeArrowheads="1"/>
          </p:cNvSpPr>
          <p:nvPr/>
        </p:nvSpPr>
        <p:spPr bwMode="auto">
          <a:xfrm>
            <a:off x="6172200" y="31242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…</a:t>
            </a:r>
          </a:p>
        </p:txBody>
      </p:sp>
      <p:sp>
        <p:nvSpPr>
          <p:cNvPr id="46104" name="Rectangle 28"/>
          <p:cNvSpPr>
            <a:spLocks noChangeArrowheads="1"/>
          </p:cNvSpPr>
          <p:nvPr/>
        </p:nvSpPr>
        <p:spPr bwMode="auto">
          <a:xfrm>
            <a:off x="762000" y="2133600"/>
            <a:ext cx="1371600" cy="304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6105" name="Rectangle 29"/>
          <p:cNvSpPr>
            <a:spLocks noChangeArrowheads="1"/>
          </p:cNvSpPr>
          <p:nvPr/>
        </p:nvSpPr>
        <p:spPr bwMode="auto">
          <a:xfrm>
            <a:off x="762000" y="2590800"/>
            <a:ext cx="1371600" cy="533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4147" name="Object 2"/>
          <p:cNvGraphicFramePr>
            <a:graphicFrameLocks noChangeAspect="1"/>
          </p:cNvGraphicFramePr>
          <p:nvPr/>
        </p:nvGraphicFramePr>
        <p:xfrm>
          <a:off x="4038600" y="5029200"/>
          <a:ext cx="2743200" cy="412750"/>
        </p:xfrm>
        <a:graphic>
          <a:graphicData uri="http://schemas.openxmlformats.org/presentationml/2006/ole">
            <p:oleObj spid="_x0000_s134147" name="Equation" r:id="rId5" imgW="1435100" imgH="215900" progId="Equation.3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514600" y="5486400"/>
            <a:ext cx="6227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Do we have all the information we need?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</a:t>
            </a:r>
            <a:r>
              <a:rPr lang="en-US" dirty="0" err="1" smtClean="0"/>
              <a:t>tf-idf</a:t>
            </a:r>
            <a:r>
              <a:rPr lang="en-US" dirty="0" smtClean="0"/>
              <a:t>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the </a:t>
            </a:r>
            <a:r>
              <a:rPr lang="en-US" dirty="0" err="1" smtClean="0"/>
              <a:t>tf</a:t>
            </a:r>
            <a:r>
              <a:rPr lang="en-US" dirty="0" smtClean="0"/>
              <a:t> initially in the index</a:t>
            </a:r>
          </a:p>
          <a:p>
            <a:r>
              <a:rPr lang="en-US" dirty="0" smtClean="0"/>
              <a:t>In addition, store the number of documents the term occurs in in the index</a:t>
            </a:r>
          </a:p>
          <a:p>
            <a:endParaRPr lang="en-US" dirty="0" smtClean="0"/>
          </a:p>
          <a:p>
            <a:r>
              <a:rPr lang="en-US" dirty="0" smtClean="0"/>
              <a:t>How do we get the </a:t>
            </a:r>
            <a:r>
              <a:rPr lang="en-US" dirty="0" err="1" smtClean="0"/>
              <a:t>idfs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We can either compute these on the fly using the number of documents in each term</a:t>
            </a:r>
          </a:p>
          <a:p>
            <a:pPr lvl="1"/>
            <a:r>
              <a:rPr lang="en-US" dirty="0" smtClean="0"/>
              <a:t>We can make another pass through the index and update the weights for each entry</a:t>
            </a:r>
          </a:p>
          <a:p>
            <a:r>
              <a:rPr lang="en-US" dirty="0" smtClean="0"/>
              <a:t>Pros and cons of each approach?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we have everything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00400"/>
            <a:ext cx="7772400" cy="3429000"/>
          </a:xfrm>
        </p:spPr>
        <p:txBody>
          <a:bodyPr/>
          <a:lstStyle/>
          <a:p>
            <a:r>
              <a:rPr lang="en-US" dirty="0" smtClean="0"/>
              <a:t>Still need the document lengths</a:t>
            </a:r>
          </a:p>
          <a:p>
            <a:pPr lvl="1"/>
            <a:r>
              <a:rPr lang="en-US" dirty="0" smtClean="0"/>
              <a:t>Store these in a separate data structure</a:t>
            </a:r>
          </a:p>
          <a:p>
            <a:pPr lvl="1"/>
            <a:r>
              <a:rPr lang="en-US" dirty="0" smtClean="0"/>
              <a:t>Make another pass through the data and update the weights</a:t>
            </a:r>
          </a:p>
          <a:p>
            <a:r>
              <a:rPr lang="en-US" dirty="0" smtClean="0"/>
              <a:t>Benefits/drawbacks?</a:t>
            </a:r>
          </a:p>
        </p:txBody>
      </p:sp>
      <p:graphicFrame>
        <p:nvGraphicFramePr>
          <p:cNvPr id="137218" name="Content Placeholder 3"/>
          <p:cNvGraphicFramePr>
            <a:graphicFrameLocks noChangeAspect="1"/>
          </p:cNvGraphicFramePr>
          <p:nvPr/>
        </p:nvGraphicFramePr>
        <p:xfrm>
          <a:off x="2590800" y="1828800"/>
          <a:ext cx="3657600" cy="996950"/>
        </p:xfrm>
        <a:graphic>
          <a:graphicData uri="http://schemas.openxmlformats.org/presentationml/2006/ole">
            <p:oleObj spid="_x0000_s137218" name="Equation" r:id="rId4" imgW="2374900" imgH="647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cosine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the merge operation</a:t>
            </a:r>
          </a:p>
          <a:p>
            <a:r>
              <a:rPr lang="en-US" dirty="0" smtClean="0"/>
              <a:t>Accumulate scores for each document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float </a:t>
            </a:r>
            <a:r>
              <a:rPr lang="en-US" i="1" dirty="0" err="1" smtClean="0"/>
              <a:t>scores</a:t>
            </a:r>
            <a:r>
              <a:rPr lang="en-US" dirty="0" err="1" smtClean="0"/>
              <a:t>[N</a:t>
            </a:r>
            <a:r>
              <a:rPr lang="en-US" dirty="0" smtClean="0"/>
              <a:t>] = 0</a:t>
            </a:r>
          </a:p>
          <a:p>
            <a:r>
              <a:rPr lang="en-US" dirty="0" smtClean="0"/>
              <a:t>for each query term </a:t>
            </a:r>
            <a:r>
              <a:rPr lang="en-US" i="1" dirty="0" err="1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calculate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t,q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for each entry in </a:t>
            </a:r>
            <a:r>
              <a:rPr lang="en-US" i="1" dirty="0" err="1" smtClean="0"/>
              <a:t>t</a:t>
            </a:r>
            <a:r>
              <a:rPr lang="en-US" dirty="0" err="1" smtClean="0"/>
              <a:t>’s</a:t>
            </a:r>
            <a:r>
              <a:rPr lang="en-US" dirty="0" smtClean="0"/>
              <a:t> postings list: </a:t>
            </a:r>
            <a:r>
              <a:rPr lang="en-US" i="1" dirty="0" err="1" smtClean="0"/>
              <a:t>docID</a:t>
            </a:r>
            <a:r>
              <a:rPr lang="en-US" i="1" dirty="0" smtClean="0"/>
              <a:t>,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t,d</a:t>
            </a:r>
            <a:endParaRPr lang="en-US" i="1" dirty="0" smtClean="0"/>
          </a:p>
          <a:p>
            <a:pPr lvl="2"/>
            <a:r>
              <a:rPr lang="en-US" i="1" dirty="0" err="1" smtClean="0"/>
              <a:t>scores[docID</a:t>
            </a:r>
            <a:r>
              <a:rPr lang="en-US" i="1" dirty="0" smtClean="0"/>
              <a:t>] +=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t,q</a:t>
            </a:r>
            <a:r>
              <a:rPr lang="en-US" i="1" dirty="0" smtClean="0"/>
              <a:t> *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t,d</a:t>
            </a:r>
            <a:endParaRPr lang="en-US" dirty="0" smtClean="0"/>
          </a:p>
          <a:p>
            <a:r>
              <a:rPr lang="en-US" dirty="0" smtClean="0"/>
              <a:t>return top </a:t>
            </a:r>
            <a:r>
              <a:rPr lang="en-US" i="1" dirty="0" err="1" smtClean="0"/>
              <a:t>k</a:t>
            </a:r>
            <a:r>
              <a:rPr lang="en-US" dirty="0" smtClean="0"/>
              <a:t> components of scores</a:t>
            </a:r>
          </a:p>
          <a:p>
            <a:pPr lvl="2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28600" y="3200400"/>
            <a:ext cx="8610600" cy="1588"/>
          </a:xfrm>
          <a:prstGeom prst="line">
            <a:avLst/>
          </a:prstGeom>
          <a:solidFill>
            <a:schemeClr val="accent1">
              <a:alpha val="50000"/>
            </a:schemeClr>
          </a:solidFill>
          <a:ln w="571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inefficiencies here?</a:t>
            </a:r>
          </a:p>
          <a:p>
            <a:pPr lvl="1"/>
            <a:r>
              <a:rPr lang="en-US" dirty="0" smtClean="0"/>
              <a:t>Only want the scores for the top </a:t>
            </a:r>
            <a:r>
              <a:rPr lang="en-US" i="1" dirty="0" err="1" smtClean="0"/>
              <a:t>k</a:t>
            </a:r>
            <a:r>
              <a:rPr lang="en-US" dirty="0" smtClean="0"/>
              <a:t> but are calculating all the scores</a:t>
            </a:r>
          </a:p>
          <a:p>
            <a:pPr lvl="1"/>
            <a:r>
              <a:rPr lang="en-US" dirty="0" smtClean="0"/>
              <a:t>Sort to obtain top </a:t>
            </a:r>
            <a:r>
              <a:rPr lang="en-US" dirty="0" err="1" smtClean="0"/>
              <a:t>k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float </a:t>
            </a:r>
            <a:r>
              <a:rPr lang="en-US" i="1" dirty="0" err="1" smtClean="0"/>
              <a:t>scores</a:t>
            </a:r>
            <a:r>
              <a:rPr lang="en-US" dirty="0" err="1" smtClean="0"/>
              <a:t>[N</a:t>
            </a:r>
            <a:r>
              <a:rPr lang="en-US" dirty="0" smtClean="0"/>
              <a:t>] = 0</a:t>
            </a:r>
          </a:p>
          <a:p>
            <a:r>
              <a:rPr lang="en-US" dirty="0" smtClean="0"/>
              <a:t>for each query term </a:t>
            </a:r>
            <a:r>
              <a:rPr lang="en-US" i="1" dirty="0" err="1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calculate </a:t>
            </a:r>
            <a:r>
              <a:rPr lang="en-US" i="1" dirty="0" err="1" smtClean="0"/>
              <a:t>w</a:t>
            </a:r>
            <a:r>
              <a:rPr lang="en-US" baseline="-25000" dirty="0" err="1" smtClean="0"/>
              <a:t>t,q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for each entry in </a:t>
            </a:r>
            <a:r>
              <a:rPr lang="en-US" i="1" dirty="0" err="1" smtClean="0"/>
              <a:t>t</a:t>
            </a:r>
            <a:r>
              <a:rPr lang="en-US" dirty="0" err="1" smtClean="0"/>
              <a:t>’s</a:t>
            </a:r>
            <a:r>
              <a:rPr lang="en-US" dirty="0" smtClean="0"/>
              <a:t> postings list: </a:t>
            </a:r>
            <a:r>
              <a:rPr lang="en-US" i="1" dirty="0" err="1" smtClean="0"/>
              <a:t>docID</a:t>
            </a:r>
            <a:r>
              <a:rPr lang="en-US" i="1" dirty="0" smtClean="0"/>
              <a:t>,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t,d</a:t>
            </a:r>
            <a:endParaRPr lang="en-US" i="1" dirty="0" smtClean="0"/>
          </a:p>
          <a:p>
            <a:pPr lvl="2"/>
            <a:r>
              <a:rPr lang="en-US" i="1" dirty="0" err="1" smtClean="0"/>
              <a:t>scores[docID</a:t>
            </a:r>
            <a:r>
              <a:rPr lang="en-US" i="1" dirty="0" smtClean="0"/>
              <a:t>] +=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t,q</a:t>
            </a:r>
            <a:r>
              <a:rPr lang="en-US" i="1" dirty="0" smtClean="0"/>
              <a:t> *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t,d</a:t>
            </a:r>
            <a:endParaRPr lang="en-US" dirty="0" smtClean="0"/>
          </a:p>
          <a:p>
            <a:r>
              <a:rPr lang="en-US" dirty="0" smtClean="0"/>
              <a:t>return top </a:t>
            </a:r>
            <a:r>
              <a:rPr lang="en-US" i="1" dirty="0" err="1" smtClean="0"/>
              <a:t>k</a:t>
            </a:r>
            <a:r>
              <a:rPr lang="en-US" dirty="0" smtClean="0"/>
              <a:t> components of scores</a:t>
            </a:r>
          </a:p>
          <a:p>
            <a:pPr lvl="2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3581400"/>
            <a:ext cx="8610600" cy="1588"/>
          </a:xfrm>
          <a:prstGeom prst="line">
            <a:avLst/>
          </a:prstGeom>
          <a:solidFill>
            <a:schemeClr val="accent1">
              <a:alpha val="50000"/>
            </a:schemeClr>
          </a:solidFill>
          <a:ln w="571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Calculating </a:t>
            </a:r>
            <a:r>
              <a:rPr lang="en-US" sz="3600" dirty="0" err="1" smtClean="0"/>
              <a:t>tf-idf</a:t>
            </a:r>
            <a:r>
              <a:rPr lang="en-US" sz="3600" dirty="0" smtClean="0"/>
              <a:t> score</a:t>
            </a:r>
          </a:p>
          <a:p>
            <a:r>
              <a:rPr lang="en-US" sz="3600" dirty="0" smtClean="0">
                <a:solidFill>
                  <a:srgbClr val="0000FF"/>
                </a:solidFill>
              </a:rPr>
              <a:t>Faster ranking</a:t>
            </a:r>
          </a:p>
          <a:p>
            <a:r>
              <a:rPr lang="en-US" sz="3600" dirty="0" smtClean="0"/>
              <a:t>Static quality scores</a:t>
            </a:r>
          </a:p>
          <a:p>
            <a:r>
              <a:rPr lang="en-US" sz="3600" dirty="0" smtClean="0"/>
              <a:t>Impact ordering</a:t>
            </a:r>
          </a:p>
          <a:p>
            <a:r>
              <a:rPr lang="en-US" sz="3600" dirty="0" smtClean="0"/>
              <a:t>Cluster pruning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itchFamily="-111" charset="-122"/>
                <a:cs typeface="宋体" pitchFamily="-111" charset="-122"/>
              </a:rPr>
              <a:t>Efficient cosine ranking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>
                <a:ea typeface="宋体" pitchFamily="-111" charset="-122"/>
                <a:cs typeface="宋体" pitchFamily="-111" charset="-122"/>
              </a:rPr>
              <a:t>What we’re doing in effect: solving the </a:t>
            </a:r>
            <a:r>
              <a:rPr lang="en-US" altLang="zh-CN" sz="2800" i="1" dirty="0">
                <a:ea typeface="宋体" pitchFamily="-111" charset="-122"/>
                <a:cs typeface="宋体" pitchFamily="-111" charset="-122"/>
              </a:rPr>
              <a:t>K</a:t>
            </a:r>
            <a:r>
              <a:rPr lang="en-US" altLang="zh-CN" sz="2800" dirty="0">
                <a:ea typeface="宋体" pitchFamily="-111" charset="-122"/>
                <a:cs typeface="宋体" pitchFamily="-111" charset="-122"/>
              </a:rPr>
              <a:t>-nearest neighbor problem for a query vector</a:t>
            </a:r>
          </a:p>
          <a:p>
            <a:pPr eaLnBrk="1" hangingPunct="1"/>
            <a:r>
              <a:rPr lang="en-US" altLang="zh-CN" sz="2800" dirty="0">
                <a:solidFill>
                  <a:srgbClr val="C00000"/>
                </a:solidFill>
                <a:ea typeface="宋体" pitchFamily="-111" charset="-122"/>
                <a:cs typeface="宋体" pitchFamily="-111" charset="-122"/>
              </a:rPr>
              <a:t>In general, we do not know how to do this  efficiently for high-dimensional spaces</a:t>
            </a:r>
            <a:endParaRPr lang="en-US" altLang="zh-CN" sz="2800" dirty="0" smtClean="0">
              <a:solidFill>
                <a:srgbClr val="C00000"/>
              </a:solidFill>
              <a:ea typeface="宋体" pitchFamily="-111" charset="-122"/>
              <a:cs typeface="宋体" pitchFamily="-111" charset="-122"/>
            </a:endParaRPr>
          </a:p>
          <a:p>
            <a:pPr eaLnBrk="1" hangingPunct="1"/>
            <a:r>
              <a:rPr lang="en-US" altLang="zh-CN" sz="2800" dirty="0" smtClean="0">
                <a:ea typeface="宋体" pitchFamily="-111" charset="-122"/>
                <a:cs typeface="宋体" pitchFamily="-111" charset="-122"/>
              </a:rPr>
              <a:t>Two simplifying assumptions</a:t>
            </a:r>
          </a:p>
          <a:p>
            <a:pPr lvl="1" eaLnBrk="1" hangingPunct="1"/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Queries are short!</a:t>
            </a:r>
          </a:p>
          <a:p>
            <a:pPr lvl="1"/>
            <a:r>
              <a:rPr lang="en-US" dirty="0" smtClean="0"/>
              <a:t>Assume no weighting on query terms and that each query term occurs only once</a:t>
            </a:r>
            <a:endParaRPr lang="en-US" sz="2800" dirty="0" smtClean="0">
              <a:ea typeface="ＭＳ Ｐゴシック" pitchFamily="-111" charset="-128"/>
            </a:endParaRP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Then for ranking, don’t need to normalize query vector</a:t>
            </a:r>
          </a:p>
          <a:p>
            <a:pPr lvl="1" eaLnBrk="1" hangingPunct="1"/>
            <a:endParaRPr lang="en-US" altLang="zh-CN" dirty="0" smtClean="0">
              <a:ea typeface="宋体" pitchFamily="-111" charset="-122"/>
              <a:cs typeface="宋体" pitchFamily="-11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cosine scores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A50021"/>
              </a:buClr>
              <a:buSzPct val="60000"/>
            </a:pPr>
            <a:r>
              <a:rPr lang="en-US" sz="2800" dirty="0" smtClean="0"/>
              <a:t>Assume no weighting on query terms and that each query term occurs only once</a:t>
            </a:r>
            <a:endParaRPr lang="en-US" sz="3200" dirty="0" smtClean="0">
              <a:ea typeface="ＭＳ Ｐゴシック" pitchFamily="-111" charset="-128"/>
            </a:endParaRPr>
          </a:p>
          <a:p>
            <a:pPr marL="342900" lvl="1" indent="-342900">
              <a:buClr>
                <a:srgbClr val="A50021"/>
              </a:buClr>
              <a:buSzPct val="60000"/>
            </a:pPr>
            <a:endParaRPr lang="en-US" sz="2800" dirty="0" smtClean="0">
              <a:ea typeface="ＭＳ Ｐゴシック" pitchFamily="-111" charset="-128"/>
            </a:endParaRP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float </a:t>
            </a:r>
            <a:r>
              <a:rPr lang="en-US" i="1" dirty="0" err="1" smtClean="0"/>
              <a:t>scores</a:t>
            </a:r>
            <a:r>
              <a:rPr lang="en-US" dirty="0" err="1" smtClean="0"/>
              <a:t>[N</a:t>
            </a:r>
            <a:r>
              <a:rPr lang="en-US" dirty="0" smtClean="0"/>
              <a:t>] = 0</a:t>
            </a:r>
          </a:p>
          <a:p>
            <a:r>
              <a:rPr lang="en-US" dirty="0" smtClean="0"/>
              <a:t>for each query term </a:t>
            </a:r>
            <a:r>
              <a:rPr lang="en-US" i="1" dirty="0" err="1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for each entry in </a:t>
            </a:r>
            <a:r>
              <a:rPr lang="en-US" i="1" dirty="0" err="1" smtClean="0"/>
              <a:t>t</a:t>
            </a:r>
            <a:r>
              <a:rPr lang="en-US" dirty="0" err="1" smtClean="0"/>
              <a:t>’s</a:t>
            </a:r>
            <a:r>
              <a:rPr lang="en-US" dirty="0" smtClean="0"/>
              <a:t> postings list: </a:t>
            </a:r>
            <a:r>
              <a:rPr lang="en-US" i="1" dirty="0" err="1" smtClean="0"/>
              <a:t>docID</a:t>
            </a:r>
            <a:r>
              <a:rPr lang="en-US" i="1" dirty="0" smtClean="0"/>
              <a:t>,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t,d</a:t>
            </a:r>
            <a:endParaRPr lang="en-US" i="1" dirty="0" smtClean="0"/>
          </a:p>
          <a:p>
            <a:pPr lvl="2"/>
            <a:r>
              <a:rPr lang="en-US" i="1" dirty="0" err="1" smtClean="0"/>
              <a:t>scores[docID</a:t>
            </a:r>
            <a:r>
              <a:rPr lang="en-US" i="1" dirty="0" smtClean="0"/>
              <a:t>] +=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t,d</a:t>
            </a:r>
            <a:endParaRPr lang="en-US" dirty="0" smtClean="0"/>
          </a:p>
          <a:p>
            <a:r>
              <a:rPr lang="en-US" dirty="0" smtClean="0"/>
              <a:t>return top </a:t>
            </a:r>
            <a:r>
              <a:rPr lang="en-US" i="1" dirty="0" err="1" smtClean="0"/>
              <a:t>k</a:t>
            </a:r>
            <a:r>
              <a:rPr lang="en-US" dirty="0" smtClean="0"/>
              <a:t> components of scores</a:t>
            </a:r>
          </a:p>
          <a:p>
            <a:pPr lvl="2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3581400"/>
            <a:ext cx="8610600" cy="1588"/>
          </a:xfrm>
          <a:prstGeom prst="line">
            <a:avLst/>
          </a:prstGeom>
          <a:solidFill>
            <a:schemeClr val="accent1">
              <a:alpha val="50000"/>
            </a:schemeClr>
          </a:solidFill>
          <a:ln w="571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Administrative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Assignment 1</a:t>
            </a:r>
          </a:p>
          <a:p>
            <a:r>
              <a:rPr lang="en-US" dirty="0" smtClean="0"/>
              <a:t>Assignment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Look at the assignment by Wed!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turnin</a:t>
            </a:r>
            <a:r>
              <a:rPr lang="en-US" dirty="0" smtClean="0"/>
              <a:t> procedure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Class participation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top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could sort the scores and then pick the top K</a:t>
            </a:r>
          </a:p>
          <a:p>
            <a:r>
              <a:rPr lang="en-US" dirty="0" smtClean="0"/>
              <a:t>What is the runtime of this approach?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O(N log N)</a:t>
            </a:r>
          </a:p>
          <a:p>
            <a:r>
              <a:rPr lang="en-US" dirty="0" smtClean="0"/>
              <a:t>Can we do better?</a:t>
            </a:r>
          </a:p>
          <a:p>
            <a:r>
              <a:rPr lang="en-US" dirty="0" smtClean="0"/>
              <a:t>Use a heap (i.e. priority queue)</a:t>
            </a:r>
          </a:p>
          <a:p>
            <a:pPr lvl="1"/>
            <a:r>
              <a:rPr lang="en-US" dirty="0" smtClean="0"/>
              <a:t>Build a heap out of the scores</a:t>
            </a:r>
          </a:p>
          <a:p>
            <a:pPr lvl="1"/>
            <a:r>
              <a:rPr lang="en-US" dirty="0" smtClean="0"/>
              <a:t>Get the top K scores from the heap</a:t>
            </a:r>
          </a:p>
          <a:p>
            <a:pPr lvl="1"/>
            <a:r>
              <a:rPr lang="en-US" dirty="0" smtClean="0"/>
              <a:t>Running time?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O(N + K log N)</a:t>
            </a:r>
          </a:p>
          <a:p>
            <a:r>
              <a:rPr lang="en-US" altLang="zh-CN" sz="2400" dirty="0" smtClean="0">
                <a:ea typeface="宋体" pitchFamily="-111" charset="-122"/>
                <a:cs typeface="宋体" pitchFamily="-111" charset="-122"/>
              </a:rPr>
              <a:t>For </a:t>
            </a:r>
            <a:r>
              <a:rPr lang="en-US" altLang="zh-CN" sz="2400" i="1" dirty="0" smtClean="0">
                <a:ea typeface="宋体" pitchFamily="-111" charset="-122"/>
                <a:cs typeface="宋体" pitchFamily="-111" charset="-122"/>
              </a:rPr>
              <a:t>N</a:t>
            </a:r>
            <a:r>
              <a:rPr lang="en-US" altLang="zh-CN" sz="2400" dirty="0" smtClean="0">
                <a:ea typeface="宋体" pitchFamily="-111" charset="-122"/>
                <a:cs typeface="宋体" pitchFamily="-111" charset="-122"/>
              </a:rPr>
              <a:t>=1M, </a:t>
            </a:r>
            <a:r>
              <a:rPr lang="en-US" altLang="zh-CN" sz="2400" i="1" dirty="0" smtClean="0">
                <a:ea typeface="宋体" pitchFamily="-111" charset="-122"/>
                <a:cs typeface="宋体" pitchFamily="-111" charset="-122"/>
              </a:rPr>
              <a:t>K</a:t>
            </a:r>
            <a:r>
              <a:rPr lang="en-US" altLang="zh-CN" sz="2400" dirty="0" smtClean="0">
                <a:ea typeface="宋体" pitchFamily="-111" charset="-122"/>
                <a:cs typeface="宋体" pitchFamily="-111" charset="-122"/>
              </a:rPr>
              <a:t>=100, this is about 10% of the cost </a:t>
            </a:r>
            <a:br>
              <a:rPr lang="en-US" altLang="zh-CN" sz="2400" dirty="0" smtClean="0">
                <a:ea typeface="宋体" pitchFamily="-111" charset="-122"/>
                <a:cs typeface="宋体" pitchFamily="-111" charset="-122"/>
              </a:rPr>
            </a:br>
            <a:r>
              <a:rPr lang="en-US" altLang="zh-CN" sz="2400" dirty="0" smtClean="0">
                <a:ea typeface="宋体" pitchFamily="-111" charset="-122"/>
                <a:cs typeface="宋体" pitchFamily="-111" charset="-122"/>
              </a:rPr>
              <a:t>of sorting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781800" y="3200400"/>
            <a:ext cx="2057400" cy="2374900"/>
            <a:chOff x="6553200" y="3810000"/>
            <a:chExt cx="2057400" cy="2374900"/>
          </a:xfrm>
        </p:grpSpPr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7620000" y="39751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>
                  <a:ea typeface="宋体" pitchFamily="-111" charset="-122"/>
                  <a:cs typeface="宋体" pitchFamily="-111" charset="-122"/>
                </a:rPr>
                <a:t>1</a:t>
              </a:r>
            </a:p>
          </p:txBody>
        </p:sp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7162800" y="45085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.9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8153400" y="45085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>
                  <a:ea typeface="宋体" pitchFamily="-111" charset="-122"/>
                  <a:cs typeface="宋体" pitchFamily="-111" charset="-122"/>
                </a:rPr>
                <a:t>.3</a:t>
              </a:r>
            </a:p>
          </p:txBody>
        </p:sp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7467600" y="51181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.8</a:t>
              </a:r>
            </a:p>
          </p:txBody>
        </p:sp>
        <p:cxnSp>
          <p:nvCxnSpPr>
            <p:cNvPr id="8" name="AutoShape 8"/>
            <p:cNvCxnSpPr>
              <a:cxnSpLocks noChangeShapeType="1"/>
              <a:stCxn id="4" idx="3"/>
              <a:endCxn id="5" idx="0"/>
            </p:cNvCxnSpPr>
            <p:nvPr/>
          </p:nvCxnSpPr>
          <p:spPr bwMode="auto">
            <a:xfrm flipH="1">
              <a:off x="7391400" y="4300538"/>
              <a:ext cx="295275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9" name="AutoShape 9"/>
            <p:cNvCxnSpPr>
              <a:cxnSpLocks noChangeShapeType="1"/>
              <a:stCxn id="4" idx="5"/>
              <a:endCxn id="6" idx="0"/>
            </p:cNvCxnSpPr>
            <p:nvPr/>
          </p:nvCxnSpPr>
          <p:spPr bwMode="auto">
            <a:xfrm>
              <a:off x="8010525" y="4300538"/>
              <a:ext cx="371475" cy="2079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6705600" y="51181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.3</a:t>
              </a:r>
            </a:p>
          </p:txBody>
        </p:sp>
        <p:cxnSp>
          <p:nvCxnSpPr>
            <p:cNvPr id="11" name="AutoShape 11"/>
            <p:cNvCxnSpPr>
              <a:cxnSpLocks noChangeShapeType="1"/>
              <a:stCxn id="5" idx="3"/>
              <a:endCxn id="10" idx="0"/>
            </p:cNvCxnSpPr>
            <p:nvPr/>
          </p:nvCxnSpPr>
          <p:spPr bwMode="auto">
            <a:xfrm flipH="1">
              <a:off x="6934200" y="4833938"/>
              <a:ext cx="295275" cy="284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2" name="AutoShape 12"/>
            <p:cNvCxnSpPr>
              <a:cxnSpLocks noChangeShapeType="1"/>
              <a:stCxn id="5" idx="5"/>
              <a:endCxn id="7" idx="0"/>
            </p:cNvCxnSpPr>
            <p:nvPr/>
          </p:nvCxnSpPr>
          <p:spPr bwMode="auto">
            <a:xfrm>
              <a:off x="7553325" y="4833938"/>
              <a:ext cx="142875" cy="2841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7467600" y="58039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.1</a:t>
              </a:r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8153400" y="5118100"/>
              <a:ext cx="457200" cy="381000"/>
            </a:xfrm>
            <a:prstGeom prst="ellipse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>
                  <a:ea typeface="宋体" pitchFamily="-111" charset="-122"/>
                  <a:cs typeface="宋体" pitchFamily="-111" charset="-122"/>
                </a:rPr>
                <a:t>.1</a:t>
              </a:r>
            </a:p>
          </p:txBody>
        </p:sp>
        <p:cxnSp>
          <p:nvCxnSpPr>
            <p:cNvPr id="15" name="AutoShape 15"/>
            <p:cNvCxnSpPr>
              <a:cxnSpLocks noChangeShapeType="1"/>
              <a:stCxn id="7" idx="4"/>
              <a:endCxn id="13" idx="0"/>
            </p:cNvCxnSpPr>
            <p:nvPr/>
          </p:nvCxnSpPr>
          <p:spPr bwMode="auto">
            <a:xfrm>
              <a:off x="7696200" y="5499100"/>
              <a:ext cx="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16" name="AutoShape 16"/>
            <p:cNvCxnSpPr>
              <a:cxnSpLocks noChangeShapeType="1"/>
              <a:stCxn id="6" idx="4"/>
              <a:endCxn id="14" idx="0"/>
            </p:cNvCxnSpPr>
            <p:nvPr/>
          </p:nvCxnSpPr>
          <p:spPr bwMode="auto">
            <a:xfrm>
              <a:off x="8382000" y="4889500"/>
              <a:ext cx="0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6553200" y="3810000"/>
              <a:ext cx="1892300" cy="1892300"/>
            </a:xfrm>
            <a:custGeom>
              <a:avLst/>
              <a:gdLst>
                <a:gd name="T0" fmla="*/ 0 w 1192"/>
                <a:gd name="T1" fmla="*/ 2147483647 h 1192"/>
                <a:gd name="T2" fmla="*/ 2147483647 w 1192"/>
                <a:gd name="T3" fmla="*/ 2147483647 h 1192"/>
                <a:gd name="T4" fmla="*/ 2147483647 w 1192"/>
                <a:gd name="T5" fmla="*/ 2147483647 h 1192"/>
                <a:gd name="T6" fmla="*/ 2147483647 w 1192"/>
                <a:gd name="T7" fmla="*/ 2147483647 h 1192"/>
                <a:gd name="T8" fmla="*/ 2147483647 w 1192"/>
                <a:gd name="T9" fmla="*/ 2147483647 h 1192"/>
                <a:gd name="T10" fmla="*/ 2147483647 w 1192"/>
                <a:gd name="T11" fmla="*/ 2147483647 h 1192"/>
                <a:gd name="T12" fmla="*/ 2147483647 w 1192"/>
                <a:gd name="T13" fmla="*/ 2147483647 h 119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92"/>
                <a:gd name="T22" fmla="*/ 0 h 1192"/>
                <a:gd name="T23" fmla="*/ 1192 w 1192"/>
                <a:gd name="T24" fmla="*/ 1192 h 119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92" h="1192">
                  <a:moveTo>
                    <a:pt x="0" y="152"/>
                  </a:moveTo>
                  <a:cubicBezTo>
                    <a:pt x="12" y="116"/>
                    <a:pt x="24" y="80"/>
                    <a:pt x="96" y="200"/>
                  </a:cubicBezTo>
                  <a:cubicBezTo>
                    <a:pt x="168" y="320"/>
                    <a:pt x="312" y="712"/>
                    <a:pt x="432" y="872"/>
                  </a:cubicBezTo>
                  <a:cubicBezTo>
                    <a:pt x="552" y="1032"/>
                    <a:pt x="736" y="1192"/>
                    <a:pt x="816" y="1160"/>
                  </a:cubicBezTo>
                  <a:cubicBezTo>
                    <a:pt x="896" y="1128"/>
                    <a:pt x="856" y="856"/>
                    <a:pt x="912" y="680"/>
                  </a:cubicBezTo>
                  <a:cubicBezTo>
                    <a:pt x="968" y="504"/>
                    <a:pt x="1112" y="208"/>
                    <a:pt x="1152" y="104"/>
                  </a:cubicBezTo>
                  <a:cubicBezTo>
                    <a:pt x="1192" y="0"/>
                    <a:pt x="1152" y="64"/>
                    <a:pt x="1152" y="56"/>
                  </a:cubicBezTo>
                </a:path>
              </a:pathLst>
            </a:custGeom>
            <a:noFill/>
            <a:ln w="25400">
              <a:solidFill>
                <a:schemeClr val="folHlink"/>
              </a:solidFill>
              <a:prstDash val="dash"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Inexact top K</a:t>
            </a:r>
            <a:endParaRPr lang="en-US" altLang="zh-CN" dirty="0">
              <a:ea typeface="宋体" pitchFamily="-111" charset="-122"/>
              <a:cs typeface="宋体" pitchFamily="-111" charset="-122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-111" charset="-122"/>
                <a:cs typeface="宋体" pitchFamily="-111" charset="-122"/>
              </a:rPr>
              <a:t>What </a:t>
            </a:r>
            <a:r>
              <a:rPr lang="en-US" altLang="zh-CN" sz="2800" dirty="0" smtClean="0">
                <a:ea typeface="宋体" pitchFamily="-111" charset="-122"/>
                <a:cs typeface="宋体" pitchFamily="-111" charset="-122"/>
              </a:rPr>
              <a:t>if we don’t return the exactly the top K, but a set close to the top K?</a:t>
            </a:r>
          </a:p>
          <a:p>
            <a:pPr lvl="1" eaLnBrk="1" hangingPunct="1"/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User has a task and a query formulation</a:t>
            </a:r>
          </a:p>
          <a:p>
            <a:pPr lvl="1"/>
            <a:r>
              <a:rPr lang="en-US" dirty="0" smtClean="0"/>
              <a:t>Cosine is a proxy for matching this task/query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If we get a list of </a:t>
            </a:r>
            <a:r>
              <a:rPr lang="en-US" i="1" dirty="0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 docs “close” to the top </a:t>
            </a:r>
            <a:r>
              <a:rPr lang="en-US" i="1" dirty="0" smtClean="0">
                <a:solidFill>
                  <a:srgbClr val="C00000"/>
                </a:solidFill>
              </a:rPr>
              <a:t>K</a:t>
            </a:r>
            <a:r>
              <a:rPr lang="en-US" dirty="0" smtClean="0">
                <a:solidFill>
                  <a:srgbClr val="C00000"/>
                </a:solidFill>
              </a:rPr>
              <a:t> by cosine measure, should still be ok</a:t>
            </a:r>
          </a:p>
          <a:p>
            <a:pPr lvl="1" eaLnBrk="1" hangingPunct="1"/>
            <a:endParaRPr lang="en-US" altLang="zh-CN" dirty="0" smtClean="0">
              <a:ea typeface="宋体" pitchFamily="-111" charset="-122"/>
              <a:cs typeface="宋体" pitchFamily="-11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approach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1066800" y="1905000"/>
            <a:ext cx="4267200" cy="990600"/>
            <a:chOff x="1066800" y="1905000"/>
            <a:chExt cx="4267200" cy="990600"/>
          </a:xfrm>
        </p:grpSpPr>
        <p:sp>
          <p:nvSpPr>
            <p:cNvPr id="4" name="Oval 3"/>
            <p:cNvSpPr/>
            <p:nvPr/>
          </p:nvSpPr>
          <p:spPr bwMode="auto">
            <a:xfrm>
              <a:off x="1752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22860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590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9050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4478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219200" y="25146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066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752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766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25146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200400" y="2438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6576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1148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648200" y="1905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953000" y="2209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267200" y="2286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114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876800" y="2590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400800" y="20574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 bwMode="auto">
          <a:xfrm>
            <a:off x="2667000" y="30480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19800" y="3962400"/>
            <a:ext cx="2745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 documents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990600" y="3581400"/>
            <a:ext cx="4267200" cy="990600"/>
            <a:chOff x="990600" y="3581400"/>
            <a:chExt cx="4267200" cy="990600"/>
          </a:xfrm>
        </p:grpSpPr>
        <p:sp>
          <p:nvSpPr>
            <p:cNvPr id="31" name="Oval 30"/>
            <p:cNvSpPr/>
            <p:nvPr/>
          </p:nvSpPr>
          <p:spPr bwMode="auto">
            <a:xfrm>
              <a:off x="16764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22098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2514600" y="3886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1828800" y="3962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1371600" y="3886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1143000" y="41910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9906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1676400" y="4343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32004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2438400" y="4267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3124200" y="41148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3581400" y="3886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0386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4572000" y="3581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4876800" y="3886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4191000" y="3962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4038600" y="4343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4800600" y="4267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6553200" y="5867400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Pick top K</a:t>
            </a:r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1066800" y="5715000"/>
            <a:ext cx="4267200" cy="990600"/>
            <a:chOff x="1066800" y="5715000"/>
            <a:chExt cx="4267200" cy="990600"/>
          </a:xfrm>
          <a:solidFill>
            <a:srgbClr val="CC0000"/>
          </a:solidFill>
        </p:grpSpPr>
        <p:sp>
          <p:nvSpPr>
            <p:cNvPr id="55" name="Oval 54"/>
            <p:cNvSpPr/>
            <p:nvPr/>
          </p:nvSpPr>
          <p:spPr bwMode="auto">
            <a:xfrm>
              <a:off x="1219200" y="63246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10668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32766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2514600" y="64008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2" name="Oval 61"/>
            <p:cNvSpPr/>
            <p:nvPr/>
          </p:nvSpPr>
          <p:spPr bwMode="auto">
            <a:xfrm>
              <a:off x="41148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4" name="Oval 63"/>
            <p:cNvSpPr/>
            <p:nvPr/>
          </p:nvSpPr>
          <p:spPr bwMode="auto">
            <a:xfrm>
              <a:off x="4953000" y="60198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4114800" y="6477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68" name="Down Arrow 67"/>
          <p:cNvSpPr/>
          <p:nvPr/>
        </p:nvSpPr>
        <p:spPr bwMode="auto">
          <a:xfrm>
            <a:off x="2667000" y="48768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49" grpId="0"/>
      <p:bldP spid="6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 bwMode="auto">
          <a:xfrm>
            <a:off x="381000" y="1219200"/>
            <a:ext cx="8382000" cy="381000"/>
          </a:xfrm>
          <a:prstGeom prst="rect">
            <a:avLst/>
          </a:prstGeom>
          <a:solidFill>
            <a:srgbClr val="F4F3EB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1000"/>
            <a:ext cx="8077200" cy="990600"/>
          </a:xfrm>
        </p:spPr>
        <p:txBody>
          <a:bodyPr/>
          <a:lstStyle/>
          <a:p>
            <a:r>
              <a:rPr lang="en-US" dirty="0" smtClean="0"/>
              <a:t>Approximate </a:t>
            </a:r>
            <a:r>
              <a:rPr lang="en-US" dirty="0" smtClean="0"/>
              <a:t>approach</a:t>
            </a:r>
            <a:endParaRPr lang="en-US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1066800" y="914400"/>
            <a:ext cx="4267200" cy="990600"/>
            <a:chOff x="1066800" y="914400"/>
            <a:chExt cx="4267200" cy="990600"/>
          </a:xfrm>
        </p:grpSpPr>
        <p:sp>
          <p:nvSpPr>
            <p:cNvPr id="4" name="Oval 3"/>
            <p:cNvSpPr/>
            <p:nvPr/>
          </p:nvSpPr>
          <p:spPr bwMode="auto">
            <a:xfrm>
              <a:off x="17526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22860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590800" y="1219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905000" y="1295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447800" y="1219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1219200" y="1524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10668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1752600" y="1676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2766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2514600" y="1600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3200400" y="1447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657600" y="1219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41148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648200" y="914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953000" y="1219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267200" y="1295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114800" y="16764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876800" y="16002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400800" y="1066800"/>
            <a:ext cx="1874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Documents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 bwMode="auto">
          <a:xfrm>
            <a:off x="2667000" y="19812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73328" y="2590800"/>
            <a:ext cx="3070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A candidates</a:t>
            </a:r>
            <a:br>
              <a:rPr lang="en-US" dirty="0" smtClean="0"/>
            </a:br>
            <a:r>
              <a:rPr lang="en-US" dirty="0" smtClean="0"/>
              <a:t>   K &lt; A &lt;&lt; N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553200" y="5867400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Pick top K in A</a:t>
            </a:r>
            <a:endParaRPr lang="en-US" dirty="0"/>
          </a:p>
        </p:txBody>
      </p:sp>
      <p:sp>
        <p:nvSpPr>
          <p:cNvPr id="68" name="Down Arrow 67"/>
          <p:cNvSpPr/>
          <p:nvPr/>
        </p:nvSpPr>
        <p:spPr bwMode="auto">
          <a:xfrm>
            <a:off x="2667000" y="37338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1066800" y="2667000"/>
            <a:ext cx="4191000" cy="914400"/>
            <a:chOff x="1066800" y="2667000"/>
            <a:chExt cx="4191000" cy="914400"/>
          </a:xfrm>
        </p:grpSpPr>
        <p:sp>
          <p:nvSpPr>
            <p:cNvPr id="51" name="Oval 50"/>
            <p:cNvSpPr/>
            <p:nvPr/>
          </p:nvSpPr>
          <p:spPr bwMode="auto">
            <a:xfrm>
              <a:off x="1752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22860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2590800" y="2971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1447800" y="2971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219200" y="32766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1" name="Oval 60"/>
            <p:cNvSpPr/>
            <p:nvPr/>
          </p:nvSpPr>
          <p:spPr bwMode="auto">
            <a:xfrm>
              <a:off x="1066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32766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2514600" y="3352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0" name="Oval 69"/>
            <p:cNvSpPr/>
            <p:nvPr/>
          </p:nvSpPr>
          <p:spPr bwMode="auto">
            <a:xfrm>
              <a:off x="3657600" y="2971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4114800" y="2667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4267200" y="30480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 bwMode="auto">
            <a:xfrm>
              <a:off x="4876800" y="3352800"/>
              <a:ext cx="381000" cy="2286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066800" y="4419600"/>
            <a:ext cx="4191000" cy="914400"/>
            <a:chOff x="1066800" y="4419600"/>
            <a:chExt cx="4191000" cy="914400"/>
          </a:xfrm>
        </p:grpSpPr>
        <p:sp>
          <p:nvSpPr>
            <p:cNvPr id="77" name="Oval 76"/>
            <p:cNvSpPr/>
            <p:nvPr/>
          </p:nvSpPr>
          <p:spPr bwMode="auto">
            <a:xfrm>
              <a:off x="17526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8" name="Oval 77"/>
            <p:cNvSpPr/>
            <p:nvPr/>
          </p:nvSpPr>
          <p:spPr bwMode="auto">
            <a:xfrm>
              <a:off x="22860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9" name="Oval 78"/>
            <p:cNvSpPr/>
            <p:nvPr/>
          </p:nvSpPr>
          <p:spPr bwMode="auto">
            <a:xfrm>
              <a:off x="2590800" y="4724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1447800" y="4724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1219200" y="50292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10668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32766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2514600" y="5105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5" name="Oval 84"/>
            <p:cNvSpPr/>
            <p:nvPr/>
          </p:nvSpPr>
          <p:spPr bwMode="auto">
            <a:xfrm>
              <a:off x="3657600" y="4724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4114800" y="4419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4267200" y="48006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4876800" y="5105400"/>
              <a:ext cx="381000" cy="228600"/>
            </a:xfrm>
            <a:prstGeom prst="ellipse">
              <a:avLst/>
            </a:prstGeom>
            <a:solidFill>
              <a:srgbClr val="FF6600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89" name="Down Arrow 88"/>
          <p:cNvSpPr/>
          <p:nvPr/>
        </p:nvSpPr>
        <p:spPr bwMode="auto">
          <a:xfrm>
            <a:off x="2895600" y="5410200"/>
            <a:ext cx="609600" cy="457200"/>
          </a:xfrm>
          <a:prstGeom prst="downArrow">
            <a:avLst/>
          </a:prstGeom>
          <a:solidFill>
            <a:srgbClr val="0000FF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1219200" y="5867400"/>
            <a:ext cx="4191000" cy="914400"/>
            <a:chOff x="1219200" y="5867400"/>
            <a:chExt cx="4191000" cy="914400"/>
          </a:xfrm>
        </p:grpSpPr>
        <p:sp>
          <p:nvSpPr>
            <p:cNvPr id="90" name="Oval 89"/>
            <p:cNvSpPr/>
            <p:nvPr/>
          </p:nvSpPr>
          <p:spPr bwMode="auto">
            <a:xfrm>
              <a:off x="19050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1371600" y="64770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12192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34290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3810000" y="61722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42672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5029200" y="65532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5702032" y="4267200"/>
            <a:ext cx="3441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 documents in 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49" grpId="0"/>
      <p:bldP spid="68" grpId="0" animBg="1"/>
      <p:bldP spid="89" grpId="0" animBg="1"/>
      <p:bldP spid="10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Exact vs. approximate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905000"/>
          </a:xfrm>
        </p:spPr>
        <p:txBody>
          <a:bodyPr/>
          <a:lstStyle/>
          <a:p>
            <a:r>
              <a:rPr lang="en-US" dirty="0" smtClean="0"/>
              <a:t>Depending on how A is selected and how large A is, can get different results</a:t>
            </a:r>
          </a:p>
          <a:p>
            <a:r>
              <a:rPr lang="en-US" dirty="0" smtClean="0"/>
              <a:t>Can think of it as </a:t>
            </a:r>
            <a:r>
              <a:rPr lang="en-US" b="1" dirty="0" smtClean="0"/>
              <a:t>pruning</a:t>
            </a:r>
            <a:r>
              <a:rPr lang="en-US" dirty="0" smtClean="0"/>
              <a:t> the initial set of docs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might we pick A?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19200" y="5562600"/>
            <a:ext cx="4191000" cy="914400"/>
            <a:chOff x="1219200" y="5867400"/>
            <a:chExt cx="4191000" cy="914400"/>
          </a:xfrm>
        </p:grpSpPr>
        <p:sp>
          <p:nvSpPr>
            <p:cNvPr id="5" name="Oval 4"/>
            <p:cNvSpPr/>
            <p:nvPr/>
          </p:nvSpPr>
          <p:spPr bwMode="auto">
            <a:xfrm>
              <a:off x="19050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371600" y="64770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2192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34290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810000" y="61722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267200" y="58674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5029200" y="6553200"/>
              <a:ext cx="381000" cy="228600"/>
            </a:xfrm>
            <a:prstGeom prst="ellipse">
              <a:avLst/>
            </a:prstGeom>
            <a:solidFill>
              <a:srgbClr val="A50021">
                <a:alpha val="50000"/>
              </a:srgb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19200" y="4114800"/>
            <a:ext cx="4267200" cy="990600"/>
            <a:chOff x="1066800" y="5715000"/>
            <a:chExt cx="4267200" cy="990600"/>
          </a:xfrm>
          <a:solidFill>
            <a:srgbClr val="CC0000"/>
          </a:solidFill>
        </p:grpSpPr>
        <p:sp>
          <p:nvSpPr>
            <p:cNvPr id="13" name="Oval 12"/>
            <p:cNvSpPr/>
            <p:nvPr/>
          </p:nvSpPr>
          <p:spPr bwMode="auto">
            <a:xfrm>
              <a:off x="1219200" y="63246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10668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766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2514600" y="64008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114800" y="5715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4953000" y="60198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4114800" y="6477000"/>
              <a:ext cx="381000" cy="228600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858000" y="4343400"/>
            <a:ext cx="982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Exact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53200" y="5410200"/>
            <a:ext cx="2121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Approximate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Docs containing many query terms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we consider any document with at least one query term in it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For </a:t>
            </a:r>
            <a:r>
              <a:rPr lang="en-US" dirty="0"/>
              <a:t>multi-term queries, only compute scores for docs containing several of the query terms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Say, at least 3 out of 4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Imposes a “soft conjunction” on queries seen on web search engines (early Google)</a:t>
            </a:r>
          </a:p>
          <a:p>
            <a:r>
              <a:rPr lang="en-US" dirty="0">
                <a:solidFill>
                  <a:srgbClr val="000000"/>
                </a:solidFill>
              </a:rPr>
              <a:t>Easy to implement in postings traversal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of 4 query terms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81000" y="273367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381000" y="326707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381000" y="3800475"/>
            <a:ext cx="174942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Calpurnia</a:t>
            </a:r>
          </a:p>
        </p:txBody>
      </p:sp>
      <p:sp>
        <p:nvSpPr>
          <p:cNvPr id="34822" name="AutoShape 7"/>
          <p:cNvSpPr>
            <a:spLocks noChangeArrowheads="1"/>
          </p:cNvSpPr>
          <p:nvPr/>
        </p:nvSpPr>
        <p:spPr bwMode="auto">
          <a:xfrm>
            <a:off x="2295525" y="28098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3" name="AutoShape 8"/>
          <p:cNvSpPr>
            <a:spLocks noChangeArrowheads="1"/>
          </p:cNvSpPr>
          <p:nvPr/>
        </p:nvSpPr>
        <p:spPr bwMode="auto">
          <a:xfrm>
            <a:off x="2295525" y="33432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514725" y="3876675"/>
            <a:ext cx="4876800" cy="304800"/>
            <a:chOff x="2064" y="2448"/>
            <a:chExt cx="3072" cy="192"/>
          </a:xfrm>
        </p:grpSpPr>
        <p:sp>
          <p:nvSpPr>
            <p:cNvPr id="34884" name="Rectangle 27"/>
            <p:cNvSpPr>
              <a:spLocks noChangeArrowheads="1"/>
            </p:cNvSpPr>
            <p:nvPr/>
          </p:nvSpPr>
          <p:spPr bwMode="auto">
            <a:xfrm>
              <a:off x="2064" y="2448"/>
              <a:ext cx="3072" cy="19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5" name="Rectangle 28"/>
            <p:cNvSpPr>
              <a:spLocks noChangeArrowheads="1"/>
            </p:cNvSpPr>
            <p:nvPr/>
          </p:nvSpPr>
          <p:spPr bwMode="auto">
            <a:xfrm>
              <a:off x="2448" y="2448"/>
              <a:ext cx="2304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6" name="Rectangle 29"/>
            <p:cNvSpPr>
              <a:spLocks noChangeArrowheads="1"/>
            </p:cNvSpPr>
            <p:nvPr/>
          </p:nvSpPr>
          <p:spPr bwMode="auto">
            <a:xfrm>
              <a:off x="2832" y="2448"/>
              <a:ext cx="153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7" name="Rectangle 30"/>
            <p:cNvSpPr>
              <a:spLocks noChangeArrowheads="1"/>
            </p:cNvSpPr>
            <p:nvPr/>
          </p:nvSpPr>
          <p:spPr bwMode="auto">
            <a:xfrm>
              <a:off x="3216" y="2448"/>
              <a:ext cx="768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4888" name="Line 31"/>
            <p:cNvSpPr>
              <a:spLocks noChangeShapeType="1"/>
            </p:cNvSpPr>
            <p:nvPr/>
          </p:nvSpPr>
          <p:spPr bwMode="auto">
            <a:xfrm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3514725" y="3267075"/>
            <a:ext cx="4943475" cy="457200"/>
            <a:chOff x="2064" y="2688"/>
            <a:chExt cx="3114" cy="288"/>
          </a:xfrm>
        </p:grpSpPr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34879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0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1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2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83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71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4872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4873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4874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34875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34876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13</a:t>
              </a:r>
            </a:p>
          </p:txBody>
        </p:sp>
        <p:sp>
          <p:nvSpPr>
            <p:cNvPr id="34877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21</a:t>
              </a:r>
            </a:p>
          </p:txBody>
        </p:sp>
        <p:sp>
          <p:nvSpPr>
            <p:cNvPr id="34878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34</a:t>
              </a:r>
            </a:p>
          </p:txBody>
        </p:sp>
      </p:grp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3514725" y="2733675"/>
            <a:ext cx="4876800" cy="457200"/>
            <a:chOff x="2064" y="2400"/>
            <a:chExt cx="3072" cy="288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865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6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7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8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69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57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4858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34859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34860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4861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4862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4863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4864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4827" name="Text Box 48"/>
          <p:cNvSpPr txBox="1">
            <a:spLocks noChangeArrowheads="1"/>
          </p:cNvSpPr>
          <p:nvPr/>
        </p:nvSpPr>
        <p:spPr bwMode="auto">
          <a:xfrm>
            <a:off x="3514725" y="38004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34828" name="AutoShape 49"/>
          <p:cNvSpPr>
            <a:spLocks noChangeArrowheads="1"/>
          </p:cNvSpPr>
          <p:nvPr/>
        </p:nvSpPr>
        <p:spPr bwMode="auto">
          <a:xfrm>
            <a:off x="2295525" y="38766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9" name="Text Box 50"/>
          <p:cNvSpPr txBox="1">
            <a:spLocks noChangeArrowheads="1"/>
          </p:cNvSpPr>
          <p:nvPr/>
        </p:nvSpPr>
        <p:spPr bwMode="auto">
          <a:xfrm>
            <a:off x="4133850" y="3800475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16</a:t>
            </a:r>
          </a:p>
        </p:txBody>
      </p:sp>
      <p:sp>
        <p:nvSpPr>
          <p:cNvPr id="34830" name="Text Box 4"/>
          <p:cNvSpPr txBox="1">
            <a:spLocks noChangeArrowheads="1"/>
          </p:cNvSpPr>
          <p:nvPr/>
        </p:nvSpPr>
        <p:spPr bwMode="auto">
          <a:xfrm>
            <a:off x="381000" y="213360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34831" name="AutoShape 7"/>
          <p:cNvSpPr>
            <a:spLocks noChangeArrowheads="1"/>
          </p:cNvSpPr>
          <p:nvPr/>
        </p:nvSpPr>
        <p:spPr bwMode="auto">
          <a:xfrm>
            <a:off x="2295525" y="22098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3514725" y="2133600"/>
            <a:ext cx="4876800" cy="461963"/>
            <a:chOff x="2064" y="2400"/>
            <a:chExt cx="3072" cy="291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851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2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3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4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55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4843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4844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34845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34846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4847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4848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4849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4850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4833" name="Text Box 50"/>
          <p:cNvSpPr txBox="1">
            <a:spLocks noChangeArrowheads="1"/>
          </p:cNvSpPr>
          <p:nvPr/>
        </p:nvSpPr>
        <p:spPr bwMode="auto">
          <a:xfrm>
            <a:off x="4770438" y="3810000"/>
            <a:ext cx="573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32</a:t>
            </a:r>
          </a:p>
        </p:txBody>
      </p:sp>
      <p:grpSp>
        <p:nvGrpSpPr>
          <p:cNvPr id="9" name="Group 85"/>
          <p:cNvGrpSpPr>
            <a:grpSpLocks/>
          </p:cNvGrpSpPr>
          <p:nvPr/>
        </p:nvGrpSpPr>
        <p:grpSpPr bwMode="auto">
          <a:xfrm>
            <a:off x="4733925" y="2209800"/>
            <a:ext cx="1828800" cy="1447800"/>
            <a:chOff x="4495800" y="3276600"/>
            <a:chExt cx="1828800" cy="1447800"/>
          </a:xfrm>
          <a:solidFill>
            <a:schemeClr val="accent1">
              <a:lumMod val="75000"/>
              <a:alpha val="44000"/>
            </a:schemeClr>
          </a:solidFill>
        </p:grpSpPr>
        <p:sp>
          <p:nvSpPr>
            <p:cNvPr id="34839" name="Rectangle 82"/>
            <p:cNvSpPr>
              <a:spLocks noChangeArrowheads="1"/>
            </p:cNvSpPr>
            <p:nvPr/>
          </p:nvSpPr>
          <p:spPr bwMode="auto">
            <a:xfrm>
              <a:off x="4495800" y="3276600"/>
              <a:ext cx="6096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0" name="Rectangle 83"/>
            <p:cNvSpPr>
              <a:spLocks noChangeArrowheads="1"/>
            </p:cNvSpPr>
            <p:nvPr/>
          </p:nvSpPr>
          <p:spPr bwMode="auto">
            <a:xfrm>
              <a:off x="4495800" y="3886200"/>
              <a:ext cx="6096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1" name="Rectangle 84"/>
            <p:cNvSpPr>
              <a:spLocks noChangeArrowheads="1"/>
            </p:cNvSpPr>
            <p:nvPr/>
          </p:nvSpPr>
          <p:spPr bwMode="auto">
            <a:xfrm>
              <a:off x="5715000" y="4419600"/>
              <a:ext cx="609600" cy="3048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90"/>
          <p:cNvGrpSpPr/>
          <p:nvPr/>
        </p:nvGrpSpPr>
        <p:grpSpPr>
          <a:xfrm>
            <a:off x="4124325" y="2209800"/>
            <a:ext cx="1828800" cy="1981200"/>
            <a:chOff x="3886200" y="3276600"/>
            <a:chExt cx="1828800" cy="1981200"/>
          </a:xfrm>
          <a:solidFill>
            <a:schemeClr val="accent1">
              <a:lumMod val="75000"/>
              <a:alpha val="44000"/>
            </a:schemeClr>
          </a:solidFill>
        </p:grpSpPr>
        <p:sp>
          <p:nvSpPr>
            <p:cNvPr id="88" name="Rectangle 87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</p:grpSp>
      <p:grpSp>
        <p:nvGrpSpPr>
          <p:cNvPr id="11" name="Group 91"/>
          <p:cNvGrpSpPr/>
          <p:nvPr/>
        </p:nvGrpSpPr>
        <p:grpSpPr>
          <a:xfrm>
            <a:off x="4733925" y="2209800"/>
            <a:ext cx="1828800" cy="1981200"/>
            <a:chOff x="3886200" y="3276600"/>
            <a:chExt cx="1828800" cy="1981200"/>
          </a:xfrm>
          <a:solidFill>
            <a:schemeClr val="accent1">
              <a:lumMod val="75000"/>
              <a:alpha val="44000"/>
            </a:schemeClr>
          </a:solidFill>
        </p:grpSpPr>
        <p:sp>
          <p:nvSpPr>
            <p:cNvPr id="93" name="Rectangle 92"/>
            <p:cNvSpPr/>
            <p:nvPr/>
          </p:nvSpPr>
          <p:spPr bwMode="auto">
            <a:xfrm>
              <a:off x="5105400" y="32766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5105400" y="38862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3886200" y="4953000"/>
              <a:ext cx="609600" cy="3048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Lucida Sans" pitchFamily="34" charset="0"/>
              </a:endParaRPr>
            </a:p>
          </p:txBody>
        </p:sp>
      </p:grp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1143000" y="5105400"/>
            <a:ext cx="711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Scores only computed for 8, 16 and 32.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</a:t>
            </a:r>
            <a:r>
              <a:rPr lang="en-US" dirty="0" err="1"/>
              <a:t>idf</a:t>
            </a:r>
            <a:r>
              <a:rPr lang="en-US" dirty="0"/>
              <a:t> query terms only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query such as </a:t>
            </a:r>
            <a:r>
              <a:rPr lang="en-US" i="1" dirty="0">
                <a:solidFill>
                  <a:srgbClr val="0000FF"/>
                </a:solidFill>
              </a:rPr>
              <a:t>catcher in the rye</a:t>
            </a:r>
          </a:p>
          <a:p>
            <a:r>
              <a:rPr lang="en-US" dirty="0">
                <a:solidFill>
                  <a:srgbClr val="000000"/>
                </a:solidFill>
              </a:rPr>
              <a:t>Only accumulate scores from </a:t>
            </a:r>
            <a:r>
              <a:rPr lang="en-US" i="1" dirty="0">
                <a:solidFill>
                  <a:srgbClr val="0000FF"/>
                </a:solidFill>
              </a:rPr>
              <a:t>catcher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i="1" dirty="0">
                <a:solidFill>
                  <a:srgbClr val="0000FF"/>
                </a:solidFill>
              </a:rPr>
              <a:t>rye</a:t>
            </a:r>
          </a:p>
          <a:p>
            <a:r>
              <a:rPr lang="en-US" dirty="0"/>
              <a:t>Intuition: </a:t>
            </a:r>
            <a:r>
              <a:rPr lang="en-US" i="1" dirty="0">
                <a:solidFill>
                  <a:srgbClr val="0000FF"/>
                </a:solidFill>
              </a:rPr>
              <a:t>in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>
                <a:solidFill>
                  <a:srgbClr val="0000FF"/>
                </a:solidFill>
              </a:rPr>
              <a:t>the</a:t>
            </a:r>
            <a:r>
              <a:rPr lang="en-US" i="1" dirty="0"/>
              <a:t> </a:t>
            </a:r>
            <a:r>
              <a:rPr lang="en-US" dirty="0"/>
              <a:t>contribute little to the scores and don’t alter rank-ordering much</a:t>
            </a:r>
          </a:p>
          <a:p>
            <a:r>
              <a:rPr lang="en-US" dirty="0"/>
              <a:t>Benefit: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Postings of low-</a:t>
            </a:r>
            <a:r>
              <a:rPr lang="en-US" dirty="0" err="1">
                <a:ea typeface="ＭＳ Ｐゴシック" pitchFamily="-111" charset="-128"/>
              </a:rPr>
              <a:t>idf</a:t>
            </a:r>
            <a:r>
              <a:rPr lang="en-US" dirty="0">
                <a:ea typeface="ＭＳ Ｐゴシック" pitchFamily="-111" charset="-128"/>
              </a:rPr>
              <a:t> terms have many docs </a:t>
            </a:r>
            <a:r>
              <a:rPr lang="en-US" dirty="0" err="1">
                <a:ea typeface="ＭＳ Ｐゴシック" pitchFamily="-111" charset="-128"/>
                <a:sym typeface="Symbol" pitchFamily="-111" charset="2"/>
              </a:rPr>
              <a:t></a:t>
            </a:r>
            <a:r>
              <a:rPr lang="en-US" dirty="0">
                <a:ea typeface="ＭＳ Ｐゴシック" pitchFamily="-111" charset="-128"/>
              </a:rPr>
              <a:t> these (many) docs get eliminated from </a:t>
            </a:r>
            <a:r>
              <a:rPr lang="en-US" i="1" dirty="0" smtClean="0">
                <a:ea typeface="ＭＳ Ｐゴシック" pitchFamily="-111" charset="-128"/>
              </a:rPr>
              <a:t>A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  <a:ea typeface="ＭＳ Ｐゴシック" pitchFamily="-111" charset="-128"/>
              </a:rPr>
              <a:t>Can we calculate this efficiently from the index?</a:t>
            </a:r>
            <a:endParaRPr lang="en-US" dirty="0">
              <a:solidFill>
                <a:srgbClr val="C00000"/>
              </a:solidFill>
              <a:ea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Champion lists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819400"/>
          </a:xfrm>
        </p:spPr>
        <p:txBody>
          <a:bodyPr/>
          <a:lstStyle/>
          <a:p>
            <a:r>
              <a:rPr lang="en-US" sz="2800" b="1" dirty="0" err="1"/>
              <a:t>Precompute</a:t>
            </a:r>
            <a:r>
              <a:rPr lang="en-US" sz="2800" dirty="0"/>
              <a:t> for each </a:t>
            </a:r>
            <a:r>
              <a:rPr lang="en-US" sz="2800" dirty="0" smtClean="0"/>
              <a:t>dictionary term </a:t>
            </a:r>
            <a:r>
              <a:rPr lang="en-US" sz="2800" dirty="0"/>
              <a:t>the </a:t>
            </a:r>
            <a:r>
              <a:rPr lang="en-US" sz="2800" i="1" dirty="0" err="1"/>
              <a:t>r</a:t>
            </a:r>
            <a:r>
              <a:rPr lang="en-US" sz="2800" dirty="0"/>
              <a:t> docs of highest weight in</a:t>
            </a:r>
            <a:r>
              <a:rPr lang="en-US" sz="2800" dirty="0" smtClean="0"/>
              <a:t> the term’s postings</a:t>
            </a:r>
            <a:endParaRPr lang="en-US" sz="2800" dirty="0"/>
          </a:p>
          <a:p>
            <a:pPr lvl="1"/>
            <a:r>
              <a:rPr lang="en-US" dirty="0">
                <a:ea typeface="ＭＳ Ｐゴシック" pitchFamily="-111" charset="-128"/>
              </a:rPr>
              <a:t>Call this the </a:t>
            </a:r>
            <a:r>
              <a:rPr lang="en-US" u="sng" dirty="0">
                <a:ea typeface="ＭＳ Ｐゴシック" pitchFamily="-111" charset="-128"/>
              </a:rPr>
              <a:t>champion list</a:t>
            </a:r>
            <a:r>
              <a:rPr lang="en-US" dirty="0">
                <a:ea typeface="ＭＳ Ｐゴシック" pitchFamily="-111" charset="-128"/>
              </a:rPr>
              <a:t> </a:t>
            </a:r>
            <a:r>
              <a:rPr lang="en-US" dirty="0" smtClean="0">
                <a:ea typeface="ＭＳ Ｐゴシック" pitchFamily="-111" charset="-128"/>
              </a:rPr>
              <a:t>for a term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(aka </a:t>
            </a:r>
            <a:r>
              <a:rPr lang="en-US" u="sng" dirty="0">
                <a:ea typeface="ＭＳ Ｐゴシック" pitchFamily="-111" charset="-128"/>
              </a:rPr>
              <a:t>fancy list</a:t>
            </a:r>
            <a:r>
              <a:rPr lang="en-US" dirty="0">
                <a:ea typeface="ＭＳ Ｐゴシック" pitchFamily="-111" charset="-128"/>
              </a:rPr>
              <a:t> or </a:t>
            </a:r>
            <a:r>
              <a:rPr lang="en-US" u="sng" dirty="0">
                <a:ea typeface="ＭＳ Ｐゴシック" pitchFamily="-111" charset="-128"/>
              </a:rPr>
              <a:t>top docs</a:t>
            </a:r>
            <a:r>
              <a:rPr lang="en-US" dirty="0">
                <a:ea typeface="ＭＳ Ｐゴシック" pitchFamily="-111" charset="-128"/>
              </a:rPr>
              <a:t> </a:t>
            </a:r>
            <a:r>
              <a:rPr lang="en-US" dirty="0" smtClean="0">
                <a:ea typeface="ＭＳ Ｐゴシック" pitchFamily="-111" charset="-128"/>
              </a:rPr>
              <a:t>for a term)</a:t>
            </a:r>
          </a:p>
          <a:p>
            <a:r>
              <a:rPr lang="en-US" sz="2400" dirty="0" smtClean="0"/>
              <a:t>This must be done at index time</a:t>
            </a:r>
            <a:endParaRPr lang="en-US" sz="2400" dirty="0" smtClean="0">
              <a:ea typeface="ＭＳ Ｐゴシック" pitchFamily="-111" charset="-12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501967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1000" y="555307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295525" y="50958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295525" y="56292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3514725" y="5553075"/>
            <a:ext cx="4943475" cy="457200"/>
            <a:chOff x="2064" y="2688"/>
            <a:chExt cx="3114" cy="288"/>
          </a:xfrm>
        </p:grpSpPr>
        <p:grpSp>
          <p:nvGrpSpPr>
            <p:cNvPr id="10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19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14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16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13</a:t>
              </a:r>
            </a:p>
          </p:txBody>
        </p:sp>
        <p:sp>
          <p:nvSpPr>
            <p:cNvPr id="17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21</a:t>
              </a:r>
            </a:p>
          </p:txBody>
        </p:sp>
        <p:sp>
          <p:nvSpPr>
            <p:cNvPr id="18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34</a:t>
              </a:r>
            </a:p>
          </p:txBody>
        </p:sp>
      </p:grpSp>
      <p:grpSp>
        <p:nvGrpSpPr>
          <p:cNvPr id="24" name="Group 52"/>
          <p:cNvGrpSpPr>
            <a:grpSpLocks/>
          </p:cNvGrpSpPr>
          <p:nvPr/>
        </p:nvGrpSpPr>
        <p:grpSpPr bwMode="auto">
          <a:xfrm>
            <a:off x="3514725" y="5019675"/>
            <a:ext cx="4876800" cy="457200"/>
            <a:chOff x="2064" y="2400"/>
            <a:chExt cx="3072" cy="288"/>
          </a:xfrm>
        </p:grpSpPr>
        <p:grpSp>
          <p:nvGrpSpPr>
            <p:cNvPr id="25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7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8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29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0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1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2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381000" y="441960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2295525" y="44958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1" name="Group 52"/>
          <p:cNvGrpSpPr>
            <a:grpSpLocks/>
          </p:cNvGrpSpPr>
          <p:nvPr/>
        </p:nvGrpSpPr>
        <p:grpSpPr bwMode="auto">
          <a:xfrm>
            <a:off x="3514725" y="4419600"/>
            <a:ext cx="4876800" cy="461963"/>
            <a:chOff x="2064" y="2400"/>
            <a:chExt cx="3072" cy="291"/>
          </a:xfrm>
        </p:grpSpPr>
        <p:grpSp>
          <p:nvGrpSpPr>
            <p:cNvPr id="42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3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44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47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49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50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60" name="Rectangle 59"/>
          <p:cNvSpPr/>
          <p:nvPr/>
        </p:nvSpPr>
        <p:spPr bwMode="auto">
          <a:xfrm>
            <a:off x="4724400" y="4495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334000" y="4495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162800" y="4495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7162800" y="51054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943600" y="51054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724400" y="51054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943600" y="5638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6553200" y="5638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3505200" y="56388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 bwMode="auto">
          <a:xfrm>
            <a:off x="5181600" y="4643735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791200" y="4643735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4572000" y="4643735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4" name="Rectangle 11"/>
          <p:cNvSpPr>
            <a:spLocks noChangeArrowheads="1"/>
          </p:cNvSpPr>
          <p:nvPr/>
        </p:nvSpPr>
        <p:spPr bwMode="auto">
          <a:xfrm>
            <a:off x="4581525" y="4038600"/>
            <a:ext cx="1819275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8" name="Rectangle 67"/>
          <p:cNvSpPr/>
          <p:nvPr/>
        </p:nvSpPr>
        <p:spPr bwMode="auto">
          <a:xfrm>
            <a:off x="4572000" y="40386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5181600" y="40386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791200" y="40386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Champion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At query time, only compute scores for docs in the champion list of some query term</a:t>
            </a:r>
          </a:p>
          <a:p>
            <a:pPr lvl="1"/>
            <a:r>
              <a:rPr lang="en-US" sz="2000" dirty="0" smtClean="0">
                <a:ea typeface="ＭＳ Ｐゴシック" pitchFamily="-111" charset="-128"/>
              </a:rPr>
              <a:t>Pick the </a:t>
            </a:r>
            <a:r>
              <a:rPr lang="en-US" sz="2000" i="1" dirty="0" smtClean="0">
                <a:ea typeface="ＭＳ Ｐゴシック" pitchFamily="-111" charset="-128"/>
              </a:rPr>
              <a:t>K</a:t>
            </a:r>
            <a:r>
              <a:rPr lang="en-US" sz="2000" dirty="0" smtClean="0">
                <a:ea typeface="ＭＳ Ｐゴシック" pitchFamily="-111" charset="-128"/>
              </a:rPr>
              <a:t> top-scoring docs from amongst these</a:t>
            </a: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pPr lvl="1"/>
            <a:endParaRPr lang="en-US" sz="2000" dirty="0" smtClean="0">
              <a:ea typeface="ＭＳ Ｐゴシック" pitchFamily="-111" charset="-128"/>
            </a:endParaRPr>
          </a:p>
          <a:p>
            <a:r>
              <a:rPr lang="en-US" sz="2200" dirty="0" smtClean="0">
                <a:solidFill>
                  <a:srgbClr val="FF0000"/>
                </a:solidFill>
              </a:rPr>
              <a:t>Are we guaranteed to always get K documents?</a:t>
            </a:r>
            <a:endParaRPr lang="en-US" sz="2200" dirty="0" smtClean="0">
              <a:solidFill>
                <a:srgbClr val="FF0000"/>
              </a:solidFill>
              <a:ea typeface="ＭＳ Ｐゴシック" pitchFamily="-111" charset="-128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47800" y="402907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47800" y="456247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3362325" y="41052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362325" y="463867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1447800" y="342900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3362325" y="350520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4581525" y="3505200"/>
            <a:ext cx="1819275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4733925" y="3429000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5181600" y="3429000"/>
            <a:ext cx="573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5708490" y="3429000"/>
            <a:ext cx="768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4572000" y="35052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5181600" y="35052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791200" y="3505200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4733925" y="3962400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66" name="Text Box 41"/>
          <p:cNvSpPr txBox="1">
            <a:spLocks noChangeArrowheads="1"/>
          </p:cNvSpPr>
          <p:nvPr/>
        </p:nvSpPr>
        <p:spPr bwMode="auto">
          <a:xfrm>
            <a:off x="5181600" y="3962400"/>
            <a:ext cx="573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67" name="Text Box 42"/>
          <p:cNvSpPr txBox="1">
            <a:spLocks noChangeArrowheads="1"/>
          </p:cNvSpPr>
          <p:nvPr/>
        </p:nvSpPr>
        <p:spPr bwMode="auto">
          <a:xfrm>
            <a:off x="5708490" y="3962400"/>
            <a:ext cx="768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4733925" y="4567535"/>
            <a:ext cx="379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3" name="Text Box 41"/>
          <p:cNvSpPr txBox="1">
            <a:spLocks noChangeArrowheads="1"/>
          </p:cNvSpPr>
          <p:nvPr/>
        </p:nvSpPr>
        <p:spPr bwMode="auto">
          <a:xfrm>
            <a:off x="5181600" y="4567535"/>
            <a:ext cx="5738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74" name="Text Box 42"/>
          <p:cNvSpPr txBox="1">
            <a:spLocks noChangeArrowheads="1"/>
          </p:cNvSpPr>
          <p:nvPr/>
        </p:nvSpPr>
        <p:spPr bwMode="auto">
          <a:xfrm>
            <a:off x="5708490" y="4567535"/>
            <a:ext cx="7685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71" name="Rectangle 11"/>
          <p:cNvSpPr>
            <a:spLocks noChangeArrowheads="1"/>
          </p:cNvSpPr>
          <p:nvPr/>
        </p:nvSpPr>
        <p:spPr bwMode="auto">
          <a:xfrm>
            <a:off x="4581525" y="4643735"/>
            <a:ext cx="1819275" cy="304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Stoplist</a:t>
            </a:r>
            <a:r>
              <a:rPr lang="en-US" dirty="0" smtClean="0"/>
              <a:t> and dictionary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 and low lists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term, we maintain two postings lists called </a:t>
            </a:r>
            <a:r>
              <a:rPr lang="en-US" i="1" dirty="0"/>
              <a:t>high </a:t>
            </a:r>
            <a:r>
              <a:rPr lang="en-US" dirty="0"/>
              <a:t>and </a:t>
            </a:r>
            <a:r>
              <a:rPr lang="en-US" i="1" dirty="0"/>
              <a:t>low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Think of </a:t>
            </a:r>
            <a:r>
              <a:rPr lang="en-US" i="1" dirty="0">
                <a:ea typeface="ＭＳ Ｐゴシック" pitchFamily="-111" charset="-128"/>
              </a:rPr>
              <a:t>high</a:t>
            </a:r>
            <a:r>
              <a:rPr lang="en-US" dirty="0">
                <a:ea typeface="ＭＳ Ｐゴシック" pitchFamily="-111" charset="-128"/>
              </a:rPr>
              <a:t> as the champion list</a:t>
            </a:r>
          </a:p>
          <a:p>
            <a:r>
              <a:rPr lang="en-US" dirty="0">
                <a:solidFill>
                  <a:srgbClr val="C00000"/>
                </a:solidFill>
              </a:rPr>
              <a:t>When traversing postings on a query, only traverse </a:t>
            </a:r>
            <a:r>
              <a:rPr lang="en-US" i="1" dirty="0">
                <a:solidFill>
                  <a:srgbClr val="C00000"/>
                </a:solidFill>
              </a:rPr>
              <a:t>high </a:t>
            </a:r>
            <a:r>
              <a:rPr lang="en-US" dirty="0">
                <a:solidFill>
                  <a:srgbClr val="C00000"/>
                </a:solidFill>
              </a:rPr>
              <a:t>lists first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If we get more than </a:t>
            </a:r>
            <a:r>
              <a:rPr lang="en-US" i="1" dirty="0">
                <a:ea typeface="ＭＳ Ｐゴシック" pitchFamily="-111" charset="-128"/>
              </a:rPr>
              <a:t>K</a:t>
            </a:r>
            <a:r>
              <a:rPr lang="en-US" dirty="0">
                <a:ea typeface="ＭＳ Ｐゴシック" pitchFamily="-111" charset="-128"/>
              </a:rPr>
              <a:t> docs, select the top </a:t>
            </a:r>
            <a:r>
              <a:rPr lang="en-US" i="1" dirty="0">
                <a:ea typeface="ＭＳ Ｐゴシック" pitchFamily="-111" charset="-128"/>
              </a:rPr>
              <a:t>K </a:t>
            </a:r>
            <a:r>
              <a:rPr lang="en-US" dirty="0">
                <a:ea typeface="ＭＳ Ｐゴシック" pitchFamily="-111" charset="-128"/>
              </a:rPr>
              <a:t>and stop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Else proceed to get docs from the </a:t>
            </a:r>
            <a:r>
              <a:rPr lang="en-US" i="1" dirty="0">
                <a:ea typeface="ＭＳ Ｐゴシック" pitchFamily="-111" charset="-128"/>
              </a:rPr>
              <a:t>low</a:t>
            </a:r>
            <a:r>
              <a:rPr lang="en-US" dirty="0">
                <a:ea typeface="ＭＳ Ｐゴシック" pitchFamily="-111" charset="-128"/>
              </a:rPr>
              <a:t> lists</a:t>
            </a:r>
            <a:endParaRPr lang="en-US" dirty="0" smtClean="0">
              <a:ea typeface="ＭＳ Ｐゴシック" pitchFamily="-111" charset="-128"/>
            </a:endParaRPr>
          </a:p>
          <a:p>
            <a:r>
              <a:rPr lang="en-US" dirty="0" smtClean="0"/>
              <a:t>A </a:t>
            </a:r>
            <a:r>
              <a:rPr lang="en-US" dirty="0"/>
              <a:t>means for segmenting index into two </a:t>
            </a:r>
            <a:r>
              <a:rPr lang="en-US" u="sng" dirty="0"/>
              <a:t>tiers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Tiered indexes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postings up into a hierarchy of lists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Most important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…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Least important</a:t>
            </a:r>
            <a:endParaRPr lang="en-US" dirty="0" smtClean="0">
              <a:ea typeface="ＭＳ Ｐゴシック" pitchFamily="-111" charset="-128"/>
            </a:endParaRPr>
          </a:p>
          <a:p>
            <a:r>
              <a:rPr lang="en-US" dirty="0" smtClean="0"/>
              <a:t>Inverted </a:t>
            </a:r>
            <a:r>
              <a:rPr lang="en-US" dirty="0"/>
              <a:t>index thus broken up into </a:t>
            </a:r>
            <a:r>
              <a:rPr lang="en-US" u="sng" dirty="0"/>
              <a:t>tiers </a:t>
            </a:r>
            <a:r>
              <a:rPr lang="en-US" dirty="0"/>
              <a:t>of decreasing importance</a:t>
            </a:r>
          </a:p>
          <a:p>
            <a:r>
              <a:rPr lang="en-US" dirty="0">
                <a:solidFill>
                  <a:srgbClr val="C00000"/>
                </a:solidFill>
              </a:rPr>
              <a:t>At query time use top tier unless it fails to yield </a:t>
            </a:r>
            <a:r>
              <a:rPr lang="en-US" i="1" dirty="0">
                <a:solidFill>
                  <a:srgbClr val="C00000"/>
                </a:solidFill>
              </a:rPr>
              <a:t>K </a:t>
            </a:r>
            <a:r>
              <a:rPr lang="en-US" dirty="0">
                <a:solidFill>
                  <a:srgbClr val="C00000"/>
                </a:solidFill>
              </a:rPr>
              <a:t>docs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If so drop to lower tiers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tiered index</a:t>
            </a:r>
          </a:p>
        </p:txBody>
      </p:sp>
      <p:pic>
        <p:nvPicPr>
          <p:cNvPr id="59395" name="Content Placeholder 3" descr="tiered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1524000"/>
            <a:ext cx="4648200" cy="5334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Rather than selecting the best K scores from all N documents</a:t>
            </a:r>
          </a:p>
          <a:p>
            <a:pPr lvl="1"/>
            <a:r>
              <a:rPr lang="en-US" dirty="0" smtClean="0"/>
              <a:t>Initially filter the documents to a smaller </a:t>
            </a:r>
            <a:r>
              <a:rPr lang="en-US" dirty="0" smtClean="0"/>
              <a:t>set</a:t>
            </a:r>
          </a:p>
          <a:p>
            <a:pPr lvl="1"/>
            <a:r>
              <a:rPr lang="en-US" dirty="0" smtClean="0"/>
              <a:t>Select the K best scores from this smaller set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Methods for selecting this smaller set</a:t>
            </a:r>
          </a:p>
          <a:p>
            <a:pPr lvl="1"/>
            <a:r>
              <a:rPr lang="en-US" dirty="0" smtClean="0"/>
              <a:t>Documents with </a:t>
            </a:r>
            <a:r>
              <a:rPr lang="en-US" u="sng" dirty="0" smtClean="0"/>
              <a:t>more than one</a:t>
            </a:r>
            <a:r>
              <a:rPr lang="en-US" dirty="0" smtClean="0"/>
              <a:t> query term</a:t>
            </a:r>
          </a:p>
          <a:p>
            <a:pPr lvl="1"/>
            <a:r>
              <a:rPr lang="en-US" dirty="0" smtClean="0"/>
              <a:t>Terms with high IDF</a:t>
            </a:r>
          </a:p>
          <a:p>
            <a:pPr lvl="1"/>
            <a:r>
              <a:rPr lang="en-US" dirty="0" smtClean="0"/>
              <a:t>Documents with the highest weights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9144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How </a:t>
            </a:r>
            <a:r>
              <a:rPr lang="en-US" dirty="0">
                <a:solidFill>
                  <a:srgbClr val="C00000"/>
                </a:solidFill>
              </a:rPr>
              <a:t>can Champion Lists be implemented in an inverted </a:t>
            </a:r>
            <a:r>
              <a:rPr lang="en-US" dirty="0" smtClean="0">
                <a:solidFill>
                  <a:srgbClr val="C00000"/>
                </a:solidFill>
              </a:rPr>
              <a:t>index?  How do we modify the data structure?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4643437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1000" y="5176837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295525" y="4719637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295525" y="5253037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3514725" y="5176837"/>
            <a:ext cx="4943475" cy="457200"/>
            <a:chOff x="2064" y="2688"/>
            <a:chExt cx="3114" cy="288"/>
          </a:xfrm>
        </p:grpSpPr>
        <p:grpSp>
          <p:nvGrpSpPr>
            <p:cNvPr id="10" name="Group 20"/>
            <p:cNvGrpSpPr>
              <a:grpSpLocks/>
            </p:cNvGrpSpPr>
            <p:nvPr/>
          </p:nvGrpSpPr>
          <p:grpSpPr bwMode="auto">
            <a:xfrm>
              <a:off x="2064" y="2736"/>
              <a:ext cx="3072" cy="192"/>
              <a:chOff x="2064" y="2448"/>
              <a:chExt cx="3072" cy="192"/>
            </a:xfrm>
          </p:grpSpPr>
          <p:sp>
            <p:nvSpPr>
              <p:cNvPr id="19" name="Rectangle 2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" name="Rectangle 22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" name="Rectangle 23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" name="Rectangle 24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3" name="Line 25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2150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258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294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14" name="Text Box 35"/>
            <p:cNvSpPr txBox="1">
              <a:spLocks noChangeArrowheads="1"/>
            </p:cNvSpPr>
            <p:nvPr/>
          </p:nvSpPr>
          <p:spPr bwMode="auto">
            <a:xfrm>
              <a:off x="3312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3665" y="26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16" name="Text Box 37"/>
            <p:cNvSpPr txBox="1">
              <a:spLocks noChangeArrowheads="1"/>
            </p:cNvSpPr>
            <p:nvPr/>
          </p:nvSpPr>
          <p:spPr bwMode="auto">
            <a:xfrm>
              <a:off x="4049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13</a:t>
              </a:r>
            </a:p>
          </p:txBody>
        </p:sp>
        <p:sp>
          <p:nvSpPr>
            <p:cNvPr id="17" name="Text Box 38"/>
            <p:cNvSpPr txBox="1">
              <a:spLocks noChangeArrowheads="1"/>
            </p:cNvSpPr>
            <p:nvPr/>
          </p:nvSpPr>
          <p:spPr bwMode="auto">
            <a:xfrm>
              <a:off x="4464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21</a:t>
              </a:r>
            </a:p>
          </p:txBody>
        </p:sp>
        <p:sp>
          <p:nvSpPr>
            <p:cNvPr id="18" name="Text Box 39"/>
            <p:cNvSpPr txBox="1">
              <a:spLocks noChangeArrowheads="1"/>
            </p:cNvSpPr>
            <p:nvPr/>
          </p:nvSpPr>
          <p:spPr bwMode="auto">
            <a:xfrm>
              <a:off x="4848" y="2688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34</a:t>
              </a:r>
            </a:p>
          </p:txBody>
        </p:sp>
      </p:grpSp>
      <p:grpSp>
        <p:nvGrpSpPr>
          <p:cNvPr id="24" name="Group 52"/>
          <p:cNvGrpSpPr>
            <a:grpSpLocks/>
          </p:cNvGrpSpPr>
          <p:nvPr/>
        </p:nvGrpSpPr>
        <p:grpSpPr bwMode="auto">
          <a:xfrm>
            <a:off x="3514725" y="4643437"/>
            <a:ext cx="4876800" cy="457200"/>
            <a:chOff x="2064" y="2400"/>
            <a:chExt cx="3072" cy="288"/>
          </a:xfrm>
        </p:grpSpPr>
        <p:grpSp>
          <p:nvGrpSpPr>
            <p:cNvPr id="25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34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27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28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29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30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31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32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381000" y="4043362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2295525" y="4119562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1" name="Group 52"/>
          <p:cNvGrpSpPr>
            <a:grpSpLocks/>
          </p:cNvGrpSpPr>
          <p:nvPr/>
        </p:nvGrpSpPr>
        <p:grpSpPr bwMode="auto">
          <a:xfrm>
            <a:off x="3514725" y="4043362"/>
            <a:ext cx="4876800" cy="461963"/>
            <a:chOff x="2064" y="2400"/>
            <a:chExt cx="3072" cy="291"/>
          </a:xfrm>
        </p:grpSpPr>
        <p:grpSp>
          <p:nvGrpSpPr>
            <p:cNvPr id="42" name="Group 19"/>
            <p:cNvGrpSpPr>
              <a:grpSpLocks/>
            </p:cNvGrpSpPr>
            <p:nvPr/>
          </p:nvGrpSpPr>
          <p:grpSpPr bwMode="auto">
            <a:xfrm>
              <a:off x="2064" y="2448"/>
              <a:ext cx="3072" cy="192"/>
              <a:chOff x="2064" y="2448"/>
              <a:chExt cx="3072" cy="192"/>
            </a:xfrm>
          </p:grpSpPr>
          <p:sp>
            <p:nvSpPr>
              <p:cNvPr id="51" name="Rectangle 11"/>
              <p:cNvSpPr>
                <a:spLocks noChangeArrowheads="1"/>
              </p:cNvSpPr>
              <p:nvPr/>
            </p:nvSpPr>
            <p:spPr bwMode="auto">
              <a:xfrm>
                <a:off x="2064" y="2448"/>
                <a:ext cx="3072" cy="19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2304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Rectangle 15"/>
              <p:cNvSpPr>
                <a:spLocks noChangeArrowheads="1"/>
              </p:cNvSpPr>
              <p:nvPr/>
            </p:nvSpPr>
            <p:spPr bwMode="auto">
              <a:xfrm>
                <a:off x="2832" y="2448"/>
                <a:ext cx="153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Rectangle 16"/>
              <p:cNvSpPr>
                <a:spLocks noChangeArrowheads="1"/>
              </p:cNvSpPr>
              <p:nvPr/>
            </p:nvSpPr>
            <p:spPr bwMode="auto">
              <a:xfrm>
                <a:off x="3216" y="2448"/>
                <a:ext cx="768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Line 18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3" name="Text Box 40"/>
            <p:cNvSpPr txBox="1">
              <a:spLocks noChangeArrowheads="1"/>
            </p:cNvSpPr>
            <p:nvPr/>
          </p:nvSpPr>
          <p:spPr bwMode="auto">
            <a:xfrm>
              <a:off x="2160" y="2400"/>
              <a:ext cx="2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44" name="Text Box 41"/>
            <p:cNvSpPr txBox="1">
              <a:spLocks noChangeArrowheads="1"/>
            </p:cNvSpPr>
            <p:nvPr/>
          </p:nvSpPr>
          <p:spPr bwMode="auto">
            <a:xfrm>
              <a:off x="2513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45" name="Text Box 42"/>
            <p:cNvSpPr txBox="1">
              <a:spLocks noChangeArrowheads="1"/>
            </p:cNvSpPr>
            <p:nvPr/>
          </p:nvSpPr>
          <p:spPr bwMode="auto">
            <a:xfrm>
              <a:off x="2928" y="240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8</a:t>
              </a:r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3264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16</a:t>
              </a:r>
            </a:p>
          </p:txBody>
        </p:sp>
        <p:sp>
          <p:nvSpPr>
            <p:cNvPr id="47" name="Text Box 44"/>
            <p:cNvSpPr txBox="1">
              <a:spLocks noChangeArrowheads="1"/>
            </p:cNvSpPr>
            <p:nvPr/>
          </p:nvSpPr>
          <p:spPr bwMode="auto">
            <a:xfrm>
              <a:off x="3665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32</a:t>
              </a:r>
            </a:p>
          </p:txBody>
        </p:sp>
        <p:sp>
          <p:nvSpPr>
            <p:cNvPr id="48" name="Text Box 45"/>
            <p:cNvSpPr txBox="1">
              <a:spLocks noChangeArrowheads="1"/>
            </p:cNvSpPr>
            <p:nvPr/>
          </p:nvSpPr>
          <p:spPr bwMode="auto">
            <a:xfrm>
              <a:off x="4049" y="2400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64</a:t>
              </a:r>
            </a:p>
          </p:txBody>
        </p:sp>
        <p:sp>
          <p:nvSpPr>
            <p:cNvPr id="49" name="Text Box 46"/>
            <p:cNvSpPr txBox="1">
              <a:spLocks noChangeArrowheads="1"/>
            </p:cNvSpPr>
            <p:nvPr/>
          </p:nvSpPr>
          <p:spPr bwMode="auto">
            <a:xfrm>
              <a:off x="4320" y="2400"/>
              <a:ext cx="4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128</a:t>
              </a:r>
            </a:p>
          </p:txBody>
        </p:sp>
        <p:sp>
          <p:nvSpPr>
            <p:cNvPr id="50" name="Text Box 47"/>
            <p:cNvSpPr txBox="1">
              <a:spLocks noChangeArrowheads="1"/>
            </p:cNvSpPr>
            <p:nvPr/>
          </p:nvSpPr>
          <p:spPr bwMode="auto">
            <a:xfrm>
              <a:off x="4747" y="240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56" name="Rectangle 55"/>
          <p:cNvSpPr/>
          <p:nvPr/>
        </p:nvSpPr>
        <p:spPr bwMode="auto">
          <a:xfrm>
            <a:off x="4724400" y="4119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334000" y="4119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162800" y="4119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162800" y="47291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943600" y="47291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4724400" y="47291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943600" y="5262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553200" y="5262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505200" y="5262562"/>
            <a:ext cx="609600" cy="304800"/>
          </a:xfrm>
          <a:prstGeom prst="rect">
            <a:avLst/>
          </a:prstGeom>
          <a:solidFill>
            <a:srgbClr val="FF0000">
              <a:alpha val="24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Calculating </a:t>
            </a:r>
            <a:r>
              <a:rPr lang="en-US" sz="3600" dirty="0" err="1" smtClean="0"/>
              <a:t>tf-idf</a:t>
            </a:r>
            <a:r>
              <a:rPr lang="en-US" sz="3600" dirty="0" smtClean="0"/>
              <a:t> score</a:t>
            </a:r>
          </a:p>
          <a:p>
            <a:r>
              <a:rPr lang="en-US" sz="3600" dirty="0" smtClean="0"/>
              <a:t>Faster ranking</a:t>
            </a:r>
          </a:p>
          <a:p>
            <a:r>
              <a:rPr lang="en-US" sz="3600" dirty="0" smtClean="0">
                <a:solidFill>
                  <a:srgbClr val="0000FF"/>
                </a:solidFill>
              </a:rPr>
              <a:t>Static quality scores</a:t>
            </a:r>
          </a:p>
          <a:p>
            <a:r>
              <a:rPr lang="en-US" sz="3600" dirty="0" smtClean="0"/>
              <a:t>Impact ordering</a:t>
            </a:r>
          </a:p>
          <a:p>
            <a:r>
              <a:rPr lang="en-US" sz="3600" dirty="0" smtClean="0"/>
              <a:t>Cluster pruning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quality scores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top-ranking documents to be both </a:t>
            </a:r>
            <a:r>
              <a:rPr lang="en-US" b="1" i="1" dirty="0"/>
              <a:t>relevant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/>
              <a:t>authoritative</a:t>
            </a:r>
          </a:p>
          <a:p>
            <a:r>
              <a:rPr lang="en-US" i="1" dirty="0">
                <a:solidFill>
                  <a:srgbClr val="C00000"/>
                </a:solidFill>
              </a:rPr>
              <a:t>Relevance</a:t>
            </a:r>
            <a:r>
              <a:rPr lang="en-US" dirty="0">
                <a:solidFill>
                  <a:srgbClr val="C00000"/>
                </a:solidFill>
              </a:rPr>
              <a:t> is being modeled by cosine scores</a:t>
            </a:r>
          </a:p>
          <a:p>
            <a:r>
              <a:rPr lang="en-US" i="1" dirty="0"/>
              <a:t>Authority </a:t>
            </a:r>
            <a:r>
              <a:rPr lang="en-US" dirty="0"/>
              <a:t>is typically a query-independent property of a document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What are some examples of authority signals?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Wikipedia among websites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Articles in certain newspapers</a:t>
            </a:r>
          </a:p>
          <a:p>
            <a:pPr lvl="1"/>
            <a:r>
              <a:rPr lang="en-US" dirty="0">
                <a:solidFill>
                  <a:srgbClr val="C00000"/>
                </a:solidFill>
                <a:ea typeface="ＭＳ Ｐゴシック" pitchFamily="-111" charset="-128"/>
              </a:rPr>
              <a:t>A paper with many citations</a:t>
            </a:r>
          </a:p>
          <a:p>
            <a:pPr lvl="1"/>
            <a:r>
              <a:rPr lang="en-US" dirty="0">
                <a:solidFill>
                  <a:srgbClr val="C00000"/>
                </a:solidFill>
                <a:ea typeface="ＭＳ Ｐゴシック" pitchFamily="-111" charset="-128"/>
              </a:rPr>
              <a:t>Many </a:t>
            </a:r>
            <a:r>
              <a:rPr lang="en-US" dirty="0" err="1">
                <a:solidFill>
                  <a:srgbClr val="C00000"/>
                </a:solidFill>
                <a:ea typeface="ＭＳ Ｐゴシック" pitchFamily="-111" charset="-128"/>
              </a:rPr>
              <a:t>diggs</a:t>
            </a:r>
            <a:r>
              <a:rPr lang="en-US" dirty="0">
                <a:solidFill>
                  <a:srgbClr val="C00000"/>
                </a:solidFill>
                <a:ea typeface="ＭＳ Ｐゴシック" pitchFamily="-111" charset="-128"/>
              </a:rPr>
              <a:t>, </a:t>
            </a:r>
            <a:r>
              <a:rPr lang="en-US" dirty="0" err="1">
                <a:solidFill>
                  <a:srgbClr val="C00000"/>
                </a:solidFill>
                <a:ea typeface="ＭＳ Ｐゴシック" pitchFamily="-111" charset="-128"/>
              </a:rPr>
              <a:t>Y!buzzes</a:t>
            </a:r>
            <a:r>
              <a:rPr lang="en-US" dirty="0">
                <a:solidFill>
                  <a:srgbClr val="C00000"/>
                </a:solidFill>
                <a:ea typeface="ＭＳ Ｐゴシック" pitchFamily="-111" charset="-128"/>
              </a:rPr>
              <a:t> or </a:t>
            </a:r>
            <a:r>
              <a:rPr lang="en-US" dirty="0" err="1">
                <a:solidFill>
                  <a:srgbClr val="C00000"/>
                </a:solidFill>
                <a:ea typeface="ＭＳ Ｐゴシック" pitchFamily="-111" charset="-128"/>
              </a:rPr>
              <a:t>del.icio.us</a:t>
            </a:r>
            <a:r>
              <a:rPr lang="en-US" dirty="0">
                <a:solidFill>
                  <a:srgbClr val="C00000"/>
                </a:solidFill>
                <a:ea typeface="ＭＳ Ｐゴシック" pitchFamily="-111" charset="-128"/>
              </a:rPr>
              <a:t> marks</a:t>
            </a:r>
            <a:endParaRPr lang="en-US" dirty="0" smtClean="0">
              <a:solidFill>
                <a:srgbClr val="C00000"/>
              </a:solidFill>
              <a:ea typeface="ＭＳ Ｐゴシック" pitchFamily="-111" charset="-128"/>
            </a:endParaRPr>
          </a:p>
          <a:p>
            <a:pPr lvl="1"/>
            <a:r>
              <a:rPr lang="en-US" dirty="0" err="1" smtClean="0">
                <a:solidFill>
                  <a:srgbClr val="C00000"/>
                </a:solidFill>
                <a:ea typeface="ＭＳ Ｐゴシック" pitchFamily="-111" charset="-128"/>
              </a:rPr>
              <a:t>Pagerank</a:t>
            </a:r>
            <a:endParaRPr lang="en-US" dirty="0">
              <a:solidFill>
                <a:srgbClr val="C00000"/>
              </a:solidFill>
              <a:ea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authority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743200"/>
          </a:xfrm>
        </p:spPr>
        <p:txBody>
          <a:bodyPr/>
          <a:lstStyle/>
          <a:p>
            <a:r>
              <a:rPr lang="en-US" dirty="0"/>
              <a:t>Assign to each document a </a:t>
            </a:r>
            <a:r>
              <a:rPr lang="en-US" i="1" dirty="0">
                <a:solidFill>
                  <a:srgbClr val="0000FF"/>
                </a:solidFill>
              </a:rPr>
              <a:t>query-independent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u="sng" dirty="0"/>
              <a:t>quality score</a:t>
            </a:r>
            <a:r>
              <a:rPr lang="en-US" dirty="0"/>
              <a:t> in [0,1</a:t>
            </a:r>
            <a:r>
              <a:rPr lang="en-US" dirty="0" smtClean="0"/>
              <a:t>] d</a:t>
            </a:r>
            <a:r>
              <a:rPr lang="en-US" dirty="0" smtClean="0">
                <a:ea typeface="ＭＳ Ｐゴシック" pitchFamily="-111" charset="-128"/>
              </a:rPr>
              <a:t>enoted </a:t>
            </a:r>
            <a:r>
              <a:rPr lang="en-US" i="1" dirty="0" err="1" smtClean="0">
                <a:ea typeface="ＭＳ Ｐゴシック" pitchFamily="-111" charset="-128"/>
              </a:rPr>
              <a:t>g</a:t>
            </a:r>
            <a:r>
              <a:rPr lang="en-US" i="1" dirty="0" err="1">
                <a:ea typeface="ＭＳ Ｐゴシック" pitchFamily="-111" charset="-128"/>
              </a:rPr>
              <a:t>(d</a:t>
            </a:r>
            <a:r>
              <a:rPr lang="en-US" i="1" dirty="0">
                <a:ea typeface="ＭＳ Ｐゴシック" pitchFamily="-111" charset="-128"/>
              </a:rPr>
              <a:t>)</a:t>
            </a:r>
          </a:p>
          <a:p>
            <a:r>
              <a:rPr lang="en-US" dirty="0">
                <a:solidFill>
                  <a:srgbClr val="C00000"/>
                </a:solidFill>
              </a:rPr>
              <a:t>Thus, a quantity like the number of citations is scaled into [</a:t>
            </a:r>
            <a:r>
              <a:rPr lang="en-US" dirty="0" smtClean="0">
                <a:solidFill>
                  <a:srgbClr val="C00000"/>
                </a:solidFill>
              </a:rPr>
              <a:t>0,1]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Google </a:t>
            </a:r>
            <a:r>
              <a:rPr lang="en-US" dirty="0" err="1" smtClean="0">
                <a:solidFill>
                  <a:srgbClr val="0000FF"/>
                </a:solidFill>
              </a:rPr>
              <a:t>PageRank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76400" y="4724400"/>
            <a:ext cx="2209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676400" y="4724400"/>
            <a:ext cx="13716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676400" y="5486400"/>
            <a:ext cx="2209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76400" y="5486400"/>
            <a:ext cx="17526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76400" y="6172200"/>
            <a:ext cx="22098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676400" y="6172200"/>
            <a:ext cx="304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 score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total score that combines </a:t>
            </a:r>
            <a:r>
              <a:rPr lang="en-US" dirty="0"/>
              <a:t>cosine relevance and authority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net-</a:t>
            </a:r>
            <a:r>
              <a:rPr lang="en-US" dirty="0" err="1">
                <a:solidFill>
                  <a:srgbClr val="C00000"/>
                </a:solidFill>
              </a:rPr>
              <a:t>score(</a:t>
            </a:r>
            <a:r>
              <a:rPr lang="en-US" i="1" dirty="0" err="1">
                <a:solidFill>
                  <a:srgbClr val="C00000"/>
                </a:solidFill>
              </a:rPr>
              <a:t>q,d</a:t>
            </a:r>
            <a:r>
              <a:rPr lang="en-US" dirty="0">
                <a:solidFill>
                  <a:srgbClr val="C00000"/>
                </a:solidFill>
              </a:rPr>
              <a:t>) = </a:t>
            </a:r>
            <a:r>
              <a:rPr lang="en-US" i="1" dirty="0" err="1">
                <a:solidFill>
                  <a:srgbClr val="C00000"/>
                </a:solidFill>
              </a:rPr>
              <a:t>g(d</a:t>
            </a:r>
            <a:r>
              <a:rPr lang="en-US" i="1" dirty="0">
                <a:solidFill>
                  <a:srgbClr val="C00000"/>
                </a:solidFill>
              </a:rPr>
              <a:t>) + </a:t>
            </a:r>
            <a:r>
              <a:rPr lang="en-US" dirty="0" err="1">
                <a:solidFill>
                  <a:srgbClr val="C00000"/>
                </a:solidFill>
              </a:rPr>
              <a:t>cosine(</a:t>
            </a:r>
            <a:r>
              <a:rPr lang="en-US" i="1" dirty="0" err="1">
                <a:solidFill>
                  <a:srgbClr val="C00000"/>
                </a:solidFill>
              </a:rPr>
              <a:t>q,d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Can use some other linear combination than an equal weighting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Indeed, any function of the two “signals” of user </a:t>
            </a:r>
            <a:r>
              <a:rPr lang="en-US" dirty="0" smtClean="0">
                <a:ea typeface="ＭＳ Ｐゴシック" pitchFamily="-111" charset="-128"/>
              </a:rPr>
              <a:t>happiness</a:t>
            </a:r>
          </a:p>
          <a:p>
            <a:r>
              <a:rPr lang="en-US" dirty="0">
                <a:solidFill>
                  <a:srgbClr val="C00000"/>
                </a:solidFill>
              </a:rPr>
              <a:t>Now we seek the top </a:t>
            </a:r>
            <a:r>
              <a:rPr lang="en-US" i="1" dirty="0">
                <a:solidFill>
                  <a:srgbClr val="C00000"/>
                </a:solidFill>
              </a:rPr>
              <a:t>K</a:t>
            </a:r>
            <a:r>
              <a:rPr lang="en-US" dirty="0">
                <a:solidFill>
                  <a:srgbClr val="C00000"/>
                </a:solidFill>
              </a:rPr>
              <a:t> docs by </a:t>
            </a:r>
            <a:r>
              <a:rPr lang="en-US" u="sng" dirty="0">
                <a:solidFill>
                  <a:srgbClr val="C00000"/>
                </a:solidFill>
              </a:rPr>
              <a:t>net </a:t>
            </a:r>
            <a:r>
              <a:rPr lang="en-US" u="sng" dirty="0" smtClean="0">
                <a:solidFill>
                  <a:srgbClr val="C00000"/>
                </a:solidFill>
              </a:rPr>
              <a:t>score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Doing this exactly, is similar to incorporating document length normalization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 </a:t>
            </a:r>
            <a:r>
              <a:rPr lang="en-US" i="1"/>
              <a:t>K </a:t>
            </a:r>
            <a:r>
              <a:rPr lang="en-US"/>
              <a:t>by net score – fast methods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7772400" cy="1981200"/>
          </a:xfrm>
        </p:spPr>
        <p:txBody>
          <a:bodyPr/>
          <a:lstStyle/>
          <a:p>
            <a:r>
              <a:rPr lang="en-US" dirty="0" smtClean="0"/>
              <a:t>Order </a:t>
            </a:r>
            <a:r>
              <a:rPr lang="en-US" dirty="0"/>
              <a:t>all postings by </a:t>
            </a:r>
            <a:r>
              <a:rPr lang="en-US" i="1" dirty="0" err="1"/>
              <a:t>g(d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Is this ok?  Does it change our merge/traversal algorithms?</a:t>
            </a:r>
            <a:endParaRPr lang="en-US" i="1" dirty="0" smtClean="0"/>
          </a:p>
          <a:p>
            <a:pPr lvl="1"/>
            <a:r>
              <a:rPr lang="en-US" dirty="0">
                <a:solidFill>
                  <a:srgbClr val="C00000"/>
                </a:solidFill>
              </a:rPr>
              <a:t>Key: this is</a:t>
            </a:r>
            <a:r>
              <a:rPr lang="en-US" dirty="0" smtClean="0">
                <a:solidFill>
                  <a:srgbClr val="C00000"/>
                </a:solidFill>
              </a:rPr>
              <a:t> still a </a:t>
            </a:r>
            <a:r>
              <a:rPr lang="en-US" dirty="0">
                <a:solidFill>
                  <a:srgbClr val="C00000"/>
                </a:solidFill>
              </a:rPr>
              <a:t>common ordering for all </a:t>
            </a:r>
            <a:r>
              <a:rPr lang="en-US" dirty="0" smtClean="0">
                <a:solidFill>
                  <a:srgbClr val="C00000"/>
                </a:solidFill>
              </a:rPr>
              <a:t>postings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1066800" y="465778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066800" y="519118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74" name="AutoShape 7"/>
          <p:cNvSpPr>
            <a:spLocks noChangeArrowheads="1"/>
          </p:cNvSpPr>
          <p:nvPr/>
        </p:nvSpPr>
        <p:spPr bwMode="auto">
          <a:xfrm>
            <a:off x="2981325" y="473398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5" name="AutoShape 8"/>
          <p:cNvSpPr>
            <a:spLocks noChangeArrowheads="1"/>
          </p:cNvSpPr>
          <p:nvPr/>
        </p:nvSpPr>
        <p:spPr bwMode="auto">
          <a:xfrm>
            <a:off x="2981325" y="526738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1066800" y="405771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77" name="AutoShape 7"/>
          <p:cNvSpPr>
            <a:spLocks noChangeArrowheads="1"/>
          </p:cNvSpPr>
          <p:nvPr/>
        </p:nvSpPr>
        <p:spPr bwMode="auto">
          <a:xfrm>
            <a:off x="2981325" y="413391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343400" y="40386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98" name="Straight Arrow Connector 97"/>
          <p:cNvCxnSpPr/>
          <p:nvPr/>
        </p:nvCxnSpPr>
        <p:spPr bwMode="auto">
          <a:xfrm>
            <a:off x="4724400" y="42101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5029200" y="40386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343400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cxnSp>
        <p:nvCxnSpPr>
          <p:cNvPr id="102" name="Straight Arrow Connector 101"/>
          <p:cNvCxnSpPr/>
          <p:nvPr/>
        </p:nvCxnSpPr>
        <p:spPr bwMode="auto">
          <a:xfrm>
            <a:off x="4724400" y="48197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5029200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5410200" y="48197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4343400" y="520071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cxnSp>
        <p:nvCxnSpPr>
          <p:cNvPr id="106" name="Straight Arrow Connector 105"/>
          <p:cNvCxnSpPr/>
          <p:nvPr/>
        </p:nvCxnSpPr>
        <p:spPr bwMode="auto">
          <a:xfrm>
            <a:off x="4724400" y="537222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5029200" y="520071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09" name="TextBox 108"/>
          <p:cNvSpPr txBox="1"/>
          <p:nvPr/>
        </p:nvSpPr>
        <p:spPr>
          <a:xfrm>
            <a:off x="5749155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971784" y="5943600"/>
            <a:ext cx="496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g(1) = 0.5,  g(2) = .25,   g(3) = 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Recap: Queries as vectors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Represent the queries as vectors</a:t>
            </a:r>
          </a:p>
          <a:p>
            <a:pPr eaLnBrk="1" hangingPunct="1"/>
            <a:r>
              <a:rPr lang="en-US" dirty="0" smtClean="0"/>
              <a:t>Represent the documents as vectors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/>
              <a:t>proximity = similarity of </a:t>
            </a:r>
            <a:r>
              <a:rPr lang="en-US" dirty="0" smtClean="0"/>
              <a:t>vectors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What do the entries in the vector represent in the </a:t>
            </a:r>
            <a:r>
              <a:rPr lang="en-US" dirty="0" err="1" smtClean="0"/>
              <a:t>tf-idf</a:t>
            </a:r>
            <a:r>
              <a:rPr lang="en-US" dirty="0" smtClean="0"/>
              <a:t> scheme?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order postings by </a:t>
            </a:r>
            <a:r>
              <a:rPr lang="en-US" i="1"/>
              <a:t>g(d)?</a:t>
            </a:r>
            <a:endParaRPr lang="en-US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057400"/>
          </a:xfrm>
        </p:spPr>
        <p:txBody>
          <a:bodyPr/>
          <a:lstStyle/>
          <a:p>
            <a:r>
              <a:rPr lang="en-US" dirty="0"/>
              <a:t>Under </a:t>
            </a:r>
            <a:r>
              <a:rPr lang="en-US" i="1" dirty="0" err="1"/>
              <a:t>g(d</a:t>
            </a:r>
            <a:r>
              <a:rPr lang="en-US" i="1" dirty="0"/>
              <a:t>)-</a:t>
            </a:r>
            <a:r>
              <a:rPr lang="en-US" dirty="0"/>
              <a:t>ordering, top-scoring docs likely to appear early in postings traversal</a:t>
            </a:r>
          </a:p>
          <a:p>
            <a:r>
              <a:rPr lang="en-US" dirty="0">
                <a:solidFill>
                  <a:srgbClr val="C00000"/>
                </a:solidFill>
              </a:rPr>
              <a:t>In time-bound applications (say, we have to return whatever search results we can in 50 ms), this allows us to stop postings traversal </a:t>
            </a:r>
            <a:r>
              <a:rPr lang="en-US" dirty="0" smtClean="0">
                <a:solidFill>
                  <a:srgbClr val="C00000"/>
                </a:solidFill>
              </a:rPr>
              <a:t>early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066800" y="4657785"/>
            <a:ext cx="11763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Brutus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66800" y="5191185"/>
            <a:ext cx="12858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Caesar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981325" y="473398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981325" y="526738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066800" y="4057710"/>
            <a:ext cx="130968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i="1"/>
              <a:t>Antony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2981325" y="4133910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343400" y="40386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724400" y="42101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029200" y="40386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343400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4724400" y="48197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029200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5410200" y="481971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343400" y="520071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4724400" y="5372220"/>
            <a:ext cx="304800" cy="1588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520071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5749155" y="4648200"/>
            <a:ext cx="346845" cy="400110"/>
          </a:xfrm>
          <a:prstGeom prst="rect">
            <a:avLst/>
          </a:prstGeom>
          <a:solidFill>
            <a:srgbClr val="56FFD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1784" y="5943600"/>
            <a:ext cx="496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g(1) = 0.5,  g(2) = .25,   g(3) = 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Champion lists in </a:t>
            </a:r>
            <a:r>
              <a:rPr lang="en-US" i="1"/>
              <a:t>g(d)-</a:t>
            </a:r>
            <a:r>
              <a:rPr lang="en-US"/>
              <a:t>ordering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</a:t>
            </a:r>
            <a:r>
              <a:rPr lang="en-US" dirty="0" smtClean="0"/>
              <a:t>e can still </a:t>
            </a:r>
            <a:r>
              <a:rPr lang="en-US" dirty="0" smtClean="0"/>
              <a:t>use the notion of champion </a:t>
            </a:r>
            <a:r>
              <a:rPr lang="en-US" dirty="0" smtClean="0"/>
              <a:t>lists…</a:t>
            </a:r>
          </a:p>
          <a:p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 smtClean="0"/>
              <a:t>ombine </a:t>
            </a:r>
            <a:r>
              <a:rPr lang="en-US" dirty="0"/>
              <a:t>champion lists with </a:t>
            </a:r>
            <a:r>
              <a:rPr lang="en-US" i="1" dirty="0" err="1"/>
              <a:t>g(d</a:t>
            </a:r>
            <a:r>
              <a:rPr lang="en-US" i="1" dirty="0"/>
              <a:t>)-</a:t>
            </a:r>
            <a:r>
              <a:rPr lang="en-US" dirty="0"/>
              <a:t>ordering</a:t>
            </a:r>
          </a:p>
          <a:p>
            <a:r>
              <a:rPr lang="en-US" dirty="0">
                <a:solidFill>
                  <a:srgbClr val="C00000"/>
                </a:solidFill>
              </a:rPr>
              <a:t>Maintain for each term a champion list of the </a:t>
            </a:r>
            <a:r>
              <a:rPr lang="en-US" i="1" dirty="0" err="1">
                <a:solidFill>
                  <a:srgbClr val="C00000"/>
                </a:solidFill>
              </a:rPr>
              <a:t>r</a:t>
            </a:r>
            <a:r>
              <a:rPr lang="en-US" dirty="0">
                <a:solidFill>
                  <a:srgbClr val="C00000"/>
                </a:solidFill>
              </a:rPr>
              <a:t> docs with highest </a:t>
            </a:r>
            <a:r>
              <a:rPr lang="en-US" i="1" dirty="0" err="1">
                <a:solidFill>
                  <a:srgbClr val="C00000"/>
                </a:solidFill>
              </a:rPr>
              <a:t>g(d</a:t>
            </a:r>
            <a:r>
              <a:rPr lang="en-US" i="1" dirty="0">
                <a:solidFill>
                  <a:srgbClr val="C00000"/>
                </a:solidFill>
              </a:rPr>
              <a:t>) + </a:t>
            </a:r>
            <a:r>
              <a:rPr lang="en-US" dirty="0" err="1">
                <a:solidFill>
                  <a:srgbClr val="C00000"/>
                </a:solidFill>
              </a:rPr>
              <a:t>tf-idf</a:t>
            </a:r>
            <a:r>
              <a:rPr lang="en-US" i="1" baseline="-25000" dirty="0" err="1">
                <a:solidFill>
                  <a:srgbClr val="C00000"/>
                </a:solidFill>
              </a:rPr>
              <a:t>td</a:t>
            </a:r>
            <a:endParaRPr lang="en-US" i="1" baseline="-25000" dirty="0">
              <a:solidFill>
                <a:srgbClr val="C00000"/>
              </a:solidFill>
            </a:endParaRPr>
          </a:p>
          <a:p>
            <a:r>
              <a:rPr lang="en-US" dirty="0"/>
              <a:t>Seek top-</a:t>
            </a:r>
            <a:r>
              <a:rPr lang="en-US" i="1" dirty="0"/>
              <a:t>K</a:t>
            </a:r>
            <a:r>
              <a:rPr lang="en-US" dirty="0"/>
              <a:t> results from only the docs in these champion lists</a:t>
            </a:r>
            <a:endParaRPr lang="en-US" i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Calculating </a:t>
            </a:r>
            <a:r>
              <a:rPr lang="en-US" sz="3600" dirty="0" err="1" smtClean="0"/>
              <a:t>tf-idf</a:t>
            </a:r>
            <a:r>
              <a:rPr lang="en-US" sz="3600" dirty="0" smtClean="0"/>
              <a:t> score</a:t>
            </a:r>
          </a:p>
          <a:p>
            <a:r>
              <a:rPr lang="en-US" sz="3600" dirty="0" smtClean="0"/>
              <a:t>Faster ranking</a:t>
            </a:r>
          </a:p>
          <a:p>
            <a:r>
              <a:rPr lang="en-US" sz="3600" dirty="0" smtClean="0"/>
              <a:t>Static quality scores</a:t>
            </a:r>
          </a:p>
          <a:p>
            <a:r>
              <a:rPr lang="en-US" sz="3600" dirty="0" smtClean="0">
                <a:solidFill>
                  <a:srgbClr val="0000FF"/>
                </a:solidFill>
              </a:rPr>
              <a:t>Impact ordering</a:t>
            </a:r>
          </a:p>
          <a:p>
            <a:r>
              <a:rPr lang="en-US" sz="3600" dirty="0" smtClean="0"/>
              <a:t>Cluster pruning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>
                <a:ea typeface="宋体" pitchFamily="-111" charset="-122"/>
                <a:cs typeface="宋体" pitchFamily="-111" charset="-122"/>
              </a:rPr>
              <a:t>Impact-ordered postings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87680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宋体" pitchFamily="-111" charset="-122"/>
                <a:cs typeface="宋体" pitchFamily="-111" charset="-122"/>
              </a:rPr>
              <a:t>Why do we need a common ordering of the postings list?</a:t>
            </a:r>
          </a:p>
          <a:p>
            <a:pPr lvl="1" eaLnBrk="1" hangingPunct="1"/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Allows us to easily traverse the postings list and check for intersection</a:t>
            </a:r>
          </a:p>
          <a:p>
            <a:pPr eaLnBrk="1" hangingPunct="1"/>
            <a:r>
              <a:rPr lang="en-US" altLang="zh-CN" sz="24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Is that required for our </a:t>
            </a:r>
            <a:r>
              <a:rPr lang="en-US" altLang="zh-CN" sz="2400" dirty="0" err="1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tf-idf</a:t>
            </a:r>
            <a:r>
              <a:rPr lang="en-US" altLang="zh-CN" sz="2400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 traversal algorithm?</a:t>
            </a:r>
          </a:p>
          <a:p>
            <a:pPr eaLnBrk="1" hangingPunct="1"/>
            <a:endParaRPr lang="en-US" altLang="zh-CN" sz="2400" dirty="0" smtClean="0">
              <a:ea typeface="宋体" pitchFamily="-111" charset="-122"/>
              <a:cs typeface="宋体" pitchFamily="-111" charset="-122"/>
            </a:endParaRPr>
          </a:p>
          <a:p>
            <a:pPr eaLnBrk="1" hangingPunct="1"/>
            <a:endParaRPr lang="en-US" altLang="zh-CN" sz="2400" dirty="0" smtClean="0">
              <a:ea typeface="宋体" pitchFamily="-111" charset="-122"/>
              <a:cs typeface="宋体" pitchFamily="-111" charset="-122"/>
            </a:endParaRPr>
          </a:p>
          <a:p>
            <a:r>
              <a:rPr lang="en-US" dirty="0" smtClean="0"/>
              <a:t>float </a:t>
            </a:r>
            <a:r>
              <a:rPr lang="en-US" i="1" dirty="0" err="1" smtClean="0"/>
              <a:t>scores</a:t>
            </a:r>
            <a:r>
              <a:rPr lang="en-US" dirty="0" err="1" smtClean="0"/>
              <a:t>[N</a:t>
            </a:r>
            <a:r>
              <a:rPr lang="en-US" dirty="0" smtClean="0"/>
              <a:t>] = 0</a:t>
            </a:r>
          </a:p>
          <a:p>
            <a:r>
              <a:rPr lang="en-US" dirty="0" smtClean="0"/>
              <a:t>for each query term </a:t>
            </a:r>
            <a:r>
              <a:rPr lang="en-US" i="1" dirty="0" err="1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for each entry in </a:t>
            </a:r>
            <a:r>
              <a:rPr lang="en-US" i="1" dirty="0" err="1" smtClean="0"/>
              <a:t>t</a:t>
            </a:r>
            <a:r>
              <a:rPr lang="en-US" dirty="0" err="1" smtClean="0"/>
              <a:t>’s</a:t>
            </a:r>
            <a:r>
              <a:rPr lang="en-US" dirty="0" smtClean="0"/>
              <a:t> postings list: </a:t>
            </a:r>
            <a:r>
              <a:rPr lang="en-US" i="1" dirty="0" err="1" smtClean="0"/>
              <a:t>docID</a:t>
            </a:r>
            <a:r>
              <a:rPr lang="en-US" i="1" dirty="0" smtClean="0"/>
              <a:t>,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t,d</a:t>
            </a:r>
            <a:endParaRPr lang="en-US" i="1" dirty="0" smtClean="0"/>
          </a:p>
          <a:p>
            <a:pPr lvl="2"/>
            <a:r>
              <a:rPr lang="en-US" i="1" dirty="0" err="1" smtClean="0"/>
              <a:t>scores[docID</a:t>
            </a:r>
            <a:r>
              <a:rPr lang="en-US" i="1" dirty="0" smtClean="0"/>
              <a:t>] += 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t,d</a:t>
            </a:r>
            <a:endParaRPr lang="en-US" dirty="0" smtClean="0"/>
          </a:p>
          <a:p>
            <a:r>
              <a:rPr lang="en-US" dirty="0" smtClean="0"/>
              <a:t>return top </a:t>
            </a:r>
            <a:r>
              <a:rPr lang="en-US" i="1" dirty="0" err="1" smtClean="0"/>
              <a:t>k</a:t>
            </a:r>
            <a:r>
              <a:rPr lang="en-US" dirty="0" smtClean="0"/>
              <a:t> components of scores</a:t>
            </a:r>
          </a:p>
          <a:p>
            <a:pPr eaLnBrk="1" hangingPunct="1"/>
            <a:endParaRPr lang="en-US" altLang="zh-CN" sz="2400" dirty="0" smtClean="0">
              <a:ea typeface="宋体" pitchFamily="-111" charset="-122"/>
              <a:cs typeface="宋体" pitchFamily="-111" charset="-122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52400" y="3581400"/>
            <a:ext cx="8610600" cy="1588"/>
          </a:xfrm>
          <a:prstGeom prst="line">
            <a:avLst/>
          </a:prstGeom>
          <a:solidFill>
            <a:schemeClr val="accent1">
              <a:alpha val="50000"/>
            </a:schemeClr>
          </a:solidFill>
          <a:ln w="571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600" dirty="0">
                <a:ea typeface="宋体" pitchFamily="-111" charset="-122"/>
                <a:cs typeface="宋体" pitchFamily="-111" charset="-122"/>
              </a:rPr>
              <a:t>Impact-ordered postings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The ordering no long plays a role</a:t>
            </a:r>
          </a:p>
          <a:p>
            <a:pPr eaLnBrk="1" hangingPunct="1"/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Our algorithm for computing document scores “accumulates” scores for each document</a:t>
            </a:r>
          </a:p>
          <a:p>
            <a:pPr eaLnBrk="1" hangingPunct="1"/>
            <a:endParaRPr lang="en-US" altLang="zh-CN" dirty="0" smtClean="0">
              <a:ea typeface="宋体" pitchFamily="-111" charset="-122"/>
              <a:cs typeface="宋体" pitchFamily="-111" charset="-122"/>
            </a:endParaRPr>
          </a:p>
          <a:p>
            <a:pPr eaLnBrk="1" hangingPunct="1"/>
            <a:r>
              <a:rPr lang="en-US" altLang="zh-CN" dirty="0" smtClean="0">
                <a:solidFill>
                  <a:srgbClr val="FF0000"/>
                </a:solidFill>
                <a:ea typeface="宋体" pitchFamily="-111" charset="-122"/>
                <a:cs typeface="宋体" pitchFamily="-111" charset="-122"/>
              </a:rPr>
              <a:t>Idea: </a:t>
            </a:r>
            <a:r>
              <a:rPr lang="en-US" altLang="zh-CN" dirty="0" smtClean="0">
                <a:solidFill>
                  <a:srgbClr val="C00000"/>
                </a:solidFill>
                <a:ea typeface="宋体" pitchFamily="-111" charset="-122"/>
                <a:cs typeface="宋体" pitchFamily="-111" charset="-122"/>
              </a:rPr>
              <a:t>sort each postings list by </a:t>
            </a:r>
            <a:r>
              <a:rPr lang="en-US" altLang="zh-CN" i="1" dirty="0" err="1" smtClean="0">
                <a:solidFill>
                  <a:srgbClr val="C00000"/>
                </a:solidFill>
                <a:ea typeface="宋体" pitchFamily="-111" charset="-122"/>
                <a:cs typeface="宋体" pitchFamily="-111" charset="-122"/>
              </a:rPr>
              <a:t>w</a:t>
            </a:r>
            <a:r>
              <a:rPr lang="en-US" altLang="zh-CN" i="1" baseline="-25000" dirty="0" err="1" smtClean="0">
                <a:solidFill>
                  <a:srgbClr val="C00000"/>
                </a:solidFill>
                <a:ea typeface="宋体" pitchFamily="-111" charset="-122"/>
                <a:cs typeface="宋体" pitchFamily="-111" charset="-122"/>
              </a:rPr>
              <a:t>t,d</a:t>
            </a:r>
            <a:endParaRPr lang="en-US" altLang="zh-CN" dirty="0" smtClean="0">
              <a:ea typeface="宋体" pitchFamily="-111" charset="-122"/>
              <a:cs typeface="宋体" pitchFamily="-111" charset="-122"/>
            </a:endParaRPr>
          </a:p>
          <a:p>
            <a:pPr eaLnBrk="1" hangingPunct="1"/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Only compute </a:t>
            </a:r>
            <a:r>
              <a:rPr lang="en-US" altLang="zh-CN" dirty="0">
                <a:ea typeface="宋体" pitchFamily="-111" charset="-122"/>
                <a:cs typeface="宋体" pitchFamily="-111" charset="-122"/>
              </a:rPr>
              <a:t>scores for docs for which </a:t>
            </a:r>
            <a:r>
              <a:rPr lang="en-US" altLang="zh-CN" i="1" dirty="0" err="1" smtClean="0">
                <a:ea typeface="宋体" pitchFamily="-111" charset="-122"/>
                <a:cs typeface="宋体" pitchFamily="-111" charset="-122"/>
              </a:rPr>
              <a:t>w</a:t>
            </a:r>
            <a:r>
              <a:rPr lang="en-US" altLang="zh-CN" i="1" baseline="-25000" dirty="0" err="1" smtClean="0">
                <a:ea typeface="宋体" pitchFamily="-111" charset="-122"/>
                <a:cs typeface="宋体" pitchFamily="-111" charset="-122"/>
              </a:rPr>
              <a:t>t</a:t>
            </a:r>
            <a:r>
              <a:rPr lang="en-US" altLang="zh-CN" i="1" baseline="-25000" dirty="0" err="1">
                <a:ea typeface="宋体" pitchFamily="-111" charset="-122"/>
                <a:cs typeface="宋体" pitchFamily="-111" charset="-122"/>
              </a:rPr>
              <a:t>,d</a:t>
            </a:r>
            <a:r>
              <a:rPr lang="en-US" altLang="zh-CN" dirty="0">
                <a:ea typeface="宋体" pitchFamily="-111" charset="-122"/>
                <a:cs typeface="宋体" pitchFamily="-111" charset="-122"/>
              </a:rPr>
              <a:t> is high enough</a:t>
            </a:r>
            <a:endParaRPr lang="en-US" altLang="zh-CN" dirty="0" smtClean="0">
              <a:ea typeface="宋体" pitchFamily="-111" charset="-122"/>
              <a:cs typeface="宋体" pitchFamily="-111" charset="-122"/>
            </a:endParaRPr>
          </a:p>
          <a:p>
            <a:pPr eaLnBrk="1" hangingPunct="1"/>
            <a:r>
              <a:rPr lang="en-US" altLang="zh-CN" dirty="0" smtClean="0">
                <a:solidFill>
                  <a:srgbClr val="C00000"/>
                </a:solidFill>
                <a:ea typeface="宋体" pitchFamily="-111" charset="-122"/>
                <a:cs typeface="宋体" pitchFamily="-111" charset="-122"/>
              </a:rPr>
              <a:t>Given this ordering, how might we construct A when processing a query?</a:t>
            </a:r>
            <a:endParaRPr lang="en-US" altLang="zh-CN" i="1" dirty="0">
              <a:solidFill>
                <a:srgbClr val="C00000"/>
              </a:solidFill>
              <a:ea typeface="宋体" pitchFamily="-111" charset="-122"/>
              <a:cs typeface="宋体" pitchFamily="-11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Impact-ordering: early </a:t>
            </a:r>
            <a:r>
              <a:rPr lang="en-US" dirty="0"/>
              <a:t>termination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</a:t>
            </a:r>
            <a:r>
              <a:rPr lang="en-US" dirty="0" smtClean="0"/>
              <a:t>traversing a postings list, </a:t>
            </a:r>
            <a:r>
              <a:rPr lang="en-US" dirty="0"/>
              <a:t>stop early after either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a fixed number of </a:t>
            </a:r>
            <a:r>
              <a:rPr lang="en-US" i="1" dirty="0" err="1">
                <a:ea typeface="ＭＳ Ｐゴシック" pitchFamily="-111" charset="-128"/>
              </a:rPr>
              <a:t>r</a:t>
            </a:r>
            <a:r>
              <a:rPr lang="en-US" dirty="0">
                <a:ea typeface="ＭＳ Ｐゴシック" pitchFamily="-111" charset="-128"/>
              </a:rPr>
              <a:t> </a:t>
            </a:r>
            <a:r>
              <a:rPr lang="en-US" altLang="zh-CN" dirty="0">
                <a:ea typeface="宋体" pitchFamily="-111" charset="-122"/>
                <a:cs typeface="宋体" pitchFamily="-111" charset="-122"/>
              </a:rPr>
              <a:t>docs</a:t>
            </a:r>
            <a:endParaRPr lang="en-US" dirty="0">
              <a:ea typeface="ＭＳ Ｐゴシック" pitchFamily="-111" charset="-128"/>
            </a:endParaRPr>
          </a:p>
          <a:p>
            <a:pPr lvl="1"/>
            <a:r>
              <a:rPr lang="en-US" altLang="zh-CN" i="1" dirty="0" err="1" smtClean="0">
                <a:ea typeface="宋体" pitchFamily="-111" charset="-122"/>
                <a:cs typeface="宋体" pitchFamily="-111" charset="-122"/>
              </a:rPr>
              <a:t>w</a:t>
            </a:r>
            <a:r>
              <a:rPr lang="en-US" altLang="zh-CN" i="1" baseline="-25000" dirty="0" err="1" smtClean="0">
                <a:ea typeface="宋体" pitchFamily="-111" charset="-122"/>
                <a:cs typeface="宋体" pitchFamily="-111" charset="-122"/>
              </a:rPr>
              <a:t>t,</a:t>
            </a:r>
            <a:r>
              <a:rPr lang="en-US" altLang="zh-CN" i="1" baseline="-25000" dirty="0" err="1">
                <a:ea typeface="宋体" pitchFamily="-111" charset="-122"/>
                <a:cs typeface="宋体" pitchFamily="-111" charset="-122"/>
              </a:rPr>
              <a:t>d</a:t>
            </a:r>
            <a:r>
              <a:rPr lang="en-US" altLang="zh-CN" i="1" baseline="-25000" dirty="0">
                <a:ea typeface="宋体" pitchFamily="-111" charset="-122"/>
                <a:cs typeface="宋体" pitchFamily="-111" charset="-122"/>
              </a:rPr>
              <a:t>  </a:t>
            </a:r>
            <a:r>
              <a:rPr lang="en-US" altLang="zh-CN" dirty="0">
                <a:ea typeface="宋体" pitchFamily="-111" charset="-122"/>
                <a:cs typeface="宋体" pitchFamily="-111" charset="-122"/>
              </a:rPr>
              <a:t>drops below some threshold</a:t>
            </a:r>
          </a:p>
          <a:p>
            <a:r>
              <a:rPr lang="en-US" dirty="0">
                <a:solidFill>
                  <a:srgbClr val="C00000"/>
                </a:solidFill>
                <a:ea typeface="宋体" pitchFamily="-111" charset="-122"/>
                <a:cs typeface="宋体" pitchFamily="-111" charset="-122"/>
              </a:rPr>
              <a:t>Take the union of the resulting sets of docs</a:t>
            </a:r>
          </a:p>
          <a:p>
            <a:pPr lvl="1"/>
            <a:r>
              <a:rPr lang="en-US" dirty="0">
                <a:solidFill>
                  <a:srgbClr val="C00000"/>
                </a:solidFill>
                <a:ea typeface="宋体" pitchFamily="-111" charset="-122"/>
                <a:cs typeface="宋体" pitchFamily="-111" charset="-122"/>
              </a:rPr>
              <a:t>One from the postings of each query term</a:t>
            </a:r>
          </a:p>
          <a:p>
            <a:r>
              <a:rPr lang="en-US" dirty="0">
                <a:ea typeface="宋体" pitchFamily="-111" charset="-122"/>
                <a:cs typeface="宋体" pitchFamily="-111" charset="-122"/>
              </a:rPr>
              <a:t>Compute only the scores for docs in this union</a:t>
            </a:r>
            <a:endParaRPr lang="en-US" dirty="0"/>
          </a:p>
          <a:p>
            <a:pPr lvl="1"/>
            <a:endParaRPr lang="en-US" dirty="0">
              <a:ea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Impact-ordering: </a:t>
            </a:r>
            <a:r>
              <a:rPr lang="en-US" dirty="0" err="1" smtClean="0"/>
              <a:t>idf</a:t>
            </a:r>
            <a:r>
              <a:rPr lang="en-US" dirty="0"/>
              <a:t>-ordered terms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considering the postings of query terms</a:t>
            </a:r>
          </a:p>
          <a:p>
            <a:r>
              <a:rPr lang="en-US" dirty="0">
                <a:solidFill>
                  <a:srgbClr val="C00000"/>
                </a:solidFill>
              </a:rPr>
              <a:t>Look at them in order of decreasing </a:t>
            </a:r>
            <a:r>
              <a:rPr lang="en-US" dirty="0" err="1">
                <a:solidFill>
                  <a:srgbClr val="C00000"/>
                </a:solidFill>
              </a:rPr>
              <a:t>idf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  <a:ea typeface="ＭＳ Ｐゴシック" pitchFamily="-111" charset="-128"/>
              </a:rPr>
              <a:t>High </a:t>
            </a:r>
            <a:r>
              <a:rPr lang="en-US" dirty="0" err="1">
                <a:solidFill>
                  <a:srgbClr val="C00000"/>
                </a:solidFill>
                <a:ea typeface="ＭＳ Ｐゴシック" pitchFamily="-111" charset="-128"/>
              </a:rPr>
              <a:t>idf</a:t>
            </a:r>
            <a:r>
              <a:rPr lang="en-US" dirty="0">
                <a:solidFill>
                  <a:srgbClr val="C00000"/>
                </a:solidFill>
                <a:ea typeface="ＭＳ Ｐゴシック" pitchFamily="-111" charset="-128"/>
              </a:rPr>
              <a:t> terms likely to contribute most to score</a:t>
            </a:r>
          </a:p>
          <a:p>
            <a:r>
              <a:rPr lang="en-US" dirty="0"/>
              <a:t>As we update score contribution from each query term</a:t>
            </a:r>
          </a:p>
          <a:p>
            <a:pPr lvl="1"/>
            <a:r>
              <a:rPr lang="en-US" dirty="0">
                <a:ea typeface="ＭＳ Ｐゴシック" pitchFamily="-111" charset="-128"/>
              </a:rPr>
              <a:t>Stop if doc scores relatively unchanged</a:t>
            </a:r>
          </a:p>
          <a:p>
            <a:r>
              <a:rPr lang="en-US" dirty="0">
                <a:solidFill>
                  <a:srgbClr val="C00000"/>
                </a:solidFill>
              </a:rPr>
              <a:t>Can apply to cosine </a:t>
            </a:r>
            <a:r>
              <a:rPr lang="en-US" dirty="0" smtClean="0">
                <a:solidFill>
                  <a:srgbClr val="C00000"/>
                </a:solidFill>
              </a:rPr>
              <a:t>or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other </a:t>
            </a:r>
            <a:r>
              <a:rPr lang="en-US" dirty="0">
                <a:solidFill>
                  <a:srgbClr val="C00000"/>
                </a:solidFill>
              </a:rPr>
              <a:t>net scores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Calculating </a:t>
            </a:r>
            <a:r>
              <a:rPr lang="en-US" sz="3600" dirty="0" err="1" smtClean="0"/>
              <a:t>tf-idf</a:t>
            </a:r>
            <a:r>
              <a:rPr lang="en-US" sz="3600" dirty="0" smtClean="0"/>
              <a:t> score</a:t>
            </a:r>
          </a:p>
          <a:p>
            <a:r>
              <a:rPr lang="en-US" sz="3600" dirty="0" smtClean="0"/>
              <a:t>Faster ranking</a:t>
            </a:r>
          </a:p>
          <a:p>
            <a:r>
              <a:rPr lang="en-US" sz="3600" dirty="0" smtClean="0"/>
              <a:t>Static quality scores</a:t>
            </a:r>
          </a:p>
          <a:p>
            <a:r>
              <a:rPr lang="en-US" sz="3600" dirty="0" smtClean="0"/>
              <a:t>Impact ordering</a:t>
            </a:r>
          </a:p>
          <a:p>
            <a:r>
              <a:rPr lang="en-US" sz="3600" dirty="0" smtClean="0">
                <a:solidFill>
                  <a:srgbClr val="0000FF"/>
                </a:solidFill>
              </a:rPr>
              <a:t>Cluster pruning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itchFamily="-111" charset="-122"/>
                <a:cs typeface="宋体" pitchFamily="-111" charset="-122"/>
              </a:rPr>
              <a:t>Cluster pruning: preprocessing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3500" dirty="0">
                <a:ea typeface="宋体" pitchFamily="-111" charset="-122"/>
                <a:cs typeface="宋体" pitchFamily="-111" charset="-122"/>
              </a:rPr>
              <a:t>Pick </a:t>
            </a:r>
            <a:r>
              <a:rPr lang="en-US" altLang="zh-CN" sz="3500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N </a:t>
            </a:r>
            <a:r>
              <a:rPr lang="en-US" altLang="zh-CN" sz="3500" i="1" dirty="0" smtClean="0">
                <a:ea typeface="宋体" pitchFamily="-111" charset="-122"/>
                <a:cs typeface="宋体" pitchFamily="-111" charset="-122"/>
                <a:sym typeface="Symbol" pitchFamily="-111" charset="2"/>
              </a:rPr>
              <a:t>docs,</a:t>
            </a:r>
            <a:r>
              <a:rPr lang="en-US" altLang="zh-CN" sz="3500" dirty="0" smtClean="0">
                <a:ea typeface="宋体" pitchFamily="-111" charset="-122"/>
                <a:cs typeface="宋体" pitchFamily="-111" charset="-122"/>
                <a:sym typeface="Symbol" pitchFamily="-111" charset="2"/>
              </a:rPr>
              <a:t> call </a:t>
            </a:r>
            <a:r>
              <a:rPr lang="en-US" altLang="zh-CN" sz="3500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these </a:t>
            </a:r>
            <a:r>
              <a:rPr lang="en-US" altLang="zh-CN" sz="3500" i="1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leaders</a:t>
            </a:r>
            <a:endParaRPr lang="en-US" altLang="zh-CN" sz="3500" dirty="0">
              <a:ea typeface="宋体" pitchFamily="-111" charset="-122"/>
              <a:cs typeface="宋体" pitchFamily="-111" charset="-122"/>
            </a:endParaRPr>
          </a:p>
          <a:p>
            <a:pPr eaLnBrk="1" hangingPunct="1"/>
            <a:r>
              <a:rPr lang="en-US" altLang="zh-CN" sz="3500" dirty="0">
                <a:solidFill>
                  <a:srgbClr val="C00000"/>
                </a:solidFill>
                <a:ea typeface="宋体" pitchFamily="-111" charset="-122"/>
                <a:cs typeface="宋体" pitchFamily="-111" charset="-122"/>
              </a:rPr>
              <a:t>For every other doc, pre-compute nearest leader</a:t>
            </a:r>
          </a:p>
          <a:p>
            <a:pPr lvl="1" eaLnBrk="1" hangingPunct="1"/>
            <a:r>
              <a:rPr lang="en-US" altLang="zh-CN" sz="3200" dirty="0">
                <a:ea typeface="宋体" pitchFamily="-111" charset="-122"/>
                <a:cs typeface="宋体" pitchFamily="-111" charset="-122"/>
              </a:rPr>
              <a:t>Docs attached to a </a:t>
            </a:r>
            <a:r>
              <a:rPr lang="en-US" altLang="zh-CN" sz="3200" dirty="0" smtClean="0">
                <a:ea typeface="宋体" pitchFamily="-111" charset="-122"/>
                <a:cs typeface="宋体" pitchFamily="-111" charset="-122"/>
              </a:rPr>
              <a:t>leader are called </a:t>
            </a:r>
            <a:r>
              <a:rPr lang="en-US" altLang="zh-CN" sz="3200" i="1" dirty="0" smtClean="0">
                <a:ea typeface="宋体" pitchFamily="-111" charset="-122"/>
                <a:cs typeface="宋体" pitchFamily="-111" charset="-122"/>
              </a:rPr>
              <a:t>followers</a:t>
            </a:r>
          </a:p>
          <a:p>
            <a:pPr lvl="1" eaLnBrk="1" hangingPunct="1"/>
            <a:r>
              <a:rPr lang="en-US" altLang="zh-CN" sz="3200" u="sng" dirty="0">
                <a:ea typeface="宋体" pitchFamily="-111" charset="-122"/>
                <a:cs typeface="宋体" pitchFamily="-111" charset="-122"/>
              </a:rPr>
              <a:t>Likely</a:t>
            </a:r>
            <a:r>
              <a:rPr lang="en-US" altLang="zh-CN" sz="3200" dirty="0">
                <a:ea typeface="宋体" pitchFamily="-111" charset="-122"/>
                <a:cs typeface="宋体" pitchFamily="-111" charset="-122"/>
              </a:rPr>
              <a:t>: each leader has ~ </a:t>
            </a:r>
            <a:r>
              <a:rPr lang="en-US" altLang="zh-CN" sz="3200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</a:t>
            </a:r>
            <a:r>
              <a:rPr lang="en-US" altLang="zh-CN" sz="3200" i="1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N</a:t>
            </a:r>
            <a:r>
              <a:rPr lang="en-US" altLang="zh-CN" sz="3200" dirty="0">
                <a:ea typeface="宋体" pitchFamily="-111" charset="-122"/>
                <a:cs typeface="宋体" pitchFamily="-111" charset="-122"/>
                <a:sym typeface="Symbol" pitchFamily="-111" charset="2"/>
              </a:rPr>
              <a:t> </a:t>
            </a:r>
            <a:r>
              <a:rPr lang="en-US" altLang="zh-CN" sz="3200" dirty="0" smtClean="0">
                <a:ea typeface="宋体" pitchFamily="-111" charset="-122"/>
                <a:cs typeface="宋体" pitchFamily="-111" charset="-122"/>
                <a:sym typeface="Symbol" pitchFamily="-111" charset="2"/>
              </a:rPr>
              <a:t>followers</a:t>
            </a:r>
            <a:endParaRPr lang="en-US" altLang="zh-CN" sz="3200" i="1" dirty="0">
              <a:ea typeface="宋体" pitchFamily="-111" charset="-122"/>
              <a:cs typeface="宋体" pitchFamily="-11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ea typeface="宋体" pitchFamily="-111" charset="-122"/>
                <a:cs typeface="宋体" pitchFamily="-111" charset="-122"/>
              </a:rPr>
              <a:t> </a:t>
            </a:r>
            <a:r>
              <a:rPr lang="en-US" altLang="zh-CN">
                <a:ea typeface="宋体" pitchFamily="-111" charset="-122"/>
                <a:cs typeface="宋体" pitchFamily="-111" charset="-122"/>
              </a:rPr>
              <a:t>Cluster pruning: query processing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876800"/>
          </a:xfrm>
        </p:spPr>
        <p:txBody>
          <a:bodyPr/>
          <a:lstStyle/>
          <a:p>
            <a:pPr eaLnBrk="1" hangingPunct="1"/>
            <a:r>
              <a:rPr lang="en-US" altLang="zh-CN" sz="3400" dirty="0">
                <a:ea typeface="宋体" pitchFamily="-111" charset="-122"/>
                <a:cs typeface="宋体" pitchFamily="-111" charset="-122"/>
              </a:rPr>
              <a:t>Process a query as follows:</a:t>
            </a:r>
          </a:p>
          <a:p>
            <a:pPr lvl="1" eaLnBrk="1" hangingPunct="1"/>
            <a:r>
              <a:rPr lang="en-US" altLang="zh-CN" sz="3200" dirty="0">
                <a:ea typeface="宋体" pitchFamily="-111" charset="-122"/>
                <a:cs typeface="宋体" pitchFamily="-111" charset="-122"/>
              </a:rPr>
              <a:t>Given query </a:t>
            </a:r>
            <a:r>
              <a:rPr lang="en-US" altLang="zh-CN" sz="3200" i="1" dirty="0">
                <a:ea typeface="宋体" pitchFamily="-111" charset="-122"/>
                <a:cs typeface="宋体" pitchFamily="-111" charset="-122"/>
              </a:rPr>
              <a:t>Q</a:t>
            </a:r>
            <a:r>
              <a:rPr lang="en-US" altLang="zh-CN" sz="3200" dirty="0">
                <a:ea typeface="宋体" pitchFamily="-111" charset="-122"/>
                <a:cs typeface="宋体" pitchFamily="-111" charset="-122"/>
              </a:rPr>
              <a:t>, find its nearest </a:t>
            </a:r>
            <a:r>
              <a:rPr lang="en-US" altLang="zh-CN" sz="3200" i="1" dirty="0">
                <a:ea typeface="宋体" pitchFamily="-111" charset="-122"/>
                <a:cs typeface="宋体" pitchFamily="-111" charset="-122"/>
              </a:rPr>
              <a:t>leader </a:t>
            </a:r>
            <a:r>
              <a:rPr lang="en-US" altLang="zh-CN" sz="3200" i="1" dirty="0" smtClean="0">
                <a:ea typeface="宋体" pitchFamily="-111" charset="-122"/>
                <a:cs typeface="宋体" pitchFamily="-111" charset="-122"/>
              </a:rPr>
              <a:t>L</a:t>
            </a:r>
          </a:p>
          <a:p>
            <a:pPr lvl="1" eaLnBrk="1" hangingPunct="1"/>
            <a:r>
              <a:rPr lang="en-US" altLang="zh-CN" sz="3200" dirty="0" smtClean="0">
                <a:ea typeface="宋体" pitchFamily="-111" charset="-122"/>
                <a:cs typeface="宋体" pitchFamily="-111" charset="-122"/>
              </a:rPr>
              <a:t>Seek </a:t>
            </a:r>
            <a:r>
              <a:rPr lang="en-US" altLang="zh-CN" sz="3200" i="1" dirty="0">
                <a:ea typeface="宋体" pitchFamily="-111" charset="-122"/>
                <a:cs typeface="宋体" pitchFamily="-111" charset="-122"/>
              </a:rPr>
              <a:t>K</a:t>
            </a:r>
            <a:r>
              <a:rPr lang="en-US" altLang="zh-CN" sz="3200" dirty="0">
                <a:ea typeface="宋体" pitchFamily="-111" charset="-122"/>
                <a:cs typeface="宋体" pitchFamily="-111" charset="-122"/>
              </a:rPr>
              <a:t> nearest docs from among </a:t>
            </a:r>
            <a:r>
              <a:rPr lang="en-US" altLang="zh-CN" sz="3200" i="1" dirty="0">
                <a:ea typeface="宋体" pitchFamily="-111" charset="-122"/>
                <a:cs typeface="宋体" pitchFamily="-111" charset="-122"/>
              </a:rPr>
              <a:t>L</a:t>
            </a:r>
            <a:r>
              <a:rPr lang="en-US" altLang="zh-CN" sz="3200" dirty="0">
                <a:ea typeface="宋体" pitchFamily="-111" charset="-122"/>
                <a:cs typeface="宋体" pitchFamily="-111" charset="-122"/>
              </a:rPr>
              <a:t>’s </a:t>
            </a:r>
            <a:r>
              <a:rPr lang="en-US" altLang="zh-CN" sz="3200" dirty="0" smtClean="0">
                <a:ea typeface="宋体" pitchFamily="-111" charset="-122"/>
                <a:cs typeface="宋体" pitchFamily="-111" charset="-122"/>
              </a:rPr>
              <a:t>followers</a:t>
            </a:r>
          </a:p>
          <a:p>
            <a:pPr eaLnBrk="1" hangingPunct="1"/>
            <a:endParaRPr lang="zh-CN" altLang="en-US" dirty="0">
              <a:ea typeface="宋体" pitchFamily="-111" charset="-122"/>
              <a:cs typeface="宋体" pitchFamily="-11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Recap: tf-idf weighting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876800"/>
          </a:xfrm>
        </p:spPr>
        <p:txBody>
          <a:bodyPr/>
          <a:lstStyle/>
          <a:p>
            <a:pPr eaLnBrk="1" hangingPunct="1"/>
            <a:r>
              <a:rPr lang="en-US" dirty="0"/>
              <a:t>The </a:t>
            </a:r>
            <a:r>
              <a:rPr lang="en-US" dirty="0" err="1"/>
              <a:t>tf-idf</a:t>
            </a:r>
            <a:r>
              <a:rPr lang="en-US" dirty="0"/>
              <a:t> weight of a term is the product of its </a:t>
            </a:r>
            <a:r>
              <a:rPr lang="en-US" dirty="0" err="1"/>
              <a:t>tf</a:t>
            </a:r>
            <a:r>
              <a:rPr lang="en-US" dirty="0"/>
              <a:t> weight and its </a:t>
            </a:r>
            <a:r>
              <a:rPr lang="en-US" dirty="0" err="1"/>
              <a:t>idf</a:t>
            </a:r>
            <a:r>
              <a:rPr lang="en-US" dirty="0"/>
              <a:t> weight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For each document, there is one entry for every term </a:t>
            </a:r>
            <a:r>
              <a:rPr lang="en-US" dirty="0" smtClean="0"/>
              <a:t>in the </a:t>
            </a:r>
            <a:r>
              <a:rPr lang="en-US" dirty="0" smtClean="0"/>
              <a:t>vocabulary</a:t>
            </a:r>
            <a:endParaRPr lang="en-US" dirty="0" smtClean="0"/>
          </a:p>
          <a:p>
            <a:pPr eaLnBrk="1" hangingPunct="1"/>
            <a:r>
              <a:rPr lang="en-US" dirty="0" smtClean="0"/>
              <a:t>Each entry in that vector is the </a:t>
            </a:r>
            <a:r>
              <a:rPr lang="en-US" dirty="0" err="1" smtClean="0"/>
              <a:t>tf-idf</a:t>
            </a:r>
            <a:r>
              <a:rPr lang="en-US" dirty="0" smtClean="0"/>
              <a:t> weight above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How do we calculate the similarity?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905000" y="2743200"/>
          <a:ext cx="4332288" cy="652463"/>
        </p:xfrm>
        <a:graphic>
          <a:graphicData uri="http://schemas.openxmlformats.org/presentationml/2006/ole">
            <p:oleObj spid="_x0000_s17410" name="Equation" r:id="rId3" imgW="1435100" imgH="215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itchFamily="-111" charset="-122"/>
                <a:cs typeface="宋体" pitchFamily="-111" charset="-122"/>
              </a:rPr>
              <a:t>Visualization</a:t>
            </a:r>
          </a:p>
        </p:txBody>
      </p:sp>
      <p:sp>
        <p:nvSpPr>
          <p:cNvPr id="50179" name="Oval 15"/>
          <p:cNvSpPr>
            <a:spLocks noChangeArrowheads="1"/>
          </p:cNvSpPr>
          <p:nvPr/>
        </p:nvSpPr>
        <p:spPr bwMode="auto">
          <a:xfrm>
            <a:off x="2011363" y="31734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0" name="Oval 16"/>
          <p:cNvSpPr>
            <a:spLocks noChangeArrowheads="1"/>
          </p:cNvSpPr>
          <p:nvPr/>
        </p:nvSpPr>
        <p:spPr bwMode="auto">
          <a:xfrm>
            <a:off x="1806575" y="26844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1" name="Oval 17"/>
          <p:cNvSpPr>
            <a:spLocks noChangeArrowheads="1"/>
          </p:cNvSpPr>
          <p:nvPr/>
        </p:nvSpPr>
        <p:spPr bwMode="auto">
          <a:xfrm>
            <a:off x="2422525" y="3009900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2" name="Oval 18"/>
          <p:cNvSpPr>
            <a:spLocks noChangeArrowheads="1"/>
          </p:cNvSpPr>
          <p:nvPr/>
        </p:nvSpPr>
        <p:spPr bwMode="auto">
          <a:xfrm>
            <a:off x="2422525" y="34163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3" name="Oval 19"/>
          <p:cNvSpPr>
            <a:spLocks noChangeArrowheads="1"/>
          </p:cNvSpPr>
          <p:nvPr/>
        </p:nvSpPr>
        <p:spPr bwMode="auto">
          <a:xfrm>
            <a:off x="1806575" y="3822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4" name="Oval 20"/>
          <p:cNvSpPr>
            <a:spLocks noChangeArrowheads="1"/>
          </p:cNvSpPr>
          <p:nvPr/>
        </p:nvSpPr>
        <p:spPr bwMode="auto">
          <a:xfrm>
            <a:off x="6743700" y="5367338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5" name="Oval 21"/>
          <p:cNvSpPr>
            <a:spLocks noChangeArrowheads="1"/>
          </p:cNvSpPr>
          <p:nvPr/>
        </p:nvSpPr>
        <p:spPr bwMode="auto">
          <a:xfrm>
            <a:off x="5715000" y="19542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6" name="Oval 22"/>
          <p:cNvSpPr>
            <a:spLocks noChangeArrowheads="1"/>
          </p:cNvSpPr>
          <p:nvPr/>
        </p:nvSpPr>
        <p:spPr bwMode="auto">
          <a:xfrm>
            <a:off x="5867400" y="226218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7" name="Oval 24"/>
          <p:cNvSpPr>
            <a:spLocks noChangeArrowheads="1"/>
          </p:cNvSpPr>
          <p:nvPr/>
        </p:nvSpPr>
        <p:spPr bwMode="auto">
          <a:xfrm>
            <a:off x="69500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8" name="Oval 25"/>
          <p:cNvSpPr>
            <a:spLocks noChangeArrowheads="1"/>
          </p:cNvSpPr>
          <p:nvPr/>
        </p:nvSpPr>
        <p:spPr bwMode="auto">
          <a:xfrm>
            <a:off x="6743700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9" name="Oval 26"/>
          <p:cNvSpPr>
            <a:spLocks noChangeArrowheads="1"/>
          </p:cNvSpPr>
          <p:nvPr/>
        </p:nvSpPr>
        <p:spPr bwMode="auto">
          <a:xfrm>
            <a:off x="7154863" y="55292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0" name="Oval 27"/>
          <p:cNvSpPr>
            <a:spLocks noChangeArrowheads="1"/>
          </p:cNvSpPr>
          <p:nvPr/>
        </p:nvSpPr>
        <p:spPr bwMode="auto">
          <a:xfrm>
            <a:off x="7154863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1" name="Oval 28"/>
          <p:cNvSpPr>
            <a:spLocks noChangeArrowheads="1"/>
          </p:cNvSpPr>
          <p:nvPr/>
        </p:nvSpPr>
        <p:spPr bwMode="auto">
          <a:xfrm>
            <a:off x="6469063" y="2360613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2" name="Oval 29"/>
          <p:cNvSpPr>
            <a:spLocks noChangeArrowheads="1"/>
          </p:cNvSpPr>
          <p:nvPr/>
        </p:nvSpPr>
        <p:spPr bwMode="auto">
          <a:xfrm>
            <a:off x="6743700" y="21971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3" name="Oval 30"/>
          <p:cNvSpPr>
            <a:spLocks noChangeArrowheads="1"/>
          </p:cNvSpPr>
          <p:nvPr/>
        </p:nvSpPr>
        <p:spPr bwMode="auto">
          <a:xfrm>
            <a:off x="2217738" y="4879975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4" name="Oval 31"/>
          <p:cNvSpPr>
            <a:spLocks noChangeArrowheads="1"/>
          </p:cNvSpPr>
          <p:nvPr/>
        </p:nvSpPr>
        <p:spPr bwMode="auto">
          <a:xfrm>
            <a:off x="4275138" y="4392613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5" name="Oval 32"/>
          <p:cNvSpPr>
            <a:spLocks noChangeArrowheads="1"/>
          </p:cNvSpPr>
          <p:nvPr/>
        </p:nvSpPr>
        <p:spPr bwMode="auto">
          <a:xfrm>
            <a:off x="2628900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6" name="Oval 33"/>
          <p:cNvSpPr>
            <a:spLocks noChangeArrowheads="1"/>
          </p:cNvSpPr>
          <p:nvPr/>
        </p:nvSpPr>
        <p:spPr bwMode="auto">
          <a:xfrm>
            <a:off x="2628900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7" name="Oval 34"/>
          <p:cNvSpPr>
            <a:spLocks noChangeArrowheads="1"/>
          </p:cNvSpPr>
          <p:nvPr/>
        </p:nvSpPr>
        <p:spPr bwMode="auto">
          <a:xfrm>
            <a:off x="18065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8" name="Oval 35"/>
          <p:cNvSpPr>
            <a:spLocks noChangeArrowheads="1"/>
          </p:cNvSpPr>
          <p:nvPr/>
        </p:nvSpPr>
        <p:spPr bwMode="auto">
          <a:xfrm>
            <a:off x="2149475" y="53673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9" name="Oval 36"/>
          <p:cNvSpPr>
            <a:spLocks noChangeArrowheads="1"/>
          </p:cNvSpPr>
          <p:nvPr/>
        </p:nvSpPr>
        <p:spPr bwMode="auto">
          <a:xfrm>
            <a:off x="4479925" y="41481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0" name="Oval 37"/>
          <p:cNvSpPr>
            <a:spLocks noChangeArrowheads="1"/>
          </p:cNvSpPr>
          <p:nvPr/>
        </p:nvSpPr>
        <p:spPr bwMode="auto">
          <a:xfrm>
            <a:off x="4686300" y="45545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1" name="Oval 38"/>
          <p:cNvSpPr>
            <a:spLocks noChangeArrowheads="1"/>
          </p:cNvSpPr>
          <p:nvPr/>
        </p:nvSpPr>
        <p:spPr bwMode="auto">
          <a:xfrm>
            <a:off x="4479925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2" name="Oval 39"/>
          <p:cNvSpPr>
            <a:spLocks noChangeArrowheads="1"/>
          </p:cNvSpPr>
          <p:nvPr/>
        </p:nvSpPr>
        <p:spPr bwMode="auto">
          <a:xfrm>
            <a:off x="4068763" y="46355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3" name="Rectangle 40"/>
          <p:cNvSpPr>
            <a:spLocks noChangeArrowheads="1"/>
          </p:cNvSpPr>
          <p:nvPr/>
        </p:nvSpPr>
        <p:spPr bwMode="auto">
          <a:xfrm>
            <a:off x="5921375" y="3173413"/>
            <a:ext cx="2127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4" name="Oval 41"/>
          <p:cNvSpPr>
            <a:spLocks noChangeArrowheads="1"/>
          </p:cNvSpPr>
          <p:nvPr/>
        </p:nvSpPr>
        <p:spPr bwMode="auto">
          <a:xfrm>
            <a:off x="5715000" y="3173413"/>
            <a:ext cx="212725" cy="250825"/>
          </a:xfrm>
          <a:prstGeom prst="ellipse">
            <a:avLst/>
          </a:prstGeom>
          <a:solidFill>
            <a:srgbClr val="339966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5" name="Oval 42"/>
          <p:cNvSpPr>
            <a:spLocks noChangeArrowheads="1"/>
          </p:cNvSpPr>
          <p:nvPr/>
        </p:nvSpPr>
        <p:spPr bwMode="auto">
          <a:xfrm>
            <a:off x="1600200" y="6342063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6" name="Oval 43"/>
          <p:cNvSpPr>
            <a:spLocks noChangeArrowheads="1"/>
          </p:cNvSpPr>
          <p:nvPr/>
        </p:nvSpPr>
        <p:spPr bwMode="auto">
          <a:xfrm>
            <a:off x="4892675" y="63420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07" name="Text Box 4"/>
          <p:cNvSpPr txBox="1">
            <a:spLocks noChangeArrowheads="1"/>
          </p:cNvSpPr>
          <p:nvPr/>
        </p:nvSpPr>
        <p:spPr bwMode="auto">
          <a:xfrm>
            <a:off x="5867400" y="3200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Query</a:t>
            </a:r>
          </a:p>
        </p:txBody>
      </p:sp>
      <p:cxnSp>
        <p:nvCxnSpPr>
          <p:cNvPr id="50208" name="AutoShape 5"/>
          <p:cNvCxnSpPr>
            <a:cxnSpLocks noChangeShapeType="1"/>
            <a:stCxn id="50207" idx="1"/>
            <a:endCxn id="50207" idx="1"/>
          </p:cNvCxnSpPr>
          <p:nvPr/>
        </p:nvCxnSpPr>
        <p:spPr bwMode="auto">
          <a:xfrm>
            <a:off x="5867400" y="3429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0209" name="Text Box 11"/>
          <p:cNvSpPr txBox="1">
            <a:spLocks noChangeArrowheads="1"/>
          </p:cNvSpPr>
          <p:nvPr/>
        </p:nvSpPr>
        <p:spPr bwMode="auto">
          <a:xfrm>
            <a:off x="1752600" y="6248400"/>
            <a:ext cx="102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Leader</a:t>
            </a:r>
          </a:p>
        </p:txBody>
      </p:sp>
      <p:sp>
        <p:nvSpPr>
          <p:cNvPr id="50210" name="Text Box 12"/>
          <p:cNvSpPr txBox="1">
            <a:spLocks noChangeArrowheads="1"/>
          </p:cNvSpPr>
          <p:nvPr/>
        </p:nvSpPr>
        <p:spPr bwMode="auto">
          <a:xfrm>
            <a:off x="5029200" y="62484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Follower</a:t>
            </a:r>
          </a:p>
        </p:txBody>
      </p:sp>
      <p:sp>
        <p:nvSpPr>
          <p:cNvPr id="50211" name="Oval 13"/>
          <p:cNvSpPr>
            <a:spLocks noChangeArrowheads="1"/>
          </p:cNvSpPr>
          <p:nvPr/>
        </p:nvSpPr>
        <p:spPr bwMode="auto">
          <a:xfrm>
            <a:off x="6248400" y="2286000"/>
            <a:ext cx="76200" cy="76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0212" name="AutoShape 45"/>
          <p:cNvCxnSpPr>
            <a:cxnSpLocks noChangeShapeType="1"/>
            <a:stCxn id="50211" idx="5"/>
            <a:endCxn id="50191" idx="1"/>
          </p:cNvCxnSpPr>
          <p:nvPr/>
        </p:nvCxnSpPr>
        <p:spPr bwMode="auto">
          <a:xfrm>
            <a:off x="6313488" y="2351088"/>
            <a:ext cx="187325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3" name="AutoShape 46"/>
          <p:cNvCxnSpPr>
            <a:cxnSpLocks noChangeShapeType="1"/>
            <a:stCxn id="50211" idx="6"/>
            <a:endCxn id="50192" idx="2"/>
          </p:cNvCxnSpPr>
          <p:nvPr/>
        </p:nvCxnSpPr>
        <p:spPr bwMode="auto">
          <a:xfrm>
            <a:off x="6324600" y="2324100"/>
            <a:ext cx="409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4" name="AutoShape 48"/>
          <p:cNvCxnSpPr>
            <a:cxnSpLocks noChangeShapeType="1"/>
            <a:stCxn id="50211" idx="0"/>
          </p:cNvCxnSpPr>
          <p:nvPr/>
        </p:nvCxnSpPr>
        <p:spPr bwMode="auto">
          <a:xfrm>
            <a:off x="6286500" y="2286000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5" name="AutoShape 50"/>
          <p:cNvCxnSpPr>
            <a:cxnSpLocks noChangeShapeType="1"/>
            <a:stCxn id="50211" idx="7"/>
          </p:cNvCxnSpPr>
          <p:nvPr/>
        </p:nvCxnSpPr>
        <p:spPr bwMode="auto">
          <a:xfrm flipH="1" flipV="1">
            <a:off x="6232525" y="2012950"/>
            <a:ext cx="80963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6" name="AutoShape 51"/>
          <p:cNvCxnSpPr>
            <a:cxnSpLocks noChangeShapeType="1"/>
            <a:stCxn id="50211" idx="1"/>
            <a:endCxn id="50185" idx="6"/>
          </p:cNvCxnSpPr>
          <p:nvPr/>
        </p:nvCxnSpPr>
        <p:spPr bwMode="auto">
          <a:xfrm flipH="1" flipV="1">
            <a:off x="5937250" y="2079625"/>
            <a:ext cx="32226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0217" name="AutoShape 52"/>
          <p:cNvCxnSpPr>
            <a:cxnSpLocks noChangeShapeType="1"/>
            <a:stCxn id="50211" idx="1"/>
            <a:endCxn id="50186" idx="6"/>
          </p:cNvCxnSpPr>
          <p:nvPr/>
        </p:nvCxnSpPr>
        <p:spPr bwMode="auto">
          <a:xfrm flipH="1">
            <a:off x="6089650" y="2297113"/>
            <a:ext cx="169863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355829" name="AutoShape 53"/>
          <p:cNvCxnSpPr>
            <a:cxnSpLocks noChangeShapeType="1"/>
            <a:stCxn id="50204" idx="0"/>
            <a:endCxn id="50211" idx="3"/>
          </p:cNvCxnSpPr>
          <p:nvPr/>
        </p:nvCxnSpPr>
        <p:spPr bwMode="auto">
          <a:xfrm flipV="1">
            <a:off x="5821363" y="2351088"/>
            <a:ext cx="438150" cy="8128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sp>
        <p:nvSpPr>
          <p:cNvPr id="1355830" name="Freeform 54"/>
          <p:cNvSpPr>
            <a:spLocks/>
          </p:cNvSpPr>
          <p:nvPr/>
        </p:nvSpPr>
        <p:spPr bwMode="auto">
          <a:xfrm>
            <a:off x="5062538" y="1582738"/>
            <a:ext cx="2787650" cy="1485900"/>
          </a:xfrm>
          <a:custGeom>
            <a:avLst/>
            <a:gdLst>
              <a:gd name="T0" fmla="*/ 2147483647 w 1756"/>
              <a:gd name="T1" fmla="*/ 2147483647 h 936"/>
              <a:gd name="T2" fmla="*/ 2147483647 w 1756"/>
              <a:gd name="T3" fmla="*/ 2147483647 h 936"/>
              <a:gd name="T4" fmla="*/ 2147483647 w 1756"/>
              <a:gd name="T5" fmla="*/ 2147483647 h 936"/>
              <a:gd name="T6" fmla="*/ 2147483647 w 1756"/>
              <a:gd name="T7" fmla="*/ 2147483647 h 936"/>
              <a:gd name="T8" fmla="*/ 2147483647 w 1756"/>
              <a:gd name="T9" fmla="*/ 2147483647 h 936"/>
              <a:gd name="T10" fmla="*/ 2147483647 w 1756"/>
              <a:gd name="T11" fmla="*/ 2147483647 h 936"/>
              <a:gd name="T12" fmla="*/ 2147483647 w 1756"/>
              <a:gd name="T13" fmla="*/ 2147483647 h 936"/>
              <a:gd name="T14" fmla="*/ 2147483647 w 1756"/>
              <a:gd name="T15" fmla="*/ 2147483647 h 936"/>
              <a:gd name="T16" fmla="*/ 2147483647 w 1756"/>
              <a:gd name="T17" fmla="*/ 2147483647 h 936"/>
              <a:gd name="T18" fmla="*/ 2147483647 w 1756"/>
              <a:gd name="T19" fmla="*/ 2147483647 h 936"/>
              <a:gd name="T20" fmla="*/ 2147483647 w 1756"/>
              <a:gd name="T21" fmla="*/ 2147483647 h 936"/>
              <a:gd name="T22" fmla="*/ 2147483647 w 1756"/>
              <a:gd name="T23" fmla="*/ 2147483647 h 936"/>
              <a:gd name="T24" fmla="*/ 2147483647 w 1756"/>
              <a:gd name="T25" fmla="*/ 2147483647 h 936"/>
              <a:gd name="T26" fmla="*/ 2147483647 w 1756"/>
              <a:gd name="T27" fmla="*/ 2147483647 h 936"/>
              <a:gd name="T28" fmla="*/ 2147483647 w 1756"/>
              <a:gd name="T29" fmla="*/ 0 h 936"/>
              <a:gd name="T30" fmla="*/ 2147483647 w 1756"/>
              <a:gd name="T31" fmla="*/ 2147483647 h 936"/>
              <a:gd name="T32" fmla="*/ 2147483647 w 1756"/>
              <a:gd name="T33" fmla="*/ 2147483647 h 936"/>
              <a:gd name="T34" fmla="*/ 2147483647 w 1756"/>
              <a:gd name="T35" fmla="*/ 2147483647 h 936"/>
              <a:gd name="T36" fmla="*/ 2147483647 w 1756"/>
              <a:gd name="T37" fmla="*/ 2147483647 h 936"/>
              <a:gd name="T38" fmla="*/ 2147483647 w 1756"/>
              <a:gd name="T39" fmla="*/ 2147483647 h 936"/>
              <a:gd name="T40" fmla="*/ 2147483647 w 1756"/>
              <a:gd name="T41" fmla="*/ 2147483647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6"/>
              <a:gd name="T64" fmla="*/ 0 h 936"/>
              <a:gd name="T65" fmla="*/ 1756 w 1756"/>
              <a:gd name="T66" fmla="*/ 936 h 9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6" h="936">
                <a:moveTo>
                  <a:pt x="52" y="267"/>
                </a:moveTo>
                <a:cubicBezTo>
                  <a:pt x="131" y="371"/>
                  <a:pt x="0" y="200"/>
                  <a:pt x="129" y="361"/>
                </a:cubicBezTo>
                <a:cubicBezTo>
                  <a:pt x="185" y="430"/>
                  <a:pt x="219" y="505"/>
                  <a:pt x="293" y="559"/>
                </a:cubicBezTo>
                <a:cubicBezTo>
                  <a:pt x="341" y="594"/>
                  <a:pt x="412" y="601"/>
                  <a:pt x="465" y="628"/>
                </a:cubicBezTo>
                <a:cubicBezTo>
                  <a:pt x="502" y="647"/>
                  <a:pt x="538" y="671"/>
                  <a:pt x="576" y="688"/>
                </a:cubicBezTo>
                <a:cubicBezTo>
                  <a:pt x="629" y="712"/>
                  <a:pt x="687" y="731"/>
                  <a:pt x="740" y="757"/>
                </a:cubicBezTo>
                <a:cubicBezTo>
                  <a:pt x="853" y="814"/>
                  <a:pt x="965" y="884"/>
                  <a:pt x="1092" y="903"/>
                </a:cubicBezTo>
                <a:cubicBezTo>
                  <a:pt x="1188" y="936"/>
                  <a:pt x="1281" y="916"/>
                  <a:pt x="1385" y="912"/>
                </a:cubicBezTo>
                <a:cubicBezTo>
                  <a:pt x="1453" y="906"/>
                  <a:pt x="1508" y="896"/>
                  <a:pt x="1574" y="886"/>
                </a:cubicBezTo>
                <a:cubicBezTo>
                  <a:pt x="1616" y="862"/>
                  <a:pt x="1653" y="850"/>
                  <a:pt x="1686" y="817"/>
                </a:cubicBezTo>
                <a:cubicBezTo>
                  <a:pt x="1697" y="783"/>
                  <a:pt x="1737" y="722"/>
                  <a:pt x="1737" y="722"/>
                </a:cubicBezTo>
                <a:cubicBezTo>
                  <a:pt x="1742" y="702"/>
                  <a:pt x="1756" y="683"/>
                  <a:pt x="1754" y="662"/>
                </a:cubicBezTo>
                <a:cubicBezTo>
                  <a:pt x="1745" y="584"/>
                  <a:pt x="1701" y="519"/>
                  <a:pt x="1677" y="447"/>
                </a:cubicBezTo>
                <a:cubicBezTo>
                  <a:pt x="1654" y="377"/>
                  <a:pt x="1629" y="289"/>
                  <a:pt x="1582" y="232"/>
                </a:cubicBezTo>
                <a:cubicBezTo>
                  <a:pt x="1442" y="65"/>
                  <a:pt x="1160" y="16"/>
                  <a:pt x="955" y="0"/>
                </a:cubicBezTo>
                <a:cubicBezTo>
                  <a:pt x="845" y="5"/>
                  <a:pt x="759" y="14"/>
                  <a:pt x="654" y="26"/>
                </a:cubicBezTo>
                <a:cubicBezTo>
                  <a:pt x="598" y="40"/>
                  <a:pt x="539" y="51"/>
                  <a:pt x="482" y="60"/>
                </a:cubicBezTo>
                <a:cubicBezTo>
                  <a:pt x="409" y="91"/>
                  <a:pt x="328" y="111"/>
                  <a:pt x="250" y="129"/>
                </a:cubicBezTo>
                <a:cubicBezTo>
                  <a:pt x="202" y="152"/>
                  <a:pt x="153" y="180"/>
                  <a:pt x="104" y="198"/>
                </a:cubicBezTo>
                <a:cubicBezTo>
                  <a:pt x="98" y="204"/>
                  <a:pt x="90" y="208"/>
                  <a:pt x="86" y="215"/>
                </a:cubicBezTo>
                <a:cubicBezTo>
                  <a:pt x="72" y="239"/>
                  <a:pt x="86" y="267"/>
                  <a:pt x="52" y="26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lgDash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20" name="Oval 56"/>
          <p:cNvSpPr>
            <a:spLocks noChangeArrowheads="1"/>
          </p:cNvSpPr>
          <p:nvPr/>
        </p:nvSpPr>
        <p:spPr bwMode="auto">
          <a:xfrm>
            <a:off x="6172200" y="2187575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221" name="Oval 58"/>
          <p:cNvSpPr>
            <a:spLocks noChangeArrowheads="1"/>
          </p:cNvSpPr>
          <p:nvPr/>
        </p:nvSpPr>
        <p:spPr bwMode="auto">
          <a:xfrm>
            <a:off x="6096000" y="17526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583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-111" charset="-122"/>
                <a:cs typeface="宋体" pitchFamily="-111" charset="-122"/>
              </a:rPr>
              <a:t>Cluster pruning variants</a:t>
            </a:r>
            <a:endParaRPr lang="en-US" altLang="zh-CN" dirty="0">
              <a:ea typeface="宋体" pitchFamily="-111" charset="-122"/>
              <a:cs typeface="宋体" pitchFamily="-111" charset="-122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Have each follower attached to </a:t>
            </a:r>
            <a:r>
              <a:rPr lang="en-US" altLang="zh-CN" sz="2000" i="1" dirty="0" smtClean="0">
                <a:ea typeface="宋体" pitchFamily="-111" charset="-122"/>
                <a:cs typeface="宋体" pitchFamily="-111" charset="-122"/>
              </a:rPr>
              <a:t>b</a:t>
            </a:r>
            <a:r>
              <a:rPr lang="en-US" altLang="zh-CN" sz="2000" i="1" baseline="-25000" dirty="0" smtClean="0">
                <a:ea typeface="宋体" pitchFamily="-111" charset="-122"/>
                <a:cs typeface="宋体" pitchFamily="-111" charset="-122"/>
              </a:rPr>
              <a:t>1</a:t>
            </a: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 (e.g. 2) </a:t>
            </a: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nearest </a:t>
            </a: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leaders</a:t>
            </a:r>
          </a:p>
          <a:p>
            <a:pPr eaLnBrk="1" hangingPunct="1"/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From query, find </a:t>
            </a:r>
            <a:r>
              <a:rPr lang="en-US" altLang="zh-CN" sz="2000" i="1" dirty="0" smtClean="0">
                <a:ea typeface="宋体" pitchFamily="-111" charset="-122"/>
                <a:cs typeface="宋体" pitchFamily="-111" charset="-122"/>
              </a:rPr>
              <a:t>b</a:t>
            </a:r>
            <a:r>
              <a:rPr lang="en-US" altLang="zh-CN" sz="2000" i="1" baseline="-25000" dirty="0" smtClean="0">
                <a:ea typeface="宋体" pitchFamily="-111" charset="-122"/>
                <a:cs typeface="宋体" pitchFamily="-111" charset="-122"/>
              </a:rPr>
              <a:t>2</a:t>
            </a: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 (e.g. 3) </a:t>
            </a:r>
            <a:r>
              <a:rPr lang="en-US" altLang="zh-CN" sz="2000" dirty="0">
                <a:ea typeface="宋体" pitchFamily="-111" charset="-122"/>
                <a:cs typeface="宋体" pitchFamily="-111" charset="-122"/>
              </a:rPr>
              <a:t>nearest leaders and their </a:t>
            </a:r>
            <a:r>
              <a:rPr lang="en-US" altLang="zh-CN" sz="2000" dirty="0" smtClean="0">
                <a:ea typeface="宋体" pitchFamily="-111" charset="-122"/>
                <a:cs typeface="宋体" pitchFamily="-111" charset="-122"/>
              </a:rPr>
              <a:t>followers</a:t>
            </a:r>
          </a:p>
        </p:txBody>
      </p:sp>
      <p:sp>
        <p:nvSpPr>
          <p:cNvPr id="5" name="Oval 15"/>
          <p:cNvSpPr>
            <a:spLocks noChangeArrowheads="1"/>
          </p:cNvSpPr>
          <p:nvPr/>
        </p:nvSpPr>
        <p:spPr bwMode="auto">
          <a:xfrm>
            <a:off x="1423988" y="3670300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6"/>
          <p:cNvSpPr>
            <a:spLocks noChangeArrowheads="1"/>
          </p:cNvSpPr>
          <p:nvPr/>
        </p:nvSpPr>
        <p:spPr bwMode="auto">
          <a:xfrm>
            <a:off x="1219200" y="3181350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1835150" y="3506787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8"/>
          <p:cNvSpPr>
            <a:spLocks noChangeArrowheads="1"/>
          </p:cNvSpPr>
          <p:nvPr/>
        </p:nvSpPr>
        <p:spPr bwMode="auto">
          <a:xfrm>
            <a:off x="1835150" y="3913187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19"/>
          <p:cNvSpPr>
            <a:spLocks noChangeArrowheads="1"/>
          </p:cNvSpPr>
          <p:nvPr/>
        </p:nvSpPr>
        <p:spPr bwMode="auto">
          <a:xfrm>
            <a:off x="1219200" y="4319587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20"/>
          <p:cNvSpPr>
            <a:spLocks noChangeArrowheads="1"/>
          </p:cNvSpPr>
          <p:nvPr/>
        </p:nvSpPr>
        <p:spPr bwMode="auto">
          <a:xfrm>
            <a:off x="6743700" y="5367338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Oval 21"/>
          <p:cNvSpPr>
            <a:spLocks noChangeArrowheads="1"/>
          </p:cNvSpPr>
          <p:nvPr/>
        </p:nvSpPr>
        <p:spPr bwMode="auto">
          <a:xfrm>
            <a:off x="6475412" y="2962275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22"/>
          <p:cNvSpPr>
            <a:spLocks noChangeArrowheads="1"/>
          </p:cNvSpPr>
          <p:nvPr/>
        </p:nvSpPr>
        <p:spPr bwMode="auto">
          <a:xfrm>
            <a:off x="6627812" y="3270250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24"/>
          <p:cNvSpPr>
            <a:spLocks noChangeArrowheads="1"/>
          </p:cNvSpPr>
          <p:nvPr/>
        </p:nvSpPr>
        <p:spPr bwMode="auto">
          <a:xfrm>
            <a:off x="69500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Oval 25"/>
          <p:cNvSpPr>
            <a:spLocks noChangeArrowheads="1"/>
          </p:cNvSpPr>
          <p:nvPr/>
        </p:nvSpPr>
        <p:spPr bwMode="auto">
          <a:xfrm>
            <a:off x="6743700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Oval 26"/>
          <p:cNvSpPr>
            <a:spLocks noChangeArrowheads="1"/>
          </p:cNvSpPr>
          <p:nvPr/>
        </p:nvSpPr>
        <p:spPr bwMode="auto">
          <a:xfrm>
            <a:off x="7154863" y="55292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27"/>
          <p:cNvSpPr>
            <a:spLocks noChangeArrowheads="1"/>
          </p:cNvSpPr>
          <p:nvPr/>
        </p:nvSpPr>
        <p:spPr bwMode="auto">
          <a:xfrm>
            <a:off x="7154863" y="58547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28"/>
          <p:cNvSpPr>
            <a:spLocks noChangeArrowheads="1"/>
          </p:cNvSpPr>
          <p:nvPr/>
        </p:nvSpPr>
        <p:spPr bwMode="auto">
          <a:xfrm>
            <a:off x="7229475" y="3368675"/>
            <a:ext cx="212725" cy="250825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29"/>
          <p:cNvSpPr>
            <a:spLocks noChangeArrowheads="1"/>
          </p:cNvSpPr>
          <p:nvPr/>
        </p:nvSpPr>
        <p:spPr bwMode="auto">
          <a:xfrm>
            <a:off x="7504112" y="3205162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30"/>
          <p:cNvSpPr>
            <a:spLocks noChangeArrowheads="1"/>
          </p:cNvSpPr>
          <p:nvPr/>
        </p:nvSpPr>
        <p:spPr bwMode="auto">
          <a:xfrm>
            <a:off x="2217738" y="4879975"/>
            <a:ext cx="212725" cy="252413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31"/>
          <p:cNvSpPr>
            <a:spLocks noChangeArrowheads="1"/>
          </p:cNvSpPr>
          <p:nvPr/>
        </p:nvSpPr>
        <p:spPr bwMode="auto">
          <a:xfrm>
            <a:off x="4275138" y="4392613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32"/>
          <p:cNvSpPr>
            <a:spLocks noChangeArrowheads="1"/>
          </p:cNvSpPr>
          <p:nvPr/>
        </p:nvSpPr>
        <p:spPr bwMode="auto">
          <a:xfrm>
            <a:off x="2628900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33"/>
          <p:cNvSpPr>
            <a:spLocks noChangeArrowheads="1"/>
          </p:cNvSpPr>
          <p:nvPr/>
        </p:nvSpPr>
        <p:spPr bwMode="auto">
          <a:xfrm>
            <a:off x="2628900" y="4879975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Oval 34"/>
          <p:cNvSpPr>
            <a:spLocks noChangeArrowheads="1"/>
          </p:cNvSpPr>
          <p:nvPr/>
        </p:nvSpPr>
        <p:spPr bwMode="auto">
          <a:xfrm>
            <a:off x="1806575" y="51228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2149475" y="5367338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Oval 36"/>
          <p:cNvSpPr>
            <a:spLocks noChangeArrowheads="1"/>
          </p:cNvSpPr>
          <p:nvPr/>
        </p:nvSpPr>
        <p:spPr bwMode="auto">
          <a:xfrm>
            <a:off x="4191000" y="3733800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37"/>
          <p:cNvSpPr>
            <a:spLocks noChangeArrowheads="1"/>
          </p:cNvSpPr>
          <p:nvPr/>
        </p:nvSpPr>
        <p:spPr bwMode="auto">
          <a:xfrm>
            <a:off x="5105400" y="4724400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38"/>
          <p:cNvSpPr>
            <a:spLocks noChangeArrowheads="1"/>
          </p:cNvSpPr>
          <p:nvPr/>
        </p:nvSpPr>
        <p:spPr bwMode="auto">
          <a:xfrm>
            <a:off x="4648200" y="51054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Oval 39"/>
          <p:cNvSpPr>
            <a:spLocks noChangeArrowheads="1"/>
          </p:cNvSpPr>
          <p:nvPr/>
        </p:nvSpPr>
        <p:spPr bwMode="auto">
          <a:xfrm>
            <a:off x="3657600" y="4495800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40"/>
          <p:cNvSpPr>
            <a:spLocks noChangeArrowheads="1"/>
          </p:cNvSpPr>
          <p:nvPr/>
        </p:nvSpPr>
        <p:spPr bwMode="auto">
          <a:xfrm>
            <a:off x="6681787" y="4181475"/>
            <a:ext cx="21272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41"/>
          <p:cNvSpPr>
            <a:spLocks noChangeArrowheads="1"/>
          </p:cNvSpPr>
          <p:nvPr/>
        </p:nvSpPr>
        <p:spPr bwMode="auto">
          <a:xfrm>
            <a:off x="6475412" y="4181475"/>
            <a:ext cx="212725" cy="250825"/>
          </a:xfrm>
          <a:prstGeom prst="ellipse">
            <a:avLst/>
          </a:prstGeom>
          <a:solidFill>
            <a:srgbClr val="339966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Oval 42"/>
          <p:cNvSpPr>
            <a:spLocks noChangeArrowheads="1"/>
          </p:cNvSpPr>
          <p:nvPr/>
        </p:nvSpPr>
        <p:spPr bwMode="auto">
          <a:xfrm>
            <a:off x="1600200" y="6342063"/>
            <a:ext cx="212725" cy="252412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Oval 43"/>
          <p:cNvSpPr>
            <a:spLocks noChangeArrowheads="1"/>
          </p:cNvSpPr>
          <p:nvPr/>
        </p:nvSpPr>
        <p:spPr bwMode="auto">
          <a:xfrm>
            <a:off x="4800600" y="6342063"/>
            <a:ext cx="212725" cy="252412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6627812" y="4208462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Query</a:t>
            </a:r>
          </a:p>
        </p:txBody>
      </p:sp>
      <p:cxnSp>
        <p:nvCxnSpPr>
          <p:cNvPr id="34" name="AutoShape 5"/>
          <p:cNvCxnSpPr>
            <a:cxnSpLocks noChangeShapeType="1"/>
            <a:stCxn id="33" idx="1"/>
            <a:endCxn id="33" idx="1"/>
          </p:cNvCxnSpPr>
          <p:nvPr/>
        </p:nvCxnSpPr>
        <p:spPr bwMode="auto">
          <a:xfrm>
            <a:off x="6627812" y="4437062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1752600" y="6248400"/>
            <a:ext cx="102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Leader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029200" y="62484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CN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Follower</a:t>
            </a:r>
          </a:p>
        </p:txBody>
      </p:sp>
      <p:sp>
        <p:nvSpPr>
          <p:cNvPr id="37" name="Oval 13"/>
          <p:cNvSpPr>
            <a:spLocks noChangeArrowheads="1"/>
          </p:cNvSpPr>
          <p:nvPr/>
        </p:nvSpPr>
        <p:spPr bwMode="auto">
          <a:xfrm>
            <a:off x="7008812" y="3294062"/>
            <a:ext cx="76200" cy="76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8" name="AutoShape 45"/>
          <p:cNvCxnSpPr>
            <a:cxnSpLocks noChangeShapeType="1"/>
            <a:stCxn id="37" idx="5"/>
            <a:endCxn id="17" idx="1"/>
          </p:cNvCxnSpPr>
          <p:nvPr/>
        </p:nvCxnSpPr>
        <p:spPr bwMode="auto">
          <a:xfrm>
            <a:off x="7073900" y="3359150"/>
            <a:ext cx="187325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9" name="AutoShape 46"/>
          <p:cNvCxnSpPr>
            <a:cxnSpLocks noChangeShapeType="1"/>
            <a:stCxn id="37" idx="6"/>
            <a:endCxn id="18" idx="2"/>
          </p:cNvCxnSpPr>
          <p:nvPr/>
        </p:nvCxnSpPr>
        <p:spPr bwMode="auto">
          <a:xfrm>
            <a:off x="7085012" y="3332162"/>
            <a:ext cx="409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0" name="AutoShape 48"/>
          <p:cNvCxnSpPr>
            <a:cxnSpLocks noChangeShapeType="1"/>
            <a:stCxn id="37" idx="0"/>
          </p:cNvCxnSpPr>
          <p:nvPr/>
        </p:nvCxnSpPr>
        <p:spPr bwMode="auto">
          <a:xfrm>
            <a:off x="7046912" y="3294062"/>
            <a:ext cx="1588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1" name="AutoShape 50"/>
          <p:cNvCxnSpPr>
            <a:cxnSpLocks noChangeShapeType="1"/>
            <a:stCxn id="37" idx="7"/>
          </p:cNvCxnSpPr>
          <p:nvPr/>
        </p:nvCxnSpPr>
        <p:spPr bwMode="auto">
          <a:xfrm flipH="1" flipV="1">
            <a:off x="6992937" y="3021012"/>
            <a:ext cx="80963" cy="28416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2" name="AutoShape 51"/>
          <p:cNvCxnSpPr>
            <a:cxnSpLocks noChangeShapeType="1"/>
            <a:stCxn id="37" idx="1"/>
            <a:endCxn id="11" idx="6"/>
          </p:cNvCxnSpPr>
          <p:nvPr/>
        </p:nvCxnSpPr>
        <p:spPr bwMode="auto">
          <a:xfrm flipH="1" flipV="1">
            <a:off x="6697662" y="3087687"/>
            <a:ext cx="322263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3" name="AutoShape 52"/>
          <p:cNvCxnSpPr>
            <a:cxnSpLocks noChangeShapeType="1"/>
            <a:stCxn id="37" idx="1"/>
            <a:endCxn id="12" idx="6"/>
          </p:cNvCxnSpPr>
          <p:nvPr/>
        </p:nvCxnSpPr>
        <p:spPr bwMode="auto">
          <a:xfrm flipH="1">
            <a:off x="6850062" y="3305175"/>
            <a:ext cx="169863" cy="920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4" name="AutoShape 53"/>
          <p:cNvCxnSpPr>
            <a:cxnSpLocks noChangeShapeType="1"/>
            <a:stCxn id="30" idx="0"/>
            <a:endCxn id="37" idx="3"/>
          </p:cNvCxnSpPr>
          <p:nvPr/>
        </p:nvCxnSpPr>
        <p:spPr bwMode="auto">
          <a:xfrm flipV="1">
            <a:off x="6581775" y="3359150"/>
            <a:ext cx="438150" cy="812800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sp>
        <p:nvSpPr>
          <p:cNvPr id="45" name="Freeform 54"/>
          <p:cNvSpPr>
            <a:spLocks/>
          </p:cNvSpPr>
          <p:nvPr/>
        </p:nvSpPr>
        <p:spPr bwMode="auto">
          <a:xfrm>
            <a:off x="5822950" y="2590800"/>
            <a:ext cx="2787650" cy="1485900"/>
          </a:xfrm>
          <a:custGeom>
            <a:avLst/>
            <a:gdLst>
              <a:gd name="T0" fmla="*/ 2147483647 w 1756"/>
              <a:gd name="T1" fmla="*/ 2147483647 h 936"/>
              <a:gd name="T2" fmla="*/ 2147483647 w 1756"/>
              <a:gd name="T3" fmla="*/ 2147483647 h 936"/>
              <a:gd name="T4" fmla="*/ 2147483647 w 1756"/>
              <a:gd name="T5" fmla="*/ 2147483647 h 936"/>
              <a:gd name="T6" fmla="*/ 2147483647 w 1756"/>
              <a:gd name="T7" fmla="*/ 2147483647 h 936"/>
              <a:gd name="T8" fmla="*/ 2147483647 w 1756"/>
              <a:gd name="T9" fmla="*/ 2147483647 h 936"/>
              <a:gd name="T10" fmla="*/ 2147483647 w 1756"/>
              <a:gd name="T11" fmla="*/ 2147483647 h 936"/>
              <a:gd name="T12" fmla="*/ 2147483647 w 1756"/>
              <a:gd name="T13" fmla="*/ 2147483647 h 936"/>
              <a:gd name="T14" fmla="*/ 2147483647 w 1756"/>
              <a:gd name="T15" fmla="*/ 2147483647 h 936"/>
              <a:gd name="T16" fmla="*/ 2147483647 w 1756"/>
              <a:gd name="T17" fmla="*/ 2147483647 h 936"/>
              <a:gd name="T18" fmla="*/ 2147483647 w 1756"/>
              <a:gd name="T19" fmla="*/ 2147483647 h 936"/>
              <a:gd name="T20" fmla="*/ 2147483647 w 1756"/>
              <a:gd name="T21" fmla="*/ 2147483647 h 936"/>
              <a:gd name="T22" fmla="*/ 2147483647 w 1756"/>
              <a:gd name="T23" fmla="*/ 2147483647 h 936"/>
              <a:gd name="T24" fmla="*/ 2147483647 w 1756"/>
              <a:gd name="T25" fmla="*/ 2147483647 h 936"/>
              <a:gd name="T26" fmla="*/ 2147483647 w 1756"/>
              <a:gd name="T27" fmla="*/ 2147483647 h 936"/>
              <a:gd name="T28" fmla="*/ 2147483647 w 1756"/>
              <a:gd name="T29" fmla="*/ 0 h 936"/>
              <a:gd name="T30" fmla="*/ 2147483647 w 1756"/>
              <a:gd name="T31" fmla="*/ 2147483647 h 936"/>
              <a:gd name="T32" fmla="*/ 2147483647 w 1756"/>
              <a:gd name="T33" fmla="*/ 2147483647 h 936"/>
              <a:gd name="T34" fmla="*/ 2147483647 w 1756"/>
              <a:gd name="T35" fmla="*/ 2147483647 h 936"/>
              <a:gd name="T36" fmla="*/ 2147483647 w 1756"/>
              <a:gd name="T37" fmla="*/ 2147483647 h 936"/>
              <a:gd name="T38" fmla="*/ 2147483647 w 1756"/>
              <a:gd name="T39" fmla="*/ 2147483647 h 936"/>
              <a:gd name="T40" fmla="*/ 2147483647 w 1756"/>
              <a:gd name="T41" fmla="*/ 2147483647 h 9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56"/>
              <a:gd name="T64" fmla="*/ 0 h 936"/>
              <a:gd name="T65" fmla="*/ 1756 w 1756"/>
              <a:gd name="T66" fmla="*/ 936 h 9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56" h="936">
                <a:moveTo>
                  <a:pt x="52" y="267"/>
                </a:moveTo>
                <a:cubicBezTo>
                  <a:pt x="131" y="371"/>
                  <a:pt x="0" y="200"/>
                  <a:pt x="129" y="361"/>
                </a:cubicBezTo>
                <a:cubicBezTo>
                  <a:pt x="185" y="430"/>
                  <a:pt x="219" y="505"/>
                  <a:pt x="293" y="559"/>
                </a:cubicBezTo>
                <a:cubicBezTo>
                  <a:pt x="341" y="594"/>
                  <a:pt x="412" y="601"/>
                  <a:pt x="465" y="628"/>
                </a:cubicBezTo>
                <a:cubicBezTo>
                  <a:pt x="502" y="647"/>
                  <a:pt x="538" y="671"/>
                  <a:pt x="576" y="688"/>
                </a:cubicBezTo>
                <a:cubicBezTo>
                  <a:pt x="629" y="712"/>
                  <a:pt x="687" y="731"/>
                  <a:pt x="740" y="757"/>
                </a:cubicBezTo>
                <a:cubicBezTo>
                  <a:pt x="853" y="814"/>
                  <a:pt x="965" y="884"/>
                  <a:pt x="1092" y="903"/>
                </a:cubicBezTo>
                <a:cubicBezTo>
                  <a:pt x="1188" y="936"/>
                  <a:pt x="1281" y="916"/>
                  <a:pt x="1385" y="912"/>
                </a:cubicBezTo>
                <a:cubicBezTo>
                  <a:pt x="1453" y="906"/>
                  <a:pt x="1508" y="896"/>
                  <a:pt x="1574" y="886"/>
                </a:cubicBezTo>
                <a:cubicBezTo>
                  <a:pt x="1616" y="862"/>
                  <a:pt x="1653" y="850"/>
                  <a:pt x="1686" y="817"/>
                </a:cubicBezTo>
                <a:cubicBezTo>
                  <a:pt x="1697" y="783"/>
                  <a:pt x="1737" y="722"/>
                  <a:pt x="1737" y="722"/>
                </a:cubicBezTo>
                <a:cubicBezTo>
                  <a:pt x="1742" y="702"/>
                  <a:pt x="1756" y="683"/>
                  <a:pt x="1754" y="662"/>
                </a:cubicBezTo>
                <a:cubicBezTo>
                  <a:pt x="1745" y="584"/>
                  <a:pt x="1701" y="519"/>
                  <a:pt x="1677" y="447"/>
                </a:cubicBezTo>
                <a:cubicBezTo>
                  <a:pt x="1654" y="377"/>
                  <a:pt x="1629" y="289"/>
                  <a:pt x="1582" y="232"/>
                </a:cubicBezTo>
                <a:cubicBezTo>
                  <a:pt x="1442" y="65"/>
                  <a:pt x="1160" y="16"/>
                  <a:pt x="955" y="0"/>
                </a:cubicBezTo>
                <a:cubicBezTo>
                  <a:pt x="845" y="5"/>
                  <a:pt x="759" y="14"/>
                  <a:pt x="654" y="26"/>
                </a:cubicBezTo>
                <a:cubicBezTo>
                  <a:pt x="598" y="40"/>
                  <a:pt x="539" y="51"/>
                  <a:pt x="482" y="60"/>
                </a:cubicBezTo>
                <a:cubicBezTo>
                  <a:pt x="409" y="91"/>
                  <a:pt x="328" y="111"/>
                  <a:pt x="250" y="129"/>
                </a:cubicBezTo>
                <a:cubicBezTo>
                  <a:pt x="202" y="152"/>
                  <a:pt x="153" y="180"/>
                  <a:pt x="104" y="198"/>
                </a:cubicBezTo>
                <a:cubicBezTo>
                  <a:pt x="98" y="204"/>
                  <a:pt x="90" y="208"/>
                  <a:pt x="86" y="215"/>
                </a:cubicBezTo>
                <a:cubicBezTo>
                  <a:pt x="72" y="239"/>
                  <a:pt x="86" y="267"/>
                  <a:pt x="52" y="267"/>
                </a:cubicBezTo>
                <a:close/>
              </a:path>
            </a:pathLst>
          </a:custGeom>
          <a:noFill/>
          <a:ln w="25400">
            <a:solidFill>
              <a:schemeClr val="tx1"/>
            </a:solidFill>
            <a:prstDash val="lgDash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Oval 56"/>
          <p:cNvSpPr>
            <a:spLocks noChangeArrowheads="1"/>
          </p:cNvSpPr>
          <p:nvPr/>
        </p:nvSpPr>
        <p:spPr bwMode="auto">
          <a:xfrm>
            <a:off x="6932612" y="3195637"/>
            <a:ext cx="212725" cy="250825"/>
          </a:xfrm>
          <a:prstGeom prst="ellipse">
            <a:avLst/>
          </a:prstGeom>
          <a:solidFill>
            <a:srgbClr val="9933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Oval 58"/>
          <p:cNvSpPr>
            <a:spLocks noChangeArrowheads="1"/>
          </p:cNvSpPr>
          <p:nvPr/>
        </p:nvSpPr>
        <p:spPr bwMode="auto">
          <a:xfrm>
            <a:off x="6856412" y="2760662"/>
            <a:ext cx="212725" cy="252413"/>
          </a:xfrm>
          <a:prstGeom prst="ellipse">
            <a:avLst/>
          </a:prstGeom>
          <a:solidFill>
            <a:srgbClr val="000000"/>
          </a:solidFill>
          <a:ln w="20638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8" name="AutoShape 53"/>
          <p:cNvCxnSpPr>
            <a:cxnSpLocks noChangeShapeType="1"/>
            <a:stCxn id="20" idx="6"/>
          </p:cNvCxnSpPr>
          <p:nvPr/>
        </p:nvCxnSpPr>
        <p:spPr bwMode="auto">
          <a:xfrm flipV="1">
            <a:off x="4487863" y="4343400"/>
            <a:ext cx="1970087" cy="174626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cxnSp>
        <p:nvCxnSpPr>
          <p:cNvPr id="50" name="AutoShape 53"/>
          <p:cNvCxnSpPr>
            <a:cxnSpLocks noChangeShapeType="1"/>
            <a:stCxn id="10" idx="0"/>
          </p:cNvCxnSpPr>
          <p:nvPr/>
        </p:nvCxnSpPr>
        <p:spPr bwMode="auto">
          <a:xfrm rot="16200000" flipV="1">
            <a:off x="6260306" y="4777581"/>
            <a:ext cx="947738" cy="231776"/>
          </a:xfrm>
          <a:prstGeom prst="straightConnector1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</p:spPr>
      </p:cxnSp>
      <p:cxnSp>
        <p:nvCxnSpPr>
          <p:cNvPr id="51" name="Straight Arrow Connector 50"/>
          <p:cNvCxnSpPr>
            <a:stCxn id="28" idx="6"/>
          </p:cNvCxnSpPr>
          <p:nvPr/>
        </p:nvCxnSpPr>
        <p:spPr bwMode="auto">
          <a:xfrm flipV="1">
            <a:off x="3870325" y="4573588"/>
            <a:ext cx="320675" cy="48419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 rot="10800000" flipV="1">
            <a:off x="2514600" y="4648200"/>
            <a:ext cx="1143000" cy="22860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Can Microsoft's Bing, or Anyone, Seriously Challenge Google?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it ever be possible to dethrone Google as the leader in web search? </a:t>
            </a:r>
          </a:p>
          <a:p>
            <a:r>
              <a:rPr lang="en-US" dirty="0" smtClean="0"/>
              <a:t>What would a search engine need to improve upon the model Google </a:t>
            </a:r>
            <a:r>
              <a:rPr lang="en-US" dirty="0" err="1" smtClean="0"/>
              <a:t>oﬀers</a:t>
            </a:r>
            <a:r>
              <a:rPr lang="en-US" dirty="0" smtClean="0"/>
              <a:t>? </a:t>
            </a:r>
          </a:p>
          <a:p>
            <a:r>
              <a:rPr lang="en-US" dirty="0" smtClean="0"/>
              <a:t>Is Bing a serious threat to Google’s dominance?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Recap: cosine(query,document)</a:t>
            </a:r>
          </a:p>
        </p:txBody>
      </p:sp>
      <p:graphicFrame>
        <p:nvGraphicFramePr>
          <p:cNvPr id="19458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012825" y="2317750"/>
          <a:ext cx="7216775" cy="1492250"/>
        </p:xfrm>
        <a:graphic>
          <a:graphicData uri="http://schemas.openxmlformats.org/presentationml/2006/ole">
            <p:oleObj spid="_x0000_s19458" name="Equation" r:id="rId3" imgW="2946240" imgH="609480" progId="Equation.3">
              <p:embed/>
            </p:oleObj>
          </a:graphicData>
        </a:graphic>
      </p:graphicFrame>
      <p:sp>
        <p:nvSpPr>
          <p:cNvPr id="5" name="Line Callout 1 4"/>
          <p:cNvSpPr>
            <a:spLocks/>
          </p:cNvSpPr>
          <p:nvPr/>
        </p:nvSpPr>
        <p:spPr bwMode="auto">
          <a:xfrm>
            <a:off x="1600200" y="1676400"/>
            <a:ext cx="1984375" cy="461963"/>
          </a:xfrm>
          <a:prstGeom prst="borderCallout1">
            <a:avLst>
              <a:gd name="adj1" fmla="val 104463"/>
              <a:gd name="adj2" fmla="val 51190"/>
              <a:gd name="adj3" fmla="val 204176"/>
              <a:gd name="adj4" fmla="val 749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00000"/>
                </a:solidFill>
              </a:rPr>
              <a:t>Dot product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14800" y="1676400"/>
            <a:ext cx="1981200" cy="762000"/>
            <a:chOff x="4114800" y="1676400"/>
            <a:chExt cx="1981200" cy="762000"/>
          </a:xfrm>
        </p:grpSpPr>
        <p:sp>
          <p:nvSpPr>
            <p:cNvPr id="19469" name="Line Callout 2 5"/>
            <p:cNvSpPr>
              <a:spLocks/>
            </p:cNvSpPr>
            <p:nvPr/>
          </p:nvSpPr>
          <p:spPr bwMode="auto">
            <a:xfrm>
              <a:off x="4114800" y="1676400"/>
              <a:ext cx="1981200" cy="457200"/>
            </a:xfrm>
            <a:prstGeom prst="borderCallout2">
              <a:avLst>
                <a:gd name="adj1" fmla="val 97319"/>
                <a:gd name="adj2" fmla="val 8153"/>
                <a:gd name="adj3" fmla="val 159227"/>
                <a:gd name="adj4" fmla="val 7509"/>
                <a:gd name="adj5" fmla="val 172023"/>
                <a:gd name="adj6" fmla="val 388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Unit vectors</a:t>
              </a:r>
            </a:p>
          </p:txBody>
        </p:sp>
        <p:cxnSp>
          <p:nvCxnSpPr>
            <p:cNvPr id="19470" name="Straight Connector 7"/>
            <p:cNvCxnSpPr>
              <a:cxnSpLocks noChangeShapeType="1"/>
            </p:cNvCxnSpPr>
            <p:nvPr/>
          </p:nvCxnSpPr>
          <p:spPr bwMode="auto">
            <a:xfrm rot="5400000">
              <a:off x="4572794" y="2286000"/>
              <a:ext cx="304006" cy="7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cxnSp>
      </p:grpSp>
      <p:sp>
        <p:nvSpPr>
          <p:cNvPr id="19462" name="TextBox 10"/>
          <p:cNvSpPr txBox="1">
            <a:spLocks noChangeArrowheads="1"/>
          </p:cNvSpPr>
          <p:nvPr/>
        </p:nvSpPr>
        <p:spPr bwMode="auto">
          <a:xfrm>
            <a:off x="533400" y="5037137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cos(</a:t>
            </a:r>
            <a:r>
              <a:rPr lang="en-US" i="1" dirty="0" err="1"/>
              <a:t>q,d</a:t>
            </a:r>
            <a:r>
              <a:rPr lang="en-US" dirty="0"/>
              <a:t>) is the cosine similarity of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 … or,</a:t>
            </a:r>
          </a:p>
          <a:p>
            <a:r>
              <a:rPr lang="en-US" dirty="0"/>
              <a:t>equivalently, the cosine of the angle between </a:t>
            </a:r>
            <a:r>
              <a:rPr lang="en-US" i="1" dirty="0" err="1"/>
              <a:t>q</a:t>
            </a:r>
            <a:r>
              <a:rPr lang="en-US" dirty="0"/>
              <a:t> and </a:t>
            </a:r>
            <a:r>
              <a:rPr lang="en-US" i="1" dirty="0" err="1"/>
              <a:t>d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00FF"/>
                </a:solidFill>
              </a:rPr>
              <a:t>Calculating </a:t>
            </a:r>
            <a:r>
              <a:rPr lang="en-US" sz="3600" dirty="0" err="1" smtClean="0">
                <a:solidFill>
                  <a:srgbClr val="0000FF"/>
                </a:solidFill>
              </a:rPr>
              <a:t>tf-idf</a:t>
            </a:r>
            <a:r>
              <a:rPr lang="en-US" sz="3600" dirty="0" smtClean="0">
                <a:solidFill>
                  <a:srgbClr val="0000FF"/>
                </a:solidFill>
              </a:rPr>
              <a:t> score</a:t>
            </a:r>
          </a:p>
          <a:p>
            <a:r>
              <a:rPr lang="en-US" sz="3600" dirty="0" smtClean="0"/>
              <a:t>Faster ranking</a:t>
            </a:r>
          </a:p>
          <a:p>
            <a:r>
              <a:rPr lang="en-US" sz="3600" dirty="0" smtClean="0"/>
              <a:t>Static quality scores</a:t>
            </a:r>
          </a:p>
          <a:p>
            <a:r>
              <a:rPr lang="en-US" sz="3600" dirty="0" smtClean="0"/>
              <a:t>Impact ordering</a:t>
            </a:r>
          </a:p>
          <a:p>
            <a:r>
              <a:rPr lang="en-US" sz="3600" dirty="0" smtClean="0"/>
              <a:t>Cluster pruning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cosine similarity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idx="1"/>
          </p:nvPr>
        </p:nvSpPr>
        <p:spPr>
          <a:xfrm>
            <a:off x="457200" y="4191000"/>
            <a:ext cx="4038600" cy="1828800"/>
          </a:xfrm>
        </p:spPr>
        <p:txBody>
          <a:bodyPr/>
          <a:lstStyle/>
          <a:p>
            <a:r>
              <a:rPr lang="en-US" sz="2000" dirty="0" smtClean="0"/>
              <a:t>Traverse entries calculating the product</a:t>
            </a:r>
          </a:p>
          <a:p>
            <a:r>
              <a:rPr lang="en-US" sz="2000" dirty="0" smtClean="0"/>
              <a:t>Accumulate the vector lengths and divide at the end</a:t>
            </a:r>
          </a:p>
          <a:p>
            <a:r>
              <a:rPr lang="en-US" sz="2000" dirty="0" smtClean="0"/>
              <a:t>How can we do it faster if we have a </a:t>
            </a:r>
            <a:r>
              <a:rPr lang="en-US" sz="2000" dirty="0" smtClean="0"/>
              <a:t>sparse </a:t>
            </a:r>
            <a:r>
              <a:rPr lang="en-US" sz="2000" dirty="0" smtClean="0"/>
              <a:t>representation?</a:t>
            </a:r>
          </a:p>
        </p:txBody>
      </p:sp>
      <p:graphicFrame>
        <p:nvGraphicFramePr>
          <p:cNvPr id="80898" name="Content Placeholder 3"/>
          <p:cNvGraphicFramePr>
            <a:graphicFrameLocks noChangeAspect="1"/>
          </p:cNvGraphicFramePr>
          <p:nvPr/>
        </p:nvGraphicFramePr>
        <p:xfrm>
          <a:off x="533400" y="2895600"/>
          <a:ext cx="3124200" cy="1105980"/>
        </p:xfrm>
        <a:graphic>
          <a:graphicData uri="http://schemas.openxmlformats.org/presentationml/2006/ole">
            <p:oleObj spid="_x0000_s80898" name="Equation" r:id="rId3" imgW="1828800" imgH="647700" progId="Equation.3">
              <p:embed/>
            </p:oleObj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4800600" y="2743200"/>
            <a:ext cx="2743200" cy="304800"/>
            <a:chOff x="4191000" y="2895600"/>
            <a:chExt cx="2743200" cy="304800"/>
          </a:xfrm>
        </p:grpSpPr>
        <p:sp>
          <p:nvSpPr>
            <p:cNvPr id="5" name="Rectangle 4"/>
            <p:cNvSpPr/>
            <p:nvPr/>
          </p:nvSpPr>
          <p:spPr bwMode="auto">
            <a:xfrm>
              <a:off x="4191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495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800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105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4102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715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324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629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00600" y="4343400"/>
            <a:ext cx="2743200" cy="304800"/>
            <a:chOff x="4191000" y="2895600"/>
            <a:chExt cx="2743200" cy="3048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4191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495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800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105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4102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7150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0198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3246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629400" y="2895600"/>
              <a:ext cx="304800" cy="304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endParaRPr>
            </a:p>
          </p:txBody>
        </p:sp>
      </p:grpSp>
      <p:cxnSp>
        <p:nvCxnSpPr>
          <p:cNvPr id="26" name="Straight Arrow Connector 25"/>
          <p:cNvCxnSpPr/>
          <p:nvPr/>
        </p:nvCxnSpPr>
        <p:spPr bwMode="auto">
          <a:xfrm>
            <a:off x="4191000" y="2362200"/>
            <a:ext cx="762000" cy="533400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133600" y="2057400"/>
            <a:ext cx="2027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tf-idf</a:t>
            </a:r>
            <a:r>
              <a:rPr lang="en-US" dirty="0" smtClean="0"/>
              <a:t> entries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cosine tf-idf from index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810000" y="1752600"/>
            <a:ext cx="4876800" cy="4876800"/>
          </a:xfrm>
        </p:spPr>
        <p:txBody>
          <a:bodyPr/>
          <a:lstStyle/>
          <a:p>
            <a:r>
              <a:rPr lang="en-US" dirty="0" smtClean="0"/>
              <a:t>What should</a:t>
            </a:r>
            <a:r>
              <a:rPr lang="en-US" dirty="0" smtClean="0"/>
              <a:t> we store </a:t>
            </a:r>
            <a:r>
              <a:rPr lang="en-US" dirty="0" smtClean="0"/>
              <a:t>in the index?</a:t>
            </a:r>
          </a:p>
          <a:p>
            <a:r>
              <a:rPr lang="en-US" dirty="0" smtClean="0"/>
              <a:t>How do we construct the index?</a:t>
            </a:r>
          </a:p>
          <a:p>
            <a:r>
              <a:rPr lang="en-US" dirty="0" smtClean="0"/>
              <a:t>How do we calculate the document ranking?</a:t>
            </a:r>
            <a:endParaRPr lang="en-US" dirty="0"/>
          </a:p>
        </p:txBody>
      </p:sp>
      <p:sp>
        <p:nvSpPr>
          <p:cNvPr id="5" name="Text Box 2080"/>
          <p:cNvSpPr txBox="1">
            <a:spLocks noChangeArrowheads="1"/>
          </p:cNvSpPr>
          <p:nvPr/>
        </p:nvSpPr>
        <p:spPr bwMode="auto">
          <a:xfrm>
            <a:off x="984250" y="2286000"/>
            <a:ext cx="449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</a:t>
            </a:r>
            <a:r>
              <a:rPr lang="en-US" sz="1800" b="1" baseline="-25000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1</a:t>
            </a:r>
            <a:endParaRPr lang="en-US" sz="1800" b="1" baseline="-25000" dirty="0">
              <a:latin typeface="Arial Unicode MS" pitchFamily="-106" charset="0"/>
              <a:ea typeface="Arial Unicode MS" pitchFamily="-106" charset="0"/>
              <a:cs typeface="Arial Unicode MS" pitchFamily="-106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676400" y="23923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1905000" y="24685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2133600" y="23923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2362200" y="24685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1676400" y="28495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Line 18"/>
          <p:cNvSpPr>
            <a:spLocks noChangeShapeType="1"/>
          </p:cNvSpPr>
          <p:nvPr/>
        </p:nvSpPr>
        <p:spPr bwMode="auto">
          <a:xfrm>
            <a:off x="1905000" y="29257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2133600" y="28495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2362200" y="29257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1390650" y="3459163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/>
              <a:t>…</a:t>
            </a:r>
          </a:p>
        </p:txBody>
      </p:sp>
      <p:sp>
        <p:nvSpPr>
          <p:cNvPr id="15" name="Text Box 2080"/>
          <p:cNvSpPr txBox="1">
            <a:spLocks noChangeArrowheads="1"/>
          </p:cNvSpPr>
          <p:nvPr/>
        </p:nvSpPr>
        <p:spPr bwMode="auto">
          <a:xfrm>
            <a:off x="990600" y="2773363"/>
            <a:ext cx="4539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</a:t>
            </a:r>
            <a:r>
              <a:rPr lang="en-US" sz="1800" b="1" baseline="-25000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2</a:t>
            </a:r>
            <a:endParaRPr lang="en-US" sz="1800" b="1" baseline="-25000" dirty="0">
              <a:latin typeface="Arial Unicode MS" pitchFamily="-106" charset="0"/>
              <a:ea typeface="Arial Unicode MS" pitchFamily="-106" charset="0"/>
              <a:cs typeface="Arial Unicode MS" pitchFamily="-106" charset="0"/>
            </a:endParaRPr>
          </a:p>
        </p:txBody>
      </p:sp>
      <p:sp>
        <p:nvSpPr>
          <p:cNvPr id="16" name="Text Box 2080"/>
          <p:cNvSpPr txBox="1">
            <a:spLocks noChangeArrowheads="1"/>
          </p:cNvSpPr>
          <p:nvPr/>
        </p:nvSpPr>
        <p:spPr bwMode="auto">
          <a:xfrm>
            <a:off x="990600" y="3244850"/>
            <a:ext cx="4539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w</a:t>
            </a:r>
            <a:r>
              <a:rPr lang="en-US" sz="1800" b="1" baseline="-25000" dirty="0" smtClean="0">
                <a:latin typeface="Arial Unicode MS" pitchFamily="-106" charset="0"/>
                <a:ea typeface="Arial Unicode MS" pitchFamily="-106" charset="0"/>
                <a:cs typeface="Arial Unicode MS" pitchFamily="-106" charset="0"/>
              </a:rPr>
              <a:t>3</a:t>
            </a:r>
            <a:endParaRPr lang="en-US" sz="1800" b="1" dirty="0">
              <a:latin typeface="Arial Unicode MS" pitchFamily="-106" charset="0"/>
              <a:ea typeface="Arial Unicode MS" pitchFamily="-106" charset="0"/>
              <a:cs typeface="Arial Unicode MS" pitchFamily="-106" charset="0"/>
            </a:endParaRP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1676400" y="33067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1905000" y="33829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2133600" y="330676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Line 27"/>
          <p:cNvSpPr>
            <a:spLocks noChangeShapeType="1"/>
          </p:cNvSpPr>
          <p:nvPr/>
        </p:nvSpPr>
        <p:spPr bwMode="auto">
          <a:xfrm>
            <a:off x="2362200" y="33829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ext Box 28"/>
          <p:cNvSpPr txBox="1">
            <a:spLocks noChangeArrowheads="1"/>
          </p:cNvSpPr>
          <p:nvPr/>
        </p:nvSpPr>
        <p:spPr bwMode="auto">
          <a:xfrm>
            <a:off x="1408113" y="1752600"/>
            <a:ext cx="1009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index</a:t>
            </a:r>
          </a:p>
        </p:txBody>
      </p:sp>
      <p:graphicFrame>
        <p:nvGraphicFramePr>
          <p:cNvPr id="128002" name="Content Placeholder 3"/>
          <p:cNvGraphicFramePr>
            <a:graphicFrameLocks noChangeAspect="1"/>
          </p:cNvGraphicFramePr>
          <p:nvPr/>
        </p:nvGraphicFramePr>
        <p:xfrm>
          <a:off x="228600" y="5486400"/>
          <a:ext cx="3657600" cy="997135"/>
        </p:xfrm>
        <a:graphic>
          <a:graphicData uri="http://schemas.openxmlformats.org/presentationml/2006/ole">
            <p:oleObj spid="_x0000_s128002" name="Equation" r:id="rId3" imgW="2374900" imgH="647700" progId="Equation.3">
              <p:embed/>
            </p:oleObj>
          </a:graphicData>
        </a:graphic>
      </p:graphicFrame>
      <p:graphicFrame>
        <p:nvGraphicFramePr>
          <p:cNvPr id="128003" name="Object 2"/>
          <p:cNvGraphicFramePr>
            <a:graphicFrameLocks noChangeAspect="1"/>
          </p:cNvGraphicFramePr>
          <p:nvPr/>
        </p:nvGraphicFramePr>
        <p:xfrm>
          <a:off x="381000" y="4724400"/>
          <a:ext cx="2743200" cy="413139"/>
        </p:xfrm>
        <a:graphic>
          <a:graphicData uri="http://schemas.openxmlformats.org/presentationml/2006/ole">
            <p:oleObj spid="_x0000_s128003" name="Equation" r:id="rId4" imgW="1435100" imgH="215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6432</TotalTime>
  <Words>2403</Words>
  <Application>Microsoft Macintosh PowerPoint</Application>
  <PresentationFormat>On-screen Show (4:3)</PresentationFormat>
  <Paragraphs>462</Paragraphs>
  <Slides>52</Slides>
  <Notes>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Default Design</vt:lpstr>
      <vt:lpstr>Microsoft Equation</vt:lpstr>
      <vt:lpstr>Equation</vt:lpstr>
      <vt:lpstr>Worksheet</vt:lpstr>
      <vt:lpstr>Faster TF-IDF</vt:lpstr>
      <vt:lpstr>Administrative</vt:lpstr>
      <vt:lpstr>Stoplist and dictionary size</vt:lpstr>
      <vt:lpstr>Recap: Queries as vectors</vt:lpstr>
      <vt:lpstr>Recap: tf-idf weighting</vt:lpstr>
      <vt:lpstr>Recap: cosine(query,document)</vt:lpstr>
      <vt:lpstr>Outline</vt:lpstr>
      <vt:lpstr>Calculating cosine similarity</vt:lpstr>
      <vt:lpstr>Calculating cosine tf-idf from index</vt:lpstr>
      <vt:lpstr>Index construction:  collect documentIDs</vt:lpstr>
      <vt:lpstr>Index construction: sort dictionary</vt:lpstr>
      <vt:lpstr>Index construction: create postings list</vt:lpstr>
      <vt:lpstr>Obtaining tf-idf weights</vt:lpstr>
      <vt:lpstr>Do we have everything we need?</vt:lpstr>
      <vt:lpstr>Computing cosine scores</vt:lpstr>
      <vt:lpstr>Efficiency</vt:lpstr>
      <vt:lpstr>Outline</vt:lpstr>
      <vt:lpstr>Efficient cosine ranking</vt:lpstr>
      <vt:lpstr>Computing cosine scores</vt:lpstr>
      <vt:lpstr>Selecting top K</vt:lpstr>
      <vt:lpstr>Inexact top K</vt:lpstr>
      <vt:lpstr>Current approach</vt:lpstr>
      <vt:lpstr>Approximate approach</vt:lpstr>
      <vt:lpstr>Exact vs. approximate</vt:lpstr>
      <vt:lpstr>Docs containing many query terms</vt:lpstr>
      <vt:lpstr>3 of 4 query terms</vt:lpstr>
      <vt:lpstr>High-idf query terms only</vt:lpstr>
      <vt:lpstr>Champion lists</vt:lpstr>
      <vt:lpstr>Champion lists</vt:lpstr>
      <vt:lpstr>High and low lists</vt:lpstr>
      <vt:lpstr>Tiered indexes</vt:lpstr>
      <vt:lpstr>Example tiered index</vt:lpstr>
      <vt:lpstr>Quick review</vt:lpstr>
      <vt:lpstr>Discussion</vt:lpstr>
      <vt:lpstr>Outline</vt:lpstr>
      <vt:lpstr>Static quality scores</vt:lpstr>
      <vt:lpstr>Modeling authority</vt:lpstr>
      <vt:lpstr>Net score</vt:lpstr>
      <vt:lpstr>Top K by net score – fast methods</vt:lpstr>
      <vt:lpstr>Why order postings by g(d)?</vt:lpstr>
      <vt:lpstr>Champion lists in g(d)-ordering</vt:lpstr>
      <vt:lpstr>Outline</vt:lpstr>
      <vt:lpstr>Impact-ordered postings</vt:lpstr>
      <vt:lpstr>Impact-ordered postings</vt:lpstr>
      <vt:lpstr>Impact-ordering: early termination</vt:lpstr>
      <vt:lpstr>Impact-ordering: idf-ordered terms</vt:lpstr>
      <vt:lpstr>Outline</vt:lpstr>
      <vt:lpstr>Cluster pruning: preprocessing</vt:lpstr>
      <vt:lpstr> Cluster pruning: query processing</vt:lpstr>
      <vt:lpstr>Visualization</vt:lpstr>
      <vt:lpstr>Cluster pruning variants</vt:lpstr>
      <vt:lpstr>Can Microsoft's Bing, or Anyone, Seriously Challenge Google?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Dave Kauchak</cp:lastModifiedBy>
  <cp:revision>628</cp:revision>
  <cp:lastPrinted>1601-01-01T00:00:00Z</cp:lastPrinted>
  <dcterms:created xsi:type="dcterms:W3CDTF">2009-09-21T16:53:50Z</dcterms:created>
  <dcterms:modified xsi:type="dcterms:W3CDTF">2009-09-21T17:48:46Z</dcterms:modified>
</cp:coreProperties>
</file>