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xls" ContentType="application/vnd.ms-exce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Microsoft_Equation8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slides/slide25.xml" ContentType="application/vnd.openxmlformats-officedocument.presentationml.slide+xml"/>
  <Override PartName="/ppt/embeddings/Microsoft_Equation11.bin" ContentType="application/vnd.openxmlformats-officedocument.oleObject"/>
  <Override PartName="/ppt/embeddings/Microsoft_Equation12.bin" ContentType="application/vnd.openxmlformats-officedocument.oleObject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embeddings/Microsoft_Equation10.bin" ContentType="application/vnd.openxmlformats-officedocument.oleObject"/>
  <Override PartName="/ppt/slides/slide34.xml" ContentType="application/vnd.openxmlformats-officedocument.presentationml.slide+xml"/>
  <Override PartName="/ppt/embeddings/Microsoft_Equation5.bin" ContentType="application/vnd.openxmlformats-officedocument.oleObject"/>
  <Override PartName="/ppt/slides/slide44.xml" ContentType="application/vnd.openxmlformats-officedocument.presentationml.slide+xml"/>
  <Default Extension="pict" ContentType="image/pict"/>
  <Override PartName="/ppt/embeddings/Microsoft_Equation7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Default Extension="emf" ContentType="image/x-emf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7" r:id="rId1"/>
  </p:sldMasterIdLst>
  <p:notesMasterIdLst>
    <p:notesMasterId r:id="rId53"/>
  </p:notesMasterIdLst>
  <p:handoutMasterIdLst>
    <p:handoutMasterId r:id="rId54"/>
  </p:handoutMasterIdLst>
  <p:sldIdLst>
    <p:sldId id="676" r:id="rId2"/>
    <p:sldId id="677" r:id="rId3"/>
    <p:sldId id="638" r:id="rId4"/>
    <p:sldId id="639" r:id="rId5"/>
    <p:sldId id="640" r:id="rId6"/>
    <p:sldId id="641" r:id="rId7"/>
    <p:sldId id="680" r:id="rId8"/>
    <p:sldId id="681" r:id="rId9"/>
    <p:sldId id="682" r:id="rId10"/>
    <p:sldId id="678" r:id="rId11"/>
    <p:sldId id="679" r:id="rId12"/>
    <p:sldId id="683" r:id="rId13"/>
    <p:sldId id="684" r:id="rId14"/>
    <p:sldId id="685" r:id="rId15"/>
    <p:sldId id="689" r:id="rId16"/>
    <p:sldId id="687" r:id="rId17"/>
    <p:sldId id="688" r:id="rId18"/>
    <p:sldId id="690" r:id="rId19"/>
    <p:sldId id="691" r:id="rId20"/>
    <p:sldId id="692" r:id="rId21"/>
    <p:sldId id="693" r:id="rId22"/>
    <p:sldId id="699" r:id="rId23"/>
    <p:sldId id="694" r:id="rId24"/>
    <p:sldId id="695" r:id="rId25"/>
    <p:sldId id="697" r:id="rId26"/>
    <p:sldId id="708" r:id="rId27"/>
    <p:sldId id="709" r:id="rId28"/>
    <p:sldId id="696" r:id="rId29"/>
    <p:sldId id="700" r:id="rId30"/>
    <p:sldId id="698" r:id="rId31"/>
    <p:sldId id="710" r:id="rId32"/>
    <p:sldId id="652" r:id="rId33"/>
    <p:sldId id="702" r:id="rId34"/>
    <p:sldId id="656" r:id="rId35"/>
    <p:sldId id="711" r:id="rId36"/>
    <p:sldId id="654" r:id="rId37"/>
    <p:sldId id="655" r:id="rId38"/>
    <p:sldId id="704" r:id="rId39"/>
    <p:sldId id="703" r:id="rId40"/>
    <p:sldId id="657" r:id="rId41"/>
    <p:sldId id="705" r:id="rId42"/>
    <p:sldId id="659" r:id="rId43"/>
    <p:sldId id="706" r:id="rId44"/>
    <p:sldId id="651" r:id="rId45"/>
    <p:sldId id="701" r:id="rId46"/>
    <p:sldId id="669" r:id="rId47"/>
    <p:sldId id="671" r:id="rId48"/>
    <p:sldId id="672" r:id="rId49"/>
    <p:sldId id="673" r:id="rId50"/>
    <p:sldId id="707" r:id="rId51"/>
    <p:sldId id="674" r:id="rId5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F4F3EB"/>
    <a:srgbClr val="F0EEEB"/>
    <a:srgbClr val="00A000"/>
    <a:srgbClr val="A40508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9834" autoAdjust="0"/>
    <p:restoredTop sz="90772" autoAdjust="0"/>
  </p:normalViewPr>
  <p:slideViewPr>
    <p:cSldViewPr>
      <p:cViewPr>
        <p:scale>
          <a:sx n="100" d="100"/>
          <a:sy n="100" d="100"/>
        </p:scale>
        <p:origin x="-92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theme" Target="theme/theme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viewProps" Target="viewProps.xml"/><Relationship Id="rId59" Type="http://schemas.openxmlformats.org/officeDocument/2006/relationships/tableStyles" Target="tableStyles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printerSettings" Target="printerSettings/printerSettings1.bin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presProps" Target="presProps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notesMaster" Target="notesMasters/notesMaster1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fld id="{E9F60804-2705-F043-A4F4-B16F520EA5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5D71E6-BB54-044F-8954-A66E8ECD83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235" tIns="47617" rIns="95235" bIns="47617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plot out vectors on the board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D71E6-BB54-044F-8954-A66E8ECD83E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fld id="{D30ABA3E-65D3-BB47-B7EC-53D2404D4F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EE7C1-A9E4-864C-9E30-0F94987DA2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C6A4B-87E5-674D-88BF-E98B4F78A9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1373D-CA44-FF41-9E51-FCBFFD589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229CD-7205-2740-A3AD-2686891ECC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CF68E-2CAA-6E41-BD08-F34FEF2DB4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B305D-3714-F149-83B4-84ECF5B6B5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2188F5-8BA9-884F-9422-1711F52A7D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CAC67-5055-8644-8516-FA8C723CF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8E14C-4376-1F4F-9694-3A6AF0FA6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E0964-C4FA-C648-8765-4714720D4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11" charset="0"/>
              </a:defRPr>
            </a:lvl1pPr>
          </a:lstStyle>
          <a:p>
            <a:fld id="{5550E736-7CFE-E64C-A424-A85171CC39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1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.bin"/><Relationship Id="rId1" Type="http://schemas.openxmlformats.org/officeDocument/2006/relationships/vmlDrawing" Target="../drawings/vmlDrawing4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5.bin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Relationship Id="rId1" Type="http://schemas.openxmlformats.org/officeDocument/2006/relationships/vmlDrawing" Target="../drawings/vmlDrawing6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7.bin"/><Relationship Id="rId1" Type="http://schemas.openxmlformats.org/officeDocument/2006/relationships/vmlDrawing" Target="../drawings/vmlDrawing7.v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8.bin"/><Relationship Id="rId1" Type="http://schemas.openxmlformats.org/officeDocument/2006/relationships/vmlDrawing" Target="../drawings/vmlDrawing8.v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xcel_97_-_2004_Worksheet9.xls"/><Relationship Id="rId1" Type="http://schemas.openxmlformats.org/officeDocument/2006/relationships/vmlDrawing" Target="../drawings/vmlDrawing9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0.bin"/><Relationship Id="rId1" Type="http://schemas.openxmlformats.org/officeDocument/2006/relationships/vmlDrawing" Target="../drawings/vmlDrawing10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1.bin"/><Relationship Id="rId1" Type="http://schemas.openxmlformats.org/officeDocument/2006/relationships/vmlDrawing" Target="../drawings/vmlDrawing1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2.bin"/><Relationship Id="rId1" Type="http://schemas.openxmlformats.org/officeDocument/2006/relationships/vmlDrawing" Target="../drawings/vmlDrawing12.v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xcel_97_-_2004_Worksheet1.xls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xcel_97_-_2004_Worksheet2.xls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TF-IDF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cs160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Fall 2009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adapted 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http://www.stanford.edu/class/cs276/handouts/</a:t>
            </a:r>
            <a:r>
              <a:rPr lang="en-US" sz="1000" dirty="0" smtClean="0">
                <a:ea typeface="ＭＳ Ｐゴシック" pitchFamily="-111" charset="-128"/>
              </a:rPr>
              <a:t>lecture6-tfidf.</a:t>
            </a:r>
            <a:r>
              <a:rPr lang="en-US" sz="1000" dirty="0">
                <a:ea typeface="ＭＳ Ｐゴシック" pitchFamily="-111" charset="-128"/>
              </a:rPr>
              <a:t>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queries: another view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200400" y="1828800"/>
            <a:ext cx="1524000" cy="1143000"/>
          </a:xfrm>
          <a:prstGeom prst="ellipse">
            <a:avLst/>
          </a:prstGeom>
          <a:solidFill>
            <a:srgbClr val="FF0000">
              <a:alpha val="3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0" y="21336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3124200" y="4038600"/>
            <a:ext cx="1676400" cy="1066800"/>
          </a:xfrm>
          <a:prstGeom prst="ellipse">
            <a:avLst/>
          </a:prstGeom>
          <a:solidFill>
            <a:srgbClr val="000090">
              <a:alpha val="32000"/>
            </a:srgbClr>
          </a:solidFill>
          <a:ln w="38100" cap="flat" cmpd="sng" algn="ctr">
            <a:solidFill>
              <a:srgbClr val="00009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9581" y="4267200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1" y="56388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dirty="0" smtClean="0"/>
              <a:t>or </a:t>
            </a:r>
            <a:r>
              <a:rPr lang="en-US" dirty="0" smtClean="0"/>
              <a:t>the </a:t>
            </a:r>
            <a:r>
              <a:rPr lang="en-US" dirty="0" err="1" smtClean="0"/>
              <a:t>boolean</a:t>
            </a:r>
            <a:r>
              <a:rPr lang="en-US" dirty="0" smtClean="0"/>
              <a:t> representation, we can view 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query</a:t>
            </a:r>
            <a:r>
              <a:rPr lang="en-US" dirty="0" smtClean="0"/>
              <a:t>/document as a set of words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queries: another view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429000" y="2743200"/>
            <a:ext cx="1524000" cy="1143000"/>
          </a:xfrm>
          <a:prstGeom prst="ellipse">
            <a:avLst/>
          </a:prstGeom>
          <a:solidFill>
            <a:srgbClr val="FF0000">
              <a:alpha val="3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30480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3352800" y="3657600"/>
            <a:ext cx="1676400" cy="1066800"/>
          </a:xfrm>
          <a:prstGeom prst="ellipse">
            <a:avLst/>
          </a:prstGeom>
          <a:solidFill>
            <a:srgbClr val="000090">
              <a:alpha val="32000"/>
            </a:srgbClr>
          </a:solidFill>
          <a:ln w="38100" cap="flat" cmpd="sng" algn="ctr">
            <a:solidFill>
              <a:srgbClr val="00009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8181" y="3886200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5410200"/>
            <a:ext cx="60579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want to return those documents where there is an overlap, i.e. intersection between the two sets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1752600" y="32766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 of words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25908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8817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5410200"/>
            <a:ext cx="6057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the notion of “intersection” for the bag or words model?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ube 8"/>
          <p:cNvSpPr/>
          <p:nvPr/>
        </p:nvSpPr>
        <p:spPr bwMode="auto">
          <a:xfrm>
            <a:off x="3429000" y="20574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1752600" y="32766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 of words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25908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8817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54102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Want to take into account term frequency</a:t>
            </a:r>
          </a:p>
        </p:txBody>
      </p:sp>
      <p:sp>
        <p:nvSpPr>
          <p:cNvPr id="9" name="Cube 8"/>
          <p:cNvSpPr/>
          <p:nvPr/>
        </p:nvSpPr>
        <p:spPr bwMode="auto">
          <a:xfrm>
            <a:off x="3429000" y="20574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to be careful of…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7432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0341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2209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Cube 9"/>
          <p:cNvSpPr/>
          <p:nvPr/>
        </p:nvSpPr>
        <p:spPr bwMode="auto">
          <a:xfrm>
            <a:off x="4495800" y="3124200"/>
            <a:ext cx="2438400" cy="23622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26670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67381" y="41103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2133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57150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Say I take the document and simply append it to itself. What happens to the overlap?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to be careful of…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7432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0341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2209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Cube 9"/>
          <p:cNvSpPr/>
          <p:nvPr/>
        </p:nvSpPr>
        <p:spPr bwMode="auto">
          <a:xfrm>
            <a:off x="4495800" y="3124200"/>
            <a:ext cx="2438400" cy="23622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26670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67381" y="41103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2133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5486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the issue?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6800" y="6096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Need some notion of the length of a document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to be careful of…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7432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2209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26670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2133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56388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about a document that contains only frequent words, e.g. </a:t>
            </a:r>
            <a:r>
              <a:rPr lang="en-US" dirty="0" smtClean="0">
                <a:solidFill>
                  <a:srgbClr val="0000FF"/>
                </a:solidFill>
              </a:rPr>
              <a:t>the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Cube 15"/>
          <p:cNvSpPr/>
          <p:nvPr/>
        </p:nvSpPr>
        <p:spPr bwMode="auto">
          <a:xfrm>
            <a:off x="49530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40341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3962400"/>
            <a:ext cx="1540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the the </a:t>
            </a:r>
          </a:p>
          <a:p>
            <a:r>
              <a:rPr lang="en-US" sz="2000" dirty="0" smtClean="0"/>
              <a:t>the the …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to be careful of…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7432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2209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26670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2133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800" y="571053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Need some notion of the importance of words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Cube 15"/>
          <p:cNvSpPr/>
          <p:nvPr/>
        </p:nvSpPr>
        <p:spPr bwMode="auto">
          <a:xfrm>
            <a:off x="49530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40341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3962400"/>
            <a:ext cx="1540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the the </a:t>
            </a:r>
          </a:p>
          <a:p>
            <a:r>
              <a:rPr lang="en-US" sz="2000" dirty="0" smtClean="0"/>
              <a:t>the the …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Documents as vectors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5181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We </a:t>
            </a:r>
            <a:r>
              <a:rPr lang="en-US" dirty="0"/>
              <a:t>have a |V|-dimensional vector space</a:t>
            </a:r>
          </a:p>
          <a:p>
            <a:pPr eaLnBrk="1" hangingPunct="1"/>
            <a:r>
              <a:rPr lang="en-US" dirty="0"/>
              <a:t>Terms are axes of the space</a:t>
            </a:r>
          </a:p>
          <a:p>
            <a:pPr eaLnBrk="1" hangingPunct="1"/>
            <a:r>
              <a:rPr lang="en-US" dirty="0"/>
              <a:t>Documents are points or vectors in this space</a:t>
            </a:r>
          </a:p>
          <a:p>
            <a:pPr eaLnBrk="1" hangingPunct="1"/>
            <a:r>
              <a:rPr lang="en-US" dirty="0"/>
              <a:t>Very high-dimensional: hundreds of millions of dimensions when you apply this to a web search engine</a:t>
            </a:r>
          </a:p>
          <a:p>
            <a:pPr eaLnBrk="1" hangingPunct="1"/>
            <a:r>
              <a:rPr lang="en-US" dirty="0"/>
              <a:t>This is a very sparse vector - most entries are </a:t>
            </a:r>
            <a:r>
              <a:rPr lang="en-US" dirty="0" smtClean="0"/>
              <a:t>zero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867400" y="2133600"/>
            <a:ext cx="3276600" cy="1905000"/>
            <a:chOff x="1602" y="1317"/>
            <a:chExt cx="2556" cy="1686"/>
          </a:xfrm>
        </p:grpSpPr>
        <p:pic>
          <p:nvPicPr>
            <p:cNvPr id="5" name="Picture 5" descr="RR-v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02" y="1317"/>
              <a:ext cx="2556" cy="1686"/>
            </a:xfrm>
            <a:prstGeom prst="rect">
              <a:avLst/>
            </a:prstGeom>
            <a:noFill/>
          </p:spPr>
        </p:pic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2112" y="1584"/>
              <a:ext cx="144" cy="67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2160" y="1872"/>
              <a:ext cx="336" cy="38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2160" y="2160"/>
              <a:ext cx="1200" cy="9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2160" y="2304"/>
              <a:ext cx="912" cy="4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2112" y="2304"/>
              <a:ext cx="672" cy="19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Queries as vectors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905000"/>
          </a:xfrm>
        </p:spPr>
        <p:txBody>
          <a:bodyPr/>
          <a:lstStyle/>
          <a:p>
            <a:pPr eaLnBrk="1" hangingPunct="1"/>
            <a:r>
              <a:rPr lang="en-US" u="sng" dirty="0">
                <a:solidFill>
                  <a:srgbClr val="0000FF"/>
                </a:solidFill>
              </a:rPr>
              <a:t>Key idea 1: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Do the same for queries: represent them as vectors in the space</a:t>
            </a:r>
            <a:endParaRPr lang="en-US" dirty="0" smtClean="0"/>
          </a:p>
          <a:p>
            <a:pPr eaLnBrk="1" hangingPunct="1"/>
            <a:r>
              <a:rPr lang="en-US" u="sng" dirty="0" smtClean="0">
                <a:solidFill>
                  <a:srgbClr val="0000FF"/>
                </a:solidFill>
              </a:rPr>
              <a:t>Key idea 2: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Rank documents according to their proximity to the query in this space</a:t>
            </a:r>
          </a:p>
          <a:p>
            <a:pPr eaLnBrk="1" hangingPunct="1"/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3581400"/>
            <a:ext cx="5638800" cy="2667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6396335"/>
            <a:ext cx="341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|V| dimensional space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2057400" y="4419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209800" y="49530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219200" y="5105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362200" y="53340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066800" y="4648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990600" y="41148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48200" y="5105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505200" y="49530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352800" y="4267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00600" y="4343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8900" y="4330700"/>
            <a:ext cx="24003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should we</a:t>
            </a:r>
            <a:r>
              <a:rPr lang="en-US" dirty="0" smtClean="0">
                <a:solidFill>
                  <a:srgbClr val="FF0000"/>
                </a:solidFill>
              </a:rPr>
              <a:t> rank documents?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3 available soon</a:t>
            </a:r>
          </a:p>
          <a:p>
            <a:r>
              <a:rPr lang="en-US" dirty="0" smtClean="0"/>
              <a:t>Assignment 2 available soon</a:t>
            </a:r>
          </a:p>
          <a:p>
            <a:r>
              <a:rPr lang="en-US" dirty="0" smtClean="0"/>
              <a:t>Popular media article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Formalizing vector space proximity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We have points in a |V| dimensional space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How can we measure the proximity of documents in this space?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First cut: distance between two points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Euclidean distance?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1054100"/>
          </a:xfrm>
        </p:spPr>
        <p:txBody>
          <a:bodyPr/>
          <a:lstStyle/>
          <a:p>
            <a:pPr eaLnBrk="1" hangingPunct="1"/>
            <a:r>
              <a:rPr lang="en-US" sz="4000" b="0" dirty="0"/>
              <a:t>Why distance is a bad idea</a:t>
            </a:r>
          </a:p>
        </p:txBody>
      </p:sp>
      <p:pic>
        <p:nvPicPr>
          <p:cNvPr id="3174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  <p:sp>
        <p:nvSpPr>
          <p:cNvPr id="11" name="TextBox 10"/>
          <p:cNvSpPr txBox="1"/>
          <p:nvPr/>
        </p:nvSpPr>
        <p:spPr>
          <a:xfrm>
            <a:off x="228600" y="2743200"/>
            <a:ext cx="327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Which document is closer using Euclidian distance?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Which do you think should be closer?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1054100"/>
          </a:xfrm>
        </p:spPr>
        <p:txBody>
          <a:bodyPr/>
          <a:lstStyle/>
          <a:p>
            <a:pPr eaLnBrk="1" hangingPunct="1"/>
            <a:r>
              <a:rPr lang="en-US" sz="4000" b="0" dirty="0" smtClean="0"/>
              <a:t>Issues with Euclidian distance</a:t>
            </a:r>
            <a:endParaRPr lang="en-US" sz="4000" b="0" dirty="0"/>
          </a:p>
        </p:txBody>
      </p:sp>
      <p:pic>
        <p:nvPicPr>
          <p:cNvPr id="3174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  <p:sp>
        <p:nvSpPr>
          <p:cNvPr id="31748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1633538"/>
            <a:ext cx="3008313" cy="4691062"/>
          </a:xfrm>
        </p:spPr>
        <p:txBody>
          <a:bodyPr/>
          <a:lstStyle/>
          <a:p>
            <a:pPr eaLnBrk="1" hangingPunct="1"/>
            <a:r>
              <a:rPr lang="en-US" sz="2400" dirty="0"/>
              <a:t>The Euclidean distance between </a:t>
            </a:r>
            <a:r>
              <a:rPr lang="en-US" sz="2400" i="1" dirty="0" err="1">
                <a:solidFill>
                  <a:srgbClr val="0000FF"/>
                </a:solidFill>
              </a:rPr>
              <a:t>q</a:t>
            </a:r>
            <a:endParaRPr lang="en-US" sz="2400" i="1" dirty="0">
              <a:solidFill>
                <a:srgbClr val="0000FF"/>
              </a:solidFill>
            </a:endParaRPr>
          </a:p>
          <a:p>
            <a:pPr eaLnBrk="1" hangingPunct="1"/>
            <a:r>
              <a:rPr lang="en-US" sz="2400" dirty="0"/>
              <a:t>and </a:t>
            </a:r>
            <a:r>
              <a:rPr lang="en-US" sz="2400" i="1" dirty="0">
                <a:solidFill>
                  <a:srgbClr val="0000FF"/>
                </a:solidFill>
              </a:rPr>
              <a:t>d</a:t>
            </a:r>
            <a:r>
              <a:rPr lang="en-US" sz="2400" i="1" baseline="-25000" dirty="0">
                <a:solidFill>
                  <a:srgbClr val="0000FF"/>
                </a:solidFill>
              </a:rPr>
              <a:t>2</a:t>
            </a:r>
            <a:r>
              <a:rPr lang="en-US" sz="2400" dirty="0"/>
              <a:t> is large even though the</a:t>
            </a:r>
          </a:p>
          <a:p>
            <a:pPr eaLnBrk="1" hangingPunct="1"/>
            <a:r>
              <a:rPr lang="en-US" sz="2400" dirty="0"/>
              <a:t>distribution of terms in the query </a:t>
            </a:r>
            <a:r>
              <a:rPr lang="en-US" sz="2400" i="1" dirty="0" err="1">
                <a:solidFill>
                  <a:srgbClr val="0000FF"/>
                </a:solidFill>
              </a:rPr>
              <a:t>q</a:t>
            </a:r>
            <a:r>
              <a:rPr lang="en-US" sz="2400" i="1" dirty="0"/>
              <a:t> </a:t>
            </a:r>
            <a:r>
              <a:rPr lang="en-US" sz="2400" dirty="0"/>
              <a:t>and the distribution of</a:t>
            </a:r>
          </a:p>
          <a:p>
            <a:pPr eaLnBrk="1" hangingPunct="1"/>
            <a:r>
              <a:rPr lang="en-US" sz="2400" dirty="0"/>
              <a:t>terms in the document </a:t>
            </a:r>
            <a:r>
              <a:rPr lang="en-US" sz="2400" i="1" dirty="0">
                <a:solidFill>
                  <a:srgbClr val="0000FF"/>
                </a:solidFill>
              </a:rPr>
              <a:t>d</a:t>
            </a:r>
            <a:r>
              <a:rPr lang="en-US" sz="2400" i="1" baseline="-25000" dirty="0">
                <a:solidFill>
                  <a:srgbClr val="0000FF"/>
                </a:solidFill>
              </a:rPr>
              <a:t>2</a:t>
            </a:r>
            <a:r>
              <a:rPr lang="en-US" sz="2400" dirty="0"/>
              <a:t> are</a:t>
            </a:r>
          </a:p>
          <a:p>
            <a:pPr eaLnBrk="1" hangingPunct="1"/>
            <a:r>
              <a:rPr lang="en-US" sz="2400" dirty="0"/>
              <a:t>very similar.</a:t>
            </a:r>
          </a:p>
        </p:txBody>
      </p:sp>
      <p:cxnSp>
        <p:nvCxnSpPr>
          <p:cNvPr id="31749" name="Straight Arrow Connector 6"/>
          <p:cNvCxnSpPr>
            <a:cxnSpLocks noChangeShapeType="1"/>
          </p:cNvCxnSpPr>
          <p:nvPr/>
        </p:nvCxnSpPr>
        <p:spPr bwMode="auto">
          <a:xfrm>
            <a:off x="2971800" y="21336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31750" name="Straight Arrow Connector 7"/>
          <p:cNvCxnSpPr>
            <a:cxnSpLocks noChangeShapeType="1"/>
          </p:cNvCxnSpPr>
          <p:nvPr/>
        </p:nvCxnSpPr>
        <p:spPr bwMode="auto">
          <a:xfrm>
            <a:off x="1143000" y="25130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31751" name="Straight Arrow Connector 8"/>
          <p:cNvCxnSpPr>
            <a:cxnSpLocks noChangeShapeType="1"/>
          </p:cNvCxnSpPr>
          <p:nvPr/>
        </p:nvCxnSpPr>
        <p:spPr bwMode="auto">
          <a:xfrm>
            <a:off x="2209800" y="37322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31752" name="Straight Arrow Connector 9"/>
          <p:cNvCxnSpPr>
            <a:cxnSpLocks noChangeShapeType="1"/>
          </p:cNvCxnSpPr>
          <p:nvPr/>
        </p:nvCxnSpPr>
        <p:spPr bwMode="auto">
          <a:xfrm>
            <a:off x="1981200" y="48752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Use angle instead of distance</a:t>
            </a:r>
          </a:p>
        </p:txBody>
      </p:sp>
      <p:sp>
        <p:nvSpPr>
          <p:cNvPr id="327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Thought experiment: take a document </a:t>
            </a:r>
            <a:r>
              <a:rPr lang="en-US" dirty="0" err="1"/>
              <a:t>d</a:t>
            </a:r>
            <a:r>
              <a:rPr lang="en-US" dirty="0"/>
              <a:t> and append it to itself. Call this document </a:t>
            </a:r>
            <a:r>
              <a:rPr lang="en-US" dirty="0" err="1"/>
              <a:t>d</a:t>
            </a:r>
            <a:r>
              <a:rPr lang="en-US" dirty="0" smtClean="0"/>
              <a:t>′</a:t>
            </a:r>
          </a:p>
          <a:p>
            <a:pPr eaLnBrk="1" hangingPunct="1"/>
            <a:r>
              <a:rPr lang="en-US" dirty="0" smtClean="0"/>
              <a:t>“</a:t>
            </a:r>
            <a:r>
              <a:rPr lang="en-US" dirty="0"/>
              <a:t>Semantically” </a:t>
            </a:r>
            <a:r>
              <a:rPr lang="en-US" dirty="0" err="1"/>
              <a:t>d</a:t>
            </a:r>
            <a:r>
              <a:rPr lang="en-US" dirty="0"/>
              <a:t> and </a:t>
            </a:r>
            <a:r>
              <a:rPr lang="en-US" dirty="0" err="1"/>
              <a:t>d</a:t>
            </a:r>
            <a:r>
              <a:rPr lang="en-US" dirty="0"/>
              <a:t>′ have the same content</a:t>
            </a:r>
          </a:p>
          <a:p>
            <a:pPr eaLnBrk="1" hangingPunct="1"/>
            <a:r>
              <a:rPr lang="en-US" dirty="0"/>
              <a:t>The Euclidean distance between the two documents can be quite large</a:t>
            </a:r>
          </a:p>
          <a:p>
            <a:pPr eaLnBrk="1" hangingPunct="1"/>
            <a:r>
              <a:rPr lang="en-US" dirty="0"/>
              <a:t>The angle between the two documents is 0, corresponding to maximal </a:t>
            </a:r>
            <a:r>
              <a:rPr lang="en-US" dirty="0" smtClean="0"/>
              <a:t>similarity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Any other ideas?</a:t>
            </a:r>
            <a:endParaRPr lang="en-US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R</a:t>
            </a:r>
            <a:r>
              <a:rPr lang="en-US" dirty="0" smtClean="0">
                <a:solidFill>
                  <a:srgbClr val="0000FF"/>
                </a:solidFill>
              </a:rPr>
              <a:t>ank </a:t>
            </a:r>
            <a:r>
              <a:rPr lang="en-US" dirty="0">
                <a:solidFill>
                  <a:srgbClr val="0000FF"/>
                </a:solidFill>
              </a:rPr>
              <a:t>documents according to angle with </a:t>
            </a:r>
            <a:r>
              <a:rPr lang="en-US" dirty="0" smtClean="0">
                <a:solidFill>
                  <a:srgbClr val="0000FF"/>
                </a:solidFill>
              </a:rPr>
              <a:t>query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From angles to cosines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/>
              <a:t>Cosine is a monotonically decreasing function for the interval [0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, 180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]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/>
              <a:t>The </a:t>
            </a:r>
            <a:r>
              <a:rPr lang="en-US" sz="2400" dirty="0" smtClean="0"/>
              <a:t>following two notions are equivalent.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sz="2000" dirty="0" smtClean="0">
                <a:ea typeface="+mn-ea"/>
                <a:cs typeface="+mn-cs"/>
              </a:rPr>
              <a:t>Rank documents </a:t>
            </a:r>
            <a:r>
              <a:rPr lang="en-US" sz="2000" dirty="0" smtClean="0"/>
              <a:t>in </a:t>
            </a:r>
            <a:r>
              <a:rPr lang="en-US" sz="2000" u="sng" dirty="0" smtClean="0"/>
              <a:t>decreasing</a:t>
            </a:r>
            <a:r>
              <a:rPr lang="en-US" sz="2000" dirty="0" smtClean="0"/>
              <a:t> order of </a:t>
            </a:r>
            <a:r>
              <a:rPr lang="en-US" sz="2000" dirty="0" smtClean="0">
                <a:ea typeface="+mn-ea"/>
                <a:cs typeface="+mn-cs"/>
              </a:rPr>
              <a:t>the angle between query and document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sz="2000" dirty="0" smtClean="0">
                <a:ea typeface="+mn-ea"/>
                <a:cs typeface="+mn-cs"/>
              </a:rPr>
              <a:t>Rank documents </a:t>
            </a:r>
            <a:r>
              <a:rPr lang="en-US" sz="2000" dirty="0" smtClean="0"/>
              <a:t>in </a:t>
            </a:r>
            <a:r>
              <a:rPr lang="en-US" sz="2000" u="sng" dirty="0" smtClean="0"/>
              <a:t>increasing</a:t>
            </a:r>
            <a:r>
              <a:rPr lang="en-US" sz="2000" dirty="0" smtClean="0"/>
              <a:t> order  of </a:t>
            </a:r>
            <a:r>
              <a:rPr lang="en-US" sz="2000" dirty="0" err="1" smtClean="0">
                <a:ea typeface="+mn-ea"/>
                <a:cs typeface="+mn-cs"/>
              </a:rPr>
              <a:t>cosine(query,document</a:t>
            </a:r>
            <a:r>
              <a:rPr lang="en-US" sz="2000" dirty="0" smtClean="0">
                <a:ea typeface="+mn-ea"/>
                <a:cs typeface="+mn-cs"/>
              </a:rPr>
              <a:t>)</a:t>
            </a:r>
            <a:endParaRPr lang="en-US" sz="2000" dirty="0" smtClean="0"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l="50174" t="13229" r="10801" b="14013"/>
          <a:stretch>
            <a:fillRect/>
          </a:stretch>
        </p:blipFill>
        <p:spPr>
          <a:xfrm>
            <a:off x="6324600" y="4038600"/>
            <a:ext cx="21336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cosine(query,document)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480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do we calculate the cosine between two vectors?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cosine(query,document)</a:t>
            </a:r>
          </a:p>
        </p:txBody>
      </p:sp>
      <p:graphicFrame>
        <p:nvGraphicFramePr>
          <p:cNvPr id="9218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143000" y="3048000"/>
          <a:ext cx="5715000" cy="1063548"/>
        </p:xfrm>
        <a:graphic>
          <a:graphicData uri="http://schemas.openxmlformats.org/presentationml/2006/ole">
            <p:oleObj spid="_x0000_s101378" name="Equation" r:id="rId3" imgW="1638300" imgH="304800" progId="Equation.3">
              <p:embed/>
            </p:oleObj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2514600" y="25908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Dot product</a:t>
            </a:r>
          </a:p>
        </p:txBody>
      </p:sp>
      <p:sp>
        <p:nvSpPr>
          <p:cNvPr id="9222" name="TextBox 10"/>
          <p:cNvSpPr txBox="1">
            <a:spLocks noChangeArrowheads="1"/>
          </p:cNvSpPr>
          <p:nvPr/>
        </p:nvSpPr>
        <p:spPr bwMode="auto">
          <a:xfrm>
            <a:off x="304800" y="51054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cos</a:t>
            </a:r>
            <a:r>
              <a:rPr lang="en-US" dirty="0" err="1"/>
              <a:t>(</a:t>
            </a:r>
            <a:r>
              <a:rPr lang="en-US" i="1" dirty="0" err="1"/>
              <a:t>q,d</a:t>
            </a:r>
            <a:r>
              <a:rPr lang="en-US" dirty="0"/>
              <a:t>) is the cosine similarity of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 … or,</a:t>
            </a:r>
          </a:p>
          <a:p>
            <a:r>
              <a:rPr lang="en-US" dirty="0"/>
              <a:t>equivalently, the cosine of the angle between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to be careful of…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7432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0341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2209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Cube 9"/>
          <p:cNvSpPr/>
          <p:nvPr/>
        </p:nvSpPr>
        <p:spPr bwMode="auto">
          <a:xfrm>
            <a:off x="4495800" y="3124200"/>
            <a:ext cx="2438400" cy="23622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26670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67381" y="41103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2133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6800" y="6096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Need some notion of the length of a document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Length normalization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vector can be (length-) normalized by dividing each of its components by its length – for this we use the L</a:t>
            </a:r>
            <a:r>
              <a:rPr lang="en-US" baseline="-25000" dirty="0"/>
              <a:t>2</a:t>
            </a:r>
            <a:r>
              <a:rPr lang="en-US" dirty="0"/>
              <a:t> norm: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Dividing a vector by its L</a:t>
            </a:r>
            <a:r>
              <a:rPr lang="en-US" baseline="-25000" dirty="0"/>
              <a:t>2</a:t>
            </a:r>
            <a:r>
              <a:rPr lang="en-US" dirty="0"/>
              <a:t> norm makes it a unit (length) </a:t>
            </a:r>
            <a:r>
              <a:rPr lang="en-US" dirty="0" smtClean="0"/>
              <a:t>vector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What is a “unit vector” or “unit length vector”?</a:t>
            </a:r>
            <a:endParaRPr lang="en-US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dirty="0"/>
              <a:t>Effect on the two documents </a:t>
            </a:r>
            <a:r>
              <a:rPr lang="en-US" dirty="0" err="1"/>
              <a:t>d</a:t>
            </a:r>
            <a:r>
              <a:rPr lang="en-US" dirty="0"/>
              <a:t> and </a:t>
            </a:r>
            <a:r>
              <a:rPr lang="en-US" dirty="0" err="1"/>
              <a:t>d</a:t>
            </a:r>
            <a:r>
              <a:rPr lang="en-US" dirty="0"/>
              <a:t>′ (</a:t>
            </a:r>
            <a:r>
              <a:rPr lang="en-US" dirty="0" err="1"/>
              <a:t>d</a:t>
            </a:r>
            <a:r>
              <a:rPr lang="en-US" dirty="0"/>
              <a:t> appended to itself) from earlier slide: they have identical vectors after length-normalization.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871913" y="2590800"/>
          <a:ext cx="2087562" cy="755650"/>
        </p:xfrm>
        <a:graphic>
          <a:graphicData uri="http://schemas.openxmlformats.org/presentationml/2006/ole">
            <p:oleObj spid="_x0000_s74754" name="Equation" r:id="rId3" imgW="876240" imgH="317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cosine(query,document)</a:t>
            </a:r>
          </a:p>
        </p:txBody>
      </p:sp>
      <p:graphicFrame>
        <p:nvGraphicFramePr>
          <p:cNvPr id="9218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012825" y="2317750"/>
          <a:ext cx="7216775" cy="1492250"/>
        </p:xfrm>
        <a:graphic>
          <a:graphicData uri="http://schemas.openxmlformats.org/presentationml/2006/ole">
            <p:oleObj spid="_x0000_s77826" name="Equation" r:id="rId3" imgW="2946240" imgH="609480" progId="Equation.3">
              <p:embed/>
            </p:oleObj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Dot product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9229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9230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9222" name="TextBox 10"/>
          <p:cNvSpPr txBox="1">
            <a:spLocks noChangeArrowheads="1"/>
          </p:cNvSpPr>
          <p:nvPr/>
        </p:nvSpPr>
        <p:spPr bwMode="auto">
          <a:xfrm>
            <a:off x="381000" y="51816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cos</a:t>
            </a:r>
            <a:r>
              <a:rPr lang="en-US" dirty="0" err="1"/>
              <a:t>(</a:t>
            </a:r>
            <a:r>
              <a:rPr lang="en-US" i="1" dirty="0" err="1"/>
              <a:t>q,d</a:t>
            </a:r>
            <a:r>
              <a:rPr lang="en-US" dirty="0"/>
              <a:t>) is the cosine similarity of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 … or,</a:t>
            </a:r>
          </a:p>
          <a:p>
            <a:r>
              <a:rPr lang="en-US" dirty="0"/>
              <a:t>equivalently, the cosine of the angle between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Ranked retrieval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/>
              <a:t>Thus far, our queries have all been </a:t>
            </a:r>
            <a:r>
              <a:rPr lang="en-US" dirty="0" smtClean="0"/>
              <a:t>Boolean</a:t>
            </a:r>
          </a:p>
          <a:p>
            <a:pPr lvl="1" eaLnBrk="1" hangingPunct="1"/>
            <a:r>
              <a:rPr lang="en-US" dirty="0"/>
              <a:t>Documents either match or </a:t>
            </a:r>
            <a:r>
              <a:rPr lang="en-US" dirty="0" smtClean="0"/>
              <a:t>don’t</a:t>
            </a:r>
          </a:p>
          <a:p>
            <a:pPr eaLnBrk="1" hangingPunct="1"/>
            <a:r>
              <a:rPr lang="en-US" dirty="0"/>
              <a:t>Good for expert users with precise understanding of their needs and the </a:t>
            </a:r>
            <a:r>
              <a:rPr lang="en-US" dirty="0" smtClean="0"/>
              <a:t>collection</a:t>
            </a:r>
          </a:p>
          <a:p>
            <a:pPr eaLnBrk="1" hangingPunct="1"/>
            <a:r>
              <a:rPr lang="en-US" dirty="0"/>
              <a:t>Also good for applications: Applications can easily consume 1000s of </a:t>
            </a:r>
            <a:r>
              <a:rPr lang="en-US" dirty="0" smtClean="0"/>
              <a:t>results</a:t>
            </a:r>
          </a:p>
          <a:p>
            <a:pPr lvl="1" eaLnBrk="1" hangingPunct="1"/>
            <a:r>
              <a:rPr lang="en-US" dirty="0"/>
              <a:t>Not good for the majority of </a:t>
            </a:r>
            <a:r>
              <a:rPr lang="en-US" dirty="0" smtClean="0"/>
              <a:t>users</a:t>
            </a:r>
          </a:p>
          <a:p>
            <a:pPr lvl="1" eaLnBrk="1" hangingPunct="1"/>
            <a:r>
              <a:rPr lang="en-US" dirty="0"/>
              <a:t>Most users incapable of writing Boolean queries (or they are, but they think it’s too much work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More importantly: most users </a:t>
            </a:r>
            <a:r>
              <a:rPr lang="en-US" dirty="0"/>
              <a:t>don’t want to wade through 1000s of </a:t>
            </a:r>
            <a:r>
              <a:rPr lang="en-US" dirty="0" smtClean="0"/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8610600" cy="1162050"/>
          </a:xfrm>
        </p:spPr>
        <p:txBody>
          <a:bodyPr/>
          <a:lstStyle/>
          <a:p>
            <a:pPr eaLnBrk="1" hangingPunct="1"/>
            <a:r>
              <a:rPr lang="en-US" sz="3600" b="0" dirty="0"/>
              <a:t>Cosine similarity</a:t>
            </a:r>
            <a:r>
              <a:rPr lang="en-US" sz="3600" b="0" dirty="0" smtClean="0"/>
              <a:t> with </a:t>
            </a:r>
            <a:r>
              <a:rPr lang="en-US" sz="3600" b="0" dirty="0"/>
              <a:t>3 documents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505200" y="2209800"/>
          <a:ext cx="54102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/>
                <a:gridCol w="1352550"/>
                <a:gridCol w="1352550"/>
                <a:gridCol w="135255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jealous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gossip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51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633538"/>
            <a:ext cx="3008313" cy="4691062"/>
          </a:xfrm>
        </p:spPr>
        <p:txBody>
          <a:bodyPr/>
          <a:lstStyle/>
          <a:p>
            <a:pPr eaLnBrk="1" hangingPunct="1"/>
            <a:r>
              <a:rPr lang="en-US" sz="2800" dirty="0"/>
              <a:t>How similar are</a:t>
            </a:r>
          </a:p>
          <a:p>
            <a:pPr eaLnBrk="1" hangingPunct="1"/>
            <a:r>
              <a:rPr lang="en-US" sz="2800" dirty="0"/>
              <a:t>the </a:t>
            </a:r>
            <a:r>
              <a:rPr lang="en-US" sz="2800" dirty="0" smtClean="0"/>
              <a:t>novels:</a:t>
            </a:r>
          </a:p>
          <a:p>
            <a:pPr eaLnBrk="1" hangingPunct="1"/>
            <a:r>
              <a:rPr lang="en-US" sz="2800" dirty="0" err="1">
                <a:solidFill>
                  <a:srgbClr val="0000FF"/>
                </a:solidFill>
              </a:rPr>
              <a:t>SaS</a:t>
            </a:r>
            <a:r>
              <a:rPr lang="en-US" sz="2800" dirty="0"/>
              <a:t>: </a:t>
            </a:r>
            <a:r>
              <a:rPr lang="en-US" sz="2800" i="1" dirty="0"/>
              <a:t>Sense and</a:t>
            </a:r>
          </a:p>
          <a:p>
            <a:pPr eaLnBrk="1" hangingPunct="1"/>
            <a:r>
              <a:rPr lang="en-US" sz="2800" i="1" dirty="0"/>
              <a:t>Sensibility</a:t>
            </a:r>
          </a:p>
          <a:p>
            <a:pPr eaLnBrk="1" hangingPunct="1"/>
            <a:r>
              <a:rPr lang="en-US" sz="2800" dirty="0" err="1">
                <a:solidFill>
                  <a:srgbClr val="0000FF"/>
                </a:solidFill>
              </a:rPr>
              <a:t>PaP</a:t>
            </a:r>
            <a:r>
              <a:rPr lang="en-US" sz="2800" dirty="0"/>
              <a:t>: </a:t>
            </a:r>
            <a:r>
              <a:rPr lang="en-US" sz="2800" i="1" dirty="0"/>
              <a:t>Pride and</a:t>
            </a:r>
          </a:p>
          <a:p>
            <a:pPr eaLnBrk="1" hangingPunct="1"/>
            <a:r>
              <a:rPr lang="en-US" sz="2800" i="1" dirty="0"/>
              <a:t>Prejudice</a:t>
            </a:r>
            <a:r>
              <a:rPr lang="en-US" sz="2800" dirty="0"/>
              <a:t>, and</a:t>
            </a:r>
          </a:p>
          <a:p>
            <a:pPr eaLnBrk="1" hangingPunct="1"/>
            <a:r>
              <a:rPr lang="en-US" sz="2800" dirty="0">
                <a:solidFill>
                  <a:srgbClr val="0000FF"/>
                </a:solidFill>
              </a:rPr>
              <a:t>WH</a:t>
            </a:r>
            <a:r>
              <a:rPr lang="en-US" sz="2800" dirty="0"/>
              <a:t>: </a:t>
            </a:r>
            <a:r>
              <a:rPr lang="en-US" sz="2800" i="1" dirty="0"/>
              <a:t>Wuthering</a:t>
            </a:r>
          </a:p>
          <a:p>
            <a:pPr eaLnBrk="1" hangingPunct="1"/>
            <a:r>
              <a:rPr lang="en-US" sz="2800" i="1" dirty="0"/>
              <a:t>Heights</a:t>
            </a:r>
            <a:r>
              <a:rPr lang="en-US" sz="2800" dirty="0"/>
              <a:t>?</a:t>
            </a:r>
          </a:p>
        </p:txBody>
      </p:sp>
      <p:sp>
        <p:nvSpPr>
          <p:cNvPr id="34852" name="TextBox 7"/>
          <p:cNvSpPr txBox="1">
            <a:spLocks noChangeArrowheads="1"/>
          </p:cNvSpPr>
          <p:nvPr/>
        </p:nvSpPr>
        <p:spPr bwMode="auto">
          <a:xfrm>
            <a:off x="3886200" y="4800600"/>
            <a:ext cx="4748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Term frequencies (counts)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to be careful of…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7432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2209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26670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2133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800" y="571053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Need some notion of the importance of words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Cube 15"/>
          <p:cNvSpPr/>
          <p:nvPr/>
        </p:nvSpPr>
        <p:spPr bwMode="auto">
          <a:xfrm>
            <a:off x="49530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4034135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3962400"/>
            <a:ext cx="1540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the the </a:t>
            </a:r>
          </a:p>
          <a:p>
            <a:r>
              <a:rPr lang="en-US" sz="2000" dirty="0" smtClean="0"/>
              <a:t>the the …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Term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6800"/>
          </a:xfrm>
        </p:spPr>
        <p:txBody>
          <a:bodyPr/>
          <a:lstStyle/>
          <a:p>
            <a:pPr eaLnBrk="1" hangingPunct="1"/>
            <a:r>
              <a:rPr lang="en-US" dirty="0"/>
              <a:t>Rare terms are more informative than frequent terms</a:t>
            </a:r>
          </a:p>
          <a:p>
            <a:pPr lvl="1" eaLnBrk="1" hangingPunct="1"/>
            <a:r>
              <a:rPr lang="en-US" dirty="0"/>
              <a:t>Recall stop words</a:t>
            </a:r>
          </a:p>
          <a:p>
            <a:pPr eaLnBrk="1" hangingPunct="1"/>
            <a:r>
              <a:rPr lang="en-US" dirty="0"/>
              <a:t>Consider a term in the query that is rare in the collection (e.g.,</a:t>
            </a:r>
            <a:r>
              <a:rPr lang="en-US" dirty="0" smtClean="0"/>
              <a:t> </a:t>
            </a:r>
            <a:r>
              <a:rPr lang="en-US" i="1" dirty="0" err="1" smtClean="0"/>
              <a:t>arachnocentric</a:t>
            </a:r>
            <a:r>
              <a:rPr lang="en-US" dirty="0" smtClean="0"/>
              <a:t>)</a:t>
            </a:r>
            <a:endParaRPr lang="en-US" dirty="0"/>
          </a:p>
          <a:p>
            <a:pPr eaLnBrk="1" hangingPunct="1"/>
            <a:r>
              <a:rPr lang="en-US" dirty="0"/>
              <a:t>A document containing this term is very likely to be relevant to the query </a:t>
            </a:r>
            <a:r>
              <a:rPr lang="en-US" i="1" dirty="0" err="1"/>
              <a:t>arachnocentric</a:t>
            </a:r>
            <a:endParaRPr lang="en-US" dirty="0"/>
          </a:p>
          <a:p>
            <a:pPr eaLnBrk="1" hangingPunct="1"/>
            <a:r>
              <a:rPr lang="en-US" dirty="0"/>
              <a:t>→ We want a high weight for rare terms like </a:t>
            </a:r>
            <a:r>
              <a:rPr lang="en-US" i="1" dirty="0" err="1" smtClean="0"/>
              <a:t>arachnocentric</a:t>
            </a:r>
            <a:endParaRPr lang="en-US" i="1" dirty="0" smtClean="0"/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Ideas?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use </a:t>
            </a:r>
            <a:r>
              <a:rPr lang="en-US" u="sng" dirty="0" smtClean="0"/>
              <a:t>document frequency</a:t>
            </a:r>
            <a:r>
              <a:rPr lang="en-US" dirty="0" smtClean="0"/>
              <a:t> (</a:t>
            </a:r>
            <a:r>
              <a:rPr lang="en-US" dirty="0" err="1" smtClean="0"/>
              <a:t>df</a:t>
            </a:r>
            <a:r>
              <a:rPr lang="en-US" dirty="0" smtClean="0"/>
              <a:t>) to capture this in the score</a:t>
            </a:r>
          </a:p>
          <a:p>
            <a:endParaRPr lang="en-US" dirty="0" smtClean="0"/>
          </a:p>
          <a:p>
            <a:r>
              <a:rPr lang="en-US" dirty="0" smtClean="0"/>
              <a:t>Terms that occur in many documents are weighted less, since overlapping with these terms is very likely</a:t>
            </a:r>
          </a:p>
          <a:p>
            <a:pPr lvl="1"/>
            <a:r>
              <a:rPr lang="en-US" dirty="0" smtClean="0"/>
              <a:t>In the extreme case, take a word like </a:t>
            </a:r>
            <a:r>
              <a:rPr lang="en-US" dirty="0" smtClean="0">
                <a:solidFill>
                  <a:srgbClr val="0000FF"/>
                </a:solidFill>
              </a:rPr>
              <a:t>the</a:t>
            </a:r>
            <a:r>
              <a:rPr lang="en-US" dirty="0" smtClean="0"/>
              <a:t> that occurs in EVERY document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Terms that occur in only a few documents are weighted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Collection vs. Document frequency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/>
              <a:t>The collection frequency of </a:t>
            </a:r>
            <a:r>
              <a:rPr lang="en-US" i="1" dirty="0" err="1"/>
              <a:t>t</a:t>
            </a:r>
            <a:r>
              <a:rPr lang="en-US" dirty="0"/>
              <a:t> is the number of occurrences of </a:t>
            </a:r>
            <a:r>
              <a:rPr lang="en-US" i="1" dirty="0" err="1"/>
              <a:t>t</a:t>
            </a:r>
            <a:r>
              <a:rPr lang="en-US" dirty="0"/>
              <a:t> in the collection, counting multiple </a:t>
            </a:r>
            <a:r>
              <a:rPr lang="en-US" dirty="0" smtClean="0"/>
              <a:t>occurrences</a:t>
            </a:r>
          </a:p>
          <a:p>
            <a:pPr eaLnBrk="1" hangingPunct="1"/>
            <a:r>
              <a:rPr lang="en-US" dirty="0"/>
              <a:t>Example: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Which word is a better search term (and should get a higher weight)?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490913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Collection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676400"/>
          </a:xfrm>
        </p:spPr>
        <p:txBody>
          <a:bodyPr/>
          <a:lstStyle/>
          <a:p>
            <a:r>
              <a:rPr lang="en-US" dirty="0" smtClean="0"/>
              <a:t>How does “importance” or “</a:t>
            </a:r>
            <a:r>
              <a:rPr lang="en-US" dirty="0" err="1" smtClean="0"/>
              <a:t>informativeness</a:t>
            </a:r>
            <a:r>
              <a:rPr lang="en-US" dirty="0" smtClean="0"/>
              <a:t>” relate to document frequency?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490913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Collection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Inverse document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df</a:t>
            </a:r>
            <a:r>
              <a:rPr lang="en-US" i="1" baseline="-25000" dirty="0" err="1"/>
              <a:t>t</a:t>
            </a:r>
            <a:r>
              <a:rPr lang="en-US" dirty="0"/>
              <a:t> is the </a:t>
            </a:r>
            <a:r>
              <a:rPr lang="en-US" u="sng" dirty="0"/>
              <a:t>document </a:t>
            </a:r>
            <a:r>
              <a:rPr lang="en-US" dirty="0"/>
              <a:t>frequency of </a:t>
            </a:r>
            <a:r>
              <a:rPr lang="en-US" i="1" dirty="0" err="1"/>
              <a:t>t</a:t>
            </a:r>
            <a:r>
              <a:rPr lang="en-US" dirty="0"/>
              <a:t>: the number of documents that contain </a:t>
            </a:r>
            <a:r>
              <a:rPr lang="en-US" i="1" dirty="0" err="1"/>
              <a:t>t</a:t>
            </a:r>
            <a:endParaRPr lang="en-US" dirty="0"/>
          </a:p>
          <a:p>
            <a:pPr lvl="1" eaLnBrk="1" hangingPunct="1"/>
            <a:r>
              <a:rPr lang="en-US" dirty="0" err="1"/>
              <a:t>df</a:t>
            </a:r>
            <a:r>
              <a:rPr lang="en-US" dirty="0"/>
              <a:t> is a measure of the </a:t>
            </a:r>
            <a:r>
              <a:rPr lang="en-US" dirty="0" err="1"/>
              <a:t>informativeness</a:t>
            </a:r>
            <a:r>
              <a:rPr lang="en-US" dirty="0"/>
              <a:t> of </a:t>
            </a:r>
            <a:r>
              <a:rPr lang="en-US" i="1" dirty="0" err="1"/>
              <a:t>t</a:t>
            </a:r>
            <a:endParaRPr lang="en-US" i="1" dirty="0"/>
          </a:p>
          <a:p>
            <a:pPr eaLnBrk="1" hangingPunct="1"/>
            <a:r>
              <a:rPr lang="en-US" dirty="0"/>
              <a:t>We define the </a:t>
            </a:r>
            <a:r>
              <a:rPr lang="en-US" dirty="0" err="1"/>
              <a:t>idf</a:t>
            </a:r>
            <a:r>
              <a:rPr lang="en-US" dirty="0"/>
              <a:t> (inverse document frequency) of </a:t>
            </a:r>
            <a:r>
              <a:rPr lang="en-US" i="1" dirty="0" err="1"/>
              <a:t>t</a:t>
            </a:r>
            <a:r>
              <a:rPr lang="en-US" dirty="0"/>
              <a:t> by</a:t>
            </a:r>
            <a:endParaRPr lang="en-US" dirty="0" smtClean="0"/>
          </a:p>
          <a:p>
            <a:pPr eaLnBrk="1" hangingPunct="1">
              <a:buFont typeface="Wingdings" pitchFamily="-111" charset="2"/>
              <a:buNone/>
            </a:pPr>
            <a:endParaRPr lang="en-US" dirty="0" smtClean="0"/>
          </a:p>
          <a:p>
            <a:pPr eaLnBrk="1" hangingPunct="1">
              <a:buFont typeface="Wingdings" pitchFamily="-111" charset="2"/>
              <a:buNone/>
            </a:pPr>
            <a:endParaRPr lang="en-US" dirty="0" smtClean="0"/>
          </a:p>
          <a:p>
            <a:pPr eaLnBrk="1" hangingPunct="1">
              <a:buFont typeface="Wingdings" pitchFamily="-111" charset="2"/>
              <a:buNone/>
            </a:pPr>
            <a:endParaRPr lang="en-US" dirty="0" smtClean="0"/>
          </a:p>
          <a:p>
            <a:pPr eaLnBrk="1" hangingPunct="1"/>
            <a:r>
              <a:rPr lang="en-US" dirty="0"/>
              <a:t>We use log </a:t>
            </a:r>
            <a:r>
              <a:rPr lang="en-US" i="1" dirty="0"/>
              <a:t>N</a:t>
            </a:r>
            <a:r>
              <a:rPr lang="en-US" dirty="0"/>
              <a:t>/</a:t>
            </a:r>
            <a:r>
              <a:rPr lang="en-US" dirty="0" err="1"/>
              <a:t>df</a:t>
            </a:r>
            <a:r>
              <a:rPr lang="en-US" i="1" baseline="-25000" dirty="0" err="1"/>
              <a:t>t</a:t>
            </a:r>
            <a:r>
              <a:rPr lang="en-US" dirty="0"/>
              <a:t> instead of </a:t>
            </a:r>
            <a:r>
              <a:rPr lang="en-US" i="1" dirty="0"/>
              <a:t>N</a:t>
            </a:r>
            <a:r>
              <a:rPr lang="en-US" dirty="0"/>
              <a:t>/</a:t>
            </a:r>
            <a:r>
              <a:rPr lang="en-US" dirty="0" err="1"/>
              <a:t>df</a:t>
            </a:r>
            <a:r>
              <a:rPr lang="en-US" i="1" baseline="-25000" dirty="0" err="1"/>
              <a:t>t</a:t>
            </a:r>
            <a:r>
              <a:rPr lang="en-US" dirty="0"/>
              <a:t> to “dampen” the effect of </a:t>
            </a:r>
            <a:r>
              <a:rPr lang="en-US" dirty="0" err="1" smtClean="0"/>
              <a:t>idf</a:t>
            </a: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422525" y="4313238"/>
          <a:ext cx="3155950" cy="560387"/>
        </p:xfrm>
        <a:graphic>
          <a:graphicData uri="http://schemas.openxmlformats.org/presentationml/2006/ole">
            <p:oleObj spid="_x0000_s5122" name="Equation" r:id="rId3" imgW="10033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8013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There is one idf value for each term </a:t>
            </a:r>
            <a:r>
              <a:rPr lang="en-US" i="1"/>
              <a:t>t</a:t>
            </a:r>
            <a:r>
              <a:rPr lang="en-US"/>
              <a:t> in a collection.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8441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if we didn’t use the log to dampen the weighting?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8441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if we didn’t use the log to dampen the weighting?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 with Boolean search: feast or famine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Boolean queries often result in either too few (=0) or too many (1000s) results.</a:t>
            </a:r>
          </a:p>
          <a:p>
            <a:pPr eaLnBrk="1" hangingPunct="1"/>
            <a:r>
              <a:rPr lang="en-US" dirty="0"/>
              <a:t>Query 1: “</a:t>
            </a:r>
            <a:r>
              <a:rPr lang="en-US" i="1" dirty="0"/>
              <a:t>standard user </a:t>
            </a:r>
            <a:r>
              <a:rPr lang="en-US" i="1" dirty="0" err="1"/>
              <a:t>dlink</a:t>
            </a:r>
            <a:r>
              <a:rPr lang="en-US" i="1" dirty="0"/>
              <a:t> 650</a:t>
            </a:r>
            <a:r>
              <a:rPr lang="en-US" dirty="0"/>
              <a:t>” → 200,000 hits</a:t>
            </a:r>
          </a:p>
          <a:p>
            <a:pPr eaLnBrk="1" hangingPunct="1"/>
            <a:r>
              <a:rPr lang="en-US" dirty="0"/>
              <a:t>Query 2: “</a:t>
            </a:r>
            <a:r>
              <a:rPr lang="en-US" i="1" dirty="0"/>
              <a:t>standard user </a:t>
            </a:r>
            <a:r>
              <a:rPr lang="en-US" i="1" dirty="0" err="1"/>
              <a:t>dlink</a:t>
            </a:r>
            <a:r>
              <a:rPr lang="en-US" i="1" dirty="0"/>
              <a:t> 650 no card found</a:t>
            </a:r>
            <a:r>
              <a:rPr lang="en-US" dirty="0"/>
              <a:t>”: 0 hits</a:t>
            </a:r>
          </a:p>
          <a:p>
            <a:pPr eaLnBrk="1" hangingPunct="1"/>
            <a:r>
              <a:rPr lang="en-US" dirty="0"/>
              <a:t>It takes skill to come up with a query that produces a manageable number of </a:t>
            </a:r>
            <a:r>
              <a:rPr lang="en-US" dirty="0" smtClean="0"/>
              <a:t>hits</a:t>
            </a:r>
          </a:p>
          <a:p>
            <a:pPr eaLnBrk="1" hangingPunct="1"/>
            <a:r>
              <a:rPr lang="en-US" dirty="0"/>
              <a:t>With a ranked list of documents it does not matter how large the retrieved set </a:t>
            </a:r>
            <a:r>
              <a:rPr lang="en-US" dirty="0" smtClean="0"/>
              <a:t>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We have a notion of term frequency overlap</a:t>
            </a:r>
          </a:p>
          <a:p>
            <a:pPr eaLnBrk="1" hangingPunct="1"/>
            <a:r>
              <a:rPr lang="en-US" dirty="0" smtClean="0"/>
              <a:t>We have a notion of term importance</a:t>
            </a:r>
          </a:p>
          <a:p>
            <a:pPr eaLnBrk="1" hangingPunct="1"/>
            <a:r>
              <a:rPr lang="en-US" dirty="0" smtClean="0"/>
              <a:t>We have a similarity measure (cosine similarity)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Can we put all of  these together?</a:t>
            </a:r>
          </a:p>
          <a:p>
            <a:pPr lvl="1" eaLnBrk="1" hangingPunct="1"/>
            <a:r>
              <a:rPr lang="en-US" dirty="0" smtClean="0"/>
              <a:t>Define a weighting for each term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err="1"/>
              <a:t>tf-idf</a:t>
            </a:r>
            <a:r>
              <a:rPr lang="en-US" dirty="0"/>
              <a:t> weight of a term is the product of its </a:t>
            </a:r>
            <a:r>
              <a:rPr lang="en-US" dirty="0" err="1"/>
              <a:t>tf</a:t>
            </a:r>
            <a:r>
              <a:rPr lang="en-US" dirty="0"/>
              <a:t> weight and its </a:t>
            </a:r>
            <a:r>
              <a:rPr lang="en-US" dirty="0" err="1"/>
              <a:t>idf</a:t>
            </a:r>
            <a:r>
              <a:rPr lang="en-US" dirty="0"/>
              <a:t> </a:t>
            </a:r>
            <a:r>
              <a:rPr lang="en-US" dirty="0" smtClean="0"/>
              <a:t>weight</a:t>
            </a:r>
          </a:p>
          <a:p>
            <a:pPr eaLnBrk="1" hangingPunct="1">
              <a:buFont typeface="Wingdings" pitchFamily="-111" charset="2"/>
              <a:buNone/>
            </a:pPr>
            <a:endParaRPr lang="en-US" dirty="0" smtClean="0"/>
          </a:p>
          <a:p>
            <a:pPr eaLnBrk="1" hangingPunct="1"/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286000" y="5638800"/>
          <a:ext cx="4025900" cy="652463"/>
        </p:xfrm>
        <a:graphic>
          <a:graphicData uri="http://schemas.openxmlformats.org/presentationml/2006/ole">
            <p:oleObj spid="_x0000_s6146" name="Equation" r:id="rId3" imgW="1333500" imgH="215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tf-idf</a:t>
            </a:r>
            <a:r>
              <a:rPr lang="en-US" dirty="0" smtClean="0"/>
              <a:t>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Best known weighting scheme in information </a:t>
            </a:r>
            <a:r>
              <a:rPr lang="en-US" dirty="0" smtClean="0"/>
              <a:t>retrieval</a:t>
            </a:r>
          </a:p>
          <a:p>
            <a:pPr eaLnBrk="1" hangingPunct="1"/>
            <a:r>
              <a:rPr lang="en-US" dirty="0" smtClean="0"/>
              <a:t>Increases with the number of occurrences within a document</a:t>
            </a:r>
          </a:p>
          <a:p>
            <a:pPr eaLnBrk="1" hangingPunct="1"/>
            <a:r>
              <a:rPr lang="en-US" dirty="0" smtClean="0"/>
              <a:t>Increases with the rarity of the term in the </a:t>
            </a:r>
            <a:r>
              <a:rPr lang="en-US" dirty="0" smtClean="0"/>
              <a:t>collection</a:t>
            </a:r>
          </a:p>
          <a:p>
            <a:pPr eaLnBrk="1" hangingPunct="1"/>
            <a:r>
              <a:rPr lang="en-US" dirty="0" smtClean="0"/>
              <a:t>Works surprisingly well!</a:t>
            </a:r>
          </a:p>
          <a:p>
            <a:pPr eaLnBrk="1" hangingPunct="1"/>
            <a:r>
              <a:rPr lang="en-US" dirty="0" smtClean="0"/>
              <a:t>Works in many other application domains</a:t>
            </a:r>
          </a:p>
        </p:txBody>
      </p:sp>
      <p:graphicFrame>
        <p:nvGraphicFramePr>
          <p:cNvPr id="86019" name="Object 2"/>
          <p:cNvGraphicFramePr>
            <a:graphicFrameLocks noChangeAspect="1"/>
          </p:cNvGraphicFramePr>
          <p:nvPr/>
        </p:nvGraphicFramePr>
        <p:xfrm>
          <a:off x="2209800" y="1981200"/>
          <a:ext cx="4025900" cy="652463"/>
        </p:xfrm>
        <a:graphic>
          <a:graphicData uri="http://schemas.openxmlformats.org/presentationml/2006/ole">
            <p:oleObj spid="_x0000_s86019" name="Equation" r:id="rId3" imgW="1333500" imgH="215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→ count → weight matrix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20650" y="1905000"/>
          <a:ext cx="8947150" cy="2678113"/>
        </p:xfrm>
        <a:graphic>
          <a:graphicData uri="http://schemas.openxmlformats.org/presentationml/2006/ole">
            <p:oleObj spid="_x0000_s7170" name="Worksheet" r:id="rId3" imgW="11506200" imgH="3454400" progId="Excel.Sheet.8">
              <p:embed/>
            </p:oleObj>
          </a:graphicData>
        </a:graphic>
      </p:graphicFrame>
      <p:sp>
        <p:nvSpPr>
          <p:cNvPr id="7172" name="TextBox 8"/>
          <p:cNvSpPr txBox="1">
            <a:spLocks noChangeArrowheads="1"/>
          </p:cNvSpPr>
          <p:nvPr/>
        </p:nvSpPr>
        <p:spPr bwMode="auto">
          <a:xfrm>
            <a:off x="609600" y="4960937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Each document is now represented by a real-valued vector of </a:t>
            </a:r>
            <a:r>
              <a:rPr lang="en-US" dirty="0" err="1"/>
              <a:t>tf-idf</a:t>
            </a:r>
            <a:r>
              <a:rPr lang="en-US" dirty="0"/>
              <a:t> weights ∈ </a:t>
            </a:r>
            <a:r>
              <a:rPr lang="en-US" dirty="0">
                <a:latin typeface="Palatino Linotype" pitchFamily="18" charset="0"/>
              </a:rPr>
              <a:t>R</a:t>
            </a:r>
            <a:r>
              <a:rPr lang="en-US" baseline="30000" dirty="0"/>
              <a:t>|V|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609600" y="59436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We then calculate the similarity using cosine similarity with these vectors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Burstiness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rare word like </a:t>
            </a:r>
            <a:r>
              <a:rPr lang="en-US" i="1" dirty="0" err="1" smtClean="0">
                <a:solidFill>
                  <a:srgbClr val="0000FF"/>
                </a:solidFill>
              </a:rPr>
              <a:t>arachnocentric</a:t>
            </a:r>
            <a:endParaRPr lang="en-US" dirty="0" smtClean="0"/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What is the likelihood that </a:t>
            </a:r>
            <a:r>
              <a:rPr lang="en-US" i="1" dirty="0" err="1" smtClean="0">
                <a:solidFill>
                  <a:srgbClr val="0000FF"/>
                </a:solidFill>
              </a:rPr>
              <a:t>arachnocentric</a:t>
            </a:r>
            <a:r>
              <a:rPr lang="en-US" dirty="0" smtClean="0">
                <a:solidFill>
                  <a:srgbClr val="000000"/>
                </a:solidFill>
              </a:rPr>
              <a:t> occurs in a document?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Given that you’ve seen it once, what is the likelihood that you’ll see it again?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Does this have any impact on our model?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Log-frequency weighting</a:t>
            </a: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Want to</a:t>
            </a:r>
            <a:r>
              <a:rPr lang="en-US" dirty="0" smtClean="0"/>
              <a:t> </a:t>
            </a:r>
            <a:r>
              <a:rPr lang="en-US" dirty="0" smtClean="0"/>
              <a:t>reduce</a:t>
            </a:r>
            <a:r>
              <a:rPr lang="en-US" dirty="0" smtClean="0"/>
              <a:t> </a:t>
            </a:r>
            <a:r>
              <a:rPr lang="en-US" dirty="0" smtClean="0"/>
              <a:t>the effect of multiple occurrences of a term</a:t>
            </a:r>
          </a:p>
          <a:p>
            <a:pPr eaLnBrk="1" hangingPunct="1"/>
            <a:r>
              <a:rPr lang="en-US" dirty="0" smtClean="0"/>
              <a:t>A document about “Clinton” will have “Clinton” </a:t>
            </a:r>
            <a:r>
              <a:rPr lang="en-US" dirty="0" err="1" smtClean="0"/>
              <a:t>occuring</a:t>
            </a:r>
            <a:r>
              <a:rPr lang="en-US" dirty="0" smtClean="0"/>
              <a:t> many times</a:t>
            </a:r>
          </a:p>
          <a:p>
            <a:pPr eaLnBrk="1" hangingPunct="1"/>
            <a:r>
              <a:rPr lang="en-US" dirty="0" smtClean="0"/>
              <a:t>Rather than use the frequency, us the log of the frequency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/>
              <a:t>0 → 0, 1 → 1, 2 → 1.3, 10 → 2, 1000 → 4, etc</a:t>
            </a:r>
            <a:r>
              <a:rPr lang="en-US" dirty="0" smtClean="0"/>
              <a:t>.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71588" y="4594225"/>
          <a:ext cx="5907087" cy="1196975"/>
        </p:xfrm>
        <a:graphic>
          <a:graphicData uri="http://schemas.openxmlformats.org/presentationml/2006/ole">
            <p:oleObj spid="_x0000_s4098" name="Equation" r:id="rId3" imgW="21209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8610600" cy="1162050"/>
          </a:xfrm>
        </p:spPr>
        <p:txBody>
          <a:bodyPr/>
          <a:lstStyle/>
          <a:p>
            <a:pPr eaLnBrk="1" hangingPunct="1"/>
            <a:r>
              <a:rPr lang="en-US" sz="3600" b="0" dirty="0"/>
              <a:t>Cosine </a:t>
            </a:r>
            <a:r>
              <a:rPr lang="en-US" sz="3600" b="0" dirty="0" smtClean="0"/>
              <a:t>similarity</a:t>
            </a:r>
            <a:r>
              <a:rPr lang="en-US" sz="3600" b="0" dirty="0" smtClean="0"/>
              <a:t> with</a:t>
            </a:r>
            <a:r>
              <a:rPr lang="en-US" sz="3600" b="0" dirty="0" smtClean="0"/>
              <a:t> </a:t>
            </a:r>
            <a:r>
              <a:rPr lang="en-US" sz="3600" b="0" dirty="0"/>
              <a:t>3 documents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505200" y="2209800"/>
          <a:ext cx="54102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/>
                <a:gridCol w="1352550"/>
                <a:gridCol w="1352550"/>
                <a:gridCol w="135255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jealous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gossip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51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633538"/>
            <a:ext cx="3008313" cy="4691062"/>
          </a:xfrm>
        </p:spPr>
        <p:txBody>
          <a:bodyPr/>
          <a:lstStyle/>
          <a:p>
            <a:pPr eaLnBrk="1" hangingPunct="1"/>
            <a:r>
              <a:rPr lang="en-US" sz="2800" dirty="0"/>
              <a:t>How similar are</a:t>
            </a:r>
          </a:p>
          <a:p>
            <a:pPr eaLnBrk="1" hangingPunct="1"/>
            <a:r>
              <a:rPr lang="en-US" sz="2800" dirty="0"/>
              <a:t>the </a:t>
            </a:r>
            <a:r>
              <a:rPr lang="en-US" sz="2800" dirty="0" smtClean="0"/>
              <a:t>novels:</a:t>
            </a:r>
          </a:p>
          <a:p>
            <a:pPr eaLnBrk="1" hangingPunct="1"/>
            <a:r>
              <a:rPr lang="en-US" sz="2800" dirty="0" err="1">
                <a:solidFill>
                  <a:srgbClr val="0000FF"/>
                </a:solidFill>
              </a:rPr>
              <a:t>SaS</a:t>
            </a:r>
            <a:r>
              <a:rPr lang="en-US" sz="2800" dirty="0"/>
              <a:t>: </a:t>
            </a:r>
            <a:r>
              <a:rPr lang="en-US" sz="2800" i="1" dirty="0"/>
              <a:t>Sense and</a:t>
            </a:r>
          </a:p>
          <a:p>
            <a:pPr eaLnBrk="1" hangingPunct="1"/>
            <a:r>
              <a:rPr lang="en-US" sz="2800" i="1" dirty="0"/>
              <a:t>Sensibility</a:t>
            </a:r>
          </a:p>
          <a:p>
            <a:pPr eaLnBrk="1" hangingPunct="1"/>
            <a:r>
              <a:rPr lang="en-US" sz="2800" dirty="0" err="1">
                <a:solidFill>
                  <a:srgbClr val="0000FF"/>
                </a:solidFill>
              </a:rPr>
              <a:t>PaP</a:t>
            </a:r>
            <a:r>
              <a:rPr lang="en-US" sz="2800" dirty="0"/>
              <a:t>: </a:t>
            </a:r>
            <a:r>
              <a:rPr lang="en-US" sz="2800" i="1" dirty="0"/>
              <a:t>Pride and</a:t>
            </a:r>
          </a:p>
          <a:p>
            <a:pPr eaLnBrk="1" hangingPunct="1"/>
            <a:r>
              <a:rPr lang="en-US" sz="2800" i="1" dirty="0"/>
              <a:t>Prejudice</a:t>
            </a:r>
            <a:r>
              <a:rPr lang="en-US" sz="2800" dirty="0"/>
              <a:t>, and</a:t>
            </a:r>
          </a:p>
          <a:p>
            <a:pPr eaLnBrk="1" hangingPunct="1"/>
            <a:r>
              <a:rPr lang="en-US" sz="2800" dirty="0">
                <a:solidFill>
                  <a:srgbClr val="0000FF"/>
                </a:solidFill>
              </a:rPr>
              <a:t>WH</a:t>
            </a:r>
            <a:r>
              <a:rPr lang="en-US" sz="2800" dirty="0"/>
              <a:t>: </a:t>
            </a:r>
            <a:r>
              <a:rPr lang="en-US" sz="2800" i="1" dirty="0"/>
              <a:t>Wuthering</a:t>
            </a:r>
          </a:p>
          <a:p>
            <a:pPr eaLnBrk="1" hangingPunct="1"/>
            <a:r>
              <a:rPr lang="en-US" sz="2800" i="1" dirty="0"/>
              <a:t>Heights</a:t>
            </a:r>
            <a:r>
              <a:rPr lang="en-US" sz="2800" dirty="0"/>
              <a:t>?</a:t>
            </a:r>
          </a:p>
        </p:txBody>
      </p:sp>
      <p:sp>
        <p:nvSpPr>
          <p:cNvPr id="34852" name="TextBox 7"/>
          <p:cNvSpPr txBox="1">
            <a:spLocks noChangeArrowheads="1"/>
          </p:cNvSpPr>
          <p:nvPr/>
        </p:nvSpPr>
        <p:spPr bwMode="auto">
          <a:xfrm>
            <a:off x="3886200" y="4800600"/>
            <a:ext cx="4748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Term frequencies (counts)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 documents example contd.</a:t>
            </a:r>
          </a:p>
        </p:txBody>
      </p:sp>
      <p:sp>
        <p:nvSpPr>
          <p:cNvPr id="35843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Log frequency weighting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</p:nvPr>
        </p:nvGraphicFramePr>
        <p:xfrm>
          <a:off x="228600" y="2438400"/>
          <a:ext cx="4191000" cy="1857375"/>
        </p:xfrm>
        <a:graphic>
          <a:graphicData uri="http://schemas.openxmlformats.org/drawingml/2006/table">
            <a:tbl>
              <a:tblPr/>
              <a:tblGrid>
                <a:gridCol w="1185863"/>
                <a:gridCol w="909637"/>
                <a:gridCol w="1047750"/>
                <a:gridCol w="10477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00000"/>
                </a:solidFill>
              </a:rPr>
              <a:t>After normalization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645025" y="2438400"/>
          <a:ext cx="42683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980"/>
                <a:gridCol w="1010444"/>
                <a:gridCol w="1010444"/>
                <a:gridCol w="10104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0.524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jealous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0.555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gossip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wuthering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0.588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200" y="4397375"/>
            <a:ext cx="85566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cos(SaS,PaP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n-US" dirty="0"/>
              <a:t>≈</a:t>
            </a:r>
          </a:p>
          <a:p>
            <a:r>
              <a:rPr lang="en-US" dirty="0"/>
              <a:t>0.789 ∗ 0.832 + 0.515 ∗ 0.555 + 0.335 ∗ 0.0 + 0.0 ∗ 0.0</a:t>
            </a:r>
          </a:p>
          <a:p>
            <a:r>
              <a:rPr lang="en-US" dirty="0"/>
              <a:t>≈ </a:t>
            </a:r>
            <a:r>
              <a:rPr lang="en-US" dirty="0">
                <a:solidFill>
                  <a:srgbClr val="C00000"/>
                </a:solidFill>
              </a:rPr>
              <a:t>0.94</a:t>
            </a:r>
            <a:endParaRPr lang="en-US" dirty="0"/>
          </a:p>
          <a:p>
            <a:r>
              <a:rPr lang="en-US" dirty="0" err="1">
                <a:solidFill>
                  <a:srgbClr val="0000FF"/>
                </a:solidFill>
              </a:rPr>
              <a:t>cos(SaS,WH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≈ </a:t>
            </a:r>
            <a:r>
              <a:rPr lang="en-US" dirty="0">
                <a:solidFill>
                  <a:srgbClr val="C00000"/>
                </a:solidFill>
              </a:rPr>
              <a:t>0.79</a:t>
            </a:r>
          </a:p>
          <a:p>
            <a:r>
              <a:rPr lang="en-US" dirty="0" err="1">
                <a:solidFill>
                  <a:srgbClr val="0000FF"/>
                </a:solidFill>
              </a:rPr>
              <a:t>cos(PaP,WH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n-US" dirty="0"/>
              <a:t>≈ </a:t>
            </a:r>
            <a:r>
              <a:rPr lang="en-US" dirty="0">
                <a:solidFill>
                  <a:srgbClr val="C00000"/>
                </a:solidFill>
              </a:rPr>
              <a:t>0.69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tf-idf weighting has many variants</a:t>
            </a:r>
          </a:p>
        </p:txBody>
      </p:sp>
      <p:pic>
        <p:nvPicPr>
          <p:cNvPr id="37891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3188" y="1592263"/>
            <a:ext cx="8888412" cy="2751137"/>
          </a:xfrm>
        </p:spPr>
      </p:pic>
      <p:sp>
        <p:nvSpPr>
          <p:cNvPr id="37892" name="Rectangle 8"/>
          <p:cNvSpPr>
            <a:spLocks noChangeArrowheads="1"/>
          </p:cNvSpPr>
          <p:nvPr/>
        </p:nvSpPr>
        <p:spPr bwMode="auto">
          <a:xfrm>
            <a:off x="152400" y="1828800"/>
            <a:ext cx="7772400" cy="381000"/>
          </a:xfrm>
          <a:prstGeom prst="rect">
            <a:avLst/>
          </a:prstGeom>
          <a:solidFill>
            <a:schemeClr val="accent1">
              <a:alpha val="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3" name="TextBox 10"/>
          <p:cNvSpPr txBox="1">
            <a:spLocks noChangeArrowheads="1"/>
          </p:cNvSpPr>
          <p:nvPr/>
        </p:nvSpPr>
        <p:spPr bwMode="auto">
          <a:xfrm>
            <a:off x="228600" y="5105400"/>
            <a:ext cx="8386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Columns headed ‘n’ are acronyms for weight schemes.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20763" y="6019800"/>
            <a:ext cx="6751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Why is the base of the log in idf immaterial?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Weighting may differ in queries vs documents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Many search engines allow for different weightings for queries vs documents</a:t>
            </a:r>
          </a:p>
          <a:p>
            <a:pPr eaLnBrk="1" hangingPunct="1"/>
            <a:r>
              <a:rPr lang="en-US"/>
              <a:t>To denote the combination in use in an engine, we use the notation qqq.ddd with the acronyms from the previous table</a:t>
            </a:r>
          </a:p>
          <a:p>
            <a:pPr eaLnBrk="1" hangingPunct="1"/>
            <a:r>
              <a:rPr lang="en-US"/>
              <a:t>Example: ltn.ltc means:</a:t>
            </a:r>
          </a:p>
          <a:p>
            <a:pPr eaLnBrk="1" hangingPunct="1"/>
            <a:r>
              <a:rPr lang="en-US"/>
              <a:t>Query: logarithmic tf (l in leftmost column), idf (t in second column), no normalization …</a:t>
            </a:r>
          </a:p>
          <a:p>
            <a:pPr eaLnBrk="1" hangingPunct="1"/>
            <a:r>
              <a:rPr lang="en-US"/>
              <a:t>Document logarithmic tf, no idf and cosine normalization</a:t>
            </a:r>
          </a:p>
        </p:txBody>
      </p:sp>
      <p:sp>
        <p:nvSpPr>
          <p:cNvPr id="4" name="Up Arrow Callout 3"/>
          <p:cNvSpPr>
            <a:spLocks noChangeArrowheads="1"/>
          </p:cNvSpPr>
          <p:nvPr/>
        </p:nvSpPr>
        <p:spPr bwMode="auto">
          <a:xfrm>
            <a:off x="3695700" y="5638800"/>
            <a:ext cx="2857500" cy="706438"/>
          </a:xfrm>
          <a:prstGeom prst="upArrowCallout">
            <a:avLst>
              <a:gd name="adj1" fmla="val 25019"/>
              <a:gd name="adj2" fmla="val 25037"/>
              <a:gd name="adj3" fmla="val 25000"/>
              <a:gd name="adj4" fmla="val 64977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/>
              <a:t>Is this a bad idea?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tf-idf</a:t>
            </a:r>
            <a:r>
              <a:rPr lang="en-US" dirty="0"/>
              <a:t> example: </a:t>
            </a:r>
            <a:r>
              <a:rPr lang="en-US" dirty="0" err="1"/>
              <a:t>ltn.</a:t>
            </a:r>
            <a:r>
              <a:rPr lang="en-US" dirty="0" err="1" smtClean="0"/>
              <a:t>lnc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(log </a:t>
            </a:r>
            <a:r>
              <a:rPr lang="en-US" dirty="0" err="1" smtClean="0"/>
              <a:t>idf</a:t>
            </a:r>
            <a:r>
              <a:rPr lang="en-US" dirty="0" smtClean="0"/>
              <a:t> none . log none cosine)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2514600"/>
          <a:ext cx="8229600" cy="2238375"/>
        </p:xfrm>
        <a:graphic>
          <a:graphicData uri="http://schemas.openxmlformats.org/drawingml/2006/table">
            <a:tbl>
              <a:tblPr/>
              <a:tblGrid>
                <a:gridCol w="1219200"/>
                <a:gridCol w="762000"/>
                <a:gridCol w="762000"/>
                <a:gridCol w="914400"/>
                <a:gridCol w="533400"/>
                <a:gridCol w="762000"/>
                <a:gridCol w="762000"/>
                <a:gridCol w="838200"/>
                <a:gridCol w="914400"/>
                <a:gridCol w="762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Query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Document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n’lized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10323" name="TextBox 4"/>
          <p:cNvSpPr txBox="1">
            <a:spLocks noChangeArrowheads="1"/>
          </p:cNvSpPr>
          <p:nvPr/>
        </p:nvSpPr>
        <p:spPr bwMode="auto">
          <a:xfrm>
            <a:off x="838200" y="1600200"/>
            <a:ext cx="6302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Document: </a:t>
            </a:r>
            <a:r>
              <a:rPr lang="en-US" i="1"/>
              <a:t>car insurance auto insurance</a:t>
            </a:r>
          </a:p>
          <a:p>
            <a:r>
              <a:rPr lang="en-US"/>
              <a:t>Query: </a:t>
            </a:r>
            <a:r>
              <a:rPr lang="en-US" i="1"/>
              <a:t>best car insurance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905000" y="5334000"/>
            <a:ext cx="4800600" cy="482600"/>
            <a:chOff x="2133600" y="5694855"/>
            <a:chExt cx="4800600" cy="481810"/>
          </a:xfrm>
        </p:grpSpPr>
        <p:sp>
          <p:nvSpPr>
            <p:cNvPr id="10327" name="TextBox 8"/>
            <p:cNvSpPr txBox="1">
              <a:spLocks noChangeArrowheads="1"/>
            </p:cNvSpPr>
            <p:nvPr/>
          </p:nvSpPr>
          <p:spPr bwMode="auto">
            <a:xfrm>
              <a:off x="2133600" y="5715000"/>
              <a:ext cx="21018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Doc length =</a:t>
              </a:r>
            </a:p>
          </p:txBody>
        </p:sp>
        <p:graphicFrame>
          <p:nvGraphicFramePr>
            <p:cNvPr id="10242" name="Object 2"/>
            <p:cNvGraphicFramePr>
              <a:graphicFrameLocks noChangeAspect="1"/>
            </p:cNvGraphicFramePr>
            <p:nvPr/>
          </p:nvGraphicFramePr>
          <p:xfrm>
            <a:off x="4165600" y="5694855"/>
            <a:ext cx="2768600" cy="477345"/>
          </p:xfrm>
          <a:graphic>
            <a:graphicData uri="http://schemas.openxmlformats.org/presentationml/2006/ole">
              <p:oleObj spid="_x0000_s10242" name="Equation" r:id="rId3" imgW="1473120" imgH="2538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Scoring as the basis of ranked retrieval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133600"/>
          </a:xfrm>
        </p:spPr>
        <p:txBody>
          <a:bodyPr/>
          <a:lstStyle/>
          <a:p>
            <a:pPr eaLnBrk="1" hangingPunct="1"/>
            <a:r>
              <a:rPr lang="en-US" dirty="0"/>
              <a:t>We wish to return in order the documents most likely to be useful to the searcher</a:t>
            </a:r>
            <a:endParaRPr lang="en-US" dirty="0" smtClean="0"/>
          </a:p>
          <a:p>
            <a:pPr eaLnBrk="1" hangingPunct="1"/>
            <a:r>
              <a:rPr lang="en-US" dirty="0" smtClean="0"/>
              <a:t>Assign </a:t>
            </a:r>
            <a:r>
              <a:rPr lang="en-US" dirty="0"/>
              <a:t>a score</a:t>
            </a:r>
            <a:r>
              <a:rPr lang="en-US" dirty="0" smtClean="0"/>
              <a:t> that measures </a:t>
            </a:r>
            <a:r>
              <a:rPr lang="en-US" dirty="0"/>
              <a:t>how well document and query “match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3733800"/>
            <a:ext cx="8788400" cy="1473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5257800" y="4800600"/>
            <a:ext cx="1066800" cy="381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tf-idf example: ltn.lnc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2514600"/>
          <a:ext cx="8229600" cy="2238375"/>
        </p:xfrm>
        <a:graphic>
          <a:graphicData uri="http://schemas.openxmlformats.org/drawingml/2006/table">
            <a:tbl>
              <a:tblPr/>
              <a:tblGrid>
                <a:gridCol w="1219200"/>
                <a:gridCol w="762000"/>
                <a:gridCol w="762000"/>
                <a:gridCol w="914400"/>
                <a:gridCol w="533400"/>
                <a:gridCol w="762000"/>
                <a:gridCol w="762000"/>
                <a:gridCol w="838200"/>
                <a:gridCol w="914400"/>
                <a:gridCol w="762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Query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Document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n’lized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0.677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10323" name="TextBox 4"/>
          <p:cNvSpPr txBox="1">
            <a:spLocks noChangeArrowheads="1"/>
          </p:cNvSpPr>
          <p:nvPr/>
        </p:nvSpPr>
        <p:spPr bwMode="auto">
          <a:xfrm>
            <a:off x="838200" y="1600200"/>
            <a:ext cx="6302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Document: </a:t>
            </a:r>
            <a:r>
              <a:rPr lang="en-US" i="1"/>
              <a:t>car insurance auto insurance</a:t>
            </a:r>
          </a:p>
          <a:p>
            <a:r>
              <a:rPr lang="en-US"/>
              <a:t>Query: </a:t>
            </a:r>
            <a:r>
              <a:rPr lang="en-US" i="1"/>
              <a:t>best car insurance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24050" y="5883275"/>
            <a:ext cx="4781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Score = 0+0+1.04+2.04 = 3.08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905000" y="5354178"/>
            <a:ext cx="4895850" cy="462422"/>
            <a:chOff x="2133600" y="5715000"/>
            <a:chExt cx="4895850" cy="461665"/>
          </a:xfrm>
        </p:grpSpPr>
        <p:sp>
          <p:nvSpPr>
            <p:cNvPr id="10327" name="TextBox 8"/>
            <p:cNvSpPr txBox="1">
              <a:spLocks noChangeArrowheads="1"/>
            </p:cNvSpPr>
            <p:nvPr/>
          </p:nvSpPr>
          <p:spPr bwMode="auto">
            <a:xfrm>
              <a:off x="2133600" y="5715000"/>
              <a:ext cx="21018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Doc length =</a:t>
              </a:r>
            </a:p>
          </p:txBody>
        </p:sp>
        <p:graphicFrame>
          <p:nvGraphicFramePr>
            <p:cNvPr id="10242" name="Object 2"/>
            <p:cNvGraphicFramePr>
              <a:graphicFrameLocks noChangeAspect="1"/>
            </p:cNvGraphicFramePr>
            <p:nvPr/>
          </p:nvGraphicFramePr>
          <p:xfrm>
            <a:off x="4070350" y="5729723"/>
            <a:ext cx="2959100" cy="405735"/>
          </p:xfrm>
          <a:graphic>
            <a:graphicData uri="http://schemas.openxmlformats.org/presentationml/2006/ole">
              <p:oleObj spid="_x0000_s88066" name="Equation" r:id="rId3" imgW="1574800" imgH="2159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 – vector space ranking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876800"/>
          </a:xfrm>
        </p:spPr>
        <p:txBody>
          <a:bodyPr/>
          <a:lstStyle/>
          <a:p>
            <a:pPr eaLnBrk="1" hangingPunct="1"/>
            <a:r>
              <a:rPr lang="en-US"/>
              <a:t>Represent the query as a weighted tf-idf vector</a:t>
            </a:r>
          </a:p>
          <a:p>
            <a:pPr eaLnBrk="1" hangingPunct="1"/>
            <a:r>
              <a:rPr lang="en-US"/>
              <a:t>Represent each document as a weighted tf-idf vector</a:t>
            </a:r>
          </a:p>
          <a:p>
            <a:pPr eaLnBrk="1" hangingPunct="1"/>
            <a:r>
              <a:rPr lang="en-US"/>
              <a:t>Compute the cosine similarity score for the query vector and each document vector</a:t>
            </a:r>
          </a:p>
          <a:p>
            <a:pPr eaLnBrk="1" hangingPunct="1"/>
            <a:r>
              <a:rPr lang="en-US"/>
              <a:t>Rank documents with respect to the query by score</a:t>
            </a:r>
          </a:p>
          <a:p>
            <a:pPr eaLnBrk="1" hangingPunct="1"/>
            <a:r>
              <a:rPr lang="en-US"/>
              <a:t>Return the top </a:t>
            </a:r>
            <a:r>
              <a:rPr lang="en-US" i="1"/>
              <a:t>K</a:t>
            </a:r>
            <a:r>
              <a:rPr lang="en-US"/>
              <a:t> (e.g., </a:t>
            </a:r>
            <a:r>
              <a:rPr lang="en-US" i="1"/>
              <a:t>K</a:t>
            </a:r>
            <a:r>
              <a:rPr lang="en-US"/>
              <a:t> = 10) to the 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Query-document matching scores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038600"/>
          </a:xfrm>
        </p:spPr>
        <p:txBody>
          <a:bodyPr/>
          <a:lstStyle/>
          <a:p>
            <a:pPr eaLnBrk="1" hangingPunct="1"/>
            <a:r>
              <a:rPr lang="en-US" dirty="0"/>
              <a:t>We need a way of assigning a score to a query/document pair</a:t>
            </a:r>
            <a:endParaRPr lang="en-US" dirty="0" smtClean="0"/>
          </a:p>
          <a:p>
            <a:pPr eaLnBrk="1" hangingPunct="1"/>
            <a:r>
              <a:rPr lang="en-US" dirty="0" smtClean="0"/>
              <a:t>Besides whether or not a query (or query word) occurs in a document, what other indicators might be useful?</a:t>
            </a:r>
          </a:p>
          <a:p>
            <a:pPr lvl="1" eaLnBrk="1" hangingPunct="1"/>
            <a:r>
              <a:rPr lang="en-US" dirty="0" smtClean="0"/>
              <a:t>How many </a:t>
            </a:r>
            <a:r>
              <a:rPr lang="en-US" i="1" dirty="0" smtClean="0"/>
              <a:t>times</a:t>
            </a:r>
            <a:r>
              <a:rPr lang="en-US" dirty="0" smtClean="0"/>
              <a:t> the word occurs in the document</a:t>
            </a:r>
          </a:p>
          <a:p>
            <a:pPr lvl="1" eaLnBrk="1" hangingPunct="1"/>
            <a:r>
              <a:rPr lang="en-US" dirty="0" smtClean="0"/>
              <a:t>Where the word occurs</a:t>
            </a:r>
          </a:p>
          <a:p>
            <a:pPr lvl="1" eaLnBrk="1" hangingPunct="1"/>
            <a:r>
              <a:rPr lang="en-US" dirty="0" smtClean="0"/>
              <a:t>How “important” is the word – for example,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dirty="0" smtClean="0"/>
              <a:t> vs. </a:t>
            </a:r>
            <a:r>
              <a:rPr lang="en-US" dirty="0" smtClean="0">
                <a:solidFill>
                  <a:srgbClr val="0000FF"/>
                </a:solidFill>
              </a:rPr>
              <a:t>motorcycle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Recall: </a:t>
            </a:r>
            <a:r>
              <a:rPr lang="en-US" dirty="0"/>
              <a:t>Binary term-document incidence matrix</a:t>
            </a:r>
          </a:p>
        </p:txBody>
      </p:sp>
      <p:graphicFrame>
        <p:nvGraphicFramePr>
          <p:cNvPr id="2050" name="Object 1028"/>
          <p:cNvGraphicFramePr>
            <a:graphicFrameLocks noChangeAspect="1"/>
          </p:cNvGraphicFramePr>
          <p:nvPr>
            <p:ph idx="1"/>
          </p:nvPr>
        </p:nvGraphicFramePr>
        <p:xfrm>
          <a:off x="0" y="1985963"/>
          <a:ext cx="9101138" cy="3348037"/>
        </p:xfrm>
        <a:graphic>
          <a:graphicData uri="http://schemas.openxmlformats.org/presentationml/2006/ole">
            <p:oleObj spid="_x0000_s58370" name="Worksheet" r:id="rId3" imgW="10312400" imgH="3797300" progId="Excel.Sheet.8">
              <p:embed/>
            </p:oleObj>
          </a:graphicData>
        </a:graphic>
      </p:graphicFrame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76200" y="6096000"/>
            <a:ext cx="9094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Each document is represented by a binary vector ∈ {0,1}</a:t>
            </a:r>
            <a:r>
              <a:rPr lang="en-US" baseline="30000"/>
              <a:t>|V|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Term-document count matrices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10600" cy="1524000"/>
          </a:xfrm>
        </p:spPr>
        <p:txBody>
          <a:bodyPr/>
          <a:lstStyle/>
          <a:p>
            <a:pPr eaLnBrk="1" hangingPunct="1"/>
            <a:r>
              <a:rPr lang="en-US" dirty="0"/>
              <a:t>Consider the number of occurrences of a term in a document: </a:t>
            </a:r>
          </a:p>
          <a:p>
            <a:pPr lvl="1" eaLnBrk="1" hangingPunct="1"/>
            <a:r>
              <a:rPr lang="en-US" dirty="0"/>
              <a:t>Each document is a count vector in </a:t>
            </a:r>
            <a:r>
              <a:rPr lang="en-US" dirty="0">
                <a:latin typeface="Lucida Sans Unicode" pitchFamily="-111" charset="-52"/>
                <a:ea typeface="Lucida Sans Unicode" pitchFamily="-111" charset="-52"/>
                <a:cs typeface="Lucida Sans Unicode" pitchFamily="-111" charset="-52"/>
              </a:rPr>
              <a:t>ℕ</a:t>
            </a:r>
            <a:r>
              <a:rPr lang="en-US" baseline="30000" dirty="0" err="1"/>
              <a:t>v</a:t>
            </a:r>
            <a:r>
              <a:rPr lang="en-US" dirty="0"/>
              <a:t>: a column below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" y="3276600"/>
          <a:ext cx="8932863" cy="2711450"/>
        </p:xfrm>
        <a:graphic>
          <a:graphicData uri="http://schemas.openxmlformats.org/presentationml/2006/ole">
            <p:oleObj spid="_x0000_s59394" name="Worksheet" r:id="rId3" imgW="11531600" imgH="3454400" progId="Excel.Sheet.8">
              <p:embed/>
            </p:oleObj>
          </a:graphicData>
        </a:graphic>
      </p:graphicFrame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3352800" y="3321050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3810000" y="2667000"/>
            <a:ext cx="17526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6172200"/>
            <a:ext cx="7545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information is lost with this representation?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/>
              <a:t>Bag of words</a:t>
            </a:r>
            <a:r>
              <a:rPr lang="en-US" i="1" dirty="0" smtClean="0"/>
              <a:t> </a:t>
            </a:r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286000"/>
          </a:xfrm>
        </p:spPr>
        <p:txBody>
          <a:bodyPr/>
          <a:lstStyle/>
          <a:p>
            <a:pPr eaLnBrk="1" hangingPunct="1"/>
            <a:r>
              <a:rPr lang="en-US" dirty="0" smtClean="0"/>
              <a:t>Represent a document by the occurrence counts of each word</a:t>
            </a:r>
          </a:p>
          <a:p>
            <a:pPr eaLnBrk="1" hangingPunct="1"/>
            <a:r>
              <a:rPr lang="en-US" b="1" dirty="0" smtClean="0"/>
              <a:t>Ordering</a:t>
            </a:r>
            <a:r>
              <a:rPr lang="en-US" dirty="0" smtClean="0"/>
              <a:t> of words is lost</a:t>
            </a:r>
          </a:p>
          <a:p>
            <a:pPr eaLnBrk="1" hangingPunct="1"/>
            <a:r>
              <a:rPr lang="en-US" i="1" dirty="0">
                <a:solidFill>
                  <a:srgbClr val="0000FF"/>
                </a:solidFill>
              </a:rPr>
              <a:t>John is quicker than Mary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solidFill>
                  <a:srgbClr val="0000FF"/>
                </a:solidFill>
              </a:rPr>
              <a:t>Mary is quicker than John</a:t>
            </a:r>
            <a:r>
              <a:rPr lang="en-US" dirty="0"/>
              <a:t> have the same </a:t>
            </a:r>
            <a:r>
              <a:rPr lang="en-US" dirty="0" smtClean="0"/>
              <a:t>vectors</a:t>
            </a:r>
          </a:p>
          <a:p>
            <a:pPr eaLnBrk="1" hangingPunct="1"/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1295400" y="4572000"/>
            <a:ext cx="1524000" cy="1676400"/>
            <a:chOff x="990600" y="4572000"/>
            <a:chExt cx="1524000" cy="1676400"/>
          </a:xfrm>
        </p:grpSpPr>
        <p:sp>
          <p:nvSpPr>
            <p:cNvPr id="4" name="Rectangle 3"/>
            <p:cNvSpPr/>
            <p:nvPr/>
          </p:nvSpPr>
          <p:spPr bwMode="auto">
            <a:xfrm>
              <a:off x="990600" y="4572000"/>
              <a:ext cx="1524000" cy="1676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1143000" y="4800600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1143000" y="5027612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1143000" y="5257800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143000" y="5484812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1143000" y="5713412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143000" y="5942012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4" name="Cube 13"/>
          <p:cNvSpPr/>
          <p:nvPr/>
        </p:nvSpPr>
        <p:spPr bwMode="auto">
          <a:xfrm>
            <a:off x="5943600" y="4572000"/>
            <a:ext cx="1143000" cy="1524000"/>
          </a:xfrm>
          <a:prstGeom prst="cube">
            <a:avLst/>
          </a:prstGeom>
          <a:solidFill>
            <a:schemeClr val="accent1">
              <a:alpha val="16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rot="5400000" flipH="1" flipV="1">
            <a:off x="6096000" y="5867400"/>
            <a:ext cx="76200" cy="762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6324600" y="5867400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6172200" y="5638800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6553200" y="5562600"/>
            <a:ext cx="152400" cy="777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705600" y="5789612"/>
            <a:ext cx="152400" cy="777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5400000">
            <a:off x="6400800" y="5334000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 flipH="1" flipV="1">
            <a:off x="6248400" y="5257800"/>
            <a:ext cx="76200" cy="762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6705600" y="5410200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6248400" y="5105400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6629400" y="5181600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9" name="Right Arrow 28"/>
          <p:cNvSpPr/>
          <p:nvPr/>
        </p:nvSpPr>
        <p:spPr bwMode="auto">
          <a:xfrm>
            <a:off x="3657600" y="4953000"/>
            <a:ext cx="1524000" cy="685800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8276</TotalTime>
  <Words>2316</Words>
  <Application>Microsoft Macintosh PowerPoint</Application>
  <PresentationFormat>On-screen Show (4:3)</PresentationFormat>
  <Paragraphs>525</Paragraphs>
  <Slides>51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Default Design</vt:lpstr>
      <vt:lpstr>Worksheet</vt:lpstr>
      <vt:lpstr>Equation</vt:lpstr>
      <vt:lpstr>Microsoft Equation</vt:lpstr>
      <vt:lpstr>TF-IDF</vt:lpstr>
      <vt:lpstr>Administrative</vt:lpstr>
      <vt:lpstr>Ranked retrieval</vt:lpstr>
      <vt:lpstr>Problem with Boolean search: feast or famine</vt:lpstr>
      <vt:lpstr>Scoring as the basis of ranked retrieval</vt:lpstr>
      <vt:lpstr>Query-document matching scores</vt:lpstr>
      <vt:lpstr>Recall: Binary term-document incidence matrix</vt:lpstr>
      <vt:lpstr>Term-document count matrices</vt:lpstr>
      <vt:lpstr>Bag of words representation</vt:lpstr>
      <vt:lpstr>Boolean queries: another view</vt:lpstr>
      <vt:lpstr>Boolean queries: another view</vt:lpstr>
      <vt:lpstr>Bag of words</vt:lpstr>
      <vt:lpstr>Bag of words</vt:lpstr>
      <vt:lpstr>Some things to be careful of…</vt:lpstr>
      <vt:lpstr>Some things to be careful of…</vt:lpstr>
      <vt:lpstr>Some things to be careful of…</vt:lpstr>
      <vt:lpstr>Some things to be careful of…</vt:lpstr>
      <vt:lpstr>Documents as vectors</vt:lpstr>
      <vt:lpstr>Queries as vectors</vt:lpstr>
      <vt:lpstr>Formalizing vector space proximity</vt:lpstr>
      <vt:lpstr>Why distance is a bad idea</vt:lpstr>
      <vt:lpstr>Issues with Euclidian distance</vt:lpstr>
      <vt:lpstr>Use angle instead of distance</vt:lpstr>
      <vt:lpstr>From angles to cosines</vt:lpstr>
      <vt:lpstr>cosine(query,document)</vt:lpstr>
      <vt:lpstr>cosine(query,document)</vt:lpstr>
      <vt:lpstr>Some things to be careful of…</vt:lpstr>
      <vt:lpstr>Length normalization</vt:lpstr>
      <vt:lpstr>cosine(query,document)</vt:lpstr>
      <vt:lpstr>Cosine similarity with 3 documents</vt:lpstr>
      <vt:lpstr>Some things to be careful of…</vt:lpstr>
      <vt:lpstr>Term importance</vt:lpstr>
      <vt:lpstr>Document frequency</vt:lpstr>
      <vt:lpstr>Collection vs. Document frequency</vt:lpstr>
      <vt:lpstr>Document frequency</vt:lpstr>
      <vt:lpstr>Inverse document frequency</vt:lpstr>
      <vt:lpstr>idf example, suppose N= 1 million</vt:lpstr>
      <vt:lpstr>idf example, suppose N= 1 million</vt:lpstr>
      <vt:lpstr>idf example, suppose N= 1 million</vt:lpstr>
      <vt:lpstr>Putting it all together</vt:lpstr>
      <vt:lpstr>tf-idf weighting</vt:lpstr>
      <vt:lpstr>Binary → count → weight matrix</vt:lpstr>
      <vt:lpstr>Burstiness</vt:lpstr>
      <vt:lpstr>Log-frequency weighting</vt:lpstr>
      <vt:lpstr>Cosine similarity with 3 documents</vt:lpstr>
      <vt:lpstr>3 documents example contd.</vt:lpstr>
      <vt:lpstr>tf-idf weighting has many variants</vt:lpstr>
      <vt:lpstr>Weighting may differ in queries vs documents</vt:lpstr>
      <vt:lpstr>tf-idf example: ltn.lnc (log idf none . log none cosine)</vt:lpstr>
      <vt:lpstr>tf-idf example: ltn.lnc</vt:lpstr>
      <vt:lpstr>Summary – vector space ranking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Dave Kauchak</cp:lastModifiedBy>
  <cp:revision>575</cp:revision>
  <cp:lastPrinted>1601-01-01T00:00:00Z</cp:lastPrinted>
  <dcterms:created xsi:type="dcterms:W3CDTF">2009-09-16T16:20:06Z</dcterms:created>
  <dcterms:modified xsi:type="dcterms:W3CDTF">2009-09-16T19:21:44Z</dcterms:modified>
</cp:coreProperties>
</file>