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47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embeddings/Microsoft_Equation8.bin" ContentType="application/vnd.openxmlformats-officedocument.oleObject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52.xml" ContentType="application/vnd.openxmlformats-officedocument.presentationml.slide+xml"/>
  <Override PartName="/ppt/slides/slide1.xml" ContentType="application/vnd.openxmlformats-officedocument.presentationml.slide+xml"/>
  <Override PartName="/ppt/slides/slide51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Default Extension="wmf" ContentType="image/x-wmf"/>
  <Override PartName="/ppt/embeddings/Microsoft_Equation11.bin" ContentType="application/vnd.openxmlformats-officedocument.oleObject"/>
  <Override PartName="/ppt/embeddings/Microsoft_Equation4.bin" ContentType="application/vnd.openxmlformats-officedocument.oleObject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embeddings/Microsoft_Equation5.bin" ContentType="application/vnd.openxmlformats-officedocument.oleObject"/>
  <Default Extension="pict" ContentType="image/pict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4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vml" ContentType="application/vnd.openxmlformats-officedocument.vmlDrawing"/>
  <Default Extension="png" ContentType="image/png"/>
  <Override PartName="/ppt/embeddings/Microsoft_Equation1.bin" ContentType="application/vnd.openxmlformats-officedocument.oleObject"/>
  <Override PartName="/ppt/slides/slide27.xml" ContentType="application/vnd.openxmlformats-officedocument.presentationml.slide+xml"/>
  <Override PartName="/docProps/core.xml" ContentType="application/vnd.openxmlformats-package.core-properties+xml"/>
  <Override PartName="/ppt/slides/slide31.xml" ContentType="application/vnd.openxmlformats-officedocument.presentationml.slide+xml"/>
  <Default Extension="bin" ContentType="application/vnd.openxmlformats-officedocument.presentationml.printerSettings"/>
  <Override PartName="/ppt/slides/slide53.xml" ContentType="application/vnd.openxmlformats-officedocument.presentationml.slide+xml"/>
  <Override PartName="/ppt/embeddings/Microsoft_Equation3.bin" ContentType="application/vnd.openxmlformats-officedocument.oleObject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46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slides/slide45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50.xml" ContentType="application/vnd.openxmlformats-officedocument.presentationml.slide+xml"/>
  <Override PartName="/ppt/slides/slide54.xml" ContentType="application/vnd.openxmlformats-officedocument.presentationml.slide+xml"/>
  <Default Extension="xml" ContentType="application/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5.xml" ContentType="application/vnd.openxmlformats-officedocument.presentationml.slide+xml"/>
  <Override PartName="/ppt/embeddings/Microsoft_Equation2.bin" ContentType="application/vnd.openxmlformats-officedocument.oleObject"/>
  <Override PartName="/ppt/slides/slide14.xml" ContentType="application/vnd.openxmlformats-officedocument.presentationml.slide+xml"/>
  <Override PartName="/ppt/slides/slide40.xml" ContentType="application/vnd.openxmlformats-officedocument.presentationml.slide+xml"/>
  <Override PartName="/ppt/embeddings/Microsoft_Equation10.bin" ContentType="application/vnd.openxmlformats-officedocument.oleObject"/>
  <Override PartName="/ppt/slides/slide34.xml" ContentType="application/vnd.openxmlformats-officedocument.presentationml.slide+xml"/>
  <Override PartName="/ppt/slides/slide44.xml" ContentType="application/vnd.openxmlformats-officedocument.presentationml.slide+xml"/>
  <Override PartName="/ppt/embeddings/Microsoft_Equation7.bin" ContentType="application/vnd.openxmlformats-officedocument.oleObject"/>
  <Override PartName="/ppt/slides/slide49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48.xml" ContentType="application/vnd.openxmlformats-officedocument.presentationml.slid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jpeg" ContentType="image/jpe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8.xml" ContentType="application/vnd.openxmlformats-officedocument.presentationml.slide+xml"/>
  <Override PartName="/ppt/embeddings/Microsoft_Equation9.bin" ContentType="application/vnd.openxmlformats-officedocument.oleObject"/>
  <Override PartName="/ppt/slides/slide15.xml" ContentType="application/vnd.openxmlformats-officedocument.presentationml.slide+xml"/>
  <Override PartName="/ppt/embeddings/Microsoft_Equation6.bin" ContentType="application/vnd.openxmlformats-officedocument.oleObject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57" r:id="rId1"/>
  </p:sldMasterIdLst>
  <p:notesMasterIdLst>
    <p:notesMasterId r:id="rId56"/>
  </p:notesMasterIdLst>
  <p:handoutMasterIdLst>
    <p:handoutMasterId r:id="rId57"/>
  </p:handoutMasterIdLst>
  <p:sldIdLst>
    <p:sldId id="907" r:id="rId2"/>
    <p:sldId id="906" r:id="rId3"/>
    <p:sldId id="908" r:id="rId4"/>
    <p:sldId id="927" r:id="rId5"/>
    <p:sldId id="910" r:id="rId6"/>
    <p:sldId id="929" r:id="rId7"/>
    <p:sldId id="909" r:id="rId8"/>
    <p:sldId id="930" r:id="rId9"/>
    <p:sldId id="931" r:id="rId10"/>
    <p:sldId id="932" r:id="rId11"/>
    <p:sldId id="933" r:id="rId12"/>
    <p:sldId id="934" r:id="rId13"/>
    <p:sldId id="935" r:id="rId14"/>
    <p:sldId id="936" r:id="rId15"/>
    <p:sldId id="937" r:id="rId16"/>
    <p:sldId id="911" r:id="rId17"/>
    <p:sldId id="912" r:id="rId18"/>
    <p:sldId id="939" r:id="rId19"/>
    <p:sldId id="940" r:id="rId20"/>
    <p:sldId id="942" r:id="rId21"/>
    <p:sldId id="943" r:id="rId22"/>
    <p:sldId id="941" r:id="rId23"/>
    <p:sldId id="914" r:id="rId24"/>
    <p:sldId id="916" r:id="rId25"/>
    <p:sldId id="917" r:id="rId26"/>
    <p:sldId id="944" r:id="rId27"/>
    <p:sldId id="945" r:id="rId28"/>
    <p:sldId id="979" r:id="rId29"/>
    <p:sldId id="946" r:id="rId30"/>
    <p:sldId id="984" r:id="rId31"/>
    <p:sldId id="947" r:id="rId32"/>
    <p:sldId id="948" r:id="rId33"/>
    <p:sldId id="949" r:id="rId34"/>
    <p:sldId id="950" r:id="rId35"/>
    <p:sldId id="951" r:id="rId36"/>
    <p:sldId id="952" r:id="rId37"/>
    <p:sldId id="981" r:id="rId38"/>
    <p:sldId id="953" r:id="rId39"/>
    <p:sldId id="954" r:id="rId40"/>
    <p:sldId id="956" r:id="rId41"/>
    <p:sldId id="957" r:id="rId42"/>
    <p:sldId id="958" r:id="rId43"/>
    <p:sldId id="962" r:id="rId44"/>
    <p:sldId id="963" r:id="rId45"/>
    <p:sldId id="964" r:id="rId46"/>
    <p:sldId id="968" r:id="rId47"/>
    <p:sldId id="983" r:id="rId48"/>
    <p:sldId id="972" r:id="rId49"/>
    <p:sldId id="973" r:id="rId50"/>
    <p:sldId id="974" r:id="rId51"/>
    <p:sldId id="920" r:id="rId52"/>
    <p:sldId id="921" r:id="rId53"/>
    <p:sldId id="923" r:id="rId54"/>
    <p:sldId id="985" r:id="rId55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Arial" charset="0"/>
        <a:cs typeface="Arial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Arial" charset="0"/>
        <a:cs typeface="Arial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Arial" charset="0"/>
        <a:cs typeface="Arial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Arial" charset="0"/>
        <a:cs typeface="Arial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Arial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4F3EB"/>
    <a:srgbClr val="ED958F"/>
    <a:srgbClr val="FFFF00"/>
    <a:srgbClr val="66CCFF"/>
    <a:srgbClr val="F0EEEB"/>
    <a:srgbClr val="00A000"/>
    <a:srgbClr val="A40508"/>
    <a:srgbClr val="A50021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96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36"/>
    </p:cViewPr>
  </p:sorterViewPr>
  <p:notesViewPr>
    <p:cSldViewPr>
      <p:cViewPr varScale="1">
        <p:scale>
          <a:sx n="66" d="100"/>
          <a:sy n="66" d="100"/>
        </p:scale>
        <p:origin x="65536" y="134578176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60" Type="http://schemas.openxmlformats.org/officeDocument/2006/relationships/viewProps" Target="viewProps.xml"/><Relationship Id="rId39" Type="http://schemas.openxmlformats.org/officeDocument/2006/relationships/slide" Target="slides/slide38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slide" Target="slides/slide49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slide" Target="slides/slide44.xml"/><Relationship Id="rId58" Type="http://schemas.openxmlformats.org/officeDocument/2006/relationships/printerSettings" Target="printerSettings/printerSettings1.bin"/><Relationship Id="rId42" Type="http://schemas.openxmlformats.org/officeDocument/2006/relationships/slide" Target="slides/slide41.xml"/><Relationship Id="rId6" Type="http://schemas.openxmlformats.org/officeDocument/2006/relationships/slide" Target="slides/slide5.xml"/><Relationship Id="rId49" Type="http://schemas.openxmlformats.org/officeDocument/2006/relationships/slide" Target="slides/slide48.xml"/><Relationship Id="rId44" Type="http://schemas.openxmlformats.org/officeDocument/2006/relationships/slide" Target="slides/slide43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slide" Target="slides/slide45.xml"/><Relationship Id="rId57" Type="http://schemas.openxmlformats.org/officeDocument/2006/relationships/handoutMaster" Target="handoutMasters/handoutMaster1.xml"/><Relationship Id="rId59" Type="http://schemas.openxmlformats.org/officeDocument/2006/relationships/presProps" Target="presProps.xml"/><Relationship Id="rId35" Type="http://schemas.openxmlformats.org/officeDocument/2006/relationships/slide" Target="slides/slide34.xml"/><Relationship Id="rId51" Type="http://schemas.openxmlformats.org/officeDocument/2006/relationships/slide" Target="slides/slide50.xml"/><Relationship Id="rId55" Type="http://schemas.openxmlformats.org/officeDocument/2006/relationships/slide" Target="slides/slide5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62" Type="http://schemas.openxmlformats.org/officeDocument/2006/relationships/tableStyles" Target="tableStyles.xml"/><Relationship Id="rId36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slide" Target="slides/slide46.xml"/><Relationship Id="rId56" Type="http://schemas.openxmlformats.org/officeDocument/2006/relationships/notesMaster" Target="notesMasters/notesMaster1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2" Type="http://schemas.openxmlformats.org/officeDocument/2006/relationships/slide" Target="slides/slide51.xml"/><Relationship Id="rId54" Type="http://schemas.openxmlformats.org/officeDocument/2006/relationships/slide" Target="slides/slide53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61" Type="http://schemas.openxmlformats.org/officeDocument/2006/relationships/theme" Target="theme/theme1.xml"/><Relationship Id="rId53" Type="http://schemas.openxmlformats.org/officeDocument/2006/relationships/slide" Target="slides/slide52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ict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ict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fld id="{9B6AE911-06B8-D04F-8E37-F6BAE015086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0411F1F-34D3-B64E-829D-0DD76ACC9D7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102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1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3806" y="4416099"/>
            <a:ext cx="5030391" cy="418245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45" tIns="45722" rIns="91445" bIns="45722">
            <a:prstTxWarp prst="textNoShape">
              <a:avLst/>
            </a:prstTxWarp>
          </a:bodyPr>
          <a:lstStyle/>
          <a:p>
            <a:endParaRPr lang="en-US">
              <a:latin typeface="Arial" pitchFamily="-111" charset="0"/>
              <a:ea typeface="ＭＳ Ｐゴシック" pitchFamily="-11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>
            <a:lvl1pPr marL="0" indent="0" algn="ctr">
              <a:buFont typeface="Wingdings" pitchFamily="-65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charset="0"/>
              </a:defRPr>
            </a:lvl1pPr>
          </a:lstStyle>
          <a:p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charset="0"/>
              </a:defRPr>
            </a:lvl1pPr>
          </a:lstStyle>
          <a:p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charset="0"/>
              </a:defRPr>
            </a:lvl1pPr>
          </a:lstStyle>
          <a:p>
            <a:fld id="{D1C8D34D-0B3E-1A4E-9C46-FD7DCB9739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6B3B23-D92C-0348-914D-EAF7209EBE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381000"/>
            <a:ext cx="201930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381000"/>
            <a:ext cx="590550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92920F-BDED-B047-9941-3086887101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752600"/>
            <a:ext cx="77724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71B872-FC73-DA4E-9D3E-4DAD511164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6EE4B8-1939-4945-A147-D07FF9E2C7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23B11D-29FF-4A42-BFF9-5BE52E487D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A2ECE3-03AA-4B4F-A904-7D1750DBB0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F1C5F0-CE62-1740-84EA-FB78232FF8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AC99D3-038B-414B-9D4E-52F1B021AC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528925-6912-2B45-9E66-A74C6316D8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69A8DE-1BA9-4942-B10F-EEA456AB4C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B33271-0498-1845-AF3A-1FC805E6D7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4F3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807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45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</a:defRPr>
            </a:lvl1pPr>
          </a:lstStyle>
          <a:p>
            <a:fld id="{F0FE356D-9FA8-5642-A883-7AB8DD1E367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533400" y="1371600"/>
            <a:ext cx="8080375" cy="155575"/>
          </a:xfrm>
          <a:prstGeom prst="rect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A50021"/>
              </a:solidFill>
              <a:latin typeface="Tahoma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-65" charset="0"/>
          <a:ea typeface="Arial" pitchFamily="-65" charset="0"/>
          <a:cs typeface="Arial" pitchFamily="-65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-65" charset="0"/>
          <a:ea typeface="Arial" pitchFamily="-65" charset="0"/>
          <a:cs typeface="Arial" pitchFamily="-65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-65" charset="0"/>
          <a:ea typeface="Arial" pitchFamily="-65" charset="0"/>
          <a:cs typeface="Arial" pitchFamily="-65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-65" charset="0"/>
          <a:ea typeface="Arial" pitchFamily="-65" charset="0"/>
          <a:cs typeface="Arial" pitchFamily="-65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-65" charset="0"/>
          <a:ea typeface="Arial" pitchFamily="-65" charset="0"/>
          <a:cs typeface="Arial" pitchFamily="-65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-65" charset="0"/>
          <a:ea typeface="Arial" pitchFamily="-65" charset="0"/>
          <a:cs typeface="Arial" pitchFamily="-65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-65" charset="0"/>
          <a:ea typeface="Arial" pitchFamily="-65" charset="0"/>
          <a:cs typeface="Arial" pitchFamily="-65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-65" charset="0"/>
          <a:ea typeface="Arial" pitchFamily="-65" charset="0"/>
          <a:cs typeface="Arial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60000"/>
        <a:buFont typeface="Wingdings" charset="2"/>
        <a:buChar char="n"/>
        <a:defRPr sz="26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Font typeface="Wingdings" charset="2"/>
        <a:buChar char="n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Font typeface="Wingdings" charset="2"/>
        <a:buChar char="n"/>
        <a:defRPr>
          <a:solidFill>
            <a:schemeClr val="tx1"/>
          </a:solidFill>
          <a:latin typeface="+mn-lt"/>
          <a:ea typeface="ＭＳ Ｐゴシック" pitchFamily="-6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charset="2"/>
        <a:buChar char="n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-65" charset="2"/>
        <a:buChar char="n"/>
        <a:defRPr>
          <a:solidFill>
            <a:schemeClr val="tx1"/>
          </a:solidFill>
          <a:latin typeface="+mn-lt"/>
          <a:ea typeface="ＭＳ Ｐゴシック" pitchFamily="-6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-65" charset="2"/>
        <a:buChar char="n"/>
        <a:defRPr>
          <a:solidFill>
            <a:schemeClr val="tx1"/>
          </a:solidFill>
          <a:latin typeface="+mn-lt"/>
          <a:ea typeface="ＭＳ Ｐゴシック" pitchFamily="-6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-65" charset="2"/>
        <a:buChar char="n"/>
        <a:defRPr>
          <a:solidFill>
            <a:schemeClr val="tx1"/>
          </a:solidFill>
          <a:latin typeface="+mn-lt"/>
          <a:ea typeface="ＭＳ Ｐゴシック" pitchFamily="-6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-65" charset="2"/>
        <a:buChar char="n"/>
        <a:defRPr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.bin"/><Relationship Id="rId1" Type="http://schemas.openxmlformats.org/officeDocument/2006/relationships/vmlDrawing" Target="../drawings/vmlDrawing1.v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2.bin"/><Relationship Id="rId1" Type="http://schemas.openxmlformats.org/officeDocument/2006/relationships/vmlDrawing" Target="../drawings/vmlDrawing2.v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3.bin"/><Relationship Id="rId1" Type="http://schemas.openxmlformats.org/officeDocument/2006/relationships/vmlDrawing" Target="../drawings/vmlDrawing3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4.bin"/><Relationship Id="rId1" Type="http://schemas.openxmlformats.org/officeDocument/2006/relationships/vmlDrawing" Target="../drawings/vmlDrawing4.v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5.bin"/><Relationship Id="rId1" Type="http://schemas.openxmlformats.org/officeDocument/2006/relationships/vmlDrawing" Target="../drawings/vmlDrawing5.v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6.bin"/><Relationship Id="rId1" Type="http://schemas.openxmlformats.org/officeDocument/2006/relationships/vmlDrawing" Target="../drawings/vmlDrawing6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7.bin"/><Relationship Id="rId1" Type="http://schemas.openxmlformats.org/officeDocument/2006/relationships/vmlDrawing" Target="../drawings/vmlDrawing7.v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8.bin"/><Relationship Id="rId1" Type="http://schemas.openxmlformats.org/officeDocument/2006/relationships/vmlDrawing" Target="../drawings/vmlDrawing8.vml"/></Relationships>
</file>

<file path=ppt/slides/_rels/slide45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10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9.bin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1.bin"/><Relationship Id="rId1" Type="http://schemas.openxmlformats.org/officeDocument/2006/relationships/vmlDrawing" Target="../drawings/vmlDrawing10.v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4076700" cy="4089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311497" y="3838545"/>
            <a:ext cx="445150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http://ps3.kombo.com/images/content/news/blurb_valve_store_camiseta_portal_2008-730.jpges</a:t>
            </a:r>
            <a:endParaRPr lang="en-US" sz="700" dirty="0"/>
          </a:p>
        </p:txBody>
      </p:sp>
      <p:sp>
        <p:nvSpPr>
          <p:cNvPr id="8" name="Rectangle 7"/>
          <p:cNvSpPr/>
          <p:nvPr/>
        </p:nvSpPr>
        <p:spPr>
          <a:xfrm>
            <a:off x="4343400" y="525780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http://</a:t>
            </a:r>
            <a:r>
              <a:rPr lang="en-US" dirty="0" err="1" smtClean="0"/>
              <a:t>www.youtube.com/watch?v</a:t>
            </a:r>
            <a:r>
              <a:rPr lang="en-US" dirty="0" smtClean="0"/>
              <a:t>=Y6ljFaKRTrI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9348" y="533400"/>
            <a:ext cx="4924652" cy="32766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38050" y="5006508"/>
            <a:ext cx="13555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Fireflies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Divisive clustering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2209800" y="27432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1981200" y="32004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2438400" y="35052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743200" y="29718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048000" y="35814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191000" y="33528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267200" y="28194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4800600" y="30480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712420" y="35052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5562600" y="44958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667000" y="48768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2362200" y="44196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3276600" y="45720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3188420" y="50292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838200" y="2057400"/>
            <a:ext cx="5715000" cy="403860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638800" y="1905000"/>
            <a:ext cx="3352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start with one cluster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Divisive clustering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2209800" y="27432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1981200" y="32004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2438400" y="35052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743200" y="29718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048000" y="35814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191000" y="33528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267200" y="28194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4800600" y="30480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712420" y="35052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5562600" y="44958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667000" y="48768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2362200" y="44196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3276600" y="45720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3188420" y="50292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1447800" y="2286000"/>
            <a:ext cx="2286000" cy="350520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953000" y="1600200"/>
            <a:ext cx="39063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split using flat clustering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3886200" y="2438400"/>
            <a:ext cx="2057400" cy="327660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838200" y="2057400"/>
            <a:ext cx="5715000" cy="4038600"/>
          </a:xfrm>
          <a:prstGeom prst="ellips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Divisive clustering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2209800" y="27432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1981200" y="32004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2438400" y="35052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743200" y="29718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048000" y="35814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191000" y="33528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267200" y="28194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4800600" y="30480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712420" y="35052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5562600" y="44958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667000" y="48768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2362200" y="44196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3276600" y="45720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3188420" y="50292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838200" y="2057400"/>
            <a:ext cx="5715000" cy="4038600"/>
          </a:xfrm>
          <a:prstGeom prst="ellips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 rot="16200000" flipH="1">
            <a:off x="1943100" y="3467100"/>
            <a:ext cx="3962400" cy="11430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Divisive clustering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2209800" y="27432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1981200" y="32004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2438400" y="35052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743200" y="29718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048000" y="35814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191000" y="33528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267200" y="28194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4800600" y="30480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712420" y="35052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5562600" y="44958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667000" y="48768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2362200" y="44196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3276600" y="45720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3188420" y="50292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838200" y="2057400"/>
            <a:ext cx="5715000" cy="4038600"/>
          </a:xfrm>
          <a:prstGeom prst="ellips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 rot="16200000" flipH="1">
            <a:off x="1943100" y="3467100"/>
            <a:ext cx="3962400" cy="11430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22" idx="2"/>
          </p:cNvCxnSpPr>
          <p:nvPr/>
        </p:nvCxnSpPr>
        <p:spPr bwMode="auto">
          <a:xfrm rot="10800000" flipH="1" flipV="1">
            <a:off x="838200" y="4076700"/>
            <a:ext cx="3124200" cy="381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4953000" y="1600200"/>
            <a:ext cx="39063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split using flat clustering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Divisive clustering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2209800" y="27432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1981200" y="32004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2438400" y="35052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743200" y="29718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048000" y="35814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191000" y="33528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267200" y="28194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4800600" y="30480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712420" y="35052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5562600" y="44958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667000" y="48768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2362200" y="44196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3276600" y="45720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3188420" y="50292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838200" y="2057400"/>
            <a:ext cx="5715000" cy="4038600"/>
          </a:xfrm>
          <a:prstGeom prst="ellips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 rot="16200000" flipH="1">
            <a:off x="1943100" y="3467100"/>
            <a:ext cx="3962400" cy="11430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22" idx="2"/>
          </p:cNvCxnSpPr>
          <p:nvPr/>
        </p:nvCxnSpPr>
        <p:spPr bwMode="auto">
          <a:xfrm rot="10800000" flipH="1" flipV="1">
            <a:off x="838200" y="4076700"/>
            <a:ext cx="3124200" cy="381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4953000" y="1600200"/>
            <a:ext cx="39063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split using flat clustering</a:t>
            </a:r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 bwMode="auto">
          <a:xfrm flipV="1">
            <a:off x="4114800" y="3048000"/>
            <a:ext cx="2057400" cy="16764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Divisive clustering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2209800" y="27432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1981200" y="32004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2438400" y="35052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743200" y="29718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048000" y="35814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191000" y="33528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267200" y="28194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4800600" y="30480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712420" y="35052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5562600" y="44958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667000" y="48768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2362200" y="44196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3276600" y="45720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3188420" y="50292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838200" y="2057400"/>
            <a:ext cx="5715000" cy="4038600"/>
          </a:xfrm>
          <a:prstGeom prst="ellips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 rot="16200000" flipH="1">
            <a:off x="1943100" y="3467100"/>
            <a:ext cx="3962400" cy="11430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22" idx="2"/>
          </p:cNvCxnSpPr>
          <p:nvPr/>
        </p:nvCxnSpPr>
        <p:spPr bwMode="auto">
          <a:xfrm rot="10800000" flipH="1" flipV="1">
            <a:off x="838200" y="4076700"/>
            <a:ext cx="3124200" cy="381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flipV="1">
            <a:off x="4114800" y="3048000"/>
            <a:ext cx="2057400" cy="16764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>
            <a:off x="2057400" y="5029200"/>
            <a:ext cx="1905000" cy="762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 rot="5400000">
            <a:off x="1752600" y="4343399"/>
            <a:ext cx="1371601" cy="12192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3048000" y="4800600"/>
            <a:ext cx="1219200" cy="3810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rot="5400000" flipH="1" flipV="1">
            <a:off x="1562100" y="2781300"/>
            <a:ext cx="1981200" cy="6858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 rot="10800000">
            <a:off x="1447800" y="2819400"/>
            <a:ext cx="1066800" cy="3810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16200000" flipH="1">
            <a:off x="2247900" y="3390900"/>
            <a:ext cx="1066800" cy="3810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flipV="1">
            <a:off x="2743200" y="3124200"/>
            <a:ext cx="914400" cy="3810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 rot="5400000" flipH="1" flipV="1">
            <a:off x="3505200" y="3124200"/>
            <a:ext cx="2286000" cy="4572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4648200" y="3276600"/>
            <a:ext cx="990600" cy="2286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 rot="10800000">
            <a:off x="3581400" y="2819400"/>
            <a:ext cx="1066800" cy="4572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381000" y="6248400"/>
            <a:ext cx="80577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Note, there is a “temporal” component not seen here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458200" cy="990600"/>
          </a:xfrm>
        </p:spPr>
        <p:txBody>
          <a:bodyPr/>
          <a:lstStyle/>
          <a:p>
            <a:pPr eaLnBrk="1" hangingPunct="1"/>
            <a:r>
              <a:rPr lang="en-US" sz="3600" dirty="0"/>
              <a:t>Hierarchical Agglomerative Clustering (HAC)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458200" cy="4876800"/>
          </a:xfrm>
        </p:spPr>
        <p:txBody>
          <a:bodyPr/>
          <a:lstStyle/>
          <a:p>
            <a:r>
              <a:rPr lang="en-US" dirty="0" smtClean="0"/>
              <a:t>Let </a:t>
            </a:r>
            <a:r>
              <a:rPr lang="en-US" b="1" dirty="0" smtClean="0"/>
              <a:t>C</a:t>
            </a:r>
            <a:r>
              <a:rPr lang="en-US" dirty="0" smtClean="0"/>
              <a:t> be a set of clusters</a:t>
            </a:r>
          </a:p>
          <a:p>
            <a:r>
              <a:rPr lang="en-US" dirty="0" smtClean="0"/>
              <a:t>Initialize </a:t>
            </a:r>
            <a:r>
              <a:rPr lang="en-US" b="1" dirty="0" smtClean="0"/>
              <a:t>C</a:t>
            </a:r>
            <a:r>
              <a:rPr lang="en-US" dirty="0" smtClean="0"/>
              <a:t> to be all points/docs as separate clusters</a:t>
            </a:r>
          </a:p>
          <a:p>
            <a:r>
              <a:rPr lang="en-US" dirty="0" smtClean="0"/>
              <a:t>While </a:t>
            </a:r>
            <a:r>
              <a:rPr lang="en-US" b="1" dirty="0" smtClean="0"/>
              <a:t>C</a:t>
            </a:r>
            <a:r>
              <a:rPr lang="en-US" dirty="0" smtClean="0"/>
              <a:t> contains more than one cluster</a:t>
            </a:r>
          </a:p>
          <a:p>
            <a:pPr lvl="1"/>
            <a:r>
              <a:rPr lang="en-US" dirty="0" smtClean="0"/>
              <a:t>find </a:t>
            </a:r>
            <a:r>
              <a:rPr lang="en-US" i="1" dirty="0" smtClean="0"/>
              <a:t>c</a:t>
            </a:r>
            <a:r>
              <a:rPr lang="en-US" i="1" baseline="-25000" dirty="0" smtClean="0"/>
              <a:t>1</a:t>
            </a:r>
            <a:r>
              <a:rPr lang="en-US" dirty="0" smtClean="0"/>
              <a:t> and </a:t>
            </a:r>
            <a:r>
              <a:rPr lang="en-US" i="1" dirty="0" smtClean="0"/>
              <a:t>c</a:t>
            </a:r>
            <a:r>
              <a:rPr lang="en-US" i="1" baseline="-25000" dirty="0" smtClean="0"/>
              <a:t>2</a:t>
            </a:r>
            <a:r>
              <a:rPr lang="en-US" dirty="0" smtClean="0"/>
              <a:t> in </a:t>
            </a:r>
            <a:r>
              <a:rPr lang="en-US" b="1" dirty="0" smtClean="0"/>
              <a:t>C</a:t>
            </a:r>
            <a:r>
              <a:rPr lang="en-US" dirty="0" smtClean="0"/>
              <a:t> that are </a:t>
            </a:r>
            <a:r>
              <a:rPr lang="en-US" dirty="0" smtClean="0">
                <a:solidFill>
                  <a:srgbClr val="FF0000"/>
                </a:solidFill>
              </a:rPr>
              <a:t>closest together</a:t>
            </a:r>
          </a:p>
          <a:p>
            <a:pPr lvl="1"/>
            <a:r>
              <a:rPr lang="en-US" dirty="0" smtClean="0"/>
              <a:t>remove </a:t>
            </a:r>
            <a:r>
              <a:rPr lang="en-US" i="1" dirty="0" smtClean="0"/>
              <a:t>c</a:t>
            </a:r>
            <a:r>
              <a:rPr lang="en-US" i="1" baseline="-25000" dirty="0" smtClean="0"/>
              <a:t>1</a:t>
            </a:r>
            <a:r>
              <a:rPr lang="en-US" dirty="0" smtClean="0"/>
              <a:t> and </a:t>
            </a:r>
            <a:r>
              <a:rPr lang="en-US" i="1" dirty="0" smtClean="0"/>
              <a:t>c</a:t>
            </a:r>
            <a:r>
              <a:rPr lang="en-US" i="1" baseline="-25000" dirty="0" smtClean="0"/>
              <a:t>2</a:t>
            </a:r>
            <a:r>
              <a:rPr lang="en-US" dirty="0" smtClean="0"/>
              <a:t> from </a:t>
            </a:r>
            <a:r>
              <a:rPr lang="en-US" b="1" dirty="0" smtClean="0"/>
              <a:t>C</a:t>
            </a:r>
            <a:endParaRPr lang="en-US" dirty="0" smtClean="0"/>
          </a:p>
          <a:p>
            <a:pPr lvl="1"/>
            <a:r>
              <a:rPr lang="en-US" dirty="0" smtClean="0"/>
              <a:t>merge </a:t>
            </a:r>
            <a:r>
              <a:rPr lang="en-US" i="1" dirty="0" smtClean="0"/>
              <a:t>c</a:t>
            </a:r>
            <a:r>
              <a:rPr lang="en-US" i="1" baseline="-25000" dirty="0" smtClean="0"/>
              <a:t>1</a:t>
            </a:r>
            <a:r>
              <a:rPr lang="en-US" dirty="0" smtClean="0"/>
              <a:t> and </a:t>
            </a:r>
            <a:r>
              <a:rPr lang="en-US" i="1" dirty="0" smtClean="0"/>
              <a:t>c</a:t>
            </a:r>
            <a:r>
              <a:rPr lang="en-US" i="1" baseline="-25000" dirty="0" smtClean="0"/>
              <a:t>2</a:t>
            </a:r>
            <a:r>
              <a:rPr lang="en-US" dirty="0" smtClean="0"/>
              <a:t> and add resulting cluster to </a:t>
            </a:r>
            <a:r>
              <a:rPr lang="en-US" b="1" dirty="0" smtClean="0"/>
              <a:t>C</a:t>
            </a:r>
            <a:endParaRPr lang="en-US" sz="3600" dirty="0" smtClean="0"/>
          </a:p>
          <a:p>
            <a:pPr eaLnBrk="1" hangingPunct="1"/>
            <a:r>
              <a:rPr lang="en-US" dirty="0" smtClean="0"/>
              <a:t>The </a:t>
            </a:r>
            <a:r>
              <a:rPr lang="en-US" dirty="0"/>
              <a:t>history of merging forms a binary tree or </a:t>
            </a:r>
            <a:r>
              <a:rPr lang="en-US" dirty="0" smtClean="0"/>
              <a:t>hierarchy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How do we measure the distance between clusters?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Distance between clusters</a:t>
            </a:r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1219200"/>
          </a:xfrm>
        </p:spPr>
        <p:txBody>
          <a:bodyPr/>
          <a:lstStyle/>
          <a:p>
            <a:pPr eaLnBrk="1" hangingPunct="1"/>
            <a:r>
              <a:rPr lang="en-US" b="1" dirty="0" smtClean="0">
                <a:sym typeface="Symbol" charset="2"/>
              </a:rPr>
              <a:t>Single</a:t>
            </a:r>
            <a:r>
              <a:rPr lang="en-US" b="1" dirty="0">
                <a:sym typeface="Symbol" charset="2"/>
              </a:rPr>
              <a:t>-link</a:t>
            </a:r>
          </a:p>
          <a:p>
            <a:pPr lvl="1" eaLnBrk="1" hangingPunct="1"/>
            <a:r>
              <a:rPr lang="en-US" dirty="0">
                <a:ea typeface="ＭＳ Ｐゴシック" charset="-128"/>
                <a:sym typeface="Symbol" charset="2"/>
              </a:rPr>
              <a:t>Similarity of the </a:t>
            </a:r>
            <a:r>
              <a:rPr lang="en-US" i="1" dirty="0">
                <a:ea typeface="ＭＳ Ｐゴシック" charset="-128"/>
                <a:sym typeface="Symbol" charset="2"/>
              </a:rPr>
              <a:t>most</a:t>
            </a:r>
            <a:r>
              <a:rPr lang="en-US" dirty="0" smtClean="0">
                <a:ea typeface="ＭＳ Ｐゴシック" charset="-128"/>
                <a:sym typeface="Symbol" charset="2"/>
              </a:rPr>
              <a:t> similar </a:t>
            </a:r>
            <a:r>
              <a:rPr lang="en-US" dirty="0">
                <a:ea typeface="ＭＳ Ｐゴシック" charset="-128"/>
                <a:sym typeface="Symbol" charset="2"/>
              </a:rPr>
              <a:t>(single-link</a:t>
            </a:r>
            <a:r>
              <a:rPr lang="en-US" dirty="0" smtClean="0">
                <a:ea typeface="ＭＳ Ｐゴシック" charset="-128"/>
                <a:sym typeface="Symbol" charset="2"/>
              </a:rPr>
              <a:t>)</a:t>
            </a:r>
            <a:endParaRPr lang="en-US" dirty="0">
              <a:ea typeface="ＭＳ Ｐゴシック" charset="-128"/>
              <a:sym typeface="Symbol" charset="2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1981200" y="40386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1828800" y="49530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2895600" y="51054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819400" y="43434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5562600" y="48768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5410200" y="40386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6553200" y="41148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371600" y="3657600"/>
            <a:ext cx="2133600" cy="213360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4953000" y="3657600"/>
            <a:ext cx="2133600" cy="213360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cxnSp>
        <p:nvCxnSpPr>
          <p:cNvPr id="16" name="Straight Connector 15"/>
          <p:cNvCxnSpPr>
            <a:stCxn id="7" idx="6"/>
            <a:endCxn id="10" idx="2"/>
          </p:cNvCxnSpPr>
          <p:nvPr/>
        </p:nvCxnSpPr>
        <p:spPr bwMode="auto">
          <a:xfrm flipV="1">
            <a:off x="3048000" y="4152900"/>
            <a:ext cx="2362200" cy="30480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2971800" y="5943600"/>
          <a:ext cx="2430463" cy="649288"/>
        </p:xfrm>
        <a:graphic>
          <a:graphicData uri="http://schemas.openxmlformats.org/presentationml/2006/ole">
            <p:oleObj spid="_x0000_s25602" name="Equation" r:id="rId3" imgW="901700" imgH="2413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Distance between clusters</a:t>
            </a:r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1219200"/>
          </a:xfrm>
        </p:spPr>
        <p:txBody>
          <a:bodyPr/>
          <a:lstStyle/>
          <a:p>
            <a:pPr eaLnBrk="1" hangingPunct="1"/>
            <a:r>
              <a:rPr lang="en-US" b="1" dirty="0" smtClean="0">
                <a:sym typeface="Symbol" charset="2"/>
              </a:rPr>
              <a:t>Complete-link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  <a:sym typeface="Symbol" charset="2"/>
              </a:rPr>
              <a:t>Similarity of the “furthest” points, the </a:t>
            </a:r>
            <a:r>
              <a:rPr lang="en-US" i="1" dirty="0" smtClean="0">
                <a:ea typeface="ＭＳ Ｐゴシック" charset="-128"/>
                <a:sym typeface="Symbol" charset="2"/>
              </a:rPr>
              <a:t>least</a:t>
            </a:r>
            <a:r>
              <a:rPr lang="en-US" dirty="0" smtClean="0">
                <a:ea typeface="ＭＳ Ｐゴシック" charset="-128"/>
                <a:sym typeface="Symbol" charset="2"/>
              </a:rPr>
              <a:t> similar</a:t>
            </a:r>
            <a:endParaRPr lang="en-US" dirty="0">
              <a:ea typeface="ＭＳ Ｐゴシック" charset="-128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1981200" y="40386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1828800" y="49530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2895600" y="51054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819400" y="43434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5562600" y="48768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5410200" y="40386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6553200" y="41148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371600" y="3657600"/>
            <a:ext cx="2133600" cy="213360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4953000" y="3657600"/>
            <a:ext cx="2133600" cy="213360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cxnSp>
        <p:nvCxnSpPr>
          <p:cNvPr id="16" name="Straight Connector 15"/>
          <p:cNvCxnSpPr>
            <a:endCxn id="11" idx="2"/>
          </p:cNvCxnSpPr>
          <p:nvPr/>
        </p:nvCxnSpPr>
        <p:spPr bwMode="auto">
          <a:xfrm flipV="1">
            <a:off x="2057400" y="4229100"/>
            <a:ext cx="4495800" cy="80010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457200" y="6096000"/>
            <a:ext cx="5632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Why are these “local” methods used?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934200" y="6096000"/>
            <a:ext cx="1608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efficiency</a:t>
            </a:r>
            <a:endParaRPr lang="en-US" dirty="0">
              <a:solidFill>
                <a:srgbClr val="0000FF"/>
              </a:solidFill>
            </a:endParaRPr>
          </a:p>
        </p:txBody>
      </p:sp>
      <p:graphicFrame>
        <p:nvGraphicFramePr>
          <p:cNvPr id="215042" name="Object 2"/>
          <p:cNvGraphicFramePr>
            <a:graphicFrameLocks noChangeAspect="1"/>
          </p:cNvGraphicFramePr>
          <p:nvPr/>
        </p:nvGraphicFramePr>
        <p:xfrm>
          <a:off x="2971800" y="2819400"/>
          <a:ext cx="2430463" cy="649288"/>
        </p:xfrm>
        <a:graphic>
          <a:graphicData uri="http://schemas.openxmlformats.org/presentationml/2006/ole">
            <p:oleObj spid="_x0000_s215042" name="Equation" r:id="rId3" imgW="901700" imgH="2413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Distance between clusters</a:t>
            </a:r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1219200"/>
          </a:xfrm>
        </p:spPr>
        <p:txBody>
          <a:bodyPr/>
          <a:lstStyle/>
          <a:p>
            <a:pPr eaLnBrk="1" hangingPunct="1"/>
            <a:r>
              <a:rPr lang="en-US" b="1" dirty="0" err="1" smtClean="0"/>
              <a:t>Centroid</a:t>
            </a:r>
            <a:endParaRPr lang="en-US" b="1" dirty="0" smtClean="0"/>
          </a:p>
          <a:p>
            <a:pPr lvl="1" eaLnBrk="1" hangingPunct="1"/>
            <a:r>
              <a:rPr lang="en-US" dirty="0" smtClean="0">
                <a:ea typeface="ＭＳ Ｐゴシック" charset="-128"/>
                <a:sym typeface="Symbol" charset="2"/>
              </a:rPr>
              <a:t>Clusters whose </a:t>
            </a:r>
            <a:r>
              <a:rPr lang="en-US" dirty="0" err="1" smtClean="0">
                <a:ea typeface="ＭＳ Ｐゴシック" charset="-128"/>
                <a:sym typeface="Symbol" charset="2"/>
              </a:rPr>
              <a:t>centroids</a:t>
            </a:r>
            <a:r>
              <a:rPr lang="en-US" dirty="0" smtClean="0">
                <a:ea typeface="ＭＳ Ｐゴシック" charset="-128"/>
                <a:sym typeface="Symbol" charset="2"/>
              </a:rPr>
              <a:t> (centers of gravity) are the most similar</a:t>
            </a:r>
            <a:endParaRPr lang="en-US" dirty="0">
              <a:ea typeface="ＭＳ Ｐゴシック" charset="-128"/>
              <a:sym typeface="Symbol" charset="2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1981200" y="40386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1828800" y="49530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2895600" y="51054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819400" y="43434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5562600" y="48768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5410200" y="40386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6553200" y="41148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371600" y="3657600"/>
            <a:ext cx="2133600" cy="213360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4953000" y="3657600"/>
            <a:ext cx="2133600" cy="213360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2362200" y="4343400"/>
            <a:ext cx="3733800" cy="533400"/>
            <a:chOff x="2362200" y="4343400"/>
            <a:chExt cx="3733800" cy="533400"/>
          </a:xfrm>
        </p:grpSpPr>
        <p:cxnSp>
          <p:nvCxnSpPr>
            <p:cNvPr id="16" name="Straight Connector 15"/>
            <p:cNvCxnSpPr>
              <a:endCxn id="17" idx="2"/>
            </p:cNvCxnSpPr>
            <p:nvPr/>
          </p:nvCxnSpPr>
          <p:spPr bwMode="auto">
            <a:xfrm flipV="1">
              <a:off x="2590800" y="4457700"/>
              <a:ext cx="3276600" cy="266700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15" name="Oval 14"/>
            <p:cNvSpPr/>
            <p:nvPr/>
          </p:nvSpPr>
          <p:spPr bwMode="auto">
            <a:xfrm>
              <a:off x="2362200" y="4648200"/>
              <a:ext cx="228600" cy="228600"/>
            </a:xfrm>
            <a:prstGeom prst="ellipse">
              <a:avLst/>
            </a:prstGeom>
            <a:solidFill>
              <a:srgbClr val="CC0000"/>
            </a:solidFill>
            <a:ln w="1905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5867400" y="4343400"/>
              <a:ext cx="228600" cy="228600"/>
            </a:xfrm>
            <a:prstGeom prst="ellipse">
              <a:avLst/>
            </a:prstGeom>
            <a:solidFill>
              <a:srgbClr val="CC0000"/>
            </a:solidFill>
            <a:ln w="1905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65" charset="0"/>
                <a:ea typeface="Arial" pitchFamily="-65" charset="0"/>
                <a:cs typeface="Arial" pitchFamily="-65" charset="0"/>
              </a:endParaRPr>
            </a:p>
          </p:txBody>
        </p:sp>
      </p:grpSp>
      <p:graphicFrame>
        <p:nvGraphicFramePr>
          <p:cNvPr id="217090" name="Object 2"/>
          <p:cNvGraphicFramePr>
            <a:graphicFrameLocks noChangeAspect="1"/>
          </p:cNvGraphicFramePr>
          <p:nvPr/>
        </p:nvGraphicFramePr>
        <p:xfrm>
          <a:off x="3200400" y="6096000"/>
          <a:ext cx="1981200" cy="685800"/>
        </p:xfrm>
        <a:graphic>
          <a:graphicData uri="http://schemas.openxmlformats.org/presentationml/2006/ole">
            <p:oleObj spid="_x0000_s217090" name="Equation" r:id="rId3" imgW="6602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764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sz="3200" dirty="0" smtClean="0">
                <a:latin typeface="Helvetica" pitchFamily="-111" charset="0"/>
                <a:ea typeface="Times New Roman" pitchFamily="-111" charset="0"/>
                <a:cs typeface="Times New Roman" pitchFamily="-111" charset="0"/>
              </a:rPr>
              <a:t>Hierarchical Clustering</a:t>
            </a:r>
            <a:endParaRPr lang="en-US" sz="3200" dirty="0">
              <a:latin typeface="Helvetica" pitchFamily="-111" charset="0"/>
              <a:ea typeface="Times New Roman" pitchFamily="-111" charset="0"/>
              <a:cs typeface="Times New Roman" pitchFamily="-111" charset="0"/>
            </a:endParaRP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4191000"/>
            <a:ext cx="6400800" cy="1752600"/>
          </a:xfrm>
        </p:spPr>
        <p:txBody>
          <a:bodyPr/>
          <a:lstStyle/>
          <a:p>
            <a:pPr marL="0" indent="0" algn="r" eaLnBrk="1" hangingPunct="1">
              <a:buFont typeface="Wingdings" pitchFamily="-111" charset="2"/>
              <a:buNone/>
            </a:pPr>
            <a:r>
              <a:rPr lang="en-US" sz="2000" dirty="0">
                <a:ea typeface="ＭＳ Ｐゴシック" pitchFamily="-111" charset="-128"/>
              </a:rPr>
              <a:t>David </a:t>
            </a:r>
            <a:r>
              <a:rPr lang="en-US" sz="2000" dirty="0" err="1">
                <a:ea typeface="ＭＳ Ｐゴシック" pitchFamily="-111" charset="-128"/>
              </a:rPr>
              <a:t>Kauchak</a:t>
            </a:r>
            <a:endParaRPr lang="en-US" sz="2000" dirty="0">
              <a:ea typeface="ＭＳ Ｐゴシック" pitchFamily="-111" charset="-128"/>
            </a:endParaRPr>
          </a:p>
          <a:p>
            <a:pPr marL="0" indent="0" algn="r" eaLnBrk="1" hangingPunct="1">
              <a:buFont typeface="Wingdings" pitchFamily="-111" charset="2"/>
              <a:buNone/>
            </a:pPr>
            <a:r>
              <a:rPr lang="en-US" sz="2000" dirty="0">
                <a:ea typeface="ＭＳ Ｐゴシック" pitchFamily="-111" charset="-128"/>
              </a:rPr>
              <a:t>cs160</a:t>
            </a:r>
          </a:p>
          <a:p>
            <a:pPr marL="0" indent="0" algn="r" eaLnBrk="1" hangingPunct="1">
              <a:buFont typeface="Wingdings" pitchFamily="-111" charset="2"/>
              <a:buNone/>
            </a:pPr>
            <a:r>
              <a:rPr lang="en-US" sz="2000" dirty="0">
                <a:ea typeface="ＭＳ Ｐゴシック" pitchFamily="-111" charset="-128"/>
              </a:rPr>
              <a:t>Fall 2009</a:t>
            </a:r>
            <a:endParaRPr lang="en-US" sz="2000" dirty="0" smtClean="0">
              <a:ea typeface="ＭＳ Ｐゴシック" pitchFamily="-111" charset="-128"/>
            </a:endParaRPr>
          </a:p>
          <a:p>
            <a:pPr marL="0" indent="0" algn="r" eaLnBrk="1" hangingPunct="1">
              <a:buFont typeface="Wingdings" pitchFamily="-111" charset="2"/>
              <a:buNone/>
            </a:pPr>
            <a:r>
              <a:rPr lang="en-US" sz="1000" i="1" dirty="0" smtClean="0">
                <a:solidFill>
                  <a:srgbClr val="437085"/>
                </a:solidFill>
                <a:ea typeface="ＭＳ Ｐゴシック" pitchFamily="-111" charset="-128"/>
              </a:rPr>
              <a:t>some slides adapted </a:t>
            </a:r>
            <a:r>
              <a:rPr lang="en-US" sz="1000" i="1" dirty="0">
                <a:solidFill>
                  <a:srgbClr val="437085"/>
                </a:solidFill>
                <a:ea typeface="ＭＳ Ｐゴシック" pitchFamily="-111" charset="-128"/>
              </a:rPr>
              <a:t>from:</a:t>
            </a:r>
            <a:br>
              <a:rPr lang="en-US" sz="1000" i="1" dirty="0">
                <a:solidFill>
                  <a:srgbClr val="437085"/>
                </a:solidFill>
                <a:ea typeface="ＭＳ Ｐゴシック" pitchFamily="-111" charset="-128"/>
              </a:rPr>
            </a:br>
            <a:r>
              <a:rPr lang="en-US" sz="1000" dirty="0">
                <a:ea typeface="ＭＳ Ｐゴシック" pitchFamily="-111" charset="-128"/>
              </a:rPr>
              <a:t>http://www.stanford.edu/class/cs276/handouts</a:t>
            </a:r>
            <a:r>
              <a:rPr lang="en-US" sz="1000" dirty="0" smtClean="0">
                <a:ea typeface="ＭＳ Ｐゴシック" pitchFamily="-111" charset="-128"/>
              </a:rPr>
              <a:t>/lecture17-clustering.ppt</a:t>
            </a:r>
            <a:endParaRPr lang="en-US" sz="1000" dirty="0">
              <a:solidFill>
                <a:schemeClr val="accent1"/>
              </a:solidFill>
              <a:ea typeface="ＭＳ Ｐゴシック" pitchFamily="-111" charset="-128"/>
            </a:endParaRPr>
          </a:p>
        </p:txBody>
      </p:sp>
      <p:sp>
        <p:nvSpPr>
          <p:cNvPr id="123908" name="Line 4"/>
          <p:cNvSpPr>
            <a:spLocks noChangeShapeType="1"/>
          </p:cNvSpPr>
          <p:nvPr/>
        </p:nvSpPr>
        <p:spPr bwMode="auto">
          <a:xfrm>
            <a:off x="533400" y="3429000"/>
            <a:ext cx="8077200" cy="0"/>
          </a:xfrm>
          <a:prstGeom prst="line">
            <a:avLst/>
          </a:prstGeom>
          <a:noFill/>
          <a:ln w="762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Distance between clusters</a:t>
            </a:r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1219200"/>
          </a:xfrm>
        </p:spPr>
        <p:txBody>
          <a:bodyPr/>
          <a:lstStyle/>
          <a:p>
            <a:pPr eaLnBrk="1" hangingPunct="1"/>
            <a:r>
              <a:rPr lang="en-US" b="1" dirty="0" err="1" smtClean="0"/>
              <a:t>Centroid</a:t>
            </a:r>
            <a:endParaRPr lang="en-US" b="1" dirty="0" smtClean="0"/>
          </a:p>
          <a:p>
            <a:pPr lvl="1" eaLnBrk="1" hangingPunct="1"/>
            <a:r>
              <a:rPr lang="en-US" dirty="0" smtClean="0">
                <a:ea typeface="ＭＳ Ｐゴシック" charset="-128"/>
                <a:sym typeface="Symbol" charset="2"/>
              </a:rPr>
              <a:t>Clusters whose </a:t>
            </a:r>
            <a:r>
              <a:rPr lang="en-US" dirty="0" err="1" smtClean="0">
                <a:ea typeface="ＭＳ Ｐゴシック" charset="-128"/>
                <a:sym typeface="Symbol" charset="2"/>
              </a:rPr>
              <a:t>centroids</a:t>
            </a:r>
            <a:r>
              <a:rPr lang="en-US" dirty="0" smtClean="0">
                <a:ea typeface="ＭＳ Ｐゴシック" charset="-128"/>
                <a:sym typeface="Symbol" charset="2"/>
              </a:rPr>
              <a:t> (centers of gravity) are the most similar</a:t>
            </a:r>
            <a:endParaRPr lang="en-US" dirty="0">
              <a:ea typeface="ＭＳ Ｐゴシック" charset="-128"/>
              <a:sym typeface="Symbol" charset="2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1981200" y="40386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1828800" y="49530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2895600" y="51054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819400" y="43434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5562600" y="48768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5410200" y="40386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6553200" y="41148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371600" y="3657600"/>
            <a:ext cx="2133600" cy="213360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4953000" y="3657600"/>
            <a:ext cx="2133600" cy="213360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grpSp>
        <p:nvGrpSpPr>
          <p:cNvPr id="2" name="Group 18"/>
          <p:cNvGrpSpPr/>
          <p:nvPr/>
        </p:nvGrpSpPr>
        <p:grpSpPr>
          <a:xfrm>
            <a:off x="2362200" y="4343400"/>
            <a:ext cx="3733800" cy="533400"/>
            <a:chOff x="2362200" y="4343400"/>
            <a:chExt cx="3733800" cy="533400"/>
          </a:xfrm>
        </p:grpSpPr>
        <p:cxnSp>
          <p:nvCxnSpPr>
            <p:cNvPr id="16" name="Straight Connector 15"/>
            <p:cNvCxnSpPr>
              <a:endCxn id="17" idx="2"/>
            </p:cNvCxnSpPr>
            <p:nvPr/>
          </p:nvCxnSpPr>
          <p:spPr bwMode="auto">
            <a:xfrm flipV="1">
              <a:off x="2590800" y="4457700"/>
              <a:ext cx="3276600" cy="266700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15" name="Oval 14"/>
            <p:cNvSpPr/>
            <p:nvPr/>
          </p:nvSpPr>
          <p:spPr bwMode="auto">
            <a:xfrm>
              <a:off x="2362200" y="4648200"/>
              <a:ext cx="228600" cy="228600"/>
            </a:xfrm>
            <a:prstGeom prst="ellipse">
              <a:avLst/>
            </a:prstGeom>
            <a:solidFill>
              <a:srgbClr val="CC0000"/>
            </a:solidFill>
            <a:ln w="1905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5867400" y="4343400"/>
              <a:ext cx="228600" cy="228600"/>
            </a:xfrm>
            <a:prstGeom prst="ellipse">
              <a:avLst/>
            </a:prstGeom>
            <a:solidFill>
              <a:srgbClr val="CC0000"/>
            </a:solidFill>
            <a:ln w="1905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65" charset="0"/>
                <a:ea typeface="Arial" pitchFamily="-65" charset="0"/>
                <a:cs typeface="Arial" pitchFamily="-65" charset="0"/>
              </a:endParaRPr>
            </a:p>
          </p:txBody>
        </p:sp>
      </p:grpSp>
      <p:graphicFrame>
        <p:nvGraphicFramePr>
          <p:cNvPr id="18" name="Object 6"/>
          <p:cNvGraphicFramePr>
            <a:graphicFrameLocks noChangeAspect="1"/>
          </p:cNvGraphicFramePr>
          <p:nvPr/>
        </p:nvGraphicFramePr>
        <p:xfrm>
          <a:off x="0" y="5715000"/>
          <a:ext cx="2971800" cy="1066800"/>
        </p:xfrm>
        <a:graphic>
          <a:graphicData uri="http://schemas.openxmlformats.org/presentationml/2006/ole">
            <p:oleObj spid="_x0000_s219139" name="Equation" r:id="rId3" imgW="990360" imgH="355320" progId="Equation.3">
              <p:embed/>
            </p:oleObj>
          </a:graphicData>
        </a:graphic>
      </p:graphicFrame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Ward’s method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867400" y="6019800"/>
            <a:ext cx="2991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does this do?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Distance between clusters</a:t>
            </a:r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1219200"/>
          </a:xfrm>
        </p:spPr>
        <p:txBody>
          <a:bodyPr/>
          <a:lstStyle/>
          <a:p>
            <a:pPr eaLnBrk="1" hangingPunct="1"/>
            <a:r>
              <a:rPr lang="en-US" b="1" dirty="0" err="1" smtClean="0"/>
              <a:t>Centroid</a:t>
            </a:r>
            <a:endParaRPr lang="en-US" b="1" dirty="0" smtClean="0"/>
          </a:p>
          <a:p>
            <a:pPr lvl="1" eaLnBrk="1" hangingPunct="1"/>
            <a:r>
              <a:rPr lang="en-US" dirty="0" smtClean="0">
                <a:ea typeface="ＭＳ Ｐゴシック" charset="-128"/>
                <a:sym typeface="Symbol" charset="2"/>
              </a:rPr>
              <a:t>Clusters whose </a:t>
            </a:r>
            <a:r>
              <a:rPr lang="en-US" dirty="0" err="1" smtClean="0">
                <a:ea typeface="ＭＳ Ｐゴシック" charset="-128"/>
                <a:sym typeface="Symbol" charset="2"/>
              </a:rPr>
              <a:t>centroids</a:t>
            </a:r>
            <a:r>
              <a:rPr lang="en-US" dirty="0" smtClean="0">
                <a:ea typeface="ＭＳ Ｐゴシック" charset="-128"/>
                <a:sym typeface="Symbol" charset="2"/>
              </a:rPr>
              <a:t> (centers of gravity) are the most similar</a:t>
            </a:r>
            <a:endParaRPr lang="en-US" dirty="0">
              <a:ea typeface="ＭＳ Ｐゴシック" charset="-128"/>
              <a:sym typeface="Symbol" charset="2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1981200" y="40386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1828800" y="49530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2895600" y="51054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819400" y="43434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5562600" y="48768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5410200" y="40386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6553200" y="41148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371600" y="3657600"/>
            <a:ext cx="2133600" cy="213360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4953000" y="3657600"/>
            <a:ext cx="2133600" cy="213360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grpSp>
        <p:nvGrpSpPr>
          <p:cNvPr id="2" name="Group 18"/>
          <p:cNvGrpSpPr/>
          <p:nvPr/>
        </p:nvGrpSpPr>
        <p:grpSpPr>
          <a:xfrm>
            <a:off x="2362200" y="4343400"/>
            <a:ext cx="3733800" cy="533400"/>
            <a:chOff x="2362200" y="4343400"/>
            <a:chExt cx="3733800" cy="533400"/>
          </a:xfrm>
        </p:grpSpPr>
        <p:cxnSp>
          <p:nvCxnSpPr>
            <p:cNvPr id="16" name="Straight Connector 15"/>
            <p:cNvCxnSpPr>
              <a:endCxn id="17" idx="2"/>
            </p:cNvCxnSpPr>
            <p:nvPr/>
          </p:nvCxnSpPr>
          <p:spPr bwMode="auto">
            <a:xfrm flipV="1">
              <a:off x="2590800" y="4457700"/>
              <a:ext cx="3276600" cy="266700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15" name="Oval 14"/>
            <p:cNvSpPr/>
            <p:nvPr/>
          </p:nvSpPr>
          <p:spPr bwMode="auto">
            <a:xfrm>
              <a:off x="2362200" y="4648200"/>
              <a:ext cx="228600" cy="228600"/>
            </a:xfrm>
            <a:prstGeom prst="ellipse">
              <a:avLst/>
            </a:prstGeom>
            <a:solidFill>
              <a:srgbClr val="CC0000"/>
            </a:solidFill>
            <a:ln w="1905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65" charset="0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5867400" y="4343400"/>
              <a:ext cx="228600" cy="228600"/>
            </a:xfrm>
            <a:prstGeom prst="ellipse">
              <a:avLst/>
            </a:prstGeom>
            <a:solidFill>
              <a:srgbClr val="CC0000"/>
            </a:solidFill>
            <a:ln w="1905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65" charset="0"/>
                <a:ea typeface="Arial" pitchFamily="-65" charset="0"/>
                <a:cs typeface="Arial" pitchFamily="-65" charset="0"/>
              </a:endParaRPr>
            </a:p>
          </p:txBody>
        </p:sp>
      </p:grpSp>
      <p:graphicFrame>
        <p:nvGraphicFramePr>
          <p:cNvPr id="18" name="Object 6"/>
          <p:cNvGraphicFramePr>
            <a:graphicFrameLocks noChangeAspect="1"/>
          </p:cNvGraphicFramePr>
          <p:nvPr/>
        </p:nvGraphicFramePr>
        <p:xfrm>
          <a:off x="0" y="5715000"/>
          <a:ext cx="2971800" cy="1066800"/>
        </p:xfrm>
        <a:graphic>
          <a:graphicData uri="http://schemas.openxmlformats.org/presentationml/2006/ole">
            <p:oleObj spid="_x0000_s220162" name="Equation" r:id="rId3" imgW="990360" imgH="355320" progId="Equation.3">
              <p:embed/>
            </p:oleObj>
          </a:graphicData>
        </a:graphic>
      </p:graphicFrame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Ward’s method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715000" y="5950803"/>
            <a:ext cx="32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Encourages similar sized clusters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Distance between clusters</a:t>
            </a:r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1219200"/>
          </a:xfrm>
        </p:spPr>
        <p:txBody>
          <a:bodyPr/>
          <a:lstStyle/>
          <a:p>
            <a:pPr eaLnBrk="1" hangingPunct="1"/>
            <a:r>
              <a:rPr lang="en-US" b="1" dirty="0" smtClean="0">
                <a:sym typeface="Symbol" charset="2"/>
              </a:rPr>
              <a:t>Average-link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  <a:sym typeface="Symbol" charset="2"/>
              </a:rPr>
              <a:t>Average similarity between all pairs of elements</a:t>
            </a:r>
            <a:endParaRPr lang="en-US" dirty="0">
              <a:ea typeface="ＭＳ Ｐゴシック" charset="-128"/>
              <a:sym typeface="Symbol" charset="2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1981200" y="40386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1828800" y="49530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2895600" y="51054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819400" y="43434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5562600" y="48768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5410200" y="40386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6553200" y="41148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371600" y="3657600"/>
            <a:ext cx="2133600" cy="213360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4953000" y="3657600"/>
            <a:ext cx="2133600" cy="213360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cxnSp>
        <p:nvCxnSpPr>
          <p:cNvPr id="16" name="Straight Connector 15"/>
          <p:cNvCxnSpPr>
            <a:stCxn id="7" idx="6"/>
            <a:endCxn id="10" idx="2"/>
          </p:cNvCxnSpPr>
          <p:nvPr/>
        </p:nvCxnSpPr>
        <p:spPr bwMode="auto">
          <a:xfrm flipV="1">
            <a:off x="3048000" y="4152900"/>
            <a:ext cx="2362200" cy="30480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stCxn id="7" idx="5"/>
            <a:endCxn id="9" idx="2"/>
          </p:cNvCxnSpPr>
          <p:nvPr/>
        </p:nvCxnSpPr>
        <p:spPr bwMode="auto">
          <a:xfrm rot="16200000" flipH="1">
            <a:off x="4062272" y="3490772"/>
            <a:ext cx="452578" cy="2548078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endCxn id="11" idx="2"/>
          </p:cNvCxnSpPr>
          <p:nvPr/>
        </p:nvCxnSpPr>
        <p:spPr bwMode="auto">
          <a:xfrm flipV="1">
            <a:off x="3048000" y="4229100"/>
            <a:ext cx="3505200" cy="266701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>
            <a:endCxn id="9" idx="3"/>
          </p:cNvCxnSpPr>
          <p:nvPr/>
        </p:nvCxnSpPr>
        <p:spPr bwMode="auto">
          <a:xfrm flipV="1">
            <a:off x="3124200" y="5071922"/>
            <a:ext cx="2471878" cy="109678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>
            <a:stCxn id="5" idx="6"/>
            <a:endCxn id="9" idx="3"/>
          </p:cNvCxnSpPr>
          <p:nvPr/>
        </p:nvCxnSpPr>
        <p:spPr bwMode="auto">
          <a:xfrm>
            <a:off x="2057400" y="5067300"/>
            <a:ext cx="3538678" cy="4622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>
            <a:stCxn id="4" idx="5"/>
          </p:cNvCxnSpPr>
          <p:nvPr/>
        </p:nvCxnSpPr>
        <p:spPr bwMode="auto">
          <a:xfrm rot="16200000" flipH="1">
            <a:off x="3490772" y="2919272"/>
            <a:ext cx="757378" cy="3386278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5" idx="7"/>
            <a:endCxn id="11" idx="3"/>
          </p:cNvCxnSpPr>
          <p:nvPr/>
        </p:nvCxnSpPr>
        <p:spPr bwMode="auto">
          <a:xfrm rot="5400000" flipH="1" flipV="1">
            <a:off x="3967022" y="2366822"/>
            <a:ext cx="676556" cy="4562756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5" idx="7"/>
            <a:endCxn id="10" idx="3"/>
          </p:cNvCxnSpPr>
          <p:nvPr/>
        </p:nvCxnSpPr>
        <p:spPr bwMode="auto">
          <a:xfrm rot="5400000" flipH="1" flipV="1">
            <a:off x="3357422" y="2900222"/>
            <a:ext cx="752756" cy="3419756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4" idx="7"/>
            <a:endCxn id="10" idx="1"/>
          </p:cNvCxnSpPr>
          <p:nvPr/>
        </p:nvCxnSpPr>
        <p:spPr bwMode="auto">
          <a:xfrm rot="5400000" flipH="1" flipV="1">
            <a:off x="3810000" y="2438400"/>
            <a:ext cx="1588" cy="3267356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endCxn id="11" idx="1"/>
          </p:cNvCxnSpPr>
          <p:nvPr/>
        </p:nvCxnSpPr>
        <p:spPr bwMode="auto">
          <a:xfrm flipV="1">
            <a:off x="2219044" y="4148278"/>
            <a:ext cx="4367634" cy="42722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graphicFrame>
        <p:nvGraphicFramePr>
          <p:cNvPr id="218114" name="Object 2"/>
          <p:cNvGraphicFramePr>
            <a:graphicFrameLocks noChangeAspect="1"/>
          </p:cNvGraphicFramePr>
          <p:nvPr/>
        </p:nvGraphicFramePr>
        <p:xfrm>
          <a:off x="2743200" y="6000750"/>
          <a:ext cx="2971800" cy="857250"/>
        </p:xfrm>
        <a:graphic>
          <a:graphicData uri="http://schemas.openxmlformats.org/presentationml/2006/ole">
            <p:oleObj spid="_x0000_s218114" name="Equation" r:id="rId3" imgW="1143000" imgH="3301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Single Link Example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89013" y="1752600"/>
            <a:ext cx="7353300" cy="4046538"/>
            <a:chOff x="623" y="1104"/>
            <a:chExt cx="4632" cy="2549"/>
          </a:xfrm>
        </p:grpSpPr>
        <p:sp>
          <p:nvSpPr>
            <p:cNvPr id="55315" name="Line 4"/>
            <p:cNvSpPr>
              <a:spLocks noChangeShapeType="1"/>
            </p:cNvSpPr>
            <p:nvPr/>
          </p:nvSpPr>
          <p:spPr bwMode="auto">
            <a:xfrm flipV="1">
              <a:off x="624" y="1104"/>
              <a:ext cx="0" cy="25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55316" name="Line 5"/>
            <p:cNvSpPr>
              <a:spLocks noChangeShapeType="1"/>
            </p:cNvSpPr>
            <p:nvPr/>
          </p:nvSpPr>
          <p:spPr bwMode="auto">
            <a:xfrm>
              <a:off x="623" y="3653"/>
              <a:ext cx="46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55300" name="Oval 6"/>
          <p:cNvSpPr>
            <a:spLocks noChangeArrowheads="1"/>
          </p:cNvSpPr>
          <p:nvPr/>
        </p:nvSpPr>
        <p:spPr bwMode="auto">
          <a:xfrm>
            <a:off x="1752600" y="2667000"/>
            <a:ext cx="74613" cy="7461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301" name="Oval 7"/>
          <p:cNvSpPr>
            <a:spLocks noChangeArrowheads="1"/>
          </p:cNvSpPr>
          <p:nvPr/>
        </p:nvSpPr>
        <p:spPr bwMode="auto">
          <a:xfrm>
            <a:off x="2590800" y="2667000"/>
            <a:ext cx="74613" cy="7461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302" name="Oval 8"/>
          <p:cNvSpPr>
            <a:spLocks noChangeArrowheads="1"/>
          </p:cNvSpPr>
          <p:nvPr/>
        </p:nvSpPr>
        <p:spPr bwMode="auto">
          <a:xfrm>
            <a:off x="1752600" y="4114800"/>
            <a:ext cx="74613" cy="7461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303" name="Oval 9"/>
          <p:cNvSpPr>
            <a:spLocks noChangeArrowheads="1"/>
          </p:cNvSpPr>
          <p:nvPr/>
        </p:nvSpPr>
        <p:spPr bwMode="auto">
          <a:xfrm>
            <a:off x="2590800" y="4114800"/>
            <a:ext cx="74613" cy="7461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304" name="Oval 10"/>
          <p:cNvSpPr>
            <a:spLocks noChangeArrowheads="1"/>
          </p:cNvSpPr>
          <p:nvPr/>
        </p:nvSpPr>
        <p:spPr bwMode="auto">
          <a:xfrm>
            <a:off x="3886200" y="2667000"/>
            <a:ext cx="74613" cy="7461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305" name="Oval 11"/>
          <p:cNvSpPr>
            <a:spLocks noChangeArrowheads="1"/>
          </p:cNvSpPr>
          <p:nvPr/>
        </p:nvSpPr>
        <p:spPr bwMode="auto">
          <a:xfrm>
            <a:off x="4724400" y="2667000"/>
            <a:ext cx="74613" cy="7461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306" name="Oval 12"/>
          <p:cNvSpPr>
            <a:spLocks noChangeArrowheads="1"/>
          </p:cNvSpPr>
          <p:nvPr/>
        </p:nvSpPr>
        <p:spPr bwMode="auto">
          <a:xfrm>
            <a:off x="3886200" y="4114800"/>
            <a:ext cx="74613" cy="7461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307" name="Oval 13"/>
          <p:cNvSpPr>
            <a:spLocks noChangeArrowheads="1"/>
          </p:cNvSpPr>
          <p:nvPr/>
        </p:nvSpPr>
        <p:spPr bwMode="auto">
          <a:xfrm>
            <a:off x="4724400" y="4114800"/>
            <a:ext cx="74613" cy="7461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57102" name="Oval 14"/>
          <p:cNvSpPr>
            <a:spLocks noChangeArrowheads="1"/>
          </p:cNvSpPr>
          <p:nvPr/>
        </p:nvSpPr>
        <p:spPr bwMode="auto">
          <a:xfrm>
            <a:off x="1447800" y="2362200"/>
            <a:ext cx="1524000" cy="6858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57103" name="Oval 15"/>
          <p:cNvSpPr>
            <a:spLocks noChangeArrowheads="1"/>
          </p:cNvSpPr>
          <p:nvPr/>
        </p:nvSpPr>
        <p:spPr bwMode="auto">
          <a:xfrm>
            <a:off x="3581400" y="3810000"/>
            <a:ext cx="1524000" cy="6858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57104" name="Oval 16"/>
          <p:cNvSpPr>
            <a:spLocks noChangeArrowheads="1"/>
          </p:cNvSpPr>
          <p:nvPr/>
        </p:nvSpPr>
        <p:spPr bwMode="auto">
          <a:xfrm>
            <a:off x="3581400" y="2362200"/>
            <a:ext cx="1524000" cy="6858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57105" name="Oval 17"/>
          <p:cNvSpPr>
            <a:spLocks noChangeArrowheads="1"/>
          </p:cNvSpPr>
          <p:nvPr/>
        </p:nvSpPr>
        <p:spPr bwMode="auto">
          <a:xfrm>
            <a:off x="1447800" y="3810000"/>
            <a:ext cx="1524000" cy="6858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57106" name="Oval 18"/>
          <p:cNvSpPr>
            <a:spLocks noChangeArrowheads="1"/>
          </p:cNvSpPr>
          <p:nvPr/>
        </p:nvSpPr>
        <p:spPr bwMode="auto">
          <a:xfrm>
            <a:off x="1219200" y="2209800"/>
            <a:ext cx="4114800" cy="9906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57107" name="Oval 19"/>
          <p:cNvSpPr>
            <a:spLocks noChangeArrowheads="1"/>
          </p:cNvSpPr>
          <p:nvPr/>
        </p:nvSpPr>
        <p:spPr bwMode="auto">
          <a:xfrm>
            <a:off x="1143000" y="3657600"/>
            <a:ext cx="4114800" cy="9906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57108" name="Oval 20"/>
          <p:cNvSpPr>
            <a:spLocks noChangeArrowheads="1"/>
          </p:cNvSpPr>
          <p:nvPr/>
        </p:nvSpPr>
        <p:spPr bwMode="auto">
          <a:xfrm>
            <a:off x="776288" y="1612900"/>
            <a:ext cx="4876800" cy="36576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lIns="90000" tIns="46800" rIns="90000" bIns="46800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7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7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7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7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7102" grpId="0" animBg="1"/>
      <p:bldP spid="857103" grpId="0" animBg="1"/>
      <p:bldP spid="857104" grpId="0" animBg="1"/>
      <p:bldP spid="857105" grpId="0" animBg="1"/>
      <p:bldP spid="857106" grpId="0" animBg="1"/>
      <p:bldP spid="857107" grpId="0" animBg="1"/>
      <p:bldP spid="85710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Complete Link Example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89013" y="1752600"/>
            <a:ext cx="7353300" cy="4046538"/>
            <a:chOff x="623" y="1104"/>
            <a:chExt cx="4632" cy="2549"/>
          </a:xfrm>
        </p:grpSpPr>
        <p:sp>
          <p:nvSpPr>
            <p:cNvPr id="57363" name="Line 4"/>
            <p:cNvSpPr>
              <a:spLocks noChangeShapeType="1"/>
            </p:cNvSpPr>
            <p:nvPr/>
          </p:nvSpPr>
          <p:spPr bwMode="auto">
            <a:xfrm flipV="1">
              <a:off x="624" y="1104"/>
              <a:ext cx="0" cy="25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57364" name="Line 5"/>
            <p:cNvSpPr>
              <a:spLocks noChangeShapeType="1"/>
            </p:cNvSpPr>
            <p:nvPr/>
          </p:nvSpPr>
          <p:spPr bwMode="auto">
            <a:xfrm>
              <a:off x="623" y="3653"/>
              <a:ext cx="46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57348" name="Oval 6"/>
          <p:cNvSpPr>
            <a:spLocks noChangeArrowheads="1"/>
          </p:cNvSpPr>
          <p:nvPr/>
        </p:nvSpPr>
        <p:spPr bwMode="auto">
          <a:xfrm>
            <a:off x="1752600" y="2667000"/>
            <a:ext cx="74613" cy="7461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7349" name="Oval 7"/>
          <p:cNvSpPr>
            <a:spLocks noChangeArrowheads="1"/>
          </p:cNvSpPr>
          <p:nvPr/>
        </p:nvSpPr>
        <p:spPr bwMode="auto">
          <a:xfrm>
            <a:off x="2590800" y="2667000"/>
            <a:ext cx="74613" cy="7461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7350" name="Oval 8"/>
          <p:cNvSpPr>
            <a:spLocks noChangeArrowheads="1"/>
          </p:cNvSpPr>
          <p:nvPr/>
        </p:nvSpPr>
        <p:spPr bwMode="auto">
          <a:xfrm>
            <a:off x="1752600" y="4114800"/>
            <a:ext cx="74613" cy="7461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7351" name="Oval 9"/>
          <p:cNvSpPr>
            <a:spLocks noChangeArrowheads="1"/>
          </p:cNvSpPr>
          <p:nvPr/>
        </p:nvSpPr>
        <p:spPr bwMode="auto">
          <a:xfrm>
            <a:off x="2590800" y="4114800"/>
            <a:ext cx="74613" cy="7461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7352" name="Oval 10"/>
          <p:cNvSpPr>
            <a:spLocks noChangeArrowheads="1"/>
          </p:cNvSpPr>
          <p:nvPr/>
        </p:nvSpPr>
        <p:spPr bwMode="auto">
          <a:xfrm>
            <a:off x="3886200" y="2667000"/>
            <a:ext cx="74613" cy="7461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7353" name="Oval 11"/>
          <p:cNvSpPr>
            <a:spLocks noChangeArrowheads="1"/>
          </p:cNvSpPr>
          <p:nvPr/>
        </p:nvSpPr>
        <p:spPr bwMode="auto">
          <a:xfrm>
            <a:off x="4724400" y="2667000"/>
            <a:ext cx="74613" cy="7461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7354" name="Oval 12"/>
          <p:cNvSpPr>
            <a:spLocks noChangeArrowheads="1"/>
          </p:cNvSpPr>
          <p:nvPr/>
        </p:nvSpPr>
        <p:spPr bwMode="auto">
          <a:xfrm>
            <a:off x="3886200" y="4114800"/>
            <a:ext cx="74613" cy="7461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7355" name="Oval 13"/>
          <p:cNvSpPr>
            <a:spLocks noChangeArrowheads="1"/>
          </p:cNvSpPr>
          <p:nvPr/>
        </p:nvSpPr>
        <p:spPr bwMode="auto">
          <a:xfrm>
            <a:off x="4724400" y="4114800"/>
            <a:ext cx="74613" cy="7461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59150" name="Oval 14"/>
          <p:cNvSpPr>
            <a:spLocks noChangeArrowheads="1"/>
          </p:cNvSpPr>
          <p:nvPr/>
        </p:nvSpPr>
        <p:spPr bwMode="auto">
          <a:xfrm>
            <a:off x="1447800" y="2362200"/>
            <a:ext cx="1524000" cy="6858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59151" name="Oval 15"/>
          <p:cNvSpPr>
            <a:spLocks noChangeArrowheads="1"/>
          </p:cNvSpPr>
          <p:nvPr/>
        </p:nvSpPr>
        <p:spPr bwMode="auto">
          <a:xfrm>
            <a:off x="3581400" y="3810000"/>
            <a:ext cx="1524000" cy="6858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59152" name="Oval 16"/>
          <p:cNvSpPr>
            <a:spLocks noChangeArrowheads="1"/>
          </p:cNvSpPr>
          <p:nvPr/>
        </p:nvSpPr>
        <p:spPr bwMode="auto">
          <a:xfrm>
            <a:off x="3581400" y="2362200"/>
            <a:ext cx="1524000" cy="6858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59153" name="Oval 17"/>
          <p:cNvSpPr>
            <a:spLocks noChangeArrowheads="1"/>
          </p:cNvSpPr>
          <p:nvPr/>
        </p:nvSpPr>
        <p:spPr bwMode="auto">
          <a:xfrm>
            <a:off x="1447800" y="3810000"/>
            <a:ext cx="1524000" cy="6858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59154" name="Oval 18"/>
          <p:cNvSpPr>
            <a:spLocks noChangeArrowheads="1"/>
          </p:cNvSpPr>
          <p:nvPr/>
        </p:nvSpPr>
        <p:spPr bwMode="auto">
          <a:xfrm>
            <a:off x="1168400" y="2057400"/>
            <a:ext cx="2057400" cy="28194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59155" name="Oval 19"/>
          <p:cNvSpPr>
            <a:spLocks noChangeArrowheads="1"/>
          </p:cNvSpPr>
          <p:nvPr/>
        </p:nvSpPr>
        <p:spPr bwMode="auto">
          <a:xfrm>
            <a:off x="3338513" y="2055813"/>
            <a:ext cx="2057400" cy="28194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59156" name="Oval 20"/>
          <p:cNvSpPr>
            <a:spLocks noChangeArrowheads="1"/>
          </p:cNvSpPr>
          <p:nvPr/>
        </p:nvSpPr>
        <p:spPr bwMode="auto">
          <a:xfrm>
            <a:off x="838200" y="1612900"/>
            <a:ext cx="4876800" cy="36576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lIns="90000" tIns="46800" rIns="90000" bIns="46800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9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9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9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9150" grpId="0" animBg="1"/>
      <p:bldP spid="859151" grpId="0" animBg="1"/>
      <p:bldP spid="859152" grpId="0" animBg="1"/>
      <p:bldP spid="859153" grpId="0" animBg="1"/>
      <p:bldP spid="859154" grpId="0" animBg="1"/>
      <p:bldP spid="859155" grpId="0" animBg="1"/>
      <p:bldP spid="85915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Computational Complexity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05800" cy="48768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For</a:t>
            </a:r>
          </a:p>
          <a:p>
            <a:pPr lvl="1" eaLnBrk="1" hangingPunct="1"/>
            <a:r>
              <a:rPr lang="en-US" sz="2000" i="1" dirty="0" err="1" smtClean="0"/>
              <a:t>m</a:t>
            </a:r>
            <a:r>
              <a:rPr lang="en-US" sz="2000" dirty="0" smtClean="0"/>
              <a:t> dimensions</a:t>
            </a:r>
          </a:p>
          <a:p>
            <a:pPr lvl="1" eaLnBrk="1" hangingPunct="1"/>
            <a:r>
              <a:rPr lang="en-US" sz="2000" i="1" dirty="0" err="1" smtClean="0"/>
              <a:t>n</a:t>
            </a:r>
            <a:r>
              <a:rPr lang="en-US" sz="2000" dirty="0" smtClean="0"/>
              <a:t> documents/points</a:t>
            </a:r>
            <a:endParaRPr lang="en-US" sz="2000" i="1" dirty="0" smtClean="0"/>
          </a:p>
          <a:p>
            <a:pPr eaLnBrk="1" hangingPunct="1"/>
            <a:r>
              <a:rPr lang="en-US" sz="2400" dirty="0" smtClean="0"/>
              <a:t>How many iterations?</a:t>
            </a:r>
          </a:p>
          <a:p>
            <a:pPr lvl="1" eaLnBrk="1" hangingPunct="1"/>
            <a:r>
              <a:rPr lang="en-US" sz="2000" i="1" dirty="0" smtClean="0">
                <a:solidFill>
                  <a:srgbClr val="0000FF"/>
                </a:solidFill>
              </a:rPr>
              <a:t>n-1</a:t>
            </a:r>
            <a:r>
              <a:rPr lang="en-US" sz="2000" i="1" dirty="0" smtClean="0"/>
              <a:t> </a:t>
            </a:r>
            <a:r>
              <a:rPr lang="en-US" sz="2000" dirty="0" smtClean="0"/>
              <a:t>iterations</a:t>
            </a:r>
          </a:p>
          <a:p>
            <a:pPr eaLnBrk="1" hangingPunct="1"/>
            <a:r>
              <a:rPr lang="en-US" sz="2400" dirty="0" smtClean="0"/>
              <a:t>First iteration</a:t>
            </a:r>
          </a:p>
          <a:p>
            <a:pPr lvl="1" eaLnBrk="1" hangingPunct="1"/>
            <a:r>
              <a:rPr lang="en-US" sz="2000" dirty="0" smtClean="0"/>
              <a:t>Need </a:t>
            </a:r>
            <a:r>
              <a:rPr lang="en-US" sz="2000" dirty="0"/>
              <a:t>to</a:t>
            </a:r>
            <a:r>
              <a:rPr lang="en-US" sz="2000" dirty="0" smtClean="0"/>
              <a:t> compute similarity of all pairs of </a:t>
            </a:r>
            <a:r>
              <a:rPr lang="en-US" sz="2000" i="1" dirty="0" err="1" smtClean="0"/>
              <a:t>n</a:t>
            </a:r>
            <a:r>
              <a:rPr lang="en-US" sz="2000" i="1" dirty="0" smtClean="0"/>
              <a:t> </a:t>
            </a:r>
            <a:r>
              <a:rPr lang="en-US" sz="2000" dirty="0" smtClean="0"/>
              <a:t>points/documents: </a:t>
            </a:r>
            <a:r>
              <a:rPr lang="en-US" sz="2000" dirty="0" smtClean="0">
                <a:solidFill>
                  <a:srgbClr val="0000FF"/>
                </a:solidFill>
              </a:rPr>
              <a:t>O(</a:t>
            </a:r>
            <a:r>
              <a:rPr lang="en-US" sz="2000" i="1" dirty="0" smtClean="0">
                <a:solidFill>
                  <a:srgbClr val="0000FF"/>
                </a:solidFill>
              </a:rPr>
              <a:t>n</a:t>
            </a:r>
            <a:r>
              <a:rPr lang="en-US" sz="2000" i="1" baseline="30000" dirty="0" smtClean="0">
                <a:solidFill>
                  <a:srgbClr val="0000FF"/>
                </a:solidFill>
              </a:rPr>
              <a:t>2</a:t>
            </a:r>
            <a:r>
              <a:rPr lang="en-US" sz="2000" i="1" dirty="0" smtClean="0">
                <a:solidFill>
                  <a:srgbClr val="0000FF"/>
                </a:solidFill>
              </a:rPr>
              <a:t>m</a:t>
            </a:r>
            <a:r>
              <a:rPr lang="en-US" sz="2000" dirty="0" smtClean="0">
                <a:solidFill>
                  <a:srgbClr val="0000FF"/>
                </a:solidFill>
              </a:rPr>
              <a:t>)</a:t>
            </a:r>
          </a:p>
          <a:p>
            <a:pPr eaLnBrk="1" hangingPunct="1"/>
            <a:r>
              <a:rPr lang="en-US" sz="2400" dirty="0" smtClean="0"/>
              <a:t>Remaining </a:t>
            </a:r>
            <a:r>
              <a:rPr lang="en-US" sz="2400" i="1" dirty="0"/>
              <a:t>n</a:t>
            </a:r>
            <a:r>
              <a:rPr lang="en-US" sz="2400" dirty="0">
                <a:sym typeface="Symbol" charset="2"/>
              </a:rPr>
              <a:t></a:t>
            </a:r>
            <a:r>
              <a:rPr lang="en-US" sz="2400" dirty="0" smtClean="0">
                <a:sym typeface="Symbol" charset="2"/>
              </a:rPr>
              <a:t>2 iterations</a:t>
            </a:r>
          </a:p>
          <a:p>
            <a:pPr lvl="1" eaLnBrk="1" hangingPunct="1"/>
            <a:r>
              <a:rPr lang="en-US" sz="2000" dirty="0" smtClean="0">
                <a:sym typeface="Symbol" charset="2"/>
              </a:rPr>
              <a:t>compute </a:t>
            </a:r>
            <a:r>
              <a:rPr lang="en-US" sz="2000" dirty="0">
                <a:sym typeface="Symbol" charset="2"/>
              </a:rPr>
              <a:t>the distance between the most recently created cluster and all other existing </a:t>
            </a:r>
            <a:r>
              <a:rPr lang="en-US" sz="2000" dirty="0" smtClean="0">
                <a:sym typeface="Symbol" charset="2"/>
              </a:rPr>
              <a:t>clusters: </a:t>
            </a:r>
            <a:r>
              <a:rPr lang="en-US" sz="2000" dirty="0" err="1" smtClean="0">
                <a:solidFill>
                  <a:srgbClr val="0000FF"/>
                </a:solidFill>
                <a:sym typeface="Symbol" charset="2"/>
              </a:rPr>
              <a:t>O(</a:t>
            </a:r>
            <a:r>
              <a:rPr lang="en-US" sz="2000" i="1" dirty="0" err="1" smtClean="0">
                <a:solidFill>
                  <a:srgbClr val="0000FF"/>
                </a:solidFill>
                <a:sym typeface="Symbol" charset="2"/>
              </a:rPr>
              <a:t>nm</a:t>
            </a:r>
            <a:r>
              <a:rPr lang="en-US" sz="2000" dirty="0" smtClean="0">
                <a:solidFill>
                  <a:srgbClr val="0000FF"/>
                </a:solidFill>
                <a:sym typeface="Symbol" charset="2"/>
              </a:rPr>
              <a:t>)</a:t>
            </a:r>
          </a:p>
          <a:p>
            <a:pPr lvl="1" eaLnBrk="1" hangingPunct="1"/>
            <a:r>
              <a:rPr lang="en-US" sz="2000" dirty="0" smtClean="0">
                <a:solidFill>
                  <a:schemeClr val="bg2"/>
                </a:solidFill>
                <a:sym typeface="Symbol" charset="2"/>
              </a:rPr>
              <a:t>Does depend on the cluster similarity approach</a:t>
            </a:r>
          </a:p>
          <a:p>
            <a:pPr eaLnBrk="1" hangingPunct="1"/>
            <a:r>
              <a:rPr lang="en-US" sz="2200" dirty="0" smtClean="0">
                <a:sym typeface="Symbol" charset="2"/>
              </a:rPr>
              <a:t>Overall run-time: </a:t>
            </a:r>
            <a:r>
              <a:rPr lang="en-US" sz="2200" dirty="0" smtClean="0">
                <a:solidFill>
                  <a:srgbClr val="0000FF"/>
                </a:solidFill>
                <a:sym typeface="Symbol" charset="2"/>
              </a:rPr>
              <a:t>O(</a:t>
            </a:r>
            <a:r>
              <a:rPr lang="en-US" sz="2200" i="1" dirty="0" smtClean="0">
                <a:solidFill>
                  <a:srgbClr val="0000FF"/>
                </a:solidFill>
                <a:sym typeface="Symbol" charset="2"/>
              </a:rPr>
              <a:t>n</a:t>
            </a:r>
            <a:r>
              <a:rPr lang="en-US" sz="2200" i="1" baseline="30000" dirty="0" smtClean="0">
                <a:solidFill>
                  <a:srgbClr val="0000FF"/>
                </a:solidFill>
                <a:sym typeface="Symbol" charset="2"/>
              </a:rPr>
              <a:t>2</a:t>
            </a:r>
            <a:r>
              <a:rPr lang="en-US" sz="2200" i="1" dirty="0" smtClean="0">
                <a:solidFill>
                  <a:srgbClr val="0000FF"/>
                </a:solidFill>
                <a:sym typeface="Symbol" charset="2"/>
              </a:rPr>
              <a:t>m</a:t>
            </a:r>
            <a:r>
              <a:rPr lang="en-US" sz="2200" dirty="0" smtClean="0">
                <a:solidFill>
                  <a:srgbClr val="0000FF"/>
                </a:solidFill>
                <a:sym typeface="Symbol" charset="2"/>
              </a:rPr>
              <a:t>)</a:t>
            </a:r>
            <a:r>
              <a:rPr lang="en-US" sz="2200" i="1" dirty="0" smtClean="0">
                <a:sym typeface="Symbol" charset="2"/>
              </a:rPr>
              <a:t> – </a:t>
            </a:r>
            <a:r>
              <a:rPr lang="en-US" sz="2200" dirty="0" smtClean="0">
                <a:sym typeface="Symbol" charset="2"/>
              </a:rPr>
              <a:t>generally slower than flat clustering!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304800" y="914400"/>
            <a:ext cx="8839200" cy="1143000"/>
          </a:xfrm>
          <a:prstGeom prst="rect">
            <a:avLst/>
          </a:prstGeom>
          <a:solidFill>
            <a:srgbClr val="F4F3EB"/>
          </a:solidFill>
          <a:ln w="381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790508" cy="4038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8556" y="2362199"/>
            <a:ext cx="4595444" cy="438118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7200" y="4114800"/>
            <a:ext cx="22534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single linkage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72200" y="1828800"/>
            <a:ext cx="27390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complete linkage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458200" cy="990600"/>
          </a:xfrm>
        </p:spPr>
        <p:txBody>
          <a:bodyPr/>
          <a:lstStyle/>
          <a:p>
            <a:r>
              <a:rPr lang="en-US" sz="4000" dirty="0"/>
              <a:t>Problems with</a:t>
            </a:r>
            <a:r>
              <a:rPr lang="en-US" sz="4000" dirty="0" smtClean="0"/>
              <a:t> hierarchical </a:t>
            </a:r>
            <a:r>
              <a:rPr lang="en-US" dirty="0" smtClean="0"/>
              <a:t>clustering</a:t>
            </a:r>
            <a:endParaRPr lang="en-US" sz="4000" dirty="0"/>
          </a:p>
        </p:txBody>
      </p:sp>
      <p:sp>
        <p:nvSpPr>
          <p:cNvPr id="53" name="Content Placeholder 5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458200" cy="990600"/>
          </a:xfrm>
        </p:spPr>
        <p:txBody>
          <a:bodyPr/>
          <a:lstStyle/>
          <a:p>
            <a:r>
              <a:rPr lang="en-US" sz="4000" dirty="0"/>
              <a:t>Problems with</a:t>
            </a:r>
            <a:r>
              <a:rPr lang="en-US" sz="4000" dirty="0" smtClean="0"/>
              <a:t> hierarchical </a:t>
            </a:r>
            <a:r>
              <a:rPr lang="en-US" dirty="0" smtClean="0"/>
              <a:t>clustering</a:t>
            </a:r>
            <a:endParaRPr lang="en-US" sz="4000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116888" cy="1106487"/>
          </a:xfrm>
        </p:spPr>
        <p:txBody>
          <a:bodyPr/>
          <a:lstStyle/>
          <a:p>
            <a:r>
              <a:rPr lang="en-US" dirty="0"/>
              <a:t>Locally greedy:  once a merge decision has been made it cannot be changed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746125" y="485775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Symbol" charset="2"/>
              </a:rPr>
              <a:t>1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1508125" y="485775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Symbol" charset="2"/>
              </a:rPr>
              <a:t>2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2270125" y="485775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Symbol" charset="2"/>
              </a:rPr>
              <a:t>3</a:t>
            </a: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971800" y="4648200"/>
            <a:ext cx="590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latin typeface="Times New Roman" charset="0"/>
              </a:rPr>
              <a:t>…</a:t>
            </a: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3810000" y="4876800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Times New Roman" charset="0"/>
              </a:rPr>
              <a:t>j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4572000" y="4876800"/>
            <a:ext cx="4714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Times New Roman" charset="0"/>
              </a:rPr>
              <a:t>j+1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7985125" y="487680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Times New Roman" charset="0"/>
              </a:rPr>
              <a:t>n</a:t>
            </a: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6308725" y="4648200"/>
            <a:ext cx="590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latin typeface="Times New Roman" charset="0"/>
              </a:rPr>
              <a:t>…</a:t>
            </a:r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4114800" y="3962400"/>
            <a:ext cx="6127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Times New Roman" charset="0"/>
              </a:rPr>
              <a:t>1 - j</a:t>
            </a:r>
            <a:r>
              <a:rPr lang="en-US" sz="1600">
                <a:latin typeface="Symbol" charset="2"/>
              </a:rPr>
              <a:t>d</a:t>
            </a:r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>
            <a:off x="3962400" y="4343400"/>
            <a:ext cx="9334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838200" y="4495800"/>
            <a:ext cx="7364413" cy="136525"/>
            <a:chOff x="586" y="2064"/>
            <a:chExt cx="4639" cy="86"/>
          </a:xfrm>
        </p:grpSpPr>
        <p:sp>
          <p:nvSpPr>
            <p:cNvPr id="30735" name="Oval 15"/>
            <p:cNvSpPr>
              <a:spLocks noChangeArrowheads="1"/>
            </p:cNvSpPr>
            <p:nvPr/>
          </p:nvSpPr>
          <p:spPr bwMode="auto">
            <a:xfrm>
              <a:off x="586" y="2064"/>
              <a:ext cx="96" cy="8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36" name="Oval 16"/>
            <p:cNvSpPr>
              <a:spLocks noChangeArrowheads="1"/>
            </p:cNvSpPr>
            <p:nvPr/>
          </p:nvSpPr>
          <p:spPr bwMode="auto">
            <a:xfrm>
              <a:off x="1066" y="2064"/>
              <a:ext cx="96" cy="8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37" name="Oval 17"/>
            <p:cNvSpPr>
              <a:spLocks noChangeArrowheads="1"/>
            </p:cNvSpPr>
            <p:nvPr/>
          </p:nvSpPr>
          <p:spPr bwMode="auto">
            <a:xfrm>
              <a:off x="1546" y="2064"/>
              <a:ext cx="96" cy="8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38" name="Oval 18"/>
            <p:cNvSpPr>
              <a:spLocks noChangeArrowheads="1"/>
            </p:cNvSpPr>
            <p:nvPr/>
          </p:nvSpPr>
          <p:spPr bwMode="auto">
            <a:xfrm>
              <a:off x="2026" y="2064"/>
              <a:ext cx="96" cy="8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39" name="Oval 19"/>
            <p:cNvSpPr>
              <a:spLocks noChangeArrowheads="1"/>
            </p:cNvSpPr>
            <p:nvPr/>
          </p:nvSpPr>
          <p:spPr bwMode="auto">
            <a:xfrm>
              <a:off x="2506" y="2064"/>
              <a:ext cx="96" cy="8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40" name="Oval 20"/>
            <p:cNvSpPr>
              <a:spLocks noChangeArrowheads="1"/>
            </p:cNvSpPr>
            <p:nvPr/>
          </p:nvSpPr>
          <p:spPr bwMode="auto">
            <a:xfrm>
              <a:off x="3034" y="2064"/>
              <a:ext cx="96" cy="8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41" name="Oval 21"/>
            <p:cNvSpPr>
              <a:spLocks noChangeArrowheads="1"/>
            </p:cNvSpPr>
            <p:nvPr/>
          </p:nvSpPr>
          <p:spPr bwMode="auto">
            <a:xfrm>
              <a:off x="3562" y="2064"/>
              <a:ext cx="96" cy="8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42" name="Oval 22"/>
            <p:cNvSpPr>
              <a:spLocks noChangeArrowheads="1"/>
            </p:cNvSpPr>
            <p:nvPr/>
          </p:nvSpPr>
          <p:spPr bwMode="auto">
            <a:xfrm>
              <a:off x="4138" y="2064"/>
              <a:ext cx="96" cy="8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43" name="Oval 23"/>
            <p:cNvSpPr>
              <a:spLocks noChangeArrowheads="1"/>
            </p:cNvSpPr>
            <p:nvPr/>
          </p:nvSpPr>
          <p:spPr bwMode="auto">
            <a:xfrm>
              <a:off x="5136" y="2064"/>
              <a:ext cx="89" cy="8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44" name="Oval 24"/>
            <p:cNvSpPr>
              <a:spLocks noChangeArrowheads="1"/>
            </p:cNvSpPr>
            <p:nvPr/>
          </p:nvSpPr>
          <p:spPr bwMode="auto">
            <a:xfrm>
              <a:off x="4656" y="2064"/>
              <a:ext cx="96" cy="8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52"/>
          <p:cNvGrpSpPr>
            <a:grpSpLocks/>
          </p:cNvGrpSpPr>
          <p:nvPr/>
        </p:nvGrpSpPr>
        <p:grpSpPr bwMode="auto">
          <a:xfrm>
            <a:off x="746125" y="6019800"/>
            <a:ext cx="7543800" cy="304800"/>
            <a:chOff x="470" y="3792"/>
            <a:chExt cx="4752" cy="192"/>
          </a:xfrm>
        </p:grpSpPr>
        <p:grpSp>
          <p:nvGrpSpPr>
            <p:cNvPr id="4" name="Group 26"/>
            <p:cNvGrpSpPr>
              <a:grpSpLocks/>
            </p:cNvGrpSpPr>
            <p:nvPr/>
          </p:nvGrpSpPr>
          <p:grpSpPr bwMode="auto">
            <a:xfrm>
              <a:off x="518" y="3840"/>
              <a:ext cx="4639" cy="86"/>
              <a:chOff x="586" y="2064"/>
              <a:chExt cx="4639" cy="86"/>
            </a:xfrm>
          </p:grpSpPr>
          <p:sp>
            <p:nvSpPr>
              <p:cNvPr id="30747" name="Oval 27"/>
              <p:cNvSpPr>
                <a:spLocks noChangeArrowheads="1"/>
              </p:cNvSpPr>
              <p:nvPr/>
            </p:nvSpPr>
            <p:spPr bwMode="auto">
              <a:xfrm>
                <a:off x="586" y="2064"/>
                <a:ext cx="96" cy="86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48" name="Oval 28"/>
              <p:cNvSpPr>
                <a:spLocks noChangeArrowheads="1"/>
              </p:cNvSpPr>
              <p:nvPr/>
            </p:nvSpPr>
            <p:spPr bwMode="auto">
              <a:xfrm>
                <a:off x="1066" y="2064"/>
                <a:ext cx="96" cy="86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49" name="Oval 29"/>
              <p:cNvSpPr>
                <a:spLocks noChangeArrowheads="1"/>
              </p:cNvSpPr>
              <p:nvPr/>
            </p:nvSpPr>
            <p:spPr bwMode="auto">
              <a:xfrm>
                <a:off x="1546" y="2064"/>
                <a:ext cx="96" cy="86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50" name="Oval 30"/>
              <p:cNvSpPr>
                <a:spLocks noChangeArrowheads="1"/>
              </p:cNvSpPr>
              <p:nvPr/>
            </p:nvSpPr>
            <p:spPr bwMode="auto">
              <a:xfrm>
                <a:off x="2026" y="2064"/>
                <a:ext cx="96" cy="86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51" name="Oval 31"/>
              <p:cNvSpPr>
                <a:spLocks noChangeArrowheads="1"/>
              </p:cNvSpPr>
              <p:nvPr/>
            </p:nvSpPr>
            <p:spPr bwMode="auto">
              <a:xfrm>
                <a:off x="2506" y="2064"/>
                <a:ext cx="96" cy="86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52" name="Oval 32"/>
              <p:cNvSpPr>
                <a:spLocks noChangeArrowheads="1"/>
              </p:cNvSpPr>
              <p:nvPr/>
            </p:nvSpPr>
            <p:spPr bwMode="auto">
              <a:xfrm>
                <a:off x="3034" y="2064"/>
                <a:ext cx="96" cy="86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53" name="Oval 33"/>
              <p:cNvSpPr>
                <a:spLocks noChangeArrowheads="1"/>
              </p:cNvSpPr>
              <p:nvPr/>
            </p:nvSpPr>
            <p:spPr bwMode="auto">
              <a:xfrm>
                <a:off x="3562" y="2064"/>
                <a:ext cx="96" cy="86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54" name="Oval 34"/>
              <p:cNvSpPr>
                <a:spLocks noChangeArrowheads="1"/>
              </p:cNvSpPr>
              <p:nvPr/>
            </p:nvSpPr>
            <p:spPr bwMode="auto">
              <a:xfrm>
                <a:off x="4138" y="2064"/>
                <a:ext cx="96" cy="86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55" name="Oval 35"/>
              <p:cNvSpPr>
                <a:spLocks noChangeArrowheads="1"/>
              </p:cNvSpPr>
              <p:nvPr/>
            </p:nvSpPr>
            <p:spPr bwMode="auto">
              <a:xfrm>
                <a:off x="5136" y="2064"/>
                <a:ext cx="89" cy="86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56" name="Oval 36"/>
              <p:cNvSpPr>
                <a:spLocks noChangeArrowheads="1"/>
              </p:cNvSpPr>
              <p:nvPr/>
            </p:nvSpPr>
            <p:spPr bwMode="auto">
              <a:xfrm>
                <a:off x="4656" y="2064"/>
                <a:ext cx="96" cy="86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37"/>
            <p:cNvGrpSpPr>
              <a:grpSpLocks/>
            </p:cNvGrpSpPr>
            <p:nvPr/>
          </p:nvGrpSpPr>
          <p:grpSpPr bwMode="auto">
            <a:xfrm>
              <a:off x="4550" y="3792"/>
              <a:ext cx="672" cy="192"/>
              <a:chOff x="4608" y="3024"/>
              <a:chExt cx="672" cy="192"/>
            </a:xfrm>
          </p:grpSpPr>
          <p:sp>
            <p:nvSpPr>
              <p:cNvPr id="30758" name="Oval 38"/>
              <p:cNvSpPr>
                <a:spLocks noChangeArrowheads="1"/>
              </p:cNvSpPr>
              <p:nvPr/>
            </p:nvSpPr>
            <p:spPr bwMode="auto">
              <a:xfrm>
                <a:off x="5088" y="3024"/>
                <a:ext cx="192" cy="19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59" name="Oval 39"/>
              <p:cNvSpPr>
                <a:spLocks noChangeArrowheads="1"/>
              </p:cNvSpPr>
              <p:nvPr/>
            </p:nvSpPr>
            <p:spPr bwMode="auto">
              <a:xfrm>
                <a:off x="4608" y="3024"/>
                <a:ext cx="192" cy="19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" name="Group 40"/>
            <p:cNvGrpSpPr>
              <a:grpSpLocks/>
            </p:cNvGrpSpPr>
            <p:nvPr/>
          </p:nvGrpSpPr>
          <p:grpSpPr bwMode="auto">
            <a:xfrm>
              <a:off x="470" y="3792"/>
              <a:ext cx="3744" cy="192"/>
              <a:chOff x="528" y="3024"/>
              <a:chExt cx="3744" cy="192"/>
            </a:xfrm>
          </p:grpSpPr>
          <p:sp>
            <p:nvSpPr>
              <p:cNvPr id="30761" name="Oval 41"/>
              <p:cNvSpPr>
                <a:spLocks noChangeArrowheads="1"/>
              </p:cNvSpPr>
              <p:nvPr/>
            </p:nvSpPr>
            <p:spPr bwMode="auto">
              <a:xfrm>
                <a:off x="528" y="3024"/>
                <a:ext cx="192" cy="19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62" name="Oval 42"/>
              <p:cNvSpPr>
                <a:spLocks noChangeArrowheads="1"/>
              </p:cNvSpPr>
              <p:nvPr/>
            </p:nvSpPr>
            <p:spPr bwMode="auto">
              <a:xfrm>
                <a:off x="1008" y="3024"/>
                <a:ext cx="192" cy="19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63" name="Oval 43"/>
              <p:cNvSpPr>
                <a:spLocks noChangeArrowheads="1"/>
              </p:cNvSpPr>
              <p:nvPr/>
            </p:nvSpPr>
            <p:spPr bwMode="auto">
              <a:xfrm>
                <a:off x="4080" y="3024"/>
                <a:ext cx="192" cy="19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64" name="Oval 44"/>
              <p:cNvSpPr>
                <a:spLocks noChangeArrowheads="1"/>
              </p:cNvSpPr>
              <p:nvPr/>
            </p:nvSpPr>
            <p:spPr bwMode="auto">
              <a:xfrm>
                <a:off x="3504" y="3024"/>
                <a:ext cx="192" cy="19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65" name="Oval 45"/>
              <p:cNvSpPr>
                <a:spLocks noChangeArrowheads="1"/>
              </p:cNvSpPr>
              <p:nvPr/>
            </p:nvSpPr>
            <p:spPr bwMode="auto">
              <a:xfrm>
                <a:off x="2976" y="3024"/>
                <a:ext cx="192" cy="19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66" name="Oval 46"/>
              <p:cNvSpPr>
                <a:spLocks noChangeArrowheads="1"/>
              </p:cNvSpPr>
              <p:nvPr/>
            </p:nvSpPr>
            <p:spPr bwMode="auto">
              <a:xfrm>
                <a:off x="1968" y="3024"/>
                <a:ext cx="192" cy="19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67" name="Oval 47"/>
              <p:cNvSpPr>
                <a:spLocks noChangeArrowheads="1"/>
              </p:cNvSpPr>
              <p:nvPr/>
            </p:nvSpPr>
            <p:spPr bwMode="auto">
              <a:xfrm>
                <a:off x="2448" y="3024"/>
                <a:ext cx="192" cy="19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68" name="Oval 48"/>
              <p:cNvSpPr>
                <a:spLocks noChangeArrowheads="1"/>
              </p:cNvSpPr>
              <p:nvPr/>
            </p:nvSpPr>
            <p:spPr bwMode="auto">
              <a:xfrm>
                <a:off x="1488" y="3024"/>
                <a:ext cx="192" cy="19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30769" name="Oval 49"/>
          <p:cNvSpPr>
            <a:spLocks noChangeArrowheads="1"/>
          </p:cNvSpPr>
          <p:nvPr/>
        </p:nvSpPr>
        <p:spPr bwMode="auto">
          <a:xfrm>
            <a:off x="7070725" y="5943600"/>
            <a:ext cx="1371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70" name="Oval 50"/>
          <p:cNvSpPr>
            <a:spLocks noChangeArrowheads="1"/>
          </p:cNvSpPr>
          <p:nvPr/>
        </p:nvSpPr>
        <p:spPr bwMode="auto">
          <a:xfrm>
            <a:off x="6232525" y="5867400"/>
            <a:ext cx="24384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71" name="Oval 51"/>
          <p:cNvSpPr>
            <a:spLocks noChangeArrowheads="1"/>
          </p:cNvSpPr>
          <p:nvPr/>
        </p:nvSpPr>
        <p:spPr bwMode="auto">
          <a:xfrm>
            <a:off x="3565525" y="5715000"/>
            <a:ext cx="5257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73" name="Text Box 53"/>
          <p:cNvSpPr txBox="1">
            <a:spLocks noChangeArrowheads="1"/>
          </p:cNvSpPr>
          <p:nvPr/>
        </p:nvSpPr>
        <p:spPr bwMode="auto">
          <a:xfrm>
            <a:off x="304800" y="3352800"/>
            <a:ext cx="525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Single-linkage:  chaining effect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9" grpId="0" animBg="1"/>
      <p:bldP spid="30770" grpId="0" animBg="1"/>
      <p:bldP spid="3077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State space </a:t>
            </a:r>
            <a:br>
              <a:rPr lang="en-US"/>
            </a:br>
            <a:r>
              <a:rPr lang="en-US"/>
              <a:t>search approach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17713"/>
            <a:ext cx="8574088" cy="4306887"/>
          </a:xfrm>
        </p:spPr>
        <p:txBody>
          <a:bodyPr/>
          <a:lstStyle/>
          <a:p>
            <a:r>
              <a:rPr lang="en-US"/>
              <a:t>View hierarchical clustering problem as a state space search problem</a:t>
            </a:r>
          </a:p>
          <a:p>
            <a:r>
              <a:rPr lang="en-US"/>
              <a:t>Each hierarchical clustering represents a state</a:t>
            </a:r>
          </a:p>
          <a:p>
            <a:r>
              <a:rPr lang="en-US"/>
              <a:t>Goal is to find a state that minimizes some criterion function</a:t>
            </a:r>
          </a:p>
          <a:p>
            <a:r>
              <a:rPr lang="en-US"/>
              <a:t>Avoids problem of traditional greedy methods</a:t>
            </a:r>
          </a:p>
        </p:txBody>
      </p:sp>
      <p:pic>
        <p:nvPicPr>
          <p:cNvPr id="31748" name="Picture 4" descr="C:\Documents and Settings\naomir\Desktop\Dave\SS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152400"/>
            <a:ext cx="1778000" cy="137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 schedule</a:t>
            </a:r>
          </a:p>
          <a:p>
            <a:endParaRPr lang="en-US" dirty="0" smtClean="0"/>
          </a:p>
          <a:p>
            <a:r>
              <a:rPr lang="en-US" dirty="0" smtClean="0"/>
              <a:t>Ethics in IR lecture</a:t>
            </a:r>
          </a:p>
          <a:p>
            <a:pPr lvl="1"/>
            <a:r>
              <a:rPr lang="en-US" dirty="0" smtClean="0"/>
              <a:t>http://www.cs.pomona.edu/classes/cs160/ethics.html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state space search algorithm</a:t>
            </a:r>
            <a:endParaRPr lang="en-US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017713"/>
            <a:ext cx="8650288" cy="4114800"/>
          </a:xfrm>
        </p:spPr>
        <p:txBody>
          <a:bodyPr/>
          <a:lstStyle/>
          <a:p>
            <a:r>
              <a:rPr lang="en-US" dirty="0"/>
              <a:t>Start at some initial state</a:t>
            </a:r>
          </a:p>
          <a:p>
            <a:r>
              <a:rPr lang="en-US" dirty="0"/>
              <a:t>Repeat</a:t>
            </a:r>
          </a:p>
          <a:p>
            <a:pPr lvl="1"/>
            <a:r>
              <a:rPr lang="en-US" dirty="0"/>
              <a:t>List all next states</a:t>
            </a:r>
          </a:p>
          <a:p>
            <a:pPr lvl="1"/>
            <a:r>
              <a:rPr lang="en-US" dirty="0"/>
              <a:t>Evaluate all next states using</a:t>
            </a:r>
            <a:r>
              <a:rPr lang="en-US" dirty="0" smtClean="0"/>
              <a:t> some criterion </a:t>
            </a:r>
            <a:r>
              <a:rPr lang="en-US" dirty="0"/>
              <a:t>function</a:t>
            </a:r>
          </a:p>
          <a:p>
            <a:pPr lvl="1"/>
            <a:r>
              <a:rPr lang="en-US" dirty="0"/>
              <a:t>Pick choice based on</a:t>
            </a:r>
            <a:r>
              <a:rPr lang="en-US" dirty="0" smtClean="0"/>
              <a:t> some search method/criterion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877175" cy="1143000"/>
          </a:xfrm>
        </p:spPr>
        <p:txBody>
          <a:bodyPr/>
          <a:lstStyle/>
          <a:p>
            <a:r>
              <a:rPr lang="en-US" sz="4000" dirty="0"/>
              <a:t>State space search components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017713"/>
            <a:ext cx="8421688" cy="4114800"/>
          </a:xfrm>
        </p:spPr>
        <p:txBody>
          <a:bodyPr/>
          <a:lstStyle/>
          <a:p>
            <a:r>
              <a:rPr lang="en-US" dirty="0"/>
              <a:t>State space</a:t>
            </a:r>
          </a:p>
          <a:p>
            <a:pPr lvl="1"/>
            <a:r>
              <a:rPr lang="en-US" dirty="0"/>
              <a:t>What is a state?</a:t>
            </a:r>
          </a:p>
          <a:p>
            <a:pPr lvl="1"/>
            <a:r>
              <a:rPr lang="en-US" dirty="0"/>
              <a:t>How to move between states?</a:t>
            </a:r>
          </a:p>
          <a:p>
            <a:r>
              <a:rPr lang="en-US" dirty="0"/>
              <a:t>Search</a:t>
            </a:r>
          </a:p>
          <a:p>
            <a:pPr lvl="1"/>
            <a:r>
              <a:rPr lang="en-US" dirty="0"/>
              <a:t>State criterion function</a:t>
            </a:r>
          </a:p>
          <a:p>
            <a:pPr lvl="1"/>
            <a:r>
              <a:rPr lang="en-US" dirty="0"/>
              <a:t>Method to choose next state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0" y="381000"/>
            <a:ext cx="8686800" cy="6477000"/>
          </a:xfrm>
          <a:prstGeom prst="rect">
            <a:avLst/>
          </a:prstGeom>
          <a:solidFill>
            <a:srgbClr val="F4F3E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7793038" cy="838200"/>
          </a:xfrm>
        </p:spPr>
        <p:txBody>
          <a:bodyPr/>
          <a:lstStyle/>
          <a:p>
            <a:r>
              <a:rPr lang="en-US"/>
              <a:t>State space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313" y="2133600"/>
            <a:ext cx="8802687" cy="4114800"/>
          </a:xfrm>
        </p:spPr>
        <p:txBody>
          <a:bodyPr/>
          <a:lstStyle/>
          <a:p>
            <a:r>
              <a:rPr lang="en-US" dirty="0"/>
              <a:t>Each state is a hierarchical </a:t>
            </a:r>
            <a:br>
              <a:rPr lang="en-US" dirty="0"/>
            </a:br>
            <a:r>
              <a:rPr lang="en-US" dirty="0"/>
              <a:t>clustering</a:t>
            </a:r>
          </a:p>
          <a:p>
            <a:r>
              <a:rPr lang="en-US" i="1" dirty="0" err="1"/>
              <a:t>n</a:t>
            </a:r>
            <a:r>
              <a:rPr lang="en-US" dirty="0"/>
              <a:t> points</a:t>
            </a:r>
          </a:p>
          <a:p>
            <a:r>
              <a:rPr lang="en-US" i="1" dirty="0" err="1"/>
              <a:t>n</a:t>
            </a:r>
            <a:r>
              <a:rPr lang="en-US" i="1" dirty="0"/>
              <a:t> </a:t>
            </a:r>
            <a:r>
              <a:rPr lang="en-US" dirty="0"/>
              <a:t>–1 sub-clusters labeled with temporal component (i.e. split order or inverse merge order)</a:t>
            </a:r>
          </a:p>
          <a:p>
            <a:r>
              <a:rPr lang="en-US" dirty="0"/>
              <a:t>Huge state space!</a:t>
            </a:r>
            <a:endParaRPr lang="en-US" i="1" dirty="0"/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6019800" y="381000"/>
            <a:ext cx="2749550" cy="3084513"/>
            <a:chOff x="3888" y="1872"/>
            <a:chExt cx="1732" cy="1943"/>
          </a:xfrm>
        </p:grpSpPr>
        <p:grpSp>
          <p:nvGrpSpPr>
            <p:cNvPr id="3" name="Group 28"/>
            <p:cNvGrpSpPr>
              <a:grpSpLocks/>
            </p:cNvGrpSpPr>
            <p:nvPr/>
          </p:nvGrpSpPr>
          <p:grpSpPr bwMode="auto">
            <a:xfrm>
              <a:off x="3888" y="1920"/>
              <a:ext cx="1732" cy="1895"/>
              <a:chOff x="3888" y="1920"/>
              <a:chExt cx="1732" cy="1895"/>
            </a:xfrm>
          </p:grpSpPr>
          <p:sp>
            <p:nvSpPr>
              <p:cNvPr id="33797" name="Text Box 5"/>
              <p:cNvSpPr txBox="1">
                <a:spLocks noChangeArrowheads="1"/>
              </p:cNvSpPr>
              <p:nvPr/>
            </p:nvSpPr>
            <p:spPr bwMode="auto">
              <a:xfrm>
                <a:off x="3888" y="3603"/>
                <a:ext cx="1732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>
                    <a:latin typeface="Times New Roman" charset="0"/>
                  </a:rPr>
                  <a:t>    A           B      C     D           E</a:t>
                </a:r>
              </a:p>
            </p:txBody>
          </p:sp>
          <p:sp>
            <p:nvSpPr>
              <p:cNvPr id="33799" name="Line 7"/>
              <p:cNvSpPr>
                <a:spLocks noChangeShapeType="1"/>
              </p:cNvSpPr>
              <p:nvPr/>
            </p:nvSpPr>
            <p:spPr bwMode="auto">
              <a:xfrm>
                <a:off x="4570" y="2076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00" name="Line 8"/>
              <p:cNvSpPr>
                <a:spLocks noChangeShapeType="1"/>
              </p:cNvSpPr>
              <p:nvPr/>
            </p:nvSpPr>
            <p:spPr bwMode="auto">
              <a:xfrm>
                <a:off x="4570" y="2076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01" name="Line 9"/>
              <p:cNvSpPr>
                <a:spLocks noChangeShapeType="1"/>
              </p:cNvSpPr>
              <p:nvPr/>
            </p:nvSpPr>
            <p:spPr bwMode="auto">
              <a:xfrm>
                <a:off x="5242" y="2076"/>
                <a:ext cx="0" cy="6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02" name="Line 10"/>
              <p:cNvSpPr>
                <a:spLocks noChangeShapeType="1"/>
              </p:cNvSpPr>
              <p:nvPr/>
            </p:nvSpPr>
            <p:spPr bwMode="auto">
              <a:xfrm>
                <a:off x="4330" y="2412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03" name="Line 11"/>
              <p:cNvSpPr>
                <a:spLocks noChangeShapeType="1"/>
              </p:cNvSpPr>
              <p:nvPr/>
            </p:nvSpPr>
            <p:spPr bwMode="auto">
              <a:xfrm>
                <a:off x="4330" y="2412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04" name="Line 12"/>
              <p:cNvSpPr>
                <a:spLocks noChangeShapeType="1"/>
              </p:cNvSpPr>
              <p:nvPr/>
            </p:nvSpPr>
            <p:spPr bwMode="auto">
              <a:xfrm>
                <a:off x="5050" y="2748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05" name="Line 13"/>
              <p:cNvSpPr>
                <a:spLocks noChangeShapeType="1"/>
              </p:cNvSpPr>
              <p:nvPr/>
            </p:nvSpPr>
            <p:spPr bwMode="auto">
              <a:xfrm>
                <a:off x="4090" y="3180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06" name="Line 14"/>
              <p:cNvSpPr>
                <a:spLocks noChangeShapeType="1"/>
              </p:cNvSpPr>
              <p:nvPr/>
            </p:nvSpPr>
            <p:spPr bwMode="auto">
              <a:xfrm>
                <a:off x="4522" y="3180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07" name="Line 15"/>
              <p:cNvSpPr>
                <a:spLocks noChangeShapeType="1"/>
              </p:cNvSpPr>
              <p:nvPr/>
            </p:nvSpPr>
            <p:spPr bwMode="auto">
              <a:xfrm>
                <a:off x="4090" y="3180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08" name="Line 16"/>
              <p:cNvSpPr>
                <a:spLocks noChangeShapeType="1"/>
              </p:cNvSpPr>
              <p:nvPr/>
            </p:nvSpPr>
            <p:spPr bwMode="auto">
              <a:xfrm>
                <a:off x="4810" y="2412"/>
                <a:ext cx="0" cy="11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09" name="Line 17"/>
              <p:cNvSpPr>
                <a:spLocks noChangeShapeType="1"/>
              </p:cNvSpPr>
              <p:nvPr/>
            </p:nvSpPr>
            <p:spPr bwMode="auto">
              <a:xfrm>
                <a:off x="5050" y="2748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10" name="Line 18"/>
              <p:cNvSpPr>
                <a:spLocks noChangeShapeType="1"/>
              </p:cNvSpPr>
              <p:nvPr/>
            </p:nvSpPr>
            <p:spPr bwMode="auto">
              <a:xfrm>
                <a:off x="5482" y="2748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18" name="Line 26"/>
              <p:cNvSpPr>
                <a:spLocks noChangeShapeType="1"/>
              </p:cNvSpPr>
              <p:nvPr/>
            </p:nvSpPr>
            <p:spPr bwMode="auto">
              <a:xfrm>
                <a:off x="4896" y="1920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3821" name="Text Box 29"/>
            <p:cNvSpPr txBox="1">
              <a:spLocks noChangeArrowheads="1"/>
            </p:cNvSpPr>
            <p:nvPr/>
          </p:nvSpPr>
          <p:spPr bwMode="auto">
            <a:xfrm>
              <a:off x="4896" y="1872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1</a:t>
              </a:r>
            </a:p>
          </p:txBody>
        </p:sp>
        <p:sp>
          <p:nvSpPr>
            <p:cNvPr id="33822" name="Text Box 30"/>
            <p:cNvSpPr txBox="1">
              <a:spLocks noChangeArrowheads="1"/>
            </p:cNvSpPr>
            <p:nvPr/>
          </p:nvSpPr>
          <p:spPr bwMode="auto">
            <a:xfrm>
              <a:off x="4560" y="2160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2</a:t>
              </a:r>
            </a:p>
          </p:txBody>
        </p:sp>
        <p:sp>
          <p:nvSpPr>
            <p:cNvPr id="33823" name="Text Box 31"/>
            <p:cNvSpPr txBox="1">
              <a:spLocks noChangeArrowheads="1"/>
            </p:cNvSpPr>
            <p:nvPr/>
          </p:nvSpPr>
          <p:spPr bwMode="auto">
            <a:xfrm>
              <a:off x="5232" y="2496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3</a:t>
              </a:r>
            </a:p>
          </p:txBody>
        </p:sp>
        <p:sp>
          <p:nvSpPr>
            <p:cNvPr id="33824" name="Text Box 32"/>
            <p:cNvSpPr txBox="1">
              <a:spLocks noChangeArrowheads="1"/>
            </p:cNvSpPr>
            <p:nvPr/>
          </p:nvSpPr>
          <p:spPr bwMode="auto">
            <a:xfrm>
              <a:off x="4320" y="292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4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Moving between states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17713"/>
            <a:ext cx="8269288" cy="44592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Move should be: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Simple/Straightforward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Well motivated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Traverse entire state space (state space complete</a:t>
            </a:r>
            <a:r>
              <a:rPr lang="en-US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FF0000"/>
                </a:solidFill>
              </a:rPr>
              <a:t>Ideas?</a:t>
            </a:r>
          </a:p>
          <a:p>
            <a:pPr>
              <a:lnSpc>
                <a:spcPct val="90000"/>
              </a:lnSpc>
            </a:pPr>
            <a:r>
              <a:rPr lang="en-US" dirty="0"/>
              <a:t>2</a:t>
            </a:r>
            <a:r>
              <a:rPr lang="en-US" dirty="0" smtClean="0"/>
              <a:t> </a:t>
            </a:r>
            <a:r>
              <a:rPr lang="en-US" dirty="0"/>
              <a:t>options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node swap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node </a:t>
            </a:r>
            <a:r>
              <a:rPr lang="en-US" dirty="0" smtClean="0"/>
              <a:t>graft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Also include a temporal swap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Swap without temporal constraints, example 1</a:t>
            </a:r>
          </a:p>
        </p:txBody>
      </p:sp>
      <p:grpSp>
        <p:nvGrpSpPr>
          <p:cNvPr id="2" name="Group 94"/>
          <p:cNvGrpSpPr>
            <a:grpSpLocks/>
          </p:cNvGrpSpPr>
          <p:nvPr/>
        </p:nvGrpSpPr>
        <p:grpSpPr bwMode="auto">
          <a:xfrm>
            <a:off x="457200" y="2514600"/>
            <a:ext cx="2698750" cy="3008313"/>
            <a:chOff x="288" y="1584"/>
            <a:chExt cx="1700" cy="1895"/>
          </a:xfrm>
        </p:grpSpPr>
        <p:sp>
          <p:nvSpPr>
            <p:cNvPr id="35889" name="Text Box 49"/>
            <p:cNvSpPr txBox="1">
              <a:spLocks noChangeArrowheads="1"/>
            </p:cNvSpPr>
            <p:nvPr/>
          </p:nvSpPr>
          <p:spPr bwMode="auto">
            <a:xfrm>
              <a:off x="288" y="3267"/>
              <a:ext cx="1700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latin typeface="Times New Roman" charset="0"/>
                </a:rPr>
                <a:t>    A          </a:t>
              </a:r>
              <a:r>
                <a:rPr lang="en-US" sz="1600">
                  <a:solidFill>
                    <a:schemeClr val="bg2"/>
                  </a:solidFill>
                  <a:latin typeface="Times New Roman" charset="0"/>
                </a:rPr>
                <a:t>B</a:t>
              </a:r>
              <a:r>
                <a:rPr lang="en-US" sz="1600">
                  <a:latin typeface="Times New Roman" charset="0"/>
                </a:rPr>
                <a:t>      C     </a:t>
              </a:r>
              <a:r>
                <a:rPr lang="en-US" sz="1600">
                  <a:solidFill>
                    <a:schemeClr val="bg2"/>
                  </a:solidFill>
                  <a:latin typeface="Times New Roman" charset="0"/>
                </a:rPr>
                <a:t>D</a:t>
              </a:r>
              <a:r>
                <a:rPr lang="en-US" sz="1600">
                  <a:latin typeface="Times New Roman" charset="0"/>
                </a:rPr>
                <a:t>           E</a:t>
              </a:r>
            </a:p>
          </p:txBody>
        </p:sp>
        <p:sp>
          <p:nvSpPr>
            <p:cNvPr id="35890" name="Line 50"/>
            <p:cNvSpPr>
              <a:spLocks noChangeShapeType="1"/>
            </p:cNvSpPr>
            <p:nvPr/>
          </p:nvSpPr>
          <p:spPr bwMode="auto">
            <a:xfrm>
              <a:off x="970" y="1740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91" name="Line 51"/>
            <p:cNvSpPr>
              <a:spLocks noChangeShapeType="1"/>
            </p:cNvSpPr>
            <p:nvPr/>
          </p:nvSpPr>
          <p:spPr bwMode="auto">
            <a:xfrm>
              <a:off x="970" y="1740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92" name="Line 52"/>
            <p:cNvSpPr>
              <a:spLocks noChangeShapeType="1"/>
            </p:cNvSpPr>
            <p:nvPr/>
          </p:nvSpPr>
          <p:spPr bwMode="auto">
            <a:xfrm>
              <a:off x="1642" y="1740"/>
              <a:ext cx="0" cy="6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93" name="Line 53"/>
            <p:cNvSpPr>
              <a:spLocks noChangeShapeType="1"/>
            </p:cNvSpPr>
            <p:nvPr/>
          </p:nvSpPr>
          <p:spPr bwMode="auto">
            <a:xfrm>
              <a:off x="730" y="2076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94" name="Line 54"/>
            <p:cNvSpPr>
              <a:spLocks noChangeShapeType="1"/>
            </p:cNvSpPr>
            <p:nvPr/>
          </p:nvSpPr>
          <p:spPr bwMode="auto">
            <a:xfrm>
              <a:off x="730" y="2076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95" name="Line 55"/>
            <p:cNvSpPr>
              <a:spLocks noChangeShapeType="1"/>
            </p:cNvSpPr>
            <p:nvPr/>
          </p:nvSpPr>
          <p:spPr bwMode="auto">
            <a:xfrm>
              <a:off x="1450" y="2412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96" name="Line 56"/>
            <p:cNvSpPr>
              <a:spLocks noChangeShapeType="1"/>
            </p:cNvSpPr>
            <p:nvPr/>
          </p:nvSpPr>
          <p:spPr bwMode="auto">
            <a:xfrm>
              <a:off x="490" y="2844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97" name="Line 57"/>
            <p:cNvSpPr>
              <a:spLocks noChangeShapeType="1"/>
            </p:cNvSpPr>
            <p:nvPr/>
          </p:nvSpPr>
          <p:spPr bwMode="auto">
            <a:xfrm>
              <a:off x="922" y="2844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98" name="Line 58"/>
            <p:cNvSpPr>
              <a:spLocks noChangeShapeType="1"/>
            </p:cNvSpPr>
            <p:nvPr/>
          </p:nvSpPr>
          <p:spPr bwMode="auto">
            <a:xfrm>
              <a:off x="490" y="2844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99" name="Line 59"/>
            <p:cNvSpPr>
              <a:spLocks noChangeShapeType="1"/>
            </p:cNvSpPr>
            <p:nvPr/>
          </p:nvSpPr>
          <p:spPr bwMode="auto">
            <a:xfrm>
              <a:off x="1210" y="2076"/>
              <a:ext cx="0" cy="11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00" name="Line 60"/>
            <p:cNvSpPr>
              <a:spLocks noChangeShapeType="1"/>
            </p:cNvSpPr>
            <p:nvPr/>
          </p:nvSpPr>
          <p:spPr bwMode="auto">
            <a:xfrm>
              <a:off x="1450" y="2412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01" name="Line 61"/>
            <p:cNvSpPr>
              <a:spLocks noChangeShapeType="1"/>
            </p:cNvSpPr>
            <p:nvPr/>
          </p:nvSpPr>
          <p:spPr bwMode="auto">
            <a:xfrm>
              <a:off x="1882" y="2412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02" name="Line 62"/>
            <p:cNvSpPr>
              <a:spLocks noChangeShapeType="1"/>
            </p:cNvSpPr>
            <p:nvPr/>
          </p:nvSpPr>
          <p:spPr bwMode="auto">
            <a:xfrm>
              <a:off x="1296" y="1584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5928" name="Text Box 88"/>
          <p:cNvSpPr txBox="1">
            <a:spLocks noChangeArrowheads="1"/>
          </p:cNvSpPr>
          <p:nvPr/>
        </p:nvSpPr>
        <p:spPr bwMode="auto">
          <a:xfrm>
            <a:off x="3352800" y="35814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swap B and D</a:t>
            </a:r>
          </a:p>
        </p:txBody>
      </p:sp>
      <p:grpSp>
        <p:nvGrpSpPr>
          <p:cNvPr id="3" name="Group 97"/>
          <p:cNvGrpSpPr>
            <a:grpSpLocks/>
          </p:cNvGrpSpPr>
          <p:nvPr/>
        </p:nvGrpSpPr>
        <p:grpSpPr bwMode="auto">
          <a:xfrm>
            <a:off x="2590800" y="2438400"/>
            <a:ext cx="5289550" cy="3810000"/>
            <a:chOff x="1632" y="1536"/>
            <a:chExt cx="3332" cy="2400"/>
          </a:xfrm>
        </p:grpSpPr>
        <p:grpSp>
          <p:nvGrpSpPr>
            <p:cNvPr id="4" name="Group 95"/>
            <p:cNvGrpSpPr>
              <a:grpSpLocks/>
            </p:cNvGrpSpPr>
            <p:nvPr/>
          </p:nvGrpSpPr>
          <p:grpSpPr bwMode="auto">
            <a:xfrm>
              <a:off x="3264" y="1536"/>
              <a:ext cx="1700" cy="1895"/>
              <a:chOff x="3264" y="1536"/>
              <a:chExt cx="1700" cy="1895"/>
            </a:xfrm>
          </p:grpSpPr>
          <p:sp>
            <p:nvSpPr>
              <p:cNvPr id="35909" name="Text Box 69"/>
              <p:cNvSpPr txBox="1">
                <a:spLocks noChangeArrowheads="1"/>
              </p:cNvSpPr>
              <p:nvPr/>
            </p:nvSpPr>
            <p:spPr bwMode="auto">
              <a:xfrm>
                <a:off x="3264" y="3219"/>
                <a:ext cx="170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>
                    <a:latin typeface="Times New Roman" charset="0"/>
                  </a:rPr>
                  <a:t>    A          </a:t>
                </a:r>
                <a:r>
                  <a:rPr lang="en-US" sz="1600">
                    <a:solidFill>
                      <a:schemeClr val="hlink"/>
                    </a:solidFill>
                    <a:latin typeface="Times New Roman" charset="0"/>
                  </a:rPr>
                  <a:t>D</a:t>
                </a:r>
                <a:r>
                  <a:rPr lang="en-US" sz="1600">
                    <a:latin typeface="Times New Roman" charset="0"/>
                  </a:rPr>
                  <a:t>      C     </a:t>
                </a:r>
                <a:r>
                  <a:rPr lang="en-US" sz="1600">
                    <a:solidFill>
                      <a:schemeClr val="folHlink"/>
                    </a:solidFill>
                    <a:latin typeface="Times New Roman" charset="0"/>
                  </a:rPr>
                  <a:t>B</a:t>
                </a:r>
                <a:r>
                  <a:rPr lang="en-US" sz="1600">
                    <a:latin typeface="Times New Roman" charset="0"/>
                  </a:rPr>
                  <a:t>           E</a:t>
                </a:r>
              </a:p>
            </p:txBody>
          </p:sp>
          <p:sp>
            <p:nvSpPr>
              <p:cNvPr id="35910" name="Line 70"/>
              <p:cNvSpPr>
                <a:spLocks noChangeShapeType="1"/>
              </p:cNvSpPr>
              <p:nvPr/>
            </p:nvSpPr>
            <p:spPr bwMode="auto">
              <a:xfrm>
                <a:off x="3946" y="1692"/>
                <a:ext cx="67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11" name="Line 71"/>
              <p:cNvSpPr>
                <a:spLocks noChangeShapeType="1"/>
              </p:cNvSpPr>
              <p:nvPr/>
            </p:nvSpPr>
            <p:spPr bwMode="auto">
              <a:xfrm>
                <a:off x="3946" y="1692"/>
                <a:ext cx="0" cy="336"/>
              </a:xfrm>
              <a:prstGeom prst="line">
                <a:avLst/>
              </a:prstGeom>
              <a:noFill/>
              <a:ln w="2857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12" name="Line 72"/>
              <p:cNvSpPr>
                <a:spLocks noChangeShapeType="1"/>
              </p:cNvSpPr>
              <p:nvPr/>
            </p:nvSpPr>
            <p:spPr bwMode="auto">
              <a:xfrm>
                <a:off x="4618" y="1692"/>
                <a:ext cx="0" cy="672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13" name="Line 73"/>
              <p:cNvSpPr>
                <a:spLocks noChangeShapeType="1"/>
              </p:cNvSpPr>
              <p:nvPr/>
            </p:nvSpPr>
            <p:spPr bwMode="auto">
              <a:xfrm>
                <a:off x="3706" y="2028"/>
                <a:ext cx="48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14" name="Line 74"/>
              <p:cNvSpPr>
                <a:spLocks noChangeShapeType="1"/>
              </p:cNvSpPr>
              <p:nvPr/>
            </p:nvSpPr>
            <p:spPr bwMode="auto">
              <a:xfrm>
                <a:off x="3706" y="2028"/>
                <a:ext cx="0" cy="768"/>
              </a:xfrm>
              <a:prstGeom prst="line">
                <a:avLst/>
              </a:prstGeom>
              <a:noFill/>
              <a:ln w="2857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15" name="Line 75"/>
              <p:cNvSpPr>
                <a:spLocks noChangeShapeType="1"/>
              </p:cNvSpPr>
              <p:nvPr/>
            </p:nvSpPr>
            <p:spPr bwMode="auto">
              <a:xfrm>
                <a:off x="4426" y="2364"/>
                <a:ext cx="43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16" name="Line 76"/>
              <p:cNvSpPr>
                <a:spLocks noChangeShapeType="1"/>
              </p:cNvSpPr>
              <p:nvPr/>
            </p:nvSpPr>
            <p:spPr bwMode="auto">
              <a:xfrm>
                <a:off x="3466" y="2796"/>
                <a:ext cx="43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17" name="Line 77"/>
              <p:cNvSpPr>
                <a:spLocks noChangeShapeType="1"/>
              </p:cNvSpPr>
              <p:nvPr/>
            </p:nvSpPr>
            <p:spPr bwMode="auto">
              <a:xfrm>
                <a:off x="3898" y="2796"/>
                <a:ext cx="0" cy="336"/>
              </a:xfrm>
              <a:prstGeom prst="line">
                <a:avLst/>
              </a:prstGeom>
              <a:noFill/>
              <a:ln w="2857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18" name="Line 78"/>
              <p:cNvSpPr>
                <a:spLocks noChangeShapeType="1"/>
              </p:cNvSpPr>
              <p:nvPr/>
            </p:nvSpPr>
            <p:spPr bwMode="auto">
              <a:xfrm>
                <a:off x="3466" y="2796"/>
                <a:ext cx="0" cy="3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19" name="Line 79"/>
              <p:cNvSpPr>
                <a:spLocks noChangeShapeType="1"/>
              </p:cNvSpPr>
              <p:nvPr/>
            </p:nvSpPr>
            <p:spPr bwMode="auto">
              <a:xfrm>
                <a:off x="4186" y="2028"/>
                <a:ext cx="0" cy="110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20" name="Line 80"/>
              <p:cNvSpPr>
                <a:spLocks noChangeShapeType="1"/>
              </p:cNvSpPr>
              <p:nvPr/>
            </p:nvSpPr>
            <p:spPr bwMode="auto">
              <a:xfrm>
                <a:off x="4426" y="2364"/>
                <a:ext cx="0" cy="768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21" name="Line 81"/>
              <p:cNvSpPr>
                <a:spLocks noChangeShapeType="1"/>
              </p:cNvSpPr>
              <p:nvPr/>
            </p:nvSpPr>
            <p:spPr bwMode="auto">
              <a:xfrm>
                <a:off x="4858" y="2364"/>
                <a:ext cx="0" cy="7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22" name="Line 82"/>
              <p:cNvSpPr>
                <a:spLocks noChangeShapeType="1"/>
              </p:cNvSpPr>
              <p:nvPr/>
            </p:nvSpPr>
            <p:spPr bwMode="auto">
              <a:xfrm>
                <a:off x="4272" y="1536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5936" name="Text Box 96"/>
            <p:cNvSpPr txBox="1">
              <a:spLocks noChangeArrowheads="1"/>
            </p:cNvSpPr>
            <p:nvPr/>
          </p:nvSpPr>
          <p:spPr bwMode="auto">
            <a:xfrm>
              <a:off x="1632" y="3648"/>
              <a:ext cx="26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solidFill>
                    <a:srgbClr val="FF0000"/>
                  </a:solidFill>
                </a:rPr>
                <a:t>no change to the structure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Swap without temporal constraints, example 2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57200" y="2514600"/>
            <a:ext cx="2698750" cy="3008313"/>
            <a:chOff x="288" y="1584"/>
            <a:chExt cx="1700" cy="1895"/>
          </a:xfrm>
        </p:grpSpPr>
        <p:sp>
          <p:nvSpPr>
            <p:cNvPr id="36869" name="Text Box 5"/>
            <p:cNvSpPr txBox="1">
              <a:spLocks noChangeArrowheads="1"/>
            </p:cNvSpPr>
            <p:nvPr/>
          </p:nvSpPr>
          <p:spPr bwMode="auto">
            <a:xfrm>
              <a:off x="288" y="3267"/>
              <a:ext cx="1700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latin typeface="Times New Roman" charset="0"/>
                </a:rPr>
                <a:t>    A          </a:t>
              </a:r>
              <a:r>
                <a:rPr lang="en-US" sz="1600">
                  <a:solidFill>
                    <a:schemeClr val="bg2"/>
                  </a:solidFill>
                  <a:latin typeface="Times New Roman" charset="0"/>
                </a:rPr>
                <a:t>B</a:t>
              </a:r>
              <a:r>
                <a:rPr lang="en-US" sz="1600">
                  <a:latin typeface="Times New Roman" charset="0"/>
                </a:rPr>
                <a:t>      C     </a:t>
              </a:r>
              <a:r>
                <a:rPr lang="en-US" sz="1600">
                  <a:solidFill>
                    <a:schemeClr val="bg2"/>
                  </a:solidFill>
                  <a:latin typeface="Times New Roman" charset="0"/>
                </a:rPr>
                <a:t>D</a:t>
              </a:r>
              <a:r>
                <a:rPr lang="en-US" sz="1600">
                  <a:latin typeface="Times New Roman" charset="0"/>
                </a:rPr>
                <a:t>           E</a:t>
              </a:r>
            </a:p>
          </p:txBody>
        </p:sp>
        <p:sp>
          <p:nvSpPr>
            <p:cNvPr id="36870" name="Line 6"/>
            <p:cNvSpPr>
              <a:spLocks noChangeShapeType="1"/>
            </p:cNvSpPr>
            <p:nvPr/>
          </p:nvSpPr>
          <p:spPr bwMode="auto">
            <a:xfrm>
              <a:off x="970" y="1740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1" name="Line 7"/>
            <p:cNvSpPr>
              <a:spLocks noChangeShapeType="1"/>
            </p:cNvSpPr>
            <p:nvPr/>
          </p:nvSpPr>
          <p:spPr bwMode="auto">
            <a:xfrm>
              <a:off x="970" y="1740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2" name="Line 8"/>
            <p:cNvSpPr>
              <a:spLocks noChangeShapeType="1"/>
            </p:cNvSpPr>
            <p:nvPr/>
          </p:nvSpPr>
          <p:spPr bwMode="auto">
            <a:xfrm>
              <a:off x="1642" y="1740"/>
              <a:ext cx="0" cy="6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3" name="Line 9"/>
            <p:cNvSpPr>
              <a:spLocks noChangeShapeType="1"/>
            </p:cNvSpPr>
            <p:nvPr/>
          </p:nvSpPr>
          <p:spPr bwMode="auto">
            <a:xfrm>
              <a:off x="730" y="2076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4" name="Line 10"/>
            <p:cNvSpPr>
              <a:spLocks noChangeShapeType="1"/>
            </p:cNvSpPr>
            <p:nvPr/>
          </p:nvSpPr>
          <p:spPr bwMode="auto">
            <a:xfrm>
              <a:off x="730" y="2076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5" name="Line 11"/>
            <p:cNvSpPr>
              <a:spLocks noChangeShapeType="1"/>
            </p:cNvSpPr>
            <p:nvPr/>
          </p:nvSpPr>
          <p:spPr bwMode="auto">
            <a:xfrm>
              <a:off x="1450" y="2412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6" name="Line 12"/>
            <p:cNvSpPr>
              <a:spLocks noChangeShapeType="1"/>
            </p:cNvSpPr>
            <p:nvPr/>
          </p:nvSpPr>
          <p:spPr bwMode="auto">
            <a:xfrm>
              <a:off x="490" y="2844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7" name="Line 13"/>
            <p:cNvSpPr>
              <a:spLocks noChangeShapeType="1"/>
            </p:cNvSpPr>
            <p:nvPr/>
          </p:nvSpPr>
          <p:spPr bwMode="auto">
            <a:xfrm>
              <a:off x="922" y="2844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8" name="Line 14"/>
            <p:cNvSpPr>
              <a:spLocks noChangeShapeType="1"/>
            </p:cNvSpPr>
            <p:nvPr/>
          </p:nvSpPr>
          <p:spPr bwMode="auto">
            <a:xfrm>
              <a:off x="490" y="2844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9" name="Line 15"/>
            <p:cNvSpPr>
              <a:spLocks noChangeShapeType="1"/>
            </p:cNvSpPr>
            <p:nvPr/>
          </p:nvSpPr>
          <p:spPr bwMode="auto">
            <a:xfrm>
              <a:off x="1210" y="2076"/>
              <a:ext cx="0" cy="11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0" name="Line 16"/>
            <p:cNvSpPr>
              <a:spLocks noChangeShapeType="1"/>
            </p:cNvSpPr>
            <p:nvPr/>
          </p:nvSpPr>
          <p:spPr bwMode="auto">
            <a:xfrm>
              <a:off x="1450" y="2412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1" name="Line 17"/>
            <p:cNvSpPr>
              <a:spLocks noChangeShapeType="1"/>
            </p:cNvSpPr>
            <p:nvPr/>
          </p:nvSpPr>
          <p:spPr bwMode="auto">
            <a:xfrm>
              <a:off x="1882" y="2412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2" name="Line 18"/>
            <p:cNvSpPr>
              <a:spLocks noChangeShapeType="1"/>
            </p:cNvSpPr>
            <p:nvPr/>
          </p:nvSpPr>
          <p:spPr bwMode="auto">
            <a:xfrm>
              <a:off x="1296" y="1584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6883" name="Text Box 19"/>
          <p:cNvSpPr txBox="1">
            <a:spLocks noChangeArrowheads="1"/>
          </p:cNvSpPr>
          <p:nvPr/>
        </p:nvSpPr>
        <p:spPr bwMode="auto">
          <a:xfrm>
            <a:off x="3352800" y="3581400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swap (D,E) and C</a:t>
            </a:r>
          </a:p>
        </p:txBody>
      </p:sp>
      <p:grpSp>
        <p:nvGrpSpPr>
          <p:cNvPr id="3" name="Group 70"/>
          <p:cNvGrpSpPr>
            <a:grpSpLocks/>
          </p:cNvGrpSpPr>
          <p:nvPr/>
        </p:nvGrpSpPr>
        <p:grpSpPr bwMode="auto">
          <a:xfrm>
            <a:off x="3200400" y="2286000"/>
            <a:ext cx="5111750" cy="3962400"/>
            <a:chOff x="2016" y="1440"/>
            <a:chExt cx="3220" cy="2496"/>
          </a:xfrm>
        </p:grpSpPr>
        <p:grpSp>
          <p:nvGrpSpPr>
            <p:cNvPr id="4" name="Group 68"/>
            <p:cNvGrpSpPr>
              <a:grpSpLocks/>
            </p:cNvGrpSpPr>
            <p:nvPr/>
          </p:nvGrpSpPr>
          <p:grpSpPr bwMode="auto">
            <a:xfrm>
              <a:off x="3696" y="1440"/>
              <a:ext cx="1540" cy="2039"/>
              <a:chOff x="3696" y="1344"/>
              <a:chExt cx="1540" cy="2039"/>
            </a:xfrm>
          </p:grpSpPr>
          <p:sp>
            <p:nvSpPr>
              <p:cNvPr id="36903" name="Text Box 39"/>
              <p:cNvSpPr txBox="1">
                <a:spLocks noChangeArrowheads="1"/>
              </p:cNvSpPr>
              <p:nvPr/>
            </p:nvSpPr>
            <p:spPr bwMode="auto">
              <a:xfrm>
                <a:off x="3696" y="3171"/>
                <a:ext cx="1540" cy="21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>
                    <a:latin typeface="Times New Roman" charset="0"/>
                  </a:rPr>
                  <a:t>    A          </a:t>
                </a:r>
                <a:r>
                  <a:rPr lang="en-US" sz="1600">
                    <a:solidFill>
                      <a:schemeClr val="bg2"/>
                    </a:solidFill>
                    <a:latin typeface="Times New Roman" charset="0"/>
                  </a:rPr>
                  <a:t>B</a:t>
                </a:r>
                <a:r>
                  <a:rPr lang="en-US" sz="1600">
                    <a:latin typeface="Times New Roman" charset="0"/>
                  </a:rPr>
                  <a:t>  </a:t>
                </a:r>
                <a:r>
                  <a:rPr lang="en-US" sz="1600">
                    <a:solidFill>
                      <a:schemeClr val="hlink"/>
                    </a:solidFill>
                    <a:latin typeface="Times New Roman" charset="0"/>
                  </a:rPr>
                  <a:t>D           E</a:t>
                </a:r>
                <a:r>
                  <a:rPr lang="en-US" sz="1600">
                    <a:latin typeface="Times New Roman" charset="0"/>
                  </a:rPr>
                  <a:t>    </a:t>
                </a:r>
                <a:r>
                  <a:rPr lang="en-US" sz="1600">
                    <a:solidFill>
                      <a:schemeClr val="folHlink"/>
                    </a:solidFill>
                    <a:latin typeface="Times New Roman" charset="0"/>
                  </a:rPr>
                  <a:t>C</a:t>
                </a:r>
              </a:p>
            </p:txBody>
          </p:sp>
          <p:sp>
            <p:nvSpPr>
              <p:cNvPr id="36918" name="Line 54"/>
              <p:cNvSpPr>
                <a:spLocks noChangeShapeType="1"/>
              </p:cNvSpPr>
              <p:nvPr/>
            </p:nvSpPr>
            <p:spPr bwMode="auto">
              <a:xfrm>
                <a:off x="5136" y="1547"/>
                <a:ext cx="0" cy="1621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919" name="Line 55"/>
              <p:cNvSpPr>
                <a:spLocks noChangeShapeType="1"/>
              </p:cNvSpPr>
              <p:nvPr/>
            </p:nvSpPr>
            <p:spPr bwMode="auto">
              <a:xfrm flipH="1">
                <a:off x="4416" y="1547"/>
                <a:ext cx="72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920" name="Line 56"/>
              <p:cNvSpPr>
                <a:spLocks noChangeShapeType="1"/>
              </p:cNvSpPr>
              <p:nvPr/>
            </p:nvSpPr>
            <p:spPr bwMode="auto">
              <a:xfrm>
                <a:off x="4416" y="1547"/>
                <a:ext cx="0" cy="405"/>
              </a:xfrm>
              <a:prstGeom prst="line">
                <a:avLst/>
              </a:prstGeom>
              <a:noFill/>
              <a:ln w="285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921" name="Line 57"/>
              <p:cNvSpPr>
                <a:spLocks noChangeShapeType="1"/>
              </p:cNvSpPr>
              <p:nvPr/>
            </p:nvSpPr>
            <p:spPr bwMode="auto">
              <a:xfrm>
                <a:off x="4116" y="1952"/>
                <a:ext cx="6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922" name="Line 58"/>
              <p:cNvSpPr>
                <a:spLocks noChangeShapeType="1"/>
              </p:cNvSpPr>
              <p:nvPr/>
            </p:nvSpPr>
            <p:spPr bwMode="auto">
              <a:xfrm>
                <a:off x="4716" y="1952"/>
                <a:ext cx="0" cy="473"/>
              </a:xfrm>
              <a:prstGeom prst="line">
                <a:avLst/>
              </a:prstGeom>
              <a:noFill/>
              <a:ln w="285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923" name="Line 59"/>
              <p:cNvSpPr>
                <a:spLocks noChangeShapeType="1"/>
              </p:cNvSpPr>
              <p:nvPr/>
            </p:nvSpPr>
            <p:spPr bwMode="auto">
              <a:xfrm>
                <a:off x="4476" y="2425"/>
                <a:ext cx="480" cy="0"/>
              </a:xfrm>
              <a:prstGeom prst="line">
                <a:avLst/>
              </a:prstGeom>
              <a:noFill/>
              <a:ln w="285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924" name="Line 60"/>
              <p:cNvSpPr>
                <a:spLocks noChangeShapeType="1"/>
              </p:cNvSpPr>
              <p:nvPr/>
            </p:nvSpPr>
            <p:spPr bwMode="auto">
              <a:xfrm>
                <a:off x="4956" y="2425"/>
                <a:ext cx="0" cy="743"/>
              </a:xfrm>
              <a:prstGeom prst="line">
                <a:avLst/>
              </a:prstGeom>
              <a:noFill/>
              <a:ln w="285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925" name="Line 61"/>
              <p:cNvSpPr>
                <a:spLocks noChangeShapeType="1"/>
              </p:cNvSpPr>
              <p:nvPr/>
            </p:nvSpPr>
            <p:spPr bwMode="auto">
              <a:xfrm>
                <a:off x="4476" y="2425"/>
                <a:ext cx="0" cy="743"/>
              </a:xfrm>
              <a:prstGeom prst="line">
                <a:avLst/>
              </a:prstGeom>
              <a:noFill/>
              <a:ln w="285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926" name="Line 62"/>
              <p:cNvSpPr>
                <a:spLocks noChangeShapeType="1"/>
              </p:cNvSpPr>
              <p:nvPr/>
            </p:nvSpPr>
            <p:spPr bwMode="auto">
              <a:xfrm>
                <a:off x="4116" y="1952"/>
                <a:ext cx="0" cy="60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927" name="Line 63"/>
              <p:cNvSpPr>
                <a:spLocks noChangeShapeType="1"/>
              </p:cNvSpPr>
              <p:nvPr/>
            </p:nvSpPr>
            <p:spPr bwMode="auto">
              <a:xfrm>
                <a:off x="3936" y="2560"/>
                <a:ext cx="42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928" name="Line 64"/>
              <p:cNvSpPr>
                <a:spLocks noChangeShapeType="1"/>
              </p:cNvSpPr>
              <p:nvPr/>
            </p:nvSpPr>
            <p:spPr bwMode="auto">
              <a:xfrm>
                <a:off x="4356" y="2560"/>
                <a:ext cx="0" cy="60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929" name="Line 65"/>
              <p:cNvSpPr>
                <a:spLocks noChangeShapeType="1"/>
              </p:cNvSpPr>
              <p:nvPr/>
            </p:nvSpPr>
            <p:spPr bwMode="auto">
              <a:xfrm>
                <a:off x="3936" y="2560"/>
                <a:ext cx="0" cy="60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930" name="Line 66"/>
              <p:cNvSpPr>
                <a:spLocks noChangeShapeType="1"/>
              </p:cNvSpPr>
              <p:nvPr/>
            </p:nvSpPr>
            <p:spPr bwMode="auto">
              <a:xfrm flipV="1">
                <a:off x="4776" y="1344"/>
                <a:ext cx="0" cy="20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6933" name="Text Box 69"/>
            <p:cNvSpPr txBox="1">
              <a:spLocks noChangeArrowheads="1"/>
            </p:cNvSpPr>
            <p:nvPr/>
          </p:nvSpPr>
          <p:spPr bwMode="auto">
            <a:xfrm>
              <a:off x="2016" y="3648"/>
              <a:ext cx="21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solidFill>
                    <a:srgbClr val="FF0000"/>
                  </a:solidFill>
                </a:rPr>
                <a:t>structure changed!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Swap with temporal constraints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650288" cy="1335087"/>
          </a:xfrm>
        </p:spPr>
        <p:txBody>
          <a:bodyPr/>
          <a:lstStyle/>
          <a:p>
            <a:r>
              <a:rPr lang="en-US" sz="2400" dirty="0"/>
              <a:t>Move split numbers with sub-clusters (nodes)</a:t>
            </a:r>
          </a:p>
          <a:p>
            <a:r>
              <a:rPr lang="en-US" sz="2400" dirty="0"/>
              <a:t>Some swap moves don’t result in legal </a:t>
            </a:r>
            <a:r>
              <a:rPr lang="en-US" sz="2400" dirty="0" smtClean="0"/>
              <a:t>hierarchies</a:t>
            </a:r>
            <a:endParaRPr lang="en-US" sz="2400" dirty="0"/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1066800" y="5988050"/>
            <a:ext cx="2749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Times New Roman" charset="0"/>
              </a:rPr>
              <a:t>    A           B      C     D           E</a:t>
            </a:r>
          </a:p>
        </p:txBody>
      </p:sp>
      <p:sp>
        <p:nvSpPr>
          <p:cNvPr id="34" name="Line 7"/>
          <p:cNvSpPr>
            <a:spLocks noChangeShapeType="1"/>
          </p:cNvSpPr>
          <p:nvPr/>
        </p:nvSpPr>
        <p:spPr bwMode="auto">
          <a:xfrm>
            <a:off x="2149475" y="3563937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Line 8"/>
          <p:cNvSpPr>
            <a:spLocks noChangeShapeType="1"/>
          </p:cNvSpPr>
          <p:nvPr/>
        </p:nvSpPr>
        <p:spPr bwMode="auto">
          <a:xfrm flipH="1">
            <a:off x="2133600" y="3563936"/>
            <a:ext cx="15875" cy="931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Line 9"/>
          <p:cNvSpPr>
            <a:spLocks noChangeShapeType="1"/>
          </p:cNvSpPr>
          <p:nvPr/>
        </p:nvSpPr>
        <p:spPr bwMode="auto">
          <a:xfrm flipH="1">
            <a:off x="3200400" y="3563937"/>
            <a:ext cx="15875" cy="627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Line 10"/>
          <p:cNvSpPr>
            <a:spLocks noChangeShapeType="1"/>
          </p:cNvSpPr>
          <p:nvPr/>
        </p:nvSpPr>
        <p:spPr bwMode="auto">
          <a:xfrm>
            <a:off x="1752600" y="4495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Line 11"/>
          <p:cNvSpPr>
            <a:spLocks noChangeShapeType="1"/>
          </p:cNvSpPr>
          <p:nvPr/>
        </p:nvSpPr>
        <p:spPr bwMode="auto">
          <a:xfrm>
            <a:off x="1752600" y="4495799"/>
            <a:ext cx="15875" cy="820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Line 12"/>
          <p:cNvSpPr>
            <a:spLocks noChangeShapeType="1"/>
          </p:cNvSpPr>
          <p:nvPr/>
        </p:nvSpPr>
        <p:spPr bwMode="auto">
          <a:xfrm>
            <a:off x="2895600" y="4191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Line 13"/>
          <p:cNvSpPr>
            <a:spLocks noChangeShapeType="1"/>
          </p:cNvSpPr>
          <p:nvPr/>
        </p:nvSpPr>
        <p:spPr bwMode="auto">
          <a:xfrm>
            <a:off x="1387475" y="5316537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Line 14"/>
          <p:cNvSpPr>
            <a:spLocks noChangeShapeType="1"/>
          </p:cNvSpPr>
          <p:nvPr/>
        </p:nvSpPr>
        <p:spPr bwMode="auto">
          <a:xfrm>
            <a:off x="2073275" y="5316537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Line 15"/>
          <p:cNvSpPr>
            <a:spLocks noChangeShapeType="1"/>
          </p:cNvSpPr>
          <p:nvPr/>
        </p:nvSpPr>
        <p:spPr bwMode="auto">
          <a:xfrm>
            <a:off x="1387475" y="5316537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Line 16"/>
          <p:cNvSpPr>
            <a:spLocks noChangeShapeType="1"/>
          </p:cNvSpPr>
          <p:nvPr/>
        </p:nvSpPr>
        <p:spPr bwMode="auto">
          <a:xfrm>
            <a:off x="2514600" y="4495799"/>
            <a:ext cx="15875" cy="1354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Line 17"/>
          <p:cNvSpPr>
            <a:spLocks noChangeShapeType="1"/>
          </p:cNvSpPr>
          <p:nvPr/>
        </p:nvSpPr>
        <p:spPr bwMode="auto">
          <a:xfrm>
            <a:off x="2895600" y="4191000"/>
            <a:ext cx="15875" cy="1658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Line 18"/>
          <p:cNvSpPr>
            <a:spLocks noChangeShapeType="1"/>
          </p:cNvSpPr>
          <p:nvPr/>
        </p:nvSpPr>
        <p:spPr bwMode="auto">
          <a:xfrm>
            <a:off x="3581400" y="4191000"/>
            <a:ext cx="15875" cy="1658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Line 26"/>
          <p:cNvSpPr>
            <a:spLocks noChangeShapeType="1"/>
          </p:cNvSpPr>
          <p:nvPr/>
        </p:nvSpPr>
        <p:spPr bwMode="auto">
          <a:xfrm>
            <a:off x="2667000" y="3316287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Text Box 29"/>
          <p:cNvSpPr txBox="1">
            <a:spLocks noChangeArrowheads="1"/>
          </p:cNvSpPr>
          <p:nvPr/>
        </p:nvSpPr>
        <p:spPr bwMode="auto">
          <a:xfrm>
            <a:off x="2667000" y="3240087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1</a:t>
            </a:r>
          </a:p>
        </p:txBody>
      </p:sp>
      <p:sp>
        <p:nvSpPr>
          <p:cNvPr id="30" name="Text Box 30"/>
          <p:cNvSpPr txBox="1">
            <a:spLocks noChangeArrowheads="1"/>
          </p:cNvSpPr>
          <p:nvPr/>
        </p:nvSpPr>
        <p:spPr bwMode="auto">
          <a:xfrm>
            <a:off x="2209800" y="4038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3</a:t>
            </a:r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3200400" y="3733801"/>
            <a:ext cx="381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2</a:t>
            </a:r>
          </a:p>
        </p:txBody>
      </p:sp>
      <p:sp>
        <p:nvSpPr>
          <p:cNvPr id="32" name="Text Box 32"/>
          <p:cNvSpPr txBox="1">
            <a:spLocks noChangeArrowheads="1"/>
          </p:cNvSpPr>
          <p:nvPr/>
        </p:nvSpPr>
        <p:spPr bwMode="auto">
          <a:xfrm>
            <a:off x="1752600" y="4916487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4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038600" y="4267200"/>
            <a:ext cx="4813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would be an illegal swap?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Swap with temporal constraints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650288" cy="1335087"/>
          </a:xfrm>
        </p:spPr>
        <p:txBody>
          <a:bodyPr/>
          <a:lstStyle/>
          <a:p>
            <a:r>
              <a:rPr lang="en-US" sz="2400" dirty="0"/>
              <a:t>Move split numbers with sub-clusters (nodes)</a:t>
            </a:r>
            <a:endParaRPr lang="en-US" sz="2400" dirty="0" smtClean="0"/>
          </a:p>
          <a:p>
            <a:r>
              <a:rPr lang="en-US" sz="2400" dirty="0" smtClean="0"/>
              <a:t>Some swap moves don’t result in legal hierarchies</a:t>
            </a:r>
          </a:p>
          <a:p>
            <a:r>
              <a:rPr lang="en-US" sz="2400" dirty="0" smtClean="0"/>
              <a:t>The split number of the parent must be less than the split number of the child</a:t>
            </a: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1066800" y="5988050"/>
            <a:ext cx="270408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latin typeface="Times New Roman" charset="0"/>
              </a:rPr>
              <a:t>   </a:t>
            </a:r>
            <a:r>
              <a:rPr lang="en-US" sz="1600" dirty="0" smtClean="0">
                <a:latin typeface="Times New Roman" charset="0"/>
              </a:rPr>
              <a:t> D          E      </a:t>
            </a:r>
            <a:r>
              <a:rPr lang="en-US" sz="1600" dirty="0">
                <a:latin typeface="Times New Roman" charset="0"/>
              </a:rPr>
              <a:t>C    </a:t>
            </a:r>
            <a:r>
              <a:rPr lang="en-US" sz="1600" dirty="0" smtClean="0">
                <a:latin typeface="Times New Roman" charset="0"/>
              </a:rPr>
              <a:t>  A          </a:t>
            </a:r>
            <a:r>
              <a:rPr lang="en-US" sz="1600" dirty="0">
                <a:latin typeface="Times New Roman" charset="0"/>
              </a:rPr>
              <a:t>B</a:t>
            </a:r>
          </a:p>
        </p:txBody>
      </p:sp>
      <p:sp>
        <p:nvSpPr>
          <p:cNvPr id="34" name="Line 7"/>
          <p:cNvSpPr>
            <a:spLocks noChangeShapeType="1"/>
          </p:cNvSpPr>
          <p:nvPr/>
        </p:nvSpPr>
        <p:spPr bwMode="auto">
          <a:xfrm>
            <a:off x="2149475" y="3563937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Line 8"/>
          <p:cNvSpPr>
            <a:spLocks noChangeShapeType="1"/>
          </p:cNvSpPr>
          <p:nvPr/>
        </p:nvSpPr>
        <p:spPr bwMode="auto">
          <a:xfrm flipH="1">
            <a:off x="2133600" y="3563936"/>
            <a:ext cx="15875" cy="931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Line 9"/>
          <p:cNvSpPr>
            <a:spLocks noChangeShapeType="1"/>
          </p:cNvSpPr>
          <p:nvPr/>
        </p:nvSpPr>
        <p:spPr bwMode="auto">
          <a:xfrm flipH="1">
            <a:off x="3200400" y="3563937"/>
            <a:ext cx="15875" cy="627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Line 10"/>
          <p:cNvSpPr>
            <a:spLocks noChangeShapeType="1"/>
          </p:cNvSpPr>
          <p:nvPr/>
        </p:nvSpPr>
        <p:spPr bwMode="auto">
          <a:xfrm>
            <a:off x="1752600" y="4495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Line 11"/>
          <p:cNvSpPr>
            <a:spLocks noChangeShapeType="1"/>
          </p:cNvSpPr>
          <p:nvPr/>
        </p:nvSpPr>
        <p:spPr bwMode="auto">
          <a:xfrm>
            <a:off x="1752600" y="4495799"/>
            <a:ext cx="15875" cy="820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Line 12"/>
          <p:cNvSpPr>
            <a:spLocks noChangeShapeType="1"/>
          </p:cNvSpPr>
          <p:nvPr/>
        </p:nvSpPr>
        <p:spPr bwMode="auto">
          <a:xfrm>
            <a:off x="2895600" y="4191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Line 13"/>
          <p:cNvSpPr>
            <a:spLocks noChangeShapeType="1"/>
          </p:cNvSpPr>
          <p:nvPr/>
        </p:nvSpPr>
        <p:spPr bwMode="auto">
          <a:xfrm>
            <a:off x="1387475" y="5316537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Line 14"/>
          <p:cNvSpPr>
            <a:spLocks noChangeShapeType="1"/>
          </p:cNvSpPr>
          <p:nvPr/>
        </p:nvSpPr>
        <p:spPr bwMode="auto">
          <a:xfrm>
            <a:off x="2073275" y="5316537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Line 15"/>
          <p:cNvSpPr>
            <a:spLocks noChangeShapeType="1"/>
          </p:cNvSpPr>
          <p:nvPr/>
        </p:nvSpPr>
        <p:spPr bwMode="auto">
          <a:xfrm>
            <a:off x="1387475" y="5316537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Line 16"/>
          <p:cNvSpPr>
            <a:spLocks noChangeShapeType="1"/>
          </p:cNvSpPr>
          <p:nvPr/>
        </p:nvSpPr>
        <p:spPr bwMode="auto">
          <a:xfrm>
            <a:off x="2514600" y="4495799"/>
            <a:ext cx="15875" cy="1354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Line 17"/>
          <p:cNvSpPr>
            <a:spLocks noChangeShapeType="1"/>
          </p:cNvSpPr>
          <p:nvPr/>
        </p:nvSpPr>
        <p:spPr bwMode="auto">
          <a:xfrm>
            <a:off x="2895600" y="4191000"/>
            <a:ext cx="15875" cy="1658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Line 18"/>
          <p:cNvSpPr>
            <a:spLocks noChangeShapeType="1"/>
          </p:cNvSpPr>
          <p:nvPr/>
        </p:nvSpPr>
        <p:spPr bwMode="auto">
          <a:xfrm>
            <a:off x="3581400" y="4191000"/>
            <a:ext cx="15875" cy="1658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Line 26"/>
          <p:cNvSpPr>
            <a:spLocks noChangeShapeType="1"/>
          </p:cNvSpPr>
          <p:nvPr/>
        </p:nvSpPr>
        <p:spPr bwMode="auto">
          <a:xfrm>
            <a:off x="2667000" y="3316287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Text Box 29"/>
          <p:cNvSpPr txBox="1">
            <a:spLocks noChangeArrowheads="1"/>
          </p:cNvSpPr>
          <p:nvPr/>
        </p:nvSpPr>
        <p:spPr bwMode="auto">
          <a:xfrm>
            <a:off x="2667000" y="3240087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1</a:t>
            </a:r>
          </a:p>
        </p:txBody>
      </p:sp>
      <p:sp>
        <p:nvSpPr>
          <p:cNvPr id="30" name="Text Box 30"/>
          <p:cNvSpPr txBox="1">
            <a:spLocks noChangeArrowheads="1"/>
          </p:cNvSpPr>
          <p:nvPr/>
        </p:nvSpPr>
        <p:spPr bwMode="auto">
          <a:xfrm>
            <a:off x="2209800" y="4038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3</a:t>
            </a:r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1828800" y="4876800"/>
            <a:ext cx="381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2</a:t>
            </a:r>
          </a:p>
        </p:txBody>
      </p:sp>
      <p:sp>
        <p:nvSpPr>
          <p:cNvPr id="32" name="Text Box 32"/>
          <p:cNvSpPr txBox="1">
            <a:spLocks noChangeArrowheads="1"/>
          </p:cNvSpPr>
          <p:nvPr/>
        </p:nvSpPr>
        <p:spPr bwMode="auto">
          <a:xfrm>
            <a:off x="3276600" y="3773269"/>
            <a:ext cx="304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4</a:t>
            </a:r>
          </a:p>
        </p:txBody>
      </p:sp>
      <p:sp>
        <p:nvSpPr>
          <p:cNvPr id="23" name="Oval 28"/>
          <p:cNvSpPr>
            <a:spLocks noChangeArrowheads="1"/>
          </p:cNvSpPr>
          <p:nvPr/>
        </p:nvSpPr>
        <p:spPr bwMode="auto">
          <a:xfrm>
            <a:off x="1752600" y="4876800"/>
            <a:ext cx="457200" cy="381000"/>
          </a:xfrm>
          <a:prstGeom prst="ellipse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Oval 28"/>
          <p:cNvSpPr>
            <a:spLocks noChangeArrowheads="1"/>
          </p:cNvSpPr>
          <p:nvPr/>
        </p:nvSpPr>
        <p:spPr bwMode="auto">
          <a:xfrm>
            <a:off x="2133600" y="4038600"/>
            <a:ext cx="457200" cy="381000"/>
          </a:xfrm>
          <a:prstGeom prst="ellipse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528571" y="4409249"/>
            <a:ext cx="3289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cannot swap 2 and 4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64" name="Rectangle 5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4F3EB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001000" cy="685800"/>
          </a:xfrm>
        </p:spPr>
        <p:txBody>
          <a:bodyPr/>
          <a:lstStyle/>
          <a:p>
            <a:r>
              <a:rPr lang="en-US" sz="4000"/>
              <a:t>Graft without temporal constraints</a:t>
            </a:r>
          </a:p>
        </p:txBody>
      </p:sp>
      <p:sp>
        <p:nvSpPr>
          <p:cNvPr id="38918" name="Line 6"/>
          <p:cNvSpPr>
            <a:spLocks noChangeShapeType="1"/>
          </p:cNvSpPr>
          <p:nvPr/>
        </p:nvSpPr>
        <p:spPr bwMode="auto">
          <a:xfrm>
            <a:off x="2438400" y="1377950"/>
            <a:ext cx="0" cy="249555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19" name="Line 7"/>
          <p:cNvSpPr>
            <a:spLocks noChangeShapeType="1"/>
          </p:cNvSpPr>
          <p:nvPr/>
        </p:nvSpPr>
        <p:spPr bwMode="auto">
          <a:xfrm flipH="1">
            <a:off x="1295400" y="1377950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0" name="Line 8"/>
          <p:cNvSpPr>
            <a:spLocks noChangeShapeType="1"/>
          </p:cNvSpPr>
          <p:nvPr/>
        </p:nvSpPr>
        <p:spPr bwMode="auto">
          <a:xfrm>
            <a:off x="1295400" y="1377950"/>
            <a:ext cx="0" cy="623888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1" name="Line 9"/>
          <p:cNvSpPr>
            <a:spLocks noChangeShapeType="1"/>
          </p:cNvSpPr>
          <p:nvPr/>
        </p:nvSpPr>
        <p:spPr bwMode="auto">
          <a:xfrm>
            <a:off x="819150" y="2001838"/>
            <a:ext cx="9525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2" name="Line 10"/>
          <p:cNvSpPr>
            <a:spLocks noChangeShapeType="1"/>
          </p:cNvSpPr>
          <p:nvPr/>
        </p:nvSpPr>
        <p:spPr bwMode="auto">
          <a:xfrm>
            <a:off x="1771650" y="2001838"/>
            <a:ext cx="0" cy="73025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3" name="Line 11"/>
          <p:cNvSpPr>
            <a:spLocks noChangeShapeType="1"/>
          </p:cNvSpPr>
          <p:nvPr/>
        </p:nvSpPr>
        <p:spPr bwMode="auto">
          <a:xfrm>
            <a:off x="1390650" y="2732088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4" name="Line 12"/>
          <p:cNvSpPr>
            <a:spLocks noChangeShapeType="1"/>
          </p:cNvSpPr>
          <p:nvPr/>
        </p:nvSpPr>
        <p:spPr bwMode="auto">
          <a:xfrm>
            <a:off x="2152650" y="2732088"/>
            <a:ext cx="0" cy="1141412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5" name="Line 13"/>
          <p:cNvSpPr>
            <a:spLocks noChangeShapeType="1"/>
          </p:cNvSpPr>
          <p:nvPr/>
        </p:nvSpPr>
        <p:spPr bwMode="auto">
          <a:xfrm>
            <a:off x="1390650" y="2732088"/>
            <a:ext cx="0" cy="1141412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6" name="Line 14"/>
          <p:cNvSpPr>
            <a:spLocks noChangeShapeType="1"/>
          </p:cNvSpPr>
          <p:nvPr/>
        </p:nvSpPr>
        <p:spPr bwMode="auto">
          <a:xfrm>
            <a:off x="819150" y="2001838"/>
            <a:ext cx="0" cy="936625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7" name="Line 15"/>
          <p:cNvSpPr>
            <a:spLocks noChangeShapeType="1"/>
          </p:cNvSpPr>
          <p:nvPr/>
        </p:nvSpPr>
        <p:spPr bwMode="auto">
          <a:xfrm>
            <a:off x="533400" y="2938463"/>
            <a:ext cx="666750" cy="0"/>
          </a:xfrm>
          <a:prstGeom prst="line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8" name="Line 16"/>
          <p:cNvSpPr>
            <a:spLocks noChangeShapeType="1"/>
          </p:cNvSpPr>
          <p:nvPr/>
        </p:nvSpPr>
        <p:spPr bwMode="auto">
          <a:xfrm>
            <a:off x="1200150" y="2938463"/>
            <a:ext cx="0" cy="935037"/>
          </a:xfrm>
          <a:prstGeom prst="line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9" name="Line 17"/>
          <p:cNvSpPr>
            <a:spLocks noChangeShapeType="1"/>
          </p:cNvSpPr>
          <p:nvPr/>
        </p:nvSpPr>
        <p:spPr bwMode="auto">
          <a:xfrm>
            <a:off x="533400" y="2938463"/>
            <a:ext cx="0" cy="935037"/>
          </a:xfrm>
          <a:prstGeom prst="line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30" name="Line 18"/>
          <p:cNvSpPr>
            <a:spLocks noChangeShapeType="1"/>
          </p:cNvSpPr>
          <p:nvPr/>
        </p:nvSpPr>
        <p:spPr bwMode="auto">
          <a:xfrm flipV="1">
            <a:off x="1866900" y="1066800"/>
            <a:ext cx="0" cy="31115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83"/>
          <p:cNvGrpSpPr>
            <a:grpSpLocks/>
          </p:cNvGrpSpPr>
          <p:nvPr/>
        </p:nvGrpSpPr>
        <p:grpSpPr bwMode="auto">
          <a:xfrm>
            <a:off x="2819400" y="990600"/>
            <a:ext cx="3276600" cy="3178175"/>
            <a:chOff x="1776" y="624"/>
            <a:chExt cx="2064" cy="2002"/>
          </a:xfrm>
        </p:grpSpPr>
        <p:sp>
          <p:nvSpPr>
            <p:cNvPr id="38936" name="Line 24"/>
            <p:cNvSpPr>
              <a:spLocks noChangeShapeType="1"/>
            </p:cNvSpPr>
            <p:nvPr/>
          </p:nvSpPr>
          <p:spPr bwMode="auto">
            <a:xfrm>
              <a:off x="1776" y="1488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" name="Group 56"/>
            <p:cNvGrpSpPr>
              <a:grpSpLocks/>
            </p:cNvGrpSpPr>
            <p:nvPr/>
          </p:nvGrpSpPr>
          <p:grpSpPr bwMode="auto">
            <a:xfrm>
              <a:off x="2544" y="624"/>
              <a:ext cx="1296" cy="1992"/>
              <a:chOff x="2544" y="624"/>
              <a:chExt cx="1296" cy="1992"/>
            </a:xfrm>
          </p:grpSpPr>
          <p:sp>
            <p:nvSpPr>
              <p:cNvPr id="38940" name="Line 28"/>
              <p:cNvSpPr>
                <a:spLocks noChangeShapeType="1"/>
              </p:cNvSpPr>
              <p:nvPr/>
            </p:nvSpPr>
            <p:spPr bwMode="auto">
              <a:xfrm>
                <a:off x="2880" y="816"/>
                <a:ext cx="0" cy="39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" name="Group 55"/>
              <p:cNvGrpSpPr>
                <a:grpSpLocks/>
              </p:cNvGrpSpPr>
              <p:nvPr/>
            </p:nvGrpSpPr>
            <p:grpSpPr bwMode="auto">
              <a:xfrm>
                <a:off x="2544" y="624"/>
                <a:ext cx="1296" cy="1992"/>
                <a:chOff x="2496" y="1772"/>
                <a:chExt cx="1296" cy="1992"/>
              </a:xfrm>
            </p:grpSpPr>
            <p:sp>
              <p:nvSpPr>
                <p:cNvPr id="38917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2496" y="3552"/>
                  <a:ext cx="1296" cy="212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600">
                      <a:latin typeface="Times New Roman" charset="0"/>
                    </a:rPr>
                    <a:t> D           E            C</a:t>
                  </a:r>
                </a:p>
              </p:txBody>
            </p:sp>
            <p:sp>
              <p:nvSpPr>
                <p:cNvPr id="38938" name="Line 26"/>
                <p:cNvSpPr>
                  <a:spLocks noChangeShapeType="1"/>
                </p:cNvSpPr>
                <p:nvPr/>
              </p:nvSpPr>
              <p:spPr bwMode="auto">
                <a:xfrm>
                  <a:off x="3552" y="1968"/>
                  <a:ext cx="0" cy="157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939" name="Line 27"/>
                <p:cNvSpPr>
                  <a:spLocks noChangeShapeType="1"/>
                </p:cNvSpPr>
                <p:nvPr/>
              </p:nvSpPr>
              <p:spPr bwMode="auto">
                <a:xfrm flipH="1">
                  <a:off x="2832" y="1968"/>
                  <a:ext cx="72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942" name="Line 30"/>
                <p:cNvSpPr>
                  <a:spLocks noChangeShapeType="1"/>
                </p:cNvSpPr>
                <p:nvPr/>
              </p:nvSpPr>
              <p:spPr bwMode="auto">
                <a:xfrm>
                  <a:off x="2832" y="2348"/>
                  <a:ext cx="0" cy="4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943" name="Line 31"/>
                <p:cNvSpPr>
                  <a:spLocks noChangeShapeType="1"/>
                </p:cNvSpPr>
                <p:nvPr/>
              </p:nvSpPr>
              <p:spPr bwMode="auto">
                <a:xfrm>
                  <a:off x="2592" y="2828"/>
                  <a:ext cx="48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944" name="Line 32"/>
                <p:cNvSpPr>
                  <a:spLocks noChangeShapeType="1"/>
                </p:cNvSpPr>
                <p:nvPr/>
              </p:nvSpPr>
              <p:spPr bwMode="auto">
                <a:xfrm>
                  <a:off x="3072" y="2828"/>
                  <a:ext cx="0" cy="719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945" name="Line 33"/>
                <p:cNvSpPr>
                  <a:spLocks noChangeShapeType="1"/>
                </p:cNvSpPr>
                <p:nvPr/>
              </p:nvSpPr>
              <p:spPr bwMode="auto">
                <a:xfrm>
                  <a:off x="2592" y="2828"/>
                  <a:ext cx="0" cy="719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950" name="Line 38"/>
                <p:cNvSpPr>
                  <a:spLocks noChangeShapeType="1"/>
                </p:cNvSpPr>
                <p:nvPr/>
              </p:nvSpPr>
              <p:spPr bwMode="auto">
                <a:xfrm flipV="1">
                  <a:off x="3192" y="1772"/>
                  <a:ext cx="0" cy="1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5" name="Group 54"/>
            <p:cNvGrpSpPr>
              <a:grpSpLocks/>
            </p:cNvGrpSpPr>
            <p:nvPr/>
          </p:nvGrpSpPr>
          <p:grpSpPr bwMode="auto">
            <a:xfrm>
              <a:off x="1920" y="1200"/>
              <a:ext cx="624" cy="1426"/>
              <a:chOff x="1920" y="2338"/>
              <a:chExt cx="624" cy="1426"/>
            </a:xfrm>
          </p:grpSpPr>
          <p:sp>
            <p:nvSpPr>
              <p:cNvPr id="38946" name="Line 34"/>
              <p:cNvSpPr>
                <a:spLocks noChangeShapeType="1"/>
              </p:cNvSpPr>
              <p:nvPr/>
            </p:nvSpPr>
            <p:spPr bwMode="auto">
              <a:xfrm>
                <a:off x="2196" y="2338"/>
                <a:ext cx="0" cy="590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947" name="Line 35"/>
              <p:cNvSpPr>
                <a:spLocks noChangeShapeType="1"/>
              </p:cNvSpPr>
              <p:nvPr/>
            </p:nvSpPr>
            <p:spPr bwMode="auto">
              <a:xfrm>
                <a:off x="2016" y="2928"/>
                <a:ext cx="420" cy="0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948" name="Line 36"/>
              <p:cNvSpPr>
                <a:spLocks noChangeShapeType="1"/>
              </p:cNvSpPr>
              <p:nvPr/>
            </p:nvSpPr>
            <p:spPr bwMode="auto">
              <a:xfrm>
                <a:off x="2436" y="2928"/>
                <a:ext cx="0" cy="589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949" name="Line 37"/>
              <p:cNvSpPr>
                <a:spLocks noChangeShapeType="1"/>
              </p:cNvSpPr>
              <p:nvPr/>
            </p:nvSpPr>
            <p:spPr bwMode="auto">
              <a:xfrm>
                <a:off x="2016" y="2928"/>
                <a:ext cx="0" cy="589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952" name="Text Box 40"/>
              <p:cNvSpPr txBox="1">
                <a:spLocks noChangeArrowheads="1"/>
              </p:cNvSpPr>
              <p:nvPr/>
            </p:nvSpPr>
            <p:spPr bwMode="auto">
              <a:xfrm>
                <a:off x="1920" y="3552"/>
                <a:ext cx="624" cy="21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>
                    <a:solidFill>
                      <a:schemeClr val="folHlink"/>
                    </a:solidFill>
                    <a:latin typeface="Times New Roman" charset="0"/>
                  </a:rPr>
                  <a:t>A          B</a:t>
                </a:r>
              </a:p>
            </p:txBody>
          </p:sp>
        </p:grpSp>
      </p:grpSp>
      <p:sp>
        <p:nvSpPr>
          <p:cNvPr id="38953" name="Text Box 41"/>
          <p:cNvSpPr txBox="1">
            <a:spLocks noChangeArrowheads="1"/>
          </p:cNvSpPr>
          <p:nvPr/>
        </p:nvSpPr>
        <p:spPr bwMode="auto">
          <a:xfrm>
            <a:off x="381000" y="3962400"/>
            <a:ext cx="2590800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chemeClr val="folHlink"/>
                </a:solidFill>
                <a:latin typeface="Times New Roman" charset="0"/>
              </a:rPr>
              <a:t>A          B</a:t>
            </a:r>
            <a:r>
              <a:rPr lang="en-US" sz="1600">
                <a:latin typeface="Times New Roman" charset="0"/>
              </a:rPr>
              <a:t> D            E   C</a:t>
            </a:r>
          </a:p>
        </p:txBody>
      </p:sp>
      <p:grpSp>
        <p:nvGrpSpPr>
          <p:cNvPr id="6" name="Group 82"/>
          <p:cNvGrpSpPr>
            <a:grpSpLocks/>
          </p:cNvGrpSpPr>
          <p:nvPr/>
        </p:nvGrpSpPr>
        <p:grpSpPr bwMode="auto">
          <a:xfrm>
            <a:off x="6019800" y="984250"/>
            <a:ext cx="2743200" cy="3206750"/>
            <a:chOff x="3792" y="620"/>
            <a:chExt cx="1728" cy="2020"/>
          </a:xfrm>
        </p:grpSpPr>
        <p:sp>
          <p:nvSpPr>
            <p:cNvPr id="38951" name="Line 39"/>
            <p:cNvSpPr>
              <a:spLocks noChangeShapeType="1"/>
            </p:cNvSpPr>
            <p:nvPr/>
          </p:nvSpPr>
          <p:spPr bwMode="auto">
            <a:xfrm>
              <a:off x="3792" y="1584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61" name="Line 49"/>
            <p:cNvSpPr>
              <a:spLocks noChangeShapeType="1"/>
            </p:cNvSpPr>
            <p:nvPr/>
          </p:nvSpPr>
          <p:spPr bwMode="auto">
            <a:xfrm>
              <a:off x="4080" y="1676"/>
              <a:ext cx="0" cy="71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" name="Group 60"/>
            <p:cNvGrpSpPr>
              <a:grpSpLocks/>
            </p:cNvGrpSpPr>
            <p:nvPr/>
          </p:nvGrpSpPr>
          <p:grpSpPr bwMode="auto">
            <a:xfrm>
              <a:off x="3984" y="620"/>
              <a:ext cx="1296" cy="1992"/>
              <a:chOff x="3984" y="620"/>
              <a:chExt cx="1296" cy="1992"/>
            </a:xfrm>
          </p:grpSpPr>
          <p:sp>
            <p:nvSpPr>
              <p:cNvPr id="38954" name="Text Box 42"/>
              <p:cNvSpPr txBox="1">
                <a:spLocks noChangeArrowheads="1"/>
              </p:cNvSpPr>
              <p:nvPr/>
            </p:nvSpPr>
            <p:spPr bwMode="auto">
              <a:xfrm>
                <a:off x="3984" y="2400"/>
                <a:ext cx="1296" cy="21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>
                    <a:latin typeface="Times New Roman" charset="0"/>
                  </a:rPr>
                  <a:t> D           E     C</a:t>
                </a:r>
              </a:p>
            </p:txBody>
          </p:sp>
          <p:sp>
            <p:nvSpPr>
              <p:cNvPr id="38955" name="Line 43"/>
              <p:cNvSpPr>
                <a:spLocks noChangeShapeType="1"/>
              </p:cNvSpPr>
              <p:nvPr/>
            </p:nvSpPr>
            <p:spPr bwMode="auto">
              <a:xfrm>
                <a:off x="5040" y="816"/>
                <a:ext cx="0" cy="8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956" name="Line 44"/>
              <p:cNvSpPr>
                <a:spLocks noChangeShapeType="1"/>
              </p:cNvSpPr>
              <p:nvPr/>
            </p:nvSpPr>
            <p:spPr bwMode="auto">
              <a:xfrm flipH="1">
                <a:off x="4320" y="816"/>
                <a:ext cx="72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957" name="Line 45"/>
              <p:cNvSpPr>
                <a:spLocks noChangeShapeType="1"/>
              </p:cNvSpPr>
              <p:nvPr/>
            </p:nvSpPr>
            <p:spPr bwMode="auto">
              <a:xfrm>
                <a:off x="4320" y="816"/>
                <a:ext cx="0" cy="39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958" name="Line 46"/>
              <p:cNvSpPr>
                <a:spLocks noChangeShapeType="1"/>
              </p:cNvSpPr>
              <p:nvPr/>
            </p:nvSpPr>
            <p:spPr bwMode="auto">
              <a:xfrm>
                <a:off x="4320" y="1196"/>
                <a:ext cx="0" cy="48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959" name="Line 47"/>
              <p:cNvSpPr>
                <a:spLocks noChangeShapeType="1"/>
              </p:cNvSpPr>
              <p:nvPr/>
            </p:nvSpPr>
            <p:spPr bwMode="auto">
              <a:xfrm>
                <a:off x="4080" y="1676"/>
                <a:ext cx="48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960" name="Line 48"/>
              <p:cNvSpPr>
                <a:spLocks noChangeShapeType="1"/>
              </p:cNvSpPr>
              <p:nvPr/>
            </p:nvSpPr>
            <p:spPr bwMode="auto">
              <a:xfrm>
                <a:off x="4560" y="1676"/>
                <a:ext cx="0" cy="71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962" name="Line 50"/>
              <p:cNvSpPr>
                <a:spLocks noChangeShapeType="1"/>
              </p:cNvSpPr>
              <p:nvPr/>
            </p:nvSpPr>
            <p:spPr bwMode="auto">
              <a:xfrm flipV="1">
                <a:off x="4680" y="620"/>
                <a:ext cx="0" cy="1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970" name="Line 58"/>
              <p:cNvSpPr>
                <a:spLocks noChangeShapeType="1"/>
              </p:cNvSpPr>
              <p:nvPr/>
            </p:nvSpPr>
            <p:spPr bwMode="auto">
              <a:xfrm>
                <a:off x="4800" y="1680"/>
                <a:ext cx="48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971" name="Line 59"/>
              <p:cNvSpPr>
                <a:spLocks noChangeShapeType="1"/>
              </p:cNvSpPr>
              <p:nvPr/>
            </p:nvSpPr>
            <p:spPr bwMode="auto">
              <a:xfrm>
                <a:off x="4800" y="1680"/>
                <a:ext cx="0" cy="72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8973" name="Oval 61"/>
            <p:cNvSpPr>
              <a:spLocks noChangeArrowheads="1"/>
            </p:cNvSpPr>
            <p:nvPr/>
          </p:nvSpPr>
          <p:spPr bwMode="auto">
            <a:xfrm>
              <a:off x="4896" y="1440"/>
              <a:ext cx="624" cy="1200"/>
            </a:xfrm>
            <a:prstGeom prst="ellipse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81"/>
          <p:cNvGrpSpPr>
            <a:grpSpLocks/>
          </p:cNvGrpSpPr>
          <p:nvPr/>
        </p:nvGrpSpPr>
        <p:grpSpPr bwMode="auto">
          <a:xfrm>
            <a:off x="3733800" y="4267200"/>
            <a:ext cx="3352800" cy="2344738"/>
            <a:chOff x="2352" y="2688"/>
            <a:chExt cx="2112" cy="1477"/>
          </a:xfrm>
        </p:grpSpPr>
        <p:sp>
          <p:nvSpPr>
            <p:cNvPr id="38974" name="Line 62"/>
            <p:cNvSpPr>
              <a:spLocks noChangeShapeType="1"/>
            </p:cNvSpPr>
            <p:nvPr/>
          </p:nvSpPr>
          <p:spPr bwMode="auto">
            <a:xfrm flipH="1">
              <a:off x="4272" y="2736"/>
              <a:ext cx="19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76" name="Text Box 64"/>
            <p:cNvSpPr txBox="1">
              <a:spLocks noChangeArrowheads="1"/>
            </p:cNvSpPr>
            <p:nvPr/>
          </p:nvSpPr>
          <p:spPr bwMode="auto">
            <a:xfrm>
              <a:off x="2352" y="3953"/>
              <a:ext cx="1296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latin typeface="Times New Roman" charset="0"/>
                </a:rPr>
                <a:t> D           E     C</a:t>
              </a:r>
            </a:p>
          </p:txBody>
        </p:sp>
        <p:sp>
          <p:nvSpPr>
            <p:cNvPr id="38977" name="Line 65"/>
            <p:cNvSpPr>
              <a:spLocks noChangeShapeType="1"/>
            </p:cNvSpPr>
            <p:nvPr/>
          </p:nvSpPr>
          <p:spPr bwMode="auto">
            <a:xfrm>
              <a:off x="3408" y="2827"/>
              <a:ext cx="0" cy="38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78" name="Line 66"/>
            <p:cNvSpPr>
              <a:spLocks noChangeShapeType="1"/>
            </p:cNvSpPr>
            <p:nvPr/>
          </p:nvSpPr>
          <p:spPr bwMode="auto">
            <a:xfrm flipH="1">
              <a:off x="2688" y="2827"/>
              <a:ext cx="7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79" name="Line 67"/>
            <p:cNvSpPr>
              <a:spLocks noChangeShapeType="1"/>
            </p:cNvSpPr>
            <p:nvPr/>
          </p:nvSpPr>
          <p:spPr bwMode="auto">
            <a:xfrm>
              <a:off x="2688" y="2827"/>
              <a:ext cx="0" cy="2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80" name="Line 68"/>
            <p:cNvSpPr>
              <a:spLocks noChangeShapeType="1"/>
            </p:cNvSpPr>
            <p:nvPr/>
          </p:nvSpPr>
          <p:spPr bwMode="auto">
            <a:xfrm>
              <a:off x="2688" y="3097"/>
              <a:ext cx="0" cy="34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81" name="Line 69"/>
            <p:cNvSpPr>
              <a:spLocks noChangeShapeType="1"/>
            </p:cNvSpPr>
            <p:nvPr/>
          </p:nvSpPr>
          <p:spPr bwMode="auto">
            <a:xfrm>
              <a:off x="2448" y="3439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82" name="Line 70"/>
            <p:cNvSpPr>
              <a:spLocks noChangeShapeType="1"/>
            </p:cNvSpPr>
            <p:nvPr/>
          </p:nvSpPr>
          <p:spPr bwMode="auto">
            <a:xfrm>
              <a:off x="2928" y="3439"/>
              <a:ext cx="0" cy="5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83" name="Line 71"/>
            <p:cNvSpPr>
              <a:spLocks noChangeShapeType="1"/>
            </p:cNvSpPr>
            <p:nvPr/>
          </p:nvSpPr>
          <p:spPr bwMode="auto">
            <a:xfrm flipV="1">
              <a:off x="3048" y="2688"/>
              <a:ext cx="0" cy="13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84" name="Line 72"/>
            <p:cNvSpPr>
              <a:spLocks noChangeShapeType="1"/>
            </p:cNvSpPr>
            <p:nvPr/>
          </p:nvSpPr>
          <p:spPr bwMode="auto">
            <a:xfrm>
              <a:off x="3168" y="3216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85" name="Line 73"/>
            <p:cNvSpPr>
              <a:spLocks noChangeShapeType="1"/>
            </p:cNvSpPr>
            <p:nvPr/>
          </p:nvSpPr>
          <p:spPr bwMode="auto">
            <a:xfrm>
              <a:off x="3168" y="3216"/>
              <a:ext cx="0" cy="73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86" name="Line 74"/>
            <p:cNvSpPr>
              <a:spLocks noChangeShapeType="1"/>
            </p:cNvSpPr>
            <p:nvPr/>
          </p:nvSpPr>
          <p:spPr bwMode="auto">
            <a:xfrm>
              <a:off x="2448" y="3456"/>
              <a:ext cx="0" cy="47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9" name="Group 75"/>
            <p:cNvGrpSpPr>
              <a:grpSpLocks/>
            </p:cNvGrpSpPr>
            <p:nvPr/>
          </p:nvGrpSpPr>
          <p:grpSpPr bwMode="auto">
            <a:xfrm>
              <a:off x="3360" y="3216"/>
              <a:ext cx="624" cy="945"/>
              <a:chOff x="1920" y="2338"/>
              <a:chExt cx="624" cy="1566"/>
            </a:xfrm>
          </p:grpSpPr>
          <p:sp>
            <p:nvSpPr>
              <p:cNvPr id="38988" name="Line 76"/>
              <p:cNvSpPr>
                <a:spLocks noChangeShapeType="1"/>
              </p:cNvSpPr>
              <p:nvPr/>
            </p:nvSpPr>
            <p:spPr bwMode="auto">
              <a:xfrm>
                <a:off x="2196" y="2338"/>
                <a:ext cx="0" cy="590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989" name="Line 77"/>
              <p:cNvSpPr>
                <a:spLocks noChangeShapeType="1"/>
              </p:cNvSpPr>
              <p:nvPr/>
            </p:nvSpPr>
            <p:spPr bwMode="auto">
              <a:xfrm>
                <a:off x="2016" y="2928"/>
                <a:ext cx="420" cy="0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990" name="Line 78"/>
              <p:cNvSpPr>
                <a:spLocks noChangeShapeType="1"/>
              </p:cNvSpPr>
              <p:nvPr/>
            </p:nvSpPr>
            <p:spPr bwMode="auto">
              <a:xfrm>
                <a:off x="2436" y="2928"/>
                <a:ext cx="0" cy="589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991" name="Line 79"/>
              <p:cNvSpPr>
                <a:spLocks noChangeShapeType="1"/>
              </p:cNvSpPr>
              <p:nvPr/>
            </p:nvSpPr>
            <p:spPr bwMode="auto">
              <a:xfrm>
                <a:off x="2016" y="2928"/>
                <a:ext cx="0" cy="589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992" name="Text Box 80"/>
              <p:cNvSpPr txBox="1">
                <a:spLocks noChangeArrowheads="1"/>
              </p:cNvSpPr>
              <p:nvPr/>
            </p:nvSpPr>
            <p:spPr bwMode="auto">
              <a:xfrm>
                <a:off x="1920" y="3553"/>
                <a:ext cx="624" cy="35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>
                    <a:solidFill>
                      <a:schemeClr val="folHlink"/>
                    </a:solidFill>
                    <a:latin typeface="Times New Roman" charset="0"/>
                  </a:rPr>
                  <a:t>A          B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Graft with temporal constraints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017713"/>
            <a:ext cx="8421688" cy="4114800"/>
          </a:xfrm>
        </p:spPr>
        <p:txBody>
          <a:bodyPr/>
          <a:lstStyle/>
          <a:p>
            <a:r>
              <a:rPr lang="en-US"/>
              <a:t>Move split number with sub-cluster</a:t>
            </a:r>
          </a:p>
          <a:p>
            <a:r>
              <a:rPr lang="en-US"/>
              <a:t>Same as swap, only allow swaps that satisfy parent &lt; child</a:t>
            </a:r>
          </a:p>
        </p:txBody>
      </p:sp>
      <p:pic>
        <p:nvPicPr>
          <p:cNvPr id="39940" name="Picture 4" descr="C:\School\Research\Hierarchical\presentation\clock-alarm-wind-u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5200" y="4191000"/>
            <a:ext cx="1593850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7467600" cy="762000"/>
          </a:xfrm>
        </p:spPr>
        <p:txBody>
          <a:bodyPr/>
          <a:lstStyle/>
          <a:p>
            <a:r>
              <a:rPr lang="en-US" dirty="0"/>
              <a:t>Hierarchical Clustering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7162800" cy="685800"/>
          </a:xfrm>
          <a:noFill/>
          <a:ln/>
        </p:spPr>
        <p:txBody>
          <a:bodyPr/>
          <a:lstStyle/>
          <a:p>
            <a:pPr>
              <a:buFont typeface="Wingdings" charset="2"/>
              <a:buNone/>
            </a:pPr>
            <a:r>
              <a:rPr lang="en-US" dirty="0"/>
              <a:t>Recursive </a:t>
            </a:r>
            <a:r>
              <a:rPr lang="en-US" dirty="0" smtClean="0"/>
              <a:t>partitioning/merging </a:t>
            </a:r>
            <a:r>
              <a:rPr lang="en-US" dirty="0"/>
              <a:t>of a data set</a:t>
            </a:r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2312987" y="4724400"/>
            <a:ext cx="136525" cy="136525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6" name="Oval 6"/>
          <p:cNvSpPr>
            <a:spLocks noChangeArrowheads="1"/>
          </p:cNvSpPr>
          <p:nvPr/>
        </p:nvSpPr>
        <p:spPr bwMode="auto">
          <a:xfrm>
            <a:off x="1017587" y="3962400"/>
            <a:ext cx="136525" cy="136525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7" name="Oval 7"/>
          <p:cNvSpPr>
            <a:spLocks noChangeArrowheads="1"/>
          </p:cNvSpPr>
          <p:nvPr/>
        </p:nvSpPr>
        <p:spPr bwMode="auto">
          <a:xfrm>
            <a:off x="3303587" y="3886200"/>
            <a:ext cx="136525" cy="136525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8" name="Oval 8"/>
          <p:cNvSpPr>
            <a:spLocks noChangeArrowheads="1"/>
          </p:cNvSpPr>
          <p:nvPr/>
        </p:nvSpPr>
        <p:spPr bwMode="auto">
          <a:xfrm>
            <a:off x="1246187" y="3581400"/>
            <a:ext cx="136525" cy="136525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9" name="Oval 9"/>
          <p:cNvSpPr>
            <a:spLocks noChangeArrowheads="1"/>
          </p:cNvSpPr>
          <p:nvPr/>
        </p:nvSpPr>
        <p:spPr bwMode="auto">
          <a:xfrm>
            <a:off x="3379787" y="3276600"/>
            <a:ext cx="136525" cy="136525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10" name="Oval 10"/>
          <p:cNvSpPr>
            <a:spLocks noChangeArrowheads="1"/>
          </p:cNvSpPr>
          <p:nvPr/>
        </p:nvSpPr>
        <p:spPr bwMode="auto">
          <a:xfrm>
            <a:off x="788987" y="2514600"/>
            <a:ext cx="3200400" cy="3048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1322387" y="2895600"/>
            <a:ext cx="24384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 flipH="1">
            <a:off x="1169987" y="3733800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 flipV="1">
            <a:off x="2541587" y="3429000"/>
            <a:ext cx="1295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 flipV="1">
            <a:off x="865187" y="3581400"/>
            <a:ext cx="990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1382712" y="348615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Symbol" charset="2"/>
              </a:rPr>
              <a:t>1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1017587" y="4087813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Symbol" charset="2"/>
              </a:rPr>
              <a:t>2</a:t>
            </a: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2449512" y="462915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Symbol" charset="2"/>
              </a:rPr>
              <a:t>3</a:t>
            </a:r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3363912" y="394335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Symbol" charset="2"/>
              </a:rPr>
              <a:t>4</a:t>
            </a:r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3135312" y="302895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Symbol" charset="2"/>
              </a:rPr>
              <a:t>5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4294187" y="2590800"/>
            <a:ext cx="4087813" cy="2927350"/>
            <a:chOff x="2880" y="1920"/>
            <a:chExt cx="2575" cy="1844"/>
          </a:xfrm>
        </p:grpSpPr>
        <p:sp>
          <p:nvSpPr>
            <p:cNvPr id="25621" name="Text Box 21"/>
            <p:cNvSpPr txBox="1">
              <a:spLocks noChangeArrowheads="1"/>
            </p:cNvSpPr>
            <p:nvPr/>
          </p:nvSpPr>
          <p:spPr bwMode="auto">
            <a:xfrm>
              <a:off x="2880" y="3552"/>
              <a:ext cx="17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latin typeface="Symbol" charset="2"/>
                </a:rPr>
                <a:t>    1           2       3      4            5</a:t>
              </a:r>
            </a:p>
          </p:txBody>
        </p:sp>
        <p:grpSp>
          <p:nvGrpSpPr>
            <p:cNvPr id="3" name="Group 22"/>
            <p:cNvGrpSpPr>
              <a:grpSpLocks/>
            </p:cNvGrpSpPr>
            <p:nvPr/>
          </p:nvGrpSpPr>
          <p:grpSpPr bwMode="auto">
            <a:xfrm>
              <a:off x="3082" y="1920"/>
              <a:ext cx="2373" cy="1632"/>
              <a:chOff x="3082" y="1920"/>
              <a:chExt cx="2373" cy="1632"/>
            </a:xfrm>
          </p:grpSpPr>
          <p:sp>
            <p:nvSpPr>
              <p:cNvPr id="25623" name="Line 23"/>
              <p:cNvSpPr>
                <a:spLocks noChangeShapeType="1"/>
              </p:cNvSpPr>
              <p:nvPr/>
            </p:nvSpPr>
            <p:spPr bwMode="auto">
              <a:xfrm>
                <a:off x="3562" y="2028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24" name="Line 24"/>
              <p:cNvSpPr>
                <a:spLocks noChangeShapeType="1"/>
              </p:cNvSpPr>
              <p:nvPr/>
            </p:nvSpPr>
            <p:spPr bwMode="auto">
              <a:xfrm>
                <a:off x="3562" y="2028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25" name="Line 25"/>
              <p:cNvSpPr>
                <a:spLocks noChangeShapeType="1"/>
              </p:cNvSpPr>
              <p:nvPr/>
            </p:nvSpPr>
            <p:spPr bwMode="auto">
              <a:xfrm>
                <a:off x="4234" y="2028"/>
                <a:ext cx="0" cy="6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26" name="Line 26"/>
              <p:cNvSpPr>
                <a:spLocks noChangeShapeType="1"/>
              </p:cNvSpPr>
              <p:nvPr/>
            </p:nvSpPr>
            <p:spPr bwMode="auto">
              <a:xfrm>
                <a:off x="3322" y="2364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27" name="Line 27"/>
              <p:cNvSpPr>
                <a:spLocks noChangeShapeType="1"/>
              </p:cNvSpPr>
              <p:nvPr/>
            </p:nvSpPr>
            <p:spPr bwMode="auto">
              <a:xfrm>
                <a:off x="3322" y="2364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28" name="Line 28"/>
              <p:cNvSpPr>
                <a:spLocks noChangeShapeType="1"/>
              </p:cNvSpPr>
              <p:nvPr/>
            </p:nvSpPr>
            <p:spPr bwMode="auto">
              <a:xfrm>
                <a:off x="4042" y="2700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29" name="Line 29"/>
              <p:cNvSpPr>
                <a:spLocks noChangeShapeType="1"/>
              </p:cNvSpPr>
              <p:nvPr/>
            </p:nvSpPr>
            <p:spPr bwMode="auto">
              <a:xfrm>
                <a:off x="3082" y="31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30" name="Line 30"/>
              <p:cNvSpPr>
                <a:spLocks noChangeShapeType="1"/>
              </p:cNvSpPr>
              <p:nvPr/>
            </p:nvSpPr>
            <p:spPr bwMode="auto">
              <a:xfrm>
                <a:off x="3514" y="3132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31" name="Line 31"/>
              <p:cNvSpPr>
                <a:spLocks noChangeShapeType="1"/>
              </p:cNvSpPr>
              <p:nvPr/>
            </p:nvSpPr>
            <p:spPr bwMode="auto">
              <a:xfrm>
                <a:off x="3082" y="3132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32" name="Line 32"/>
              <p:cNvSpPr>
                <a:spLocks noChangeShapeType="1"/>
              </p:cNvSpPr>
              <p:nvPr/>
            </p:nvSpPr>
            <p:spPr bwMode="auto">
              <a:xfrm>
                <a:off x="3802" y="2364"/>
                <a:ext cx="0" cy="11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33" name="Line 33"/>
              <p:cNvSpPr>
                <a:spLocks noChangeShapeType="1"/>
              </p:cNvSpPr>
              <p:nvPr/>
            </p:nvSpPr>
            <p:spPr bwMode="auto">
              <a:xfrm>
                <a:off x="4042" y="270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34" name="Line 34"/>
              <p:cNvSpPr>
                <a:spLocks noChangeShapeType="1"/>
              </p:cNvSpPr>
              <p:nvPr/>
            </p:nvSpPr>
            <p:spPr bwMode="auto">
              <a:xfrm>
                <a:off x="4474" y="270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" name="Group 35"/>
              <p:cNvGrpSpPr>
                <a:grpSpLocks/>
              </p:cNvGrpSpPr>
              <p:nvPr/>
            </p:nvGrpSpPr>
            <p:grpSpPr bwMode="auto">
              <a:xfrm>
                <a:off x="4704" y="1920"/>
                <a:ext cx="751" cy="1632"/>
                <a:chOff x="4800" y="1920"/>
                <a:chExt cx="751" cy="1632"/>
              </a:xfrm>
            </p:grpSpPr>
            <p:sp>
              <p:nvSpPr>
                <p:cNvPr id="25636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4800" y="1920"/>
                  <a:ext cx="70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400">
                      <a:latin typeface="Symbol" charset="2"/>
                    </a:rPr>
                    <a:t>1-</a:t>
                  </a:r>
                  <a:r>
                    <a:rPr lang="en-US" sz="1400">
                      <a:latin typeface="Times New Roman" charset="0"/>
                    </a:rPr>
                    <a:t>clustering</a:t>
                  </a:r>
                  <a:endParaRPr lang="en-US" sz="1400">
                    <a:latin typeface="Symbol" charset="2"/>
                  </a:endParaRPr>
                </a:p>
              </p:txBody>
            </p:sp>
            <p:sp>
              <p:nvSpPr>
                <p:cNvPr id="25637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4800" y="2304"/>
                  <a:ext cx="70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400">
                      <a:latin typeface="Symbol" charset="2"/>
                    </a:rPr>
                    <a:t>2-</a:t>
                  </a:r>
                  <a:r>
                    <a:rPr lang="en-US" sz="1400">
                      <a:latin typeface="Times New Roman" charset="0"/>
                    </a:rPr>
                    <a:t>clustering</a:t>
                  </a:r>
                  <a:endParaRPr lang="en-US" sz="1400">
                    <a:latin typeface="Symbol" charset="2"/>
                  </a:endParaRPr>
                </a:p>
              </p:txBody>
            </p:sp>
            <p:sp>
              <p:nvSpPr>
                <p:cNvPr id="25638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4800" y="2640"/>
                  <a:ext cx="751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400">
                      <a:latin typeface="Symbol" charset="2"/>
                    </a:rPr>
                    <a:t>3-</a:t>
                  </a:r>
                  <a:r>
                    <a:rPr lang="en-US" sz="1400">
                      <a:latin typeface="Times New Roman" charset="0"/>
                    </a:rPr>
                    <a:t>clustering</a:t>
                  </a:r>
                  <a:endParaRPr lang="en-US" sz="1400">
                    <a:latin typeface="Symbol" charset="2"/>
                  </a:endParaRPr>
                </a:p>
              </p:txBody>
            </p:sp>
            <p:sp>
              <p:nvSpPr>
                <p:cNvPr id="25639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4800" y="3072"/>
                  <a:ext cx="70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400">
                      <a:latin typeface="Symbol" charset="2"/>
                    </a:rPr>
                    <a:t>4-</a:t>
                  </a:r>
                  <a:r>
                    <a:rPr lang="en-US" sz="1400">
                      <a:latin typeface="Times New Roman" charset="0"/>
                    </a:rPr>
                    <a:t>clustering</a:t>
                  </a:r>
                  <a:endParaRPr lang="en-US" sz="1400">
                    <a:latin typeface="Symbol" charset="2"/>
                  </a:endParaRPr>
                </a:p>
              </p:txBody>
            </p:sp>
            <p:sp>
              <p:nvSpPr>
                <p:cNvPr id="25640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4800" y="3360"/>
                  <a:ext cx="70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400">
                      <a:latin typeface="Symbol" charset="2"/>
                    </a:rPr>
                    <a:t>5-</a:t>
                  </a:r>
                  <a:r>
                    <a:rPr lang="en-US" sz="1400">
                      <a:latin typeface="Times New Roman" charset="0"/>
                    </a:rPr>
                    <a:t>clustering</a:t>
                  </a:r>
                  <a:endParaRPr lang="en-US" sz="1400">
                    <a:latin typeface="Symbol" charset="2"/>
                  </a:endParaRP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Swap using grafts</a:t>
            </a:r>
          </a:p>
        </p:txBody>
      </p:sp>
      <p:grpSp>
        <p:nvGrpSpPr>
          <p:cNvPr id="2" name="Group 58"/>
          <p:cNvGrpSpPr>
            <a:grpSpLocks/>
          </p:cNvGrpSpPr>
          <p:nvPr/>
        </p:nvGrpSpPr>
        <p:grpSpPr bwMode="auto">
          <a:xfrm>
            <a:off x="304800" y="2438400"/>
            <a:ext cx="2698750" cy="3008313"/>
            <a:chOff x="192" y="1536"/>
            <a:chExt cx="1700" cy="1895"/>
          </a:xfrm>
        </p:grpSpPr>
        <p:sp>
          <p:nvSpPr>
            <p:cNvPr id="59397" name="Text Box 5"/>
            <p:cNvSpPr txBox="1">
              <a:spLocks noChangeArrowheads="1"/>
            </p:cNvSpPr>
            <p:nvPr/>
          </p:nvSpPr>
          <p:spPr bwMode="auto">
            <a:xfrm>
              <a:off x="192" y="3219"/>
              <a:ext cx="1700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latin typeface="Times New Roman" charset="0"/>
                </a:rPr>
                <a:t>    A          </a:t>
              </a:r>
              <a:r>
                <a:rPr lang="en-US" sz="1600">
                  <a:solidFill>
                    <a:schemeClr val="bg2"/>
                  </a:solidFill>
                  <a:latin typeface="Times New Roman" charset="0"/>
                </a:rPr>
                <a:t>B</a:t>
              </a:r>
              <a:r>
                <a:rPr lang="en-US" sz="1600">
                  <a:latin typeface="Times New Roman" charset="0"/>
                </a:rPr>
                <a:t>      C     </a:t>
              </a:r>
              <a:r>
                <a:rPr lang="en-US" sz="1600">
                  <a:solidFill>
                    <a:schemeClr val="bg2"/>
                  </a:solidFill>
                  <a:latin typeface="Times New Roman" charset="0"/>
                </a:rPr>
                <a:t>D</a:t>
              </a:r>
              <a:r>
                <a:rPr lang="en-US" sz="1600">
                  <a:latin typeface="Times New Roman" charset="0"/>
                </a:rPr>
                <a:t>           E</a:t>
              </a:r>
            </a:p>
          </p:txBody>
        </p:sp>
        <p:sp>
          <p:nvSpPr>
            <p:cNvPr id="59398" name="Line 6"/>
            <p:cNvSpPr>
              <a:spLocks noChangeShapeType="1"/>
            </p:cNvSpPr>
            <p:nvPr/>
          </p:nvSpPr>
          <p:spPr bwMode="auto">
            <a:xfrm>
              <a:off x="874" y="1692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399" name="Line 7"/>
            <p:cNvSpPr>
              <a:spLocks noChangeShapeType="1"/>
            </p:cNvSpPr>
            <p:nvPr/>
          </p:nvSpPr>
          <p:spPr bwMode="auto">
            <a:xfrm>
              <a:off x="874" y="1692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00" name="Line 8"/>
            <p:cNvSpPr>
              <a:spLocks noChangeShapeType="1"/>
            </p:cNvSpPr>
            <p:nvPr/>
          </p:nvSpPr>
          <p:spPr bwMode="auto">
            <a:xfrm>
              <a:off x="1546" y="1692"/>
              <a:ext cx="0" cy="6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01" name="Line 9"/>
            <p:cNvSpPr>
              <a:spLocks noChangeShapeType="1"/>
            </p:cNvSpPr>
            <p:nvPr/>
          </p:nvSpPr>
          <p:spPr bwMode="auto">
            <a:xfrm>
              <a:off x="634" y="2028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02" name="Line 10"/>
            <p:cNvSpPr>
              <a:spLocks noChangeShapeType="1"/>
            </p:cNvSpPr>
            <p:nvPr/>
          </p:nvSpPr>
          <p:spPr bwMode="auto">
            <a:xfrm>
              <a:off x="634" y="2028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03" name="Line 11"/>
            <p:cNvSpPr>
              <a:spLocks noChangeShapeType="1"/>
            </p:cNvSpPr>
            <p:nvPr/>
          </p:nvSpPr>
          <p:spPr bwMode="auto">
            <a:xfrm>
              <a:off x="1354" y="2364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04" name="Line 12"/>
            <p:cNvSpPr>
              <a:spLocks noChangeShapeType="1"/>
            </p:cNvSpPr>
            <p:nvPr/>
          </p:nvSpPr>
          <p:spPr bwMode="auto">
            <a:xfrm>
              <a:off x="394" y="279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05" name="Line 13"/>
            <p:cNvSpPr>
              <a:spLocks noChangeShapeType="1"/>
            </p:cNvSpPr>
            <p:nvPr/>
          </p:nvSpPr>
          <p:spPr bwMode="auto">
            <a:xfrm>
              <a:off x="826" y="2796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06" name="Line 14"/>
            <p:cNvSpPr>
              <a:spLocks noChangeShapeType="1"/>
            </p:cNvSpPr>
            <p:nvPr/>
          </p:nvSpPr>
          <p:spPr bwMode="auto">
            <a:xfrm>
              <a:off x="394" y="2796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07" name="Line 15"/>
            <p:cNvSpPr>
              <a:spLocks noChangeShapeType="1"/>
            </p:cNvSpPr>
            <p:nvPr/>
          </p:nvSpPr>
          <p:spPr bwMode="auto">
            <a:xfrm>
              <a:off x="1114" y="2028"/>
              <a:ext cx="0" cy="11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08" name="Line 16"/>
            <p:cNvSpPr>
              <a:spLocks noChangeShapeType="1"/>
            </p:cNvSpPr>
            <p:nvPr/>
          </p:nvSpPr>
          <p:spPr bwMode="auto">
            <a:xfrm>
              <a:off x="1354" y="2364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09" name="Line 17"/>
            <p:cNvSpPr>
              <a:spLocks noChangeShapeType="1"/>
            </p:cNvSpPr>
            <p:nvPr/>
          </p:nvSpPr>
          <p:spPr bwMode="auto">
            <a:xfrm>
              <a:off x="1786" y="2364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10" name="Line 18"/>
            <p:cNvSpPr>
              <a:spLocks noChangeShapeType="1"/>
            </p:cNvSpPr>
            <p:nvPr/>
          </p:nvSpPr>
          <p:spPr bwMode="auto">
            <a:xfrm>
              <a:off x="1200" y="153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9411" name="Text Box 19"/>
          <p:cNvSpPr txBox="1">
            <a:spLocks noChangeArrowheads="1"/>
          </p:cNvSpPr>
          <p:nvPr/>
        </p:nvSpPr>
        <p:spPr bwMode="auto">
          <a:xfrm>
            <a:off x="5638800" y="457200"/>
            <a:ext cx="3200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A000"/>
                </a:solidFill>
              </a:rPr>
              <a:t>Emulate: </a:t>
            </a:r>
            <a:br>
              <a:rPr lang="en-US" dirty="0">
                <a:solidFill>
                  <a:srgbClr val="00A000"/>
                </a:solidFill>
              </a:rPr>
            </a:br>
            <a:r>
              <a:rPr lang="en-US" dirty="0">
                <a:solidFill>
                  <a:srgbClr val="00A000"/>
                </a:solidFill>
              </a:rPr>
              <a:t>swap (A,B) and (D,E)</a:t>
            </a:r>
          </a:p>
        </p:txBody>
      </p:sp>
      <p:grpSp>
        <p:nvGrpSpPr>
          <p:cNvPr id="3" name="Group 63"/>
          <p:cNvGrpSpPr>
            <a:grpSpLocks/>
          </p:cNvGrpSpPr>
          <p:nvPr/>
        </p:nvGrpSpPr>
        <p:grpSpPr bwMode="auto">
          <a:xfrm>
            <a:off x="3124200" y="2438400"/>
            <a:ext cx="3063875" cy="3657600"/>
            <a:chOff x="1968" y="1536"/>
            <a:chExt cx="1930" cy="2304"/>
          </a:xfrm>
        </p:grpSpPr>
        <p:grpSp>
          <p:nvGrpSpPr>
            <p:cNvPr id="4" name="Group 57"/>
            <p:cNvGrpSpPr>
              <a:grpSpLocks/>
            </p:cNvGrpSpPr>
            <p:nvPr/>
          </p:nvGrpSpPr>
          <p:grpSpPr bwMode="auto">
            <a:xfrm>
              <a:off x="2208" y="1536"/>
              <a:ext cx="1690" cy="1856"/>
              <a:chOff x="2304" y="1524"/>
              <a:chExt cx="1690" cy="1856"/>
            </a:xfrm>
          </p:grpSpPr>
          <p:sp>
            <p:nvSpPr>
              <p:cNvPr id="59412" name="Text Box 20"/>
              <p:cNvSpPr txBox="1">
                <a:spLocks noChangeArrowheads="1"/>
              </p:cNvSpPr>
              <p:nvPr/>
            </p:nvSpPr>
            <p:spPr bwMode="auto">
              <a:xfrm>
                <a:off x="2304" y="3168"/>
                <a:ext cx="1690" cy="21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>
                    <a:latin typeface="Times New Roman" charset="0"/>
                  </a:rPr>
                  <a:t> C      </a:t>
                </a:r>
                <a:r>
                  <a:rPr lang="en-US" sz="1600">
                    <a:solidFill>
                      <a:schemeClr val="bg2"/>
                    </a:solidFill>
                    <a:latin typeface="Times New Roman" charset="0"/>
                  </a:rPr>
                  <a:t>D</a:t>
                </a:r>
                <a:r>
                  <a:rPr lang="en-US" sz="1600">
                    <a:latin typeface="Times New Roman" charset="0"/>
                  </a:rPr>
                  <a:t>          E  A          B</a:t>
                </a:r>
              </a:p>
            </p:txBody>
          </p:sp>
          <p:sp>
            <p:nvSpPr>
              <p:cNvPr id="59413" name="Line 21"/>
              <p:cNvSpPr>
                <a:spLocks noChangeShapeType="1"/>
              </p:cNvSpPr>
              <p:nvPr/>
            </p:nvSpPr>
            <p:spPr bwMode="auto">
              <a:xfrm>
                <a:off x="2448" y="1680"/>
                <a:ext cx="67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414" name="Line 22"/>
              <p:cNvSpPr>
                <a:spLocks noChangeShapeType="1"/>
              </p:cNvSpPr>
              <p:nvPr/>
            </p:nvSpPr>
            <p:spPr bwMode="auto">
              <a:xfrm>
                <a:off x="2448" y="1680"/>
                <a:ext cx="0" cy="3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415" name="Line 23"/>
              <p:cNvSpPr>
                <a:spLocks noChangeShapeType="1"/>
              </p:cNvSpPr>
              <p:nvPr/>
            </p:nvSpPr>
            <p:spPr bwMode="auto">
              <a:xfrm>
                <a:off x="3120" y="1680"/>
                <a:ext cx="0" cy="48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418" name="Line 26"/>
              <p:cNvSpPr>
                <a:spLocks noChangeShapeType="1"/>
              </p:cNvSpPr>
              <p:nvPr/>
            </p:nvSpPr>
            <p:spPr bwMode="auto">
              <a:xfrm>
                <a:off x="2736" y="2352"/>
                <a:ext cx="43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419" name="Line 27"/>
              <p:cNvSpPr>
                <a:spLocks noChangeShapeType="1"/>
              </p:cNvSpPr>
              <p:nvPr/>
            </p:nvSpPr>
            <p:spPr bwMode="auto">
              <a:xfrm>
                <a:off x="3264" y="2352"/>
                <a:ext cx="43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420" name="Line 28"/>
              <p:cNvSpPr>
                <a:spLocks noChangeShapeType="1"/>
              </p:cNvSpPr>
              <p:nvPr/>
            </p:nvSpPr>
            <p:spPr bwMode="auto">
              <a:xfrm>
                <a:off x="3696" y="2352"/>
                <a:ext cx="0" cy="7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421" name="Line 29"/>
              <p:cNvSpPr>
                <a:spLocks noChangeShapeType="1"/>
              </p:cNvSpPr>
              <p:nvPr/>
            </p:nvSpPr>
            <p:spPr bwMode="auto">
              <a:xfrm>
                <a:off x="3264" y="2352"/>
                <a:ext cx="0" cy="7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422" name="Line 30"/>
              <p:cNvSpPr>
                <a:spLocks noChangeShapeType="1"/>
              </p:cNvSpPr>
              <p:nvPr/>
            </p:nvSpPr>
            <p:spPr bwMode="auto">
              <a:xfrm>
                <a:off x="2448" y="1968"/>
                <a:ext cx="0" cy="115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423" name="Line 31"/>
              <p:cNvSpPr>
                <a:spLocks noChangeShapeType="1"/>
              </p:cNvSpPr>
              <p:nvPr/>
            </p:nvSpPr>
            <p:spPr bwMode="auto">
              <a:xfrm>
                <a:off x="2736" y="2352"/>
                <a:ext cx="0" cy="7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424" name="Line 32"/>
              <p:cNvSpPr>
                <a:spLocks noChangeShapeType="1"/>
              </p:cNvSpPr>
              <p:nvPr/>
            </p:nvSpPr>
            <p:spPr bwMode="auto">
              <a:xfrm>
                <a:off x="3168" y="2352"/>
                <a:ext cx="0" cy="7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425" name="Line 33"/>
              <p:cNvSpPr>
                <a:spLocks noChangeShapeType="1"/>
              </p:cNvSpPr>
              <p:nvPr/>
            </p:nvSpPr>
            <p:spPr bwMode="auto">
              <a:xfrm>
                <a:off x="2774" y="1524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426" name="Line 34"/>
              <p:cNvSpPr>
                <a:spLocks noChangeShapeType="1"/>
              </p:cNvSpPr>
              <p:nvPr/>
            </p:nvSpPr>
            <p:spPr bwMode="auto">
              <a:xfrm>
                <a:off x="2976" y="2160"/>
                <a:ext cx="43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427" name="Line 35"/>
              <p:cNvSpPr>
                <a:spLocks noChangeShapeType="1"/>
              </p:cNvSpPr>
              <p:nvPr/>
            </p:nvSpPr>
            <p:spPr bwMode="auto">
              <a:xfrm>
                <a:off x="2976" y="216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428" name="Line 36"/>
              <p:cNvSpPr>
                <a:spLocks noChangeShapeType="1"/>
              </p:cNvSpPr>
              <p:nvPr/>
            </p:nvSpPr>
            <p:spPr bwMode="auto">
              <a:xfrm>
                <a:off x="3408" y="216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9451" name="Line 59"/>
            <p:cNvSpPr>
              <a:spLocks noChangeShapeType="1"/>
            </p:cNvSpPr>
            <p:nvPr/>
          </p:nvSpPr>
          <p:spPr bwMode="auto">
            <a:xfrm>
              <a:off x="1968" y="2304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52" name="Text Box 60"/>
            <p:cNvSpPr txBox="1">
              <a:spLocks noChangeArrowheads="1"/>
            </p:cNvSpPr>
            <p:nvPr/>
          </p:nvSpPr>
          <p:spPr bwMode="auto">
            <a:xfrm>
              <a:off x="2352" y="3552"/>
              <a:ext cx="13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solidFill>
                    <a:srgbClr val="0000FF"/>
                  </a:solidFill>
                </a:rPr>
                <a:t>graft (A,B)</a:t>
              </a:r>
            </a:p>
          </p:txBody>
        </p:sp>
      </p:grpSp>
      <p:grpSp>
        <p:nvGrpSpPr>
          <p:cNvPr id="5" name="Group 64"/>
          <p:cNvGrpSpPr>
            <a:grpSpLocks/>
          </p:cNvGrpSpPr>
          <p:nvPr/>
        </p:nvGrpSpPr>
        <p:grpSpPr bwMode="auto">
          <a:xfrm>
            <a:off x="5791200" y="2438400"/>
            <a:ext cx="3063875" cy="3657600"/>
            <a:chOff x="3648" y="1536"/>
            <a:chExt cx="1930" cy="2304"/>
          </a:xfrm>
        </p:grpSpPr>
        <p:grpSp>
          <p:nvGrpSpPr>
            <p:cNvPr id="6" name="Group 56"/>
            <p:cNvGrpSpPr>
              <a:grpSpLocks/>
            </p:cNvGrpSpPr>
            <p:nvPr/>
          </p:nvGrpSpPr>
          <p:grpSpPr bwMode="auto">
            <a:xfrm>
              <a:off x="3888" y="1536"/>
              <a:ext cx="1690" cy="1844"/>
              <a:chOff x="3888" y="1536"/>
              <a:chExt cx="1690" cy="1844"/>
            </a:xfrm>
          </p:grpSpPr>
          <p:sp>
            <p:nvSpPr>
              <p:cNvPr id="59429" name="Text Box 37"/>
              <p:cNvSpPr txBox="1">
                <a:spLocks noChangeArrowheads="1"/>
              </p:cNvSpPr>
              <p:nvPr/>
            </p:nvSpPr>
            <p:spPr bwMode="auto">
              <a:xfrm>
                <a:off x="3888" y="3168"/>
                <a:ext cx="1690" cy="21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>
                    <a:latin typeface="Times New Roman" charset="0"/>
                  </a:rPr>
                  <a:t>D         E  C     A           B</a:t>
                </a:r>
              </a:p>
            </p:txBody>
          </p:sp>
          <p:sp>
            <p:nvSpPr>
              <p:cNvPr id="59430" name="Line 38"/>
              <p:cNvSpPr>
                <a:spLocks noChangeShapeType="1"/>
              </p:cNvSpPr>
              <p:nvPr/>
            </p:nvSpPr>
            <p:spPr bwMode="auto">
              <a:xfrm>
                <a:off x="4224" y="1680"/>
                <a:ext cx="72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432" name="Line 40"/>
              <p:cNvSpPr>
                <a:spLocks noChangeShapeType="1"/>
              </p:cNvSpPr>
              <p:nvPr/>
            </p:nvSpPr>
            <p:spPr bwMode="auto">
              <a:xfrm>
                <a:off x="4944" y="1680"/>
                <a:ext cx="0" cy="62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433" name="Line 41"/>
              <p:cNvSpPr>
                <a:spLocks noChangeShapeType="1"/>
              </p:cNvSpPr>
              <p:nvPr/>
            </p:nvSpPr>
            <p:spPr bwMode="auto">
              <a:xfrm>
                <a:off x="3936" y="2352"/>
                <a:ext cx="43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434" name="Line 42"/>
              <p:cNvSpPr>
                <a:spLocks noChangeShapeType="1"/>
              </p:cNvSpPr>
              <p:nvPr/>
            </p:nvSpPr>
            <p:spPr bwMode="auto">
              <a:xfrm>
                <a:off x="4752" y="2304"/>
                <a:ext cx="43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435" name="Line 43"/>
              <p:cNvSpPr>
                <a:spLocks noChangeShapeType="1"/>
              </p:cNvSpPr>
              <p:nvPr/>
            </p:nvSpPr>
            <p:spPr bwMode="auto">
              <a:xfrm>
                <a:off x="5184" y="2304"/>
                <a:ext cx="0" cy="7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436" name="Line 44"/>
              <p:cNvSpPr>
                <a:spLocks noChangeShapeType="1"/>
              </p:cNvSpPr>
              <p:nvPr/>
            </p:nvSpPr>
            <p:spPr bwMode="auto">
              <a:xfrm>
                <a:off x="4752" y="2304"/>
                <a:ext cx="0" cy="7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438" name="Line 46"/>
              <p:cNvSpPr>
                <a:spLocks noChangeShapeType="1"/>
              </p:cNvSpPr>
              <p:nvPr/>
            </p:nvSpPr>
            <p:spPr bwMode="auto">
              <a:xfrm>
                <a:off x="3936" y="2352"/>
                <a:ext cx="0" cy="7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439" name="Line 47"/>
              <p:cNvSpPr>
                <a:spLocks noChangeShapeType="1"/>
              </p:cNvSpPr>
              <p:nvPr/>
            </p:nvSpPr>
            <p:spPr bwMode="auto">
              <a:xfrm>
                <a:off x="4368" y="2352"/>
                <a:ext cx="0" cy="7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440" name="Line 48"/>
              <p:cNvSpPr>
                <a:spLocks noChangeShapeType="1"/>
              </p:cNvSpPr>
              <p:nvPr/>
            </p:nvSpPr>
            <p:spPr bwMode="auto">
              <a:xfrm>
                <a:off x="4560" y="1536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444" name="Line 52"/>
              <p:cNvSpPr>
                <a:spLocks noChangeShapeType="1"/>
              </p:cNvSpPr>
              <p:nvPr/>
            </p:nvSpPr>
            <p:spPr bwMode="auto">
              <a:xfrm flipV="1">
                <a:off x="4512" y="2112"/>
                <a:ext cx="0" cy="100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445" name="Line 53"/>
              <p:cNvSpPr>
                <a:spLocks noChangeShapeType="1"/>
              </p:cNvSpPr>
              <p:nvPr/>
            </p:nvSpPr>
            <p:spPr bwMode="auto">
              <a:xfrm>
                <a:off x="4080" y="2112"/>
                <a:ext cx="43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446" name="Line 54"/>
              <p:cNvSpPr>
                <a:spLocks noChangeShapeType="1"/>
              </p:cNvSpPr>
              <p:nvPr/>
            </p:nvSpPr>
            <p:spPr bwMode="auto">
              <a:xfrm>
                <a:off x="4224" y="1680"/>
                <a:ext cx="0" cy="43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447" name="Line 55"/>
              <p:cNvSpPr>
                <a:spLocks noChangeShapeType="1"/>
              </p:cNvSpPr>
              <p:nvPr/>
            </p:nvSpPr>
            <p:spPr bwMode="auto">
              <a:xfrm>
                <a:off x="4080" y="2112"/>
                <a:ext cx="0" cy="2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9453" name="Text Box 61"/>
            <p:cNvSpPr txBox="1">
              <a:spLocks noChangeArrowheads="1"/>
            </p:cNvSpPr>
            <p:nvPr/>
          </p:nvSpPr>
          <p:spPr bwMode="auto">
            <a:xfrm>
              <a:off x="4032" y="3552"/>
              <a:ext cx="13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solidFill>
                    <a:srgbClr val="0000FF"/>
                  </a:solidFill>
                </a:rPr>
                <a:t>graft (D,E)</a:t>
              </a:r>
            </a:p>
          </p:txBody>
        </p:sp>
        <p:sp>
          <p:nvSpPr>
            <p:cNvPr id="59454" name="Line 62"/>
            <p:cNvSpPr>
              <a:spLocks noChangeShapeType="1"/>
            </p:cNvSpPr>
            <p:nvPr/>
          </p:nvSpPr>
          <p:spPr bwMode="auto">
            <a:xfrm>
              <a:off x="3648" y="220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Graft using swaps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2438400"/>
            <a:ext cx="2698750" cy="3008313"/>
            <a:chOff x="192" y="1536"/>
            <a:chExt cx="1700" cy="1895"/>
          </a:xfrm>
        </p:grpSpPr>
        <p:sp>
          <p:nvSpPr>
            <p:cNvPr id="60421" name="Text Box 5"/>
            <p:cNvSpPr txBox="1">
              <a:spLocks noChangeArrowheads="1"/>
            </p:cNvSpPr>
            <p:nvPr/>
          </p:nvSpPr>
          <p:spPr bwMode="auto">
            <a:xfrm>
              <a:off x="192" y="3219"/>
              <a:ext cx="1700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latin typeface="Times New Roman" charset="0"/>
                </a:rPr>
                <a:t>    A          </a:t>
              </a:r>
              <a:r>
                <a:rPr lang="en-US" sz="1600">
                  <a:solidFill>
                    <a:schemeClr val="bg2"/>
                  </a:solidFill>
                  <a:latin typeface="Times New Roman" charset="0"/>
                </a:rPr>
                <a:t>B</a:t>
              </a:r>
              <a:r>
                <a:rPr lang="en-US" sz="1600">
                  <a:latin typeface="Times New Roman" charset="0"/>
                </a:rPr>
                <a:t>      C     </a:t>
              </a:r>
              <a:r>
                <a:rPr lang="en-US" sz="1600">
                  <a:solidFill>
                    <a:schemeClr val="bg2"/>
                  </a:solidFill>
                  <a:latin typeface="Times New Roman" charset="0"/>
                </a:rPr>
                <a:t>D</a:t>
              </a:r>
              <a:r>
                <a:rPr lang="en-US" sz="1600">
                  <a:latin typeface="Times New Roman" charset="0"/>
                </a:rPr>
                <a:t>           E</a:t>
              </a:r>
            </a:p>
          </p:txBody>
        </p:sp>
        <p:sp>
          <p:nvSpPr>
            <p:cNvPr id="60422" name="Line 6"/>
            <p:cNvSpPr>
              <a:spLocks noChangeShapeType="1"/>
            </p:cNvSpPr>
            <p:nvPr/>
          </p:nvSpPr>
          <p:spPr bwMode="auto">
            <a:xfrm>
              <a:off x="874" y="1692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3" name="Line 7"/>
            <p:cNvSpPr>
              <a:spLocks noChangeShapeType="1"/>
            </p:cNvSpPr>
            <p:nvPr/>
          </p:nvSpPr>
          <p:spPr bwMode="auto">
            <a:xfrm>
              <a:off x="874" y="1692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4" name="Line 8"/>
            <p:cNvSpPr>
              <a:spLocks noChangeShapeType="1"/>
            </p:cNvSpPr>
            <p:nvPr/>
          </p:nvSpPr>
          <p:spPr bwMode="auto">
            <a:xfrm>
              <a:off x="1546" y="1692"/>
              <a:ext cx="0" cy="6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5" name="Line 9"/>
            <p:cNvSpPr>
              <a:spLocks noChangeShapeType="1"/>
            </p:cNvSpPr>
            <p:nvPr/>
          </p:nvSpPr>
          <p:spPr bwMode="auto">
            <a:xfrm>
              <a:off x="634" y="2028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6" name="Line 10"/>
            <p:cNvSpPr>
              <a:spLocks noChangeShapeType="1"/>
            </p:cNvSpPr>
            <p:nvPr/>
          </p:nvSpPr>
          <p:spPr bwMode="auto">
            <a:xfrm>
              <a:off x="634" y="2028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7" name="Line 11"/>
            <p:cNvSpPr>
              <a:spLocks noChangeShapeType="1"/>
            </p:cNvSpPr>
            <p:nvPr/>
          </p:nvSpPr>
          <p:spPr bwMode="auto">
            <a:xfrm>
              <a:off x="1354" y="2364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8" name="Line 12"/>
            <p:cNvSpPr>
              <a:spLocks noChangeShapeType="1"/>
            </p:cNvSpPr>
            <p:nvPr/>
          </p:nvSpPr>
          <p:spPr bwMode="auto">
            <a:xfrm>
              <a:off x="394" y="279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9" name="Line 13"/>
            <p:cNvSpPr>
              <a:spLocks noChangeShapeType="1"/>
            </p:cNvSpPr>
            <p:nvPr/>
          </p:nvSpPr>
          <p:spPr bwMode="auto">
            <a:xfrm>
              <a:off x="826" y="2796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0" name="Line 14"/>
            <p:cNvSpPr>
              <a:spLocks noChangeShapeType="1"/>
            </p:cNvSpPr>
            <p:nvPr/>
          </p:nvSpPr>
          <p:spPr bwMode="auto">
            <a:xfrm>
              <a:off x="394" y="2796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1" name="Line 15"/>
            <p:cNvSpPr>
              <a:spLocks noChangeShapeType="1"/>
            </p:cNvSpPr>
            <p:nvPr/>
          </p:nvSpPr>
          <p:spPr bwMode="auto">
            <a:xfrm>
              <a:off x="1114" y="2028"/>
              <a:ext cx="0" cy="11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2" name="Line 16"/>
            <p:cNvSpPr>
              <a:spLocks noChangeShapeType="1"/>
            </p:cNvSpPr>
            <p:nvPr/>
          </p:nvSpPr>
          <p:spPr bwMode="auto">
            <a:xfrm>
              <a:off x="1354" y="2364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3" name="Line 17"/>
            <p:cNvSpPr>
              <a:spLocks noChangeShapeType="1"/>
            </p:cNvSpPr>
            <p:nvPr/>
          </p:nvSpPr>
          <p:spPr bwMode="auto">
            <a:xfrm>
              <a:off x="1786" y="2364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4" name="Line 18"/>
            <p:cNvSpPr>
              <a:spLocks noChangeShapeType="1"/>
            </p:cNvSpPr>
            <p:nvPr/>
          </p:nvSpPr>
          <p:spPr bwMode="auto">
            <a:xfrm>
              <a:off x="1200" y="153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0435" name="Text Box 19"/>
          <p:cNvSpPr txBox="1">
            <a:spLocks noChangeArrowheads="1"/>
          </p:cNvSpPr>
          <p:nvPr/>
        </p:nvSpPr>
        <p:spPr bwMode="auto">
          <a:xfrm>
            <a:off x="5943600" y="381000"/>
            <a:ext cx="3200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A000"/>
                </a:solidFill>
              </a:rPr>
              <a:t>Emulate: graft (A,B) to above (D,E)</a:t>
            </a:r>
          </a:p>
        </p:txBody>
      </p:sp>
      <p:grpSp>
        <p:nvGrpSpPr>
          <p:cNvPr id="3" name="Group 95"/>
          <p:cNvGrpSpPr>
            <a:grpSpLocks/>
          </p:cNvGrpSpPr>
          <p:nvPr/>
        </p:nvGrpSpPr>
        <p:grpSpPr bwMode="auto">
          <a:xfrm>
            <a:off x="5715000" y="2438400"/>
            <a:ext cx="3063875" cy="4030663"/>
            <a:chOff x="3600" y="1536"/>
            <a:chExt cx="1930" cy="2539"/>
          </a:xfrm>
        </p:grpSpPr>
        <p:grpSp>
          <p:nvGrpSpPr>
            <p:cNvPr id="4" name="Group 77"/>
            <p:cNvGrpSpPr>
              <a:grpSpLocks/>
            </p:cNvGrpSpPr>
            <p:nvPr/>
          </p:nvGrpSpPr>
          <p:grpSpPr bwMode="auto">
            <a:xfrm>
              <a:off x="3840" y="1536"/>
              <a:ext cx="1690" cy="1856"/>
              <a:chOff x="2304" y="1524"/>
              <a:chExt cx="1690" cy="1856"/>
            </a:xfrm>
          </p:grpSpPr>
          <p:sp>
            <p:nvSpPr>
              <p:cNvPr id="60494" name="Text Box 78"/>
              <p:cNvSpPr txBox="1">
                <a:spLocks noChangeArrowheads="1"/>
              </p:cNvSpPr>
              <p:nvPr/>
            </p:nvSpPr>
            <p:spPr bwMode="auto">
              <a:xfrm>
                <a:off x="2304" y="3168"/>
                <a:ext cx="1690" cy="21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>
                    <a:latin typeface="Times New Roman" charset="0"/>
                  </a:rPr>
                  <a:t> C      </a:t>
                </a:r>
                <a:r>
                  <a:rPr lang="en-US" sz="1600">
                    <a:solidFill>
                      <a:schemeClr val="bg2"/>
                    </a:solidFill>
                    <a:latin typeface="Times New Roman" charset="0"/>
                  </a:rPr>
                  <a:t>D</a:t>
                </a:r>
                <a:r>
                  <a:rPr lang="en-US" sz="1600">
                    <a:latin typeface="Times New Roman" charset="0"/>
                  </a:rPr>
                  <a:t>          E  A          B</a:t>
                </a:r>
              </a:p>
            </p:txBody>
          </p:sp>
          <p:sp>
            <p:nvSpPr>
              <p:cNvPr id="60495" name="Line 79"/>
              <p:cNvSpPr>
                <a:spLocks noChangeShapeType="1"/>
              </p:cNvSpPr>
              <p:nvPr/>
            </p:nvSpPr>
            <p:spPr bwMode="auto">
              <a:xfrm>
                <a:off x="2448" y="1680"/>
                <a:ext cx="67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96" name="Line 80"/>
              <p:cNvSpPr>
                <a:spLocks noChangeShapeType="1"/>
              </p:cNvSpPr>
              <p:nvPr/>
            </p:nvSpPr>
            <p:spPr bwMode="auto">
              <a:xfrm>
                <a:off x="2448" y="1680"/>
                <a:ext cx="0" cy="3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97" name="Line 81"/>
              <p:cNvSpPr>
                <a:spLocks noChangeShapeType="1"/>
              </p:cNvSpPr>
              <p:nvPr/>
            </p:nvSpPr>
            <p:spPr bwMode="auto">
              <a:xfrm>
                <a:off x="3120" y="1680"/>
                <a:ext cx="0" cy="48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98" name="Line 82"/>
              <p:cNvSpPr>
                <a:spLocks noChangeShapeType="1"/>
              </p:cNvSpPr>
              <p:nvPr/>
            </p:nvSpPr>
            <p:spPr bwMode="auto">
              <a:xfrm>
                <a:off x="2736" y="2352"/>
                <a:ext cx="43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99" name="Line 83"/>
              <p:cNvSpPr>
                <a:spLocks noChangeShapeType="1"/>
              </p:cNvSpPr>
              <p:nvPr/>
            </p:nvSpPr>
            <p:spPr bwMode="auto">
              <a:xfrm>
                <a:off x="3264" y="2352"/>
                <a:ext cx="43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500" name="Line 84"/>
              <p:cNvSpPr>
                <a:spLocks noChangeShapeType="1"/>
              </p:cNvSpPr>
              <p:nvPr/>
            </p:nvSpPr>
            <p:spPr bwMode="auto">
              <a:xfrm>
                <a:off x="3696" y="2352"/>
                <a:ext cx="0" cy="7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501" name="Line 85"/>
              <p:cNvSpPr>
                <a:spLocks noChangeShapeType="1"/>
              </p:cNvSpPr>
              <p:nvPr/>
            </p:nvSpPr>
            <p:spPr bwMode="auto">
              <a:xfrm>
                <a:off x="3264" y="2352"/>
                <a:ext cx="0" cy="7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502" name="Line 86"/>
              <p:cNvSpPr>
                <a:spLocks noChangeShapeType="1"/>
              </p:cNvSpPr>
              <p:nvPr/>
            </p:nvSpPr>
            <p:spPr bwMode="auto">
              <a:xfrm>
                <a:off x="2448" y="1968"/>
                <a:ext cx="0" cy="115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503" name="Line 87"/>
              <p:cNvSpPr>
                <a:spLocks noChangeShapeType="1"/>
              </p:cNvSpPr>
              <p:nvPr/>
            </p:nvSpPr>
            <p:spPr bwMode="auto">
              <a:xfrm>
                <a:off x="2736" y="2352"/>
                <a:ext cx="0" cy="7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504" name="Line 88"/>
              <p:cNvSpPr>
                <a:spLocks noChangeShapeType="1"/>
              </p:cNvSpPr>
              <p:nvPr/>
            </p:nvSpPr>
            <p:spPr bwMode="auto">
              <a:xfrm>
                <a:off x="3168" y="2352"/>
                <a:ext cx="0" cy="7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505" name="Line 89"/>
              <p:cNvSpPr>
                <a:spLocks noChangeShapeType="1"/>
              </p:cNvSpPr>
              <p:nvPr/>
            </p:nvSpPr>
            <p:spPr bwMode="auto">
              <a:xfrm>
                <a:off x="2774" y="1524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506" name="Line 90"/>
              <p:cNvSpPr>
                <a:spLocks noChangeShapeType="1"/>
              </p:cNvSpPr>
              <p:nvPr/>
            </p:nvSpPr>
            <p:spPr bwMode="auto">
              <a:xfrm>
                <a:off x="2976" y="2160"/>
                <a:ext cx="43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507" name="Line 91"/>
              <p:cNvSpPr>
                <a:spLocks noChangeShapeType="1"/>
              </p:cNvSpPr>
              <p:nvPr/>
            </p:nvSpPr>
            <p:spPr bwMode="auto">
              <a:xfrm>
                <a:off x="2976" y="216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508" name="Line 92"/>
              <p:cNvSpPr>
                <a:spLocks noChangeShapeType="1"/>
              </p:cNvSpPr>
              <p:nvPr/>
            </p:nvSpPr>
            <p:spPr bwMode="auto">
              <a:xfrm>
                <a:off x="3408" y="216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0509" name="Line 93"/>
            <p:cNvSpPr>
              <a:spLocks noChangeShapeType="1"/>
            </p:cNvSpPr>
            <p:nvPr/>
          </p:nvSpPr>
          <p:spPr bwMode="auto">
            <a:xfrm>
              <a:off x="3600" y="2304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510" name="Text Box 94"/>
            <p:cNvSpPr txBox="1">
              <a:spLocks noChangeArrowheads="1"/>
            </p:cNvSpPr>
            <p:nvPr/>
          </p:nvSpPr>
          <p:spPr bwMode="auto">
            <a:xfrm>
              <a:off x="3984" y="3552"/>
              <a:ext cx="1344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solidFill>
                    <a:srgbClr val="0000FF"/>
                  </a:solidFill>
                </a:rPr>
                <a:t>swap C and (A,B,D,E)</a:t>
              </a:r>
            </a:p>
          </p:txBody>
        </p:sp>
      </p:grpSp>
      <p:grpSp>
        <p:nvGrpSpPr>
          <p:cNvPr id="5" name="Group 97"/>
          <p:cNvGrpSpPr>
            <a:grpSpLocks/>
          </p:cNvGrpSpPr>
          <p:nvPr/>
        </p:nvGrpSpPr>
        <p:grpSpPr bwMode="auto">
          <a:xfrm>
            <a:off x="2819400" y="2438400"/>
            <a:ext cx="2971800" cy="4171950"/>
            <a:chOff x="1776" y="1536"/>
            <a:chExt cx="1872" cy="2628"/>
          </a:xfrm>
        </p:grpSpPr>
        <p:sp>
          <p:nvSpPr>
            <p:cNvPr id="60488" name="Text Box 72"/>
            <p:cNvSpPr txBox="1">
              <a:spLocks noChangeArrowheads="1"/>
            </p:cNvSpPr>
            <p:nvPr/>
          </p:nvSpPr>
          <p:spPr bwMode="auto">
            <a:xfrm>
              <a:off x="1776" y="3408"/>
              <a:ext cx="1872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solidFill>
                    <a:srgbClr val="0000FF"/>
                  </a:solidFill>
                </a:rPr>
                <a:t>swap sibling of one with other:  swap C with (D,E)</a:t>
              </a:r>
            </a:p>
          </p:txBody>
        </p:sp>
        <p:grpSp>
          <p:nvGrpSpPr>
            <p:cNvPr id="6" name="Group 75"/>
            <p:cNvGrpSpPr>
              <a:grpSpLocks/>
            </p:cNvGrpSpPr>
            <p:nvPr/>
          </p:nvGrpSpPr>
          <p:grpSpPr bwMode="auto">
            <a:xfrm>
              <a:off x="1872" y="1536"/>
              <a:ext cx="1444" cy="1895"/>
              <a:chOff x="1776" y="1536"/>
              <a:chExt cx="1444" cy="1895"/>
            </a:xfrm>
          </p:grpSpPr>
          <p:sp>
            <p:nvSpPr>
              <p:cNvPr id="60474" name="Text Box 58"/>
              <p:cNvSpPr txBox="1">
                <a:spLocks noChangeArrowheads="1"/>
              </p:cNvSpPr>
              <p:nvPr/>
            </p:nvSpPr>
            <p:spPr bwMode="auto">
              <a:xfrm>
                <a:off x="1776" y="3219"/>
                <a:ext cx="1444" cy="21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>
                    <a:latin typeface="Times New Roman" charset="0"/>
                  </a:rPr>
                  <a:t>    A         </a:t>
                </a:r>
                <a:r>
                  <a:rPr lang="en-US" sz="1600">
                    <a:solidFill>
                      <a:schemeClr val="bg2"/>
                    </a:solidFill>
                    <a:latin typeface="Times New Roman" charset="0"/>
                  </a:rPr>
                  <a:t>B</a:t>
                </a:r>
                <a:r>
                  <a:rPr lang="en-US" sz="1600">
                    <a:latin typeface="Times New Roman" charset="0"/>
                  </a:rPr>
                  <a:t>  </a:t>
                </a:r>
                <a:r>
                  <a:rPr lang="en-US" sz="1600">
                    <a:solidFill>
                      <a:schemeClr val="bg2"/>
                    </a:solidFill>
                    <a:latin typeface="Times New Roman" charset="0"/>
                  </a:rPr>
                  <a:t>D</a:t>
                </a:r>
                <a:r>
                  <a:rPr lang="en-US" sz="1600">
                    <a:latin typeface="Times New Roman" charset="0"/>
                  </a:rPr>
                  <a:t>          E   C</a:t>
                </a:r>
              </a:p>
            </p:txBody>
          </p:sp>
          <p:sp>
            <p:nvSpPr>
              <p:cNvPr id="60475" name="Line 59"/>
              <p:cNvSpPr>
                <a:spLocks noChangeShapeType="1"/>
              </p:cNvSpPr>
              <p:nvPr/>
            </p:nvSpPr>
            <p:spPr bwMode="auto">
              <a:xfrm>
                <a:off x="2458" y="1692"/>
                <a:ext cx="67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76" name="Line 60"/>
              <p:cNvSpPr>
                <a:spLocks noChangeShapeType="1"/>
              </p:cNvSpPr>
              <p:nvPr/>
            </p:nvSpPr>
            <p:spPr bwMode="auto">
              <a:xfrm>
                <a:off x="2458" y="1692"/>
                <a:ext cx="0" cy="3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78" name="Line 62"/>
              <p:cNvSpPr>
                <a:spLocks noChangeShapeType="1"/>
              </p:cNvSpPr>
              <p:nvPr/>
            </p:nvSpPr>
            <p:spPr bwMode="auto">
              <a:xfrm>
                <a:off x="2218" y="2028"/>
                <a:ext cx="48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79" name="Line 63"/>
              <p:cNvSpPr>
                <a:spLocks noChangeShapeType="1"/>
              </p:cNvSpPr>
              <p:nvPr/>
            </p:nvSpPr>
            <p:spPr bwMode="auto">
              <a:xfrm>
                <a:off x="2218" y="2028"/>
                <a:ext cx="0" cy="7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80" name="Line 64"/>
              <p:cNvSpPr>
                <a:spLocks noChangeShapeType="1"/>
              </p:cNvSpPr>
              <p:nvPr/>
            </p:nvSpPr>
            <p:spPr bwMode="auto">
              <a:xfrm>
                <a:off x="2496" y="2352"/>
                <a:ext cx="43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81" name="Line 65"/>
              <p:cNvSpPr>
                <a:spLocks noChangeShapeType="1"/>
              </p:cNvSpPr>
              <p:nvPr/>
            </p:nvSpPr>
            <p:spPr bwMode="auto">
              <a:xfrm>
                <a:off x="1978" y="2796"/>
                <a:ext cx="43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82" name="Line 66"/>
              <p:cNvSpPr>
                <a:spLocks noChangeShapeType="1"/>
              </p:cNvSpPr>
              <p:nvPr/>
            </p:nvSpPr>
            <p:spPr bwMode="auto">
              <a:xfrm>
                <a:off x="2410" y="2796"/>
                <a:ext cx="0" cy="3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83" name="Line 67"/>
              <p:cNvSpPr>
                <a:spLocks noChangeShapeType="1"/>
              </p:cNvSpPr>
              <p:nvPr/>
            </p:nvSpPr>
            <p:spPr bwMode="auto">
              <a:xfrm>
                <a:off x="1978" y="2796"/>
                <a:ext cx="0" cy="3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85" name="Line 69"/>
              <p:cNvSpPr>
                <a:spLocks noChangeShapeType="1"/>
              </p:cNvSpPr>
              <p:nvPr/>
            </p:nvSpPr>
            <p:spPr bwMode="auto">
              <a:xfrm>
                <a:off x="2496" y="2352"/>
                <a:ext cx="0" cy="7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86" name="Line 70"/>
              <p:cNvSpPr>
                <a:spLocks noChangeShapeType="1"/>
              </p:cNvSpPr>
              <p:nvPr/>
            </p:nvSpPr>
            <p:spPr bwMode="auto">
              <a:xfrm>
                <a:off x="2928" y="2352"/>
                <a:ext cx="0" cy="7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87" name="Line 71"/>
              <p:cNvSpPr>
                <a:spLocks noChangeShapeType="1"/>
              </p:cNvSpPr>
              <p:nvPr/>
            </p:nvSpPr>
            <p:spPr bwMode="auto">
              <a:xfrm>
                <a:off x="2784" y="1536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89" name="Line 73"/>
              <p:cNvSpPr>
                <a:spLocks noChangeShapeType="1"/>
              </p:cNvSpPr>
              <p:nvPr/>
            </p:nvSpPr>
            <p:spPr bwMode="auto">
              <a:xfrm>
                <a:off x="2688" y="2016"/>
                <a:ext cx="0" cy="3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90" name="Line 74"/>
              <p:cNvSpPr>
                <a:spLocks noChangeShapeType="1"/>
              </p:cNvSpPr>
              <p:nvPr/>
            </p:nvSpPr>
            <p:spPr bwMode="auto">
              <a:xfrm>
                <a:off x="3120" y="1680"/>
                <a:ext cx="0" cy="14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0512" name="Line 96"/>
            <p:cNvSpPr>
              <a:spLocks noChangeShapeType="1"/>
            </p:cNvSpPr>
            <p:nvPr/>
          </p:nvSpPr>
          <p:spPr bwMode="auto">
            <a:xfrm>
              <a:off x="1872" y="2256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Temporal swap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1295400" y="3581400"/>
            <a:ext cx="2698750" cy="3008313"/>
            <a:chOff x="192" y="1536"/>
            <a:chExt cx="1700" cy="1895"/>
          </a:xfrm>
        </p:grpSpPr>
        <p:sp>
          <p:nvSpPr>
            <p:cNvPr id="50196" name="Text Box 20"/>
            <p:cNvSpPr txBox="1">
              <a:spLocks noChangeArrowheads="1"/>
            </p:cNvSpPr>
            <p:nvPr/>
          </p:nvSpPr>
          <p:spPr bwMode="auto">
            <a:xfrm>
              <a:off x="192" y="3219"/>
              <a:ext cx="1700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latin typeface="Times New Roman" charset="0"/>
                </a:rPr>
                <a:t>    A          </a:t>
              </a:r>
              <a:r>
                <a:rPr lang="en-US" sz="1600">
                  <a:solidFill>
                    <a:schemeClr val="bg2"/>
                  </a:solidFill>
                  <a:latin typeface="Times New Roman" charset="0"/>
                </a:rPr>
                <a:t>B</a:t>
              </a:r>
              <a:r>
                <a:rPr lang="en-US" sz="1600">
                  <a:latin typeface="Times New Roman" charset="0"/>
                </a:rPr>
                <a:t>      C     </a:t>
              </a:r>
              <a:r>
                <a:rPr lang="en-US" sz="1600">
                  <a:solidFill>
                    <a:schemeClr val="bg2"/>
                  </a:solidFill>
                  <a:latin typeface="Times New Roman" charset="0"/>
                </a:rPr>
                <a:t>D</a:t>
              </a:r>
              <a:r>
                <a:rPr lang="en-US" sz="1600">
                  <a:latin typeface="Times New Roman" charset="0"/>
                </a:rPr>
                <a:t>           E</a:t>
              </a:r>
            </a:p>
          </p:txBody>
        </p:sp>
        <p:sp>
          <p:nvSpPr>
            <p:cNvPr id="50197" name="Line 21"/>
            <p:cNvSpPr>
              <a:spLocks noChangeShapeType="1"/>
            </p:cNvSpPr>
            <p:nvPr/>
          </p:nvSpPr>
          <p:spPr bwMode="auto">
            <a:xfrm>
              <a:off x="874" y="1692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198" name="Line 22"/>
            <p:cNvSpPr>
              <a:spLocks noChangeShapeType="1"/>
            </p:cNvSpPr>
            <p:nvPr/>
          </p:nvSpPr>
          <p:spPr bwMode="auto">
            <a:xfrm>
              <a:off x="874" y="1692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199" name="Line 23"/>
            <p:cNvSpPr>
              <a:spLocks noChangeShapeType="1"/>
            </p:cNvSpPr>
            <p:nvPr/>
          </p:nvSpPr>
          <p:spPr bwMode="auto">
            <a:xfrm>
              <a:off x="1546" y="1692"/>
              <a:ext cx="0" cy="6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00" name="Line 24"/>
            <p:cNvSpPr>
              <a:spLocks noChangeShapeType="1"/>
            </p:cNvSpPr>
            <p:nvPr/>
          </p:nvSpPr>
          <p:spPr bwMode="auto">
            <a:xfrm>
              <a:off x="634" y="2028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01" name="Line 25"/>
            <p:cNvSpPr>
              <a:spLocks noChangeShapeType="1"/>
            </p:cNvSpPr>
            <p:nvPr/>
          </p:nvSpPr>
          <p:spPr bwMode="auto">
            <a:xfrm>
              <a:off x="634" y="2028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02" name="Line 26"/>
            <p:cNvSpPr>
              <a:spLocks noChangeShapeType="1"/>
            </p:cNvSpPr>
            <p:nvPr/>
          </p:nvSpPr>
          <p:spPr bwMode="auto">
            <a:xfrm>
              <a:off x="1354" y="2364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03" name="Line 27"/>
            <p:cNvSpPr>
              <a:spLocks noChangeShapeType="1"/>
            </p:cNvSpPr>
            <p:nvPr/>
          </p:nvSpPr>
          <p:spPr bwMode="auto">
            <a:xfrm>
              <a:off x="394" y="279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04" name="Line 28"/>
            <p:cNvSpPr>
              <a:spLocks noChangeShapeType="1"/>
            </p:cNvSpPr>
            <p:nvPr/>
          </p:nvSpPr>
          <p:spPr bwMode="auto">
            <a:xfrm>
              <a:off x="826" y="2796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05" name="Line 29"/>
            <p:cNvSpPr>
              <a:spLocks noChangeShapeType="1"/>
            </p:cNvSpPr>
            <p:nvPr/>
          </p:nvSpPr>
          <p:spPr bwMode="auto">
            <a:xfrm>
              <a:off x="394" y="2796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06" name="Line 30"/>
            <p:cNvSpPr>
              <a:spLocks noChangeShapeType="1"/>
            </p:cNvSpPr>
            <p:nvPr/>
          </p:nvSpPr>
          <p:spPr bwMode="auto">
            <a:xfrm>
              <a:off x="1114" y="2028"/>
              <a:ext cx="0" cy="11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07" name="Line 31"/>
            <p:cNvSpPr>
              <a:spLocks noChangeShapeType="1"/>
            </p:cNvSpPr>
            <p:nvPr/>
          </p:nvSpPr>
          <p:spPr bwMode="auto">
            <a:xfrm>
              <a:off x="1354" y="2364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08" name="Line 32"/>
            <p:cNvSpPr>
              <a:spLocks noChangeShapeType="1"/>
            </p:cNvSpPr>
            <p:nvPr/>
          </p:nvSpPr>
          <p:spPr bwMode="auto">
            <a:xfrm>
              <a:off x="1786" y="2364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09" name="Line 33"/>
            <p:cNvSpPr>
              <a:spLocks noChangeShapeType="1"/>
            </p:cNvSpPr>
            <p:nvPr/>
          </p:nvSpPr>
          <p:spPr bwMode="auto">
            <a:xfrm>
              <a:off x="1200" y="153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0210" name="Text Box 34"/>
          <p:cNvSpPr txBox="1">
            <a:spLocks noChangeArrowheads="1"/>
          </p:cNvSpPr>
          <p:nvPr/>
        </p:nvSpPr>
        <p:spPr bwMode="auto">
          <a:xfrm>
            <a:off x="2895600" y="3429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1</a:t>
            </a:r>
          </a:p>
        </p:txBody>
      </p:sp>
      <p:sp>
        <p:nvSpPr>
          <p:cNvPr id="50211" name="Text Box 35"/>
          <p:cNvSpPr txBox="1">
            <a:spLocks noChangeArrowheads="1"/>
          </p:cNvSpPr>
          <p:nvPr/>
        </p:nvSpPr>
        <p:spPr bwMode="auto">
          <a:xfrm>
            <a:off x="2362200" y="3962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2</a:t>
            </a:r>
          </a:p>
        </p:txBody>
      </p:sp>
      <p:sp>
        <p:nvSpPr>
          <p:cNvPr id="50212" name="Text Box 36"/>
          <p:cNvSpPr txBox="1">
            <a:spLocks noChangeArrowheads="1"/>
          </p:cNvSpPr>
          <p:nvPr/>
        </p:nvSpPr>
        <p:spPr bwMode="auto">
          <a:xfrm>
            <a:off x="3429000" y="44958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3</a:t>
            </a:r>
          </a:p>
        </p:txBody>
      </p:sp>
      <p:sp>
        <p:nvSpPr>
          <p:cNvPr id="50213" name="Text Box 37"/>
          <p:cNvSpPr txBox="1">
            <a:spLocks noChangeArrowheads="1"/>
          </p:cNvSpPr>
          <p:nvPr/>
        </p:nvSpPr>
        <p:spPr bwMode="auto">
          <a:xfrm>
            <a:off x="2057400" y="5181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4</a:t>
            </a:r>
          </a:p>
        </p:txBody>
      </p: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5562600" y="3657600"/>
            <a:ext cx="2698750" cy="3008313"/>
            <a:chOff x="192" y="1536"/>
            <a:chExt cx="1700" cy="1895"/>
          </a:xfrm>
        </p:grpSpPr>
        <p:sp>
          <p:nvSpPr>
            <p:cNvPr id="50215" name="Text Box 39"/>
            <p:cNvSpPr txBox="1">
              <a:spLocks noChangeArrowheads="1"/>
            </p:cNvSpPr>
            <p:nvPr/>
          </p:nvSpPr>
          <p:spPr bwMode="auto">
            <a:xfrm>
              <a:off x="192" y="3219"/>
              <a:ext cx="1700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latin typeface="Times New Roman" charset="0"/>
                </a:rPr>
                <a:t>    A          </a:t>
              </a:r>
              <a:r>
                <a:rPr lang="en-US" sz="1600">
                  <a:solidFill>
                    <a:schemeClr val="bg2"/>
                  </a:solidFill>
                  <a:latin typeface="Times New Roman" charset="0"/>
                </a:rPr>
                <a:t>B</a:t>
              </a:r>
              <a:r>
                <a:rPr lang="en-US" sz="1600">
                  <a:latin typeface="Times New Roman" charset="0"/>
                </a:rPr>
                <a:t>      C     </a:t>
              </a:r>
              <a:r>
                <a:rPr lang="en-US" sz="1600">
                  <a:solidFill>
                    <a:schemeClr val="bg2"/>
                  </a:solidFill>
                  <a:latin typeface="Times New Roman" charset="0"/>
                </a:rPr>
                <a:t>D</a:t>
              </a:r>
              <a:r>
                <a:rPr lang="en-US" sz="1600">
                  <a:latin typeface="Times New Roman" charset="0"/>
                </a:rPr>
                <a:t>           E</a:t>
              </a:r>
            </a:p>
          </p:txBody>
        </p:sp>
        <p:sp>
          <p:nvSpPr>
            <p:cNvPr id="50216" name="Line 40"/>
            <p:cNvSpPr>
              <a:spLocks noChangeShapeType="1"/>
            </p:cNvSpPr>
            <p:nvPr/>
          </p:nvSpPr>
          <p:spPr bwMode="auto">
            <a:xfrm>
              <a:off x="874" y="1692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17" name="Line 41"/>
            <p:cNvSpPr>
              <a:spLocks noChangeShapeType="1"/>
            </p:cNvSpPr>
            <p:nvPr/>
          </p:nvSpPr>
          <p:spPr bwMode="auto">
            <a:xfrm>
              <a:off x="874" y="1692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18" name="Line 42"/>
            <p:cNvSpPr>
              <a:spLocks noChangeShapeType="1"/>
            </p:cNvSpPr>
            <p:nvPr/>
          </p:nvSpPr>
          <p:spPr bwMode="auto">
            <a:xfrm>
              <a:off x="1546" y="1692"/>
              <a:ext cx="0" cy="6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19" name="Line 43"/>
            <p:cNvSpPr>
              <a:spLocks noChangeShapeType="1"/>
            </p:cNvSpPr>
            <p:nvPr/>
          </p:nvSpPr>
          <p:spPr bwMode="auto">
            <a:xfrm>
              <a:off x="634" y="2028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20" name="Line 44"/>
            <p:cNvSpPr>
              <a:spLocks noChangeShapeType="1"/>
            </p:cNvSpPr>
            <p:nvPr/>
          </p:nvSpPr>
          <p:spPr bwMode="auto">
            <a:xfrm>
              <a:off x="634" y="2028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21" name="Line 45"/>
            <p:cNvSpPr>
              <a:spLocks noChangeShapeType="1"/>
            </p:cNvSpPr>
            <p:nvPr/>
          </p:nvSpPr>
          <p:spPr bwMode="auto">
            <a:xfrm>
              <a:off x="1354" y="2364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22" name="Line 46"/>
            <p:cNvSpPr>
              <a:spLocks noChangeShapeType="1"/>
            </p:cNvSpPr>
            <p:nvPr/>
          </p:nvSpPr>
          <p:spPr bwMode="auto">
            <a:xfrm>
              <a:off x="394" y="279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23" name="Line 47"/>
            <p:cNvSpPr>
              <a:spLocks noChangeShapeType="1"/>
            </p:cNvSpPr>
            <p:nvPr/>
          </p:nvSpPr>
          <p:spPr bwMode="auto">
            <a:xfrm>
              <a:off x="826" y="2796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24" name="Line 48"/>
            <p:cNvSpPr>
              <a:spLocks noChangeShapeType="1"/>
            </p:cNvSpPr>
            <p:nvPr/>
          </p:nvSpPr>
          <p:spPr bwMode="auto">
            <a:xfrm>
              <a:off x="394" y="2796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25" name="Line 49"/>
            <p:cNvSpPr>
              <a:spLocks noChangeShapeType="1"/>
            </p:cNvSpPr>
            <p:nvPr/>
          </p:nvSpPr>
          <p:spPr bwMode="auto">
            <a:xfrm>
              <a:off x="1114" y="2028"/>
              <a:ext cx="0" cy="11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26" name="Line 50"/>
            <p:cNvSpPr>
              <a:spLocks noChangeShapeType="1"/>
            </p:cNvSpPr>
            <p:nvPr/>
          </p:nvSpPr>
          <p:spPr bwMode="auto">
            <a:xfrm>
              <a:off x="1354" y="2364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27" name="Line 51"/>
            <p:cNvSpPr>
              <a:spLocks noChangeShapeType="1"/>
            </p:cNvSpPr>
            <p:nvPr/>
          </p:nvSpPr>
          <p:spPr bwMode="auto">
            <a:xfrm>
              <a:off x="1786" y="2364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28" name="Line 52"/>
            <p:cNvSpPr>
              <a:spLocks noChangeShapeType="1"/>
            </p:cNvSpPr>
            <p:nvPr/>
          </p:nvSpPr>
          <p:spPr bwMode="auto">
            <a:xfrm>
              <a:off x="1200" y="153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0229" name="Text Box 53"/>
          <p:cNvSpPr txBox="1">
            <a:spLocks noChangeArrowheads="1"/>
          </p:cNvSpPr>
          <p:nvPr/>
        </p:nvSpPr>
        <p:spPr bwMode="auto">
          <a:xfrm>
            <a:off x="7162800" y="35052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1</a:t>
            </a:r>
          </a:p>
        </p:txBody>
      </p:sp>
      <p:sp>
        <p:nvSpPr>
          <p:cNvPr id="50230" name="Text Box 54"/>
          <p:cNvSpPr txBox="1">
            <a:spLocks noChangeArrowheads="1"/>
          </p:cNvSpPr>
          <p:nvPr/>
        </p:nvSpPr>
        <p:spPr bwMode="auto">
          <a:xfrm>
            <a:off x="7696200" y="4572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2</a:t>
            </a:r>
          </a:p>
        </p:txBody>
      </p:sp>
      <p:sp>
        <p:nvSpPr>
          <p:cNvPr id="50231" name="Text Box 55"/>
          <p:cNvSpPr txBox="1">
            <a:spLocks noChangeArrowheads="1"/>
          </p:cNvSpPr>
          <p:nvPr/>
        </p:nvSpPr>
        <p:spPr bwMode="auto">
          <a:xfrm>
            <a:off x="6629400" y="4038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3</a:t>
            </a:r>
          </a:p>
        </p:txBody>
      </p:sp>
      <p:sp>
        <p:nvSpPr>
          <p:cNvPr id="50232" name="Text Box 56"/>
          <p:cNvSpPr txBox="1">
            <a:spLocks noChangeArrowheads="1"/>
          </p:cNvSpPr>
          <p:nvPr/>
        </p:nvSpPr>
        <p:spPr bwMode="auto">
          <a:xfrm>
            <a:off x="6324600" y="52578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4</a:t>
            </a:r>
          </a:p>
        </p:txBody>
      </p:sp>
      <p:sp>
        <p:nvSpPr>
          <p:cNvPr id="50233" name="Line 57"/>
          <p:cNvSpPr>
            <a:spLocks noChangeShapeType="1"/>
          </p:cNvSpPr>
          <p:nvPr/>
        </p:nvSpPr>
        <p:spPr bwMode="auto">
          <a:xfrm>
            <a:off x="4419600" y="48768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234" name="Text Box 58"/>
          <p:cNvSpPr txBox="1">
            <a:spLocks noChangeArrowheads="1"/>
          </p:cNvSpPr>
          <p:nvPr/>
        </p:nvSpPr>
        <p:spPr bwMode="auto">
          <a:xfrm>
            <a:off x="228600" y="1630740"/>
            <a:ext cx="8763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dirty="0"/>
              <a:t> Must obey parent/child constraints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dirty="0"/>
              <a:t> In general, could swap any two that satisfy constraints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dirty="0"/>
              <a:t> Only consider adjacent numbers (i.e. 2, 3 or 3, 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7793037" cy="769938"/>
          </a:xfrm>
        </p:spPr>
        <p:txBody>
          <a:bodyPr/>
          <a:lstStyle/>
          <a:p>
            <a:r>
              <a:rPr lang="en-US" dirty="0"/>
              <a:t>Evaluating states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574088" cy="1600200"/>
          </a:xfrm>
        </p:spPr>
        <p:txBody>
          <a:bodyPr/>
          <a:lstStyle/>
          <a:p>
            <a:r>
              <a:rPr lang="en-US" dirty="0"/>
              <a:t>For a given </a:t>
            </a:r>
            <a:r>
              <a:rPr lang="en-US" i="1" dirty="0" err="1"/>
              <a:t>k</a:t>
            </a:r>
            <a:r>
              <a:rPr lang="en-US" dirty="0"/>
              <a:t>-clustering, the </a:t>
            </a:r>
            <a:r>
              <a:rPr lang="en-US" dirty="0" err="1"/>
              <a:t>k</a:t>
            </a:r>
            <a:r>
              <a:rPr lang="en-US" dirty="0"/>
              <a:t>-means criterion function is the squared difference between a point and it’s assigned center for all points and all centers</a:t>
            </a:r>
          </a:p>
        </p:txBody>
      </p:sp>
      <p:graphicFrame>
        <p:nvGraphicFramePr>
          <p:cNvPr id="40964" name="Object 4"/>
          <p:cNvGraphicFramePr>
            <a:graphicFrameLocks noChangeAspect="1"/>
          </p:cNvGraphicFramePr>
          <p:nvPr/>
        </p:nvGraphicFramePr>
        <p:xfrm>
          <a:off x="2549525" y="4495800"/>
          <a:ext cx="3814763" cy="1247775"/>
        </p:xfrm>
        <a:graphic>
          <a:graphicData uri="http://schemas.openxmlformats.org/presentationml/2006/ole">
            <p:oleObj spid="_x0000_s240642" name="Equation" r:id="rId3" imgW="135864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Leveraging k-means criterion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17713"/>
            <a:ext cx="8726488" cy="4114800"/>
          </a:xfrm>
        </p:spPr>
        <p:txBody>
          <a:bodyPr/>
          <a:lstStyle/>
          <a:p>
            <a:r>
              <a:rPr lang="en-US"/>
              <a:t>For a hierarchical clustering, calculate a weighted sum of the k-means criterion function for all </a:t>
            </a:r>
            <a:r>
              <a:rPr lang="en-US" i="1"/>
              <a:t>n </a:t>
            </a:r>
            <a:r>
              <a:rPr lang="en-US"/>
              <a:t>-1 clusterings represented by the hierarchy</a:t>
            </a:r>
          </a:p>
        </p:txBody>
      </p:sp>
      <p:graphicFrame>
        <p:nvGraphicFramePr>
          <p:cNvPr id="41988" name="Object 4"/>
          <p:cNvGraphicFramePr>
            <a:graphicFrameLocks noChangeAspect="1"/>
          </p:cNvGraphicFramePr>
          <p:nvPr/>
        </p:nvGraphicFramePr>
        <p:xfrm>
          <a:off x="2867025" y="4191000"/>
          <a:ext cx="3030538" cy="1196975"/>
        </p:xfrm>
        <a:graphic>
          <a:graphicData uri="http://schemas.openxmlformats.org/presentationml/2006/ole">
            <p:oleObj spid="_x0000_s241666" name="Equation" r:id="rId3" imgW="1028520" imgH="4060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Calculating criterion function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6019800" cy="5181600"/>
          </a:xfrm>
        </p:spPr>
        <p:txBody>
          <a:bodyPr/>
          <a:lstStyle/>
          <a:p>
            <a:r>
              <a:rPr lang="en-US" sz="2800" dirty="0" smtClean="0"/>
              <a:t>How long does it take to calculate </a:t>
            </a:r>
            <a:r>
              <a:rPr lang="en-US" sz="2800" dirty="0" err="1" smtClean="0"/>
              <a:t>k</a:t>
            </a:r>
            <a:r>
              <a:rPr lang="en-US" sz="2800" dirty="0" smtClean="0"/>
              <a:t>-means cost?</a:t>
            </a:r>
          </a:p>
          <a:p>
            <a:pPr lvl="1"/>
            <a:r>
              <a:rPr lang="en-US" sz="2800" dirty="0" err="1" smtClean="0"/>
              <a:t>O</a:t>
            </a:r>
            <a:r>
              <a:rPr lang="en-US" sz="2800" dirty="0" err="1"/>
              <a:t>(</a:t>
            </a:r>
            <a:r>
              <a:rPr lang="en-US" sz="2800" i="1" dirty="0" err="1" smtClean="0"/>
              <a:t>nm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How long then for the overall cost?</a:t>
            </a:r>
          </a:p>
          <a:p>
            <a:pPr lvl="1"/>
            <a:r>
              <a:rPr lang="en-US" sz="2800" dirty="0" smtClean="0"/>
              <a:t> </a:t>
            </a:r>
            <a:r>
              <a:rPr lang="en-US" sz="2800" i="1" dirty="0" err="1"/>
              <a:t>n</a:t>
            </a:r>
            <a:r>
              <a:rPr lang="en-US" sz="2800" i="1" dirty="0"/>
              <a:t> </a:t>
            </a:r>
            <a:r>
              <a:rPr lang="en-US" sz="2800" dirty="0"/>
              <a:t>–1 </a:t>
            </a:r>
            <a:r>
              <a:rPr lang="en-US" sz="2800" dirty="0" err="1" smtClean="0"/>
              <a:t>clusterings</a:t>
            </a:r>
            <a:r>
              <a:rPr lang="en-US" sz="2800" dirty="0" smtClean="0"/>
              <a:t>: O</a:t>
            </a:r>
            <a:r>
              <a:rPr lang="en-US" sz="2800" dirty="0"/>
              <a:t>(</a:t>
            </a:r>
            <a:r>
              <a:rPr lang="en-US" sz="2800" i="1" dirty="0" smtClean="0"/>
              <a:t>n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m)</a:t>
            </a:r>
          </a:p>
          <a:p>
            <a:r>
              <a:rPr lang="en-US" sz="2800" dirty="0" smtClean="0"/>
              <a:t>We can do better!</a:t>
            </a:r>
          </a:p>
          <a:p>
            <a:pPr lvl="1"/>
            <a:r>
              <a:rPr lang="en-US" sz="2800" dirty="0" smtClean="0"/>
              <a:t>Using a few tricks… </a:t>
            </a:r>
            <a:r>
              <a:rPr lang="en-US" sz="2800" dirty="0" err="1" smtClean="0"/>
              <a:t>O(nm</a:t>
            </a:r>
            <a:r>
              <a:rPr lang="en-US" sz="2800" dirty="0" smtClean="0"/>
              <a:t>) time</a:t>
            </a:r>
            <a:endParaRPr lang="en-US" sz="2800" dirty="0"/>
          </a:p>
        </p:txBody>
      </p:sp>
      <p:graphicFrame>
        <p:nvGraphicFramePr>
          <p:cNvPr id="242690" name="Object 2"/>
          <p:cNvGraphicFramePr>
            <a:graphicFrameLocks noChangeAspect="1"/>
          </p:cNvGraphicFramePr>
          <p:nvPr/>
        </p:nvGraphicFramePr>
        <p:xfrm>
          <a:off x="6248400" y="2286000"/>
          <a:ext cx="2743200" cy="897276"/>
        </p:xfrm>
        <a:graphic>
          <a:graphicData uri="http://schemas.openxmlformats.org/presentationml/2006/ole">
            <p:oleObj spid="_x0000_s242690" name="Equation" r:id="rId3" imgW="1358640" imgH="444240" progId="Equation.3">
              <p:embed/>
            </p:oleObj>
          </a:graphicData>
        </a:graphic>
      </p:graphicFrame>
      <p:graphicFrame>
        <p:nvGraphicFramePr>
          <p:cNvPr id="242691" name="Object 3"/>
          <p:cNvGraphicFramePr>
            <a:graphicFrameLocks noChangeAspect="1"/>
          </p:cNvGraphicFramePr>
          <p:nvPr/>
        </p:nvGraphicFramePr>
        <p:xfrm>
          <a:off x="6400800" y="3581400"/>
          <a:ext cx="2344738" cy="926104"/>
        </p:xfrm>
        <a:graphic>
          <a:graphicData uri="http://schemas.openxmlformats.org/presentationml/2006/ole">
            <p:oleObj spid="_x0000_s242691" name="Equation" r:id="rId4" imgW="1028520" imgH="4060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pick the next state</a:t>
            </a:r>
            <a:endParaRPr lang="en-US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017713"/>
            <a:ext cx="8345488" cy="4535487"/>
          </a:xfrm>
        </p:spPr>
        <p:txBody>
          <a:bodyPr/>
          <a:lstStyle/>
          <a:p>
            <a:r>
              <a:rPr lang="en-US" dirty="0"/>
              <a:t>Greedy:  Pick best choice</a:t>
            </a:r>
          </a:p>
          <a:p>
            <a:r>
              <a:rPr lang="en-US" dirty="0" err="1">
                <a:sym typeface="Symbol" charset="2"/>
              </a:rPr>
              <a:t></a:t>
            </a:r>
            <a:r>
              <a:rPr lang="en-US" dirty="0">
                <a:sym typeface="Symbol" charset="2"/>
              </a:rPr>
              <a:t>-greedy:  Pick best choice with probability </a:t>
            </a:r>
            <a:r>
              <a:rPr lang="en-US" dirty="0" err="1">
                <a:sym typeface="Symbol" charset="2"/>
              </a:rPr>
              <a:t></a:t>
            </a:r>
            <a:r>
              <a:rPr lang="en-US" dirty="0">
                <a:sym typeface="Symbol" charset="2"/>
              </a:rPr>
              <a:t>, otherwise choose randomly</a:t>
            </a:r>
          </a:p>
          <a:p>
            <a:r>
              <a:rPr lang="en-US" dirty="0">
                <a:sym typeface="Symbol" charset="2"/>
              </a:rPr>
              <a:t>Soft-max:  Choose </a:t>
            </a:r>
            <a:r>
              <a:rPr lang="en-US" i="1" dirty="0">
                <a:sym typeface="Symbol" charset="2"/>
              </a:rPr>
              <a:t>option</a:t>
            </a:r>
            <a:r>
              <a:rPr lang="en-US" dirty="0">
                <a:sym typeface="Symbol" charset="2"/>
              </a:rPr>
              <a:t> with probability</a:t>
            </a:r>
          </a:p>
          <a:p>
            <a:endParaRPr lang="en-US" dirty="0" smtClean="0">
              <a:sym typeface="Symbol" charset="2"/>
            </a:endParaRPr>
          </a:p>
          <a:p>
            <a:endParaRPr lang="en-US" dirty="0" smtClean="0">
              <a:sym typeface="Symbol" charset="2"/>
            </a:endParaRPr>
          </a:p>
          <a:p>
            <a:endParaRPr lang="en-US" dirty="0" smtClean="0">
              <a:sym typeface="Symbol" charset="2"/>
            </a:endParaRPr>
          </a:p>
          <a:p>
            <a:r>
              <a:rPr lang="en-US" dirty="0">
                <a:sym typeface="Symbol" charset="2"/>
              </a:rPr>
              <a:t>Simulated annealing:  Vary parameters for above algorithms over time</a:t>
            </a:r>
          </a:p>
        </p:txBody>
      </p:sp>
      <p:graphicFrame>
        <p:nvGraphicFramePr>
          <p:cNvPr id="47108" name="Object 4"/>
          <p:cNvGraphicFramePr>
            <a:graphicFrameLocks noChangeAspect="1"/>
          </p:cNvGraphicFramePr>
          <p:nvPr/>
        </p:nvGraphicFramePr>
        <p:xfrm>
          <a:off x="2438400" y="4114800"/>
          <a:ext cx="3048000" cy="1100138"/>
        </p:xfrm>
        <a:graphic>
          <a:graphicData uri="http://schemas.openxmlformats.org/presentationml/2006/ole">
            <p:oleObj spid="_x0000_s246786" name="Equation" r:id="rId3" imgW="1409400" imgH="507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run-time </a:t>
            </a:r>
            <a:r>
              <a:rPr lang="en-US" dirty="0" err="1" smtClean="0">
                <a:sym typeface="Wingdings" charset="2"/>
              </a:rPr>
              <a:t></a:t>
            </a:r>
            <a:endParaRPr lang="en-US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017713"/>
            <a:ext cx="8650288" cy="3316287"/>
          </a:xfrm>
        </p:spPr>
        <p:txBody>
          <a:bodyPr/>
          <a:lstStyle/>
          <a:p>
            <a:r>
              <a:rPr lang="en-US" dirty="0" smtClean="0">
                <a:solidFill>
                  <a:schemeClr val="accent3">
                    <a:lumMod val="65000"/>
                  </a:schemeClr>
                </a:solidFill>
              </a:rPr>
              <a:t>List </a:t>
            </a:r>
            <a:r>
              <a:rPr lang="en-US" dirty="0">
                <a:solidFill>
                  <a:schemeClr val="accent3">
                    <a:lumMod val="65000"/>
                  </a:schemeClr>
                </a:solidFill>
              </a:rPr>
              <a:t>all next states</a:t>
            </a:r>
            <a:endParaRPr lang="en-US" dirty="0" smtClean="0">
              <a:solidFill>
                <a:schemeClr val="accent3">
                  <a:lumMod val="65000"/>
                </a:schemeClr>
              </a:solidFill>
            </a:endParaRPr>
          </a:p>
          <a:p>
            <a:pPr lvl="1"/>
            <a:r>
              <a:rPr lang="en-US" dirty="0" smtClean="0"/>
              <a:t>How many next states are there?</a:t>
            </a:r>
          </a:p>
          <a:p>
            <a:pPr lvl="2"/>
            <a:r>
              <a:rPr lang="en-US" dirty="0" smtClean="0"/>
              <a:t>All combinations of </a:t>
            </a:r>
            <a:r>
              <a:rPr lang="en-US" i="1" dirty="0" err="1" smtClean="0"/>
              <a:t>n</a:t>
            </a:r>
            <a:r>
              <a:rPr lang="en-US" dirty="0" smtClean="0"/>
              <a:t> data points and </a:t>
            </a:r>
            <a:r>
              <a:rPr lang="en-US" i="1" dirty="0" err="1" smtClean="0"/>
              <a:t>n</a:t>
            </a:r>
            <a:r>
              <a:rPr lang="en-US" dirty="0" smtClean="0"/>
              <a:t> – 1 sub-clusters</a:t>
            </a:r>
          </a:p>
          <a:p>
            <a:pPr lvl="2"/>
            <a:r>
              <a:rPr lang="en-US" dirty="0" smtClean="0"/>
              <a:t>O(</a:t>
            </a:r>
            <a:r>
              <a:rPr lang="en-US" i="1" dirty="0" smtClean="0"/>
              <a:t>n</a:t>
            </a:r>
            <a:r>
              <a:rPr lang="en-US" i="1" baseline="30000" dirty="0" smtClean="0"/>
              <a:t>2</a:t>
            </a:r>
            <a:r>
              <a:rPr lang="en-US" dirty="0" smtClean="0"/>
              <a:t>)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Evaluate </a:t>
            </a:r>
            <a:r>
              <a:rPr lang="en-US" dirty="0">
                <a:solidFill>
                  <a:srgbClr val="A6A6A6"/>
                </a:solidFill>
              </a:rPr>
              <a:t>all next states using criterion </a:t>
            </a:r>
            <a:r>
              <a:rPr lang="en-US" dirty="0" smtClean="0">
                <a:solidFill>
                  <a:srgbClr val="A6A6A6"/>
                </a:solidFill>
              </a:rPr>
              <a:t>function</a:t>
            </a:r>
          </a:p>
          <a:p>
            <a:pPr lvl="1"/>
            <a:r>
              <a:rPr lang="en-US" dirty="0" err="1" smtClean="0">
                <a:solidFill>
                  <a:srgbClr val="000000"/>
                </a:solidFill>
              </a:rPr>
              <a:t>O(</a:t>
            </a:r>
            <a:r>
              <a:rPr lang="en-US" i="1" dirty="0" err="1" smtClean="0">
                <a:solidFill>
                  <a:srgbClr val="000000"/>
                </a:solidFill>
              </a:rPr>
              <a:t>nm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</a:p>
          <a:p>
            <a:r>
              <a:rPr lang="en-US" dirty="0">
                <a:solidFill>
                  <a:srgbClr val="A6A6A6"/>
                </a:solidFill>
              </a:rPr>
              <a:t>Pick choice based on</a:t>
            </a:r>
            <a:r>
              <a:rPr lang="en-US" dirty="0" smtClean="0">
                <a:solidFill>
                  <a:srgbClr val="A6A6A6"/>
                </a:solidFill>
              </a:rPr>
              <a:t> some search method/criterion</a:t>
            </a:r>
            <a:endParaRPr lang="en-US" dirty="0">
              <a:solidFill>
                <a:srgbClr val="A6A6A6"/>
              </a:solidFill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2362200" y="5638800"/>
            <a:ext cx="51816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</a:rPr>
              <a:t>O</a:t>
            </a:r>
            <a:r>
              <a:rPr lang="en-US" sz="3200" dirty="0" smtClean="0">
                <a:solidFill>
                  <a:srgbClr val="FF0000"/>
                </a:solidFill>
              </a:rPr>
              <a:t>(n</a:t>
            </a:r>
            <a:r>
              <a:rPr lang="en-US" sz="3200" baseline="30000" dirty="0" smtClean="0">
                <a:solidFill>
                  <a:srgbClr val="FF0000"/>
                </a:solidFill>
              </a:rPr>
              <a:t>3</a:t>
            </a:r>
            <a:r>
              <a:rPr lang="en-US" sz="3200" dirty="0">
                <a:solidFill>
                  <a:srgbClr val="FF0000"/>
                </a:solidFill>
              </a:rPr>
              <a:t>) per iteration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/>
      <p:bldP spid="4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Bad case for single linkage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3352800"/>
            <a:ext cx="8802688" cy="3124200"/>
          </a:xfrm>
        </p:spPr>
        <p:txBody>
          <a:bodyPr/>
          <a:lstStyle/>
          <a:p>
            <a:r>
              <a:rPr lang="en-US" sz="2400"/>
              <a:t>Examined n = 8</a:t>
            </a:r>
          </a:p>
          <a:p>
            <a:r>
              <a:rPr lang="en-US" sz="2400"/>
              <a:t>Greedy method</a:t>
            </a:r>
          </a:p>
          <a:p>
            <a:r>
              <a:rPr lang="en-US" sz="2400"/>
              <a:t>Using simulated annealing</a:t>
            </a:r>
            <a:br>
              <a:rPr lang="en-US" sz="2400"/>
            </a:br>
            <a:r>
              <a:rPr lang="en-US" sz="2400"/>
              <a:t>“best” was found 3 out of 10</a:t>
            </a:r>
          </a:p>
          <a:p>
            <a:r>
              <a:rPr lang="en-US" sz="2400"/>
              <a:t>Lowest criterion value is</a:t>
            </a:r>
            <a:br>
              <a:rPr lang="en-US" sz="2400"/>
            </a:br>
            <a:r>
              <a:rPr lang="en-US" sz="2400"/>
              <a:t>“best” clustering (3304)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669925" y="280035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Symbol" charset="2"/>
              </a:rPr>
              <a:t>1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1431925" y="280035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Symbol" charset="2"/>
              </a:rPr>
              <a:t>2</a:t>
            </a: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2193925" y="280035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Symbol" charset="2"/>
              </a:rPr>
              <a:t>3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2895600" y="2590800"/>
            <a:ext cx="590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latin typeface="Times New Roman" charset="0"/>
              </a:rPr>
              <a:t>…</a:t>
            </a: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3733800" y="2819400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Times New Roman" charset="0"/>
              </a:rPr>
              <a:t>j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4495800" y="2819400"/>
            <a:ext cx="4714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Times New Roman" charset="0"/>
              </a:rPr>
              <a:t>j+1</a:t>
            </a:r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7908925" y="281940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Times New Roman" charset="0"/>
              </a:rPr>
              <a:t>n</a:t>
            </a:r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6232525" y="2590800"/>
            <a:ext cx="590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latin typeface="Times New Roman" charset="0"/>
              </a:rPr>
              <a:t>…</a:t>
            </a:r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4038600" y="1905000"/>
            <a:ext cx="6127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Times New Roman" charset="0"/>
              </a:rPr>
              <a:t>1 - j</a:t>
            </a:r>
            <a:r>
              <a:rPr lang="en-US" sz="1600">
                <a:latin typeface="Symbol" charset="2"/>
              </a:rPr>
              <a:t>d</a:t>
            </a:r>
          </a:p>
        </p:txBody>
      </p:sp>
      <p:sp>
        <p:nvSpPr>
          <p:cNvPr id="52237" name="Line 13"/>
          <p:cNvSpPr>
            <a:spLocks noChangeShapeType="1"/>
          </p:cNvSpPr>
          <p:nvPr/>
        </p:nvSpPr>
        <p:spPr bwMode="auto">
          <a:xfrm>
            <a:off x="3886200" y="2286000"/>
            <a:ext cx="9334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762000" y="2438400"/>
            <a:ext cx="7364413" cy="136525"/>
            <a:chOff x="586" y="2064"/>
            <a:chExt cx="4639" cy="86"/>
          </a:xfrm>
        </p:grpSpPr>
        <p:sp>
          <p:nvSpPr>
            <p:cNvPr id="52239" name="Oval 15"/>
            <p:cNvSpPr>
              <a:spLocks noChangeArrowheads="1"/>
            </p:cNvSpPr>
            <p:nvPr/>
          </p:nvSpPr>
          <p:spPr bwMode="auto">
            <a:xfrm>
              <a:off x="586" y="2064"/>
              <a:ext cx="96" cy="8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40" name="Oval 16"/>
            <p:cNvSpPr>
              <a:spLocks noChangeArrowheads="1"/>
            </p:cNvSpPr>
            <p:nvPr/>
          </p:nvSpPr>
          <p:spPr bwMode="auto">
            <a:xfrm>
              <a:off x="1066" y="2064"/>
              <a:ext cx="96" cy="8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41" name="Oval 17"/>
            <p:cNvSpPr>
              <a:spLocks noChangeArrowheads="1"/>
            </p:cNvSpPr>
            <p:nvPr/>
          </p:nvSpPr>
          <p:spPr bwMode="auto">
            <a:xfrm>
              <a:off x="1546" y="2064"/>
              <a:ext cx="96" cy="8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42" name="Oval 18"/>
            <p:cNvSpPr>
              <a:spLocks noChangeArrowheads="1"/>
            </p:cNvSpPr>
            <p:nvPr/>
          </p:nvSpPr>
          <p:spPr bwMode="auto">
            <a:xfrm>
              <a:off x="2026" y="2064"/>
              <a:ext cx="96" cy="8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43" name="Oval 19"/>
            <p:cNvSpPr>
              <a:spLocks noChangeArrowheads="1"/>
            </p:cNvSpPr>
            <p:nvPr/>
          </p:nvSpPr>
          <p:spPr bwMode="auto">
            <a:xfrm>
              <a:off x="2506" y="2064"/>
              <a:ext cx="96" cy="8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44" name="Oval 20"/>
            <p:cNvSpPr>
              <a:spLocks noChangeArrowheads="1"/>
            </p:cNvSpPr>
            <p:nvPr/>
          </p:nvSpPr>
          <p:spPr bwMode="auto">
            <a:xfrm>
              <a:off x="3034" y="2064"/>
              <a:ext cx="96" cy="8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45" name="Oval 21"/>
            <p:cNvSpPr>
              <a:spLocks noChangeArrowheads="1"/>
            </p:cNvSpPr>
            <p:nvPr/>
          </p:nvSpPr>
          <p:spPr bwMode="auto">
            <a:xfrm>
              <a:off x="3562" y="2064"/>
              <a:ext cx="96" cy="8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46" name="Oval 22"/>
            <p:cNvSpPr>
              <a:spLocks noChangeArrowheads="1"/>
            </p:cNvSpPr>
            <p:nvPr/>
          </p:nvSpPr>
          <p:spPr bwMode="auto">
            <a:xfrm>
              <a:off x="4138" y="2064"/>
              <a:ext cx="96" cy="8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47" name="Oval 23"/>
            <p:cNvSpPr>
              <a:spLocks noChangeArrowheads="1"/>
            </p:cNvSpPr>
            <p:nvPr/>
          </p:nvSpPr>
          <p:spPr bwMode="auto">
            <a:xfrm>
              <a:off x="5136" y="2064"/>
              <a:ext cx="89" cy="8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48" name="Oval 24"/>
            <p:cNvSpPr>
              <a:spLocks noChangeArrowheads="1"/>
            </p:cNvSpPr>
            <p:nvPr/>
          </p:nvSpPr>
          <p:spPr bwMode="auto">
            <a:xfrm>
              <a:off x="4656" y="2064"/>
              <a:ext cx="96" cy="8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55"/>
          <p:cNvGrpSpPr>
            <a:grpSpLocks/>
          </p:cNvGrpSpPr>
          <p:nvPr/>
        </p:nvGrpSpPr>
        <p:grpSpPr bwMode="auto">
          <a:xfrm>
            <a:off x="4648200" y="3810000"/>
            <a:ext cx="4724400" cy="2579688"/>
            <a:chOff x="2736" y="2112"/>
            <a:chExt cx="2976" cy="1625"/>
          </a:xfrm>
        </p:grpSpPr>
        <p:sp>
          <p:nvSpPr>
            <p:cNvPr id="52255" name="Line 31"/>
            <p:cNvSpPr>
              <a:spLocks noChangeShapeType="1"/>
            </p:cNvSpPr>
            <p:nvPr/>
          </p:nvSpPr>
          <p:spPr bwMode="auto">
            <a:xfrm>
              <a:off x="3552" y="2208"/>
              <a:ext cx="1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56" name="Line 32"/>
            <p:cNvSpPr>
              <a:spLocks noChangeShapeType="1"/>
            </p:cNvSpPr>
            <p:nvPr/>
          </p:nvSpPr>
          <p:spPr bwMode="auto">
            <a:xfrm>
              <a:off x="3552" y="220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57" name="Line 33"/>
            <p:cNvSpPr>
              <a:spLocks noChangeShapeType="1"/>
            </p:cNvSpPr>
            <p:nvPr/>
          </p:nvSpPr>
          <p:spPr bwMode="auto">
            <a:xfrm>
              <a:off x="3168" y="2544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58" name="Line 34"/>
            <p:cNvSpPr>
              <a:spLocks noChangeShapeType="1"/>
            </p:cNvSpPr>
            <p:nvPr/>
          </p:nvSpPr>
          <p:spPr bwMode="auto">
            <a:xfrm>
              <a:off x="3888" y="2544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59" name="Line 35"/>
            <p:cNvSpPr>
              <a:spLocks noChangeShapeType="1"/>
            </p:cNvSpPr>
            <p:nvPr/>
          </p:nvSpPr>
          <p:spPr bwMode="auto">
            <a:xfrm>
              <a:off x="3168" y="2544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60" name="Line 36"/>
            <p:cNvSpPr>
              <a:spLocks noChangeShapeType="1"/>
            </p:cNvSpPr>
            <p:nvPr/>
          </p:nvSpPr>
          <p:spPr bwMode="auto">
            <a:xfrm>
              <a:off x="2976" y="288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61" name="Line 37"/>
            <p:cNvSpPr>
              <a:spLocks noChangeShapeType="1"/>
            </p:cNvSpPr>
            <p:nvPr/>
          </p:nvSpPr>
          <p:spPr bwMode="auto">
            <a:xfrm>
              <a:off x="3360" y="2880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62" name="Line 38"/>
            <p:cNvSpPr>
              <a:spLocks noChangeShapeType="1"/>
            </p:cNvSpPr>
            <p:nvPr/>
          </p:nvSpPr>
          <p:spPr bwMode="auto">
            <a:xfrm>
              <a:off x="2976" y="2880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63" name="Line 39"/>
            <p:cNvSpPr>
              <a:spLocks noChangeShapeType="1"/>
            </p:cNvSpPr>
            <p:nvPr/>
          </p:nvSpPr>
          <p:spPr bwMode="auto">
            <a:xfrm>
              <a:off x="4752" y="220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64" name="Line 40"/>
            <p:cNvSpPr>
              <a:spLocks noChangeShapeType="1"/>
            </p:cNvSpPr>
            <p:nvPr/>
          </p:nvSpPr>
          <p:spPr bwMode="auto">
            <a:xfrm>
              <a:off x="4272" y="2400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65" name="Line 41"/>
            <p:cNvSpPr>
              <a:spLocks noChangeShapeType="1"/>
            </p:cNvSpPr>
            <p:nvPr/>
          </p:nvSpPr>
          <p:spPr bwMode="auto">
            <a:xfrm>
              <a:off x="5232" y="2400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66" name="Line 42"/>
            <p:cNvSpPr>
              <a:spLocks noChangeShapeType="1"/>
            </p:cNvSpPr>
            <p:nvPr/>
          </p:nvSpPr>
          <p:spPr bwMode="auto">
            <a:xfrm>
              <a:off x="5040" y="2832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67" name="Line 43"/>
            <p:cNvSpPr>
              <a:spLocks noChangeShapeType="1"/>
            </p:cNvSpPr>
            <p:nvPr/>
          </p:nvSpPr>
          <p:spPr bwMode="auto">
            <a:xfrm>
              <a:off x="5424" y="2832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68" name="Line 44"/>
            <p:cNvSpPr>
              <a:spLocks noChangeShapeType="1"/>
            </p:cNvSpPr>
            <p:nvPr/>
          </p:nvSpPr>
          <p:spPr bwMode="auto">
            <a:xfrm>
              <a:off x="5040" y="2832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69" name="Line 45"/>
            <p:cNvSpPr>
              <a:spLocks noChangeShapeType="1"/>
            </p:cNvSpPr>
            <p:nvPr/>
          </p:nvSpPr>
          <p:spPr bwMode="auto">
            <a:xfrm>
              <a:off x="4272" y="2400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70" name="Line 46"/>
            <p:cNvSpPr>
              <a:spLocks noChangeShapeType="1"/>
            </p:cNvSpPr>
            <p:nvPr/>
          </p:nvSpPr>
          <p:spPr bwMode="auto">
            <a:xfrm>
              <a:off x="4128" y="2784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71" name="Line 47"/>
            <p:cNvSpPr>
              <a:spLocks noChangeShapeType="1"/>
            </p:cNvSpPr>
            <p:nvPr/>
          </p:nvSpPr>
          <p:spPr bwMode="auto">
            <a:xfrm>
              <a:off x="4128" y="2784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72" name="Line 48"/>
            <p:cNvSpPr>
              <a:spLocks noChangeShapeType="1"/>
            </p:cNvSpPr>
            <p:nvPr/>
          </p:nvSpPr>
          <p:spPr bwMode="auto">
            <a:xfrm>
              <a:off x="4608" y="27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73" name="Line 49"/>
            <p:cNvSpPr>
              <a:spLocks noChangeShapeType="1"/>
            </p:cNvSpPr>
            <p:nvPr/>
          </p:nvSpPr>
          <p:spPr bwMode="auto">
            <a:xfrm>
              <a:off x="4464" y="3072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74" name="Line 50"/>
            <p:cNvSpPr>
              <a:spLocks noChangeShapeType="1"/>
            </p:cNvSpPr>
            <p:nvPr/>
          </p:nvSpPr>
          <p:spPr bwMode="auto">
            <a:xfrm>
              <a:off x="4752" y="3072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75" name="Line 51"/>
            <p:cNvSpPr>
              <a:spLocks noChangeShapeType="1"/>
            </p:cNvSpPr>
            <p:nvPr/>
          </p:nvSpPr>
          <p:spPr bwMode="auto">
            <a:xfrm>
              <a:off x="4464" y="3072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76" name="Line 52"/>
            <p:cNvSpPr>
              <a:spLocks noChangeShapeType="1"/>
            </p:cNvSpPr>
            <p:nvPr/>
          </p:nvSpPr>
          <p:spPr bwMode="auto">
            <a:xfrm flipV="1">
              <a:off x="4128" y="211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77" name="Text Box 53"/>
            <p:cNvSpPr txBox="1">
              <a:spLocks noChangeArrowheads="1"/>
            </p:cNvSpPr>
            <p:nvPr/>
          </p:nvSpPr>
          <p:spPr bwMode="auto">
            <a:xfrm>
              <a:off x="2736" y="3504"/>
              <a:ext cx="297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d3     d2        d1  d6    d7  d8    d4    d5</a:t>
              </a:r>
            </a:p>
          </p:txBody>
        </p:sp>
      </p:grpSp>
      <p:sp>
        <p:nvSpPr>
          <p:cNvPr id="52280" name="Text Box 56"/>
          <p:cNvSpPr txBox="1">
            <a:spLocks noChangeArrowheads="1"/>
          </p:cNvSpPr>
          <p:nvPr/>
        </p:nvSpPr>
        <p:spPr bwMode="auto">
          <a:xfrm>
            <a:off x="6324600" y="33528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3469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93038" cy="769938"/>
          </a:xfrm>
        </p:spPr>
        <p:txBody>
          <a:bodyPr/>
          <a:lstStyle/>
          <a:p>
            <a:r>
              <a:rPr lang="en-US" dirty="0"/>
              <a:t>SS-Hierarchical vs. Ward’s</a:t>
            </a:r>
          </a:p>
        </p:txBody>
      </p:sp>
      <p:graphicFrame>
        <p:nvGraphicFramePr>
          <p:cNvPr id="53349" name="Group 101"/>
          <p:cNvGraphicFramePr>
            <a:graphicFrameLocks noGrp="1"/>
          </p:cNvGraphicFramePr>
          <p:nvPr/>
        </p:nvGraphicFramePr>
        <p:xfrm>
          <a:off x="1295400" y="2602992"/>
          <a:ext cx="6172200" cy="3950208"/>
        </p:xfrm>
        <a:graphic>
          <a:graphicData uri="http://schemas.openxmlformats.org/drawingml/2006/table">
            <a:tbl>
              <a:tblPr/>
              <a:tblGrid>
                <a:gridCol w="1734337"/>
                <a:gridCol w="2605757"/>
                <a:gridCol w="1832106"/>
              </a:tblGrid>
              <a:tr h="7516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SS-Hierarchical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Greedy, </a:t>
                      </a:r>
                      <a:b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</a:b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Ward’s initialize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Ward’s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8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20 points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charset="0"/>
                        </a:rPr>
                        <a:t>21.59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8 iterations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21.99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8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100 points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charset="0"/>
                        </a:rPr>
                        <a:t>411.83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233 iterations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444.15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8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500 points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charset="0"/>
                        </a:rPr>
                        <a:t>5276.30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? iterations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5570.95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600200" y="1855113"/>
            <a:ext cx="56388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0000FF"/>
                </a:solidFill>
              </a:rPr>
              <a:t>Yeast gene expression data set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0" name="Oval 3"/>
          <p:cNvSpPr>
            <a:spLocks noChangeArrowheads="1"/>
          </p:cNvSpPr>
          <p:nvPr/>
        </p:nvSpPr>
        <p:spPr bwMode="auto">
          <a:xfrm>
            <a:off x="8836269" y="5734050"/>
            <a:ext cx="79131" cy="1333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1" name="Oval 4"/>
          <p:cNvSpPr>
            <a:spLocks noChangeArrowheads="1"/>
          </p:cNvSpPr>
          <p:nvPr/>
        </p:nvSpPr>
        <p:spPr bwMode="auto">
          <a:xfrm>
            <a:off x="8282354" y="5734050"/>
            <a:ext cx="79131" cy="1333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2" name="Oval 5"/>
          <p:cNvSpPr>
            <a:spLocks noChangeArrowheads="1"/>
          </p:cNvSpPr>
          <p:nvPr/>
        </p:nvSpPr>
        <p:spPr bwMode="auto">
          <a:xfrm>
            <a:off x="7768004" y="5734050"/>
            <a:ext cx="79131" cy="1333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3" name="Oval 6"/>
          <p:cNvSpPr>
            <a:spLocks noChangeArrowheads="1"/>
          </p:cNvSpPr>
          <p:nvPr/>
        </p:nvSpPr>
        <p:spPr bwMode="auto">
          <a:xfrm>
            <a:off x="7293219" y="5734050"/>
            <a:ext cx="79131" cy="1333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4" name="Oval 7"/>
          <p:cNvSpPr>
            <a:spLocks noChangeArrowheads="1"/>
          </p:cNvSpPr>
          <p:nvPr/>
        </p:nvSpPr>
        <p:spPr bwMode="auto">
          <a:xfrm>
            <a:off x="6778869" y="5734050"/>
            <a:ext cx="79131" cy="1333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5" name="Oval 8"/>
          <p:cNvSpPr>
            <a:spLocks noChangeArrowheads="1"/>
          </p:cNvSpPr>
          <p:nvPr/>
        </p:nvSpPr>
        <p:spPr bwMode="auto">
          <a:xfrm>
            <a:off x="6264519" y="5734050"/>
            <a:ext cx="79131" cy="1333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6" name="Oval 9"/>
          <p:cNvSpPr>
            <a:spLocks noChangeArrowheads="1"/>
          </p:cNvSpPr>
          <p:nvPr/>
        </p:nvSpPr>
        <p:spPr bwMode="auto">
          <a:xfrm>
            <a:off x="5789735" y="5734050"/>
            <a:ext cx="79131" cy="1333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7" name="Oval 10"/>
          <p:cNvSpPr>
            <a:spLocks noChangeArrowheads="1"/>
          </p:cNvSpPr>
          <p:nvPr/>
        </p:nvSpPr>
        <p:spPr bwMode="auto">
          <a:xfrm>
            <a:off x="5275385" y="5734050"/>
            <a:ext cx="79131" cy="1333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8" name="Oval 11"/>
          <p:cNvSpPr>
            <a:spLocks noChangeArrowheads="1"/>
          </p:cNvSpPr>
          <p:nvPr/>
        </p:nvSpPr>
        <p:spPr bwMode="auto">
          <a:xfrm>
            <a:off x="4800600" y="5734050"/>
            <a:ext cx="79131" cy="1333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9" name="Line 12"/>
          <p:cNvSpPr>
            <a:spLocks noChangeShapeType="1"/>
          </p:cNvSpPr>
          <p:nvPr/>
        </p:nvSpPr>
        <p:spPr bwMode="auto">
          <a:xfrm>
            <a:off x="4840165" y="5000625"/>
            <a:ext cx="47478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20" name="Line 13"/>
          <p:cNvSpPr>
            <a:spLocks noChangeShapeType="1"/>
          </p:cNvSpPr>
          <p:nvPr/>
        </p:nvSpPr>
        <p:spPr bwMode="auto">
          <a:xfrm>
            <a:off x="5314950" y="5000625"/>
            <a:ext cx="0" cy="800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21" name="Line 14"/>
          <p:cNvSpPr>
            <a:spLocks noChangeShapeType="1"/>
          </p:cNvSpPr>
          <p:nvPr/>
        </p:nvSpPr>
        <p:spPr bwMode="auto">
          <a:xfrm>
            <a:off x="6304085" y="5000625"/>
            <a:ext cx="0" cy="800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22" name="Line 15"/>
          <p:cNvSpPr>
            <a:spLocks noChangeShapeType="1"/>
          </p:cNvSpPr>
          <p:nvPr/>
        </p:nvSpPr>
        <p:spPr bwMode="auto">
          <a:xfrm>
            <a:off x="6304085" y="5000625"/>
            <a:ext cx="514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23" name="Line 16"/>
          <p:cNvSpPr>
            <a:spLocks noChangeShapeType="1"/>
          </p:cNvSpPr>
          <p:nvPr/>
        </p:nvSpPr>
        <p:spPr bwMode="auto">
          <a:xfrm>
            <a:off x="6818435" y="5000625"/>
            <a:ext cx="0" cy="800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24" name="Line 17"/>
          <p:cNvSpPr>
            <a:spLocks noChangeShapeType="1"/>
          </p:cNvSpPr>
          <p:nvPr/>
        </p:nvSpPr>
        <p:spPr bwMode="auto">
          <a:xfrm>
            <a:off x="8321919" y="5067300"/>
            <a:ext cx="0" cy="733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25" name="Line 18"/>
          <p:cNvSpPr>
            <a:spLocks noChangeShapeType="1"/>
          </p:cNvSpPr>
          <p:nvPr/>
        </p:nvSpPr>
        <p:spPr bwMode="auto">
          <a:xfrm>
            <a:off x="8321919" y="5067300"/>
            <a:ext cx="5539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26" name="Line 19"/>
          <p:cNvSpPr>
            <a:spLocks noChangeShapeType="1"/>
          </p:cNvSpPr>
          <p:nvPr/>
        </p:nvSpPr>
        <p:spPr bwMode="auto">
          <a:xfrm>
            <a:off x="8875835" y="5067300"/>
            <a:ext cx="0" cy="733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28" name="Line 21"/>
          <p:cNvSpPr>
            <a:spLocks noChangeShapeType="1"/>
          </p:cNvSpPr>
          <p:nvPr/>
        </p:nvSpPr>
        <p:spPr bwMode="auto">
          <a:xfrm>
            <a:off x="5105400" y="4572000"/>
            <a:ext cx="75174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30" name="Line 23"/>
          <p:cNvSpPr>
            <a:spLocks noChangeShapeType="1"/>
          </p:cNvSpPr>
          <p:nvPr/>
        </p:nvSpPr>
        <p:spPr bwMode="auto">
          <a:xfrm>
            <a:off x="6501912" y="4333875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31" name="Line 24"/>
          <p:cNvSpPr>
            <a:spLocks noChangeShapeType="1"/>
          </p:cNvSpPr>
          <p:nvPr/>
        </p:nvSpPr>
        <p:spPr bwMode="auto">
          <a:xfrm>
            <a:off x="6541477" y="4333875"/>
            <a:ext cx="0" cy="666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32" name="Line 25"/>
          <p:cNvSpPr>
            <a:spLocks noChangeShapeType="1"/>
          </p:cNvSpPr>
          <p:nvPr/>
        </p:nvSpPr>
        <p:spPr bwMode="auto">
          <a:xfrm>
            <a:off x="6581042" y="4333875"/>
            <a:ext cx="75174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33" name="Line 26"/>
          <p:cNvSpPr>
            <a:spLocks noChangeShapeType="1"/>
          </p:cNvSpPr>
          <p:nvPr/>
        </p:nvSpPr>
        <p:spPr bwMode="auto">
          <a:xfrm>
            <a:off x="7332785" y="4333875"/>
            <a:ext cx="0" cy="146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34" name="Line 27"/>
          <p:cNvSpPr>
            <a:spLocks noChangeShapeType="1"/>
          </p:cNvSpPr>
          <p:nvPr/>
        </p:nvSpPr>
        <p:spPr bwMode="auto">
          <a:xfrm>
            <a:off x="6541477" y="4333875"/>
            <a:ext cx="7913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35" name="Line 28"/>
          <p:cNvSpPr>
            <a:spLocks noChangeShapeType="1"/>
          </p:cNvSpPr>
          <p:nvPr/>
        </p:nvSpPr>
        <p:spPr bwMode="auto">
          <a:xfrm>
            <a:off x="6937131" y="3600450"/>
            <a:ext cx="0" cy="733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36" name="Line 29"/>
          <p:cNvSpPr>
            <a:spLocks noChangeShapeType="1"/>
          </p:cNvSpPr>
          <p:nvPr/>
        </p:nvSpPr>
        <p:spPr bwMode="auto">
          <a:xfrm flipV="1">
            <a:off x="7807569" y="3600450"/>
            <a:ext cx="0" cy="2200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37" name="Line 30"/>
          <p:cNvSpPr>
            <a:spLocks noChangeShapeType="1"/>
          </p:cNvSpPr>
          <p:nvPr/>
        </p:nvSpPr>
        <p:spPr bwMode="auto">
          <a:xfrm>
            <a:off x="6937131" y="3600450"/>
            <a:ext cx="8704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38" name="Line 31"/>
          <p:cNvSpPr>
            <a:spLocks noChangeShapeType="1"/>
          </p:cNvSpPr>
          <p:nvPr/>
        </p:nvSpPr>
        <p:spPr bwMode="auto">
          <a:xfrm>
            <a:off x="7372350" y="2867025"/>
            <a:ext cx="0" cy="733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39" name="Line 32"/>
          <p:cNvSpPr>
            <a:spLocks noChangeShapeType="1"/>
          </p:cNvSpPr>
          <p:nvPr/>
        </p:nvSpPr>
        <p:spPr bwMode="auto">
          <a:xfrm flipV="1">
            <a:off x="8598877" y="2800350"/>
            <a:ext cx="0" cy="2266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0" name="Line 33"/>
          <p:cNvSpPr>
            <a:spLocks noChangeShapeType="1"/>
          </p:cNvSpPr>
          <p:nvPr/>
        </p:nvSpPr>
        <p:spPr bwMode="auto">
          <a:xfrm flipH="1">
            <a:off x="7372350" y="2800350"/>
            <a:ext cx="122652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1" name="Line 34"/>
          <p:cNvSpPr>
            <a:spLocks noChangeShapeType="1"/>
          </p:cNvSpPr>
          <p:nvPr/>
        </p:nvSpPr>
        <p:spPr bwMode="auto">
          <a:xfrm flipV="1">
            <a:off x="7372350" y="2800350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2" name="Line 35"/>
          <p:cNvSpPr>
            <a:spLocks noChangeShapeType="1"/>
          </p:cNvSpPr>
          <p:nvPr/>
        </p:nvSpPr>
        <p:spPr bwMode="auto">
          <a:xfrm>
            <a:off x="7965831" y="2000250"/>
            <a:ext cx="0" cy="800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3" name="Line 36"/>
          <p:cNvSpPr>
            <a:spLocks noChangeShapeType="1"/>
          </p:cNvSpPr>
          <p:nvPr/>
        </p:nvSpPr>
        <p:spPr bwMode="auto">
          <a:xfrm flipH="1">
            <a:off x="5512777" y="2000250"/>
            <a:ext cx="245305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4" name="Line 37"/>
          <p:cNvSpPr>
            <a:spLocks noChangeShapeType="1"/>
          </p:cNvSpPr>
          <p:nvPr/>
        </p:nvSpPr>
        <p:spPr bwMode="auto">
          <a:xfrm flipV="1">
            <a:off x="5410200" y="2000249"/>
            <a:ext cx="23446" cy="2571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5" name="Line 38"/>
          <p:cNvSpPr>
            <a:spLocks noChangeShapeType="1"/>
          </p:cNvSpPr>
          <p:nvPr/>
        </p:nvSpPr>
        <p:spPr bwMode="auto">
          <a:xfrm>
            <a:off x="5710604" y="2000250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6" name="Line 39"/>
          <p:cNvSpPr>
            <a:spLocks noChangeShapeType="1"/>
          </p:cNvSpPr>
          <p:nvPr/>
        </p:nvSpPr>
        <p:spPr bwMode="auto">
          <a:xfrm flipH="1">
            <a:off x="5433646" y="2000250"/>
            <a:ext cx="19782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7" name="Line 40"/>
          <p:cNvSpPr>
            <a:spLocks noChangeShapeType="1"/>
          </p:cNvSpPr>
          <p:nvPr/>
        </p:nvSpPr>
        <p:spPr bwMode="auto">
          <a:xfrm flipV="1">
            <a:off x="6699738" y="1600200"/>
            <a:ext cx="0" cy="400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8" name="Line 41"/>
          <p:cNvSpPr>
            <a:spLocks noChangeShapeType="1"/>
          </p:cNvSpPr>
          <p:nvPr/>
        </p:nvSpPr>
        <p:spPr bwMode="auto">
          <a:xfrm>
            <a:off x="4840165" y="5000625"/>
            <a:ext cx="0" cy="800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3034" name="Rectangle 42"/>
          <p:cNvSpPr>
            <a:spLocks noChangeArrowheads="1"/>
          </p:cNvSpPr>
          <p:nvPr/>
        </p:nvSpPr>
        <p:spPr bwMode="auto">
          <a:xfrm>
            <a:off x="-228600" y="2133600"/>
            <a:ext cx="52578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742950" lvl="1" indent="-285750" eaLnBrk="0" hangingPunct="0">
              <a:lnSpc>
                <a:spcPct val="90000"/>
              </a:lnSpc>
              <a:buClr>
                <a:schemeClr val="bg2"/>
              </a:buClr>
              <a:buFontTx/>
              <a:buChar char="•"/>
            </a:pPr>
            <a:r>
              <a:rPr lang="en-US" altLang="zh-CN" dirty="0" smtClean="0">
                <a:latin typeface="Arial" charset="0"/>
                <a:ea typeface="SimSun" pitchFamily="2" charset="-122"/>
                <a:cs typeface="SimSun" pitchFamily="2" charset="-122"/>
              </a:rPr>
              <a:t>Represents all </a:t>
            </a:r>
            <a:r>
              <a:rPr lang="en-US" altLang="zh-CN" dirty="0" err="1" smtClean="0">
                <a:latin typeface="Arial" charset="0"/>
                <a:ea typeface="SimSun" pitchFamily="2" charset="-122"/>
                <a:cs typeface="SimSun" pitchFamily="2" charset="-122"/>
              </a:rPr>
              <a:t>partitionings</a:t>
            </a:r>
            <a:r>
              <a:rPr lang="en-US" altLang="zh-CN" dirty="0" smtClean="0">
                <a:latin typeface="Arial" charset="0"/>
                <a:ea typeface="SimSun" pitchFamily="2" charset="-122"/>
                <a:cs typeface="SimSun" pitchFamily="2" charset="-122"/>
              </a:rPr>
              <a:t> of the data</a:t>
            </a:r>
          </a:p>
          <a:p>
            <a:pPr marL="742950" lvl="1" indent="-285750" eaLnBrk="0" hangingPunct="0">
              <a:lnSpc>
                <a:spcPct val="90000"/>
              </a:lnSpc>
              <a:buClr>
                <a:schemeClr val="bg2"/>
              </a:buClr>
              <a:buFontTx/>
              <a:buChar char="•"/>
            </a:pPr>
            <a:endParaRPr lang="en-US" altLang="zh-CN" dirty="0" smtClean="0">
              <a:latin typeface="Arial" charset="0"/>
              <a:ea typeface="SimSun" pitchFamily="2" charset="-122"/>
              <a:cs typeface="SimSun" pitchFamily="2" charset="-122"/>
            </a:endParaRPr>
          </a:p>
          <a:p>
            <a:pPr marL="742950" lvl="1" indent="-285750" eaLnBrk="0" hangingPunct="0">
              <a:lnSpc>
                <a:spcPct val="90000"/>
              </a:lnSpc>
              <a:buClr>
                <a:schemeClr val="bg2"/>
              </a:buClr>
              <a:buFontTx/>
              <a:buChar char="•"/>
            </a:pPr>
            <a:r>
              <a:rPr lang="en-US" altLang="zh-CN" dirty="0" smtClean="0">
                <a:latin typeface="Arial" charset="0"/>
                <a:ea typeface="SimSun" pitchFamily="2" charset="-122"/>
                <a:cs typeface="SimSun" pitchFamily="2" charset="-122"/>
              </a:rPr>
              <a:t>We can get a K clustering by looking at the </a:t>
            </a:r>
            <a:r>
              <a:rPr lang="en-US" altLang="zh-CN" b="1" dirty="0" smtClean="0">
                <a:latin typeface="Arial" charset="0"/>
                <a:ea typeface="SimSun" pitchFamily="2" charset="-122"/>
                <a:cs typeface="SimSun" pitchFamily="2" charset="-122"/>
              </a:rPr>
              <a:t>connected</a:t>
            </a:r>
            <a:r>
              <a:rPr lang="en-US" altLang="zh-CN" dirty="0" smtClean="0">
                <a:latin typeface="Arial" charset="0"/>
                <a:ea typeface="SimSun" pitchFamily="2" charset="-122"/>
                <a:cs typeface="SimSun" pitchFamily="2" charset="-122"/>
              </a:rPr>
              <a:t> components at any given level</a:t>
            </a:r>
          </a:p>
          <a:p>
            <a:pPr marL="742950" lvl="1" indent="-285750" eaLnBrk="0" hangingPunct="0">
              <a:lnSpc>
                <a:spcPct val="90000"/>
              </a:lnSpc>
              <a:buClr>
                <a:schemeClr val="bg2"/>
              </a:buClr>
              <a:buFontTx/>
              <a:buChar char="•"/>
            </a:pPr>
            <a:endParaRPr lang="en-US" altLang="zh-CN" dirty="0" smtClean="0">
              <a:latin typeface="Arial" charset="0"/>
              <a:ea typeface="SimSun" pitchFamily="2" charset="-122"/>
              <a:cs typeface="SimSun" pitchFamily="2" charset="-122"/>
            </a:endParaRPr>
          </a:p>
          <a:p>
            <a:pPr marL="742950" lvl="1" indent="-285750" eaLnBrk="0" hangingPunct="0">
              <a:lnSpc>
                <a:spcPct val="90000"/>
              </a:lnSpc>
              <a:buClr>
                <a:schemeClr val="bg2"/>
              </a:buClr>
              <a:buFontTx/>
              <a:buChar char="•"/>
            </a:pPr>
            <a:r>
              <a:rPr lang="en-US" altLang="zh-CN" dirty="0" smtClean="0">
                <a:latin typeface="Arial" charset="0"/>
                <a:ea typeface="SimSun" pitchFamily="2" charset="-122"/>
                <a:cs typeface="SimSun" pitchFamily="2" charset="-122"/>
              </a:rPr>
              <a:t>Frequently binary </a:t>
            </a:r>
            <a:r>
              <a:rPr lang="en-US" altLang="zh-CN" dirty="0" err="1" smtClean="0">
                <a:latin typeface="Arial" charset="0"/>
                <a:ea typeface="SimSun" pitchFamily="2" charset="-122"/>
                <a:cs typeface="SimSun" pitchFamily="2" charset="-122"/>
              </a:rPr>
              <a:t>dendograms</a:t>
            </a:r>
            <a:r>
              <a:rPr lang="en-US" altLang="zh-CN" dirty="0" smtClean="0">
                <a:latin typeface="Arial" charset="0"/>
                <a:ea typeface="SimSun" pitchFamily="2" charset="-122"/>
                <a:cs typeface="SimSun" pitchFamily="2" charset="-122"/>
              </a:rPr>
              <a:t>, but </a:t>
            </a:r>
            <a:r>
              <a:rPr lang="en-US" altLang="zh-CN" dirty="0" err="1" smtClean="0">
                <a:latin typeface="Arial" charset="0"/>
                <a:ea typeface="SimSun" pitchFamily="2" charset="-122"/>
                <a:cs typeface="SimSun" pitchFamily="2" charset="-122"/>
              </a:rPr>
              <a:t>n-ary</a:t>
            </a:r>
            <a:r>
              <a:rPr lang="en-US" altLang="zh-CN" dirty="0" smtClean="0">
                <a:latin typeface="Arial" charset="0"/>
                <a:ea typeface="SimSun" pitchFamily="2" charset="-122"/>
                <a:cs typeface="SimSun" pitchFamily="2" charset="-122"/>
              </a:rPr>
              <a:t> </a:t>
            </a:r>
            <a:r>
              <a:rPr lang="en-US" altLang="zh-CN" dirty="0" err="1" smtClean="0">
                <a:latin typeface="Arial" charset="0"/>
                <a:ea typeface="SimSun" pitchFamily="2" charset="-122"/>
                <a:cs typeface="SimSun" pitchFamily="2" charset="-122"/>
              </a:rPr>
              <a:t>dendograms</a:t>
            </a:r>
            <a:r>
              <a:rPr lang="en-US" altLang="zh-CN" dirty="0" smtClean="0">
                <a:latin typeface="Arial" charset="0"/>
                <a:ea typeface="SimSun" pitchFamily="2" charset="-122"/>
                <a:cs typeface="SimSun" pitchFamily="2" charset="-122"/>
              </a:rPr>
              <a:t> are generally easy to obtain with minor changes to the algorithms</a:t>
            </a:r>
            <a:endParaRPr lang="en-US" altLang="zh-CN" dirty="0">
              <a:latin typeface="Arial" charset="0"/>
              <a:ea typeface="SimSun" pitchFamily="2" charset="-122"/>
              <a:cs typeface="SimSun" pitchFamily="2" charset="-122"/>
            </a:endParaRPr>
          </a:p>
        </p:txBody>
      </p:sp>
      <p:sp>
        <p:nvSpPr>
          <p:cNvPr id="51204" name="Rectangle 43"/>
          <p:cNvSpPr>
            <a:spLocks noChangeArrowheads="1"/>
          </p:cNvSpPr>
          <p:nvPr/>
        </p:nvSpPr>
        <p:spPr bwMode="auto">
          <a:xfrm>
            <a:off x="762000" y="728663"/>
            <a:ext cx="7848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3600" dirty="0" err="1" smtClean="0">
                <a:solidFill>
                  <a:schemeClr val="tx2"/>
                </a:solidFill>
                <a:latin typeface="Tahoma" charset="0"/>
                <a:ea typeface="Times New Roman" charset="0"/>
                <a:cs typeface="Times New Roman" charset="0"/>
              </a:rPr>
              <a:t>Dendogram</a:t>
            </a:r>
            <a:endParaRPr lang="en-US" sz="3600" dirty="0">
              <a:solidFill>
                <a:schemeClr val="tx2"/>
              </a:solidFill>
              <a:latin typeface="Tahoma" charset="0"/>
              <a:ea typeface="Times New Roman" charset="0"/>
              <a:cs typeface="Times New Roman" charset="0"/>
            </a:endParaRPr>
          </a:p>
        </p:txBody>
      </p:sp>
      <p:sp>
        <p:nvSpPr>
          <p:cNvPr id="51205" name="Line 44"/>
          <p:cNvSpPr>
            <a:spLocks noChangeShapeType="1"/>
          </p:cNvSpPr>
          <p:nvPr/>
        </p:nvSpPr>
        <p:spPr bwMode="auto">
          <a:xfrm>
            <a:off x="4953000" y="3962400"/>
            <a:ext cx="3886200" cy="0"/>
          </a:xfrm>
          <a:prstGeom prst="line">
            <a:avLst/>
          </a:prstGeom>
          <a:noFill/>
          <a:ln w="9525">
            <a:solidFill>
              <a:schemeClr val="hlink"/>
            </a:solidFill>
            <a:prstDash val="lgDash"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06" name="Oval 45"/>
          <p:cNvSpPr>
            <a:spLocks noChangeArrowheads="1"/>
          </p:cNvSpPr>
          <p:nvPr/>
        </p:nvSpPr>
        <p:spPr bwMode="auto">
          <a:xfrm>
            <a:off x="4648200" y="5486400"/>
            <a:ext cx="1371600" cy="609600"/>
          </a:xfrm>
          <a:prstGeom prst="ellipse">
            <a:avLst/>
          </a:prstGeom>
          <a:noFill/>
          <a:ln w="38100">
            <a:solidFill>
              <a:srgbClr val="00A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07" name="Oval 47"/>
          <p:cNvSpPr>
            <a:spLocks noChangeArrowheads="1"/>
          </p:cNvSpPr>
          <p:nvPr/>
        </p:nvSpPr>
        <p:spPr bwMode="auto">
          <a:xfrm>
            <a:off x="6172200" y="5486400"/>
            <a:ext cx="1295400" cy="609600"/>
          </a:xfrm>
          <a:prstGeom prst="ellipse">
            <a:avLst/>
          </a:prstGeom>
          <a:noFill/>
          <a:ln w="38100">
            <a:solidFill>
              <a:srgbClr val="00A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08" name="Oval 48"/>
          <p:cNvSpPr>
            <a:spLocks noChangeArrowheads="1"/>
          </p:cNvSpPr>
          <p:nvPr/>
        </p:nvSpPr>
        <p:spPr bwMode="auto">
          <a:xfrm>
            <a:off x="7620000" y="5486400"/>
            <a:ext cx="381000" cy="533400"/>
          </a:xfrm>
          <a:prstGeom prst="ellipse">
            <a:avLst/>
          </a:prstGeom>
          <a:noFill/>
          <a:ln w="38100">
            <a:solidFill>
              <a:srgbClr val="00A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09" name="Oval 49"/>
          <p:cNvSpPr>
            <a:spLocks noChangeArrowheads="1"/>
          </p:cNvSpPr>
          <p:nvPr/>
        </p:nvSpPr>
        <p:spPr bwMode="auto">
          <a:xfrm>
            <a:off x="8153400" y="5486400"/>
            <a:ext cx="838200" cy="533400"/>
          </a:xfrm>
          <a:prstGeom prst="ellipse">
            <a:avLst/>
          </a:prstGeom>
          <a:noFill/>
          <a:ln w="38100">
            <a:solidFill>
              <a:srgbClr val="00A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0" name="Straight Connector 49"/>
          <p:cNvCxnSpPr/>
          <p:nvPr/>
        </p:nvCxnSpPr>
        <p:spPr bwMode="auto">
          <a:xfrm rot="5400000" flipH="1" flipV="1">
            <a:off x="4876800" y="4800600"/>
            <a:ext cx="457200" cy="1588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>
            <a:stCxn id="51216" idx="6"/>
          </p:cNvCxnSpPr>
          <p:nvPr/>
        </p:nvCxnSpPr>
        <p:spPr bwMode="auto">
          <a:xfrm flipH="1" flipV="1">
            <a:off x="5867400" y="4572000"/>
            <a:ext cx="1466" cy="1228725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SS-Hierarchical vs. Ward’s:</a:t>
            </a:r>
            <a:br>
              <a:rPr lang="en-US"/>
            </a:br>
            <a:r>
              <a:rPr lang="en-US"/>
              <a:t>Individual clusters</a:t>
            </a:r>
          </a:p>
        </p:txBody>
      </p:sp>
      <p:pic>
        <p:nvPicPr>
          <p:cNvPr id="65540" name="Picture 4" descr="C:\School\Research\Hierarchical\presentation\GreedySSvsWard.jpg"/>
          <p:cNvPicPr>
            <a:picLocks noChangeAspect="1" noChangeArrowheads="1"/>
          </p:cNvPicPr>
          <p:nvPr/>
        </p:nvPicPr>
        <p:blipFill>
          <a:blip r:embed="rId2">
            <a:lum contrast="6000"/>
          </a:blip>
          <a:srcRect/>
          <a:stretch>
            <a:fillRect/>
          </a:stretch>
        </p:blipFill>
        <p:spPr bwMode="auto">
          <a:xfrm>
            <a:off x="1066800" y="1981200"/>
            <a:ext cx="7239000" cy="45354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What Is A Good Clustering?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000" dirty="0"/>
              <a:t>Internal criterion: A good clustering will produce high quality clusters in which:</a:t>
            </a:r>
          </a:p>
          <a:p>
            <a:pPr lvl="1" eaLnBrk="1" hangingPunct="1"/>
            <a:r>
              <a:rPr lang="en-US" sz="2800" dirty="0">
                <a:ea typeface="ＭＳ Ｐゴシック" charset="-128"/>
              </a:rPr>
              <a:t>the </a:t>
            </a:r>
            <a:r>
              <a:rPr lang="en-US" sz="2800" u="sng" dirty="0">
                <a:ea typeface="ＭＳ Ｐゴシック" charset="-128"/>
              </a:rPr>
              <a:t>intra-class</a:t>
            </a:r>
            <a:r>
              <a:rPr lang="en-US" sz="2800" dirty="0">
                <a:ea typeface="ＭＳ Ｐゴシック" charset="-128"/>
              </a:rPr>
              <a:t> (that is, intra-cluster) similarity is high</a:t>
            </a:r>
          </a:p>
          <a:p>
            <a:pPr lvl="1" eaLnBrk="1" hangingPunct="1"/>
            <a:r>
              <a:rPr lang="en-US" sz="2800" dirty="0">
                <a:ea typeface="ＭＳ Ｐゴシック" charset="-128"/>
              </a:rPr>
              <a:t>the </a:t>
            </a:r>
            <a:r>
              <a:rPr lang="en-US" sz="2800" u="sng" dirty="0">
                <a:ea typeface="ＭＳ Ｐゴシック" charset="-128"/>
              </a:rPr>
              <a:t>inter-class</a:t>
            </a:r>
            <a:r>
              <a:rPr lang="en-US" sz="2800" dirty="0">
                <a:ea typeface="ＭＳ Ｐゴシック" charset="-128"/>
              </a:rPr>
              <a:t> similarity is </a:t>
            </a:r>
            <a:r>
              <a:rPr lang="en-US" sz="2800" dirty="0" smtClean="0">
                <a:ea typeface="ＭＳ Ｐゴシック" charset="-128"/>
              </a:rPr>
              <a:t>low</a:t>
            </a:r>
            <a:endParaRPr lang="en-US" sz="2800" dirty="0">
              <a:ea typeface="ＭＳ Ｐゴシック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9200" y="5486400"/>
            <a:ext cx="5513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How would you evaluate clustering?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Common approach: use labeled data</a:t>
            </a:r>
            <a:endParaRPr lang="en-US" sz="3600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Use data with known classes</a:t>
            </a:r>
          </a:p>
          <a:p>
            <a:pPr lvl="1" eaLnBrk="1" hangingPunct="1"/>
            <a:r>
              <a:rPr lang="en-US" dirty="0" smtClean="0"/>
              <a:t>For example, document classification data</a:t>
            </a:r>
          </a:p>
          <a:p>
            <a:pPr eaLnBrk="1" hangingPunct="1"/>
            <a:r>
              <a:rPr lang="en-US" sz="2400" dirty="0" smtClean="0">
                <a:ea typeface="Arial" charset="0"/>
                <a:cs typeface="Arial" charset="0"/>
              </a:rPr>
              <a:t>Measure how well the clustering algorithm reproduces class partitions</a:t>
            </a:r>
          </a:p>
          <a:p>
            <a:pPr eaLnBrk="1" hangingPunct="1"/>
            <a:r>
              <a:rPr lang="en-US" sz="2400" b="1" dirty="0" smtClean="0">
                <a:solidFill>
                  <a:srgbClr val="0000FF"/>
                </a:solidFill>
                <a:ea typeface="Arial" charset="0"/>
                <a:cs typeface="Arial" charset="0"/>
              </a:rPr>
              <a:t>Purity</a:t>
            </a:r>
            <a:r>
              <a:rPr lang="en-US" sz="2400" dirty="0" smtClean="0">
                <a:ea typeface="Arial" charset="0"/>
                <a:cs typeface="Arial" charset="0"/>
              </a:rPr>
              <a:t>, </a:t>
            </a:r>
            <a:r>
              <a:rPr lang="en-US" altLang="ja-JP" sz="2400" dirty="0" smtClean="0"/>
              <a:t>the proportion of the dominant class in the cluster</a:t>
            </a:r>
          </a:p>
          <a:p>
            <a:pPr lvl="1" eaLnBrk="1" hangingPunct="1"/>
            <a:r>
              <a:rPr lang="en-US" dirty="0" smtClean="0"/>
              <a:t>Good for comparing two algorithms, but not understanding how well a single algorithm is doing, why?</a:t>
            </a:r>
          </a:p>
          <a:p>
            <a:pPr lvl="2" eaLnBrk="1" hangingPunct="1"/>
            <a:r>
              <a:rPr lang="en-US" sz="1800" dirty="0" smtClean="0"/>
              <a:t>Increasing the number of clusters increases purity</a:t>
            </a:r>
          </a:p>
          <a:p>
            <a:pPr eaLnBrk="1" hangingPunct="1"/>
            <a:r>
              <a:rPr lang="en-US" b="1" dirty="0" smtClean="0">
                <a:solidFill>
                  <a:srgbClr val="0000FF"/>
                </a:solidFill>
              </a:rPr>
              <a:t>Average entropy</a:t>
            </a:r>
            <a:r>
              <a:rPr lang="en-US" dirty="0" smtClean="0"/>
              <a:t> of classes in clusters</a:t>
            </a:r>
          </a:p>
          <a:p>
            <a:pPr lvl="1" eaLnBrk="1" hangingPunct="1"/>
            <a:r>
              <a:rPr lang="en-US" dirty="0" smtClean="0"/>
              <a:t>for example, prefers 50/50 vs. 50/25/25</a:t>
            </a:r>
          </a:p>
          <a:p>
            <a:pPr lvl="2" eaLnBrk="1" hangingPunct="1"/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Oval 2"/>
          <p:cNvSpPr>
            <a:spLocks noChangeArrowheads="1"/>
          </p:cNvSpPr>
          <p:nvPr/>
        </p:nvSpPr>
        <p:spPr bwMode="auto">
          <a:xfrm>
            <a:off x="920750" y="1638300"/>
            <a:ext cx="1943100" cy="194310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0" hangingPunct="0"/>
            <a:r>
              <a:rPr lang="en-US" sz="280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</a:t>
            </a:r>
            <a:r>
              <a:rPr lang="en-US" sz="280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        </a:t>
            </a:r>
            <a:r>
              <a:rPr lang="en-US" sz="280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</a:t>
            </a:r>
            <a:endParaRPr lang="en-US" sz="280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eaLnBrk="0" hangingPunct="0"/>
            <a:r>
              <a:rPr lang="en-US" sz="280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    </a:t>
            </a:r>
            <a:r>
              <a:rPr lang="en-US" sz="280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</a:t>
            </a:r>
            <a:r>
              <a:rPr lang="en-US" sz="280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  </a:t>
            </a:r>
            <a:r>
              <a:rPr lang="en-US" sz="280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</a:t>
            </a:r>
            <a:endParaRPr lang="en-US" sz="280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eaLnBrk="0" hangingPunct="0"/>
            <a:r>
              <a:rPr lang="en-US" sz="280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    </a:t>
            </a:r>
            <a:r>
              <a:rPr lang="en-US" sz="280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</a:t>
            </a:r>
            <a:r>
              <a:rPr lang="en-US" sz="280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 </a:t>
            </a:r>
            <a:r>
              <a:rPr lang="en-US" sz="280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</a:t>
            </a:r>
            <a:endParaRPr lang="en-US" sz="280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4515" name="Oval 3"/>
          <p:cNvSpPr>
            <a:spLocks noChangeArrowheads="1"/>
          </p:cNvSpPr>
          <p:nvPr/>
        </p:nvSpPr>
        <p:spPr bwMode="auto">
          <a:xfrm>
            <a:off x="3540125" y="1638300"/>
            <a:ext cx="1943100" cy="194310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0" hangingPunct="0"/>
            <a:r>
              <a:rPr lang="en-US" sz="280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</a:t>
            </a:r>
            <a:r>
              <a:rPr lang="en-US" sz="280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        </a:t>
            </a:r>
            <a:r>
              <a:rPr lang="en-US" sz="280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</a:t>
            </a:r>
            <a:endParaRPr lang="en-US" sz="2800">
              <a:solidFill>
                <a:srgbClr val="0000FF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eaLnBrk="0" hangingPunct="0"/>
            <a:r>
              <a:rPr lang="en-US" sz="280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</a:t>
            </a:r>
            <a:r>
              <a:rPr lang="en-US" sz="280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  </a:t>
            </a:r>
            <a:r>
              <a:rPr lang="en-US" sz="280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</a:t>
            </a:r>
            <a:endParaRPr lang="en-US" sz="2800">
              <a:solidFill>
                <a:srgbClr val="0000FF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eaLnBrk="0" hangingPunct="0"/>
            <a:r>
              <a:rPr lang="en-US" sz="280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    </a:t>
            </a:r>
            <a:r>
              <a:rPr lang="en-US" sz="280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</a:t>
            </a:r>
            <a:r>
              <a:rPr lang="en-US" sz="280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 </a:t>
            </a:r>
            <a:r>
              <a:rPr lang="en-US" sz="2800">
                <a:solidFill>
                  <a:srgbClr val="339966"/>
                </a:solidFill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</a:t>
            </a:r>
            <a:endParaRPr lang="en-US" sz="280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4516" name="Oval 4"/>
          <p:cNvSpPr>
            <a:spLocks noChangeArrowheads="1"/>
          </p:cNvSpPr>
          <p:nvPr/>
        </p:nvSpPr>
        <p:spPr bwMode="auto">
          <a:xfrm>
            <a:off x="6462713" y="1638300"/>
            <a:ext cx="1943100" cy="194310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0" hangingPunct="0"/>
            <a:r>
              <a:rPr lang="en-US" sz="280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</a:t>
            </a:r>
            <a:r>
              <a:rPr lang="en-US" sz="280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        </a:t>
            </a:r>
            <a:r>
              <a:rPr lang="en-US" sz="2800">
                <a:solidFill>
                  <a:srgbClr val="339966"/>
                </a:solidFill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</a:t>
            </a:r>
            <a:endParaRPr lang="en-US" sz="2800">
              <a:solidFill>
                <a:srgbClr val="339966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eaLnBrk="0" hangingPunct="0"/>
            <a:r>
              <a:rPr lang="en-US" sz="2800">
                <a:solidFill>
                  <a:srgbClr val="339966"/>
                </a:solidFill>
                <a:latin typeface="Times New Roman" charset="0"/>
                <a:ea typeface="Times New Roman" charset="0"/>
                <a:cs typeface="Times New Roman" charset="0"/>
              </a:rPr>
              <a:t>     </a:t>
            </a:r>
            <a:r>
              <a:rPr lang="en-US" sz="2800">
                <a:solidFill>
                  <a:srgbClr val="339966"/>
                </a:solidFill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</a:t>
            </a:r>
            <a:r>
              <a:rPr lang="en-US" sz="2800">
                <a:solidFill>
                  <a:srgbClr val="339966"/>
                </a:solidFill>
                <a:latin typeface="Times New Roman" charset="0"/>
                <a:ea typeface="Times New Roman" charset="0"/>
                <a:cs typeface="Times New Roman" charset="0"/>
              </a:rPr>
              <a:t>   </a:t>
            </a:r>
            <a:r>
              <a:rPr lang="en-US" sz="2800">
                <a:solidFill>
                  <a:srgbClr val="339966"/>
                </a:solidFill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</a:t>
            </a:r>
            <a:endParaRPr lang="en-US" sz="280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eaLnBrk="0" hangingPunct="0"/>
            <a:r>
              <a:rPr lang="en-US" sz="280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      </a:t>
            </a:r>
            <a:r>
              <a:rPr lang="en-US" sz="280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</a:t>
            </a:r>
            <a:endParaRPr lang="en-US" sz="280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1373188" y="4024313"/>
            <a:ext cx="1063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Times New Roman" charset="0"/>
                <a:ea typeface="Times New Roman" charset="0"/>
                <a:cs typeface="Times New Roman" charset="0"/>
              </a:rPr>
              <a:t>Cluster I</a:t>
            </a: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3887788" y="4024313"/>
            <a:ext cx="1330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Times New Roman" charset="0"/>
                <a:ea typeface="Times New Roman" charset="0"/>
                <a:cs typeface="Times New Roman" charset="0"/>
              </a:rPr>
              <a:t>Cluster II</a:t>
            </a:r>
          </a:p>
        </p:txBody>
      </p:sp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6934200" y="4024313"/>
            <a:ext cx="1260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Times New Roman" charset="0"/>
                <a:ea typeface="Times New Roman" charset="0"/>
                <a:cs typeface="Times New Roman" charset="0"/>
              </a:rPr>
              <a:t>Cluster III</a:t>
            </a:r>
          </a:p>
        </p:txBody>
      </p:sp>
      <p:sp>
        <p:nvSpPr>
          <p:cNvPr id="64520" name="Text Box 8"/>
          <p:cNvSpPr txBox="1">
            <a:spLocks noChangeArrowheads="1"/>
          </p:cNvSpPr>
          <p:nvPr/>
        </p:nvSpPr>
        <p:spPr bwMode="auto">
          <a:xfrm>
            <a:off x="1196975" y="4829175"/>
            <a:ext cx="4822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Times New Roman" charset="0"/>
                <a:ea typeface="Times New Roman" charset="0"/>
                <a:cs typeface="Times New Roman" charset="0"/>
              </a:rPr>
              <a:t>Cluster I: Purity = 1/6 (max(5, 1, 0)) = 5/6</a:t>
            </a:r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1196975" y="5595938"/>
            <a:ext cx="4559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Times New Roman" charset="0"/>
                <a:ea typeface="Times New Roman" charset="0"/>
                <a:cs typeface="Times New Roman" charset="0"/>
              </a:rPr>
              <a:t>Cluster II: Purity = 1/6 (max(1, 4, 1)) = 4/6</a:t>
            </a:r>
          </a:p>
        </p:txBody>
      </p:sp>
      <p:sp>
        <p:nvSpPr>
          <p:cNvPr id="64522" name="Rectangle 10"/>
          <p:cNvSpPr>
            <a:spLocks noChangeArrowheads="1"/>
          </p:cNvSpPr>
          <p:nvPr/>
        </p:nvSpPr>
        <p:spPr bwMode="auto">
          <a:xfrm>
            <a:off x="1174750" y="6308725"/>
            <a:ext cx="4643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Times New Roman" charset="0"/>
                <a:ea typeface="Times New Roman" charset="0"/>
                <a:cs typeface="Times New Roman" charset="0"/>
              </a:rPr>
              <a:t>Cluster III: Purity = 1/5 (max(2, 0, 3)) = 3/5</a:t>
            </a:r>
          </a:p>
        </p:txBody>
      </p:sp>
      <p:sp>
        <p:nvSpPr>
          <p:cNvPr id="64523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Purity 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0" grpId="0"/>
      <p:bldP spid="64521" grpId="0"/>
      <p:bldP spid="64522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Googlenomics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581400"/>
            <a:ext cx="7772400" cy="3048000"/>
          </a:xfrm>
        </p:spPr>
        <p:txBody>
          <a:bodyPr/>
          <a:lstStyle/>
          <a:p>
            <a:r>
              <a:rPr lang="en-US" dirty="0" smtClean="0"/>
              <a:t>The article mentions the “quality score” as an important ingredient to the search. How is it important/useful? </a:t>
            </a:r>
          </a:p>
          <a:p>
            <a:r>
              <a:rPr lang="en-US" dirty="0" smtClean="0"/>
              <a:t>What are the drawbacks to this algorithm?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1981200"/>
            <a:ext cx="7543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http://www.wired.com/culture/culturereviews/magazine/17-06/nep_googlenomics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Advantages of hierarchical clustering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Don’t need to specify the number of clusters</a:t>
            </a:r>
          </a:p>
          <a:p>
            <a:r>
              <a:rPr lang="en-US" sz="2800" dirty="0" smtClean="0"/>
              <a:t>Good for data visualization</a:t>
            </a:r>
          </a:p>
          <a:p>
            <a:pPr lvl="1"/>
            <a:r>
              <a:rPr lang="en-US" sz="2800" dirty="0" smtClean="0"/>
              <a:t>See how the data points interact at many levels</a:t>
            </a:r>
          </a:p>
          <a:p>
            <a:pPr lvl="1"/>
            <a:r>
              <a:rPr lang="en-US" sz="2800" dirty="0" smtClean="0"/>
              <a:t>Can view the data at multiple levels of granularity</a:t>
            </a:r>
          </a:p>
          <a:p>
            <a:pPr lvl="1"/>
            <a:r>
              <a:rPr lang="en-US" sz="2800" dirty="0" smtClean="0"/>
              <a:t>Understand how all points interact</a:t>
            </a:r>
          </a:p>
          <a:p>
            <a:r>
              <a:rPr lang="en-US" sz="2800" dirty="0" smtClean="0"/>
              <a:t>Specifies all of the K </a:t>
            </a:r>
            <a:r>
              <a:rPr lang="en-US" sz="2800" dirty="0" err="1" smtClean="0"/>
              <a:t>clusterings</a:t>
            </a:r>
            <a:r>
              <a:rPr lang="en-US" sz="2800" dirty="0" smtClean="0"/>
              <a:t>/partitions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Hierarchical Clustering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76800"/>
          </a:xfrm>
        </p:spPr>
        <p:txBody>
          <a:bodyPr/>
          <a:lstStyle/>
          <a:p>
            <a:pPr eaLnBrk="1" hangingPunct="1"/>
            <a:r>
              <a:rPr lang="en-US" sz="3000" dirty="0" smtClean="0"/>
              <a:t>Common in many domains</a:t>
            </a:r>
          </a:p>
          <a:p>
            <a:pPr lvl="1"/>
            <a:r>
              <a:rPr lang="en-US" dirty="0" smtClean="0"/>
              <a:t>Biologists and social scientists</a:t>
            </a:r>
          </a:p>
          <a:p>
            <a:pPr lvl="1"/>
            <a:r>
              <a:rPr lang="en-US" dirty="0" smtClean="0"/>
              <a:t>Gene expression data</a:t>
            </a:r>
          </a:p>
          <a:p>
            <a:pPr lvl="1"/>
            <a:r>
              <a:rPr lang="en-US" dirty="0" smtClean="0"/>
              <a:t>Document/web page organization</a:t>
            </a:r>
          </a:p>
          <a:p>
            <a:pPr lvl="2"/>
            <a:r>
              <a:rPr lang="en-US" dirty="0" smtClean="0"/>
              <a:t>DMOZ</a:t>
            </a:r>
          </a:p>
          <a:p>
            <a:pPr lvl="2"/>
            <a:r>
              <a:rPr lang="en-US" dirty="0" smtClean="0"/>
              <a:t>Yahoo directories</a:t>
            </a:r>
          </a:p>
          <a:p>
            <a:pPr eaLnBrk="1" hangingPunct="1"/>
            <a:endParaRPr lang="en-US" sz="3000" dirty="0" smtClean="0"/>
          </a:p>
          <a:p>
            <a:pPr eaLnBrk="1" hangingPunct="1"/>
            <a:endParaRPr lang="en-US" dirty="0"/>
          </a:p>
          <a:p>
            <a:pPr eaLnBrk="1" hangingPunct="1">
              <a:buFont typeface="Wingdings" charset="2"/>
              <a:buNone/>
            </a:pPr>
            <a:endParaRPr lang="en-US" sz="2200" dirty="0"/>
          </a:p>
          <a:p>
            <a:pPr eaLnBrk="1" hangingPunct="1"/>
            <a:endParaRPr lang="en-US" sz="2200" dirty="0"/>
          </a:p>
          <a:p>
            <a:pPr eaLnBrk="1" hangingPunct="1"/>
            <a:endParaRPr lang="en-US" sz="2200" dirty="0"/>
          </a:p>
          <a:p>
            <a:pPr eaLnBrk="1" hangingPunct="1"/>
            <a:endParaRPr lang="en-US" sz="2200" dirty="0" smtClean="0"/>
          </a:p>
          <a:p>
            <a:pPr eaLnBrk="1" hangingPunct="1">
              <a:buNone/>
            </a:pPr>
            <a:endParaRPr lang="en-US" sz="2200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4800" y="4495800"/>
            <a:ext cx="5867400" cy="1981200"/>
            <a:chOff x="1056" y="1536"/>
            <a:chExt cx="3696" cy="1248"/>
          </a:xfrm>
        </p:grpSpPr>
        <p:sp>
          <p:nvSpPr>
            <p:cNvPr id="50181" name="Text Box 5"/>
            <p:cNvSpPr txBox="1">
              <a:spLocks noChangeArrowheads="1"/>
            </p:cNvSpPr>
            <p:nvPr/>
          </p:nvSpPr>
          <p:spPr bwMode="auto">
            <a:xfrm>
              <a:off x="2688" y="1536"/>
              <a:ext cx="86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lIns="90000" tIns="46800" rIns="90000" bIns="4680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chemeClr val="tx2"/>
                  </a:solidFill>
                  <a:latin typeface="Times New Roman" charset="0"/>
                </a:rPr>
                <a:t>animal</a:t>
              </a:r>
            </a:p>
          </p:txBody>
        </p:sp>
        <p:sp>
          <p:nvSpPr>
            <p:cNvPr id="50182" name="Text Box 6"/>
            <p:cNvSpPr txBox="1">
              <a:spLocks noChangeArrowheads="1"/>
            </p:cNvSpPr>
            <p:nvPr/>
          </p:nvSpPr>
          <p:spPr bwMode="auto">
            <a:xfrm>
              <a:off x="1728" y="1872"/>
              <a:ext cx="752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>
                  <a:solidFill>
                    <a:schemeClr val="tx2"/>
                  </a:solidFill>
                  <a:latin typeface="Times New Roman" charset="0"/>
                </a:rPr>
                <a:t>vertebrate</a:t>
              </a:r>
            </a:p>
          </p:txBody>
        </p:sp>
        <p:sp>
          <p:nvSpPr>
            <p:cNvPr id="50183" name="Text Box 7"/>
            <p:cNvSpPr txBox="1">
              <a:spLocks noChangeArrowheads="1"/>
            </p:cNvSpPr>
            <p:nvPr/>
          </p:nvSpPr>
          <p:spPr bwMode="auto">
            <a:xfrm>
              <a:off x="1056" y="2256"/>
              <a:ext cx="3696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>
                  <a:solidFill>
                    <a:schemeClr val="tx2"/>
                  </a:solidFill>
                  <a:latin typeface="Times New Roman" charset="0"/>
                </a:rPr>
                <a:t>fish reptile amphib. mammal      worm insect crustacean</a:t>
              </a:r>
            </a:p>
          </p:txBody>
        </p:sp>
        <p:sp>
          <p:nvSpPr>
            <p:cNvPr id="50184" name="Text Box 8"/>
            <p:cNvSpPr txBox="1">
              <a:spLocks noChangeArrowheads="1"/>
            </p:cNvSpPr>
            <p:nvPr/>
          </p:nvSpPr>
          <p:spPr bwMode="auto">
            <a:xfrm>
              <a:off x="3312" y="1872"/>
              <a:ext cx="876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>
                  <a:solidFill>
                    <a:schemeClr val="tx2"/>
                  </a:solidFill>
                  <a:latin typeface="Times New Roman" charset="0"/>
                </a:rPr>
                <a:t>invertebrate</a:t>
              </a:r>
            </a:p>
          </p:txBody>
        </p:sp>
        <p:sp>
          <p:nvSpPr>
            <p:cNvPr id="50185" name="Line 9"/>
            <p:cNvSpPr>
              <a:spLocks noChangeShapeType="1"/>
            </p:cNvSpPr>
            <p:nvPr/>
          </p:nvSpPr>
          <p:spPr bwMode="auto">
            <a:xfrm flipH="1">
              <a:off x="2124" y="1736"/>
              <a:ext cx="962" cy="20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50186" name="Line 10"/>
            <p:cNvSpPr>
              <a:spLocks noChangeShapeType="1"/>
            </p:cNvSpPr>
            <p:nvPr/>
          </p:nvSpPr>
          <p:spPr bwMode="auto">
            <a:xfrm>
              <a:off x="3094" y="1736"/>
              <a:ext cx="639" cy="2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50187" name="Line 11"/>
            <p:cNvSpPr>
              <a:spLocks noChangeShapeType="1"/>
            </p:cNvSpPr>
            <p:nvPr/>
          </p:nvSpPr>
          <p:spPr bwMode="auto">
            <a:xfrm flipH="1">
              <a:off x="1232" y="2059"/>
              <a:ext cx="876" cy="26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50188" name="Line 12"/>
            <p:cNvSpPr>
              <a:spLocks noChangeShapeType="1"/>
            </p:cNvSpPr>
            <p:nvPr/>
          </p:nvSpPr>
          <p:spPr bwMode="auto">
            <a:xfrm flipH="1">
              <a:off x="1635" y="2059"/>
              <a:ext cx="473" cy="27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50189" name="Line 13"/>
            <p:cNvSpPr>
              <a:spLocks noChangeShapeType="1"/>
            </p:cNvSpPr>
            <p:nvPr/>
          </p:nvSpPr>
          <p:spPr bwMode="auto">
            <a:xfrm>
              <a:off x="2108" y="2059"/>
              <a:ext cx="0" cy="31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50190" name="Line 14"/>
            <p:cNvSpPr>
              <a:spLocks noChangeShapeType="1"/>
            </p:cNvSpPr>
            <p:nvPr/>
          </p:nvSpPr>
          <p:spPr bwMode="auto">
            <a:xfrm>
              <a:off x="2108" y="2059"/>
              <a:ext cx="513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50191" name="Line 15"/>
            <p:cNvSpPr>
              <a:spLocks noChangeShapeType="1"/>
            </p:cNvSpPr>
            <p:nvPr/>
          </p:nvSpPr>
          <p:spPr bwMode="auto">
            <a:xfrm flipH="1">
              <a:off x="3386" y="2044"/>
              <a:ext cx="347" cy="30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50192" name="Line 16"/>
            <p:cNvSpPr>
              <a:spLocks noChangeShapeType="1"/>
            </p:cNvSpPr>
            <p:nvPr/>
          </p:nvSpPr>
          <p:spPr bwMode="auto">
            <a:xfrm>
              <a:off x="3733" y="2052"/>
              <a:ext cx="0" cy="30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50193" name="Line 17"/>
            <p:cNvSpPr>
              <a:spLocks noChangeShapeType="1"/>
            </p:cNvSpPr>
            <p:nvPr/>
          </p:nvSpPr>
          <p:spPr bwMode="auto">
            <a:xfrm>
              <a:off x="3733" y="2059"/>
              <a:ext cx="537" cy="2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grpSp>
          <p:nvGrpSpPr>
            <p:cNvPr id="3" name="Group 18"/>
            <p:cNvGrpSpPr>
              <a:grpSpLocks/>
            </p:cNvGrpSpPr>
            <p:nvPr/>
          </p:nvGrpSpPr>
          <p:grpSpPr bwMode="auto">
            <a:xfrm>
              <a:off x="1104" y="2448"/>
              <a:ext cx="192" cy="336"/>
              <a:chOff x="1104" y="2448"/>
              <a:chExt cx="192" cy="336"/>
            </a:xfrm>
          </p:grpSpPr>
          <p:sp>
            <p:nvSpPr>
              <p:cNvPr id="50213" name="Line 19"/>
              <p:cNvSpPr>
                <a:spLocks noChangeShapeType="1"/>
              </p:cNvSpPr>
              <p:nvPr/>
            </p:nvSpPr>
            <p:spPr bwMode="auto">
              <a:xfrm flipH="1">
                <a:off x="1104" y="2448"/>
                <a:ext cx="96" cy="2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0214" name="Line 20"/>
              <p:cNvSpPr>
                <a:spLocks noChangeShapeType="1"/>
              </p:cNvSpPr>
              <p:nvPr/>
            </p:nvSpPr>
            <p:spPr bwMode="auto">
              <a:xfrm>
                <a:off x="1207" y="2454"/>
                <a:ext cx="89" cy="33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21"/>
            <p:cNvGrpSpPr>
              <a:grpSpLocks/>
            </p:cNvGrpSpPr>
            <p:nvPr/>
          </p:nvGrpSpPr>
          <p:grpSpPr bwMode="auto">
            <a:xfrm>
              <a:off x="1440" y="2448"/>
              <a:ext cx="192" cy="336"/>
              <a:chOff x="1104" y="2448"/>
              <a:chExt cx="192" cy="336"/>
            </a:xfrm>
          </p:grpSpPr>
          <p:sp>
            <p:nvSpPr>
              <p:cNvPr id="50211" name="Line 22"/>
              <p:cNvSpPr>
                <a:spLocks noChangeShapeType="1"/>
              </p:cNvSpPr>
              <p:nvPr/>
            </p:nvSpPr>
            <p:spPr bwMode="auto">
              <a:xfrm flipH="1">
                <a:off x="1104" y="2448"/>
                <a:ext cx="96" cy="2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0212" name="Line 23"/>
              <p:cNvSpPr>
                <a:spLocks noChangeShapeType="1"/>
              </p:cNvSpPr>
              <p:nvPr/>
            </p:nvSpPr>
            <p:spPr bwMode="auto">
              <a:xfrm>
                <a:off x="1207" y="2454"/>
                <a:ext cx="89" cy="33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24"/>
            <p:cNvGrpSpPr>
              <a:grpSpLocks/>
            </p:cNvGrpSpPr>
            <p:nvPr/>
          </p:nvGrpSpPr>
          <p:grpSpPr bwMode="auto">
            <a:xfrm>
              <a:off x="1968" y="2448"/>
              <a:ext cx="192" cy="336"/>
              <a:chOff x="1104" y="2448"/>
              <a:chExt cx="192" cy="336"/>
            </a:xfrm>
          </p:grpSpPr>
          <p:sp>
            <p:nvSpPr>
              <p:cNvPr id="50209" name="Line 25"/>
              <p:cNvSpPr>
                <a:spLocks noChangeShapeType="1"/>
              </p:cNvSpPr>
              <p:nvPr/>
            </p:nvSpPr>
            <p:spPr bwMode="auto">
              <a:xfrm flipH="1">
                <a:off x="1104" y="2448"/>
                <a:ext cx="96" cy="2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0210" name="Line 26"/>
              <p:cNvSpPr>
                <a:spLocks noChangeShapeType="1"/>
              </p:cNvSpPr>
              <p:nvPr/>
            </p:nvSpPr>
            <p:spPr bwMode="auto">
              <a:xfrm>
                <a:off x="1207" y="2454"/>
                <a:ext cx="89" cy="33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6" name="Group 27"/>
            <p:cNvGrpSpPr>
              <a:grpSpLocks/>
            </p:cNvGrpSpPr>
            <p:nvPr/>
          </p:nvGrpSpPr>
          <p:grpSpPr bwMode="auto">
            <a:xfrm>
              <a:off x="2544" y="2448"/>
              <a:ext cx="192" cy="336"/>
              <a:chOff x="1104" y="2448"/>
              <a:chExt cx="192" cy="336"/>
            </a:xfrm>
          </p:grpSpPr>
          <p:sp>
            <p:nvSpPr>
              <p:cNvPr id="50207" name="Line 28"/>
              <p:cNvSpPr>
                <a:spLocks noChangeShapeType="1"/>
              </p:cNvSpPr>
              <p:nvPr/>
            </p:nvSpPr>
            <p:spPr bwMode="auto">
              <a:xfrm flipH="1">
                <a:off x="1104" y="2448"/>
                <a:ext cx="96" cy="2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0208" name="Line 29"/>
              <p:cNvSpPr>
                <a:spLocks noChangeShapeType="1"/>
              </p:cNvSpPr>
              <p:nvPr/>
            </p:nvSpPr>
            <p:spPr bwMode="auto">
              <a:xfrm>
                <a:off x="1207" y="2454"/>
                <a:ext cx="89" cy="33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7" name="Group 30"/>
            <p:cNvGrpSpPr>
              <a:grpSpLocks/>
            </p:cNvGrpSpPr>
            <p:nvPr/>
          </p:nvGrpSpPr>
          <p:grpSpPr bwMode="auto">
            <a:xfrm>
              <a:off x="3264" y="2448"/>
              <a:ext cx="192" cy="336"/>
              <a:chOff x="1104" y="2448"/>
              <a:chExt cx="192" cy="336"/>
            </a:xfrm>
          </p:grpSpPr>
          <p:sp>
            <p:nvSpPr>
              <p:cNvPr id="50205" name="Line 31"/>
              <p:cNvSpPr>
                <a:spLocks noChangeShapeType="1"/>
              </p:cNvSpPr>
              <p:nvPr/>
            </p:nvSpPr>
            <p:spPr bwMode="auto">
              <a:xfrm flipH="1">
                <a:off x="1104" y="2448"/>
                <a:ext cx="96" cy="2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0206" name="Line 32"/>
              <p:cNvSpPr>
                <a:spLocks noChangeShapeType="1"/>
              </p:cNvSpPr>
              <p:nvPr/>
            </p:nvSpPr>
            <p:spPr bwMode="auto">
              <a:xfrm>
                <a:off x="1207" y="2454"/>
                <a:ext cx="89" cy="33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8" name="Group 33"/>
            <p:cNvGrpSpPr>
              <a:grpSpLocks/>
            </p:cNvGrpSpPr>
            <p:nvPr/>
          </p:nvGrpSpPr>
          <p:grpSpPr bwMode="auto">
            <a:xfrm>
              <a:off x="3648" y="2448"/>
              <a:ext cx="192" cy="336"/>
              <a:chOff x="1104" y="2448"/>
              <a:chExt cx="192" cy="336"/>
            </a:xfrm>
          </p:grpSpPr>
          <p:sp>
            <p:nvSpPr>
              <p:cNvPr id="50203" name="Line 34"/>
              <p:cNvSpPr>
                <a:spLocks noChangeShapeType="1"/>
              </p:cNvSpPr>
              <p:nvPr/>
            </p:nvSpPr>
            <p:spPr bwMode="auto">
              <a:xfrm flipH="1">
                <a:off x="1104" y="2448"/>
                <a:ext cx="96" cy="2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0204" name="Line 35"/>
              <p:cNvSpPr>
                <a:spLocks noChangeShapeType="1"/>
              </p:cNvSpPr>
              <p:nvPr/>
            </p:nvSpPr>
            <p:spPr bwMode="auto">
              <a:xfrm>
                <a:off x="1207" y="2454"/>
                <a:ext cx="89" cy="33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9" name="Group 36"/>
            <p:cNvGrpSpPr>
              <a:grpSpLocks/>
            </p:cNvGrpSpPr>
            <p:nvPr/>
          </p:nvGrpSpPr>
          <p:grpSpPr bwMode="auto">
            <a:xfrm>
              <a:off x="4224" y="2448"/>
              <a:ext cx="192" cy="336"/>
              <a:chOff x="1104" y="2448"/>
              <a:chExt cx="192" cy="336"/>
            </a:xfrm>
          </p:grpSpPr>
          <p:sp>
            <p:nvSpPr>
              <p:cNvPr id="50201" name="Line 37"/>
              <p:cNvSpPr>
                <a:spLocks noChangeShapeType="1"/>
              </p:cNvSpPr>
              <p:nvPr/>
            </p:nvSpPr>
            <p:spPr bwMode="auto">
              <a:xfrm flipH="1">
                <a:off x="1104" y="2448"/>
                <a:ext cx="96" cy="2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0202" name="Line 38"/>
              <p:cNvSpPr>
                <a:spLocks noChangeShapeType="1"/>
              </p:cNvSpPr>
              <p:nvPr/>
            </p:nvSpPr>
            <p:spPr bwMode="auto">
              <a:xfrm>
                <a:off x="1207" y="2454"/>
                <a:ext cx="89" cy="33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39" name="TextBox 38"/>
          <p:cNvSpPr txBox="1"/>
          <p:nvPr/>
        </p:nvSpPr>
        <p:spPr>
          <a:xfrm>
            <a:off x="5257800" y="4267200"/>
            <a:ext cx="37490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Two main approaches…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Divisive hierarchical clustering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772400" cy="4876800"/>
          </a:xfrm>
        </p:spPr>
        <p:txBody>
          <a:bodyPr/>
          <a:lstStyle/>
          <a:p>
            <a:r>
              <a:rPr lang="en-US" dirty="0" smtClean="0"/>
              <a:t>Finding the best partitioning of the data is generally exponential in time</a:t>
            </a:r>
          </a:p>
          <a:p>
            <a:r>
              <a:rPr lang="en-US" dirty="0" smtClean="0"/>
              <a:t>Common approach:</a:t>
            </a:r>
          </a:p>
          <a:p>
            <a:pPr lvl="1"/>
            <a:r>
              <a:rPr lang="en-US" dirty="0" smtClean="0"/>
              <a:t>Let </a:t>
            </a:r>
            <a:r>
              <a:rPr lang="en-US" b="1" dirty="0" smtClean="0"/>
              <a:t>C</a:t>
            </a:r>
            <a:r>
              <a:rPr lang="en-US" dirty="0" smtClean="0"/>
              <a:t> be a set of clusters</a:t>
            </a:r>
          </a:p>
          <a:p>
            <a:pPr lvl="1"/>
            <a:r>
              <a:rPr lang="en-US" dirty="0" smtClean="0"/>
              <a:t>Initialize </a:t>
            </a:r>
            <a:r>
              <a:rPr lang="en-US" b="1" dirty="0" smtClean="0"/>
              <a:t>C</a:t>
            </a:r>
            <a:r>
              <a:rPr lang="en-US" dirty="0" smtClean="0"/>
              <a:t> to be the one-clustering of the data</a:t>
            </a:r>
          </a:p>
          <a:p>
            <a:pPr lvl="1"/>
            <a:r>
              <a:rPr lang="en-US" dirty="0" smtClean="0"/>
              <a:t>While there exists a cluster </a:t>
            </a:r>
            <a:r>
              <a:rPr lang="en-US" i="1" dirty="0" err="1" smtClean="0"/>
              <a:t>c</a:t>
            </a:r>
            <a:r>
              <a:rPr lang="en-US" dirty="0" smtClean="0"/>
              <a:t> in </a:t>
            </a:r>
            <a:r>
              <a:rPr lang="en-US" b="1" dirty="0" smtClean="0"/>
              <a:t>C</a:t>
            </a:r>
            <a:endParaRPr lang="en-US" dirty="0" smtClean="0"/>
          </a:p>
          <a:p>
            <a:pPr lvl="2"/>
            <a:r>
              <a:rPr lang="en-US" dirty="0" smtClean="0"/>
              <a:t>remove </a:t>
            </a:r>
            <a:r>
              <a:rPr lang="en-US" i="1" dirty="0" err="1" smtClean="0"/>
              <a:t>c</a:t>
            </a:r>
            <a:r>
              <a:rPr lang="en-US" dirty="0" smtClean="0"/>
              <a:t> from </a:t>
            </a:r>
            <a:r>
              <a:rPr lang="en-US" b="1" dirty="0" smtClean="0"/>
              <a:t>C</a:t>
            </a:r>
            <a:endParaRPr lang="en-US" dirty="0" smtClean="0"/>
          </a:p>
          <a:p>
            <a:pPr lvl="2"/>
            <a:r>
              <a:rPr lang="en-US" dirty="0" smtClean="0"/>
              <a:t>partition </a:t>
            </a:r>
            <a:r>
              <a:rPr lang="en-US" i="1" dirty="0" err="1" smtClean="0"/>
              <a:t>c</a:t>
            </a:r>
            <a:r>
              <a:rPr lang="en-US" dirty="0" smtClean="0"/>
              <a:t> into 2 clusters using a flat clustering algorithm, </a:t>
            </a:r>
            <a:r>
              <a:rPr lang="en-US" i="1" dirty="0" smtClean="0"/>
              <a:t>c</a:t>
            </a:r>
            <a:r>
              <a:rPr lang="en-US" i="1" baseline="-25000" dirty="0" smtClean="0"/>
              <a:t>1</a:t>
            </a:r>
            <a:r>
              <a:rPr lang="en-US" dirty="0" smtClean="0"/>
              <a:t> and </a:t>
            </a:r>
            <a:r>
              <a:rPr lang="en-US" i="1" dirty="0" smtClean="0"/>
              <a:t>c</a:t>
            </a:r>
            <a:r>
              <a:rPr lang="en-US" i="1" baseline="-25000" dirty="0" smtClean="0"/>
              <a:t>2</a:t>
            </a:r>
            <a:endParaRPr lang="en-US" dirty="0" smtClean="0"/>
          </a:p>
          <a:p>
            <a:pPr lvl="2"/>
            <a:r>
              <a:rPr lang="en-US" dirty="0" smtClean="0"/>
              <a:t>Add to </a:t>
            </a:r>
            <a:r>
              <a:rPr lang="en-US" i="1" dirty="0" smtClean="0"/>
              <a:t>c</a:t>
            </a:r>
            <a:r>
              <a:rPr lang="en-US" i="1" baseline="-25000" dirty="0" smtClean="0"/>
              <a:t>1</a:t>
            </a:r>
            <a:r>
              <a:rPr lang="en-US" dirty="0" smtClean="0"/>
              <a:t> and </a:t>
            </a:r>
            <a:r>
              <a:rPr lang="en-US" i="1" dirty="0" smtClean="0"/>
              <a:t>c</a:t>
            </a:r>
            <a:r>
              <a:rPr lang="en-US" i="1" baseline="-25000" dirty="0" smtClean="0"/>
              <a:t>2</a:t>
            </a:r>
            <a:r>
              <a:rPr lang="en-US" dirty="0" smtClean="0"/>
              <a:t> </a:t>
            </a:r>
            <a:r>
              <a:rPr lang="en-US" b="1" dirty="0" smtClean="0"/>
              <a:t>C</a:t>
            </a:r>
          </a:p>
          <a:p>
            <a:r>
              <a:rPr lang="en-US" dirty="0" smtClean="0"/>
              <a:t>Bisecting </a:t>
            </a:r>
            <a:r>
              <a:rPr lang="en-US" dirty="0" err="1" smtClean="0"/>
              <a:t>k</a:t>
            </a:r>
            <a:r>
              <a:rPr lang="en-US" dirty="0" smtClean="0"/>
              <a:t>-means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Divisive clustering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2209800" y="27432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1981200" y="32004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2438400" y="35052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743200" y="29718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048000" y="35814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191000" y="33528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267200" y="28194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4800600" y="30480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712420" y="35052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5562600" y="44958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667000" y="48768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2362200" y="44196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3276600" y="45720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3188420" y="5029200"/>
            <a:ext cx="228600" cy="2286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65" charset="0"/>
            <a:ea typeface="Arial" pitchFamily="-65" charset="0"/>
            <a:cs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65" charset="0"/>
            <a:ea typeface="Arial" pitchFamily="-65" charset="0"/>
            <a:cs typeface="Arial" pitchFamily="-65" charset="0"/>
          </a:defRPr>
        </a:defPPr>
      </a:lstStyle>
    </a:lnDef>
  </a:objectDefaults>
  <a:extraClrSchemeLst>
    <a:extraClrScheme>
      <a:clrScheme name="Default Design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18090</TotalTime>
  <Words>1846</Words>
  <Application>Microsoft Macintosh PowerPoint</Application>
  <PresentationFormat>On-screen Show (4:3)</PresentationFormat>
  <Paragraphs>342</Paragraphs>
  <Slides>54</Slides>
  <Notes>1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6" baseType="lpstr">
      <vt:lpstr>Default Design</vt:lpstr>
      <vt:lpstr>Equation</vt:lpstr>
      <vt:lpstr>Slide 1</vt:lpstr>
      <vt:lpstr>Hierarchical Clustering</vt:lpstr>
      <vt:lpstr>Administrative</vt:lpstr>
      <vt:lpstr>Hierarchical Clustering</vt:lpstr>
      <vt:lpstr>Slide 5</vt:lpstr>
      <vt:lpstr>Advantages of hierarchical clustering</vt:lpstr>
      <vt:lpstr>Hierarchical Clustering</vt:lpstr>
      <vt:lpstr>Divisive hierarchical clustering</vt:lpstr>
      <vt:lpstr>Divisive clustering</vt:lpstr>
      <vt:lpstr>Divisive clustering</vt:lpstr>
      <vt:lpstr>Divisive clustering</vt:lpstr>
      <vt:lpstr>Divisive clustering</vt:lpstr>
      <vt:lpstr>Divisive clustering</vt:lpstr>
      <vt:lpstr>Divisive clustering</vt:lpstr>
      <vt:lpstr>Divisive clustering</vt:lpstr>
      <vt:lpstr>Hierarchical Agglomerative Clustering (HAC)</vt:lpstr>
      <vt:lpstr>Distance between clusters</vt:lpstr>
      <vt:lpstr>Distance between clusters</vt:lpstr>
      <vt:lpstr>Distance between clusters</vt:lpstr>
      <vt:lpstr>Distance between clusters</vt:lpstr>
      <vt:lpstr>Distance between clusters</vt:lpstr>
      <vt:lpstr>Distance between clusters</vt:lpstr>
      <vt:lpstr>Single Link Example</vt:lpstr>
      <vt:lpstr>Complete Link Example</vt:lpstr>
      <vt:lpstr>Computational Complexity</vt:lpstr>
      <vt:lpstr>Slide 26</vt:lpstr>
      <vt:lpstr>Problems with hierarchical clustering</vt:lpstr>
      <vt:lpstr>Problems with hierarchical clustering</vt:lpstr>
      <vt:lpstr>State space  search approach</vt:lpstr>
      <vt:lpstr>Basic state space search algorithm</vt:lpstr>
      <vt:lpstr>State space search components</vt:lpstr>
      <vt:lpstr>State space</vt:lpstr>
      <vt:lpstr>Moving between states</vt:lpstr>
      <vt:lpstr>Swap without temporal constraints, example 1</vt:lpstr>
      <vt:lpstr>Swap without temporal constraints, example 2</vt:lpstr>
      <vt:lpstr>Swap with temporal constraints</vt:lpstr>
      <vt:lpstr>Swap with temporal constraints</vt:lpstr>
      <vt:lpstr>Graft without temporal constraints</vt:lpstr>
      <vt:lpstr>Graft with temporal constraints</vt:lpstr>
      <vt:lpstr>Swap using grafts</vt:lpstr>
      <vt:lpstr>Graft using swaps</vt:lpstr>
      <vt:lpstr>Temporal swap</vt:lpstr>
      <vt:lpstr>Evaluating states</vt:lpstr>
      <vt:lpstr>Leveraging k-means criterion</vt:lpstr>
      <vt:lpstr>Calculating criterion function</vt:lpstr>
      <vt:lpstr>How to pick the next state</vt:lpstr>
      <vt:lpstr>Overall run-time </vt:lpstr>
      <vt:lpstr>Bad case for single linkage</vt:lpstr>
      <vt:lpstr>SS-Hierarchical vs. Ward’s</vt:lpstr>
      <vt:lpstr>SS-Hierarchical vs. Ward’s: Individual clusters</vt:lpstr>
      <vt:lpstr>What Is A Good Clustering?</vt:lpstr>
      <vt:lpstr>Common approach: use labeled data</vt:lpstr>
      <vt:lpstr>Purity example</vt:lpstr>
      <vt:lpstr>Googlenomics</vt:lpstr>
    </vt:vector>
  </TitlesOfParts>
  <Company>Stanford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Christopher Manning</dc:creator>
  <cp:lastModifiedBy>Dave Kauchak</cp:lastModifiedBy>
  <cp:revision>618</cp:revision>
  <cp:lastPrinted>2002-12-26T23:25:13Z</cp:lastPrinted>
  <dcterms:created xsi:type="dcterms:W3CDTF">2009-11-30T19:01:14Z</dcterms:created>
  <dcterms:modified xsi:type="dcterms:W3CDTF">2009-11-30T20:36:31Z</dcterms:modified>
</cp:coreProperties>
</file>