
<file path=[Content_Types].xml><?xml version="1.0" encoding="utf-8"?>
<Types xmlns="http://schemas.openxmlformats.org/package/2006/content-types">
  <Override PartName="/ppt/slideLayouts/slideLayout8.xml" ContentType="application/vnd.openxmlformats-officedocument.presentationml.slideLayout+xml"/>
  <Override PartName="/ppt/slides/slide22.xml" ContentType="application/vnd.openxmlformats-officedocument.presentationml.slide+xml"/>
  <Override PartName="/ppt/slides/slide28.xml" ContentType="application/vnd.openxmlformats-officedocument.presentationml.slide+xml"/>
  <Override PartName="/ppt/slides/slide66.xml" ContentType="application/vnd.openxmlformats-officedocument.presentationml.slide+xml"/>
  <Override PartName="/ppt/embeddings/Microsoft_Equation22.bin" ContentType="application/vnd.openxmlformats-officedocument.oleObject"/>
  <Override PartName="/docProps/app.xml" ContentType="application/vnd.openxmlformats-officedocument.extended-properties+xml"/>
  <Override PartName="/ppt/slides/slide30.xml" ContentType="application/vnd.openxmlformats-officedocument.presentationml.slide+xml"/>
  <Override PartName="/ppt/embeddings/Microsoft_Equation29.bin" ContentType="application/vnd.openxmlformats-officedocument.oleObject"/>
  <Override PartName="/ppt/slides/slide36.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slides/slide47.xml" ContentType="application/vnd.openxmlformats-officedocument.presentationml.slide+xml"/>
  <Override PartName="/ppt/theme/theme3.xml" ContentType="application/vnd.openxmlformats-officedocument.theme+xml"/>
  <Override PartName="/ppt/embeddings/Microsoft_Equation39.bin" ContentType="application/vnd.openxmlformats-officedocument.oleObject"/>
  <Override PartName="/ppt/slideLayouts/slideLayout3.xml" ContentType="application/vnd.openxmlformats-officedocument.presentationml.slideLayout+xml"/>
  <Override PartName="/ppt/slides/slide21.xml" ContentType="application/vnd.openxmlformats-officedocument.presentationml.slide+xml"/>
  <Override PartName="/ppt/embeddings/Microsoft_Equation8.bin" ContentType="application/vnd.openxmlformats-officedocument.oleObject"/>
  <Override PartName="/ppt/slides/slide23.xml" ContentType="application/vnd.openxmlformats-officedocument.presentationml.slide+xml"/>
  <Override PartName="/ppt/slideLayouts/slideLayout9.xml" ContentType="application/vnd.openxmlformats-officedocument.presentationml.slideLayout+xml"/>
  <Override PartName="/ppt/slides/slide52.xml" ContentType="application/vnd.openxmlformats-officedocument.presentationml.slide+xml"/>
  <Override PartName="/ppt/slides/slide1.xml" ContentType="application/vnd.openxmlformats-officedocument.presentationml.slide+xml"/>
  <Override PartName="/ppt/slides/slide51.xml" ContentType="application/vnd.openxmlformats-officedocument.presentationml.slide+xml"/>
  <Override PartName="/ppt/slides/slide7.xml" ContentType="application/vnd.openxmlformats-officedocument.presentationml.slide+xml"/>
  <Override PartName="/ppt/slides/slide62.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Default Extension="wmf" ContentType="image/x-wmf"/>
  <Override PartName="/ppt/embeddings/Microsoft_Equation12.bin" ContentType="application/vnd.openxmlformats-officedocument.oleObject"/>
  <Override PartName="/ppt/embeddings/Microsoft_Equation11.bin" ContentType="application/vnd.openxmlformats-officedocument.oleObject"/>
  <Override PartName="/ppt/embeddings/Microsoft_Equation19.bin" ContentType="application/vnd.openxmlformats-officedocument.oleObject"/>
  <Override PartName="/ppt/embeddings/Microsoft_Equation20.bin" ContentType="application/vnd.openxmlformats-officedocument.oleObject"/>
  <Override PartName="/ppt/embeddings/Microsoft_Equation4.bin" ContentType="application/vnd.openxmlformats-officedocument.oleObject"/>
  <Override PartName="/ppt/embeddings/Microsoft_Equation36.bin" ContentType="application/vnd.openxmlformats-officedocument.oleObject"/>
  <Override PartName="/ppt/handoutMasters/handoutMaster1.xml" ContentType="application/vnd.openxmlformats-officedocument.presentationml.handoutMaster+xml"/>
  <Override PartName="/ppt/slides/slide13.xml" ContentType="application/vnd.openxmlformats-officedocument.presentationml.slide+xml"/>
  <Override PartName="/ppt/embeddings/Microsoft_Equation23.bin" ContentType="application/vnd.openxmlformats-officedocument.oleObject"/>
  <Override PartName="/ppt/embeddings/Microsoft_Equation42.bin" ContentType="application/vnd.openxmlformats-officedocument.oleObject"/>
  <Override PartName="/ppt/embeddings/Microsoft_Equation5.bin" ContentType="application/vnd.openxmlformats-officedocument.oleObject"/>
  <Default Extension="pict" ContentType="image/pict"/>
  <Override PartName="/ppt/slides/slide20.xml" ContentType="application/vnd.openxmlformats-officedocument.presentationml.slide+xml"/>
  <Override PartName="/ppt/slides/slide17.xml" ContentType="application/vnd.openxmlformats-officedocument.presentationml.slide+xml"/>
  <Override PartName="/ppt/embeddings/Microsoft_Equation18.bin" ContentType="application/vnd.openxmlformats-officedocument.oleObject"/>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notesSlides/notesSlide1.xml" ContentType="application/vnd.openxmlformats-officedocument.presentationml.notesSlide+xml"/>
  <Override PartName="/ppt/slides/slide61.xml" ContentType="application/vnd.openxmlformats-officedocument.presentationml.slide+xml"/>
  <Override PartName="/ppt/slides/slide43.xml" ContentType="application/vnd.openxmlformats-officedocument.presentationml.slide+xml"/>
  <Override PartName="/ppt/slideLayouts/slideLayout6.xml" ContentType="application/vnd.openxmlformats-officedocument.presentationml.slideLayout+xml"/>
  <Override PartName="/ppt/slides/slide37.xml" ContentType="application/vnd.openxmlformats-officedocument.presentationml.slide+xml"/>
  <Override PartName="/ppt/slideLayouts/slideLayout14.xml" ContentType="application/vnd.openxmlformats-officedocument.presentationml.slideLayout+xml"/>
  <Override PartName="/ppt/slides/slide10.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Default Extension="vml" ContentType="application/vnd.openxmlformats-officedocument.vmlDrawing"/>
  <Default Extension="png" ContentType="image/png"/>
  <Override PartName="/ppt/embeddings/Microsoft_Equation1.bin" ContentType="application/vnd.openxmlformats-officedocument.oleObject"/>
  <Override PartName="/ppt/slides/slide27.xml" ContentType="application/vnd.openxmlformats-officedocument.presentationml.slide+xml"/>
  <Override PartName="/docProps/core.xml" ContentType="application/vnd.openxmlformats-package.core-properties+xml"/>
  <Override PartName="/ppt/slideLayouts/slideLayout16.xml" ContentType="application/vnd.openxmlformats-officedocument.presentationml.slideLayout+xml"/>
  <Override PartName="/ppt/slides/slide56.xml" ContentType="application/vnd.openxmlformats-officedocument.presentationml.slide+xml"/>
  <Override PartName="/ppt/embeddings/Microsoft_Equation24.bin" ContentType="application/vnd.openxmlformats-officedocument.oleObject"/>
  <Override PartName="/ppt/embeddings/Microsoft_Equation30.bin" ContentType="application/vnd.openxmlformats-officedocument.oleObject"/>
  <Override PartName="/ppt/slides/slide31.xml" ContentType="application/vnd.openxmlformats-officedocument.presentationml.slide+xml"/>
  <Default Extension="bin" ContentType="application/vnd.openxmlformats-officedocument.presentationml.printerSettings"/>
  <Override PartName="/ppt/slides/slide53.xml" ContentType="application/vnd.openxmlformats-officedocument.presentationml.slide+xml"/>
  <Override PartName="/ppt/embeddings/Microsoft_Equation3.bin" ContentType="application/vnd.openxmlformats-officedocument.oleObject"/>
  <Override PartName="/ppt/embeddings/Microsoft_Equation41.bin" ContentType="application/vnd.openxmlformats-officedocument.oleObject"/>
  <Override PartName="/ppt/slides/slide55.xml" ContentType="application/vnd.openxmlformats-officedocument.presentationml.slide+xml"/>
  <Override PartName="/ppt/slides/slide12.xml" ContentType="application/vnd.openxmlformats-officedocument.presentationml.slide+xml"/>
  <Override PartName="/ppt/slides/slide19.xml" ContentType="application/vnd.openxmlformats-officedocument.presentationml.slide+xml"/>
  <Override PartName="/ppt/slides/slide41.xml" ContentType="application/vnd.openxmlformats-officedocument.presentationml.slide+xml"/>
  <Override PartName="/ppt/slides/slide46.xml" ContentType="application/vnd.openxmlformats-officedocument.presentationml.slide+xml"/>
  <Override PartName="/ppt/notesSlides/notesSlide2.xml" ContentType="application/vnd.openxmlformats-officedocument.presentationml.notesSlide+xml"/>
  <Override PartName="/ppt/theme/theme2.xml" ContentType="application/vnd.openxmlformats-officedocument.theme+xml"/>
  <Override PartName="/ppt/embeddings/Microsoft_Equation15.bin" ContentType="application/vnd.openxmlformats-officedocument.oleObject"/>
  <Override PartName="/ppt/slides/slide2.xml" ContentType="application/vnd.openxmlformats-officedocument.presentationml.slide+xml"/>
  <Override PartName="/ppt/embeddings/Microsoft_Equation38.bin" ContentType="application/vnd.openxmlformats-officedocument.oleObject"/>
  <Override PartName="/ppt/embeddings/Microsoft_Equation28.bin" ContentType="application/vnd.openxmlformats-officedocument.oleObject"/>
  <Override PartName="/ppt/slides/slide35.xml" ContentType="application/vnd.openxmlformats-officedocument.presentationml.slide+xml"/>
  <Override PartName="/ppt/slides/slide42.xml" ContentType="application/vnd.openxmlformats-officedocument.presentationml.slide+xml"/>
  <Override PartName="/ppt/slides/slide45.xml" ContentType="application/vnd.openxmlformats-officedocument.presentationml.slide+xml"/>
  <Override PartName="/ppt/embeddings/Microsoft_Equation34.bin" ContentType="application/vnd.openxmlformats-officedocument.oleObject"/>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s/slide50.xml" ContentType="application/vnd.openxmlformats-officedocument.presentationml.slide+xml"/>
  <Override PartName="/ppt/slides/slide54.xml" ContentType="application/vnd.openxmlformats-officedocument.presentationml.slide+xml"/>
  <Override PartName="/ppt/slides/slide57.xml" ContentType="application/vnd.openxmlformats-officedocument.presentationml.slide+xml"/>
  <Override PartName="/ppt/embeddings/Microsoft_Equation16.bin" ContentType="application/vnd.openxmlformats-officedocument.oleObject"/>
  <Override PartName="/ppt/embeddings/Microsoft_Equation25.bin" ContentType="application/vnd.openxmlformats-officedocument.oleObject"/>
  <Override PartName="/ppt/embeddings/Microsoft_Equation35.bin" ContentType="application/vnd.openxmlformats-officedocument.oleObject"/>
  <Override PartName="/ppt/embeddings/Microsoft_Equation43.bin" ContentType="application/vnd.openxmlformats-officedocument.oleObject"/>
  <Override PartName="/ppt/notesSlides/notesSlide3.xml" ContentType="application/vnd.openxmlformats-officedocument.presentationml.notesSlide+xml"/>
  <Override PartName="/ppt/slides/slide58.xml" ContentType="application/vnd.openxmlformats-officedocument.presentationml.slide+xml"/>
  <Default Extension="xml" ContentType="application/xml"/>
  <Override PartName="/ppt/embeddings/Microsoft_Equation14.bin" ContentType="application/vnd.openxmlformats-officedocument.oleObject"/>
  <Override PartName="/ppt/slides/slide26.xml" ContentType="application/vnd.openxmlformats-officedocument.presentationml.slide+xml"/>
  <Override PartName="/ppt/slideMasters/slideMaster1.xml" ContentType="application/vnd.openxmlformats-officedocument.presentationml.slideMaster+xml"/>
  <Override PartName="/ppt/embeddings/Microsoft_Equation33.bin" ContentType="application/vnd.openxmlformats-officedocument.oleObject"/>
  <Override PartName="/ppt/embeddings/Microsoft_Equation40.bin" ContentType="application/vnd.openxmlformats-officedocument.oleObject"/>
  <Override PartName="/ppt/slides/slide25.xml" ContentType="application/vnd.openxmlformats-officedocument.presentationml.slide+xml"/>
  <Override PartName="/ppt/embeddings/Microsoft_Equation2.bin" ContentType="application/vnd.openxmlformats-officedocument.oleObject"/>
  <Override PartName="/ppt/embeddings/Microsoft_Equation26.bin" ContentType="application/vnd.openxmlformats-officedocument.oleObject"/>
  <Override PartName="/ppt/slides/slide63.xml" ContentType="application/vnd.openxmlformats-officedocument.presentationml.slide+xml"/>
  <Override PartName="/ppt/slides/slide14.xml" ContentType="application/vnd.openxmlformats-officedocument.presentationml.slide+xml"/>
  <Override PartName="/ppt/slides/slide40.xml" ContentType="application/vnd.openxmlformats-officedocument.presentationml.slide+xml"/>
  <Override PartName="/ppt/embeddings/Microsoft_Equation10.bin" ContentType="application/vnd.openxmlformats-officedocument.oleObject"/>
  <Override PartName="/ppt/slides/slide34.xml" ContentType="application/vnd.openxmlformats-officedocument.presentationml.slide+xml"/>
  <Override PartName="/ppt/slides/slide44.xml" ContentType="application/vnd.openxmlformats-officedocument.presentationml.slide+xml"/>
  <Override PartName="/ppt/embeddings/Microsoft_Equation7.bin" ContentType="application/vnd.openxmlformats-officedocument.oleObject"/>
  <Override PartName="/ppt/slides/slide49.xml" ContentType="application/vnd.openxmlformats-officedocument.presentationml.slide+xml"/>
  <Override PartName="/ppt/slideLayouts/slideLayout1.xml" ContentType="application/vnd.openxmlformats-officedocument.presentationml.slideLayout+xml"/>
  <Override PartName="/ppt/embeddings/Microsoft_Equation13.bin" ContentType="application/vnd.openxmlformats-officedocument.oleObject"/>
  <Override PartName="/ppt/slides/slide48.xml" ContentType="application/vnd.openxmlformats-officedocument.presentationml.slide+xml"/>
  <Override PartName="/ppt/theme/theme1.xml" ContentType="application/vnd.openxmlformats-officedocument.theme+xml"/>
  <Override PartName="/ppt/presentation.xml" ContentType="application/vnd.openxmlformats-officedocument.presentationml.presentation.main+xml"/>
  <Override PartName="/ppt/slides/slide5.xml" ContentType="application/vnd.openxmlformats-officedocument.presentationml.slide+xml"/>
  <Override PartName="/ppt/slideLayouts/slideLayout7.xml" ContentType="application/vnd.openxmlformats-officedocument.presentationml.slideLayout+xml"/>
  <Override PartName="/ppt/slides/slide59.xml" ContentType="application/vnd.openxmlformats-officedocument.presentationml.slide+xml"/>
  <Default Extension="jpeg" ContentType="image/jpeg"/>
  <Override PartName="/ppt/embeddings/Microsoft_Equation31.bin" ContentType="application/vnd.openxmlformats-officedocument.oleObject"/>
  <Override PartName="/ppt/slides/slide6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ppt/slideLayouts/slideLayout13.xml" ContentType="application/vnd.openxmlformats-officedocument.presentationml.slideLayout+xml"/>
  <Override PartName="/ppt/embeddings/Microsoft_Equation27.bin" ContentType="application/vnd.openxmlformats-officedocument.oleObject"/>
  <Override PartName="/ppt/slides/slide8.xml" ContentType="application/vnd.openxmlformats-officedocument.presentationml.slide+xml"/>
  <Override PartName="/ppt/embeddings/Microsoft_Equation9.bin" ContentType="application/vnd.openxmlformats-officedocument.oleObject"/>
  <Override PartName="/ppt/slides/slide15.xml" ContentType="application/vnd.openxmlformats-officedocument.presentationml.slide+xml"/>
  <Override PartName="/ppt/embeddings/Microsoft_Equation37.bin" ContentType="application/vnd.openxmlformats-officedocument.oleObject"/>
  <Override PartName="/ppt/embeddings/Microsoft_Equation6.bin" ContentType="application/vnd.openxmlformats-officedocument.oleObject"/>
  <Override PartName="/ppt/slideLayouts/slideLayout15.xml" ContentType="application/vnd.openxmlformats-officedocument.presentationml.slideLayout+xml"/>
  <Override PartName="/ppt/embeddings/Microsoft_Equation32.bin" ContentType="application/vnd.openxmlformats-officedocument.oleObject"/>
  <Override PartName="/ppt/slides/slide9.xml" ContentType="application/vnd.openxmlformats-officedocument.presentationml.slide+xml"/>
  <Override PartName="/ppt/slides/slide60.xml" ContentType="application/vnd.openxmlformats-officedocument.presentationml.slide+xml"/>
  <Default Extension="rels" ContentType="application/vnd.openxmlformats-package.relationships+xml"/>
  <Override PartName="/ppt/slides/slide24.xml" ContentType="application/vnd.openxmlformats-officedocument.presentationml.slide+xml"/>
  <Override PartName="/ppt/slides/slide39.xml" ContentType="application/vnd.openxmlformats-officedocument.presentationml.slide+xml"/>
  <Override PartName="/ppt/embeddings/Microsoft_Equation17.bin" ContentType="application/vnd.openxmlformats-officedocument.oleObject"/>
  <Override PartName="/ppt/slides/slide32.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38.xml" ContentType="application/vnd.openxmlformats-officedocument.presentationml.slide+xml"/>
  <Override PartName="/ppt/slideLayouts/slideLayout12.xml" ContentType="application/vnd.openxmlformats-officedocument.presentationml.slideLayout+xml"/>
  <Override PartName="/ppt/embeddings/Microsoft_Equation21.bin" ContentType="application/vnd.openxmlformats-officedocument.oleObject"/>
  <Override PartName="/ppt/slides/slide29.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57" r:id="rId1"/>
  </p:sldMasterIdLst>
  <p:notesMasterIdLst>
    <p:notesMasterId r:id="rId68"/>
  </p:notesMasterIdLst>
  <p:handoutMasterIdLst>
    <p:handoutMasterId r:id="rId69"/>
  </p:handoutMasterIdLst>
  <p:sldIdLst>
    <p:sldId id="998" r:id="rId2"/>
    <p:sldId id="856" r:id="rId3"/>
    <p:sldId id="977" r:id="rId4"/>
    <p:sldId id="1001" r:id="rId5"/>
    <p:sldId id="1008" r:id="rId6"/>
    <p:sldId id="999" r:id="rId7"/>
    <p:sldId id="1000" r:id="rId8"/>
    <p:sldId id="1002" r:id="rId9"/>
    <p:sldId id="1003" r:id="rId10"/>
    <p:sldId id="1004" r:id="rId11"/>
    <p:sldId id="1005" r:id="rId12"/>
    <p:sldId id="1006" r:id="rId13"/>
    <p:sldId id="1007" r:id="rId14"/>
    <p:sldId id="983" r:id="rId15"/>
    <p:sldId id="1011" r:id="rId16"/>
    <p:sldId id="984" r:id="rId17"/>
    <p:sldId id="1009" r:id="rId18"/>
    <p:sldId id="1010" r:id="rId19"/>
    <p:sldId id="985" r:id="rId20"/>
    <p:sldId id="986" r:id="rId21"/>
    <p:sldId id="995" r:id="rId22"/>
    <p:sldId id="993" r:id="rId23"/>
    <p:sldId id="987" r:id="rId24"/>
    <p:sldId id="996" r:id="rId25"/>
    <p:sldId id="971" r:id="rId26"/>
    <p:sldId id="927" r:id="rId27"/>
    <p:sldId id="928" r:id="rId28"/>
    <p:sldId id="1012" r:id="rId29"/>
    <p:sldId id="1014" r:id="rId30"/>
    <p:sldId id="1013" r:id="rId31"/>
    <p:sldId id="1022" r:id="rId32"/>
    <p:sldId id="1023" r:id="rId33"/>
    <p:sldId id="1015" r:id="rId34"/>
    <p:sldId id="1016" r:id="rId35"/>
    <p:sldId id="1019" r:id="rId36"/>
    <p:sldId id="1020" r:id="rId37"/>
    <p:sldId id="1017" r:id="rId38"/>
    <p:sldId id="1021" r:id="rId39"/>
    <p:sldId id="1024" r:id="rId40"/>
    <p:sldId id="931" r:id="rId41"/>
    <p:sldId id="933" r:id="rId42"/>
    <p:sldId id="934" r:id="rId43"/>
    <p:sldId id="1025" r:id="rId44"/>
    <p:sldId id="1026" r:id="rId45"/>
    <p:sldId id="1027" r:id="rId46"/>
    <p:sldId id="1028" r:id="rId47"/>
    <p:sldId id="1029" r:id="rId48"/>
    <p:sldId id="935" r:id="rId49"/>
    <p:sldId id="936" r:id="rId50"/>
    <p:sldId id="937" r:id="rId51"/>
    <p:sldId id="940" r:id="rId52"/>
    <p:sldId id="941" r:id="rId53"/>
    <p:sldId id="942" r:id="rId54"/>
    <p:sldId id="943" r:id="rId55"/>
    <p:sldId id="944" r:id="rId56"/>
    <p:sldId id="948" r:id="rId57"/>
    <p:sldId id="997" r:id="rId58"/>
    <p:sldId id="957" r:id="rId59"/>
    <p:sldId id="958" r:id="rId60"/>
    <p:sldId id="959" r:id="rId61"/>
    <p:sldId id="960" r:id="rId62"/>
    <p:sldId id="961" r:id="rId63"/>
    <p:sldId id="955" r:id="rId64"/>
    <p:sldId id="964" r:id="rId65"/>
    <p:sldId id="967" r:id="rId66"/>
    <p:sldId id="908" r:id="rId67"/>
  </p:sldIdLst>
  <p:sldSz cx="9144000" cy="6858000" type="screen4x3"/>
  <p:notesSz cx="6845300" cy="9398000"/>
  <p:defaultTextStyle>
    <a:defPPr>
      <a:defRPr lang="en-US"/>
    </a:defPPr>
    <a:lvl1pPr algn="l" rtl="0" fontAlgn="base">
      <a:spcBef>
        <a:spcPct val="0"/>
      </a:spcBef>
      <a:spcAft>
        <a:spcPct val="0"/>
      </a:spcAft>
      <a:defRPr sz="2400" kern="1200">
        <a:solidFill>
          <a:schemeClr val="tx1"/>
        </a:solidFill>
        <a:latin typeface="Arial" pitchFamily="-110" charset="0"/>
        <a:ea typeface="+mn-ea"/>
        <a:cs typeface="+mn-cs"/>
      </a:defRPr>
    </a:lvl1pPr>
    <a:lvl2pPr marL="457200" algn="l" rtl="0" fontAlgn="base">
      <a:spcBef>
        <a:spcPct val="0"/>
      </a:spcBef>
      <a:spcAft>
        <a:spcPct val="0"/>
      </a:spcAft>
      <a:defRPr sz="2400" kern="1200">
        <a:solidFill>
          <a:schemeClr val="tx1"/>
        </a:solidFill>
        <a:latin typeface="Arial" pitchFamily="-110" charset="0"/>
        <a:ea typeface="+mn-ea"/>
        <a:cs typeface="+mn-cs"/>
      </a:defRPr>
    </a:lvl2pPr>
    <a:lvl3pPr marL="914400" algn="l" rtl="0" fontAlgn="base">
      <a:spcBef>
        <a:spcPct val="0"/>
      </a:spcBef>
      <a:spcAft>
        <a:spcPct val="0"/>
      </a:spcAft>
      <a:defRPr sz="2400" kern="1200">
        <a:solidFill>
          <a:schemeClr val="tx1"/>
        </a:solidFill>
        <a:latin typeface="Arial" pitchFamily="-110" charset="0"/>
        <a:ea typeface="+mn-ea"/>
        <a:cs typeface="+mn-cs"/>
      </a:defRPr>
    </a:lvl3pPr>
    <a:lvl4pPr marL="1371600" algn="l" rtl="0" fontAlgn="base">
      <a:spcBef>
        <a:spcPct val="0"/>
      </a:spcBef>
      <a:spcAft>
        <a:spcPct val="0"/>
      </a:spcAft>
      <a:defRPr sz="2400" kern="1200">
        <a:solidFill>
          <a:schemeClr val="tx1"/>
        </a:solidFill>
        <a:latin typeface="Arial" pitchFamily="-110" charset="0"/>
        <a:ea typeface="+mn-ea"/>
        <a:cs typeface="+mn-cs"/>
      </a:defRPr>
    </a:lvl4pPr>
    <a:lvl5pPr marL="1828800" algn="l" rtl="0" fontAlgn="base">
      <a:spcBef>
        <a:spcPct val="0"/>
      </a:spcBef>
      <a:spcAft>
        <a:spcPct val="0"/>
      </a:spcAft>
      <a:defRPr sz="2400" kern="1200">
        <a:solidFill>
          <a:schemeClr val="tx1"/>
        </a:solidFill>
        <a:latin typeface="Arial" pitchFamily="-110" charset="0"/>
        <a:ea typeface="+mn-ea"/>
        <a:cs typeface="+mn-cs"/>
      </a:defRPr>
    </a:lvl5pPr>
    <a:lvl6pPr marL="2286000" algn="l" defTabSz="457200" rtl="0" eaLnBrk="1" latinLnBrk="0" hangingPunct="1">
      <a:defRPr sz="2400" kern="1200">
        <a:solidFill>
          <a:schemeClr val="tx1"/>
        </a:solidFill>
        <a:latin typeface="Arial" pitchFamily="-110" charset="0"/>
        <a:ea typeface="+mn-ea"/>
        <a:cs typeface="+mn-cs"/>
      </a:defRPr>
    </a:lvl6pPr>
    <a:lvl7pPr marL="2743200" algn="l" defTabSz="457200" rtl="0" eaLnBrk="1" latinLnBrk="0" hangingPunct="1">
      <a:defRPr sz="2400" kern="1200">
        <a:solidFill>
          <a:schemeClr val="tx1"/>
        </a:solidFill>
        <a:latin typeface="Arial" pitchFamily="-110" charset="0"/>
        <a:ea typeface="+mn-ea"/>
        <a:cs typeface="+mn-cs"/>
      </a:defRPr>
    </a:lvl7pPr>
    <a:lvl8pPr marL="3200400" algn="l" defTabSz="457200" rtl="0" eaLnBrk="1" latinLnBrk="0" hangingPunct="1">
      <a:defRPr sz="2400" kern="1200">
        <a:solidFill>
          <a:schemeClr val="tx1"/>
        </a:solidFill>
        <a:latin typeface="Arial" pitchFamily="-110" charset="0"/>
        <a:ea typeface="+mn-ea"/>
        <a:cs typeface="+mn-cs"/>
      </a:defRPr>
    </a:lvl8pPr>
    <a:lvl9pPr marL="3657600" algn="l" defTabSz="457200" rtl="0" eaLnBrk="1" latinLnBrk="0" hangingPunct="1">
      <a:defRPr sz="2400" kern="1200">
        <a:solidFill>
          <a:schemeClr val="tx1"/>
        </a:solidFill>
        <a:latin typeface="Arial" pitchFamily="-110"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F4F3EB"/>
    <a:srgbClr val="F0EEEB"/>
    <a:srgbClr val="00A000"/>
    <a:srgbClr val="A40508"/>
    <a:srgbClr val="A50021"/>
    <a:srgbClr val="CC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8423" autoAdjust="0"/>
    <p:restoredTop sz="94660"/>
  </p:normalViewPr>
  <p:slideViewPr>
    <p:cSldViewPr>
      <p:cViewPr varScale="1">
        <p:scale>
          <a:sx n="106" d="100"/>
          <a:sy n="106" d="100"/>
        </p:scale>
        <p:origin x="-824" y="-11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150" d="100"/>
        <a:sy n="150" d="100"/>
      </p:scale>
      <p:origin x="0" y="2912"/>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64" Type="http://schemas.openxmlformats.org/officeDocument/2006/relationships/slide" Target="slides/slide63.xml"/><Relationship Id="rId60" Type="http://schemas.openxmlformats.org/officeDocument/2006/relationships/slide" Target="slides/slide59.xml"/><Relationship Id="rId39" Type="http://schemas.openxmlformats.org/officeDocument/2006/relationships/slide" Target="slides/slide38.xml"/><Relationship Id="rId70" Type="http://schemas.openxmlformats.org/officeDocument/2006/relationships/printerSettings" Target="printerSettings/printerSettings1.bin"/><Relationship Id="rId7" Type="http://schemas.openxmlformats.org/officeDocument/2006/relationships/slide" Target="slides/slide6.xml"/><Relationship Id="rId43" Type="http://schemas.openxmlformats.org/officeDocument/2006/relationships/slide" Target="slides/slide42.xml"/><Relationship Id="rId74" Type="http://schemas.openxmlformats.org/officeDocument/2006/relationships/tableStyles" Target="tableStyles.xml"/><Relationship Id="rId25" Type="http://schemas.openxmlformats.org/officeDocument/2006/relationships/slide" Target="slides/slide24.xml"/><Relationship Id="rId10" Type="http://schemas.openxmlformats.org/officeDocument/2006/relationships/slide" Target="slides/slide9.xml"/><Relationship Id="rId50" Type="http://schemas.openxmlformats.org/officeDocument/2006/relationships/slide" Target="slides/slide49.xml"/><Relationship Id="rId63" Type="http://schemas.openxmlformats.org/officeDocument/2006/relationships/slide" Target="slides/slide62.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27" Type="http://schemas.openxmlformats.org/officeDocument/2006/relationships/slide" Target="slides/slide26.xml"/><Relationship Id="rId71" Type="http://schemas.openxmlformats.org/officeDocument/2006/relationships/presProps" Target="presProps.xml"/><Relationship Id="rId14" Type="http://schemas.openxmlformats.org/officeDocument/2006/relationships/slide" Target="slides/slide13.xml"/><Relationship Id="rId4" Type="http://schemas.openxmlformats.org/officeDocument/2006/relationships/slide" Target="slides/slide3.xml"/><Relationship Id="rId28" Type="http://schemas.openxmlformats.org/officeDocument/2006/relationships/slide" Target="slides/slide27.xml"/><Relationship Id="rId45" Type="http://schemas.openxmlformats.org/officeDocument/2006/relationships/slide" Target="slides/slide44.xml"/><Relationship Id="rId58" Type="http://schemas.openxmlformats.org/officeDocument/2006/relationships/slide" Target="slides/slide57.xml"/><Relationship Id="rId42" Type="http://schemas.openxmlformats.org/officeDocument/2006/relationships/slide" Target="slides/slide41.xml"/><Relationship Id="rId73" Type="http://schemas.openxmlformats.org/officeDocument/2006/relationships/theme" Target="theme/theme1.xml"/><Relationship Id="rId6" Type="http://schemas.openxmlformats.org/officeDocument/2006/relationships/slide" Target="slides/slide5.xml"/><Relationship Id="rId49" Type="http://schemas.openxmlformats.org/officeDocument/2006/relationships/slide" Target="slides/slide48.xml"/><Relationship Id="rId44" Type="http://schemas.openxmlformats.org/officeDocument/2006/relationships/slide" Target="slides/slide43.xml"/><Relationship Id="rId69" Type="http://schemas.openxmlformats.org/officeDocument/2006/relationships/handoutMaster" Target="handoutMasters/handoutMaster1.xml"/><Relationship Id="rId19" Type="http://schemas.openxmlformats.org/officeDocument/2006/relationships/slide" Target="slides/slide18.xml"/><Relationship Id="rId38" Type="http://schemas.openxmlformats.org/officeDocument/2006/relationships/slide" Target="slides/slide37.xml"/><Relationship Id="rId20" Type="http://schemas.openxmlformats.org/officeDocument/2006/relationships/slide" Target="slides/slide19.xml"/><Relationship Id="rId2" Type="http://schemas.openxmlformats.org/officeDocument/2006/relationships/slide" Target="slides/slide1.xml"/><Relationship Id="rId46" Type="http://schemas.openxmlformats.org/officeDocument/2006/relationships/slide" Target="slides/slide45.xml"/><Relationship Id="rId57" Type="http://schemas.openxmlformats.org/officeDocument/2006/relationships/slide" Target="slides/slide56.xml"/><Relationship Id="rId59" Type="http://schemas.openxmlformats.org/officeDocument/2006/relationships/slide" Target="slides/slide58.xml"/><Relationship Id="rId35" Type="http://schemas.openxmlformats.org/officeDocument/2006/relationships/slide" Target="slides/slide34.xml"/><Relationship Id="rId51" Type="http://schemas.openxmlformats.org/officeDocument/2006/relationships/slide" Target="slides/slide50.xml"/><Relationship Id="rId55" Type="http://schemas.openxmlformats.org/officeDocument/2006/relationships/slide" Target="slides/slide54.xml"/><Relationship Id="rId31" Type="http://schemas.openxmlformats.org/officeDocument/2006/relationships/slide" Target="slides/slide30.xml"/><Relationship Id="rId34" Type="http://schemas.openxmlformats.org/officeDocument/2006/relationships/slide" Target="slides/slide33.xml"/><Relationship Id="rId40" Type="http://schemas.openxmlformats.org/officeDocument/2006/relationships/slide" Target="slides/slide39.xml"/><Relationship Id="rId62" Type="http://schemas.openxmlformats.org/officeDocument/2006/relationships/slide" Target="slides/slide61.xml"/><Relationship Id="rId66" Type="http://schemas.openxmlformats.org/officeDocument/2006/relationships/slide" Target="slides/slide65.xml"/><Relationship Id="rId36" Type="http://schemas.openxmlformats.org/officeDocument/2006/relationships/slide" Target="slides/slide35.xml"/><Relationship Id="rId72" Type="http://schemas.openxmlformats.org/officeDocument/2006/relationships/viewProps" Target="viewProps.xml"/><Relationship Id="rId1" Type="http://schemas.openxmlformats.org/officeDocument/2006/relationships/slideMaster" Target="slideMasters/slideMaster1.xml"/><Relationship Id="rId24" Type="http://schemas.openxmlformats.org/officeDocument/2006/relationships/slide" Target="slides/slide23.xml"/><Relationship Id="rId47" Type="http://schemas.openxmlformats.org/officeDocument/2006/relationships/slide" Target="slides/slide46.xml"/><Relationship Id="rId56" Type="http://schemas.openxmlformats.org/officeDocument/2006/relationships/slide" Target="slides/slide55.xml"/><Relationship Id="rId48" Type="http://schemas.openxmlformats.org/officeDocument/2006/relationships/slide" Target="slides/slide47.xml"/><Relationship Id="rId8" Type="http://schemas.openxmlformats.org/officeDocument/2006/relationships/slide" Target="slides/slide7.xml"/><Relationship Id="rId13" Type="http://schemas.openxmlformats.org/officeDocument/2006/relationships/slide" Target="slides/slide12.xml"/><Relationship Id="rId32" Type="http://schemas.openxmlformats.org/officeDocument/2006/relationships/slide" Target="slides/slide31.xml"/><Relationship Id="rId37" Type="http://schemas.openxmlformats.org/officeDocument/2006/relationships/slide" Target="slides/slide36.xml"/><Relationship Id="rId52" Type="http://schemas.openxmlformats.org/officeDocument/2006/relationships/slide" Target="slides/slide51.xml"/><Relationship Id="rId65" Type="http://schemas.openxmlformats.org/officeDocument/2006/relationships/slide" Target="slides/slide64.xml"/><Relationship Id="rId67" Type="http://schemas.openxmlformats.org/officeDocument/2006/relationships/slide" Target="slides/slide66.xml"/><Relationship Id="rId54" Type="http://schemas.openxmlformats.org/officeDocument/2006/relationships/slide" Target="slides/slide53.xml"/><Relationship Id="rId12" Type="http://schemas.openxmlformats.org/officeDocument/2006/relationships/slide" Target="slides/slide11.xml"/><Relationship Id="rId3" Type="http://schemas.openxmlformats.org/officeDocument/2006/relationships/slide" Target="slides/slide2.xml"/><Relationship Id="rId23" Type="http://schemas.openxmlformats.org/officeDocument/2006/relationships/slide" Target="slides/slide22.xml"/><Relationship Id="rId61" Type="http://schemas.openxmlformats.org/officeDocument/2006/relationships/slide" Target="slides/slide60.xml"/><Relationship Id="rId53" Type="http://schemas.openxmlformats.org/officeDocument/2006/relationships/slide" Target="slides/slide52.xml"/><Relationship Id="rId26" Type="http://schemas.openxmlformats.org/officeDocument/2006/relationships/slide" Target="slides/slide25.xml"/><Relationship Id="rId30" Type="http://schemas.openxmlformats.org/officeDocument/2006/relationships/slide" Target="slides/slide29.xml"/><Relationship Id="rId11" Type="http://schemas.openxmlformats.org/officeDocument/2006/relationships/slide" Target="slides/slide10.xml"/><Relationship Id="rId68" Type="http://schemas.openxmlformats.org/officeDocument/2006/relationships/notesMaster" Target="notesMasters/notesMaster1.xml"/><Relationship Id="rId29" Type="http://schemas.openxmlformats.org/officeDocument/2006/relationships/slide" Target="slides/slide28.xml"/><Relationship Id="rId16" Type="http://schemas.openxmlformats.org/officeDocument/2006/relationships/slide" Target="slides/slide15.xml"/><Relationship Id="rId33" Type="http://schemas.openxmlformats.org/officeDocument/2006/relationships/slide" Target="slides/slide32.xml"/><Relationship Id="rId41" Type="http://schemas.openxmlformats.org/officeDocument/2006/relationships/slide" Target="slides/slide40.xml"/><Relationship Id="rId5" Type="http://schemas.openxmlformats.org/officeDocument/2006/relationships/slide" Target="slides/slide4.xml"/><Relationship Id="rId15" Type="http://schemas.openxmlformats.org/officeDocument/2006/relationships/slide" Target="slides/slide14.xml"/><Relationship Id="rId22" Type="http://schemas.openxmlformats.org/officeDocument/2006/relationships/slide" Target="slides/slide21.xml"/><Relationship Id="rId21" Type="http://schemas.openxmlformats.org/officeDocument/2006/relationships/slide" Target="slides/slide20.xml"/></Relationships>
</file>

<file path=ppt/_rels/viewProps.xml.rels><?xml version="1.0" encoding="UTF-8" standalone="yes"?>
<Relationships xmlns="http://schemas.openxmlformats.org/package/2006/relationships"><Relationship Id="rId1" Type="http://schemas.openxmlformats.org/officeDocument/2006/relationships/slide" Target="slides/slide2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ict"/></Relationships>
</file>

<file path=ppt/drawings/_rels/vmlDrawing10.vml.rels><?xml version="1.0" encoding="UTF-8" standalone="yes"?>
<Relationships xmlns="http://schemas.openxmlformats.org/package/2006/relationships"><Relationship Id="rId6" Type="http://schemas.openxmlformats.org/officeDocument/2006/relationships/image" Target="../media/image12.wmf"/><Relationship Id="rId4" Type="http://schemas.openxmlformats.org/officeDocument/2006/relationships/image" Target="../media/image19.wmf"/><Relationship Id="rId1" Type="http://schemas.openxmlformats.org/officeDocument/2006/relationships/image" Target="../media/image13.wmf"/><Relationship Id="rId2" Type="http://schemas.openxmlformats.org/officeDocument/2006/relationships/image" Target="../media/image9.wmf"/><Relationship Id="rId3" Type="http://schemas.openxmlformats.org/officeDocument/2006/relationships/image" Target="../media/image10.wmf"/><Relationship Id="rId5" Type="http://schemas.openxmlformats.org/officeDocument/2006/relationships/image" Target="../media/image1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pict"/></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4" Type="http://schemas.openxmlformats.org/officeDocument/2006/relationships/image" Target="../media/image11.wmf"/><Relationship Id="rId1" Type="http://schemas.openxmlformats.org/officeDocument/2006/relationships/image" Target="../media/image8.wmf"/><Relationship Id="rId2" Type="http://schemas.openxmlformats.org/officeDocument/2006/relationships/image" Target="../media/image9.wmf"/><Relationship Id="rId3" Type="http://schemas.openxmlformats.org/officeDocument/2006/relationships/image" Target="../media/image10.wmf"/><Relationship Id="rId5" Type="http://schemas.openxmlformats.org/officeDocument/2006/relationships/image" Target="../media/image12.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18.wmf"/><Relationship Id="rId4" Type="http://schemas.openxmlformats.org/officeDocument/2006/relationships/image" Target="../media/image14.wmf"/><Relationship Id="rId10" Type="http://schemas.openxmlformats.org/officeDocument/2006/relationships/image" Target="../media/image12.wmf"/><Relationship Id="rId5" Type="http://schemas.openxmlformats.org/officeDocument/2006/relationships/image" Target="../media/image15.wmf"/><Relationship Id="rId7" Type="http://schemas.openxmlformats.org/officeDocument/2006/relationships/image" Target="../media/image17.wmf"/><Relationship Id="rId1" Type="http://schemas.openxmlformats.org/officeDocument/2006/relationships/image" Target="../media/image13.wmf"/><Relationship Id="rId2" Type="http://schemas.openxmlformats.org/officeDocument/2006/relationships/image" Target="../media/image9.wmf"/><Relationship Id="rId9" Type="http://schemas.openxmlformats.org/officeDocument/2006/relationships/image" Target="../media/image11.wmf"/><Relationship Id="rId3" Type="http://schemas.openxmlformats.org/officeDocument/2006/relationships/image" Target="../media/image10.wmf"/><Relationship Id="rId6" Type="http://schemas.openxmlformats.org/officeDocument/2006/relationships/image" Target="../media/image16.wmf"/></Relationships>
</file>

<file path=ppt/drawings/_rels/vmlDrawing8.vml.rels><?xml version="1.0" encoding="UTF-8" standalone="yes"?>
<Relationships xmlns="http://schemas.openxmlformats.org/package/2006/relationships"><Relationship Id="rId8" Type="http://schemas.openxmlformats.org/officeDocument/2006/relationships/image" Target="../media/image18.wmf"/><Relationship Id="rId4" Type="http://schemas.openxmlformats.org/officeDocument/2006/relationships/image" Target="../media/image14.wmf"/><Relationship Id="rId10" Type="http://schemas.openxmlformats.org/officeDocument/2006/relationships/image" Target="../media/image12.wmf"/><Relationship Id="rId5" Type="http://schemas.openxmlformats.org/officeDocument/2006/relationships/image" Target="../media/image15.wmf"/><Relationship Id="rId7" Type="http://schemas.openxmlformats.org/officeDocument/2006/relationships/image" Target="../media/image17.wmf"/><Relationship Id="rId1" Type="http://schemas.openxmlformats.org/officeDocument/2006/relationships/image" Target="../media/image13.wmf"/><Relationship Id="rId2" Type="http://schemas.openxmlformats.org/officeDocument/2006/relationships/image" Target="../media/image9.wmf"/><Relationship Id="rId9" Type="http://schemas.openxmlformats.org/officeDocument/2006/relationships/image" Target="../media/image11.wmf"/><Relationship Id="rId3" Type="http://schemas.openxmlformats.org/officeDocument/2006/relationships/image" Target="../media/image10.wmf"/><Relationship Id="rId6" Type="http://schemas.openxmlformats.org/officeDocument/2006/relationships/image" Target="../media/image16.wmf"/></Relationships>
</file>

<file path=ppt/drawings/_rels/vmlDrawing9.vml.rels><?xml version="1.0" encoding="UTF-8" standalone="yes"?>
<Relationships xmlns="http://schemas.openxmlformats.org/package/2006/relationships"><Relationship Id="rId6" Type="http://schemas.openxmlformats.org/officeDocument/2006/relationships/image" Target="../media/image12.wmf"/><Relationship Id="rId4" Type="http://schemas.openxmlformats.org/officeDocument/2006/relationships/image" Target="../media/image19.wmf"/><Relationship Id="rId1" Type="http://schemas.openxmlformats.org/officeDocument/2006/relationships/image" Target="../media/image13.wmf"/><Relationship Id="rId2" Type="http://schemas.openxmlformats.org/officeDocument/2006/relationships/image" Target="../media/image9.wmf"/><Relationship Id="rId3" Type="http://schemas.openxmlformats.org/officeDocument/2006/relationships/image" Target="../media/image10.wmf"/><Relationship Id="rId5" Type="http://schemas.openxmlformats.org/officeDocument/2006/relationships/image" Target="../media/image1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97282" name="Rectangle 2"/>
          <p:cNvSpPr>
            <a:spLocks noGrp="1" noChangeArrowheads="1"/>
          </p:cNvSpPr>
          <p:nvPr>
            <p:ph type="hdr" sz="quarter"/>
          </p:nvPr>
        </p:nvSpPr>
        <p:spPr bwMode="auto">
          <a:xfrm>
            <a:off x="0" y="0"/>
            <a:ext cx="2967038" cy="469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ahoma" pitchFamily="-110" charset="0"/>
              </a:defRPr>
            </a:lvl1pPr>
          </a:lstStyle>
          <a:p>
            <a:endParaRPr lang="en-US"/>
          </a:p>
        </p:txBody>
      </p:sp>
      <p:sp>
        <p:nvSpPr>
          <p:cNvPr id="97283" name="Rectangle 3"/>
          <p:cNvSpPr>
            <a:spLocks noGrp="1" noChangeArrowheads="1"/>
          </p:cNvSpPr>
          <p:nvPr>
            <p:ph type="dt" sz="quarter" idx="1"/>
          </p:nvPr>
        </p:nvSpPr>
        <p:spPr bwMode="auto">
          <a:xfrm>
            <a:off x="3878263" y="0"/>
            <a:ext cx="2967037" cy="469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ahoma" pitchFamily="-110" charset="0"/>
              </a:defRPr>
            </a:lvl1pPr>
          </a:lstStyle>
          <a:p>
            <a:endParaRPr lang="en-US"/>
          </a:p>
        </p:txBody>
      </p:sp>
      <p:sp>
        <p:nvSpPr>
          <p:cNvPr id="97284" name="Rectangle 4"/>
          <p:cNvSpPr>
            <a:spLocks noGrp="1" noChangeArrowheads="1"/>
          </p:cNvSpPr>
          <p:nvPr>
            <p:ph type="ftr" sz="quarter" idx="2"/>
          </p:nvPr>
        </p:nvSpPr>
        <p:spPr bwMode="auto">
          <a:xfrm>
            <a:off x="0" y="8928100"/>
            <a:ext cx="2967038" cy="469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ahoma" pitchFamily="-110" charset="0"/>
              </a:defRPr>
            </a:lvl1pPr>
          </a:lstStyle>
          <a:p>
            <a:endParaRPr lang="en-US"/>
          </a:p>
        </p:txBody>
      </p:sp>
      <p:sp>
        <p:nvSpPr>
          <p:cNvPr id="97285" name="Rectangle 5"/>
          <p:cNvSpPr>
            <a:spLocks noGrp="1" noChangeArrowheads="1"/>
          </p:cNvSpPr>
          <p:nvPr>
            <p:ph type="sldNum" sz="quarter" idx="3"/>
          </p:nvPr>
        </p:nvSpPr>
        <p:spPr bwMode="auto">
          <a:xfrm>
            <a:off x="3878263" y="8928100"/>
            <a:ext cx="2967037" cy="469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ahoma" pitchFamily="-110" charset="0"/>
              </a:defRPr>
            </a:lvl1pPr>
          </a:lstStyle>
          <a:p>
            <a:fld id="{3D74C143-D902-184F-9EC2-F4162C99AD12}"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1378" name="Rectangle 2"/>
          <p:cNvSpPr>
            <a:spLocks noGrp="1" noChangeArrowheads="1"/>
          </p:cNvSpPr>
          <p:nvPr>
            <p:ph type="hdr" sz="quarter"/>
          </p:nvPr>
        </p:nvSpPr>
        <p:spPr bwMode="auto">
          <a:xfrm>
            <a:off x="0" y="0"/>
            <a:ext cx="2967038" cy="469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01379" name="Rectangle 3"/>
          <p:cNvSpPr>
            <a:spLocks noGrp="1" noChangeArrowheads="1"/>
          </p:cNvSpPr>
          <p:nvPr>
            <p:ph type="dt" idx="1"/>
          </p:nvPr>
        </p:nvSpPr>
        <p:spPr bwMode="auto">
          <a:xfrm>
            <a:off x="3878263" y="0"/>
            <a:ext cx="2967037" cy="469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6388" name="Rectangle 4"/>
          <p:cNvSpPr>
            <a:spLocks noGrp="1" noRot="1" noChangeAspect="1" noChangeArrowheads="1" noTextEdit="1"/>
          </p:cNvSpPr>
          <p:nvPr>
            <p:ph type="sldImg" idx="2"/>
          </p:nvPr>
        </p:nvSpPr>
        <p:spPr bwMode="auto">
          <a:xfrm>
            <a:off x="1073150" y="704850"/>
            <a:ext cx="4699000" cy="3524250"/>
          </a:xfrm>
          <a:prstGeom prst="rect">
            <a:avLst/>
          </a:prstGeom>
          <a:noFill/>
          <a:ln w="9525">
            <a:solidFill>
              <a:srgbClr val="000000"/>
            </a:solidFill>
            <a:miter lim="800000"/>
            <a:headEnd/>
            <a:tailEnd/>
          </a:ln>
        </p:spPr>
      </p:sp>
      <p:sp>
        <p:nvSpPr>
          <p:cNvPr id="101381" name="Rectangle 5"/>
          <p:cNvSpPr>
            <a:spLocks noGrp="1" noChangeArrowheads="1"/>
          </p:cNvSpPr>
          <p:nvPr>
            <p:ph type="body" sz="quarter" idx="3"/>
          </p:nvPr>
        </p:nvSpPr>
        <p:spPr bwMode="auto">
          <a:xfrm>
            <a:off x="912813" y="4464050"/>
            <a:ext cx="5019675" cy="4229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1382" name="Rectangle 6"/>
          <p:cNvSpPr>
            <a:spLocks noGrp="1" noChangeArrowheads="1"/>
          </p:cNvSpPr>
          <p:nvPr>
            <p:ph type="ftr" sz="quarter" idx="4"/>
          </p:nvPr>
        </p:nvSpPr>
        <p:spPr bwMode="auto">
          <a:xfrm>
            <a:off x="0" y="8928100"/>
            <a:ext cx="2967038" cy="469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01383" name="Rectangle 7"/>
          <p:cNvSpPr>
            <a:spLocks noGrp="1" noChangeArrowheads="1"/>
          </p:cNvSpPr>
          <p:nvPr>
            <p:ph type="sldNum" sz="quarter" idx="5"/>
          </p:nvPr>
        </p:nvSpPr>
        <p:spPr bwMode="auto">
          <a:xfrm>
            <a:off x="3878263" y="8928100"/>
            <a:ext cx="2967037" cy="469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0A8EBD8-E5A7-B048-93D1-EA5FBC6C9742}"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4930" name="Rectangle 1026"/>
          <p:cNvSpPr>
            <a:spLocks noGrp="1" noRot="1" noChangeAspect="1" noChangeArrowheads="1"/>
          </p:cNvSpPr>
          <p:nvPr>
            <p:ph type="sldImg"/>
          </p:nvPr>
        </p:nvSpPr>
        <p:spPr bwMode="auto">
          <a:xfrm>
            <a:off x="1073150" y="704850"/>
            <a:ext cx="4699000" cy="3524250"/>
          </a:xfrm>
          <a:prstGeom prst="rect">
            <a:avLst/>
          </a:prstGeom>
          <a:solidFill>
            <a:srgbClr val="FFFFFF"/>
          </a:solidFill>
          <a:ln>
            <a:solidFill>
              <a:srgbClr val="000000"/>
            </a:solidFill>
            <a:miter lim="800000"/>
            <a:headEnd/>
            <a:tailEnd/>
          </a:ln>
        </p:spPr>
      </p:sp>
      <p:sp>
        <p:nvSpPr>
          <p:cNvPr id="124931" name="Rectangle 1027"/>
          <p:cNvSpPr>
            <a:spLocks noGrp="1" noChangeArrowheads="1"/>
          </p:cNvSpPr>
          <p:nvPr>
            <p:ph type="body" idx="1"/>
          </p:nvPr>
        </p:nvSpPr>
        <p:spPr bwMode="auto">
          <a:xfrm>
            <a:off x="912113" y="4464362"/>
            <a:ext cx="5021075" cy="4228167"/>
          </a:xfrm>
          <a:prstGeom prst="rect">
            <a:avLst/>
          </a:prstGeom>
          <a:solidFill>
            <a:srgbClr val="FFFFFF"/>
          </a:solidFill>
          <a:ln>
            <a:solidFill>
              <a:srgbClr val="000000"/>
            </a:solidFill>
            <a:miter lim="800000"/>
            <a:headEnd/>
            <a:tailEnd/>
          </a:ln>
        </p:spPr>
        <p:txBody>
          <a:bodyPr lIns="91445" tIns="45722" rIns="91445" bIns="45722">
            <a:prstTxWarp prst="textNoShape">
              <a:avLst/>
            </a:prstTxWarp>
          </a:bodyPr>
          <a:lstStyle/>
          <a:p>
            <a:endParaRPr lang="en-US">
              <a:latin typeface="Arial" pitchFamily="-111" charset="0"/>
              <a:ea typeface="ＭＳ Ｐゴシック" pitchFamily="-111"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006BEABE-AA72-B844-85EF-EB9D53C6B811}" type="slidenum">
              <a:rPr lang="en-US"/>
              <a:pPr/>
              <a:t>13</a:t>
            </a:fld>
            <a:endParaRPr lang="en-US"/>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r>
              <a:rPr lang="en-US">
                <a:latin typeface="Arial" pitchFamily="-110" charset="0"/>
                <a:ea typeface="ＭＳ Ｐゴシック" pitchFamily="-110" charset="-128"/>
                <a:cs typeface="ＭＳ Ｐゴシック" pitchFamily="-110" charset="-128"/>
              </a:rPr>
              <a:t>Bias/variance in terms of resulting classifier given randomly selected training set; why it is a tradeoff; when to choose low-bias method, when to choose low-variance method</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2DBD461B-EFB6-7D40-B4B5-953134382C73}" type="slidenum">
              <a:rPr lang="en-US"/>
              <a:pPr/>
              <a:t>48</a:t>
            </a:fld>
            <a:endParaRPr lang="en-US"/>
          </a:p>
        </p:txBody>
      </p:sp>
      <p:sp>
        <p:nvSpPr>
          <p:cNvPr id="56323" name="Rectangle 2"/>
          <p:cNvSpPr>
            <a:spLocks noGrp="1" noRot="1" noChangeAspect="1" noChangeArrowheads="1" noTextEdit="1"/>
          </p:cNvSpPr>
          <p:nvPr>
            <p:ph type="sldImg"/>
          </p:nvPr>
        </p:nvSpPr>
        <p:spPr>
          <a:xfrm>
            <a:off x="1074738" y="704850"/>
            <a:ext cx="4699000" cy="3524250"/>
          </a:xfrm>
          <a:ln/>
        </p:spPr>
      </p:sp>
      <p:sp>
        <p:nvSpPr>
          <p:cNvPr id="56324" name="Rectangle 3"/>
          <p:cNvSpPr>
            <a:spLocks noGrp="1" noChangeArrowheads="1"/>
          </p:cNvSpPr>
          <p:nvPr>
            <p:ph type="body" idx="1"/>
          </p:nvPr>
        </p:nvSpPr>
        <p:spPr>
          <a:xfrm>
            <a:off x="684828" y="4464362"/>
            <a:ext cx="5475646" cy="4228167"/>
          </a:xfrm>
          <a:noFill/>
          <a:ln/>
        </p:spPr>
        <p:txBody>
          <a:bodyPr/>
          <a:lstStyle/>
          <a:p>
            <a:endParaRPr lang="en-US">
              <a:latin typeface="Arial" pitchFamily="-110" charset="0"/>
              <a:ea typeface="ＭＳ Ｐゴシック" pitchFamily="-110" charset="-128"/>
              <a:cs typeface="ＭＳ Ｐゴシック" pitchFamily="-110"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685800" y="914400"/>
            <a:ext cx="7772400" cy="1143000"/>
          </a:xfrm>
        </p:spPr>
        <p:txBody>
          <a:bodyPr/>
          <a:lstStyle>
            <a:lvl1pPr algn="ctr">
              <a:defRPr/>
            </a:lvl1pPr>
          </a:lstStyle>
          <a:p>
            <a:r>
              <a:rPr lang="en-US"/>
              <a:t>Click to edit Master title style</a:t>
            </a:r>
          </a:p>
        </p:txBody>
      </p:sp>
      <p:sp>
        <p:nvSpPr>
          <p:cNvPr id="65549" name="Rectangle 13"/>
          <p:cNvSpPr>
            <a:spLocks noGrp="1" noChangeArrowheads="1"/>
          </p:cNvSpPr>
          <p:nvPr>
            <p:ph type="subTitle" idx="1"/>
          </p:nvPr>
        </p:nvSpPr>
        <p:spPr>
          <a:xfrm>
            <a:off x="1371600" y="4191000"/>
            <a:ext cx="6400800" cy="1752600"/>
          </a:xfrm>
        </p:spPr>
        <p:txBody>
          <a:bodyPr/>
          <a:lstStyle>
            <a:lvl1pPr marL="0" indent="0" algn="ctr">
              <a:buFont typeface="Wingdings" charset="2"/>
              <a:buNone/>
              <a:defRPr/>
            </a:lvl1pPr>
          </a:lstStyle>
          <a:p>
            <a:r>
              <a:rPr lang="en-US"/>
              <a:t>Click to edit Master subtitle style</a:t>
            </a:r>
          </a:p>
        </p:txBody>
      </p:sp>
      <p:sp>
        <p:nvSpPr>
          <p:cNvPr id="4" name="Rectangle 14"/>
          <p:cNvSpPr>
            <a:spLocks noGrp="1" noChangeArrowheads="1"/>
          </p:cNvSpPr>
          <p:nvPr>
            <p:ph type="dt" sz="half" idx="10"/>
          </p:nvPr>
        </p:nvSpPr>
        <p:spPr>
          <a:xfrm>
            <a:off x="990600" y="6248400"/>
            <a:ext cx="1905000" cy="457200"/>
          </a:xfrm>
        </p:spPr>
        <p:txBody>
          <a:bodyPr anchor="b"/>
          <a:lstStyle>
            <a:lvl1pPr>
              <a:defRPr>
                <a:solidFill>
                  <a:schemeClr val="bg2"/>
                </a:solidFill>
                <a:latin typeface="Tahoma" pitchFamily="-110" charset="0"/>
              </a:defRPr>
            </a:lvl1pPr>
          </a:lstStyle>
          <a:p>
            <a:endParaRPr lang="en-US"/>
          </a:p>
        </p:txBody>
      </p:sp>
      <p:sp>
        <p:nvSpPr>
          <p:cNvPr id="5" name="Rectangle 15"/>
          <p:cNvSpPr>
            <a:spLocks noGrp="1" noChangeArrowheads="1"/>
          </p:cNvSpPr>
          <p:nvPr>
            <p:ph type="ftr" sz="quarter" idx="11"/>
          </p:nvPr>
        </p:nvSpPr>
        <p:spPr>
          <a:xfrm>
            <a:off x="3429000" y="6248400"/>
            <a:ext cx="2895600" cy="457200"/>
          </a:xfrm>
        </p:spPr>
        <p:txBody>
          <a:bodyPr anchor="b"/>
          <a:lstStyle>
            <a:lvl1pPr>
              <a:defRPr>
                <a:solidFill>
                  <a:schemeClr val="bg2"/>
                </a:solidFill>
                <a:latin typeface="Tahoma" pitchFamily="-110" charset="0"/>
              </a:defRPr>
            </a:lvl1pPr>
          </a:lstStyle>
          <a:p>
            <a:endParaRPr lang="en-US"/>
          </a:p>
        </p:txBody>
      </p:sp>
      <p:sp>
        <p:nvSpPr>
          <p:cNvPr id="6" name="Rectangle 16"/>
          <p:cNvSpPr>
            <a:spLocks noGrp="1" noChangeArrowheads="1"/>
          </p:cNvSpPr>
          <p:nvPr>
            <p:ph type="sldNum" sz="quarter" idx="12"/>
          </p:nvPr>
        </p:nvSpPr>
        <p:spPr>
          <a:xfrm>
            <a:off x="6858000" y="6248400"/>
            <a:ext cx="1905000" cy="457200"/>
          </a:xfrm>
        </p:spPr>
        <p:txBody>
          <a:bodyPr anchor="b"/>
          <a:lstStyle>
            <a:lvl1pPr>
              <a:defRPr>
                <a:solidFill>
                  <a:schemeClr val="bg2"/>
                </a:solidFill>
                <a:latin typeface="Tahoma" pitchFamily="-110" charset="0"/>
              </a:defRPr>
            </a:lvl1pPr>
          </a:lstStyle>
          <a:p>
            <a:fld id="{E3E1B346-3A63-8648-8736-73639F278B2F}" type="slidenum">
              <a:rPr lang="en-US"/>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6"/>
          <p:cNvSpPr>
            <a:spLocks noGrp="1" noChangeArrowheads="1"/>
          </p:cNvSpPr>
          <p:nvPr>
            <p:ph type="dt" sz="half" idx="10"/>
          </p:nvPr>
        </p:nvSpPr>
        <p:spPr>
          <a:ln/>
        </p:spPr>
        <p:txBody>
          <a:bodyPr/>
          <a:lstStyle>
            <a:lvl1pPr>
              <a:defRPr/>
            </a:lvl1pPr>
          </a:lstStyle>
          <a:p>
            <a:endParaRPr lang="en-US"/>
          </a:p>
        </p:txBody>
      </p:sp>
      <p:sp>
        <p:nvSpPr>
          <p:cNvPr id="5" name="Rectangle 17"/>
          <p:cNvSpPr>
            <a:spLocks noGrp="1" noChangeArrowheads="1"/>
          </p:cNvSpPr>
          <p:nvPr>
            <p:ph type="ftr" sz="quarter" idx="11"/>
          </p:nvPr>
        </p:nvSpPr>
        <p:spPr>
          <a:ln/>
        </p:spPr>
        <p:txBody>
          <a:bodyPr/>
          <a:lstStyle>
            <a:lvl1pPr>
              <a:defRPr/>
            </a:lvl1pPr>
          </a:lstStyle>
          <a:p>
            <a:endParaRPr lang="en-US"/>
          </a:p>
        </p:txBody>
      </p:sp>
      <p:sp>
        <p:nvSpPr>
          <p:cNvPr id="6" name="Rectangle 18"/>
          <p:cNvSpPr>
            <a:spLocks noGrp="1" noChangeArrowheads="1"/>
          </p:cNvSpPr>
          <p:nvPr>
            <p:ph type="sldNum" sz="quarter" idx="12"/>
          </p:nvPr>
        </p:nvSpPr>
        <p:spPr>
          <a:ln/>
        </p:spPr>
        <p:txBody>
          <a:bodyPr/>
          <a:lstStyle>
            <a:lvl1pPr>
              <a:defRPr/>
            </a:lvl1pPr>
          </a:lstStyle>
          <a:p>
            <a:fld id="{8DC4C184-F9D7-184A-96CD-80E147D52105}" type="slidenum">
              <a:rPr lang="en-US"/>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1300" y="381000"/>
            <a:ext cx="2019300" cy="6248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381000"/>
            <a:ext cx="5905500" cy="6248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6"/>
          <p:cNvSpPr>
            <a:spLocks noGrp="1" noChangeArrowheads="1"/>
          </p:cNvSpPr>
          <p:nvPr>
            <p:ph type="dt" sz="half" idx="10"/>
          </p:nvPr>
        </p:nvSpPr>
        <p:spPr>
          <a:ln/>
        </p:spPr>
        <p:txBody>
          <a:bodyPr/>
          <a:lstStyle>
            <a:lvl1pPr>
              <a:defRPr/>
            </a:lvl1pPr>
          </a:lstStyle>
          <a:p>
            <a:endParaRPr lang="en-US"/>
          </a:p>
        </p:txBody>
      </p:sp>
      <p:sp>
        <p:nvSpPr>
          <p:cNvPr id="5" name="Rectangle 17"/>
          <p:cNvSpPr>
            <a:spLocks noGrp="1" noChangeArrowheads="1"/>
          </p:cNvSpPr>
          <p:nvPr>
            <p:ph type="ftr" sz="quarter" idx="11"/>
          </p:nvPr>
        </p:nvSpPr>
        <p:spPr>
          <a:ln/>
        </p:spPr>
        <p:txBody>
          <a:bodyPr/>
          <a:lstStyle>
            <a:lvl1pPr>
              <a:defRPr/>
            </a:lvl1pPr>
          </a:lstStyle>
          <a:p>
            <a:endParaRPr lang="en-US"/>
          </a:p>
        </p:txBody>
      </p:sp>
      <p:sp>
        <p:nvSpPr>
          <p:cNvPr id="6" name="Rectangle 18"/>
          <p:cNvSpPr>
            <a:spLocks noGrp="1" noChangeArrowheads="1"/>
          </p:cNvSpPr>
          <p:nvPr>
            <p:ph type="sldNum" sz="quarter" idx="12"/>
          </p:nvPr>
        </p:nvSpPr>
        <p:spPr>
          <a:ln/>
        </p:spPr>
        <p:txBody>
          <a:bodyPr/>
          <a:lstStyle>
            <a:lvl1pPr>
              <a:defRPr/>
            </a:lvl1pPr>
          </a:lstStyle>
          <a:p>
            <a:fld id="{92351BD4-32DB-6644-9242-2B057431F107}" type="slidenum">
              <a:rPr lang="en-US"/>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077200" cy="9906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752600"/>
            <a:ext cx="7772400" cy="2362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0" y="4267200"/>
            <a:ext cx="7772400" cy="2362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6"/>
          <p:cNvSpPr>
            <a:spLocks noGrp="1" noChangeArrowheads="1"/>
          </p:cNvSpPr>
          <p:nvPr>
            <p:ph type="dt" sz="half" idx="10"/>
          </p:nvPr>
        </p:nvSpPr>
        <p:spPr>
          <a:ln/>
        </p:spPr>
        <p:txBody>
          <a:bodyPr/>
          <a:lstStyle>
            <a:lvl1pPr>
              <a:defRPr/>
            </a:lvl1pPr>
          </a:lstStyle>
          <a:p>
            <a:endParaRPr lang="en-US"/>
          </a:p>
        </p:txBody>
      </p:sp>
      <p:sp>
        <p:nvSpPr>
          <p:cNvPr id="6" name="Rectangle 17"/>
          <p:cNvSpPr>
            <a:spLocks noGrp="1" noChangeArrowheads="1"/>
          </p:cNvSpPr>
          <p:nvPr>
            <p:ph type="ftr" sz="quarter" idx="11"/>
          </p:nvPr>
        </p:nvSpPr>
        <p:spPr>
          <a:ln/>
        </p:spPr>
        <p:txBody>
          <a:bodyPr/>
          <a:lstStyle>
            <a:lvl1pPr>
              <a:defRPr/>
            </a:lvl1pPr>
          </a:lstStyle>
          <a:p>
            <a:endParaRPr lang="en-US"/>
          </a:p>
        </p:txBody>
      </p:sp>
      <p:sp>
        <p:nvSpPr>
          <p:cNvPr id="7" name="Rectangle 18"/>
          <p:cNvSpPr>
            <a:spLocks noGrp="1" noChangeArrowheads="1"/>
          </p:cNvSpPr>
          <p:nvPr>
            <p:ph type="sldNum" sz="quarter" idx="12"/>
          </p:nvPr>
        </p:nvSpPr>
        <p:spPr>
          <a:ln/>
        </p:spPr>
        <p:txBody>
          <a:bodyPr/>
          <a:lstStyle>
            <a:lvl1pPr>
              <a:defRPr/>
            </a:lvl1pPr>
          </a:lstStyle>
          <a:p>
            <a:fld id="{22A77451-B4D0-444C-B26E-68168808B983}" type="slidenum">
              <a:rPr lang="en-US"/>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077200"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752600"/>
            <a:ext cx="7772400" cy="2362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85800" y="4267200"/>
            <a:ext cx="7772400" cy="2362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6"/>
          <p:cNvSpPr>
            <a:spLocks noGrp="1" noChangeArrowheads="1"/>
          </p:cNvSpPr>
          <p:nvPr>
            <p:ph type="dt" sz="half" idx="10"/>
          </p:nvPr>
        </p:nvSpPr>
        <p:spPr>
          <a:ln/>
        </p:spPr>
        <p:txBody>
          <a:bodyPr/>
          <a:lstStyle>
            <a:lvl1pPr>
              <a:defRPr/>
            </a:lvl1pPr>
          </a:lstStyle>
          <a:p>
            <a:endParaRPr lang="en-US"/>
          </a:p>
        </p:txBody>
      </p:sp>
      <p:sp>
        <p:nvSpPr>
          <p:cNvPr id="6" name="Rectangle 17"/>
          <p:cNvSpPr>
            <a:spLocks noGrp="1" noChangeArrowheads="1"/>
          </p:cNvSpPr>
          <p:nvPr>
            <p:ph type="ftr" sz="quarter" idx="11"/>
          </p:nvPr>
        </p:nvSpPr>
        <p:spPr>
          <a:ln/>
        </p:spPr>
        <p:txBody>
          <a:bodyPr/>
          <a:lstStyle>
            <a:lvl1pPr>
              <a:defRPr/>
            </a:lvl1pPr>
          </a:lstStyle>
          <a:p>
            <a:endParaRPr lang="en-US"/>
          </a:p>
        </p:txBody>
      </p:sp>
      <p:sp>
        <p:nvSpPr>
          <p:cNvPr id="7" name="Rectangle 18"/>
          <p:cNvSpPr>
            <a:spLocks noGrp="1" noChangeArrowheads="1"/>
          </p:cNvSpPr>
          <p:nvPr>
            <p:ph type="sldNum" sz="quarter" idx="12"/>
          </p:nvPr>
        </p:nvSpPr>
        <p:spPr>
          <a:ln/>
        </p:spPr>
        <p:txBody>
          <a:bodyPr/>
          <a:lstStyle>
            <a:lvl1pPr>
              <a:defRPr/>
            </a:lvl1pPr>
          </a:lstStyle>
          <a:p>
            <a:fld id="{A42781EB-3EB5-6642-814A-83637B3A497F}" type="slidenum">
              <a:rPr lang="en-US"/>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077200"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752600"/>
            <a:ext cx="3810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52600"/>
            <a:ext cx="3810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6"/>
          <p:cNvSpPr>
            <a:spLocks noGrp="1" noChangeArrowheads="1"/>
          </p:cNvSpPr>
          <p:nvPr>
            <p:ph type="dt" sz="half" idx="10"/>
          </p:nvPr>
        </p:nvSpPr>
        <p:spPr>
          <a:ln/>
        </p:spPr>
        <p:txBody>
          <a:bodyPr/>
          <a:lstStyle>
            <a:lvl1pPr>
              <a:defRPr/>
            </a:lvl1pPr>
          </a:lstStyle>
          <a:p>
            <a:endParaRPr lang="en-US"/>
          </a:p>
        </p:txBody>
      </p:sp>
      <p:sp>
        <p:nvSpPr>
          <p:cNvPr id="6" name="Rectangle 17"/>
          <p:cNvSpPr>
            <a:spLocks noGrp="1" noChangeArrowheads="1"/>
          </p:cNvSpPr>
          <p:nvPr>
            <p:ph type="ftr" sz="quarter" idx="11"/>
          </p:nvPr>
        </p:nvSpPr>
        <p:spPr>
          <a:ln/>
        </p:spPr>
        <p:txBody>
          <a:bodyPr/>
          <a:lstStyle>
            <a:lvl1pPr>
              <a:defRPr/>
            </a:lvl1pPr>
          </a:lstStyle>
          <a:p>
            <a:endParaRPr lang="en-US"/>
          </a:p>
        </p:txBody>
      </p:sp>
      <p:sp>
        <p:nvSpPr>
          <p:cNvPr id="7" name="Rectangle 18"/>
          <p:cNvSpPr>
            <a:spLocks noGrp="1" noChangeArrowheads="1"/>
          </p:cNvSpPr>
          <p:nvPr>
            <p:ph type="sldNum" sz="quarter" idx="12"/>
          </p:nvPr>
        </p:nvSpPr>
        <p:spPr>
          <a:ln/>
        </p:spPr>
        <p:txBody>
          <a:bodyPr/>
          <a:lstStyle>
            <a:lvl1pPr>
              <a:defRPr/>
            </a:lvl1pPr>
          </a:lstStyle>
          <a:p>
            <a:fld id="{02B27515-D167-954D-956D-688C93FD1FBE}" type="slidenum">
              <a:rPr lang="en-US"/>
              <a:pPr/>
              <a:t>‹#›</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077200"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752600"/>
            <a:ext cx="3810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752600"/>
            <a:ext cx="3810000" cy="4876800"/>
          </a:xfrm>
        </p:spPr>
        <p:txBody>
          <a:bodyPr/>
          <a:lstStyle/>
          <a:p>
            <a:pPr lvl="0"/>
            <a:endParaRPr lang="en-US" noProof="0" smtClean="0"/>
          </a:p>
        </p:txBody>
      </p:sp>
      <p:sp>
        <p:nvSpPr>
          <p:cNvPr id="5" name="Rectangle 16"/>
          <p:cNvSpPr>
            <a:spLocks noGrp="1" noChangeArrowheads="1"/>
          </p:cNvSpPr>
          <p:nvPr>
            <p:ph type="dt" sz="half" idx="10"/>
          </p:nvPr>
        </p:nvSpPr>
        <p:spPr>
          <a:ln/>
        </p:spPr>
        <p:txBody>
          <a:bodyPr/>
          <a:lstStyle>
            <a:lvl1pPr>
              <a:defRPr/>
            </a:lvl1pPr>
          </a:lstStyle>
          <a:p>
            <a:endParaRPr lang="en-US"/>
          </a:p>
        </p:txBody>
      </p:sp>
      <p:sp>
        <p:nvSpPr>
          <p:cNvPr id="6" name="Rectangle 17"/>
          <p:cNvSpPr>
            <a:spLocks noGrp="1" noChangeArrowheads="1"/>
          </p:cNvSpPr>
          <p:nvPr>
            <p:ph type="ftr" sz="quarter" idx="11"/>
          </p:nvPr>
        </p:nvSpPr>
        <p:spPr>
          <a:ln/>
        </p:spPr>
        <p:txBody>
          <a:bodyPr/>
          <a:lstStyle>
            <a:lvl1pPr>
              <a:defRPr/>
            </a:lvl1pPr>
          </a:lstStyle>
          <a:p>
            <a:endParaRPr lang="en-US"/>
          </a:p>
        </p:txBody>
      </p:sp>
      <p:sp>
        <p:nvSpPr>
          <p:cNvPr id="7" name="Rectangle 18"/>
          <p:cNvSpPr>
            <a:spLocks noGrp="1" noChangeArrowheads="1"/>
          </p:cNvSpPr>
          <p:nvPr>
            <p:ph type="sldNum" sz="quarter" idx="12"/>
          </p:nvPr>
        </p:nvSpPr>
        <p:spPr>
          <a:ln/>
        </p:spPr>
        <p:txBody>
          <a:bodyPr/>
          <a:lstStyle>
            <a:lvl1pPr>
              <a:defRPr/>
            </a:lvl1pPr>
          </a:lstStyle>
          <a:p>
            <a:fld id="{A5C12E44-21C8-A94C-BB3D-BAFA06C528CE}" type="slidenum">
              <a:rPr lang="en-US"/>
              <a:pPr/>
              <a:t>‹#›</a:t>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077200"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752600"/>
            <a:ext cx="3810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752600"/>
            <a:ext cx="3810000" cy="2362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267200"/>
            <a:ext cx="3810000" cy="2362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16"/>
          <p:cNvSpPr>
            <a:spLocks noGrp="1" noChangeArrowheads="1"/>
          </p:cNvSpPr>
          <p:nvPr>
            <p:ph type="dt" sz="half" idx="10"/>
          </p:nvPr>
        </p:nvSpPr>
        <p:spPr>
          <a:ln/>
        </p:spPr>
        <p:txBody>
          <a:bodyPr/>
          <a:lstStyle>
            <a:lvl1pPr>
              <a:defRPr/>
            </a:lvl1pPr>
          </a:lstStyle>
          <a:p>
            <a:endParaRPr lang="en-US"/>
          </a:p>
        </p:txBody>
      </p:sp>
      <p:sp>
        <p:nvSpPr>
          <p:cNvPr id="7" name="Rectangle 17"/>
          <p:cNvSpPr>
            <a:spLocks noGrp="1" noChangeArrowheads="1"/>
          </p:cNvSpPr>
          <p:nvPr>
            <p:ph type="ftr" sz="quarter" idx="11"/>
          </p:nvPr>
        </p:nvSpPr>
        <p:spPr>
          <a:ln/>
        </p:spPr>
        <p:txBody>
          <a:bodyPr/>
          <a:lstStyle>
            <a:lvl1pPr>
              <a:defRPr/>
            </a:lvl1pPr>
          </a:lstStyle>
          <a:p>
            <a:endParaRPr lang="en-US"/>
          </a:p>
        </p:txBody>
      </p:sp>
      <p:sp>
        <p:nvSpPr>
          <p:cNvPr id="8" name="Rectangle 18"/>
          <p:cNvSpPr>
            <a:spLocks noGrp="1" noChangeArrowheads="1"/>
          </p:cNvSpPr>
          <p:nvPr>
            <p:ph type="sldNum" sz="quarter" idx="12"/>
          </p:nvPr>
        </p:nvSpPr>
        <p:spPr>
          <a:ln/>
        </p:spPr>
        <p:txBody>
          <a:bodyPr/>
          <a:lstStyle>
            <a:lvl1pPr>
              <a:defRPr/>
            </a:lvl1pPr>
          </a:lstStyle>
          <a:p>
            <a:fld id="{77189CC0-3FDE-3E4F-9C25-B8061AE9122B}" type="slidenum">
              <a:rPr lang="en-US"/>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6"/>
          <p:cNvSpPr>
            <a:spLocks noGrp="1" noChangeArrowheads="1"/>
          </p:cNvSpPr>
          <p:nvPr>
            <p:ph type="dt" sz="half" idx="10"/>
          </p:nvPr>
        </p:nvSpPr>
        <p:spPr>
          <a:ln/>
        </p:spPr>
        <p:txBody>
          <a:bodyPr/>
          <a:lstStyle>
            <a:lvl1pPr>
              <a:defRPr/>
            </a:lvl1pPr>
          </a:lstStyle>
          <a:p>
            <a:endParaRPr lang="en-US"/>
          </a:p>
        </p:txBody>
      </p:sp>
      <p:sp>
        <p:nvSpPr>
          <p:cNvPr id="5" name="Rectangle 17"/>
          <p:cNvSpPr>
            <a:spLocks noGrp="1" noChangeArrowheads="1"/>
          </p:cNvSpPr>
          <p:nvPr>
            <p:ph type="ftr" sz="quarter" idx="11"/>
          </p:nvPr>
        </p:nvSpPr>
        <p:spPr>
          <a:ln/>
        </p:spPr>
        <p:txBody>
          <a:bodyPr/>
          <a:lstStyle>
            <a:lvl1pPr>
              <a:defRPr/>
            </a:lvl1pPr>
          </a:lstStyle>
          <a:p>
            <a:endParaRPr lang="en-US"/>
          </a:p>
        </p:txBody>
      </p:sp>
      <p:sp>
        <p:nvSpPr>
          <p:cNvPr id="6" name="Rectangle 18"/>
          <p:cNvSpPr>
            <a:spLocks noGrp="1" noChangeArrowheads="1"/>
          </p:cNvSpPr>
          <p:nvPr>
            <p:ph type="sldNum" sz="quarter" idx="12"/>
          </p:nvPr>
        </p:nvSpPr>
        <p:spPr>
          <a:ln/>
        </p:spPr>
        <p:txBody>
          <a:bodyPr/>
          <a:lstStyle>
            <a:lvl1pPr>
              <a:defRPr/>
            </a:lvl1pPr>
          </a:lstStyle>
          <a:p>
            <a:fld id="{2CB98D46-432C-264E-A8FB-6B2BE925A543}" type="slidenum">
              <a:rPr lang="en-US"/>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6"/>
          <p:cNvSpPr>
            <a:spLocks noGrp="1" noChangeArrowheads="1"/>
          </p:cNvSpPr>
          <p:nvPr>
            <p:ph type="dt" sz="half" idx="10"/>
          </p:nvPr>
        </p:nvSpPr>
        <p:spPr>
          <a:ln/>
        </p:spPr>
        <p:txBody>
          <a:bodyPr/>
          <a:lstStyle>
            <a:lvl1pPr>
              <a:defRPr/>
            </a:lvl1pPr>
          </a:lstStyle>
          <a:p>
            <a:endParaRPr lang="en-US"/>
          </a:p>
        </p:txBody>
      </p:sp>
      <p:sp>
        <p:nvSpPr>
          <p:cNvPr id="5" name="Rectangle 17"/>
          <p:cNvSpPr>
            <a:spLocks noGrp="1" noChangeArrowheads="1"/>
          </p:cNvSpPr>
          <p:nvPr>
            <p:ph type="ftr" sz="quarter" idx="11"/>
          </p:nvPr>
        </p:nvSpPr>
        <p:spPr>
          <a:ln/>
        </p:spPr>
        <p:txBody>
          <a:bodyPr/>
          <a:lstStyle>
            <a:lvl1pPr>
              <a:defRPr/>
            </a:lvl1pPr>
          </a:lstStyle>
          <a:p>
            <a:endParaRPr lang="en-US"/>
          </a:p>
        </p:txBody>
      </p:sp>
      <p:sp>
        <p:nvSpPr>
          <p:cNvPr id="6" name="Rectangle 18"/>
          <p:cNvSpPr>
            <a:spLocks noGrp="1" noChangeArrowheads="1"/>
          </p:cNvSpPr>
          <p:nvPr>
            <p:ph type="sldNum" sz="quarter" idx="12"/>
          </p:nvPr>
        </p:nvSpPr>
        <p:spPr>
          <a:ln/>
        </p:spPr>
        <p:txBody>
          <a:bodyPr/>
          <a:lstStyle>
            <a:lvl1pPr>
              <a:defRPr/>
            </a:lvl1pPr>
          </a:lstStyle>
          <a:p>
            <a:fld id="{A0D9479F-C3C3-524F-AB93-F7090DB047C7}" type="slidenum">
              <a:rPr lang="en-US"/>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7526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526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6"/>
          <p:cNvSpPr>
            <a:spLocks noGrp="1" noChangeArrowheads="1"/>
          </p:cNvSpPr>
          <p:nvPr>
            <p:ph type="dt" sz="half" idx="10"/>
          </p:nvPr>
        </p:nvSpPr>
        <p:spPr>
          <a:ln/>
        </p:spPr>
        <p:txBody>
          <a:bodyPr/>
          <a:lstStyle>
            <a:lvl1pPr>
              <a:defRPr/>
            </a:lvl1pPr>
          </a:lstStyle>
          <a:p>
            <a:endParaRPr lang="en-US"/>
          </a:p>
        </p:txBody>
      </p:sp>
      <p:sp>
        <p:nvSpPr>
          <p:cNvPr id="6" name="Rectangle 17"/>
          <p:cNvSpPr>
            <a:spLocks noGrp="1" noChangeArrowheads="1"/>
          </p:cNvSpPr>
          <p:nvPr>
            <p:ph type="ftr" sz="quarter" idx="11"/>
          </p:nvPr>
        </p:nvSpPr>
        <p:spPr>
          <a:ln/>
        </p:spPr>
        <p:txBody>
          <a:bodyPr/>
          <a:lstStyle>
            <a:lvl1pPr>
              <a:defRPr/>
            </a:lvl1pPr>
          </a:lstStyle>
          <a:p>
            <a:endParaRPr lang="en-US"/>
          </a:p>
        </p:txBody>
      </p:sp>
      <p:sp>
        <p:nvSpPr>
          <p:cNvPr id="7" name="Rectangle 18"/>
          <p:cNvSpPr>
            <a:spLocks noGrp="1" noChangeArrowheads="1"/>
          </p:cNvSpPr>
          <p:nvPr>
            <p:ph type="sldNum" sz="quarter" idx="12"/>
          </p:nvPr>
        </p:nvSpPr>
        <p:spPr>
          <a:ln/>
        </p:spPr>
        <p:txBody>
          <a:bodyPr/>
          <a:lstStyle>
            <a:lvl1pPr>
              <a:defRPr/>
            </a:lvl1pPr>
          </a:lstStyle>
          <a:p>
            <a:fld id="{89F3429D-48A3-D048-8157-DF9940572EAC}" type="slidenum">
              <a:rPr lang="en-US"/>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6"/>
          <p:cNvSpPr>
            <a:spLocks noGrp="1" noChangeArrowheads="1"/>
          </p:cNvSpPr>
          <p:nvPr>
            <p:ph type="dt" sz="half" idx="10"/>
          </p:nvPr>
        </p:nvSpPr>
        <p:spPr>
          <a:ln/>
        </p:spPr>
        <p:txBody>
          <a:bodyPr/>
          <a:lstStyle>
            <a:lvl1pPr>
              <a:defRPr/>
            </a:lvl1pPr>
          </a:lstStyle>
          <a:p>
            <a:endParaRPr lang="en-US"/>
          </a:p>
        </p:txBody>
      </p:sp>
      <p:sp>
        <p:nvSpPr>
          <p:cNvPr id="8" name="Rectangle 17"/>
          <p:cNvSpPr>
            <a:spLocks noGrp="1" noChangeArrowheads="1"/>
          </p:cNvSpPr>
          <p:nvPr>
            <p:ph type="ftr" sz="quarter" idx="11"/>
          </p:nvPr>
        </p:nvSpPr>
        <p:spPr>
          <a:ln/>
        </p:spPr>
        <p:txBody>
          <a:bodyPr/>
          <a:lstStyle>
            <a:lvl1pPr>
              <a:defRPr/>
            </a:lvl1pPr>
          </a:lstStyle>
          <a:p>
            <a:endParaRPr lang="en-US"/>
          </a:p>
        </p:txBody>
      </p:sp>
      <p:sp>
        <p:nvSpPr>
          <p:cNvPr id="9" name="Rectangle 18"/>
          <p:cNvSpPr>
            <a:spLocks noGrp="1" noChangeArrowheads="1"/>
          </p:cNvSpPr>
          <p:nvPr>
            <p:ph type="sldNum" sz="quarter" idx="12"/>
          </p:nvPr>
        </p:nvSpPr>
        <p:spPr>
          <a:ln/>
        </p:spPr>
        <p:txBody>
          <a:bodyPr/>
          <a:lstStyle>
            <a:lvl1pPr>
              <a:defRPr/>
            </a:lvl1pPr>
          </a:lstStyle>
          <a:p>
            <a:fld id="{53CBD5B3-C286-8748-AE1C-1E6AE9B82EA5}" type="slidenum">
              <a:rPr lang="en-US"/>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6"/>
          <p:cNvSpPr>
            <a:spLocks noGrp="1" noChangeArrowheads="1"/>
          </p:cNvSpPr>
          <p:nvPr>
            <p:ph type="dt" sz="half" idx="10"/>
          </p:nvPr>
        </p:nvSpPr>
        <p:spPr>
          <a:ln/>
        </p:spPr>
        <p:txBody>
          <a:bodyPr/>
          <a:lstStyle>
            <a:lvl1pPr>
              <a:defRPr/>
            </a:lvl1pPr>
          </a:lstStyle>
          <a:p>
            <a:endParaRPr lang="en-US"/>
          </a:p>
        </p:txBody>
      </p:sp>
      <p:sp>
        <p:nvSpPr>
          <p:cNvPr id="4" name="Rectangle 17"/>
          <p:cNvSpPr>
            <a:spLocks noGrp="1" noChangeArrowheads="1"/>
          </p:cNvSpPr>
          <p:nvPr>
            <p:ph type="ftr" sz="quarter" idx="11"/>
          </p:nvPr>
        </p:nvSpPr>
        <p:spPr>
          <a:ln/>
        </p:spPr>
        <p:txBody>
          <a:bodyPr/>
          <a:lstStyle>
            <a:lvl1pPr>
              <a:defRPr/>
            </a:lvl1pPr>
          </a:lstStyle>
          <a:p>
            <a:endParaRPr lang="en-US"/>
          </a:p>
        </p:txBody>
      </p:sp>
      <p:sp>
        <p:nvSpPr>
          <p:cNvPr id="5" name="Rectangle 18"/>
          <p:cNvSpPr>
            <a:spLocks noGrp="1" noChangeArrowheads="1"/>
          </p:cNvSpPr>
          <p:nvPr>
            <p:ph type="sldNum" sz="quarter" idx="12"/>
          </p:nvPr>
        </p:nvSpPr>
        <p:spPr>
          <a:ln/>
        </p:spPr>
        <p:txBody>
          <a:bodyPr/>
          <a:lstStyle>
            <a:lvl1pPr>
              <a:defRPr/>
            </a:lvl1pPr>
          </a:lstStyle>
          <a:p>
            <a:fld id="{D1B85C7C-4AFC-5749-9E23-D3B8B28F302D}" type="slidenum">
              <a:rPr lang="en-US"/>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16"/>
          <p:cNvSpPr>
            <a:spLocks noGrp="1" noChangeArrowheads="1"/>
          </p:cNvSpPr>
          <p:nvPr>
            <p:ph type="dt" sz="half" idx="10"/>
          </p:nvPr>
        </p:nvSpPr>
        <p:spPr>
          <a:ln/>
        </p:spPr>
        <p:txBody>
          <a:bodyPr/>
          <a:lstStyle>
            <a:lvl1pPr>
              <a:defRPr/>
            </a:lvl1pPr>
          </a:lstStyle>
          <a:p>
            <a:endParaRPr lang="en-US"/>
          </a:p>
        </p:txBody>
      </p:sp>
      <p:sp>
        <p:nvSpPr>
          <p:cNvPr id="3" name="Rectangle 17"/>
          <p:cNvSpPr>
            <a:spLocks noGrp="1" noChangeArrowheads="1"/>
          </p:cNvSpPr>
          <p:nvPr>
            <p:ph type="ftr" sz="quarter" idx="11"/>
          </p:nvPr>
        </p:nvSpPr>
        <p:spPr>
          <a:ln/>
        </p:spPr>
        <p:txBody>
          <a:bodyPr/>
          <a:lstStyle>
            <a:lvl1pPr>
              <a:defRPr/>
            </a:lvl1pPr>
          </a:lstStyle>
          <a:p>
            <a:endParaRPr lang="en-US"/>
          </a:p>
        </p:txBody>
      </p:sp>
      <p:sp>
        <p:nvSpPr>
          <p:cNvPr id="4" name="Rectangle 18"/>
          <p:cNvSpPr>
            <a:spLocks noGrp="1" noChangeArrowheads="1"/>
          </p:cNvSpPr>
          <p:nvPr>
            <p:ph type="sldNum" sz="quarter" idx="12"/>
          </p:nvPr>
        </p:nvSpPr>
        <p:spPr>
          <a:ln/>
        </p:spPr>
        <p:txBody>
          <a:bodyPr/>
          <a:lstStyle>
            <a:lvl1pPr>
              <a:defRPr/>
            </a:lvl1pPr>
          </a:lstStyle>
          <a:p>
            <a:fld id="{6A1F6E63-CBD3-2849-B834-D7B7F0FE8C02}" type="slidenum">
              <a:rPr lang="en-US"/>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6"/>
          <p:cNvSpPr>
            <a:spLocks noGrp="1" noChangeArrowheads="1"/>
          </p:cNvSpPr>
          <p:nvPr>
            <p:ph type="dt" sz="half" idx="10"/>
          </p:nvPr>
        </p:nvSpPr>
        <p:spPr>
          <a:ln/>
        </p:spPr>
        <p:txBody>
          <a:bodyPr/>
          <a:lstStyle>
            <a:lvl1pPr>
              <a:defRPr/>
            </a:lvl1pPr>
          </a:lstStyle>
          <a:p>
            <a:endParaRPr lang="en-US"/>
          </a:p>
        </p:txBody>
      </p:sp>
      <p:sp>
        <p:nvSpPr>
          <p:cNvPr id="6" name="Rectangle 17"/>
          <p:cNvSpPr>
            <a:spLocks noGrp="1" noChangeArrowheads="1"/>
          </p:cNvSpPr>
          <p:nvPr>
            <p:ph type="ftr" sz="quarter" idx="11"/>
          </p:nvPr>
        </p:nvSpPr>
        <p:spPr>
          <a:ln/>
        </p:spPr>
        <p:txBody>
          <a:bodyPr/>
          <a:lstStyle>
            <a:lvl1pPr>
              <a:defRPr/>
            </a:lvl1pPr>
          </a:lstStyle>
          <a:p>
            <a:endParaRPr lang="en-US"/>
          </a:p>
        </p:txBody>
      </p:sp>
      <p:sp>
        <p:nvSpPr>
          <p:cNvPr id="7" name="Rectangle 18"/>
          <p:cNvSpPr>
            <a:spLocks noGrp="1" noChangeArrowheads="1"/>
          </p:cNvSpPr>
          <p:nvPr>
            <p:ph type="sldNum" sz="quarter" idx="12"/>
          </p:nvPr>
        </p:nvSpPr>
        <p:spPr>
          <a:ln/>
        </p:spPr>
        <p:txBody>
          <a:bodyPr/>
          <a:lstStyle>
            <a:lvl1pPr>
              <a:defRPr/>
            </a:lvl1pPr>
          </a:lstStyle>
          <a:p>
            <a:fld id="{8FA33905-FA79-654E-B270-1543191E4924}" type="slidenum">
              <a:rPr lang="en-US"/>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6"/>
          <p:cNvSpPr>
            <a:spLocks noGrp="1" noChangeArrowheads="1"/>
          </p:cNvSpPr>
          <p:nvPr>
            <p:ph type="dt" sz="half" idx="10"/>
          </p:nvPr>
        </p:nvSpPr>
        <p:spPr>
          <a:ln/>
        </p:spPr>
        <p:txBody>
          <a:bodyPr/>
          <a:lstStyle>
            <a:lvl1pPr>
              <a:defRPr/>
            </a:lvl1pPr>
          </a:lstStyle>
          <a:p>
            <a:endParaRPr lang="en-US"/>
          </a:p>
        </p:txBody>
      </p:sp>
      <p:sp>
        <p:nvSpPr>
          <p:cNvPr id="6" name="Rectangle 17"/>
          <p:cNvSpPr>
            <a:spLocks noGrp="1" noChangeArrowheads="1"/>
          </p:cNvSpPr>
          <p:nvPr>
            <p:ph type="ftr" sz="quarter" idx="11"/>
          </p:nvPr>
        </p:nvSpPr>
        <p:spPr>
          <a:ln/>
        </p:spPr>
        <p:txBody>
          <a:bodyPr/>
          <a:lstStyle>
            <a:lvl1pPr>
              <a:defRPr/>
            </a:lvl1pPr>
          </a:lstStyle>
          <a:p>
            <a:endParaRPr lang="en-US"/>
          </a:p>
        </p:txBody>
      </p:sp>
      <p:sp>
        <p:nvSpPr>
          <p:cNvPr id="7" name="Rectangle 18"/>
          <p:cNvSpPr>
            <a:spLocks noGrp="1" noChangeArrowheads="1"/>
          </p:cNvSpPr>
          <p:nvPr>
            <p:ph type="sldNum" sz="quarter" idx="12"/>
          </p:nvPr>
        </p:nvSpPr>
        <p:spPr>
          <a:ln/>
        </p:spPr>
        <p:txBody>
          <a:bodyPr/>
          <a:lstStyle>
            <a:lvl1pPr>
              <a:defRPr/>
            </a:lvl1pPr>
          </a:lstStyle>
          <a:p>
            <a:fld id="{7D983CAB-6AC0-F04B-96FA-C5FB043EB105}" type="slidenum">
              <a:rPr lang="en-US"/>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14" Type="http://schemas.openxmlformats.org/officeDocument/2006/relationships/slideLayout" Target="../slideLayouts/slideLayout14.xml"/><Relationship Id="rId4" Type="http://schemas.openxmlformats.org/officeDocument/2006/relationships/slideLayout" Target="../slideLayouts/slideLayout4.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6" Type="http://schemas.openxmlformats.org/officeDocument/2006/relationships/slideLayout" Target="../slideLayouts/slideLayout6.xml"/><Relationship Id="rId16" Type="http://schemas.openxmlformats.org/officeDocument/2006/relationships/slideLayout" Target="../slideLayouts/slideLayout16.xml"/><Relationship Id="rId8" Type="http://schemas.openxmlformats.org/officeDocument/2006/relationships/slideLayout" Target="../slideLayouts/slideLayout8.xml"/><Relationship Id="rId13" Type="http://schemas.openxmlformats.org/officeDocument/2006/relationships/slideLayout" Target="../slideLayouts/slideLayout13.xml"/><Relationship Id="rId10" Type="http://schemas.openxmlformats.org/officeDocument/2006/relationships/slideLayout" Target="../slideLayouts/slideLayout1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4F3EB"/>
        </a:solidFill>
        <a:effectLst/>
      </p:bgPr>
    </p:bg>
    <p:spTree>
      <p:nvGrpSpPr>
        <p:cNvPr id="1" name=""/>
        <p:cNvGrpSpPr/>
        <p:nvPr/>
      </p:nvGrpSpPr>
      <p:grpSpPr>
        <a:xfrm>
          <a:off x="0" y="0"/>
          <a:ext cx="0" cy="0"/>
          <a:chOff x="0" y="0"/>
          <a:chExt cx="0" cy="0"/>
        </a:xfrm>
      </p:grpSpPr>
      <p:sp>
        <p:nvSpPr>
          <p:cNvPr id="1026" name="Rectangle 14"/>
          <p:cNvSpPr>
            <a:spLocks noGrp="1" noChangeArrowheads="1"/>
          </p:cNvSpPr>
          <p:nvPr>
            <p:ph type="title"/>
          </p:nvPr>
        </p:nvSpPr>
        <p:spPr bwMode="auto">
          <a:xfrm>
            <a:off x="533400" y="381000"/>
            <a:ext cx="80772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7" name="Rectangle 15"/>
          <p:cNvSpPr>
            <a:spLocks noGrp="1" noChangeArrowheads="1"/>
          </p:cNvSpPr>
          <p:nvPr>
            <p:ph type="body" idx="1"/>
          </p:nvPr>
        </p:nvSpPr>
        <p:spPr bwMode="auto">
          <a:xfrm>
            <a:off x="685800" y="1752600"/>
            <a:ext cx="77724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4528" name="Rectangle 16"/>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10" charset="0"/>
              </a:defRPr>
            </a:lvl1pPr>
          </a:lstStyle>
          <a:p>
            <a:endParaRPr lang="en-US"/>
          </a:p>
        </p:txBody>
      </p:sp>
      <p:sp>
        <p:nvSpPr>
          <p:cNvPr id="64529" name="Rectangle 17"/>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pitchFamily="-110" charset="0"/>
              </a:defRPr>
            </a:lvl1pPr>
          </a:lstStyle>
          <a:p>
            <a:endParaRPr lang="en-US"/>
          </a:p>
        </p:txBody>
      </p:sp>
      <p:sp>
        <p:nvSpPr>
          <p:cNvPr id="64530" name="Rectangle 18"/>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imes New Roman" pitchFamily="-110" charset="0"/>
              </a:defRPr>
            </a:lvl1pPr>
          </a:lstStyle>
          <a:p>
            <a:fld id="{EE419E46-5D01-1749-AAD6-9BA851CE972F}" type="slidenum">
              <a:rPr lang="en-US"/>
              <a:pPr/>
              <a:t>‹#›</a:t>
            </a:fld>
            <a:endParaRPr lang="en-US"/>
          </a:p>
        </p:txBody>
      </p:sp>
      <p:sp>
        <p:nvSpPr>
          <p:cNvPr id="64531" name="Rectangle 19"/>
          <p:cNvSpPr>
            <a:spLocks noChangeArrowheads="1"/>
          </p:cNvSpPr>
          <p:nvPr/>
        </p:nvSpPr>
        <p:spPr bwMode="auto">
          <a:xfrm>
            <a:off x="533400" y="1371600"/>
            <a:ext cx="8080375" cy="155575"/>
          </a:xfrm>
          <a:prstGeom prst="rect">
            <a:avLst/>
          </a:prstGeom>
          <a:gradFill rotWithShape="0">
            <a:gsLst>
              <a:gs pos="0">
                <a:srgbClr val="A50021"/>
              </a:gs>
              <a:gs pos="100000">
                <a:schemeClr val="tx1"/>
              </a:gs>
            </a:gsLst>
            <a:lin ang="0" scaled="1"/>
          </a:gradFill>
          <a:ln w="9525">
            <a:solidFill>
              <a:schemeClr val="tx1"/>
            </a:solidFill>
            <a:miter lim="800000"/>
            <a:headEnd/>
            <a:tailEnd/>
          </a:ln>
          <a:effectLst/>
        </p:spPr>
        <p:txBody>
          <a:bodyPr wrap="none" anchor="ctr">
            <a:prstTxWarp prst="textNoShape">
              <a:avLst/>
            </a:prstTxWarp>
          </a:bodyPr>
          <a:lstStyle/>
          <a:p>
            <a:pPr algn="ctr"/>
            <a:endParaRPr lang="en-US">
              <a:solidFill>
                <a:srgbClr val="A50021"/>
              </a:solidFill>
              <a:latin typeface="Tahoma" pitchFamily="-110" charset="0"/>
            </a:endParaRPr>
          </a:p>
        </p:txBody>
      </p:sp>
    </p:spTree>
  </p:cSld>
  <p:clrMap bg1="lt1" tx1="dk1" bg2="lt2" tx2="dk2" accent1="accent1" accent2="accent2" accent3="accent3" accent4="accent4" accent5="accent5" accent6="accent6" hlink="hlink" folHlink="folHlink"/>
  <p:sldLayoutIdLst>
    <p:sldLayoutId id="2147483698"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9" r:id="rId14"/>
    <p:sldLayoutId id="2147483700" r:id="rId15"/>
    <p:sldLayoutId id="2147483701" r:id="rId16"/>
  </p:sldLayoutIdLst>
  <p:transition/>
  <p:txStyles>
    <p:titleStyle>
      <a:lvl1pPr algn="l" rtl="0" eaLnBrk="0" fontAlgn="base" hangingPunct="0">
        <a:spcBef>
          <a:spcPct val="0"/>
        </a:spcBef>
        <a:spcAft>
          <a:spcPct val="0"/>
        </a:spcAft>
        <a:defRPr sz="4000">
          <a:solidFill>
            <a:schemeClr val="tx1"/>
          </a:solidFill>
          <a:latin typeface="+mj-lt"/>
          <a:ea typeface="ＭＳ Ｐゴシック" charset="-128"/>
          <a:cs typeface="ＭＳ Ｐゴシック" charset="-128"/>
        </a:defRPr>
      </a:lvl1pPr>
      <a:lvl2pPr algn="l" rtl="0" eaLnBrk="0" fontAlgn="base" hangingPunct="0">
        <a:spcBef>
          <a:spcPct val="0"/>
        </a:spcBef>
        <a:spcAft>
          <a:spcPct val="0"/>
        </a:spcAft>
        <a:defRPr sz="4000">
          <a:solidFill>
            <a:schemeClr val="tx1"/>
          </a:solidFill>
          <a:latin typeface="Arial" charset="0"/>
          <a:ea typeface="ＭＳ Ｐゴシック" charset="-128"/>
          <a:cs typeface="ＭＳ Ｐゴシック" charset="-128"/>
        </a:defRPr>
      </a:lvl2pPr>
      <a:lvl3pPr algn="l" rtl="0" eaLnBrk="0" fontAlgn="base" hangingPunct="0">
        <a:spcBef>
          <a:spcPct val="0"/>
        </a:spcBef>
        <a:spcAft>
          <a:spcPct val="0"/>
        </a:spcAft>
        <a:defRPr sz="4000">
          <a:solidFill>
            <a:schemeClr val="tx1"/>
          </a:solidFill>
          <a:latin typeface="Arial" charset="0"/>
          <a:ea typeface="ＭＳ Ｐゴシック" charset="-128"/>
          <a:cs typeface="ＭＳ Ｐゴシック" charset="-128"/>
        </a:defRPr>
      </a:lvl3pPr>
      <a:lvl4pPr algn="l" rtl="0" eaLnBrk="0" fontAlgn="base" hangingPunct="0">
        <a:spcBef>
          <a:spcPct val="0"/>
        </a:spcBef>
        <a:spcAft>
          <a:spcPct val="0"/>
        </a:spcAft>
        <a:defRPr sz="4000">
          <a:solidFill>
            <a:schemeClr val="tx1"/>
          </a:solidFill>
          <a:latin typeface="Arial" charset="0"/>
          <a:ea typeface="ＭＳ Ｐゴシック" charset="-128"/>
          <a:cs typeface="ＭＳ Ｐゴシック" charset="-128"/>
        </a:defRPr>
      </a:lvl4pPr>
      <a:lvl5pPr algn="l" rtl="0" eaLnBrk="0" fontAlgn="base" hangingPunct="0">
        <a:spcBef>
          <a:spcPct val="0"/>
        </a:spcBef>
        <a:spcAft>
          <a:spcPct val="0"/>
        </a:spcAft>
        <a:defRPr sz="4000">
          <a:solidFill>
            <a:schemeClr val="tx1"/>
          </a:solidFill>
          <a:latin typeface="Arial" charset="0"/>
          <a:ea typeface="ＭＳ Ｐゴシック" charset="-128"/>
          <a:cs typeface="ＭＳ Ｐゴシック" charset="-128"/>
        </a:defRPr>
      </a:lvl5pPr>
      <a:lvl6pPr marL="457200" algn="l" rtl="0" fontAlgn="base">
        <a:spcBef>
          <a:spcPct val="0"/>
        </a:spcBef>
        <a:spcAft>
          <a:spcPct val="0"/>
        </a:spcAft>
        <a:defRPr sz="4000">
          <a:solidFill>
            <a:schemeClr val="tx1"/>
          </a:solidFill>
          <a:latin typeface="Arial" charset="0"/>
        </a:defRPr>
      </a:lvl6pPr>
      <a:lvl7pPr marL="914400" algn="l" rtl="0" fontAlgn="base">
        <a:spcBef>
          <a:spcPct val="0"/>
        </a:spcBef>
        <a:spcAft>
          <a:spcPct val="0"/>
        </a:spcAft>
        <a:defRPr sz="4000">
          <a:solidFill>
            <a:schemeClr val="tx1"/>
          </a:solidFill>
          <a:latin typeface="Arial" charset="0"/>
        </a:defRPr>
      </a:lvl7pPr>
      <a:lvl8pPr marL="1371600" algn="l" rtl="0" fontAlgn="base">
        <a:spcBef>
          <a:spcPct val="0"/>
        </a:spcBef>
        <a:spcAft>
          <a:spcPct val="0"/>
        </a:spcAft>
        <a:defRPr sz="4000">
          <a:solidFill>
            <a:schemeClr val="tx1"/>
          </a:solidFill>
          <a:latin typeface="Arial" charset="0"/>
        </a:defRPr>
      </a:lvl8pPr>
      <a:lvl9pPr marL="1828800" algn="l" rtl="0" fontAlgn="base">
        <a:spcBef>
          <a:spcPct val="0"/>
        </a:spcBef>
        <a:spcAft>
          <a:spcPct val="0"/>
        </a:spcAft>
        <a:defRPr sz="4000">
          <a:solidFill>
            <a:schemeClr val="tx1"/>
          </a:solidFill>
          <a:latin typeface="Arial" charset="0"/>
        </a:defRPr>
      </a:lvl9pPr>
    </p:titleStyle>
    <p:bodyStyle>
      <a:lvl1pPr marL="342900" indent="-342900" algn="l" rtl="0" eaLnBrk="0" fontAlgn="base" hangingPunct="0">
        <a:spcBef>
          <a:spcPct val="20000"/>
        </a:spcBef>
        <a:spcAft>
          <a:spcPct val="0"/>
        </a:spcAft>
        <a:buClr>
          <a:srgbClr val="A50021"/>
        </a:buClr>
        <a:buSzPct val="60000"/>
        <a:buFont typeface="Wingdings" pitchFamily="-110" charset="2"/>
        <a:buChar char="n"/>
        <a:defRPr sz="26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lr>
          <a:schemeClr val="tx1"/>
        </a:buClr>
        <a:buSzPct val="55000"/>
        <a:buFont typeface="Wingdings" pitchFamily="-110" charset="2"/>
        <a:buChar char="n"/>
        <a:defRPr sz="2400">
          <a:solidFill>
            <a:schemeClr val="tx1"/>
          </a:solidFill>
          <a:latin typeface="+mn-lt"/>
          <a:ea typeface="ＭＳ Ｐゴシック" charset="-128"/>
        </a:defRPr>
      </a:lvl2pPr>
      <a:lvl3pPr marL="1143000" indent="-228600" algn="l" rtl="0" eaLnBrk="0" fontAlgn="base" hangingPunct="0">
        <a:spcBef>
          <a:spcPct val="20000"/>
        </a:spcBef>
        <a:spcAft>
          <a:spcPct val="0"/>
        </a:spcAft>
        <a:buClr>
          <a:srgbClr val="A50021"/>
        </a:buClr>
        <a:buSzPct val="50000"/>
        <a:buFont typeface="Wingdings" pitchFamily="-110" charset="2"/>
        <a:buChar char="n"/>
        <a:defRPr sz="2000">
          <a:solidFill>
            <a:schemeClr val="tx1"/>
          </a:solidFill>
          <a:latin typeface="+mn-lt"/>
          <a:ea typeface="ＭＳ Ｐゴシック" charset="-128"/>
        </a:defRPr>
      </a:lvl3pPr>
      <a:lvl4pPr marL="1600200" indent="-228600" algn="l" rtl="0" eaLnBrk="0" fontAlgn="base" hangingPunct="0">
        <a:spcBef>
          <a:spcPct val="20000"/>
        </a:spcBef>
        <a:spcAft>
          <a:spcPct val="0"/>
        </a:spcAft>
        <a:buClr>
          <a:schemeClr val="tx1"/>
        </a:buClr>
        <a:buSzPct val="55000"/>
        <a:buFont typeface="Wingdings" pitchFamily="-110" charset="2"/>
        <a:buChar char="n"/>
        <a:defRPr>
          <a:solidFill>
            <a:schemeClr val="tx1"/>
          </a:solidFill>
          <a:latin typeface="+mn-lt"/>
          <a:ea typeface="ＭＳ Ｐゴシック" charset="-128"/>
        </a:defRPr>
      </a:lvl4pPr>
      <a:lvl5pPr marL="2057400" indent="-228600" algn="l" rtl="0" eaLnBrk="0" fontAlgn="base" hangingPunct="0">
        <a:spcBef>
          <a:spcPct val="20000"/>
        </a:spcBef>
        <a:spcAft>
          <a:spcPct val="0"/>
        </a:spcAft>
        <a:buClr>
          <a:srgbClr val="A50021"/>
        </a:buClr>
        <a:buSzPct val="50000"/>
        <a:buFont typeface="Wingdings" pitchFamily="-110" charset="2"/>
        <a:buChar char="n"/>
        <a:defRPr>
          <a:solidFill>
            <a:schemeClr val="tx1"/>
          </a:solidFill>
          <a:latin typeface="+mn-lt"/>
          <a:ea typeface="ＭＳ Ｐゴシック" charset="-128"/>
        </a:defRPr>
      </a:lvl5pPr>
      <a:lvl6pPr marL="2514600" indent="-228600" algn="l" rtl="0" fontAlgn="base">
        <a:spcBef>
          <a:spcPct val="20000"/>
        </a:spcBef>
        <a:spcAft>
          <a:spcPct val="0"/>
        </a:spcAft>
        <a:buClr>
          <a:srgbClr val="A50021"/>
        </a:buClr>
        <a:buSzPct val="50000"/>
        <a:buFont typeface="Wingdings" charset="2"/>
        <a:buChar char="n"/>
        <a:defRPr>
          <a:solidFill>
            <a:schemeClr val="tx1"/>
          </a:solidFill>
          <a:latin typeface="+mn-lt"/>
          <a:ea typeface="ＭＳ Ｐゴシック" charset="-128"/>
        </a:defRPr>
      </a:lvl6pPr>
      <a:lvl7pPr marL="2971800" indent="-228600" algn="l" rtl="0" fontAlgn="base">
        <a:spcBef>
          <a:spcPct val="20000"/>
        </a:spcBef>
        <a:spcAft>
          <a:spcPct val="0"/>
        </a:spcAft>
        <a:buClr>
          <a:srgbClr val="A50021"/>
        </a:buClr>
        <a:buSzPct val="50000"/>
        <a:buFont typeface="Wingdings" charset="2"/>
        <a:buChar char="n"/>
        <a:defRPr>
          <a:solidFill>
            <a:schemeClr val="tx1"/>
          </a:solidFill>
          <a:latin typeface="+mn-lt"/>
          <a:ea typeface="ＭＳ Ｐゴシック" charset="-128"/>
        </a:defRPr>
      </a:lvl7pPr>
      <a:lvl8pPr marL="3429000" indent="-228600" algn="l" rtl="0" fontAlgn="base">
        <a:spcBef>
          <a:spcPct val="20000"/>
        </a:spcBef>
        <a:spcAft>
          <a:spcPct val="0"/>
        </a:spcAft>
        <a:buClr>
          <a:srgbClr val="A50021"/>
        </a:buClr>
        <a:buSzPct val="50000"/>
        <a:buFont typeface="Wingdings" charset="2"/>
        <a:buChar char="n"/>
        <a:defRPr>
          <a:solidFill>
            <a:schemeClr val="tx1"/>
          </a:solidFill>
          <a:latin typeface="+mn-lt"/>
          <a:ea typeface="ＭＳ Ｐゴシック" charset="-128"/>
        </a:defRPr>
      </a:lvl8pPr>
      <a:lvl9pPr marL="3886200" indent="-228600" algn="l" rtl="0" fontAlgn="base">
        <a:spcBef>
          <a:spcPct val="20000"/>
        </a:spcBef>
        <a:spcAft>
          <a:spcPct val="0"/>
        </a:spcAft>
        <a:buClr>
          <a:srgbClr val="A50021"/>
        </a:buClr>
        <a:buSzPct val="50000"/>
        <a:buFont typeface="Wingdings" charset="2"/>
        <a:buChar char="n"/>
        <a:defRPr>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3" Type="http://schemas.openxmlformats.org/officeDocument/2006/relationships/oleObject" Target="../embeddings/Microsoft_Equation1.bin"/><Relationship Id="rId1" Type="http://schemas.openxmlformats.org/officeDocument/2006/relationships/vmlDrawing" Target="../drawings/vmlDrawing1.v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3" Type="http://schemas.openxmlformats.org/officeDocument/2006/relationships/oleObject" Target="../embeddings/Microsoft_Equation2.bin"/><Relationship Id="rId1" Type="http://schemas.openxmlformats.org/officeDocument/2006/relationships/vmlDrawing" Target="../drawings/vmlDrawing2.v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15.xml"/><Relationship Id="rId3" Type="http://schemas.openxmlformats.org/officeDocument/2006/relationships/oleObject" Target="../embeddings/Microsoft_Equation3.bin"/><Relationship Id="rId1" Type="http://schemas.openxmlformats.org/officeDocument/2006/relationships/vmlDrawing" Target="../drawings/vmlDrawing3.v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4" Type="http://schemas.openxmlformats.org/officeDocument/2006/relationships/oleObject" Target="../embeddings/Microsoft_Equation5.bin"/><Relationship Id="rId1" Type="http://schemas.openxmlformats.org/officeDocument/2006/relationships/vmlDrawing" Target="../drawings/vmlDrawing4.vml"/><Relationship Id="rId2" Type="http://schemas.openxmlformats.org/officeDocument/2006/relationships/slideLayout" Target="../slideLayouts/slideLayout2.xml"/><Relationship Id="rId3" Type="http://schemas.openxmlformats.org/officeDocument/2006/relationships/oleObject" Target="../embeddings/Microsoft_Equation4.bin"/></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3" Type="http://schemas.openxmlformats.org/officeDocument/2006/relationships/oleObject" Target="../embeddings/Microsoft_Equation6.bin"/><Relationship Id="rId1" Type="http://schemas.openxmlformats.org/officeDocument/2006/relationships/vmlDrawing" Target="../drawings/vmlDrawing5.v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4" Type="http://schemas.openxmlformats.org/officeDocument/2006/relationships/oleObject" Target="../embeddings/Microsoft_Equation8.bin"/><Relationship Id="rId5" Type="http://schemas.openxmlformats.org/officeDocument/2006/relationships/oleObject" Target="../embeddings/Microsoft_Equation9.bin"/><Relationship Id="rId7" Type="http://schemas.openxmlformats.org/officeDocument/2006/relationships/oleObject" Target="../embeddings/Microsoft_Equation11.bin"/><Relationship Id="rId1" Type="http://schemas.openxmlformats.org/officeDocument/2006/relationships/vmlDrawing" Target="../drawings/vmlDrawing6.vml"/><Relationship Id="rId2" Type="http://schemas.openxmlformats.org/officeDocument/2006/relationships/slideLayout" Target="../slideLayouts/slideLayout2.xml"/><Relationship Id="rId3" Type="http://schemas.openxmlformats.org/officeDocument/2006/relationships/oleObject" Target="../embeddings/Microsoft_Equation7.bin"/><Relationship Id="rId6" Type="http://schemas.openxmlformats.org/officeDocument/2006/relationships/oleObject" Target="../embeddings/Microsoft_Equation10.bin"/></Relationships>
</file>

<file path=ppt/slides/_rels/slide44.xml.rels><?xml version="1.0" encoding="UTF-8" standalone="yes"?>
<Relationships xmlns="http://schemas.openxmlformats.org/package/2006/relationships"><Relationship Id="rId8" Type="http://schemas.openxmlformats.org/officeDocument/2006/relationships/oleObject" Target="../embeddings/Microsoft_Equation17.bin"/><Relationship Id="rId4" Type="http://schemas.openxmlformats.org/officeDocument/2006/relationships/oleObject" Target="../embeddings/Microsoft_Equation13.bin"/><Relationship Id="rId10" Type="http://schemas.openxmlformats.org/officeDocument/2006/relationships/oleObject" Target="../embeddings/Microsoft_Equation19.bin"/><Relationship Id="rId5" Type="http://schemas.openxmlformats.org/officeDocument/2006/relationships/oleObject" Target="../embeddings/Microsoft_Equation14.bin"/><Relationship Id="rId7" Type="http://schemas.openxmlformats.org/officeDocument/2006/relationships/oleObject" Target="../embeddings/Microsoft_Equation16.bin"/><Relationship Id="rId11" Type="http://schemas.openxmlformats.org/officeDocument/2006/relationships/oleObject" Target="../embeddings/Microsoft_Equation20.bin"/><Relationship Id="rId12" Type="http://schemas.openxmlformats.org/officeDocument/2006/relationships/oleObject" Target="../embeddings/Microsoft_Equation21.bin"/><Relationship Id="rId1" Type="http://schemas.openxmlformats.org/officeDocument/2006/relationships/vmlDrawing" Target="../drawings/vmlDrawing7.vml"/><Relationship Id="rId2" Type="http://schemas.openxmlformats.org/officeDocument/2006/relationships/slideLayout" Target="../slideLayouts/slideLayout2.xml"/><Relationship Id="rId9" Type="http://schemas.openxmlformats.org/officeDocument/2006/relationships/oleObject" Target="../embeddings/Microsoft_Equation18.bin"/><Relationship Id="rId3" Type="http://schemas.openxmlformats.org/officeDocument/2006/relationships/oleObject" Target="../embeddings/Microsoft_Equation12.bin"/><Relationship Id="rId6" Type="http://schemas.openxmlformats.org/officeDocument/2006/relationships/oleObject" Target="../embeddings/Microsoft_Equation15.bin"/></Relationships>
</file>

<file path=ppt/slides/_rels/slide45.xml.rels><?xml version="1.0" encoding="UTF-8" standalone="yes"?>
<Relationships xmlns="http://schemas.openxmlformats.org/package/2006/relationships"><Relationship Id="rId8" Type="http://schemas.openxmlformats.org/officeDocument/2006/relationships/oleObject" Target="../embeddings/Microsoft_Equation27.bin"/><Relationship Id="rId4" Type="http://schemas.openxmlformats.org/officeDocument/2006/relationships/oleObject" Target="../embeddings/Microsoft_Equation23.bin"/><Relationship Id="rId10" Type="http://schemas.openxmlformats.org/officeDocument/2006/relationships/oleObject" Target="../embeddings/Microsoft_Equation29.bin"/><Relationship Id="rId5" Type="http://schemas.openxmlformats.org/officeDocument/2006/relationships/oleObject" Target="../embeddings/Microsoft_Equation24.bin"/><Relationship Id="rId7" Type="http://schemas.openxmlformats.org/officeDocument/2006/relationships/oleObject" Target="../embeddings/Microsoft_Equation26.bin"/><Relationship Id="rId11" Type="http://schemas.openxmlformats.org/officeDocument/2006/relationships/oleObject" Target="../embeddings/Microsoft_Equation30.bin"/><Relationship Id="rId12" Type="http://schemas.openxmlformats.org/officeDocument/2006/relationships/oleObject" Target="../embeddings/Microsoft_Equation31.bin"/><Relationship Id="rId1" Type="http://schemas.openxmlformats.org/officeDocument/2006/relationships/vmlDrawing" Target="../drawings/vmlDrawing8.vml"/><Relationship Id="rId2" Type="http://schemas.openxmlformats.org/officeDocument/2006/relationships/slideLayout" Target="../slideLayouts/slideLayout2.xml"/><Relationship Id="rId9" Type="http://schemas.openxmlformats.org/officeDocument/2006/relationships/oleObject" Target="../embeddings/Microsoft_Equation28.bin"/><Relationship Id="rId3" Type="http://schemas.openxmlformats.org/officeDocument/2006/relationships/oleObject" Target="../embeddings/Microsoft_Equation22.bin"/><Relationship Id="rId6" Type="http://schemas.openxmlformats.org/officeDocument/2006/relationships/oleObject" Target="../embeddings/Microsoft_Equation25.bin"/></Relationships>
</file>

<file path=ppt/slides/_rels/slide46.xml.rels><?xml version="1.0" encoding="UTF-8" standalone="yes"?>
<Relationships xmlns="http://schemas.openxmlformats.org/package/2006/relationships"><Relationship Id="rId8" Type="http://schemas.openxmlformats.org/officeDocument/2006/relationships/oleObject" Target="../embeddings/Microsoft_Equation37.bin"/><Relationship Id="rId4" Type="http://schemas.openxmlformats.org/officeDocument/2006/relationships/oleObject" Target="../embeddings/Microsoft_Equation33.bin"/><Relationship Id="rId5" Type="http://schemas.openxmlformats.org/officeDocument/2006/relationships/oleObject" Target="../embeddings/Microsoft_Equation34.bin"/><Relationship Id="rId7" Type="http://schemas.openxmlformats.org/officeDocument/2006/relationships/oleObject" Target="../embeddings/Microsoft_Equation36.bin"/><Relationship Id="rId1" Type="http://schemas.openxmlformats.org/officeDocument/2006/relationships/vmlDrawing" Target="../drawings/vmlDrawing9.vml"/><Relationship Id="rId2" Type="http://schemas.openxmlformats.org/officeDocument/2006/relationships/slideLayout" Target="../slideLayouts/slideLayout2.xml"/><Relationship Id="rId3" Type="http://schemas.openxmlformats.org/officeDocument/2006/relationships/oleObject" Target="../embeddings/Microsoft_Equation32.bin"/><Relationship Id="rId6" Type="http://schemas.openxmlformats.org/officeDocument/2006/relationships/oleObject" Target="../embeddings/Microsoft_Equation35.bin"/></Relationships>
</file>

<file path=ppt/slides/_rels/slide47.xml.rels><?xml version="1.0" encoding="UTF-8" standalone="yes"?>
<Relationships xmlns="http://schemas.openxmlformats.org/package/2006/relationships"><Relationship Id="rId8" Type="http://schemas.openxmlformats.org/officeDocument/2006/relationships/oleObject" Target="../embeddings/Microsoft_Equation43.bin"/><Relationship Id="rId4" Type="http://schemas.openxmlformats.org/officeDocument/2006/relationships/oleObject" Target="../embeddings/Microsoft_Equation39.bin"/><Relationship Id="rId5" Type="http://schemas.openxmlformats.org/officeDocument/2006/relationships/oleObject" Target="../embeddings/Microsoft_Equation40.bin"/><Relationship Id="rId7" Type="http://schemas.openxmlformats.org/officeDocument/2006/relationships/oleObject" Target="../embeddings/Microsoft_Equation42.bin"/><Relationship Id="rId1" Type="http://schemas.openxmlformats.org/officeDocument/2006/relationships/vmlDrawing" Target="../drawings/vmlDrawing10.vml"/><Relationship Id="rId2" Type="http://schemas.openxmlformats.org/officeDocument/2006/relationships/slideLayout" Target="../slideLayouts/slideLayout2.xml"/><Relationship Id="rId3" Type="http://schemas.openxmlformats.org/officeDocument/2006/relationships/oleObject" Target="../embeddings/Microsoft_Equation38.bin"/><Relationship Id="rId6" Type="http://schemas.openxmlformats.org/officeDocument/2006/relationships/oleObject" Target="../embeddings/Microsoft_Equation41.bin"/></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8" name="Picture 7"/>
          <p:cNvPicPr>
            <a:picLocks noChangeAspect="1"/>
          </p:cNvPicPr>
          <p:nvPr/>
        </p:nvPicPr>
        <p:blipFill>
          <a:blip r:embed="rId2"/>
          <a:stretch>
            <a:fillRect/>
          </a:stretch>
        </p:blipFill>
        <p:spPr>
          <a:xfrm>
            <a:off x="2895600" y="381000"/>
            <a:ext cx="3048000" cy="5884919"/>
          </a:xfrm>
          <a:prstGeom prst="rect">
            <a:avLst/>
          </a:prstGeom>
        </p:spPr>
      </p:pic>
      <p:sp>
        <p:nvSpPr>
          <p:cNvPr id="9" name="Rectangle 8"/>
          <p:cNvSpPr/>
          <p:nvPr/>
        </p:nvSpPr>
        <p:spPr>
          <a:xfrm>
            <a:off x="3276600" y="6396335"/>
            <a:ext cx="2262158" cy="369332"/>
          </a:xfrm>
          <a:prstGeom prst="rect">
            <a:avLst/>
          </a:prstGeom>
        </p:spPr>
        <p:txBody>
          <a:bodyPr wrap="none">
            <a:spAutoFit/>
          </a:bodyPr>
          <a:lstStyle/>
          <a:p>
            <a:r>
              <a:rPr lang="en-US" sz="1800" dirty="0" smtClean="0"/>
              <a:t>http://xkcd.com/242/</a:t>
            </a:r>
            <a:endParaRPr lang="en-US" sz="1800"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Bias/variance trade-off</a:t>
            </a:r>
            <a:endParaRPr lang="en-US" dirty="0"/>
          </a:p>
        </p:txBody>
      </p:sp>
      <p:sp>
        <p:nvSpPr>
          <p:cNvPr id="4" name="Oval 3"/>
          <p:cNvSpPr/>
          <p:nvPr/>
        </p:nvSpPr>
        <p:spPr bwMode="auto">
          <a:xfrm>
            <a:off x="762794" y="33520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cxnSp>
        <p:nvCxnSpPr>
          <p:cNvPr id="6" name="Straight Connector 5"/>
          <p:cNvCxnSpPr/>
          <p:nvPr/>
        </p:nvCxnSpPr>
        <p:spPr bwMode="auto">
          <a:xfrm rot="5400000">
            <a:off x="-1408906" y="3542506"/>
            <a:ext cx="3581400" cy="1588"/>
          </a:xfrm>
          <a:prstGeom prst="line">
            <a:avLst/>
          </a:prstGeom>
          <a:gradFill rotWithShape="0">
            <a:gsLst>
              <a:gs pos="0">
                <a:srgbClr val="A50021"/>
              </a:gs>
              <a:gs pos="100000">
                <a:schemeClr val="tx1"/>
              </a:gs>
            </a:gsLst>
            <a:lin ang="0" scaled="1"/>
          </a:gradFill>
          <a:ln w="9525" cap="flat" cmpd="sng" algn="ctr">
            <a:solidFill>
              <a:schemeClr val="tx1"/>
            </a:solidFill>
            <a:prstDash val="solid"/>
            <a:miter lim="800000"/>
            <a:headEnd type="none" w="med" len="med"/>
            <a:tailEnd type="none" w="med" len="med"/>
          </a:ln>
          <a:effectLst/>
        </p:spPr>
      </p:cxnSp>
      <p:cxnSp>
        <p:nvCxnSpPr>
          <p:cNvPr id="7" name="Straight Connector 6"/>
          <p:cNvCxnSpPr/>
          <p:nvPr/>
        </p:nvCxnSpPr>
        <p:spPr bwMode="auto">
          <a:xfrm rot="10800000">
            <a:off x="381794" y="5333206"/>
            <a:ext cx="4572000" cy="1588"/>
          </a:xfrm>
          <a:prstGeom prst="line">
            <a:avLst/>
          </a:prstGeom>
          <a:gradFill rotWithShape="0">
            <a:gsLst>
              <a:gs pos="0">
                <a:srgbClr val="A50021"/>
              </a:gs>
              <a:gs pos="100000">
                <a:schemeClr val="tx1"/>
              </a:gs>
            </a:gsLst>
            <a:lin ang="0" scaled="1"/>
          </a:gradFill>
          <a:ln w="9525" cap="flat" cmpd="sng" algn="ctr">
            <a:solidFill>
              <a:schemeClr val="tx1"/>
            </a:solidFill>
            <a:prstDash val="solid"/>
            <a:miter lim="800000"/>
            <a:headEnd type="none" w="med" len="med"/>
            <a:tailEnd type="none" w="med" len="med"/>
          </a:ln>
          <a:effectLst/>
        </p:spPr>
      </p:cxnSp>
      <p:sp>
        <p:nvSpPr>
          <p:cNvPr id="9" name="Oval 8"/>
          <p:cNvSpPr/>
          <p:nvPr/>
        </p:nvSpPr>
        <p:spPr bwMode="auto">
          <a:xfrm>
            <a:off x="1143794" y="31996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0" name="Oval 9"/>
          <p:cNvSpPr/>
          <p:nvPr/>
        </p:nvSpPr>
        <p:spPr bwMode="auto">
          <a:xfrm>
            <a:off x="1296194" y="35806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1" name="Oval 10"/>
          <p:cNvSpPr/>
          <p:nvPr/>
        </p:nvSpPr>
        <p:spPr bwMode="auto">
          <a:xfrm>
            <a:off x="1448594" y="40378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2" name="Oval 11"/>
          <p:cNvSpPr/>
          <p:nvPr/>
        </p:nvSpPr>
        <p:spPr bwMode="auto">
          <a:xfrm>
            <a:off x="1829594" y="38092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3" name="Oval 12"/>
          <p:cNvSpPr/>
          <p:nvPr/>
        </p:nvSpPr>
        <p:spPr bwMode="auto">
          <a:xfrm>
            <a:off x="2134394" y="42664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4" name="Oval 13"/>
          <p:cNvSpPr/>
          <p:nvPr/>
        </p:nvSpPr>
        <p:spPr bwMode="auto">
          <a:xfrm>
            <a:off x="2591594" y="45712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5" name="Oval 14"/>
          <p:cNvSpPr/>
          <p:nvPr/>
        </p:nvSpPr>
        <p:spPr bwMode="auto">
          <a:xfrm>
            <a:off x="2896394" y="41902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6" name="Oval 15"/>
          <p:cNvSpPr/>
          <p:nvPr/>
        </p:nvSpPr>
        <p:spPr bwMode="auto">
          <a:xfrm>
            <a:off x="3124994" y="37330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7" name="Oval 16"/>
          <p:cNvSpPr/>
          <p:nvPr/>
        </p:nvSpPr>
        <p:spPr bwMode="auto">
          <a:xfrm>
            <a:off x="3658394" y="41140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8" name="Oval 17"/>
          <p:cNvSpPr/>
          <p:nvPr/>
        </p:nvSpPr>
        <p:spPr bwMode="auto">
          <a:xfrm>
            <a:off x="3734594" y="31996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9" name="Oval 18"/>
          <p:cNvSpPr/>
          <p:nvPr/>
        </p:nvSpPr>
        <p:spPr bwMode="auto">
          <a:xfrm>
            <a:off x="4420394" y="34282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20" name="Oval 19"/>
          <p:cNvSpPr/>
          <p:nvPr/>
        </p:nvSpPr>
        <p:spPr bwMode="auto">
          <a:xfrm>
            <a:off x="4496594" y="25900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21" name="TextBox 20"/>
          <p:cNvSpPr txBox="1"/>
          <p:nvPr/>
        </p:nvSpPr>
        <p:spPr>
          <a:xfrm>
            <a:off x="685800" y="5943600"/>
            <a:ext cx="4876800" cy="461665"/>
          </a:xfrm>
          <a:prstGeom prst="rect">
            <a:avLst/>
          </a:prstGeom>
          <a:noFill/>
        </p:spPr>
        <p:txBody>
          <a:bodyPr wrap="square" rtlCol="0">
            <a:spAutoFit/>
          </a:bodyPr>
          <a:lstStyle/>
          <a:p>
            <a:r>
              <a:rPr lang="en-US" dirty="0" smtClean="0">
                <a:solidFill>
                  <a:srgbClr val="0000FF"/>
                </a:solidFill>
              </a:rPr>
              <a:t>High variance</a:t>
            </a:r>
            <a:endParaRPr lang="en-US" dirty="0">
              <a:solidFill>
                <a:srgbClr val="0000FF"/>
              </a:solidFill>
            </a:endParaRPr>
          </a:p>
        </p:txBody>
      </p:sp>
      <p:sp>
        <p:nvSpPr>
          <p:cNvPr id="24" name="Content Placeholder 6"/>
          <p:cNvSpPr>
            <a:spLocks noGrp="1"/>
          </p:cNvSpPr>
          <p:nvPr>
            <p:ph idx="1"/>
          </p:nvPr>
        </p:nvSpPr>
        <p:spPr>
          <a:xfrm>
            <a:off x="5257800" y="1676400"/>
            <a:ext cx="3733800" cy="4876800"/>
          </a:xfrm>
        </p:spPr>
        <p:txBody>
          <a:bodyPr/>
          <a:lstStyle/>
          <a:p>
            <a:r>
              <a:rPr lang="en-US" sz="2000" dirty="0" smtClean="0"/>
              <a:t>Bias: How well does the model predict the training data?</a:t>
            </a:r>
          </a:p>
          <a:p>
            <a:pPr lvl="1"/>
            <a:r>
              <a:rPr lang="en-US" sz="1800" dirty="0" smtClean="0"/>
              <a:t>high bias – the model doesn’t do a good job of predicting the training data (high training set error)</a:t>
            </a:r>
          </a:p>
          <a:p>
            <a:pPr lvl="1"/>
            <a:r>
              <a:rPr lang="en-US" sz="1800" dirty="0" smtClean="0"/>
              <a:t>The model predictions are biased by the model</a:t>
            </a:r>
          </a:p>
          <a:p>
            <a:r>
              <a:rPr lang="en-US" sz="2000" dirty="0" smtClean="0"/>
              <a:t>Variance: How sensitive to the training data is the learned model?</a:t>
            </a:r>
          </a:p>
          <a:p>
            <a:pPr lvl="1"/>
            <a:r>
              <a:rPr lang="en-US" sz="1800" dirty="0" smtClean="0"/>
              <a:t>high variance – changing the training data can drastically change the learned model</a:t>
            </a:r>
          </a:p>
        </p:txBody>
      </p:sp>
      <p:sp>
        <p:nvSpPr>
          <p:cNvPr id="26" name="Freeform 25"/>
          <p:cNvSpPr/>
          <p:nvPr/>
        </p:nvSpPr>
        <p:spPr bwMode="auto">
          <a:xfrm>
            <a:off x="670899" y="1917065"/>
            <a:ext cx="3989456" cy="2989423"/>
          </a:xfrm>
          <a:custGeom>
            <a:avLst/>
            <a:gdLst>
              <a:gd name="connsiteX0" fmla="*/ 0 w 3989456"/>
              <a:gd name="connsiteY0" fmla="*/ 1713377 h 2989423"/>
              <a:gd name="connsiteX1" fmla="*/ 503175 w 3989456"/>
              <a:gd name="connsiteY1" fmla="*/ 1294019 h 2989423"/>
              <a:gd name="connsiteX2" fmla="*/ 886546 w 3989456"/>
              <a:gd name="connsiteY2" fmla="*/ 2204624 h 2989423"/>
              <a:gd name="connsiteX3" fmla="*/ 1305858 w 3989456"/>
              <a:gd name="connsiteY3" fmla="*/ 1893101 h 2989423"/>
              <a:gd name="connsiteX4" fmla="*/ 1701210 w 3989456"/>
              <a:gd name="connsiteY4" fmla="*/ 2983432 h 2989423"/>
              <a:gd name="connsiteX5" fmla="*/ 2575775 w 3989456"/>
              <a:gd name="connsiteY5" fmla="*/ 1857156 h 2989423"/>
              <a:gd name="connsiteX6" fmla="*/ 3031028 w 3989456"/>
              <a:gd name="connsiteY6" fmla="*/ 2264533 h 2989423"/>
              <a:gd name="connsiteX7" fmla="*/ 3186773 w 3989456"/>
              <a:gd name="connsiteY7" fmla="*/ 1234110 h 2989423"/>
              <a:gd name="connsiteX8" fmla="*/ 3857672 w 3989456"/>
              <a:gd name="connsiteY8" fmla="*/ 1665450 h 2989423"/>
              <a:gd name="connsiteX9" fmla="*/ 3977476 w 3989456"/>
              <a:gd name="connsiteY9" fmla="*/ 0 h 29894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89456" h="2989423">
                <a:moveTo>
                  <a:pt x="0" y="1713377"/>
                </a:moveTo>
                <a:cubicBezTo>
                  <a:pt x="177709" y="1462761"/>
                  <a:pt x="355418" y="1212145"/>
                  <a:pt x="503175" y="1294019"/>
                </a:cubicBezTo>
                <a:cubicBezTo>
                  <a:pt x="650932" y="1375893"/>
                  <a:pt x="752766" y="2104777"/>
                  <a:pt x="886546" y="2204624"/>
                </a:cubicBezTo>
                <a:cubicBezTo>
                  <a:pt x="1020326" y="2304471"/>
                  <a:pt x="1170081" y="1763300"/>
                  <a:pt x="1305858" y="1893101"/>
                </a:cubicBezTo>
                <a:cubicBezTo>
                  <a:pt x="1441635" y="2022902"/>
                  <a:pt x="1489557" y="2989423"/>
                  <a:pt x="1701210" y="2983432"/>
                </a:cubicBezTo>
                <a:cubicBezTo>
                  <a:pt x="1912863" y="2977441"/>
                  <a:pt x="2354139" y="1976973"/>
                  <a:pt x="2575775" y="1857156"/>
                </a:cubicBezTo>
                <a:cubicBezTo>
                  <a:pt x="2797411" y="1737339"/>
                  <a:pt x="2929195" y="2368374"/>
                  <a:pt x="3031028" y="2264533"/>
                </a:cubicBezTo>
                <a:cubicBezTo>
                  <a:pt x="3132861" y="2160692"/>
                  <a:pt x="3048999" y="1333957"/>
                  <a:pt x="3186773" y="1234110"/>
                </a:cubicBezTo>
                <a:cubicBezTo>
                  <a:pt x="3324547" y="1134263"/>
                  <a:pt x="3725888" y="1871135"/>
                  <a:pt x="3857672" y="1665450"/>
                </a:cubicBezTo>
                <a:cubicBezTo>
                  <a:pt x="3989456" y="1459765"/>
                  <a:pt x="3977476" y="0"/>
                  <a:pt x="3977476" y="0"/>
                </a:cubicBezTo>
              </a:path>
            </a:pathLst>
          </a:custGeom>
          <a:noFill/>
          <a:ln w="38100" cap="flat" cmpd="sng" algn="ctr">
            <a:solidFill>
              <a:srgbClr val="CC0000"/>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Bias/variance trade-off</a:t>
            </a:r>
            <a:endParaRPr lang="en-US" dirty="0"/>
          </a:p>
        </p:txBody>
      </p:sp>
      <p:sp>
        <p:nvSpPr>
          <p:cNvPr id="4" name="Oval 3"/>
          <p:cNvSpPr/>
          <p:nvPr/>
        </p:nvSpPr>
        <p:spPr bwMode="auto">
          <a:xfrm>
            <a:off x="762794" y="33520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cxnSp>
        <p:nvCxnSpPr>
          <p:cNvPr id="6" name="Straight Connector 5"/>
          <p:cNvCxnSpPr/>
          <p:nvPr/>
        </p:nvCxnSpPr>
        <p:spPr bwMode="auto">
          <a:xfrm rot="5400000">
            <a:off x="-1408906" y="3542506"/>
            <a:ext cx="3581400" cy="1588"/>
          </a:xfrm>
          <a:prstGeom prst="line">
            <a:avLst/>
          </a:prstGeom>
          <a:gradFill rotWithShape="0">
            <a:gsLst>
              <a:gs pos="0">
                <a:srgbClr val="A50021"/>
              </a:gs>
              <a:gs pos="100000">
                <a:schemeClr val="tx1"/>
              </a:gs>
            </a:gsLst>
            <a:lin ang="0" scaled="1"/>
          </a:gradFill>
          <a:ln w="9525" cap="flat" cmpd="sng" algn="ctr">
            <a:solidFill>
              <a:schemeClr val="tx1"/>
            </a:solidFill>
            <a:prstDash val="solid"/>
            <a:miter lim="800000"/>
            <a:headEnd type="none" w="med" len="med"/>
            <a:tailEnd type="none" w="med" len="med"/>
          </a:ln>
          <a:effectLst/>
        </p:spPr>
      </p:cxnSp>
      <p:cxnSp>
        <p:nvCxnSpPr>
          <p:cNvPr id="7" name="Straight Connector 6"/>
          <p:cNvCxnSpPr/>
          <p:nvPr/>
        </p:nvCxnSpPr>
        <p:spPr bwMode="auto">
          <a:xfrm rot="10800000">
            <a:off x="381794" y="5333206"/>
            <a:ext cx="4572000" cy="1588"/>
          </a:xfrm>
          <a:prstGeom prst="line">
            <a:avLst/>
          </a:prstGeom>
          <a:gradFill rotWithShape="0">
            <a:gsLst>
              <a:gs pos="0">
                <a:srgbClr val="A50021"/>
              </a:gs>
              <a:gs pos="100000">
                <a:schemeClr val="tx1"/>
              </a:gs>
            </a:gsLst>
            <a:lin ang="0" scaled="1"/>
          </a:gradFill>
          <a:ln w="9525" cap="flat" cmpd="sng" algn="ctr">
            <a:solidFill>
              <a:schemeClr val="tx1"/>
            </a:solidFill>
            <a:prstDash val="solid"/>
            <a:miter lim="800000"/>
            <a:headEnd type="none" w="med" len="med"/>
            <a:tailEnd type="none" w="med" len="med"/>
          </a:ln>
          <a:effectLst/>
        </p:spPr>
      </p:cxnSp>
      <p:sp>
        <p:nvSpPr>
          <p:cNvPr id="9" name="Oval 8"/>
          <p:cNvSpPr/>
          <p:nvPr/>
        </p:nvSpPr>
        <p:spPr bwMode="auto">
          <a:xfrm>
            <a:off x="1143794" y="31996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0" name="Oval 9"/>
          <p:cNvSpPr/>
          <p:nvPr/>
        </p:nvSpPr>
        <p:spPr bwMode="auto">
          <a:xfrm>
            <a:off x="1296194" y="35806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1" name="Oval 10"/>
          <p:cNvSpPr/>
          <p:nvPr/>
        </p:nvSpPr>
        <p:spPr bwMode="auto">
          <a:xfrm>
            <a:off x="1448594" y="40378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2" name="Oval 11"/>
          <p:cNvSpPr/>
          <p:nvPr/>
        </p:nvSpPr>
        <p:spPr bwMode="auto">
          <a:xfrm>
            <a:off x="1829594" y="38092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3" name="Oval 12"/>
          <p:cNvSpPr/>
          <p:nvPr/>
        </p:nvSpPr>
        <p:spPr bwMode="auto">
          <a:xfrm>
            <a:off x="2134394" y="42664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4" name="Oval 13"/>
          <p:cNvSpPr/>
          <p:nvPr/>
        </p:nvSpPr>
        <p:spPr bwMode="auto">
          <a:xfrm>
            <a:off x="2591594" y="45712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5" name="Oval 14"/>
          <p:cNvSpPr/>
          <p:nvPr/>
        </p:nvSpPr>
        <p:spPr bwMode="auto">
          <a:xfrm>
            <a:off x="2896394" y="41902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6" name="Oval 15"/>
          <p:cNvSpPr/>
          <p:nvPr/>
        </p:nvSpPr>
        <p:spPr bwMode="auto">
          <a:xfrm>
            <a:off x="3124994" y="37330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7" name="Oval 16"/>
          <p:cNvSpPr/>
          <p:nvPr/>
        </p:nvSpPr>
        <p:spPr bwMode="auto">
          <a:xfrm>
            <a:off x="3658394" y="41140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8" name="Oval 17"/>
          <p:cNvSpPr/>
          <p:nvPr/>
        </p:nvSpPr>
        <p:spPr bwMode="auto">
          <a:xfrm>
            <a:off x="3734594" y="31996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9" name="Oval 18"/>
          <p:cNvSpPr/>
          <p:nvPr/>
        </p:nvSpPr>
        <p:spPr bwMode="auto">
          <a:xfrm>
            <a:off x="4420394" y="34282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20" name="Oval 19"/>
          <p:cNvSpPr/>
          <p:nvPr/>
        </p:nvSpPr>
        <p:spPr bwMode="auto">
          <a:xfrm>
            <a:off x="4496594" y="25900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21" name="TextBox 20"/>
          <p:cNvSpPr txBox="1"/>
          <p:nvPr/>
        </p:nvSpPr>
        <p:spPr>
          <a:xfrm>
            <a:off x="685800" y="5943600"/>
            <a:ext cx="4876800" cy="461665"/>
          </a:xfrm>
          <a:prstGeom prst="rect">
            <a:avLst/>
          </a:prstGeom>
          <a:noFill/>
        </p:spPr>
        <p:txBody>
          <a:bodyPr wrap="square" rtlCol="0">
            <a:spAutoFit/>
          </a:bodyPr>
          <a:lstStyle/>
          <a:p>
            <a:r>
              <a:rPr lang="en-US" dirty="0" smtClean="0">
                <a:solidFill>
                  <a:srgbClr val="FF0000"/>
                </a:solidFill>
              </a:rPr>
              <a:t>What do we want?</a:t>
            </a:r>
            <a:endParaRPr lang="en-US" dirty="0">
              <a:solidFill>
                <a:srgbClr val="FF0000"/>
              </a:solidFill>
            </a:endParaRPr>
          </a:p>
        </p:txBody>
      </p:sp>
      <p:sp>
        <p:nvSpPr>
          <p:cNvPr id="24" name="Content Placeholder 6"/>
          <p:cNvSpPr>
            <a:spLocks noGrp="1"/>
          </p:cNvSpPr>
          <p:nvPr>
            <p:ph idx="1"/>
          </p:nvPr>
        </p:nvSpPr>
        <p:spPr>
          <a:xfrm>
            <a:off x="5257800" y="1676400"/>
            <a:ext cx="3733800" cy="4876800"/>
          </a:xfrm>
        </p:spPr>
        <p:txBody>
          <a:bodyPr/>
          <a:lstStyle/>
          <a:p>
            <a:r>
              <a:rPr lang="en-US" sz="2000" dirty="0" smtClean="0"/>
              <a:t>Bias: How well does the model predict the training data?</a:t>
            </a:r>
          </a:p>
          <a:p>
            <a:pPr lvl="1"/>
            <a:r>
              <a:rPr lang="en-US" sz="1800" dirty="0" smtClean="0"/>
              <a:t>high bias – the model doesn’t do a good job of predicting the training data (high training set error)</a:t>
            </a:r>
          </a:p>
          <a:p>
            <a:pPr lvl="1"/>
            <a:r>
              <a:rPr lang="en-US" sz="1800" dirty="0" smtClean="0"/>
              <a:t>The model predictions are biased by the model</a:t>
            </a:r>
          </a:p>
          <a:p>
            <a:r>
              <a:rPr lang="en-US" sz="2000" dirty="0" smtClean="0"/>
              <a:t>Variance: How sensitive to the training data is the learned model?</a:t>
            </a:r>
          </a:p>
          <a:p>
            <a:pPr lvl="1"/>
            <a:r>
              <a:rPr lang="en-US" sz="1800" dirty="0" smtClean="0"/>
              <a:t>high variance – changing the training data can drastically change the learned model</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Bias/variance trade-off</a:t>
            </a:r>
            <a:endParaRPr lang="en-US" dirty="0"/>
          </a:p>
        </p:txBody>
      </p:sp>
      <p:sp>
        <p:nvSpPr>
          <p:cNvPr id="4" name="Oval 3"/>
          <p:cNvSpPr/>
          <p:nvPr/>
        </p:nvSpPr>
        <p:spPr bwMode="auto">
          <a:xfrm>
            <a:off x="762794" y="33520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cxnSp>
        <p:nvCxnSpPr>
          <p:cNvPr id="6" name="Straight Connector 5"/>
          <p:cNvCxnSpPr/>
          <p:nvPr/>
        </p:nvCxnSpPr>
        <p:spPr bwMode="auto">
          <a:xfrm rot="5400000">
            <a:off x="-1408906" y="3542506"/>
            <a:ext cx="3581400" cy="1588"/>
          </a:xfrm>
          <a:prstGeom prst="line">
            <a:avLst/>
          </a:prstGeom>
          <a:gradFill rotWithShape="0">
            <a:gsLst>
              <a:gs pos="0">
                <a:srgbClr val="A50021"/>
              </a:gs>
              <a:gs pos="100000">
                <a:schemeClr val="tx1"/>
              </a:gs>
            </a:gsLst>
            <a:lin ang="0" scaled="1"/>
          </a:gradFill>
          <a:ln w="9525" cap="flat" cmpd="sng" algn="ctr">
            <a:solidFill>
              <a:schemeClr val="tx1"/>
            </a:solidFill>
            <a:prstDash val="solid"/>
            <a:miter lim="800000"/>
            <a:headEnd type="none" w="med" len="med"/>
            <a:tailEnd type="none" w="med" len="med"/>
          </a:ln>
          <a:effectLst/>
        </p:spPr>
      </p:cxnSp>
      <p:cxnSp>
        <p:nvCxnSpPr>
          <p:cNvPr id="7" name="Straight Connector 6"/>
          <p:cNvCxnSpPr/>
          <p:nvPr/>
        </p:nvCxnSpPr>
        <p:spPr bwMode="auto">
          <a:xfrm rot="10800000">
            <a:off x="381794" y="5333206"/>
            <a:ext cx="4572000" cy="1588"/>
          </a:xfrm>
          <a:prstGeom prst="line">
            <a:avLst/>
          </a:prstGeom>
          <a:gradFill rotWithShape="0">
            <a:gsLst>
              <a:gs pos="0">
                <a:srgbClr val="A50021"/>
              </a:gs>
              <a:gs pos="100000">
                <a:schemeClr val="tx1"/>
              </a:gs>
            </a:gsLst>
            <a:lin ang="0" scaled="1"/>
          </a:gradFill>
          <a:ln w="9525" cap="flat" cmpd="sng" algn="ctr">
            <a:solidFill>
              <a:schemeClr val="tx1"/>
            </a:solidFill>
            <a:prstDash val="solid"/>
            <a:miter lim="800000"/>
            <a:headEnd type="none" w="med" len="med"/>
            <a:tailEnd type="none" w="med" len="med"/>
          </a:ln>
          <a:effectLst/>
        </p:spPr>
      </p:cxnSp>
      <p:sp>
        <p:nvSpPr>
          <p:cNvPr id="9" name="Oval 8"/>
          <p:cNvSpPr/>
          <p:nvPr/>
        </p:nvSpPr>
        <p:spPr bwMode="auto">
          <a:xfrm>
            <a:off x="1143794" y="31996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0" name="Oval 9"/>
          <p:cNvSpPr/>
          <p:nvPr/>
        </p:nvSpPr>
        <p:spPr bwMode="auto">
          <a:xfrm>
            <a:off x="1296194" y="35806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1" name="Oval 10"/>
          <p:cNvSpPr/>
          <p:nvPr/>
        </p:nvSpPr>
        <p:spPr bwMode="auto">
          <a:xfrm>
            <a:off x="1448594" y="40378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2" name="Oval 11"/>
          <p:cNvSpPr/>
          <p:nvPr/>
        </p:nvSpPr>
        <p:spPr bwMode="auto">
          <a:xfrm>
            <a:off x="1829594" y="38092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3" name="Oval 12"/>
          <p:cNvSpPr/>
          <p:nvPr/>
        </p:nvSpPr>
        <p:spPr bwMode="auto">
          <a:xfrm>
            <a:off x="2134394" y="42664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4" name="Oval 13"/>
          <p:cNvSpPr/>
          <p:nvPr/>
        </p:nvSpPr>
        <p:spPr bwMode="auto">
          <a:xfrm>
            <a:off x="2591594" y="45712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5" name="Oval 14"/>
          <p:cNvSpPr/>
          <p:nvPr/>
        </p:nvSpPr>
        <p:spPr bwMode="auto">
          <a:xfrm>
            <a:off x="2896394" y="41902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6" name="Oval 15"/>
          <p:cNvSpPr/>
          <p:nvPr/>
        </p:nvSpPr>
        <p:spPr bwMode="auto">
          <a:xfrm>
            <a:off x="3124994" y="37330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7" name="Oval 16"/>
          <p:cNvSpPr/>
          <p:nvPr/>
        </p:nvSpPr>
        <p:spPr bwMode="auto">
          <a:xfrm>
            <a:off x="3658394" y="41140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8" name="Oval 17"/>
          <p:cNvSpPr/>
          <p:nvPr/>
        </p:nvSpPr>
        <p:spPr bwMode="auto">
          <a:xfrm>
            <a:off x="3734594" y="31996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9" name="Oval 18"/>
          <p:cNvSpPr/>
          <p:nvPr/>
        </p:nvSpPr>
        <p:spPr bwMode="auto">
          <a:xfrm>
            <a:off x="4420394" y="34282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20" name="Oval 19"/>
          <p:cNvSpPr/>
          <p:nvPr/>
        </p:nvSpPr>
        <p:spPr bwMode="auto">
          <a:xfrm>
            <a:off x="4496594" y="25900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21" name="TextBox 20"/>
          <p:cNvSpPr txBox="1"/>
          <p:nvPr/>
        </p:nvSpPr>
        <p:spPr>
          <a:xfrm>
            <a:off x="533400" y="5562600"/>
            <a:ext cx="4876800" cy="830997"/>
          </a:xfrm>
          <a:prstGeom prst="rect">
            <a:avLst/>
          </a:prstGeom>
          <a:noFill/>
        </p:spPr>
        <p:txBody>
          <a:bodyPr wrap="square" rtlCol="0">
            <a:spAutoFit/>
          </a:bodyPr>
          <a:lstStyle/>
          <a:p>
            <a:r>
              <a:rPr lang="en-US" dirty="0" smtClean="0">
                <a:solidFill>
                  <a:srgbClr val="0000FF"/>
                </a:solidFill>
              </a:rPr>
              <a:t>Compromise between bias and variance</a:t>
            </a:r>
            <a:endParaRPr lang="en-US" dirty="0">
              <a:solidFill>
                <a:srgbClr val="0000FF"/>
              </a:solidFill>
            </a:endParaRPr>
          </a:p>
        </p:txBody>
      </p:sp>
      <p:sp>
        <p:nvSpPr>
          <p:cNvPr id="24" name="Content Placeholder 6"/>
          <p:cNvSpPr>
            <a:spLocks noGrp="1"/>
          </p:cNvSpPr>
          <p:nvPr>
            <p:ph idx="1"/>
          </p:nvPr>
        </p:nvSpPr>
        <p:spPr>
          <a:xfrm>
            <a:off x="5257800" y="1676400"/>
            <a:ext cx="3733800" cy="4876800"/>
          </a:xfrm>
        </p:spPr>
        <p:txBody>
          <a:bodyPr/>
          <a:lstStyle/>
          <a:p>
            <a:r>
              <a:rPr lang="en-US" sz="2000" dirty="0" smtClean="0"/>
              <a:t>Bias: How well does the model predict the training data?</a:t>
            </a:r>
          </a:p>
          <a:p>
            <a:pPr lvl="1"/>
            <a:r>
              <a:rPr lang="en-US" sz="1800" dirty="0" smtClean="0"/>
              <a:t>high bias – the model doesn’t do a good job of predicting the training data (high training set error)</a:t>
            </a:r>
          </a:p>
          <a:p>
            <a:pPr lvl="1"/>
            <a:r>
              <a:rPr lang="en-US" sz="1800" dirty="0" smtClean="0"/>
              <a:t>The model predictions are biased by the model</a:t>
            </a:r>
          </a:p>
          <a:p>
            <a:r>
              <a:rPr lang="en-US" sz="2000" dirty="0" smtClean="0"/>
              <a:t>Variance: How sensitive to the training data is the learned model?</a:t>
            </a:r>
          </a:p>
          <a:p>
            <a:pPr lvl="1"/>
            <a:r>
              <a:rPr lang="en-US" sz="1800" dirty="0" smtClean="0"/>
              <a:t>high variance – changing the training data can drastically change the learned model</a:t>
            </a:r>
          </a:p>
        </p:txBody>
      </p:sp>
      <p:sp>
        <p:nvSpPr>
          <p:cNvPr id="22" name="Freeform 21"/>
          <p:cNvSpPr/>
          <p:nvPr/>
        </p:nvSpPr>
        <p:spPr bwMode="auto">
          <a:xfrm>
            <a:off x="826644" y="2264533"/>
            <a:ext cx="4217082" cy="2378358"/>
          </a:xfrm>
          <a:custGeom>
            <a:avLst/>
            <a:gdLst>
              <a:gd name="connsiteX0" fmla="*/ 0 w 4217082"/>
              <a:gd name="connsiteY0" fmla="*/ 826734 h 2378358"/>
              <a:gd name="connsiteX1" fmla="*/ 2036659 w 4217082"/>
              <a:gd name="connsiteY1" fmla="*/ 2240569 h 2378358"/>
              <a:gd name="connsiteX2" fmla="*/ 4217082 w 4217082"/>
              <a:gd name="connsiteY2" fmla="*/ 0 h 2378358"/>
            </a:gdLst>
            <a:ahLst/>
            <a:cxnLst>
              <a:cxn ang="0">
                <a:pos x="connsiteX0" y="connsiteY0"/>
              </a:cxn>
              <a:cxn ang="0">
                <a:pos x="connsiteX1" y="connsiteY1"/>
              </a:cxn>
              <a:cxn ang="0">
                <a:pos x="connsiteX2" y="connsiteY2"/>
              </a:cxn>
            </a:cxnLst>
            <a:rect l="l" t="t" r="r" b="b"/>
            <a:pathLst>
              <a:path w="4217082" h="2378358">
                <a:moveTo>
                  <a:pt x="0" y="826734"/>
                </a:moveTo>
                <a:cubicBezTo>
                  <a:pt x="666906" y="1602546"/>
                  <a:pt x="1333812" y="2378358"/>
                  <a:pt x="2036659" y="2240569"/>
                </a:cubicBezTo>
                <a:cubicBezTo>
                  <a:pt x="2739506" y="2102780"/>
                  <a:pt x="3478294" y="1051390"/>
                  <a:pt x="4217082" y="0"/>
                </a:cubicBezTo>
              </a:path>
            </a:pathLst>
          </a:custGeom>
          <a:noFill/>
          <a:ln w="38100" cap="flat" cmpd="sng" algn="ctr">
            <a:solidFill>
              <a:srgbClr val="CC0000"/>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5" name="Rectangle 2"/>
          <p:cNvSpPr>
            <a:spLocks noGrp="1" noChangeArrowheads="1"/>
          </p:cNvSpPr>
          <p:nvPr>
            <p:ph type="title"/>
          </p:nvPr>
        </p:nvSpPr>
        <p:spPr/>
        <p:txBody>
          <a:bodyPr/>
          <a:lstStyle/>
          <a:p>
            <a:pPr eaLnBrk="1" hangingPunct="1"/>
            <a:r>
              <a:rPr lang="en-US" dirty="0" err="1" smtClean="0">
                <a:ea typeface="ＭＳ Ｐゴシック" pitchFamily="-110" charset="-128"/>
                <a:cs typeface="ＭＳ Ｐゴシック" pitchFamily="-110" charset="-128"/>
              </a:rPr>
              <a:t>k</a:t>
            </a:r>
            <a:r>
              <a:rPr lang="en-US" dirty="0" smtClean="0">
                <a:ea typeface="ＭＳ Ｐゴシック" pitchFamily="-110" charset="-128"/>
                <a:cs typeface="ＭＳ Ｐゴシック" pitchFamily="-110" charset="-128"/>
              </a:rPr>
              <a:t>-NN </a:t>
            </a:r>
            <a:r>
              <a:rPr lang="en-US" dirty="0">
                <a:ea typeface="ＭＳ Ｐゴシック" pitchFamily="-110" charset="-128"/>
                <a:cs typeface="ＭＳ Ｐゴシック" pitchFamily="-110" charset="-128"/>
              </a:rPr>
              <a:t>vs. Naive </a:t>
            </a:r>
            <a:r>
              <a:rPr lang="en-US" dirty="0" err="1">
                <a:ea typeface="ＭＳ Ｐゴシック" pitchFamily="-110" charset="-128"/>
                <a:cs typeface="ＭＳ Ｐゴシック" pitchFamily="-110" charset="-128"/>
              </a:rPr>
              <a:t>Bayes</a:t>
            </a:r>
            <a:endParaRPr lang="en-US" dirty="0">
              <a:ea typeface="ＭＳ Ｐゴシック" pitchFamily="-110" charset="-128"/>
              <a:cs typeface="ＭＳ Ｐゴシック" pitchFamily="-110" charset="-128"/>
            </a:endParaRPr>
          </a:p>
        </p:txBody>
      </p:sp>
      <p:sp>
        <p:nvSpPr>
          <p:cNvPr id="38916" name="Rectangle 3"/>
          <p:cNvSpPr>
            <a:spLocks noGrp="1" noChangeArrowheads="1"/>
          </p:cNvSpPr>
          <p:nvPr>
            <p:ph type="body" idx="1"/>
          </p:nvPr>
        </p:nvSpPr>
        <p:spPr>
          <a:xfrm>
            <a:off x="762000" y="3505200"/>
            <a:ext cx="7924800" cy="3352800"/>
          </a:xfrm>
        </p:spPr>
        <p:txBody>
          <a:bodyPr/>
          <a:lstStyle/>
          <a:p>
            <a:pPr eaLnBrk="1" hangingPunct="1">
              <a:lnSpc>
                <a:spcPct val="90000"/>
              </a:lnSpc>
            </a:pPr>
            <a:r>
              <a:rPr lang="en-US" sz="2200" dirty="0" err="1" smtClean="0">
                <a:ea typeface="ＭＳ Ｐゴシック" pitchFamily="-110" charset="-128"/>
                <a:cs typeface="ＭＳ Ｐゴシック" pitchFamily="-110" charset="-128"/>
              </a:rPr>
              <a:t>k</a:t>
            </a:r>
            <a:r>
              <a:rPr lang="en-US" sz="2200" dirty="0" smtClean="0">
                <a:ea typeface="ＭＳ Ｐゴシック" pitchFamily="-110" charset="-128"/>
                <a:cs typeface="ＭＳ Ｐゴシック" pitchFamily="-110" charset="-128"/>
              </a:rPr>
              <a:t>-NN </a:t>
            </a:r>
            <a:r>
              <a:rPr lang="en-US" sz="2200" dirty="0">
                <a:ea typeface="ＭＳ Ｐゴシック" pitchFamily="-110" charset="-128"/>
                <a:cs typeface="ＭＳ Ｐゴシック" pitchFamily="-110" charset="-128"/>
              </a:rPr>
              <a:t>has </a:t>
            </a:r>
            <a:r>
              <a:rPr lang="en-US" sz="2200" dirty="0">
                <a:solidFill>
                  <a:schemeClr val="hlink"/>
                </a:solidFill>
                <a:ea typeface="ＭＳ Ｐゴシック" pitchFamily="-110" charset="-128"/>
                <a:cs typeface="ＭＳ Ｐゴシック" pitchFamily="-110" charset="-128"/>
              </a:rPr>
              <a:t>high variance</a:t>
            </a:r>
            <a:r>
              <a:rPr lang="en-US" sz="2200" dirty="0">
                <a:ea typeface="ＭＳ Ｐゴシック" pitchFamily="-110" charset="-128"/>
                <a:cs typeface="ＭＳ Ｐゴシック" pitchFamily="-110" charset="-128"/>
              </a:rPr>
              <a:t> and </a:t>
            </a:r>
            <a:r>
              <a:rPr lang="en-US" sz="2200" dirty="0">
                <a:solidFill>
                  <a:schemeClr val="hlink"/>
                </a:solidFill>
                <a:ea typeface="ＭＳ Ｐゴシック" pitchFamily="-110" charset="-128"/>
                <a:cs typeface="ＭＳ Ｐゴシック" pitchFamily="-110" charset="-128"/>
              </a:rPr>
              <a:t>low bias</a:t>
            </a:r>
            <a:r>
              <a:rPr lang="en-US" sz="2200" dirty="0">
                <a:ea typeface="ＭＳ Ｐゴシック" pitchFamily="-110" charset="-128"/>
                <a:cs typeface="ＭＳ Ｐゴシック" pitchFamily="-110" charset="-128"/>
              </a:rPr>
              <a:t>.</a:t>
            </a:r>
            <a:endParaRPr lang="en-US" sz="2200" dirty="0" smtClean="0">
              <a:ea typeface="ＭＳ Ｐゴシック" pitchFamily="-110" charset="-128"/>
              <a:cs typeface="ＭＳ Ｐゴシック" pitchFamily="-110" charset="-128"/>
            </a:endParaRPr>
          </a:p>
          <a:p>
            <a:pPr lvl="1" eaLnBrk="1" hangingPunct="1">
              <a:lnSpc>
                <a:spcPct val="90000"/>
              </a:lnSpc>
            </a:pPr>
            <a:r>
              <a:rPr lang="en-US" sz="2000" dirty="0" smtClean="0"/>
              <a:t>more complicated model</a:t>
            </a:r>
          </a:p>
          <a:p>
            <a:pPr lvl="1" eaLnBrk="1" hangingPunct="1">
              <a:lnSpc>
                <a:spcPct val="90000"/>
              </a:lnSpc>
            </a:pPr>
            <a:r>
              <a:rPr lang="en-US" sz="2000" dirty="0" smtClean="0"/>
              <a:t>can model any boundary</a:t>
            </a:r>
          </a:p>
          <a:p>
            <a:pPr lvl="1" eaLnBrk="1" hangingPunct="1">
              <a:lnSpc>
                <a:spcPct val="90000"/>
              </a:lnSpc>
            </a:pPr>
            <a:r>
              <a:rPr lang="en-US" sz="2000" dirty="0" smtClean="0"/>
              <a:t>but very dependent on the training data</a:t>
            </a:r>
          </a:p>
          <a:p>
            <a:pPr eaLnBrk="1" hangingPunct="1">
              <a:lnSpc>
                <a:spcPct val="90000"/>
              </a:lnSpc>
            </a:pPr>
            <a:r>
              <a:rPr lang="en-US" sz="2200" dirty="0">
                <a:ea typeface="ＭＳ Ｐゴシック" pitchFamily="-110" charset="-128"/>
                <a:cs typeface="ＭＳ Ｐゴシック" pitchFamily="-110" charset="-128"/>
              </a:rPr>
              <a:t>NB has </a:t>
            </a:r>
            <a:r>
              <a:rPr lang="en-US" sz="2200" dirty="0">
                <a:solidFill>
                  <a:schemeClr val="hlink"/>
                </a:solidFill>
                <a:ea typeface="ＭＳ Ｐゴシック" pitchFamily="-110" charset="-128"/>
                <a:cs typeface="ＭＳ Ｐゴシック" pitchFamily="-110" charset="-128"/>
              </a:rPr>
              <a:t>low variance</a:t>
            </a:r>
            <a:r>
              <a:rPr lang="en-US" sz="2200" dirty="0">
                <a:ea typeface="ＭＳ Ｐゴシック" pitchFamily="-110" charset="-128"/>
                <a:cs typeface="ＭＳ Ｐゴシック" pitchFamily="-110" charset="-128"/>
              </a:rPr>
              <a:t> and </a:t>
            </a:r>
            <a:r>
              <a:rPr lang="en-US" sz="2200" dirty="0">
                <a:solidFill>
                  <a:schemeClr val="hlink"/>
                </a:solidFill>
                <a:ea typeface="ＭＳ Ｐゴシック" pitchFamily="-110" charset="-128"/>
                <a:cs typeface="ＭＳ Ｐゴシック" pitchFamily="-110" charset="-128"/>
              </a:rPr>
              <a:t>high bias</a:t>
            </a:r>
            <a:r>
              <a:rPr lang="en-US" sz="2200" dirty="0">
                <a:ea typeface="ＭＳ Ｐゴシック" pitchFamily="-110" charset="-128"/>
                <a:cs typeface="ＭＳ Ｐゴシック" pitchFamily="-110" charset="-128"/>
              </a:rPr>
              <a:t>.</a:t>
            </a:r>
          </a:p>
          <a:p>
            <a:pPr lvl="1" eaLnBrk="1" hangingPunct="1">
              <a:lnSpc>
                <a:spcPct val="90000"/>
              </a:lnSpc>
            </a:pPr>
            <a:r>
              <a:rPr lang="en-US" sz="2000" dirty="0"/>
              <a:t>Decision surface has to be </a:t>
            </a:r>
            <a:r>
              <a:rPr lang="en-US" sz="2000" dirty="0" smtClean="0"/>
              <a:t>linear</a:t>
            </a:r>
          </a:p>
          <a:p>
            <a:pPr lvl="1" eaLnBrk="1" hangingPunct="1">
              <a:lnSpc>
                <a:spcPct val="90000"/>
              </a:lnSpc>
            </a:pPr>
            <a:r>
              <a:rPr lang="en-US" sz="2000" dirty="0" smtClean="0"/>
              <a:t>Cannot model all data</a:t>
            </a:r>
          </a:p>
          <a:p>
            <a:pPr lvl="1" eaLnBrk="1" hangingPunct="1">
              <a:lnSpc>
                <a:spcPct val="90000"/>
              </a:lnSpc>
            </a:pPr>
            <a:r>
              <a:rPr lang="en-US" sz="2000" dirty="0" smtClean="0"/>
              <a:t>but, less variation based on the training data</a:t>
            </a:r>
          </a:p>
          <a:p>
            <a:pPr lvl="1" eaLnBrk="1" hangingPunct="1">
              <a:lnSpc>
                <a:spcPct val="90000"/>
              </a:lnSpc>
            </a:pPr>
            <a:endParaRPr lang="en-US" sz="2000" dirty="0"/>
          </a:p>
        </p:txBody>
      </p:sp>
      <p:sp>
        <p:nvSpPr>
          <p:cNvPr id="5" name="TextBox 4"/>
          <p:cNvSpPr txBox="1"/>
          <p:nvPr/>
        </p:nvSpPr>
        <p:spPr>
          <a:xfrm>
            <a:off x="685800" y="1905000"/>
            <a:ext cx="7086600" cy="1077218"/>
          </a:xfrm>
          <a:prstGeom prst="rect">
            <a:avLst/>
          </a:prstGeom>
          <a:noFill/>
        </p:spPr>
        <p:txBody>
          <a:bodyPr wrap="square" rtlCol="0">
            <a:spAutoFit/>
          </a:bodyPr>
          <a:lstStyle/>
          <a:p>
            <a:r>
              <a:rPr lang="en-US" sz="3200" dirty="0" smtClean="0">
                <a:solidFill>
                  <a:srgbClr val="FF0000"/>
                </a:solidFill>
              </a:rPr>
              <a:t>How do </a:t>
            </a:r>
            <a:r>
              <a:rPr lang="en-US" sz="3200" dirty="0" err="1" smtClean="0">
                <a:solidFill>
                  <a:srgbClr val="FF0000"/>
                </a:solidFill>
              </a:rPr>
              <a:t>k</a:t>
            </a:r>
            <a:r>
              <a:rPr lang="en-US" sz="3200" dirty="0" smtClean="0">
                <a:solidFill>
                  <a:srgbClr val="FF0000"/>
                </a:solidFill>
              </a:rPr>
              <a:t>-NN and NB sit on the variance/bias plane?</a:t>
            </a:r>
            <a:endParaRPr lang="en-US" sz="3200" dirty="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9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89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89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89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89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89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89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89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6" grpId="0" build="p"/>
    </p:bld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077200" cy="685800"/>
          </a:xfrm>
        </p:spPr>
        <p:txBody>
          <a:bodyPr/>
          <a:lstStyle/>
          <a:p>
            <a:r>
              <a:rPr lang="en-US" dirty="0" smtClean="0"/>
              <a:t>Decision trees</a:t>
            </a:r>
            <a:endParaRPr lang="en-US" dirty="0"/>
          </a:p>
        </p:txBody>
      </p:sp>
      <p:pic>
        <p:nvPicPr>
          <p:cNvPr id="4" name="Picture 3" descr="decisionTree"/>
          <p:cNvPicPr>
            <a:picLocks noChangeAspect="1" noChangeArrowheads="1"/>
          </p:cNvPicPr>
          <p:nvPr/>
        </p:nvPicPr>
        <p:blipFill>
          <a:blip r:embed="rId2"/>
          <a:srcRect r="28621" b="45718"/>
          <a:stretch>
            <a:fillRect/>
          </a:stretch>
        </p:blipFill>
        <p:spPr bwMode="auto">
          <a:xfrm>
            <a:off x="609600" y="2831476"/>
            <a:ext cx="7620000" cy="3950324"/>
          </a:xfrm>
          <a:prstGeom prst="rect">
            <a:avLst/>
          </a:prstGeom>
          <a:noFill/>
          <a:ln w="9525">
            <a:noFill/>
            <a:miter lim="800000"/>
            <a:headEnd/>
            <a:tailEnd/>
          </a:ln>
        </p:spPr>
      </p:pic>
      <p:sp>
        <p:nvSpPr>
          <p:cNvPr id="5" name="Rectangle 4"/>
          <p:cNvSpPr/>
          <p:nvPr/>
        </p:nvSpPr>
        <p:spPr bwMode="auto">
          <a:xfrm>
            <a:off x="457200" y="1143000"/>
            <a:ext cx="8458200" cy="533400"/>
          </a:xfrm>
          <a:prstGeom prst="rect">
            <a:avLst/>
          </a:prstGeom>
          <a:solidFill>
            <a:srgbClr val="F4F3EB"/>
          </a:solidFill>
          <a:ln w="9525" cap="flat" cmpd="sng" algn="ctr">
            <a:no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3" name="Content Placeholder 2"/>
          <p:cNvSpPr>
            <a:spLocks noGrp="1"/>
          </p:cNvSpPr>
          <p:nvPr>
            <p:ph idx="1"/>
          </p:nvPr>
        </p:nvSpPr>
        <p:spPr>
          <a:xfrm>
            <a:off x="685800" y="838200"/>
            <a:ext cx="7772400" cy="1143000"/>
          </a:xfrm>
        </p:spPr>
        <p:txBody>
          <a:bodyPr/>
          <a:lstStyle/>
          <a:p>
            <a:pPr eaLnBrk="1" hangingPunct="1">
              <a:lnSpc>
                <a:spcPct val="90000"/>
              </a:lnSpc>
            </a:pPr>
            <a:r>
              <a:rPr lang="en-US" sz="2400" dirty="0" smtClean="0">
                <a:ea typeface="ＭＳ Ｐゴシック" pitchFamily="-110" charset="-128"/>
                <a:cs typeface="ＭＳ Ｐゴシック" pitchFamily="-110" charset="-128"/>
              </a:rPr>
              <a:t>Tree with internal nodes labeled by terms/features</a:t>
            </a:r>
          </a:p>
          <a:p>
            <a:pPr eaLnBrk="1" hangingPunct="1">
              <a:lnSpc>
                <a:spcPct val="90000"/>
              </a:lnSpc>
            </a:pPr>
            <a:r>
              <a:rPr lang="en-US" sz="2400" dirty="0" smtClean="0">
                <a:ea typeface="ＭＳ Ｐゴシック" pitchFamily="-110" charset="-128"/>
                <a:cs typeface="ＭＳ Ｐゴシック" pitchFamily="-110" charset="-128"/>
              </a:rPr>
              <a:t>Branches are labeled by tests on the weight that the term has</a:t>
            </a:r>
          </a:p>
          <a:p>
            <a:pPr lvl="1" eaLnBrk="1" hangingPunct="1">
              <a:lnSpc>
                <a:spcPct val="90000"/>
              </a:lnSpc>
            </a:pPr>
            <a:r>
              <a:rPr lang="en-US" sz="2200" dirty="0" smtClean="0">
                <a:ea typeface="ＭＳ Ｐゴシック" pitchFamily="-110" charset="-128"/>
                <a:cs typeface="ＭＳ Ｐゴシック" pitchFamily="-110" charset="-128"/>
              </a:rPr>
              <a:t>farm vs. not farm</a:t>
            </a:r>
          </a:p>
          <a:p>
            <a:pPr lvl="1" eaLnBrk="1" hangingPunct="1">
              <a:lnSpc>
                <a:spcPct val="90000"/>
              </a:lnSpc>
            </a:pPr>
            <a:r>
              <a:rPr lang="en-US" sz="2200" dirty="0" err="1" smtClean="0">
                <a:ea typeface="ＭＳ Ｐゴシック" pitchFamily="-110" charset="-128"/>
                <a:cs typeface="ＭＳ Ｐゴシック" pitchFamily="-110" charset="-128"/>
              </a:rPr>
              <a:t>x</a:t>
            </a:r>
            <a:r>
              <a:rPr lang="en-US" sz="2200" dirty="0" smtClean="0">
                <a:ea typeface="ＭＳ Ｐゴシック" pitchFamily="-110" charset="-128"/>
                <a:cs typeface="ＭＳ Ｐゴシック" pitchFamily="-110" charset="-128"/>
              </a:rPr>
              <a:t> &gt; 100</a:t>
            </a:r>
          </a:p>
          <a:p>
            <a:endParaRPr lang="en-US" sz="2400" dirty="0"/>
          </a:p>
        </p:txBody>
      </p:sp>
      <p:sp>
        <p:nvSpPr>
          <p:cNvPr id="6" name="Oval 5"/>
          <p:cNvSpPr/>
          <p:nvPr/>
        </p:nvSpPr>
        <p:spPr bwMode="auto">
          <a:xfrm>
            <a:off x="2667000" y="3733800"/>
            <a:ext cx="914400" cy="381000"/>
          </a:xfrm>
          <a:prstGeom prst="ellipse">
            <a:avLst/>
          </a:prstGeom>
          <a:noFill/>
          <a:ln w="28575" cap="flat" cmpd="sng" algn="ctr">
            <a:solidFill>
              <a:srgbClr val="0000FF"/>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7" name="Oval 6"/>
          <p:cNvSpPr/>
          <p:nvPr/>
        </p:nvSpPr>
        <p:spPr bwMode="auto">
          <a:xfrm>
            <a:off x="4038600" y="3733800"/>
            <a:ext cx="914400" cy="381000"/>
          </a:xfrm>
          <a:prstGeom prst="ellipse">
            <a:avLst/>
          </a:prstGeom>
          <a:noFill/>
          <a:ln w="28575" cap="flat" cmpd="sng" algn="ctr">
            <a:solidFill>
              <a:srgbClr val="0000FF"/>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077200" cy="685800"/>
          </a:xfrm>
        </p:spPr>
        <p:txBody>
          <a:bodyPr/>
          <a:lstStyle/>
          <a:p>
            <a:r>
              <a:rPr lang="en-US" dirty="0" smtClean="0"/>
              <a:t>Decision trees</a:t>
            </a:r>
            <a:endParaRPr lang="en-US" dirty="0"/>
          </a:p>
        </p:txBody>
      </p:sp>
      <p:pic>
        <p:nvPicPr>
          <p:cNvPr id="4" name="Picture 3" descr="decisionTree"/>
          <p:cNvPicPr>
            <a:picLocks noChangeAspect="1" noChangeArrowheads="1"/>
          </p:cNvPicPr>
          <p:nvPr/>
        </p:nvPicPr>
        <p:blipFill>
          <a:blip r:embed="rId2"/>
          <a:srcRect r="28621" b="45718"/>
          <a:stretch>
            <a:fillRect/>
          </a:stretch>
        </p:blipFill>
        <p:spPr bwMode="auto">
          <a:xfrm>
            <a:off x="609600" y="2831476"/>
            <a:ext cx="7620000" cy="3950324"/>
          </a:xfrm>
          <a:prstGeom prst="rect">
            <a:avLst/>
          </a:prstGeom>
          <a:noFill/>
          <a:ln w="9525">
            <a:noFill/>
            <a:miter lim="800000"/>
            <a:headEnd/>
            <a:tailEnd/>
          </a:ln>
        </p:spPr>
      </p:pic>
      <p:sp>
        <p:nvSpPr>
          <p:cNvPr id="5" name="Rectangle 4"/>
          <p:cNvSpPr/>
          <p:nvPr/>
        </p:nvSpPr>
        <p:spPr bwMode="auto">
          <a:xfrm>
            <a:off x="457200" y="1143000"/>
            <a:ext cx="8458200" cy="533400"/>
          </a:xfrm>
          <a:prstGeom prst="rect">
            <a:avLst/>
          </a:prstGeom>
          <a:solidFill>
            <a:srgbClr val="F4F3EB"/>
          </a:solidFill>
          <a:ln w="9525" cap="flat" cmpd="sng" algn="ctr">
            <a:no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3" name="Content Placeholder 2"/>
          <p:cNvSpPr>
            <a:spLocks noGrp="1"/>
          </p:cNvSpPr>
          <p:nvPr>
            <p:ph idx="1"/>
          </p:nvPr>
        </p:nvSpPr>
        <p:spPr>
          <a:xfrm>
            <a:off x="685800" y="838200"/>
            <a:ext cx="7772400" cy="1143000"/>
          </a:xfrm>
        </p:spPr>
        <p:txBody>
          <a:bodyPr/>
          <a:lstStyle/>
          <a:p>
            <a:pPr eaLnBrk="1" hangingPunct="1">
              <a:lnSpc>
                <a:spcPct val="90000"/>
              </a:lnSpc>
            </a:pPr>
            <a:r>
              <a:rPr lang="en-US" sz="2400" dirty="0" smtClean="0">
                <a:ea typeface="ＭＳ Ｐゴシック" pitchFamily="-110" charset="-128"/>
                <a:cs typeface="ＭＳ Ｐゴシック" pitchFamily="-110" charset="-128"/>
              </a:rPr>
              <a:t>Roots are labeled with the class</a:t>
            </a:r>
            <a:endParaRPr lang="en-US" sz="2200" dirty="0" smtClean="0">
              <a:ea typeface="ＭＳ Ｐゴシック" pitchFamily="-110" charset="-128"/>
              <a:cs typeface="ＭＳ Ｐゴシック" pitchFamily="-110" charset="-128"/>
            </a:endParaRPr>
          </a:p>
          <a:p>
            <a:endParaRPr lang="en-US" sz="2400" dirty="0"/>
          </a:p>
        </p:txBody>
      </p:sp>
      <p:sp>
        <p:nvSpPr>
          <p:cNvPr id="6" name="Oval 5"/>
          <p:cNvSpPr/>
          <p:nvPr/>
        </p:nvSpPr>
        <p:spPr bwMode="auto">
          <a:xfrm>
            <a:off x="914400" y="5943600"/>
            <a:ext cx="914400" cy="381000"/>
          </a:xfrm>
          <a:prstGeom prst="ellipse">
            <a:avLst/>
          </a:prstGeom>
          <a:noFill/>
          <a:ln w="28575" cap="flat" cmpd="sng" algn="ctr">
            <a:solidFill>
              <a:srgbClr val="0000FF"/>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7" name="Oval 6"/>
          <p:cNvSpPr/>
          <p:nvPr/>
        </p:nvSpPr>
        <p:spPr bwMode="auto">
          <a:xfrm>
            <a:off x="2286000" y="6096000"/>
            <a:ext cx="914400" cy="381000"/>
          </a:xfrm>
          <a:prstGeom prst="ellipse">
            <a:avLst/>
          </a:prstGeom>
          <a:noFill/>
          <a:ln w="28575" cap="flat" cmpd="sng" algn="ctr">
            <a:solidFill>
              <a:srgbClr val="0000FF"/>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8" name="Oval 7"/>
          <p:cNvSpPr/>
          <p:nvPr/>
        </p:nvSpPr>
        <p:spPr bwMode="auto">
          <a:xfrm>
            <a:off x="3048000" y="5105400"/>
            <a:ext cx="914400" cy="381000"/>
          </a:xfrm>
          <a:prstGeom prst="ellipse">
            <a:avLst/>
          </a:prstGeom>
          <a:noFill/>
          <a:ln w="28575" cap="flat" cmpd="sng" algn="ctr">
            <a:solidFill>
              <a:srgbClr val="0000FF"/>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9" name="Oval 8"/>
          <p:cNvSpPr/>
          <p:nvPr/>
        </p:nvSpPr>
        <p:spPr bwMode="auto">
          <a:xfrm>
            <a:off x="4724400" y="5181600"/>
            <a:ext cx="914400" cy="381000"/>
          </a:xfrm>
          <a:prstGeom prst="ellipse">
            <a:avLst/>
          </a:prstGeom>
          <a:noFill/>
          <a:ln w="28575" cap="flat" cmpd="sng" algn="ctr">
            <a:solidFill>
              <a:srgbClr val="0000FF"/>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0" name="Oval 9"/>
          <p:cNvSpPr/>
          <p:nvPr/>
        </p:nvSpPr>
        <p:spPr bwMode="auto">
          <a:xfrm>
            <a:off x="6096000" y="5181600"/>
            <a:ext cx="914400" cy="381000"/>
          </a:xfrm>
          <a:prstGeom prst="ellipse">
            <a:avLst/>
          </a:prstGeom>
          <a:noFill/>
          <a:ln w="28575" cap="flat" cmpd="sng" algn="ctr">
            <a:solidFill>
              <a:srgbClr val="0000FF"/>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1" name="Oval 10"/>
          <p:cNvSpPr/>
          <p:nvPr/>
        </p:nvSpPr>
        <p:spPr bwMode="auto">
          <a:xfrm>
            <a:off x="7239000" y="4419600"/>
            <a:ext cx="914400" cy="381000"/>
          </a:xfrm>
          <a:prstGeom prst="ellipse">
            <a:avLst/>
          </a:prstGeom>
          <a:noFill/>
          <a:ln w="28575" cap="flat" cmpd="sng" algn="ctr">
            <a:solidFill>
              <a:srgbClr val="0000FF"/>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trees</a:t>
            </a:r>
            <a:endParaRPr lang="en-US" dirty="0"/>
          </a:p>
        </p:txBody>
      </p:sp>
      <p:sp>
        <p:nvSpPr>
          <p:cNvPr id="3" name="Content Placeholder 2"/>
          <p:cNvSpPr>
            <a:spLocks noGrp="1"/>
          </p:cNvSpPr>
          <p:nvPr>
            <p:ph idx="1"/>
          </p:nvPr>
        </p:nvSpPr>
        <p:spPr>
          <a:xfrm>
            <a:off x="304800" y="1600200"/>
            <a:ext cx="8610600" cy="1143000"/>
          </a:xfrm>
        </p:spPr>
        <p:txBody>
          <a:bodyPr/>
          <a:lstStyle/>
          <a:p>
            <a:pPr eaLnBrk="1" hangingPunct="1">
              <a:lnSpc>
                <a:spcPct val="90000"/>
              </a:lnSpc>
            </a:pPr>
            <a:r>
              <a:rPr lang="en-US" sz="2400" dirty="0" smtClean="0">
                <a:ea typeface="ＭＳ Ｐゴシック" pitchFamily="-110" charset="-128"/>
                <a:cs typeface="ＭＳ Ｐゴシック" pitchFamily="-110" charset="-128"/>
              </a:rPr>
              <a:t>Classifier categorizes a document</a:t>
            </a:r>
            <a:r>
              <a:rPr lang="en-US" sz="2400" i="1" dirty="0" smtClean="0">
                <a:ea typeface="ＭＳ Ｐゴシック" pitchFamily="-110" charset="-128"/>
                <a:cs typeface="ＭＳ Ｐゴシック" pitchFamily="-110" charset="-128"/>
              </a:rPr>
              <a:t> </a:t>
            </a:r>
            <a:r>
              <a:rPr lang="en-US" sz="2400" dirty="0" smtClean="0">
                <a:ea typeface="ＭＳ Ｐゴシック" pitchFamily="-110" charset="-128"/>
                <a:cs typeface="ＭＳ Ｐゴシック" pitchFamily="-110" charset="-128"/>
              </a:rPr>
              <a:t>by descending tree following tests to leaf </a:t>
            </a:r>
          </a:p>
          <a:p>
            <a:pPr eaLnBrk="1" hangingPunct="1">
              <a:lnSpc>
                <a:spcPct val="90000"/>
              </a:lnSpc>
            </a:pPr>
            <a:r>
              <a:rPr lang="en-US" sz="2400" dirty="0" smtClean="0">
                <a:ea typeface="ＭＳ Ｐゴシック" pitchFamily="-110" charset="-128"/>
                <a:cs typeface="ＭＳ Ｐゴシック" pitchFamily="-110" charset="-128"/>
              </a:rPr>
              <a:t>The label of the leaf node is then assigned to the document</a:t>
            </a:r>
          </a:p>
        </p:txBody>
      </p:sp>
      <p:pic>
        <p:nvPicPr>
          <p:cNvPr id="4" name="Picture 3" descr="decisionTree"/>
          <p:cNvPicPr>
            <a:picLocks noChangeAspect="1" noChangeArrowheads="1"/>
          </p:cNvPicPr>
          <p:nvPr/>
        </p:nvPicPr>
        <p:blipFill>
          <a:blip r:embed="rId2"/>
          <a:srcRect r="28621" b="45718"/>
          <a:stretch>
            <a:fillRect/>
          </a:stretch>
        </p:blipFill>
        <p:spPr bwMode="auto">
          <a:xfrm>
            <a:off x="609600" y="2831476"/>
            <a:ext cx="7620000" cy="3950324"/>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trees</a:t>
            </a:r>
            <a:endParaRPr lang="en-US" dirty="0"/>
          </a:p>
        </p:txBody>
      </p:sp>
      <p:pic>
        <p:nvPicPr>
          <p:cNvPr id="4" name="Picture 3" descr="decisionTree"/>
          <p:cNvPicPr>
            <a:picLocks noChangeAspect="1" noChangeArrowheads="1"/>
          </p:cNvPicPr>
          <p:nvPr/>
        </p:nvPicPr>
        <p:blipFill>
          <a:blip r:embed="rId2"/>
          <a:srcRect r="28621" b="45718"/>
          <a:stretch>
            <a:fillRect/>
          </a:stretch>
        </p:blipFill>
        <p:spPr bwMode="auto">
          <a:xfrm>
            <a:off x="609600" y="2831476"/>
            <a:ext cx="7620000" cy="3950324"/>
          </a:xfrm>
          <a:prstGeom prst="rect">
            <a:avLst/>
          </a:prstGeom>
          <a:noFill/>
          <a:ln w="9525">
            <a:noFill/>
            <a:miter lim="800000"/>
            <a:headEnd/>
            <a:tailEnd/>
          </a:ln>
        </p:spPr>
      </p:pic>
      <p:sp>
        <p:nvSpPr>
          <p:cNvPr id="6" name="TextBox 5"/>
          <p:cNvSpPr txBox="1"/>
          <p:nvPr/>
        </p:nvSpPr>
        <p:spPr>
          <a:xfrm>
            <a:off x="1295400" y="1905000"/>
            <a:ext cx="6486321" cy="461665"/>
          </a:xfrm>
          <a:prstGeom prst="rect">
            <a:avLst/>
          </a:prstGeom>
          <a:noFill/>
        </p:spPr>
        <p:txBody>
          <a:bodyPr wrap="none" rtlCol="0">
            <a:spAutoFit/>
          </a:bodyPr>
          <a:lstStyle/>
          <a:p>
            <a:r>
              <a:rPr lang="en-US" dirty="0" smtClean="0">
                <a:solidFill>
                  <a:srgbClr val="FF0000"/>
                </a:solidFill>
              </a:rPr>
              <a:t>wheat, </a:t>
            </a:r>
            <a:r>
              <a:rPr lang="en-US" dirty="0" err="1" smtClean="0">
                <a:solidFill>
                  <a:srgbClr val="FF0000"/>
                </a:solidFill>
              </a:rPr>
              <a:t>not(farm</a:t>
            </a:r>
            <a:r>
              <a:rPr lang="en-US" dirty="0" smtClean="0">
                <a:solidFill>
                  <a:srgbClr val="FF0000"/>
                </a:solidFill>
              </a:rPr>
              <a:t>), commodity, </a:t>
            </a:r>
            <a:r>
              <a:rPr lang="en-US" dirty="0" err="1" smtClean="0">
                <a:solidFill>
                  <a:srgbClr val="FF0000"/>
                </a:solidFill>
              </a:rPr>
              <a:t>not(agriculture</a:t>
            </a:r>
            <a:r>
              <a:rPr lang="en-US" dirty="0" smtClean="0">
                <a:solidFill>
                  <a:srgbClr val="FF0000"/>
                </a:solidFill>
              </a:rPr>
              <a:t>)?</a:t>
            </a:r>
            <a:endParaRPr lang="en-US" dirty="0">
              <a:solidFill>
                <a:srgbClr val="FF0000"/>
              </a:solidFill>
            </a:endParaRPr>
          </a:p>
        </p:txBody>
      </p:sp>
      <p:sp>
        <p:nvSpPr>
          <p:cNvPr id="7" name="Oval 6"/>
          <p:cNvSpPr/>
          <p:nvPr/>
        </p:nvSpPr>
        <p:spPr bwMode="auto">
          <a:xfrm>
            <a:off x="3200400" y="5105400"/>
            <a:ext cx="609600" cy="457200"/>
          </a:xfrm>
          <a:prstGeom prst="ellipse">
            <a:avLst/>
          </a:prstGeom>
          <a:noFill/>
          <a:ln w="38100" cap="flat" cmpd="sng" algn="ctr">
            <a:solidFill>
              <a:srgbClr val="CC0000"/>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trees</a:t>
            </a:r>
            <a:endParaRPr lang="en-US" dirty="0"/>
          </a:p>
        </p:txBody>
      </p:sp>
      <p:pic>
        <p:nvPicPr>
          <p:cNvPr id="4" name="Picture 3" descr="decisionTree"/>
          <p:cNvPicPr>
            <a:picLocks noChangeAspect="1" noChangeArrowheads="1"/>
          </p:cNvPicPr>
          <p:nvPr/>
        </p:nvPicPr>
        <p:blipFill>
          <a:blip r:embed="rId2"/>
          <a:srcRect r="28621" b="45718"/>
          <a:stretch>
            <a:fillRect/>
          </a:stretch>
        </p:blipFill>
        <p:spPr bwMode="auto">
          <a:xfrm>
            <a:off x="609600" y="2831476"/>
            <a:ext cx="7620000" cy="3950324"/>
          </a:xfrm>
          <a:prstGeom prst="rect">
            <a:avLst/>
          </a:prstGeom>
          <a:noFill/>
          <a:ln w="9525">
            <a:noFill/>
            <a:miter lim="800000"/>
            <a:headEnd/>
            <a:tailEnd/>
          </a:ln>
        </p:spPr>
      </p:pic>
      <p:sp>
        <p:nvSpPr>
          <p:cNvPr id="6" name="TextBox 5"/>
          <p:cNvSpPr txBox="1"/>
          <p:nvPr/>
        </p:nvSpPr>
        <p:spPr>
          <a:xfrm>
            <a:off x="838200" y="1905000"/>
            <a:ext cx="6952594" cy="461665"/>
          </a:xfrm>
          <a:prstGeom prst="rect">
            <a:avLst/>
          </a:prstGeom>
          <a:noFill/>
        </p:spPr>
        <p:txBody>
          <a:bodyPr wrap="none" rtlCol="0">
            <a:spAutoFit/>
          </a:bodyPr>
          <a:lstStyle/>
          <a:p>
            <a:r>
              <a:rPr lang="en-US" dirty="0" err="1" smtClean="0">
                <a:solidFill>
                  <a:srgbClr val="FF0000"/>
                </a:solidFill>
              </a:rPr>
              <a:t>not(wheat</a:t>
            </a:r>
            <a:r>
              <a:rPr lang="en-US" dirty="0" smtClean="0">
                <a:solidFill>
                  <a:srgbClr val="FF0000"/>
                </a:solidFill>
              </a:rPr>
              <a:t>), </a:t>
            </a:r>
            <a:r>
              <a:rPr lang="en-US" dirty="0" err="1" smtClean="0">
                <a:solidFill>
                  <a:srgbClr val="FF0000"/>
                </a:solidFill>
              </a:rPr>
              <a:t>not(farm</a:t>
            </a:r>
            <a:r>
              <a:rPr lang="en-US" dirty="0" smtClean="0">
                <a:solidFill>
                  <a:srgbClr val="FF0000"/>
                </a:solidFill>
              </a:rPr>
              <a:t>), commodity, export, </a:t>
            </a:r>
            <a:r>
              <a:rPr lang="en-US" dirty="0" err="1" smtClean="0">
                <a:solidFill>
                  <a:srgbClr val="FF0000"/>
                </a:solidFill>
              </a:rPr>
              <a:t>buschi</a:t>
            </a:r>
            <a:r>
              <a:rPr lang="en-US" dirty="0" smtClean="0">
                <a:solidFill>
                  <a:srgbClr val="FF0000"/>
                </a:solidFill>
              </a:rPr>
              <a:t>?</a:t>
            </a:r>
            <a:endParaRPr lang="en-US" dirty="0">
              <a:solidFill>
                <a:srgbClr val="FF0000"/>
              </a:solidFill>
            </a:endParaRPr>
          </a:p>
        </p:txBody>
      </p:sp>
      <p:sp>
        <p:nvSpPr>
          <p:cNvPr id="7" name="Oval 6"/>
          <p:cNvSpPr/>
          <p:nvPr/>
        </p:nvSpPr>
        <p:spPr bwMode="auto">
          <a:xfrm>
            <a:off x="4876800" y="5181600"/>
            <a:ext cx="609600" cy="457200"/>
          </a:xfrm>
          <a:prstGeom prst="ellipse">
            <a:avLst/>
          </a:prstGeom>
          <a:noFill/>
          <a:ln w="38100" cap="flat" cmpd="sng" algn="ctr">
            <a:solidFill>
              <a:srgbClr val="CC0000"/>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trees</a:t>
            </a:r>
            <a:endParaRPr lang="en-US" dirty="0"/>
          </a:p>
        </p:txBody>
      </p:sp>
      <p:sp>
        <p:nvSpPr>
          <p:cNvPr id="3" name="Content Placeholder 2"/>
          <p:cNvSpPr>
            <a:spLocks noGrp="1"/>
          </p:cNvSpPr>
          <p:nvPr>
            <p:ph idx="1"/>
          </p:nvPr>
        </p:nvSpPr>
        <p:spPr>
          <a:xfrm>
            <a:off x="685800" y="1600200"/>
            <a:ext cx="7772400" cy="1143000"/>
          </a:xfrm>
        </p:spPr>
        <p:txBody>
          <a:bodyPr/>
          <a:lstStyle/>
          <a:p>
            <a:pPr eaLnBrk="1" hangingPunct="1">
              <a:lnSpc>
                <a:spcPct val="90000"/>
              </a:lnSpc>
            </a:pPr>
            <a:r>
              <a:rPr lang="en-US" sz="2000" dirty="0" smtClean="0">
                <a:ea typeface="ＭＳ Ｐゴシック" pitchFamily="-110" charset="-128"/>
                <a:cs typeface="ＭＳ Ｐゴシック" pitchFamily="-110" charset="-128"/>
              </a:rPr>
              <a:t>Most decision trees are binary trees</a:t>
            </a:r>
          </a:p>
          <a:p>
            <a:pPr eaLnBrk="1" hangingPunct="1">
              <a:lnSpc>
                <a:spcPct val="90000"/>
              </a:lnSpc>
            </a:pPr>
            <a:r>
              <a:rPr lang="en-US" sz="2000" dirty="0" smtClean="0">
                <a:ea typeface="Arial" pitchFamily="-110" charset="0"/>
                <a:cs typeface="Arial" pitchFamily="-110" charset="0"/>
              </a:rPr>
              <a:t>DT make good use of a few high-leverage features</a:t>
            </a:r>
          </a:p>
          <a:p>
            <a:pPr eaLnBrk="1" hangingPunct="1">
              <a:lnSpc>
                <a:spcPct val="90000"/>
              </a:lnSpc>
            </a:pPr>
            <a:r>
              <a:rPr lang="en-US" sz="2000" dirty="0" smtClean="0">
                <a:solidFill>
                  <a:srgbClr val="FF0000"/>
                </a:solidFill>
                <a:ea typeface="Arial" pitchFamily="-110" charset="0"/>
                <a:cs typeface="Arial" pitchFamily="-110" charset="0"/>
              </a:rPr>
              <a:t>Linear or non-linear classifier?</a:t>
            </a:r>
            <a:endParaRPr lang="en-US" sz="2000" dirty="0">
              <a:solidFill>
                <a:srgbClr val="FF0000"/>
              </a:solidFill>
              <a:ea typeface="Arial" pitchFamily="-110" charset="0"/>
              <a:cs typeface="Arial" pitchFamily="-110" charset="0"/>
            </a:endParaRPr>
          </a:p>
        </p:txBody>
      </p:sp>
      <p:pic>
        <p:nvPicPr>
          <p:cNvPr id="4" name="Picture 3" descr="decisionTree"/>
          <p:cNvPicPr>
            <a:picLocks noChangeAspect="1" noChangeArrowheads="1"/>
          </p:cNvPicPr>
          <p:nvPr/>
        </p:nvPicPr>
        <p:blipFill>
          <a:blip r:embed="rId2"/>
          <a:srcRect r="28621" b="45718"/>
          <a:stretch>
            <a:fillRect/>
          </a:stretch>
        </p:blipFill>
        <p:spPr bwMode="auto">
          <a:xfrm>
            <a:off x="609600" y="2907676"/>
            <a:ext cx="7620000" cy="3950324"/>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3906" name="Rectangle 2"/>
          <p:cNvSpPr>
            <a:spLocks noGrp="1" noChangeArrowheads="1"/>
          </p:cNvSpPr>
          <p:nvPr>
            <p:ph type="ctrTitle" idx="4294967295"/>
          </p:nvPr>
        </p:nvSpPr>
        <p:spPr>
          <a:xfrm>
            <a:off x="685800" y="1676400"/>
            <a:ext cx="7772400" cy="1143000"/>
          </a:xfrm>
        </p:spPr>
        <p:txBody>
          <a:bodyPr/>
          <a:lstStyle/>
          <a:p>
            <a:pPr algn="ctr" eaLnBrk="1" hangingPunct="1"/>
            <a:r>
              <a:rPr lang="en-US" sz="3200" dirty="0" smtClean="0">
                <a:latin typeface="Helvetica" pitchFamily="-111" charset="0"/>
                <a:ea typeface="Times New Roman" pitchFamily="-111" charset="0"/>
                <a:cs typeface="Times New Roman" pitchFamily="-111" charset="0"/>
              </a:rPr>
              <a:t>Text Classification 2</a:t>
            </a:r>
            <a:endParaRPr lang="en-US" sz="3200" dirty="0">
              <a:latin typeface="Helvetica" pitchFamily="-111" charset="0"/>
              <a:ea typeface="Times New Roman" pitchFamily="-111" charset="0"/>
              <a:cs typeface="Times New Roman" pitchFamily="-111" charset="0"/>
            </a:endParaRPr>
          </a:p>
        </p:txBody>
      </p:sp>
      <p:sp>
        <p:nvSpPr>
          <p:cNvPr id="123907" name="Rectangle 3"/>
          <p:cNvSpPr>
            <a:spLocks noGrp="1" noChangeArrowheads="1"/>
          </p:cNvSpPr>
          <p:nvPr>
            <p:ph type="subTitle" idx="4294967295"/>
          </p:nvPr>
        </p:nvSpPr>
        <p:spPr>
          <a:xfrm>
            <a:off x="1371600" y="4191000"/>
            <a:ext cx="6400800" cy="1752600"/>
          </a:xfrm>
        </p:spPr>
        <p:txBody>
          <a:bodyPr/>
          <a:lstStyle/>
          <a:p>
            <a:pPr marL="0" indent="0" algn="r" eaLnBrk="1" hangingPunct="1">
              <a:buFont typeface="Wingdings" pitchFamily="-111" charset="2"/>
              <a:buNone/>
            </a:pPr>
            <a:r>
              <a:rPr lang="en-US" sz="2000" dirty="0">
                <a:ea typeface="ＭＳ Ｐゴシック" pitchFamily="-111" charset="-128"/>
              </a:rPr>
              <a:t>David </a:t>
            </a:r>
            <a:r>
              <a:rPr lang="en-US" sz="2000" dirty="0" err="1">
                <a:ea typeface="ＭＳ Ｐゴシック" pitchFamily="-111" charset="-128"/>
              </a:rPr>
              <a:t>Kauchak</a:t>
            </a:r>
            <a:endParaRPr lang="en-US" sz="2000" dirty="0">
              <a:ea typeface="ＭＳ Ｐゴシック" pitchFamily="-111" charset="-128"/>
            </a:endParaRPr>
          </a:p>
          <a:p>
            <a:pPr marL="0" indent="0" algn="r" eaLnBrk="1" hangingPunct="1">
              <a:buFont typeface="Wingdings" pitchFamily="-111" charset="2"/>
              <a:buNone/>
            </a:pPr>
            <a:r>
              <a:rPr lang="en-US" sz="2000" dirty="0">
                <a:ea typeface="ＭＳ Ｐゴシック" pitchFamily="-111" charset="-128"/>
              </a:rPr>
              <a:t>cs160</a:t>
            </a:r>
          </a:p>
          <a:p>
            <a:pPr marL="0" indent="0" algn="r" eaLnBrk="1" hangingPunct="1">
              <a:buFont typeface="Wingdings" pitchFamily="-111" charset="2"/>
              <a:buNone/>
            </a:pPr>
            <a:r>
              <a:rPr lang="en-US" sz="2000" dirty="0">
                <a:ea typeface="ＭＳ Ｐゴシック" pitchFamily="-111" charset="-128"/>
              </a:rPr>
              <a:t>Fall 2009</a:t>
            </a:r>
          </a:p>
          <a:p>
            <a:pPr marL="0" indent="0" algn="r" eaLnBrk="1" hangingPunct="1">
              <a:buFont typeface="Wingdings" pitchFamily="-111" charset="2"/>
              <a:buNone/>
            </a:pPr>
            <a:r>
              <a:rPr lang="en-US" sz="1000" i="1" dirty="0">
                <a:solidFill>
                  <a:srgbClr val="437085"/>
                </a:solidFill>
                <a:ea typeface="ＭＳ Ｐゴシック" pitchFamily="-111" charset="-128"/>
              </a:rPr>
              <a:t>adapted from:</a:t>
            </a:r>
            <a:br>
              <a:rPr lang="en-US" sz="1000" i="1" dirty="0">
                <a:solidFill>
                  <a:srgbClr val="437085"/>
                </a:solidFill>
                <a:ea typeface="ＭＳ Ｐゴシック" pitchFamily="-111" charset="-128"/>
              </a:rPr>
            </a:br>
            <a:r>
              <a:rPr lang="en-US" sz="1000" dirty="0">
                <a:ea typeface="ＭＳ Ｐゴシック" pitchFamily="-111" charset="-128"/>
              </a:rPr>
              <a:t>http://www.stanford.edu/class/cs276/handouts/</a:t>
            </a:r>
            <a:r>
              <a:rPr lang="en-US" sz="1000" dirty="0" smtClean="0">
                <a:ea typeface="ＭＳ Ｐゴシック" pitchFamily="-111" charset="-128"/>
              </a:rPr>
              <a:t>lecture10-textcat-naivebayes.ppt</a:t>
            </a:r>
          </a:p>
          <a:p>
            <a:pPr marL="0" indent="0" algn="r" eaLnBrk="1" hangingPunct="1">
              <a:buFont typeface="Wingdings" pitchFamily="-111" charset="2"/>
              <a:buNone/>
            </a:pPr>
            <a:r>
              <a:rPr lang="en-US" sz="1000" dirty="0" smtClean="0">
                <a:ea typeface="ＭＳ Ｐゴシック" pitchFamily="-111" charset="-128"/>
              </a:rPr>
              <a:t>http://www.stanford.edu/class/cs276/handouts/lecture11-vector-classify.ppt</a:t>
            </a:r>
          </a:p>
          <a:p>
            <a:pPr marL="0" indent="0" algn="r" eaLnBrk="1" hangingPunct="1">
              <a:buFont typeface="Wingdings" pitchFamily="-111" charset="2"/>
              <a:buNone/>
            </a:pPr>
            <a:r>
              <a:rPr lang="en-US" sz="1000" dirty="0" smtClean="0">
                <a:ea typeface="ＭＳ Ｐゴシック" pitchFamily="-111" charset="-128"/>
              </a:rPr>
              <a:t>http://www.stanford.edu/class/cs276/handouts/lecture12-SVMs.ppt</a:t>
            </a:r>
            <a:endParaRPr lang="en-US" sz="1000" dirty="0">
              <a:solidFill>
                <a:schemeClr val="accent1"/>
              </a:solidFill>
              <a:ea typeface="ＭＳ Ｐゴシック" pitchFamily="-111" charset="-128"/>
            </a:endParaRPr>
          </a:p>
        </p:txBody>
      </p:sp>
      <p:sp>
        <p:nvSpPr>
          <p:cNvPr id="123908" name="Line 4"/>
          <p:cNvSpPr>
            <a:spLocks noChangeShapeType="1"/>
          </p:cNvSpPr>
          <p:nvPr/>
        </p:nvSpPr>
        <p:spPr bwMode="auto">
          <a:xfrm>
            <a:off x="533400" y="3429000"/>
            <a:ext cx="8077200" cy="0"/>
          </a:xfrm>
          <a:prstGeom prst="line">
            <a:avLst/>
          </a:prstGeom>
          <a:noFill/>
          <a:ln w="76200">
            <a:solidFill>
              <a:schemeClr val="folHlink"/>
            </a:solidFill>
            <a:miter lim="800000"/>
            <a:headEnd/>
            <a:tailEnd/>
          </a:ln>
          <a:effectLst/>
        </p:spPr>
        <p:txBody>
          <a:bodyPr wrap="none" anchor="ctr">
            <a:prstTxWarp prst="textNoShape">
              <a:avLst/>
            </a:prstTxWarp>
            <a:spAutoFit/>
          </a:bodyPr>
          <a:lstStyle/>
          <a:p>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6563" name="Rectangle 2"/>
          <p:cNvSpPr>
            <a:spLocks noGrp="1" noChangeArrowheads="1"/>
          </p:cNvSpPr>
          <p:nvPr>
            <p:ph type="title"/>
          </p:nvPr>
        </p:nvSpPr>
        <p:spPr/>
        <p:txBody>
          <a:bodyPr/>
          <a:lstStyle/>
          <a:p>
            <a:pPr eaLnBrk="1" hangingPunct="1"/>
            <a:r>
              <a:rPr lang="en-US">
                <a:ea typeface="ＭＳ Ｐゴシック" pitchFamily="-110" charset="-128"/>
                <a:cs typeface="ＭＳ Ｐゴシック" pitchFamily="-110" charset="-128"/>
              </a:rPr>
              <a:t>Decision Tree Learning</a:t>
            </a:r>
          </a:p>
        </p:txBody>
      </p:sp>
      <p:sp>
        <p:nvSpPr>
          <p:cNvPr id="66564" name="Rectangle 3"/>
          <p:cNvSpPr>
            <a:spLocks noGrp="1" noChangeArrowheads="1"/>
          </p:cNvSpPr>
          <p:nvPr>
            <p:ph type="body" idx="1"/>
          </p:nvPr>
        </p:nvSpPr>
        <p:spPr>
          <a:xfrm>
            <a:off x="685800" y="1752600"/>
            <a:ext cx="7772400" cy="1905000"/>
          </a:xfrm>
        </p:spPr>
        <p:txBody>
          <a:bodyPr/>
          <a:lstStyle/>
          <a:p>
            <a:pPr eaLnBrk="1" hangingPunct="1"/>
            <a:r>
              <a:rPr lang="en-US" dirty="0">
                <a:ea typeface="ＭＳ Ｐゴシック" pitchFamily="-110" charset="-128"/>
                <a:cs typeface="ＭＳ Ｐゴシック" pitchFamily="-110" charset="-128"/>
              </a:rPr>
              <a:t>Learn a sequence of tests on features, typically using top-down, greedy search</a:t>
            </a:r>
            <a:endParaRPr lang="en-US" dirty="0" smtClean="0">
              <a:ea typeface="ＭＳ Ｐゴシック" pitchFamily="-110" charset="-128"/>
              <a:cs typeface="ＭＳ Ｐゴシック" pitchFamily="-110" charset="-128"/>
            </a:endParaRPr>
          </a:p>
          <a:p>
            <a:pPr lvl="1" eaLnBrk="1" hangingPunct="1"/>
            <a:r>
              <a:rPr lang="en-US" dirty="0" smtClean="0"/>
              <a:t>Choose </a:t>
            </a:r>
            <a:r>
              <a:rPr lang="en-US" dirty="0"/>
              <a:t>the unused feature with highest Information </a:t>
            </a:r>
            <a:r>
              <a:rPr lang="en-US" dirty="0" smtClean="0"/>
              <a:t>Gain/mutual information with the class</a:t>
            </a:r>
            <a:endParaRPr lang="en-US" dirty="0" smtClean="0">
              <a:ea typeface="ＭＳ Ｐゴシック" pitchFamily="-110" charset="-128"/>
            </a:endParaRPr>
          </a:p>
          <a:p>
            <a:pPr eaLnBrk="1" hangingPunct="1"/>
            <a:endParaRPr lang="en-US" dirty="0" smtClean="0">
              <a:ea typeface="ＭＳ Ｐゴシック" pitchFamily="-110" charset="-128"/>
              <a:cs typeface="ＭＳ Ｐゴシック" pitchFamily="-110" charset="-128"/>
            </a:endParaRPr>
          </a:p>
          <a:p>
            <a:pPr eaLnBrk="1" hangingPunct="1"/>
            <a:endParaRPr lang="en-US" dirty="0">
              <a:ea typeface="ＭＳ Ｐゴシック" pitchFamily="-110" charset="-128"/>
              <a:cs typeface="ＭＳ Ｐゴシック" pitchFamily="-110" charset="-128"/>
            </a:endParaRPr>
          </a:p>
        </p:txBody>
      </p:sp>
      <p:sp>
        <p:nvSpPr>
          <p:cNvPr id="28" name="TextBox 27"/>
          <p:cNvSpPr txBox="1"/>
          <p:nvPr/>
        </p:nvSpPr>
        <p:spPr>
          <a:xfrm>
            <a:off x="2667000" y="5791200"/>
            <a:ext cx="3976670" cy="523220"/>
          </a:xfrm>
          <a:prstGeom prst="rect">
            <a:avLst/>
          </a:prstGeom>
          <a:noFill/>
        </p:spPr>
        <p:txBody>
          <a:bodyPr wrap="none" rtlCol="0">
            <a:spAutoFit/>
          </a:bodyPr>
          <a:lstStyle/>
          <a:p>
            <a:r>
              <a:rPr lang="en-US" sz="2800" dirty="0" smtClean="0">
                <a:solidFill>
                  <a:srgbClr val="FF0000"/>
                </a:solidFill>
              </a:rPr>
              <a:t>When will this be large?</a:t>
            </a:r>
            <a:endParaRPr lang="en-US" sz="2800" dirty="0">
              <a:solidFill>
                <a:srgbClr val="FF0000"/>
              </a:solidFill>
            </a:endParaRPr>
          </a:p>
        </p:txBody>
      </p:sp>
      <p:graphicFrame>
        <p:nvGraphicFramePr>
          <p:cNvPr id="278531" name="Object 3"/>
          <p:cNvGraphicFramePr>
            <a:graphicFrameLocks noChangeAspect="1"/>
          </p:cNvGraphicFramePr>
          <p:nvPr/>
        </p:nvGraphicFramePr>
        <p:xfrm>
          <a:off x="1524000" y="4038600"/>
          <a:ext cx="5778500" cy="1143000"/>
        </p:xfrm>
        <a:graphic>
          <a:graphicData uri="http://schemas.openxmlformats.org/presentationml/2006/ole">
            <p:oleObj spid="_x0000_s278531" name="Equation" r:id="rId3" imgW="2311400" imgH="457200" progId="Equation.3">
              <p:embed/>
            </p:oleObj>
          </a:graphicData>
        </a:graphic>
      </p:graphicFrame>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6563" name="Rectangle 2"/>
          <p:cNvSpPr>
            <a:spLocks noGrp="1" noChangeArrowheads="1"/>
          </p:cNvSpPr>
          <p:nvPr>
            <p:ph type="title"/>
          </p:nvPr>
        </p:nvSpPr>
        <p:spPr/>
        <p:txBody>
          <a:bodyPr/>
          <a:lstStyle/>
          <a:p>
            <a:pPr eaLnBrk="1" hangingPunct="1"/>
            <a:r>
              <a:rPr lang="en-US">
                <a:ea typeface="ＭＳ Ｐゴシック" pitchFamily="-110" charset="-128"/>
                <a:cs typeface="ＭＳ Ｐゴシック" pitchFamily="-110" charset="-128"/>
              </a:rPr>
              <a:t>Decision Tree Learning</a:t>
            </a:r>
          </a:p>
        </p:txBody>
      </p:sp>
      <p:graphicFrame>
        <p:nvGraphicFramePr>
          <p:cNvPr id="27" name="Object 26"/>
          <p:cNvGraphicFramePr>
            <a:graphicFrameLocks noChangeAspect="1"/>
          </p:cNvGraphicFramePr>
          <p:nvPr/>
        </p:nvGraphicFramePr>
        <p:xfrm>
          <a:off x="1524000" y="4038600"/>
          <a:ext cx="5778500" cy="1143000"/>
        </p:xfrm>
        <a:graphic>
          <a:graphicData uri="http://schemas.openxmlformats.org/presentationml/2006/ole">
            <p:oleObj spid="_x0000_s288770" name="Equation" r:id="rId3" imgW="2311400" imgH="457200" progId="Equation.3">
              <p:embed/>
            </p:oleObj>
          </a:graphicData>
        </a:graphic>
      </p:graphicFrame>
      <p:sp>
        <p:nvSpPr>
          <p:cNvPr id="7" name="TextBox 6"/>
          <p:cNvSpPr txBox="1"/>
          <p:nvPr/>
        </p:nvSpPr>
        <p:spPr>
          <a:xfrm>
            <a:off x="914400" y="1905000"/>
            <a:ext cx="7557628" cy="461665"/>
          </a:xfrm>
          <a:prstGeom prst="rect">
            <a:avLst/>
          </a:prstGeom>
          <a:noFill/>
        </p:spPr>
        <p:txBody>
          <a:bodyPr wrap="none" rtlCol="0">
            <a:spAutoFit/>
          </a:bodyPr>
          <a:lstStyle/>
          <a:p>
            <a:r>
              <a:rPr lang="en-US" dirty="0" smtClean="0"/>
              <a:t>Measure of how much information two variables share</a:t>
            </a:r>
            <a:endParaRPr lang="en-US" dirty="0"/>
          </a:p>
        </p:txBody>
      </p:sp>
      <p:sp>
        <p:nvSpPr>
          <p:cNvPr id="8" name="TextBox 7"/>
          <p:cNvSpPr txBox="1"/>
          <p:nvPr/>
        </p:nvSpPr>
        <p:spPr>
          <a:xfrm>
            <a:off x="946447" y="2791726"/>
            <a:ext cx="7740353" cy="830997"/>
          </a:xfrm>
          <a:prstGeom prst="rect">
            <a:avLst/>
          </a:prstGeom>
          <a:noFill/>
        </p:spPr>
        <p:txBody>
          <a:bodyPr wrap="square" rtlCol="0">
            <a:spAutoFit/>
          </a:bodyPr>
          <a:lstStyle/>
          <a:p>
            <a:r>
              <a:rPr lang="en-US" dirty="0" smtClean="0"/>
              <a:t>if </a:t>
            </a:r>
            <a:r>
              <a:rPr lang="en-US" dirty="0" err="1" smtClean="0"/>
              <a:t>p(c,f</a:t>
            </a:r>
            <a:r>
              <a:rPr lang="en-US" dirty="0" smtClean="0"/>
              <a:t>) is high when both </a:t>
            </a:r>
            <a:r>
              <a:rPr lang="en-US" dirty="0" err="1" smtClean="0"/>
              <a:t>p(c</a:t>
            </a:r>
            <a:r>
              <a:rPr lang="en-US" dirty="0" smtClean="0"/>
              <a:t>) and </a:t>
            </a:r>
            <a:r>
              <a:rPr lang="en-US" dirty="0" err="1" smtClean="0"/>
              <a:t>p(f</a:t>
            </a:r>
            <a:r>
              <a:rPr lang="en-US" dirty="0" smtClean="0"/>
              <a:t>) are high and vice versa, then high mutual information</a:t>
            </a:r>
            <a:endParaRPr lang="en-US"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6563" name="Rectangle 2"/>
          <p:cNvSpPr>
            <a:spLocks noGrp="1" noChangeArrowheads="1"/>
          </p:cNvSpPr>
          <p:nvPr>
            <p:ph type="title"/>
          </p:nvPr>
        </p:nvSpPr>
        <p:spPr/>
        <p:txBody>
          <a:bodyPr/>
          <a:lstStyle/>
          <a:p>
            <a:pPr eaLnBrk="1" hangingPunct="1"/>
            <a:r>
              <a:rPr lang="en-US">
                <a:ea typeface="ＭＳ Ｐゴシック" pitchFamily="-110" charset="-128"/>
                <a:cs typeface="ＭＳ Ｐゴシック" pitchFamily="-110" charset="-128"/>
              </a:rPr>
              <a:t>Decision Tree Learning</a:t>
            </a:r>
          </a:p>
        </p:txBody>
      </p:sp>
      <p:sp>
        <p:nvSpPr>
          <p:cNvPr id="66564" name="Rectangle 3"/>
          <p:cNvSpPr>
            <a:spLocks noGrp="1" noChangeArrowheads="1"/>
          </p:cNvSpPr>
          <p:nvPr>
            <p:ph type="body" idx="1"/>
          </p:nvPr>
        </p:nvSpPr>
        <p:spPr>
          <a:xfrm>
            <a:off x="685800" y="1295400"/>
            <a:ext cx="7772400" cy="4876800"/>
          </a:xfrm>
        </p:spPr>
        <p:txBody>
          <a:bodyPr/>
          <a:lstStyle/>
          <a:p>
            <a:pPr lvl="2" eaLnBrk="1" hangingPunct="1">
              <a:buNone/>
            </a:pPr>
            <a:endParaRPr lang="en-US" dirty="0" smtClean="0">
              <a:ea typeface="ＭＳ Ｐゴシック" pitchFamily="-110" charset="-128"/>
            </a:endParaRPr>
          </a:p>
          <a:p>
            <a:pPr eaLnBrk="1" hangingPunct="1"/>
            <a:r>
              <a:rPr lang="en-US" dirty="0" smtClean="0">
                <a:ea typeface="ＭＳ Ｐゴシック" pitchFamily="-110" charset="-128"/>
                <a:cs typeface="ＭＳ Ｐゴシック" pitchFamily="-110" charset="-128"/>
              </a:rPr>
              <a:t>Pick one feature at each step and split the tree</a:t>
            </a:r>
          </a:p>
          <a:p>
            <a:pPr eaLnBrk="1" hangingPunct="1"/>
            <a:r>
              <a:rPr lang="en-US" dirty="0" smtClean="0">
                <a:ea typeface="ＭＳ Ｐゴシック" pitchFamily="-110" charset="-128"/>
                <a:cs typeface="ＭＳ Ｐゴシック" pitchFamily="-110" charset="-128"/>
              </a:rPr>
              <a:t>Eventually, stop splitting and calculate the probability for each class based on the training examples that satisfy the chain of constraints</a:t>
            </a:r>
          </a:p>
          <a:p>
            <a:pPr eaLnBrk="1" hangingPunct="1"/>
            <a:r>
              <a:rPr lang="en-US" dirty="0" smtClean="0">
                <a:ea typeface="ＭＳ Ｐゴシック" pitchFamily="-110" charset="-128"/>
                <a:cs typeface="ＭＳ Ｐゴシック" pitchFamily="-110" charset="-128"/>
              </a:rPr>
              <a:t>Key challenge is when to stop splitting</a:t>
            </a:r>
          </a:p>
          <a:p>
            <a:pPr eaLnBrk="1" hangingPunct="1"/>
            <a:endParaRPr lang="en-US" dirty="0">
              <a:ea typeface="ＭＳ Ｐゴシック" pitchFamily="-110" charset="-128"/>
              <a:cs typeface="ＭＳ Ｐゴシック" pitchFamily="-110" charset="-128"/>
            </a:endParaRPr>
          </a:p>
          <a:p>
            <a:pPr eaLnBrk="1" hangingPunct="1"/>
            <a:endParaRPr lang="en-US" dirty="0">
              <a:ea typeface="ＭＳ Ｐゴシック" pitchFamily="-110" charset="-128"/>
              <a:cs typeface="ＭＳ Ｐゴシック" pitchFamily="-110" charset="-128"/>
            </a:endParaRPr>
          </a:p>
        </p:txBody>
      </p:sp>
      <p:sp>
        <p:nvSpPr>
          <p:cNvPr id="66565" name="Oval 4"/>
          <p:cNvSpPr>
            <a:spLocks noChangeArrowheads="1"/>
          </p:cNvSpPr>
          <p:nvPr/>
        </p:nvSpPr>
        <p:spPr bwMode="auto">
          <a:xfrm flipH="1" flipV="1">
            <a:off x="4175125" y="4479925"/>
            <a:ext cx="76200" cy="76200"/>
          </a:xfrm>
          <a:prstGeom prst="ellipse">
            <a:avLst/>
          </a:prstGeom>
          <a:solidFill>
            <a:schemeClr val="tx1"/>
          </a:solidFill>
          <a:ln w="9525">
            <a:solidFill>
              <a:schemeClr val="tx1"/>
            </a:solidFill>
            <a:round/>
            <a:headEnd/>
            <a:tailEnd/>
          </a:ln>
        </p:spPr>
        <p:txBody>
          <a:bodyPr wrap="none" anchor="ctr">
            <a:prstTxWarp prst="textNoShape">
              <a:avLst/>
            </a:prstTxWarp>
          </a:bodyPr>
          <a:lstStyle/>
          <a:p>
            <a:endParaRPr lang="en-US"/>
          </a:p>
        </p:txBody>
      </p:sp>
      <p:sp>
        <p:nvSpPr>
          <p:cNvPr id="66566" name="Oval 5"/>
          <p:cNvSpPr>
            <a:spLocks noChangeArrowheads="1"/>
          </p:cNvSpPr>
          <p:nvPr/>
        </p:nvSpPr>
        <p:spPr bwMode="auto">
          <a:xfrm flipH="1" flipV="1">
            <a:off x="4937125" y="5089525"/>
            <a:ext cx="76200" cy="76200"/>
          </a:xfrm>
          <a:prstGeom prst="ellipse">
            <a:avLst/>
          </a:prstGeom>
          <a:solidFill>
            <a:schemeClr val="tx1"/>
          </a:solidFill>
          <a:ln w="9525">
            <a:solidFill>
              <a:schemeClr val="tx1"/>
            </a:solidFill>
            <a:round/>
            <a:headEnd/>
            <a:tailEnd/>
          </a:ln>
        </p:spPr>
        <p:txBody>
          <a:bodyPr wrap="none" anchor="ctr">
            <a:prstTxWarp prst="textNoShape">
              <a:avLst/>
            </a:prstTxWarp>
          </a:bodyPr>
          <a:lstStyle/>
          <a:p>
            <a:endParaRPr lang="en-US"/>
          </a:p>
        </p:txBody>
      </p:sp>
      <p:sp>
        <p:nvSpPr>
          <p:cNvPr id="66567" name="Oval 6"/>
          <p:cNvSpPr>
            <a:spLocks noChangeArrowheads="1"/>
          </p:cNvSpPr>
          <p:nvPr/>
        </p:nvSpPr>
        <p:spPr bwMode="auto">
          <a:xfrm flipH="1" flipV="1">
            <a:off x="2651125" y="5851525"/>
            <a:ext cx="76200" cy="76200"/>
          </a:xfrm>
          <a:prstGeom prst="ellipse">
            <a:avLst/>
          </a:prstGeom>
          <a:solidFill>
            <a:schemeClr val="tx1"/>
          </a:solidFill>
          <a:ln w="9525">
            <a:solidFill>
              <a:schemeClr val="tx1"/>
            </a:solidFill>
            <a:round/>
            <a:headEnd/>
            <a:tailEnd/>
          </a:ln>
        </p:spPr>
        <p:txBody>
          <a:bodyPr wrap="none" anchor="ctr">
            <a:prstTxWarp prst="textNoShape">
              <a:avLst/>
            </a:prstTxWarp>
          </a:bodyPr>
          <a:lstStyle/>
          <a:p>
            <a:endParaRPr lang="en-US"/>
          </a:p>
        </p:txBody>
      </p:sp>
      <p:sp>
        <p:nvSpPr>
          <p:cNvPr id="66568" name="Oval 7"/>
          <p:cNvSpPr>
            <a:spLocks noChangeArrowheads="1"/>
          </p:cNvSpPr>
          <p:nvPr/>
        </p:nvSpPr>
        <p:spPr bwMode="auto">
          <a:xfrm flipH="1" flipV="1">
            <a:off x="3870325" y="5927725"/>
            <a:ext cx="76200" cy="76200"/>
          </a:xfrm>
          <a:prstGeom prst="ellipse">
            <a:avLst/>
          </a:prstGeom>
          <a:solidFill>
            <a:schemeClr val="tx1"/>
          </a:solidFill>
          <a:ln w="9525">
            <a:solidFill>
              <a:schemeClr val="tx1"/>
            </a:solidFill>
            <a:round/>
            <a:headEnd/>
            <a:tailEnd/>
          </a:ln>
        </p:spPr>
        <p:txBody>
          <a:bodyPr wrap="none" anchor="ctr">
            <a:prstTxWarp prst="textNoShape">
              <a:avLst/>
            </a:prstTxWarp>
          </a:bodyPr>
          <a:lstStyle/>
          <a:p>
            <a:endParaRPr lang="en-US"/>
          </a:p>
        </p:txBody>
      </p:sp>
      <p:sp>
        <p:nvSpPr>
          <p:cNvPr id="66569" name="Oval 8"/>
          <p:cNvSpPr>
            <a:spLocks noChangeArrowheads="1"/>
          </p:cNvSpPr>
          <p:nvPr/>
        </p:nvSpPr>
        <p:spPr bwMode="auto">
          <a:xfrm flipH="1" flipV="1">
            <a:off x="3336925" y="5089525"/>
            <a:ext cx="76200" cy="76200"/>
          </a:xfrm>
          <a:prstGeom prst="ellipse">
            <a:avLst/>
          </a:prstGeom>
          <a:solidFill>
            <a:schemeClr val="tx1"/>
          </a:solidFill>
          <a:ln w="9525">
            <a:solidFill>
              <a:schemeClr val="tx1"/>
            </a:solidFill>
            <a:round/>
            <a:headEnd/>
            <a:tailEnd/>
          </a:ln>
        </p:spPr>
        <p:txBody>
          <a:bodyPr wrap="none" anchor="ctr">
            <a:prstTxWarp prst="textNoShape">
              <a:avLst/>
            </a:prstTxWarp>
          </a:bodyPr>
          <a:lstStyle/>
          <a:p>
            <a:endParaRPr lang="en-US"/>
          </a:p>
        </p:txBody>
      </p:sp>
      <p:sp>
        <p:nvSpPr>
          <p:cNvPr id="66570" name="Line 9"/>
          <p:cNvSpPr>
            <a:spLocks noChangeShapeType="1"/>
          </p:cNvSpPr>
          <p:nvPr/>
        </p:nvSpPr>
        <p:spPr bwMode="auto">
          <a:xfrm flipH="1">
            <a:off x="3489325" y="4556125"/>
            <a:ext cx="609600" cy="5334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66571" name="Line 10"/>
          <p:cNvSpPr>
            <a:spLocks noChangeShapeType="1"/>
          </p:cNvSpPr>
          <p:nvPr/>
        </p:nvSpPr>
        <p:spPr bwMode="auto">
          <a:xfrm>
            <a:off x="4251325" y="4556125"/>
            <a:ext cx="609600" cy="5334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66572" name="Text Box 11"/>
          <p:cNvSpPr txBox="1">
            <a:spLocks noChangeArrowheads="1"/>
          </p:cNvSpPr>
          <p:nvPr/>
        </p:nvSpPr>
        <p:spPr bwMode="auto">
          <a:xfrm>
            <a:off x="3565525" y="4479925"/>
            <a:ext cx="457200" cy="396875"/>
          </a:xfrm>
          <a:prstGeom prst="rect">
            <a:avLst/>
          </a:prstGeom>
          <a:noFill/>
          <a:ln w="9525">
            <a:noFill/>
            <a:miter lim="800000"/>
            <a:headEnd/>
            <a:tailEnd/>
          </a:ln>
        </p:spPr>
        <p:txBody>
          <a:bodyPr>
            <a:prstTxWarp prst="textNoShape">
              <a:avLst/>
            </a:prstTxWarp>
            <a:spAutoFit/>
          </a:bodyPr>
          <a:lstStyle/>
          <a:p>
            <a:pPr eaLnBrk="0" hangingPunct="0">
              <a:spcBef>
                <a:spcPct val="50000"/>
              </a:spcBef>
            </a:pPr>
            <a:r>
              <a:rPr lang="en-US" sz="2000">
                <a:latin typeface="Times New Roman" pitchFamily="-110" charset="0"/>
              </a:rPr>
              <a:t>f</a:t>
            </a:r>
            <a:r>
              <a:rPr lang="en-US" sz="2000" baseline="-25000">
                <a:latin typeface="Times New Roman" pitchFamily="-110" charset="0"/>
              </a:rPr>
              <a:t>1</a:t>
            </a:r>
            <a:endParaRPr lang="en-US">
              <a:latin typeface="Times New Roman" pitchFamily="-110" charset="0"/>
            </a:endParaRPr>
          </a:p>
        </p:txBody>
      </p:sp>
      <p:sp>
        <p:nvSpPr>
          <p:cNvPr id="66573" name="Text Box 12"/>
          <p:cNvSpPr txBox="1">
            <a:spLocks noChangeArrowheads="1"/>
          </p:cNvSpPr>
          <p:nvPr/>
        </p:nvSpPr>
        <p:spPr bwMode="auto">
          <a:xfrm>
            <a:off x="4556125" y="4479925"/>
            <a:ext cx="533400" cy="396875"/>
          </a:xfrm>
          <a:prstGeom prst="rect">
            <a:avLst/>
          </a:prstGeom>
          <a:noFill/>
          <a:ln w="9525">
            <a:noFill/>
            <a:miter lim="800000"/>
            <a:headEnd/>
            <a:tailEnd/>
          </a:ln>
        </p:spPr>
        <p:txBody>
          <a:bodyPr>
            <a:prstTxWarp prst="textNoShape">
              <a:avLst/>
            </a:prstTxWarp>
            <a:spAutoFit/>
          </a:bodyPr>
          <a:lstStyle/>
          <a:p>
            <a:pPr eaLnBrk="0" hangingPunct="0">
              <a:spcBef>
                <a:spcPct val="50000"/>
              </a:spcBef>
            </a:pPr>
            <a:r>
              <a:rPr lang="en-US" sz="2000">
                <a:latin typeface="Times New Roman" pitchFamily="-110" charset="0"/>
              </a:rPr>
              <a:t>!f</a:t>
            </a:r>
            <a:r>
              <a:rPr lang="en-US" sz="2000" baseline="-25000">
                <a:latin typeface="Times New Roman" pitchFamily="-110" charset="0"/>
              </a:rPr>
              <a:t>1</a:t>
            </a:r>
            <a:endParaRPr lang="en-US">
              <a:latin typeface="Times New Roman" pitchFamily="-110" charset="0"/>
            </a:endParaRPr>
          </a:p>
        </p:txBody>
      </p:sp>
      <p:sp>
        <p:nvSpPr>
          <p:cNvPr id="66574" name="Line 13"/>
          <p:cNvSpPr>
            <a:spLocks noChangeShapeType="1"/>
          </p:cNvSpPr>
          <p:nvPr/>
        </p:nvSpPr>
        <p:spPr bwMode="auto">
          <a:xfrm flipH="1">
            <a:off x="2727325" y="5241925"/>
            <a:ext cx="533400" cy="5334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66575" name="Line 14"/>
          <p:cNvSpPr>
            <a:spLocks noChangeShapeType="1"/>
          </p:cNvSpPr>
          <p:nvPr/>
        </p:nvSpPr>
        <p:spPr bwMode="auto">
          <a:xfrm>
            <a:off x="3489325" y="5241925"/>
            <a:ext cx="381000" cy="6096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66576" name="Text Box 15"/>
          <p:cNvSpPr txBox="1">
            <a:spLocks noChangeArrowheads="1"/>
          </p:cNvSpPr>
          <p:nvPr/>
        </p:nvSpPr>
        <p:spPr bwMode="auto">
          <a:xfrm>
            <a:off x="2727325" y="5165725"/>
            <a:ext cx="381000" cy="396875"/>
          </a:xfrm>
          <a:prstGeom prst="rect">
            <a:avLst/>
          </a:prstGeom>
          <a:noFill/>
          <a:ln w="9525">
            <a:noFill/>
            <a:miter lim="800000"/>
            <a:headEnd/>
            <a:tailEnd/>
          </a:ln>
        </p:spPr>
        <p:txBody>
          <a:bodyPr>
            <a:prstTxWarp prst="textNoShape">
              <a:avLst/>
            </a:prstTxWarp>
            <a:spAutoFit/>
          </a:bodyPr>
          <a:lstStyle/>
          <a:p>
            <a:pPr eaLnBrk="0" hangingPunct="0">
              <a:spcBef>
                <a:spcPct val="50000"/>
              </a:spcBef>
            </a:pPr>
            <a:r>
              <a:rPr lang="en-US" sz="2000">
                <a:latin typeface="Times New Roman" pitchFamily="-110" charset="0"/>
              </a:rPr>
              <a:t>f</a:t>
            </a:r>
            <a:r>
              <a:rPr lang="en-US" sz="2000" baseline="-25000">
                <a:latin typeface="Times New Roman" pitchFamily="-110" charset="0"/>
              </a:rPr>
              <a:t>7</a:t>
            </a:r>
            <a:endParaRPr lang="en-US">
              <a:latin typeface="Times New Roman" pitchFamily="-110" charset="0"/>
            </a:endParaRPr>
          </a:p>
        </p:txBody>
      </p:sp>
      <p:sp>
        <p:nvSpPr>
          <p:cNvPr id="66577" name="Text Box 16"/>
          <p:cNvSpPr txBox="1">
            <a:spLocks noChangeArrowheads="1"/>
          </p:cNvSpPr>
          <p:nvPr/>
        </p:nvSpPr>
        <p:spPr bwMode="auto">
          <a:xfrm>
            <a:off x="3641725" y="5241925"/>
            <a:ext cx="609600" cy="396875"/>
          </a:xfrm>
          <a:prstGeom prst="rect">
            <a:avLst/>
          </a:prstGeom>
          <a:noFill/>
          <a:ln w="9525">
            <a:noFill/>
            <a:miter lim="800000"/>
            <a:headEnd/>
            <a:tailEnd/>
          </a:ln>
        </p:spPr>
        <p:txBody>
          <a:bodyPr>
            <a:prstTxWarp prst="textNoShape">
              <a:avLst/>
            </a:prstTxWarp>
            <a:spAutoFit/>
          </a:bodyPr>
          <a:lstStyle/>
          <a:p>
            <a:pPr eaLnBrk="0" hangingPunct="0">
              <a:spcBef>
                <a:spcPct val="50000"/>
              </a:spcBef>
            </a:pPr>
            <a:r>
              <a:rPr lang="en-US" sz="2000">
                <a:latin typeface="Times New Roman" pitchFamily="-110" charset="0"/>
              </a:rPr>
              <a:t>!f</a:t>
            </a:r>
            <a:r>
              <a:rPr lang="en-US" sz="2000" baseline="-25000">
                <a:latin typeface="Times New Roman" pitchFamily="-110" charset="0"/>
              </a:rPr>
              <a:t>7</a:t>
            </a:r>
            <a:endParaRPr lang="en-US">
              <a:latin typeface="Times New Roman" pitchFamily="-110" charset="0"/>
            </a:endParaRPr>
          </a:p>
        </p:txBody>
      </p:sp>
      <p:grpSp>
        <p:nvGrpSpPr>
          <p:cNvPr id="2" name="Group 17"/>
          <p:cNvGrpSpPr>
            <a:grpSpLocks/>
          </p:cNvGrpSpPr>
          <p:nvPr/>
        </p:nvGrpSpPr>
        <p:grpSpPr bwMode="auto">
          <a:xfrm>
            <a:off x="1965325" y="6003925"/>
            <a:ext cx="1463675" cy="396875"/>
            <a:chOff x="1478" y="3753"/>
            <a:chExt cx="922" cy="250"/>
          </a:xfrm>
        </p:grpSpPr>
        <p:sp>
          <p:nvSpPr>
            <p:cNvPr id="66585" name="Text Box 18"/>
            <p:cNvSpPr txBox="1">
              <a:spLocks noChangeArrowheads="1"/>
            </p:cNvSpPr>
            <p:nvPr/>
          </p:nvSpPr>
          <p:spPr bwMode="auto">
            <a:xfrm>
              <a:off x="1478" y="3753"/>
              <a:ext cx="911" cy="250"/>
            </a:xfrm>
            <a:prstGeom prst="rect">
              <a:avLst/>
            </a:prstGeom>
            <a:noFill/>
            <a:ln w="9525">
              <a:noFill/>
              <a:miter lim="800000"/>
              <a:headEnd/>
              <a:tailEnd/>
            </a:ln>
          </p:spPr>
          <p:txBody>
            <a:bodyPr wrap="none">
              <a:prstTxWarp prst="textNoShape">
                <a:avLst/>
              </a:prstTxWarp>
              <a:spAutoFit/>
            </a:bodyPr>
            <a:lstStyle/>
            <a:p>
              <a:pPr eaLnBrk="0" hangingPunct="0"/>
              <a:r>
                <a:rPr lang="en-US" sz="2000">
                  <a:latin typeface="Times New Roman" pitchFamily="-110" charset="0"/>
                </a:rPr>
                <a:t>P(class) = .6</a:t>
              </a:r>
              <a:endParaRPr lang="en-US">
                <a:latin typeface="Times New Roman" pitchFamily="-110" charset="0"/>
              </a:endParaRPr>
            </a:p>
          </p:txBody>
        </p:sp>
        <p:sp>
          <p:nvSpPr>
            <p:cNvPr id="66586" name="Rectangle 19"/>
            <p:cNvSpPr>
              <a:spLocks noChangeArrowheads="1"/>
            </p:cNvSpPr>
            <p:nvPr/>
          </p:nvSpPr>
          <p:spPr bwMode="auto">
            <a:xfrm>
              <a:off x="1488" y="3792"/>
              <a:ext cx="912" cy="192"/>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grpSp>
      <p:grpSp>
        <p:nvGrpSpPr>
          <p:cNvPr id="3" name="Group 20"/>
          <p:cNvGrpSpPr>
            <a:grpSpLocks/>
          </p:cNvGrpSpPr>
          <p:nvPr/>
        </p:nvGrpSpPr>
        <p:grpSpPr bwMode="auto">
          <a:xfrm>
            <a:off x="4479925" y="5318125"/>
            <a:ext cx="1463675" cy="396875"/>
            <a:chOff x="1478" y="3753"/>
            <a:chExt cx="922" cy="250"/>
          </a:xfrm>
        </p:grpSpPr>
        <p:sp>
          <p:nvSpPr>
            <p:cNvPr id="66583" name="Text Box 21"/>
            <p:cNvSpPr txBox="1">
              <a:spLocks noChangeArrowheads="1"/>
            </p:cNvSpPr>
            <p:nvPr/>
          </p:nvSpPr>
          <p:spPr bwMode="auto">
            <a:xfrm>
              <a:off x="1478" y="3753"/>
              <a:ext cx="911" cy="250"/>
            </a:xfrm>
            <a:prstGeom prst="rect">
              <a:avLst/>
            </a:prstGeom>
            <a:noFill/>
            <a:ln w="9525">
              <a:noFill/>
              <a:miter lim="800000"/>
              <a:headEnd/>
              <a:tailEnd/>
            </a:ln>
          </p:spPr>
          <p:txBody>
            <a:bodyPr wrap="none">
              <a:prstTxWarp prst="textNoShape">
                <a:avLst/>
              </a:prstTxWarp>
              <a:spAutoFit/>
            </a:bodyPr>
            <a:lstStyle/>
            <a:p>
              <a:pPr eaLnBrk="0" hangingPunct="0"/>
              <a:r>
                <a:rPr lang="en-US" sz="2000">
                  <a:latin typeface="Times New Roman" pitchFamily="-110" charset="0"/>
                </a:rPr>
                <a:t>P(class) = .9</a:t>
              </a:r>
              <a:endParaRPr lang="en-US">
                <a:latin typeface="Times New Roman" pitchFamily="-110" charset="0"/>
              </a:endParaRPr>
            </a:p>
          </p:txBody>
        </p:sp>
        <p:sp>
          <p:nvSpPr>
            <p:cNvPr id="66584" name="Rectangle 22"/>
            <p:cNvSpPr>
              <a:spLocks noChangeArrowheads="1"/>
            </p:cNvSpPr>
            <p:nvPr/>
          </p:nvSpPr>
          <p:spPr bwMode="auto">
            <a:xfrm>
              <a:off x="1488" y="3792"/>
              <a:ext cx="912" cy="192"/>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grpSp>
      <p:grpSp>
        <p:nvGrpSpPr>
          <p:cNvPr id="4" name="Group 23"/>
          <p:cNvGrpSpPr>
            <a:grpSpLocks/>
          </p:cNvGrpSpPr>
          <p:nvPr/>
        </p:nvGrpSpPr>
        <p:grpSpPr bwMode="auto">
          <a:xfrm>
            <a:off x="3717925" y="6003925"/>
            <a:ext cx="1463675" cy="396875"/>
            <a:chOff x="1478" y="3753"/>
            <a:chExt cx="922" cy="250"/>
          </a:xfrm>
        </p:grpSpPr>
        <p:sp>
          <p:nvSpPr>
            <p:cNvPr id="66581" name="Text Box 24"/>
            <p:cNvSpPr txBox="1">
              <a:spLocks noChangeArrowheads="1"/>
            </p:cNvSpPr>
            <p:nvPr/>
          </p:nvSpPr>
          <p:spPr bwMode="auto">
            <a:xfrm>
              <a:off x="1478" y="3753"/>
              <a:ext cx="911" cy="250"/>
            </a:xfrm>
            <a:prstGeom prst="rect">
              <a:avLst/>
            </a:prstGeom>
            <a:noFill/>
            <a:ln w="9525">
              <a:noFill/>
              <a:miter lim="800000"/>
              <a:headEnd/>
              <a:tailEnd/>
            </a:ln>
          </p:spPr>
          <p:txBody>
            <a:bodyPr wrap="none">
              <a:prstTxWarp prst="textNoShape">
                <a:avLst/>
              </a:prstTxWarp>
              <a:spAutoFit/>
            </a:bodyPr>
            <a:lstStyle/>
            <a:p>
              <a:pPr eaLnBrk="0" hangingPunct="0"/>
              <a:r>
                <a:rPr lang="en-US" sz="2000">
                  <a:latin typeface="Times New Roman" pitchFamily="-110" charset="0"/>
                </a:rPr>
                <a:t>P(class) = .2</a:t>
              </a:r>
              <a:endParaRPr lang="en-US">
                <a:latin typeface="Times New Roman" pitchFamily="-110" charset="0"/>
              </a:endParaRPr>
            </a:p>
          </p:txBody>
        </p:sp>
        <p:sp>
          <p:nvSpPr>
            <p:cNvPr id="66582" name="Rectangle 25"/>
            <p:cNvSpPr>
              <a:spLocks noChangeArrowheads="1"/>
            </p:cNvSpPr>
            <p:nvPr/>
          </p:nvSpPr>
          <p:spPr bwMode="auto">
            <a:xfrm>
              <a:off x="1488" y="3792"/>
              <a:ext cx="912" cy="192"/>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gr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7586" name="Slide Number Placeholder 3"/>
          <p:cNvSpPr>
            <a:spLocks noGrp="1"/>
          </p:cNvSpPr>
          <p:nvPr>
            <p:ph type="sldNum" sz="quarter" idx="12"/>
          </p:nvPr>
        </p:nvSpPr>
        <p:spPr>
          <a:noFill/>
        </p:spPr>
        <p:txBody>
          <a:bodyPr/>
          <a:lstStyle/>
          <a:p>
            <a:fld id="{B7AE829A-96E5-7A49-B64B-FADA17C3039D}" type="slidenum">
              <a:rPr lang="en-US" smtClean="0"/>
              <a:pPr/>
              <a:t>23</a:t>
            </a:fld>
            <a:endParaRPr lang="en-US" smtClean="0"/>
          </a:p>
        </p:txBody>
      </p:sp>
      <p:sp>
        <p:nvSpPr>
          <p:cNvPr id="67587" name="Text Box 2"/>
          <p:cNvSpPr txBox="1">
            <a:spLocks noChangeArrowheads="1"/>
          </p:cNvSpPr>
          <p:nvPr/>
        </p:nvSpPr>
        <p:spPr bwMode="auto">
          <a:xfrm>
            <a:off x="974725" y="-3175"/>
            <a:ext cx="7021513" cy="396875"/>
          </a:xfrm>
          <a:prstGeom prst="rect">
            <a:avLst/>
          </a:prstGeom>
          <a:noFill/>
          <a:ln w="9525">
            <a:noFill/>
            <a:miter lim="800000"/>
            <a:headEnd/>
            <a:tailEnd/>
          </a:ln>
        </p:spPr>
        <p:txBody>
          <a:bodyPr wrap="none">
            <a:prstTxWarp prst="textNoShape">
              <a:avLst/>
            </a:prstTxWarp>
            <a:spAutoFit/>
          </a:bodyPr>
          <a:lstStyle/>
          <a:p>
            <a:pPr eaLnBrk="0" hangingPunct="0"/>
            <a:r>
              <a:rPr lang="en-US" sz="2000">
                <a:ea typeface="Arial" pitchFamily="-110" charset="0"/>
                <a:cs typeface="Arial" pitchFamily="-110" charset="0"/>
              </a:rPr>
              <a:t>Category: “interest” – Dumais et al. (Microsoft) Decision Tree</a:t>
            </a:r>
          </a:p>
        </p:txBody>
      </p:sp>
      <p:pic>
        <p:nvPicPr>
          <p:cNvPr id="67588" name="Picture 3"/>
          <p:cNvPicPr>
            <a:picLocks noChangeAspect="1" noChangeArrowheads="1"/>
          </p:cNvPicPr>
          <p:nvPr/>
        </p:nvPicPr>
        <p:blipFill>
          <a:blip r:embed="rId2"/>
          <a:srcRect/>
          <a:stretch>
            <a:fillRect/>
          </a:stretch>
        </p:blipFill>
        <p:spPr bwMode="auto">
          <a:xfrm>
            <a:off x="533400" y="368300"/>
            <a:ext cx="8077200" cy="6413500"/>
          </a:xfrm>
          <a:prstGeom prst="rect">
            <a:avLst/>
          </a:prstGeom>
          <a:noFill/>
          <a:ln w="9525">
            <a:noFill/>
            <a:miter lim="800000"/>
            <a:headEnd/>
            <a:tailEnd/>
          </a:ln>
        </p:spPr>
      </p:pic>
      <p:sp>
        <p:nvSpPr>
          <p:cNvPr id="67589" name="Rectangle 4"/>
          <p:cNvSpPr>
            <a:spLocks noChangeArrowheads="1"/>
          </p:cNvSpPr>
          <p:nvPr/>
        </p:nvSpPr>
        <p:spPr bwMode="auto">
          <a:xfrm>
            <a:off x="5105400" y="1676400"/>
            <a:ext cx="838200" cy="228600"/>
          </a:xfrm>
          <a:prstGeom prst="rect">
            <a:avLst/>
          </a:prstGeom>
          <a:solidFill>
            <a:schemeClr val="bg1"/>
          </a:solidFill>
          <a:ln w="9525">
            <a:solidFill>
              <a:schemeClr val="tx1"/>
            </a:solidFill>
            <a:miter lim="800000"/>
            <a:headEnd/>
            <a:tailEnd/>
          </a:ln>
        </p:spPr>
        <p:txBody>
          <a:bodyPr wrap="none" anchor="ctr">
            <a:prstTxWarp prst="textNoShape">
              <a:avLst/>
            </a:prstTxWarp>
          </a:bodyPr>
          <a:lstStyle/>
          <a:p>
            <a:pPr algn="ctr" eaLnBrk="0" hangingPunct="0"/>
            <a:r>
              <a:rPr lang="en-US" sz="1600">
                <a:latin typeface="Tahoma" pitchFamily="-110" charset="0"/>
              </a:rPr>
              <a:t>rate=1</a:t>
            </a:r>
            <a:endParaRPr lang="en-US">
              <a:latin typeface="Times New Roman" pitchFamily="-110" charset="0"/>
            </a:endParaRPr>
          </a:p>
        </p:txBody>
      </p:sp>
      <p:sp>
        <p:nvSpPr>
          <p:cNvPr id="67590" name="Rectangle 5"/>
          <p:cNvSpPr>
            <a:spLocks noChangeArrowheads="1"/>
          </p:cNvSpPr>
          <p:nvPr/>
        </p:nvSpPr>
        <p:spPr bwMode="auto">
          <a:xfrm>
            <a:off x="6477000" y="2743200"/>
            <a:ext cx="1066800" cy="228600"/>
          </a:xfrm>
          <a:prstGeom prst="rect">
            <a:avLst/>
          </a:prstGeom>
          <a:solidFill>
            <a:schemeClr val="bg1"/>
          </a:solidFill>
          <a:ln w="9525">
            <a:solidFill>
              <a:schemeClr val="tx1"/>
            </a:solidFill>
            <a:miter lim="800000"/>
            <a:headEnd/>
            <a:tailEnd/>
          </a:ln>
        </p:spPr>
        <p:txBody>
          <a:bodyPr wrap="none" anchor="ctr">
            <a:prstTxWarp prst="textNoShape">
              <a:avLst/>
            </a:prstTxWarp>
          </a:bodyPr>
          <a:lstStyle/>
          <a:p>
            <a:pPr algn="ctr" eaLnBrk="0" hangingPunct="0"/>
            <a:r>
              <a:rPr lang="en-US" sz="1600">
                <a:latin typeface="Tahoma" pitchFamily="-110" charset="0"/>
              </a:rPr>
              <a:t>lending=0</a:t>
            </a:r>
            <a:endParaRPr lang="en-US" sz="1600">
              <a:latin typeface="Times New Roman" pitchFamily="-110" charset="0"/>
            </a:endParaRPr>
          </a:p>
        </p:txBody>
      </p:sp>
      <p:sp>
        <p:nvSpPr>
          <p:cNvPr id="67591" name="Rectangle 6"/>
          <p:cNvSpPr>
            <a:spLocks noChangeArrowheads="1"/>
          </p:cNvSpPr>
          <p:nvPr/>
        </p:nvSpPr>
        <p:spPr bwMode="auto">
          <a:xfrm>
            <a:off x="6553200" y="3276600"/>
            <a:ext cx="838200" cy="228600"/>
          </a:xfrm>
          <a:prstGeom prst="rect">
            <a:avLst/>
          </a:prstGeom>
          <a:solidFill>
            <a:schemeClr val="bg1"/>
          </a:solidFill>
          <a:ln w="9525">
            <a:solidFill>
              <a:schemeClr val="tx1"/>
            </a:solidFill>
            <a:miter lim="800000"/>
            <a:headEnd/>
            <a:tailEnd/>
          </a:ln>
        </p:spPr>
        <p:txBody>
          <a:bodyPr wrap="none" anchor="ctr">
            <a:prstTxWarp prst="textNoShape">
              <a:avLst/>
            </a:prstTxWarp>
          </a:bodyPr>
          <a:lstStyle/>
          <a:p>
            <a:pPr algn="ctr" eaLnBrk="0" hangingPunct="0"/>
            <a:r>
              <a:rPr lang="en-US" sz="1600">
                <a:latin typeface="Tahoma" pitchFamily="-110" charset="0"/>
              </a:rPr>
              <a:t>prime=0</a:t>
            </a:r>
            <a:endParaRPr lang="en-US">
              <a:latin typeface="Times New Roman" pitchFamily="-110" charset="0"/>
            </a:endParaRPr>
          </a:p>
        </p:txBody>
      </p:sp>
      <p:sp>
        <p:nvSpPr>
          <p:cNvPr id="67592" name="Rectangle 7"/>
          <p:cNvSpPr>
            <a:spLocks noChangeArrowheads="1"/>
          </p:cNvSpPr>
          <p:nvPr/>
        </p:nvSpPr>
        <p:spPr bwMode="auto">
          <a:xfrm>
            <a:off x="6477000" y="3810000"/>
            <a:ext cx="1143000" cy="228600"/>
          </a:xfrm>
          <a:prstGeom prst="rect">
            <a:avLst/>
          </a:prstGeom>
          <a:solidFill>
            <a:schemeClr val="bg1"/>
          </a:solidFill>
          <a:ln w="9525">
            <a:solidFill>
              <a:schemeClr val="tx1"/>
            </a:solidFill>
            <a:miter lim="800000"/>
            <a:headEnd/>
            <a:tailEnd/>
          </a:ln>
        </p:spPr>
        <p:txBody>
          <a:bodyPr wrap="none" anchor="ctr">
            <a:prstTxWarp prst="textNoShape">
              <a:avLst/>
            </a:prstTxWarp>
          </a:bodyPr>
          <a:lstStyle/>
          <a:p>
            <a:pPr algn="ctr" eaLnBrk="0" hangingPunct="0"/>
            <a:r>
              <a:rPr lang="en-US" sz="1600">
                <a:latin typeface="Tahoma" pitchFamily="-110" charset="0"/>
              </a:rPr>
              <a:t>discount=0</a:t>
            </a:r>
            <a:endParaRPr lang="en-US" sz="1600">
              <a:latin typeface="Times New Roman" pitchFamily="-110" charset="0"/>
            </a:endParaRPr>
          </a:p>
        </p:txBody>
      </p:sp>
      <p:sp>
        <p:nvSpPr>
          <p:cNvPr id="67593" name="Rectangle 8"/>
          <p:cNvSpPr>
            <a:spLocks noChangeArrowheads="1"/>
          </p:cNvSpPr>
          <p:nvPr/>
        </p:nvSpPr>
        <p:spPr bwMode="auto">
          <a:xfrm>
            <a:off x="7239000" y="4343400"/>
            <a:ext cx="838200" cy="228600"/>
          </a:xfrm>
          <a:prstGeom prst="rect">
            <a:avLst/>
          </a:prstGeom>
          <a:solidFill>
            <a:schemeClr val="bg1"/>
          </a:solidFill>
          <a:ln w="9525">
            <a:solidFill>
              <a:schemeClr val="tx1"/>
            </a:solidFill>
            <a:miter lim="800000"/>
            <a:headEnd/>
            <a:tailEnd/>
          </a:ln>
        </p:spPr>
        <p:txBody>
          <a:bodyPr wrap="none" anchor="ctr">
            <a:prstTxWarp prst="textNoShape">
              <a:avLst/>
            </a:prstTxWarp>
          </a:bodyPr>
          <a:lstStyle/>
          <a:p>
            <a:pPr algn="ctr" eaLnBrk="0" hangingPunct="0"/>
            <a:r>
              <a:rPr lang="en-US" sz="1600">
                <a:latin typeface="Tahoma" pitchFamily="-110" charset="0"/>
              </a:rPr>
              <a:t>pct=1</a:t>
            </a:r>
            <a:endParaRPr lang="en-US">
              <a:latin typeface="Times New Roman" pitchFamily="-110" charset="0"/>
            </a:endParaRPr>
          </a:p>
        </p:txBody>
      </p:sp>
      <p:sp>
        <p:nvSpPr>
          <p:cNvPr id="67594" name="Rectangle 9"/>
          <p:cNvSpPr>
            <a:spLocks noChangeArrowheads="1"/>
          </p:cNvSpPr>
          <p:nvPr/>
        </p:nvSpPr>
        <p:spPr bwMode="auto">
          <a:xfrm>
            <a:off x="7620000" y="4876800"/>
            <a:ext cx="838200" cy="228600"/>
          </a:xfrm>
          <a:prstGeom prst="rect">
            <a:avLst/>
          </a:prstGeom>
          <a:solidFill>
            <a:schemeClr val="bg1"/>
          </a:solidFill>
          <a:ln w="9525">
            <a:solidFill>
              <a:schemeClr val="tx1"/>
            </a:solidFill>
            <a:miter lim="800000"/>
            <a:headEnd/>
            <a:tailEnd/>
          </a:ln>
        </p:spPr>
        <p:txBody>
          <a:bodyPr wrap="none" anchor="ctr">
            <a:prstTxWarp prst="textNoShape">
              <a:avLst/>
            </a:prstTxWarp>
          </a:bodyPr>
          <a:lstStyle/>
          <a:p>
            <a:pPr algn="ctr" eaLnBrk="0" hangingPunct="0"/>
            <a:r>
              <a:rPr lang="en-US" sz="1600">
                <a:latin typeface="Tahoma" pitchFamily="-110" charset="0"/>
              </a:rPr>
              <a:t>year=1</a:t>
            </a:r>
            <a:endParaRPr lang="en-US" sz="1600">
              <a:latin typeface="Times New Roman" pitchFamily="-110" charset="0"/>
            </a:endParaRPr>
          </a:p>
        </p:txBody>
      </p:sp>
      <p:sp>
        <p:nvSpPr>
          <p:cNvPr id="67595" name="Rectangle 10"/>
          <p:cNvSpPr>
            <a:spLocks noChangeArrowheads="1"/>
          </p:cNvSpPr>
          <p:nvPr/>
        </p:nvSpPr>
        <p:spPr bwMode="auto">
          <a:xfrm>
            <a:off x="6705600" y="4876800"/>
            <a:ext cx="838200" cy="228600"/>
          </a:xfrm>
          <a:prstGeom prst="rect">
            <a:avLst/>
          </a:prstGeom>
          <a:solidFill>
            <a:schemeClr val="bg1"/>
          </a:solidFill>
          <a:ln w="9525">
            <a:solidFill>
              <a:schemeClr val="tx1"/>
            </a:solidFill>
            <a:miter lim="800000"/>
            <a:headEnd/>
            <a:tailEnd/>
          </a:ln>
        </p:spPr>
        <p:txBody>
          <a:bodyPr wrap="none" anchor="ctr">
            <a:prstTxWarp prst="textNoShape">
              <a:avLst/>
            </a:prstTxWarp>
          </a:bodyPr>
          <a:lstStyle/>
          <a:p>
            <a:pPr algn="ctr" eaLnBrk="0" hangingPunct="0"/>
            <a:r>
              <a:rPr lang="en-US" sz="1600">
                <a:latin typeface="Tahoma" pitchFamily="-110" charset="0"/>
              </a:rPr>
              <a:t>year=0</a:t>
            </a:r>
            <a:endParaRPr lang="en-US">
              <a:latin typeface="Times New Roman" pitchFamily="-110" charset="0"/>
            </a:endParaRPr>
          </a:p>
        </p:txBody>
      </p:sp>
      <p:sp>
        <p:nvSpPr>
          <p:cNvPr id="67596" name="Rectangle 11"/>
          <p:cNvSpPr>
            <a:spLocks noChangeArrowheads="1"/>
          </p:cNvSpPr>
          <p:nvPr/>
        </p:nvSpPr>
        <p:spPr bwMode="auto">
          <a:xfrm>
            <a:off x="6629400" y="2286000"/>
            <a:ext cx="838200" cy="228600"/>
          </a:xfrm>
          <a:prstGeom prst="rect">
            <a:avLst/>
          </a:prstGeom>
          <a:solidFill>
            <a:schemeClr val="bg1"/>
          </a:solidFill>
          <a:ln w="9525">
            <a:solidFill>
              <a:schemeClr val="tx1"/>
            </a:solidFill>
            <a:miter lim="800000"/>
            <a:headEnd/>
            <a:tailEnd/>
          </a:ln>
        </p:spPr>
        <p:txBody>
          <a:bodyPr wrap="none" anchor="ctr">
            <a:prstTxWarp prst="textNoShape">
              <a:avLst/>
            </a:prstTxWarp>
          </a:bodyPr>
          <a:lstStyle/>
          <a:p>
            <a:pPr algn="ctr" eaLnBrk="0" hangingPunct="0"/>
            <a:r>
              <a:rPr lang="en-US" sz="1600">
                <a:latin typeface="Tahoma" pitchFamily="-110" charset="0"/>
              </a:rPr>
              <a:t>rate.t=1</a:t>
            </a:r>
            <a:endParaRPr lang="en-US">
              <a:latin typeface="Times New Roman" pitchFamily="-110" charset="0"/>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91" name="Rectangle 2"/>
          <p:cNvSpPr>
            <a:spLocks noGrp="1" noChangeArrowheads="1"/>
          </p:cNvSpPr>
          <p:nvPr>
            <p:ph type="title"/>
          </p:nvPr>
        </p:nvSpPr>
        <p:spPr/>
        <p:txBody>
          <a:bodyPr/>
          <a:lstStyle/>
          <a:p>
            <a:pPr eaLnBrk="1" hangingPunct="1"/>
            <a:r>
              <a:rPr lang="en-US" dirty="0" smtClean="0">
                <a:ea typeface="ＭＳ Ｐゴシック" pitchFamily="-110" charset="-128"/>
                <a:cs typeface="ＭＳ Ｐゴシック" pitchFamily="-110" charset="-128"/>
              </a:rPr>
              <a:t>Decision trees: </a:t>
            </a:r>
            <a:br>
              <a:rPr lang="en-US" dirty="0" smtClean="0">
                <a:ea typeface="ＭＳ Ｐゴシック" pitchFamily="-110" charset="-128"/>
                <a:cs typeface="ＭＳ Ｐゴシック" pitchFamily="-110" charset="-128"/>
              </a:rPr>
            </a:br>
            <a:r>
              <a:rPr lang="en-US" dirty="0" smtClean="0">
                <a:ea typeface="ＭＳ Ｐゴシック" pitchFamily="-110" charset="-128"/>
                <a:cs typeface="ＭＳ Ｐゴシック" pitchFamily="-110" charset="-128"/>
              </a:rPr>
              <a:t>The good and the bad</a:t>
            </a:r>
            <a:endParaRPr lang="en-US" dirty="0">
              <a:ea typeface="ＭＳ Ｐゴシック" pitchFamily="-110" charset="-128"/>
              <a:cs typeface="ＭＳ Ｐゴシック" pitchFamily="-110" charset="-128"/>
            </a:endParaRPr>
          </a:p>
        </p:txBody>
      </p:sp>
      <p:sp>
        <p:nvSpPr>
          <p:cNvPr id="37892" name="Rectangle 3"/>
          <p:cNvSpPr>
            <a:spLocks noGrp="1" noChangeArrowheads="1"/>
          </p:cNvSpPr>
          <p:nvPr>
            <p:ph type="body" idx="1"/>
          </p:nvPr>
        </p:nvSpPr>
        <p:spPr>
          <a:xfrm>
            <a:off x="685800" y="1676400"/>
            <a:ext cx="7772400" cy="4419600"/>
          </a:xfrm>
        </p:spPr>
        <p:txBody>
          <a:bodyPr/>
          <a:lstStyle/>
          <a:p>
            <a:pPr eaLnBrk="1" hangingPunct="1"/>
            <a:r>
              <a:rPr lang="en-US" dirty="0" smtClean="0">
                <a:ea typeface="ＭＳ Ｐゴシック" pitchFamily="-110" charset="-128"/>
                <a:cs typeface="ＭＳ Ｐゴシック" pitchFamily="-110" charset="-128"/>
              </a:rPr>
              <a:t>Good</a:t>
            </a:r>
          </a:p>
          <a:p>
            <a:pPr lvl="1" eaLnBrk="1" hangingPunct="1"/>
            <a:r>
              <a:rPr lang="en-US" dirty="0" smtClean="0">
                <a:ea typeface="ＭＳ Ｐゴシック" pitchFamily="-110" charset="-128"/>
                <a:cs typeface="ＭＳ Ｐゴシック" pitchFamily="-110" charset="-128"/>
              </a:rPr>
              <a:t>Easy to understand/interpret (set of rules/decisions)</a:t>
            </a:r>
          </a:p>
          <a:p>
            <a:pPr lvl="1" eaLnBrk="1" hangingPunct="1"/>
            <a:r>
              <a:rPr lang="en-US" dirty="0" smtClean="0">
                <a:ea typeface="ＭＳ Ｐゴシック" pitchFamily="-110" charset="-128"/>
                <a:cs typeface="ＭＳ Ｐゴシック" pitchFamily="-110" charset="-128"/>
              </a:rPr>
              <a:t>Reasonable performance</a:t>
            </a:r>
          </a:p>
          <a:p>
            <a:pPr lvl="1" eaLnBrk="1" hangingPunct="1"/>
            <a:r>
              <a:rPr lang="en-US" dirty="0" smtClean="0">
                <a:ea typeface="ＭＳ Ｐゴシック" pitchFamily="-110" charset="-128"/>
                <a:cs typeface="ＭＳ Ｐゴシック" pitchFamily="-110" charset="-128"/>
              </a:rPr>
              <a:t>Non-linear decision boundary</a:t>
            </a:r>
          </a:p>
          <a:p>
            <a:pPr eaLnBrk="1" hangingPunct="1"/>
            <a:r>
              <a:rPr lang="en-US" dirty="0" smtClean="0">
                <a:ea typeface="ＭＳ Ｐゴシック" pitchFamily="-110" charset="-128"/>
                <a:cs typeface="ＭＳ Ｐゴシック" pitchFamily="-110" charset="-128"/>
              </a:rPr>
              <a:t>Bad</a:t>
            </a:r>
          </a:p>
          <a:p>
            <a:pPr lvl="1" eaLnBrk="1" hangingPunct="1"/>
            <a:r>
              <a:rPr lang="en-US" dirty="0" smtClean="0">
                <a:ea typeface="ＭＳ Ｐゴシック" pitchFamily="-110" charset="-128"/>
                <a:cs typeface="ＭＳ Ｐゴシック" pitchFamily="-110" charset="-128"/>
              </a:rPr>
              <a:t>Pruning: when do we stop splitting (</a:t>
            </a:r>
            <a:r>
              <a:rPr lang="en-US" dirty="0" err="1" smtClean="0">
                <a:ea typeface="ＭＳ Ｐゴシック" pitchFamily="-110" charset="-128"/>
                <a:cs typeface="ＭＳ Ｐゴシック" pitchFamily="-110" charset="-128"/>
              </a:rPr>
              <a:t>overfitting</a:t>
            </a:r>
            <a:r>
              <a:rPr lang="en-US" dirty="0" smtClean="0">
                <a:ea typeface="ＭＳ Ｐゴシック" pitchFamily="-110" charset="-128"/>
                <a:cs typeface="ＭＳ Ｐゴシック" pitchFamily="-110" charset="-128"/>
              </a:rPr>
              <a:t>)</a:t>
            </a:r>
            <a:endParaRPr lang="en-US" dirty="0" smtClean="0"/>
          </a:p>
          <a:p>
            <a:pPr lvl="1" eaLnBrk="1" hangingPunct="1"/>
            <a:r>
              <a:rPr lang="en-US" dirty="0" smtClean="0">
                <a:ea typeface="ＭＳ Ｐゴシック" pitchFamily="-110" charset="-128"/>
                <a:cs typeface="ＭＳ Ｐゴシック" pitchFamily="-110" charset="-128"/>
              </a:rPr>
              <a:t>Problems with large numbers of features/sparse data</a:t>
            </a:r>
          </a:p>
          <a:p>
            <a:pPr lvl="1" eaLnBrk="1" hangingPunct="1"/>
            <a:r>
              <a:rPr lang="en-US" dirty="0" smtClean="0">
                <a:ea typeface="ＭＳ Ｐゴシック" pitchFamily="-110" charset="-128"/>
                <a:cs typeface="ＭＳ Ｐゴシック" pitchFamily="-110" charset="-128"/>
              </a:rPr>
              <a:t>Doesn’t handle data with complex feature interactions well</a:t>
            </a:r>
          </a:p>
          <a:p>
            <a:pPr lvl="1" eaLnBrk="1" hangingPunct="1"/>
            <a:r>
              <a:rPr lang="en-US" dirty="0" smtClean="0">
                <a:ea typeface="ＭＳ Ｐゴシック" pitchFamily="-110" charset="-128"/>
                <a:cs typeface="ＭＳ Ｐゴシック" pitchFamily="-110" charset="-128"/>
              </a:rPr>
              <a:t>Not generally the best performing methods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892">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7892">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7892">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7892">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7892">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7892">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789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2" grpId="0" build="p"/>
    </p:bld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8" name="Slide Number Placeholder 6"/>
          <p:cNvSpPr>
            <a:spLocks noGrp="1"/>
          </p:cNvSpPr>
          <p:nvPr>
            <p:ph type="sldNum" sz="quarter" idx="12"/>
          </p:nvPr>
        </p:nvSpPr>
        <p:spPr>
          <a:noFill/>
        </p:spPr>
        <p:txBody>
          <a:bodyPr/>
          <a:lstStyle/>
          <a:p>
            <a:fld id="{B8284F59-DFB0-0444-8AB8-566C6AF0DC1D}" type="slidenum">
              <a:rPr lang="en-US"/>
              <a:pPr/>
              <a:t>25</a:t>
            </a:fld>
            <a:endParaRPr lang="en-US"/>
          </a:p>
        </p:txBody>
      </p:sp>
      <p:sp>
        <p:nvSpPr>
          <p:cNvPr id="9219" name="Rectangle 2"/>
          <p:cNvSpPr>
            <a:spLocks noGrp="1" noChangeArrowheads="1"/>
          </p:cNvSpPr>
          <p:nvPr>
            <p:ph type="title"/>
          </p:nvPr>
        </p:nvSpPr>
        <p:spPr/>
        <p:txBody>
          <a:bodyPr/>
          <a:lstStyle/>
          <a:p>
            <a:pPr eaLnBrk="1" hangingPunct="1"/>
            <a:r>
              <a:rPr lang="en-US" sz="3600">
                <a:ea typeface="ＭＳ Ｐゴシック" pitchFamily="-110" charset="-128"/>
                <a:cs typeface="ＭＳ Ｐゴシック" pitchFamily="-110" charset="-128"/>
              </a:rPr>
              <a:t>Linear classifiers: Which Hyperplane?</a:t>
            </a:r>
          </a:p>
        </p:txBody>
      </p:sp>
      <p:sp>
        <p:nvSpPr>
          <p:cNvPr id="9220" name="Rectangle 3"/>
          <p:cNvSpPr>
            <a:spLocks noGrp="1" noChangeArrowheads="1"/>
          </p:cNvSpPr>
          <p:nvPr>
            <p:ph type="body" sz="half" idx="1"/>
          </p:nvPr>
        </p:nvSpPr>
        <p:spPr>
          <a:xfrm>
            <a:off x="228600" y="1752600"/>
            <a:ext cx="6019800" cy="4876800"/>
          </a:xfrm>
        </p:spPr>
        <p:txBody>
          <a:bodyPr/>
          <a:lstStyle/>
          <a:p>
            <a:pPr eaLnBrk="1" hangingPunct="1"/>
            <a:r>
              <a:rPr lang="en-US" sz="2800" dirty="0">
                <a:ea typeface="ＭＳ Ｐゴシック" pitchFamily="-110" charset="-128"/>
                <a:cs typeface="ＭＳ Ｐゴシック" pitchFamily="-110" charset="-128"/>
              </a:rPr>
              <a:t>Lots of possible solutions for </a:t>
            </a:r>
            <a:r>
              <a:rPr lang="en-US" sz="2800" i="1" dirty="0" err="1">
                <a:ea typeface="ＭＳ Ｐゴシック" pitchFamily="-110" charset="-128"/>
                <a:cs typeface="ＭＳ Ｐゴシック" pitchFamily="-110" charset="-128"/>
              </a:rPr>
              <a:t>a,b,c</a:t>
            </a:r>
            <a:r>
              <a:rPr lang="en-US" sz="2800" i="1" dirty="0">
                <a:ea typeface="ＭＳ Ｐゴシック" pitchFamily="-110" charset="-128"/>
                <a:cs typeface="ＭＳ Ｐゴシック" pitchFamily="-110" charset="-128"/>
              </a:rPr>
              <a:t>.</a:t>
            </a:r>
            <a:endParaRPr lang="en-US" sz="2800" i="1" dirty="0" smtClean="0">
              <a:ea typeface="ＭＳ Ｐゴシック" pitchFamily="-110" charset="-128"/>
              <a:cs typeface="ＭＳ Ｐゴシック" pitchFamily="-110" charset="-128"/>
            </a:endParaRPr>
          </a:p>
          <a:p>
            <a:pPr eaLnBrk="1" hangingPunct="1"/>
            <a:r>
              <a:rPr lang="en-US" sz="2800" dirty="0" smtClean="0">
                <a:ea typeface="ＭＳ Ｐゴシック" pitchFamily="-110" charset="-128"/>
                <a:cs typeface="ＭＳ Ｐゴシック" pitchFamily="-110" charset="-128"/>
              </a:rPr>
              <a:t>Support </a:t>
            </a:r>
            <a:r>
              <a:rPr lang="en-US" sz="2800" dirty="0">
                <a:ea typeface="ＭＳ Ｐゴシック" pitchFamily="-110" charset="-128"/>
                <a:cs typeface="ＭＳ Ｐゴシック" pitchFamily="-110" charset="-128"/>
              </a:rPr>
              <a:t>Vector Machine (SVM) finds an optimal </a:t>
            </a:r>
            <a:r>
              <a:rPr lang="en-US" sz="2800" dirty="0" smtClean="0">
                <a:ea typeface="ＭＳ Ｐゴシック" pitchFamily="-110" charset="-128"/>
                <a:cs typeface="ＭＳ Ｐゴシック" pitchFamily="-110" charset="-128"/>
              </a:rPr>
              <a:t>solution</a:t>
            </a:r>
          </a:p>
          <a:p>
            <a:pPr lvl="1" eaLnBrk="1" hangingPunct="1"/>
            <a:r>
              <a:rPr lang="en-US" sz="2800" dirty="0"/>
              <a:t>Maximizes the distance between the </a:t>
            </a:r>
            <a:r>
              <a:rPr lang="en-US" sz="2800" dirty="0" err="1"/>
              <a:t>hyperplane</a:t>
            </a:r>
            <a:r>
              <a:rPr lang="en-US" sz="2800" dirty="0"/>
              <a:t> and the “difficult points” close to decision </a:t>
            </a:r>
            <a:r>
              <a:rPr lang="en-US" sz="2800" dirty="0" smtClean="0"/>
              <a:t>boundary</a:t>
            </a:r>
            <a:endParaRPr lang="en-US" sz="2800" dirty="0"/>
          </a:p>
        </p:txBody>
      </p:sp>
      <p:pic>
        <p:nvPicPr>
          <p:cNvPr id="9221" name="Picture 4" descr="prabhakarmanyhyperplanes"/>
          <p:cNvPicPr>
            <a:picLocks noGrp="1" noChangeAspect="1" noChangeArrowheads="1"/>
          </p:cNvPicPr>
          <p:nvPr>
            <p:ph sz="half" idx="2"/>
          </p:nvPr>
        </p:nvPicPr>
        <p:blipFill>
          <a:blip r:embed="rId2"/>
          <a:srcRect/>
          <a:stretch>
            <a:fillRect/>
          </a:stretch>
        </p:blipFill>
        <p:spPr>
          <a:xfrm>
            <a:off x="6172200" y="4191000"/>
            <a:ext cx="2667000" cy="2324100"/>
          </a:xfrm>
          <a:noFill/>
        </p:spPr>
      </p:pic>
      <p:sp>
        <p:nvSpPr>
          <p:cNvPr id="9222" name="Line 5"/>
          <p:cNvSpPr>
            <a:spLocks noChangeShapeType="1"/>
          </p:cNvSpPr>
          <p:nvPr/>
        </p:nvSpPr>
        <p:spPr bwMode="auto">
          <a:xfrm flipH="1" flipV="1">
            <a:off x="7010400" y="4191000"/>
            <a:ext cx="1905000" cy="2209800"/>
          </a:xfrm>
          <a:prstGeom prst="line">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9223" name="Line 6"/>
          <p:cNvSpPr>
            <a:spLocks noChangeShapeType="1"/>
          </p:cNvSpPr>
          <p:nvPr/>
        </p:nvSpPr>
        <p:spPr bwMode="auto">
          <a:xfrm flipH="1">
            <a:off x="7772400" y="4267200"/>
            <a:ext cx="304800" cy="2209800"/>
          </a:xfrm>
          <a:prstGeom prst="line">
            <a:avLst/>
          </a:prstGeom>
          <a:noFill/>
          <a:ln w="9525">
            <a:solidFill>
              <a:srgbClr val="A50021"/>
            </a:solidFill>
            <a:miter lim="800000"/>
            <a:headEnd/>
            <a:tailEnd/>
          </a:ln>
        </p:spPr>
        <p:txBody>
          <a:bodyPr wrap="none" anchor="ctr">
            <a:prstTxWarp prst="textNoShape">
              <a:avLst/>
            </a:prstTxWarp>
          </a:bodyPr>
          <a:lstStyle/>
          <a:p>
            <a:endParaRPr lang="en-US"/>
          </a:p>
        </p:txBody>
      </p:sp>
      <p:sp>
        <p:nvSpPr>
          <p:cNvPr id="9224" name="AutoShape 7"/>
          <p:cNvSpPr>
            <a:spLocks noChangeArrowheads="1"/>
          </p:cNvSpPr>
          <p:nvPr/>
        </p:nvSpPr>
        <p:spPr bwMode="auto">
          <a:xfrm>
            <a:off x="6553200" y="2133600"/>
            <a:ext cx="2438400" cy="1828800"/>
          </a:xfrm>
          <a:prstGeom prst="wedgeRectCallout">
            <a:avLst>
              <a:gd name="adj1" fmla="val 2213"/>
              <a:gd name="adj2" fmla="val 77171"/>
            </a:avLst>
          </a:prstGeom>
          <a:solidFill>
            <a:schemeClr val="accent2"/>
          </a:solidFill>
          <a:ln w="9525">
            <a:solidFill>
              <a:schemeClr val="tx1"/>
            </a:solidFill>
            <a:miter lim="800000"/>
            <a:headEnd/>
            <a:tailEnd/>
          </a:ln>
        </p:spPr>
        <p:txBody>
          <a:bodyPr anchor="ctr">
            <a:prstTxWarp prst="textNoShape">
              <a:avLst/>
            </a:prstTxWarp>
          </a:bodyPr>
          <a:lstStyle/>
          <a:p>
            <a:pPr algn="ctr"/>
            <a:r>
              <a:rPr lang="en-US"/>
              <a:t>This line represents the decision boundary:</a:t>
            </a:r>
          </a:p>
          <a:p>
            <a:pPr algn="ctr"/>
            <a:r>
              <a:rPr lang="en-US" i="1"/>
              <a:t>a</a:t>
            </a:r>
            <a:r>
              <a:rPr lang="en-US" i="1">
                <a:solidFill>
                  <a:srgbClr val="990033"/>
                </a:solidFill>
              </a:rPr>
              <a:t>x</a:t>
            </a:r>
            <a:r>
              <a:rPr lang="en-US" i="1"/>
              <a:t> + b</a:t>
            </a:r>
            <a:r>
              <a:rPr lang="en-US" i="1">
                <a:solidFill>
                  <a:srgbClr val="990033"/>
                </a:solidFill>
              </a:rPr>
              <a:t>y</a:t>
            </a:r>
            <a:r>
              <a:rPr lang="en-US" i="1"/>
              <a:t> - c </a:t>
            </a:r>
            <a:r>
              <a:rPr lang="en-US">
                <a:sym typeface="Symbol" pitchFamily="-110" charset="2"/>
              </a:rPr>
              <a:t>= 0</a:t>
            </a:r>
            <a:endParaRPr lang="en-US"/>
          </a:p>
        </p:txBody>
      </p:sp>
      <p:sp>
        <p:nvSpPr>
          <p:cNvPr id="9225" name="TextBox 4"/>
          <p:cNvSpPr txBox="1">
            <a:spLocks noChangeArrowheads="1"/>
          </p:cNvSpPr>
          <p:nvPr/>
        </p:nvSpPr>
        <p:spPr bwMode="auto">
          <a:xfrm>
            <a:off x="8275638" y="6396038"/>
            <a:ext cx="784225" cy="461962"/>
          </a:xfrm>
          <a:prstGeom prst="rect">
            <a:avLst/>
          </a:prstGeom>
          <a:solidFill>
            <a:srgbClr val="00B0F0"/>
          </a:solidFill>
          <a:ln w="9525">
            <a:solidFill>
              <a:srgbClr val="0070C0"/>
            </a:solidFill>
            <a:miter lim="800000"/>
            <a:headEnd/>
            <a:tailEnd/>
          </a:ln>
        </p:spPr>
        <p:txBody>
          <a:bodyPr wrap="none">
            <a:prstTxWarp prst="textNoShape">
              <a:avLst/>
            </a:prstTxWarp>
            <a:spAutoFit/>
          </a:bodyPr>
          <a:lstStyle/>
          <a:p>
            <a:r>
              <a:rPr lang="en-US"/>
              <a:t>15.0</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p:spPr>
        <p:txBody>
          <a:bodyPr/>
          <a:lstStyle/>
          <a:p>
            <a:fld id="{22AAB442-0953-0349-AB6C-9C6C9684F33C}" type="slidenum">
              <a:rPr lang="en-US"/>
              <a:pPr/>
              <a:t>26</a:t>
            </a:fld>
            <a:endParaRPr lang="en-US"/>
          </a:p>
        </p:txBody>
      </p:sp>
      <p:sp>
        <p:nvSpPr>
          <p:cNvPr id="10243" name="Rectangle 2"/>
          <p:cNvSpPr>
            <a:spLocks noGrp="1" noChangeArrowheads="1"/>
          </p:cNvSpPr>
          <p:nvPr>
            <p:ph type="title"/>
          </p:nvPr>
        </p:nvSpPr>
        <p:spPr/>
        <p:txBody>
          <a:bodyPr/>
          <a:lstStyle/>
          <a:p>
            <a:pPr eaLnBrk="1" hangingPunct="1"/>
            <a:r>
              <a:rPr lang="en-US">
                <a:ea typeface="ＭＳ Ｐゴシック" pitchFamily="-110" charset="-128"/>
                <a:cs typeface="ＭＳ Ｐゴシック" pitchFamily="-110" charset="-128"/>
              </a:rPr>
              <a:t>Another intuition</a:t>
            </a:r>
          </a:p>
        </p:txBody>
      </p:sp>
      <p:sp>
        <p:nvSpPr>
          <p:cNvPr id="10244" name="Rectangle 19"/>
          <p:cNvSpPr>
            <a:spLocks noGrp="1" noChangeArrowheads="1"/>
          </p:cNvSpPr>
          <p:nvPr>
            <p:ph type="body" idx="1"/>
          </p:nvPr>
        </p:nvSpPr>
        <p:spPr/>
        <p:txBody>
          <a:bodyPr/>
          <a:lstStyle/>
          <a:p>
            <a:pPr eaLnBrk="1" hangingPunct="1"/>
            <a:r>
              <a:rPr lang="en-US">
                <a:ea typeface="ＭＳ Ｐゴシック" pitchFamily="-110" charset="-128"/>
                <a:cs typeface="ＭＳ Ｐゴシック" pitchFamily="-110" charset="-128"/>
              </a:rPr>
              <a:t>If you have to place a fat separator between classes, you have less choices, and so  the capacity of the model has been decreased</a:t>
            </a:r>
          </a:p>
          <a:p>
            <a:pPr eaLnBrk="1" hangingPunct="1">
              <a:buFont typeface="Wingdings" pitchFamily="-110" charset="2"/>
              <a:buNone/>
            </a:pPr>
            <a:endParaRPr lang="en-US">
              <a:ea typeface="ＭＳ Ｐゴシック" pitchFamily="-110" charset="-128"/>
              <a:cs typeface="ＭＳ Ｐゴシック" pitchFamily="-110" charset="-128"/>
            </a:endParaRPr>
          </a:p>
        </p:txBody>
      </p:sp>
      <p:sp>
        <p:nvSpPr>
          <p:cNvPr id="10245" name="Oval 3"/>
          <p:cNvSpPr>
            <a:spLocks noChangeArrowheads="1"/>
          </p:cNvSpPr>
          <p:nvPr/>
        </p:nvSpPr>
        <p:spPr bwMode="auto">
          <a:xfrm>
            <a:off x="2133600" y="4267200"/>
            <a:ext cx="152400" cy="152400"/>
          </a:xfrm>
          <a:prstGeom prst="ellipse">
            <a:avLst/>
          </a:prstGeom>
          <a:solidFill>
            <a:srgbClr val="990033"/>
          </a:solidFill>
          <a:ln w="9525">
            <a:solidFill>
              <a:schemeClr val="tx1"/>
            </a:solidFill>
            <a:round/>
            <a:headEnd/>
            <a:tailEnd/>
          </a:ln>
        </p:spPr>
        <p:txBody>
          <a:bodyPr wrap="none" anchor="ctr">
            <a:prstTxWarp prst="textNoShape">
              <a:avLst/>
            </a:prstTxWarp>
          </a:bodyPr>
          <a:lstStyle/>
          <a:p>
            <a:endParaRPr lang="en-US"/>
          </a:p>
        </p:txBody>
      </p:sp>
      <p:sp>
        <p:nvSpPr>
          <p:cNvPr id="10246" name="Oval 4"/>
          <p:cNvSpPr>
            <a:spLocks noChangeArrowheads="1"/>
          </p:cNvSpPr>
          <p:nvPr/>
        </p:nvSpPr>
        <p:spPr bwMode="auto">
          <a:xfrm>
            <a:off x="4800600" y="4724400"/>
            <a:ext cx="152400" cy="15240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0247" name="Oval 5"/>
          <p:cNvSpPr>
            <a:spLocks noChangeArrowheads="1"/>
          </p:cNvSpPr>
          <p:nvPr/>
        </p:nvSpPr>
        <p:spPr bwMode="auto">
          <a:xfrm>
            <a:off x="2286000" y="4800600"/>
            <a:ext cx="152400" cy="152400"/>
          </a:xfrm>
          <a:prstGeom prst="ellipse">
            <a:avLst/>
          </a:prstGeom>
          <a:solidFill>
            <a:srgbClr val="990033"/>
          </a:solidFill>
          <a:ln w="9525">
            <a:solidFill>
              <a:schemeClr val="tx1"/>
            </a:solidFill>
            <a:round/>
            <a:headEnd/>
            <a:tailEnd/>
          </a:ln>
        </p:spPr>
        <p:txBody>
          <a:bodyPr wrap="none" anchor="ctr">
            <a:prstTxWarp prst="textNoShape">
              <a:avLst/>
            </a:prstTxWarp>
          </a:bodyPr>
          <a:lstStyle/>
          <a:p>
            <a:endParaRPr lang="en-US"/>
          </a:p>
        </p:txBody>
      </p:sp>
      <p:sp>
        <p:nvSpPr>
          <p:cNvPr id="10248" name="Oval 6"/>
          <p:cNvSpPr>
            <a:spLocks noChangeArrowheads="1"/>
          </p:cNvSpPr>
          <p:nvPr/>
        </p:nvSpPr>
        <p:spPr bwMode="auto">
          <a:xfrm>
            <a:off x="2438400" y="5867400"/>
            <a:ext cx="152400" cy="152400"/>
          </a:xfrm>
          <a:prstGeom prst="ellipse">
            <a:avLst/>
          </a:prstGeom>
          <a:solidFill>
            <a:srgbClr val="990033"/>
          </a:solidFill>
          <a:ln w="9525">
            <a:solidFill>
              <a:schemeClr val="tx1"/>
            </a:solidFill>
            <a:round/>
            <a:headEnd/>
            <a:tailEnd/>
          </a:ln>
        </p:spPr>
        <p:txBody>
          <a:bodyPr wrap="none" anchor="ctr">
            <a:prstTxWarp prst="textNoShape">
              <a:avLst/>
            </a:prstTxWarp>
          </a:bodyPr>
          <a:lstStyle/>
          <a:p>
            <a:endParaRPr lang="en-US"/>
          </a:p>
        </p:txBody>
      </p:sp>
      <p:sp>
        <p:nvSpPr>
          <p:cNvPr id="10249" name="Oval 7"/>
          <p:cNvSpPr>
            <a:spLocks noChangeArrowheads="1"/>
          </p:cNvSpPr>
          <p:nvPr/>
        </p:nvSpPr>
        <p:spPr bwMode="auto">
          <a:xfrm>
            <a:off x="3352800" y="4267200"/>
            <a:ext cx="152400" cy="152400"/>
          </a:xfrm>
          <a:prstGeom prst="ellipse">
            <a:avLst/>
          </a:prstGeom>
          <a:solidFill>
            <a:srgbClr val="990033"/>
          </a:solidFill>
          <a:ln w="9525">
            <a:solidFill>
              <a:schemeClr val="tx1"/>
            </a:solidFill>
            <a:round/>
            <a:headEnd/>
            <a:tailEnd/>
          </a:ln>
        </p:spPr>
        <p:txBody>
          <a:bodyPr wrap="none" anchor="ctr">
            <a:prstTxWarp prst="textNoShape">
              <a:avLst/>
            </a:prstTxWarp>
          </a:bodyPr>
          <a:lstStyle/>
          <a:p>
            <a:endParaRPr lang="en-US"/>
          </a:p>
        </p:txBody>
      </p:sp>
      <p:sp>
        <p:nvSpPr>
          <p:cNvPr id="10250" name="Oval 8"/>
          <p:cNvSpPr>
            <a:spLocks noChangeArrowheads="1"/>
          </p:cNvSpPr>
          <p:nvPr/>
        </p:nvSpPr>
        <p:spPr bwMode="auto">
          <a:xfrm>
            <a:off x="1828800" y="5257800"/>
            <a:ext cx="152400" cy="152400"/>
          </a:xfrm>
          <a:prstGeom prst="ellipse">
            <a:avLst/>
          </a:prstGeom>
          <a:solidFill>
            <a:srgbClr val="990033"/>
          </a:solidFill>
          <a:ln w="9525">
            <a:solidFill>
              <a:schemeClr val="tx1"/>
            </a:solidFill>
            <a:round/>
            <a:headEnd/>
            <a:tailEnd/>
          </a:ln>
        </p:spPr>
        <p:txBody>
          <a:bodyPr wrap="none" anchor="ctr">
            <a:prstTxWarp prst="textNoShape">
              <a:avLst/>
            </a:prstTxWarp>
          </a:bodyPr>
          <a:lstStyle/>
          <a:p>
            <a:endParaRPr lang="en-US"/>
          </a:p>
        </p:txBody>
      </p:sp>
      <p:sp>
        <p:nvSpPr>
          <p:cNvPr id="10251" name="Oval 9"/>
          <p:cNvSpPr>
            <a:spLocks noChangeArrowheads="1"/>
          </p:cNvSpPr>
          <p:nvPr/>
        </p:nvSpPr>
        <p:spPr bwMode="auto">
          <a:xfrm>
            <a:off x="2895600" y="5029200"/>
            <a:ext cx="152400" cy="152400"/>
          </a:xfrm>
          <a:prstGeom prst="ellipse">
            <a:avLst/>
          </a:prstGeom>
          <a:solidFill>
            <a:srgbClr val="990033"/>
          </a:solidFill>
          <a:ln w="9525">
            <a:solidFill>
              <a:schemeClr val="tx1"/>
            </a:solidFill>
            <a:round/>
            <a:headEnd/>
            <a:tailEnd/>
          </a:ln>
        </p:spPr>
        <p:txBody>
          <a:bodyPr wrap="none" anchor="ctr">
            <a:prstTxWarp prst="textNoShape">
              <a:avLst/>
            </a:prstTxWarp>
          </a:bodyPr>
          <a:lstStyle/>
          <a:p>
            <a:endParaRPr lang="en-US"/>
          </a:p>
        </p:txBody>
      </p:sp>
      <p:sp>
        <p:nvSpPr>
          <p:cNvPr id="10252" name="Oval 10"/>
          <p:cNvSpPr>
            <a:spLocks noChangeArrowheads="1"/>
          </p:cNvSpPr>
          <p:nvPr/>
        </p:nvSpPr>
        <p:spPr bwMode="auto">
          <a:xfrm>
            <a:off x="3581400" y="4648200"/>
            <a:ext cx="152400" cy="152400"/>
          </a:xfrm>
          <a:prstGeom prst="ellipse">
            <a:avLst/>
          </a:prstGeom>
          <a:solidFill>
            <a:srgbClr val="990033"/>
          </a:solidFill>
          <a:ln w="9525">
            <a:solidFill>
              <a:schemeClr val="tx1"/>
            </a:solidFill>
            <a:round/>
            <a:headEnd/>
            <a:tailEnd/>
          </a:ln>
        </p:spPr>
        <p:txBody>
          <a:bodyPr wrap="none" anchor="ctr">
            <a:prstTxWarp prst="textNoShape">
              <a:avLst/>
            </a:prstTxWarp>
          </a:bodyPr>
          <a:lstStyle/>
          <a:p>
            <a:endParaRPr lang="en-US"/>
          </a:p>
        </p:txBody>
      </p:sp>
      <p:sp>
        <p:nvSpPr>
          <p:cNvPr id="10253" name="Oval 11"/>
          <p:cNvSpPr>
            <a:spLocks noChangeArrowheads="1"/>
          </p:cNvSpPr>
          <p:nvPr/>
        </p:nvSpPr>
        <p:spPr bwMode="auto">
          <a:xfrm>
            <a:off x="3200400" y="5867400"/>
            <a:ext cx="152400" cy="152400"/>
          </a:xfrm>
          <a:prstGeom prst="ellipse">
            <a:avLst/>
          </a:prstGeom>
          <a:solidFill>
            <a:srgbClr val="990033"/>
          </a:solidFill>
          <a:ln w="9525">
            <a:solidFill>
              <a:schemeClr val="tx1"/>
            </a:solidFill>
            <a:round/>
            <a:headEnd/>
            <a:tailEnd/>
          </a:ln>
        </p:spPr>
        <p:txBody>
          <a:bodyPr wrap="none" anchor="ctr">
            <a:prstTxWarp prst="textNoShape">
              <a:avLst/>
            </a:prstTxWarp>
          </a:bodyPr>
          <a:lstStyle/>
          <a:p>
            <a:endParaRPr lang="en-US"/>
          </a:p>
        </p:txBody>
      </p:sp>
      <p:sp>
        <p:nvSpPr>
          <p:cNvPr id="10254" name="Oval 12"/>
          <p:cNvSpPr>
            <a:spLocks noChangeArrowheads="1"/>
          </p:cNvSpPr>
          <p:nvPr/>
        </p:nvSpPr>
        <p:spPr bwMode="auto">
          <a:xfrm>
            <a:off x="5105400" y="5334000"/>
            <a:ext cx="152400" cy="15240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0255" name="Oval 13"/>
          <p:cNvSpPr>
            <a:spLocks noChangeArrowheads="1"/>
          </p:cNvSpPr>
          <p:nvPr/>
        </p:nvSpPr>
        <p:spPr bwMode="auto">
          <a:xfrm>
            <a:off x="5257800" y="4114800"/>
            <a:ext cx="152400" cy="15240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0256" name="Oval 14"/>
          <p:cNvSpPr>
            <a:spLocks noChangeArrowheads="1"/>
          </p:cNvSpPr>
          <p:nvPr/>
        </p:nvSpPr>
        <p:spPr bwMode="auto">
          <a:xfrm>
            <a:off x="6324600" y="4267200"/>
            <a:ext cx="152400" cy="15240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0257" name="Oval 15"/>
          <p:cNvSpPr>
            <a:spLocks noChangeArrowheads="1"/>
          </p:cNvSpPr>
          <p:nvPr/>
        </p:nvSpPr>
        <p:spPr bwMode="auto">
          <a:xfrm>
            <a:off x="5562600" y="4419600"/>
            <a:ext cx="152400" cy="15240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0258" name="Rectangle 21"/>
          <p:cNvSpPr>
            <a:spLocks noChangeArrowheads="1"/>
          </p:cNvSpPr>
          <p:nvPr/>
        </p:nvSpPr>
        <p:spPr bwMode="auto">
          <a:xfrm>
            <a:off x="3810000" y="3276600"/>
            <a:ext cx="914400" cy="3429000"/>
          </a:xfrm>
          <a:prstGeom prst="rect">
            <a:avLst/>
          </a:prstGeom>
          <a:solidFill>
            <a:srgbClr val="00A000"/>
          </a:solidFill>
          <a:ln w="9525">
            <a:solidFill>
              <a:schemeClr val="tx1"/>
            </a:solidFill>
            <a:miter lim="800000"/>
            <a:headEnd/>
            <a:tailEnd/>
          </a:ln>
        </p:spPr>
        <p:txBody>
          <a:bodyPr wrap="none" anchor="ctr">
            <a:prstTxWarp prst="textNoShape">
              <a:avLst/>
            </a:prstTxWarp>
          </a:bodyPr>
          <a:lstStyle/>
          <a:p>
            <a:endParaRPr lang="en-US"/>
          </a:p>
        </p:txBody>
      </p:sp>
      <p:sp>
        <p:nvSpPr>
          <p:cNvPr id="952342" name="Rectangle 22"/>
          <p:cNvSpPr>
            <a:spLocks noChangeArrowheads="1"/>
          </p:cNvSpPr>
          <p:nvPr/>
        </p:nvSpPr>
        <p:spPr bwMode="auto">
          <a:xfrm rot="1200000">
            <a:off x="3810000" y="3200400"/>
            <a:ext cx="914400" cy="3429000"/>
          </a:xfrm>
          <a:prstGeom prst="rect">
            <a:avLst/>
          </a:prstGeom>
          <a:solidFill>
            <a:srgbClr val="00A000"/>
          </a:solidFill>
          <a:ln w="9525">
            <a:solidFill>
              <a:schemeClr val="tx1"/>
            </a:solidFill>
            <a:miter lim="800000"/>
            <a:headEnd/>
            <a:tailEnd/>
          </a:ln>
        </p:spPr>
        <p:txBody>
          <a:bodyPr wrap="none" anchor="ctr">
            <a:prstTxWarp prst="textNoShape">
              <a:avLst/>
            </a:prstTxWarp>
          </a:bodyPr>
          <a:lstStyle/>
          <a:p>
            <a:endParaRPr lang="en-US"/>
          </a:p>
        </p:txBody>
      </p:sp>
      <p:sp>
        <p:nvSpPr>
          <p:cNvPr id="952343" name="Rectangle 23"/>
          <p:cNvSpPr>
            <a:spLocks noChangeArrowheads="1"/>
          </p:cNvSpPr>
          <p:nvPr/>
        </p:nvSpPr>
        <p:spPr bwMode="auto">
          <a:xfrm rot="-1200000">
            <a:off x="3886200" y="3124200"/>
            <a:ext cx="914400" cy="3429000"/>
          </a:xfrm>
          <a:prstGeom prst="rect">
            <a:avLst/>
          </a:prstGeom>
          <a:solidFill>
            <a:srgbClr val="00A000"/>
          </a:solidFill>
          <a:ln w="9525">
            <a:solidFill>
              <a:schemeClr val="tx1"/>
            </a:solidFill>
            <a:miter lim="800000"/>
            <a:headEnd/>
            <a:tailEnd/>
          </a:ln>
        </p:spPr>
        <p:txBody>
          <a:bodyPr wrap="none" anchor="ctr">
            <a:prstTxWarp prst="textNoShape">
              <a:avLst/>
            </a:prstTxWarp>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523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523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2" grpId="0" animBg="1"/>
      <p:bldP spid="952343" grpId="0" animBg="1"/>
    </p:bld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pPr eaLnBrk="1" hangingPunct="1"/>
            <a:r>
              <a:rPr lang="en-US">
                <a:ea typeface="ＭＳ Ｐゴシック" pitchFamily="-110" charset="-128"/>
                <a:cs typeface="ＭＳ Ｐゴシック" pitchFamily="-110" charset="-128"/>
              </a:rPr>
              <a:t>Support Vector Machine (SVM)</a:t>
            </a:r>
          </a:p>
        </p:txBody>
      </p:sp>
      <p:sp>
        <p:nvSpPr>
          <p:cNvPr id="11268" name="Oval 4"/>
          <p:cNvSpPr>
            <a:spLocks noChangeArrowheads="1"/>
          </p:cNvSpPr>
          <p:nvPr/>
        </p:nvSpPr>
        <p:spPr bwMode="auto">
          <a:xfrm>
            <a:off x="7162800" y="2438400"/>
            <a:ext cx="152400" cy="15240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1269" name="Oval 5"/>
          <p:cNvSpPr>
            <a:spLocks noChangeArrowheads="1"/>
          </p:cNvSpPr>
          <p:nvPr/>
        </p:nvSpPr>
        <p:spPr bwMode="auto">
          <a:xfrm>
            <a:off x="7467600" y="2743200"/>
            <a:ext cx="152400" cy="15240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1270" name="Oval 6"/>
          <p:cNvSpPr>
            <a:spLocks noChangeArrowheads="1"/>
          </p:cNvSpPr>
          <p:nvPr/>
        </p:nvSpPr>
        <p:spPr bwMode="auto">
          <a:xfrm>
            <a:off x="7315200" y="2971800"/>
            <a:ext cx="152400" cy="15240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1271" name="Oval 7"/>
          <p:cNvSpPr>
            <a:spLocks noChangeArrowheads="1"/>
          </p:cNvSpPr>
          <p:nvPr/>
        </p:nvSpPr>
        <p:spPr bwMode="auto">
          <a:xfrm>
            <a:off x="7772400" y="3048000"/>
            <a:ext cx="152400" cy="15240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1272" name="Oval 8"/>
          <p:cNvSpPr>
            <a:spLocks noChangeArrowheads="1"/>
          </p:cNvSpPr>
          <p:nvPr/>
        </p:nvSpPr>
        <p:spPr bwMode="auto">
          <a:xfrm>
            <a:off x="7543800" y="3200400"/>
            <a:ext cx="152400" cy="15240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1273" name="Oval 9"/>
          <p:cNvSpPr>
            <a:spLocks noChangeArrowheads="1"/>
          </p:cNvSpPr>
          <p:nvPr/>
        </p:nvSpPr>
        <p:spPr bwMode="auto">
          <a:xfrm>
            <a:off x="7467600" y="2438400"/>
            <a:ext cx="152400" cy="15240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1274" name="Oval 10"/>
          <p:cNvSpPr>
            <a:spLocks noChangeArrowheads="1"/>
          </p:cNvSpPr>
          <p:nvPr/>
        </p:nvSpPr>
        <p:spPr bwMode="auto">
          <a:xfrm>
            <a:off x="6858000" y="2514600"/>
            <a:ext cx="152400" cy="15240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1275" name="Rectangle 11"/>
          <p:cNvSpPr>
            <a:spLocks noChangeArrowheads="1"/>
          </p:cNvSpPr>
          <p:nvPr/>
        </p:nvSpPr>
        <p:spPr bwMode="auto">
          <a:xfrm>
            <a:off x="6248400" y="3505200"/>
            <a:ext cx="152400" cy="152400"/>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p>
        </p:txBody>
      </p:sp>
      <p:sp>
        <p:nvSpPr>
          <p:cNvPr id="11276" name="Rectangle 12"/>
          <p:cNvSpPr>
            <a:spLocks noChangeArrowheads="1"/>
          </p:cNvSpPr>
          <p:nvPr/>
        </p:nvSpPr>
        <p:spPr bwMode="auto">
          <a:xfrm>
            <a:off x="6400800" y="4267200"/>
            <a:ext cx="152400" cy="152400"/>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p>
        </p:txBody>
      </p:sp>
      <p:sp>
        <p:nvSpPr>
          <p:cNvPr id="11277" name="Rectangle 13"/>
          <p:cNvSpPr>
            <a:spLocks noChangeArrowheads="1"/>
          </p:cNvSpPr>
          <p:nvPr/>
        </p:nvSpPr>
        <p:spPr bwMode="auto">
          <a:xfrm>
            <a:off x="6553200" y="3810000"/>
            <a:ext cx="152400" cy="152400"/>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p>
        </p:txBody>
      </p:sp>
      <p:sp>
        <p:nvSpPr>
          <p:cNvPr id="11278" name="Rectangle 14"/>
          <p:cNvSpPr>
            <a:spLocks noChangeArrowheads="1"/>
          </p:cNvSpPr>
          <p:nvPr/>
        </p:nvSpPr>
        <p:spPr bwMode="auto">
          <a:xfrm>
            <a:off x="6858000" y="4114800"/>
            <a:ext cx="152400" cy="152400"/>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p>
        </p:txBody>
      </p:sp>
      <p:sp>
        <p:nvSpPr>
          <p:cNvPr id="11279" name="Rectangle 15"/>
          <p:cNvSpPr>
            <a:spLocks noChangeArrowheads="1"/>
          </p:cNvSpPr>
          <p:nvPr/>
        </p:nvSpPr>
        <p:spPr bwMode="auto">
          <a:xfrm>
            <a:off x="5943600" y="3657600"/>
            <a:ext cx="152400" cy="152400"/>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p>
        </p:txBody>
      </p:sp>
      <p:sp>
        <p:nvSpPr>
          <p:cNvPr id="11280" name="Rectangle 16"/>
          <p:cNvSpPr>
            <a:spLocks noChangeArrowheads="1"/>
          </p:cNvSpPr>
          <p:nvPr/>
        </p:nvSpPr>
        <p:spPr bwMode="auto">
          <a:xfrm>
            <a:off x="6248400" y="3886200"/>
            <a:ext cx="152400" cy="152400"/>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p>
        </p:txBody>
      </p:sp>
      <p:sp>
        <p:nvSpPr>
          <p:cNvPr id="11281" name="Rectangle 17"/>
          <p:cNvSpPr>
            <a:spLocks noChangeArrowheads="1"/>
          </p:cNvSpPr>
          <p:nvPr/>
        </p:nvSpPr>
        <p:spPr bwMode="auto">
          <a:xfrm>
            <a:off x="6019800" y="4114800"/>
            <a:ext cx="152400" cy="152400"/>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p>
        </p:txBody>
      </p:sp>
      <p:sp>
        <p:nvSpPr>
          <p:cNvPr id="11282" name="Oval 18"/>
          <p:cNvSpPr>
            <a:spLocks noChangeArrowheads="1"/>
          </p:cNvSpPr>
          <p:nvPr/>
        </p:nvSpPr>
        <p:spPr bwMode="auto">
          <a:xfrm>
            <a:off x="7620000" y="2819400"/>
            <a:ext cx="152400" cy="15240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1283" name="Oval 19"/>
          <p:cNvSpPr>
            <a:spLocks noChangeArrowheads="1"/>
          </p:cNvSpPr>
          <p:nvPr/>
        </p:nvSpPr>
        <p:spPr bwMode="auto">
          <a:xfrm>
            <a:off x="7696200" y="2667000"/>
            <a:ext cx="152400" cy="15240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1284" name="Oval 20"/>
          <p:cNvSpPr>
            <a:spLocks noChangeArrowheads="1"/>
          </p:cNvSpPr>
          <p:nvPr/>
        </p:nvSpPr>
        <p:spPr bwMode="auto">
          <a:xfrm>
            <a:off x="6896100" y="2895600"/>
            <a:ext cx="152400" cy="15240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1285" name="Rectangle 21"/>
          <p:cNvSpPr>
            <a:spLocks noChangeArrowheads="1"/>
          </p:cNvSpPr>
          <p:nvPr/>
        </p:nvSpPr>
        <p:spPr bwMode="auto">
          <a:xfrm>
            <a:off x="6553200" y="3441700"/>
            <a:ext cx="152400" cy="152400"/>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p>
        </p:txBody>
      </p:sp>
      <p:sp>
        <p:nvSpPr>
          <p:cNvPr id="11286" name="Rectangle 22"/>
          <p:cNvSpPr>
            <a:spLocks noChangeArrowheads="1"/>
          </p:cNvSpPr>
          <p:nvPr/>
        </p:nvSpPr>
        <p:spPr bwMode="auto">
          <a:xfrm>
            <a:off x="6858000" y="3657600"/>
            <a:ext cx="152400" cy="152400"/>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p>
        </p:txBody>
      </p:sp>
      <p:sp>
        <p:nvSpPr>
          <p:cNvPr id="11287" name="Rectangle 23"/>
          <p:cNvSpPr>
            <a:spLocks noChangeArrowheads="1"/>
          </p:cNvSpPr>
          <p:nvPr/>
        </p:nvSpPr>
        <p:spPr bwMode="auto">
          <a:xfrm>
            <a:off x="6248400" y="3200400"/>
            <a:ext cx="152400" cy="152400"/>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p>
        </p:txBody>
      </p:sp>
      <p:sp>
        <p:nvSpPr>
          <p:cNvPr id="11288" name="Oval 24"/>
          <p:cNvSpPr>
            <a:spLocks noChangeArrowheads="1"/>
          </p:cNvSpPr>
          <p:nvPr/>
        </p:nvSpPr>
        <p:spPr bwMode="auto">
          <a:xfrm>
            <a:off x="7251700" y="3162300"/>
            <a:ext cx="152400" cy="15240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1289" name="Oval 25"/>
          <p:cNvSpPr>
            <a:spLocks noChangeArrowheads="1"/>
          </p:cNvSpPr>
          <p:nvPr/>
        </p:nvSpPr>
        <p:spPr bwMode="auto">
          <a:xfrm>
            <a:off x="7086600" y="2743200"/>
            <a:ext cx="152400" cy="15240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902170" name="Line 26"/>
          <p:cNvSpPr>
            <a:spLocks noChangeShapeType="1"/>
          </p:cNvSpPr>
          <p:nvPr/>
        </p:nvSpPr>
        <p:spPr bwMode="auto">
          <a:xfrm>
            <a:off x="5867400" y="2514600"/>
            <a:ext cx="1981200" cy="1524000"/>
          </a:xfrm>
          <a:prstGeom prst="line">
            <a:avLst/>
          </a:prstGeom>
          <a:noFill/>
          <a:ln w="19050">
            <a:solidFill>
              <a:srgbClr val="990033"/>
            </a:solidFill>
            <a:round/>
            <a:headEnd/>
            <a:tailEnd/>
          </a:ln>
        </p:spPr>
        <p:txBody>
          <a:bodyPr wrap="none" anchor="ctr">
            <a:prstTxWarp prst="textNoShape">
              <a:avLst/>
            </a:prstTxWarp>
          </a:bodyPr>
          <a:lstStyle/>
          <a:p>
            <a:endParaRPr lang="en-US"/>
          </a:p>
        </p:txBody>
      </p:sp>
      <p:sp>
        <p:nvSpPr>
          <p:cNvPr id="11291" name="Line 28"/>
          <p:cNvSpPr>
            <a:spLocks noChangeShapeType="1"/>
          </p:cNvSpPr>
          <p:nvPr/>
        </p:nvSpPr>
        <p:spPr bwMode="auto">
          <a:xfrm>
            <a:off x="6096000" y="2286000"/>
            <a:ext cx="1981200" cy="15240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1292" name="Line 29"/>
          <p:cNvSpPr>
            <a:spLocks noChangeShapeType="1"/>
          </p:cNvSpPr>
          <p:nvPr/>
        </p:nvSpPr>
        <p:spPr bwMode="auto">
          <a:xfrm>
            <a:off x="5638800" y="2743200"/>
            <a:ext cx="1981200" cy="152400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11293" name="Text Box 31"/>
          <p:cNvSpPr txBox="1">
            <a:spLocks noChangeArrowheads="1"/>
          </p:cNvSpPr>
          <p:nvPr/>
        </p:nvSpPr>
        <p:spPr bwMode="auto">
          <a:xfrm>
            <a:off x="5775325" y="1562100"/>
            <a:ext cx="1785938" cy="396875"/>
          </a:xfrm>
          <a:prstGeom prst="rect">
            <a:avLst/>
          </a:prstGeom>
          <a:noFill/>
          <a:ln w="9525">
            <a:noFill/>
            <a:miter lim="800000"/>
            <a:headEnd/>
            <a:tailEnd/>
          </a:ln>
        </p:spPr>
        <p:txBody>
          <a:bodyPr wrap="none">
            <a:prstTxWarp prst="textNoShape">
              <a:avLst/>
            </a:prstTxWarp>
            <a:spAutoFit/>
          </a:bodyPr>
          <a:lstStyle/>
          <a:p>
            <a:pPr eaLnBrk="0" hangingPunct="0"/>
            <a:r>
              <a:rPr lang="en-US" sz="2000">
                <a:latin typeface="Times New Roman" pitchFamily="-110" charset="0"/>
              </a:rPr>
              <a:t>Support vectors</a:t>
            </a:r>
            <a:endParaRPr lang="en-US">
              <a:latin typeface="Times New Roman" pitchFamily="-110" charset="0"/>
            </a:endParaRPr>
          </a:p>
        </p:txBody>
      </p:sp>
      <p:sp>
        <p:nvSpPr>
          <p:cNvPr id="11294" name="Line 32"/>
          <p:cNvSpPr>
            <a:spLocks noChangeShapeType="1"/>
          </p:cNvSpPr>
          <p:nvPr/>
        </p:nvSpPr>
        <p:spPr bwMode="auto">
          <a:xfrm flipH="1">
            <a:off x="6400800" y="1970088"/>
            <a:ext cx="152400" cy="1192212"/>
          </a:xfrm>
          <a:prstGeom prst="line">
            <a:avLst/>
          </a:prstGeom>
          <a:noFill/>
          <a:ln w="19050">
            <a:solidFill>
              <a:schemeClr val="folHlink"/>
            </a:solidFill>
            <a:round/>
            <a:headEnd/>
            <a:tailEnd type="triangle" w="med" len="med"/>
          </a:ln>
        </p:spPr>
        <p:txBody>
          <a:bodyPr wrap="none" anchor="ctr">
            <a:prstTxWarp prst="textNoShape">
              <a:avLst/>
            </a:prstTxWarp>
          </a:bodyPr>
          <a:lstStyle/>
          <a:p>
            <a:endParaRPr lang="en-US"/>
          </a:p>
        </p:txBody>
      </p:sp>
      <p:sp>
        <p:nvSpPr>
          <p:cNvPr id="11295" name="Line 33"/>
          <p:cNvSpPr>
            <a:spLocks noChangeShapeType="1"/>
          </p:cNvSpPr>
          <p:nvPr/>
        </p:nvSpPr>
        <p:spPr bwMode="auto">
          <a:xfrm>
            <a:off x="6705600" y="1970088"/>
            <a:ext cx="190500" cy="925512"/>
          </a:xfrm>
          <a:prstGeom prst="line">
            <a:avLst/>
          </a:pr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1296" name="Line 35"/>
          <p:cNvSpPr>
            <a:spLocks noChangeShapeType="1"/>
          </p:cNvSpPr>
          <p:nvPr/>
        </p:nvSpPr>
        <p:spPr bwMode="auto">
          <a:xfrm flipV="1">
            <a:off x="7518400" y="3657600"/>
            <a:ext cx="361950" cy="522288"/>
          </a:xfrm>
          <a:prstGeom prst="line">
            <a:avLst/>
          </a:prstGeom>
          <a:noFill/>
          <a:ln w="19050">
            <a:solidFill>
              <a:schemeClr val="tx2"/>
            </a:solidFill>
            <a:round/>
            <a:headEnd type="triangle" w="med" len="med"/>
            <a:tailEnd type="triangle" w="med" len="med"/>
          </a:ln>
        </p:spPr>
        <p:txBody>
          <a:bodyPr wrap="none" anchor="ctr">
            <a:prstTxWarp prst="textNoShape">
              <a:avLst/>
            </a:prstTxWarp>
          </a:bodyPr>
          <a:lstStyle/>
          <a:p>
            <a:endParaRPr lang="en-US"/>
          </a:p>
        </p:txBody>
      </p:sp>
      <p:sp>
        <p:nvSpPr>
          <p:cNvPr id="11297" name="Text Box 36"/>
          <p:cNvSpPr txBox="1">
            <a:spLocks noChangeArrowheads="1"/>
          </p:cNvSpPr>
          <p:nvPr/>
        </p:nvSpPr>
        <p:spPr bwMode="auto">
          <a:xfrm>
            <a:off x="7270750" y="4368800"/>
            <a:ext cx="1214438" cy="701675"/>
          </a:xfrm>
          <a:prstGeom prst="rect">
            <a:avLst/>
          </a:prstGeom>
          <a:noFill/>
          <a:ln w="9525">
            <a:noFill/>
            <a:miter lim="800000"/>
            <a:headEnd/>
            <a:tailEnd/>
          </a:ln>
        </p:spPr>
        <p:txBody>
          <a:bodyPr wrap="none">
            <a:prstTxWarp prst="textNoShape">
              <a:avLst/>
            </a:prstTxWarp>
            <a:spAutoFit/>
          </a:bodyPr>
          <a:lstStyle/>
          <a:p>
            <a:pPr eaLnBrk="0" hangingPunct="0"/>
            <a:r>
              <a:rPr lang="en-US" sz="2000">
                <a:latin typeface="Times New Roman" pitchFamily="-110" charset="0"/>
              </a:rPr>
              <a:t>Maximize</a:t>
            </a:r>
          </a:p>
          <a:p>
            <a:pPr eaLnBrk="0" hangingPunct="0"/>
            <a:r>
              <a:rPr lang="en-US" sz="2000">
                <a:latin typeface="Times New Roman" pitchFamily="-110" charset="0"/>
              </a:rPr>
              <a:t>margin</a:t>
            </a:r>
            <a:endParaRPr lang="en-US">
              <a:latin typeface="Times New Roman" pitchFamily="-110" charset="0"/>
            </a:endParaRPr>
          </a:p>
        </p:txBody>
      </p:sp>
      <p:sp>
        <p:nvSpPr>
          <p:cNvPr id="11298" name="Freeform 37"/>
          <p:cNvSpPr>
            <a:spLocks/>
          </p:cNvSpPr>
          <p:nvPr/>
        </p:nvSpPr>
        <p:spPr bwMode="auto">
          <a:xfrm>
            <a:off x="7800975" y="3797300"/>
            <a:ext cx="174625" cy="630238"/>
          </a:xfrm>
          <a:custGeom>
            <a:avLst/>
            <a:gdLst>
              <a:gd name="T0" fmla="*/ 2147483647 w 110"/>
              <a:gd name="T1" fmla="*/ 2147483647 h 397"/>
              <a:gd name="T2" fmla="*/ 2147483647 w 110"/>
              <a:gd name="T3" fmla="*/ 2147483647 h 397"/>
              <a:gd name="T4" fmla="*/ 2147483647 w 110"/>
              <a:gd name="T5" fmla="*/ 2147483647 h 397"/>
              <a:gd name="T6" fmla="*/ 0 w 110"/>
              <a:gd name="T7" fmla="*/ 0 h 397"/>
              <a:gd name="T8" fmla="*/ 0 60000 65536"/>
              <a:gd name="T9" fmla="*/ 0 60000 65536"/>
              <a:gd name="T10" fmla="*/ 0 60000 65536"/>
              <a:gd name="T11" fmla="*/ 0 60000 65536"/>
              <a:gd name="T12" fmla="*/ 0 w 110"/>
              <a:gd name="T13" fmla="*/ 0 h 397"/>
              <a:gd name="T14" fmla="*/ 110 w 110"/>
              <a:gd name="T15" fmla="*/ 397 h 397"/>
            </a:gdLst>
            <a:ahLst/>
            <a:cxnLst>
              <a:cxn ang="T8">
                <a:pos x="T0" y="T1"/>
              </a:cxn>
              <a:cxn ang="T9">
                <a:pos x="T2" y="T3"/>
              </a:cxn>
              <a:cxn ang="T10">
                <a:pos x="T4" y="T5"/>
              </a:cxn>
              <a:cxn ang="T11">
                <a:pos x="T6" y="T7"/>
              </a:cxn>
            </a:cxnLst>
            <a:rect l="T12" t="T13" r="T14" b="T15"/>
            <a:pathLst>
              <a:path w="110" h="397">
                <a:moveTo>
                  <a:pt x="24" y="397"/>
                </a:moveTo>
                <a:cubicBezTo>
                  <a:pt x="62" y="331"/>
                  <a:pt x="100" y="265"/>
                  <a:pt x="105" y="211"/>
                </a:cubicBezTo>
                <a:cubicBezTo>
                  <a:pt x="110" y="157"/>
                  <a:pt x="74" y="108"/>
                  <a:pt x="57" y="73"/>
                </a:cubicBezTo>
                <a:cubicBezTo>
                  <a:pt x="40" y="38"/>
                  <a:pt x="8" y="12"/>
                  <a:pt x="0" y="0"/>
                </a:cubicBezTo>
              </a:path>
            </a:pathLst>
          </a:custGeom>
          <a:noFill/>
          <a:ln w="19050">
            <a:solidFill>
              <a:schemeClr val="tx1"/>
            </a:solidFill>
            <a:round/>
            <a:headEnd/>
            <a:tailEnd type="triangle" w="med" len="med"/>
          </a:ln>
        </p:spPr>
        <p:txBody>
          <a:bodyPr wrap="none" anchor="ctr">
            <a:prstTxWarp prst="textNoShape">
              <a:avLst/>
            </a:prstTxWarp>
          </a:bodyPr>
          <a:lstStyle/>
          <a:p>
            <a:endParaRPr lang="en-US"/>
          </a:p>
        </p:txBody>
      </p:sp>
      <p:sp>
        <p:nvSpPr>
          <p:cNvPr id="11301" name="Oval 41"/>
          <p:cNvSpPr>
            <a:spLocks noChangeArrowheads="1"/>
          </p:cNvSpPr>
          <p:nvPr/>
        </p:nvSpPr>
        <p:spPr bwMode="auto">
          <a:xfrm>
            <a:off x="6896100" y="2895600"/>
            <a:ext cx="152400" cy="152400"/>
          </a:xfrm>
          <a:prstGeom prst="ellipse">
            <a:avLst/>
          </a:prstGeom>
          <a:solidFill>
            <a:schemeClr val="hlink"/>
          </a:solidFill>
          <a:ln w="9525">
            <a:solidFill>
              <a:schemeClr val="tx1"/>
            </a:solidFill>
            <a:round/>
            <a:headEnd/>
            <a:tailEnd/>
          </a:ln>
        </p:spPr>
        <p:txBody>
          <a:bodyPr wrap="none" anchor="ctr">
            <a:prstTxWarp prst="textNoShape">
              <a:avLst/>
            </a:prstTxWarp>
          </a:bodyPr>
          <a:lstStyle/>
          <a:p>
            <a:endParaRPr lang="en-US"/>
          </a:p>
        </p:txBody>
      </p:sp>
      <p:sp>
        <p:nvSpPr>
          <p:cNvPr id="11302" name="Rectangle 42"/>
          <p:cNvSpPr>
            <a:spLocks noChangeArrowheads="1"/>
          </p:cNvSpPr>
          <p:nvPr/>
        </p:nvSpPr>
        <p:spPr bwMode="auto">
          <a:xfrm>
            <a:off x="6553200" y="3441700"/>
            <a:ext cx="152400" cy="152400"/>
          </a:xfrm>
          <a:prstGeom prst="rect">
            <a:avLst/>
          </a:prstGeom>
          <a:solidFill>
            <a:schemeClr val="hlink"/>
          </a:solidFill>
          <a:ln w="9525">
            <a:solidFill>
              <a:schemeClr val="tx1"/>
            </a:solidFill>
            <a:miter lim="800000"/>
            <a:headEnd/>
            <a:tailEnd/>
          </a:ln>
        </p:spPr>
        <p:txBody>
          <a:bodyPr wrap="none" anchor="ctr">
            <a:prstTxWarp prst="textNoShape">
              <a:avLst/>
            </a:prstTxWarp>
          </a:bodyPr>
          <a:lstStyle/>
          <a:p>
            <a:endParaRPr lang="en-US"/>
          </a:p>
        </p:txBody>
      </p:sp>
      <p:sp>
        <p:nvSpPr>
          <p:cNvPr id="11303" name="Rectangle 43"/>
          <p:cNvSpPr>
            <a:spLocks noChangeArrowheads="1"/>
          </p:cNvSpPr>
          <p:nvPr/>
        </p:nvSpPr>
        <p:spPr bwMode="auto">
          <a:xfrm>
            <a:off x="6858000" y="3657600"/>
            <a:ext cx="152400" cy="152400"/>
          </a:xfrm>
          <a:prstGeom prst="rect">
            <a:avLst/>
          </a:prstGeom>
          <a:solidFill>
            <a:schemeClr val="hlink"/>
          </a:solidFill>
          <a:ln w="9525">
            <a:solidFill>
              <a:schemeClr val="tx1"/>
            </a:solidFill>
            <a:miter lim="800000"/>
            <a:headEnd/>
            <a:tailEnd/>
          </a:ln>
        </p:spPr>
        <p:txBody>
          <a:bodyPr wrap="none" anchor="ctr">
            <a:prstTxWarp prst="textNoShape">
              <a:avLst/>
            </a:prstTxWarp>
          </a:bodyPr>
          <a:lstStyle/>
          <a:p>
            <a:endParaRPr lang="en-US"/>
          </a:p>
        </p:txBody>
      </p:sp>
      <p:sp>
        <p:nvSpPr>
          <p:cNvPr id="11304" name="Rectangle 44"/>
          <p:cNvSpPr>
            <a:spLocks noChangeArrowheads="1"/>
          </p:cNvSpPr>
          <p:nvPr/>
        </p:nvSpPr>
        <p:spPr bwMode="auto">
          <a:xfrm>
            <a:off x="6248400" y="3200400"/>
            <a:ext cx="152400" cy="152400"/>
          </a:xfrm>
          <a:prstGeom prst="rect">
            <a:avLst/>
          </a:prstGeom>
          <a:solidFill>
            <a:schemeClr val="hlink"/>
          </a:solidFill>
          <a:ln w="9525">
            <a:solidFill>
              <a:schemeClr val="tx1"/>
            </a:solidFill>
            <a:miter lim="800000"/>
            <a:headEnd/>
            <a:tailEnd/>
          </a:ln>
        </p:spPr>
        <p:txBody>
          <a:bodyPr wrap="none" anchor="ctr">
            <a:prstTxWarp prst="textNoShape">
              <a:avLst/>
            </a:prstTxWarp>
          </a:bodyPr>
          <a:lstStyle/>
          <a:p>
            <a:endParaRPr lang="en-US"/>
          </a:p>
        </p:txBody>
      </p:sp>
      <p:sp>
        <p:nvSpPr>
          <p:cNvPr id="11305" name="Oval 45"/>
          <p:cNvSpPr>
            <a:spLocks noChangeArrowheads="1"/>
          </p:cNvSpPr>
          <p:nvPr/>
        </p:nvSpPr>
        <p:spPr bwMode="auto">
          <a:xfrm>
            <a:off x="7251700" y="3162300"/>
            <a:ext cx="152400" cy="152400"/>
          </a:xfrm>
          <a:prstGeom prst="ellipse">
            <a:avLst/>
          </a:prstGeom>
          <a:solidFill>
            <a:schemeClr val="hlink"/>
          </a:solidFill>
          <a:ln w="9525">
            <a:solidFill>
              <a:schemeClr val="tx1"/>
            </a:solidFill>
            <a:round/>
            <a:headEnd/>
            <a:tailEnd/>
          </a:ln>
        </p:spPr>
        <p:txBody>
          <a:bodyPr wrap="none" anchor="ctr">
            <a:prstTxWarp prst="textNoShape">
              <a:avLst/>
            </a:prstTxWarp>
          </a:bodyPr>
          <a:lstStyle/>
          <a:p>
            <a:endParaRPr lang="en-US"/>
          </a:p>
        </p:txBody>
      </p:sp>
      <p:sp>
        <p:nvSpPr>
          <p:cNvPr id="11306" name="Rectangle 46"/>
          <p:cNvSpPr>
            <a:spLocks noGrp="1" noChangeArrowheads="1"/>
          </p:cNvSpPr>
          <p:nvPr>
            <p:ph type="body" idx="1"/>
          </p:nvPr>
        </p:nvSpPr>
        <p:spPr>
          <a:xfrm>
            <a:off x="457200" y="1676400"/>
            <a:ext cx="4876800" cy="4876800"/>
          </a:xfrm>
          <a:noFill/>
        </p:spPr>
        <p:txBody>
          <a:bodyPr/>
          <a:lstStyle/>
          <a:p>
            <a:pPr eaLnBrk="1" hangingPunct="1"/>
            <a:r>
              <a:rPr lang="en-US" sz="2400">
                <a:ea typeface="ＭＳ Ｐゴシック" pitchFamily="-110" charset="-128"/>
                <a:cs typeface="ＭＳ Ｐゴシック" pitchFamily="-110" charset="-128"/>
              </a:rPr>
              <a:t>SVMs maximize the </a:t>
            </a:r>
            <a:r>
              <a:rPr lang="en-US" sz="2400" i="1">
                <a:ea typeface="ＭＳ Ｐゴシック" pitchFamily="-110" charset="-128"/>
                <a:cs typeface="ＭＳ Ｐゴシック" pitchFamily="-110" charset="-128"/>
              </a:rPr>
              <a:t>margin</a:t>
            </a:r>
            <a:r>
              <a:rPr lang="en-US" sz="2400">
                <a:ea typeface="ＭＳ Ｐゴシック" pitchFamily="-110" charset="-128"/>
                <a:cs typeface="ＭＳ Ｐゴシック" pitchFamily="-110" charset="-128"/>
              </a:rPr>
              <a:t> around the separating hyperplane.</a:t>
            </a:r>
          </a:p>
          <a:p>
            <a:pPr lvl="2" eaLnBrk="1" hangingPunct="1"/>
            <a:r>
              <a:rPr lang="en-US">
                <a:ea typeface="ＭＳ Ｐゴシック" pitchFamily="-110" charset="-128"/>
              </a:rPr>
              <a:t>A.k.a. large margin classifiers</a:t>
            </a:r>
          </a:p>
          <a:p>
            <a:pPr eaLnBrk="1" hangingPunct="1"/>
            <a:r>
              <a:rPr lang="en-US" sz="2400">
                <a:ea typeface="ＭＳ Ｐゴシック" pitchFamily="-110" charset="-128"/>
                <a:cs typeface="ＭＳ Ｐゴシック" pitchFamily="-110" charset="-128"/>
              </a:rPr>
              <a:t>The decision function is fully specified by a subset of training samples, </a:t>
            </a:r>
            <a:r>
              <a:rPr lang="en-US" sz="2400" i="1">
                <a:ea typeface="ＭＳ Ｐゴシック" pitchFamily="-110" charset="-128"/>
                <a:cs typeface="ＭＳ Ｐゴシック" pitchFamily="-110" charset="-128"/>
              </a:rPr>
              <a:t>the support vectors</a:t>
            </a:r>
            <a:r>
              <a:rPr lang="en-US" sz="2400">
                <a:ea typeface="ＭＳ Ｐゴシック" pitchFamily="-110" charset="-128"/>
                <a:cs typeface="ＭＳ Ｐゴシック" pitchFamily="-110" charset="-128"/>
              </a:rPr>
              <a:t>.</a:t>
            </a:r>
          </a:p>
          <a:p>
            <a:pPr eaLnBrk="1" hangingPunct="1"/>
            <a:r>
              <a:rPr lang="en-US" sz="2400">
                <a:ea typeface="ＭＳ Ｐゴシック" pitchFamily="-110" charset="-128"/>
                <a:cs typeface="ＭＳ Ｐゴシック" pitchFamily="-110" charset="-128"/>
              </a:rPr>
              <a:t>Solving SVMs is a </a:t>
            </a:r>
            <a:r>
              <a:rPr lang="en-US" sz="2400" i="1">
                <a:ea typeface="ＭＳ Ｐゴシック" pitchFamily="-110" charset="-128"/>
                <a:cs typeface="ＭＳ Ｐゴシック" pitchFamily="-110" charset="-128"/>
              </a:rPr>
              <a:t>quadratic programming</a:t>
            </a:r>
            <a:r>
              <a:rPr lang="en-US" sz="2400">
                <a:ea typeface="ＭＳ Ｐゴシック" pitchFamily="-110" charset="-128"/>
                <a:cs typeface="ＭＳ Ｐゴシック" pitchFamily="-110" charset="-128"/>
              </a:rPr>
              <a:t> problem</a:t>
            </a:r>
          </a:p>
          <a:p>
            <a:pPr eaLnBrk="1" hangingPunct="1"/>
            <a:r>
              <a:rPr lang="en-US" sz="2400">
                <a:ea typeface="ＭＳ Ｐゴシック" pitchFamily="-110" charset="-128"/>
                <a:cs typeface="ＭＳ Ｐゴシック" pitchFamily="-110" charset="-128"/>
              </a:rPr>
              <a:t>Seen by many as the most successful current text classification method* </a:t>
            </a:r>
          </a:p>
        </p:txBody>
      </p:sp>
      <p:sp>
        <p:nvSpPr>
          <p:cNvPr id="11307" name="TextBox 47"/>
          <p:cNvSpPr txBox="1">
            <a:spLocks noChangeArrowheads="1"/>
          </p:cNvSpPr>
          <p:nvPr/>
        </p:nvSpPr>
        <p:spPr bwMode="auto">
          <a:xfrm>
            <a:off x="4876800" y="6197600"/>
            <a:ext cx="3276600" cy="584200"/>
          </a:xfrm>
          <a:prstGeom prst="rect">
            <a:avLst/>
          </a:prstGeom>
          <a:noFill/>
          <a:ln w="9525">
            <a:noFill/>
            <a:miter lim="800000"/>
            <a:headEnd/>
            <a:tailEnd/>
          </a:ln>
        </p:spPr>
        <p:txBody>
          <a:bodyPr>
            <a:prstTxWarp prst="textNoShape">
              <a:avLst/>
            </a:prstTxWarp>
            <a:spAutoFit/>
          </a:bodyPr>
          <a:lstStyle/>
          <a:p>
            <a:r>
              <a:rPr lang="en-US" sz="1600"/>
              <a:t>*but other discriminative methods often perform very similarly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02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2170" grpId="0" animBg="1"/>
    </p:bld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Margin maximization</a:t>
            </a:r>
            <a:endParaRPr lang="en-US" dirty="0"/>
          </a:p>
        </p:txBody>
      </p:sp>
      <p:sp>
        <p:nvSpPr>
          <p:cNvPr id="5" name="Line 4"/>
          <p:cNvSpPr>
            <a:spLocks noChangeShapeType="1"/>
          </p:cNvSpPr>
          <p:nvPr/>
        </p:nvSpPr>
        <p:spPr bwMode="auto">
          <a:xfrm flipV="1">
            <a:off x="2457450" y="2743200"/>
            <a:ext cx="0" cy="3041650"/>
          </a:xfrm>
          <a:prstGeom prst="line">
            <a:avLst/>
          </a:prstGeom>
          <a:noFill/>
          <a:ln w="25400">
            <a:solidFill>
              <a:schemeClr val="tx1"/>
            </a:solidFill>
            <a:round/>
            <a:headEnd/>
            <a:tailEnd type="triangle" w="med" len="med"/>
          </a:ln>
        </p:spPr>
        <p:txBody>
          <a:bodyPr>
            <a:prstTxWarp prst="textNoShape">
              <a:avLst/>
            </a:prstTxWarp>
          </a:bodyPr>
          <a:lstStyle/>
          <a:p>
            <a:endParaRPr lang="en-US"/>
          </a:p>
        </p:txBody>
      </p:sp>
      <p:sp>
        <p:nvSpPr>
          <p:cNvPr id="6" name="Line 5"/>
          <p:cNvSpPr>
            <a:spLocks noChangeShapeType="1"/>
          </p:cNvSpPr>
          <p:nvPr/>
        </p:nvSpPr>
        <p:spPr bwMode="auto">
          <a:xfrm flipV="1">
            <a:off x="2319338" y="5732463"/>
            <a:ext cx="4081462" cy="0"/>
          </a:xfrm>
          <a:prstGeom prst="line">
            <a:avLst/>
          </a:prstGeom>
          <a:noFill/>
          <a:ln w="25400">
            <a:solidFill>
              <a:schemeClr val="tx1"/>
            </a:solidFill>
            <a:round/>
            <a:headEnd/>
            <a:tailEnd type="triangle" w="med" len="med"/>
          </a:ln>
        </p:spPr>
        <p:txBody>
          <a:bodyPr>
            <a:prstTxWarp prst="textNoShape">
              <a:avLst/>
            </a:prstTxWarp>
          </a:bodyPr>
          <a:lstStyle/>
          <a:p>
            <a:endParaRPr lang="en-US"/>
          </a:p>
        </p:txBody>
      </p:sp>
      <p:sp>
        <p:nvSpPr>
          <p:cNvPr id="7" name="AutoShape 6"/>
          <p:cNvSpPr>
            <a:spLocks noChangeArrowheads="1"/>
          </p:cNvSpPr>
          <p:nvPr/>
        </p:nvSpPr>
        <p:spPr bwMode="auto">
          <a:xfrm>
            <a:off x="3494088" y="356235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8" name="AutoShape 7"/>
          <p:cNvSpPr>
            <a:spLocks noChangeArrowheads="1"/>
          </p:cNvSpPr>
          <p:nvPr/>
        </p:nvSpPr>
        <p:spPr bwMode="auto">
          <a:xfrm>
            <a:off x="2919413" y="391953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9" name="AutoShape 8"/>
          <p:cNvSpPr>
            <a:spLocks noChangeArrowheads="1"/>
          </p:cNvSpPr>
          <p:nvPr/>
        </p:nvSpPr>
        <p:spPr bwMode="auto">
          <a:xfrm>
            <a:off x="3071813" y="446563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0" name="AutoShape 9"/>
          <p:cNvSpPr>
            <a:spLocks noChangeArrowheads="1"/>
          </p:cNvSpPr>
          <p:nvPr/>
        </p:nvSpPr>
        <p:spPr bwMode="auto">
          <a:xfrm>
            <a:off x="2690813" y="492283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1" name="AutoShape 10"/>
          <p:cNvSpPr>
            <a:spLocks noChangeArrowheads="1"/>
          </p:cNvSpPr>
          <p:nvPr/>
        </p:nvSpPr>
        <p:spPr bwMode="auto">
          <a:xfrm>
            <a:off x="3224213" y="332263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2" name="AutoShape 11"/>
          <p:cNvSpPr>
            <a:spLocks noChangeArrowheads="1"/>
          </p:cNvSpPr>
          <p:nvPr/>
        </p:nvSpPr>
        <p:spPr bwMode="auto">
          <a:xfrm>
            <a:off x="2690813" y="423703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3" name="AutoShape 12"/>
          <p:cNvSpPr>
            <a:spLocks noChangeArrowheads="1"/>
          </p:cNvSpPr>
          <p:nvPr/>
        </p:nvSpPr>
        <p:spPr bwMode="auto">
          <a:xfrm>
            <a:off x="2843213" y="438943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4" name="AutoShape 13"/>
          <p:cNvSpPr>
            <a:spLocks noChangeArrowheads="1"/>
          </p:cNvSpPr>
          <p:nvPr/>
        </p:nvSpPr>
        <p:spPr bwMode="auto">
          <a:xfrm>
            <a:off x="3605213" y="400843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5" name="AutoShape 14"/>
          <p:cNvSpPr>
            <a:spLocks noChangeArrowheads="1"/>
          </p:cNvSpPr>
          <p:nvPr/>
        </p:nvSpPr>
        <p:spPr bwMode="auto">
          <a:xfrm>
            <a:off x="4506913" y="399573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6" name="AutoShape 15"/>
          <p:cNvSpPr>
            <a:spLocks noChangeArrowheads="1"/>
          </p:cNvSpPr>
          <p:nvPr/>
        </p:nvSpPr>
        <p:spPr bwMode="auto">
          <a:xfrm>
            <a:off x="4138613" y="492283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7" name="AutoShape 16"/>
          <p:cNvSpPr>
            <a:spLocks noChangeArrowheads="1"/>
          </p:cNvSpPr>
          <p:nvPr/>
        </p:nvSpPr>
        <p:spPr bwMode="auto">
          <a:xfrm>
            <a:off x="5129213" y="492283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8" name="AutoShape 17"/>
          <p:cNvSpPr>
            <a:spLocks noChangeArrowheads="1"/>
          </p:cNvSpPr>
          <p:nvPr/>
        </p:nvSpPr>
        <p:spPr bwMode="auto">
          <a:xfrm>
            <a:off x="3821113" y="544353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9" name="AutoShape 18"/>
          <p:cNvSpPr>
            <a:spLocks noChangeArrowheads="1"/>
          </p:cNvSpPr>
          <p:nvPr/>
        </p:nvSpPr>
        <p:spPr bwMode="auto">
          <a:xfrm>
            <a:off x="4443413" y="431323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0" name="AutoShape 19"/>
          <p:cNvSpPr>
            <a:spLocks noChangeArrowheads="1"/>
          </p:cNvSpPr>
          <p:nvPr/>
        </p:nvSpPr>
        <p:spPr bwMode="auto">
          <a:xfrm>
            <a:off x="3875088" y="4806950"/>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1" name="AutoShape 20"/>
          <p:cNvSpPr>
            <a:spLocks noChangeArrowheads="1"/>
          </p:cNvSpPr>
          <p:nvPr/>
        </p:nvSpPr>
        <p:spPr bwMode="auto">
          <a:xfrm>
            <a:off x="4519613" y="515143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2" name="AutoShape 21"/>
          <p:cNvSpPr>
            <a:spLocks noChangeArrowheads="1"/>
          </p:cNvSpPr>
          <p:nvPr/>
        </p:nvSpPr>
        <p:spPr bwMode="auto">
          <a:xfrm>
            <a:off x="5205413" y="423703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3" name="AutoShape 22"/>
          <p:cNvSpPr>
            <a:spLocks noChangeArrowheads="1"/>
          </p:cNvSpPr>
          <p:nvPr/>
        </p:nvSpPr>
        <p:spPr bwMode="auto">
          <a:xfrm>
            <a:off x="3690938" y="272415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4" name="AutoShape 23"/>
          <p:cNvSpPr>
            <a:spLocks noChangeArrowheads="1"/>
          </p:cNvSpPr>
          <p:nvPr/>
        </p:nvSpPr>
        <p:spPr bwMode="auto">
          <a:xfrm>
            <a:off x="4300538" y="280035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5" name="AutoShape 24"/>
          <p:cNvSpPr>
            <a:spLocks noChangeArrowheads="1"/>
          </p:cNvSpPr>
          <p:nvPr/>
        </p:nvSpPr>
        <p:spPr bwMode="auto">
          <a:xfrm>
            <a:off x="5367338" y="3562350"/>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Margin maximization</a:t>
            </a:r>
            <a:endParaRPr lang="en-US" dirty="0"/>
          </a:p>
        </p:txBody>
      </p:sp>
      <p:sp>
        <p:nvSpPr>
          <p:cNvPr id="5" name="Line 4"/>
          <p:cNvSpPr>
            <a:spLocks noChangeShapeType="1"/>
          </p:cNvSpPr>
          <p:nvPr/>
        </p:nvSpPr>
        <p:spPr bwMode="auto">
          <a:xfrm flipV="1">
            <a:off x="366712" y="2825750"/>
            <a:ext cx="0" cy="3041650"/>
          </a:xfrm>
          <a:prstGeom prst="line">
            <a:avLst/>
          </a:prstGeom>
          <a:noFill/>
          <a:ln w="25400">
            <a:solidFill>
              <a:schemeClr val="tx1"/>
            </a:solidFill>
            <a:round/>
            <a:headEnd/>
            <a:tailEnd type="triangle" w="med" len="med"/>
          </a:ln>
        </p:spPr>
        <p:txBody>
          <a:bodyPr>
            <a:prstTxWarp prst="textNoShape">
              <a:avLst/>
            </a:prstTxWarp>
          </a:bodyPr>
          <a:lstStyle/>
          <a:p>
            <a:endParaRPr lang="en-US"/>
          </a:p>
        </p:txBody>
      </p:sp>
      <p:sp>
        <p:nvSpPr>
          <p:cNvPr id="6" name="Line 5"/>
          <p:cNvSpPr>
            <a:spLocks noChangeShapeType="1"/>
          </p:cNvSpPr>
          <p:nvPr/>
        </p:nvSpPr>
        <p:spPr bwMode="auto">
          <a:xfrm flipV="1">
            <a:off x="228600" y="5815013"/>
            <a:ext cx="4081462" cy="0"/>
          </a:xfrm>
          <a:prstGeom prst="line">
            <a:avLst/>
          </a:prstGeom>
          <a:noFill/>
          <a:ln w="25400">
            <a:solidFill>
              <a:schemeClr val="tx1"/>
            </a:solidFill>
            <a:round/>
            <a:headEnd/>
            <a:tailEnd type="triangle" w="med" len="med"/>
          </a:ln>
        </p:spPr>
        <p:txBody>
          <a:bodyPr>
            <a:prstTxWarp prst="textNoShape">
              <a:avLst/>
            </a:prstTxWarp>
          </a:bodyPr>
          <a:lstStyle/>
          <a:p>
            <a:endParaRPr lang="en-US"/>
          </a:p>
        </p:txBody>
      </p:sp>
      <p:sp>
        <p:nvSpPr>
          <p:cNvPr id="7" name="AutoShape 6"/>
          <p:cNvSpPr>
            <a:spLocks noChangeArrowheads="1"/>
          </p:cNvSpPr>
          <p:nvPr/>
        </p:nvSpPr>
        <p:spPr bwMode="auto">
          <a:xfrm>
            <a:off x="1403350" y="364490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8" name="AutoShape 7"/>
          <p:cNvSpPr>
            <a:spLocks noChangeArrowheads="1"/>
          </p:cNvSpPr>
          <p:nvPr/>
        </p:nvSpPr>
        <p:spPr bwMode="auto">
          <a:xfrm>
            <a:off x="828675" y="40020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9" name="AutoShape 8"/>
          <p:cNvSpPr>
            <a:spLocks noChangeArrowheads="1"/>
          </p:cNvSpPr>
          <p:nvPr/>
        </p:nvSpPr>
        <p:spPr bwMode="auto">
          <a:xfrm>
            <a:off x="981075" y="45481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0" name="AutoShape 9"/>
          <p:cNvSpPr>
            <a:spLocks noChangeArrowheads="1"/>
          </p:cNvSpPr>
          <p:nvPr/>
        </p:nvSpPr>
        <p:spPr bwMode="auto">
          <a:xfrm>
            <a:off x="600075" y="50053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1" name="AutoShape 10"/>
          <p:cNvSpPr>
            <a:spLocks noChangeArrowheads="1"/>
          </p:cNvSpPr>
          <p:nvPr/>
        </p:nvSpPr>
        <p:spPr bwMode="auto">
          <a:xfrm>
            <a:off x="1133475" y="34051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2" name="AutoShape 11"/>
          <p:cNvSpPr>
            <a:spLocks noChangeArrowheads="1"/>
          </p:cNvSpPr>
          <p:nvPr/>
        </p:nvSpPr>
        <p:spPr bwMode="auto">
          <a:xfrm>
            <a:off x="600075" y="43195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3" name="AutoShape 12"/>
          <p:cNvSpPr>
            <a:spLocks noChangeArrowheads="1"/>
          </p:cNvSpPr>
          <p:nvPr/>
        </p:nvSpPr>
        <p:spPr bwMode="auto">
          <a:xfrm>
            <a:off x="752475" y="44719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4" name="AutoShape 13"/>
          <p:cNvSpPr>
            <a:spLocks noChangeArrowheads="1"/>
          </p:cNvSpPr>
          <p:nvPr/>
        </p:nvSpPr>
        <p:spPr bwMode="auto">
          <a:xfrm>
            <a:off x="1514475" y="40909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5" name="AutoShape 14"/>
          <p:cNvSpPr>
            <a:spLocks noChangeArrowheads="1"/>
          </p:cNvSpPr>
          <p:nvPr/>
        </p:nvSpPr>
        <p:spPr bwMode="auto">
          <a:xfrm>
            <a:off x="2416175" y="40782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6" name="AutoShape 15"/>
          <p:cNvSpPr>
            <a:spLocks noChangeArrowheads="1"/>
          </p:cNvSpPr>
          <p:nvPr/>
        </p:nvSpPr>
        <p:spPr bwMode="auto">
          <a:xfrm>
            <a:off x="2047875" y="50053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7" name="AutoShape 16"/>
          <p:cNvSpPr>
            <a:spLocks noChangeArrowheads="1"/>
          </p:cNvSpPr>
          <p:nvPr/>
        </p:nvSpPr>
        <p:spPr bwMode="auto">
          <a:xfrm>
            <a:off x="3038475" y="50053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8" name="AutoShape 17"/>
          <p:cNvSpPr>
            <a:spLocks noChangeArrowheads="1"/>
          </p:cNvSpPr>
          <p:nvPr/>
        </p:nvSpPr>
        <p:spPr bwMode="auto">
          <a:xfrm>
            <a:off x="1730375" y="55260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9" name="AutoShape 18"/>
          <p:cNvSpPr>
            <a:spLocks noChangeArrowheads="1"/>
          </p:cNvSpPr>
          <p:nvPr/>
        </p:nvSpPr>
        <p:spPr bwMode="auto">
          <a:xfrm>
            <a:off x="2352675" y="43957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0" name="AutoShape 19"/>
          <p:cNvSpPr>
            <a:spLocks noChangeArrowheads="1"/>
          </p:cNvSpPr>
          <p:nvPr/>
        </p:nvSpPr>
        <p:spPr bwMode="auto">
          <a:xfrm>
            <a:off x="1784350" y="4889500"/>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1" name="AutoShape 20"/>
          <p:cNvSpPr>
            <a:spLocks noChangeArrowheads="1"/>
          </p:cNvSpPr>
          <p:nvPr/>
        </p:nvSpPr>
        <p:spPr bwMode="auto">
          <a:xfrm>
            <a:off x="2428875" y="52339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2" name="AutoShape 21"/>
          <p:cNvSpPr>
            <a:spLocks noChangeArrowheads="1"/>
          </p:cNvSpPr>
          <p:nvPr/>
        </p:nvSpPr>
        <p:spPr bwMode="auto">
          <a:xfrm>
            <a:off x="3114675" y="43195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3" name="AutoShape 22"/>
          <p:cNvSpPr>
            <a:spLocks noChangeArrowheads="1"/>
          </p:cNvSpPr>
          <p:nvPr/>
        </p:nvSpPr>
        <p:spPr bwMode="auto">
          <a:xfrm>
            <a:off x="1600200" y="280670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4" name="AutoShape 23"/>
          <p:cNvSpPr>
            <a:spLocks noChangeArrowheads="1"/>
          </p:cNvSpPr>
          <p:nvPr/>
        </p:nvSpPr>
        <p:spPr bwMode="auto">
          <a:xfrm>
            <a:off x="2209800" y="288290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5" name="AutoShape 24"/>
          <p:cNvSpPr>
            <a:spLocks noChangeArrowheads="1"/>
          </p:cNvSpPr>
          <p:nvPr/>
        </p:nvSpPr>
        <p:spPr bwMode="auto">
          <a:xfrm>
            <a:off x="3276600" y="3644900"/>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43" name="Line 25"/>
          <p:cNvSpPr>
            <a:spLocks noChangeShapeType="1"/>
          </p:cNvSpPr>
          <p:nvPr/>
        </p:nvSpPr>
        <p:spPr bwMode="auto">
          <a:xfrm flipV="1">
            <a:off x="1109662" y="2520950"/>
            <a:ext cx="1676400" cy="3200400"/>
          </a:xfrm>
          <a:prstGeom prst="line">
            <a:avLst/>
          </a:prstGeom>
          <a:noFill/>
          <a:ln w="19050">
            <a:solidFill>
              <a:schemeClr val="tx2"/>
            </a:solidFill>
            <a:round/>
            <a:headEnd/>
            <a:tailEnd/>
          </a:ln>
        </p:spPr>
        <p:txBody>
          <a:bodyPr>
            <a:prstTxWarp prst="textNoShape">
              <a:avLst/>
            </a:prstTxWarp>
          </a:bodyPr>
          <a:lstStyle/>
          <a:p>
            <a:endParaRPr lang="en-US"/>
          </a:p>
        </p:txBody>
      </p:sp>
      <p:sp>
        <p:nvSpPr>
          <p:cNvPr id="44" name="Line 25"/>
          <p:cNvSpPr>
            <a:spLocks noChangeShapeType="1"/>
          </p:cNvSpPr>
          <p:nvPr/>
        </p:nvSpPr>
        <p:spPr bwMode="auto">
          <a:xfrm flipV="1">
            <a:off x="804862" y="2520950"/>
            <a:ext cx="1676400" cy="3200400"/>
          </a:xfrm>
          <a:prstGeom prst="line">
            <a:avLst/>
          </a:prstGeom>
          <a:noFill/>
          <a:ln w="19050" cap="flat" cmpd="sng" algn="ctr">
            <a:solidFill>
              <a:schemeClr val="tx2"/>
            </a:solidFill>
            <a:prstDash val="dash"/>
            <a:round/>
            <a:headEnd type="none" w="med" len="med"/>
            <a:tailEnd type="none" w="med" len="med"/>
          </a:ln>
        </p:spPr>
        <p:txBody>
          <a:bodyPr>
            <a:prstTxWarp prst="textNoShape">
              <a:avLst/>
            </a:prstTxWarp>
          </a:bodyPr>
          <a:lstStyle/>
          <a:p>
            <a:endParaRPr lang="en-US"/>
          </a:p>
        </p:txBody>
      </p:sp>
      <p:sp>
        <p:nvSpPr>
          <p:cNvPr id="45" name="Line 25"/>
          <p:cNvSpPr>
            <a:spLocks noChangeShapeType="1"/>
          </p:cNvSpPr>
          <p:nvPr/>
        </p:nvSpPr>
        <p:spPr bwMode="auto">
          <a:xfrm flipV="1">
            <a:off x="1338262" y="2597150"/>
            <a:ext cx="1676400" cy="3200400"/>
          </a:xfrm>
          <a:prstGeom prst="line">
            <a:avLst/>
          </a:prstGeom>
          <a:noFill/>
          <a:ln w="19050" cap="flat" cmpd="sng" algn="ctr">
            <a:solidFill>
              <a:schemeClr val="tx2"/>
            </a:solidFill>
            <a:prstDash val="dash"/>
            <a:round/>
            <a:headEnd type="none" w="med" len="med"/>
            <a:tailEnd type="none" w="med" len="med"/>
          </a:ln>
        </p:spPr>
        <p:txBody>
          <a:bodyPr>
            <a:prstTxWarp prst="textNoShape">
              <a:avLst/>
            </a:prstTxWarp>
          </a:bodyPr>
          <a:lstStyle/>
          <a:p>
            <a:endParaRPr lang="en-US"/>
          </a:p>
        </p:txBody>
      </p:sp>
      <p:sp>
        <p:nvSpPr>
          <p:cNvPr id="27" name="Line 4"/>
          <p:cNvSpPr>
            <a:spLocks noChangeShapeType="1"/>
          </p:cNvSpPr>
          <p:nvPr/>
        </p:nvSpPr>
        <p:spPr bwMode="auto">
          <a:xfrm flipV="1">
            <a:off x="4819650" y="2819400"/>
            <a:ext cx="0" cy="3041650"/>
          </a:xfrm>
          <a:prstGeom prst="line">
            <a:avLst/>
          </a:prstGeom>
          <a:noFill/>
          <a:ln w="25400">
            <a:solidFill>
              <a:schemeClr val="tx1"/>
            </a:solidFill>
            <a:round/>
            <a:headEnd/>
            <a:tailEnd type="triangle" w="med" len="med"/>
          </a:ln>
        </p:spPr>
        <p:txBody>
          <a:bodyPr>
            <a:prstTxWarp prst="textNoShape">
              <a:avLst/>
            </a:prstTxWarp>
          </a:bodyPr>
          <a:lstStyle/>
          <a:p>
            <a:endParaRPr lang="en-US"/>
          </a:p>
        </p:txBody>
      </p:sp>
      <p:sp>
        <p:nvSpPr>
          <p:cNvPr id="28" name="Line 5"/>
          <p:cNvSpPr>
            <a:spLocks noChangeShapeType="1"/>
          </p:cNvSpPr>
          <p:nvPr/>
        </p:nvSpPr>
        <p:spPr bwMode="auto">
          <a:xfrm flipV="1">
            <a:off x="4681538" y="5808663"/>
            <a:ext cx="4081462" cy="0"/>
          </a:xfrm>
          <a:prstGeom prst="line">
            <a:avLst/>
          </a:prstGeom>
          <a:noFill/>
          <a:ln w="25400">
            <a:solidFill>
              <a:schemeClr val="tx1"/>
            </a:solidFill>
            <a:round/>
            <a:headEnd/>
            <a:tailEnd type="triangle" w="med" len="med"/>
          </a:ln>
        </p:spPr>
        <p:txBody>
          <a:bodyPr>
            <a:prstTxWarp prst="textNoShape">
              <a:avLst/>
            </a:prstTxWarp>
          </a:bodyPr>
          <a:lstStyle/>
          <a:p>
            <a:endParaRPr lang="en-US"/>
          </a:p>
        </p:txBody>
      </p:sp>
      <p:sp>
        <p:nvSpPr>
          <p:cNvPr id="29" name="AutoShape 6"/>
          <p:cNvSpPr>
            <a:spLocks noChangeArrowheads="1"/>
          </p:cNvSpPr>
          <p:nvPr/>
        </p:nvSpPr>
        <p:spPr bwMode="auto">
          <a:xfrm>
            <a:off x="5856288" y="363855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30" name="AutoShape 7"/>
          <p:cNvSpPr>
            <a:spLocks noChangeArrowheads="1"/>
          </p:cNvSpPr>
          <p:nvPr/>
        </p:nvSpPr>
        <p:spPr bwMode="auto">
          <a:xfrm>
            <a:off x="5281613" y="399573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31" name="AutoShape 8"/>
          <p:cNvSpPr>
            <a:spLocks noChangeArrowheads="1"/>
          </p:cNvSpPr>
          <p:nvPr/>
        </p:nvSpPr>
        <p:spPr bwMode="auto">
          <a:xfrm>
            <a:off x="5434013" y="454183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32" name="AutoShape 9"/>
          <p:cNvSpPr>
            <a:spLocks noChangeArrowheads="1"/>
          </p:cNvSpPr>
          <p:nvPr/>
        </p:nvSpPr>
        <p:spPr bwMode="auto">
          <a:xfrm>
            <a:off x="5053013" y="499903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33" name="AutoShape 10"/>
          <p:cNvSpPr>
            <a:spLocks noChangeArrowheads="1"/>
          </p:cNvSpPr>
          <p:nvPr/>
        </p:nvSpPr>
        <p:spPr bwMode="auto">
          <a:xfrm>
            <a:off x="5586413" y="339883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34" name="AutoShape 11"/>
          <p:cNvSpPr>
            <a:spLocks noChangeArrowheads="1"/>
          </p:cNvSpPr>
          <p:nvPr/>
        </p:nvSpPr>
        <p:spPr bwMode="auto">
          <a:xfrm>
            <a:off x="5053013" y="431323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35" name="AutoShape 12"/>
          <p:cNvSpPr>
            <a:spLocks noChangeArrowheads="1"/>
          </p:cNvSpPr>
          <p:nvPr/>
        </p:nvSpPr>
        <p:spPr bwMode="auto">
          <a:xfrm>
            <a:off x="5205413" y="446563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36" name="AutoShape 13"/>
          <p:cNvSpPr>
            <a:spLocks noChangeArrowheads="1"/>
          </p:cNvSpPr>
          <p:nvPr/>
        </p:nvSpPr>
        <p:spPr bwMode="auto">
          <a:xfrm>
            <a:off x="5967413" y="408463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37" name="AutoShape 14"/>
          <p:cNvSpPr>
            <a:spLocks noChangeArrowheads="1"/>
          </p:cNvSpPr>
          <p:nvPr/>
        </p:nvSpPr>
        <p:spPr bwMode="auto">
          <a:xfrm>
            <a:off x="6869113" y="407193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38" name="AutoShape 15"/>
          <p:cNvSpPr>
            <a:spLocks noChangeArrowheads="1"/>
          </p:cNvSpPr>
          <p:nvPr/>
        </p:nvSpPr>
        <p:spPr bwMode="auto">
          <a:xfrm>
            <a:off x="6500813" y="499903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39" name="AutoShape 16"/>
          <p:cNvSpPr>
            <a:spLocks noChangeArrowheads="1"/>
          </p:cNvSpPr>
          <p:nvPr/>
        </p:nvSpPr>
        <p:spPr bwMode="auto">
          <a:xfrm>
            <a:off x="7491413" y="499903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40" name="AutoShape 17"/>
          <p:cNvSpPr>
            <a:spLocks noChangeArrowheads="1"/>
          </p:cNvSpPr>
          <p:nvPr/>
        </p:nvSpPr>
        <p:spPr bwMode="auto">
          <a:xfrm>
            <a:off x="6183313" y="551973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41" name="AutoShape 18"/>
          <p:cNvSpPr>
            <a:spLocks noChangeArrowheads="1"/>
          </p:cNvSpPr>
          <p:nvPr/>
        </p:nvSpPr>
        <p:spPr bwMode="auto">
          <a:xfrm>
            <a:off x="6805613" y="438943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42" name="AutoShape 19"/>
          <p:cNvSpPr>
            <a:spLocks noChangeArrowheads="1"/>
          </p:cNvSpPr>
          <p:nvPr/>
        </p:nvSpPr>
        <p:spPr bwMode="auto">
          <a:xfrm>
            <a:off x="6237288" y="4883150"/>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46" name="AutoShape 20"/>
          <p:cNvSpPr>
            <a:spLocks noChangeArrowheads="1"/>
          </p:cNvSpPr>
          <p:nvPr/>
        </p:nvSpPr>
        <p:spPr bwMode="auto">
          <a:xfrm>
            <a:off x="6881813" y="522763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47" name="AutoShape 21"/>
          <p:cNvSpPr>
            <a:spLocks noChangeArrowheads="1"/>
          </p:cNvSpPr>
          <p:nvPr/>
        </p:nvSpPr>
        <p:spPr bwMode="auto">
          <a:xfrm>
            <a:off x="7567613" y="431323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48" name="AutoShape 22"/>
          <p:cNvSpPr>
            <a:spLocks noChangeArrowheads="1"/>
          </p:cNvSpPr>
          <p:nvPr/>
        </p:nvSpPr>
        <p:spPr bwMode="auto">
          <a:xfrm>
            <a:off x="6053138" y="280035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49" name="AutoShape 23"/>
          <p:cNvSpPr>
            <a:spLocks noChangeArrowheads="1"/>
          </p:cNvSpPr>
          <p:nvPr/>
        </p:nvSpPr>
        <p:spPr bwMode="auto">
          <a:xfrm>
            <a:off x="6662738" y="287655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50" name="AutoShape 24"/>
          <p:cNvSpPr>
            <a:spLocks noChangeArrowheads="1"/>
          </p:cNvSpPr>
          <p:nvPr/>
        </p:nvSpPr>
        <p:spPr bwMode="auto">
          <a:xfrm>
            <a:off x="7729538" y="3638550"/>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51" name="Line 25"/>
          <p:cNvSpPr>
            <a:spLocks noChangeShapeType="1"/>
          </p:cNvSpPr>
          <p:nvPr/>
        </p:nvSpPr>
        <p:spPr bwMode="auto">
          <a:xfrm flipV="1">
            <a:off x="5791200" y="2286000"/>
            <a:ext cx="1371600" cy="3429000"/>
          </a:xfrm>
          <a:prstGeom prst="line">
            <a:avLst/>
          </a:prstGeom>
          <a:noFill/>
          <a:ln w="19050">
            <a:solidFill>
              <a:schemeClr val="tx2"/>
            </a:solidFill>
            <a:round/>
            <a:headEnd/>
            <a:tailEnd/>
          </a:ln>
        </p:spPr>
        <p:txBody>
          <a:bodyPr>
            <a:prstTxWarp prst="textNoShape">
              <a:avLst/>
            </a:prstTxWarp>
          </a:bodyPr>
          <a:lstStyle/>
          <a:p>
            <a:endParaRPr lang="en-US"/>
          </a:p>
        </p:txBody>
      </p:sp>
      <p:sp>
        <p:nvSpPr>
          <p:cNvPr id="52" name="Line 25"/>
          <p:cNvSpPr>
            <a:spLocks noChangeShapeType="1"/>
          </p:cNvSpPr>
          <p:nvPr/>
        </p:nvSpPr>
        <p:spPr bwMode="auto">
          <a:xfrm flipV="1">
            <a:off x="5638800" y="2514600"/>
            <a:ext cx="1295400" cy="3200400"/>
          </a:xfrm>
          <a:prstGeom prst="line">
            <a:avLst/>
          </a:prstGeom>
          <a:noFill/>
          <a:ln w="19050" cap="flat" cmpd="sng" algn="ctr">
            <a:solidFill>
              <a:schemeClr val="tx2"/>
            </a:solidFill>
            <a:prstDash val="dash"/>
            <a:round/>
            <a:headEnd type="none" w="med" len="med"/>
            <a:tailEnd type="none" w="med" len="med"/>
          </a:ln>
        </p:spPr>
        <p:txBody>
          <a:bodyPr>
            <a:prstTxWarp prst="textNoShape">
              <a:avLst/>
            </a:prstTxWarp>
          </a:bodyPr>
          <a:lstStyle/>
          <a:p>
            <a:endParaRPr lang="en-US"/>
          </a:p>
        </p:txBody>
      </p:sp>
      <p:sp>
        <p:nvSpPr>
          <p:cNvPr id="53" name="Line 25"/>
          <p:cNvSpPr>
            <a:spLocks noChangeShapeType="1"/>
          </p:cNvSpPr>
          <p:nvPr/>
        </p:nvSpPr>
        <p:spPr bwMode="auto">
          <a:xfrm flipV="1">
            <a:off x="5867400" y="2514600"/>
            <a:ext cx="1371600" cy="3276600"/>
          </a:xfrm>
          <a:prstGeom prst="line">
            <a:avLst/>
          </a:prstGeom>
          <a:noFill/>
          <a:ln w="19050" cap="flat" cmpd="sng" algn="ctr">
            <a:solidFill>
              <a:schemeClr val="tx2"/>
            </a:solidFill>
            <a:prstDash val="dash"/>
            <a:round/>
            <a:headEnd type="none" w="med" len="med"/>
            <a:tailEnd type="none" w="med" len="med"/>
          </a:ln>
        </p:spPr>
        <p:txBody>
          <a:bodyPr>
            <a:prstTxWarp prst="textNoShape">
              <a:avLst/>
            </a:prstTxWarp>
          </a:bodyPr>
          <a:lstStyle/>
          <a:p>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Administrative</a:t>
            </a:r>
            <a:endParaRPr lang="en-US" dirty="0"/>
          </a:p>
        </p:txBody>
      </p:sp>
      <p:sp>
        <p:nvSpPr>
          <p:cNvPr id="3" name="Content Placeholder 2"/>
          <p:cNvSpPr>
            <a:spLocks noGrp="1"/>
          </p:cNvSpPr>
          <p:nvPr>
            <p:ph idx="1"/>
          </p:nvPr>
        </p:nvSpPr>
        <p:spPr/>
        <p:txBody>
          <a:bodyPr/>
          <a:lstStyle/>
          <a:p>
            <a:r>
              <a:rPr lang="en-US" dirty="0" smtClean="0"/>
              <a:t>Image teams/GUI teams, let’s setup a meeting </a:t>
            </a:r>
            <a:r>
              <a:rPr lang="en-US" dirty="0" smtClean="0"/>
              <a:t>time</a:t>
            </a:r>
          </a:p>
          <a:p>
            <a:r>
              <a:rPr lang="en-US" dirty="0" smtClean="0"/>
              <a:t>Project deadlines</a:t>
            </a:r>
          </a:p>
          <a:p>
            <a:r>
              <a:rPr lang="en-US" dirty="0" smtClean="0"/>
              <a:t>hw6 out</a:t>
            </a:r>
            <a:endParaRPr lang="en-US"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Measuring the margin</a:t>
            </a:r>
            <a:endParaRPr lang="en-US" dirty="0"/>
          </a:p>
        </p:txBody>
      </p:sp>
      <p:sp>
        <p:nvSpPr>
          <p:cNvPr id="5" name="Line 4"/>
          <p:cNvSpPr>
            <a:spLocks noChangeShapeType="1"/>
          </p:cNvSpPr>
          <p:nvPr/>
        </p:nvSpPr>
        <p:spPr bwMode="auto">
          <a:xfrm flipV="1">
            <a:off x="2514600" y="3282950"/>
            <a:ext cx="0" cy="3041650"/>
          </a:xfrm>
          <a:prstGeom prst="line">
            <a:avLst/>
          </a:prstGeom>
          <a:noFill/>
          <a:ln w="25400">
            <a:solidFill>
              <a:schemeClr val="tx1"/>
            </a:solidFill>
            <a:round/>
            <a:headEnd/>
            <a:tailEnd type="triangle" w="med" len="med"/>
          </a:ln>
        </p:spPr>
        <p:txBody>
          <a:bodyPr>
            <a:prstTxWarp prst="textNoShape">
              <a:avLst/>
            </a:prstTxWarp>
          </a:bodyPr>
          <a:lstStyle/>
          <a:p>
            <a:endParaRPr lang="en-US"/>
          </a:p>
        </p:txBody>
      </p:sp>
      <p:sp>
        <p:nvSpPr>
          <p:cNvPr id="6" name="Line 5"/>
          <p:cNvSpPr>
            <a:spLocks noChangeShapeType="1"/>
          </p:cNvSpPr>
          <p:nvPr/>
        </p:nvSpPr>
        <p:spPr bwMode="auto">
          <a:xfrm flipV="1">
            <a:off x="2376488" y="6272213"/>
            <a:ext cx="4081462" cy="0"/>
          </a:xfrm>
          <a:prstGeom prst="line">
            <a:avLst/>
          </a:prstGeom>
          <a:noFill/>
          <a:ln w="25400">
            <a:solidFill>
              <a:schemeClr val="tx1"/>
            </a:solidFill>
            <a:round/>
            <a:headEnd/>
            <a:tailEnd type="triangle" w="med" len="med"/>
          </a:ln>
        </p:spPr>
        <p:txBody>
          <a:bodyPr>
            <a:prstTxWarp prst="textNoShape">
              <a:avLst/>
            </a:prstTxWarp>
          </a:bodyPr>
          <a:lstStyle/>
          <a:p>
            <a:endParaRPr lang="en-US"/>
          </a:p>
        </p:txBody>
      </p:sp>
      <p:sp>
        <p:nvSpPr>
          <p:cNvPr id="7" name="AutoShape 6"/>
          <p:cNvSpPr>
            <a:spLocks noChangeArrowheads="1"/>
          </p:cNvSpPr>
          <p:nvPr/>
        </p:nvSpPr>
        <p:spPr bwMode="auto">
          <a:xfrm>
            <a:off x="3551238" y="410210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8" name="AutoShape 7"/>
          <p:cNvSpPr>
            <a:spLocks noChangeArrowheads="1"/>
          </p:cNvSpPr>
          <p:nvPr/>
        </p:nvSpPr>
        <p:spPr bwMode="auto">
          <a:xfrm>
            <a:off x="2976563" y="44592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9" name="AutoShape 8"/>
          <p:cNvSpPr>
            <a:spLocks noChangeArrowheads="1"/>
          </p:cNvSpPr>
          <p:nvPr/>
        </p:nvSpPr>
        <p:spPr bwMode="auto">
          <a:xfrm>
            <a:off x="3128963" y="50053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0" name="AutoShape 9"/>
          <p:cNvSpPr>
            <a:spLocks noChangeArrowheads="1"/>
          </p:cNvSpPr>
          <p:nvPr/>
        </p:nvSpPr>
        <p:spPr bwMode="auto">
          <a:xfrm>
            <a:off x="2747963" y="54625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1" name="AutoShape 10"/>
          <p:cNvSpPr>
            <a:spLocks noChangeArrowheads="1"/>
          </p:cNvSpPr>
          <p:nvPr/>
        </p:nvSpPr>
        <p:spPr bwMode="auto">
          <a:xfrm>
            <a:off x="3281363" y="38623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2" name="AutoShape 11"/>
          <p:cNvSpPr>
            <a:spLocks noChangeArrowheads="1"/>
          </p:cNvSpPr>
          <p:nvPr/>
        </p:nvSpPr>
        <p:spPr bwMode="auto">
          <a:xfrm>
            <a:off x="2747963" y="47767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3" name="AutoShape 12"/>
          <p:cNvSpPr>
            <a:spLocks noChangeArrowheads="1"/>
          </p:cNvSpPr>
          <p:nvPr/>
        </p:nvSpPr>
        <p:spPr bwMode="auto">
          <a:xfrm>
            <a:off x="2900363" y="49291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4" name="AutoShape 13"/>
          <p:cNvSpPr>
            <a:spLocks noChangeArrowheads="1"/>
          </p:cNvSpPr>
          <p:nvPr/>
        </p:nvSpPr>
        <p:spPr bwMode="auto">
          <a:xfrm>
            <a:off x="3662363" y="45481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5" name="AutoShape 14"/>
          <p:cNvSpPr>
            <a:spLocks noChangeArrowheads="1"/>
          </p:cNvSpPr>
          <p:nvPr/>
        </p:nvSpPr>
        <p:spPr bwMode="auto">
          <a:xfrm>
            <a:off x="4564063" y="45354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6" name="AutoShape 15"/>
          <p:cNvSpPr>
            <a:spLocks noChangeArrowheads="1"/>
          </p:cNvSpPr>
          <p:nvPr/>
        </p:nvSpPr>
        <p:spPr bwMode="auto">
          <a:xfrm>
            <a:off x="4195763" y="54625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7" name="AutoShape 16"/>
          <p:cNvSpPr>
            <a:spLocks noChangeArrowheads="1"/>
          </p:cNvSpPr>
          <p:nvPr/>
        </p:nvSpPr>
        <p:spPr bwMode="auto">
          <a:xfrm>
            <a:off x="5186363" y="54625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8" name="AutoShape 17"/>
          <p:cNvSpPr>
            <a:spLocks noChangeArrowheads="1"/>
          </p:cNvSpPr>
          <p:nvPr/>
        </p:nvSpPr>
        <p:spPr bwMode="auto">
          <a:xfrm>
            <a:off x="3878263" y="59832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9" name="AutoShape 18"/>
          <p:cNvSpPr>
            <a:spLocks noChangeArrowheads="1"/>
          </p:cNvSpPr>
          <p:nvPr/>
        </p:nvSpPr>
        <p:spPr bwMode="auto">
          <a:xfrm>
            <a:off x="4500563" y="48529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0" name="AutoShape 19"/>
          <p:cNvSpPr>
            <a:spLocks noChangeArrowheads="1"/>
          </p:cNvSpPr>
          <p:nvPr/>
        </p:nvSpPr>
        <p:spPr bwMode="auto">
          <a:xfrm>
            <a:off x="3932238" y="5346700"/>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1" name="AutoShape 20"/>
          <p:cNvSpPr>
            <a:spLocks noChangeArrowheads="1"/>
          </p:cNvSpPr>
          <p:nvPr/>
        </p:nvSpPr>
        <p:spPr bwMode="auto">
          <a:xfrm>
            <a:off x="4576763" y="56911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2" name="AutoShape 21"/>
          <p:cNvSpPr>
            <a:spLocks noChangeArrowheads="1"/>
          </p:cNvSpPr>
          <p:nvPr/>
        </p:nvSpPr>
        <p:spPr bwMode="auto">
          <a:xfrm>
            <a:off x="5262563" y="47767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3" name="AutoShape 22"/>
          <p:cNvSpPr>
            <a:spLocks noChangeArrowheads="1"/>
          </p:cNvSpPr>
          <p:nvPr/>
        </p:nvSpPr>
        <p:spPr bwMode="auto">
          <a:xfrm>
            <a:off x="3748088" y="326390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4" name="AutoShape 23"/>
          <p:cNvSpPr>
            <a:spLocks noChangeArrowheads="1"/>
          </p:cNvSpPr>
          <p:nvPr/>
        </p:nvSpPr>
        <p:spPr bwMode="auto">
          <a:xfrm>
            <a:off x="4357688" y="334010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5" name="AutoShape 24"/>
          <p:cNvSpPr>
            <a:spLocks noChangeArrowheads="1"/>
          </p:cNvSpPr>
          <p:nvPr/>
        </p:nvSpPr>
        <p:spPr bwMode="auto">
          <a:xfrm>
            <a:off x="5424488" y="4102100"/>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6" name="Line 25"/>
          <p:cNvSpPr>
            <a:spLocks noChangeShapeType="1"/>
          </p:cNvSpPr>
          <p:nvPr/>
        </p:nvSpPr>
        <p:spPr bwMode="auto">
          <a:xfrm flipV="1">
            <a:off x="2876549" y="3263900"/>
            <a:ext cx="2243139" cy="2990850"/>
          </a:xfrm>
          <a:prstGeom prst="line">
            <a:avLst/>
          </a:prstGeom>
          <a:noFill/>
          <a:ln w="19050">
            <a:solidFill>
              <a:schemeClr val="tx2"/>
            </a:solidFill>
            <a:round/>
            <a:headEnd/>
            <a:tailEnd/>
          </a:ln>
        </p:spPr>
        <p:txBody>
          <a:bodyPr>
            <a:prstTxWarp prst="textNoShape">
              <a:avLst/>
            </a:prstTxWarp>
          </a:bodyPr>
          <a:lstStyle/>
          <a:p>
            <a:endParaRPr lang="en-US"/>
          </a:p>
        </p:txBody>
      </p:sp>
      <p:sp>
        <p:nvSpPr>
          <p:cNvPr id="35" name="Line 35"/>
          <p:cNvSpPr>
            <a:spLocks noChangeShapeType="1"/>
          </p:cNvSpPr>
          <p:nvPr/>
        </p:nvSpPr>
        <p:spPr bwMode="auto">
          <a:xfrm flipV="1">
            <a:off x="3414713" y="3444875"/>
            <a:ext cx="2009775" cy="2693988"/>
          </a:xfrm>
          <a:prstGeom prst="line">
            <a:avLst/>
          </a:prstGeom>
          <a:noFill/>
          <a:ln w="19050" cap="rnd">
            <a:solidFill>
              <a:schemeClr val="tx2"/>
            </a:solidFill>
            <a:prstDash val="sysDot"/>
            <a:round/>
            <a:headEnd/>
            <a:tailEnd/>
          </a:ln>
        </p:spPr>
        <p:txBody>
          <a:bodyPr>
            <a:prstTxWarp prst="textNoShape">
              <a:avLst/>
            </a:prstTxWarp>
          </a:bodyPr>
          <a:lstStyle/>
          <a:p>
            <a:endParaRPr lang="en-US"/>
          </a:p>
        </p:txBody>
      </p:sp>
      <p:sp>
        <p:nvSpPr>
          <p:cNvPr id="36" name="Line 36"/>
          <p:cNvSpPr>
            <a:spLocks noChangeShapeType="1"/>
          </p:cNvSpPr>
          <p:nvPr/>
        </p:nvSpPr>
        <p:spPr bwMode="auto">
          <a:xfrm flipV="1">
            <a:off x="2767013" y="3082925"/>
            <a:ext cx="2066925" cy="2770188"/>
          </a:xfrm>
          <a:prstGeom prst="line">
            <a:avLst/>
          </a:prstGeom>
          <a:noFill/>
          <a:ln w="19050" cap="rnd">
            <a:solidFill>
              <a:schemeClr val="tx2"/>
            </a:solidFill>
            <a:prstDash val="sysDot"/>
            <a:round/>
            <a:headEnd/>
            <a:tailEnd/>
          </a:ln>
        </p:spPr>
        <p:txBody>
          <a:bodyPr>
            <a:prstTxWarp prst="textNoShape">
              <a:avLst/>
            </a:prstTxWarp>
          </a:bodyPr>
          <a:lstStyle/>
          <a:p>
            <a:endParaRPr lang="en-US"/>
          </a:p>
        </p:txBody>
      </p:sp>
      <p:sp>
        <p:nvSpPr>
          <p:cNvPr id="43" name="TextBox 42"/>
          <p:cNvSpPr txBox="1"/>
          <p:nvPr/>
        </p:nvSpPr>
        <p:spPr>
          <a:xfrm>
            <a:off x="2209800" y="1828800"/>
            <a:ext cx="4656067" cy="523220"/>
          </a:xfrm>
          <a:prstGeom prst="rect">
            <a:avLst/>
          </a:prstGeom>
          <a:noFill/>
        </p:spPr>
        <p:txBody>
          <a:bodyPr wrap="none" rtlCol="0">
            <a:spAutoFit/>
          </a:bodyPr>
          <a:lstStyle/>
          <a:p>
            <a:r>
              <a:rPr lang="en-US" sz="2800" dirty="0" smtClean="0">
                <a:solidFill>
                  <a:srgbClr val="FF0000"/>
                </a:solidFill>
              </a:rPr>
              <a:t>What defines a </a:t>
            </a:r>
            <a:r>
              <a:rPr lang="en-US" sz="2800" dirty="0" err="1" smtClean="0">
                <a:solidFill>
                  <a:srgbClr val="FF0000"/>
                </a:solidFill>
              </a:rPr>
              <a:t>hyperplane</a:t>
            </a:r>
            <a:r>
              <a:rPr lang="en-US" sz="2800" dirty="0" smtClean="0">
                <a:solidFill>
                  <a:srgbClr val="FF0000"/>
                </a:solidFill>
              </a:rPr>
              <a:t>?</a:t>
            </a:r>
            <a:endParaRPr lang="en-US" sz="2800" dirty="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Measuring the margin</a:t>
            </a:r>
            <a:endParaRPr lang="en-US" dirty="0"/>
          </a:p>
        </p:txBody>
      </p:sp>
      <p:sp>
        <p:nvSpPr>
          <p:cNvPr id="5" name="Line 4"/>
          <p:cNvSpPr>
            <a:spLocks noChangeShapeType="1"/>
          </p:cNvSpPr>
          <p:nvPr/>
        </p:nvSpPr>
        <p:spPr bwMode="auto">
          <a:xfrm flipV="1">
            <a:off x="2514600" y="3282950"/>
            <a:ext cx="0" cy="3041650"/>
          </a:xfrm>
          <a:prstGeom prst="line">
            <a:avLst/>
          </a:prstGeom>
          <a:noFill/>
          <a:ln w="25400">
            <a:solidFill>
              <a:schemeClr val="tx1"/>
            </a:solidFill>
            <a:round/>
            <a:headEnd/>
            <a:tailEnd type="triangle" w="med" len="med"/>
          </a:ln>
        </p:spPr>
        <p:txBody>
          <a:bodyPr>
            <a:prstTxWarp prst="textNoShape">
              <a:avLst/>
            </a:prstTxWarp>
          </a:bodyPr>
          <a:lstStyle/>
          <a:p>
            <a:endParaRPr lang="en-US"/>
          </a:p>
        </p:txBody>
      </p:sp>
      <p:sp>
        <p:nvSpPr>
          <p:cNvPr id="6" name="Line 5"/>
          <p:cNvSpPr>
            <a:spLocks noChangeShapeType="1"/>
          </p:cNvSpPr>
          <p:nvPr/>
        </p:nvSpPr>
        <p:spPr bwMode="auto">
          <a:xfrm flipV="1">
            <a:off x="2376488" y="6272213"/>
            <a:ext cx="4081462" cy="0"/>
          </a:xfrm>
          <a:prstGeom prst="line">
            <a:avLst/>
          </a:prstGeom>
          <a:noFill/>
          <a:ln w="25400">
            <a:solidFill>
              <a:schemeClr val="tx1"/>
            </a:solidFill>
            <a:round/>
            <a:headEnd/>
            <a:tailEnd type="triangle" w="med" len="med"/>
          </a:ln>
        </p:spPr>
        <p:txBody>
          <a:bodyPr>
            <a:prstTxWarp prst="textNoShape">
              <a:avLst/>
            </a:prstTxWarp>
          </a:bodyPr>
          <a:lstStyle/>
          <a:p>
            <a:endParaRPr lang="en-US"/>
          </a:p>
        </p:txBody>
      </p:sp>
      <p:sp>
        <p:nvSpPr>
          <p:cNvPr id="7" name="AutoShape 6"/>
          <p:cNvSpPr>
            <a:spLocks noChangeArrowheads="1"/>
          </p:cNvSpPr>
          <p:nvPr/>
        </p:nvSpPr>
        <p:spPr bwMode="auto">
          <a:xfrm>
            <a:off x="3551238" y="410210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8" name="AutoShape 7"/>
          <p:cNvSpPr>
            <a:spLocks noChangeArrowheads="1"/>
          </p:cNvSpPr>
          <p:nvPr/>
        </p:nvSpPr>
        <p:spPr bwMode="auto">
          <a:xfrm>
            <a:off x="2976563" y="44592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9" name="AutoShape 8"/>
          <p:cNvSpPr>
            <a:spLocks noChangeArrowheads="1"/>
          </p:cNvSpPr>
          <p:nvPr/>
        </p:nvSpPr>
        <p:spPr bwMode="auto">
          <a:xfrm>
            <a:off x="3128963" y="50053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0" name="AutoShape 9"/>
          <p:cNvSpPr>
            <a:spLocks noChangeArrowheads="1"/>
          </p:cNvSpPr>
          <p:nvPr/>
        </p:nvSpPr>
        <p:spPr bwMode="auto">
          <a:xfrm>
            <a:off x="2747963" y="54625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1" name="AutoShape 10"/>
          <p:cNvSpPr>
            <a:spLocks noChangeArrowheads="1"/>
          </p:cNvSpPr>
          <p:nvPr/>
        </p:nvSpPr>
        <p:spPr bwMode="auto">
          <a:xfrm>
            <a:off x="3281363" y="38623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2" name="AutoShape 11"/>
          <p:cNvSpPr>
            <a:spLocks noChangeArrowheads="1"/>
          </p:cNvSpPr>
          <p:nvPr/>
        </p:nvSpPr>
        <p:spPr bwMode="auto">
          <a:xfrm>
            <a:off x="2747963" y="47767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3" name="AutoShape 12"/>
          <p:cNvSpPr>
            <a:spLocks noChangeArrowheads="1"/>
          </p:cNvSpPr>
          <p:nvPr/>
        </p:nvSpPr>
        <p:spPr bwMode="auto">
          <a:xfrm>
            <a:off x="2900363" y="49291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4" name="AutoShape 13"/>
          <p:cNvSpPr>
            <a:spLocks noChangeArrowheads="1"/>
          </p:cNvSpPr>
          <p:nvPr/>
        </p:nvSpPr>
        <p:spPr bwMode="auto">
          <a:xfrm>
            <a:off x="3662363" y="45481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5" name="AutoShape 14"/>
          <p:cNvSpPr>
            <a:spLocks noChangeArrowheads="1"/>
          </p:cNvSpPr>
          <p:nvPr/>
        </p:nvSpPr>
        <p:spPr bwMode="auto">
          <a:xfrm>
            <a:off x="4564063" y="45354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6" name="AutoShape 15"/>
          <p:cNvSpPr>
            <a:spLocks noChangeArrowheads="1"/>
          </p:cNvSpPr>
          <p:nvPr/>
        </p:nvSpPr>
        <p:spPr bwMode="auto">
          <a:xfrm>
            <a:off x="4195763" y="54625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7" name="AutoShape 16"/>
          <p:cNvSpPr>
            <a:spLocks noChangeArrowheads="1"/>
          </p:cNvSpPr>
          <p:nvPr/>
        </p:nvSpPr>
        <p:spPr bwMode="auto">
          <a:xfrm>
            <a:off x="5186363" y="54625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8" name="AutoShape 17"/>
          <p:cNvSpPr>
            <a:spLocks noChangeArrowheads="1"/>
          </p:cNvSpPr>
          <p:nvPr/>
        </p:nvSpPr>
        <p:spPr bwMode="auto">
          <a:xfrm>
            <a:off x="3878263" y="59832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9" name="AutoShape 18"/>
          <p:cNvSpPr>
            <a:spLocks noChangeArrowheads="1"/>
          </p:cNvSpPr>
          <p:nvPr/>
        </p:nvSpPr>
        <p:spPr bwMode="auto">
          <a:xfrm>
            <a:off x="4500563" y="48529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0" name="AutoShape 19"/>
          <p:cNvSpPr>
            <a:spLocks noChangeArrowheads="1"/>
          </p:cNvSpPr>
          <p:nvPr/>
        </p:nvSpPr>
        <p:spPr bwMode="auto">
          <a:xfrm>
            <a:off x="3932238" y="5346700"/>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1" name="AutoShape 20"/>
          <p:cNvSpPr>
            <a:spLocks noChangeArrowheads="1"/>
          </p:cNvSpPr>
          <p:nvPr/>
        </p:nvSpPr>
        <p:spPr bwMode="auto">
          <a:xfrm>
            <a:off x="4576763" y="56911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2" name="AutoShape 21"/>
          <p:cNvSpPr>
            <a:spLocks noChangeArrowheads="1"/>
          </p:cNvSpPr>
          <p:nvPr/>
        </p:nvSpPr>
        <p:spPr bwMode="auto">
          <a:xfrm>
            <a:off x="5262563" y="47767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3" name="AutoShape 22"/>
          <p:cNvSpPr>
            <a:spLocks noChangeArrowheads="1"/>
          </p:cNvSpPr>
          <p:nvPr/>
        </p:nvSpPr>
        <p:spPr bwMode="auto">
          <a:xfrm>
            <a:off x="3748088" y="326390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4" name="AutoShape 23"/>
          <p:cNvSpPr>
            <a:spLocks noChangeArrowheads="1"/>
          </p:cNvSpPr>
          <p:nvPr/>
        </p:nvSpPr>
        <p:spPr bwMode="auto">
          <a:xfrm>
            <a:off x="4357688" y="334010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5" name="AutoShape 24"/>
          <p:cNvSpPr>
            <a:spLocks noChangeArrowheads="1"/>
          </p:cNvSpPr>
          <p:nvPr/>
        </p:nvSpPr>
        <p:spPr bwMode="auto">
          <a:xfrm>
            <a:off x="5424488" y="4102100"/>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6" name="Line 25"/>
          <p:cNvSpPr>
            <a:spLocks noChangeShapeType="1"/>
          </p:cNvSpPr>
          <p:nvPr/>
        </p:nvSpPr>
        <p:spPr bwMode="auto">
          <a:xfrm flipV="1">
            <a:off x="2876549" y="3263900"/>
            <a:ext cx="2243139" cy="2990850"/>
          </a:xfrm>
          <a:prstGeom prst="line">
            <a:avLst/>
          </a:prstGeom>
          <a:noFill/>
          <a:ln w="19050">
            <a:solidFill>
              <a:schemeClr val="tx2"/>
            </a:solidFill>
            <a:round/>
            <a:headEnd/>
            <a:tailEnd/>
          </a:ln>
        </p:spPr>
        <p:txBody>
          <a:bodyPr>
            <a:prstTxWarp prst="textNoShape">
              <a:avLst/>
            </a:prstTxWarp>
          </a:bodyPr>
          <a:lstStyle/>
          <a:p>
            <a:endParaRPr lang="en-US"/>
          </a:p>
        </p:txBody>
      </p:sp>
      <p:sp>
        <p:nvSpPr>
          <p:cNvPr id="28" name="Line 27"/>
          <p:cNvSpPr>
            <a:spLocks noChangeShapeType="1"/>
          </p:cNvSpPr>
          <p:nvPr/>
        </p:nvSpPr>
        <p:spPr bwMode="auto">
          <a:xfrm flipH="1" flipV="1">
            <a:off x="4311650" y="4368800"/>
            <a:ext cx="254000" cy="184150"/>
          </a:xfrm>
          <a:prstGeom prst="line">
            <a:avLst/>
          </a:prstGeom>
          <a:noFill/>
          <a:ln w="19050">
            <a:solidFill>
              <a:schemeClr val="tx1"/>
            </a:solidFill>
            <a:prstDash val="dash"/>
            <a:round/>
            <a:headEnd/>
            <a:tailEnd/>
          </a:ln>
        </p:spPr>
        <p:txBody>
          <a:bodyPr>
            <a:prstTxWarp prst="textNoShape">
              <a:avLst/>
            </a:prstTxWarp>
          </a:bodyPr>
          <a:lstStyle/>
          <a:p>
            <a:endParaRPr lang="en-US"/>
          </a:p>
        </p:txBody>
      </p:sp>
      <p:sp>
        <p:nvSpPr>
          <p:cNvPr id="30" name="Oval 30"/>
          <p:cNvSpPr>
            <a:spLocks noChangeArrowheads="1"/>
          </p:cNvSpPr>
          <p:nvPr/>
        </p:nvSpPr>
        <p:spPr bwMode="auto">
          <a:xfrm>
            <a:off x="3587750" y="4483100"/>
            <a:ext cx="228600" cy="219075"/>
          </a:xfrm>
          <a:prstGeom prst="ellipse">
            <a:avLst/>
          </a:prstGeom>
          <a:noFill/>
          <a:ln w="19050">
            <a:solidFill>
              <a:srgbClr val="FF0000"/>
            </a:solidFill>
            <a:round/>
            <a:headEnd/>
            <a:tailEnd/>
          </a:ln>
        </p:spPr>
        <p:txBody>
          <a:bodyPr wrap="none" anchor="ctr">
            <a:prstTxWarp prst="textNoShape">
              <a:avLst/>
            </a:prstTxWarp>
          </a:bodyPr>
          <a:lstStyle/>
          <a:p>
            <a:endParaRPr lang="en-US"/>
          </a:p>
        </p:txBody>
      </p:sp>
      <p:sp>
        <p:nvSpPr>
          <p:cNvPr id="31" name="Oval 31"/>
          <p:cNvSpPr>
            <a:spLocks noChangeArrowheads="1"/>
          </p:cNvSpPr>
          <p:nvPr/>
        </p:nvSpPr>
        <p:spPr bwMode="auto">
          <a:xfrm>
            <a:off x="3860800" y="5278438"/>
            <a:ext cx="228600" cy="219075"/>
          </a:xfrm>
          <a:prstGeom prst="ellipse">
            <a:avLst/>
          </a:prstGeom>
          <a:noFill/>
          <a:ln w="19050">
            <a:solidFill>
              <a:schemeClr val="accent2"/>
            </a:solidFill>
            <a:round/>
            <a:headEnd/>
            <a:tailEnd/>
          </a:ln>
        </p:spPr>
        <p:txBody>
          <a:bodyPr wrap="none" anchor="ctr">
            <a:prstTxWarp prst="textNoShape">
              <a:avLst/>
            </a:prstTxWarp>
          </a:bodyPr>
          <a:lstStyle/>
          <a:p>
            <a:endParaRPr lang="en-US"/>
          </a:p>
        </p:txBody>
      </p:sp>
      <p:sp>
        <p:nvSpPr>
          <p:cNvPr id="32" name="Oval 32"/>
          <p:cNvSpPr>
            <a:spLocks noChangeArrowheads="1"/>
          </p:cNvSpPr>
          <p:nvPr/>
        </p:nvSpPr>
        <p:spPr bwMode="auto">
          <a:xfrm>
            <a:off x="4494213" y="4465638"/>
            <a:ext cx="228600" cy="219075"/>
          </a:xfrm>
          <a:prstGeom prst="ellipse">
            <a:avLst/>
          </a:prstGeom>
          <a:noFill/>
          <a:ln w="19050">
            <a:solidFill>
              <a:srgbClr val="0000FF"/>
            </a:solidFill>
            <a:round/>
            <a:headEnd/>
            <a:tailEnd/>
          </a:ln>
        </p:spPr>
        <p:txBody>
          <a:bodyPr wrap="none" anchor="ctr">
            <a:prstTxWarp prst="textNoShape">
              <a:avLst/>
            </a:prstTxWarp>
          </a:bodyPr>
          <a:lstStyle/>
          <a:p>
            <a:endParaRPr lang="en-US"/>
          </a:p>
        </p:txBody>
      </p:sp>
      <p:sp>
        <p:nvSpPr>
          <p:cNvPr id="33" name="Line 33"/>
          <p:cNvSpPr>
            <a:spLocks noChangeShapeType="1"/>
          </p:cNvSpPr>
          <p:nvPr/>
        </p:nvSpPr>
        <p:spPr bwMode="auto">
          <a:xfrm flipH="1" flipV="1">
            <a:off x="3687763" y="5183188"/>
            <a:ext cx="244475" cy="174625"/>
          </a:xfrm>
          <a:prstGeom prst="line">
            <a:avLst/>
          </a:prstGeom>
          <a:noFill/>
          <a:ln w="19050">
            <a:solidFill>
              <a:schemeClr val="tx1"/>
            </a:solidFill>
            <a:prstDash val="dash"/>
            <a:round/>
            <a:headEnd/>
            <a:tailEnd/>
          </a:ln>
        </p:spPr>
        <p:txBody>
          <a:bodyPr>
            <a:prstTxWarp prst="textNoShape">
              <a:avLst/>
            </a:prstTxWarp>
          </a:bodyPr>
          <a:lstStyle/>
          <a:p>
            <a:endParaRPr lang="en-US"/>
          </a:p>
        </p:txBody>
      </p:sp>
      <p:sp>
        <p:nvSpPr>
          <p:cNvPr id="34" name="Line 34"/>
          <p:cNvSpPr>
            <a:spLocks noChangeShapeType="1"/>
          </p:cNvSpPr>
          <p:nvPr/>
        </p:nvSpPr>
        <p:spPr bwMode="auto">
          <a:xfrm flipH="1" flipV="1">
            <a:off x="3740150" y="4621213"/>
            <a:ext cx="234950" cy="179387"/>
          </a:xfrm>
          <a:prstGeom prst="line">
            <a:avLst/>
          </a:prstGeom>
          <a:noFill/>
          <a:ln w="19050">
            <a:solidFill>
              <a:schemeClr val="tx1"/>
            </a:solidFill>
            <a:prstDash val="dash"/>
            <a:round/>
            <a:headEnd/>
            <a:tailEnd/>
          </a:ln>
        </p:spPr>
        <p:txBody>
          <a:bodyPr>
            <a:prstTxWarp prst="textNoShape">
              <a:avLst/>
            </a:prstTxWarp>
          </a:bodyPr>
          <a:lstStyle/>
          <a:p>
            <a:endParaRPr lang="en-US"/>
          </a:p>
        </p:txBody>
      </p:sp>
      <p:sp>
        <p:nvSpPr>
          <p:cNvPr id="35" name="Line 35"/>
          <p:cNvSpPr>
            <a:spLocks noChangeShapeType="1"/>
          </p:cNvSpPr>
          <p:nvPr/>
        </p:nvSpPr>
        <p:spPr bwMode="auto">
          <a:xfrm flipV="1">
            <a:off x="3414713" y="3444875"/>
            <a:ext cx="2009775" cy="2693988"/>
          </a:xfrm>
          <a:prstGeom prst="line">
            <a:avLst/>
          </a:prstGeom>
          <a:noFill/>
          <a:ln w="19050" cap="rnd">
            <a:solidFill>
              <a:schemeClr val="tx2"/>
            </a:solidFill>
            <a:prstDash val="sysDot"/>
            <a:round/>
            <a:headEnd/>
            <a:tailEnd/>
          </a:ln>
        </p:spPr>
        <p:txBody>
          <a:bodyPr>
            <a:prstTxWarp prst="textNoShape">
              <a:avLst/>
            </a:prstTxWarp>
          </a:bodyPr>
          <a:lstStyle/>
          <a:p>
            <a:endParaRPr lang="en-US"/>
          </a:p>
        </p:txBody>
      </p:sp>
      <p:sp>
        <p:nvSpPr>
          <p:cNvPr id="36" name="Line 36"/>
          <p:cNvSpPr>
            <a:spLocks noChangeShapeType="1"/>
          </p:cNvSpPr>
          <p:nvPr/>
        </p:nvSpPr>
        <p:spPr bwMode="auto">
          <a:xfrm flipV="1">
            <a:off x="2767013" y="3082925"/>
            <a:ext cx="2066925" cy="2770188"/>
          </a:xfrm>
          <a:prstGeom prst="line">
            <a:avLst/>
          </a:prstGeom>
          <a:noFill/>
          <a:ln w="19050" cap="rnd">
            <a:solidFill>
              <a:schemeClr val="tx2"/>
            </a:solidFill>
            <a:prstDash val="sysDot"/>
            <a:round/>
            <a:headEnd/>
            <a:tailEnd/>
          </a:ln>
        </p:spPr>
        <p:txBody>
          <a:bodyPr>
            <a:prstTxWarp prst="textNoShape">
              <a:avLst/>
            </a:prstTxWarp>
          </a:bodyPr>
          <a:lstStyle/>
          <a:p>
            <a:endParaRPr lang="en-US"/>
          </a:p>
        </p:txBody>
      </p:sp>
      <p:sp>
        <p:nvSpPr>
          <p:cNvPr id="41" name="Line 26"/>
          <p:cNvSpPr>
            <a:spLocks noChangeShapeType="1"/>
          </p:cNvSpPr>
          <p:nvPr/>
        </p:nvSpPr>
        <p:spPr bwMode="auto">
          <a:xfrm>
            <a:off x="1752600" y="5638800"/>
            <a:ext cx="742950" cy="615950"/>
          </a:xfrm>
          <a:prstGeom prst="line">
            <a:avLst/>
          </a:prstGeom>
          <a:noFill/>
          <a:ln w="19050">
            <a:solidFill>
              <a:schemeClr val="tx1"/>
            </a:solidFill>
            <a:round/>
            <a:headEnd type="triangle" w="lg" len="med"/>
            <a:tailEnd/>
          </a:ln>
        </p:spPr>
        <p:txBody>
          <a:bodyPr>
            <a:prstTxWarp prst="textNoShape">
              <a:avLst/>
            </a:prstTxWarp>
          </a:bodyPr>
          <a:lstStyle/>
          <a:p>
            <a:endParaRPr lang="en-US"/>
          </a:p>
        </p:txBody>
      </p:sp>
      <p:sp>
        <p:nvSpPr>
          <p:cNvPr id="42" name="TextBox 43"/>
          <p:cNvSpPr txBox="1">
            <a:spLocks noChangeArrowheads="1"/>
          </p:cNvSpPr>
          <p:nvPr/>
        </p:nvSpPr>
        <p:spPr bwMode="auto">
          <a:xfrm>
            <a:off x="1524000" y="5791200"/>
            <a:ext cx="376238" cy="369888"/>
          </a:xfrm>
          <a:prstGeom prst="rect">
            <a:avLst/>
          </a:prstGeom>
          <a:noFill/>
          <a:ln w="9525">
            <a:noFill/>
            <a:miter lim="800000"/>
            <a:headEnd/>
            <a:tailEnd/>
          </a:ln>
        </p:spPr>
        <p:txBody>
          <a:bodyPr wrap="none">
            <a:prstTxWarp prst="textNoShape">
              <a:avLst/>
            </a:prstTxWarp>
            <a:spAutoFit/>
          </a:bodyPr>
          <a:lstStyle/>
          <a:p>
            <a:r>
              <a:rPr lang="en-US" sz="1800" b="1"/>
              <a:t>w</a:t>
            </a:r>
          </a:p>
        </p:txBody>
      </p:sp>
      <p:sp>
        <p:nvSpPr>
          <p:cNvPr id="43" name="TextBox 42"/>
          <p:cNvSpPr txBox="1"/>
          <p:nvPr/>
        </p:nvSpPr>
        <p:spPr>
          <a:xfrm>
            <a:off x="1447800" y="1828800"/>
            <a:ext cx="7091029" cy="954107"/>
          </a:xfrm>
          <a:prstGeom prst="rect">
            <a:avLst/>
          </a:prstGeom>
          <a:noFill/>
        </p:spPr>
        <p:txBody>
          <a:bodyPr wrap="none" rtlCol="0">
            <a:spAutoFit/>
          </a:bodyPr>
          <a:lstStyle/>
          <a:p>
            <a:r>
              <a:rPr lang="en-US" sz="2800" dirty="0" smtClean="0">
                <a:solidFill>
                  <a:srgbClr val="0000FF"/>
                </a:solidFill>
              </a:rPr>
              <a:t>The </a:t>
            </a:r>
            <a:r>
              <a:rPr lang="en-US" sz="2800" i="1" dirty="0" smtClean="0">
                <a:solidFill>
                  <a:srgbClr val="0000FF"/>
                </a:solidFill>
              </a:rPr>
              <a:t>support vectors</a:t>
            </a:r>
            <a:r>
              <a:rPr lang="en-US" sz="2800" dirty="0" smtClean="0">
                <a:solidFill>
                  <a:srgbClr val="0000FF"/>
                </a:solidFill>
              </a:rPr>
              <a:t> define the </a:t>
            </a:r>
            <a:r>
              <a:rPr lang="en-US" sz="2800" dirty="0" err="1" smtClean="0">
                <a:solidFill>
                  <a:srgbClr val="0000FF"/>
                </a:solidFill>
              </a:rPr>
              <a:t>hyperplane</a:t>
            </a:r>
            <a:endParaRPr lang="en-US" sz="2800" dirty="0" smtClean="0">
              <a:solidFill>
                <a:srgbClr val="0000FF"/>
              </a:solidFill>
            </a:endParaRPr>
          </a:p>
          <a:p>
            <a:r>
              <a:rPr lang="en-US" sz="2800" dirty="0" smtClean="0">
                <a:solidFill>
                  <a:srgbClr val="0000FF"/>
                </a:solidFill>
              </a:rPr>
              <a:t>and the margin</a:t>
            </a:r>
            <a:endParaRPr lang="en-US" sz="2800" dirty="0">
              <a:solidFill>
                <a:srgbClr val="0000FF"/>
              </a:solidFill>
            </a:endParaRPr>
          </a:p>
        </p:txBody>
      </p:sp>
      <p:cxnSp>
        <p:nvCxnSpPr>
          <p:cNvPr id="48" name="Straight Connector 47"/>
          <p:cNvCxnSpPr/>
          <p:nvPr/>
        </p:nvCxnSpPr>
        <p:spPr bwMode="auto">
          <a:xfrm rot="5400000" flipH="1" flipV="1">
            <a:off x="2362994" y="6476206"/>
            <a:ext cx="304800" cy="1588"/>
          </a:xfrm>
          <a:prstGeom prst="line">
            <a:avLst/>
          </a:prstGeom>
          <a:gradFill rotWithShape="0">
            <a:gsLst>
              <a:gs pos="0">
                <a:srgbClr val="A50021"/>
              </a:gs>
              <a:gs pos="100000">
                <a:schemeClr val="tx1"/>
              </a:gs>
            </a:gsLst>
            <a:lin ang="0" scaled="1"/>
          </a:gradFill>
          <a:ln w="28575" cap="flat" cmpd="sng" algn="ctr">
            <a:solidFill>
              <a:srgbClr val="00A000"/>
            </a:solidFill>
            <a:prstDash val="solid"/>
            <a:miter lim="800000"/>
            <a:headEnd type="none" w="med" len="med"/>
            <a:tailEnd type="none" w="med" len="med"/>
          </a:ln>
          <a:effectLst/>
        </p:spPr>
      </p:cxnSp>
      <p:sp>
        <p:nvSpPr>
          <p:cNvPr id="49" name="TextBox 48"/>
          <p:cNvSpPr txBox="1"/>
          <p:nvPr/>
        </p:nvSpPr>
        <p:spPr>
          <a:xfrm>
            <a:off x="2590800" y="6248400"/>
            <a:ext cx="327308" cy="400110"/>
          </a:xfrm>
          <a:prstGeom prst="rect">
            <a:avLst/>
          </a:prstGeom>
          <a:noFill/>
        </p:spPr>
        <p:txBody>
          <a:bodyPr wrap="none" rtlCol="0">
            <a:spAutoFit/>
          </a:bodyPr>
          <a:lstStyle/>
          <a:p>
            <a:r>
              <a:rPr lang="en-US" sz="2000" dirty="0" err="1" smtClean="0"/>
              <a:t>b</a:t>
            </a:r>
            <a:endParaRPr lang="en-US"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32" grpId="0" animBg="1"/>
      <p:bldP spid="35" grpId="0" animBg="1"/>
      <p:bldP spid="36" grpId="0" animBg="1"/>
    </p:bld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Measuring the margin</a:t>
            </a:r>
            <a:endParaRPr lang="en-US" dirty="0"/>
          </a:p>
        </p:txBody>
      </p:sp>
      <p:sp>
        <p:nvSpPr>
          <p:cNvPr id="5" name="Line 4"/>
          <p:cNvSpPr>
            <a:spLocks noChangeShapeType="1"/>
          </p:cNvSpPr>
          <p:nvPr/>
        </p:nvSpPr>
        <p:spPr bwMode="auto">
          <a:xfrm flipV="1">
            <a:off x="2514600" y="3282950"/>
            <a:ext cx="0" cy="3041650"/>
          </a:xfrm>
          <a:prstGeom prst="line">
            <a:avLst/>
          </a:prstGeom>
          <a:noFill/>
          <a:ln w="25400">
            <a:solidFill>
              <a:schemeClr val="tx1"/>
            </a:solidFill>
            <a:round/>
            <a:headEnd/>
            <a:tailEnd type="triangle" w="med" len="med"/>
          </a:ln>
        </p:spPr>
        <p:txBody>
          <a:bodyPr>
            <a:prstTxWarp prst="textNoShape">
              <a:avLst/>
            </a:prstTxWarp>
          </a:bodyPr>
          <a:lstStyle/>
          <a:p>
            <a:endParaRPr lang="en-US"/>
          </a:p>
        </p:txBody>
      </p:sp>
      <p:sp>
        <p:nvSpPr>
          <p:cNvPr id="6" name="Line 5"/>
          <p:cNvSpPr>
            <a:spLocks noChangeShapeType="1"/>
          </p:cNvSpPr>
          <p:nvPr/>
        </p:nvSpPr>
        <p:spPr bwMode="auto">
          <a:xfrm flipV="1">
            <a:off x="2376488" y="6272213"/>
            <a:ext cx="4081462" cy="0"/>
          </a:xfrm>
          <a:prstGeom prst="line">
            <a:avLst/>
          </a:prstGeom>
          <a:noFill/>
          <a:ln w="25400">
            <a:solidFill>
              <a:schemeClr val="tx1"/>
            </a:solidFill>
            <a:round/>
            <a:headEnd/>
            <a:tailEnd type="triangle" w="med" len="med"/>
          </a:ln>
        </p:spPr>
        <p:txBody>
          <a:bodyPr>
            <a:prstTxWarp prst="textNoShape">
              <a:avLst/>
            </a:prstTxWarp>
          </a:bodyPr>
          <a:lstStyle/>
          <a:p>
            <a:endParaRPr lang="en-US"/>
          </a:p>
        </p:txBody>
      </p:sp>
      <p:sp>
        <p:nvSpPr>
          <p:cNvPr id="7" name="AutoShape 6"/>
          <p:cNvSpPr>
            <a:spLocks noChangeArrowheads="1"/>
          </p:cNvSpPr>
          <p:nvPr/>
        </p:nvSpPr>
        <p:spPr bwMode="auto">
          <a:xfrm>
            <a:off x="3551238" y="410210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8" name="AutoShape 7"/>
          <p:cNvSpPr>
            <a:spLocks noChangeArrowheads="1"/>
          </p:cNvSpPr>
          <p:nvPr/>
        </p:nvSpPr>
        <p:spPr bwMode="auto">
          <a:xfrm>
            <a:off x="2976563" y="44592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9" name="AutoShape 8"/>
          <p:cNvSpPr>
            <a:spLocks noChangeArrowheads="1"/>
          </p:cNvSpPr>
          <p:nvPr/>
        </p:nvSpPr>
        <p:spPr bwMode="auto">
          <a:xfrm>
            <a:off x="3128963" y="50053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0" name="AutoShape 9"/>
          <p:cNvSpPr>
            <a:spLocks noChangeArrowheads="1"/>
          </p:cNvSpPr>
          <p:nvPr/>
        </p:nvSpPr>
        <p:spPr bwMode="auto">
          <a:xfrm>
            <a:off x="2747963" y="54625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1" name="AutoShape 10"/>
          <p:cNvSpPr>
            <a:spLocks noChangeArrowheads="1"/>
          </p:cNvSpPr>
          <p:nvPr/>
        </p:nvSpPr>
        <p:spPr bwMode="auto">
          <a:xfrm>
            <a:off x="3281363" y="38623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2" name="AutoShape 11"/>
          <p:cNvSpPr>
            <a:spLocks noChangeArrowheads="1"/>
          </p:cNvSpPr>
          <p:nvPr/>
        </p:nvSpPr>
        <p:spPr bwMode="auto">
          <a:xfrm>
            <a:off x="2747963" y="47767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3" name="AutoShape 12"/>
          <p:cNvSpPr>
            <a:spLocks noChangeArrowheads="1"/>
          </p:cNvSpPr>
          <p:nvPr/>
        </p:nvSpPr>
        <p:spPr bwMode="auto">
          <a:xfrm>
            <a:off x="2900363" y="49291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4" name="AutoShape 13"/>
          <p:cNvSpPr>
            <a:spLocks noChangeArrowheads="1"/>
          </p:cNvSpPr>
          <p:nvPr/>
        </p:nvSpPr>
        <p:spPr bwMode="auto">
          <a:xfrm>
            <a:off x="3662363" y="45481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5" name="AutoShape 14"/>
          <p:cNvSpPr>
            <a:spLocks noChangeArrowheads="1"/>
          </p:cNvSpPr>
          <p:nvPr/>
        </p:nvSpPr>
        <p:spPr bwMode="auto">
          <a:xfrm>
            <a:off x="4564063" y="45354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6" name="AutoShape 15"/>
          <p:cNvSpPr>
            <a:spLocks noChangeArrowheads="1"/>
          </p:cNvSpPr>
          <p:nvPr/>
        </p:nvSpPr>
        <p:spPr bwMode="auto">
          <a:xfrm>
            <a:off x="4195763" y="54625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7" name="AutoShape 16"/>
          <p:cNvSpPr>
            <a:spLocks noChangeArrowheads="1"/>
          </p:cNvSpPr>
          <p:nvPr/>
        </p:nvSpPr>
        <p:spPr bwMode="auto">
          <a:xfrm>
            <a:off x="5186363" y="54625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8" name="AutoShape 17"/>
          <p:cNvSpPr>
            <a:spLocks noChangeArrowheads="1"/>
          </p:cNvSpPr>
          <p:nvPr/>
        </p:nvSpPr>
        <p:spPr bwMode="auto">
          <a:xfrm>
            <a:off x="3878263" y="59832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9" name="AutoShape 18"/>
          <p:cNvSpPr>
            <a:spLocks noChangeArrowheads="1"/>
          </p:cNvSpPr>
          <p:nvPr/>
        </p:nvSpPr>
        <p:spPr bwMode="auto">
          <a:xfrm>
            <a:off x="4500563" y="48529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0" name="AutoShape 19"/>
          <p:cNvSpPr>
            <a:spLocks noChangeArrowheads="1"/>
          </p:cNvSpPr>
          <p:nvPr/>
        </p:nvSpPr>
        <p:spPr bwMode="auto">
          <a:xfrm>
            <a:off x="3932238" y="5346700"/>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1" name="AutoShape 20"/>
          <p:cNvSpPr>
            <a:spLocks noChangeArrowheads="1"/>
          </p:cNvSpPr>
          <p:nvPr/>
        </p:nvSpPr>
        <p:spPr bwMode="auto">
          <a:xfrm>
            <a:off x="4576763" y="56911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2" name="AutoShape 21"/>
          <p:cNvSpPr>
            <a:spLocks noChangeArrowheads="1"/>
          </p:cNvSpPr>
          <p:nvPr/>
        </p:nvSpPr>
        <p:spPr bwMode="auto">
          <a:xfrm>
            <a:off x="5262563" y="47767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3" name="AutoShape 22"/>
          <p:cNvSpPr>
            <a:spLocks noChangeArrowheads="1"/>
          </p:cNvSpPr>
          <p:nvPr/>
        </p:nvSpPr>
        <p:spPr bwMode="auto">
          <a:xfrm>
            <a:off x="3748088" y="326390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4" name="AutoShape 23"/>
          <p:cNvSpPr>
            <a:spLocks noChangeArrowheads="1"/>
          </p:cNvSpPr>
          <p:nvPr/>
        </p:nvSpPr>
        <p:spPr bwMode="auto">
          <a:xfrm>
            <a:off x="4357688" y="334010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5" name="AutoShape 24"/>
          <p:cNvSpPr>
            <a:spLocks noChangeArrowheads="1"/>
          </p:cNvSpPr>
          <p:nvPr/>
        </p:nvSpPr>
        <p:spPr bwMode="auto">
          <a:xfrm>
            <a:off x="5424488" y="4102100"/>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6" name="Line 25"/>
          <p:cNvSpPr>
            <a:spLocks noChangeShapeType="1"/>
          </p:cNvSpPr>
          <p:nvPr/>
        </p:nvSpPr>
        <p:spPr bwMode="auto">
          <a:xfrm flipV="1">
            <a:off x="2876549" y="3263900"/>
            <a:ext cx="2243139" cy="2990850"/>
          </a:xfrm>
          <a:prstGeom prst="line">
            <a:avLst/>
          </a:prstGeom>
          <a:noFill/>
          <a:ln w="19050">
            <a:solidFill>
              <a:schemeClr val="tx2"/>
            </a:solidFill>
            <a:round/>
            <a:headEnd/>
            <a:tailEnd/>
          </a:ln>
        </p:spPr>
        <p:txBody>
          <a:bodyPr>
            <a:prstTxWarp prst="textNoShape">
              <a:avLst/>
            </a:prstTxWarp>
          </a:bodyPr>
          <a:lstStyle/>
          <a:p>
            <a:endParaRPr lang="en-US"/>
          </a:p>
        </p:txBody>
      </p:sp>
      <p:sp>
        <p:nvSpPr>
          <p:cNvPr id="28" name="Line 27"/>
          <p:cNvSpPr>
            <a:spLocks noChangeShapeType="1"/>
          </p:cNvSpPr>
          <p:nvPr/>
        </p:nvSpPr>
        <p:spPr bwMode="auto">
          <a:xfrm flipH="1" flipV="1">
            <a:off x="4311650" y="4368800"/>
            <a:ext cx="254000" cy="184150"/>
          </a:xfrm>
          <a:prstGeom prst="line">
            <a:avLst/>
          </a:prstGeom>
          <a:noFill/>
          <a:ln w="19050">
            <a:solidFill>
              <a:schemeClr val="tx1"/>
            </a:solidFill>
            <a:prstDash val="dash"/>
            <a:round/>
            <a:headEnd/>
            <a:tailEnd/>
          </a:ln>
        </p:spPr>
        <p:txBody>
          <a:bodyPr>
            <a:prstTxWarp prst="textNoShape">
              <a:avLst/>
            </a:prstTxWarp>
          </a:bodyPr>
          <a:lstStyle/>
          <a:p>
            <a:endParaRPr lang="en-US"/>
          </a:p>
        </p:txBody>
      </p:sp>
      <p:sp>
        <p:nvSpPr>
          <p:cNvPr id="30" name="Oval 30"/>
          <p:cNvSpPr>
            <a:spLocks noChangeArrowheads="1"/>
          </p:cNvSpPr>
          <p:nvPr/>
        </p:nvSpPr>
        <p:spPr bwMode="auto">
          <a:xfrm>
            <a:off x="3587750" y="4483100"/>
            <a:ext cx="228600" cy="219075"/>
          </a:xfrm>
          <a:prstGeom prst="ellipse">
            <a:avLst/>
          </a:prstGeom>
          <a:noFill/>
          <a:ln w="19050">
            <a:solidFill>
              <a:srgbClr val="FF0000"/>
            </a:solidFill>
            <a:round/>
            <a:headEnd/>
            <a:tailEnd/>
          </a:ln>
        </p:spPr>
        <p:txBody>
          <a:bodyPr wrap="none" anchor="ctr">
            <a:prstTxWarp prst="textNoShape">
              <a:avLst/>
            </a:prstTxWarp>
          </a:bodyPr>
          <a:lstStyle/>
          <a:p>
            <a:endParaRPr lang="en-US"/>
          </a:p>
        </p:txBody>
      </p:sp>
      <p:sp>
        <p:nvSpPr>
          <p:cNvPr id="31" name="Oval 31"/>
          <p:cNvSpPr>
            <a:spLocks noChangeArrowheads="1"/>
          </p:cNvSpPr>
          <p:nvPr/>
        </p:nvSpPr>
        <p:spPr bwMode="auto">
          <a:xfrm>
            <a:off x="3860800" y="5278438"/>
            <a:ext cx="228600" cy="219075"/>
          </a:xfrm>
          <a:prstGeom prst="ellipse">
            <a:avLst/>
          </a:prstGeom>
          <a:noFill/>
          <a:ln w="19050">
            <a:solidFill>
              <a:schemeClr val="accent2"/>
            </a:solidFill>
            <a:round/>
            <a:headEnd/>
            <a:tailEnd/>
          </a:ln>
        </p:spPr>
        <p:txBody>
          <a:bodyPr wrap="none" anchor="ctr">
            <a:prstTxWarp prst="textNoShape">
              <a:avLst/>
            </a:prstTxWarp>
          </a:bodyPr>
          <a:lstStyle/>
          <a:p>
            <a:endParaRPr lang="en-US"/>
          </a:p>
        </p:txBody>
      </p:sp>
      <p:sp>
        <p:nvSpPr>
          <p:cNvPr id="32" name="Oval 32"/>
          <p:cNvSpPr>
            <a:spLocks noChangeArrowheads="1"/>
          </p:cNvSpPr>
          <p:nvPr/>
        </p:nvSpPr>
        <p:spPr bwMode="auto">
          <a:xfrm>
            <a:off x="4494213" y="4465638"/>
            <a:ext cx="228600" cy="219075"/>
          </a:xfrm>
          <a:prstGeom prst="ellipse">
            <a:avLst/>
          </a:prstGeom>
          <a:noFill/>
          <a:ln w="19050">
            <a:solidFill>
              <a:srgbClr val="0000FF"/>
            </a:solidFill>
            <a:round/>
            <a:headEnd/>
            <a:tailEnd/>
          </a:ln>
        </p:spPr>
        <p:txBody>
          <a:bodyPr wrap="none" anchor="ctr">
            <a:prstTxWarp prst="textNoShape">
              <a:avLst/>
            </a:prstTxWarp>
          </a:bodyPr>
          <a:lstStyle/>
          <a:p>
            <a:endParaRPr lang="en-US"/>
          </a:p>
        </p:txBody>
      </p:sp>
      <p:sp>
        <p:nvSpPr>
          <p:cNvPr id="33" name="Line 33"/>
          <p:cNvSpPr>
            <a:spLocks noChangeShapeType="1"/>
          </p:cNvSpPr>
          <p:nvPr/>
        </p:nvSpPr>
        <p:spPr bwMode="auto">
          <a:xfrm flipH="1" flipV="1">
            <a:off x="3687763" y="5183188"/>
            <a:ext cx="244475" cy="174625"/>
          </a:xfrm>
          <a:prstGeom prst="line">
            <a:avLst/>
          </a:prstGeom>
          <a:noFill/>
          <a:ln w="19050">
            <a:solidFill>
              <a:schemeClr val="tx1"/>
            </a:solidFill>
            <a:prstDash val="dash"/>
            <a:round/>
            <a:headEnd/>
            <a:tailEnd/>
          </a:ln>
        </p:spPr>
        <p:txBody>
          <a:bodyPr>
            <a:prstTxWarp prst="textNoShape">
              <a:avLst/>
            </a:prstTxWarp>
          </a:bodyPr>
          <a:lstStyle/>
          <a:p>
            <a:endParaRPr lang="en-US"/>
          </a:p>
        </p:txBody>
      </p:sp>
      <p:sp>
        <p:nvSpPr>
          <p:cNvPr id="34" name="Line 34"/>
          <p:cNvSpPr>
            <a:spLocks noChangeShapeType="1"/>
          </p:cNvSpPr>
          <p:nvPr/>
        </p:nvSpPr>
        <p:spPr bwMode="auto">
          <a:xfrm flipH="1" flipV="1">
            <a:off x="3740150" y="4621213"/>
            <a:ext cx="234950" cy="179387"/>
          </a:xfrm>
          <a:prstGeom prst="line">
            <a:avLst/>
          </a:prstGeom>
          <a:noFill/>
          <a:ln w="19050">
            <a:solidFill>
              <a:schemeClr val="tx1"/>
            </a:solidFill>
            <a:prstDash val="dash"/>
            <a:round/>
            <a:headEnd/>
            <a:tailEnd/>
          </a:ln>
        </p:spPr>
        <p:txBody>
          <a:bodyPr>
            <a:prstTxWarp prst="textNoShape">
              <a:avLst/>
            </a:prstTxWarp>
          </a:bodyPr>
          <a:lstStyle/>
          <a:p>
            <a:endParaRPr lang="en-US"/>
          </a:p>
        </p:txBody>
      </p:sp>
      <p:sp>
        <p:nvSpPr>
          <p:cNvPr id="35" name="Line 35"/>
          <p:cNvSpPr>
            <a:spLocks noChangeShapeType="1"/>
          </p:cNvSpPr>
          <p:nvPr/>
        </p:nvSpPr>
        <p:spPr bwMode="auto">
          <a:xfrm flipV="1">
            <a:off x="3414713" y="3444875"/>
            <a:ext cx="2009775" cy="2693988"/>
          </a:xfrm>
          <a:prstGeom prst="line">
            <a:avLst/>
          </a:prstGeom>
          <a:noFill/>
          <a:ln w="19050" cap="rnd">
            <a:solidFill>
              <a:schemeClr val="tx2"/>
            </a:solidFill>
            <a:prstDash val="sysDot"/>
            <a:round/>
            <a:headEnd/>
            <a:tailEnd/>
          </a:ln>
        </p:spPr>
        <p:txBody>
          <a:bodyPr>
            <a:prstTxWarp prst="textNoShape">
              <a:avLst/>
            </a:prstTxWarp>
          </a:bodyPr>
          <a:lstStyle/>
          <a:p>
            <a:endParaRPr lang="en-US"/>
          </a:p>
        </p:txBody>
      </p:sp>
      <p:sp>
        <p:nvSpPr>
          <p:cNvPr id="36" name="Line 36"/>
          <p:cNvSpPr>
            <a:spLocks noChangeShapeType="1"/>
          </p:cNvSpPr>
          <p:nvPr/>
        </p:nvSpPr>
        <p:spPr bwMode="auto">
          <a:xfrm flipV="1">
            <a:off x="2767013" y="3082925"/>
            <a:ext cx="2066925" cy="2770188"/>
          </a:xfrm>
          <a:prstGeom prst="line">
            <a:avLst/>
          </a:prstGeom>
          <a:noFill/>
          <a:ln w="19050" cap="rnd">
            <a:solidFill>
              <a:schemeClr val="tx2"/>
            </a:solidFill>
            <a:prstDash val="sysDot"/>
            <a:round/>
            <a:headEnd/>
            <a:tailEnd/>
          </a:ln>
        </p:spPr>
        <p:txBody>
          <a:bodyPr>
            <a:prstTxWarp prst="textNoShape">
              <a:avLst/>
            </a:prstTxWarp>
          </a:bodyPr>
          <a:lstStyle/>
          <a:p>
            <a:endParaRPr lang="en-US"/>
          </a:p>
        </p:txBody>
      </p:sp>
      <p:sp>
        <p:nvSpPr>
          <p:cNvPr id="41" name="Line 26"/>
          <p:cNvSpPr>
            <a:spLocks noChangeShapeType="1"/>
          </p:cNvSpPr>
          <p:nvPr/>
        </p:nvSpPr>
        <p:spPr bwMode="auto">
          <a:xfrm>
            <a:off x="1752600" y="5638800"/>
            <a:ext cx="742950" cy="615950"/>
          </a:xfrm>
          <a:prstGeom prst="line">
            <a:avLst/>
          </a:prstGeom>
          <a:noFill/>
          <a:ln w="19050">
            <a:solidFill>
              <a:schemeClr val="tx1"/>
            </a:solidFill>
            <a:round/>
            <a:headEnd type="triangle" w="lg" len="med"/>
            <a:tailEnd/>
          </a:ln>
        </p:spPr>
        <p:txBody>
          <a:bodyPr>
            <a:prstTxWarp prst="textNoShape">
              <a:avLst/>
            </a:prstTxWarp>
          </a:bodyPr>
          <a:lstStyle/>
          <a:p>
            <a:endParaRPr lang="en-US"/>
          </a:p>
        </p:txBody>
      </p:sp>
      <p:sp>
        <p:nvSpPr>
          <p:cNvPr id="42" name="TextBox 43"/>
          <p:cNvSpPr txBox="1">
            <a:spLocks noChangeArrowheads="1"/>
          </p:cNvSpPr>
          <p:nvPr/>
        </p:nvSpPr>
        <p:spPr bwMode="auto">
          <a:xfrm>
            <a:off x="1524000" y="5791200"/>
            <a:ext cx="376238" cy="369888"/>
          </a:xfrm>
          <a:prstGeom prst="rect">
            <a:avLst/>
          </a:prstGeom>
          <a:noFill/>
          <a:ln w="9525">
            <a:noFill/>
            <a:miter lim="800000"/>
            <a:headEnd/>
            <a:tailEnd/>
          </a:ln>
        </p:spPr>
        <p:txBody>
          <a:bodyPr wrap="none">
            <a:prstTxWarp prst="textNoShape">
              <a:avLst/>
            </a:prstTxWarp>
            <a:spAutoFit/>
          </a:bodyPr>
          <a:lstStyle/>
          <a:p>
            <a:r>
              <a:rPr lang="en-US" sz="1800" b="1"/>
              <a:t>w</a:t>
            </a:r>
          </a:p>
        </p:txBody>
      </p:sp>
      <p:sp>
        <p:nvSpPr>
          <p:cNvPr id="43" name="TextBox 42"/>
          <p:cNvSpPr txBox="1"/>
          <p:nvPr/>
        </p:nvSpPr>
        <p:spPr>
          <a:xfrm>
            <a:off x="1447801" y="1828800"/>
            <a:ext cx="7086600" cy="954107"/>
          </a:xfrm>
          <a:prstGeom prst="rect">
            <a:avLst/>
          </a:prstGeom>
          <a:noFill/>
        </p:spPr>
        <p:txBody>
          <a:bodyPr wrap="square" rtlCol="0">
            <a:spAutoFit/>
          </a:bodyPr>
          <a:lstStyle/>
          <a:p>
            <a:r>
              <a:rPr lang="en-US" sz="2800" dirty="0" smtClean="0">
                <a:solidFill>
                  <a:srgbClr val="FF0000"/>
                </a:solidFill>
              </a:rPr>
              <a:t>In an </a:t>
            </a:r>
            <a:r>
              <a:rPr lang="en-US" sz="2800" dirty="0" err="1" smtClean="0">
                <a:solidFill>
                  <a:srgbClr val="FF0000"/>
                </a:solidFill>
              </a:rPr>
              <a:t>n</a:t>
            </a:r>
            <a:r>
              <a:rPr lang="en-US" sz="2800" dirty="0" smtClean="0">
                <a:solidFill>
                  <a:srgbClr val="FF0000"/>
                </a:solidFill>
              </a:rPr>
              <a:t>-dimensional space, how can we represent this </a:t>
            </a:r>
            <a:r>
              <a:rPr lang="en-US" sz="2800" dirty="0" err="1" smtClean="0">
                <a:solidFill>
                  <a:srgbClr val="FF0000"/>
                </a:solidFill>
              </a:rPr>
              <a:t>hyperplane</a:t>
            </a:r>
            <a:r>
              <a:rPr lang="en-US" sz="2800" dirty="0" smtClean="0">
                <a:solidFill>
                  <a:srgbClr val="FF0000"/>
                </a:solidFill>
              </a:rPr>
              <a:t>?</a:t>
            </a:r>
            <a:endParaRPr lang="en-US" sz="2800" dirty="0">
              <a:solidFill>
                <a:srgbClr val="FF0000"/>
              </a:solidFill>
            </a:endParaRPr>
          </a:p>
        </p:txBody>
      </p:sp>
      <p:cxnSp>
        <p:nvCxnSpPr>
          <p:cNvPr id="48" name="Straight Connector 47"/>
          <p:cNvCxnSpPr/>
          <p:nvPr/>
        </p:nvCxnSpPr>
        <p:spPr bwMode="auto">
          <a:xfrm rot="5400000" flipH="1" flipV="1">
            <a:off x="2362994" y="6476206"/>
            <a:ext cx="304800" cy="1588"/>
          </a:xfrm>
          <a:prstGeom prst="line">
            <a:avLst/>
          </a:prstGeom>
          <a:gradFill rotWithShape="0">
            <a:gsLst>
              <a:gs pos="0">
                <a:srgbClr val="A50021"/>
              </a:gs>
              <a:gs pos="100000">
                <a:schemeClr val="tx1"/>
              </a:gs>
            </a:gsLst>
            <a:lin ang="0" scaled="1"/>
          </a:gradFill>
          <a:ln w="28575" cap="flat" cmpd="sng" algn="ctr">
            <a:solidFill>
              <a:srgbClr val="00A000"/>
            </a:solidFill>
            <a:prstDash val="solid"/>
            <a:miter lim="800000"/>
            <a:headEnd type="none" w="med" len="med"/>
            <a:tailEnd type="none" w="med" len="med"/>
          </a:ln>
          <a:effectLst/>
        </p:spPr>
      </p:cxnSp>
      <p:sp>
        <p:nvSpPr>
          <p:cNvPr id="49" name="TextBox 48"/>
          <p:cNvSpPr txBox="1"/>
          <p:nvPr/>
        </p:nvSpPr>
        <p:spPr>
          <a:xfrm>
            <a:off x="2590800" y="6248400"/>
            <a:ext cx="327308" cy="400110"/>
          </a:xfrm>
          <a:prstGeom prst="rect">
            <a:avLst/>
          </a:prstGeom>
          <a:noFill/>
        </p:spPr>
        <p:txBody>
          <a:bodyPr wrap="none" rtlCol="0">
            <a:spAutoFit/>
          </a:bodyPr>
          <a:lstStyle/>
          <a:p>
            <a:r>
              <a:rPr lang="en-US" sz="2000" dirty="0" err="1" smtClean="0"/>
              <a:t>b</a:t>
            </a:r>
            <a:endParaRPr lang="en-US"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32" grpId="0" animBg="1"/>
      <p:bldP spid="35" grpId="0" animBg="1"/>
      <p:bldP spid="36" grpId="0" animBg="1"/>
    </p:bld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Measuring the margin</a:t>
            </a:r>
            <a:endParaRPr lang="en-US" dirty="0"/>
          </a:p>
        </p:txBody>
      </p:sp>
      <p:sp>
        <p:nvSpPr>
          <p:cNvPr id="5" name="Line 4"/>
          <p:cNvSpPr>
            <a:spLocks noChangeShapeType="1"/>
          </p:cNvSpPr>
          <p:nvPr/>
        </p:nvSpPr>
        <p:spPr bwMode="auto">
          <a:xfrm flipV="1">
            <a:off x="2514600" y="3282950"/>
            <a:ext cx="0" cy="3041650"/>
          </a:xfrm>
          <a:prstGeom prst="line">
            <a:avLst/>
          </a:prstGeom>
          <a:noFill/>
          <a:ln w="25400">
            <a:solidFill>
              <a:schemeClr val="tx1"/>
            </a:solidFill>
            <a:round/>
            <a:headEnd/>
            <a:tailEnd type="triangle" w="med" len="med"/>
          </a:ln>
        </p:spPr>
        <p:txBody>
          <a:bodyPr>
            <a:prstTxWarp prst="textNoShape">
              <a:avLst/>
            </a:prstTxWarp>
          </a:bodyPr>
          <a:lstStyle/>
          <a:p>
            <a:endParaRPr lang="en-US"/>
          </a:p>
        </p:txBody>
      </p:sp>
      <p:sp>
        <p:nvSpPr>
          <p:cNvPr id="6" name="Line 5"/>
          <p:cNvSpPr>
            <a:spLocks noChangeShapeType="1"/>
          </p:cNvSpPr>
          <p:nvPr/>
        </p:nvSpPr>
        <p:spPr bwMode="auto">
          <a:xfrm flipV="1">
            <a:off x="2376488" y="6272213"/>
            <a:ext cx="4081462" cy="0"/>
          </a:xfrm>
          <a:prstGeom prst="line">
            <a:avLst/>
          </a:prstGeom>
          <a:noFill/>
          <a:ln w="25400">
            <a:solidFill>
              <a:schemeClr val="tx1"/>
            </a:solidFill>
            <a:round/>
            <a:headEnd/>
            <a:tailEnd type="triangle" w="med" len="med"/>
          </a:ln>
        </p:spPr>
        <p:txBody>
          <a:bodyPr>
            <a:prstTxWarp prst="textNoShape">
              <a:avLst/>
            </a:prstTxWarp>
          </a:bodyPr>
          <a:lstStyle/>
          <a:p>
            <a:endParaRPr lang="en-US"/>
          </a:p>
        </p:txBody>
      </p:sp>
      <p:sp>
        <p:nvSpPr>
          <p:cNvPr id="7" name="AutoShape 6"/>
          <p:cNvSpPr>
            <a:spLocks noChangeArrowheads="1"/>
          </p:cNvSpPr>
          <p:nvPr/>
        </p:nvSpPr>
        <p:spPr bwMode="auto">
          <a:xfrm>
            <a:off x="3551238" y="410210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8" name="AutoShape 7"/>
          <p:cNvSpPr>
            <a:spLocks noChangeArrowheads="1"/>
          </p:cNvSpPr>
          <p:nvPr/>
        </p:nvSpPr>
        <p:spPr bwMode="auto">
          <a:xfrm>
            <a:off x="2976563" y="44592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9" name="AutoShape 8"/>
          <p:cNvSpPr>
            <a:spLocks noChangeArrowheads="1"/>
          </p:cNvSpPr>
          <p:nvPr/>
        </p:nvSpPr>
        <p:spPr bwMode="auto">
          <a:xfrm>
            <a:off x="3128963" y="50053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0" name="AutoShape 9"/>
          <p:cNvSpPr>
            <a:spLocks noChangeArrowheads="1"/>
          </p:cNvSpPr>
          <p:nvPr/>
        </p:nvSpPr>
        <p:spPr bwMode="auto">
          <a:xfrm>
            <a:off x="2747963" y="54625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1" name="AutoShape 10"/>
          <p:cNvSpPr>
            <a:spLocks noChangeArrowheads="1"/>
          </p:cNvSpPr>
          <p:nvPr/>
        </p:nvSpPr>
        <p:spPr bwMode="auto">
          <a:xfrm>
            <a:off x="3281363" y="38623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2" name="AutoShape 11"/>
          <p:cNvSpPr>
            <a:spLocks noChangeArrowheads="1"/>
          </p:cNvSpPr>
          <p:nvPr/>
        </p:nvSpPr>
        <p:spPr bwMode="auto">
          <a:xfrm>
            <a:off x="2747963" y="47767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3" name="AutoShape 12"/>
          <p:cNvSpPr>
            <a:spLocks noChangeArrowheads="1"/>
          </p:cNvSpPr>
          <p:nvPr/>
        </p:nvSpPr>
        <p:spPr bwMode="auto">
          <a:xfrm>
            <a:off x="2900363" y="49291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4" name="AutoShape 13"/>
          <p:cNvSpPr>
            <a:spLocks noChangeArrowheads="1"/>
          </p:cNvSpPr>
          <p:nvPr/>
        </p:nvSpPr>
        <p:spPr bwMode="auto">
          <a:xfrm>
            <a:off x="3662363" y="45481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5" name="AutoShape 14"/>
          <p:cNvSpPr>
            <a:spLocks noChangeArrowheads="1"/>
          </p:cNvSpPr>
          <p:nvPr/>
        </p:nvSpPr>
        <p:spPr bwMode="auto">
          <a:xfrm>
            <a:off x="4564063" y="45354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6" name="AutoShape 15"/>
          <p:cNvSpPr>
            <a:spLocks noChangeArrowheads="1"/>
          </p:cNvSpPr>
          <p:nvPr/>
        </p:nvSpPr>
        <p:spPr bwMode="auto">
          <a:xfrm>
            <a:off x="4195763" y="54625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7" name="AutoShape 16"/>
          <p:cNvSpPr>
            <a:spLocks noChangeArrowheads="1"/>
          </p:cNvSpPr>
          <p:nvPr/>
        </p:nvSpPr>
        <p:spPr bwMode="auto">
          <a:xfrm>
            <a:off x="5186363" y="54625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8" name="AutoShape 17"/>
          <p:cNvSpPr>
            <a:spLocks noChangeArrowheads="1"/>
          </p:cNvSpPr>
          <p:nvPr/>
        </p:nvSpPr>
        <p:spPr bwMode="auto">
          <a:xfrm>
            <a:off x="3878263" y="59832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9" name="AutoShape 18"/>
          <p:cNvSpPr>
            <a:spLocks noChangeArrowheads="1"/>
          </p:cNvSpPr>
          <p:nvPr/>
        </p:nvSpPr>
        <p:spPr bwMode="auto">
          <a:xfrm>
            <a:off x="4500563" y="48529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0" name="AutoShape 19"/>
          <p:cNvSpPr>
            <a:spLocks noChangeArrowheads="1"/>
          </p:cNvSpPr>
          <p:nvPr/>
        </p:nvSpPr>
        <p:spPr bwMode="auto">
          <a:xfrm>
            <a:off x="3932238" y="5346700"/>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1" name="AutoShape 20"/>
          <p:cNvSpPr>
            <a:spLocks noChangeArrowheads="1"/>
          </p:cNvSpPr>
          <p:nvPr/>
        </p:nvSpPr>
        <p:spPr bwMode="auto">
          <a:xfrm>
            <a:off x="4576763" y="56911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2" name="AutoShape 21"/>
          <p:cNvSpPr>
            <a:spLocks noChangeArrowheads="1"/>
          </p:cNvSpPr>
          <p:nvPr/>
        </p:nvSpPr>
        <p:spPr bwMode="auto">
          <a:xfrm>
            <a:off x="5262563" y="47767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3" name="AutoShape 22"/>
          <p:cNvSpPr>
            <a:spLocks noChangeArrowheads="1"/>
          </p:cNvSpPr>
          <p:nvPr/>
        </p:nvSpPr>
        <p:spPr bwMode="auto">
          <a:xfrm>
            <a:off x="3748088" y="326390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4" name="AutoShape 23"/>
          <p:cNvSpPr>
            <a:spLocks noChangeArrowheads="1"/>
          </p:cNvSpPr>
          <p:nvPr/>
        </p:nvSpPr>
        <p:spPr bwMode="auto">
          <a:xfrm>
            <a:off x="4357688" y="334010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5" name="AutoShape 24"/>
          <p:cNvSpPr>
            <a:spLocks noChangeArrowheads="1"/>
          </p:cNvSpPr>
          <p:nvPr/>
        </p:nvSpPr>
        <p:spPr bwMode="auto">
          <a:xfrm>
            <a:off x="5424488" y="4102100"/>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6" name="Line 25"/>
          <p:cNvSpPr>
            <a:spLocks noChangeShapeType="1"/>
          </p:cNvSpPr>
          <p:nvPr/>
        </p:nvSpPr>
        <p:spPr bwMode="auto">
          <a:xfrm flipV="1">
            <a:off x="2876549" y="3263900"/>
            <a:ext cx="2243139" cy="2990850"/>
          </a:xfrm>
          <a:prstGeom prst="line">
            <a:avLst/>
          </a:prstGeom>
          <a:noFill/>
          <a:ln w="19050">
            <a:solidFill>
              <a:schemeClr val="tx2"/>
            </a:solidFill>
            <a:round/>
            <a:headEnd/>
            <a:tailEnd/>
          </a:ln>
        </p:spPr>
        <p:txBody>
          <a:bodyPr>
            <a:prstTxWarp prst="textNoShape">
              <a:avLst/>
            </a:prstTxWarp>
          </a:bodyPr>
          <a:lstStyle/>
          <a:p>
            <a:endParaRPr lang="en-US"/>
          </a:p>
        </p:txBody>
      </p:sp>
      <p:sp>
        <p:nvSpPr>
          <p:cNvPr id="35" name="Line 35"/>
          <p:cNvSpPr>
            <a:spLocks noChangeShapeType="1"/>
          </p:cNvSpPr>
          <p:nvPr/>
        </p:nvSpPr>
        <p:spPr bwMode="auto">
          <a:xfrm flipV="1">
            <a:off x="3414713" y="3444875"/>
            <a:ext cx="2009775" cy="2693988"/>
          </a:xfrm>
          <a:prstGeom prst="line">
            <a:avLst/>
          </a:prstGeom>
          <a:noFill/>
          <a:ln w="19050" cap="rnd">
            <a:solidFill>
              <a:schemeClr val="tx2"/>
            </a:solidFill>
            <a:prstDash val="sysDot"/>
            <a:round/>
            <a:headEnd/>
            <a:tailEnd/>
          </a:ln>
        </p:spPr>
        <p:txBody>
          <a:bodyPr>
            <a:prstTxWarp prst="textNoShape">
              <a:avLst/>
            </a:prstTxWarp>
          </a:bodyPr>
          <a:lstStyle/>
          <a:p>
            <a:endParaRPr lang="en-US"/>
          </a:p>
        </p:txBody>
      </p:sp>
      <p:sp>
        <p:nvSpPr>
          <p:cNvPr id="36" name="Line 36"/>
          <p:cNvSpPr>
            <a:spLocks noChangeShapeType="1"/>
          </p:cNvSpPr>
          <p:nvPr/>
        </p:nvSpPr>
        <p:spPr bwMode="auto">
          <a:xfrm flipV="1">
            <a:off x="2767013" y="3082925"/>
            <a:ext cx="2066925" cy="2770188"/>
          </a:xfrm>
          <a:prstGeom prst="line">
            <a:avLst/>
          </a:prstGeom>
          <a:noFill/>
          <a:ln w="19050" cap="rnd">
            <a:solidFill>
              <a:schemeClr val="tx2"/>
            </a:solidFill>
            <a:prstDash val="sysDot"/>
            <a:round/>
            <a:headEnd/>
            <a:tailEnd/>
          </a:ln>
        </p:spPr>
        <p:txBody>
          <a:bodyPr>
            <a:prstTxWarp prst="textNoShape">
              <a:avLst/>
            </a:prstTxWarp>
          </a:bodyPr>
          <a:lstStyle/>
          <a:p>
            <a:endParaRPr lang="en-US"/>
          </a:p>
        </p:txBody>
      </p:sp>
      <p:sp>
        <p:nvSpPr>
          <p:cNvPr id="41" name="Line 26"/>
          <p:cNvSpPr>
            <a:spLocks noChangeShapeType="1"/>
          </p:cNvSpPr>
          <p:nvPr/>
        </p:nvSpPr>
        <p:spPr bwMode="auto">
          <a:xfrm>
            <a:off x="1752600" y="5638800"/>
            <a:ext cx="742950" cy="615950"/>
          </a:xfrm>
          <a:prstGeom prst="line">
            <a:avLst/>
          </a:prstGeom>
          <a:noFill/>
          <a:ln w="19050">
            <a:solidFill>
              <a:schemeClr val="tx1"/>
            </a:solidFill>
            <a:round/>
            <a:headEnd type="triangle" w="lg" len="med"/>
            <a:tailEnd/>
          </a:ln>
        </p:spPr>
        <p:txBody>
          <a:bodyPr>
            <a:prstTxWarp prst="textNoShape">
              <a:avLst/>
            </a:prstTxWarp>
          </a:bodyPr>
          <a:lstStyle/>
          <a:p>
            <a:endParaRPr lang="en-US"/>
          </a:p>
        </p:txBody>
      </p:sp>
      <p:sp>
        <p:nvSpPr>
          <p:cNvPr id="42" name="TextBox 43"/>
          <p:cNvSpPr txBox="1">
            <a:spLocks noChangeArrowheads="1"/>
          </p:cNvSpPr>
          <p:nvPr/>
        </p:nvSpPr>
        <p:spPr bwMode="auto">
          <a:xfrm>
            <a:off x="1524000" y="5791200"/>
            <a:ext cx="376238" cy="369888"/>
          </a:xfrm>
          <a:prstGeom prst="rect">
            <a:avLst/>
          </a:prstGeom>
          <a:noFill/>
          <a:ln w="9525">
            <a:noFill/>
            <a:miter lim="800000"/>
            <a:headEnd/>
            <a:tailEnd/>
          </a:ln>
        </p:spPr>
        <p:txBody>
          <a:bodyPr wrap="none">
            <a:prstTxWarp prst="textNoShape">
              <a:avLst/>
            </a:prstTxWarp>
            <a:spAutoFit/>
          </a:bodyPr>
          <a:lstStyle/>
          <a:p>
            <a:r>
              <a:rPr lang="en-US" sz="1800" b="1"/>
              <a:t>w</a:t>
            </a:r>
          </a:p>
        </p:txBody>
      </p:sp>
      <p:sp>
        <p:nvSpPr>
          <p:cNvPr id="43" name="TextBox 42"/>
          <p:cNvSpPr txBox="1"/>
          <p:nvPr/>
        </p:nvSpPr>
        <p:spPr>
          <a:xfrm>
            <a:off x="228600" y="1828800"/>
            <a:ext cx="5686172" cy="523220"/>
          </a:xfrm>
          <a:prstGeom prst="rect">
            <a:avLst/>
          </a:prstGeom>
          <a:noFill/>
        </p:spPr>
        <p:txBody>
          <a:bodyPr wrap="none" rtlCol="0">
            <a:spAutoFit/>
          </a:bodyPr>
          <a:lstStyle/>
          <a:p>
            <a:r>
              <a:rPr lang="en-US" sz="2800" dirty="0" smtClean="0">
                <a:solidFill>
                  <a:srgbClr val="0000FF"/>
                </a:solidFill>
              </a:rPr>
              <a:t>An </a:t>
            </a:r>
            <a:r>
              <a:rPr lang="en-US" sz="2800" dirty="0" err="1" smtClean="0">
                <a:solidFill>
                  <a:srgbClr val="0000FF"/>
                </a:solidFill>
              </a:rPr>
              <a:t>n</a:t>
            </a:r>
            <a:r>
              <a:rPr lang="en-US" sz="2800" dirty="0" smtClean="0">
                <a:solidFill>
                  <a:srgbClr val="0000FF"/>
                </a:solidFill>
              </a:rPr>
              <a:t> dimensional normal vector, </a:t>
            </a:r>
            <a:r>
              <a:rPr lang="en-US" sz="2800" b="1" dirty="0" err="1" smtClean="0">
                <a:solidFill>
                  <a:srgbClr val="0000FF"/>
                </a:solidFill>
              </a:rPr>
              <a:t>w</a:t>
            </a:r>
            <a:endParaRPr lang="en-US" sz="2800" b="1" dirty="0">
              <a:solidFill>
                <a:srgbClr val="0000FF"/>
              </a:solidFill>
            </a:endParaRPr>
          </a:p>
        </p:txBody>
      </p:sp>
      <p:sp>
        <p:nvSpPr>
          <p:cNvPr id="44" name="TextBox 43"/>
          <p:cNvSpPr txBox="1"/>
          <p:nvPr/>
        </p:nvSpPr>
        <p:spPr>
          <a:xfrm>
            <a:off x="5874538" y="1828800"/>
            <a:ext cx="983462" cy="523220"/>
          </a:xfrm>
          <a:prstGeom prst="rect">
            <a:avLst/>
          </a:prstGeom>
          <a:noFill/>
        </p:spPr>
        <p:txBody>
          <a:bodyPr wrap="none" rtlCol="0">
            <a:spAutoFit/>
          </a:bodyPr>
          <a:lstStyle/>
          <a:p>
            <a:r>
              <a:rPr lang="en-US" sz="2800" dirty="0" smtClean="0">
                <a:solidFill>
                  <a:srgbClr val="FF0000"/>
                </a:solidFill>
              </a:rPr>
              <a:t>and?</a:t>
            </a:r>
            <a:endParaRPr lang="en-US" sz="2800" dirty="0">
              <a:solidFill>
                <a:srgbClr val="FF0000"/>
              </a:solidFill>
            </a:endParaRPr>
          </a:p>
        </p:txBody>
      </p:sp>
      <p:sp>
        <p:nvSpPr>
          <p:cNvPr id="45" name="TextBox 44"/>
          <p:cNvSpPr txBox="1"/>
          <p:nvPr/>
        </p:nvSpPr>
        <p:spPr>
          <a:xfrm>
            <a:off x="304800" y="3657600"/>
            <a:ext cx="1828800" cy="1631216"/>
          </a:xfrm>
          <a:prstGeom prst="rect">
            <a:avLst/>
          </a:prstGeom>
          <a:noFill/>
        </p:spPr>
        <p:txBody>
          <a:bodyPr wrap="square" rtlCol="0">
            <a:spAutoFit/>
          </a:bodyPr>
          <a:lstStyle/>
          <a:p>
            <a:r>
              <a:rPr lang="en-US" sz="2000" dirty="0" smtClean="0">
                <a:solidFill>
                  <a:srgbClr val="FF0000"/>
                </a:solidFill>
              </a:rPr>
              <a:t>Note that the vector is perpendicular to the actual </a:t>
            </a:r>
            <a:r>
              <a:rPr lang="en-US" sz="2000" dirty="0" err="1" smtClean="0">
                <a:solidFill>
                  <a:srgbClr val="FF0000"/>
                </a:solidFill>
              </a:rPr>
              <a:t>hyperplane</a:t>
            </a:r>
            <a:endParaRPr lang="en-US" sz="2000" dirty="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Measuring the margin</a:t>
            </a:r>
            <a:endParaRPr lang="en-US" dirty="0"/>
          </a:p>
        </p:txBody>
      </p:sp>
      <p:sp>
        <p:nvSpPr>
          <p:cNvPr id="5" name="Line 4"/>
          <p:cNvSpPr>
            <a:spLocks noChangeShapeType="1"/>
          </p:cNvSpPr>
          <p:nvPr/>
        </p:nvSpPr>
        <p:spPr bwMode="auto">
          <a:xfrm flipV="1">
            <a:off x="2514600" y="3282950"/>
            <a:ext cx="0" cy="3041650"/>
          </a:xfrm>
          <a:prstGeom prst="line">
            <a:avLst/>
          </a:prstGeom>
          <a:noFill/>
          <a:ln w="25400">
            <a:solidFill>
              <a:schemeClr val="tx1"/>
            </a:solidFill>
            <a:round/>
            <a:headEnd/>
            <a:tailEnd type="triangle" w="med" len="med"/>
          </a:ln>
        </p:spPr>
        <p:txBody>
          <a:bodyPr>
            <a:prstTxWarp prst="textNoShape">
              <a:avLst/>
            </a:prstTxWarp>
          </a:bodyPr>
          <a:lstStyle/>
          <a:p>
            <a:endParaRPr lang="en-US"/>
          </a:p>
        </p:txBody>
      </p:sp>
      <p:sp>
        <p:nvSpPr>
          <p:cNvPr id="6" name="Line 5"/>
          <p:cNvSpPr>
            <a:spLocks noChangeShapeType="1"/>
          </p:cNvSpPr>
          <p:nvPr/>
        </p:nvSpPr>
        <p:spPr bwMode="auto">
          <a:xfrm flipV="1">
            <a:off x="2376488" y="6272213"/>
            <a:ext cx="4081462" cy="0"/>
          </a:xfrm>
          <a:prstGeom prst="line">
            <a:avLst/>
          </a:prstGeom>
          <a:noFill/>
          <a:ln w="25400">
            <a:solidFill>
              <a:schemeClr val="tx1"/>
            </a:solidFill>
            <a:round/>
            <a:headEnd/>
            <a:tailEnd type="triangle" w="med" len="med"/>
          </a:ln>
        </p:spPr>
        <p:txBody>
          <a:bodyPr>
            <a:prstTxWarp prst="textNoShape">
              <a:avLst/>
            </a:prstTxWarp>
          </a:bodyPr>
          <a:lstStyle/>
          <a:p>
            <a:endParaRPr lang="en-US"/>
          </a:p>
        </p:txBody>
      </p:sp>
      <p:sp>
        <p:nvSpPr>
          <p:cNvPr id="7" name="AutoShape 6"/>
          <p:cNvSpPr>
            <a:spLocks noChangeArrowheads="1"/>
          </p:cNvSpPr>
          <p:nvPr/>
        </p:nvSpPr>
        <p:spPr bwMode="auto">
          <a:xfrm>
            <a:off x="3551238" y="410210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8" name="AutoShape 7"/>
          <p:cNvSpPr>
            <a:spLocks noChangeArrowheads="1"/>
          </p:cNvSpPr>
          <p:nvPr/>
        </p:nvSpPr>
        <p:spPr bwMode="auto">
          <a:xfrm>
            <a:off x="2976563" y="44592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9" name="AutoShape 8"/>
          <p:cNvSpPr>
            <a:spLocks noChangeArrowheads="1"/>
          </p:cNvSpPr>
          <p:nvPr/>
        </p:nvSpPr>
        <p:spPr bwMode="auto">
          <a:xfrm>
            <a:off x="3128963" y="50053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0" name="AutoShape 9"/>
          <p:cNvSpPr>
            <a:spLocks noChangeArrowheads="1"/>
          </p:cNvSpPr>
          <p:nvPr/>
        </p:nvSpPr>
        <p:spPr bwMode="auto">
          <a:xfrm>
            <a:off x="2747963" y="54625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1" name="AutoShape 10"/>
          <p:cNvSpPr>
            <a:spLocks noChangeArrowheads="1"/>
          </p:cNvSpPr>
          <p:nvPr/>
        </p:nvSpPr>
        <p:spPr bwMode="auto">
          <a:xfrm>
            <a:off x="3281363" y="38623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2" name="AutoShape 11"/>
          <p:cNvSpPr>
            <a:spLocks noChangeArrowheads="1"/>
          </p:cNvSpPr>
          <p:nvPr/>
        </p:nvSpPr>
        <p:spPr bwMode="auto">
          <a:xfrm>
            <a:off x="2747963" y="47767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3" name="AutoShape 12"/>
          <p:cNvSpPr>
            <a:spLocks noChangeArrowheads="1"/>
          </p:cNvSpPr>
          <p:nvPr/>
        </p:nvSpPr>
        <p:spPr bwMode="auto">
          <a:xfrm>
            <a:off x="2900363" y="49291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4" name="AutoShape 13"/>
          <p:cNvSpPr>
            <a:spLocks noChangeArrowheads="1"/>
          </p:cNvSpPr>
          <p:nvPr/>
        </p:nvSpPr>
        <p:spPr bwMode="auto">
          <a:xfrm>
            <a:off x="3662363" y="45481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5" name="AutoShape 14"/>
          <p:cNvSpPr>
            <a:spLocks noChangeArrowheads="1"/>
          </p:cNvSpPr>
          <p:nvPr/>
        </p:nvSpPr>
        <p:spPr bwMode="auto">
          <a:xfrm>
            <a:off x="4564063" y="45354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6" name="AutoShape 15"/>
          <p:cNvSpPr>
            <a:spLocks noChangeArrowheads="1"/>
          </p:cNvSpPr>
          <p:nvPr/>
        </p:nvSpPr>
        <p:spPr bwMode="auto">
          <a:xfrm>
            <a:off x="4195763" y="54625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7" name="AutoShape 16"/>
          <p:cNvSpPr>
            <a:spLocks noChangeArrowheads="1"/>
          </p:cNvSpPr>
          <p:nvPr/>
        </p:nvSpPr>
        <p:spPr bwMode="auto">
          <a:xfrm>
            <a:off x="5186363" y="54625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8" name="AutoShape 17"/>
          <p:cNvSpPr>
            <a:spLocks noChangeArrowheads="1"/>
          </p:cNvSpPr>
          <p:nvPr/>
        </p:nvSpPr>
        <p:spPr bwMode="auto">
          <a:xfrm>
            <a:off x="3878263" y="59832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9" name="AutoShape 18"/>
          <p:cNvSpPr>
            <a:spLocks noChangeArrowheads="1"/>
          </p:cNvSpPr>
          <p:nvPr/>
        </p:nvSpPr>
        <p:spPr bwMode="auto">
          <a:xfrm>
            <a:off x="4500563" y="48529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0" name="AutoShape 19"/>
          <p:cNvSpPr>
            <a:spLocks noChangeArrowheads="1"/>
          </p:cNvSpPr>
          <p:nvPr/>
        </p:nvSpPr>
        <p:spPr bwMode="auto">
          <a:xfrm>
            <a:off x="3932238" y="5346700"/>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1" name="AutoShape 20"/>
          <p:cNvSpPr>
            <a:spLocks noChangeArrowheads="1"/>
          </p:cNvSpPr>
          <p:nvPr/>
        </p:nvSpPr>
        <p:spPr bwMode="auto">
          <a:xfrm>
            <a:off x="4576763" y="56911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2" name="AutoShape 21"/>
          <p:cNvSpPr>
            <a:spLocks noChangeArrowheads="1"/>
          </p:cNvSpPr>
          <p:nvPr/>
        </p:nvSpPr>
        <p:spPr bwMode="auto">
          <a:xfrm>
            <a:off x="5262563" y="47767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3" name="AutoShape 22"/>
          <p:cNvSpPr>
            <a:spLocks noChangeArrowheads="1"/>
          </p:cNvSpPr>
          <p:nvPr/>
        </p:nvSpPr>
        <p:spPr bwMode="auto">
          <a:xfrm>
            <a:off x="3748088" y="326390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4" name="AutoShape 23"/>
          <p:cNvSpPr>
            <a:spLocks noChangeArrowheads="1"/>
          </p:cNvSpPr>
          <p:nvPr/>
        </p:nvSpPr>
        <p:spPr bwMode="auto">
          <a:xfrm>
            <a:off x="4357688" y="334010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5" name="AutoShape 24"/>
          <p:cNvSpPr>
            <a:spLocks noChangeArrowheads="1"/>
          </p:cNvSpPr>
          <p:nvPr/>
        </p:nvSpPr>
        <p:spPr bwMode="auto">
          <a:xfrm>
            <a:off x="5424488" y="4102100"/>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6" name="Line 25"/>
          <p:cNvSpPr>
            <a:spLocks noChangeShapeType="1"/>
          </p:cNvSpPr>
          <p:nvPr/>
        </p:nvSpPr>
        <p:spPr bwMode="auto">
          <a:xfrm flipV="1">
            <a:off x="2876549" y="3263900"/>
            <a:ext cx="2243139" cy="2990850"/>
          </a:xfrm>
          <a:prstGeom prst="line">
            <a:avLst/>
          </a:prstGeom>
          <a:noFill/>
          <a:ln w="19050">
            <a:solidFill>
              <a:schemeClr val="tx2"/>
            </a:solidFill>
            <a:round/>
            <a:headEnd/>
            <a:tailEnd/>
          </a:ln>
        </p:spPr>
        <p:txBody>
          <a:bodyPr>
            <a:prstTxWarp prst="textNoShape">
              <a:avLst/>
            </a:prstTxWarp>
          </a:bodyPr>
          <a:lstStyle/>
          <a:p>
            <a:endParaRPr lang="en-US"/>
          </a:p>
        </p:txBody>
      </p:sp>
      <p:sp>
        <p:nvSpPr>
          <p:cNvPr id="35" name="Line 35"/>
          <p:cNvSpPr>
            <a:spLocks noChangeShapeType="1"/>
          </p:cNvSpPr>
          <p:nvPr/>
        </p:nvSpPr>
        <p:spPr bwMode="auto">
          <a:xfrm flipV="1">
            <a:off x="3414713" y="3444875"/>
            <a:ext cx="2009775" cy="2693988"/>
          </a:xfrm>
          <a:prstGeom prst="line">
            <a:avLst/>
          </a:prstGeom>
          <a:noFill/>
          <a:ln w="19050" cap="rnd">
            <a:solidFill>
              <a:schemeClr val="tx2"/>
            </a:solidFill>
            <a:prstDash val="sysDot"/>
            <a:round/>
            <a:headEnd/>
            <a:tailEnd/>
          </a:ln>
        </p:spPr>
        <p:txBody>
          <a:bodyPr>
            <a:prstTxWarp prst="textNoShape">
              <a:avLst/>
            </a:prstTxWarp>
          </a:bodyPr>
          <a:lstStyle/>
          <a:p>
            <a:endParaRPr lang="en-US"/>
          </a:p>
        </p:txBody>
      </p:sp>
      <p:sp>
        <p:nvSpPr>
          <p:cNvPr id="36" name="Line 36"/>
          <p:cNvSpPr>
            <a:spLocks noChangeShapeType="1"/>
          </p:cNvSpPr>
          <p:nvPr/>
        </p:nvSpPr>
        <p:spPr bwMode="auto">
          <a:xfrm flipV="1">
            <a:off x="2767013" y="3082925"/>
            <a:ext cx="2066925" cy="2770188"/>
          </a:xfrm>
          <a:prstGeom prst="line">
            <a:avLst/>
          </a:prstGeom>
          <a:noFill/>
          <a:ln w="19050" cap="rnd">
            <a:solidFill>
              <a:schemeClr val="tx2"/>
            </a:solidFill>
            <a:prstDash val="sysDot"/>
            <a:round/>
            <a:headEnd/>
            <a:tailEnd/>
          </a:ln>
        </p:spPr>
        <p:txBody>
          <a:bodyPr>
            <a:prstTxWarp prst="textNoShape">
              <a:avLst/>
            </a:prstTxWarp>
          </a:bodyPr>
          <a:lstStyle/>
          <a:p>
            <a:endParaRPr lang="en-US"/>
          </a:p>
        </p:txBody>
      </p:sp>
      <p:sp>
        <p:nvSpPr>
          <p:cNvPr id="41" name="Line 26"/>
          <p:cNvSpPr>
            <a:spLocks noChangeShapeType="1"/>
          </p:cNvSpPr>
          <p:nvPr/>
        </p:nvSpPr>
        <p:spPr bwMode="auto">
          <a:xfrm>
            <a:off x="1752600" y="5638800"/>
            <a:ext cx="742950" cy="615950"/>
          </a:xfrm>
          <a:prstGeom prst="line">
            <a:avLst/>
          </a:prstGeom>
          <a:noFill/>
          <a:ln w="19050">
            <a:solidFill>
              <a:schemeClr val="tx1"/>
            </a:solidFill>
            <a:round/>
            <a:headEnd type="triangle" w="lg" len="med"/>
            <a:tailEnd/>
          </a:ln>
        </p:spPr>
        <p:txBody>
          <a:bodyPr>
            <a:prstTxWarp prst="textNoShape">
              <a:avLst/>
            </a:prstTxWarp>
          </a:bodyPr>
          <a:lstStyle/>
          <a:p>
            <a:endParaRPr lang="en-US"/>
          </a:p>
        </p:txBody>
      </p:sp>
      <p:sp>
        <p:nvSpPr>
          <p:cNvPr id="42" name="TextBox 43"/>
          <p:cNvSpPr txBox="1">
            <a:spLocks noChangeArrowheads="1"/>
          </p:cNvSpPr>
          <p:nvPr/>
        </p:nvSpPr>
        <p:spPr bwMode="auto">
          <a:xfrm>
            <a:off x="1524000" y="5791200"/>
            <a:ext cx="376238" cy="369888"/>
          </a:xfrm>
          <a:prstGeom prst="rect">
            <a:avLst/>
          </a:prstGeom>
          <a:noFill/>
          <a:ln w="9525">
            <a:noFill/>
            <a:miter lim="800000"/>
            <a:headEnd/>
            <a:tailEnd/>
          </a:ln>
        </p:spPr>
        <p:txBody>
          <a:bodyPr wrap="none">
            <a:prstTxWarp prst="textNoShape">
              <a:avLst/>
            </a:prstTxWarp>
            <a:spAutoFit/>
          </a:bodyPr>
          <a:lstStyle/>
          <a:p>
            <a:r>
              <a:rPr lang="en-US" sz="1800" b="1"/>
              <a:t>w</a:t>
            </a:r>
          </a:p>
        </p:txBody>
      </p:sp>
      <p:sp>
        <p:nvSpPr>
          <p:cNvPr id="43" name="TextBox 42"/>
          <p:cNvSpPr txBox="1"/>
          <p:nvPr/>
        </p:nvSpPr>
        <p:spPr>
          <a:xfrm>
            <a:off x="228600" y="1828800"/>
            <a:ext cx="7024579" cy="523220"/>
          </a:xfrm>
          <a:prstGeom prst="rect">
            <a:avLst/>
          </a:prstGeom>
          <a:noFill/>
        </p:spPr>
        <p:txBody>
          <a:bodyPr wrap="none" rtlCol="0">
            <a:spAutoFit/>
          </a:bodyPr>
          <a:lstStyle/>
          <a:p>
            <a:r>
              <a:rPr lang="en-US" sz="2800" dirty="0" smtClean="0">
                <a:solidFill>
                  <a:srgbClr val="0000FF"/>
                </a:solidFill>
              </a:rPr>
              <a:t>An </a:t>
            </a:r>
            <a:r>
              <a:rPr lang="en-US" sz="2800" dirty="0" err="1" smtClean="0">
                <a:solidFill>
                  <a:srgbClr val="0000FF"/>
                </a:solidFill>
              </a:rPr>
              <a:t>n</a:t>
            </a:r>
            <a:r>
              <a:rPr lang="en-US" sz="2800" dirty="0" smtClean="0">
                <a:solidFill>
                  <a:srgbClr val="0000FF"/>
                </a:solidFill>
              </a:rPr>
              <a:t> dimensional vector, </a:t>
            </a:r>
            <a:r>
              <a:rPr lang="en-US" sz="2800" b="1" dirty="0" err="1" smtClean="0">
                <a:solidFill>
                  <a:srgbClr val="0000FF"/>
                </a:solidFill>
              </a:rPr>
              <a:t>w</a:t>
            </a:r>
            <a:r>
              <a:rPr lang="en-US" sz="2800" dirty="0" smtClean="0">
                <a:solidFill>
                  <a:srgbClr val="0000FF"/>
                </a:solidFill>
              </a:rPr>
              <a:t> and an offset, </a:t>
            </a:r>
            <a:r>
              <a:rPr lang="en-US" sz="2800" dirty="0" err="1" smtClean="0">
                <a:solidFill>
                  <a:srgbClr val="0000FF"/>
                </a:solidFill>
              </a:rPr>
              <a:t>b</a:t>
            </a:r>
            <a:endParaRPr lang="en-US" sz="2800" dirty="0">
              <a:solidFill>
                <a:srgbClr val="0000FF"/>
              </a:solidFill>
            </a:endParaRPr>
          </a:p>
        </p:txBody>
      </p:sp>
      <p:cxnSp>
        <p:nvCxnSpPr>
          <p:cNvPr id="48" name="Straight Connector 47"/>
          <p:cNvCxnSpPr/>
          <p:nvPr/>
        </p:nvCxnSpPr>
        <p:spPr bwMode="auto">
          <a:xfrm rot="5400000" flipH="1" flipV="1">
            <a:off x="2362994" y="6476206"/>
            <a:ext cx="304800" cy="1588"/>
          </a:xfrm>
          <a:prstGeom prst="line">
            <a:avLst/>
          </a:prstGeom>
          <a:gradFill rotWithShape="0">
            <a:gsLst>
              <a:gs pos="0">
                <a:srgbClr val="A50021"/>
              </a:gs>
              <a:gs pos="100000">
                <a:schemeClr val="tx1"/>
              </a:gs>
            </a:gsLst>
            <a:lin ang="0" scaled="1"/>
          </a:gradFill>
          <a:ln w="28575" cap="flat" cmpd="sng" algn="ctr">
            <a:solidFill>
              <a:srgbClr val="00A000"/>
            </a:solidFill>
            <a:prstDash val="solid"/>
            <a:miter lim="800000"/>
            <a:headEnd type="none" w="med" len="med"/>
            <a:tailEnd type="none" w="med" len="med"/>
          </a:ln>
          <a:effectLst/>
        </p:spPr>
      </p:cxnSp>
      <p:sp>
        <p:nvSpPr>
          <p:cNvPr id="49" name="TextBox 48"/>
          <p:cNvSpPr txBox="1"/>
          <p:nvPr/>
        </p:nvSpPr>
        <p:spPr>
          <a:xfrm>
            <a:off x="2590800" y="6248400"/>
            <a:ext cx="327308" cy="400110"/>
          </a:xfrm>
          <a:prstGeom prst="rect">
            <a:avLst/>
          </a:prstGeom>
          <a:noFill/>
        </p:spPr>
        <p:txBody>
          <a:bodyPr wrap="none" rtlCol="0">
            <a:spAutoFit/>
          </a:bodyPr>
          <a:lstStyle/>
          <a:p>
            <a:r>
              <a:rPr lang="en-US" sz="2000" dirty="0" err="1" smtClean="0"/>
              <a:t>b</a:t>
            </a:r>
            <a:endParaRPr lang="en-US"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Measuring the margin</a:t>
            </a:r>
            <a:endParaRPr lang="en-US" dirty="0"/>
          </a:p>
        </p:txBody>
      </p:sp>
      <p:sp>
        <p:nvSpPr>
          <p:cNvPr id="5" name="Line 4"/>
          <p:cNvSpPr>
            <a:spLocks noChangeShapeType="1"/>
          </p:cNvSpPr>
          <p:nvPr/>
        </p:nvSpPr>
        <p:spPr bwMode="auto">
          <a:xfrm flipV="1">
            <a:off x="2514600" y="3282950"/>
            <a:ext cx="0" cy="3041650"/>
          </a:xfrm>
          <a:prstGeom prst="line">
            <a:avLst/>
          </a:prstGeom>
          <a:noFill/>
          <a:ln w="25400">
            <a:solidFill>
              <a:schemeClr val="tx1"/>
            </a:solidFill>
            <a:round/>
            <a:headEnd/>
            <a:tailEnd type="triangle" w="med" len="med"/>
          </a:ln>
        </p:spPr>
        <p:txBody>
          <a:bodyPr>
            <a:prstTxWarp prst="textNoShape">
              <a:avLst/>
            </a:prstTxWarp>
          </a:bodyPr>
          <a:lstStyle/>
          <a:p>
            <a:endParaRPr lang="en-US"/>
          </a:p>
        </p:txBody>
      </p:sp>
      <p:sp>
        <p:nvSpPr>
          <p:cNvPr id="6" name="Line 5"/>
          <p:cNvSpPr>
            <a:spLocks noChangeShapeType="1"/>
          </p:cNvSpPr>
          <p:nvPr/>
        </p:nvSpPr>
        <p:spPr bwMode="auto">
          <a:xfrm flipV="1">
            <a:off x="2376488" y="6272213"/>
            <a:ext cx="4081462" cy="0"/>
          </a:xfrm>
          <a:prstGeom prst="line">
            <a:avLst/>
          </a:prstGeom>
          <a:noFill/>
          <a:ln w="25400">
            <a:solidFill>
              <a:schemeClr val="tx1"/>
            </a:solidFill>
            <a:round/>
            <a:headEnd/>
            <a:tailEnd type="triangle" w="med" len="med"/>
          </a:ln>
        </p:spPr>
        <p:txBody>
          <a:bodyPr>
            <a:prstTxWarp prst="textNoShape">
              <a:avLst/>
            </a:prstTxWarp>
          </a:bodyPr>
          <a:lstStyle/>
          <a:p>
            <a:endParaRPr lang="en-US"/>
          </a:p>
        </p:txBody>
      </p:sp>
      <p:sp>
        <p:nvSpPr>
          <p:cNvPr id="7" name="AutoShape 6"/>
          <p:cNvSpPr>
            <a:spLocks noChangeArrowheads="1"/>
          </p:cNvSpPr>
          <p:nvPr/>
        </p:nvSpPr>
        <p:spPr bwMode="auto">
          <a:xfrm>
            <a:off x="3551238" y="410210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8" name="AutoShape 7"/>
          <p:cNvSpPr>
            <a:spLocks noChangeArrowheads="1"/>
          </p:cNvSpPr>
          <p:nvPr/>
        </p:nvSpPr>
        <p:spPr bwMode="auto">
          <a:xfrm>
            <a:off x="2976563" y="44592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9" name="AutoShape 8"/>
          <p:cNvSpPr>
            <a:spLocks noChangeArrowheads="1"/>
          </p:cNvSpPr>
          <p:nvPr/>
        </p:nvSpPr>
        <p:spPr bwMode="auto">
          <a:xfrm>
            <a:off x="3128963" y="50053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0" name="AutoShape 9"/>
          <p:cNvSpPr>
            <a:spLocks noChangeArrowheads="1"/>
          </p:cNvSpPr>
          <p:nvPr/>
        </p:nvSpPr>
        <p:spPr bwMode="auto">
          <a:xfrm>
            <a:off x="2747963" y="54625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1" name="AutoShape 10"/>
          <p:cNvSpPr>
            <a:spLocks noChangeArrowheads="1"/>
          </p:cNvSpPr>
          <p:nvPr/>
        </p:nvSpPr>
        <p:spPr bwMode="auto">
          <a:xfrm>
            <a:off x="3281363" y="38623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2" name="AutoShape 11"/>
          <p:cNvSpPr>
            <a:spLocks noChangeArrowheads="1"/>
          </p:cNvSpPr>
          <p:nvPr/>
        </p:nvSpPr>
        <p:spPr bwMode="auto">
          <a:xfrm>
            <a:off x="2747963" y="47767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3" name="AutoShape 12"/>
          <p:cNvSpPr>
            <a:spLocks noChangeArrowheads="1"/>
          </p:cNvSpPr>
          <p:nvPr/>
        </p:nvSpPr>
        <p:spPr bwMode="auto">
          <a:xfrm>
            <a:off x="2900363" y="49291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4" name="AutoShape 13"/>
          <p:cNvSpPr>
            <a:spLocks noChangeArrowheads="1"/>
          </p:cNvSpPr>
          <p:nvPr/>
        </p:nvSpPr>
        <p:spPr bwMode="auto">
          <a:xfrm>
            <a:off x="3662363" y="45481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5" name="AutoShape 14"/>
          <p:cNvSpPr>
            <a:spLocks noChangeArrowheads="1"/>
          </p:cNvSpPr>
          <p:nvPr/>
        </p:nvSpPr>
        <p:spPr bwMode="auto">
          <a:xfrm>
            <a:off x="4564063" y="45354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6" name="AutoShape 15"/>
          <p:cNvSpPr>
            <a:spLocks noChangeArrowheads="1"/>
          </p:cNvSpPr>
          <p:nvPr/>
        </p:nvSpPr>
        <p:spPr bwMode="auto">
          <a:xfrm>
            <a:off x="4195763" y="54625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7" name="AutoShape 16"/>
          <p:cNvSpPr>
            <a:spLocks noChangeArrowheads="1"/>
          </p:cNvSpPr>
          <p:nvPr/>
        </p:nvSpPr>
        <p:spPr bwMode="auto">
          <a:xfrm>
            <a:off x="5186363" y="54625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8" name="AutoShape 17"/>
          <p:cNvSpPr>
            <a:spLocks noChangeArrowheads="1"/>
          </p:cNvSpPr>
          <p:nvPr/>
        </p:nvSpPr>
        <p:spPr bwMode="auto">
          <a:xfrm>
            <a:off x="3878263" y="59832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9" name="AutoShape 18"/>
          <p:cNvSpPr>
            <a:spLocks noChangeArrowheads="1"/>
          </p:cNvSpPr>
          <p:nvPr/>
        </p:nvSpPr>
        <p:spPr bwMode="auto">
          <a:xfrm>
            <a:off x="4500563" y="48529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0" name="AutoShape 19"/>
          <p:cNvSpPr>
            <a:spLocks noChangeArrowheads="1"/>
          </p:cNvSpPr>
          <p:nvPr/>
        </p:nvSpPr>
        <p:spPr bwMode="auto">
          <a:xfrm>
            <a:off x="3932238" y="5346700"/>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1" name="AutoShape 20"/>
          <p:cNvSpPr>
            <a:spLocks noChangeArrowheads="1"/>
          </p:cNvSpPr>
          <p:nvPr/>
        </p:nvSpPr>
        <p:spPr bwMode="auto">
          <a:xfrm>
            <a:off x="4576763" y="56911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2" name="AutoShape 21"/>
          <p:cNvSpPr>
            <a:spLocks noChangeArrowheads="1"/>
          </p:cNvSpPr>
          <p:nvPr/>
        </p:nvSpPr>
        <p:spPr bwMode="auto">
          <a:xfrm>
            <a:off x="5262563" y="47767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3" name="AutoShape 22"/>
          <p:cNvSpPr>
            <a:spLocks noChangeArrowheads="1"/>
          </p:cNvSpPr>
          <p:nvPr/>
        </p:nvSpPr>
        <p:spPr bwMode="auto">
          <a:xfrm>
            <a:off x="3748088" y="326390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4" name="AutoShape 23"/>
          <p:cNvSpPr>
            <a:spLocks noChangeArrowheads="1"/>
          </p:cNvSpPr>
          <p:nvPr/>
        </p:nvSpPr>
        <p:spPr bwMode="auto">
          <a:xfrm>
            <a:off x="4357688" y="334010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5" name="AutoShape 24"/>
          <p:cNvSpPr>
            <a:spLocks noChangeArrowheads="1"/>
          </p:cNvSpPr>
          <p:nvPr/>
        </p:nvSpPr>
        <p:spPr bwMode="auto">
          <a:xfrm>
            <a:off x="5424488" y="4102100"/>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6" name="Line 25"/>
          <p:cNvSpPr>
            <a:spLocks noChangeShapeType="1"/>
          </p:cNvSpPr>
          <p:nvPr/>
        </p:nvSpPr>
        <p:spPr bwMode="auto">
          <a:xfrm flipV="1">
            <a:off x="2876549" y="3263900"/>
            <a:ext cx="2243139" cy="2990850"/>
          </a:xfrm>
          <a:prstGeom prst="line">
            <a:avLst/>
          </a:prstGeom>
          <a:noFill/>
          <a:ln w="19050">
            <a:solidFill>
              <a:schemeClr val="tx2"/>
            </a:solidFill>
            <a:round/>
            <a:headEnd/>
            <a:tailEnd/>
          </a:ln>
        </p:spPr>
        <p:txBody>
          <a:bodyPr>
            <a:prstTxWarp prst="textNoShape">
              <a:avLst/>
            </a:prstTxWarp>
          </a:bodyPr>
          <a:lstStyle/>
          <a:p>
            <a:endParaRPr lang="en-US"/>
          </a:p>
        </p:txBody>
      </p:sp>
      <p:sp>
        <p:nvSpPr>
          <p:cNvPr id="35" name="Line 35"/>
          <p:cNvSpPr>
            <a:spLocks noChangeShapeType="1"/>
          </p:cNvSpPr>
          <p:nvPr/>
        </p:nvSpPr>
        <p:spPr bwMode="auto">
          <a:xfrm flipV="1">
            <a:off x="3414713" y="3444875"/>
            <a:ext cx="2009775" cy="2693988"/>
          </a:xfrm>
          <a:prstGeom prst="line">
            <a:avLst/>
          </a:prstGeom>
          <a:noFill/>
          <a:ln w="19050" cap="rnd">
            <a:solidFill>
              <a:schemeClr val="tx2"/>
            </a:solidFill>
            <a:prstDash val="sysDot"/>
            <a:round/>
            <a:headEnd/>
            <a:tailEnd/>
          </a:ln>
        </p:spPr>
        <p:txBody>
          <a:bodyPr>
            <a:prstTxWarp prst="textNoShape">
              <a:avLst/>
            </a:prstTxWarp>
          </a:bodyPr>
          <a:lstStyle/>
          <a:p>
            <a:endParaRPr lang="en-US"/>
          </a:p>
        </p:txBody>
      </p:sp>
      <p:sp>
        <p:nvSpPr>
          <p:cNvPr id="36" name="Line 36"/>
          <p:cNvSpPr>
            <a:spLocks noChangeShapeType="1"/>
          </p:cNvSpPr>
          <p:nvPr/>
        </p:nvSpPr>
        <p:spPr bwMode="auto">
          <a:xfrm flipV="1">
            <a:off x="2767013" y="3082925"/>
            <a:ext cx="2066925" cy="2770188"/>
          </a:xfrm>
          <a:prstGeom prst="line">
            <a:avLst/>
          </a:prstGeom>
          <a:noFill/>
          <a:ln w="19050" cap="rnd">
            <a:solidFill>
              <a:schemeClr val="tx2"/>
            </a:solidFill>
            <a:prstDash val="sysDot"/>
            <a:round/>
            <a:headEnd/>
            <a:tailEnd/>
          </a:ln>
        </p:spPr>
        <p:txBody>
          <a:bodyPr>
            <a:prstTxWarp prst="textNoShape">
              <a:avLst/>
            </a:prstTxWarp>
          </a:bodyPr>
          <a:lstStyle/>
          <a:p>
            <a:endParaRPr lang="en-US"/>
          </a:p>
        </p:txBody>
      </p:sp>
      <p:sp>
        <p:nvSpPr>
          <p:cNvPr id="41" name="Line 26"/>
          <p:cNvSpPr>
            <a:spLocks noChangeShapeType="1"/>
          </p:cNvSpPr>
          <p:nvPr/>
        </p:nvSpPr>
        <p:spPr bwMode="auto">
          <a:xfrm>
            <a:off x="1752600" y="5638800"/>
            <a:ext cx="742950" cy="615950"/>
          </a:xfrm>
          <a:prstGeom prst="line">
            <a:avLst/>
          </a:prstGeom>
          <a:noFill/>
          <a:ln w="19050">
            <a:solidFill>
              <a:schemeClr val="tx1"/>
            </a:solidFill>
            <a:round/>
            <a:headEnd type="triangle" w="lg" len="med"/>
            <a:tailEnd/>
          </a:ln>
        </p:spPr>
        <p:txBody>
          <a:bodyPr>
            <a:prstTxWarp prst="textNoShape">
              <a:avLst/>
            </a:prstTxWarp>
          </a:bodyPr>
          <a:lstStyle/>
          <a:p>
            <a:endParaRPr lang="en-US"/>
          </a:p>
        </p:txBody>
      </p:sp>
      <p:sp>
        <p:nvSpPr>
          <p:cNvPr id="42" name="TextBox 43"/>
          <p:cNvSpPr txBox="1">
            <a:spLocks noChangeArrowheads="1"/>
          </p:cNvSpPr>
          <p:nvPr/>
        </p:nvSpPr>
        <p:spPr bwMode="auto">
          <a:xfrm>
            <a:off x="1524000" y="5791200"/>
            <a:ext cx="376238" cy="369888"/>
          </a:xfrm>
          <a:prstGeom prst="rect">
            <a:avLst/>
          </a:prstGeom>
          <a:noFill/>
          <a:ln w="9525">
            <a:noFill/>
            <a:miter lim="800000"/>
            <a:headEnd/>
            <a:tailEnd/>
          </a:ln>
        </p:spPr>
        <p:txBody>
          <a:bodyPr wrap="none">
            <a:prstTxWarp prst="textNoShape">
              <a:avLst/>
            </a:prstTxWarp>
            <a:spAutoFit/>
          </a:bodyPr>
          <a:lstStyle/>
          <a:p>
            <a:r>
              <a:rPr lang="en-US" sz="1800" b="1"/>
              <a:t>w</a:t>
            </a:r>
          </a:p>
        </p:txBody>
      </p:sp>
      <p:sp>
        <p:nvSpPr>
          <p:cNvPr id="43" name="TextBox 42"/>
          <p:cNvSpPr txBox="1"/>
          <p:nvPr/>
        </p:nvSpPr>
        <p:spPr>
          <a:xfrm>
            <a:off x="762000" y="1828800"/>
            <a:ext cx="7988184" cy="523220"/>
          </a:xfrm>
          <a:prstGeom prst="rect">
            <a:avLst/>
          </a:prstGeom>
          <a:noFill/>
        </p:spPr>
        <p:txBody>
          <a:bodyPr wrap="none" rtlCol="0">
            <a:spAutoFit/>
          </a:bodyPr>
          <a:lstStyle/>
          <a:p>
            <a:r>
              <a:rPr lang="en-US" sz="2800" dirty="0" smtClean="0">
                <a:solidFill>
                  <a:srgbClr val="0000FF"/>
                </a:solidFill>
              </a:rPr>
              <a:t>How do we classify points given this information?</a:t>
            </a:r>
            <a:endParaRPr lang="en-US" sz="2800" b="1" dirty="0">
              <a:solidFill>
                <a:srgbClr val="0000FF"/>
              </a:solidFill>
            </a:endParaRPr>
          </a:p>
        </p:txBody>
      </p:sp>
      <p:cxnSp>
        <p:nvCxnSpPr>
          <p:cNvPr id="48" name="Straight Connector 47"/>
          <p:cNvCxnSpPr/>
          <p:nvPr/>
        </p:nvCxnSpPr>
        <p:spPr bwMode="auto">
          <a:xfrm rot="5400000" flipH="1" flipV="1">
            <a:off x="2362994" y="6476206"/>
            <a:ext cx="304800" cy="1588"/>
          </a:xfrm>
          <a:prstGeom prst="line">
            <a:avLst/>
          </a:prstGeom>
          <a:gradFill rotWithShape="0">
            <a:gsLst>
              <a:gs pos="0">
                <a:srgbClr val="A50021"/>
              </a:gs>
              <a:gs pos="100000">
                <a:schemeClr val="tx1"/>
              </a:gs>
            </a:gsLst>
            <a:lin ang="0" scaled="1"/>
          </a:gradFill>
          <a:ln w="28575" cap="flat" cmpd="sng" algn="ctr">
            <a:solidFill>
              <a:srgbClr val="00A000"/>
            </a:solidFill>
            <a:prstDash val="solid"/>
            <a:miter lim="800000"/>
            <a:headEnd type="none" w="med" len="med"/>
            <a:tailEnd type="none" w="med" len="med"/>
          </a:ln>
          <a:effectLst/>
        </p:spPr>
      </p:cxnSp>
      <p:sp>
        <p:nvSpPr>
          <p:cNvPr id="49" name="TextBox 48"/>
          <p:cNvSpPr txBox="1"/>
          <p:nvPr/>
        </p:nvSpPr>
        <p:spPr>
          <a:xfrm>
            <a:off x="2590800" y="6248400"/>
            <a:ext cx="327308" cy="400110"/>
          </a:xfrm>
          <a:prstGeom prst="rect">
            <a:avLst/>
          </a:prstGeom>
          <a:noFill/>
        </p:spPr>
        <p:txBody>
          <a:bodyPr wrap="none" rtlCol="0">
            <a:spAutoFit/>
          </a:bodyPr>
          <a:lstStyle/>
          <a:p>
            <a:r>
              <a:rPr lang="en-US" sz="2000" dirty="0" err="1" smtClean="0"/>
              <a:t>b</a:t>
            </a:r>
            <a:endParaRPr lang="en-US"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Measuring the margin</a:t>
            </a:r>
            <a:endParaRPr lang="en-US" dirty="0"/>
          </a:p>
        </p:txBody>
      </p:sp>
      <p:sp>
        <p:nvSpPr>
          <p:cNvPr id="5" name="Line 4"/>
          <p:cNvSpPr>
            <a:spLocks noChangeShapeType="1"/>
          </p:cNvSpPr>
          <p:nvPr/>
        </p:nvSpPr>
        <p:spPr bwMode="auto">
          <a:xfrm flipV="1">
            <a:off x="2514600" y="3282950"/>
            <a:ext cx="0" cy="3041650"/>
          </a:xfrm>
          <a:prstGeom prst="line">
            <a:avLst/>
          </a:prstGeom>
          <a:noFill/>
          <a:ln w="25400">
            <a:solidFill>
              <a:schemeClr val="tx1"/>
            </a:solidFill>
            <a:round/>
            <a:headEnd/>
            <a:tailEnd type="triangle" w="med" len="med"/>
          </a:ln>
        </p:spPr>
        <p:txBody>
          <a:bodyPr>
            <a:prstTxWarp prst="textNoShape">
              <a:avLst/>
            </a:prstTxWarp>
          </a:bodyPr>
          <a:lstStyle/>
          <a:p>
            <a:endParaRPr lang="en-US"/>
          </a:p>
        </p:txBody>
      </p:sp>
      <p:sp>
        <p:nvSpPr>
          <p:cNvPr id="6" name="Line 5"/>
          <p:cNvSpPr>
            <a:spLocks noChangeShapeType="1"/>
          </p:cNvSpPr>
          <p:nvPr/>
        </p:nvSpPr>
        <p:spPr bwMode="auto">
          <a:xfrm flipV="1">
            <a:off x="2376488" y="6272213"/>
            <a:ext cx="4081462" cy="0"/>
          </a:xfrm>
          <a:prstGeom prst="line">
            <a:avLst/>
          </a:prstGeom>
          <a:noFill/>
          <a:ln w="25400">
            <a:solidFill>
              <a:schemeClr val="tx1"/>
            </a:solidFill>
            <a:round/>
            <a:headEnd/>
            <a:tailEnd type="triangle" w="med" len="med"/>
          </a:ln>
        </p:spPr>
        <p:txBody>
          <a:bodyPr>
            <a:prstTxWarp prst="textNoShape">
              <a:avLst/>
            </a:prstTxWarp>
          </a:bodyPr>
          <a:lstStyle/>
          <a:p>
            <a:endParaRPr lang="en-US"/>
          </a:p>
        </p:txBody>
      </p:sp>
      <p:sp>
        <p:nvSpPr>
          <p:cNvPr id="7" name="AutoShape 6"/>
          <p:cNvSpPr>
            <a:spLocks noChangeArrowheads="1"/>
          </p:cNvSpPr>
          <p:nvPr/>
        </p:nvSpPr>
        <p:spPr bwMode="auto">
          <a:xfrm>
            <a:off x="3551238" y="410210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8" name="AutoShape 7"/>
          <p:cNvSpPr>
            <a:spLocks noChangeArrowheads="1"/>
          </p:cNvSpPr>
          <p:nvPr/>
        </p:nvSpPr>
        <p:spPr bwMode="auto">
          <a:xfrm>
            <a:off x="2976563" y="44592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9" name="AutoShape 8"/>
          <p:cNvSpPr>
            <a:spLocks noChangeArrowheads="1"/>
          </p:cNvSpPr>
          <p:nvPr/>
        </p:nvSpPr>
        <p:spPr bwMode="auto">
          <a:xfrm>
            <a:off x="3128963" y="50053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0" name="AutoShape 9"/>
          <p:cNvSpPr>
            <a:spLocks noChangeArrowheads="1"/>
          </p:cNvSpPr>
          <p:nvPr/>
        </p:nvSpPr>
        <p:spPr bwMode="auto">
          <a:xfrm>
            <a:off x="2747963" y="54625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1" name="AutoShape 10"/>
          <p:cNvSpPr>
            <a:spLocks noChangeArrowheads="1"/>
          </p:cNvSpPr>
          <p:nvPr/>
        </p:nvSpPr>
        <p:spPr bwMode="auto">
          <a:xfrm>
            <a:off x="3281363" y="38623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2" name="AutoShape 11"/>
          <p:cNvSpPr>
            <a:spLocks noChangeArrowheads="1"/>
          </p:cNvSpPr>
          <p:nvPr/>
        </p:nvSpPr>
        <p:spPr bwMode="auto">
          <a:xfrm>
            <a:off x="2747963" y="47767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3" name="AutoShape 12"/>
          <p:cNvSpPr>
            <a:spLocks noChangeArrowheads="1"/>
          </p:cNvSpPr>
          <p:nvPr/>
        </p:nvSpPr>
        <p:spPr bwMode="auto">
          <a:xfrm>
            <a:off x="2900363" y="49291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4" name="AutoShape 13"/>
          <p:cNvSpPr>
            <a:spLocks noChangeArrowheads="1"/>
          </p:cNvSpPr>
          <p:nvPr/>
        </p:nvSpPr>
        <p:spPr bwMode="auto">
          <a:xfrm>
            <a:off x="3662363" y="45481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5" name="AutoShape 14"/>
          <p:cNvSpPr>
            <a:spLocks noChangeArrowheads="1"/>
          </p:cNvSpPr>
          <p:nvPr/>
        </p:nvSpPr>
        <p:spPr bwMode="auto">
          <a:xfrm>
            <a:off x="4564063" y="45354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6" name="AutoShape 15"/>
          <p:cNvSpPr>
            <a:spLocks noChangeArrowheads="1"/>
          </p:cNvSpPr>
          <p:nvPr/>
        </p:nvSpPr>
        <p:spPr bwMode="auto">
          <a:xfrm>
            <a:off x="4195763" y="54625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7" name="AutoShape 16"/>
          <p:cNvSpPr>
            <a:spLocks noChangeArrowheads="1"/>
          </p:cNvSpPr>
          <p:nvPr/>
        </p:nvSpPr>
        <p:spPr bwMode="auto">
          <a:xfrm>
            <a:off x="5186363" y="54625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8" name="AutoShape 17"/>
          <p:cNvSpPr>
            <a:spLocks noChangeArrowheads="1"/>
          </p:cNvSpPr>
          <p:nvPr/>
        </p:nvSpPr>
        <p:spPr bwMode="auto">
          <a:xfrm>
            <a:off x="3878263" y="59832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9" name="AutoShape 18"/>
          <p:cNvSpPr>
            <a:spLocks noChangeArrowheads="1"/>
          </p:cNvSpPr>
          <p:nvPr/>
        </p:nvSpPr>
        <p:spPr bwMode="auto">
          <a:xfrm>
            <a:off x="4500563" y="48529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0" name="AutoShape 19"/>
          <p:cNvSpPr>
            <a:spLocks noChangeArrowheads="1"/>
          </p:cNvSpPr>
          <p:nvPr/>
        </p:nvSpPr>
        <p:spPr bwMode="auto">
          <a:xfrm>
            <a:off x="3932238" y="5346700"/>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1" name="AutoShape 20"/>
          <p:cNvSpPr>
            <a:spLocks noChangeArrowheads="1"/>
          </p:cNvSpPr>
          <p:nvPr/>
        </p:nvSpPr>
        <p:spPr bwMode="auto">
          <a:xfrm>
            <a:off x="4576763" y="56911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2" name="AutoShape 21"/>
          <p:cNvSpPr>
            <a:spLocks noChangeArrowheads="1"/>
          </p:cNvSpPr>
          <p:nvPr/>
        </p:nvSpPr>
        <p:spPr bwMode="auto">
          <a:xfrm>
            <a:off x="5262563" y="47767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3" name="AutoShape 22"/>
          <p:cNvSpPr>
            <a:spLocks noChangeArrowheads="1"/>
          </p:cNvSpPr>
          <p:nvPr/>
        </p:nvSpPr>
        <p:spPr bwMode="auto">
          <a:xfrm>
            <a:off x="3748088" y="326390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4" name="AutoShape 23"/>
          <p:cNvSpPr>
            <a:spLocks noChangeArrowheads="1"/>
          </p:cNvSpPr>
          <p:nvPr/>
        </p:nvSpPr>
        <p:spPr bwMode="auto">
          <a:xfrm>
            <a:off x="4357688" y="334010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5" name="AutoShape 24"/>
          <p:cNvSpPr>
            <a:spLocks noChangeArrowheads="1"/>
          </p:cNvSpPr>
          <p:nvPr/>
        </p:nvSpPr>
        <p:spPr bwMode="auto">
          <a:xfrm>
            <a:off x="5424488" y="4102100"/>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6" name="Line 25"/>
          <p:cNvSpPr>
            <a:spLocks noChangeShapeType="1"/>
          </p:cNvSpPr>
          <p:nvPr/>
        </p:nvSpPr>
        <p:spPr bwMode="auto">
          <a:xfrm flipV="1">
            <a:off x="2876549" y="3263900"/>
            <a:ext cx="2243139" cy="2990850"/>
          </a:xfrm>
          <a:prstGeom prst="line">
            <a:avLst/>
          </a:prstGeom>
          <a:noFill/>
          <a:ln w="19050">
            <a:solidFill>
              <a:schemeClr val="tx2"/>
            </a:solidFill>
            <a:round/>
            <a:headEnd/>
            <a:tailEnd/>
          </a:ln>
        </p:spPr>
        <p:txBody>
          <a:bodyPr>
            <a:prstTxWarp prst="textNoShape">
              <a:avLst/>
            </a:prstTxWarp>
          </a:bodyPr>
          <a:lstStyle/>
          <a:p>
            <a:endParaRPr lang="en-US"/>
          </a:p>
        </p:txBody>
      </p:sp>
      <p:sp>
        <p:nvSpPr>
          <p:cNvPr id="35" name="Line 35"/>
          <p:cNvSpPr>
            <a:spLocks noChangeShapeType="1"/>
          </p:cNvSpPr>
          <p:nvPr/>
        </p:nvSpPr>
        <p:spPr bwMode="auto">
          <a:xfrm flipV="1">
            <a:off x="3414713" y="3444875"/>
            <a:ext cx="2009775" cy="2693988"/>
          </a:xfrm>
          <a:prstGeom prst="line">
            <a:avLst/>
          </a:prstGeom>
          <a:noFill/>
          <a:ln w="19050" cap="rnd">
            <a:solidFill>
              <a:schemeClr val="tx2"/>
            </a:solidFill>
            <a:prstDash val="sysDot"/>
            <a:round/>
            <a:headEnd/>
            <a:tailEnd/>
          </a:ln>
        </p:spPr>
        <p:txBody>
          <a:bodyPr>
            <a:prstTxWarp prst="textNoShape">
              <a:avLst/>
            </a:prstTxWarp>
          </a:bodyPr>
          <a:lstStyle/>
          <a:p>
            <a:endParaRPr lang="en-US"/>
          </a:p>
        </p:txBody>
      </p:sp>
      <p:sp>
        <p:nvSpPr>
          <p:cNvPr id="36" name="Line 36"/>
          <p:cNvSpPr>
            <a:spLocks noChangeShapeType="1"/>
          </p:cNvSpPr>
          <p:nvPr/>
        </p:nvSpPr>
        <p:spPr bwMode="auto">
          <a:xfrm flipV="1">
            <a:off x="2767013" y="3082925"/>
            <a:ext cx="2066925" cy="2770188"/>
          </a:xfrm>
          <a:prstGeom prst="line">
            <a:avLst/>
          </a:prstGeom>
          <a:noFill/>
          <a:ln w="19050" cap="rnd">
            <a:solidFill>
              <a:schemeClr val="tx2"/>
            </a:solidFill>
            <a:prstDash val="sysDot"/>
            <a:round/>
            <a:headEnd/>
            <a:tailEnd/>
          </a:ln>
        </p:spPr>
        <p:txBody>
          <a:bodyPr>
            <a:prstTxWarp prst="textNoShape">
              <a:avLst/>
            </a:prstTxWarp>
          </a:bodyPr>
          <a:lstStyle/>
          <a:p>
            <a:endParaRPr lang="en-US"/>
          </a:p>
        </p:txBody>
      </p:sp>
      <p:sp>
        <p:nvSpPr>
          <p:cNvPr id="41" name="Line 26"/>
          <p:cNvSpPr>
            <a:spLocks noChangeShapeType="1"/>
          </p:cNvSpPr>
          <p:nvPr/>
        </p:nvSpPr>
        <p:spPr bwMode="auto">
          <a:xfrm>
            <a:off x="1752600" y="5638800"/>
            <a:ext cx="742950" cy="615950"/>
          </a:xfrm>
          <a:prstGeom prst="line">
            <a:avLst/>
          </a:prstGeom>
          <a:noFill/>
          <a:ln w="19050">
            <a:solidFill>
              <a:schemeClr val="tx1"/>
            </a:solidFill>
            <a:round/>
            <a:headEnd type="triangle" w="lg" len="med"/>
            <a:tailEnd/>
          </a:ln>
        </p:spPr>
        <p:txBody>
          <a:bodyPr>
            <a:prstTxWarp prst="textNoShape">
              <a:avLst/>
            </a:prstTxWarp>
          </a:bodyPr>
          <a:lstStyle/>
          <a:p>
            <a:endParaRPr lang="en-US"/>
          </a:p>
        </p:txBody>
      </p:sp>
      <p:sp>
        <p:nvSpPr>
          <p:cNvPr id="42" name="TextBox 43"/>
          <p:cNvSpPr txBox="1">
            <a:spLocks noChangeArrowheads="1"/>
          </p:cNvSpPr>
          <p:nvPr/>
        </p:nvSpPr>
        <p:spPr bwMode="auto">
          <a:xfrm>
            <a:off x="1524000" y="5791200"/>
            <a:ext cx="376238" cy="369888"/>
          </a:xfrm>
          <a:prstGeom prst="rect">
            <a:avLst/>
          </a:prstGeom>
          <a:noFill/>
          <a:ln w="9525">
            <a:noFill/>
            <a:miter lim="800000"/>
            <a:headEnd/>
            <a:tailEnd/>
          </a:ln>
        </p:spPr>
        <p:txBody>
          <a:bodyPr wrap="none">
            <a:prstTxWarp prst="textNoShape">
              <a:avLst/>
            </a:prstTxWarp>
            <a:spAutoFit/>
          </a:bodyPr>
          <a:lstStyle/>
          <a:p>
            <a:r>
              <a:rPr lang="en-US" sz="1800" b="1"/>
              <a:t>w</a:t>
            </a:r>
          </a:p>
        </p:txBody>
      </p:sp>
      <p:cxnSp>
        <p:nvCxnSpPr>
          <p:cNvPr id="48" name="Straight Connector 47"/>
          <p:cNvCxnSpPr/>
          <p:nvPr/>
        </p:nvCxnSpPr>
        <p:spPr bwMode="auto">
          <a:xfrm rot="5400000" flipH="1" flipV="1">
            <a:off x="2362994" y="6476206"/>
            <a:ext cx="304800" cy="1588"/>
          </a:xfrm>
          <a:prstGeom prst="line">
            <a:avLst/>
          </a:prstGeom>
          <a:gradFill rotWithShape="0">
            <a:gsLst>
              <a:gs pos="0">
                <a:srgbClr val="A50021"/>
              </a:gs>
              <a:gs pos="100000">
                <a:schemeClr val="tx1"/>
              </a:gs>
            </a:gsLst>
            <a:lin ang="0" scaled="1"/>
          </a:gradFill>
          <a:ln w="28575" cap="flat" cmpd="sng" algn="ctr">
            <a:solidFill>
              <a:srgbClr val="00A000"/>
            </a:solidFill>
            <a:prstDash val="solid"/>
            <a:miter lim="800000"/>
            <a:headEnd type="none" w="med" len="med"/>
            <a:tailEnd type="none" w="med" len="med"/>
          </a:ln>
          <a:effectLst/>
        </p:spPr>
      </p:cxnSp>
      <p:sp>
        <p:nvSpPr>
          <p:cNvPr id="49" name="TextBox 48"/>
          <p:cNvSpPr txBox="1"/>
          <p:nvPr/>
        </p:nvSpPr>
        <p:spPr>
          <a:xfrm>
            <a:off x="2590800" y="6248400"/>
            <a:ext cx="327308" cy="400110"/>
          </a:xfrm>
          <a:prstGeom prst="rect">
            <a:avLst/>
          </a:prstGeom>
          <a:noFill/>
        </p:spPr>
        <p:txBody>
          <a:bodyPr wrap="none" rtlCol="0">
            <a:spAutoFit/>
          </a:bodyPr>
          <a:lstStyle/>
          <a:p>
            <a:r>
              <a:rPr lang="en-US" sz="2000" dirty="0" err="1" smtClean="0"/>
              <a:t>b</a:t>
            </a:r>
            <a:endParaRPr lang="en-US" sz="2000" dirty="0"/>
          </a:p>
        </p:txBody>
      </p:sp>
      <p:sp>
        <p:nvSpPr>
          <p:cNvPr id="32" name="TextBox 31"/>
          <p:cNvSpPr txBox="1"/>
          <p:nvPr/>
        </p:nvSpPr>
        <p:spPr>
          <a:xfrm>
            <a:off x="2590800" y="1981200"/>
            <a:ext cx="2972689" cy="461665"/>
          </a:xfrm>
          <a:prstGeom prst="rect">
            <a:avLst/>
          </a:prstGeom>
          <a:noFill/>
        </p:spPr>
        <p:txBody>
          <a:bodyPr wrap="none" rtlCol="0">
            <a:spAutoFit/>
          </a:bodyPr>
          <a:lstStyle/>
          <a:p>
            <a:r>
              <a:rPr lang="en-US" dirty="0" err="1" smtClean="0">
                <a:ea typeface="ＭＳ Ｐゴシック" pitchFamily="-110" charset="-128"/>
                <a:cs typeface="ＭＳ Ｐゴシック" pitchFamily="-110" charset="-128"/>
              </a:rPr>
              <a:t>f(</a:t>
            </a:r>
            <a:r>
              <a:rPr lang="en-US" b="1" dirty="0" err="1" smtClean="0">
                <a:ea typeface="ＭＳ Ｐゴシック" pitchFamily="-110" charset="-128"/>
                <a:cs typeface="ＭＳ Ｐゴシック" pitchFamily="-110" charset="-128"/>
              </a:rPr>
              <a:t>x</a:t>
            </a:r>
            <a:r>
              <a:rPr lang="en-US" baseline="-25000" dirty="0" err="1" smtClean="0">
                <a:ea typeface="ＭＳ Ｐゴシック" pitchFamily="-110" charset="-128"/>
                <a:cs typeface="ＭＳ Ｐゴシック" pitchFamily="-110" charset="-128"/>
              </a:rPr>
              <a:t>i</a:t>
            </a:r>
            <a:r>
              <a:rPr lang="en-US" dirty="0" smtClean="0">
                <a:ea typeface="ＭＳ Ｐゴシック" pitchFamily="-110" charset="-128"/>
                <a:cs typeface="ＭＳ Ｐゴシック" pitchFamily="-110" charset="-128"/>
              </a:rPr>
              <a:t>) = </a:t>
            </a:r>
            <a:r>
              <a:rPr lang="en-US" baseline="-25000" dirty="0" smtClean="0">
                <a:ea typeface="ＭＳ Ｐゴシック" pitchFamily="-110" charset="-128"/>
                <a:cs typeface="ＭＳ Ｐゴシック" pitchFamily="-110" charset="-128"/>
              </a:rPr>
              <a:t> </a:t>
            </a:r>
            <a:r>
              <a:rPr lang="en-US" dirty="0" err="1" smtClean="0">
                <a:ea typeface="ＭＳ Ｐゴシック" pitchFamily="-110" charset="-128"/>
                <a:cs typeface="ＭＳ Ｐゴシック" pitchFamily="-110" charset="-128"/>
              </a:rPr>
              <a:t>sign(</a:t>
            </a:r>
            <a:r>
              <a:rPr lang="en-US" b="1" dirty="0" err="1" smtClean="0">
                <a:ea typeface="ＭＳ Ｐゴシック" pitchFamily="-110" charset="-128"/>
                <a:cs typeface="ＭＳ Ｐゴシック" pitchFamily="-110" charset="-128"/>
              </a:rPr>
              <a:t>w</a:t>
            </a:r>
            <a:r>
              <a:rPr lang="en-US" baseline="30000" dirty="0" err="1" smtClean="0">
                <a:ea typeface="ＭＳ Ｐゴシック" pitchFamily="-110" charset="-128"/>
                <a:cs typeface="ＭＳ Ｐゴシック" pitchFamily="-110" charset="-128"/>
              </a:rPr>
              <a:t>T</a:t>
            </a:r>
            <a:r>
              <a:rPr lang="en-US" b="1" dirty="0" err="1" smtClean="0">
                <a:ea typeface="ＭＳ Ｐゴシック" pitchFamily="-110" charset="-128"/>
                <a:cs typeface="ＭＳ Ｐゴシック" pitchFamily="-110" charset="-128"/>
              </a:rPr>
              <a:t>x</a:t>
            </a:r>
            <a:r>
              <a:rPr lang="en-US" baseline="-25000" dirty="0" err="1" smtClean="0">
                <a:ea typeface="ＭＳ Ｐゴシック" pitchFamily="-110" charset="-128"/>
                <a:cs typeface="ＭＳ Ｐゴシック" pitchFamily="-110" charset="-128"/>
              </a:rPr>
              <a:t>i</a:t>
            </a:r>
            <a:r>
              <a:rPr lang="en-US" dirty="0" smtClean="0">
                <a:ea typeface="ＭＳ Ｐゴシック" pitchFamily="-110" charset="-128"/>
                <a:cs typeface="ＭＳ Ｐゴシック" pitchFamily="-110" charset="-128"/>
              </a:rPr>
              <a:t> + </a:t>
            </a:r>
            <a:r>
              <a:rPr lang="en-US" dirty="0" err="1" smtClean="0">
                <a:ea typeface="ＭＳ Ｐゴシック" pitchFamily="-110" charset="-128"/>
                <a:cs typeface="ＭＳ Ｐゴシック" pitchFamily="-110" charset="-128"/>
              </a:rPr>
              <a:t>b</a:t>
            </a:r>
            <a:r>
              <a:rPr lang="en-US" dirty="0" smtClean="0">
                <a:ea typeface="ＭＳ Ｐゴシック" pitchFamily="-110" charset="-128"/>
                <a:cs typeface="ＭＳ Ｐゴシック" pitchFamily="-110" charset="-128"/>
              </a:rPr>
              <a:t>)</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Measuring the margin</a:t>
            </a:r>
            <a:endParaRPr lang="en-US" dirty="0"/>
          </a:p>
        </p:txBody>
      </p:sp>
      <p:sp>
        <p:nvSpPr>
          <p:cNvPr id="5" name="Line 4"/>
          <p:cNvSpPr>
            <a:spLocks noChangeShapeType="1"/>
          </p:cNvSpPr>
          <p:nvPr/>
        </p:nvSpPr>
        <p:spPr bwMode="auto">
          <a:xfrm flipV="1">
            <a:off x="2514600" y="3282950"/>
            <a:ext cx="0" cy="3041650"/>
          </a:xfrm>
          <a:prstGeom prst="line">
            <a:avLst/>
          </a:prstGeom>
          <a:noFill/>
          <a:ln w="25400">
            <a:solidFill>
              <a:schemeClr val="tx1"/>
            </a:solidFill>
            <a:round/>
            <a:headEnd/>
            <a:tailEnd type="triangle" w="med" len="med"/>
          </a:ln>
        </p:spPr>
        <p:txBody>
          <a:bodyPr>
            <a:prstTxWarp prst="textNoShape">
              <a:avLst/>
            </a:prstTxWarp>
          </a:bodyPr>
          <a:lstStyle/>
          <a:p>
            <a:endParaRPr lang="en-US"/>
          </a:p>
        </p:txBody>
      </p:sp>
      <p:sp>
        <p:nvSpPr>
          <p:cNvPr id="6" name="Line 5"/>
          <p:cNvSpPr>
            <a:spLocks noChangeShapeType="1"/>
          </p:cNvSpPr>
          <p:nvPr/>
        </p:nvSpPr>
        <p:spPr bwMode="auto">
          <a:xfrm flipV="1">
            <a:off x="2376488" y="6272213"/>
            <a:ext cx="4081462" cy="0"/>
          </a:xfrm>
          <a:prstGeom prst="line">
            <a:avLst/>
          </a:prstGeom>
          <a:noFill/>
          <a:ln w="25400">
            <a:solidFill>
              <a:schemeClr val="tx1"/>
            </a:solidFill>
            <a:round/>
            <a:headEnd/>
            <a:tailEnd type="triangle" w="med" len="med"/>
          </a:ln>
        </p:spPr>
        <p:txBody>
          <a:bodyPr>
            <a:prstTxWarp prst="textNoShape">
              <a:avLst/>
            </a:prstTxWarp>
          </a:bodyPr>
          <a:lstStyle/>
          <a:p>
            <a:endParaRPr lang="en-US"/>
          </a:p>
        </p:txBody>
      </p:sp>
      <p:sp>
        <p:nvSpPr>
          <p:cNvPr id="7" name="AutoShape 6"/>
          <p:cNvSpPr>
            <a:spLocks noChangeArrowheads="1"/>
          </p:cNvSpPr>
          <p:nvPr/>
        </p:nvSpPr>
        <p:spPr bwMode="auto">
          <a:xfrm>
            <a:off x="3551238" y="410210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8" name="AutoShape 7"/>
          <p:cNvSpPr>
            <a:spLocks noChangeArrowheads="1"/>
          </p:cNvSpPr>
          <p:nvPr/>
        </p:nvSpPr>
        <p:spPr bwMode="auto">
          <a:xfrm>
            <a:off x="2976563" y="44592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9" name="AutoShape 8"/>
          <p:cNvSpPr>
            <a:spLocks noChangeArrowheads="1"/>
          </p:cNvSpPr>
          <p:nvPr/>
        </p:nvSpPr>
        <p:spPr bwMode="auto">
          <a:xfrm>
            <a:off x="3128963" y="50053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0" name="AutoShape 9"/>
          <p:cNvSpPr>
            <a:spLocks noChangeArrowheads="1"/>
          </p:cNvSpPr>
          <p:nvPr/>
        </p:nvSpPr>
        <p:spPr bwMode="auto">
          <a:xfrm>
            <a:off x="2747963" y="54625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1" name="AutoShape 10"/>
          <p:cNvSpPr>
            <a:spLocks noChangeArrowheads="1"/>
          </p:cNvSpPr>
          <p:nvPr/>
        </p:nvSpPr>
        <p:spPr bwMode="auto">
          <a:xfrm>
            <a:off x="3281363" y="38623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2" name="AutoShape 11"/>
          <p:cNvSpPr>
            <a:spLocks noChangeArrowheads="1"/>
          </p:cNvSpPr>
          <p:nvPr/>
        </p:nvSpPr>
        <p:spPr bwMode="auto">
          <a:xfrm>
            <a:off x="2747963" y="47767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3" name="AutoShape 12"/>
          <p:cNvSpPr>
            <a:spLocks noChangeArrowheads="1"/>
          </p:cNvSpPr>
          <p:nvPr/>
        </p:nvSpPr>
        <p:spPr bwMode="auto">
          <a:xfrm>
            <a:off x="2900363" y="49291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4" name="AutoShape 13"/>
          <p:cNvSpPr>
            <a:spLocks noChangeArrowheads="1"/>
          </p:cNvSpPr>
          <p:nvPr/>
        </p:nvSpPr>
        <p:spPr bwMode="auto">
          <a:xfrm>
            <a:off x="3662363" y="45481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5" name="AutoShape 14"/>
          <p:cNvSpPr>
            <a:spLocks noChangeArrowheads="1"/>
          </p:cNvSpPr>
          <p:nvPr/>
        </p:nvSpPr>
        <p:spPr bwMode="auto">
          <a:xfrm>
            <a:off x="4564063" y="45354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6" name="AutoShape 15"/>
          <p:cNvSpPr>
            <a:spLocks noChangeArrowheads="1"/>
          </p:cNvSpPr>
          <p:nvPr/>
        </p:nvSpPr>
        <p:spPr bwMode="auto">
          <a:xfrm>
            <a:off x="4195763" y="54625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7" name="AutoShape 16"/>
          <p:cNvSpPr>
            <a:spLocks noChangeArrowheads="1"/>
          </p:cNvSpPr>
          <p:nvPr/>
        </p:nvSpPr>
        <p:spPr bwMode="auto">
          <a:xfrm>
            <a:off x="5186363" y="54625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8" name="AutoShape 17"/>
          <p:cNvSpPr>
            <a:spLocks noChangeArrowheads="1"/>
          </p:cNvSpPr>
          <p:nvPr/>
        </p:nvSpPr>
        <p:spPr bwMode="auto">
          <a:xfrm>
            <a:off x="3878263" y="59832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9" name="AutoShape 18"/>
          <p:cNvSpPr>
            <a:spLocks noChangeArrowheads="1"/>
          </p:cNvSpPr>
          <p:nvPr/>
        </p:nvSpPr>
        <p:spPr bwMode="auto">
          <a:xfrm>
            <a:off x="4500563" y="48529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0" name="AutoShape 19"/>
          <p:cNvSpPr>
            <a:spLocks noChangeArrowheads="1"/>
          </p:cNvSpPr>
          <p:nvPr/>
        </p:nvSpPr>
        <p:spPr bwMode="auto">
          <a:xfrm>
            <a:off x="3932238" y="5346700"/>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1" name="AutoShape 20"/>
          <p:cNvSpPr>
            <a:spLocks noChangeArrowheads="1"/>
          </p:cNvSpPr>
          <p:nvPr/>
        </p:nvSpPr>
        <p:spPr bwMode="auto">
          <a:xfrm>
            <a:off x="4576763" y="56911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2" name="AutoShape 21"/>
          <p:cNvSpPr>
            <a:spLocks noChangeArrowheads="1"/>
          </p:cNvSpPr>
          <p:nvPr/>
        </p:nvSpPr>
        <p:spPr bwMode="auto">
          <a:xfrm>
            <a:off x="5262563" y="47767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3" name="AutoShape 22"/>
          <p:cNvSpPr>
            <a:spLocks noChangeArrowheads="1"/>
          </p:cNvSpPr>
          <p:nvPr/>
        </p:nvSpPr>
        <p:spPr bwMode="auto">
          <a:xfrm>
            <a:off x="3748088" y="326390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4" name="AutoShape 23"/>
          <p:cNvSpPr>
            <a:spLocks noChangeArrowheads="1"/>
          </p:cNvSpPr>
          <p:nvPr/>
        </p:nvSpPr>
        <p:spPr bwMode="auto">
          <a:xfrm>
            <a:off x="4357688" y="334010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5" name="AutoShape 24"/>
          <p:cNvSpPr>
            <a:spLocks noChangeArrowheads="1"/>
          </p:cNvSpPr>
          <p:nvPr/>
        </p:nvSpPr>
        <p:spPr bwMode="auto">
          <a:xfrm>
            <a:off x="5424488" y="4102100"/>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6" name="Line 25"/>
          <p:cNvSpPr>
            <a:spLocks noChangeShapeType="1"/>
          </p:cNvSpPr>
          <p:nvPr/>
        </p:nvSpPr>
        <p:spPr bwMode="auto">
          <a:xfrm flipV="1">
            <a:off x="2876549" y="3263900"/>
            <a:ext cx="2243139" cy="2990850"/>
          </a:xfrm>
          <a:prstGeom prst="line">
            <a:avLst/>
          </a:prstGeom>
          <a:noFill/>
          <a:ln w="19050">
            <a:solidFill>
              <a:schemeClr val="tx2"/>
            </a:solidFill>
            <a:round/>
            <a:headEnd/>
            <a:tailEnd/>
          </a:ln>
        </p:spPr>
        <p:txBody>
          <a:bodyPr>
            <a:prstTxWarp prst="textNoShape">
              <a:avLst/>
            </a:prstTxWarp>
          </a:bodyPr>
          <a:lstStyle/>
          <a:p>
            <a:endParaRPr lang="en-US"/>
          </a:p>
        </p:txBody>
      </p:sp>
      <p:sp>
        <p:nvSpPr>
          <p:cNvPr id="28" name="Line 27"/>
          <p:cNvSpPr>
            <a:spLocks noChangeShapeType="1"/>
          </p:cNvSpPr>
          <p:nvPr/>
        </p:nvSpPr>
        <p:spPr bwMode="auto">
          <a:xfrm flipH="1" flipV="1">
            <a:off x="4311650" y="4368800"/>
            <a:ext cx="254000" cy="184150"/>
          </a:xfrm>
          <a:prstGeom prst="line">
            <a:avLst/>
          </a:prstGeom>
          <a:noFill/>
          <a:ln w="19050">
            <a:solidFill>
              <a:schemeClr val="tx1"/>
            </a:solidFill>
            <a:prstDash val="dash"/>
            <a:round/>
            <a:headEnd/>
            <a:tailEnd/>
          </a:ln>
        </p:spPr>
        <p:txBody>
          <a:bodyPr>
            <a:prstTxWarp prst="textNoShape">
              <a:avLst/>
            </a:prstTxWarp>
          </a:bodyPr>
          <a:lstStyle/>
          <a:p>
            <a:endParaRPr lang="en-US"/>
          </a:p>
        </p:txBody>
      </p:sp>
      <p:sp>
        <p:nvSpPr>
          <p:cNvPr id="30" name="Oval 30"/>
          <p:cNvSpPr>
            <a:spLocks noChangeArrowheads="1"/>
          </p:cNvSpPr>
          <p:nvPr/>
        </p:nvSpPr>
        <p:spPr bwMode="auto">
          <a:xfrm>
            <a:off x="3587750" y="4483100"/>
            <a:ext cx="228600" cy="219075"/>
          </a:xfrm>
          <a:prstGeom prst="ellipse">
            <a:avLst/>
          </a:prstGeom>
          <a:noFill/>
          <a:ln w="19050">
            <a:solidFill>
              <a:srgbClr val="FF0000"/>
            </a:solidFill>
            <a:round/>
            <a:headEnd/>
            <a:tailEnd/>
          </a:ln>
        </p:spPr>
        <p:txBody>
          <a:bodyPr wrap="none" anchor="ctr">
            <a:prstTxWarp prst="textNoShape">
              <a:avLst/>
            </a:prstTxWarp>
          </a:bodyPr>
          <a:lstStyle/>
          <a:p>
            <a:endParaRPr lang="en-US"/>
          </a:p>
        </p:txBody>
      </p:sp>
      <p:sp>
        <p:nvSpPr>
          <p:cNvPr id="31" name="Oval 31"/>
          <p:cNvSpPr>
            <a:spLocks noChangeArrowheads="1"/>
          </p:cNvSpPr>
          <p:nvPr/>
        </p:nvSpPr>
        <p:spPr bwMode="auto">
          <a:xfrm>
            <a:off x="3860800" y="5278438"/>
            <a:ext cx="228600" cy="219075"/>
          </a:xfrm>
          <a:prstGeom prst="ellipse">
            <a:avLst/>
          </a:prstGeom>
          <a:noFill/>
          <a:ln w="19050">
            <a:solidFill>
              <a:schemeClr val="accent2"/>
            </a:solidFill>
            <a:round/>
            <a:headEnd/>
            <a:tailEnd/>
          </a:ln>
        </p:spPr>
        <p:txBody>
          <a:bodyPr wrap="none" anchor="ctr">
            <a:prstTxWarp prst="textNoShape">
              <a:avLst/>
            </a:prstTxWarp>
          </a:bodyPr>
          <a:lstStyle/>
          <a:p>
            <a:endParaRPr lang="en-US"/>
          </a:p>
        </p:txBody>
      </p:sp>
      <p:sp>
        <p:nvSpPr>
          <p:cNvPr id="32" name="Oval 32"/>
          <p:cNvSpPr>
            <a:spLocks noChangeArrowheads="1"/>
          </p:cNvSpPr>
          <p:nvPr/>
        </p:nvSpPr>
        <p:spPr bwMode="auto">
          <a:xfrm>
            <a:off x="4494213" y="4465638"/>
            <a:ext cx="228600" cy="219075"/>
          </a:xfrm>
          <a:prstGeom prst="ellipse">
            <a:avLst/>
          </a:prstGeom>
          <a:noFill/>
          <a:ln w="19050">
            <a:solidFill>
              <a:srgbClr val="0000FF"/>
            </a:solidFill>
            <a:round/>
            <a:headEnd/>
            <a:tailEnd/>
          </a:ln>
        </p:spPr>
        <p:txBody>
          <a:bodyPr wrap="none" anchor="ctr">
            <a:prstTxWarp prst="textNoShape">
              <a:avLst/>
            </a:prstTxWarp>
          </a:bodyPr>
          <a:lstStyle/>
          <a:p>
            <a:endParaRPr lang="en-US"/>
          </a:p>
        </p:txBody>
      </p:sp>
      <p:sp>
        <p:nvSpPr>
          <p:cNvPr id="33" name="Line 33"/>
          <p:cNvSpPr>
            <a:spLocks noChangeShapeType="1"/>
          </p:cNvSpPr>
          <p:nvPr/>
        </p:nvSpPr>
        <p:spPr bwMode="auto">
          <a:xfrm flipH="1" flipV="1">
            <a:off x="3687763" y="5183188"/>
            <a:ext cx="244475" cy="174625"/>
          </a:xfrm>
          <a:prstGeom prst="line">
            <a:avLst/>
          </a:prstGeom>
          <a:noFill/>
          <a:ln w="19050">
            <a:solidFill>
              <a:schemeClr val="tx1"/>
            </a:solidFill>
            <a:prstDash val="dash"/>
            <a:round/>
            <a:headEnd/>
            <a:tailEnd/>
          </a:ln>
        </p:spPr>
        <p:txBody>
          <a:bodyPr>
            <a:prstTxWarp prst="textNoShape">
              <a:avLst/>
            </a:prstTxWarp>
          </a:bodyPr>
          <a:lstStyle/>
          <a:p>
            <a:endParaRPr lang="en-US"/>
          </a:p>
        </p:txBody>
      </p:sp>
      <p:sp>
        <p:nvSpPr>
          <p:cNvPr id="34" name="Line 34"/>
          <p:cNvSpPr>
            <a:spLocks noChangeShapeType="1"/>
          </p:cNvSpPr>
          <p:nvPr/>
        </p:nvSpPr>
        <p:spPr bwMode="auto">
          <a:xfrm flipH="1" flipV="1">
            <a:off x="3740150" y="4621213"/>
            <a:ext cx="234950" cy="179387"/>
          </a:xfrm>
          <a:prstGeom prst="line">
            <a:avLst/>
          </a:prstGeom>
          <a:noFill/>
          <a:ln w="19050">
            <a:solidFill>
              <a:schemeClr val="tx1"/>
            </a:solidFill>
            <a:prstDash val="dash"/>
            <a:round/>
            <a:headEnd/>
            <a:tailEnd/>
          </a:ln>
        </p:spPr>
        <p:txBody>
          <a:bodyPr>
            <a:prstTxWarp prst="textNoShape">
              <a:avLst/>
            </a:prstTxWarp>
          </a:bodyPr>
          <a:lstStyle/>
          <a:p>
            <a:endParaRPr lang="en-US"/>
          </a:p>
        </p:txBody>
      </p:sp>
      <p:sp>
        <p:nvSpPr>
          <p:cNvPr id="35" name="Line 35"/>
          <p:cNvSpPr>
            <a:spLocks noChangeShapeType="1"/>
          </p:cNvSpPr>
          <p:nvPr/>
        </p:nvSpPr>
        <p:spPr bwMode="auto">
          <a:xfrm flipV="1">
            <a:off x="3414713" y="3444875"/>
            <a:ext cx="2009775" cy="2693988"/>
          </a:xfrm>
          <a:prstGeom prst="line">
            <a:avLst/>
          </a:prstGeom>
          <a:noFill/>
          <a:ln w="19050" cap="rnd">
            <a:solidFill>
              <a:schemeClr val="tx2"/>
            </a:solidFill>
            <a:prstDash val="sysDot"/>
            <a:round/>
            <a:headEnd/>
            <a:tailEnd/>
          </a:ln>
        </p:spPr>
        <p:txBody>
          <a:bodyPr>
            <a:prstTxWarp prst="textNoShape">
              <a:avLst/>
            </a:prstTxWarp>
          </a:bodyPr>
          <a:lstStyle/>
          <a:p>
            <a:endParaRPr lang="en-US"/>
          </a:p>
        </p:txBody>
      </p:sp>
      <p:sp>
        <p:nvSpPr>
          <p:cNvPr id="36" name="Line 36"/>
          <p:cNvSpPr>
            <a:spLocks noChangeShapeType="1"/>
          </p:cNvSpPr>
          <p:nvPr/>
        </p:nvSpPr>
        <p:spPr bwMode="auto">
          <a:xfrm flipV="1">
            <a:off x="2767013" y="3082925"/>
            <a:ext cx="2066925" cy="2770188"/>
          </a:xfrm>
          <a:prstGeom prst="line">
            <a:avLst/>
          </a:prstGeom>
          <a:noFill/>
          <a:ln w="19050" cap="rnd">
            <a:solidFill>
              <a:schemeClr val="tx2"/>
            </a:solidFill>
            <a:prstDash val="sysDot"/>
            <a:round/>
            <a:headEnd/>
            <a:tailEnd/>
          </a:ln>
        </p:spPr>
        <p:txBody>
          <a:bodyPr>
            <a:prstTxWarp prst="textNoShape">
              <a:avLst/>
            </a:prstTxWarp>
          </a:bodyPr>
          <a:lstStyle/>
          <a:p>
            <a:endParaRPr lang="en-US"/>
          </a:p>
        </p:txBody>
      </p:sp>
      <p:sp>
        <p:nvSpPr>
          <p:cNvPr id="37" name="Line 38"/>
          <p:cNvSpPr>
            <a:spLocks noChangeShapeType="1"/>
          </p:cNvSpPr>
          <p:nvPr/>
        </p:nvSpPr>
        <p:spPr bwMode="auto">
          <a:xfrm>
            <a:off x="4781550" y="3149600"/>
            <a:ext cx="552450" cy="419100"/>
          </a:xfrm>
          <a:prstGeom prst="line">
            <a:avLst/>
          </a:prstGeom>
          <a:noFill/>
          <a:ln w="19050">
            <a:solidFill>
              <a:srgbClr val="339966"/>
            </a:solidFill>
            <a:round/>
            <a:headEnd type="triangle" w="med" len="med"/>
            <a:tailEnd type="triangle" w="med" len="med"/>
          </a:ln>
        </p:spPr>
        <p:txBody>
          <a:bodyPr>
            <a:prstTxWarp prst="textNoShape">
              <a:avLst/>
            </a:prstTxWarp>
          </a:bodyPr>
          <a:lstStyle/>
          <a:p>
            <a:endParaRPr lang="en-US"/>
          </a:p>
        </p:txBody>
      </p:sp>
      <p:sp>
        <p:nvSpPr>
          <p:cNvPr id="38" name="Text Box 39"/>
          <p:cNvSpPr txBox="1">
            <a:spLocks noChangeArrowheads="1"/>
          </p:cNvSpPr>
          <p:nvPr/>
        </p:nvSpPr>
        <p:spPr bwMode="auto">
          <a:xfrm>
            <a:off x="4857750" y="2825750"/>
            <a:ext cx="1143000" cy="457200"/>
          </a:xfrm>
          <a:prstGeom prst="rect">
            <a:avLst/>
          </a:prstGeom>
          <a:noFill/>
          <a:ln w="9525">
            <a:noFill/>
            <a:miter lim="800000"/>
            <a:headEnd/>
            <a:tailEnd/>
          </a:ln>
        </p:spPr>
        <p:txBody>
          <a:bodyPr>
            <a:prstTxWarp prst="textNoShape">
              <a:avLst/>
            </a:prstTxWarp>
            <a:spAutoFit/>
          </a:bodyPr>
          <a:lstStyle/>
          <a:p>
            <a:pPr>
              <a:spcBef>
                <a:spcPct val="50000"/>
              </a:spcBef>
            </a:pPr>
            <a:r>
              <a:rPr lang="el-GR" i="1">
                <a:latin typeface="Times New Roman" pitchFamily="-110" charset="0"/>
              </a:rPr>
              <a:t>ρ</a:t>
            </a:r>
            <a:endParaRPr lang="en-US" i="1">
              <a:latin typeface="Times New Roman" pitchFamily="-110" charset="0"/>
            </a:endParaRPr>
          </a:p>
        </p:txBody>
      </p:sp>
      <p:sp>
        <p:nvSpPr>
          <p:cNvPr id="41" name="Line 26"/>
          <p:cNvSpPr>
            <a:spLocks noChangeShapeType="1"/>
          </p:cNvSpPr>
          <p:nvPr/>
        </p:nvSpPr>
        <p:spPr bwMode="auto">
          <a:xfrm>
            <a:off x="1752600" y="5638800"/>
            <a:ext cx="742950" cy="615950"/>
          </a:xfrm>
          <a:prstGeom prst="line">
            <a:avLst/>
          </a:prstGeom>
          <a:noFill/>
          <a:ln w="19050">
            <a:solidFill>
              <a:schemeClr val="tx1"/>
            </a:solidFill>
            <a:round/>
            <a:headEnd type="triangle" w="lg" len="med"/>
            <a:tailEnd/>
          </a:ln>
        </p:spPr>
        <p:txBody>
          <a:bodyPr>
            <a:prstTxWarp prst="textNoShape">
              <a:avLst/>
            </a:prstTxWarp>
          </a:bodyPr>
          <a:lstStyle/>
          <a:p>
            <a:endParaRPr lang="en-US"/>
          </a:p>
        </p:txBody>
      </p:sp>
      <p:sp>
        <p:nvSpPr>
          <p:cNvPr id="42" name="TextBox 43"/>
          <p:cNvSpPr txBox="1">
            <a:spLocks noChangeArrowheads="1"/>
          </p:cNvSpPr>
          <p:nvPr/>
        </p:nvSpPr>
        <p:spPr bwMode="auto">
          <a:xfrm>
            <a:off x="1524000" y="5791200"/>
            <a:ext cx="376238" cy="369888"/>
          </a:xfrm>
          <a:prstGeom prst="rect">
            <a:avLst/>
          </a:prstGeom>
          <a:noFill/>
          <a:ln w="9525">
            <a:noFill/>
            <a:miter lim="800000"/>
            <a:headEnd/>
            <a:tailEnd/>
          </a:ln>
        </p:spPr>
        <p:txBody>
          <a:bodyPr wrap="none">
            <a:prstTxWarp prst="textNoShape">
              <a:avLst/>
            </a:prstTxWarp>
            <a:spAutoFit/>
          </a:bodyPr>
          <a:lstStyle/>
          <a:p>
            <a:r>
              <a:rPr lang="en-US" sz="1800" b="1"/>
              <a:t>w</a:t>
            </a:r>
          </a:p>
        </p:txBody>
      </p:sp>
      <p:sp>
        <p:nvSpPr>
          <p:cNvPr id="43" name="TextBox 42"/>
          <p:cNvSpPr txBox="1"/>
          <p:nvPr/>
        </p:nvSpPr>
        <p:spPr>
          <a:xfrm>
            <a:off x="2286000" y="1828800"/>
            <a:ext cx="5054414" cy="523220"/>
          </a:xfrm>
          <a:prstGeom prst="rect">
            <a:avLst/>
          </a:prstGeom>
          <a:noFill/>
        </p:spPr>
        <p:txBody>
          <a:bodyPr wrap="none" rtlCol="0">
            <a:spAutoFit/>
          </a:bodyPr>
          <a:lstStyle/>
          <a:p>
            <a:r>
              <a:rPr lang="en-US" sz="2800" dirty="0" smtClean="0">
                <a:solidFill>
                  <a:srgbClr val="FF0000"/>
                </a:solidFill>
              </a:rPr>
              <a:t>How can we calculate margin?</a:t>
            </a:r>
            <a:endParaRPr lang="en-US" sz="2800" dirty="0">
              <a:solidFill>
                <a:srgbClr val="FF0000"/>
              </a:solidFill>
            </a:endParaRPr>
          </a:p>
        </p:txBody>
      </p:sp>
      <p:cxnSp>
        <p:nvCxnSpPr>
          <p:cNvPr id="48" name="Straight Connector 47"/>
          <p:cNvCxnSpPr/>
          <p:nvPr/>
        </p:nvCxnSpPr>
        <p:spPr bwMode="auto">
          <a:xfrm rot="5400000" flipH="1" flipV="1">
            <a:off x="2362994" y="6476206"/>
            <a:ext cx="304800" cy="1588"/>
          </a:xfrm>
          <a:prstGeom prst="line">
            <a:avLst/>
          </a:prstGeom>
          <a:gradFill rotWithShape="0">
            <a:gsLst>
              <a:gs pos="0">
                <a:srgbClr val="A50021"/>
              </a:gs>
              <a:gs pos="100000">
                <a:schemeClr val="tx1"/>
              </a:gs>
            </a:gsLst>
            <a:lin ang="0" scaled="1"/>
          </a:gradFill>
          <a:ln w="28575" cap="flat" cmpd="sng" algn="ctr">
            <a:solidFill>
              <a:srgbClr val="00A000"/>
            </a:solidFill>
            <a:prstDash val="solid"/>
            <a:miter lim="800000"/>
            <a:headEnd type="none" w="med" len="med"/>
            <a:tailEnd type="none" w="med" len="med"/>
          </a:ln>
          <a:effectLst/>
        </p:spPr>
      </p:cxnSp>
      <p:sp>
        <p:nvSpPr>
          <p:cNvPr id="49" name="TextBox 48"/>
          <p:cNvSpPr txBox="1"/>
          <p:nvPr/>
        </p:nvSpPr>
        <p:spPr>
          <a:xfrm>
            <a:off x="2590800" y="6248400"/>
            <a:ext cx="327308" cy="400110"/>
          </a:xfrm>
          <a:prstGeom prst="rect">
            <a:avLst/>
          </a:prstGeom>
          <a:noFill/>
        </p:spPr>
        <p:txBody>
          <a:bodyPr wrap="none" rtlCol="0">
            <a:spAutoFit/>
          </a:bodyPr>
          <a:lstStyle/>
          <a:p>
            <a:r>
              <a:rPr lang="en-US" sz="2000" dirty="0" err="1" smtClean="0"/>
              <a:t>b</a:t>
            </a:r>
            <a:endParaRPr lang="en-US"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32" grpId="0" animBg="1"/>
      <p:bldP spid="35" grpId="0" animBg="1"/>
      <p:bldP spid="36" grpId="0" animBg="1"/>
    </p:bld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Measuring the margin</a:t>
            </a:r>
            <a:endParaRPr lang="en-US" dirty="0"/>
          </a:p>
        </p:txBody>
      </p:sp>
      <p:sp>
        <p:nvSpPr>
          <p:cNvPr id="5" name="Line 4"/>
          <p:cNvSpPr>
            <a:spLocks noChangeShapeType="1"/>
          </p:cNvSpPr>
          <p:nvPr/>
        </p:nvSpPr>
        <p:spPr bwMode="auto">
          <a:xfrm flipV="1">
            <a:off x="2514600" y="3282950"/>
            <a:ext cx="0" cy="3041650"/>
          </a:xfrm>
          <a:prstGeom prst="line">
            <a:avLst/>
          </a:prstGeom>
          <a:noFill/>
          <a:ln w="25400">
            <a:solidFill>
              <a:schemeClr val="tx1"/>
            </a:solidFill>
            <a:round/>
            <a:headEnd/>
            <a:tailEnd type="triangle" w="med" len="med"/>
          </a:ln>
        </p:spPr>
        <p:txBody>
          <a:bodyPr>
            <a:prstTxWarp prst="textNoShape">
              <a:avLst/>
            </a:prstTxWarp>
          </a:bodyPr>
          <a:lstStyle/>
          <a:p>
            <a:endParaRPr lang="en-US"/>
          </a:p>
        </p:txBody>
      </p:sp>
      <p:sp>
        <p:nvSpPr>
          <p:cNvPr id="6" name="Line 5"/>
          <p:cNvSpPr>
            <a:spLocks noChangeShapeType="1"/>
          </p:cNvSpPr>
          <p:nvPr/>
        </p:nvSpPr>
        <p:spPr bwMode="auto">
          <a:xfrm flipV="1">
            <a:off x="2376488" y="6272213"/>
            <a:ext cx="4081462" cy="0"/>
          </a:xfrm>
          <a:prstGeom prst="line">
            <a:avLst/>
          </a:prstGeom>
          <a:noFill/>
          <a:ln w="25400">
            <a:solidFill>
              <a:schemeClr val="tx1"/>
            </a:solidFill>
            <a:round/>
            <a:headEnd/>
            <a:tailEnd type="triangle" w="med" len="med"/>
          </a:ln>
        </p:spPr>
        <p:txBody>
          <a:bodyPr>
            <a:prstTxWarp prst="textNoShape">
              <a:avLst/>
            </a:prstTxWarp>
          </a:bodyPr>
          <a:lstStyle/>
          <a:p>
            <a:endParaRPr lang="en-US"/>
          </a:p>
        </p:txBody>
      </p:sp>
      <p:sp>
        <p:nvSpPr>
          <p:cNvPr id="7" name="AutoShape 6"/>
          <p:cNvSpPr>
            <a:spLocks noChangeArrowheads="1"/>
          </p:cNvSpPr>
          <p:nvPr/>
        </p:nvSpPr>
        <p:spPr bwMode="auto">
          <a:xfrm>
            <a:off x="3551238" y="410210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8" name="AutoShape 7"/>
          <p:cNvSpPr>
            <a:spLocks noChangeArrowheads="1"/>
          </p:cNvSpPr>
          <p:nvPr/>
        </p:nvSpPr>
        <p:spPr bwMode="auto">
          <a:xfrm>
            <a:off x="2976563" y="44592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9" name="AutoShape 8"/>
          <p:cNvSpPr>
            <a:spLocks noChangeArrowheads="1"/>
          </p:cNvSpPr>
          <p:nvPr/>
        </p:nvSpPr>
        <p:spPr bwMode="auto">
          <a:xfrm>
            <a:off x="3128963" y="50053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0" name="AutoShape 9"/>
          <p:cNvSpPr>
            <a:spLocks noChangeArrowheads="1"/>
          </p:cNvSpPr>
          <p:nvPr/>
        </p:nvSpPr>
        <p:spPr bwMode="auto">
          <a:xfrm>
            <a:off x="2747963" y="54625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1" name="AutoShape 10"/>
          <p:cNvSpPr>
            <a:spLocks noChangeArrowheads="1"/>
          </p:cNvSpPr>
          <p:nvPr/>
        </p:nvSpPr>
        <p:spPr bwMode="auto">
          <a:xfrm>
            <a:off x="3281363" y="38623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2" name="AutoShape 11"/>
          <p:cNvSpPr>
            <a:spLocks noChangeArrowheads="1"/>
          </p:cNvSpPr>
          <p:nvPr/>
        </p:nvSpPr>
        <p:spPr bwMode="auto">
          <a:xfrm>
            <a:off x="2747963" y="47767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3" name="AutoShape 12"/>
          <p:cNvSpPr>
            <a:spLocks noChangeArrowheads="1"/>
          </p:cNvSpPr>
          <p:nvPr/>
        </p:nvSpPr>
        <p:spPr bwMode="auto">
          <a:xfrm>
            <a:off x="2900363" y="49291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4" name="AutoShape 13"/>
          <p:cNvSpPr>
            <a:spLocks noChangeArrowheads="1"/>
          </p:cNvSpPr>
          <p:nvPr/>
        </p:nvSpPr>
        <p:spPr bwMode="auto">
          <a:xfrm>
            <a:off x="3662363" y="45481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5" name="AutoShape 14"/>
          <p:cNvSpPr>
            <a:spLocks noChangeArrowheads="1"/>
          </p:cNvSpPr>
          <p:nvPr/>
        </p:nvSpPr>
        <p:spPr bwMode="auto">
          <a:xfrm>
            <a:off x="4564063" y="45354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6" name="AutoShape 15"/>
          <p:cNvSpPr>
            <a:spLocks noChangeArrowheads="1"/>
          </p:cNvSpPr>
          <p:nvPr/>
        </p:nvSpPr>
        <p:spPr bwMode="auto">
          <a:xfrm>
            <a:off x="4195763" y="54625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7" name="AutoShape 16"/>
          <p:cNvSpPr>
            <a:spLocks noChangeArrowheads="1"/>
          </p:cNvSpPr>
          <p:nvPr/>
        </p:nvSpPr>
        <p:spPr bwMode="auto">
          <a:xfrm>
            <a:off x="5186363" y="54625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8" name="AutoShape 17"/>
          <p:cNvSpPr>
            <a:spLocks noChangeArrowheads="1"/>
          </p:cNvSpPr>
          <p:nvPr/>
        </p:nvSpPr>
        <p:spPr bwMode="auto">
          <a:xfrm>
            <a:off x="3878263" y="59832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9" name="AutoShape 18"/>
          <p:cNvSpPr>
            <a:spLocks noChangeArrowheads="1"/>
          </p:cNvSpPr>
          <p:nvPr/>
        </p:nvSpPr>
        <p:spPr bwMode="auto">
          <a:xfrm>
            <a:off x="4500563" y="48529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0" name="AutoShape 19"/>
          <p:cNvSpPr>
            <a:spLocks noChangeArrowheads="1"/>
          </p:cNvSpPr>
          <p:nvPr/>
        </p:nvSpPr>
        <p:spPr bwMode="auto">
          <a:xfrm>
            <a:off x="3932238" y="5346700"/>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1" name="AutoShape 20"/>
          <p:cNvSpPr>
            <a:spLocks noChangeArrowheads="1"/>
          </p:cNvSpPr>
          <p:nvPr/>
        </p:nvSpPr>
        <p:spPr bwMode="auto">
          <a:xfrm>
            <a:off x="4576763" y="56911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2" name="AutoShape 21"/>
          <p:cNvSpPr>
            <a:spLocks noChangeArrowheads="1"/>
          </p:cNvSpPr>
          <p:nvPr/>
        </p:nvSpPr>
        <p:spPr bwMode="auto">
          <a:xfrm>
            <a:off x="5262563" y="47767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3" name="AutoShape 22"/>
          <p:cNvSpPr>
            <a:spLocks noChangeArrowheads="1"/>
          </p:cNvSpPr>
          <p:nvPr/>
        </p:nvSpPr>
        <p:spPr bwMode="auto">
          <a:xfrm>
            <a:off x="3748088" y="326390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4" name="AutoShape 23"/>
          <p:cNvSpPr>
            <a:spLocks noChangeArrowheads="1"/>
          </p:cNvSpPr>
          <p:nvPr/>
        </p:nvSpPr>
        <p:spPr bwMode="auto">
          <a:xfrm>
            <a:off x="4357688" y="334010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5" name="AutoShape 24"/>
          <p:cNvSpPr>
            <a:spLocks noChangeArrowheads="1"/>
          </p:cNvSpPr>
          <p:nvPr/>
        </p:nvSpPr>
        <p:spPr bwMode="auto">
          <a:xfrm>
            <a:off x="5424488" y="4102100"/>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6" name="Line 25"/>
          <p:cNvSpPr>
            <a:spLocks noChangeShapeType="1"/>
          </p:cNvSpPr>
          <p:nvPr/>
        </p:nvSpPr>
        <p:spPr bwMode="auto">
          <a:xfrm flipV="1">
            <a:off x="2876549" y="3263900"/>
            <a:ext cx="2243139" cy="2990850"/>
          </a:xfrm>
          <a:prstGeom prst="line">
            <a:avLst/>
          </a:prstGeom>
          <a:noFill/>
          <a:ln w="19050">
            <a:solidFill>
              <a:schemeClr val="tx2"/>
            </a:solidFill>
            <a:round/>
            <a:headEnd/>
            <a:tailEnd/>
          </a:ln>
        </p:spPr>
        <p:txBody>
          <a:bodyPr>
            <a:prstTxWarp prst="textNoShape">
              <a:avLst/>
            </a:prstTxWarp>
          </a:bodyPr>
          <a:lstStyle/>
          <a:p>
            <a:endParaRPr lang="en-US"/>
          </a:p>
        </p:txBody>
      </p:sp>
      <p:sp>
        <p:nvSpPr>
          <p:cNvPr id="28" name="Line 27"/>
          <p:cNvSpPr>
            <a:spLocks noChangeShapeType="1"/>
          </p:cNvSpPr>
          <p:nvPr/>
        </p:nvSpPr>
        <p:spPr bwMode="auto">
          <a:xfrm flipH="1" flipV="1">
            <a:off x="4311650" y="4368800"/>
            <a:ext cx="254000" cy="184150"/>
          </a:xfrm>
          <a:prstGeom prst="line">
            <a:avLst/>
          </a:prstGeom>
          <a:noFill/>
          <a:ln w="19050">
            <a:solidFill>
              <a:schemeClr val="tx1"/>
            </a:solidFill>
            <a:prstDash val="dash"/>
            <a:round/>
            <a:headEnd/>
            <a:tailEnd/>
          </a:ln>
        </p:spPr>
        <p:txBody>
          <a:bodyPr>
            <a:prstTxWarp prst="textNoShape">
              <a:avLst/>
            </a:prstTxWarp>
          </a:bodyPr>
          <a:lstStyle/>
          <a:p>
            <a:endParaRPr lang="en-US"/>
          </a:p>
        </p:txBody>
      </p:sp>
      <p:sp>
        <p:nvSpPr>
          <p:cNvPr id="30" name="Oval 30"/>
          <p:cNvSpPr>
            <a:spLocks noChangeArrowheads="1"/>
          </p:cNvSpPr>
          <p:nvPr/>
        </p:nvSpPr>
        <p:spPr bwMode="auto">
          <a:xfrm>
            <a:off x="3587750" y="4483100"/>
            <a:ext cx="228600" cy="219075"/>
          </a:xfrm>
          <a:prstGeom prst="ellipse">
            <a:avLst/>
          </a:prstGeom>
          <a:noFill/>
          <a:ln w="19050">
            <a:solidFill>
              <a:srgbClr val="FF0000"/>
            </a:solidFill>
            <a:round/>
            <a:headEnd/>
            <a:tailEnd/>
          </a:ln>
        </p:spPr>
        <p:txBody>
          <a:bodyPr wrap="none" anchor="ctr">
            <a:prstTxWarp prst="textNoShape">
              <a:avLst/>
            </a:prstTxWarp>
          </a:bodyPr>
          <a:lstStyle/>
          <a:p>
            <a:endParaRPr lang="en-US"/>
          </a:p>
        </p:txBody>
      </p:sp>
      <p:sp>
        <p:nvSpPr>
          <p:cNvPr id="31" name="Oval 31"/>
          <p:cNvSpPr>
            <a:spLocks noChangeArrowheads="1"/>
          </p:cNvSpPr>
          <p:nvPr/>
        </p:nvSpPr>
        <p:spPr bwMode="auto">
          <a:xfrm>
            <a:off x="3860800" y="5278438"/>
            <a:ext cx="228600" cy="219075"/>
          </a:xfrm>
          <a:prstGeom prst="ellipse">
            <a:avLst/>
          </a:prstGeom>
          <a:noFill/>
          <a:ln w="19050">
            <a:solidFill>
              <a:schemeClr val="accent2"/>
            </a:solidFill>
            <a:round/>
            <a:headEnd/>
            <a:tailEnd/>
          </a:ln>
        </p:spPr>
        <p:txBody>
          <a:bodyPr wrap="none" anchor="ctr">
            <a:prstTxWarp prst="textNoShape">
              <a:avLst/>
            </a:prstTxWarp>
          </a:bodyPr>
          <a:lstStyle/>
          <a:p>
            <a:endParaRPr lang="en-US"/>
          </a:p>
        </p:txBody>
      </p:sp>
      <p:sp>
        <p:nvSpPr>
          <p:cNvPr id="32" name="Oval 32"/>
          <p:cNvSpPr>
            <a:spLocks noChangeArrowheads="1"/>
          </p:cNvSpPr>
          <p:nvPr/>
        </p:nvSpPr>
        <p:spPr bwMode="auto">
          <a:xfrm>
            <a:off x="4494213" y="4465638"/>
            <a:ext cx="228600" cy="219075"/>
          </a:xfrm>
          <a:prstGeom prst="ellipse">
            <a:avLst/>
          </a:prstGeom>
          <a:noFill/>
          <a:ln w="19050">
            <a:solidFill>
              <a:srgbClr val="0000FF"/>
            </a:solidFill>
            <a:round/>
            <a:headEnd/>
            <a:tailEnd/>
          </a:ln>
        </p:spPr>
        <p:txBody>
          <a:bodyPr wrap="none" anchor="ctr">
            <a:prstTxWarp prst="textNoShape">
              <a:avLst/>
            </a:prstTxWarp>
          </a:bodyPr>
          <a:lstStyle/>
          <a:p>
            <a:endParaRPr lang="en-US"/>
          </a:p>
        </p:txBody>
      </p:sp>
      <p:sp>
        <p:nvSpPr>
          <p:cNvPr id="33" name="Line 33"/>
          <p:cNvSpPr>
            <a:spLocks noChangeShapeType="1"/>
          </p:cNvSpPr>
          <p:nvPr/>
        </p:nvSpPr>
        <p:spPr bwMode="auto">
          <a:xfrm flipH="1" flipV="1">
            <a:off x="3687763" y="5183188"/>
            <a:ext cx="244475" cy="174625"/>
          </a:xfrm>
          <a:prstGeom prst="line">
            <a:avLst/>
          </a:prstGeom>
          <a:noFill/>
          <a:ln w="19050">
            <a:solidFill>
              <a:schemeClr val="tx1"/>
            </a:solidFill>
            <a:prstDash val="dash"/>
            <a:round/>
            <a:headEnd/>
            <a:tailEnd/>
          </a:ln>
        </p:spPr>
        <p:txBody>
          <a:bodyPr>
            <a:prstTxWarp prst="textNoShape">
              <a:avLst/>
            </a:prstTxWarp>
          </a:bodyPr>
          <a:lstStyle/>
          <a:p>
            <a:endParaRPr lang="en-US"/>
          </a:p>
        </p:txBody>
      </p:sp>
      <p:sp>
        <p:nvSpPr>
          <p:cNvPr id="34" name="Line 34"/>
          <p:cNvSpPr>
            <a:spLocks noChangeShapeType="1"/>
          </p:cNvSpPr>
          <p:nvPr/>
        </p:nvSpPr>
        <p:spPr bwMode="auto">
          <a:xfrm flipH="1" flipV="1">
            <a:off x="3740150" y="4621213"/>
            <a:ext cx="234950" cy="179387"/>
          </a:xfrm>
          <a:prstGeom prst="line">
            <a:avLst/>
          </a:prstGeom>
          <a:noFill/>
          <a:ln w="19050">
            <a:solidFill>
              <a:schemeClr val="tx1"/>
            </a:solidFill>
            <a:prstDash val="dash"/>
            <a:round/>
            <a:headEnd/>
            <a:tailEnd/>
          </a:ln>
        </p:spPr>
        <p:txBody>
          <a:bodyPr>
            <a:prstTxWarp prst="textNoShape">
              <a:avLst/>
            </a:prstTxWarp>
          </a:bodyPr>
          <a:lstStyle/>
          <a:p>
            <a:endParaRPr lang="en-US"/>
          </a:p>
        </p:txBody>
      </p:sp>
      <p:sp>
        <p:nvSpPr>
          <p:cNvPr id="35" name="Line 35"/>
          <p:cNvSpPr>
            <a:spLocks noChangeShapeType="1"/>
          </p:cNvSpPr>
          <p:nvPr/>
        </p:nvSpPr>
        <p:spPr bwMode="auto">
          <a:xfrm flipV="1">
            <a:off x="3414713" y="3444875"/>
            <a:ext cx="2009775" cy="2693988"/>
          </a:xfrm>
          <a:prstGeom prst="line">
            <a:avLst/>
          </a:prstGeom>
          <a:noFill/>
          <a:ln w="19050" cap="rnd">
            <a:solidFill>
              <a:schemeClr val="tx2"/>
            </a:solidFill>
            <a:prstDash val="sysDot"/>
            <a:round/>
            <a:headEnd/>
            <a:tailEnd/>
          </a:ln>
        </p:spPr>
        <p:txBody>
          <a:bodyPr>
            <a:prstTxWarp prst="textNoShape">
              <a:avLst/>
            </a:prstTxWarp>
          </a:bodyPr>
          <a:lstStyle/>
          <a:p>
            <a:endParaRPr lang="en-US"/>
          </a:p>
        </p:txBody>
      </p:sp>
      <p:sp>
        <p:nvSpPr>
          <p:cNvPr id="36" name="Line 36"/>
          <p:cNvSpPr>
            <a:spLocks noChangeShapeType="1"/>
          </p:cNvSpPr>
          <p:nvPr/>
        </p:nvSpPr>
        <p:spPr bwMode="auto">
          <a:xfrm flipV="1">
            <a:off x="2767013" y="3082925"/>
            <a:ext cx="2066925" cy="2770188"/>
          </a:xfrm>
          <a:prstGeom prst="line">
            <a:avLst/>
          </a:prstGeom>
          <a:noFill/>
          <a:ln w="19050" cap="rnd">
            <a:solidFill>
              <a:schemeClr val="tx2"/>
            </a:solidFill>
            <a:prstDash val="sysDot"/>
            <a:round/>
            <a:headEnd/>
            <a:tailEnd/>
          </a:ln>
        </p:spPr>
        <p:txBody>
          <a:bodyPr>
            <a:prstTxWarp prst="textNoShape">
              <a:avLst/>
            </a:prstTxWarp>
          </a:bodyPr>
          <a:lstStyle/>
          <a:p>
            <a:endParaRPr lang="en-US"/>
          </a:p>
        </p:txBody>
      </p:sp>
      <p:sp>
        <p:nvSpPr>
          <p:cNvPr id="37" name="Line 38"/>
          <p:cNvSpPr>
            <a:spLocks noChangeShapeType="1"/>
          </p:cNvSpPr>
          <p:nvPr/>
        </p:nvSpPr>
        <p:spPr bwMode="auto">
          <a:xfrm>
            <a:off x="4781550" y="3149600"/>
            <a:ext cx="552450" cy="419100"/>
          </a:xfrm>
          <a:prstGeom prst="line">
            <a:avLst/>
          </a:prstGeom>
          <a:noFill/>
          <a:ln w="19050">
            <a:solidFill>
              <a:srgbClr val="339966"/>
            </a:solidFill>
            <a:round/>
            <a:headEnd type="triangle" w="med" len="med"/>
            <a:tailEnd type="triangle" w="med" len="med"/>
          </a:ln>
        </p:spPr>
        <p:txBody>
          <a:bodyPr>
            <a:prstTxWarp prst="textNoShape">
              <a:avLst/>
            </a:prstTxWarp>
          </a:bodyPr>
          <a:lstStyle/>
          <a:p>
            <a:endParaRPr lang="en-US"/>
          </a:p>
        </p:txBody>
      </p:sp>
      <p:sp>
        <p:nvSpPr>
          <p:cNvPr id="38" name="Text Box 39"/>
          <p:cNvSpPr txBox="1">
            <a:spLocks noChangeArrowheads="1"/>
          </p:cNvSpPr>
          <p:nvPr/>
        </p:nvSpPr>
        <p:spPr bwMode="auto">
          <a:xfrm>
            <a:off x="4857750" y="2825750"/>
            <a:ext cx="1143000" cy="457200"/>
          </a:xfrm>
          <a:prstGeom prst="rect">
            <a:avLst/>
          </a:prstGeom>
          <a:noFill/>
          <a:ln w="9525">
            <a:noFill/>
            <a:miter lim="800000"/>
            <a:headEnd/>
            <a:tailEnd/>
          </a:ln>
        </p:spPr>
        <p:txBody>
          <a:bodyPr>
            <a:prstTxWarp prst="textNoShape">
              <a:avLst/>
            </a:prstTxWarp>
            <a:spAutoFit/>
          </a:bodyPr>
          <a:lstStyle/>
          <a:p>
            <a:pPr>
              <a:spcBef>
                <a:spcPct val="50000"/>
              </a:spcBef>
            </a:pPr>
            <a:r>
              <a:rPr lang="el-GR" i="1">
                <a:latin typeface="Times New Roman" pitchFamily="-110" charset="0"/>
              </a:rPr>
              <a:t>ρ</a:t>
            </a:r>
            <a:endParaRPr lang="en-US" i="1">
              <a:latin typeface="Times New Roman" pitchFamily="-110" charset="0"/>
            </a:endParaRPr>
          </a:p>
        </p:txBody>
      </p:sp>
      <p:sp>
        <p:nvSpPr>
          <p:cNvPr id="41" name="Line 26"/>
          <p:cNvSpPr>
            <a:spLocks noChangeShapeType="1"/>
          </p:cNvSpPr>
          <p:nvPr/>
        </p:nvSpPr>
        <p:spPr bwMode="auto">
          <a:xfrm>
            <a:off x="1752600" y="5638800"/>
            <a:ext cx="742950" cy="615950"/>
          </a:xfrm>
          <a:prstGeom prst="line">
            <a:avLst/>
          </a:prstGeom>
          <a:noFill/>
          <a:ln w="19050">
            <a:solidFill>
              <a:schemeClr val="tx1"/>
            </a:solidFill>
            <a:round/>
            <a:headEnd type="triangle" w="lg" len="med"/>
            <a:tailEnd/>
          </a:ln>
        </p:spPr>
        <p:txBody>
          <a:bodyPr>
            <a:prstTxWarp prst="textNoShape">
              <a:avLst/>
            </a:prstTxWarp>
          </a:bodyPr>
          <a:lstStyle/>
          <a:p>
            <a:endParaRPr lang="en-US"/>
          </a:p>
        </p:txBody>
      </p:sp>
      <p:sp>
        <p:nvSpPr>
          <p:cNvPr id="42" name="TextBox 43"/>
          <p:cNvSpPr txBox="1">
            <a:spLocks noChangeArrowheads="1"/>
          </p:cNvSpPr>
          <p:nvPr/>
        </p:nvSpPr>
        <p:spPr bwMode="auto">
          <a:xfrm>
            <a:off x="1524000" y="5791200"/>
            <a:ext cx="376238" cy="369888"/>
          </a:xfrm>
          <a:prstGeom prst="rect">
            <a:avLst/>
          </a:prstGeom>
          <a:noFill/>
          <a:ln w="9525">
            <a:noFill/>
            <a:miter lim="800000"/>
            <a:headEnd/>
            <a:tailEnd/>
          </a:ln>
        </p:spPr>
        <p:txBody>
          <a:bodyPr wrap="none">
            <a:prstTxWarp prst="textNoShape">
              <a:avLst/>
            </a:prstTxWarp>
            <a:spAutoFit/>
          </a:bodyPr>
          <a:lstStyle/>
          <a:p>
            <a:r>
              <a:rPr lang="en-US" sz="1800" b="1"/>
              <a:t>w</a:t>
            </a:r>
          </a:p>
        </p:txBody>
      </p:sp>
      <p:sp>
        <p:nvSpPr>
          <p:cNvPr id="43" name="TextBox 42"/>
          <p:cNvSpPr txBox="1"/>
          <p:nvPr/>
        </p:nvSpPr>
        <p:spPr>
          <a:xfrm>
            <a:off x="1219200" y="1828800"/>
            <a:ext cx="7688373" cy="954107"/>
          </a:xfrm>
          <a:prstGeom prst="rect">
            <a:avLst/>
          </a:prstGeom>
          <a:noFill/>
        </p:spPr>
        <p:txBody>
          <a:bodyPr wrap="none" rtlCol="0">
            <a:spAutoFit/>
          </a:bodyPr>
          <a:lstStyle/>
          <a:p>
            <a:r>
              <a:rPr lang="en-US" sz="2800" dirty="0" smtClean="0">
                <a:solidFill>
                  <a:srgbClr val="0000FF"/>
                </a:solidFill>
              </a:rPr>
              <a:t>Minimum of the distance from the </a:t>
            </a:r>
            <a:r>
              <a:rPr lang="en-US" sz="2800" dirty="0" err="1" smtClean="0">
                <a:solidFill>
                  <a:srgbClr val="0000FF"/>
                </a:solidFill>
              </a:rPr>
              <a:t>hyperplane</a:t>
            </a:r>
            <a:endParaRPr lang="en-US" sz="2800" dirty="0" smtClean="0">
              <a:solidFill>
                <a:srgbClr val="0000FF"/>
              </a:solidFill>
            </a:endParaRPr>
          </a:p>
          <a:p>
            <a:r>
              <a:rPr lang="en-US" sz="2800" dirty="0" smtClean="0">
                <a:solidFill>
                  <a:srgbClr val="0000FF"/>
                </a:solidFill>
              </a:rPr>
              <a:t>to any </a:t>
            </a:r>
            <a:r>
              <a:rPr lang="en-US" sz="2800" dirty="0" err="1" smtClean="0">
                <a:solidFill>
                  <a:srgbClr val="0000FF"/>
                </a:solidFill>
              </a:rPr>
              <a:t>point(s</a:t>
            </a:r>
            <a:r>
              <a:rPr lang="en-US" sz="2800" dirty="0" smtClean="0">
                <a:solidFill>
                  <a:srgbClr val="0000FF"/>
                </a:solidFill>
              </a:rPr>
              <a:t>) (specifically the support vectors)</a:t>
            </a:r>
            <a:endParaRPr lang="en-US" sz="2800" dirty="0">
              <a:solidFill>
                <a:srgbClr val="0000FF"/>
              </a:solidFill>
            </a:endParaRPr>
          </a:p>
        </p:txBody>
      </p:sp>
      <p:cxnSp>
        <p:nvCxnSpPr>
          <p:cNvPr id="48" name="Straight Connector 47"/>
          <p:cNvCxnSpPr/>
          <p:nvPr/>
        </p:nvCxnSpPr>
        <p:spPr bwMode="auto">
          <a:xfrm rot="5400000" flipH="1" flipV="1">
            <a:off x="2362994" y="6476206"/>
            <a:ext cx="304800" cy="1588"/>
          </a:xfrm>
          <a:prstGeom prst="line">
            <a:avLst/>
          </a:prstGeom>
          <a:gradFill rotWithShape="0">
            <a:gsLst>
              <a:gs pos="0">
                <a:srgbClr val="A50021"/>
              </a:gs>
              <a:gs pos="100000">
                <a:schemeClr val="tx1"/>
              </a:gs>
            </a:gsLst>
            <a:lin ang="0" scaled="1"/>
          </a:gradFill>
          <a:ln w="28575" cap="flat" cmpd="sng" algn="ctr">
            <a:solidFill>
              <a:srgbClr val="00A000"/>
            </a:solidFill>
            <a:prstDash val="solid"/>
            <a:miter lim="800000"/>
            <a:headEnd type="none" w="med" len="med"/>
            <a:tailEnd type="none" w="med" len="med"/>
          </a:ln>
          <a:effectLst/>
        </p:spPr>
      </p:cxnSp>
      <p:sp>
        <p:nvSpPr>
          <p:cNvPr id="49" name="TextBox 48"/>
          <p:cNvSpPr txBox="1"/>
          <p:nvPr/>
        </p:nvSpPr>
        <p:spPr>
          <a:xfrm>
            <a:off x="2590800" y="6248400"/>
            <a:ext cx="327308" cy="400110"/>
          </a:xfrm>
          <a:prstGeom prst="rect">
            <a:avLst/>
          </a:prstGeom>
          <a:noFill/>
        </p:spPr>
        <p:txBody>
          <a:bodyPr wrap="none" rtlCol="0">
            <a:spAutoFit/>
          </a:bodyPr>
          <a:lstStyle/>
          <a:p>
            <a:r>
              <a:rPr lang="en-US" sz="2000" dirty="0" err="1" smtClean="0"/>
              <a:t>b</a:t>
            </a:r>
            <a:endParaRPr lang="en-US"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32" grpId="0" animBg="1"/>
      <p:bldP spid="35" grpId="0" animBg="1"/>
      <p:bldP spid="36" grpId="0" animBg="1"/>
    </p:bld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Measuring the margin</a:t>
            </a:r>
            <a:endParaRPr lang="en-US" dirty="0"/>
          </a:p>
        </p:txBody>
      </p:sp>
      <p:sp>
        <p:nvSpPr>
          <p:cNvPr id="5" name="Line 4"/>
          <p:cNvSpPr>
            <a:spLocks noChangeShapeType="1"/>
          </p:cNvSpPr>
          <p:nvPr/>
        </p:nvSpPr>
        <p:spPr bwMode="auto">
          <a:xfrm flipV="1">
            <a:off x="933450" y="3282950"/>
            <a:ext cx="0" cy="3041650"/>
          </a:xfrm>
          <a:prstGeom prst="line">
            <a:avLst/>
          </a:prstGeom>
          <a:noFill/>
          <a:ln w="25400">
            <a:solidFill>
              <a:schemeClr val="tx1"/>
            </a:solidFill>
            <a:round/>
            <a:headEnd/>
            <a:tailEnd type="triangle" w="med" len="med"/>
          </a:ln>
        </p:spPr>
        <p:txBody>
          <a:bodyPr>
            <a:prstTxWarp prst="textNoShape">
              <a:avLst/>
            </a:prstTxWarp>
          </a:bodyPr>
          <a:lstStyle/>
          <a:p>
            <a:endParaRPr lang="en-US"/>
          </a:p>
        </p:txBody>
      </p:sp>
      <p:sp>
        <p:nvSpPr>
          <p:cNvPr id="6" name="Line 5"/>
          <p:cNvSpPr>
            <a:spLocks noChangeShapeType="1"/>
          </p:cNvSpPr>
          <p:nvPr/>
        </p:nvSpPr>
        <p:spPr bwMode="auto">
          <a:xfrm flipV="1">
            <a:off x="795338" y="6248400"/>
            <a:ext cx="3776662" cy="23813"/>
          </a:xfrm>
          <a:prstGeom prst="line">
            <a:avLst/>
          </a:prstGeom>
          <a:noFill/>
          <a:ln w="25400">
            <a:solidFill>
              <a:schemeClr val="tx1"/>
            </a:solidFill>
            <a:round/>
            <a:headEnd/>
            <a:tailEnd type="triangle" w="med" len="med"/>
          </a:ln>
        </p:spPr>
        <p:txBody>
          <a:bodyPr>
            <a:prstTxWarp prst="textNoShape">
              <a:avLst/>
            </a:prstTxWarp>
          </a:bodyPr>
          <a:lstStyle/>
          <a:p>
            <a:endParaRPr lang="en-US"/>
          </a:p>
        </p:txBody>
      </p:sp>
      <p:sp>
        <p:nvSpPr>
          <p:cNvPr id="7" name="AutoShape 6"/>
          <p:cNvSpPr>
            <a:spLocks noChangeArrowheads="1"/>
          </p:cNvSpPr>
          <p:nvPr/>
        </p:nvSpPr>
        <p:spPr bwMode="auto">
          <a:xfrm>
            <a:off x="1970088" y="410210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8" name="AutoShape 7"/>
          <p:cNvSpPr>
            <a:spLocks noChangeArrowheads="1"/>
          </p:cNvSpPr>
          <p:nvPr/>
        </p:nvSpPr>
        <p:spPr bwMode="auto">
          <a:xfrm>
            <a:off x="1395413" y="44592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9" name="AutoShape 8"/>
          <p:cNvSpPr>
            <a:spLocks noChangeArrowheads="1"/>
          </p:cNvSpPr>
          <p:nvPr/>
        </p:nvSpPr>
        <p:spPr bwMode="auto">
          <a:xfrm>
            <a:off x="1547813" y="50053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0" name="AutoShape 9"/>
          <p:cNvSpPr>
            <a:spLocks noChangeArrowheads="1"/>
          </p:cNvSpPr>
          <p:nvPr/>
        </p:nvSpPr>
        <p:spPr bwMode="auto">
          <a:xfrm>
            <a:off x="1166813" y="54625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1" name="AutoShape 10"/>
          <p:cNvSpPr>
            <a:spLocks noChangeArrowheads="1"/>
          </p:cNvSpPr>
          <p:nvPr/>
        </p:nvSpPr>
        <p:spPr bwMode="auto">
          <a:xfrm>
            <a:off x="1700213" y="38623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2" name="AutoShape 11"/>
          <p:cNvSpPr>
            <a:spLocks noChangeArrowheads="1"/>
          </p:cNvSpPr>
          <p:nvPr/>
        </p:nvSpPr>
        <p:spPr bwMode="auto">
          <a:xfrm>
            <a:off x="1166813" y="47767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3" name="AutoShape 12"/>
          <p:cNvSpPr>
            <a:spLocks noChangeArrowheads="1"/>
          </p:cNvSpPr>
          <p:nvPr/>
        </p:nvSpPr>
        <p:spPr bwMode="auto">
          <a:xfrm>
            <a:off x="1319213" y="49291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4" name="AutoShape 13"/>
          <p:cNvSpPr>
            <a:spLocks noChangeArrowheads="1"/>
          </p:cNvSpPr>
          <p:nvPr/>
        </p:nvSpPr>
        <p:spPr bwMode="auto">
          <a:xfrm>
            <a:off x="2081213" y="45481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5" name="AutoShape 14"/>
          <p:cNvSpPr>
            <a:spLocks noChangeArrowheads="1"/>
          </p:cNvSpPr>
          <p:nvPr/>
        </p:nvSpPr>
        <p:spPr bwMode="auto">
          <a:xfrm>
            <a:off x="2982913" y="45354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6" name="AutoShape 15"/>
          <p:cNvSpPr>
            <a:spLocks noChangeArrowheads="1"/>
          </p:cNvSpPr>
          <p:nvPr/>
        </p:nvSpPr>
        <p:spPr bwMode="auto">
          <a:xfrm>
            <a:off x="2614613" y="54625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7" name="AutoShape 16"/>
          <p:cNvSpPr>
            <a:spLocks noChangeArrowheads="1"/>
          </p:cNvSpPr>
          <p:nvPr/>
        </p:nvSpPr>
        <p:spPr bwMode="auto">
          <a:xfrm>
            <a:off x="3605213" y="54625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8" name="AutoShape 17"/>
          <p:cNvSpPr>
            <a:spLocks noChangeArrowheads="1"/>
          </p:cNvSpPr>
          <p:nvPr/>
        </p:nvSpPr>
        <p:spPr bwMode="auto">
          <a:xfrm>
            <a:off x="2297113" y="59832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9" name="AutoShape 18"/>
          <p:cNvSpPr>
            <a:spLocks noChangeArrowheads="1"/>
          </p:cNvSpPr>
          <p:nvPr/>
        </p:nvSpPr>
        <p:spPr bwMode="auto">
          <a:xfrm>
            <a:off x="2919413" y="48529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0" name="AutoShape 19"/>
          <p:cNvSpPr>
            <a:spLocks noChangeArrowheads="1"/>
          </p:cNvSpPr>
          <p:nvPr/>
        </p:nvSpPr>
        <p:spPr bwMode="auto">
          <a:xfrm>
            <a:off x="2351088" y="5346700"/>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1" name="AutoShape 20"/>
          <p:cNvSpPr>
            <a:spLocks noChangeArrowheads="1"/>
          </p:cNvSpPr>
          <p:nvPr/>
        </p:nvSpPr>
        <p:spPr bwMode="auto">
          <a:xfrm>
            <a:off x="2995613" y="56911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2" name="AutoShape 21"/>
          <p:cNvSpPr>
            <a:spLocks noChangeArrowheads="1"/>
          </p:cNvSpPr>
          <p:nvPr/>
        </p:nvSpPr>
        <p:spPr bwMode="auto">
          <a:xfrm>
            <a:off x="3681413" y="47767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3" name="AutoShape 22"/>
          <p:cNvSpPr>
            <a:spLocks noChangeArrowheads="1"/>
          </p:cNvSpPr>
          <p:nvPr/>
        </p:nvSpPr>
        <p:spPr bwMode="auto">
          <a:xfrm>
            <a:off x="2166938" y="326390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4" name="AutoShape 23"/>
          <p:cNvSpPr>
            <a:spLocks noChangeArrowheads="1"/>
          </p:cNvSpPr>
          <p:nvPr/>
        </p:nvSpPr>
        <p:spPr bwMode="auto">
          <a:xfrm>
            <a:off x="2776538" y="334010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5" name="AutoShape 24"/>
          <p:cNvSpPr>
            <a:spLocks noChangeArrowheads="1"/>
          </p:cNvSpPr>
          <p:nvPr/>
        </p:nvSpPr>
        <p:spPr bwMode="auto">
          <a:xfrm>
            <a:off x="3843338" y="4102100"/>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6" name="Line 25"/>
          <p:cNvSpPr>
            <a:spLocks noChangeShapeType="1"/>
          </p:cNvSpPr>
          <p:nvPr/>
        </p:nvSpPr>
        <p:spPr bwMode="auto">
          <a:xfrm flipV="1">
            <a:off x="1295399" y="3263900"/>
            <a:ext cx="2243139" cy="2990850"/>
          </a:xfrm>
          <a:prstGeom prst="line">
            <a:avLst/>
          </a:prstGeom>
          <a:noFill/>
          <a:ln w="19050">
            <a:solidFill>
              <a:schemeClr val="tx2"/>
            </a:solidFill>
            <a:round/>
            <a:headEnd/>
            <a:tailEnd/>
          </a:ln>
        </p:spPr>
        <p:txBody>
          <a:bodyPr>
            <a:prstTxWarp prst="textNoShape">
              <a:avLst/>
            </a:prstTxWarp>
          </a:bodyPr>
          <a:lstStyle/>
          <a:p>
            <a:endParaRPr lang="en-US"/>
          </a:p>
        </p:txBody>
      </p:sp>
      <p:sp>
        <p:nvSpPr>
          <p:cNvPr id="28" name="Line 27"/>
          <p:cNvSpPr>
            <a:spLocks noChangeShapeType="1"/>
          </p:cNvSpPr>
          <p:nvPr/>
        </p:nvSpPr>
        <p:spPr bwMode="auto">
          <a:xfrm flipH="1" flipV="1">
            <a:off x="2730500" y="4368800"/>
            <a:ext cx="254000" cy="184150"/>
          </a:xfrm>
          <a:prstGeom prst="line">
            <a:avLst/>
          </a:prstGeom>
          <a:noFill/>
          <a:ln w="19050">
            <a:solidFill>
              <a:schemeClr val="tx1"/>
            </a:solidFill>
            <a:prstDash val="dash"/>
            <a:round/>
            <a:headEnd/>
            <a:tailEnd/>
          </a:ln>
        </p:spPr>
        <p:txBody>
          <a:bodyPr>
            <a:prstTxWarp prst="textNoShape">
              <a:avLst/>
            </a:prstTxWarp>
          </a:bodyPr>
          <a:lstStyle/>
          <a:p>
            <a:endParaRPr lang="en-US"/>
          </a:p>
        </p:txBody>
      </p:sp>
      <p:sp>
        <p:nvSpPr>
          <p:cNvPr id="30" name="Oval 30"/>
          <p:cNvSpPr>
            <a:spLocks noChangeArrowheads="1"/>
          </p:cNvSpPr>
          <p:nvPr/>
        </p:nvSpPr>
        <p:spPr bwMode="auto">
          <a:xfrm>
            <a:off x="2006600" y="4483100"/>
            <a:ext cx="228600" cy="219075"/>
          </a:xfrm>
          <a:prstGeom prst="ellipse">
            <a:avLst/>
          </a:prstGeom>
          <a:noFill/>
          <a:ln w="19050">
            <a:solidFill>
              <a:srgbClr val="FF0000"/>
            </a:solidFill>
            <a:round/>
            <a:headEnd/>
            <a:tailEnd/>
          </a:ln>
        </p:spPr>
        <p:txBody>
          <a:bodyPr wrap="none" anchor="ctr">
            <a:prstTxWarp prst="textNoShape">
              <a:avLst/>
            </a:prstTxWarp>
          </a:bodyPr>
          <a:lstStyle/>
          <a:p>
            <a:endParaRPr lang="en-US"/>
          </a:p>
        </p:txBody>
      </p:sp>
      <p:sp>
        <p:nvSpPr>
          <p:cNvPr id="31" name="Oval 31"/>
          <p:cNvSpPr>
            <a:spLocks noChangeArrowheads="1"/>
          </p:cNvSpPr>
          <p:nvPr/>
        </p:nvSpPr>
        <p:spPr bwMode="auto">
          <a:xfrm>
            <a:off x="2279650" y="5278438"/>
            <a:ext cx="228600" cy="219075"/>
          </a:xfrm>
          <a:prstGeom prst="ellipse">
            <a:avLst/>
          </a:prstGeom>
          <a:noFill/>
          <a:ln w="19050">
            <a:solidFill>
              <a:schemeClr val="accent2"/>
            </a:solidFill>
            <a:round/>
            <a:headEnd/>
            <a:tailEnd/>
          </a:ln>
        </p:spPr>
        <p:txBody>
          <a:bodyPr wrap="none" anchor="ctr">
            <a:prstTxWarp prst="textNoShape">
              <a:avLst/>
            </a:prstTxWarp>
          </a:bodyPr>
          <a:lstStyle/>
          <a:p>
            <a:endParaRPr lang="en-US"/>
          </a:p>
        </p:txBody>
      </p:sp>
      <p:sp>
        <p:nvSpPr>
          <p:cNvPr id="32" name="Oval 32"/>
          <p:cNvSpPr>
            <a:spLocks noChangeArrowheads="1"/>
          </p:cNvSpPr>
          <p:nvPr/>
        </p:nvSpPr>
        <p:spPr bwMode="auto">
          <a:xfrm>
            <a:off x="2913063" y="4465638"/>
            <a:ext cx="228600" cy="219075"/>
          </a:xfrm>
          <a:prstGeom prst="ellipse">
            <a:avLst/>
          </a:prstGeom>
          <a:noFill/>
          <a:ln w="19050">
            <a:solidFill>
              <a:srgbClr val="0000FF"/>
            </a:solidFill>
            <a:round/>
            <a:headEnd/>
            <a:tailEnd/>
          </a:ln>
        </p:spPr>
        <p:txBody>
          <a:bodyPr wrap="none" anchor="ctr">
            <a:prstTxWarp prst="textNoShape">
              <a:avLst/>
            </a:prstTxWarp>
          </a:bodyPr>
          <a:lstStyle/>
          <a:p>
            <a:endParaRPr lang="en-US"/>
          </a:p>
        </p:txBody>
      </p:sp>
      <p:sp>
        <p:nvSpPr>
          <p:cNvPr id="33" name="Line 33"/>
          <p:cNvSpPr>
            <a:spLocks noChangeShapeType="1"/>
          </p:cNvSpPr>
          <p:nvPr/>
        </p:nvSpPr>
        <p:spPr bwMode="auto">
          <a:xfrm flipH="1" flipV="1">
            <a:off x="2106613" y="5183188"/>
            <a:ext cx="244475" cy="174625"/>
          </a:xfrm>
          <a:prstGeom prst="line">
            <a:avLst/>
          </a:prstGeom>
          <a:noFill/>
          <a:ln w="19050">
            <a:solidFill>
              <a:schemeClr val="tx1"/>
            </a:solidFill>
            <a:prstDash val="dash"/>
            <a:round/>
            <a:headEnd/>
            <a:tailEnd/>
          </a:ln>
        </p:spPr>
        <p:txBody>
          <a:bodyPr>
            <a:prstTxWarp prst="textNoShape">
              <a:avLst/>
            </a:prstTxWarp>
          </a:bodyPr>
          <a:lstStyle/>
          <a:p>
            <a:endParaRPr lang="en-US"/>
          </a:p>
        </p:txBody>
      </p:sp>
      <p:sp>
        <p:nvSpPr>
          <p:cNvPr id="34" name="Line 34"/>
          <p:cNvSpPr>
            <a:spLocks noChangeShapeType="1"/>
          </p:cNvSpPr>
          <p:nvPr/>
        </p:nvSpPr>
        <p:spPr bwMode="auto">
          <a:xfrm flipH="1" flipV="1">
            <a:off x="2159000" y="4621213"/>
            <a:ext cx="234950" cy="179387"/>
          </a:xfrm>
          <a:prstGeom prst="line">
            <a:avLst/>
          </a:prstGeom>
          <a:noFill/>
          <a:ln w="19050">
            <a:solidFill>
              <a:schemeClr val="tx1"/>
            </a:solidFill>
            <a:prstDash val="dash"/>
            <a:round/>
            <a:headEnd/>
            <a:tailEnd/>
          </a:ln>
        </p:spPr>
        <p:txBody>
          <a:bodyPr>
            <a:prstTxWarp prst="textNoShape">
              <a:avLst/>
            </a:prstTxWarp>
          </a:bodyPr>
          <a:lstStyle/>
          <a:p>
            <a:endParaRPr lang="en-US"/>
          </a:p>
        </p:txBody>
      </p:sp>
      <p:sp>
        <p:nvSpPr>
          <p:cNvPr id="35" name="Line 35"/>
          <p:cNvSpPr>
            <a:spLocks noChangeShapeType="1"/>
          </p:cNvSpPr>
          <p:nvPr/>
        </p:nvSpPr>
        <p:spPr bwMode="auto">
          <a:xfrm flipV="1">
            <a:off x="1833563" y="3444875"/>
            <a:ext cx="2009775" cy="2693988"/>
          </a:xfrm>
          <a:prstGeom prst="line">
            <a:avLst/>
          </a:prstGeom>
          <a:noFill/>
          <a:ln w="19050" cap="rnd">
            <a:solidFill>
              <a:schemeClr val="tx2"/>
            </a:solidFill>
            <a:prstDash val="sysDot"/>
            <a:round/>
            <a:headEnd/>
            <a:tailEnd/>
          </a:ln>
        </p:spPr>
        <p:txBody>
          <a:bodyPr>
            <a:prstTxWarp prst="textNoShape">
              <a:avLst/>
            </a:prstTxWarp>
          </a:bodyPr>
          <a:lstStyle/>
          <a:p>
            <a:endParaRPr lang="en-US"/>
          </a:p>
        </p:txBody>
      </p:sp>
      <p:sp>
        <p:nvSpPr>
          <p:cNvPr id="36" name="Line 36"/>
          <p:cNvSpPr>
            <a:spLocks noChangeShapeType="1"/>
          </p:cNvSpPr>
          <p:nvPr/>
        </p:nvSpPr>
        <p:spPr bwMode="auto">
          <a:xfrm flipV="1">
            <a:off x="1185863" y="3082925"/>
            <a:ext cx="2066925" cy="2770188"/>
          </a:xfrm>
          <a:prstGeom prst="line">
            <a:avLst/>
          </a:prstGeom>
          <a:noFill/>
          <a:ln w="19050" cap="rnd">
            <a:solidFill>
              <a:schemeClr val="tx2"/>
            </a:solidFill>
            <a:prstDash val="sysDot"/>
            <a:round/>
            <a:headEnd/>
            <a:tailEnd/>
          </a:ln>
        </p:spPr>
        <p:txBody>
          <a:bodyPr>
            <a:prstTxWarp prst="textNoShape">
              <a:avLst/>
            </a:prstTxWarp>
          </a:bodyPr>
          <a:lstStyle/>
          <a:p>
            <a:endParaRPr lang="en-US"/>
          </a:p>
        </p:txBody>
      </p:sp>
      <p:sp>
        <p:nvSpPr>
          <p:cNvPr id="37" name="Line 38"/>
          <p:cNvSpPr>
            <a:spLocks noChangeShapeType="1"/>
          </p:cNvSpPr>
          <p:nvPr/>
        </p:nvSpPr>
        <p:spPr bwMode="auto">
          <a:xfrm>
            <a:off x="3200400" y="3149600"/>
            <a:ext cx="552450" cy="419100"/>
          </a:xfrm>
          <a:prstGeom prst="line">
            <a:avLst/>
          </a:prstGeom>
          <a:noFill/>
          <a:ln w="19050">
            <a:solidFill>
              <a:srgbClr val="339966"/>
            </a:solidFill>
            <a:round/>
            <a:headEnd type="triangle" w="med" len="med"/>
            <a:tailEnd type="triangle" w="med" len="med"/>
          </a:ln>
        </p:spPr>
        <p:txBody>
          <a:bodyPr>
            <a:prstTxWarp prst="textNoShape">
              <a:avLst/>
            </a:prstTxWarp>
          </a:bodyPr>
          <a:lstStyle/>
          <a:p>
            <a:endParaRPr lang="en-US"/>
          </a:p>
        </p:txBody>
      </p:sp>
      <p:sp>
        <p:nvSpPr>
          <p:cNvPr id="38" name="Text Box 39"/>
          <p:cNvSpPr txBox="1">
            <a:spLocks noChangeArrowheads="1"/>
          </p:cNvSpPr>
          <p:nvPr/>
        </p:nvSpPr>
        <p:spPr bwMode="auto">
          <a:xfrm>
            <a:off x="3276600" y="2825750"/>
            <a:ext cx="1143000" cy="457200"/>
          </a:xfrm>
          <a:prstGeom prst="rect">
            <a:avLst/>
          </a:prstGeom>
          <a:noFill/>
          <a:ln w="9525">
            <a:noFill/>
            <a:miter lim="800000"/>
            <a:headEnd/>
            <a:tailEnd/>
          </a:ln>
        </p:spPr>
        <p:txBody>
          <a:bodyPr>
            <a:prstTxWarp prst="textNoShape">
              <a:avLst/>
            </a:prstTxWarp>
            <a:spAutoFit/>
          </a:bodyPr>
          <a:lstStyle/>
          <a:p>
            <a:pPr>
              <a:spcBef>
                <a:spcPct val="50000"/>
              </a:spcBef>
            </a:pPr>
            <a:r>
              <a:rPr lang="el-GR" i="1">
                <a:latin typeface="Times New Roman" pitchFamily="-110" charset="0"/>
              </a:rPr>
              <a:t>ρ</a:t>
            </a:r>
            <a:endParaRPr lang="en-US" i="1">
              <a:latin typeface="Times New Roman" pitchFamily="-110" charset="0"/>
            </a:endParaRPr>
          </a:p>
        </p:txBody>
      </p:sp>
      <p:sp>
        <p:nvSpPr>
          <p:cNvPr id="41" name="Line 26"/>
          <p:cNvSpPr>
            <a:spLocks noChangeShapeType="1"/>
          </p:cNvSpPr>
          <p:nvPr/>
        </p:nvSpPr>
        <p:spPr bwMode="auto">
          <a:xfrm>
            <a:off x="171450" y="5638800"/>
            <a:ext cx="742950" cy="615950"/>
          </a:xfrm>
          <a:prstGeom prst="line">
            <a:avLst/>
          </a:prstGeom>
          <a:noFill/>
          <a:ln w="19050">
            <a:solidFill>
              <a:schemeClr val="tx1"/>
            </a:solidFill>
            <a:round/>
            <a:headEnd type="triangle" w="lg" len="med"/>
            <a:tailEnd/>
          </a:ln>
        </p:spPr>
        <p:txBody>
          <a:bodyPr>
            <a:prstTxWarp prst="textNoShape">
              <a:avLst/>
            </a:prstTxWarp>
          </a:bodyPr>
          <a:lstStyle/>
          <a:p>
            <a:endParaRPr lang="en-US"/>
          </a:p>
        </p:txBody>
      </p:sp>
      <p:sp>
        <p:nvSpPr>
          <p:cNvPr id="42" name="TextBox 43"/>
          <p:cNvSpPr txBox="1">
            <a:spLocks noChangeArrowheads="1"/>
          </p:cNvSpPr>
          <p:nvPr/>
        </p:nvSpPr>
        <p:spPr bwMode="auto">
          <a:xfrm>
            <a:off x="-57150" y="5791200"/>
            <a:ext cx="376238" cy="369888"/>
          </a:xfrm>
          <a:prstGeom prst="rect">
            <a:avLst/>
          </a:prstGeom>
          <a:noFill/>
          <a:ln w="9525">
            <a:noFill/>
            <a:miter lim="800000"/>
            <a:headEnd/>
            <a:tailEnd/>
          </a:ln>
        </p:spPr>
        <p:txBody>
          <a:bodyPr wrap="none">
            <a:prstTxWarp prst="textNoShape">
              <a:avLst/>
            </a:prstTxWarp>
            <a:spAutoFit/>
          </a:bodyPr>
          <a:lstStyle/>
          <a:p>
            <a:r>
              <a:rPr lang="en-US" sz="1800" b="1"/>
              <a:t>w</a:t>
            </a:r>
          </a:p>
        </p:txBody>
      </p:sp>
      <p:cxnSp>
        <p:nvCxnSpPr>
          <p:cNvPr id="48" name="Straight Connector 47"/>
          <p:cNvCxnSpPr/>
          <p:nvPr/>
        </p:nvCxnSpPr>
        <p:spPr bwMode="auto">
          <a:xfrm rot="5400000" flipH="1" flipV="1">
            <a:off x="781844" y="6476206"/>
            <a:ext cx="304800" cy="1588"/>
          </a:xfrm>
          <a:prstGeom prst="line">
            <a:avLst/>
          </a:prstGeom>
          <a:gradFill rotWithShape="0">
            <a:gsLst>
              <a:gs pos="0">
                <a:srgbClr val="A50021"/>
              </a:gs>
              <a:gs pos="100000">
                <a:schemeClr val="tx1"/>
              </a:gs>
            </a:gsLst>
            <a:lin ang="0" scaled="1"/>
          </a:gradFill>
          <a:ln w="28575" cap="flat" cmpd="sng" algn="ctr">
            <a:solidFill>
              <a:srgbClr val="00A000"/>
            </a:solidFill>
            <a:prstDash val="solid"/>
            <a:miter lim="800000"/>
            <a:headEnd type="none" w="med" len="med"/>
            <a:tailEnd type="none" w="med" len="med"/>
          </a:ln>
          <a:effectLst/>
        </p:spPr>
      </p:cxnSp>
      <p:sp>
        <p:nvSpPr>
          <p:cNvPr id="49" name="TextBox 48"/>
          <p:cNvSpPr txBox="1"/>
          <p:nvPr/>
        </p:nvSpPr>
        <p:spPr>
          <a:xfrm>
            <a:off x="1009650" y="6248400"/>
            <a:ext cx="327308" cy="400110"/>
          </a:xfrm>
          <a:prstGeom prst="rect">
            <a:avLst/>
          </a:prstGeom>
          <a:noFill/>
        </p:spPr>
        <p:txBody>
          <a:bodyPr wrap="none" rtlCol="0">
            <a:spAutoFit/>
          </a:bodyPr>
          <a:lstStyle/>
          <a:p>
            <a:r>
              <a:rPr lang="en-US" sz="2000" dirty="0" err="1" smtClean="0"/>
              <a:t>b</a:t>
            </a:r>
            <a:endParaRPr lang="en-US" sz="2000" dirty="0"/>
          </a:p>
        </p:txBody>
      </p:sp>
      <p:sp>
        <p:nvSpPr>
          <p:cNvPr id="40" name="Line 26"/>
          <p:cNvSpPr>
            <a:spLocks noChangeShapeType="1"/>
          </p:cNvSpPr>
          <p:nvPr/>
        </p:nvSpPr>
        <p:spPr bwMode="auto">
          <a:xfrm>
            <a:off x="2247900" y="3346450"/>
            <a:ext cx="762000" cy="615950"/>
          </a:xfrm>
          <a:prstGeom prst="line">
            <a:avLst/>
          </a:prstGeom>
          <a:noFill/>
          <a:ln w="19050">
            <a:solidFill>
              <a:schemeClr val="tx1"/>
            </a:solidFill>
            <a:prstDash val="dash"/>
            <a:round/>
            <a:headEnd/>
            <a:tailEnd/>
          </a:ln>
        </p:spPr>
        <p:txBody>
          <a:bodyPr>
            <a:prstTxWarp prst="textNoShape">
              <a:avLst/>
            </a:prstTxWarp>
          </a:bodyPr>
          <a:lstStyle/>
          <a:p>
            <a:endParaRPr lang="en-US"/>
          </a:p>
        </p:txBody>
      </p:sp>
      <p:sp>
        <p:nvSpPr>
          <p:cNvPr id="44" name="Text Box 29"/>
          <p:cNvSpPr txBox="1">
            <a:spLocks noChangeArrowheads="1"/>
          </p:cNvSpPr>
          <p:nvPr/>
        </p:nvSpPr>
        <p:spPr bwMode="auto">
          <a:xfrm>
            <a:off x="2352675" y="3482975"/>
            <a:ext cx="495300" cy="457200"/>
          </a:xfrm>
          <a:prstGeom prst="rect">
            <a:avLst/>
          </a:prstGeom>
          <a:noFill/>
          <a:ln w="9525">
            <a:noFill/>
            <a:miter lim="800000"/>
            <a:headEnd/>
            <a:tailEnd/>
          </a:ln>
        </p:spPr>
        <p:txBody>
          <a:bodyPr>
            <a:prstTxWarp prst="textNoShape">
              <a:avLst/>
            </a:prstTxWarp>
            <a:spAutoFit/>
          </a:bodyPr>
          <a:lstStyle/>
          <a:p>
            <a:pPr>
              <a:spcBef>
                <a:spcPct val="50000"/>
              </a:spcBef>
            </a:pPr>
            <a:r>
              <a:rPr lang="en-US" i="1">
                <a:latin typeface="Times New Roman" pitchFamily="-110" charset="0"/>
              </a:rPr>
              <a:t>r</a:t>
            </a:r>
          </a:p>
        </p:txBody>
      </p:sp>
      <p:sp>
        <p:nvSpPr>
          <p:cNvPr id="45" name="Text Box 40"/>
          <p:cNvSpPr txBox="1">
            <a:spLocks noChangeArrowheads="1"/>
          </p:cNvSpPr>
          <p:nvPr/>
        </p:nvSpPr>
        <p:spPr bwMode="auto">
          <a:xfrm>
            <a:off x="2044700" y="2819400"/>
            <a:ext cx="336550" cy="457200"/>
          </a:xfrm>
          <a:prstGeom prst="rect">
            <a:avLst/>
          </a:prstGeom>
          <a:noFill/>
          <a:ln w="9525">
            <a:noFill/>
            <a:miter lim="800000"/>
            <a:headEnd/>
            <a:tailEnd/>
          </a:ln>
        </p:spPr>
        <p:txBody>
          <a:bodyPr wrap="none">
            <a:prstTxWarp prst="textNoShape">
              <a:avLst/>
            </a:prstTxWarp>
            <a:spAutoFit/>
          </a:bodyPr>
          <a:lstStyle/>
          <a:p>
            <a:r>
              <a:rPr lang="en-US" i="1" dirty="0" err="1"/>
              <a:t>x</a:t>
            </a:r>
            <a:endParaRPr lang="en-US" i="1" dirty="0"/>
          </a:p>
        </p:txBody>
      </p:sp>
      <p:sp>
        <p:nvSpPr>
          <p:cNvPr id="46" name="Text Box 41"/>
          <p:cNvSpPr txBox="1">
            <a:spLocks noChangeArrowheads="1"/>
          </p:cNvSpPr>
          <p:nvPr/>
        </p:nvSpPr>
        <p:spPr bwMode="auto">
          <a:xfrm>
            <a:off x="3051175" y="3773488"/>
            <a:ext cx="393700" cy="457200"/>
          </a:xfrm>
          <a:prstGeom prst="rect">
            <a:avLst/>
          </a:prstGeom>
          <a:noFill/>
          <a:ln w="9525">
            <a:noFill/>
            <a:miter lim="800000"/>
            <a:headEnd/>
            <a:tailEnd/>
          </a:ln>
        </p:spPr>
        <p:txBody>
          <a:bodyPr wrap="none">
            <a:prstTxWarp prst="textNoShape">
              <a:avLst/>
            </a:prstTxWarp>
            <a:spAutoFit/>
          </a:bodyPr>
          <a:lstStyle/>
          <a:p>
            <a:r>
              <a:rPr lang="en-US" i="1"/>
              <a:t>x</a:t>
            </a:r>
            <a:r>
              <a:rPr lang="en-US" i="1">
                <a:ea typeface="Arial" pitchFamily="-110" charset="0"/>
                <a:cs typeface="Arial" pitchFamily="-110" charset="0"/>
              </a:rPr>
              <a:t>′</a:t>
            </a:r>
            <a:endParaRPr lang="en-US">
              <a:ea typeface="Arial" pitchFamily="-110" charset="0"/>
              <a:cs typeface="Arial" pitchFamily="-110" charset="0"/>
            </a:endParaRPr>
          </a:p>
        </p:txBody>
      </p:sp>
      <p:sp>
        <p:nvSpPr>
          <p:cNvPr id="50" name="TextBox 49"/>
          <p:cNvSpPr txBox="1"/>
          <p:nvPr/>
        </p:nvSpPr>
        <p:spPr>
          <a:xfrm>
            <a:off x="658919" y="1929047"/>
            <a:ext cx="2723823" cy="461665"/>
          </a:xfrm>
          <a:prstGeom prst="rect">
            <a:avLst/>
          </a:prstGeom>
          <a:noFill/>
        </p:spPr>
        <p:txBody>
          <a:bodyPr wrap="none" rtlCol="0">
            <a:spAutoFit/>
          </a:bodyPr>
          <a:lstStyle/>
          <a:p>
            <a:r>
              <a:rPr lang="en-US" dirty="0" smtClean="0"/>
              <a:t>Want to calculate </a:t>
            </a:r>
            <a:r>
              <a:rPr lang="en-US" dirty="0" err="1" smtClean="0"/>
              <a:t>r</a:t>
            </a:r>
            <a:endParaRPr lang="en-US" dirty="0"/>
          </a:p>
        </p:txBody>
      </p:sp>
      <p:sp>
        <p:nvSpPr>
          <p:cNvPr id="53" name="TextBox 52"/>
          <p:cNvSpPr txBox="1"/>
          <p:nvPr/>
        </p:nvSpPr>
        <p:spPr>
          <a:xfrm>
            <a:off x="4419600" y="1676400"/>
            <a:ext cx="4294039" cy="400110"/>
          </a:xfrm>
          <a:prstGeom prst="rect">
            <a:avLst/>
          </a:prstGeom>
          <a:noFill/>
        </p:spPr>
        <p:txBody>
          <a:bodyPr wrap="none" rtlCol="0">
            <a:spAutoFit/>
          </a:bodyPr>
          <a:lstStyle/>
          <a:p>
            <a:r>
              <a:rPr lang="en-US" sz="2000" dirty="0" err="1" smtClean="0"/>
              <a:t>x</a:t>
            </a:r>
            <a:r>
              <a:rPr lang="en-US" sz="2000" dirty="0" smtClean="0"/>
              <a:t>’ – </a:t>
            </a:r>
            <a:r>
              <a:rPr lang="en-US" sz="2000" dirty="0" err="1" smtClean="0"/>
              <a:t>x</a:t>
            </a:r>
            <a:r>
              <a:rPr lang="en-US" sz="2000" dirty="0" smtClean="0"/>
              <a:t> is perpendicular to </a:t>
            </a:r>
            <a:r>
              <a:rPr lang="en-US" sz="2000" dirty="0" err="1" smtClean="0"/>
              <a:t>hyperplane</a:t>
            </a:r>
            <a:r>
              <a:rPr lang="en-US" sz="2000" dirty="0" smtClean="0"/>
              <a:t> </a:t>
            </a:r>
            <a:endParaRPr lang="en-US" sz="2000" dirty="0"/>
          </a:p>
        </p:txBody>
      </p:sp>
      <p:sp>
        <p:nvSpPr>
          <p:cNvPr id="54" name="TextBox 53"/>
          <p:cNvSpPr txBox="1"/>
          <p:nvPr/>
        </p:nvSpPr>
        <p:spPr>
          <a:xfrm>
            <a:off x="4419600" y="2190690"/>
            <a:ext cx="4572000" cy="400110"/>
          </a:xfrm>
          <a:prstGeom prst="rect">
            <a:avLst/>
          </a:prstGeom>
          <a:noFill/>
        </p:spPr>
        <p:txBody>
          <a:bodyPr wrap="square" rtlCol="0">
            <a:spAutoFit/>
          </a:bodyPr>
          <a:lstStyle/>
          <a:p>
            <a:r>
              <a:rPr lang="en-US" sz="2000" dirty="0" err="1" smtClean="0"/>
              <a:t>w/|w</a:t>
            </a:r>
            <a:r>
              <a:rPr lang="en-US" sz="2000" dirty="0" smtClean="0"/>
              <a:t>| is the unit vector in direction of </a:t>
            </a:r>
            <a:r>
              <a:rPr lang="en-US" sz="2000" dirty="0" err="1" smtClean="0"/>
              <a:t>w</a:t>
            </a:r>
            <a:endParaRPr lang="en-US" sz="2000" dirty="0"/>
          </a:p>
        </p:txBody>
      </p:sp>
      <p:sp>
        <p:nvSpPr>
          <p:cNvPr id="55" name="TextBox 54"/>
          <p:cNvSpPr txBox="1"/>
          <p:nvPr/>
        </p:nvSpPr>
        <p:spPr>
          <a:xfrm>
            <a:off x="4432947" y="2743200"/>
            <a:ext cx="1739253" cy="400110"/>
          </a:xfrm>
          <a:prstGeom prst="rect">
            <a:avLst/>
          </a:prstGeom>
          <a:noFill/>
        </p:spPr>
        <p:txBody>
          <a:bodyPr wrap="none" rtlCol="0">
            <a:spAutoFit/>
          </a:bodyPr>
          <a:lstStyle/>
          <a:p>
            <a:r>
              <a:rPr lang="en-US" sz="2000" dirty="0" err="1" smtClean="0"/>
              <a:t>x</a:t>
            </a:r>
            <a:r>
              <a:rPr lang="en-US" sz="2000" dirty="0" smtClean="0"/>
              <a:t>’ = </a:t>
            </a:r>
            <a:r>
              <a:rPr lang="en-US" sz="2000" dirty="0" err="1" smtClean="0"/>
              <a:t>x</a:t>
            </a:r>
            <a:r>
              <a:rPr lang="en-US" sz="2000" dirty="0" smtClean="0"/>
              <a:t> – </a:t>
            </a:r>
            <a:r>
              <a:rPr lang="en-US" sz="2000" dirty="0" err="1" smtClean="0"/>
              <a:t>rw/|w</a:t>
            </a:r>
            <a:r>
              <a:rPr lang="en-US" sz="2000" dirty="0" smtClean="0"/>
              <a:t>|</a:t>
            </a:r>
            <a:endParaRPr lang="en-US" sz="2000" dirty="0"/>
          </a:p>
        </p:txBody>
      </p:sp>
      <p:sp>
        <p:nvSpPr>
          <p:cNvPr id="56" name="Rectangle 55"/>
          <p:cNvSpPr/>
          <p:nvPr/>
        </p:nvSpPr>
        <p:spPr>
          <a:xfrm>
            <a:off x="4343400" y="3295710"/>
            <a:ext cx="4782955" cy="400110"/>
          </a:xfrm>
          <a:prstGeom prst="rect">
            <a:avLst/>
          </a:prstGeom>
        </p:spPr>
        <p:txBody>
          <a:bodyPr wrap="none">
            <a:spAutoFit/>
          </a:bodyPr>
          <a:lstStyle/>
          <a:p>
            <a:r>
              <a:rPr lang="en-US" sz="2000" dirty="0" err="1" smtClean="0"/>
              <a:t>x</a:t>
            </a:r>
            <a:r>
              <a:rPr lang="en-US" sz="2000" dirty="0" smtClean="0"/>
              <a:t>’ satisfies </a:t>
            </a:r>
            <a:r>
              <a:rPr lang="en-US" sz="2000" dirty="0" err="1" smtClean="0"/>
              <a:t>w</a:t>
            </a:r>
            <a:r>
              <a:rPr lang="en-US" sz="2000" baseline="30000" dirty="0" err="1" smtClean="0"/>
              <a:t>T</a:t>
            </a:r>
            <a:r>
              <a:rPr lang="en-US" sz="2000" dirty="0" err="1" smtClean="0"/>
              <a:t>x’+b</a:t>
            </a:r>
            <a:r>
              <a:rPr lang="en-US" sz="2000" dirty="0" smtClean="0"/>
              <a:t> = 0 because it’s on </a:t>
            </a:r>
            <a:r>
              <a:rPr lang="en-US" sz="2000" dirty="0" err="1" smtClean="0"/>
              <a:t>w</a:t>
            </a:r>
            <a:r>
              <a:rPr lang="en-US" sz="2000" baseline="30000" dirty="0" err="1" smtClean="0"/>
              <a:t>T</a:t>
            </a:r>
            <a:endParaRPr lang="en-US" sz="2000" dirty="0"/>
          </a:p>
        </p:txBody>
      </p:sp>
      <p:sp>
        <p:nvSpPr>
          <p:cNvPr id="58" name="Rectangle 57"/>
          <p:cNvSpPr/>
          <p:nvPr/>
        </p:nvSpPr>
        <p:spPr>
          <a:xfrm>
            <a:off x="4343400" y="3829110"/>
            <a:ext cx="3012463" cy="400110"/>
          </a:xfrm>
          <a:prstGeom prst="rect">
            <a:avLst/>
          </a:prstGeom>
        </p:spPr>
        <p:txBody>
          <a:bodyPr wrap="none">
            <a:spAutoFit/>
          </a:bodyPr>
          <a:lstStyle/>
          <a:p>
            <a:r>
              <a:rPr lang="en-US" sz="2000" dirty="0" smtClean="0"/>
              <a:t>So </a:t>
            </a:r>
            <a:r>
              <a:rPr lang="en-US" sz="2000" dirty="0" err="1" smtClean="0"/>
              <a:t>w</a:t>
            </a:r>
            <a:r>
              <a:rPr lang="en-US" sz="2000" baseline="30000" dirty="0" err="1" smtClean="0"/>
              <a:t>T</a:t>
            </a:r>
            <a:r>
              <a:rPr lang="en-US" sz="2000" dirty="0" err="1" smtClean="0"/>
              <a:t>(x</a:t>
            </a:r>
            <a:r>
              <a:rPr lang="en-US" sz="2000" dirty="0" smtClean="0"/>
              <a:t> –</a:t>
            </a:r>
            <a:r>
              <a:rPr lang="en-US" sz="2000" dirty="0" err="1" smtClean="0"/>
              <a:t>rw/|w</a:t>
            </a:r>
            <a:r>
              <a:rPr lang="en-US" sz="2000" dirty="0" smtClean="0"/>
              <a:t>|) + </a:t>
            </a:r>
            <a:r>
              <a:rPr lang="en-US" sz="2000" dirty="0" err="1" smtClean="0"/>
              <a:t>b</a:t>
            </a:r>
            <a:r>
              <a:rPr lang="en-US" sz="2000" dirty="0" smtClean="0"/>
              <a:t> = 0</a:t>
            </a:r>
            <a:endParaRPr lang="en-US" sz="2000" dirty="0"/>
          </a:p>
        </p:txBody>
      </p:sp>
      <p:sp>
        <p:nvSpPr>
          <p:cNvPr id="59" name="Rectangle 58"/>
          <p:cNvSpPr/>
          <p:nvPr/>
        </p:nvSpPr>
        <p:spPr>
          <a:xfrm>
            <a:off x="4724400" y="4267200"/>
            <a:ext cx="2734617" cy="400110"/>
          </a:xfrm>
          <a:prstGeom prst="rect">
            <a:avLst/>
          </a:prstGeom>
        </p:spPr>
        <p:txBody>
          <a:bodyPr wrap="none">
            <a:spAutoFit/>
          </a:bodyPr>
          <a:lstStyle/>
          <a:p>
            <a:r>
              <a:rPr lang="en-US" sz="2000" dirty="0" err="1" smtClean="0"/>
              <a:t>w</a:t>
            </a:r>
            <a:r>
              <a:rPr lang="en-US" sz="2000" baseline="30000" dirty="0" err="1" smtClean="0"/>
              <a:t>T</a:t>
            </a:r>
            <a:r>
              <a:rPr lang="en-US" sz="2000" dirty="0" err="1" smtClean="0"/>
              <a:t>x</a:t>
            </a:r>
            <a:r>
              <a:rPr lang="en-US" sz="2000" dirty="0" smtClean="0"/>
              <a:t> –</a:t>
            </a:r>
            <a:r>
              <a:rPr lang="en-US" sz="2000" dirty="0" err="1" smtClean="0"/>
              <a:t>w</a:t>
            </a:r>
            <a:r>
              <a:rPr lang="en-US" sz="2000" baseline="30000" dirty="0" err="1" smtClean="0"/>
              <a:t>T</a:t>
            </a:r>
            <a:r>
              <a:rPr lang="en-US" sz="2000" dirty="0" err="1" smtClean="0"/>
              <a:t>rw/|w</a:t>
            </a:r>
            <a:r>
              <a:rPr lang="en-US" sz="2000" dirty="0" smtClean="0"/>
              <a:t>| + </a:t>
            </a:r>
            <a:r>
              <a:rPr lang="en-US" sz="2000" dirty="0" err="1" smtClean="0"/>
              <a:t>b</a:t>
            </a:r>
            <a:r>
              <a:rPr lang="en-US" sz="2000" dirty="0" smtClean="0"/>
              <a:t> = 0</a:t>
            </a:r>
            <a:endParaRPr lang="en-US" sz="2000" dirty="0"/>
          </a:p>
        </p:txBody>
      </p:sp>
      <p:sp>
        <p:nvSpPr>
          <p:cNvPr id="60" name="Rectangle 59"/>
          <p:cNvSpPr/>
          <p:nvPr/>
        </p:nvSpPr>
        <p:spPr>
          <a:xfrm>
            <a:off x="4724400" y="4667310"/>
            <a:ext cx="3286151" cy="400110"/>
          </a:xfrm>
          <a:prstGeom prst="rect">
            <a:avLst/>
          </a:prstGeom>
        </p:spPr>
        <p:txBody>
          <a:bodyPr wrap="none">
            <a:spAutoFit/>
          </a:bodyPr>
          <a:lstStyle/>
          <a:p>
            <a:r>
              <a:rPr lang="en-US" sz="2000" dirty="0" err="1" smtClean="0"/>
              <a:t>w</a:t>
            </a:r>
            <a:r>
              <a:rPr lang="en-US" sz="2000" baseline="30000" dirty="0" err="1" smtClean="0"/>
              <a:t>T</a:t>
            </a:r>
            <a:r>
              <a:rPr lang="en-US" sz="2000" dirty="0" err="1" smtClean="0"/>
              <a:t>x</a:t>
            </a:r>
            <a:r>
              <a:rPr lang="en-US" sz="2000" dirty="0" smtClean="0"/>
              <a:t> –</a:t>
            </a:r>
            <a:r>
              <a:rPr lang="en-US" sz="2000" dirty="0" err="1" smtClean="0"/>
              <a:t>w</a:t>
            </a:r>
            <a:r>
              <a:rPr lang="en-US" sz="2000" baseline="30000" dirty="0" err="1" smtClean="0"/>
              <a:t>T</a:t>
            </a:r>
            <a:r>
              <a:rPr lang="en-US" sz="2000" dirty="0" err="1" smtClean="0"/>
              <a:t>rw|w|/|w||w</a:t>
            </a:r>
            <a:r>
              <a:rPr lang="en-US" sz="2000" dirty="0" smtClean="0"/>
              <a:t>| + </a:t>
            </a:r>
            <a:r>
              <a:rPr lang="en-US" sz="2000" dirty="0" err="1" smtClean="0"/>
              <a:t>b</a:t>
            </a:r>
            <a:r>
              <a:rPr lang="en-US" sz="2000" dirty="0" smtClean="0"/>
              <a:t> = 0</a:t>
            </a:r>
            <a:endParaRPr lang="en-US" sz="2000" dirty="0"/>
          </a:p>
        </p:txBody>
      </p:sp>
      <p:sp>
        <p:nvSpPr>
          <p:cNvPr id="61" name="Rectangle 60"/>
          <p:cNvSpPr/>
          <p:nvPr/>
        </p:nvSpPr>
        <p:spPr>
          <a:xfrm>
            <a:off x="4724400" y="5105400"/>
            <a:ext cx="3190722" cy="400110"/>
          </a:xfrm>
          <a:prstGeom prst="rect">
            <a:avLst/>
          </a:prstGeom>
        </p:spPr>
        <p:txBody>
          <a:bodyPr wrap="none">
            <a:spAutoFit/>
          </a:bodyPr>
          <a:lstStyle/>
          <a:p>
            <a:r>
              <a:rPr lang="en-US" sz="2000" dirty="0" err="1" smtClean="0"/>
              <a:t>w</a:t>
            </a:r>
            <a:r>
              <a:rPr lang="en-US" sz="2000" baseline="30000" dirty="0" err="1" smtClean="0"/>
              <a:t>T</a:t>
            </a:r>
            <a:r>
              <a:rPr lang="en-US" sz="2000" dirty="0" err="1" smtClean="0"/>
              <a:t>x</a:t>
            </a:r>
            <a:r>
              <a:rPr lang="en-US" sz="2000" dirty="0" smtClean="0"/>
              <a:t> –</a:t>
            </a:r>
            <a:r>
              <a:rPr lang="en-US" sz="2000" dirty="0" err="1" smtClean="0"/>
              <a:t>w</a:t>
            </a:r>
            <a:r>
              <a:rPr lang="en-US" sz="2000" baseline="30000" dirty="0" err="1" smtClean="0"/>
              <a:t>T</a:t>
            </a:r>
            <a:r>
              <a:rPr lang="en-US" sz="2000" dirty="0" err="1" smtClean="0"/>
              <a:t>rw|w|/w</a:t>
            </a:r>
            <a:r>
              <a:rPr lang="en-US" sz="2000" baseline="30000" dirty="0" err="1" smtClean="0"/>
              <a:t>T</a:t>
            </a:r>
            <a:r>
              <a:rPr lang="en-US" sz="2000" dirty="0" err="1" smtClean="0"/>
              <a:t>w</a:t>
            </a:r>
            <a:r>
              <a:rPr lang="en-US" sz="2000" dirty="0" smtClean="0"/>
              <a:t> + </a:t>
            </a:r>
            <a:r>
              <a:rPr lang="en-US" sz="2000" dirty="0" err="1" smtClean="0"/>
              <a:t>b</a:t>
            </a:r>
            <a:r>
              <a:rPr lang="en-US" sz="2000" dirty="0" smtClean="0"/>
              <a:t> = 0</a:t>
            </a:r>
            <a:endParaRPr lang="en-US" sz="2000" dirty="0"/>
          </a:p>
        </p:txBody>
      </p:sp>
      <p:sp>
        <p:nvSpPr>
          <p:cNvPr id="62" name="TextBox 61"/>
          <p:cNvSpPr txBox="1"/>
          <p:nvPr/>
        </p:nvSpPr>
        <p:spPr>
          <a:xfrm rot="18271457">
            <a:off x="7608622" y="4359834"/>
            <a:ext cx="1868695" cy="400110"/>
          </a:xfrm>
          <a:prstGeom prst="rect">
            <a:avLst/>
          </a:prstGeom>
          <a:noFill/>
        </p:spPr>
        <p:txBody>
          <a:bodyPr wrap="none" rtlCol="0">
            <a:spAutoFit/>
          </a:bodyPr>
          <a:lstStyle/>
          <a:p>
            <a:r>
              <a:rPr lang="en-US" sz="2000" dirty="0" smtClean="0">
                <a:solidFill>
                  <a:srgbClr val="FF0000"/>
                </a:solidFill>
              </a:rPr>
              <a:t>|</a:t>
            </a:r>
            <a:r>
              <a:rPr lang="en-US" sz="2000" dirty="0" err="1" smtClean="0">
                <a:solidFill>
                  <a:srgbClr val="FF0000"/>
                </a:solidFill>
              </a:rPr>
              <a:t>w</a:t>
            </a:r>
            <a:r>
              <a:rPr lang="en-US" sz="2000" dirty="0" smtClean="0">
                <a:solidFill>
                  <a:srgbClr val="FF0000"/>
                </a:solidFill>
              </a:rPr>
              <a:t>| = </a:t>
            </a:r>
            <a:r>
              <a:rPr lang="en-US" sz="2000" dirty="0" err="1" smtClean="0">
                <a:solidFill>
                  <a:srgbClr val="FF0000"/>
                </a:solidFill>
              </a:rPr>
              <a:t>sqrt(w</a:t>
            </a:r>
            <a:r>
              <a:rPr lang="en-US" sz="2000" baseline="30000" dirty="0" err="1" smtClean="0">
                <a:solidFill>
                  <a:srgbClr val="FF0000"/>
                </a:solidFill>
              </a:rPr>
              <a:t>T</a:t>
            </a:r>
            <a:r>
              <a:rPr lang="en-US" sz="2000" dirty="0" err="1" smtClean="0">
                <a:solidFill>
                  <a:srgbClr val="FF0000"/>
                </a:solidFill>
              </a:rPr>
              <a:t>w</a:t>
            </a:r>
            <a:r>
              <a:rPr lang="en-US" sz="2000" dirty="0" smtClean="0">
                <a:solidFill>
                  <a:srgbClr val="FF0000"/>
                </a:solidFill>
              </a:rPr>
              <a:t>)</a:t>
            </a:r>
            <a:endParaRPr lang="en-US" sz="2000" dirty="0">
              <a:solidFill>
                <a:srgbClr val="FF0000"/>
              </a:solidFill>
            </a:endParaRPr>
          </a:p>
        </p:txBody>
      </p:sp>
      <p:sp>
        <p:nvSpPr>
          <p:cNvPr id="63" name="Rectangle 62"/>
          <p:cNvSpPr/>
          <p:nvPr/>
        </p:nvSpPr>
        <p:spPr>
          <a:xfrm>
            <a:off x="4724400" y="5562600"/>
            <a:ext cx="2174318" cy="400110"/>
          </a:xfrm>
          <a:prstGeom prst="rect">
            <a:avLst/>
          </a:prstGeom>
        </p:spPr>
        <p:txBody>
          <a:bodyPr wrap="none">
            <a:spAutoFit/>
          </a:bodyPr>
          <a:lstStyle/>
          <a:p>
            <a:r>
              <a:rPr lang="en-US" sz="2000" dirty="0" err="1" smtClean="0"/>
              <a:t>w</a:t>
            </a:r>
            <a:r>
              <a:rPr lang="en-US" sz="2000" baseline="30000" dirty="0" err="1" smtClean="0"/>
              <a:t>T</a:t>
            </a:r>
            <a:r>
              <a:rPr lang="en-US" sz="2000" dirty="0" err="1" smtClean="0"/>
              <a:t>x</a:t>
            </a:r>
            <a:r>
              <a:rPr lang="en-US" sz="2000" dirty="0" smtClean="0"/>
              <a:t> –</a:t>
            </a:r>
            <a:r>
              <a:rPr lang="en-US" sz="2000" dirty="0" err="1" smtClean="0"/>
              <a:t>r|w</a:t>
            </a:r>
            <a:r>
              <a:rPr lang="en-US" sz="2000" dirty="0" smtClean="0"/>
              <a:t>| + </a:t>
            </a:r>
            <a:r>
              <a:rPr lang="en-US" sz="2000" dirty="0" err="1" smtClean="0"/>
              <a:t>b</a:t>
            </a:r>
            <a:r>
              <a:rPr lang="en-US" sz="2000" dirty="0" smtClean="0"/>
              <a:t> = 0</a:t>
            </a:r>
            <a:endParaRPr lang="en-US" sz="2000" dirty="0"/>
          </a:p>
        </p:txBody>
      </p:sp>
      <p:graphicFrame>
        <p:nvGraphicFramePr>
          <p:cNvPr id="373762" name="Object 2"/>
          <p:cNvGraphicFramePr>
            <a:graphicFrameLocks noChangeAspect="1"/>
          </p:cNvGraphicFramePr>
          <p:nvPr/>
        </p:nvGraphicFramePr>
        <p:xfrm>
          <a:off x="5118100" y="6096000"/>
          <a:ext cx="1358900" cy="730250"/>
        </p:xfrm>
        <a:graphic>
          <a:graphicData uri="http://schemas.openxmlformats.org/presentationml/2006/ole">
            <p:oleObj spid="_x0000_s373762" name="Equation" r:id="rId3" imgW="876240" imgH="469800" progId="Equation.3">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32" grpId="0" animBg="1"/>
      <p:bldP spid="35" grpId="0" animBg="1"/>
      <p:bldP spid="36" grpId="0" animBg="1"/>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Bias/Variance</a:t>
            </a:r>
            <a:endParaRPr lang="en-US" dirty="0"/>
          </a:p>
        </p:txBody>
      </p:sp>
      <p:sp>
        <p:nvSpPr>
          <p:cNvPr id="7" name="Content Placeholder 6"/>
          <p:cNvSpPr>
            <a:spLocks noGrp="1"/>
          </p:cNvSpPr>
          <p:nvPr>
            <p:ph idx="1"/>
          </p:nvPr>
        </p:nvSpPr>
        <p:spPr/>
        <p:txBody>
          <a:bodyPr/>
          <a:lstStyle/>
          <a:p>
            <a:r>
              <a:rPr lang="en-US" dirty="0" smtClean="0"/>
              <a:t>Bias: How well does the model predict the training data?</a:t>
            </a:r>
          </a:p>
          <a:p>
            <a:pPr lvl="1"/>
            <a:r>
              <a:rPr lang="en-US" dirty="0" smtClean="0"/>
              <a:t>high bias – the model doesn’t do a good job of predicting the training data (high training set error)</a:t>
            </a:r>
          </a:p>
          <a:p>
            <a:pPr lvl="1"/>
            <a:r>
              <a:rPr lang="en-US" dirty="0" smtClean="0"/>
              <a:t>The model predictions are biased by the model</a:t>
            </a:r>
          </a:p>
          <a:p>
            <a:r>
              <a:rPr lang="en-US" dirty="0" smtClean="0"/>
              <a:t>Variance: How sensitive to the training data is the learned model?</a:t>
            </a:r>
          </a:p>
          <a:p>
            <a:pPr lvl="1"/>
            <a:r>
              <a:rPr lang="en-US" dirty="0" smtClean="0"/>
              <a:t>high variance – changing the training data can drastically change the learned model</a:t>
            </a:r>
          </a:p>
          <a:p>
            <a:pPr>
              <a:buNone/>
            </a:pPr>
            <a:endParaRPr lang="en-US" dirty="0" smtClean="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53" name="Rectangle 2"/>
          <p:cNvSpPr>
            <a:spLocks noGrp="1" noChangeArrowheads="1"/>
          </p:cNvSpPr>
          <p:nvPr>
            <p:ph type="title"/>
          </p:nvPr>
        </p:nvSpPr>
        <p:spPr/>
        <p:txBody>
          <a:bodyPr/>
          <a:lstStyle/>
          <a:p>
            <a:pPr eaLnBrk="1" hangingPunct="1"/>
            <a:r>
              <a:rPr lang="en-US">
                <a:ea typeface="ＭＳ Ｐゴシック" pitchFamily="-110" charset="-128"/>
                <a:cs typeface="ＭＳ Ｐゴシック" pitchFamily="-110" charset="-128"/>
              </a:rPr>
              <a:t>Linear SVM Mathematically</a:t>
            </a:r>
            <a:br>
              <a:rPr lang="en-US">
                <a:ea typeface="ＭＳ Ｐゴシック" pitchFamily="-110" charset="-128"/>
                <a:cs typeface="ＭＳ Ｐゴシック" pitchFamily="-110" charset="-128"/>
              </a:rPr>
            </a:br>
            <a:r>
              <a:rPr lang="en-US" sz="2400">
                <a:ea typeface="ＭＳ Ｐゴシック" pitchFamily="-110" charset="-128"/>
                <a:cs typeface="ＭＳ Ｐゴシック" pitchFamily="-110" charset="-128"/>
              </a:rPr>
              <a:t>The linearly separable case</a:t>
            </a:r>
          </a:p>
        </p:txBody>
      </p:sp>
      <p:sp>
        <p:nvSpPr>
          <p:cNvPr id="2054" name="Rectangle 3"/>
          <p:cNvSpPr>
            <a:spLocks noGrp="1" noChangeArrowheads="1"/>
          </p:cNvSpPr>
          <p:nvPr>
            <p:ph type="body" idx="1"/>
          </p:nvPr>
        </p:nvSpPr>
        <p:spPr>
          <a:xfrm>
            <a:off x="457200" y="1524000"/>
            <a:ext cx="8375650" cy="5029200"/>
          </a:xfrm>
        </p:spPr>
        <p:txBody>
          <a:bodyPr/>
          <a:lstStyle/>
          <a:p>
            <a:pPr eaLnBrk="1" hangingPunct="1"/>
            <a:r>
              <a:rPr lang="en-US" sz="2000" dirty="0">
                <a:ea typeface="ＭＳ Ｐゴシック" pitchFamily="-110" charset="-128"/>
                <a:cs typeface="ＭＳ Ｐゴシック" pitchFamily="-110" charset="-128"/>
              </a:rPr>
              <a:t>Assume that all data is at least distance 1 from the </a:t>
            </a:r>
            <a:r>
              <a:rPr lang="en-US" sz="2000" dirty="0" err="1">
                <a:ea typeface="ＭＳ Ｐゴシック" pitchFamily="-110" charset="-128"/>
                <a:cs typeface="ＭＳ Ｐゴシック" pitchFamily="-110" charset="-128"/>
              </a:rPr>
              <a:t>hyperplane</a:t>
            </a:r>
            <a:r>
              <a:rPr lang="en-US" sz="2000" dirty="0">
                <a:ea typeface="ＭＳ Ｐゴシック" pitchFamily="-110" charset="-128"/>
                <a:cs typeface="ＭＳ Ｐゴシック" pitchFamily="-110" charset="-128"/>
              </a:rPr>
              <a:t>, then the following two constraints follow for a training set {(</a:t>
            </a:r>
            <a:r>
              <a:rPr lang="en-US" sz="2000" b="1" dirty="0">
                <a:ea typeface="ＭＳ Ｐゴシック" pitchFamily="-110" charset="-128"/>
                <a:cs typeface="ＭＳ Ｐゴシック" pitchFamily="-110" charset="-128"/>
              </a:rPr>
              <a:t>x</a:t>
            </a:r>
            <a:r>
              <a:rPr lang="en-US" sz="2000" b="1" baseline="-25000" dirty="0">
                <a:ea typeface="ＭＳ Ｐゴシック" pitchFamily="-110" charset="-128"/>
                <a:cs typeface="ＭＳ Ｐゴシック" pitchFamily="-110" charset="-128"/>
              </a:rPr>
              <a:t>i</a:t>
            </a:r>
            <a:r>
              <a:rPr lang="en-US" sz="2000" b="1" dirty="0">
                <a:ea typeface="ＭＳ Ｐゴシック" pitchFamily="-110" charset="-128"/>
                <a:cs typeface="ＭＳ Ｐゴシック" pitchFamily="-110" charset="-128"/>
              </a:rPr>
              <a:t> </a:t>
            </a:r>
            <a:r>
              <a:rPr lang="en-US" sz="2000" dirty="0">
                <a:ea typeface="ＭＳ Ｐゴシック" pitchFamily="-110" charset="-128"/>
                <a:cs typeface="ＭＳ Ｐゴシック" pitchFamily="-110" charset="-128"/>
              </a:rPr>
              <a:t>,</a:t>
            </a:r>
            <a:r>
              <a:rPr lang="en-US" sz="2000" i="1" dirty="0" err="1">
                <a:ea typeface="ＭＳ Ｐゴシック" pitchFamily="-110" charset="-128"/>
                <a:cs typeface="ＭＳ Ｐゴシック" pitchFamily="-110" charset="-128"/>
              </a:rPr>
              <a:t>y</a:t>
            </a:r>
            <a:r>
              <a:rPr lang="en-US" sz="2000" i="1" baseline="-25000" dirty="0" err="1">
                <a:ea typeface="ＭＳ Ｐゴシック" pitchFamily="-110" charset="-128"/>
                <a:cs typeface="ＭＳ Ｐゴシック" pitchFamily="-110" charset="-128"/>
              </a:rPr>
              <a:t>i</a:t>
            </a:r>
            <a:r>
              <a:rPr lang="en-US" sz="2000" dirty="0">
                <a:ea typeface="ＭＳ Ｐゴシック" pitchFamily="-110" charset="-128"/>
                <a:cs typeface="ＭＳ Ｐゴシック" pitchFamily="-110" charset="-128"/>
              </a:rPr>
              <a:t>)} </a:t>
            </a:r>
          </a:p>
          <a:p>
            <a:pPr eaLnBrk="1" hangingPunct="1"/>
            <a:endParaRPr lang="en-US" sz="2000" dirty="0">
              <a:ea typeface="ＭＳ Ｐゴシック" pitchFamily="-110" charset="-128"/>
              <a:cs typeface="ＭＳ Ｐゴシック" pitchFamily="-110" charset="-128"/>
            </a:endParaRPr>
          </a:p>
          <a:p>
            <a:pPr eaLnBrk="1" hangingPunct="1"/>
            <a:endParaRPr lang="en-US" sz="2000" dirty="0">
              <a:ea typeface="ＭＳ Ｐゴシック" pitchFamily="-110" charset="-128"/>
              <a:cs typeface="ＭＳ Ｐゴシック" pitchFamily="-110" charset="-128"/>
            </a:endParaRPr>
          </a:p>
          <a:p>
            <a:pPr eaLnBrk="1" hangingPunct="1"/>
            <a:endParaRPr lang="en-US" sz="2000" dirty="0">
              <a:ea typeface="ＭＳ Ｐゴシック" pitchFamily="-110" charset="-128"/>
              <a:cs typeface="ＭＳ Ｐゴシック" pitchFamily="-110" charset="-128"/>
            </a:endParaRPr>
          </a:p>
          <a:p>
            <a:pPr eaLnBrk="1" hangingPunct="1"/>
            <a:endParaRPr lang="en-US" sz="2000" dirty="0">
              <a:ea typeface="ＭＳ Ｐゴシック" pitchFamily="-110" charset="-128"/>
              <a:cs typeface="ＭＳ Ｐゴシック" pitchFamily="-110" charset="-128"/>
            </a:endParaRPr>
          </a:p>
          <a:p>
            <a:pPr eaLnBrk="1" hangingPunct="1"/>
            <a:r>
              <a:rPr lang="en-US" sz="2000" dirty="0">
                <a:ea typeface="ＭＳ Ｐゴシック" pitchFamily="-110" charset="-128"/>
                <a:cs typeface="ＭＳ Ｐゴシック" pitchFamily="-110" charset="-128"/>
              </a:rPr>
              <a:t>For support vectors, the inequality becomes an equality</a:t>
            </a:r>
          </a:p>
          <a:p>
            <a:pPr eaLnBrk="1" hangingPunct="1"/>
            <a:r>
              <a:rPr lang="en-US" sz="2000" dirty="0">
                <a:ea typeface="ＭＳ Ｐゴシック" pitchFamily="-110" charset="-128"/>
                <a:cs typeface="ＭＳ Ｐゴシック" pitchFamily="-110" charset="-128"/>
              </a:rPr>
              <a:t>Then, since each example’s distance from the </a:t>
            </a:r>
            <a:r>
              <a:rPr lang="en-US" sz="2000" dirty="0" err="1">
                <a:ea typeface="ＭＳ Ｐゴシック" pitchFamily="-110" charset="-128"/>
                <a:cs typeface="ＭＳ Ｐゴシック" pitchFamily="-110" charset="-128"/>
              </a:rPr>
              <a:t>hyperplane</a:t>
            </a:r>
            <a:r>
              <a:rPr lang="en-US" sz="2000" dirty="0">
                <a:ea typeface="ＭＳ Ｐゴシック" pitchFamily="-110" charset="-128"/>
                <a:cs typeface="ＭＳ Ｐゴシック" pitchFamily="-110" charset="-128"/>
              </a:rPr>
              <a:t> is</a:t>
            </a:r>
          </a:p>
          <a:p>
            <a:pPr eaLnBrk="1" hangingPunct="1"/>
            <a:endParaRPr lang="en-US" sz="2000" dirty="0">
              <a:ea typeface="ＭＳ Ｐゴシック" pitchFamily="-110" charset="-128"/>
              <a:cs typeface="ＭＳ Ｐゴシック" pitchFamily="-110" charset="-128"/>
            </a:endParaRPr>
          </a:p>
          <a:p>
            <a:pPr eaLnBrk="1" hangingPunct="1"/>
            <a:endParaRPr lang="en-US" sz="2000" dirty="0">
              <a:ea typeface="ＭＳ Ｐゴシック" pitchFamily="-110" charset="-128"/>
              <a:cs typeface="ＭＳ Ｐゴシック" pitchFamily="-110" charset="-128"/>
            </a:endParaRPr>
          </a:p>
          <a:p>
            <a:pPr eaLnBrk="1" hangingPunct="1"/>
            <a:r>
              <a:rPr lang="en-US" sz="2000" dirty="0">
                <a:ea typeface="ＭＳ Ｐゴシック" pitchFamily="-110" charset="-128"/>
                <a:cs typeface="ＭＳ Ｐゴシック" pitchFamily="-110" charset="-128"/>
              </a:rPr>
              <a:t>The margin is:</a:t>
            </a:r>
          </a:p>
          <a:p>
            <a:pPr eaLnBrk="1" hangingPunct="1"/>
            <a:endParaRPr lang="en-US" sz="2000" dirty="0">
              <a:ea typeface="ＭＳ Ｐゴシック" pitchFamily="-110" charset="-128"/>
              <a:cs typeface="ＭＳ Ｐゴシック" pitchFamily="-110" charset="-128"/>
            </a:endParaRPr>
          </a:p>
        </p:txBody>
      </p:sp>
      <p:sp>
        <p:nvSpPr>
          <p:cNvPr id="2055" name="Text Box 4"/>
          <p:cNvSpPr txBox="1">
            <a:spLocks noChangeArrowheads="1"/>
          </p:cNvSpPr>
          <p:nvPr/>
        </p:nvSpPr>
        <p:spPr bwMode="auto">
          <a:xfrm>
            <a:off x="2667000" y="2514600"/>
            <a:ext cx="3810000" cy="1004888"/>
          </a:xfrm>
          <a:prstGeom prst="rect">
            <a:avLst/>
          </a:prstGeom>
          <a:noFill/>
          <a:ln w="9525">
            <a:noFill/>
            <a:miter lim="800000"/>
            <a:headEnd/>
            <a:tailEnd/>
          </a:ln>
        </p:spPr>
        <p:txBody>
          <a:bodyPr>
            <a:prstTxWarp prst="textNoShape">
              <a:avLst/>
            </a:prstTxWarp>
            <a:spAutoFit/>
          </a:bodyPr>
          <a:lstStyle/>
          <a:p>
            <a:pPr>
              <a:spcBef>
                <a:spcPct val="50000"/>
              </a:spcBef>
            </a:pPr>
            <a:r>
              <a:rPr lang="en-US" b="1" dirty="0" err="1">
                <a:latin typeface="Times New Roman" pitchFamily="-110" charset="0"/>
              </a:rPr>
              <a:t>w</a:t>
            </a:r>
            <a:r>
              <a:rPr lang="en-US" b="1" baseline="30000" dirty="0" err="1">
                <a:latin typeface="Times New Roman" pitchFamily="-110" charset="0"/>
              </a:rPr>
              <a:t>T</a:t>
            </a:r>
            <a:r>
              <a:rPr lang="en-US" b="1" dirty="0" err="1">
                <a:latin typeface="Times New Roman" pitchFamily="-110" charset="0"/>
              </a:rPr>
              <a:t>x</a:t>
            </a:r>
            <a:r>
              <a:rPr lang="en-US" b="1" baseline="-25000" dirty="0" err="1">
                <a:latin typeface="Times New Roman" pitchFamily="-110" charset="0"/>
              </a:rPr>
              <a:t>i</a:t>
            </a:r>
            <a:r>
              <a:rPr lang="en-US" b="1" dirty="0">
                <a:latin typeface="Times New Roman" pitchFamily="-110" charset="0"/>
              </a:rPr>
              <a:t> </a:t>
            </a:r>
            <a:r>
              <a:rPr lang="en-US" dirty="0">
                <a:latin typeface="Times New Roman" pitchFamily="-110" charset="0"/>
              </a:rPr>
              <a:t>+ </a:t>
            </a:r>
            <a:r>
              <a:rPr lang="en-US" i="1" dirty="0" err="1">
                <a:latin typeface="Times New Roman" pitchFamily="-110" charset="0"/>
              </a:rPr>
              <a:t>b</a:t>
            </a:r>
            <a:r>
              <a:rPr lang="en-US" b="1" dirty="0">
                <a:latin typeface="Times New Roman" pitchFamily="-110" charset="0"/>
              </a:rPr>
              <a:t> </a:t>
            </a:r>
            <a:r>
              <a:rPr lang="en-US" b="1" dirty="0">
                <a:latin typeface="Times New Roman" pitchFamily="-110" charset="0"/>
                <a:ea typeface="Times New Roman" pitchFamily="-110" charset="0"/>
                <a:cs typeface="Times New Roman" pitchFamily="-110" charset="0"/>
              </a:rPr>
              <a:t>≥ </a:t>
            </a:r>
            <a:r>
              <a:rPr lang="en-US" dirty="0">
                <a:latin typeface="Times New Roman" pitchFamily="-110" charset="0"/>
                <a:ea typeface="Times New Roman" pitchFamily="-110" charset="0"/>
                <a:cs typeface="Times New Roman" pitchFamily="-110" charset="0"/>
              </a:rPr>
              <a:t>1    if </a:t>
            </a:r>
            <a:r>
              <a:rPr lang="en-US" i="1" dirty="0" err="1">
                <a:latin typeface="Times New Roman" pitchFamily="-110" charset="0"/>
                <a:ea typeface="Times New Roman" pitchFamily="-110" charset="0"/>
                <a:cs typeface="Times New Roman" pitchFamily="-110" charset="0"/>
              </a:rPr>
              <a:t>y</a:t>
            </a:r>
            <a:r>
              <a:rPr lang="en-US" i="1" baseline="-25000" dirty="0" err="1">
                <a:latin typeface="Times New Roman" pitchFamily="-110" charset="0"/>
                <a:ea typeface="Times New Roman" pitchFamily="-110" charset="0"/>
                <a:cs typeface="Times New Roman" pitchFamily="-110" charset="0"/>
              </a:rPr>
              <a:t>i</a:t>
            </a:r>
            <a:r>
              <a:rPr lang="en-US" baseline="-25000" dirty="0">
                <a:latin typeface="Times New Roman" pitchFamily="-110" charset="0"/>
                <a:ea typeface="Times New Roman" pitchFamily="-110" charset="0"/>
                <a:cs typeface="Times New Roman" pitchFamily="-110" charset="0"/>
              </a:rPr>
              <a:t> </a:t>
            </a:r>
            <a:r>
              <a:rPr lang="en-US" dirty="0">
                <a:latin typeface="Times New Roman" pitchFamily="-110" charset="0"/>
                <a:ea typeface="Times New Roman" pitchFamily="-110" charset="0"/>
                <a:cs typeface="Times New Roman" pitchFamily="-110" charset="0"/>
              </a:rPr>
              <a:t>= 1</a:t>
            </a:r>
          </a:p>
          <a:p>
            <a:pPr>
              <a:spcBef>
                <a:spcPct val="50000"/>
              </a:spcBef>
            </a:pPr>
            <a:r>
              <a:rPr lang="en-US" b="1" dirty="0" err="1">
                <a:latin typeface="Times New Roman" pitchFamily="-110" charset="0"/>
                <a:ea typeface="Times New Roman" pitchFamily="-110" charset="0"/>
                <a:cs typeface="Times New Roman" pitchFamily="-110" charset="0"/>
              </a:rPr>
              <a:t>w</a:t>
            </a:r>
            <a:r>
              <a:rPr lang="en-US" b="1" baseline="30000" dirty="0" err="1">
                <a:latin typeface="Times New Roman" pitchFamily="-110" charset="0"/>
                <a:ea typeface="Times New Roman" pitchFamily="-110" charset="0"/>
                <a:cs typeface="Times New Roman" pitchFamily="-110" charset="0"/>
              </a:rPr>
              <a:t>T</a:t>
            </a:r>
            <a:r>
              <a:rPr lang="en-US" b="1" dirty="0" err="1">
                <a:latin typeface="Times New Roman" pitchFamily="-110" charset="0"/>
                <a:ea typeface="Times New Roman" pitchFamily="-110" charset="0"/>
                <a:cs typeface="Times New Roman" pitchFamily="-110" charset="0"/>
              </a:rPr>
              <a:t>x</a:t>
            </a:r>
            <a:r>
              <a:rPr lang="en-US" b="1" baseline="-25000" dirty="0" err="1">
                <a:latin typeface="Times New Roman" pitchFamily="-110" charset="0"/>
                <a:ea typeface="Times New Roman" pitchFamily="-110" charset="0"/>
                <a:cs typeface="Times New Roman" pitchFamily="-110" charset="0"/>
              </a:rPr>
              <a:t>i</a:t>
            </a:r>
            <a:r>
              <a:rPr lang="en-US" b="1" dirty="0">
                <a:latin typeface="Times New Roman" pitchFamily="-110" charset="0"/>
                <a:ea typeface="Times New Roman" pitchFamily="-110" charset="0"/>
                <a:cs typeface="Times New Roman" pitchFamily="-110" charset="0"/>
              </a:rPr>
              <a:t> </a:t>
            </a:r>
            <a:r>
              <a:rPr lang="en-US" dirty="0">
                <a:latin typeface="Times New Roman" pitchFamily="-110" charset="0"/>
                <a:ea typeface="Times New Roman" pitchFamily="-110" charset="0"/>
                <a:cs typeface="Times New Roman" pitchFamily="-110" charset="0"/>
              </a:rPr>
              <a:t>+ </a:t>
            </a:r>
            <a:r>
              <a:rPr lang="en-US" i="1" dirty="0" err="1">
                <a:latin typeface="Times New Roman" pitchFamily="-110" charset="0"/>
                <a:ea typeface="Times New Roman" pitchFamily="-110" charset="0"/>
                <a:cs typeface="Times New Roman" pitchFamily="-110" charset="0"/>
              </a:rPr>
              <a:t>b</a:t>
            </a:r>
            <a:r>
              <a:rPr lang="en-US" b="1" dirty="0">
                <a:latin typeface="Times New Roman" pitchFamily="-110" charset="0"/>
                <a:ea typeface="Times New Roman" pitchFamily="-110" charset="0"/>
                <a:cs typeface="Times New Roman" pitchFamily="-110" charset="0"/>
              </a:rPr>
              <a:t> ≤ -</a:t>
            </a:r>
            <a:r>
              <a:rPr lang="en-US" dirty="0">
                <a:latin typeface="Times New Roman" pitchFamily="-110" charset="0"/>
                <a:ea typeface="Times New Roman" pitchFamily="-110" charset="0"/>
                <a:cs typeface="Times New Roman" pitchFamily="-110" charset="0"/>
              </a:rPr>
              <a:t>1   if </a:t>
            </a:r>
            <a:r>
              <a:rPr lang="en-US" i="1" dirty="0" err="1">
                <a:latin typeface="Times New Roman" pitchFamily="-110" charset="0"/>
                <a:ea typeface="Times New Roman" pitchFamily="-110" charset="0"/>
                <a:cs typeface="Times New Roman" pitchFamily="-110" charset="0"/>
              </a:rPr>
              <a:t>y</a:t>
            </a:r>
            <a:r>
              <a:rPr lang="en-US" i="1" baseline="-25000" dirty="0" err="1">
                <a:latin typeface="Times New Roman" pitchFamily="-110" charset="0"/>
                <a:ea typeface="Times New Roman" pitchFamily="-110" charset="0"/>
                <a:cs typeface="Times New Roman" pitchFamily="-110" charset="0"/>
              </a:rPr>
              <a:t>i</a:t>
            </a:r>
            <a:r>
              <a:rPr lang="en-US" baseline="-25000" dirty="0">
                <a:latin typeface="Times New Roman" pitchFamily="-110" charset="0"/>
                <a:ea typeface="Times New Roman" pitchFamily="-110" charset="0"/>
                <a:cs typeface="Times New Roman" pitchFamily="-110" charset="0"/>
              </a:rPr>
              <a:t> </a:t>
            </a:r>
            <a:r>
              <a:rPr lang="en-US" dirty="0">
                <a:latin typeface="Times New Roman" pitchFamily="-110" charset="0"/>
                <a:ea typeface="Times New Roman" pitchFamily="-110" charset="0"/>
                <a:cs typeface="Times New Roman" pitchFamily="-110" charset="0"/>
              </a:rPr>
              <a:t>= -1</a:t>
            </a:r>
            <a:endParaRPr lang="en-US" b="1" dirty="0">
              <a:latin typeface="Times New Roman" pitchFamily="-110" charset="0"/>
              <a:ea typeface="Times New Roman" pitchFamily="-110" charset="0"/>
              <a:cs typeface="Times New Roman" pitchFamily="-110" charset="0"/>
            </a:endParaRPr>
          </a:p>
        </p:txBody>
      </p:sp>
      <p:graphicFrame>
        <p:nvGraphicFramePr>
          <p:cNvPr id="2050" name="Object 2"/>
          <p:cNvGraphicFramePr>
            <a:graphicFrameLocks noChangeAspect="1"/>
          </p:cNvGraphicFramePr>
          <p:nvPr/>
        </p:nvGraphicFramePr>
        <p:xfrm>
          <a:off x="3657600" y="5486400"/>
          <a:ext cx="808038" cy="690563"/>
        </p:xfrm>
        <a:graphic>
          <a:graphicData uri="http://schemas.openxmlformats.org/presentationml/2006/ole">
            <p:oleObj spid="_x0000_s209922" name="Equation" r:id="rId3" imgW="520560" imgH="444240" progId="Equation.3">
              <p:embed/>
            </p:oleObj>
          </a:graphicData>
        </a:graphic>
      </p:graphicFrame>
      <p:graphicFrame>
        <p:nvGraphicFramePr>
          <p:cNvPr id="2051" name="Object 3"/>
          <p:cNvGraphicFramePr>
            <a:graphicFrameLocks noChangeAspect="1"/>
          </p:cNvGraphicFramePr>
          <p:nvPr/>
        </p:nvGraphicFramePr>
        <p:xfrm>
          <a:off x="3492500" y="4419600"/>
          <a:ext cx="1360488" cy="730250"/>
        </p:xfrm>
        <a:graphic>
          <a:graphicData uri="http://schemas.openxmlformats.org/presentationml/2006/ole">
            <p:oleObj spid="_x0000_s209923" name="Equation" r:id="rId4" imgW="876240" imgH="469800" progId="Equation.3">
              <p:embed/>
            </p:oleObj>
          </a:graphicData>
        </a:graphic>
      </p:graphicFrame>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p:txBody>
          <a:bodyPr/>
          <a:lstStyle/>
          <a:p>
            <a:pPr eaLnBrk="1" hangingPunct="1"/>
            <a:r>
              <a:rPr lang="en-US">
                <a:ea typeface="ＭＳ Ｐゴシック" pitchFamily="-110" charset="-128"/>
                <a:cs typeface="ＭＳ Ｐゴシック" pitchFamily="-110" charset="-128"/>
              </a:rPr>
              <a:t>Linear SVMs Mathematically (cont.)</a:t>
            </a:r>
          </a:p>
        </p:txBody>
      </p:sp>
      <p:sp>
        <p:nvSpPr>
          <p:cNvPr id="3077" name="Rectangle 3"/>
          <p:cNvSpPr>
            <a:spLocks noGrp="1" noChangeArrowheads="1"/>
          </p:cNvSpPr>
          <p:nvPr>
            <p:ph type="body" idx="1"/>
          </p:nvPr>
        </p:nvSpPr>
        <p:spPr/>
        <p:txBody>
          <a:bodyPr/>
          <a:lstStyle/>
          <a:p>
            <a:pPr eaLnBrk="1" hangingPunct="1"/>
            <a:r>
              <a:rPr lang="en-US" sz="2200">
                <a:ea typeface="ＭＳ Ｐゴシック" pitchFamily="-110" charset="-128"/>
                <a:cs typeface="ＭＳ Ｐゴシック" pitchFamily="-110" charset="-128"/>
              </a:rPr>
              <a:t>Then we can formulate the </a:t>
            </a:r>
            <a:r>
              <a:rPr lang="en-US" sz="2200" i="1">
                <a:ea typeface="ＭＳ Ｐゴシック" pitchFamily="-110" charset="-128"/>
                <a:cs typeface="ＭＳ Ｐゴシック" pitchFamily="-110" charset="-128"/>
              </a:rPr>
              <a:t>quadratic optimization problem: </a:t>
            </a:r>
          </a:p>
          <a:p>
            <a:pPr eaLnBrk="1" hangingPunct="1"/>
            <a:endParaRPr lang="en-US" sz="2200" i="1">
              <a:ea typeface="ＭＳ Ｐゴシック" pitchFamily="-110" charset="-128"/>
              <a:cs typeface="ＭＳ Ｐゴシック" pitchFamily="-110" charset="-128"/>
            </a:endParaRPr>
          </a:p>
          <a:p>
            <a:pPr eaLnBrk="1" hangingPunct="1"/>
            <a:endParaRPr lang="en-US" sz="2200" i="1">
              <a:ea typeface="ＭＳ Ｐゴシック" pitchFamily="-110" charset="-128"/>
              <a:cs typeface="ＭＳ Ｐゴシック" pitchFamily="-110" charset="-128"/>
            </a:endParaRPr>
          </a:p>
          <a:p>
            <a:pPr eaLnBrk="1" hangingPunct="1"/>
            <a:endParaRPr lang="en-US" sz="2200" i="1">
              <a:ea typeface="ＭＳ Ｐゴシック" pitchFamily="-110" charset="-128"/>
              <a:cs typeface="ＭＳ Ｐゴシック" pitchFamily="-110" charset="-128"/>
            </a:endParaRPr>
          </a:p>
          <a:p>
            <a:pPr eaLnBrk="1" hangingPunct="1"/>
            <a:endParaRPr lang="en-US" sz="2200" i="1">
              <a:ea typeface="ＭＳ Ｐゴシック" pitchFamily="-110" charset="-128"/>
              <a:cs typeface="ＭＳ Ｐゴシック" pitchFamily="-110" charset="-128"/>
            </a:endParaRPr>
          </a:p>
          <a:p>
            <a:pPr eaLnBrk="1" hangingPunct="1"/>
            <a:endParaRPr lang="en-US" sz="2200" i="1">
              <a:ea typeface="ＭＳ Ｐゴシック" pitchFamily="-110" charset="-128"/>
              <a:cs typeface="ＭＳ Ｐゴシック" pitchFamily="-110" charset="-128"/>
            </a:endParaRPr>
          </a:p>
          <a:p>
            <a:pPr eaLnBrk="1" hangingPunct="1"/>
            <a:r>
              <a:rPr lang="en-US" sz="2200">
                <a:ea typeface="ＭＳ Ｐゴシック" pitchFamily="-110" charset="-128"/>
                <a:cs typeface="ＭＳ Ｐゴシック" pitchFamily="-110" charset="-128"/>
              </a:rPr>
              <a:t>A better formulation (min </a:t>
            </a:r>
            <a:r>
              <a:rPr lang="en-US" sz="2200" b="1">
                <a:ea typeface="ＭＳ Ｐゴシック" pitchFamily="-110" charset="-128"/>
                <a:cs typeface="ＭＳ Ｐゴシック" pitchFamily="-110" charset="-128"/>
              </a:rPr>
              <a:t>||w||</a:t>
            </a:r>
            <a:r>
              <a:rPr lang="en-US" sz="2200">
                <a:ea typeface="ＭＳ Ｐゴシック" pitchFamily="-110" charset="-128"/>
                <a:cs typeface="ＭＳ Ｐゴシック" pitchFamily="-110" charset="-128"/>
              </a:rPr>
              <a:t> = max 1/ </a:t>
            </a:r>
            <a:r>
              <a:rPr lang="en-US" sz="2200" b="1">
                <a:ea typeface="ＭＳ Ｐゴシック" pitchFamily="-110" charset="-128"/>
                <a:cs typeface="ＭＳ Ｐゴシック" pitchFamily="-110" charset="-128"/>
              </a:rPr>
              <a:t>||w||</a:t>
            </a:r>
            <a:r>
              <a:rPr lang="en-US" sz="2200">
                <a:ea typeface="ＭＳ Ｐゴシック" pitchFamily="-110" charset="-128"/>
                <a:cs typeface="ＭＳ Ｐゴシック" pitchFamily="-110" charset="-128"/>
              </a:rPr>
              <a:t> ): </a:t>
            </a:r>
          </a:p>
        </p:txBody>
      </p:sp>
      <p:sp>
        <p:nvSpPr>
          <p:cNvPr id="3078" name="Text Box 4"/>
          <p:cNvSpPr txBox="1">
            <a:spLocks noChangeArrowheads="1"/>
          </p:cNvSpPr>
          <p:nvPr/>
        </p:nvSpPr>
        <p:spPr bwMode="auto">
          <a:xfrm>
            <a:off x="2114550" y="2443163"/>
            <a:ext cx="5886450" cy="1671637"/>
          </a:xfrm>
          <a:prstGeom prst="rect">
            <a:avLst/>
          </a:prstGeom>
          <a:noFill/>
          <a:ln w="25400">
            <a:solidFill>
              <a:srgbClr val="008000"/>
            </a:solidFill>
            <a:miter lim="800000"/>
            <a:headEnd/>
            <a:tailEnd/>
          </a:ln>
        </p:spPr>
        <p:txBody>
          <a:bodyPr>
            <a:prstTxWarp prst="textNoShape">
              <a:avLst/>
            </a:prstTxWarp>
            <a:spAutoFit/>
          </a:bodyPr>
          <a:lstStyle/>
          <a:p>
            <a:pPr>
              <a:spcBef>
                <a:spcPct val="50000"/>
              </a:spcBef>
            </a:pPr>
            <a:r>
              <a:rPr lang="en-US">
                <a:latin typeface="Times New Roman" pitchFamily="-110" charset="0"/>
              </a:rPr>
              <a:t>Find </a:t>
            </a:r>
            <a:r>
              <a:rPr lang="en-US" b="1">
                <a:latin typeface="Times New Roman" pitchFamily="-110" charset="0"/>
              </a:rPr>
              <a:t>w</a:t>
            </a:r>
            <a:r>
              <a:rPr lang="en-US">
                <a:latin typeface="Times New Roman" pitchFamily="-110" charset="0"/>
              </a:rPr>
              <a:t> and </a:t>
            </a:r>
            <a:r>
              <a:rPr lang="en-US" i="1">
                <a:latin typeface="Times New Roman" pitchFamily="-110" charset="0"/>
              </a:rPr>
              <a:t>b</a:t>
            </a:r>
            <a:r>
              <a:rPr lang="en-US">
                <a:latin typeface="Times New Roman" pitchFamily="-110" charset="0"/>
              </a:rPr>
              <a:t> such that</a:t>
            </a:r>
          </a:p>
          <a:p>
            <a:pPr>
              <a:spcBef>
                <a:spcPct val="50000"/>
              </a:spcBef>
            </a:pPr>
            <a:r>
              <a:rPr lang="en-US">
                <a:latin typeface="Times New Roman" pitchFamily="-110" charset="0"/>
              </a:rPr>
              <a:t>                is maximized; and for all </a:t>
            </a:r>
            <a:r>
              <a:rPr lang="en-US" sz="2800">
                <a:latin typeface="Times New Roman" pitchFamily="-110" charset="0"/>
              </a:rPr>
              <a:t>{</a:t>
            </a:r>
            <a:r>
              <a:rPr lang="en-US">
                <a:latin typeface="Times New Roman" pitchFamily="-110" charset="0"/>
              </a:rPr>
              <a:t>(</a:t>
            </a:r>
            <a:r>
              <a:rPr lang="en-US" sz="2800" b="1">
                <a:latin typeface="Times New Roman" pitchFamily="-110" charset="0"/>
              </a:rPr>
              <a:t>x</a:t>
            </a:r>
            <a:r>
              <a:rPr lang="en-US" sz="2800" b="1" baseline="-25000">
                <a:latin typeface="Times New Roman" pitchFamily="-110" charset="0"/>
              </a:rPr>
              <a:t>i</a:t>
            </a:r>
            <a:r>
              <a:rPr lang="en-US" sz="2800" b="1">
                <a:latin typeface="Times New Roman" pitchFamily="-110" charset="0"/>
              </a:rPr>
              <a:t> </a:t>
            </a:r>
            <a:r>
              <a:rPr lang="en-US" sz="2800">
                <a:latin typeface="Times New Roman" pitchFamily="-110" charset="0"/>
              </a:rPr>
              <a:t>, </a:t>
            </a:r>
            <a:r>
              <a:rPr lang="en-US" sz="2800" i="1">
                <a:latin typeface="Times New Roman" pitchFamily="-110" charset="0"/>
              </a:rPr>
              <a:t>y</a:t>
            </a:r>
            <a:r>
              <a:rPr lang="en-US" sz="2800" i="1" baseline="-25000">
                <a:latin typeface="Times New Roman" pitchFamily="-110" charset="0"/>
              </a:rPr>
              <a:t>i</a:t>
            </a:r>
            <a:r>
              <a:rPr lang="en-US" sz="2800">
                <a:latin typeface="Times New Roman" pitchFamily="-110" charset="0"/>
              </a:rPr>
              <a:t>)}</a:t>
            </a:r>
            <a:endParaRPr lang="en-US">
              <a:latin typeface="Times New Roman" pitchFamily="-110" charset="0"/>
            </a:endParaRPr>
          </a:p>
          <a:p>
            <a:pPr>
              <a:spcBef>
                <a:spcPct val="50000"/>
              </a:spcBef>
            </a:pPr>
            <a:r>
              <a:rPr lang="en-US" b="1">
                <a:latin typeface="Times New Roman" pitchFamily="-110" charset="0"/>
              </a:rPr>
              <a:t>w</a:t>
            </a:r>
            <a:r>
              <a:rPr lang="en-US" b="1" baseline="30000">
                <a:latin typeface="Times New Roman" pitchFamily="-110" charset="0"/>
              </a:rPr>
              <a:t>T</a:t>
            </a:r>
            <a:r>
              <a:rPr lang="en-US" b="1">
                <a:latin typeface="Times New Roman" pitchFamily="-110" charset="0"/>
              </a:rPr>
              <a:t>x</a:t>
            </a:r>
            <a:r>
              <a:rPr lang="en-US" b="1" baseline="-25000">
                <a:latin typeface="Times New Roman" pitchFamily="-110" charset="0"/>
              </a:rPr>
              <a:t>i</a:t>
            </a:r>
            <a:r>
              <a:rPr lang="en-US" b="1">
                <a:latin typeface="Times New Roman" pitchFamily="-110" charset="0"/>
              </a:rPr>
              <a:t> </a:t>
            </a:r>
            <a:r>
              <a:rPr lang="en-US">
                <a:latin typeface="Times New Roman" pitchFamily="-110" charset="0"/>
              </a:rPr>
              <a:t>+ </a:t>
            </a:r>
            <a:r>
              <a:rPr lang="en-US" i="1">
                <a:latin typeface="Times New Roman" pitchFamily="-110" charset="0"/>
              </a:rPr>
              <a:t>b</a:t>
            </a:r>
            <a:r>
              <a:rPr lang="en-US" b="1">
                <a:latin typeface="Times New Roman" pitchFamily="-110" charset="0"/>
              </a:rPr>
              <a:t> </a:t>
            </a:r>
            <a:r>
              <a:rPr lang="en-US" b="1">
                <a:latin typeface="Times New Roman" pitchFamily="-110" charset="0"/>
                <a:ea typeface="Times New Roman" pitchFamily="-110" charset="0"/>
                <a:cs typeface="Times New Roman" pitchFamily="-110" charset="0"/>
              </a:rPr>
              <a:t>≥ </a:t>
            </a:r>
            <a:r>
              <a:rPr lang="en-US">
                <a:latin typeface="Times New Roman" pitchFamily="-110" charset="0"/>
                <a:ea typeface="Times New Roman" pitchFamily="-110" charset="0"/>
                <a:cs typeface="Times New Roman" pitchFamily="-110" charset="0"/>
              </a:rPr>
              <a:t>1 if </a:t>
            </a:r>
            <a:r>
              <a:rPr lang="en-US" i="1">
                <a:latin typeface="Times New Roman" pitchFamily="-110" charset="0"/>
                <a:ea typeface="Times New Roman" pitchFamily="-110" charset="0"/>
                <a:cs typeface="Times New Roman" pitchFamily="-110" charset="0"/>
              </a:rPr>
              <a:t>y</a:t>
            </a:r>
            <a:r>
              <a:rPr lang="en-US" i="1" baseline="-25000">
                <a:latin typeface="Times New Roman" pitchFamily="-110" charset="0"/>
                <a:ea typeface="Times New Roman" pitchFamily="-110" charset="0"/>
                <a:cs typeface="Times New Roman" pitchFamily="-110" charset="0"/>
              </a:rPr>
              <a:t>i</a:t>
            </a:r>
            <a:r>
              <a:rPr lang="en-US">
                <a:latin typeface="Times New Roman" pitchFamily="-110" charset="0"/>
                <a:ea typeface="Times New Roman" pitchFamily="-110" charset="0"/>
                <a:cs typeface="Times New Roman" pitchFamily="-110" charset="0"/>
              </a:rPr>
              <a:t>=1;   </a:t>
            </a:r>
            <a:r>
              <a:rPr lang="en-US" b="1">
                <a:latin typeface="Times New Roman" pitchFamily="-110" charset="0"/>
                <a:ea typeface="Times New Roman" pitchFamily="-110" charset="0"/>
                <a:cs typeface="Times New Roman" pitchFamily="-110" charset="0"/>
              </a:rPr>
              <a:t>w</a:t>
            </a:r>
            <a:r>
              <a:rPr lang="en-US" b="1" baseline="30000">
                <a:latin typeface="Times New Roman" pitchFamily="-110" charset="0"/>
                <a:ea typeface="Times New Roman" pitchFamily="-110" charset="0"/>
                <a:cs typeface="Times New Roman" pitchFamily="-110" charset="0"/>
              </a:rPr>
              <a:t>T</a:t>
            </a:r>
            <a:r>
              <a:rPr lang="en-US" b="1">
                <a:latin typeface="Times New Roman" pitchFamily="-110" charset="0"/>
                <a:ea typeface="Times New Roman" pitchFamily="-110" charset="0"/>
                <a:cs typeface="Times New Roman" pitchFamily="-110" charset="0"/>
              </a:rPr>
              <a:t>x</a:t>
            </a:r>
            <a:r>
              <a:rPr lang="en-US" b="1" baseline="-25000">
                <a:latin typeface="Times New Roman" pitchFamily="-110" charset="0"/>
                <a:ea typeface="Times New Roman" pitchFamily="-110" charset="0"/>
                <a:cs typeface="Times New Roman" pitchFamily="-110" charset="0"/>
              </a:rPr>
              <a:t>i</a:t>
            </a:r>
            <a:r>
              <a:rPr lang="en-US" b="1">
                <a:latin typeface="Times New Roman" pitchFamily="-110" charset="0"/>
                <a:ea typeface="Times New Roman" pitchFamily="-110" charset="0"/>
                <a:cs typeface="Times New Roman" pitchFamily="-110" charset="0"/>
              </a:rPr>
              <a:t> </a:t>
            </a:r>
            <a:r>
              <a:rPr lang="en-US">
                <a:latin typeface="Times New Roman" pitchFamily="-110" charset="0"/>
                <a:ea typeface="Times New Roman" pitchFamily="-110" charset="0"/>
                <a:cs typeface="Times New Roman" pitchFamily="-110" charset="0"/>
              </a:rPr>
              <a:t>+ </a:t>
            </a:r>
            <a:r>
              <a:rPr lang="en-US" i="1">
                <a:latin typeface="Times New Roman" pitchFamily="-110" charset="0"/>
                <a:ea typeface="Times New Roman" pitchFamily="-110" charset="0"/>
                <a:cs typeface="Times New Roman" pitchFamily="-110" charset="0"/>
              </a:rPr>
              <a:t>b</a:t>
            </a:r>
            <a:r>
              <a:rPr lang="en-US" b="1">
                <a:latin typeface="Times New Roman" pitchFamily="-110" charset="0"/>
                <a:ea typeface="Times New Roman" pitchFamily="-110" charset="0"/>
                <a:cs typeface="Times New Roman" pitchFamily="-110" charset="0"/>
              </a:rPr>
              <a:t> ≤ -</a:t>
            </a:r>
            <a:r>
              <a:rPr lang="en-US">
                <a:latin typeface="Times New Roman" pitchFamily="-110" charset="0"/>
                <a:ea typeface="Times New Roman" pitchFamily="-110" charset="0"/>
                <a:cs typeface="Times New Roman" pitchFamily="-110" charset="0"/>
              </a:rPr>
              <a:t>1   if </a:t>
            </a:r>
            <a:r>
              <a:rPr lang="en-US" i="1">
                <a:latin typeface="Times New Roman" pitchFamily="-110" charset="0"/>
                <a:ea typeface="Times New Roman" pitchFamily="-110" charset="0"/>
                <a:cs typeface="Times New Roman" pitchFamily="-110" charset="0"/>
              </a:rPr>
              <a:t>y</a:t>
            </a:r>
            <a:r>
              <a:rPr lang="en-US" i="1" baseline="-25000">
                <a:latin typeface="Times New Roman" pitchFamily="-110" charset="0"/>
                <a:ea typeface="Times New Roman" pitchFamily="-110" charset="0"/>
                <a:cs typeface="Times New Roman" pitchFamily="-110" charset="0"/>
              </a:rPr>
              <a:t>i</a:t>
            </a:r>
            <a:r>
              <a:rPr lang="en-US" baseline="-25000">
                <a:latin typeface="Times New Roman" pitchFamily="-110" charset="0"/>
                <a:ea typeface="Times New Roman" pitchFamily="-110" charset="0"/>
                <a:cs typeface="Times New Roman" pitchFamily="-110" charset="0"/>
              </a:rPr>
              <a:t> </a:t>
            </a:r>
            <a:r>
              <a:rPr lang="en-US">
                <a:latin typeface="Times New Roman" pitchFamily="-110" charset="0"/>
                <a:ea typeface="Times New Roman" pitchFamily="-110" charset="0"/>
                <a:cs typeface="Times New Roman" pitchFamily="-110" charset="0"/>
              </a:rPr>
              <a:t>= -1</a:t>
            </a:r>
          </a:p>
        </p:txBody>
      </p:sp>
      <p:graphicFrame>
        <p:nvGraphicFramePr>
          <p:cNvPr id="3074" name="Object 2"/>
          <p:cNvGraphicFramePr>
            <a:graphicFrameLocks noChangeAspect="1"/>
          </p:cNvGraphicFramePr>
          <p:nvPr/>
        </p:nvGraphicFramePr>
        <p:xfrm>
          <a:off x="2273300" y="3008313"/>
          <a:ext cx="808038" cy="690562"/>
        </p:xfrm>
        <a:graphic>
          <a:graphicData uri="http://schemas.openxmlformats.org/presentationml/2006/ole">
            <p:oleObj spid="_x0000_s211970" name="Equation" r:id="rId3" imgW="520560" imgH="444240" progId="Equation.3">
              <p:embed/>
            </p:oleObj>
          </a:graphicData>
        </a:graphic>
      </p:graphicFrame>
      <p:sp>
        <p:nvSpPr>
          <p:cNvPr id="3079" name="Text Box 6"/>
          <p:cNvSpPr txBox="1">
            <a:spLocks noChangeArrowheads="1"/>
          </p:cNvSpPr>
          <p:nvPr/>
        </p:nvSpPr>
        <p:spPr bwMode="auto">
          <a:xfrm>
            <a:off x="1447800" y="5033963"/>
            <a:ext cx="6657975" cy="1671637"/>
          </a:xfrm>
          <a:prstGeom prst="rect">
            <a:avLst/>
          </a:prstGeom>
          <a:noFill/>
          <a:ln w="25400">
            <a:solidFill>
              <a:srgbClr val="008000"/>
            </a:solidFill>
            <a:miter lim="800000"/>
            <a:headEnd/>
            <a:tailEnd/>
          </a:ln>
        </p:spPr>
        <p:txBody>
          <a:bodyPr>
            <a:prstTxWarp prst="textNoShape">
              <a:avLst/>
            </a:prstTxWarp>
            <a:spAutoFit/>
          </a:bodyPr>
          <a:lstStyle/>
          <a:p>
            <a:pPr>
              <a:spcBef>
                <a:spcPct val="50000"/>
              </a:spcBef>
            </a:pPr>
            <a:r>
              <a:rPr lang="en-US" dirty="0">
                <a:latin typeface="Times New Roman" pitchFamily="-110" charset="0"/>
              </a:rPr>
              <a:t>Find </a:t>
            </a:r>
            <a:r>
              <a:rPr lang="en-US" b="1" dirty="0" err="1">
                <a:latin typeface="Times New Roman" pitchFamily="-110" charset="0"/>
              </a:rPr>
              <a:t>w</a:t>
            </a:r>
            <a:r>
              <a:rPr lang="en-US" dirty="0">
                <a:latin typeface="Times New Roman" pitchFamily="-110" charset="0"/>
              </a:rPr>
              <a:t> and </a:t>
            </a:r>
            <a:r>
              <a:rPr lang="en-US" i="1" dirty="0" err="1">
                <a:latin typeface="Times New Roman" pitchFamily="-110" charset="0"/>
              </a:rPr>
              <a:t>b</a:t>
            </a:r>
            <a:r>
              <a:rPr lang="en-US" dirty="0">
                <a:latin typeface="Times New Roman" pitchFamily="-110" charset="0"/>
              </a:rPr>
              <a:t> such that</a:t>
            </a:r>
          </a:p>
          <a:p>
            <a:pPr>
              <a:spcBef>
                <a:spcPct val="50000"/>
              </a:spcBef>
            </a:pPr>
            <a:r>
              <a:rPr lang="el-GR" b="1" dirty="0">
                <a:latin typeface="Times New Roman" pitchFamily="-110" charset="0"/>
                <a:ea typeface="Times New Roman" pitchFamily="-110" charset="0"/>
                <a:cs typeface="Times New Roman" pitchFamily="-110" charset="0"/>
              </a:rPr>
              <a:t>Φ</a:t>
            </a:r>
            <a:r>
              <a:rPr lang="en-US" dirty="0">
                <a:latin typeface="Times New Roman" pitchFamily="-110" charset="0"/>
                <a:ea typeface="Times New Roman" pitchFamily="-110" charset="0"/>
                <a:cs typeface="Times New Roman" pitchFamily="-110" charset="0"/>
              </a:rPr>
              <a:t>(</a:t>
            </a:r>
            <a:r>
              <a:rPr lang="en-US" b="1" dirty="0" err="1">
                <a:latin typeface="Times New Roman" pitchFamily="-110" charset="0"/>
                <a:ea typeface="Times New Roman" pitchFamily="-110" charset="0"/>
                <a:cs typeface="Times New Roman" pitchFamily="-110" charset="0"/>
              </a:rPr>
              <a:t>w</a:t>
            </a:r>
            <a:r>
              <a:rPr lang="en-US" dirty="0">
                <a:latin typeface="Times New Roman" pitchFamily="-110" charset="0"/>
                <a:ea typeface="Times New Roman" pitchFamily="-110" charset="0"/>
                <a:cs typeface="Times New Roman" pitchFamily="-110" charset="0"/>
              </a:rPr>
              <a:t>)</a:t>
            </a:r>
            <a:r>
              <a:rPr lang="en-US" b="1" dirty="0">
                <a:latin typeface="Times New Roman" pitchFamily="-110" charset="0"/>
                <a:ea typeface="Times New Roman" pitchFamily="-110" charset="0"/>
                <a:cs typeface="Times New Roman" pitchFamily="-110" charset="0"/>
              </a:rPr>
              <a:t> </a:t>
            </a:r>
            <a:r>
              <a:rPr lang="en-US" b="1" dirty="0" smtClean="0">
                <a:latin typeface="Times New Roman" pitchFamily="-110" charset="0"/>
                <a:ea typeface="Times New Roman" pitchFamily="-110" charset="0"/>
                <a:cs typeface="Times New Roman" pitchFamily="-110" charset="0"/>
              </a:rPr>
              <a:t>= </a:t>
            </a:r>
            <a:r>
              <a:rPr lang="en-US" b="1" dirty="0" err="1" smtClean="0">
                <a:latin typeface="Times New Roman" pitchFamily="-110" charset="0"/>
                <a:ea typeface="Times New Roman" pitchFamily="-110" charset="0"/>
                <a:cs typeface="Times New Roman" pitchFamily="-110" charset="0"/>
              </a:rPr>
              <a:t>w</a:t>
            </a:r>
            <a:r>
              <a:rPr lang="en-US" baseline="30000" dirty="0" err="1" smtClean="0">
                <a:latin typeface="Times New Roman" pitchFamily="-110" charset="0"/>
                <a:ea typeface="Times New Roman" pitchFamily="-110" charset="0"/>
                <a:cs typeface="Times New Roman" pitchFamily="-110" charset="0"/>
              </a:rPr>
              <a:t>T</a:t>
            </a:r>
            <a:r>
              <a:rPr lang="en-US" b="1" dirty="0" err="1" smtClean="0">
                <a:latin typeface="Times New Roman" pitchFamily="-110" charset="0"/>
                <a:ea typeface="Times New Roman" pitchFamily="-110" charset="0"/>
                <a:cs typeface="Times New Roman" pitchFamily="-110" charset="0"/>
              </a:rPr>
              <a:t>w</a:t>
            </a:r>
            <a:r>
              <a:rPr lang="en-US" dirty="0" smtClean="0">
                <a:latin typeface="Times New Roman" pitchFamily="-110" charset="0"/>
                <a:ea typeface="Times New Roman" pitchFamily="-110" charset="0"/>
                <a:cs typeface="Times New Roman" pitchFamily="-110" charset="0"/>
              </a:rPr>
              <a:t>  </a:t>
            </a:r>
            <a:r>
              <a:rPr lang="en-US" dirty="0">
                <a:latin typeface="Times New Roman" pitchFamily="-110" charset="0"/>
                <a:ea typeface="Times New Roman" pitchFamily="-110" charset="0"/>
                <a:cs typeface="Times New Roman" pitchFamily="-110" charset="0"/>
              </a:rPr>
              <a:t>is minimized; </a:t>
            </a:r>
          </a:p>
          <a:p>
            <a:pPr>
              <a:spcBef>
                <a:spcPct val="50000"/>
              </a:spcBef>
            </a:pPr>
            <a:r>
              <a:rPr lang="en-US" dirty="0">
                <a:latin typeface="Times New Roman" pitchFamily="-110" charset="0"/>
                <a:ea typeface="Times New Roman" pitchFamily="-110" charset="0"/>
                <a:cs typeface="Times New Roman" pitchFamily="-110" charset="0"/>
              </a:rPr>
              <a:t>and for all </a:t>
            </a:r>
            <a:r>
              <a:rPr lang="en-US" sz="2800" dirty="0">
                <a:latin typeface="Times New Roman" pitchFamily="-110" charset="0"/>
                <a:ea typeface="Times New Roman" pitchFamily="-110" charset="0"/>
                <a:cs typeface="Times New Roman" pitchFamily="-110" charset="0"/>
              </a:rPr>
              <a:t>{</a:t>
            </a:r>
            <a:r>
              <a:rPr lang="en-US" dirty="0">
                <a:latin typeface="Times New Roman" pitchFamily="-110" charset="0"/>
                <a:ea typeface="Times New Roman" pitchFamily="-110" charset="0"/>
                <a:cs typeface="Times New Roman" pitchFamily="-110" charset="0"/>
              </a:rPr>
              <a:t>(</a:t>
            </a:r>
            <a:r>
              <a:rPr lang="en-US" sz="2800" b="1" dirty="0">
                <a:latin typeface="Times New Roman" pitchFamily="-110" charset="0"/>
                <a:ea typeface="Times New Roman" pitchFamily="-110" charset="0"/>
                <a:cs typeface="Times New Roman" pitchFamily="-110" charset="0"/>
              </a:rPr>
              <a:t>x</a:t>
            </a:r>
            <a:r>
              <a:rPr lang="en-US" sz="2800" b="1" baseline="-25000" dirty="0">
                <a:latin typeface="Times New Roman" pitchFamily="-110" charset="0"/>
                <a:ea typeface="Times New Roman" pitchFamily="-110" charset="0"/>
                <a:cs typeface="Times New Roman" pitchFamily="-110" charset="0"/>
              </a:rPr>
              <a:t>i</a:t>
            </a:r>
            <a:r>
              <a:rPr lang="en-US" sz="2800" b="1" dirty="0">
                <a:latin typeface="Times New Roman" pitchFamily="-110" charset="0"/>
                <a:ea typeface="Times New Roman" pitchFamily="-110" charset="0"/>
                <a:cs typeface="Times New Roman" pitchFamily="-110" charset="0"/>
              </a:rPr>
              <a:t> </a:t>
            </a:r>
            <a:r>
              <a:rPr lang="en-US" sz="2800" dirty="0">
                <a:latin typeface="Times New Roman" pitchFamily="-110" charset="0"/>
                <a:ea typeface="Times New Roman" pitchFamily="-110" charset="0"/>
                <a:cs typeface="Times New Roman" pitchFamily="-110" charset="0"/>
              </a:rPr>
              <a:t>,</a:t>
            </a:r>
            <a:r>
              <a:rPr lang="en-US" sz="2800" i="1" dirty="0" err="1">
                <a:latin typeface="Times New Roman" pitchFamily="-110" charset="0"/>
                <a:ea typeface="Times New Roman" pitchFamily="-110" charset="0"/>
                <a:cs typeface="Times New Roman" pitchFamily="-110" charset="0"/>
              </a:rPr>
              <a:t>y</a:t>
            </a:r>
            <a:r>
              <a:rPr lang="en-US" sz="2800" i="1" baseline="-25000" dirty="0" err="1">
                <a:latin typeface="Times New Roman" pitchFamily="-110" charset="0"/>
                <a:ea typeface="Times New Roman" pitchFamily="-110" charset="0"/>
                <a:cs typeface="Times New Roman" pitchFamily="-110" charset="0"/>
              </a:rPr>
              <a:t>i</a:t>
            </a:r>
            <a:r>
              <a:rPr lang="en-US" sz="2800" dirty="0">
                <a:latin typeface="Times New Roman" pitchFamily="-110" charset="0"/>
                <a:ea typeface="Times New Roman" pitchFamily="-110" charset="0"/>
                <a:cs typeface="Times New Roman" pitchFamily="-110" charset="0"/>
              </a:rPr>
              <a:t>)}</a:t>
            </a:r>
            <a:r>
              <a:rPr lang="en-US" dirty="0">
                <a:latin typeface="Times New Roman" pitchFamily="-110" charset="0"/>
                <a:ea typeface="Times New Roman" pitchFamily="-110" charset="0"/>
                <a:cs typeface="Times New Roman" pitchFamily="-110" charset="0"/>
              </a:rPr>
              <a:t>:    </a:t>
            </a:r>
            <a:r>
              <a:rPr lang="en-US" i="1" dirty="0" err="1">
                <a:latin typeface="Times New Roman" pitchFamily="-110" charset="0"/>
                <a:ea typeface="Times New Roman" pitchFamily="-110" charset="0"/>
                <a:cs typeface="Times New Roman" pitchFamily="-110" charset="0"/>
              </a:rPr>
              <a:t>y</a:t>
            </a:r>
            <a:r>
              <a:rPr lang="en-US" i="1" baseline="-25000" dirty="0" err="1">
                <a:latin typeface="Times New Roman" pitchFamily="-110" charset="0"/>
                <a:ea typeface="Times New Roman" pitchFamily="-110" charset="0"/>
                <a:cs typeface="Times New Roman" pitchFamily="-110" charset="0"/>
              </a:rPr>
              <a:t>i</a:t>
            </a:r>
            <a:r>
              <a:rPr lang="en-US" dirty="0">
                <a:latin typeface="Times New Roman" pitchFamily="-110" charset="0"/>
                <a:ea typeface="Times New Roman" pitchFamily="-110" charset="0"/>
                <a:cs typeface="Times New Roman" pitchFamily="-110" charset="0"/>
              </a:rPr>
              <a:t> (</a:t>
            </a:r>
            <a:r>
              <a:rPr lang="en-US" b="1" dirty="0" err="1">
                <a:latin typeface="Times New Roman" pitchFamily="-110" charset="0"/>
                <a:ea typeface="Times New Roman" pitchFamily="-110" charset="0"/>
                <a:cs typeface="Times New Roman" pitchFamily="-110" charset="0"/>
              </a:rPr>
              <a:t>w</a:t>
            </a:r>
            <a:r>
              <a:rPr lang="en-US" b="1" baseline="30000" dirty="0" err="1">
                <a:latin typeface="Times New Roman" pitchFamily="-110" charset="0"/>
                <a:ea typeface="Times New Roman" pitchFamily="-110" charset="0"/>
                <a:cs typeface="Times New Roman" pitchFamily="-110" charset="0"/>
              </a:rPr>
              <a:t>T</a:t>
            </a:r>
            <a:r>
              <a:rPr lang="en-US" b="1" dirty="0" err="1">
                <a:latin typeface="Times New Roman" pitchFamily="-110" charset="0"/>
                <a:ea typeface="Times New Roman" pitchFamily="-110" charset="0"/>
                <a:cs typeface="Times New Roman" pitchFamily="-110" charset="0"/>
              </a:rPr>
              <a:t>x</a:t>
            </a:r>
            <a:r>
              <a:rPr lang="en-US" b="1" baseline="-25000" dirty="0" err="1">
                <a:latin typeface="Times New Roman" pitchFamily="-110" charset="0"/>
                <a:ea typeface="Times New Roman" pitchFamily="-110" charset="0"/>
                <a:cs typeface="Times New Roman" pitchFamily="-110" charset="0"/>
              </a:rPr>
              <a:t>i</a:t>
            </a:r>
            <a:r>
              <a:rPr lang="en-US" b="1" dirty="0">
                <a:latin typeface="Times New Roman" pitchFamily="-110" charset="0"/>
                <a:ea typeface="Times New Roman" pitchFamily="-110" charset="0"/>
                <a:cs typeface="Times New Roman" pitchFamily="-110" charset="0"/>
              </a:rPr>
              <a:t> </a:t>
            </a:r>
            <a:r>
              <a:rPr lang="en-US" dirty="0">
                <a:latin typeface="Times New Roman" pitchFamily="-110" charset="0"/>
                <a:ea typeface="Times New Roman" pitchFamily="-110" charset="0"/>
                <a:cs typeface="Times New Roman" pitchFamily="-110" charset="0"/>
              </a:rPr>
              <a:t>+ </a:t>
            </a:r>
            <a:r>
              <a:rPr lang="en-US" i="1" dirty="0" err="1">
                <a:latin typeface="Times New Roman" pitchFamily="-110" charset="0"/>
                <a:ea typeface="Times New Roman" pitchFamily="-110" charset="0"/>
                <a:cs typeface="Times New Roman" pitchFamily="-110" charset="0"/>
              </a:rPr>
              <a:t>b</a:t>
            </a:r>
            <a:r>
              <a:rPr lang="en-US" dirty="0">
                <a:latin typeface="Times New Roman" pitchFamily="-110" charset="0"/>
                <a:ea typeface="Times New Roman" pitchFamily="-110" charset="0"/>
                <a:cs typeface="Times New Roman" pitchFamily="-110" charset="0"/>
              </a:rPr>
              <a:t>)</a:t>
            </a:r>
            <a:r>
              <a:rPr lang="en-US" b="1" dirty="0">
                <a:latin typeface="Times New Roman" pitchFamily="-110" charset="0"/>
                <a:ea typeface="Times New Roman" pitchFamily="-110" charset="0"/>
                <a:cs typeface="Times New Roman" pitchFamily="-110" charset="0"/>
              </a:rPr>
              <a:t> ≥ </a:t>
            </a:r>
            <a:r>
              <a:rPr lang="en-US" dirty="0">
                <a:latin typeface="Times New Roman" pitchFamily="-110" charset="0"/>
                <a:ea typeface="Times New Roman" pitchFamily="-110" charset="0"/>
                <a:cs typeface="Times New Roman" pitchFamily="-110" charset="0"/>
              </a:rPr>
              <a:t>1</a:t>
            </a: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pPr eaLnBrk="1" hangingPunct="1"/>
            <a:r>
              <a:rPr lang="en-US">
                <a:ea typeface="ＭＳ Ｐゴシック" pitchFamily="-110" charset="-128"/>
                <a:cs typeface="ＭＳ Ｐゴシック" pitchFamily="-110" charset="-128"/>
              </a:rPr>
              <a:t>Solving the Optimization Problem</a:t>
            </a:r>
          </a:p>
        </p:txBody>
      </p:sp>
      <p:sp>
        <p:nvSpPr>
          <p:cNvPr id="14340" name="Rectangle 3"/>
          <p:cNvSpPr>
            <a:spLocks noGrp="1" noChangeArrowheads="1"/>
          </p:cNvSpPr>
          <p:nvPr>
            <p:ph type="body" idx="1"/>
          </p:nvPr>
        </p:nvSpPr>
        <p:spPr>
          <a:xfrm>
            <a:off x="457200" y="1409700"/>
            <a:ext cx="8534400" cy="5029200"/>
          </a:xfrm>
        </p:spPr>
        <p:txBody>
          <a:bodyPr/>
          <a:lstStyle/>
          <a:p>
            <a:pPr eaLnBrk="1" hangingPunct="1"/>
            <a:endParaRPr lang="en-US" sz="2000" dirty="0">
              <a:ea typeface="ＭＳ Ｐゴシック" pitchFamily="-110" charset="-128"/>
              <a:cs typeface="ＭＳ Ｐゴシック" pitchFamily="-110" charset="-128"/>
            </a:endParaRPr>
          </a:p>
          <a:p>
            <a:pPr eaLnBrk="1" hangingPunct="1"/>
            <a:endParaRPr lang="en-US" sz="2000" dirty="0">
              <a:ea typeface="ＭＳ Ｐゴシック" pitchFamily="-110" charset="-128"/>
              <a:cs typeface="ＭＳ Ｐゴシック" pitchFamily="-110" charset="-128"/>
            </a:endParaRPr>
          </a:p>
          <a:p>
            <a:pPr eaLnBrk="1" hangingPunct="1"/>
            <a:endParaRPr lang="en-US" sz="2000" dirty="0">
              <a:ea typeface="ＭＳ Ｐゴシック" pitchFamily="-110" charset="-128"/>
              <a:cs typeface="ＭＳ Ｐゴシック" pitchFamily="-110" charset="-128"/>
            </a:endParaRPr>
          </a:p>
          <a:p>
            <a:pPr eaLnBrk="1" hangingPunct="1"/>
            <a:endParaRPr lang="en-US" sz="2000" dirty="0">
              <a:ea typeface="ＭＳ Ｐゴシック" pitchFamily="-110" charset="-128"/>
              <a:cs typeface="ＭＳ Ｐゴシック" pitchFamily="-110" charset="-128"/>
            </a:endParaRPr>
          </a:p>
          <a:p>
            <a:pPr eaLnBrk="1" hangingPunct="1"/>
            <a:r>
              <a:rPr lang="en-US" sz="2000" dirty="0">
                <a:ea typeface="ＭＳ Ｐゴシック" pitchFamily="-110" charset="-128"/>
                <a:cs typeface="ＭＳ Ｐゴシック" pitchFamily="-110" charset="-128"/>
              </a:rPr>
              <a:t>This is now optimizing a </a:t>
            </a:r>
            <a:r>
              <a:rPr lang="en-US" sz="2000" i="1" dirty="0">
                <a:ea typeface="ＭＳ Ｐゴシック" pitchFamily="-110" charset="-128"/>
                <a:cs typeface="ＭＳ Ｐゴシック" pitchFamily="-110" charset="-128"/>
              </a:rPr>
              <a:t>quadratic </a:t>
            </a:r>
            <a:r>
              <a:rPr lang="en-US" sz="2000" dirty="0">
                <a:ea typeface="ＭＳ Ｐゴシック" pitchFamily="-110" charset="-128"/>
                <a:cs typeface="ＭＳ Ｐゴシック" pitchFamily="-110" charset="-128"/>
              </a:rPr>
              <a:t>function subject to </a:t>
            </a:r>
            <a:r>
              <a:rPr lang="en-US" sz="2000" i="1" dirty="0">
                <a:ea typeface="ＭＳ Ｐゴシック" pitchFamily="-110" charset="-128"/>
                <a:cs typeface="ＭＳ Ｐゴシック" pitchFamily="-110" charset="-128"/>
              </a:rPr>
              <a:t>linear </a:t>
            </a:r>
            <a:r>
              <a:rPr lang="en-US" sz="2000" dirty="0">
                <a:ea typeface="ＭＳ Ｐゴシック" pitchFamily="-110" charset="-128"/>
                <a:cs typeface="ＭＳ Ｐゴシック" pitchFamily="-110" charset="-128"/>
              </a:rPr>
              <a:t>constraints</a:t>
            </a:r>
          </a:p>
          <a:p>
            <a:pPr eaLnBrk="1" hangingPunct="1"/>
            <a:r>
              <a:rPr lang="en-US" sz="2000" dirty="0">
                <a:ea typeface="ＭＳ Ｐゴシック" pitchFamily="-110" charset="-128"/>
                <a:cs typeface="ＭＳ Ｐゴシック" pitchFamily="-110" charset="-128"/>
              </a:rPr>
              <a:t>Quadratic optimization problems are a well-known class of mathematical programming problem, and many (intricate) algorithms exist for solving them (with many special ones built for </a:t>
            </a:r>
            <a:r>
              <a:rPr lang="en-US" sz="2000" dirty="0" err="1">
                <a:ea typeface="ＭＳ Ｐゴシック" pitchFamily="-110" charset="-128"/>
                <a:cs typeface="ＭＳ Ｐゴシック" pitchFamily="-110" charset="-128"/>
              </a:rPr>
              <a:t>SVMs</a:t>
            </a:r>
            <a:r>
              <a:rPr lang="en-US" sz="2000" dirty="0">
                <a:ea typeface="ＭＳ Ｐゴシック" pitchFamily="-110" charset="-128"/>
                <a:cs typeface="ＭＳ Ｐゴシック" pitchFamily="-110" charset="-128"/>
              </a:rPr>
              <a:t>)</a:t>
            </a:r>
          </a:p>
          <a:p>
            <a:pPr eaLnBrk="1" hangingPunct="1"/>
            <a:r>
              <a:rPr lang="en-US" sz="2000" dirty="0">
                <a:ea typeface="ＭＳ Ｐゴシック" pitchFamily="-110" charset="-128"/>
                <a:cs typeface="ＭＳ Ｐゴシック" pitchFamily="-110" charset="-128"/>
              </a:rPr>
              <a:t>The solution involves constructing a </a:t>
            </a:r>
            <a:r>
              <a:rPr lang="en-US" sz="2000" i="1" dirty="0">
                <a:ea typeface="ＭＳ Ｐゴシック" pitchFamily="-110" charset="-128"/>
                <a:cs typeface="ＭＳ Ｐゴシック" pitchFamily="-110" charset="-128"/>
              </a:rPr>
              <a:t>dual problem </a:t>
            </a:r>
            <a:r>
              <a:rPr lang="en-US" sz="2000" dirty="0">
                <a:ea typeface="ＭＳ Ｐゴシック" pitchFamily="-110" charset="-128"/>
                <a:cs typeface="ＭＳ Ｐゴシック" pitchFamily="-110" charset="-128"/>
              </a:rPr>
              <a:t>where a </a:t>
            </a:r>
            <a:r>
              <a:rPr lang="en-US" sz="2000" i="1" dirty="0">
                <a:ea typeface="ＭＳ Ｐゴシック" pitchFamily="-110" charset="-128"/>
                <a:cs typeface="ＭＳ Ｐゴシック" pitchFamily="-110" charset="-128"/>
              </a:rPr>
              <a:t>Lagrange multiplier</a:t>
            </a:r>
            <a:r>
              <a:rPr lang="en-US" sz="2000" dirty="0">
                <a:ea typeface="ＭＳ Ｐゴシック" pitchFamily="-110" charset="-128"/>
                <a:cs typeface="ＭＳ Ｐゴシック" pitchFamily="-110" charset="-128"/>
              </a:rPr>
              <a:t> </a:t>
            </a:r>
            <a:r>
              <a:rPr lang="el-GR" sz="2000" i="1" dirty="0">
                <a:ea typeface="Times New Roman" pitchFamily="-110" charset="0"/>
                <a:cs typeface="Times New Roman" pitchFamily="-110" charset="0"/>
              </a:rPr>
              <a:t>α</a:t>
            </a:r>
            <a:r>
              <a:rPr lang="en-US" sz="2000" i="1" baseline="-25000" dirty="0" err="1">
                <a:ea typeface="Times New Roman" pitchFamily="-110" charset="0"/>
                <a:cs typeface="Times New Roman" pitchFamily="-110" charset="0"/>
              </a:rPr>
              <a:t>i</a:t>
            </a:r>
            <a:r>
              <a:rPr lang="en-US" sz="2000" i="1" baseline="-25000" dirty="0">
                <a:ea typeface="Times New Roman" pitchFamily="-110" charset="0"/>
                <a:cs typeface="Times New Roman" pitchFamily="-110" charset="0"/>
              </a:rPr>
              <a:t> </a:t>
            </a:r>
            <a:r>
              <a:rPr lang="en-US" sz="2000" dirty="0">
                <a:ea typeface="Times New Roman" pitchFamily="-110" charset="0"/>
                <a:cs typeface="Times New Roman" pitchFamily="-110" charset="0"/>
              </a:rPr>
              <a:t>is associated with every constraint in the primary problem</a:t>
            </a:r>
            <a:r>
              <a:rPr lang="en-US" sz="2000" dirty="0">
                <a:ea typeface="ＭＳ Ｐゴシック" pitchFamily="-110" charset="-128"/>
                <a:cs typeface="ＭＳ Ｐゴシック" pitchFamily="-110" charset="-128"/>
              </a:rPr>
              <a:t>:</a:t>
            </a:r>
          </a:p>
          <a:p>
            <a:pPr eaLnBrk="1" hangingPunct="1"/>
            <a:endParaRPr lang="en-US" sz="2000" dirty="0">
              <a:ea typeface="ＭＳ Ｐゴシック" pitchFamily="-110" charset="-128"/>
              <a:cs typeface="ＭＳ Ｐゴシック" pitchFamily="-110" charset="-128"/>
            </a:endParaRPr>
          </a:p>
        </p:txBody>
      </p:sp>
      <p:sp>
        <p:nvSpPr>
          <p:cNvPr id="14341" name="Text Box 4"/>
          <p:cNvSpPr txBox="1">
            <a:spLocks noChangeArrowheads="1"/>
          </p:cNvSpPr>
          <p:nvPr/>
        </p:nvSpPr>
        <p:spPr bwMode="auto">
          <a:xfrm>
            <a:off x="1085850" y="1727200"/>
            <a:ext cx="6438900" cy="1092200"/>
          </a:xfrm>
          <a:prstGeom prst="rect">
            <a:avLst/>
          </a:prstGeom>
          <a:noFill/>
          <a:ln w="25400">
            <a:solidFill>
              <a:srgbClr val="008000"/>
            </a:solidFill>
            <a:miter lim="800000"/>
            <a:headEnd/>
            <a:tailEnd/>
          </a:ln>
        </p:spPr>
        <p:txBody>
          <a:bodyPr>
            <a:prstTxWarp prst="textNoShape">
              <a:avLst/>
            </a:prstTxWarp>
            <a:spAutoFit/>
          </a:bodyPr>
          <a:lstStyle/>
          <a:p>
            <a:r>
              <a:rPr lang="en-US" sz="2000" dirty="0">
                <a:latin typeface="Times New Roman" pitchFamily="-110" charset="0"/>
              </a:rPr>
              <a:t>Find </a:t>
            </a:r>
            <a:r>
              <a:rPr lang="en-US" sz="2000" b="1" dirty="0" err="1">
                <a:latin typeface="Times New Roman" pitchFamily="-110" charset="0"/>
              </a:rPr>
              <a:t>w</a:t>
            </a:r>
            <a:r>
              <a:rPr lang="en-US" sz="2000" dirty="0">
                <a:latin typeface="Times New Roman" pitchFamily="-110" charset="0"/>
              </a:rPr>
              <a:t> and </a:t>
            </a:r>
            <a:r>
              <a:rPr lang="en-US" sz="2000" dirty="0" err="1">
                <a:latin typeface="Times New Roman" pitchFamily="-110" charset="0"/>
              </a:rPr>
              <a:t>b</a:t>
            </a:r>
            <a:r>
              <a:rPr lang="en-US" sz="2000" dirty="0">
                <a:latin typeface="Times New Roman" pitchFamily="-110" charset="0"/>
              </a:rPr>
              <a:t> such that</a:t>
            </a:r>
          </a:p>
          <a:p>
            <a:r>
              <a:rPr lang="el-GR" sz="2000" b="1" dirty="0">
                <a:latin typeface="Times New Roman" pitchFamily="-110" charset="0"/>
                <a:ea typeface="Times New Roman" pitchFamily="-110" charset="0"/>
                <a:cs typeface="Times New Roman" pitchFamily="-110" charset="0"/>
              </a:rPr>
              <a:t>Φ</a:t>
            </a:r>
            <a:r>
              <a:rPr lang="en-US" sz="2000" dirty="0">
                <a:latin typeface="Times New Roman" pitchFamily="-110" charset="0"/>
                <a:ea typeface="Times New Roman" pitchFamily="-110" charset="0"/>
                <a:cs typeface="Times New Roman" pitchFamily="-110" charset="0"/>
              </a:rPr>
              <a:t>(</a:t>
            </a:r>
            <a:r>
              <a:rPr lang="en-US" sz="2000" b="1" dirty="0" err="1">
                <a:latin typeface="Times New Roman" pitchFamily="-110" charset="0"/>
                <a:ea typeface="Times New Roman" pitchFamily="-110" charset="0"/>
                <a:cs typeface="Times New Roman" pitchFamily="-110" charset="0"/>
              </a:rPr>
              <a:t>w</a:t>
            </a:r>
            <a:r>
              <a:rPr lang="en-US" sz="2000" dirty="0">
                <a:latin typeface="Times New Roman" pitchFamily="-110" charset="0"/>
                <a:ea typeface="Times New Roman" pitchFamily="-110" charset="0"/>
                <a:cs typeface="Times New Roman" pitchFamily="-110" charset="0"/>
              </a:rPr>
              <a:t>)</a:t>
            </a:r>
            <a:r>
              <a:rPr lang="en-US" sz="2000" b="1" dirty="0" smtClean="0">
                <a:latin typeface="Times New Roman" pitchFamily="-110" charset="0"/>
                <a:ea typeface="Times New Roman" pitchFamily="-110" charset="0"/>
                <a:cs typeface="Times New Roman" pitchFamily="-110" charset="0"/>
              </a:rPr>
              <a:t> = </a:t>
            </a:r>
            <a:r>
              <a:rPr lang="en-US" sz="2000" b="1" dirty="0" err="1" smtClean="0">
                <a:latin typeface="Times New Roman" pitchFamily="-110" charset="0"/>
                <a:ea typeface="Times New Roman" pitchFamily="-110" charset="0"/>
                <a:cs typeface="Times New Roman" pitchFamily="-110" charset="0"/>
              </a:rPr>
              <a:t>w</a:t>
            </a:r>
            <a:r>
              <a:rPr lang="en-US" sz="2000" baseline="30000" dirty="0" err="1" smtClean="0">
                <a:latin typeface="Times New Roman" pitchFamily="-110" charset="0"/>
                <a:ea typeface="Times New Roman" pitchFamily="-110" charset="0"/>
                <a:cs typeface="Times New Roman" pitchFamily="-110" charset="0"/>
              </a:rPr>
              <a:t>T</a:t>
            </a:r>
            <a:r>
              <a:rPr lang="en-US" sz="2000" b="1" dirty="0" err="1" smtClean="0">
                <a:latin typeface="Times New Roman" pitchFamily="-110" charset="0"/>
                <a:ea typeface="Times New Roman" pitchFamily="-110" charset="0"/>
                <a:cs typeface="Times New Roman" pitchFamily="-110" charset="0"/>
              </a:rPr>
              <a:t>w</a:t>
            </a:r>
            <a:r>
              <a:rPr lang="en-US" sz="2000" dirty="0" smtClean="0">
                <a:latin typeface="Times New Roman" pitchFamily="-110" charset="0"/>
                <a:ea typeface="Times New Roman" pitchFamily="-110" charset="0"/>
                <a:cs typeface="Times New Roman" pitchFamily="-110" charset="0"/>
              </a:rPr>
              <a:t>  </a:t>
            </a:r>
            <a:r>
              <a:rPr lang="en-US" sz="2000" dirty="0">
                <a:latin typeface="Times New Roman" pitchFamily="-110" charset="0"/>
                <a:ea typeface="Times New Roman" pitchFamily="-110" charset="0"/>
                <a:cs typeface="Times New Roman" pitchFamily="-110" charset="0"/>
              </a:rPr>
              <a:t>is minimized; </a:t>
            </a:r>
          </a:p>
          <a:p>
            <a:r>
              <a:rPr lang="en-US" sz="2000" dirty="0">
                <a:latin typeface="Times New Roman" pitchFamily="-110" charset="0"/>
                <a:ea typeface="Times New Roman" pitchFamily="-110" charset="0"/>
                <a:cs typeface="Times New Roman" pitchFamily="-110" charset="0"/>
              </a:rPr>
              <a:t>and for all </a:t>
            </a:r>
            <a:r>
              <a:rPr lang="en-US" dirty="0">
                <a:latin typeface="Times New Roman" pitchFamily="-110" charset="0"/>
                <a:ea typeface="Times New Roman" pitchFamily="-110" charset="0"/>
                <a:cs typeface="Times New Roman" pitchFamily="-110" charset="0"/>
              </a:rPr>
              <a:t>{</a:t>
            </a:r>
            <a:r>
              <a:rPr lang="en-US" sz="2000" dirty="0">
                <a:latin typeface="Times New Roman" pitchFamily="-110" charset="0"/>
                <a:ea typeface="Times New Roman" pitchFamily="-110" charset="0"/>
                <a:cs typeface="Times New Roman" pitchFamily="-110" charset="0"/>
              </a:rPr>
              <a:t>(</a:t>
            </a:r>
            <a:r>
              <a:rPr lang="en-US" b="1" dirty="0">
                <a:latin typeface="Times New Roman" pitchFamily="-110" charset="0"/>
                <a:ea typeface="Times New Roman" pitchFamily="-110" charset="0"/>
                <a:cs typeface="Times New Roman" pitchFamily="-110" charset="0"/>
              </a:rPr>
              <a:t>x</a:t>
            </a:r>
            <a:r>
              <a:rPr lang="en-US" b="1" baseline="-25000" dirty="0">
                <a:latin typeface="Times New Roman" pitchFamily="-110" charset="0"/>
                <a:ea typeface="Times New Roman" pitchFamily="-110" charset="0"/>
                <a:cs typeface="Times New Roman" pitchFamily="-110" charset="0"/>
              </a:rPr>
              <a:t>i</a:t>
            </a:r>
            <a:r>
              <a:rPr lang="en-US" b="1" dirty="0">
                <a:latin typeface="Times New Roman" pitchFamily="-110" charset="0"/>
                <a:ea typeface="Times New Roman" pitchFamily="-110" charset="0"/>
                <a:cs typeface="Times New Roman" pitchFamily="-110" charset="0"/>
              </a:rPr>
              <a:t> </a:t>
            </a:r>
            <a:r>
              <a:rPr lang="en-US" dirty="0">
                <a:latin typeface="Times New Roman" pitchFamily="-110" charset="0"/>
                <a:ea typeface="Times New Roman" pitchFamily="-110" charset="0"/>
                <a:cs typeface="Times New Roman" pitchFamily="-110" charset="0"/>
              </a:rPr>
              <a:t>,</a:t>
            </a:r>
            <a:r>
              <a:rPr lang="en-US" i="1" dirty="0" err="1">
                <a:latin typeface="Times New Roman" pitchFamily="-110" charset="0"/>
                <a:ea typeface="Times New Roman" pitchFamily="-110" charset="0"/>
                <a:cs typeface="Times New Roman" pitchFamily="-110" charset="0"/>
              </a:rPr>
              <a:t>y</a:t>
            </a:r>
            <a:r>
              <a:rPr lang="en-US" i="1" baseline="-25000" dirty="0" err="1">
                <a:latin typeface="Times New Roman" pitchFamily="-110" charset="0"/>
                <a:ea typeface="Times New Roman" pitchFamily="-110" charset="0"/>
                <a:cs typeface="Times New Roman" pitchFamily="-110" charset="0"/>
              </a:rPr>
              <a:t>i</a:t>
            </a:r>
            <a:r>
              <a:rPr lang="en-US" dirty="0">
                <a:latin typeface="Times New Roman" pitchFamily="-110" charset="0"/>
                <a:ea typeface="Times New Roman" pitchFamily="-110" charset="0"/>
                <a:cs typeface="Times New Roman" pitchFamily="-110" charset="0"/>
              </a:rPr>
              <a:t>)}</a:t>
            </a:r>
            <a:r>
              <a:rPr lang="en-US" sz="2000" dirty="0">
                <a:latin typeface="Times New Roman" pitchFamily="-110" charset="0"/>
                <a:ea typeface="Times New Roman" pitchFamily="-110" charset="0"/>
                <a:cs typeface="Times New Roman" pitchFamily="-110" charset="0"/>
              </a:rPr>
              <a:t>:  </a:t>
            </a:r>
            <a:r>
              <a:rPr lang="en-US" sz="2000" i="1" dirty="0" err="1">
                <a:latin typeface="Times New Roman" pitchFamily="-110" charset="0"/>
                <a:ea typeface="Times New Roman" pitchFamily="-110" charset="0"/>
                <a:cs typeface="Times New Roman" pitchFamily="-110" charset="0"/>
              </a:rPr>
              <a:t>y</a:t>
            </a:r>
            <a:r>
              <a:rPr lang="en-US" sz="2000" i="1" baseline="-25000" dirty="0" err="1">
                <a:latin typeface="Times New Roman" pitchFamily="-110" charset="0"/>
                <a:ea typeface="Times New Roman" pitchFamily="-110" charset="0"/>
                <a:cs typeface="Times New Roman" pitchFamily="-110" charset="0"/>
              </a:rPr>
              <a:t>i</a:t>
            </a:r>
            <a:r>
              <a:rPr lang="en-US" sz="2000" dirty="0">
                <a:latin typeface="Times New Roman" pitchFamily="-110" charset="0"/>
                <a:ea typeface="Times New Roman" pitchFamily="-110" charset="0"/>
                <a:cs typeface="Times New Roman" pitchFamily="-110" charset="0"/>
              </a:rPr>
              <a:t> (</a:t>
            </a:r>
            <a:r>
              <a:rPr lang="en-US" sz="2000" b="1" dirty="0" err="1">
                <a:latin typeface="Times New Roman" pitchFamily="-110" charset="0"/>
                <a:ea typeface="Times New Roman" pitchFamily="-110" charset="0"/>
                <a:cs typeface="Times New Roman" pitchFamily="-110" charset="0"/>
              </a:rPr>
              <a:t>w</a:t>
            </a:r>
            <a:r>
              <a:rPr lang="en-US" sz="2000" b="1" baseline="30000" dirty="0" err="1">
                <a:latin typeface="Times New Roman" pitchFamily="-110" charset="0"/>
                <a:ea typeface="Times New Roman" pitchFamily="-110" charset="0"/>
                <a:cs typeface="Times New Roman" pitchFamily="-110" charset="0"/>
              </a:rPr>
              <a:t>T</a:t>
            </a:r>
            <a:r>
              <a:rPr lang="en-US" sz="2000" b="1" dirty="0" err="1">
                <a:latin typeface="Times New Roman" pitchFamily="-110" charset="0"/>
                <a:ea typeface="Times New Roman" pitchFamily="-110" charset="0"/>
                <a:cs typeface="Times New Roman" pitchFamily="-110" charset="0"/>
              </a:rPr>
              <a:t>x</a:t>
            </a:r>
            <a:r>
              <a:rPr lang="en-US" sz="2000" b="1" baseline="-25000" dirty="0" err="1">
                <a:latin typeface="Times New Roman" pitchFamily="-110" charset="0"/>
                <a:ea typeface="Times New Roman" pitchFamily="-110" charset="0"/>
                <a:cs typeface="Times New Roman" pitchFamily="-110" charset="0"/>
              </a:rPr>
              <a:t>i</a:t>
            </a:r>
            <a:r>
              <a:rPr lang="en-US" sz="2000" b="1" dirty="0">
                <a:latin typeface="Times New Roman" pitchFamily="-110" charset="0"/>
                <a:ea typeface="Times New Roman" pitchFamily="-110" charset="0"/>
                <a:cs typeface="Times New Roman" pitchFamily="-110" charset="0"/>
              </a:rPr>
              <a:t> </a:t>
            </a:r>
            <a:r>
              <a:rPr lang="en-US" sz="2000" dirty="0">
                <a:latin typeface="Times New Roman" pitchFamily="-110" charset="0"/>
                <a:ea typeface="Times New Roman" pitchFamily="-110" charset="0"/>
                <a:cs typeface="Times New Roman" pitchFamily="-110" charset="0"/>
              </a:rPr>
              <a:t>+ </a:t>
            </a:r>
            <a:r>
              <a:rPr lang="en-US" sz="2000" i="1" dirty="0" err="1">
                <a:latin typeface="Times New Roman" pitchFamily="-110" charset="0"/>
                <a:ea typeface="Times New Roman" pitchFamily="-110" charset="0"/>
                <a:cs typeface="Times New Roman" pitchFamily="-110" charset="0"/>
              </a:rPr>
              <a:t>b</a:t>
            </a:r>
            <a:r>
              <a:rPr lang="en-US" sz="2000" dirty="0">
                <a:latin typeface="Times New Roman" pitchFamily="-110" charset="0"/>
                <a:ea typeface="Times New Roman" pitchFamily="-110" charset="0"/>
                <a:cs typeface="Times New Roman" pitchFamily="-110" charset="0"/>
              </a:rPr>
              <a:t>)</a:t>
            </a:r>
            <a:r>
              <a:rPr lang="en-US" sz="2000" b="1" dirty="0">
                <a:latin typeface="Times New Roman" pitchFamily="-110" charset="0"/>
                <a:ea typeface="Times New Roman" pitchFamily="-110" charset="0"/>
                <a:cs typeface="Times New Roman" pitchFamily="-110" charset="0"/>
              </a:rPr>
              <a:t> ≥ </a:t>
            </a:r>
            <a:r>
              <a:rPr lang="en-US" sz="2000" dirty="0">
                <a:latin typeface="Times New Roman" pitchFamily="-110" charset="0"/>
                <a:ea typeface="Times New Roman" pitchFamily="-110" charset="0"/>
                <a:cs typeface="Times New Roman" pitchFamily="-110" charset="0"/>
              </a:rPr>
              <a:t>1</a:t>
            </a:r>
          </a:p>
        </p:txBody>
      </p:sp>
      <p:sp>
        <p:nvSpPr>
          <p:cNvPr id="14342" name="Text Box 5"/>
          <p:cNvSpPr txBox="1">
            <a:spLocks noChangeArrowheads="1"/>
          </p:cNvSpPr>
          <p:nvPr/>
        </p:nvSpPr>
        <p:spPr bwMode="auto">
          <a:xfrm>
            <a:off x="2095500" y="5172075"/>
            <a:ext cx="6438900" cy="1457325"/>
          </a:xfrm>
          <a:prstGeom prst="rect">
            <a:avLst/>
          </a:prstGeom>
          <a:noFill/>
          <a:ln w="25400">
            <a:solidFill>
              <a:srgbClr val="008000"/>
            </a:solidFill>
            <a:miter lim="800000"/>
            <a:headEnd/>
            <a:tailEnd/>
          </a:ln>
        </p:spPr>
        <p:txBody>
          <a:bodyPr>
            <a:prstTxWarp prst="textNoShape">
              <a:avLst/>
            </a:prstTxWarp>
            <a:spAutoFit/>
          </a:bodyPr>
          <a:lstStyle/>
          <a:p>
            <a:r>
              <a:rPr lang="en-US" sz="2000" dirty="0">
                <a:latin typeface="Times New Roman" pitchFamily="-110" charset="0"/>
              </a:rPr>
              <a:t>Find </a:t>
            </a:r>
            <a:r>
              <a:rPr lang="el-GR" sz="2000" i="1" dirty="0">
                <a:latin typeface="Times New Roman" pitchFamily="-110" charset="0"/>
                <a:ea typeface="Times New Roman" pitchFamily="-110" charset="0"/>
                <a:cs typeface="Times New Roman" pitchFamily="-110" charset="0"/>
              </a:rPr>
              <a:t>α</a:t>
            </a:r>
            <a:r>
              <a:rPr lang="en-US" sz="2000" i="1" baseline="-25000" dirty="0">
                <a:latin typeface="Times New Roman" pitchFamily="-110" charset="0"/>
                <a:ea typeface="Times New Roman" pitchFamily="-110" charset="0"/>
                <a:cs typeface="Times New Roman" pitchFamily="-110" charset="0"/>
              </a:rPr>
              <a:t>1</a:t>
            </a:r>
            <a:r>
              <a:rPr lang="en-US" sz="2000" i="1" dirty="0">
                <a:latin typeface="Times New Roman" pitchFamily="-110" charset="0"/>
                <a:ea typeface="Times New Roman" pitchFamily="-110" charset="0"/>
                <a:cs typeface="Times New Roman" pitchFamily="-110" charset="0"/>
              </a:rPr>
              <a:t>…</a:t>
            </a:r>
            <a:r>
              <a:rPr lang="el-GR" sz="2000" i="1" dirty="0">
                <a:latin typeface="Times New Roman" pitchFamily="-110" charset="0"/>
                <a:ea typeface="Times New Roman" pitchFamily="-110" charset="0"/>
                <a:cs typeface="Times New Roman" pitchFamily="-110" charset="0"/>
              </a:rPr>
              <a:t>α</a:t>
            </a:r>
            <a:r>
              <a:rPr lang="en-US" sz="2000" i="1" baseline="-25000" dirty="0">
                <a:latin typeface="Times New Roman" pitchFamily="-110" charset="0"/>
                <a:ea typeface="Times New Roman" pitchFamily="-110" charset="0"/>
                <a:cs typeface="Times New Roman" pitchFamily="-110" charset="0"/>
              </a:rPr>
              <a:t>N</a:t>
            </a:r>
            <a:r>
              <a:rPr lang="en-US" sz="2000" baseline="-25000" dirty="0">
                <a:latin typeface="Times New Roman" pitchFamily="-110" charset="0"/>
                <a:ea typeface="Times New Roman" pitchFamily="-110" charset="0"/>
                <a:cs typeface="Times New Roman" pitchFamily="-110" charset="0"/>
              </a:rPr>
              <a:t> </a:t>
            </a:r>
            <a:r>
              <a:rPr lang="en-US" sz="2000" dirty="0">
                <a:latin typeface="Times New Roman" pitchFamily="-110" charset="0"/>
                <a:ea typeface="Times New Roman" pitchFamily="-110" charset="0"/>
                <a:cs typeface="Times New Roman" pitchFamily="-110" charset="0"/>
              </a:rPr>
              <a:t>such that</a:t>
            </a:r>
          </a:p>
          <a:p>
            <a:r>
              <a:rPr lang="en-US" sz="2000" b="1" dirty="0">
                <a:latin typeface="Times New Roman" pitchFamily="-110" charset="0"/>
                <a:ea typeface="Times New Roman" pitchFamily="-110" charset="0"/>
                <a:cs typeface="Times New Roman" pitchFamily="-110" charset="0"/>
              </a:rPr>
              <a:t>Q</a:t>
            </a:r>
            <a:r>
              <a:rPr lang="en-US" sz="2000" dirty="0">
                <a:latin typeface="Times New Roman" pitchFamily="-110" charset="0"/>
                <a:ea typeface="Times New Roman" pitchFamily="-110" charset="0"/>
                <a:cs typeface="Times New Roman" pitchFamily="-110" charset="0"/>
              </a:rPr>
              <a:t>(</a:t>
            </a:r>
            <a:r>
              <a:rPr lang="el-GR" b="1" dirty="0">
                <a:latin typeface="Times New Roman" pitchFamily="-110" charset="0"/>
                <a:ea typeface="Times New Roman" pitchFamily="-110" charset="0"/>
                <a:cs typeface="Times New Roman" pitchFamily="-110" charset="0"/>
              </a:rPr>
              <a:t>α</a:t>
            </a:r>
            <a:r>
              <a:rPr lang="en-US" sz="2000" dirty="0">
                <a:latin typeface="Times New Roman" pitchFamily="-110" charset="0"/>
                <a:ea typeface="Times New Roman" pitchFamily="-110" charset="0"/>
                <a:cs typeface="Times New Roman" pitchFamily="-110" charset="0"/>
              </a:rPr>
              <a:t>)</a:t>
            </a:r>
            <a:r>
              <a:rPr lang="en-US" sz="2000" b="1" dirty="0">
                <a:latin typeface="Times New Roman" pitchFamily="-110" charset="0"/>
                <a:ea typeface="Times New Roman" pitchFamily="-110" charset="0"/>
                <a:cs typeface="Times New Roman" pitchFamily="-110" charset="0"/>
              </a:rPr>
              <a:t> =</a:t>
            </a:r>
            <a:r>
              <a:rPr lang="el-GR" dirty="0">
                <a:latin typeface="Times New Roman" pitchFamily="-110" charset="0"/>
                <a:ea typeface="Times New Roman" pitchFamily="-110" charset="0"/>
                <a:cs typeface="Times New Roman" pitchFamily="-110" charset="0"/>
              </a:rPr>
              <a:t>Σ</a:t>
            </a:r>
            <a:r>
              <a:rPr lang="el-GR" sz="2000" i="1" dirty="0">
                <a:latin typeface="Times New Roman" pitchFamily="-110" charset="0"/>
                <a:ea typeface="Times New Roman" pitchFamily="-110" charset="0"/>
                <a:cs typeface="Times New Roman" pitchFamily="-110" charset="0"/>
              </a:rPr>
              <a:t>α</a:t>
            </a:r>
            <a:r>
              <a:rPr lang="en-US" sz="2000" i="1" baseline="-25000" dirty="0" err="1">
                <a:latin typeface="Times New Roman" pitchFamily="-110" charset="0"/>
                <a:ea typeface="Times New Roman" pitchFamily="-110" charset="0"/>
                <a:cs typeface="Times New Roman" pitchFamily="-110" charset="0"/>
              </a:rPr>
              <a:t>i</a:t>
            </a:r>
            <a:r>
              <a:rPr lang="en-US" sz="2000" baseline="-25000" dirty="0">
                <a:latin typeface="Times New Roman" pitchFamily="-110" charset="0"/>
                <a:ea typeface="Times New Roman" pitchFamily="-110" charset="0"/>
                <a:cs typeface="Times New Roman" pitchFamily="-110" charset="0"/>
              </a:rPr>
              <a:t>  </a:t>
            </a:r>
            <a:r>
              <a:rPr lang="en-US" sz="2000" dirty="0">
                <a:latin typeface="Times New Roman" pitchFamily="-110" charset="0"/>
                <a:ea typeface="Times New Roman" pitchFamily="-110" charset="0"/>
                <a:cs typeface="Times New Roman" pitchFamily="-110" charset="0"/>
              </a:rPr>
              <a:t>-</a:t>
            </a:r>
            <a:r>
              <a:rPr lang="en-US" sz="2000" dirty="0" smtClean="0">
                <a:latin typeface="Times New Roman" pitchFamily="-110" charset="0"/>
                <a:ea typeface="Times New Roman" pitchFamily="-110" charset="0"/>
                <a:cs typeface="Times New Roman" pitchFamily="-110" charset="0"/>
              </a:rPr>
              <a:t> </a:t>
            </a:r>
            <a:r>
              <a:rPr lang="el-GR" dirty="0" smtClean="0">
                <a:latin typeface="Times New Roman" pitchFamily="-110" charset="0"/>
                <a:ea typeface="Times New Roman" pitchFamily="-110" charset="0"/>
                <a:cs typeface="Times New Roman" pitchFamily="-110" charset="0"/>
              </a:rPr>
              <a:t>ΣΣ</a:t>
            </a:r>
            <a:r>
              <a:rPr lang="el-GR" sz="2000" i="1" dirty="0" smtClean="0">
                <a:latin typeface="Times New Roman" pitchFamily="-110" charset="0"/>
                <a:ea typeface="Times New Roman" pitchFamily="-110" charset="0"/>
                <a:cs typeface="Times New Roman" pitchFamily="-110" charset="0"/>
              </a:rPr>
              <a:t>α</a:t>
            </a:r>
            <a:r>
              <a:rPr lang="en-US" sz="2000" i="1" baseline="-25000" dirty="0" err="1" smtClean="0">
                <a:latin typeface="Times New Roman" pitchFamily="-110" charset="0"/>
                <a:ea typeface="Times New Roman" pitchFamily="-110" charset="0"/>
                <a:cs typeface="Times New Roman" pitchFamily="-110" charset="0"/>
              </a:rPr>
              <a:t>i</a:t>
            </a:r>
            <a:r>
              <a:rPr lang="el-GR" sz="2000" i="1" dirty="0" smtClean="0">
                <a:latin typeface="Times New Roman" pitchFamily="-110" charset="0"/>
                <a:ea typeface="Times New Roman" pitchFamily="-110" charset="0"/>
                <a:cs typeface="Times New Roman" pitchFamily="-110" charset="0"/>
              </a:rPr>
              <a:t>α</a:t>
            </a:r>
            <a:r>
              <a:rPr lang="en-US" sz="2000" i="1" baseline="-25000" dirty="0" err="1" smtClean="0">
                <a:latin typeface="Times New Roman" pitchFamily="-110" charset="0"/>
                <a:ea typeface="Times New Roman" pitchFamily="-110" charset="0"/>
                <a:cs typeface="Times New Roman" pitchFamily="-110" charset="0"/>
              </a:rPr>
              <a:t>j</a:t>
            </a:r>
            <a:r>
              <a:rPr lang="en-US" sz="2000" i="1" dirty="0" err="1" smtClean="0">
                <a:latin typeface="Times New Roman" pitchFamily="-110" charset="0"/>
                <a:ea typeface="Times New Roman" pitchFamily="-110" charset="0"/>
                <a:cs typeface="Times New Roman" pitchFamily="-110" charset="0"/>
              </a:rPr>
              <a:t>y</a:t>
            </a:r>
            <a:r>
              <a:rPr lang="en-US" sz="2000" i="1" baseline="-25000" dirty="0" err="1" smtClean="0">
                <a:latin typeface="Times New Roman" pitchFamily="-110" charset="0"/>
                <a:ea typeface="Times New Roman" pitchFamily="-110" charset="0"/>
                <a:cs typeface="Times New Roman" pitchFamily="-110" charset="0"/>
              </a:rPr>
              <a:t>i</a:t>
            </a:r>
            <a:r>
              <a:rPr lang="en-US" sz="2000" i="1" dirty="0" err="1" smtClean="0">
                <a:latin typeface="Times New Roman" pitchFamily="-110" charset="0"/>
                <a:ea typeface="Times New Roman" pitchFamily="-110" charset="0"/>
                <a:cs typeface="Times New Roman" pitchFamily="-110" charset="0"/>
              </a:rPr>
              <a:t>y</a:t>
            </a:r>
            <a:r>
              <a:rPr lang="en-US" sz="2000" i="1" baseline="-25000" dirty="0" err="1" smtClean="0">
                <a:latin typeface="Times New Roman" pitchFamily="-110" charset="0"/>
                <a:ea typeface="Times New Roman" pitchFamily="-110" charset="0"/>
                <a:cs typeface="Times New Roman" pitchFamily="-110" charset="0"/>
              </a:rPr>
              <a:t>j</a:t>
            </a:r>
            <a:r>
              <a:rPr lang="en-US" sz="2000" b="1" dirty="0" err="1" smtClean="0">
                <a:latin typeface="Times New Roman" pitchFamily="-110" charset="0"/>
                <a:ea typeface="Times New Roman" pitchFamily="-110" charset="0"/>
                <a:cs typeface="Times New Roman" pitchFamily="-110" charset="0"/>
              </a:rPr>
              <a:t>x</a:t>
            </a:r>
            <a:r>
              <a:rPr lang="en-US" sz="2000" b="1" baseline="-25000" dirty="0" err="1" smtClean="0">
                <a:latin typeface="Times New Roman" pitchFamily="-110" charset="0"/>
                <a:ea typeface="Times New Roman" pitchFamily="-110" charset="0"/>
                <a:cs typeface="Times New Roman" pitchFamily="-110" charset="0"/>
              </a:rPr>
              <a:t>i</a:t>
            </a:r>
            <a:r>
              <a:rPr lang="en-US" sz="2000" b="1" baseline="30000" dirty="0" err="1" smtClean="0">
                <a:latin typeface="Times New Roman" pitchFamily="-110" charset="0"/>
                <a:ea typeface="Times New Roman" pitchFamily="-110" charset="0"/>
                <a:cs typeface="Times New Roman" pitchFamily="-110" charset="0"/>
              </a:rPr>
              <a:t>T</a:t>
            </a:r>
            <a:r>
              <a:rPr lang="en-US" sz="2000" b="1" dirty="0" err="1" smtClean="0">
                <a:latin typeface="Times New Roman" pitchFamily="-110" charset="0"/>
                <a:ea typeface="Times New Roman" pitchFamily="-110" charset="0"/>
                <a:cs typeface="Times New Roman" pitchFamily="-110" charset="0"/>
              </a:rPr>
              <a:t>x</a:t>
            </a:r>
            <a:r>
              <a:rPr lang="en-US" sz="2000" b="1" baseline="-25000" dirty="0" err="1" smtClean="0">
                <a:latin typeface="Times New Roman" pitchFamily="-110" charset="0"/>
                <a:ea typeface="Times New Roman" pitchFamily="-110" charset="0"/>
                <a:cs typeface="Times New Roman" pitchFamily="-110" charset="0"/>
              </a:rPr>
              <a:t>j</a:t>
            </a:r>
            <a:r>
              <a:rPr lang="en-US" sz="2000" b="1" dirty="0" smtClean="0">
                <a:latin typeface="Times New Roman" pitchFamily="-110" charset="0"/>
                <a:ea typeface="Times New Roman" pitchFamily="-110" charset="0"/>
                <a:cs typeface="Times New Roman" pitchFamily="-110" charset="0"/>
              </a:rPr>
              <a:t> </a:t>
            </a:r>
            <a:r>
              <a:rPr lang="en-US" sz="2000" dirty="0">
                <a:latin typeface="Times New Roman" pitchFamily="-110" charset="0"/>
                <a:ea typeface="Times New Roman" pitchFamily="-110" charset="0"/>
                <a:cs typeface="Times New Roman" pitchFamily="-110" charset="0"/>
              </a:rPr>
              <a:t>is maximized and </a:t>
            </a:r>
          </a:p>
          <a:p>
            <a:r>
              <a:rPr lang="en-US" sz="2000" dirty="0">
                <a:latin typeface="Times New Roman" pitchFamily="-110" charset="0"/>
                <a:ea typeface="Times New Roman" pitchFamily="-110" charset="0"/>
                <a:cs typeface="Times New Roman" pitchFamily="-110" charset="0"/>
              </a:rPr>
              <a:t>(1)</a:t>
            </a:r>
            <a:r>
              <a:rPr lang="en-US" dirty="0">
                <a:latin typeface="Times New Roman" pitchFamily="-110" charset="0"/>
                <a:ea typeface="Times New Roman" pitchFamily="-110" charset="0"/>
                <a:cs typeface="Times New Roman" pitchFamily="-110" charset="0"/>
              </a:rPr>
              <a:t>  </a:t>
            </a:r>
            <a:r>
              <a:rPr lang="el-GR" dirty="0">
                <a:latin typeface="Times New Roman" pitchFamily="-110" charset="0"/>
                <a:ea typeface="Times New Roman" pitchFamily="-110" charset="0"/>
                <a:cs typeface="Times New Roman" pitchFamily="-110" charset="0"/>
              </a:rPr>
              <a:t>Σ</a:t>
            </a:r>
            <a:r>
              <a:rPr lang="el-GR" sz="2000" i="1" dirty="0">
                <a:latin typeface="Times New Roman" pitchFamily="-110" charset="0"/>
                <a:ea typeface="Times New Roman" pitchFamily="-110" charset="0"/>
                <a:cs typeface="Times New Roman" pitchFamily="-110" charset="0"/>
              </a:rPr>
              <a:t>α</a:t>
            </a:r>
            <a:r>
              <a:rPr lang="en-US" sz="2000" i="1" baseline="-25000" dirty="0" err="1">
                <a:latin typeface="Times New Roman" pitchFamily="-110" charset="0"/>
                <a:ea typeface="Times New Roman" pitchFamily="-110" charset="0"/>
                <a:cs typeface="Times New Roman" pitchFamily="-110" charset="0"/>
              </a:rPr>
              <a:t>i</a:t>
            </a:r>
            <a:r>
              <a:rPr lang="en-US" sz="2000" i="1" dirty="0" err="1">
                <a:latin typeface="Times New Roman" pitchFamily="-110" charset="0"/>
                <a:ea typeface="Times New Roman" pitchFamily="-110" charset="0"/>
                <a:cs typeface="Times New Roman" pitchFamily="-110" charset="0"/>
              </a:rPr>
              <a:t>y</a:t>
            </a:r>
            <a:r>
              <a:rPr lang="en-US" sz="2000" i="1" baseline="-25000" dirty="0" err="1">
                <a:latin typeface="Times New Roman" pitchFamily="-110" charset="0"/>
                <a:ea typeface="Times New Roman" pitchFamily="-110" charset="0"/>
                <a:cs typeface="Times New Roman" pitchFamily="-110" charset="0"/>
              </a:rPr>
              <a:t>i</a:t>
            </a:r>
            <a:r>
              <a:rPr lang="en-US" sz="2000" baseline="-25000" dirty="0">
                <a:latin typeface="Times New Roman" pitchFamily="-110" charset="0"/>
                <a:ea typeface="Times New Roman" pitchFamily="-110" charset="0"/>
                <a:cs typeface="Times New Roman" pitchFamily="-110" charset="0"/>
              </a:rPr>
              <a:t> </a:t>
            </a:r>
            <a:r>
              <a:rPr lang="en-US" sz="2000" dirty="0">
                <a:latin typeface="Times New Roman" pitchFamily="-110" charset="0"/>
                <a:ea typeface="Times New Roman" pitchFamily="-110" charset="0"/>
                <a:cs typeface="Times New Roman" pitchFamily="-110" charset="0"/>
              </a:rPr>
              <a:t>= 0</a:t>
            </a:r>
          </a:p>
          <a:p>
            <a:r>
              <a:rPr lang="en-US" sz="2000" dirty="0">
                <a:latin typeface="Times New Roman" pitchFamily="-110" charset="0"/>
                <a:ea typeface="Times New Roman" pitchFamily="-110" charset="0"/>
                <a:cs typeface="Times New Roman" pitchFamily="-110" charset="0"/>
              </a:rPr>
              <a:t>(2) </a:t>
            </a:r>
            <a:r>
              <a:rPr lang="el-GR" sz="2000" i="1" dirty="0">
                <a:latin typeface="Times New Roman" pitchFamily="-110" charset="0"/>
                <a:ea typeface="Times New Roman" pitchFamily="-110" charset="0"/>
                <a:cs typeface="Times New Roman" pitchFamily="-110" charset="0"/>
              </a:rPr>
              <a:t>α</a:t>
            </a:r>
            <a:r>
              <a:rPr lang="en-US" sz="2000" i="1" baseline="-25000" dirty="0" err="1">
                <a:latin typeface="Times New Roman" pitchFamily="-110" charset="0"/>
                <a:ea typeface="Times New Roman" pitchFamily="-110" charset="0"/>
                <a:cs typeface="Times New Roman" pitchFamily="-110" charset="0"/>
              </a:rPr>
              <a:t>i</a:t>
            </a:r>
            <a:r>
              <a:rPr lang="en-US" sz="2000" b="1" dirty="0">
                <a:latin typeface="Times New Roman" pitchFamily="-110" charset="0"/>
                <a:ea typeface="Times New Roman" pitchFamily="-110" charset="0"/>
                <a:cs typeface="Times New Roman" pitchFamily="-110" charset="0"/>
              </a:rPr>
              <a:t> ≥ </a:t>
            </a:r>
            <a:r>
              <a:rPr lang="en-US" sz="2000" dirty="0">
                <a:latin typeface="Times New Roman" pitchFamily="-110" charset="0"/>
                <a:ea typeface="Times New Roman" pitchFamily="-110" charset="0"/>
                <a:cs typeface="Times New Roman" pitchFamily="-110" charset="0"/>
              </a:rPr>
              <a:t>0 for all </a:t>
            </a:r>
            <a:r>
              <a:rPr lang="el-GR" sz="2000" i="1" dirty="0">
                <a:latin typeface="Times New Roman" pitchFamily="-110" charset="0"/>
                <a:ea typeface="Times New Roman" pitchFamily="-110" charset="0"/>
                <a:cs typeface="Times New Roman" pitchFamily="-110" charset="0"/>
              </a:rPr>
              <a:t>α</a:t>
            </a:r>
            <a:r>
              <a:rPr lang="en-US" sz="2000" i="1" baseline="-25000" dirty="0" err="1">
                <a:latin typeface="Times New Roman" pitchFamily="-110" charset="0"/>
                <a:ea typeface="Times New Roman" pitchFamily="-110" charset="0"/>
                <a:cs typeface="Times New Roman" pitchFamily="-110" charset="0"/>
              </a:rPr>
              <a:t>i</a:t>
            </a:r>
            <a:endParaRPr lang="en-US" sz="2000" i="1" dirty="0">
              <a:latin typeface="Times New Roman" pitchFamily="-110" charset="0"/>
              <a:ea typeface="Times New Roman" pitchFamily="-110" charset="0"/>
              <a:cs typeface="Times New Roman" pitchFamily="-110" charset="0"/>
            </a:endParaRP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t>An LP example</a:t>
            </a:r>
            <a:endParaRPr lang="en-US" dirty="0"/>
          </a:p>
        </p:txBody>
      </p:sp>
      <p:graphicFrame>
        <p:nvGraphicFramePr>
          <p:cNvPr id="23581" name="Object 29"/>
          <p:cNvGraphicFramePr>
            <a:graphicFrameLocks noChangeAspect="1"/>
          </p:cNvGraphicFramePr>
          <p:nvPr/>
        </p:nvGraphicFramePr>
        <p:xfrm>
          <a:off x="1455738" y="3016250"/>
          <a:ext cx="2209800" cy="1936750"/>
        </p:xfrm>
        <a:graphic>
          <a:graphicData uri="http://schemas.openxmlformats.org/presentationml/2006/ole">
            <p:oleObj spid="_x0000_s375810" name="Equation" r:id="rId3" imgW="1041120" imgH="914400" progId="Equation.3">
              <p:embed/>
            </p:oleObj>
          </a:graphicData>
        </a:graphic>
      </p:graphicFrame>
      <p:graphicFrame>
        <p:nvGraphicFramePr>
          <p:cNvPr id="23582" name="Object 30"/>
          <p:cNvGraphicFramePr>
            <a:graphicFrameLocks noChangeAspect="1"/>
          </p:cNvGraphicFramePr>
          <p:nvPr/>
        </p:nvGraphicFramePr>
        <p:xfrm>
          <a:off x="685800" y="2179638"/>
          <a:ext cx="2397125" cy="457200"/>
        </p:xfrm>
        <a:graphic>
          <a:graphicData uri="http://schemas.openxmlformats.org/presentationml/2006/ole">
            <p:oleObj spid="_x0000_s375811" name="Equation" r:id="rId4" imgW="1130040" imgH="215640" progId="Equation.3">
              <p:embed/>
            </p:oleObj>
          </a:graphicData>
        </a:graphic>
      </p:graphicFrame>
      <p:graphicFrame>
        <p:nvGraphicFramePr>
          <p:cNvPr id="23583" name="Object 31"/>
          <p:cNvGraphicFramePr>
            <a:graphicFrameLocks noChangeAspect="1"/>
          </p:cNvGraphicFramePr>
          <p:nvPr/>
        </p:nvGraphicFramePr>
        <p:xfrm>
          <a:off x="695325" y="2713038"/>
          <a:ext cx="1524000" cy="487362"/>
        </p:xfrm>
        <a:graphic>
          <a:graphicData uri="http://schemas.openxmlformats.org/presentationml/2006/ole">
            <p:oleObj spid="_x0000_s375812" name="Equation" r:id="rId5" imgW="634680" imgH="203040" progId="Equation.3">
              <p:embed/>
            </p:oleObj>
          </a:graphicData>
        </a:graphic>
      </p:graphicFrame>
      <p:grpSp>
        <p:nvGrpSpPr>
          <p:cNvPr id="2" name="Group 41"/>
          <p:cNvGrpSpPr>
            <a:grpSpLocks/>
          </p:cNvGrpSpPr>
          <p:nvPr/>
        </p:nvGrpSpPr>
        <p:grpSpPr bwMode="auto">
          <a:xfrm>
            <a:off x="4267200" y="1376363"/>
            <a:ext cx="4332288" cy="4110037"/>
            <a:chOff x="2688" y="867"/>
            <a:chExt cx="2729" cy="2589"/>
          </a:xfrm>
        </p:grpSpPr>
        <p:grpSp>
          <p:nvGrpSpPr>
            <p:cNvPr id="3" name="Group 4"/>
            <p:cNvGrpSpPr>
              <a:grpSpLocks/>
            </p:cNvGrpSpPr>
            <p:nvPr/>
          </p:nvGrpSpPr>
          <p:grpSpPr bwMode="auto">
            <a:xfrm>
              <a:off x="2880" y="867"/>
              <a:ext cx="2537" cy="2493"/>
              <a:chOff x="2880" y="867"/>
              <a:chExt cx="2537" cy="2493"/>
            </a:xfrm>
          </p:grpSpPr>
          <p:grpSp>
            <p:nvGrpSpPr>
              <p:cNvPr id="4" name="Group 5"/>
              <p:cNvGrpSpPr>
                <a:grpSpLocks/>
              </p:cNvGrpSpPr>
              <p:nvPr/>
            </p:nvGrpSpPr>
            <p:grpSpPr bwMode="auto">
              <a:xfrm>
                <a:off x="2976" y="1152"/>
                <a:ext cx="2208" cy="2112"/>
                <a:chOff x="3072" y="1104"/>
                <a:chExt cx="2208" cy="2112"/>
              </a:xfrm>
            </p:grpSpPr>
            <p:sp>
              <p:nvSpPr>
                <p:cNvPr id="23558" name="Line 6"/>
                <p:cNvSpPr>
                  <a:spLocks noChangeShapeType="1"/>
                </p:cNvSpPr>
                <p:nvPr/>
              </p:nvSpPr>
              <p:spPr bwMode="auto">
                <a:xfrm flipV="1">
                  <a:off x="3072" y="1104"/>
                  <a:ext cx="0" cy="2112"/>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23559" name="Line 7"/>
                <p:cNvSpPr>
                  <a:spLocks noChangeShapeType="1"/>
                </p:cNvSpPr>
                <p:nvPr/>
              </p:nvSpPr>
              <p:spPr bwMode="auto">
                <a:xfrm>
                  <a:off x="3072" y="3216"/>
                  <a:ext cx="2208"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23560" name="Line 8"/>
                <p:cNvSpPr>
                  <a:spLocks noChangeShapeType="1"/>
                </p:cNvSpPr>
                <p:nvPr/>
              </p:nvSpPr>
              <p:spPr bwMode="auto">
                <a:xfrm>
                  <a:off x="3072" y="3024"/>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23561" name="Line 9"/>
                <p:cNvSpPr>
                  <a:spLocks noChangeShapeType="1"/>
                </p:cNvSpPr>
                <p:nvPr/>
              </p:nvSpPr>
              <p:spPr bwMode="auto">
                <a:xfrm>
                  <a:off x="3072" y="2832"/>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23562" name="Line 10"/>
                <p:cNvSpPr>
                  <a:spLocks noChangeShapeType="1"/>
                </p:cNvSpPr>
                <p:nvPr/>
              </p:nvSpPr>
              <p:spPr bwMode="auto">
                <a:xfrm>
                  <a:off x="3072" y="2640"/>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23563" name="Line 11"/>
                <p:cNvSpPr>
                  <a:spLocks noChangeShapeType="1"/>
                </p:cNvSpPr>
                <p:nvPr/>
              </p:nvSpPr>
              <p:spPr bwMode="auto">
                <a:xfrm>
                  <a:off x="3072" y="2448"/>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23564" name="Line 12"/>
                <p:cNvSpPr>
                  <a:spLocks noChangeShapeType="1"/>
                </p:cNvSpPr>
                <p:nvPr/>
              </p:nvSpPr>
              <p:spPr bwMode="auto">
                <a:xfrm>
                  <a:off x="3072" y="2256"/>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23565" name="Line 13"/>
                <p:cNvSpPr>
                  <a:spLocks noChangeShapeType="1"/>
                </p:cNvSpPr>
                <p:nvPr/>
              </p:nvSpPr>
              <p:spPr bwMode="auto">
                <a:xfrm>
                  <a:off x="3072" y="2064"/>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23566" name="Line 14"/>
                <p:cNvSpPr>
                  <a:spLocks noChangeShapeType="1"/>
                </p:cNvSpPr>
                <p:nvPr/>
              </p:nvSpPr>
              <p:spPr bwMode="auto">
                <a:xfrm>
                  <a:off x="3072" y="1872"/>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23567" name="Line 15"/>
                <p:cNvSpPr>
                  <a:spLocks noChangeShapeType="1"/>
                </p:cNvSpPr>
                <p:nvPr/>
              </p:nvSpPr>
              <p:spPr bwMode="auto">
                <a:xfrm>
                  <a:off x="3072" y="1680"/>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23568" name="Line 16"/>
                <p:cNvSpPr>
                  <a:spLocks noChangeShapeType="1"/>
                </p:cNvSpPr>
                <p:nvPr/>
              </p:nvSpPr>
              <p:spPr bwMode="auto">
                <a:xfrm>
                  <a:off x="3072" y="1488"/>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23569" name="Line 17"/>
                <p:cNvSpPr>
                  <a:spLocks noChangeShapeType="1"/>
                </p:cNvSpPr>
                <p:nvPr/>
              </p:nvSpPr>
              <p:spPr bwMode="auto">
                <a:xfrm>
                  <a:off x="3072" y="1296"/>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23570" name="Line 18"/>
                <p:cNvSpPr>
                  <a:spLocks noChangeShapeType="1"/>
                </p:cNvSpPr>
                <p:nvPr/>
              </p:nvSpPr>
              <p:spPr bwMode="auto">
                <a:xfrm flipV="1">
                  <a:off x="3264"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23571" name="Line 19"/>
                <p:cNvSpPr>
                  <a:spLocks noChangeShapeType="1"/>
                </p:cNvSpPr>
                <p:nvPr/>
              </p:nvSpPr>
              <p:spPr bwMode="auto">
                <a:xfrm flipV="1">
                  <a:off x="3456"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23572" name="Line 20"/>
                <p:cNvSpPr>
                  <a:spLocks noChangeShapeType="1"/>
                </p:cNvSpPr>
                <p:nvPr/>
              </p:nvSpPr>
              <p:spPr bwMode="auto">
                <a:xfrm flipV="1">
                  <a:off x="3648"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23573" name="Line 21"/>
                <p:cNvSpPr>
                  <a:spLocks noChangeShapeType="1"/>
                </p:cNvSpPr>
                <p:nvPr/>
              </p:nvSpPr>
              <p:spPr bwMode="auto">
                <a:xfrm flipV="1">
                  <a:off x="3840"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23574" name="Line 22"/>
                <p:cNvSpPr>
                  <a:spLocks noChangeShapeType="1"/>
                </p:cNvSpPr>
                <p:nvPr/>
              </p:nvSpPr>
              <p:spPr bwMode="auto">
                <a:xfrm flipV="1">
                  <a:off x="4032"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23575" name="Line 23"/>
                <p:cNvSpPr>
                  <a:spLocks noChangeShapeType="1"/>
                </p:cNvSpPr>
                <p:nvPr/>
              </p:nvSpPr>
              <p:spPr bwMode="auto">
                <a:xfrm flipV="1">
                  <a:off x="4224"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23576" name="Line 24"/>
                <p:cNvSpPr>
                  <a:spLocks noChangeShapeType="1"/>
                </p:cNvSpPr>
                <p:nvPr/>
              </p:nvSpPr>
              <p:spPr bwMode="auto">
                <a:xfrm flipV="1">
                  <a:off x="4416"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23577" name="Line 25"/>
                <p:cNvSpPr>
                  <a:spLocks noChangeShapeType="1"/>
                </p:cNvSpPr>
                <p:nvPr/>
              </p:nvSpPr>
              <p:spPr bwMode="auto">
                <a:xfrm flipV="1">
                  <a:off x="4608"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23578" name="Line 26"/>
                <p:cNvSpPr>
                  <a:spLocks noChangeShapeType="1"/>
                </p:cNvSpPr>
                <p:nvPr/>
              </p:nvSpPr>
              <p:spPr bwMode="auto">
                <a:xfrm flipV="1">
                  <a:off x="4800"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grpSp>
          <p:graphicFrame>
            <p:nvGraphicFramePr>
              <p:cNvPr id="23579" name="Object 27"/>
              <p:cNvGraphicFramePr>
                <a:graphicFrameLocks noChangeAspect="1"/>
              </p:cNvGraphicFramePr>
              <p:nvPr/>
            </p:nvGraphicFramePr>
            <p:xfrm>
              <a:off x="2880" y="867"/>
              <a:ext cx="181" cy="237"/>
            </p:xfrm>
            <a:graphic>
              <a:graphicData uri="http://schemas.openxmlformats.org/presentationml/2006/ole">
                <p:oleObj spid="_x0000_s375813" name="Equation" r:id="rId6" imgW="164880" imgH="215640" progId="Equation.3">
                  <p:embed/>
                </p:oleObj>
              </a:graphicData>
            </a:graphic>
          </p:graphicFrame>
          <p:graphicFrame>
            <p:nvGraphicFramePr>
              <p:cNvPr id="23580" name="Object 28"/>
              <p:cNvGraphicFramePr>
                <a:graphicFrameLocks noChangeAspect="1"/>
              </p:cNvGraphicFramePr>
              <p:nvPr/>
            </p:nvGraphicFramePr>
            <p:xfrm>
              <a:off x="5250" y="3123"/>
              <a:ext cx="167" cy="237"/>
            </p:xfrm>
            <a:graphic>
              <a:graphicData uri="http://schemas.openxmlformats.org/presentationml/2006/ole">
                <p:oleObj spid="_x0000_s375814" name="Equation" r:id="rId7" imgW="152280" imgH="215640" progId="Equation.3">
                  <p:embed/>
                </p:oleObj>
              </a:graphicData>
            </a:graphic>
          </p:graphicFrame>
        </p:grpSp>
        <p:sp>
          <p:nvSpPr>
            <p:cNvPr id="23584" name="Text Box 32"/>
            <p:cNvSpPr txBox="1">
              <a:spLocks noChangeArrowheads="1"/>
            </p:cNvSpPr>
            <p:nvPr/>
          </p:nvSpPr>
          <p:spPr bwMode="auto">
            <a:xfrm>
              <a:off x="3216" y="3264"/>
              <a:ext cx="528" cy="192"/>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100</a:t>
              </a:r>
            </a:p>
          </p:txBody>
        </p:sp>
        <p:sp>
          <p:nvSpPr>
            <p:cNvPr id="23585" name="Text Box 33"/>
            <p:cNvSpPr txBox="1">
              <a:spLocks noChangeArrowheads="1"/>
            </p:cNvSpPr>
            <p:nvPr/>
          </p:nvSpPr>
          <p:spPr bwMode="auto">
            <a:xfrm>
              <a:off x="3600" y="3264"/>
              <a:ext cx="528" cy="192"/>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200</a:t>
              </a:r>
            </a:p>
          </p:txBody>
        </p:sp>
        <p:sp>
          <p:nvSpPr>
            <p:cNvPr id="23586" name="Text Box 34"/>
            <p:cNvSpPr txBox="1">
              <a:spLocks noChangeArrowheads="1"/>
            </p:cNvSpPr>
            <p:nvPr/>
          </p:nvSpPr>
          <p:spPr bwMode="auto">
            <a:xfrm>
              <a:off x="4032" y="3264"/>
              <a:ext cx="528" cy="192"/>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300</a:t>
              </a:r>
            </a:p>
          </p:txBody>
        </p:sp>
        <p:sp>
          <p:nvSpPr>
            <p:cNvPr id="23587" name="Text Box 35"/>
            <p:cNvSpPr txBox="1">
              <a:spLocks noChangeArrowheads="1"/>
            </p:cNvSpPr>
            <p:nvPr/>
          </p:nvSpPr>
          <p:spPr bwMode="auto">
            <a:xfrm>
              <a:off x="2688" y="2784"/>
              <a:ext cx="528" cy="192"/>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100</a:t>
              </a:r>
            </a:p>
          </p:txBody>
        </p:sp>
        <p:sp>
          <p:nvSpPr>
            <p:cNvPr id="23588" name="Text Box 36"/>
            <p:cNvSpPr txBox="1">
              <a:spLocks noChangeArrowheads="1"/>
            </p:cNvSpPr>
            <p:nvPr/>
          </p:nvSpPr>
          <p:spPr bwMode="auto">
            <a:xfrm>
              <a:off x="2688" y="2400"/>
              <a:ext cx="528" cy="192"/>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200</a:t>
              </a:r>
            </a:p>
          </p:txBody>
        </p:sp>
        <p:sp>
          <p:nvSpPr>
            <p:cNvPr id="23590" name="Text Box 38"/>
            <p:cNvSpPr txBox="1">
              <a:spLocks noChangeArrowheads="1"/>
            </p:cNvSpPr>
            <p:nvPr/>
          </p:nvSpPr>
          <p:spPr bwMode="auto">
            <a:xfrm>
              <a:off x="2688" y="2016"/>
              <a:ext cx="528" cy="192"/>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300</a:t>
              </a:r>
            </a:p>
          </p:txBody>
        </p:sp>
        <p:sp>
          <p:nvSpPr>
            <p:cNvPr id="23591" name="Text Box 39"/>
            <p:cNvSpPr txBox="1">
              <a:spLocks noChangeArrowheads="1"/>
            </p:cNvSpPr>
            <p:nvPr/>
          </p:nvSpPr>
          <p:spPr bwMode="auto">
            <a:xfrm>
              <a:off x="2688" y="1632"/>
              <a:ext cx="528" cy="192"/>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400</a:t>
              </a:r>
            </a:p>
          </p:txBody>
        </p:sp>
        <p:sp>
          <p:nvSpPr>
            <p:cNvPr id="23592" name="Text Box 40"/>
            <p:cNvSpPr txBox="1">
              <a:spLocks noChangeArrowheads="1"/>
            </p:cNvSpPr>
            <p:nvPr/>
          </p:nvSpPr>
          <p:spPr bwMode="auto">
            <a:xfrm>
              <a:off x="4368" y="3264"/>
              <a:ext cx="528" cy="192"/>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400</a:t>
              </a:r>
            </a:p>
          </p:txBody>
        </p:sp>
      </p:gr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dirty="0" smtClean="0"/>
              <a:t>An LP example</a:t>
            </a:r>
            <a:endParaRPr lang="en-US" dirty="0"/>
          </a:p>
        </p:txBody>
      </p:sp>
      <p:graphicFrame>
        <p:nvGraphicFramePr>
          <p:cNvPr id="30723" name="Object 3"/>
          <p:cNvGraphicFramePr>
            <a:graphicFrameLocks noChangeAspect="1"/>
          </p:cNvGraphicFramePr>
          <p:nvPr/>
        </p:nvGraphicFramePr>
        <p:xfrm>
          <a:off x="1455738" y="3016250"/>
          <a:ext cx="2209800" cy="1936750"/>
        </p:xfrm>
        <a:graphic>
          <a:graphicData uri="http://schemas.openxmlformats.org/presentationml/2006/ole">
            <p:oleObj spid="_x0000_s376834" name="Equation" r:id="rId3" imgW="1041120" imgH="914400" progId="Equation.3">
              <p:embed/>
            </p:oleObj>
          </a:graphicData>
        </a:graphic>
      </p:graphicFrame>
      <p:graphicFrame>
        <p:nvGraphicFramePr>
          <p:cNvPr id="30724" name="Object 4"/>
          <p:cNvGraphicFramePr>
            <a:graphicFrameLocks noChangeAspect="1"/>
          </p:cNvGraphicFramePr>
          <p:nvPr/>
        </p:nvGraphicFramePr>
        <p:xfrm>
          <a:off x="685800" y="2179638"/>
          <a:ext cx="2397125" cy="457200"/>
        </p:xfrm>
        <a:graphic>
          <a:graphicData uri="http://schemas.openxmlformats.org/presentationml/2006/ole">
            <p:oleObj spid="_x0000_s376835" name="Equation" r:id="rId4" imgW="1130040" imgH="215640" progId="Equation.3">
              <p:embed/>
            </p:oleObj>
          </a:graphicData>
        </a:graphic>
      </p:graphicFrame>
      <p:graphicFrame>
        <p:nvGraphicFramePr>
          <p:cNvPr id="30725" name="Object 5"/>
          <p:cNvGraphicFramePr>
            <a:graphicFrameLocks noChangeAspect="1"/>
          </p:cNvGraphicFramePr>
          <p:nvPr/>
        </p:nvGraphicFramePr>
        <p:xfrm>
          <a:off x="695325" y="2713038"/>
          <a:ext cx="1524000" cy="487362"/>
        </p:xfrm>
        <a:graphic>
          <a:graphicData uri="http://schemas.openxmlformats.org/presentationml/2006/ole">
            <p:oleObj spid="_x0000_s376836" name="Equation" r:id="rId5" imgW="634680" imgH="203040" progId="Equation.3">
              <p:embed/>
            </p:oleObj>
          </a:graphicData>
        </a:graphic>
      </p:graphicFrame>
      <p:grpSp>
        <p:nvGrpSpPr>
          <p:cNvPr id="2" name="Group 6"/>
          <p:cNvGrpSpPr>
            <a:grpSpLocks/>
          </p:cNvGrpSpPr>
          <p:nvPr/>
        </p:nvGrpSpPr>
        <p:grpSpPr bwMode="auto">
          <a:xfrm>
            <a:off x="4267200" y="1376363"/>
            <a:ext cx="4332288" cy="4110037"/>
            <a:chOff x="2688" y="867"/>
            <a:chExt cx="2729" cy="2589"/>
          </a:xfrm>
        </p:grpSpPr>
        <p:grpSp>
          <p:nvGrpSpPr>
            <p:cNvPr id="3" name="Group 7"/>
            <p:cNvGrpSpPr>
              <a:grpSpLocks/>
            </p:cNvGrpSpPr>
            <p:nvPr/>
          </p:nvGrpSpPr>
          <p:grpSpPr bwMode="auto">
            <a:xfrm>
              <a:off x="2880" y="867"/>
              <a:ext cx="2537" cy="2493"/>
              <a:chOff x="2880" y="867"/>
              <a:chExt cx="2537" cy="2493"/>
            </a:xfrm>
          </p:grpSpPr>
          <p:grpSp>
            <p:nvGrpSpPr>
              <p:cNvPr id="4" name="Group 8"/>
              <p:cNvGrpSpPr>
                <a:grpSpLocks/>
              </p:cNvGrpSpPr>
              <p:nvPr/>
            </p:nvGrpSpPr>
            <p:grpSpPr bwMode="auto">
              <a:xfrm>
                <a:off x="2976" y="1152"/>
                <a:ext cx="2208" cy="2112"/>
                <a:chOff x="3072" y="1104"/>
                <a:chExt cx="2208" cy="2112"/>
              </a:xfrm>
            </p:grpSpPr>
            <p:sp>
              <p:nvSpPr>
                <p:cNvPr id="30729" name="Line 9"/>
                <p:cNvSpPr>
                  <a:spLocks noChangeShapeType="1"/>
                </p:cNvSpPr>
                <p:nvPr/>
              </p:nvSpPr>
              <p:spPr bwMode="auto">
                <a:xfrm flipV="1">
                  <a:off x="3072" y="1104"/>
                  <a:ext cx="0" cy="2112"/>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30730" name="Line 10"/>
                <p:cNvSpPr>
                  <a:spLocks noChangeShapeType="1"/>
                </p:cNvSpPr>
                <p:nvPr/>
              </p:nvSpPr>
              <p:spPr bwMode="auto">
                <a:xfrm>
                  <a:off x="3072" y="3216"/>
                  <a:ext cx="2208"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30731" name="Line 11"/>
                <p:cNvSpPr>
                  <a:spLocks noChangeShapeType="1"/>
                </p:cNvSpPr>
                <p:nvPr/>
              </p:nvSpPr>
              <p:spPr bwMode="auto">
                <a:xfrm>
                  <a:off x="3072" y="3024"/>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0732" name="Line 12"/>
                <p:cNvSpPr>
                  <a:spLocks noChangeShapeType="1"/>
                </p:cNvSpPr>
                <p:nvPr/>
              </p:nvSpPr>
              <p:spPr bwMode="auto">
                <a:xfrm>
                  <a:off x="3072" y="2832"/>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0733" name="Line 13"/>
                <p:cNvSpPr>
                  <a:spLocks noChangeShapeType="1"/>
                </p:cNvSpPr>
                <p:nvPr/>
              </p:nvSpPr>
              <p:spPr bwMode="auto">
                <a:xfrm>
                  <a:off x="3072" y="2640"/>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0734" name="Line 14"/>
                <p:cNvSpPr>
                  <a:spLocks noChangeShapeType="1"/>
                </p:cNvSpPr>
                <p:nvPr/>
              </p:nvSpPr>
              <p:spPr bwMode="auto">
                <a:xfrm>
                  <a:off x="3072" y="2448"/>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0735" name="Line 15"/>
                <p:cNvSpPr>
                  <a:spLocks noChangeShapeType="1"/>
                </p:cNvSpPr>
                <p:nvPr/>
              </p:nvSpPr>
              <p:spPr bwMode="auto">
                <a:xfrm>
                  <a:off x="3072" y="2256"/>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0736" name="Line 16"/>
                <p:cNvSpPr>
                  <a:spLocks noChangeShapeType="1"/>
                </p:cNvSpPr>
                <p:nvPr/>
              </p:nvSpPr>
              <p:spPr bwMode="auto">
                <a:xfrm>
                  <a:off x="3072" y="2064"/>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0737" name="Line 17"/>
                <p:cNvSpPr>
                  <a:spLocks noChangeShapeType="1"/>
                </p:cNvSpPr>
                <p:nvPr/>
              </p:nvSpPr>
              <p:spPr bwMode="auto">
                <a:xfrm>
                  <a:off x="3072" y="1872"/>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0738" name="Line 18"/>
                <p:cNvSpPr>
                  <a:spLocks noChangeShapeType="1"/>
                </p:cNvSpPr>
                <p:nvPr/>
              </p:nvSpPr>
              <p:spPr bwMode="auto">
                <a:xfrm>
                  <a:off x="3072" y="1680"/>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0739" name="Line 19"/>
                <p:cNvSpPr>
                  <a:spLocks noChangeShapeType="1"/>
                </p:cNvSpPr>
                <p:nvPr/>
              </p:nvSpPr>
              <p:spPr bwMode="auto">
                <a:xfrm>
                  <a:off x="3072" y="1488"/>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0740" name="Line 20"/>
                <p:cNvSpPr>
                  <a:spLocks noChangeShapeType="1"/>
                </p:cNvSpPr>
                <p:nvPr/>
              </p:nvSpPr>
              <p:spPr bwMode="auto">
                <a:xfrm>
                  <a:off x="3072" y="1296"/>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0741" name="Line 21"/>
                <p:cNvSpPr>
                  <a:spLocks noChangeShapeType="1"/>
                </p:cNvSpPr>
                <p:nvPr/>
              </p:nvSpPr>
              <p:spPr bwMode="auto">
                <a:xfrm flipV="1">
                  <a:off x="3264"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0742" name="Line 22"/>
                <p:cNvSpPr>
                  <a:spLocks noChangeShapeType="1"/>
                </p:cNvSpPr>
                <p:nvPr/>
              </p:nvSpPr>
              <p:spPr bwMode="auto">
                <a:xfrm flipV="1">
                  <a:off x="3456"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0743" name="Line 23"/>
                <p:cNvSpPr>
                  <a:spLocks noChangeShapeType="1"/>
                </p:cNvSpPr>
                <p:nvPr/>
              </p:nvSpPr>
              <p:spPr bwMode="auto">
                <a:xfrm flipV="1">
                  <a:off x="3648"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0744" name="Line 24"/>
                <p:cNvSpPr>
                  <a:spLocks noChangeShapeType="1"/>
                </p:cNvSpPr>
                <p:nvPr/>
              </p:nvSpPr>
              <p:spPr bwMode="auto">
                <a:xfrm flipV="1">
                  <a:off x="3840"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0745" name="Line 25"/>
                <p:cNvSpPr>
                  <a:spLocks noChangeShapeType="1"/>
                </p:cNvSpPr>
                <p:nvPr/>
              </p:nvSpPr>
              <p:spPr bwMode="auto">
                <a:xfrm flipV="1">
                  <a:off x="4032"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0746" name="Line 26"/>
                <p:cNvSpPr>
                  <a:spLocks noChangeShapeType="1"/>
                </p:cNvSpPr>
                <p:nvPr/>
              </p:nvSpPr>
              <p:spPr bwMode="auto">
                <a:xfrm flipV="1">
                  <a:off x="4224"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0747" name="Line 27"/>
                <p:cNvSpPr>
                  <a:spLocks noChangeShapeType="1"/>
                </p:cNvSpPr>
                <p:nvPr/>
              </p:nvSpPr>
              <p:spPr bwMode="auto">
                <a:xfrm flipV="1">
                  <a:off x="4416"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0748" name="Line 28"/>
                <p:cNvSpPr>
                  <a:spLocks noChangeShapeType="1"/>
                </p:cNvSpPr>
                <p:nvPr/>
              </p:nvSpPr>
              <p:spPr bwMode="auto">
                <a:xfrm flipV="1">
                  <a:off x="4608"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0749" name="Line 29"/>
                <p:cNvSpPr>
                  <a:spLocks noChangeShapeType="1"/>
                </p:cNvSpPr>
                <p:nvPr/>
              </p:nvSpPr>
              <p:spPr bwMode="auto">
                <a:xfrm flipV="1">
                  <a:off x="4800"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grpSp>
          <p:graphicFrame>
            <p:nvGraphicFramePr>
              <p:cNvPr id="30750" name="Object 30"/>
              <p:cNvGraphicFramePr>
                <a:graphicFrameLocks noChangeAspect="1"/>
              </p:cNvGraphicFramePr>
              <p:nvPr/>
            </p:nvGraphicFramePr>
            <p:xfrm>
              <a:off x="2880" y="867"/>
              <a:ext cx="181" cy="237"/>
            </p:xfrm>
            <a:graphic>
              <a:graphicData uri="http://schemas.openxmlformats.org/presentationml/2006/ole">
                <p:oleObj spid="_x0000_s376842" name="Equation" r:id="rId6" imgW="164880" imgH="215640" progId="Equation.3">
                  <p:embed/>
                </p:oleObj>
              </a:graphicData>
            </a:graphic>
          </p:graphicFrame>
          <p:graphicFrame>
            <p:nvGraphicFramePr>
              <p:cNvPr id="30751" name="Object 31"/>
              <p:cNvGraphicFramePr>
                <a:graphicFrameLocks noChangeAspect="1"/>
              </p:cNvGraphicFramePr>
              <p:nvPr/>
            </p:nvGraphicFramePr>
            <p:xfrm>
              <a:off x="5250" y="3123"/>
              <a:ext cx="167" cy="237"/>
            </p:xfrm>
            <a:graphic>
              <a:graphicData uri="http://schemas.openxmlformats.org/presentationml/2006/ole">
                <p:oleObj spid="_x0000_s376843" name="Equation" r:id="rId7" imgW="152280" imgH="215640" progId="Equation.3">
                  <p:embed/>
                </p:oleObj>
              </a:graphicData>
            </a:graphic>
          </p:graphicFrame>
        </p:grpSp>
        <p:sp>
          <p:nvSpPr>
            <p:cNvPr id="30752" name="Text Box 32"/>
            <p:cNvSpPr txBox="1">
              <a:spLocks noChangeArrowheads="1"/>
            </p:cNvSpPr>
            <p:nvPr/>
          </p:nvSpPr>
          <p:spPr bwMode="auto">
            <a:xfrm>
              <a:off x="3216" y="3264"/>
              <a:ext cx="528" cy="192"/>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100</a:t>
              </a:r>
            </a:p>
          </p:txBody>
        </p:sp>
        <p:sp>
          <p:nvSpPr>
            <p:cNvPr id="30753" name="Text Box 33"/>
            <p:cNvSpPr txBox="1">
              <a:spLocks noChangeArrowheads="1"/>
            </p:cNvSpPr>
            <p:nvPr/>
          </p:nvSpPr>
          <p:spPr bwMode="auto">
            <a:xfrm>
              <a:off x="3600" y="3264"/>
              <a:ext cx="528" cy="192"/>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200</a:t>
              </a:r>
            </a:p>
          </p:txBody>
        </p:sp>
        <p:sp>
          <p:nvSpPr>
            <p:cNvPr id="30754" name="Text Box 34"/>
            <p:cNvSpPr txBox="1">
              <a:spLocks noChangeArrowheads="1"/>
            </p:cNvSpPr>
            <p:nvPr/>
          </p:nvSpPr>
          <p:spPr bwMode="auto">
            <a:xfrm>
              <a:off x="4032" y="3264"/>
              <a:ext cx="528" cy="192"/>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300</a:t>
              </a:r>
            </a:p>
          </p:txBody>
        </p:sp>
        <p:sp>
          <p:nvSpPr>
            <p:cNvPr id="30755" name="Text Box 35"/>
            <p:cNvSpPr txBox="1">
              <a:spLocks noChangeArrowheads="1"/>
            </p:cNvSpPr>
            <p:nvPr/>
          </p:nvSpPr>
          <p:spPr bwMode="auto">
            <a:xfrm>
              <a:off x="2688" y="2784"/>
              <a:ext cx="528" cy="192"/>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100</a:t>
              </a:r>
            </a:p>
          </p:txBody>
        </p:sp>
        <p:sp>
          <p:nvSpPr>
            <p:cNvPr id="30756" name="Text Box 36"/>
            <p:cNvSpPr txBox="1">
              <a:spLocks noChangeArrowheads="1"/>
            </p:cNvSpPr>
            <p:nvPr/>
          </p:nvSpPr>
          <p:spPr bwMode="auto">
            <a:xfrm>
              <a:off x="2688" y="2400"/>
              <a:ext cx="528" cy="192"/>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200</a:t>
              </a:r>
            </a:p>
          </p:txBody>
        </p:sp>
        <p:sp>
          <p:nvSpPr>
            <p:cNvPr id="30757" name="Text Box 37"/>
            <p:cNvSpPr txBox="1">
              <a:spLocks noChangeArrowheads="1"/>
            </p:cNvSpPr>
            <p:nvPr/>
          </p:nvSpPr>
          <p:spPr bwMode="auto">
            <a:xfrm>
              <a:off x="2688" y="2016"/>
              <a:ext cx="528" cy="192"/>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300</a:t>
              </a:r>
            </a:p>
          </p:txBody>
        </p:sp>
        <p:sp>
          <p:nvSpPr>
            <p:cNvPr id="30758" name="Text Box 38"/>
            <p:cNvSpPr txBox="1">
              <a:spLocks noChangeArrowheads="1"/>
            </p:cNvSpPr>
            <p:nvPr/>
          </p:nvSpPr>
          <p:spPr bwMode="auto">
            <a:xfrm>
              <a:off x="2688" y="1632"/>
              <a:ext cx="528" cy="192"/>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400</a:t>
              </a:r>
            </a:p>
          </p:txBody>
        </p:sp>
        <p:sp>
          <p:nvSpPr>
            <p:cNvPr id="30759" name="Text Box 39"/>
            <p:cNvSpPr txBox="1">
              <a:spLocks noChangeArrowheads="1"/>
            </p:cNvSpPr>
            <p:nvPr/>
          </p:nvSpPr>
          <p:spPr bwMode="auto">
            <a:xfrm>
              <a:off x="4368" y="3264"/>
              <a:ext cx="528" cy="192"/>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400</a:t>
              </a:r>
            </a:p>
          </p:txBody>
        </p:sp>
      </p:grpSp>
      <p:graphicFrame>
        <p:nvGraphicFramePr>
          <p:cNvPr id="30760" name="Object 40"/>
          <p:cNvGraphicFramePr>
            <a:graphicFrameLocks noChangeAspect="1"/>
          </p:cNvGraphicFramePr>
          <p:nvPr/>
        </p:nvGraphicFramePr>
        <p:xfrm>
          <a:off x="7620000" y="4724400"/>
          <a:ext cx="685800" cy="376238"/>
        </p:xfrm>
        <a:graphic>
          <a:graphicData uri="http://schemas.openxmlformats.org/presentationml/2006/ole">
            <p:oleObj spid="_x0000_s376837" name="Equation" r:id="rId8" imgW="393480" imgH="215640" progId="Equation.3">
              <p:embed/>
            </p:oleObj>
          </a:graphicData>
        </a:graphic>
      </p:graphicFrame>
      <p:graphicFrame>
        <p:nvGraphicFramePr>
          <p:cNvPr id="30761" name="Object 41"/>
          <p:cNvGraphicFramePr>
            <a:graphicFrameLocks noChangeAspect="1"/>
          </p:cNvGraphicFramePr>
          <p:nvPr/>
        </p:nvGraphicFramePr>
        <p:xfrm>
          <a:off x="4724400" y="1905000"/>
          <a:ext cx="706438" cy="376238"/>
        </p:xfrm>
        <a:graphic>
          <a:graphicData uri="http://schemas.openxmlformats.org/presentationml/2006/ole">
            <p:oleObj spid="_x0000_s376838" name="Equation" r:id="rId9" imgW="406080" imgH="215640" progId="Equation.3">
              <p:embed/>
            </p:oleObj>
          </a:graphicData>
        </a:graphic>
      </p:graphicFrame>
      <p:sp>
        <p:nvSpPr>
          <p:cNvPr id="30762" name="Line 42"/>
          <p:cNvSpPr>
            <a:spLocks noChangeShapeType="1"/>
          </p:cNvSpPr>
          <p:nvPr/>
        </p:nvSpPr>
        <p:spPr bwMode="auto">
          <a:xfrm flipV="1">
            <a:off x="7467600" y="4953000"/>
            <a:ext cx="0" cy="228600"/>
          </a:xfrm>
          <a:prstGeom prst="line">
            <a:avLst/>
          </a:prstGeom>
          <a:noFill/>
          <a:ln w="38100">
            <a:solidFill>
              <a:srgbClr val="FF0000"/>
            </a:solidFill>
            <a:round/>
            <a:headEnd/>
            <a:tailEnd type="triangle" w="med" len="med"/>
          </a:ln>
          <a:effectLst/>
        </p:spPr>
        <p:txBody>
          <a:bodyPr>
            <a:prstTxWarp prst="textNoShape">
              <a:avLst/>
            </a:prstTxWarp>
          </a:bodyPr>
          <a:lstStyle/>
          <a:p>
            <a:endParaRPr lang="en-US"/>
          </a:p>
        </p:txBody>
      </p:sp>
      <p:sp>
        <p:nvSpPr>
          <p:cNvPr id="30763" name="Line 43"/>
          <p:cNvSpPr>
            <a:spLocks noChangeShapeType="1"/>
          </p:cNvSpPr>
          <p:nvPr/>
        </p:nvSpPr>
        <p:spPr bwMode="auto">
          <a:xfrm flipV="1">
            <a:off x="4724400" y="2438400"/>
            <a:ext cx="228600" cy="0"/>
          </a:xfrm>
          <a:prstGeom prst="line">
            <a:avLst/>
          </a:prstGeom>
          <a:noFill/>
          <a:ln w="38100">
            <a:solidFill>
              <a:srgbClr val="FF0000"/>
            </a:solidFill>
            <a:round/>
            <a:headEnd/>
            <a:tailEnd type="triangle" w="med" len="med"/>
          </a:ln>
          <a:effectLst/>
        </p:spPr>
        <p:txBody>
          <a:bodyPr>
            <a:prstTxWarp prst="textNoShape">
              <a:avLst/>
            </a:prstTxWarp>
          </a:bodyPr>
          <a:lstStyle/>
          <a:p>
            <a:endParaRPr lang="en-US"/>
          </a:p>
        </p:txBody>
      </p:sp>
      <p:sp>
        <p:nvSpPr>
          <p:cNvPr id="30764" name="Line 44"/>
          <p:cNvSpPr>
            <a:spLocks noChangeShapeType="1"/>
          </p:cNvSpPr>
          <p:nvPr/>
        </p:nvSpPr>
        <p:spPr bwMode="auto">
          <a:xfrm flipV="1">
            <a:off x="5943600" y="1828800"/>
            <a:ext cx="0" cy="3352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0765" name="Line 45"/>
          <p:cNvSpPr>
            <a:spLocks noChangeShapeType="1"/>
          </p:cNvSpPr>
          <p:nvPr/>
        </p:nvSpPr>
        <p:spPr bwMode="auto">
          <a:xfrm flipH="1" flipV="1">
            <a:off x="5715000" y="3048000"/>
            <a:ext cx="228600" cy="0"/>
          </a:xfrm>
          <a:prstGeom prst="line">
            <a:avLst/>
          </a:prstGeom>
          <a:noFill/>
          <a:ln w="38100">
            <a:solidFill>
              <a:srgbClr val="FF0000"/>
            </a:solidFill>
            <a:round/>
            <a:headEnd/>
            <a:tailEnd type="triangle" w="med" len="med"/>
          </a:ln>
          <a:effectLst/>
        </p:spPr>
        <p:txBody>
          <a:bodyPr>
            <a:prstTxWarp prst="textNoShape">
              <a:avLst/>
            </a:prstTxWarp>
          </a:bodyPr>
          <a:lstStyle/>
          <a:p>
            <a:endParaRPr lang="en-US"/>
          </a:p>
        </p:txBody>
      </p:sp>
      <p:graphicFrame>
        <p:nvGraphicFramePr>
          <p:cNvPr id="30766" name="Object 46"/>
          <p:cNvGraphicFramePr>
            <a:graphicFrameLocks noChangeAspect="1"/>
          </p:cNvGraphicFramePr>
          <p:nvPr/>
        </p:nvGraphicFramePr>
        <p:xfrm>
          <a:off x="6019800" y="2057400"/>
          <a:ext cx="949325" cy="376238"/>
        </p:xfrm>
        <a:graphic>
          <a:graphicData uri="http://schemas.openxmlformats.org/presentationml/2006/ole">
            <p:oleObj spid="_x0000_s376839" name="Equation" r:id="rId10" imgW="545760" imgH="215640" progId="Equation.3">
              <p:embed/>
            </p:oleObj>
          </a:graphicData>
        </a:graphic>
      </p:graphicFrame>
      <p:sp>
        <p:nvSpPr>
          <p:cNvPr id="30767" name="Line 47"/>
          <p:cNvSpPr>
            <a:spLocks noChangeShapeType="1"/>
          </p:cNvSpPr>
          <p:nvPr/>
        </p:nvSpPr>
        <p:spPr bwMode="auto">
          <a:xfrm>
            <a:off x="4724400" y="3352800"/>
            <a:ext cx="2895600" cy="0"/>
          </a:xfrm>
          <a:prstGeom prst="line">
            <a:avLst/>
          </a:prstGeom>
          <a:noFill/>
          <a:ln w="9525">
            <a:solidFill>
              <a:schemeClr val="tx1"/>
            </a:solidFill>
            <a:round/>
            <a:headEnd/>
            <a:tailEnd/>
          </a:ln>
          <a:effectLst/>
        </p:spPr>
        <p:txBody>
          <a:bodyPr>
            <a:prstTxWarp prst="textNoShape">
              <a:avLst/>
            </a:prstTxWarp>
          </a:bodyPr>
          <a:lstStyle/>
          <a:p>
            <a:endParaRPr lang="en-US"/>
          </a:p>
        </p:txBody>
      </p:sp>
      <p:graphicFrame>
        <p:nvGraphicFramePr>
          <p:cNvPr id="30768" name="Object 48"/>
          <p:cNvGraphicFramePr>
            <a:graphicFrameLocks noChangeAspect="1"/>
          </p:cNvGraphicFramePr>
          <p:nvPr/>
        </p:nvGraphicFramePr>
        <p:xfrm>
          <a:off x="6583363" y="2976563"/>
          <a:ext cx="971550" cy="376237"/>
        </p:xfrm>
        <a:graphic>
          <a:graphicData uri="http://schemas.openxmlformats.org/presentationml/2006/ole">
            <p:oleObj spid="_x0000_s376840" name="Equation" r:id="rId11" imgW="558720" imgH="215640" progId="Equation.3">
              <p:embed/>
            </p:oleObj>
          </a:graphicData>
        </a:graphic>
      </p:graphicFrame>
      <p:sp>
        <p:nvSpPr>
          <p:cNvPr id="30769" name="Line 49"/>
          <p:cNvSpPr>
            <a:spLocks noChangeShapeType="1"/>
          </p:cNvSpPr>
          <p:nvPr/>
        </p:nvSpPr>
        <p:spPr bwMode="auto">
          <a:xfrm>
            <a:off x="6477000" y="3352800"/>
            <a:ext cx="0" cy="228600"/>
          </a:xfrm>
          <a:prstGeom prst="line">
            <a:avLst/>
          </a:prstGeom>
          <a:noFill/>
          <a:ln w="38100">
            <a:solidFill>
              <a:srgbClr val="FF0000"/>
            </a:solidFill>
            <a:round/>
            <a:headEnd/>
            <a:tailEnd type="triangle" w="med" len="med"/>
          </a:ln>
          <a:effectLst/>
        </p:spPr>
        <p:txBody>
          <a:bodyPr>
            <a:prstTxWarp prst="textNoShape">
              <a:avLst/>
            </a:prstTxWarp>
          </a:bodyPr>
          <a:lstStyle/>
          <a:p>
            <a:endParaRPr lang="en-US"/>
          </a:p>
        </p:txBody>
      </p:sp>
      <p:sp>
        <p:nvSpPr>
          <p:cNvPr id="30771" name="Line 51"/>
          <p:cNvSpPr>
            <a:spLocks noChangeShapeType="1"/>
          </p:cNvSpPr>
          <p:nvPr/>
        </p:nvSpPr>
        <p:spPr bwMode="auto">
          <a:xfrm>
            <a:off x="4724400" y="2743200"/>
            <a:ext cx="2438400" cy="2438400"/>
          </a:xfrm>
          <a:prstGeom prst="line">
            <a:avLst/>
          </a:prstGeom>
          <a:noFill/>
          <a:ln w="9525">
            <a:solidFill>
              <a:schemeClr val="tx1"/>
            </a:solidFill>
            <a:round/>
            <a:headEnd/>
            <a:tailEnd/>
          </a:ln>
          <a:effectLst/>
        </p:spPr>
        <p:txBody>
          <a:bodyPr>
            <a:prstTxWarp prst="textNoShape">
              <a:avLst/>
            </a:prstTxWarp>
          </a:bodyPr>
          <a:lstStyle/>
          <a:p>
            <a:endParaRPr lang="en-US"/>
          </a:p>
        </p:txBody>
      </p:sp>
      <p:graphicFrame>
        <p:nvGraphicFramePr>
          <p:cNvPr id="30772" name="Object 52"/>
          <p:cNvGraphicFramePr>
            <a:graphicFrameLocks noChangeAspect="1"/>
          </p:cNvGraphicFramePr>
          <p:nvPr/>
        </p:nvGraphicFramePr>
        <p:xfrm>
          <a:off x="6184900" y="3810000"/>
          <a:ext cx="1435100" cy="376238"/>
        </p:xfrm>
        <a:graphic>
          <a:graphicData uri="http://schemas.openxmlformats.org/presentationml/2006/ole">
            <p:oleObj spid="_x0000_s376841" name="Equation" r:id="rId12" imgW="825480" imgH="215640" progId="Equation.3">
              <p:embed/>
            </p:oleObj>
          </a:graphicData>
        </a:graphic>
      </p:graphicFrame>
      <p:sp>
        <p:nvSpPr>
          <p:cNvPr id="30773" name="Line 53"/>
          <p:cNvSpPr>
            <a:spLocks noChangeShapeType="1"/>
          </p:cNvSpPr>
          <p:nvPr/>
        </p:nvSpPr>
        <p:spPr bwMode="auto">
          <a:xfrm flipH="1">
            <a:off x="6172200" y="4343400"/>
            <a:ext cx="152400" cy="152400"/>
          </a:xfrm>
          <a:prstGeom prst="line">
            <a:avLst/>
          </a:prstGeom>
          <a:noFill/>
          <a:ln w="38100">
            <a:solidFill>
              <a:srgbClr val="FF0000"/>
            </a:solidFill>
            <a:round/>
            <a:headEnd/>
            <a:tailEnd type="triangle" w="med" len="med"/>
          </a:ln>
          <a:effectLst/>
        </p:spPr>
        <p:txBody>
          <a:bodyPr>
            <a:prstTxWarp prst="textNoShape">
              <a:avLst/>
            </a:prstTxWarp>
          </a:bodyPr>
          <a:lstStyle/>
          <a:p>
            <a:endParaRPr lang="en-US"/>
          </a:p>
        </p:txBody>
      </p:sp>
      <p:sp>
        <p:nvSpPr>
          <p:cNvPr id="30774" name="Text Box 54"/>
          <p:cNvSpPr txBox="1">
            <a:spLocks noChangeArrowheads="1"/>
          </p:cNvSpPr>
          <p:nvPr/>
        </p:nvSpPr>
        <p:spPr bwMode="auto">
          <a:xfrm>
            <a:off x="2286000" y="5867400"/>
            <a:ext cx="4038600" cy="3968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dirty="0">
                <a:solidFill>
                  <a:srgbClr val="FF0000"/>
                </a:solidFill>
              </a:rPr>
              <a:t>Where is the feasibility region?</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97" name="Freeform 53"/>
          <p:cNvSpPr>
            <a:spLocks/>
          </p:cNvSpPr>
          <p:nvPr/>
        </p:nvSpPr>
        <p:spPr bwMode="auto">
          <a:xfrm>
            <a:off x="4724400" y="3352800"/>
            <a:ext cx="1219200" cy="1828800"/>
          </a:xfrm>
          <a:custGeom>
            <a:avLst/>
            <a:gdLst/>
            <a:ahLst/>
            <a:cxnLst>
              <a:cxn ang="0">
                <a:pos x="0" y="1152"/>
              </a:cxn>
              <a:cxn ang="0">
                <a:pos x="0" y="0"/>
              </a:cxn>
              <a:cxn ang="0">
                <a:pos x="384" y="0"/>
              </a:cxn>
              <a:cxn ang="0">
                <a:pos x="768" y="384"/>
              </a:cxn>
              <a:cxn ang="0">
                <a:pos x="768" y="1152"/>
              </a:cxn>
              <a:cxn ang="0">
                <a:pos x="0" y="1152"/>
              </a:cxn>
            </a:cxnLst>
            <a:rect l="0" t="0" r="r" b="b"/>
            <a:pathLst>
              <a:path w="768" h="1152">
                <a:moveTo>
                  <a:pt x="0" y="1152"/>
                </a:moveTo>
                <a:lnTo>
                  <a:pt x="0" y="0"/>
                </a:lnTo>
                <a:lnTo>
                  <a:pt x="384" y="0"/>
                </a:lnTo>
                <a:lnTo>
                  <a:pt x="768" y="384"/>
                </a:lnTo>
                <a:lnTo>
                  <a:pt x="768" y="1152"/>
                </a:lnTo>
                <a:lnTo>
                  <a:pt x="0" y="1152"/>
                </a:lnTo>
                <a:close/>
              </a:path>
            </a:pathLst>
          </a:custGeom>
          <a:solidFill>
            <a:srgbClr val="99CCFF"/>
          </a:solidFill>
          <a:ln w="9525">
            <a:solidFill>
              <a:schemeClr val="tx1"/>
            </a:solidFill>
            <a:round/>
            <a:headEnd/>
            <a:tailEnd/>
          </a:ln>
          <a:effectLst/>
        </p:spPr>
        <p:txBody>
          <a:bodyPr>
            <a:prstTxWarp prst="textNoShape">
              <a:avLst/>
            </a:prstTxWarp>
          </a:bodyPr>
          <a:lstStyle/>
          <a:p>
            <a:endParaRPr lang="en-US"/>
          </a:p>
        </p:txBody>
      </p:sp>
      <p:sp>
        <p:nvSpPr>
          <p:cNvPr id="31746" name="Rectangle 2"/>
          <p:cNvSpPr>
            <a:spLocks noGrp="1" noChangeArrowheads="1"/>
          </p:cNvSpPr>
          <p:nvPr>
            <p:ph type="title"/>
          </p:nvPr>
        </p:nvSpPr>
        <p:spPr/>
        <p:txBody>
          <a:bodyPr/>
          <a:lstStyle/>
          <a:p>
            <a:r>
              <a:rPr lang="en-US" dirty="0" smtClean="0"/>
              <a:t>An LP example</a:t>
            </a:r>
            <a:endParaRPr lang="en-US" dirty="0"/>
          </a:p>
        </p:txBody>
      </p:sp>
      <p:graphicFrame>
        <p:nvGraphicFramePr>
          <p:cNvPr id="31747" name="Object 3"/>
          <p:cNvGraphicFramePr>
            <a:graphicFrameLocks noChangeAspect="1"/>
          </p:cNvGraphicFramePr>
          <p:nvPr/>
        </p:nvGraphicFramePr>
        <p:xfrm>
          <a:off x="1455738" y="3016250"/>
          <a:ext cx="2209800" cy="1936750"/>
        </p:xfrm>
        <a:graphic>
          <a:graphicData uri="http://schemas.openxmlformats.org/presentationml/2006/ole">
            <p:oleObj spid="_x0000_s377858" name="Equation" r:id="rId3" imgW="1041120" imgH="914400" progId="Equation.3">
              <p:embed/>
            </p:oleObj>
          </a:graphicData>
        </a:graphic>
      </p:graphicFrame>
      <p:graphicFrame>
        <p:nvGraphicFramePr>
          <p:cNvPr id="31748" name="Object 4"/>
          <p:cNvGraphicFramePr>
            <a:graphicFrameLocks noChangeAspect="1"/>
          </p:cNvGraphicFramePr>
          <p:nvPr/>
        </p:nvGraphicFramePr>
        <p:xfrm>
          <a:off x="685800" y="2179638"/>
          <a:ext cx="2397125" cy="457200"/>
        </p:xfrm>
        <a:graphic>
          <a:graphicData uri="http://schemas.openxmlformats.org/presentationml/2006/ole">
            <p:oleObj spid="_x0000_s377859" name="Equation" r:id="rId4" imgW="1130040" imgH="215640" progId="Equation.3">
              <p:embed/>
            </p:oleObj>
          </a:graphicData>
        </a:graphic>
      </p:graphicFrame>
      <p:graphicFrame>
        <p:nvGraphicFramePr>
          <p:cNvPr id="31749" name="Object 5"/>
          <p:cNvGraphicFramePr>
            <a:graphicFrameLocks noChangeAspect="1"/>
          </p:cNvGraphicFramePr>
          <p:nvPr/>
        </p:nvGraphicFramePr>
        <p:xfrm>
          <a:off x="695325" y="2713038"/>
          <a:ext cx="1524000" cy="487362"/>
        </p:xfrm>
        <a:graphic>
          <a:graphicData uri="http://schemas.openxmlformats.org/presentationml/2006/ole">
            <p:oleObj spid="_x0000_s377860" name="Equation" r:id="rId5" imgW="634680" imgH="203040" progId="Equation.3">
              <p:embed/>
            </p:oleObj>
          </a:graphicData>
        </a:graphic>
      </p:graphicFrame>
      <p:grpSp>
        <p:nvGrpSpPr>
          <p:cNvPr id="2" name="Group 6"/>
          <p:cNvGrpSpPr>
            <a:grpSpLocks/>
          </p:cNvGrpSpPr>
          <p:nvPr/>
        </p:nvGrpSpPr>
        <p:grpSpPr bwMode="auto">
          <a:xfrm>
            <a:off x="4267200" y="1376363"/>
            <a:ext cx="4332288" cy="4110037"/>
            <a:chOff x="2688" y="867"/>
            <a:chExt cx="2729" cy="2589"/>
          </a:xfrm>
        </p:grpSpPr>
        <p:grpSp>
          <p:nvGrpSpPr>
            <p:cNvPr id="3" name="Group 7"/>
            <p:cNvGrpSpPr>
              <a:grpSpLocks/>
            </p:cNvGrpSpPr>
            <p:nvPr/>
          </p:nvGrpSpPr>
          <p:grpSpPr bwMode="auto">
            <a:xfrm>
              <a:off x="2880" y="867"/>
              <a:ext cx="2537" cy="2493"/>
              <a:chOff x="2880" y="867"/>
              <a:chExt cx="2537" cy="2493"/>
            </a:xfrm>
          </p:grpSpPr>
          <p:grpSp>
            <p:nvGrpSpPr>
              <p:cNvPr id="4" name="Group 8"/>
              <p:cNvGrpSpPr>
                <a:grpSpLocks/>
              </p:cNvGrpSpPr>
              <p:nvPr/>
            </p:nvGrpSpPr>
            <p:grpSpPr bwMode="auto">
              <a:xfrm>
                <a:off x="2976" y="1152"/>
                <a:ext cx="2208" cy="2112"/>
                <a:chOff x="3072" y="1104"/>
                <a:chExt cx="2208" cy="2112"/>
              </a:xfrm>
            </p:grpSpPr>
            <p:sp>
              <p:nvSpPr>
                <p:cNvPr id="31753" name="Line 9"/>
                <p:cNvSpPr>
                  <a:spLocks noChangeShapeType="1"/>
                </p:cNvSpPr>
                <p:nvPr/>
              </p:nvSpPr>
              <p:spPr bwMode="auto">
                <a:xfrm flipV="1">
                  <a:off x="3072" y="1104"/>
                  <a:ext cx="0" cy="2112"/>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31754" name="Line 10"/>
                <p:cNvSpPr>
                  <a:spLocks noChangeShapeType="1"/>
                </p:cNvSpPr>
                <p:nvPr/>
              </p:nvSpPr>
              <p:spPr bwMode="auto">
                <a:xfrm>
                  <a:off x="3072" y="3216"/>
                  <a:ext cx="2208"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31755" name="Line 11"/>
                <p:cNvSpPr>
                  <a:spLocks noChangeShapeType="1"/>
                </p:cNvSpPr>
                <p:nvPr/>
              </p:nvSpPr>
              <p:spPr bwMode="auto">
                <a:xfrm>
                  <a:off x="3072" y="3024"/>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1756" name="Line 12"/>
                <p:cNvSpPr>
                  <a:spLocks noChangeShapeType="1"/>
                </p:cNvSpPr>
                <p:nvPr/>
              </p:nvSpPr>
              <p:spPr bwMode="auto">
                <a:xfrm>
                  <a:off x="3072" y="2832"/>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1757" name="Line 13"/>
                <p:cNvSpPr>
                  <a:spLocks noChangeShapeType="1"/>
                </p:cNvSpPr>
                <p:nvPr/>
              </p:nvSpPr>
              <p:spPr bwMode="auto">
                <a:xfrm>
                  <a:off x="3072" y="2640"/>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1758" name="Line 14"/>
                <p:cNvSpPr>
                  <a:spLocks noChangeShapeType="1"/>
                </p:cNvSpPr>
                <p:nvPr/>
              </p:nvSpPr>
              <p:spPr bwMode="auto">
                <a:xfrm>
                  <a:off x="3072" y="2448"/>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1759" name="Line 15"/>
                <p:cNvSpPr>
                  <a:spLocks noChangeShapeType="1"/>
                </p:cNvSpPr>
                <p:nvPr/>
              </p:nvSpPr>
              <p:spPr bwMode="auto">
                <a:xfrm>
                  <a:off x="3072" y="2256"/>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1760" name="Line 16"/>
                <p:cNvSpPr>
                  <a:spLocks noChangeShapeType="1"/>
                </p:cNvSpPr>
                <p:nvPr/>
              </p:nvSpPr>
              <p:spPr bwMode="auto">
                <a:xfrm>
                  <a:off x="3072" y="2064"/>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1761" name="Line 17"/>
                <p:cNvSpPr>
                  <a:spLocks noChangeShapeType="1"/>
                </p:cNvSpPr>
                <p:nvPr/>
              </p:nvSpPr>
              <p:spPr bwMode="auto">
                <a:xfrm>
                  <a:off x="3072" y="1872"/>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1762" name="Line 18"/>
                <p:cNvSpPr>
                  <a:spLocks noChangeShapeType="1"/>
                </p:cNvSpPr>
                <p:nvPr/>
              </p:nvSpPr>
              <p:spPr bwMode="auto">
                <a:xfrm>
                  <a:off x="3072" y="1680"/>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1763" name="Line 19"/>
                <p:cNvSpPr>
                  <a:spLocks noChangeShapeType="1"/>
                </p:cNvSpPr>
                <p:nvPr/>
              </p:nvSpPr>
              <p:spPr bwMode="auto">
                <a:xfrm>
                  <a:off x="3072" y="1488"/>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1764" name="Line 20"/>
                <p:cNvSpPr>
                  <a:spLocks noChangeShapeType="1"/>
                </p:cNvSpPr>
                <p:nvPr/>
              </p:nvSpPr>
              <p:spPr bwMode="auto">
                <a:xfrm>
                  <a:off x="3072" y="1296"/>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1765" name="Line 21"/>
                <p:cNvSpPr>
                  <a:spLocks noChangeShapeType="1"/>
                </p:cNvSpPr>
                <p:nvPr/>
              </p:nvSpPr>
              <p:spPr bwMode="auto">
                <a:xfrm flipV="1">
                  <a:off x="3264"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1766" name="Line 22"/>
                <p:cNvSpPr>
                  <a:spLocks noChangeShapeType="1"/>
                </p:cNvSpPr>
                <p:nvPr/>
              </p:nvSpPr>
              <p:spPr bwMode="auto">
                <a:xfrm flipV="1">
                  <a:off x="3456"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1767" name="Line 23"/>
                <p:cNvSpPr>
                  <a:spLocks noChangeShapeType="1"/>
                </p:cNvSpPr>
                <p:nvPr/>
              </p:nvSpPr>
              <p:spPr bwMode="auto">
                <a:xfrm flipV="1">
                  <a:off x="3648"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1768" name="Line 24"/>
                <p:cNvSpPr>
                  <a:spLocks noChangeShapeType="1"/>
                </p:cNvSpPr>
                <p:nvPr/>
              </p:nvSpPr>
              <p:spPr bwMode="auto">
                <a:xfrm flipV="1">
                  <a:off x="3840"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1769" name="Line 25"/>
                <p:cNvSpPr>
                  <a:spLocks noChangeShapeType="1"/>
                </p:cNvSpPr>
                <p:nvPr/>
              </p:nvSpPr>
              <p:spPr bwMode="auto">
                <a:xfrm flipV="1">
                  <a:off x="4032"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1770" name="Line 26"/>
                <p:cNvSpPr>
                  <a:spLocks noChangeShapeType="1"/>
                </p:cNvSpPr>
                <p:nvPr/>
              </p:nvSpPr>
              <p:spPr bwMode="auto">
                <a:xfrm flipV="1">
                  <a:off x="4224"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1771" name="Line 27"/>
                <p:cNvSpPr>
                  <a:spLocks noChangeShapeType="1"/>
                </p:cNvSpPr>
                <p:nvPr/>
              </p:nvSpPr>
              <p:spPr bwMode="auto">
                <a:xfrm flipV="1">
                  <a:off x="4416"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1772" name="Line 28"/>
                <p:cNvSpPr>
                  <a:spLocks noChangeShapeType="1"/>
                </p:cNvSpPr>
                <p:nvPr/>
              </p:nvSpPr>
              <p:spPr bwMode="auto">
                <a:xfrm flipV="1">
                  <a:off x="4608"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1773" name="Line 29"/>
                <p:cNvSpPr>
                  <a:spLocks noChangeShapeType="1"/>
                </p:cNvSpPr>
                <p:nvPr/>
              </p:nvSpPr>
              <p:spPr bwMode="auto">
                <a:xfrm flipV="1">
                  <a:off x="4800"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grpSp>
          <p:graphicFrame>
            <p:nvGraphicFramePr>
              <p:cNvPr id="31774" name="Object 30"/>
              <p:cNvGraphicFramePr>
                <a:graphicFrameLocks noChangeAspect="1"/>
              </p:cNvGraphicFramePr>
              <p:nvPr/>
            </p:nvGraphicFramePr>
            <p:xfrm>
              <a:off x="2880" y="867"/>
              <a:ext cx="181" cy="237"/>
            </p:xfrm>
            <a:graphic>
              <a:graphicData uri="http://schemas.openxmlformats.org/presentationml/2006/ole">
                <p:oleObj spid="_x0000_s377866" name="Equation" r:id="rId6" imgW="164880" imgH="215640" progId="Equation.3">
                  <p:embed/>
                </p:oleObj>
              </a:graphicData>
            </a:graphic>
          </p:graphicFrame>
          <p:graphicFrame>
            <p:nvGraphicFramePr>
              <p:cNvPr id="31775" name="Object 31"/>
              <p:cNvGraphicFramePr>
                <a:graphicFrameLocks noChangeAspect="1"/>
              </p:cNvGraphicFramePr>
              <p:nvPr/>
            </p:nvGraphicFramePr>
            <p:xfrm>
              <a:off x="5250" y="3123"/>
              <a:ext cx="167" cy="237"/>
            </p:xfrm>
            <a:graphic>
              <a:graphicData uri="http://schemas.openxmlformats.org/presentationml/2006/ole">
                <p:oleObj spid="_x0000_s377867" name="Equation" r:id="rId7" imgW="152280" imgH="215640" progId="Equation.3">
                  <p:embed/>
                </p:oleObj>
              </a:graphicData>
            </a:graphic>
          </p:graphicFrame>
        </p:grpSp>
        <p:sp>
          <p:nvSpPr>
            <p:cNvPr id="31776" name="Text Box 32"/>
            <p:cNvSpPr txBox="1">
              <a:spLocks noChangeArrowheads="1"/>
            </p:cNvSpPr>
            <p:nvPr/>
          </p:nvSpPr>
          <p:spPr bwMode="auto">
            <a:xfrm>
              <a:off x="3216" y="3264"/>
              <a:ext cx="528" cy="192"/>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100</a:t>
              </a:r>
            </a:p>
          </p:txBody>
        </p:sp>
        <p:sp>
          <p:nvSpPr>
            <p:cNvPr id="31777" name="Text Box 33"/>
            <p:cNvSpPr txBox="1">
              <a:spLocks noChangeArrowheads="1"/>
            </p:cNvSpPr>
            <p:nvPr/>
          </p:nvSpPr>
          <p:spPr bwMode="auto">
            <a:xfrm>
              <a:off x="3600" y="3264"/>
              <a:ext cx="528" cy="192"/>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200</a:t>
              </a:r>
            </a:p>
          </p:txBody>
        </p:sp>
        <p:sp>
          <p:nvSpPr>
            <p:cNvPr id="31778" name="Text Box 34"/>
            <p:cNvSpPr txBox="1">
              <a:spLocks noChangeArrowheads="1"/>
            </p:cNvSpPr>
            <p:nvPr/>
          </p:nvSpPr>
          <p:spPr bwMode="auto">
            <a:xfrm>
              <a:off x="4032" y="3264"/>
              <a:ext cx="528" cy="192"/>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300</a:t>
              </a:r>
            </a:p>
          </p:txBody>
        </p:sp>
        <p:sp>
          <p:nvSpPr>
            <p:cNvPr id="31779" name="Text Box 35"/>
            <p:cNvSpPr txBox="1">
              <a:spLocks noChangeArrowheads="1"/>
            </p:cNvSpPr>
            <p:nvPr/>
          </p:nvSpPr>
          <p:spPr bwMode="auto">
            <a:xfrm>
              <a:off x="2688" y="2784"/>
              <a:ext cx="528" cy="192"/>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100</a:t>
              </a:r>
            </a:p>
          </p:txBody>
        </p:sp>
        <p:sp>
          <p:nvSpPr>
            <p:cNvPr id="31780" name="Text Box 36"/>
            <p:cNvSpPr txBox="1">
              <a:spLocks noChangeArrowheads="1"/>
            </p:cNvSpPr>
            <p:nvPr/>
          </p:nvSpPr>
          <p:spPr bwMode="auto">
            <a:xfrm>
              <a:off x="2688" y="2400"/>
              <a:ext cx="528" cy="192"/>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200</a:t>
              </a:r>
            </a:p>
          </p:txBody>
        </p:sp>
        <p:sp>
          <p:nvSpPr>
            <p:cNvPr id="31781" name="Text Box 37"/>
            <p:cNvSpPr txBox="1">
              <a:spLocks noChangeArrowheads="1"/>
            </p:cNvSpPr>
            <p:nvPr/>
          </p:nvSpPr>
          <p:spPr bwMode="auto">
            <a:xfrm>
              <a:off x="2688" y="2016"/>
              <a:ext cx="528" cy="192"/>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300</a:t>
              </a:r>
            </a:p>
          </p:txBody>
        </p:sp>
        <p:sp>
          <p:nvSpPr>
            <p:cNvPr id="31782" name="Text Box 38"/>
            <p:cNvSpPr txBox="1">
              <a:spLocks noChangeArrowheads="1"/>
            </p:cNvSpPr>
            <p:nvPr/>
          </p:nvSpPr>
          <p:spPr bwMode="auto">
            <a:xfrm>
              <a:off x="2688" y="1632"/>
              <a:ext cx="528" cy="192"/>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400</a:t>
              </a:r>
            </a:p>
          </p:txBody>
        </p:sp>
        <p:sp>
          <p:nvSpPr>
            <p:cNvPr id="31783" name="Text Box 39"/>
            <p:cNvSpPr txBox="1">
              <a:spLocks noChangeArrowheads="1"/>
            </p:cNvSpPr>
            <p:nvPr/>
          </p:nvSpPr>
          <p:spPr bwMode="auto">
            <a:xfrm>
              <a:off x="4368" y="3264"/>
              <a:ext cx="528" cy="192"/>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400</a:t>
              </a:r>
            </a:p>
          </p:txBody>
        </p:sp>
      </p:grpSp>
      <p:graphicFrame>
        <p:nvGraphicFramePr>
          <p:cNvPr id="31784" name="Object 40"/>
          <p:cNvGraphicFramePr>
            <a:graphicFrameLocks noChangeAspect="1"/>
          </p:cNvGraphicFramePr>
          <p:nvPr/>
        </p:nvGraphicFramePr>
        <p:xfrm>
          <a:off x="7620000" y="4724400"/>
          <a:ext cx="685800" cy="376238"/>
        </p:xfrm>
        <a:graphic>
          <a:graphicData uri="http://schemas.openxmlformats.org/presentationml/2006/ole">
            <p:oleObj spid="_x0000_s377861" name="Equation" r:id="rId8" imgW="393480" imgH="215640" progId="Equation.3">
              <p:embed/>
            </p:oleObj>
          </a:graphicData>
        </a:graphic>
      </p:graphicFrame>
      <p:graphicFrame>
        <p:nvGraphicFramePr>
          <p:cNvPr id="31785" name="Object 41"/>
          <p:cNvGraphicFramePr>
            <a:graphicFrameLocks noChangeAspect="1"/>
          </p:cNvGraphicFramePr>
          <p:nvPr/>
        </p:nvGraphicFramePr>
        <p:xfrm>
          <a:off x="4724400" y="1905000"/>
          <a:ext cx="706438" cy="376238"/>
        </p:xfrm>
        <a:graphic>
          <a:graphicData uri="http://schemas.openxmlformats.org/presentationml/2006/ole">
            <p:oleObj spid="_x0000_s377862" name="Equation" r:id="rId9" imgW="406080" imgH="215640" progId="Equation.3">
              <p:embed/>
            </p:oleObj>
          </a:graphicData>
        </a:graphic>
      </p:graphicFrame>
      <p:sp>
        <p:nvSpPr>
          <p:cNvPr id="31786" name="Line 42"/>
          <p:cNvSpPr>
            <a:spLocks noChangeShapeType="1"/>
          </p:cNvSpPr>
          <p:nvPr/>
        </p:nvSpPr>
        <p:spPr bwMode="auto">
          <a:xfrm flipV="1">
            <a:off x="7467600" y="4953000"/>
            <a:ext cx="0" cy="228600"/>
          </a:xfrm>
          <a:prstGeom prst="line">
            <a:avLst/>
          </a:prstGeom>
          <a:noFill/>
          <a:ln w="38100">
            <a:solidFill>
              <a:srgbClr val="FF0000"/>
            </a:solidFill>
            <a:round/>
            <a:headEnd/>
            <a:tailEnd type="triangle" w="med" len="med"/>
          </a:ln>
          <a:effectLst/>
        </p:spPr>
        <p:txBody>
          <a:bodyPr>
            <a:prstTxWarp prst="textNoShape">
              <a:avLst/>
            </a:prstTxWarp>
          </a:bodyPr>
          <a:lstStyle/>
          <a:p>
            <a:endParaRPr lang="en-US"/>
          </a:p>
        </p:txBody>
      </p:sp>
      <p:sp>
        <p:nvSpPr>
          <p:cNvPr id="31787" name="Line 43"/>
          <p:cNvSpPr>
            <a:spLocks noChangeShapeType="1"/>
          </p:cNvSpPr>
          <p:nvPr/>
        </p:nvSpPr>
        <p:spPr bwMode="auto">
          <a:xfrm flipV="1">
            <a:off x="4724400" y="2438400"/>
            <a:ext cx="228600" cy="0"/>
          </a:xfrm>
          <a:prstGeom prst="line">
            <a:avLst/>
          </a:prstGeom>
          <a:noFill/>
          <a:ln w="38100">
            <a:solidFill>
              <a:srgbClr val="FF0000"/>
            </a:solidFill>
            <a:round/>
            <a:headEnd/>
            <a:tailEnd type="triangle" w="med" len="med"/>
          </a:ln>
          <a:effectLst/>
        </p:spPr>
        <p:txBody>
          <a:bodyPr>
            <a:prstTxWarp prst="textNoShape">
              <a:avLst/>
            </a:prstTxWarp>
          </a:bodyPr>
          <a:lstStyle/>
          <a:p>
            <a:endParaRPr lang="en-US"/>
          </a:p>
        </p:txBody>
      </p:sp>
      <p:sp>
        <p:nvSpPr>
          <p:cNvPr id="31788" name="Line 44"/>
          <p:cNvSpPr>
            <a:spLocks noChangeShapeType="1"/>
          </p:cNvSpPr>
          <p:nvPr/>
        </p:nvSpPr>
        <p:spPr bwMode="auto">
          <a:xfrm flipV="1">
            <a:off x="5943600" y="1828800"/>
            <a:ext cx="0" cy="3352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1789" name="Line 45"/>
          <p:cNvSpPr>
            <a:spLocks noChangeShapeType="1"/>
          </p:cNvSpPr>
          <p:nvPr/>
        </p:nvSpPr>
        <p:spPr bwMode="auto">
          <a:xfrm flipH="1" flipV="1">
            <a:off x="5715000" y="3048000"/>
            <a:ext cx="228600" cy="0"/>
          </a:xfrm>
          <a:prstGeom prst="line">
            <a:avLst/>
          </a:prstGeom>
          <a:noFill/>
          <a:ln w="38100">
            <a:solidFill>
              <a:srgbClr val="FF0000"/>
            </a:solidFill>
            <a:round/>
            <a:headEnd/>
            <a:tailEnd type="triangle" w="med" len="med"/>
          </a:ln>
          <a:effectLst/>
        </p:spPr>
        <p:txBody>
          <a:bodyPr>
            <a:prstTxWarp prst="textNoShape">
              <a:avLst/>
            </a:prstTxWarp>
          </a:bodyPr>
          <a:lstStyle/>
          <a:p>
            <a:endParaRPr lang="en-US"/>
          </a:p>
        </p:txBody>
      </p:sp>
      <p:graphicFrame>
        <p:nvGraphicFramePr>
          <p:cNvPr id="31790" name="Object 46"/>
          <p:cNvGraphicFramePr>
            <a:graphicFrameLocks noChangeAspect="1"/>
          </p:cNvGraphicFramePr>
          <p:nvPr/>
        </p:nvGraphicFramePr>
        <p:xfrm>
          <a:off x="6019800" y="2057400"/>
          <a:ext cx="949325" cy="376238"/>
        </p:xfrm>
        <a:graphic>
          <a:graphicData uri="http://schemas.openxmlformats.org/presentationml/2006/ole">
            <p:oleObj spid="_x0000_s377863" name="Equation" r:id="rId10" imgW="545760" imgH="215640" progId="Equation.3">
              <p:embed/>
            </p:oleObj>
          </a:graphicData>
        </a:graphic>
      </p:graphicFrame>
      <p:sp>
        <p:nvSpPr>
          <p:cNvPr id="31791" name="Line 47"/>
          <p:cNvSpPr>
            <a:spLocks noChangeShapeType="1"/>
          </p:cNvSpPr>
          <p:nvPr/>
        </p:nvSpPr>
        <p:spPr bwMode="auto">
          <a:xfrm>
            <a:off x="4724400" y="3352800"/>
            <a:ext cx="2895600" cy="0"/>
          </a:xfrm>
          <a:prstGeom prst="line">
            <a:avLst/>
          </a:prstGeom>
          <a:noFill/>
          <a:ln w="9525">
            <a:solidFill>
              <a:schemeClr val="tx1"/>
            </a:solidFill>
            <a:round/>
            <a:headEnd/>
            <a:tailEnd/>
          </a:ln>
          <a:effectLst/>
        </p:spPr>
        <p:txBody>
          <a:bodyPr>
            <a:prstTxWarp prst="textNoShape">
              <a:avLst/>
            </a:prstTxWarp>
          </a:bodyPr>
          <a:lstStyle/>
          <a:p>
            <a:endParaRPr lang="en-US"/>
          </a:p>
        </p:txBody>
      </p:sp>
      <p:graphicFrame>
        <p:nvGraphicFramePr>
          <p:cNvPr id="31792" name="Object 48"/>
          <p:cNvGraphicFramePr>
            <a:graphicFrameLocks noChangeAspect="1"/>
          </p:cNvGraphicFramePr>
          <p:nvPr/>
        </p:nvGraphicFramePr>
        <p:xfrm>
          <a:off x="6583363" y="2976563"/>
          <a:ext cx="971550" cy="376237"/>
        </p:xfrm>
        <a:graphic>
          <a:graphicData uri="http://schemas.openxmlformats.org/presentationml/2006/ole">
            <p:oleObj spid="_x0000_s377864" name="Equation" r:id="rId11" imgW="558720" imgH="215640" progId="Equation.3">
              <p:embed/>
            </p:oleObj>
          </a:graphicData>
        </a:graphic>
      </p:graphicFrame>
      <p:sp>
        <p:nvSpPr>
          <p:cNvPr id="31793" name="Line 49"/>
          <p:cNvSpPr>
            <a:spLocks noChangeShapeType="1"/>
          </p:cNvSpPr>
          <p:nvPr/>
        </p:nvSpPr>
        <p:spPr bwMode="auto">
          <a:xfrm>
            <a:off x="6477000" y="3352800"/>
            <a:ext cx="0" cy="228600"/>
          </a:xfrm>
          <a:prstGeom prst="line">
            <a:avLst/>
          </a:prstGeom>
          <a:noFill/>
          <a:ln w="38100">
            <a:solidFill>
              <a:srgbClr val="FF0000"/>
            </a:solidFill>
            <a:round/>
            <a:headEnd/>
            <a:tailEnd type="triangle" w="med" len="med"/>
          </a:ln>
          <a:effectLst/>
        </p:spPr>
        <p:txBody>
          <a:bodyPr>
            <a:prstTxWarp prst="textNoShape">
              <a:avLst/>
            </a:prstTxWarp>
          </a:bodyPr>
          <a:lstStyle/>
          <a:p>
            <a:endParaRPr lang="en-US"/>
          </a:p>
        </p:txBody>
      </p:sp>
      <p:sp>
        <p:nvSpPr>
          <p:cNvPr id="31794" name="Line 50"/>
          <p:cNvSpPr>
            <a:spLocks noChangeShapeType="1"/>
          </p:cNvSpPr>
          <p:nvPr/>
        </p:nvSpPr>
        <p:spPr bwMode="auto">
          <a:xfrm>
            <a:off x="4724400" y="2743200"/>
            <a:ext cx="2438400" cy="2438400"/>
          </a:xfrm>
          <a:prstGeom prst="line">
            <a:avLst/>
          </a:prstGeom>
          <a:noFill/>
          <a:ln w="9525">
            <a:solidFill>
              <a:schemeClr val="tx1"/>
            </a:solidFill>
            <a:round/>
            <a:headEnd/>
            <a:tailEnd/>
          </a:ln>
          <a:effectLst/>
        </p:spPr>
        <p:txBody>
          <a:bodyPr>
            <a:prstTxWarp prst="textNoShape">
              <a:avLst/>
            </a:prstTxWarp>
          </a:bodyPr>
          <a:lstStyle/>
          <a:p>
            <a:endParaRPr lang="en-US"/>
          </a:p>
        </p:txBody>
      </p:sp>
      <p:graphicFrame>
        <p:nvGraphicFramePr>
          <p:cNvPr id="31795" name="Object 51"/>
          <p:cNvGraphicFramePr>
            <a:graphicFrameLocks noChangeAspect="1"/>
          </p:cNvGraphicFramePr>
          <p:nvPr/>
        </p:nvGraphicFramePr>
        <p:xfrm>
          <a:off x="6184900" y="3810000"/>
          <a:ext cx="1435100" cy="376238"/>
        </p:xfrm>
        <a:graphic>
          <a:graphicData uri="http://schemas.openxmlformats.org/presentationml/2006/ole">
            <p:oleObj spid="_x0000_s377865" name="Equation" r:id="rId12" imgW="825480" imgH="215640" progId="Equation.3">
              <p:embed/>
            </p:oleObj>
          </a:graphicData>
        </a:graphic>
      </p:graphicFrame>
      <p:sp>
        <p:nvSpPr>
          <p:cNvPr id="31796" name="Line 52"/>
          <p:cNvSpPr>
            <a:spLocks noChangeShapeType="1"/>
          </p:cNvSpPr>
          <p:nvPr/>
        </p:nvSpPr>
        <p:spPr bwMode="auto">
          <a:xfrm flipH="1">
            <a:off x="6172200" y="4343400"/>
            <a:ext cx="152400" cy="152400"/>
          </a:xfrm>
          <a:prstGeom prst="line">
            <a:avLst/>
          </a:prstGeom>
          <a:noFill/>
          <a:ln w="38100">
            <a:solidFill>
              <a:srgbClr val="FF0000"/>
            </a:solidFill>
            <a:round/>
            <a:headEnd/>
            <a:tailEnd type="triangle" w="med" len="med"/>
          </a:ln>
          <a:effectLst/>
        </p:spPr>
        <p:txBody>
          <a:bodyPr>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Freeform 2"/>
          <p:cNvSpPr>
            <a:spLocks/>
          </p:cNvSpPr>
          <p:nvPr/>
        </p:nvSpPr>
        <p:spPr bwMode="auto">
          <a:xfrm>
            <a:off x="4724400" y="3352800"/>
            <a:ext cx="1219200" cy="1828800"/>
          </a:xfrm>
          <a:custGeom>
            <a:avLst/>
            <a:gdLst/>
            <a:ahLst/>
            <a:cxnLst>
              <a:cxn ang="0">
                <a:pos x="0" y="1152"/>
              </a:cxn>
              <a:cxn ang="0">
                <a:pos x="0" y="0"/>
              </a:cxn>
              <a:cxn ang="0">
                <a:pos x="384" y="0"/>
              </a:cxn>
              <a:cxn ang="0">
                <a:pos x="768" y="384"/>
              </a:cxn>
              <a:cxn ang="0">
                <a:pos x="768" y="1152"/>
              </a:cxn>
              <a:cxn ang="0">
                <a:pos x="0" y="1152"/>
              </a:cxn>
            </a:cxnLst>
            <a:rect l="0" t="0" r="r" b="b"/>
            <a:pathLst>
              <a:path w="768" h="1152">
                <a:moveTo>
                  <a:pt x="0" y="1152"/>
                </a:moveTo>
                <a:lnTo>
                  <a:pt x="0" y="0"/>
                </a:lnTo>
                <a:lnTo>
                  <a:pt x="384" y="0"/>
                </a:lnTo>
                <a:lnTo>
                  <a:pt x="768" y="384"/>
                </a:lnTo>
                <a:lnTo>
                  <a:pt x="768" y="1152"/>
                </a:lnTo>
                <a:lnTo>
                  <a:pt x="0" y="1152"/>
                </a:lnTo>
                <a:close/>
              </a:path>
            </a:pathLst>
          </a:custGeom>
          <a:solidFill>
            <a:srgbClr val="99CCFF"/>
          </a:solidFill>
          <a:ln w="9525">
            <a:solidFill>
              <a:schemeClr val="tx1"/>
            </a:solidFill>
            <a:round/>
            <a:headEnd/>
            <a:tailEnd/>
          </a:ln>
          <a:effectLst/>
        </p:spPr>
        <p:txBody>
          <a:bodyPr>
            <a:prstTxWarp prst="textNoShape">
              <a:avLst/>
            </a:prstTxWarp>
          </a:bodyPr>
          <a:lstStyle/>
          <a:p>
            <a:endParaRPr lang="en-US"/>
          </a:p>
        </p:txBody>
      </p:sp>
      <p:sp>
        <p:nvSpPr>
          <p:cNvPr id="32771" name="Rectangle 3"/>
          <p:cNvSpPr>
            <a:spLocks noGrp="1" noChangeArrowheads="1"/>
          </p:cNvSpPr>
          <p:nvPr>
            <p:ph type="title"/>
          </p:nvPr>
        </p:nvSpPr>
        <p:spPr/>
        <p:txBody>
          <a:bodyPr/>
          <a:lstStyle/>
          <a:p>
            <a:r>
              <a:rPr lang="en-US" dirty="0" smtClean="0"/>
              <a:t>An LP example</a:t>
            </a:r>
            <a:endParaRPr lang="en-US" dirty="0"/>
          </a:p>
        </p:txBody>
      </p:sp>
      <p:graphicFrame>
        <p:nvGraphicFramePr>
          <p:cNvPr id="32772" name="Object 4"/>
          <p:cNvGraphicFramePr>
            <a:graphicFrameLocks noChangeAspect="1"/>
          </p:cNvGraphicFramePr>
          <p:nvPr/>
        </p:nvGraphicFramePr>
        <p:xfrm>
          <a:off x="1455738" y="3016250"/>
          <a:ext cx="2209800" cy="1936750"/>
        </p:xfrm>
        <a:graphic>
          <a:graphicData uri="http://schemas.openxmlformats.org/presentationml/2006/ole">
            <p:oleObj spid="_x0000_s378882" name="Equation" r:id="rId3" imgW="1041120" imgH="914400" progId="Equation.3">
              <p:embed/>
            </p:oleObj>
          </a:graphicData>
        </a:graphic>
      </p:graphicFrame>
      <p:graphicFrame>
        <p:nvGraphicFramePr>
          <p:cNvPr id="32773" name="Object 5"/>
          <p:cNvGraphicFramePr>
            <a:graphicFrameLocks noChangeAspect="1"/>
          </p:cNvGraphicFramePr>
          <p:nvPr/>
        </p:nvGraphicFramePr>
        <p:xfrm>
          <a:off x="685800" y="2179638"/>
          <a:ext cx="2397125" cy="457200"/>
        </p:xfrm>
        <a:graphic>
          <a:graphicData uri="http://schemas.openxmlformats.org/presentationml/2006/ole">
            <p:oleObj spid="_x0000_s378883" name="Equation" r:id="rId4" imgW="1130040" imgH="215640" progId="Equation.3">
              <p:embed/>
            </p:oleObj>
          </a:graphicData>
        </a:graphic>
      </p:graphicFrame>
      <p:graphicFrame>
        <p:nvGraphicFramePr>
          <p:cNvPr id="32774" name="Object 6"/>
          <p:cNvGraphicFramePr>
            <a:graphicFrameLocks noChangeAspect="1"/>
          </p:cNvGraphicFramePr>
          <p:nvPr/>
        </p:nvGraphicFramePr>
        <p:xfrm>
          <a:off x="695325" y="2713038"/>
          <a:ext cx="1524000" cy="487362"/>
        </p:xfrm>
        <a:graphic>
          <a:graphicData uri="http://schemas.openxmlformats.org/presentationml/2006/ole">
            <p:oleObj spid="_x0000_s378884" name="Equation" r:id="rId5" imgW="634680" imgH="203040" progId="Equation.3">
              <p:embed/>
            </p:oleObj>
          </a:graphicData>
        </a:graphic>
      </p:graphicFrame>
      <p:grpSp>
        <p:nvGrpSpPr>
          <p:cNvPr id="2" name="Group 7"/>
          <p:cNvGrpSpPr>
            <a:grpSpLocks/>
          </p:cNvGrpSpPr>
          <p:nvPr/>
        </p:nvGrpSpPr>
        <p:grpSpPr bwMode="auto">
          <a:xfrm>
            <a:off x="4267200" y="1376363"/>
            <a:ext cx="4332288" cy="4110037"/>
            <a:chOff x="2688" y="867"/>
            <a:chExt cx="2729" cy="2589"/>
          </a:xfrm>
        </p:grpSpPr>
        <p:grpSp>
          <p:nvGrpSpPr>
            <p:cNvPr id="3" name="Group 8"/>
            <p:cNvGrpSpPr>
              <a:grpSpLocks/>
            </p:cNvGrpSpPr>
            <p:nvPr/>
          </p:nvGrpSpPr>
          <p:grpSpPr bwMode="auto">
            <a:xfrm>
              <a:off x="2880" y="867"/>
              <a:ext cx="2537" cy="2493"/>
              <a:chOff x="2880" y="867"/>
              <a:chExt cx="2537" cy="2493"/>
            </a:xfrm>
          </p:grpSpPr>
          <p:grpSp>
            <p:nvGrpSpPr>
              <p:cNvPr id="4" name="Group 9"/>
              <p:cNvGrpSpPr>
                <a:grpSpLocks/>
              </p:cNvGrpSpPr>
              <p:nvPr/>
            </p:nvGrpSpPr>
            <p:grpSpPr bwMode="auto">
              <a:xfrm>
                <a:off x="2976" y="1152"/>
                <a:ext cx="2208" cy="2112"/>
                <a:chOff x="3072" y="1104"/>
                <a:chExt cx="2208" cy="2112"/>
              </a:xfrm>
            </p:grpSpPr>
            <p:sp>
              <p:nvSpPr>
                <p:cNvPr id="32778" name="Line 10"/>
                <p:cNvSpPr>
                  <a:spLocks noChangeShapeType="1"/>
                </p:cNvSpPr>
                <p:nvPr/>
              </p:nvSpPr>
              <p:spPr bwMode="auto">
                <a:xfrm flipV="1">
                  <a:off x="3072" y="1104"/>
                  <a:ext cx="0" cy="2112"/>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32779" name="Line 11"/>
                <p:cNvSpPr>
                  <a:spLocks noChangeShapeType="1"/>
                </p:cNvSpPr>
                <p:nvPr/>
              </p:nvSpPr>
              <p:spPr bwMode="auto">
                <a:xfrm>
                  <a:off x="3072" y="3216"/>
                  <a:ext cx="2208"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32780" name="Line 12"/>
                <p:cNvSpPr>
                  <a:spLocks noChangeShapeType="1"/>
                </p:cNvSpPr>
                <p:nvPr/>
              </p:nvSpPr>
              <p:spPr bwMode="auto">
                <a:xfrm>
                  <a:off x="3072" y="3024"/>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2781" name="Line 13"/>
                <p:cNvSpPr>
                  <a:spLocks noChangeShapeType="1"/>
                </p:cNvSpPr>
                <p:nvPr/>
              </p:nvSpPr>
              <p:spPr bwMode="auto">
                <a:xfrm>
                  <a:off x="3072" y="2832"/>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2782" name="Line 14"/>
                <p:cNvSpPr>
                  <a:spLocks noChangeShapeType="1"/>
                </p:cNvSpPr>
                <p:nvPr/>
              </p:nvSpPr>
              <p:spPr bwMode="auto">
                <a:xfrm>
                  <a:off x="3072" y="2640"/>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2783" name="Line 15"/>
                <p:cNvSpPr>
                  <a:spLocks noChangeShapeType="1"/>
                </p:cNvSpPr>
                <p:nvPr/>
              </p:nvSpPr>
              <p:spPr bwMode="auto">
                <a:xfrm>
                  <a:off x="3072" y="2448"/>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2784" name="Line 16"/>
                <p:cNvSpPr>
                  <a:spLocks noChangeShapeType="1"/>
                </p:cNvSpPr>
                <p:nvPr/>
              </p:nvSpPr>
              <p:spPr bwMode="auto">
                <a:xfrm>
                  <a:off x="3072" y="2256"/>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2785" name="Line 17"/>
                <p:cNvSpPr>
                  <a:spLocks noChangeShapeType="1"/>
                </p:cNvSpPr>
                <p:nvPr/>
              </p:nvSpPr>
              <p:spPr bwMode="auto">
                <a:xfrm>
                  <a:off x="3072" y="2064"/>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2786" name="Line 18"/>
                <p:cNvSpPr>
                  <a:spLocks noChangeShapeType="1"/>
                </p:cNvSpPr>
                <p:nvPr/>
              </p:nvSpPr>
              <p:spPr bwMode="auto">
                <a:xfrm>
                  <a:off x="3072" y="1872"/>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2787" name="Line 19"/>
                <p:cNvSpPr>
                  <a:spLocks noChangeShapeType="1"/>
                </p:cNvSpPr>
                <p:nvPr/>
              </p:nvSpPr>
              <p:spPr bwMode="auto">
                <a:xfrm>
                  <a:off x="3072" y="1680"/>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2788" name="Line 20"/>
                <p:cNvSpPr>
                  <a:spLocks noChangeShapeType="1"/>
                </p:cNvSpPr>
                <p:nvPr/>
              </p:nvSpPr>
              <p:spPr bwMode="auto">
                <a:xfrm>
                  <a:off x="3072" y="1488"/>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2789" name="Line 21"/>
                <p:cNvSpPr>
                  <a:spLocks noChangeShapeType="1"/>
                </p:cNvSpPr>
                <p:nvPr/>
              </p:nvSpPr>
              <p:spPr bwMode="auto">
                <a:xfrm>
                  <a:off x="3072" y="1296"/>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2790" name="Line 22"/>
                <p:cNvSpPr>
                  <a:spLocks noChangeShapeType="1"/>
                </p:cNvSpPr>
                <p:nvPr/>
              </p:nvSpPr>
              <p:spPr bwMode="auto">
                <a:xfrm flipV="1">
                  <a:off x="3264"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2791" name="Line 23"/>
                <p:cNvSpPr>
                  <a:spLocks noChangeShapeType="1"/>
                </p:cNvSpPr>
                <p:nvPr/>
              </p:nvSpPr>
              <p:spPr bwMode="auto">
                <a:xfrm flipV="1">
                  <a:off x="3456"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2792" name="Line 24"/>
                <p:cNvSpPr>
                  <a:spLocks noChangeShapeType="1"/>
                </p:cNvSpPr>
                <p:nvPr/>
              </p:nvSpPr>
              <p:spPr bwMode="auto">
                <a:xfrm flipV="1">
                  <a:off x="3648"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2793" name="Line 25"/>
                <p:cNvSpPr>
                  <a:spLocks noChangeShapeType="1"/>
                </p:cNvSpPr>
                <p:nvPr/>
              </p:nvSpPr>
              <p:spPr bwMode="auto">
                <a:xfrm flipV="1">
                  <a:off x="3840"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2794" name="Line 26"/>
                <p:cNvSpPr>
                  <a:spLocks noChangeShapeType="1"/>
                </p:cNvSpPr>
                <p:nvPr/>
              </p:nvSpPr>
              <p:spPr bwMode="auto">
                <a:xfrm flipV="1">
                  <a:off x="4032"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2795" name="Line 27"/>
                <p:cNvSpPr>
                  <a:spLocks noChangeShapeType="1"/>
                </p:cNvSpPr>
                <p:nvPr/>
              </p:nvSpPr>
              <p:spPr bwMode="auto">
                <a:xfrm flipV="1">
                  <a:off x="4224"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2796" name="Line 28"/>
                <p:cNvSpPr>
                  <a:spLocks noChangeShapeType="1"/>
                </p:cNvSpPr>
                <p:nvPr/>
              </p:nvSpPr>
              <p:spPr bwMode="auto">
                <a:xfrm flipV="1">
                  <a:off x="4416"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2797" name="Line 29"/>
                <p:cNvSpPr>
                  <a:spLocks noChangeShapeType="1"/>
                </p:cNvSpPr>
                <p:nvPr/>
              </p:nvSpPr>
              <p:spPr bwMode="auto">
                <a:xfrm flipV="1">
                  <a:off x="4608"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2798" name="Line 30"/>
                <p:cNvSpPr>
                  <a:spLocks noChangeShapeType="1"/>
                </p:cNvSpPr>
                <p:nvPr/>
              </p:nvSpPr>
              <p:spPr bwMode="auto">
                <a:xfrm flipV="1">
                  <a:off x="4800"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grpSp>
          <p:graphicFrame>
            <p:nvGraphicFramePr>
              <p:cNvPr id="32799" name="Object 31"/>
              <p:cNvGraphicFramePr>
                <a:graphicFrameLocks noChangeAspect="1"/>
              </p:cNvGraphicFramePr>
              <p:nvPr/>
            </p:nvGraphicFramePr>
            <p:xfrm>
              <a:off x="2880" y="867"/>
              <a:ext cx="181" cy="237"/>
            </p:xfrm>
            <a:graphic>
              <a:graphicData uri="http://schemas.openxmlformats.org/presentationml/2006/ole">
                <p:oleObj spid="_x0000_s378886" name="Equation" r:id="rId6" imgW="164880" imgH="215640" progId="Equation.3">
                  <p:embed/>
                </p:oleObj>
              </a:graphicData>
            </a:graphic>
          </p:graphicFrame>
          <p:graphicFrame>
            <p:nvGraphicFramePr>
              <p:cNvPr id="32800" name="Object 32"/>
              <p:cNvGraphicFramePr>
                <a:graphicFrameLocks noChangeAspect="1"/>
              </p:cNvGraphicFramePr>
              <p:nvPr/>
            </p:nvGraphicFramePr>
            <p:xfrm>
              <a:off x="5250" y="3123"/>
              <a:ext cx="167" cy="237"/>
            </p:xfrm>
            <a:graphic>
              <a:graphicData uri="http://schemas.openxmlformats.org/presentationml/2006/ole">
                <p:oleObj spid="_x0000_s378887" name="Equation" r:id="rId7" imgW="152280" imgH="215640" progId="Equation.3">
                  <p:embed/>
                </p:oleObj>
              </a:graphicData>
            </a:graphic>
          </p:graphicFrame>
        </p:grpSp>
        <p:sp>
          <p:nvSpPr>
            <p:cNvPr id="32801" name="Text Box 33"/>
            <p:cNvSpPr txBox="1">
              <a:spLocks noChangeArrowheads="1"/>
            </p:cNvSpPr>
            <p:nvPr/>
          </p:nvSpPr>
          <p:spPr bwMode="auto">
            <a:xfrm>
              <a:off x="3216" y="3264"/>
              <a:ext cx="528" cy="192"/>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100</a:t>
              </a:r>
            </a:p>
          </p:txBody>
        </p:sp>
        <p:sp>
          <p:nvSpPr>
            <p:cNvPr id="32802" name="Text Box 34"/>
            <p:cNvSpPr txBox="1">
              <a:spLocks noChangeArrowheads="1"/>
            </p:cNvSpPr>
            <p:nvPr/>
          </p:nvSpPr>
          <p:spPr bwMode="auto">
            <a:xfrm>
              <a:off x="3600" y="3264"/>
              <a:ext cx="528" cy="192"/>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200</a:t>
              </a:r>
            </a:p>
          </p:txBody>
        </p:sp>
        <p:sp>
          <p:nvSpPr>
            <p:cNvPr id="32803" name="Text Box 35"/>
            <p:cNvSpPr txBox="1">
              <a:spLocks noChangeArrowheads="1"/>
            </p:cNvSpPr>
            <p:nvPr/>
          </p:nvSpPr>
          <p:spPr bwMode="auto">
            <a:xfrm>
              <a:off x="4032" y="3264"/>
              <a:ext cx="528" cy="192"/>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300</a:t>
              </a:r>
            </a:p>
          </p:txBody>
        </p:sp>
        <p:sp>
          <p:nvSpPr>
            <p:cNvPr id="32804" name="Text Box 36"/>
            <p:cNvSpPr txBox="1">
              <a:spLocks noChangeArrowheads="1"/>
            </p:cNvSpPr>
            <p:nvPr/>
          </p:nvSpPr>
          <p:spPr bwMode="auto">
            <a:xfrm>
              <a:off x="2688" y="2784"/>
              <a:ext cx="528" cy="192"/>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100</a:t>
              </a:r>
            </a:p>
          </p:txBody>
        </p:sp>
        <p:sp>
          <p:nvSpPr>
            <p:cNvPr id="32805" name="Text Box 37"/>
            <p:cNvSpPr txBox="1">
              <a:spLocks noChangeArrowheads="1"/>
            </p:cNvSpPr>
            <p:nvPr/>
          </p:nvSpPr>
          <p:spPr bwMode="auto">
            <a:xfrm>
              <a:off x="2688" y="2400"/>
              <a:ext cx="528" cy="192"/>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200</a:t>
              </a:r>
            </a:p>
          </p:txBody>
        </p:sp>
        <p:sp>
          <p:nvSpPr>
            <p:cNvPr id="32806" name="Text Box 38"/>
            <p:cNvSpPr txBox="1">
              <a:spLocks noChangeArrowheads="1"/>
            </p:cNvSpPr>
            <p:nvPr/>
          </p:nvSpPr>
          <p:spPr bwMode="auto">
            <a:xfrm>
              <a:off x="2688" y="2016"/>
              <a:ext cx="528" cy="192"/>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300</a:t>
              </a:r>
            </a:p>
          </p:txBody>
        </p:sp>
        <p:sp>
          <p:nvSpPr>
            <p:cNvPr id="32807" name="Text Box 39"/>
            <p:cNvSpPr txBox="1">
              <a:spLocks noChangeArrowheads="1"/>
            </p:cNvSpPr>
            <p:nvPr/>
          </p:nvSpPr>
          <p:spPr bwMode="auto">
            <a:xfrm>
              <a:off x="2688" y="1632"/>
              <a:ext cx="528" cy="192"/>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400</a:t>
              </a:r>
            </a:p>
          </p:txBody>
        </p:sp>
        <p:sp>
          <p:nvSpPr>
            <p:cNvPr id="32808" name="Text Box 40"/>
            <p:cNvSpPr txBox="1">
              <a:spLocks noChangeArrowheads="1"/>
            </p:cNvSpPr>
            <p:nvPr/>
          </p:nvSpPr>
          <p:spPr bwMode="auto">
            <a:xfrm>
              <a:off x="4368" y="3264"/>
              <a:ext cx="528" cy="192"/>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400</a:t>
              </a:r>
            </a:p>
          </p:txBody>
        </p:sp>
      </p:grpSp>
      <p:sp>
        <p:nvSpPr>
          <p:cNvPr id="32813" name="Line 45"/>
          <p:cNvSpPr>
            <a:spLocks noChangeShapeType="1"/>
          </p:cNvSpPr>
          <p:nvPr/>
        </p:nvSpPr>
        <p:spPr bwMode="auto">
          <a:xfrm flipV="1">
            <a:off x="5943600" y="1828800"/>
            <a:ext cx="0" cy="3352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2816" name="Line 48"/>
          <p:cNvSpPr>
            <a:spLocks noChangeShapeType="1"/>
          </p:cNvSpPr>
          <p:nvPr/>
        </p:nvSpPr>
        <p:spPr bwMode="auto">
          <a:xfrm>
            <a:off x="4724400" y="3352800"/>
            <a:ext cx="28956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2819" name="Line 51"/>
          <p:cNvSpPr>
            <a:spLocks noChangeShapeType="1"/>
          </p:cNvSpPr>
          <p:nvPr/>
        </p:nvSpPr>
        <p:spPr bwMode="auto">
          <a:xfrm>
            <a:off x="4724400" y="2743200"/>
            <a:ext cx="2438400" cy="2438400"/>
          </a:xfrm>
          <a:prstGeom prst="line">
            <a:avLst/>
          </a:prstGeom>
          <a:noFill/>
          <a:ln w="9525">
            <a:solidFill>
              <a:schemeClr val="tx1"/>
            </a:solidFill>
            <a:round/>
            <a:headEnd/>
            <a:tailEnd/>
          </a:ln>
          <a:effectLst/>
        </p:spPr>
        <p:txBody>
          <a:bodyPr>
            <a:prstTxWarp prst="textNoShape">
              <a:avLst/>
            </a:prstTxWarp>
          </a:bodyPr>
          <a:lstStyle/>
          <a:p>
            <a:endParaRPr lang="en-US"/>
          </a:p>
        </p:txBody>
      </p:sp>
      <p:graphicFrame>
        <p:nvGraphicFramePr>
          <p:cNvPr id="32822" name="Object 54"/>
          <p:cNvGraphicFramePr>
            <a:graphicFrameLocks noChangeAspect="1"/>
          </p:cNvGraphicFramePr>
          <p:nvPr/>
        </p:nvGraphicFramePr>
        <p:xfrm>
          <a:off x="6096000" y="2743200"/>
          <a:ext cx="1562100" cy="457200"/>
        </p:xfrm>
        <a:graphic>
          <a:graphicData uri="http://schemas.openxmlformats.org/presentationml/2006/ole">
            <p:oleObj spid="_x0000_s378885" name="Equation" r:id="rId8" imgW="736560" imgH="215640" progId="Equation.3">
              <p:embed/>
            </p:oleObj>
          </a:graphicData>
        </a:graphic>
      </p:graphicFrame>
      <p:sp>
        <p:nvSpPr>
          <p:cNvPr id="32823" name="Line 55"/>
          <p:cNvSpPr>
            <a:spLocks noChangeShapeType="1"/>
          </p:cNvSpPr>
          <p:nvPr/>
        </p:nvSpPr>
        <p:spPr bwMode="auto">
          <a:xfrm>
            <a:off x="4724400" y="3352800"/>
            <a:ext cx="2667000" cy="457200"/>
          </a:xfrm>
          <a:prstGeom prst="line">
            <a:avLst/>
          </a:prstGeom>
          <a:noFill/>
          <a:ln w="9525">
            <a:solidFill>
              <a:srgbClr val="FF0000"/>
            </a:solidFill>
            <a:prstDash val="dash"/>
            <a:round/>
            <a:headEnd/>
            <a:tailEnd/>
          </a:ln>
          <a:effectLst/>
        </p:spPr>
        <p:txBody>
          <a:bodyPr>
            <a:prstTxWarp prst="textNoShape">
              <a:avLst/>
            </a:prstTxWarp>
          </a:bodyPr>
          <a:lstStyle/>
          <a:p>
            <a:endParaRPr lang="en-US"/>
          </a:p>
        </p:txBody>
      </p:sp>
      <p:sp>
        <p:nvSpPr>
          <p:cNvPr id="32828" name="Line 60"/>
          <p:cNvSpPr>
            <a:spLocks noChangeShapeType="1"/>
          </p:cNvSpPr>
          <p:nvPr/>
        </p:nvSpPr>
        <p:spPr bwMode="auto">
          <a:xfrm>
            <a:off x="4724400" y="3657600"/>
            <a:ext cx="2667000" cy="457200"/>
          </a:xfrm>
          <a:prstGeom prst="line">
            <a:avLst/>
          </a:prstGeom>
          <a:noFill/>
          <a:ln w="9525">
            <a:solidFill>
              <a:srgbClr val="FF0000"/>
            </a:solidFill>
            <a:prstDash val="dash"/>
            <a:round/>
            <a:headEnd/>
            <a:tailEnd/>
          </a:ln>
          <a:effectLst/>
        </p:spPr>
        <p:txBody>
          <a:bodyPr>
            <a:prstTxWarp prst="textNoShape">
              <a:avLst/>
            </a:prstTxWarp>
          </a:bodyPr>
          <a:lstStyle/>
          <a:p>
            <a:endParaRPr lang="en-US"/>
          </a:p>
        </p:txBody>
      </p:sp>
      <p:sp>
        <p:nvSpPr>
          <p:cNvPr id="32829" name="Line 61"/>
          <p:cNvSpPr>
            <a:spLocks noChangeShapeType="1"/>
          </p:cNvSpPr>
          <p:nvPr/>
        </p:nvSpPr>
        <p:spPr bwMode="auto">
          <a:xfrm>
            <a:off x="4724400" y="3962400"/>
            <a:ext cx="2667000" cy="457200"/>
          </a:xfrm>
          <a:prstGeom prst="line">
            <a:avLst/>
          </a:prstGeom>
          <a:noFill/>
          <a:ln w="9525">
            <a:solidFill>
              <a:srgbClr val="FF0000"/>
            </a:solidFill>
            <a:prstDash val="dash"/>
            <a:round/>
            <a:headEnd/>
            <a:tailEnd/>
          </a:ln>
          <a:effectLst/>
        </p:spPr>
        <p:txBody>
          <a:bodyPr>
            <a:prstTxWarp prst="textNoShape">
              <a:avLst/>
            </a:prstTxWarp>
          </a:bodyPr>
          <a:lstStyle/>
          <a:p>
            <a:endParaRPr lang="en-US"/>
          </a:p>
        </p:txBody>
      </p:sp>
      <p:sp>
        <p:nvSpPr>
          <p:cNvPr id="32830" name="Line 62"/>
          <p:cNvSpPr>
            <a:spLocks noChangeShapeType="1"/>
          </p:cNvSpPr>
          <p:nvPr/>
        </p:nvSpPr>
        <p:spPr bwMode="auto">
          <a:xfrm>
            <a:off x="4724400" y="4267200"/>
            <a:ext cx="2667000" cy="457200"/>
          </a:xfrm>
          <a:prstGeom prst="line">
            <a:avLst/>
          </a:prstGeom>
          <a:noFill/>
          <a:ln w="9525">
            <a:solidFill>
              <a:srgbClr val="FF0000"/>
            </a:solidFill>
            <a:prstDash val="dash"/>
            <a:round/>
            <a:headEnd/>
            <a:tailEnd/>
          </a:ln>
          <a:effectLst/>
        </p:spPr>
        <p:txBody>
          <a:bodyPr>
            <a:prstTxWarp prst="textNoShape">
              <a:avLst/>
            </a:prstTxWarp>
          </a:bodyPr>
          <a:lstStyle/>
          <a:p>
            <a:endParaRPr lang="en-US"/>
          </a:p>
        </p:txBody>
      </p:sp>
      <p:sp>
        <p:nvSpPr>
          <p:cNvPr id="32831" name="Line 63"/>
          <p:cNvSpPr>
            <a:spLocks noChangeShapeType="1"/>
          </p:cNvSpPr>
          <p:nvPr/>
        </p:nvSpPr>
        <p:spPr bwMode="auto">
          <a:xfrm>
            <a:off x="4724400" y="4572000"/>
            <a:ext cx="2667000" cy="457200"/>
          </a:xfrm>
          <a:prstGeom prst="line">
            <a:avLst/>
          </a:prstGeom>
          <a:noFill/>
          <a:ln w="9525">
            <a:solidFill>
              <a:srgbClr val="FF0000"/>
            </a:solidFill>
            <a:prstDash val="dash"/>
            <a:round/>
            <a:headEnd/>
            <a:tailEnd/>
          </a:ln>
          <a:effectLst/>
        </p:spPr>
        <p:txBody>
          <a:bodyPr>
            <a:prstTxWarp prst="textNoShape">
              <a:avLst/>
            </a:prstTxWarp>
          </a:bodyPr>
          <a:lstStyle/>
          <a:p>
            <a:endParaRPr lang="en-US"/>
          </a:p>
        </p:txBody>
      </p:sp>
      <p:sp>
        <p:nvSpPr>
          <p:cNvPr id="32832" name="Line 64"/>
          <p:cNvSpPr>
            <a:spLocks noChangeShapeType="1"/>
          </p:cNvSpPr>
          <p:nvPr/>
        </p:nvSpPr>
        <p:spPr bwMode="auto">
          <a:xfrm>
            <a:off x="4724400" y="3048000"/>
            <a:ext cx="2667000" cy="457200"/>
          </a:xfrm>
          <a:prstGeom prst="line">
            <a:avLst/>
          </a:prstGeom>
          <a:noFill/>
          <a:ln w="9525">
            <a:solidFill>
              <a:srgbClr val="FF0000"/>
            </a:solidFill>
            <a:prstDash val="dash"/>
            <a:round/>
            <a:headEnd/>
            <a:tailEnd/>
          </a:ln>
          <a:effectLst/>
        </p:spPr>
        <p:txBody>
          <a:bodyPr>
            <a:prstTxWarp prst="textNoShape">
              <a:avLst/>
            </a:prstTxWarp>
          </a:bodyPr>
          <a:lstStyle/>
          <a:p>
            <a:endParaRPr lang="en-US"/>
          </a:p>
        </p:txBody>
      </p:sp>
      <p:sp>
        <p:nvSpPr>
          <p:cNvPr id="32833" name="Text Box 65"/>
          <p:cNvSpPr txBox="1">
            <a:spLocks noChangeArrowheads="1"/>
          </p:cNvSpPr>
          <p:nvPr/>
        </p:nvSpPr>
        <p:spPr bwMode="auto">
          <a:xfrm>
            <a:off x="7467600" y="3352800"/>
            <a:ext cx="914400" cy="274638"/>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200"/>
              <a:t>c = 2100</a:t>
            </a:r>
          </a:p>
        </p:txBody>
      </p:sp>
      <p:sp>
        <p:nvSpPr>
          <p:cNvPr id="32834" name="Text Box 66"/>
          <p:cNvSpPr txBox="1">
            <a:spLocks noChangeArrowheads="1"/>
          </p:cNvSpPr>
          <p:nvPr/>
        </p:nvSpPr>
        <p:spPr bwMode="auto">
          <a:xfrm>
            <a:off x="7467600" y="3687763"/>
            <a:ext cx="914400" cy="274637"/>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200"/>
              <a:t>c = 1800</a:t>
            </a:r>
          </a:p>
        </p:txBody>
      </p:sp>
      <p:sp>
        <p:nvSpPr>
          <p:cNvPr id="32835" name="Text Box 67"/>
          <p:cNvSpPr txBox="1">
            <a:spLocks noChangeArrowheads="1"/>
          </p:cNvSpPr>
          <p:nvPr/>
        </p:nvSpPr>
        <p:spPr bwMode="auto">
          <a:xfrm>
            <a:off x="7467600" y="3992563"/>
            <a:ext cx="914400" cy="274637"/>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200"/>
              <a:t>c = 1500</a:t>
            </a:r>
          </a:p>
        </p:txBody>
      </p:sp>
      <p:sp>
        <p:nvSpPr>
          <p:cNvPr id="32836" name="Text Box 68"/>
          <p:cNvSpPr txBox="1">
            <a:spLocks noChangeArrowheads="1"/>
          </p:cNvSpPr>
          <p:nvPr/>
        </p:nvSpPr>
        <p:spPr bwMode="auto">
          <a:xfrm>
            <a:off x="7467600" y="4297363"/>
            <a:ext cx="914400" cy="274637"/>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200"/>
              <a:t>c = 1200</a:t>
            </a:r>
          </a:p>
        </p:txBody>
      </p:sp>
      <p:sp>
        <p:nvSpPr>
          <p:cNvPr id="32837" name="Text Box 69"/>
          <p:cNvSpPr txBox="1">
            <a:spLocks noChangeArrowheads="1"/>
          </p:cNvSpPr>
          <p:nvPr/>
        </p:nvSpPr>
        <p:spPr bwMode="auto">
          <a:xfrm>
            <a:off x="7467600" y="4602163"/>
            <a:ext cx="914400" cy="274637"/>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200"/>
              <a:t>c = 900</a:t>
            </a:r>
          </a:p>
        </p:txBody>
      </p:sp>
      <p:sp>
        <p:nvSpPr>
          <p:cNvPr id="32838" name="Text Box 70"/>
          <p:cNvSpPr txBox="1">
            <a:spLocks noChangeArrowheads="1"/>
          </p:cNvSpPr>
          <p:nvPr/>
        </p:nvSpPr>
        <p:spPr bwMode="auto">
          <a:xfrm>
            <a:off x="7467600" y="4906963"/>
            <a:ext cx="914400" cy="274637"/>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200"/>
              <a:t>c = 600</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Freeform 2"/>
          <p:cNvSpPr>
            <a:spLocks/>
          </p:cNvSpPr>
          <p:nvPr/>
        </p:nvSpPr>
        <p:spPr bwMode="auto">
          <a:xfrm>
            <a:off x="4724400" y="3352800"/>
            <a:ext cx="1219200" cy="1828800"/>
          </a:xfrm>
          <a:custGeom>
            <a:avLst/>
            <a:gdLst/>
            <a:ahLst/>
            <a:cxnLst>
              <a:cxn ang="0">
                <a:pos x="0" y="1152"/>
              </a:cxn>
              <a:cxn ang="0">
                <a:pos x="0" y="0"/>
              </a:cxn>
              <a:cxn ang="0">
                <a:pos x="384" y="0"/>
              </a:cxn>
              <a:cxn ang="0">
                <a:pos x="768" y="384"/>
              </a:cxn>
              <a:cxn ang="0">
                <a:pos x="768" y="1152"/>
              </a:cxn>
              <a:cxn ang="0">
                <a:pos x="0" y="1152"/>
              </a:cxn>
            </a:cxnLst>
            <a:rect l="0" t="0" r="r" b="b"/>
            <a:pathLst>
              <a:path w="768" h="1152">
                <a:moveTo>
                  <a:pt x="0" y="1152"/>
                </a:moveTo>
                <a:lnTo>
                  <a:pt x="0" y="0"/>
                </a:lnTo>
                <a:lnTo>
                  <a:pt x="384" y="0"/>
                </a:lnTo>
                <a:lnTo>
                  <a:pt x="768" y="384"/>
                </a:lnTo>
                <a:lnTo>
                  <a:pt x="768" y="1152"/>
                </a:lnTo>
                <a:lnTo>
                  <a:pt x="0" y="1152"/>
                </a:lnTo>
                <a:close/>
              </a:path>
            </a:pathLst>
          </a:custGeom>
          <a:solidFill>
            <a:srgbClr val="99CCFF"/>
          </a:solidFill>
          <a:ln w="9525">
            <a:solidFill>
              <a:schemeClr val="tx1"/>
            </a:solidFill>
            <a:round/>
            <a:headEnd/>
            <a:tailEnd/>
          </a:ln>
          <a:effectLst/>
        </p:spPr>
        <p:txBody>
          <a:bodyPr>
            <a:prstTxWarp prst="textNoShape">
              <a:avLst/>
            </a:prstTxWarp>
          </a:bodyPr>
          <a:lstStyle/>
          <a:p>
            <a:endParaRPr lang="en-US"/>
          </a:p>
        </p:txBody>
      </p:sp>
      <p:sp>
        <p:nvSpPr>
          <p:cNvPr id="33795" name="Rectangle 3"/>
          <p:cNvSpPr>
            <a:spLocks noGrp="1" noChangeArrowheads="1"/>
          </p:cNvSpPr>
          <p:nvPr>
            <p:ph type="title"/>
          </p:nvPr>
        </p:nvSpPr>
        <p:spPr/>
        <p:txBody>
          <a:bodyPr/>
          <a:lstStyle/>
          <a:p>
            <a:r>
              <a:rPr lang="en-US" dirty="0" smtClean="0"/>
              <a:t>An LP example</a:t>
            </a:r>
            <a:endParaRPr lang="en-US" dirty="0"/>
          </a:p>
        </p:txBody>
      </p:sp>
      <p:graphicFrame>
        <p:nvGraphicFramePr>
          <p:cNvPr id="33796" name="Object 4"/>
          <p:cNvGraphicFramePr>
            <a:graphicFrameLocks noChangeAspect="1"/>
          </p:cNvGraphicFramePr>
          <p:nvPr/>
        </p:nvGraphicFramePr>
        <p:xfrm>
          <a:off x="1455738" y="3016250"/>
          <a:ext cx="2209800" cy="1936750"/>
        </p:xfrm>
        <a:graphic>
          <a:graphicData uri="http://schemas.openxmlformats.org/presentationml/2006/ole">
            <p:oleObj spid="_x0000_s379906" name="Equation" r:id="rId3" imgW="1041120" imgH="914400" progId="Equation.3">
              <p:embed/>
            </p:oleObj>
          </a:graphicData>
        </a:graphic>
      </p:graphicFrame>
      <p:graphicFrame>
        <p:nvGraphicFramePr>
          <p:cNvPr id="33797" name="Object 5"/>
          <p:cNvGraphicFramePr>
            <a:graphicFrameLocks noChangeAspect="1"/>
          </p:cNvGraphicFramePr>
          <p:nvPr/>
        </p:nvGraphicFramePr>
        <p:xfrm>
          <a:off x="685800" y="2179638"/>
          <a:ext cx="2397125" cy="457200"/>
        </p:xfrm>
        <a:graphic>
          <a:graphicData uri="http://schemas.openxmlformats.org/presentationml/2006/ole">
            <p:oleObj spid="_x0000_s379907" name="Equation" r:id="rId4" imgW="1130040" imgH="215640" progId="Equation.3">
              <p:embed/>
            </p:oleObj>
          </a:graphicData>
        </a:graphic>
      </p:graphicFrame>
      <p:graphicFrame>
        <p:nvGraphicFramePr>
          <p:cNvPr id="33798" name="Object 6"/>
          <p:cNvGraphicFramePr>
            <a:graphicFrameLocks noChangeAspect="1"/>
          </p:cNvGraphicFramePr>
          <p:nvPr/>
        </p:nvGraphicFramePr>
        <p:xfrm>
          <a:off x="695325" y="2713038"/>
          <a:ext cx="1524000" cy="487362"/>
        </p:xfrm>
        <a:graphic>
          <a:graphicData uri="http://schemas.openxmlformats.org/presentationml/2006/ole">
            <p:oleObj spid="_x0000_s379908" name="Equation" r:id="rId5" imgW="634680" imgH="203040" progId="Equation.3">
              <p:embed/>
            </p:oleObj>
          </a:graphicData>
        </a:graphic>
      </p:graphicFrame>
      <p:grpSp>
        <p:nvGrpSpPr>
          <p:cNvPr id="2" name="Group 7"/>
          <p:cNvGrpSpPr>
            <a:grpSpLocks/>
          </p:cNvGrpSpPr>
          <p:nvPr/>
        </p:nvGrpSpPr>
        <p:grpSpPr bwMode="auto">
          <a:xfrm>
            <a:off x="4267200" y="1376363"/>
            <a:ext cx="4332288" cy="4110037"/>
            <a:chOff x="2688" y="867"/>
            <a:chExt cx="2729" cy="2589"/>
          </a:xfrm>
        </p:grpSpPr>
        <p:grpSp>
          <p:nvGrpSpPr>
            <p:cNvPr id="3" name="Group 8"/>
            <p:cNvGrpSpPr>
              <a:grpSpLocks/>
            </p:cNvGrpSpPr>
            <p:nvPr/>
          </p:nvGrpSpPr>
          <p:grpSpPr bwMode="auto">
            <a:xfrm>
              <a:off x="2880" y="867"/>
              <a:ext cx="2537" cy="2493"/>
              <a:chOff x="2880" y="867"/>
              <a:chExt cx="2537" cy="2493"/>
            </a:xfrm>
          </p:grpSpPr>
          <p:grpSp>
            <p:nvGrpSpPr>
              <p:cNvPr id="4" name="Group 9"/>
              <p:cNvGrpSpPr>
                <a:grpSpLocks/>
              </p:cNvGrpSpPr>
              <p:nvPr/>
            </p:nvGrpSpPr>
            <p:grpSpPr bwMode="auto">
              <a:xfrm>
                <a:off x="2976" y="1152"/>
                <a:ext cx="2208" cy="2112"/>
                <a:chOff x="3072" y="1104"/>
                <a:chExt cx="2208" cy="2112"/>
              </a:xfrm>
            </p:grpSpPr>
            <p:sp>
              <p:nvSpPr>
                <p:cNvPr id="33802" name="Line 10"/>
                <p:cNvSpPr>
                  <a:spLocks noChangeShapeType="1"/>
                </p:cNvSpPr>
                <p:nvPr/>
              </p:nvSpPr>
              <p:spPr bwMode="auto">
                <a:xfrm flipV="1">
                  <a:off x="3072" y="1104"/>
                  <a:ext cx="0" cy="2112"/>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33803" name="Line 11"/>
                <p:cNvSpPr>
                  <a:spLocks noChangeShapeType="1"/>
                </p:cNvSpPr>
                <p:nvPr/>
              </p:nvSpPr>
              <p:spPr bwMode="auto">
                <a:xfrm>
                  <a:off x="3072" y="3216"/>
                  <a:ext cx="2208"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33804" name="Line 12"/>
                <p:cNvSpPr>
                  <a:spLocks noChangeShapeType="1"/>
                </p:cNvSpPr>
                <p:nvPr/>
              </p:nvSpPr>
              <p:spPr bwMode="auto">
                <a:xfrm>
                  <a:off x="3072" y="3024"/>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3805" name="Line 13"/>
                <p:cNvSpPr>
                  <a:spLocks noChangeShapeType="1"/>
                </p:cNvSpPr>
                <p:nvPr/>
              </p:nvSpPr>
              <p:spPr bwMode="auto">
                <a:xfrm>
                  <a:off x="3072" y="2832"/>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3806" name="Line 14"/>
                <p:cNvSpPr>
                  <a:spLocks noChangeShapeType="1"/>
                </p:cNvSpPr>
                <p:nvPr/>
              </p:nvSpPr>
              <p:spPr bwMode="auto">
                <a:xfrm>
                  <a:off x="3072" y="2640"/>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3807" name="Line 15"/>
                <p:cNvSpPr>
                  <a:spLocks noChangeShapeType="1"/>
                </p:cNvSpPr>
                <p:nvPr/>
              </p:nvSpPr>
              <p:spPr bwMode="auto">
                <a:xfrm>
                  <a:off x="3072" y="2448"/>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3808" name="Line 16"/>
                <p:cNvSpPr>
                  <a:spLocks noChangeShapeType="1"/>
                </p:cNvSpPr>
                <p:nvPr/>
              </p:nvSpPr>
              <p:spPr bwMode="auto">
                <a:xfrm>
                  <a:off x="3072" y="2256"/>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3809" name="Line 17"/>
                <p:cNvSpPr>
                  <a:spLocks noChangeShapeType="1"/>
                </p:cNvSpPr>
                <p:nvPr/>
              </p:nvSpPr>
              <p:spPr bwMode="auto">
                <a:xfrm>
                  <a:off x="3072" y="2064"/>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3810" name="Line 18"/>
                <p:cNvSpPr>
                  <a:spLocks noChangeShapeType="1"/>
                </p:cNvSpPr>
                <p:nvPr/>
              </p:nvSpPr>
              <p:spPr bwMode="auto">
                <a:xfrm>
                  <a:off x="3072" y="1872"/>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3811" name="Line 19"/>
                <p:cNvSpPr>
                  <a:spLocks noChangeShapeType="1"/>
                </p:cNvSpPr>
                <p:nvPr/>
              </p:nvSpPr>
              <p:spPr bwMode="auto">
                <a:xfrm>
                  <a:off x="3072" y="1680"/>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3812" name="Line 20"/>
                <p:cNvSpPr>
                  <a:spLocks noChangeShapeType="1"/>
                </p:cNvSpPr>
                <p:nvPr/>
              </p:nvSpPr>
              <p:spPr bwMode="auto">
                <a:xfrm>
                  <a:off x="3072" y="1488"/>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3813" name="Line 21"/>
                <p:cNvSpPr>
                  <a:spLocks noChangeShapeType="1"/>
                </p:cNvSpPr>
                <p:nvPr/>
              </p:nvSpPr>
              <p:spPr bwMode="auto">
                <a:xfrm>
                  <a:off x="3072" y="1296"/>
                  <a:ext cx="1920" cy="0"/>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3814" name="Line 22"/>
                <p:cNvSpPr>
                  <a:spLocks noChangeShapeType="1"/>
                </p:cNvSpPr>
                <p:nvPr/>
              </p:nvSpPr>
              <p:spPr bwMode="auto">
                <a:xfrm flipV="1">
                  <a:off x="3264"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3815" name="Line 23"/>
                <p:cNvSpPr>
                  <a:spLocks noChangeShapeType="1"/>
                </p:cNvSpPr>
                <p:nvPr/>
              </p:nvSpPr>
              <p:spPr bwMode="auto">
                <a:xfrm flipV="1">
                  <a:off x="3456"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3816" name="Line 24"/>
                <p:cNvSpPr>
                  <a:spLocks noChangeShapeType="1"/>
                </p:cNvSpPr>
                <p:nvPr/>
              </p:nvSpPr>
              <p:spPr bwMode="auto">
                <a:xfrm flipV="1">
                  <a:off x="3648"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3817" name="Line 25"/>
                <p:cNvSpPr>
                  <a:spLocks noChangeShapeType="1"/>
                </p:cNvSpPr>
                <p:nvPr/>
              </p:nvSpPr>
              <p:spPr bwMode="auto">
                <a:xfrm flipV="1">
                  <a:off x="3840"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3818" name="Line 26"/>
                <p:cNvSpPr>
                  <a:spLocks noChangeShapeType="1"/>
                </p:cNvSpPr>
                <p:nvPr/>
              </p:nvSpPr>
              <p:spPr bwMode="auto">
                <a:xfrm flipV="1">
                  <a:off x="4032"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3819" name="Line 27"/>
                <p:cNvSpPr>
                  <a:spLocks noChangeShapeType="1"/>
                </p:cNvSpPr>
                <p:nvPr/>
              </p:nvSpPr>
              <p:spPr bwMode="auto">
                <a:xfrm flipV="1">
                  <a:off x="4224"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3820" name="Line 28"/>
                <p:cNvSpPr>
                  <a:spLocks noChangeShapeType="1"/>
                </p:cNvSpPr>
                <p:nvPr/>
              </p:nvSpPr>
              <p:spPr bwMode="auto">
                <a:xfrm flipV="1">
                  <a:off x="4416"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3821" name="Line 29"/>
                <p:cNvSpPr>
                  <a:spLocks noChangeShapeType="1"/>
                </p:cNvSpPr>
                <p:nvPr/>
              </p:nvSpPr>
              <p:spPr bwMode="auto">
                <a:xfrm flipV="1">
                  <a:off x="4608"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sp>
              <p:nvSpPr>
                <p:cNvPr id="33822" name="Line 30"/>
                <p:cNvSpPr>
                  <a:spLocks noChangeShapeType="1"/>
                </p:cNvSpPr>
                <p:nvPr/>
              </p:nvSpPr>
              <p:spPr bwMode="auto">
                <a:xfrm flipV="1">
                  <a:off x="4800" y="1200"/>
                  <a:ext cx="0" cy="2016"/>
                </a:xfrm>
                <a:prstGeom prst="line">
                  <a:avLst/>
                </a:prstGeom>
                <a:noFill/>
                <a:ln w="9525">
                  <a:solidFill>
                    <a:schemeClr val="folHlink"/>
                  </a:solidFill>
                  <a:round/>
                  <a:headEnd/>
                  <a:tailEnd/>
                </a:ln>
                <a:effectLst/>
              </p:spPr>
              <p:txBody>
                <a:bodyPr>
                  <a:prstTxWarp prst="textNoShape">
                    <a:avLst/>
                  </a:prstTxWarp>
                </a:bodyPr>
                <a:lstStyle/>
                <a:p>
                  <a:endParaRPr lang="en-US"/>
                </a:p>
              </p:txBody>
            </p:sp>
          </p:grpSp>
          <p:graphicFrame>
            <p:nvGraphicFramePr>
              <p:cNvPr id="33823" name="Object 31"/>
              <p:cNvGraphicFramePr>
                <a:graphicFrameLocks noChangeAspect="1"/>
              </p:cNvGraphicFramePr>
              <p:nvPr/>
            </p:nvGraphicFramePr>
            <p:xfrm>
              <a:off x="2880" y="867"/>
              <a:ext cx="181" cy="237"/>
            </p:xfrm>
            <a:graphic>
              <a:graphicData uri="http://schemas.openxmlformats.org/presentationml/2006/ole">
                <p:oleObj spid="_x0000_s379910" name="Equation" r:id="rId6" imgW="164880" imgH="215640" progId="Equation.3">
                  <p:embed/>
                </p:oleObj>
              </a:graphicData>
            </a:graphic>
          </p:graphicFrame>
          <p:graphicFrame>
            <p:nvGraphicFramePr>
              <p:cNvPr id="33824" name="Object 32"/>
              <p:cNvGraphicFramePr>
                <a:graphicFrameLocks noChangeAspect="1"/>
              </p:cNvGraphicFramePr>
              <p:nvPr/>
            </p:nvGraphicFramePr>
            <p:xfrm>
              <a:off x="5250" y="3123"/>
              <a:ext cx="167" cy="237"/>
            </p:xfrm>
            <a:graphic>
              <a:graphicData uri="http://schemas.openxmlformats.org/presentationml/2006/ole">
                <p:oleObj spid="_x0000_s379911" name="Equation" r:id="rId7" imgW="152280" imgH="215640" progId="Equation.3">
                  <p:embed/>
                </p:oleObj>
              </a:graphicData>
            </a:graphic>
          </p:graphicFrame>
        </p:grpSp>
        <p:sp>
          <p:nvSpPr>
            <p:cNvPr id="33825" name="Text Box 33"/>
            <p:cNvSpPr txBox="1">
              <a:spLocks noChangeArrowheads="1"/>
            </p:cNvSpPr>
            <p:nvPr/>
          </p:nvSpPr>
          <p:spPr bwMode="auto">
            <a:xfrm>
              <a:off x="3216" y="3264"/>
              <a:ext cx="528" cy="192"/>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100</a:t>
              </a:r>
            </a:p>
          </p:txBody>
        </p:sp>
        <p:sp>
          <p:nvSpPr>
            <p:cNvPr id="33826" name="Text Box 34"/>
            <p:cNvSpPr txBox="1">
              <a:spLocks noChangeArrowheads="1"/>
            </p:cNvSpPr>
            <p:nvPr/>
          </p:nvSpPr>
          <p:spPr bwMode="auto">
            <a:xfrm>
              <a:off x="3600" y="3264"/>
              <a:ext cx="528" cy="192"/>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200</a:t>
              </a:r>
            </a:p>
          </p:txBody>
        </p:sp>
        <p:sp>
          <p:nvSpPr>
            <p:cNvPr id="33827" name="Text Box 35"/>
            <p:cNvSpPr txBox="1">
              <a:spLocks noChangeArrowheads="1"/>
            </p:cNvSpPr>
            <p:nvPr/>
          </p:nvSpPr>
          <p:spPr bwMode="auto">
            <a:xfrm>
              <a:off x="4032" y="3264"/>
              <a:ext cx="528" cy="192"/>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300</a:t>
              </a:r>
            </a:p>
          </p:txBody>
        </p:sp>
        <p:sp>
          <p:nvSpPr>
            <p:cNvPr id="33828" name="Text Box 36"/>
            <p:cNvSpPr txBox="1">
              <a:spLocks noChangeArrowheads="1"/>
            </p:cNvSpPr>
            <p:nvPr/>
          </p:nvSpPr>
          <p:spPr bwMode="auto">
            <a:xfrm>
              <a:off x="2688" y="2784"/>
              <a:ext cx="528" cy="192"/>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100</a:t>
              </a:r>
            </a:p>
          </p:txBody>
        </p:sp>
        <p:sp>
          <p:nvSpPr>
            <p:cNvPr id="33829" name="Text Box 37"/>
            <p:cNvSpPr txBox="1">
              <a:spLocks noChangeArrowheads="1"/>
            </p:cNvSpPr>
            <p:nvPr/>
          </p:nvSpPr>
          <p:spPr bwMode="auto">
            <a:xfrm>
              <a:off x="2688" y="2400"/>
              <a:ext cx="528" cy="192"/>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200</a:t>
              </a:r>
            </a:p>
          </p:txBody>
        </p:sp>
        <p:sp>
          <p:nvSpPr>
            <p:cNvPr id="33830" name="Text Box 38"/>
            <p:cNvSpPr txBox="1">
              <a:spLocks noChangeArrowheads="1"/>
            </p:cNvSpPr>
            <p:nvPr/>
          </p:nvSpPr>
          <p:spPr bwMode="auto">
            <a:xfrm>
              <a:off x="2688" y="2016"/>
              <a:ext cx="528" cy="192"/>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300</a:t>
              </a:r>
            </a:p>
          </p:txBody>
        </p:sp>
        <p:sp>
          <p:nvSpPr>
            <p:cNvPr id="33831" name="Text Box 39"/>
            <p:cNvSpPr txBox="1">
              <a:spLocks noChangeArrowheads="1"/>
            </p:cNvSpPr>
            <p:nvPr/>
          </p:nvSpPr>
          <p:spPr bwMode="auto">
            <a:xfrm>
              <a:off x="2688" y="1632"/>
              <a:ext cx="528" cy="192"/>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400</a:t>
              </a:r>
            </a:p>
          </p:txBody>
        </p:sp>
        <p:sp>
          <p:nvSpPr>
            <p:cNvPr id="33832" name="Text Box 40"/>
            <p:cNvSpPr txBox="1">
              <a:spLocks noChangeArrowheads="1"/>
            </p:cNvSpPr>
            <p:nvPr/>
          </p:nvSpPr>
          <p:spPr bwMode="auto">
            <a:xfrm>
              <a:off x="4368" y="3264"/>
              <a:ext cx="528" cy="192"/>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400</a:t>
              </a:r>
            </a:p>
          </p:txBody>
        </p:sp>
      </p:grpSp>
      <p:sp>
        <p:nvSpPr>
          <p:cNvPr id="33833" name="Line 41"/>
          <p:cNvSpPr>
            <a:spLocks noChangeShapeType="1"/>
          </p:cNvSpPr>
          <p:nvPr/>
        </p:nvSpPr>
        <p:spPr bwMode="auto">
          <a:xfrm flipV="1">
            <a:off x="5943600" y="1828800"/>
            <a:ext cx="0" cy="3352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3834" name="Line 42"/>
          <p:cNvSpPr>
            <a:spLocks noChangeShapeType="1"/>
          </p:cNvSpPr>
          <p:nvPr/>
        </p:nvSpPr>
        <p:spPr bwMode="auto">
          <a:xfrm>
            <a:off x="4724400" y="3352800"/>
            <a:ext cx="28956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3835" name="Line 43"/>
          <p:cNvSpPr>
            <a:spLocks noChangeShapeType="1"/>
          </p:cNvSpPr>
          <p:nvPr/>
        </p:nvSpPr>
        <p:spPr bwMode="auto">
          <a:xfrm>
            <a:off x="4724400" y="2743200"/>
            <a:ext cx="2438400" cy="2438400"/>
          </a:xfrm>
          <a:prstGeom prst="line">
            <a:avLst/>
          </a:prstGeom>
          <a:noFill/>
          <a:ln w="9525">
            <a:solidFill>
              <a:schemeClr val="tx1"/>
            </a:solidFill>
            <a:round/>
            <a:headEnd/>
            <a:tailEnd/>
          </a:ln>
          <a:effectLst/>
        </p:spPr>
        <p:txBody>
          <a:bodyPr>
            <a:prstTxWarp prst="textNoShape">
              <a:avLst/>
            </a:prstTxWarp>
          </a:bodyPr>
          <a:lstStyle/>
          <a:p>
            <a:endParaRPr lang="en-US"/>
          </a:p>
        </p:txBody>
      </p:sp>
      <p:graphicFrame>
        <p:nvGraphicFramePr>
          <p:cNvPr id="33836" name="Object 44"/>
          <p:cNvGraphicFramePr>
            <a:graphicFrameLocks noChangeAspect="1"/>
          </p:cNvGraphicFramePr>
          <p:nvPr/>
        </p:nvGraphicFramePr>
        <p:xfrm>
          <a:off x="6096000" y="2743200"/>
          <a:ext cx="1562100" cy="457200"/>
        </p:xfrm>
        <a:graphic>
          <a:graphicData uri="http://schemas.openxmlformats.org/presentationml/2006/ole">
            <p:oleObj spid="_x0000_s379909" name="Equation" r:id="rId8" imgW="736560" imgH="215640" progId="Equation.3">
              <p:embed/>
            </p:oleObj>
          </a:graphicData>
        </a:graphic>
      </p:graphicFrame>
      <p:sp>
        <p:nvSpPr>
          <p:cNvPr id="33837" name="Line 45"/>
          <p:cNvSpPr>
            <a:spLocks noChangeShapeType="1"/>
          </p:cNvSpPr>
          <p:nvPr/>
        </p:nvSpPr>
        <p:spPr bwMode="auto">
          <a:xfrm>
            <a:off x="4724400" y="3352800"/>
            <a:ext cx="2667000" cy="457200"/>
          </a:xfrm>
          <a:prstGeom prst="line">
            <a:avLst/>
          </a:prstGeom>
          <a:noFill/>
          <a:ln w="9525">
            <a:solidFill>
              <a:srgbClr val="FF0000"/>
            </a:solidFill>
            <a:prstDash val="dash"/>
            <a:round/>
            <a:headEnd/>
            <a:tailEnd/>
          </a:ln>
          <a:effectLst/>
        </p:spPr>
        <p:txBody>
          <a:bodyPr>
            <a:prstTxWarp prst="textNoShape">
              <a:avLst/>
            </a:prstTxWarp>
          </a:bodyPr>
          <a:lstStyle/>
          <a:p>
            <a:endParaRPr lang="en-US"/>
          </a:p>
        </p:txBody>
      </p:sp>
      <p:sp>
        <p:nvSpPr>
          <p:cNvPr id="33838" name="Line 46"/>
          <p:cNvSpPr>
            <a:spLocks noChangeShapeType="1"/>
          </p:cNvSpPr>
          <p:nvPr/>
        </p:nvSpPr>
        <p:spPr bwMode="auto">
          <a:xfrm>
            <a:off x="4724400" y="3657600"/>
            <a:ext cx="2667000" cy="457200"/>
          </a:xfrm>
          <a:prstGeom prst="line">
            <a:avLst/>
          </a:prstGeom>
          <a:noFill/>
          <a:ln w="9525">
            <a:solidFill>
              <a:srgbClr val="FF0000"/>
            </a:solidFill>
            <a:prstDash val="dash"/>
            <a:round/>
            <a:headEnd/>
            <a:tailEnd/>
          </a:ln>
          <a:effectLst/>
        </p:spPr>
        <p:txBody>
          <a:bodyPr>
            <a:prstTxWarp prst="textNoShape">
              <a:avLst/>
            </a:prstTxWarp>
          </a:bodyPr>
          <a:lstStyle/>
          <a:p>
            <a:endParaRPr lang="en-US"/>
          </a:p>
        </p:txBody>
      </p:sp>
      <p:sp>
        <p:nvSpPr>
          <p:cNvPr id="33839" name="Line 47"/>
          <p:cNvSpPr>
            <a:spLocks noChangeShapeType="1"/>
          </p:cNvSpPr>
          <p:nvPr/>
        </p:nvSpPr>
        <p:spPr bwMode="auto">
          <a:xfrm>
            <a:off x="4724400" y="3962400"/>
            <a:ext cx="2667000" cy="457200"/>
          </a:xfrm>
          <a:prstGeom prst="line">
            <a:avLst/>
          </a:prstGeom>
          <a:noFill/>
          <a:ln w="9525">
            <a:solidFill>
              <a:srgbClr val="FF0000"/>
            </a:solidFill>
            <a:prstDash val="dash"/>
            <a:round/>
            <a:headEnd/>
            <a:tailEnd/>
          </a:ln>
          <a:effectLst/>
        </p:spPr>
        <p:txBody>
          <a:bodyPr>
            <a:prstTxWarp prst="textNoShape">
              <a:avLst/>
            </a:prstTxWarp>
          </a:bodyPr>
          <a:lstStyle/>
          <a:p>
            <a:endParaRPr lang="en-US"/>
          </a:p>
        </p:txBody>
      </p:sp>
      <p:sp>
        <p:nvSpPr>
          <p:cNvPr id="33840" name="Line 48"/>
          <p:cNvSpPr>
            <a:spLocks noChangeShapeType="1"/>
          </p:cNvSpPr>
          <p:nvPr/>
        </p:nvSpPr>
        <p:spPr bwMode="auto">
          <a:xfrm>
            <a:off x="4724400" y="4267200"/>
            <a:ext cx="2667000" cy="457200"/>
          </a:xfrm>
          <a:prstGeom prst="line">
            <a:avLst/>
          </a:prstGeom>
          <a:noFill/>
          <a:ln w="9525">
            <a:solidFill>
              <a:srgbClr val="FF0000"/>
            </a:solidFill>
            <a:prstDash val="dash"/>
            <a:round/>
            <a:headEnd/>
            <a:tailEnd/>
          </a:ln>
          <a:effectLst/>
        </p:spPr>
        <p:txBody>
          <a:bodyPr>
            <a:prstTxWarp prst="textNoShape">
              <a:avLst/>
            </a:prstTxWarp>
          </a:bodyPr>
          <a:lstStyle/>
          <a:p>
            <a:endParaRPr lang="en-US"/>
          </a:p>
        </p:txBody>
      </p:sp>
      <p:sp>
        <p:nvSpPr>
          <p:cNvPr id="33841" name="Line 49"/>
          <p:cNvSpPr>
            <a:spLocks noChangeShapeType="1"/>
          </p:cNvSpPr>
          <p:nvPr/>
        </p:nvSpPr>
        <p:spPr bwMode="auto">
          <a:xfrm>
            <a:off x="4724400" y="4572000"/>
            <a:ext cx="2667000" cy="457200"/>
          </a:xfrm>
          <a:prstGeom prst="line">
            <a:avLst/>
          </a:prstGeom>
          <a:noFill/>
          <a:ln w="9525">
            <a:solidFill>
              <a:srgbClr val="FF0000"/>
            </a:solidFill>
            <a:prstDash val="dash"/>
            <a:round/>
            <a:headEnd/>
            <a:tailEnd/>
          </a:ln>
          <a:effectLst/>
        </p:spPr>
        <p:txBody>
          <a:bodyPr>
            <a:prstTxWarp prst="textNoShape">
              <a:avLst/>
            </a:prstTxWarp>
          </a:bodyPr>
          <a:lstStyle/>
          <a:p>
            <a:endParaRPr lang="en-US"/>
          </a:p>
        </p:txBody>
      </p:sp>
      <p:sp>
        <p:nvSpPr>
          <p:cNvPr id="33842" name="Line 50"/>
          <p:cNvSpPr>
            <a:spLocks noChangeShapeType="1"/>
          </p:cNvSpPr>
          <p:nvPr/>
        </p:nvSpPr>
        <p:spPr bwMode="auto">
          <a:xfrm>
            <a:off x="4724400" y="3048000"/>
            <a:ext cx="2667000" cy="457200"/>
          </a:xfrm>
          <a:prstGeom prst="line">
            <a:avLst/>
          </a:prstGeom>
          <a:noFill/>
          <a:ln w="9525">
            <a:solidFill>
              <a:srgbClr val="FF0000"/>
            </a:solidFill>
            <a:prstDash val="dash"/>
            <a:round/>
            <a:headEnd/>
            <a:tailEnd/>
          </a:ln>
          <a:effectLst/>
        </p:spPr>
        <p:txBody>
          <a:bodyPr>
            <a:prstTxWarp prst="textNoShape">
              <a:avLst/>
            </a:prstTxWarp>
          </a:bodyPr>
          <a:lstStyle/>
          <a:p>
            <a:endParaRPr lang="en-US"/>
          </a:p>
        </p:txBody>
      </p:sp>
      <p:sp>
        <p:nvSpPr>
          <p:cNvPr id="33843" name="Text Box 51"/>
          <p:cNvSpPr txBox="1">
            <a:spLocks noChangeArrowheads="1"/>
          </p:cNvSpPr>
          <p:nvPr/>
        </p:nvSpPr>
        <p:spPr bwMode="auto">
          <a:xfrm>
            <a:off x="7467600" y="3352800"/>
            <a:ext cx="914400" cy="274638"/>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200"/>
              <a:t>c = 2100</a:t>
            </a:r>
          </a:p>
        </p:txBody>
      </p:sp>
      <p:sp>
        <p:nvSpPr>
          <p:cNvPr id="33844" name="Text Box 52"/>
          <p:cNvSpPr txBox="1">
            <a:spLocks noChangeArrowheads="1"/>
          </p:cNvSpPr>
          <p:nvPr/>
        </p:nvSpPr>
        <p:spPr bwMode="auto">
          <a:xfrm>
            <a:off x="7467600" y="3687763"/>
            <a:ext cx="914400" cy="274637"/>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200"/>
              <a:t>c = 1800</a:t>
            </a:r>
          </a:p>
        </p:txBody>
      </p:sp>
      <p:sp>
        <p:nvSpPr>
          <p:cNvPr id="33845" name="Text Box 53"/>
          <p:cNvSpPr txBox="1">
            <a:spLocks noChangeArrowheads="1"/>
          </p:cNvSpPr>
          <p:nvPr/>
        </p:nvSpPr>
        <p:spPr bwMode="auto">
          <a:xfrm>
            <a:off x="7467600" y="3992563"/>
            <a:ext cx="914400" cy="274637"/>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200"/>
              <a:t>c = 1500</a:t>
            </a:r>
          </a:p>
        </p:txBody>
      </p:sp>
      <p:sp>
        <p:nvSpPr>
          <p:cNvPr id="33846" name="Text Box 54"/>
          <p:cNvSpPr txBox="1">
            <a:spLocks noChangeArrowheads="1"/>
          </p:cNvSpPr>
          <p:nvPr/>
        </p:nvSpPr>
        <p:spPr bwMode="auto">
          <a:xfrm>
            <a:off x="7467600" y="4297363"/>
            <a:ext cx="914400" cy="274637"/>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200"/>
              <a:t>c = 1200</a:t>
            </a:r>
          </a:p>
        </p:txBody>
      </p:sp>
      <p:sp>
        <p:nvSpPr>
          <p:cNvPr id="33847" name="Text Box 55"/>
          <p:cNvSpPr txBox="1">
            <a:spLocks noChangeArrowheads="1"/>
          </p:cNvSpPr>
          <p:nvPr/>
        </p:nvSpPr>
        <p:spPr bwMode="auto">
          <a:xfrm>
            <a:off x="7467600" y="4602163"/>
            <a:ext cx="914400" cy="274637"/>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200"/>
              <a:t>c = 900</a:t>
            </a:r>
          </a:p>
        </p:txBody>
      </p:sp>
      <p:sp>
        <p:nvSpPr>
          <p:cNvPr id="33848" name="Text Box 56"/>
          <p:cNvSpPr txBox="1">
            <a:spLocks noChangeArrowheads="1"/>
          </p:cNvSpPr>
          <p:nvPr/>
        </p:nvSpPr>
        <p:spPr bwMode="auto">
          <a:xfrm>
            <a:off x="7467600" y="4906963"/>
            <a:ext cx="914400" cy="274637"/>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200"/>
              <a:t>c = 600</a:t>
            </a:r>
          </a:p>
        </p:txBody>
      </p:sp>
      <p:sp>
        <p:nvSpPr>
          <p:cNvPr id="33849" name="Line 57"/>
          <p:cNvSpPr>
            <a:spLocks noChangeShapeType="1"/>
          </p:cNvSpPr>
          <p:nvPr/>
        </p:nvSpPr>
        <p:spPr bwMode="auto">
          <a:xfrm flipV="1">
            <a:off x="5715000" y="3505200"/>
            <a:ext cx="228600" cy="1600200"/>
          </a:xfrm>
          <a:prstGeom prst="line">
            <a:avLst/>
          </a:prstGeom>
          <a:noFill/>
          <a:ln w="38100">
            <a:solidFill>
              <a:srgbClr val="FF0000"/>
            </a:solidFill>
            <a:round/>
            <a:headEnd/>
            <a:tailEnd type="triangle" w="med" len="med"/>
          </a:ln>
          <a:effectLst/>
        </p:spPr>
        <p:txBody>
          <a:bodyPr>
            <a:prstTxWarp prst="textNoShape">
              <a:avLst/>
            </a:prstTxWarp>
          </a:bodyPr>
          <a:lstStyle/>
          <a:p>
            <a:endParaRPr lang="en-US"/>
          </a:p>
        </p:txBody>
      </p:sp>
      <p:sp>
        <p:nvSpPr>
          <p:cNvPr id="33850" name="Text Box 58"/>
          <p:cNvSpPr txBox="1">
            <a:spLocks noChangeArrowheads="1"/>
          </p:cNvSpPr>
          <p:nvPr/>
        </p:nvSpPr>
        <p:spPr bwMode="auto">
          <a:xfrm>
            <a:off x="4191000" y="5791200"/>
            <a:ext cx="3962400" cy="7016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a:solidFill>
                  <a:srgbClr val="FF0000"/>
                </a:solidFill>
              </a:rPr>
              <a:t>to maximize, move as far in this direction as the constraints allow </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p:txBody>
          <a:bodyPr/>
          <a:lstStyle/>
          <a:p>
            <a:pPr eaLnBrk="1" hangingPunct="1"/>
            <a:r>
              <a:rPr lang="en-US">
                <a:ea typeface="ＭＳ Ｐゴシック" pitchFamily="-110" charset="-128"/>
                <a:cs typeface="ＭＳ Ｐゴシック" pitchFamily="-110" charset="-128"/>
              </a:rPr>
              <a:t>The Optimization Problem Solution</a:t>
            </a:r>
          </a:p>
        </p:txBody>
      </p:sp>
      <p:sp>
        <p:nvSpPr>
          <p:cNvPr id="15364" name="Rectangle 3"/>
          <p:cNvSpPr>
            <a:spLocks noGrp="1" noChangeArrowheads="1"/>
          </p:cNvSpPr>
          <p:nvPr>
            <p:ph type="body" idx="1"/>
          </p:nvPr>
        </p:nvSpPr>
        <p:spPr/>
        <p:txBody>
          <a:bodyPr/>
          <a:lstStyle/>
          <a:p>
            <a:pPr eaLnBrk="1" hangingPunct="1"/>
            <a:r>
              <a:rPr lang="en-US" sz="1800">
                <a:ea typeface="ＭＳ Ｐゴシック" pitchFamily="-110" charset="-128"/>
                <a:cs typeface="ＭＳ Ｐゴシック" pitchFamily="-110" charset="-128"/>
              </a:rPr>
              <a:t>The solution has the form: </a:t>
            </a:r>
          </a:p>
          <a:p>
            <a:pPr eaLnBrk="1" hangingPunct="1"/>
            <a:endParaRPr lang="en-US" sz="1800">
              <a:ea typeface="ＭＳ Ｐゴシック" pitchFamily="-110" charset="-128"/>
              <a:cs typeface="ＭＳ Ｐゴシック" pitchFamily="-110" charset="-128"/>
            </a:endParaRPr>
          </a:p>
          <a:p>
            <a:pPr eaLnBrk="1" hangingPunct="1"/>
            <a:endParaRPr lang="en-US" sz="1800">
              <a:ea typeface="ＭＳ Ｐゴシック" pitchFamily="-110" charset="-128"/>
              <a:cs typeface="ＭＳ Ｐゴシック" pitchFamily="-110" charset="-128"/>
            </a:endParaRPr>
          </a:p>
          <a:p>
            <a:pPr eaLnBrk="1" hangingPunct="1"/>
            <a:endParaRPr lang="en-US" sz="1800">
              <a:ea typeface="ＭＳ Ｐゴシック" pitchFamily="-110" charset="-128"/>
              <a:cs typeface="ＭＳ Ｐゴシック" pitchFamily="-110" charset="-128"/>
            </a:endParaRPr>
          </a:p>
          <a:p>
            <a:pPr eaLnBrk="1" hangingPunct="1"/>
            <a:r>
              <a:rPr lang="en-US" sz="1800">
                <a:ea typeface="ＭＳ Ｐゴシック" pitchFamily="-110" charset="-128"/>
                <a:cs typeface="ＭＳ Ｐゴシック" pitchFamily="-110" charset="-128"/>
              </a:rPr>
              <a:t>Each non-zero </a:t>
            </a:r>
            <a:r>
              <a:rPr lang="el-GR" sz="1800" i="1">
                <a:ea typeface="Times New Roman" pitchFamily="-110" charset="0"/>
                <a:cs typeface="Times New Roman" pitchFamily="-110" charset="0"/>
              </a:rPr>
              <a:t>α</a:t>
            </a:r>
            <a:r>
              <a:rPr lang="en-US" sz="1800" i="1" baseline="-25000">
                <a:ea typeface="Times New Roman" pitchFamily="-110" charset="0"/>
                <a:cs typeface="Times New Roman" pitchFamily="-110" charset="0"/>
              </a:rPr>
              <a:t>i</a:t>
            </a:r>
            <a:r>
              <a:rPr lang="en-US" sz="1800">
                <a:ea typeface="Times New Roman" pitchFamily="-110" charset="0"/>
                <a:cs typeface="Times New Roman" pitchFamily="-110" charset="0"/>
              </a:rPr>
              <a:t> indicates that corresponding </a:t>
            </a:r>
            <a:r>
              <a:rPr lang="en-US" sz="1800" b="1">
                <a:ea typeface="ＭＳ Ｐゴシック" pitchFamily="-110" charset="-128"/>
                <a:cs typeface="ＭＳ Ｐゴシック" pitchFamily="-110" charset="-128"/>
              </a:rPr>
              <a:t>x</a:t>
            </a:r>
            <a:r>
              <a:rPr lang="en-US" sz="1800" b="1" baseline="-25000">
                <a:ea typeface="ＭＳ Ｐゴシック" pitchFamily="-110" charset="-128"/>
                <a:cs typeface="ＭＳ Ｐゴシック" pitchFamily="-110" charset="-128"/>
              </a:rPr>
              <a:t>i</a:t>
            </a:r>
            <a:r>
              <a:rPr lang="en-US" sz="1800">
                <a:ea typeface="ＭＳ Ｐゴシック" pitchFamily="-110" charset="-128"/>
                <a:cs typeface="ＭＳ Ｐゴシック" pitchFamily="-110" charset="-128"/>
              </a:rPr>
              <a:t> is a support vector.</a:t>
            </a:r>
          </a:p>
          <a:p>
            <a:pPr eaLnBrk="1" hangingPunct="1"/>
            <a:r>
              <a:rPr lang="en-US" sz="1800">
                <a:ea typeface="ＭＳ Ｐゴシック" pitchFamily="-110" charset="-128"/>
                <a:cs typeface="ＭＳ Ｐゴシック" pitchFamily="-110" charset="-128"/>
              </a:rPr>
              <a:t>Then the classifying function will have the form:</a:t>
            </a:r>
          </a:p>
          <a:p>
            <a:pPr eaLnBrk="1" hangingPunct="1"/>
            <a:endParaRPr lang="en-US" sz="1800">
              <a:ea typeface="ＭＳ Ｐゴシック" pitchFamily="-110" charset="-128"/>
              <a:cs typeface="ＭＳ Ｐゴシック" pitchFamily="-110" charset="-128"/>
            </a:endParaRPr>
          </a:p>
          <a:p>
            <a:pPr eaLnBrk="1" hangingPunct="1"/>
            <a:endParaRPr lang="en-US" sz="1800">
              <a:ea typeface="ＭＳ Ｐゴシック" pitchFamily="-110" charset="-128"/>
              <a:cs typeface="ＭＳ Ｐゴシック" pitchFamily="-110" charset="-128"/>
            </a:endParaRPr>
          </a:p>
          <a:p>
            <a:pPr eaLnBrk="1" hangingPunct="1"/>
            <a:endParaRPr lang="en-US" sz="1800">
              <a:ea typeface="ＭＳ Ｐゴシック" pitchFamily="-110" charset="-128"/>
              <a:cs typeface="ＭＳ Ｐゴシック" pitchFamily="-110" charset="-128"/>
            </a:endParaRPr>
          </a:p>
          <a:p>
            <a:pPr eaLnBrk="1" hangingPunct="1"/>
            <a:r>
              <a:rPr lang="en-US" sz="1800">
                <a:ea typeface="ＭＳ Ｐゴシック" pitchFamily="-110" charset="-128"/>
                <a:cs typeface="ＭＳ Ｐゴシック" pitchFamily="-110" charset="-128"/>
              </a:rPr>
              <a:t>Notice that it relies on an </a:t>
            </a:r>
            <a:r>
              <a:rPr lang="en-US" sz="1800" i="1">
                <a:ea typeface="ＭＳ Ｐゴシック" pitchFamily="-110" charset="-128"/>
                <a:cs typeface="ＭＳ Ｐゴシック" pitchFamily="-110" charset="-128"/>
              </a:rPr>
              <a:t>inner product</a:t>
            </a:r>
            <a:r>
              <a:rPr lang="en-US" sz="1800">
                <a:ea typeface="ＭＳ Ｐゴシック" pitchFamily="-110" charset="-128"/>
                <a:cs typeface="ＭＳ Ｐゴシック" pitchFamily="-110" charset="-128"/>
              </a:rPr>
              <a:t> between the test point </a:t>
            </a:r>
            <a:r>
              <a:rPr lang="en-US" sz="1800" b="1">
                <a:ea typeface="ＭＳ Ｐゴシック" pitchFamily="-110" charset="-128"/>
                <a:cs typeface="ＭＳ Ｐゴシック" pitchFamily="-110" charset="-128"/>
              </a:rPr>
              <a:t>x</a:t>
            </a:r>
            <a:r>
              <a:rPr lang="en-US" sz="1800" b="1" i="1">
                <a:ea typeface="ＭＳ Ｐゴシック" pitchFamily="-110" charset="-128"/>
                <a:cs typeface="ＭＳ Ｐゴシック" pitchFamily="-110" charset="-128"/>
              </a:rPr>
              <a:t> </a:t>
            </a:r>
            <a:r>
              <a:rPr lang="en-US" sz="1800">
                <a:ea typeface="ＭＳ Ｐゴシック" pitchFamily="-110" charset="-128"/>
                <a:cs typeface="ＭＳ Ｐゴシック" pitchFamily="-110" charset="-128"/>
              </a:rPr>
              <a:t>and the support vectors </a:t>
            </a:r>
            <a:r>
              <a:rPr lang="en-US" sz="1800" b="1">
                <a:ea typeface="ＭＳ Ｐゴシック" pitchFamily="-110" charset="-128"/>
                <a:cs typeface="ＭＳ Ｐゴシック" pitchFamily="-110" charset="-128"/>
              </a:rPr>
              <a:t>x</a:t>
            </a:r>
            <a:r>
              <a:rPr lang="en-US" sz="1800" b="1" baseline="-25000">
                <a:ea typeface="ＭＳ Ｐゴシック" pitchFamily="-110" charset="-128"/>
                <a:cs typeface="ＭＳ Ｐゴシック" pitchFamily="-110" charset="-128"/>
              </a:rPr>
              <a:t>i</a:t>
            </a:r>
            <a:r>
              <a:rPr lang="en-US" sz="1800">
                <a:ea typeface="ＭＳ Ｐゴシック" pitchFamily="-110" charset="-128"/>
                <a:cs typeface="ＭＳ Ｐゴシック" pitchFamily="-110" charset="-128"/>
              </a:rPr>
              <a:t> – we will return to this later.</a:t>
            </a:r>
          </a:p>
          <a:p>
            <a:pPr eaLnBrk="1" hangingPunct="1"/>
            <a:r>
              <a:rPr lang="en-US" sz="1800">
                <a:ea typeface="ＭＳ Ｐゴシック" pitchFamily="-110" charset="-128"/>
                <a:cs typeface="ＭＳ Ｐゴシック" pitchFamily="-110" charset="-128"/>
              </a:rPr>
              <a:t>Also keep in mind that solving the optimization problem involved computing the inner products </a:t>
            </a:r>
            <a:r>
              <a:rPr lang="en-US" sz="1800" b="1">
                <a:ea typeface="ＭＳ Ｐゴシック" pitchFamily="-110" charset="-128"/>
                <a:cs typeface="ＭＳ Ｐゴシック" pitchFamily="-110" charset="-128"/>
              </a:rPr>
              <a:t>x</a:t>
            </a:r>
            <a:r>
              <a:rPr lang="en-US" sz="1800" b="1" baseline="-25000">
                <a:ea typeface="ＭＳ Ｐゴシック" pitchFamily="-110" charset="-128"/>
                <a:cs typeface="ＭＳ Ｐゴシック" pitchFamily="-110" charset="-128"/>
              </a:rPr>
              <a:t>i</a:t>
            </a:r>
            <a:r>
              <a:rPr lang="en-US" sz="1800" b="1" baseline="30000">
                <a:ea typeface="ＭＳ Ｐゴシック" pitchFamily="-110" charset="-128"/>
                <a:cs typeface="ＭＳ Ｐゴシック" pitchFamily="-110" charset="-128"/>
              </a:rPr>
              <a:t>T</a:t>
            </a:r>
            <a:r>
              <a:rPr lang="en-US" sz="1800" b="1">
                <a:ea typeface="ＭＳ Ｐゴシック" pitchFamily="-110" charset="-128"/>
                <a:cs typeface="ＭＳ Ｐゴシック" pitchFamily="-110" charset="-128"/>
              </a:rPr>
              <a:t>x</a:t>
            </a:r>
            <a:r>
              <a:rPr lang="en-US" sz="1800" b="1" baseline="-25000">
                <a:ea typeface="ＭＳ Ｐゴシック" pitchFamily="-110" charset="-128"/>
                <a:cs typeface="ＭＳ Ｐゴシック" pitchFamily="-110" charset="-128"/>
              </a:rPr>
              <a:t>j </a:t>
            </a:r>
            <a:r>
              <a:rPr lang="en-US" sz="1800">
                <a:ea typeface="ＭＳ Ｐゴシック" pitchFamily="-110" charset="-128"/>
                <a:cs typeface="ＭＳ Ｐゴシック" pitchFamily="-110" charset="-128"/>
              </a:rPr>
              <a:t>between all pairs of training points.</a:t>
            </a:r>
          </a:p>
        </p:txBody>
      </p:sp>
      <p:sp>
        <p:nvSpPr>
          <p:cNvPr id="15365" name="Text Box 4"/>
          <p:cNvSpPr txBox="1">
            <a:spLocks noChangeArrowheads="1"/>
          </p:cNvSpPr>
          <p:nvPr/>
        </p:nvSpPr>
        <p:spPr bwMode="auto">
          <a:xfrm>
            <a:off x="1276350" y="2200275"/>
            <a:ext cx="6438900" cy="482600"/>
          </a:xfrm>
          <a:prstGeom prst="rect">
            <a:avLst/>
          </a:prstGeom>
          <a:noFill/>
          <a:ln w="25400">
            <a:solidFill>
              <a:srgbClr val="008000"/>
            </a:solidFill>
            <a:miter lim="800000"/>
            <a:headEnd/>
            <a:tailEnd/>
          </a:ln>
        </p:spPr>
        <p:txBody>
          <a:bodyPr>
            <a:prstTxWarp prst="textNoShape">
              <a:avLst/>
            </a:prstTxWarp>
            <a:spAutoFit/>
          </a:bodyPr>
          <a:lstStyle/>
          <a:p>
            <a:r>
              <a:rPr lang="en-US" sz="2000" b="1">
                <a:latin typeface="Times New Roman" pitchFamily="-110" charset="0"/>
                <a:ea typeface="Times New Roman" pitchFamily="-110" charset="0"/>
                <a:cs typeface="Times New Roman" pitchFamily="-110" charset="0"/>
              </a:rPr>
              <a:t>w</a:t>
            </a:r>
            <a:r>
              <a:rPr lang="en-US" sz="2000">
                <a:latin typeface="Times New Roman" pitchFamily="-110" charset="0"/>
                <a:ea typeface="Times New Roman" pitchFamily="-110" charset="0"/>
                <a:cs typeface="Times New Roman" pitchFamily="-110" charset="0"/>
              </a:rPr>
              <a:t> </a:t>
            </a:r>
            <a:r>
              <a:rPr lang="en-US" sz="2000" b="1">
                <a:latin typeface="Times New Roman" pitchFamily="-110" charset="0"/>
                <a:ea typeface="Times New Roman" pitchFamily="-110" charset="0"/>
                <a:cs typeface="Times New Roman" pitchFamily="-110" charset="0"/>
              </a:rPr>
              <a:t> =</a:t>
            </a:r>
            <a:r>
              <a:rPr lang="el-GR">
                <a:latin typeface="Times New Roman" pitchFamily="-110" charset="0"/>
                <a:ea typeface="Times New Roman" pitchFamily="-110" charset="0"/>
                <a:cs typeface="Times New Roman" pitchFamily="-110" charset="0"/>
              </a:rPr>
              <a:t>Σ</a:t>
            </a:r>
            <a:r>
              <a:rPr lang="el-GR" sz="2000" i="1">
                <a:latin typeface="Times New Roman" pitchFamily="-110" charset="0"/>
                <a:ea typeface="Times New Roman" pitchFamily="-110" charset="0"/>
                <a:cs typeface="Times New Roman" pitchFamily="-110" charset="0"/>
              </a:rPr>
              <a:t>α</a:t>
            </a:r>
            <a:r>
              <a:rPr lang="en-US" sz="2000" i="1" baseline="-25000">
                <a:latin typeface="Times New Roman" pitchFamily="-110" charset="0"/>
                <a:ea typeface="Times New Roman" pitchFamily="-110" charset="0"/>
                <a:cs typeface="Times New Roman" pitchFamily="-110" charset="0"/>
              </a:rPr>
              <a:t>i</a:t>
            </a:r>
            <a:r>
              <a:rPr lang="en-US" sz="2000" i="1">
                <a:latin typeface="Times New Roman" pitchFamily="-110" charset="0"/>
                <a:ea typeface="Times New Roman" pitchFamily="-110" charset="0"/>
                <a:cs typeface="Times New Roman" pitchFamily="-110" charset="0"/>
              </a:rPr>
              <a:t>y</a:t>
            </a:r>
            <a:r>
              <a:rPr lang="en-US" sz="2000" i="1" baseline="-25000">
                <a:latin typeface="Times New Roman" pitchFamily="-110" charset="0"/>
                <a:ea typeface="Times New Roman" pitchFamily="-110" charset="0"/>
                <a:cs typeface="Times New Roman" pitchFamily="-110" charset="0"/>
              </a:rPr>
              <a:t>i</a:t>
            </a:r>
            <a:r>
              <a:rPr lang="en-US" sz="2000" b="1">
                <a:latin typeface="Times New Roman" pitchFamily="-110" charset="0"/>
                <a:ea typeface="Times New Roman" pitchFamily="-110" charset="0"/>
                <a:cs typeface="Times New Roman" pitchFamily="-110" charset="0"/>
              </a:rPr>
              <a:t>x</a:t>
            </a:r>
            <a:r>
              <a:rPr lang="en-US" sz="2000" b="1" baseline="-25000">
                <a:latin typeface="Times New Roman" pitchFamily="-110" charset="0"/>
                <a:ea typeface="Times New Roman" pitchFamily="-110" charset="0"/>
                <a:cs typeface="Times New Roman" pitchFamily="-110" charset="0"/>
              </a:rPr>
              <a:t>i             </a:t>
            </a:r>
            <a:r>
              <a:rPr lang="en-US" sz="2000" i="1">
                <a:latin typeface="Times New Roman" pitchFamily="-110" charset="0"/>
                <a:ea typeface="Times New Roman" pitchFamily="-110" charset="0"/>
                <a:cs typeface="Times New Roman" pitchFamily="-110" charset="0"/>
              </a:rPr>
              <a:t>b</a:t>
            </a:r>
            <a:r>
              <a:rPr lang="en-US" sz="2000">
                <a:latin typeface="Times New Roman" pitchFamily="-110" charset="0"/>
                <a:ea typeface="Times New Roman" pitchFamily="-110" charset="0"/>
                <a:cs typeface="Times New Roman" pitchFamily="-110" charset="0"/>
              </a:rPr>
              <a:t>= </a:t>
            </a:r>
            <a:r>
              <a:rPr lang="en-US" sz="2000" i="1">
                <a:latin typeface="Times New Roman" pitchFamily="-110" charset="0"/>
                <a:ea typeface="Times New Roman" pitchFamily="-110" charset="0"/>
                <a:cs typeface="Times New Roman" pitchFamily="-110" charset="0"/>
              </a:rPr>
              <a:t>y</a:t>
            </a:r>
            <a:r>
              <a:rPr lang="en-US" sz="2000" i="1" baseline="-25000">
                <a:latin typeface="Times New Roman" pitchFamily="-110" charset="0"/>
                <a:ea typeface="Times New Roman" pitchFamily="-110" charset="0"/>
                <a:cs typeface="Times New Roman" pitchFamily="-110" charset="0"/>
              </a:rPr>
              <a:t>k</a:t>
            </a:r>
            <a:r>
              <a:rPr lang="en-US" sz="2000">
                <a:latin typeface="Times New Roman" pitchFamily="-110" charset="0"/>
                <a:ea typeface="Times New Roman" pitchFamily="-110" charset="0"/>
                <a:cs typeface="Times New Roman" pitchFamily="-110" charset="0"/>
              </a:rPr>
              <a:t>- </a:t>
            </a:r>
            <a:r>
              <a:rPr lang="en-US" sz="2000" b="1">
                <a:latin typeface="Times New Roman" pitchFamily="-110" charset="0"/>
                <a:ea typeface="Times New Roman" pitchFamily="-110" charset="0"/>
                <a:cs typeface="Times New Roman" pitchFamily="-110" charset="0"/>
              </a:rPr>
              <a:t>w</a:t>
            </a:r>
            <a:r>
              <a:rPr lang="en-US" sz="2000" b="1" baseline="30000">
                <a:latin typeface="Times New Roman" pitchFamily="-110" charset="0"/>
                <a:ea typeface="Times New Roman" pitchFamily="-110" charset="0"/>
                <a:cs typeface="Times New Roman" pitchFamily="-110" charset="0"/>
              </a:rPr>
              <a:t>T</a:t>
            </a:r>
            <a:r>
              <a:rPr lang="en-US" sz="2000" b="1">
                <a:latin typeface="Times New Roman" pitchFamily="-110" charset="0"/>
                <a:ea typeface="Times New Roman" pitchFamily="-110" charset="0"/>
                <a:cs typeface="Times New Roman" pitchFamily="-110" charset="0"/>
              </a:rPr>
              <a:t>x</a:t>
            </a:r>
            <a:r>
              <a:rPr lang="en-US" sz="2000" b="1" baseline="-25000">
                <a:latin typeface="Times New Roman" pitchFamily="-110" charset="0"/>
                <a:ea typeface="Times New Roman" pitchFamily="-110" charset="0"/>
                <a:cs typeface="Times New Roman" pitchFamily="-110" charset="0"/>
              </a:rPr>
              <a:t>k</a:t>
            </a:r>
            <a:r>
              <a:rPr lang="en-US" sz="2000" b="1">
                <a:latin typeface="Times New Roman" pitchFamily="-110" charset="0"/>
                <a:ea typeface="Times New Roman" pitchFamily="-110" charset="0"/>
                <a:cs typeface="Times New Roman" pitchFamily="-110" charset="0"/>
              </a:rPr>
              <a:t> </a:t>
            </a:r>
            <a:r>
              <a:rPr lang="en-US" sz="2000">
                <a:latin typeface="Times New Roman" pitchFamily="-110" charset="0"/>
                <a:ea typeface="Times New Roman" pitchFamily="-110" charset="0"/>
                <a:cs typeface="Times New Roman" pitchFamily="-110" charset="0"/>
              </a:rPr>
              <a:t>for any </a:t>
            </a:r>
            <a:r>
              <a:rPr lang="en-US" sz="2000" b="1">
                <a:latin typeface="Times New Roman" pitchFamily="-110" charset="0"/>
                <a:ea typeface="Times New Roman" pitchFamily="-110" charset="0"/>
                <a:cs typeface="Times New Roman" pitchFamily="-110" charset="0"/>
              </a:rPr>
              <a:t>x</a:t>
            </a:r>
            <a:r>
              <a:rPr lang="en-US" sz="2000" b="1" baseline="-25000">
                <a:latin typeface="Times New Roman" pitchFamily="-110" charset="0"/>
                <a:ea typeface="Times New Roman" pitchFamily="-110" charset="0"/>
                <a:cs typeface="Times New Roman" pitchFamily="-110" charset="0"/>
              </a:rPr>
              <a:t>k</a:t>
            </a:r>
            <a:r>
              <a:rPr lang="en-US" sz="2000" b="1">
                <a:latin typeface="Times New Roman" pitchFamily="-110" charset="0"/>
                <a:ea typeface="Times New Roman" pitchFamily="-110" charset="0"/>
                <a:cs typeface="Times New Roman" pitchFamily="-110" charset="0"/>
              </a:rPr>
              <a:t> </a:t>
            </a:r>
            <a:r>
              <a:rPr lang="en-US" sz="2000">
                <a:latin typeface="Times New Roman" pitchFamily="-110" charset="0"/>
                <a:ea typeface="Times New Roman" pitchFamily="-110" charset="0"/>
                <a:cs typeface="Times New Roman" pitchFamily="-110" charset="0"/>
              </a:rPr>
              <a:t>such that </a:t>
            </a:r>
            <a:r>
              <a:rPr lang="el-GR" sz="2000" i="1">
                <a:latin typeface="Times New Roman" pitchFamily="-110" charset="0"/>
                <a:ea typeface="Times New Roman" pitchFamily="-110" charset="0"/>
                <a:cs typeface="Times New Roman" pitchFamily="-110" charset="0"/>
              </a:rPr>
              <a:t>α</a:t>
            </a:r>
            <a:r>
              <a:rPr lang="en-US" sz="2000" i="1" baseline="-25000">
                <a:latin typeface="Times New Roman" pitchFamily="-110" charset="0"/>
                <a:ea typeface="Times New Roman" pitchFamily="-110" charset="0"/>
                <a:cs typeface="Times New Roman" pitchFamily="-110" charset="0"/>
              </a:rPr>
              <a:t>k</a:t>
            </a:r>
            <a:r>
              <a:rPr lang="en-US" sz="2000" i="1">
                <a:latin typeface="Times New Roman" pitchFamily="-110" charset="0"/>
                <a:ea typeface="Times New Roman" pitchFamily="-110" charset="0"/>
                <a:cs typeface="Times New Roman" pitchFamily="-110" charset="0"/>
                <a:sym typeface="Symbol" pitchFamily="-110" charset="2"/>
              </a:rPr>
              <a:t> </a:t>
            </a:r>
            <a:r>
              <a:rPr lang="en-US" sz="2000">
                <a:latin typeface="Times New Roman" pitchFamily="-110" charset="0"/>
                <a:ea typeface="Times New Roman" pitchFamily="-110" charset="0"/>
                <a:cs typeface="Times New Roman" pitchFamily="-110" charset="0"/>
                <a:sym typeface="Symbol" pitchFamily="-110" charset="2"/>
              </a:rPr>
              <a:t>0</a:t>
            </a:r>
            <a:endParaRPr lang="en-US" sz="2000">
              <a:latin typeface="Times New Roman" pitchFamily="-110" charset="0"/>
              <a:ea typeface="Times New Roman" pitchFamily="-110" charset="0"/>
              <a:cs typeface="Times New Roman" pitchFamily="-110" charset="0"/>
            </a:endParaRPr>
          </a:p>
        </p:txBody>
      </p:sp>
      <p:sp>
        <p:nvSpPr>
          <p:cNvPr id="15366" name="Text Box 5"/>
          <p:cNvSpPr txBox="1">
            <a:spLocks noChangeArrowheads="1"/>
          </p:cNvSpPr>
          <p:nvPr/>
        </p:nvSpPr>
        <p:spPr bwMode="auto">
          <a:xfrm>
            <a:off x="3276600" y="3990975"/>
            <a:ext cx="2343150" cy="482600"/>
          </a:xfrm>
          <a:prstGeom prst="rect">
            <a:avLst/>
          </a:prstGeom>
          <a:noFill/>
          <a:ln w="25400">
            <a:solidFill>
              <a:srgbClr val="008000"/>
            </a:solidFill>
            <a:miter lim="800000"/>
            <a:headEnd/>
            <a:tailEnd/>
          </a:ln>
        </p:spPr>
        <p:txBody>
          <a:bodyPr>
            <a:prstTxWarp prst="textNoShape">
              <a:avLst/>
            </a:prstTxWarp>
            <a:spAutoFit/>
          </a:bodyPr>
          <a:lstStyle/>
          <a:p>
            <a:r>
              <a:rPr lang="en-US" sz="2000" i="1">
                <a:latin typeface="Times New Roman" pitchFamily="-110" charset="0"/>
              </a:rPr>
              <a:t>f</a:t>
            </a:r>
            <a:r>
              <a:rPr lang="en-US" sz="2000">
                <a:latin typeface="Times New Roman" pitchFamily="-110" charset="0"/>
              </a:rPr>
              <a:t>(</a:t>
            </a:r>
            <a:r>
              <a:rPr lang="en-US" sz="2000" b="1">
                <a:latin typeface="Times New Roman" pitchFamily="-110" charset="0"/>
              </a:rPr>
              <a:t>x</a:t>
            </a:r>
            <a:r>
              <a:rPr lang="en-US" sz="2000">
                <a:latin typeface="Times New Roman" pitchFamily="-110" charset="0"/>
              </a:rPr>
              <a:t>) = </a:t>
            </a:r>
            <a:r>
              <a:rPr lang="el-GR">
                <a:latin typeface="Times New Roman" pitchFamily="-110" charset="0"/>
                <a:ea typeface="Times New Roman" pitchFamily="-110" charset="0"/>
                <a:cs typeface="Times New Roman" pitchFamily="-110" charset="0"/>
              </a:rPr>
              <a:t>Σ</a:t>
            </a:r>
            <a:r>
              <a:rPr lang="el-GR" sz="2000" i="1">
                <a:latin typeface="Times New Roman" pitchFamily="-110" charset="0"/>
                <a:ea typeface="Times New Roman" pitchFamily="-110" charset="0"/>
                <a:cs typeface="Times New Roman" pitchFamily="-110" charset="0"/>
              </a:rPr>
              <a:t>α</a:t>
            </a:r>
            <a:r>
              <a:rPr lang="en-US" sz="2000" i="1" baseline="-25000">
                <a:latin typeface="Times New Roman" pitchFamily="-110" charset="0"/>
                <a:ea typeface="Times New Roman" pitchFamily="-110" charset="0"/>
                <a:cs typeface="Times New Roman" pitchFamily="-110" charset="0"/>
              </a:rPr>
              <a:t>i</a:t>
            </a:r>
            <a:r>
              <a:rPr lang="en-US" sz="2000" i="1">
                <a:latin typeface="Times New Roman" pitchFamily="-110" charset="0"/>
                <a:ea typeface="Times New Roman" pitchFamily="-110" charset="0"/>
                <a:cs typeface="Times New Roman" pitchFamily="-110" charset="0"/>
              </a:rPr>
              <a:t>y</a:t>
            </a:r>
            <a:r>
              <a:rPr lang="en-US" sz="2000" i="1" baseline="-25000">
                <a:latin typeface="Times New Roman" pitchFamily="-110" charset="0"/>
                <a:ea typeface="Times New Roman" pitchFamily="-110" charset="0"/>
                <a:cs typeface="Times New Roman" pitchFamily="-110" charset="0"/>
              </a:rPr>
              <a:t>i</a:t>
            </a:r>
            <a:r>
              <a:rPr lang="en-US" sz="2000" b="1">
                <a:latin typeface="Times New Roman" pitchFamily="-110" charset="0"/>
                <a:ea typeface="Times New Roman" pitchFamily="-110" charset="0"/>
                <a:cs typeface="Times New Roman" pitchFamily="-110" charset="0"/>
              </a:rPr>
              <a:t>x</a:t>
            </a:r>
            <a:r>
              <a:rPr lang="en-US" sz="2000" b="1" baseline="-25000">
                <a:latin typeface="Times New Roman" pitchFamily="-110" charset="0"/>
                <a:ea typeface="Times New Roman" pitchFamily="-110" charset="0"/>
                <a:cs typeface="Times New Roman" pitchFamily="-110" charset="0"/>
              </a:rPr>
              <a:t>i</a:t>
            </a:r>
            <a:r>
              <a:rPr lang="en-US" sz="2000" b="1" baseline="30000">
                <a:latin typeface="Times New Roman" pitchFamily="-110" charset="0"/>
                <a:ea typeface="Times New Roman" pitchFamily="-110" charset="0"/>
                <a:cs typeface="Times New Roman" pitchFamily="-110" charset="0"/>
              </a:rPr>
              <a:t>T</a:t>
            </a:r>
            <a:r>
              <a:rPr lang="en-US" sz="2000" b="1">
                <a:latin typeface="Times New Roman" pitchFamily="-110" charset="0"/>
                <a:ea typeface="Times New Roman" pitchFamily="-110" charset="0"/>
                <a:cs typeface="Times New Roman" pitchFamily="-110" charset="0"/>
              </a:rPr>
              <a:t>x + </a:t>
            </a:r>
            <a:r>
              <a:rPr lang="en-US" sz="2000" i="1">
                <a:latin typeface="Times New Roman" pitchFamily="-110" charset="0"/>
                <a:ea typeface="Times New Roman" pitchFamily="-110" charset="0"/>
                <a:cs typeface="Times New Roman" pitchFamily="-110" charset="0"/>
              </a:rPr>
              <a:t>b</a:t>
            </a:r>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lstStyle/>
          <a:p>
            <a:pPr eaLnBrk="1" hangingPunct="1"/>
            <a:r>
              <a:rPr lang="en-US">
                <a:ea typeface="ＭＳ Ｐゴシック" pitchFamily="-110" charset="-128"/>
                <a:cs typeface="ＭＳ Ｐゴシック" pitchFamily="-110" charset="-128"/>
              </a:rPr>
              <a:t>Soft Margin Classification  </a:t>
            </a:r>
          </a:p>
        </p:txBody>
      </p:sp>
      <p:sp>
        <p:nvSpPr>
          <p:cNvPr id="16388" name="Rectangle 3"/>
          <p:cNvSpPr>
            <a:spLocks noGrp="1" noChangeArrowheads="1"/>
          </p:cNvSpPr>
          <p:nvPr>
            <p:ph type="body" idx="1"/>
          </p:nvPr>
        </p:nvSpPr>
        <p:spPr>
          <a:xfrm>
            <a:off x="685800" y="1752600"/>
            <a:ext cx="4191000" cy="4876800"/>
          </a:xfrm>
        </p:spPr>
        <p:txBody>
          <a:bodyPr/>
          <a:lstStyle/>
          <a:p>
            <a:pPr eaLnBrk="1" hangingPunct="1">
              <a:lnSpc>
                <a:spcPct val="90000"/>
              </a:lnSpc>
            </a:pPr>
            <a:r>
              <a:rPr lang="en-US" sz="2400">
                <a:ea typeface="ＭＳ Ｐゴシック" pitchFamily="-110" charset="-128"/>
                <a:cs typeface="ＭＳ Ｐゴシック" pitchFamily="-110" charset="-128"/>
              </a:rPr>
              <a:t>If the training data is not linearly separable, </a:t>
            </a:r>
            <a:r>
              <a:rPr lang="en-US" sz="2400" i="1">
                <a:ea typeface="ＭＳ Ｐゴシック" pitchFamily="-110" charset="-128"/>
                <a:cs typeface="ＭＳ Ｐゴシック" pitchFamily="-110" charset="-128"/>
              </a:rPr>
              <a:t>slack variables</a:t>
            </a:r>
            <a:r>
              <a:rPr lang="en-US" sz="2400">
                <a:ea typeface="ＭＳ Ｐゴシック" pitchFamily="-110" charset="-128"/>
                <a:cs typeface="ＭＳ Ｐゴシック" pitchFamily="-110" charset="-128"/>
              </a:rPr>
              <a:t> </a:t>
            </a:r>
            <a:r>
              <a:rPr lang="el-GR" sz="2400" i="1">
                <a:ea typeface="Times New Roman" pitchFamily="-110" charset="0"/>
                <a:cs typeface="Times New Roman" pitchFamily="-110" charset="0"/>
              </a:rPr>
              <a:t>ξ</a:t>
            </a:r>
            <a:r>
              <a:rPr lang="en-US" sz="2400" i="1" baseline="-25000">
                <a:ea typeface="Times New Roman" pitchFamily="-110" charset="0"/>
                <a:cs typeface="Times New Roman" pitchFamily="-110" charset="0"/>
              </a:rPr>
              <a:t>i</a:t>
            </a:r>
            <a:r>
              <a:rPr lang="en-US" sz="2400">
                <a:ea typeface="Times New Roman" pitchFamily="-110" charset="0"/>
                <a:cs typeface="Times New Roman" pitchFamily="-110" charset="0"/>
              </a:rPr>
              <a:t> </a:t>
            </a:r>
            <a:r>
              <a:rPr lang="en-US" sz="2400">
                <a:ea typeface="ＭＳ Ｐゴシック" pitchFamily="-110" charset="-128"/>
                <a:cs typeface="ＭＳ Ｐゴシック" pitchFamily="-110" charset="-128"/>
              </a:rPr>
              <a:t>can be added to allow misclassification of difficult or noisy examples.</a:t>
            </a:r>
          </a:p>
          <a:p>
            <a:pPr eaLnBrk="1" hangingPunct="1">
              <a:lnSpc>
                <a:spcPct val="90000"/>
              </a:lnSpc>
            </a:pPr>
            <a:r>
              <a:rPr lang="en-US" sz="2400">
                <a:solidFill>
                  <a:schemeClr val="folHlink"/>
                </a:solidFill>
                <a:ea typeface="ＭＳ Ｐゴシック" pitchFamily="-110" charset="-128"/>
                <a:cs typeface="ＭＳ Ｐゴシック" pitchFamily="-110" charset="-128"/>
              </a:rPr>
              <a:t>Allow some errors</a:t>
            </a:r>
          </a:p>
          <a:p>
            <a:pPr lvl="1" eaLnBrk="1" hangingPunct="1">
              <a:lnSpc>
                <a:spcPct val="90000"/>
              </a:lnSpc>
            </a:pPr>
            <a:r>
              <a:rPr lang="en-US">
                <a:solidFill>
                  <a:schemeClr val="folHlink"/>
                </a:solidFill>
              </a:rPr>
              <a:t>Let some points be moved to where they belong, at a cost</a:t>
            </a:r>
          </a:p>
          <a:p>
            <a:pPr eaLnBrk="1" hangingPunct="1">
              <a:lnSpc>
                <a:spcPct val="90000"/>
              </a:lnSpc>
            </a:pPr>
            <a:r>
              <a:rPr lang="en-US" sz="2400">
                <a:ea typeface="ＭＳ Ｐゴシック" pitchFamily="-110" charset="-128"/>
                <a:cs typeface="ＭＳ Ｐゴシック" pitchFamily="-110" charset="-128"/>
              </a:rPr>
              <a:t>Still, try to minimize training set errors, and to place hyperplane “far” from each class (large margin)</a:t>
            </a:r>
          </a:p>
          <a:p>
            <a:pPr eaLnBrk="1" hangingPunct="1">
              <a:lnSpc>
                <a:spcPct val="90000"/>
              </a:lnSpc>
            </a:pPr>
            <a:endParaRPr lang="en-US" sz="2400">
              <a:ea typeface="ＭＳ Ｐゴシック" pitchFamily="-110" charset="-128"/>
              <a:cs typeface="ＭＳ Ｐゴシック" pitchFamily="-110" charset="-128"/>
            </a:endParaRPr>
          </a:p>
        </p:txBody>
      </p:sp>
      <p:sp>
        <p:nvSpPr>
          <p:cNvPr id="16389" name="Line 4"/>
          <p:cNvSpPr>
            <a:spLocks noChangeShapeType="1"/>
          </p:cNvSpPr>
          <p:nvPr/>
        </p:nvSpPr>
        <p:spPr bwMode="auto">
          <a:xfrm flipV="1">
            <a:off x="5121275" y="2520950"/>
            <a:ext cx="0" cy="3041650"/>
          </a:xfrm>
          <a:prstGeom prst="line">
            <a:avLst/>
          </a:prstGeom>
          <a:noFill/>
          <a:ln w="25400">
            <a:solidFill>
              <a:schemeClr val="tx1"/>
            </a:solidFill>
            <a:round/>
            <a:headEnd/>
            <a:tailEnd type="triangle" w="med" len="med"/>
          </a:ln>
        </p:spPr>
        <p:txBody>
          <a:bodyPr>
            <a:prstTxWarp prst="textNoShape">
              <a:avLst/>
            </a:prstTxWarp>
          </a:bodyPr>
          <a:lstStyle/>
          <a:p>
            <a:endParaRPr lang="en-US"/>
          </a:p>
        </p:txBody>
      </p:sp>
      <p:sp>
        <p:nvSpPr>
          <p:cNvPr id="16390" name="Line 5"/>
          <p:cNvSpPr>
            <a:spLocks noChangeShapeType="1"/>
          </p:cNvSpPr>
          <p:nvPr/>
        </p:nvSpPr>
        <p:spPr bwMode="auto">
          <a:xfrm flipV="1">
            <a:off x="4986338" y="5446713"/>
            <a:ext cx="4081462" cy="0"/>
          </a:xfrm>
          <a:prstGeom prst="line">
            <a:avLst/>
          </a:prstGeom>
          <a:noFill/>
          <a:ln w="25400">
            <a:solidFill>
              <a:schemeClr val="tx1"/>
            </a:solidFill>
            <a:round/>
            <a:headEnd/>
            <a:tailEnd type="triangle" w="med" len="med"/>
          </a:ln>
        </p:spPr>
        <p:txBody>
          <a:bodyPr>
            <a:prstTxWarp prst="textNoShape">
              <a:avLst/>
            </a:prstTxWarp>
          </a:bodyPr>
          <a:lstStyle/>
          <a:p>
            <a:endParaRPr lang="en-US"/>
          </a:p>
        </p:txBody>
      </p:sp>
      <p:sp>
        <p:nvSpPr>
          <p:cNvPr id="16391" name="AutoShape 6"/>
          <p:cNvSpPr>
            <a:spLocks noChangeArrowheads="1"/>
          </p:cNvSpPr>
          <p:nvPr/>
        </p:nvSpPr>
        <p:spPr bwMode="auto">
          <a:xfrm>
            <a:off x="6161088" y="327660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6392" name="AutoShape 7"/>
          <p:cNvSpPr>
            <a:spLocks noChangeArrowheads="1"/>
          </p:cNvSpPr>
          <p:nvPr/>
        </p:nvSpPr>
        <p:spPr bwMode="auto">
          <a:xfrm>
            <a:off x="5586413" y="36337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6393" name="AutoShape 8"/>
          <p:cNvSpPr>
            <a:spLocks noChangeArrowheads="1"/>
          </p:cNvSpPr>
          <p:nvPr/>
        </p:nvSpPr>
        <p:spPr bwMode="auto">
          <a:xfrm>
            <a:off x="5738813" y="41798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6394" name="AutoShape 9"/>
          <p:cNvSpPr>
            <a:spLocks noChangeArrowheads="1"/>
          </p:cNvSpPr>
          <p:nvPr/>
        </p:nvSpPr>
        <p:spPr bwMode="auto">
          <a:xfrm>
            <a:off x="5357813" y="46370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6395" name="AutoShape 10"/>
          <p:cNvSpPr>
            <a:spLocks noChangeArrowheads="1"/>
          </p:cNvSpPr>
          <p:nvPr/>
        </p:nvSpPr>
        <p:spPr bwMode="auto">
          <a:xfrm>
            <a:off x="5891213" y="30368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6396" name="AutoShape 11"/>
          <p:cNvSpPr>
            <a:spLocks noChangeArrowheads="1"/>
          </p:cNvSpPr>
          <p:nvPr/>
        </p:nvSpPr>
        <p:spPr bwMode="auto">
          <a:xfrm>
            <a:off x="5357813" y="39512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6397" name="AutoShape 12"/>
          <p:cNvSpPr>
            <a:spLocks noChangeArrowheads="1"/>
          </p:cNvSpPr>
          <p:nvPr/>
        </p:nvSpPr>
        <p:spPr bwMode="auto">
          <a:xfrm>
            <a:off x="5510213" y="41036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6398" name="AutoShape 13"/>
          <p:cNvSpPr>
            <a:spLocks noChangeArrowheads="1"/>
          </p:cNvSpPr>
          <p:nvPr/>
        </p:nvSpPr>
        <p:spPr bwMode="auto">
          <a:xfrm>
            <a:off x="6272213" y="37226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6399" name="AutoShape 14"/>
          <p:cNvSpPr>
            <a:spLocks noChangeArrowheads="1"/>
          </p:cNvSpPr>
          <p:nvPr/>
        </p:nvSpPr>
        <p:spPr bwMode="auto">
          <a:xfrm>
            <a:off x="7173913" y="37099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6400" name="AutoShape 15"/>
          <p:cNvSpPr>
            <a:spLocks noChangeArrowheads="1"/>
          </p:cNvSpPr>
          <p:nvPr/>
        </p:nvSpPr>
        <p:spPr bwMode="auto">
          <a:xfrm>
            <a:off x="6805613" y="46370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6401" name="AutoShape 16"/>
          <p:cNvSpPr>
            <a:spLocks noChangeArrowheads="1"/>
          </p:cNvSpPr>
          <p:nvPr/>
        </p:nvSpPr>
        <p:spPr bwMode="auto">
          <a:xfrm>
            <a:off x="7796213" y="46370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6402" name="AutoShape 17"/>
          <p:cNvSpPr>
            <a:spLocks noChangeArrowheads="1"/>
          </p:cNvSpPr>
          <p:nvPr/>
        </p:nvSpPr>
        <p:spPr bwMode="auto">
          <a:xfrm>
            <a:off x="6488113" y="51577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6403" name="AutoShape 18"/>
          <p:cNvSpPr>
            <a:spLocks noChangeArrowheads="1"/>
          </p:cNvSpPr>
          <p:nvPr/>
        </p:nvSpPr>
        <p:spPr bwMode="auto">
          <a:xfrm>
            <a:off x="7110413" y="40274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6404" name="AutoShape 19"/>
          <p:cNvSpPr>
            <a:spLocks noChangeArrowheads="1"/>
          </p:cNvSpPr>
          <p:nvPr/>
        </p:nvSpPr>
        <p:spPr bwMode="auto">
          <a:xfrm>
            <a:off x="6542088" y="4521200"/>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6405" name="AutoShape 20"/>
          <p:cNvSpPr>
            <a:spLocks noChangeArrowheads="1"/>
          </p:cNvSpPr>
          <p:nvPr/>
        </p:nvSpPr>
        <p:spPr bwMode="auto">
          <a:xfrm>
            <a:off x="7186613" y="48656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6406" name="AutoShape 21"/>
          <p:cNvSpPr>
            <a:spLocks noChangeArrowheads="1"/>
          </p:cNvSpPr>
          <p:nvPr/>
        </p:nvSpPr>
        <p:spPr bwMode="auto">
          <a:xfrm>
            <a:off x="7872413" y="39512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6407" name="AutoShape 22"/>
          <p:cNvSpPr>
            <a:spLocks noChangeArrowheads="1"/>
          </p:cNvSpPr>
          <p:nvPr/>
        </p:nvSpPr>
        <p:spPr bwMode="auto">
          <a:xfrm>
            <a:off x="6357938" y="243840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6408" name="AutoShape 23"/>
          <p:cNvSpPr>
            <a:spLocks noChangeArrowheads="1"/>
          </p:cNvSpPr>
          <p:nvPr/>
        </p:nvSpPr>
        <p:spPr bwMode="auto">
          <a:xfrm>
            <a:off x="6967538" y="251460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6409" name="AutoShape 24"/>
          <p:cNvSpPr>
            <a:spLocks noChangeArrowheads="1"/>
          </p:cNvSpPr>
          <p:nvPr/>
        </p:nvSpPr>
        <p:spPr bwMode="auto">
          <a:xfrm>
            <a:off x="8034338" y="3276600"/>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6410" name="AutoShape 25"/>
          <p:cNvSpPr>
            <a:spLocks noChangeArrowheads="1"/>
          </p:cNvSpPr>
          <p:nvPr/>
        </p:nvSpPr>
        <p:spPr bwMode="auto">
          <a:xfrm>
            <a:off x="5846763" y="3721100"/>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16411" name="AutoShape 26"/>
          <p:cNvSpPr>
            <a:spLocks noChangeArrowheads="1"/>
          </p:cNvSpPr>
          <p:nvPr/>
        </p:nvSpPr>
        <p:spPr bwMode="auto">
          <a:xfrm>
            <a:off x="5567363" y="442753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16412" name="AutoShape 27"/>
          <p:cNvSpPr>
            <a:spLocks noChangeArrowheads="1"/>
          </p:cNvSpPr>
          <p:nvPr/>
        </p:nvSpPr>
        <p:spPr bwMode="auto">
          <a:xfrm>
            <a:off x="7110413" y="435133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962588" name="Line 28"/>
          <p:cNvSpPr>
            <a:spLocks noChangeShapeType="1"/>
          </p:cNvSpPr>
          <p:nvPr/>
        </p:nvSpPr>
        <p:spPr bwMode="auto">
          <a:xfrm flipV="1">
            <a:off x="5586413" y="2438400"/>
            <a:ext cx="2143125" cy="2884488"/>
          </a:xfrm>
          <a:prstGeom prst="line">
            <a:avLst/>
          </a:prstGeom>
          <a:noFill/>
          <a:ln w="19050">
            <a:solidFill>
              <a:schemeClr val="tx2"/>
            </a:solidFill>
            <a:round/>
            <a:headEnd/>
            <a:tailEnd/>
          </a:ln>
        </p:spPr>
        <p:txBody>
          <a:bodyPr>
            <a:prstTxWarp prst="textNoShape">
              <a:avLst/>
            </a:prstTxWarp>
          </a:bodyPr>
          <a:lstStyle/>
          <a:p>
            <a:endParaRPr lang="en-US"/>
          </a:p>
        </p:txBody>
      </p:sp>
      <p:sp>
        <p:nvSpPr>
          <p:cNvPr id="962589" name="Line 29"/>
          <p:cNvSpPr>
            <a:spLocks noChangeShapeType="1"/>
          </p:cNvSpPr>
          <p:nvPr/>
        </p:nvSpPr>
        <p:spPr bwMode="auto">
          <a:xfrm flipH="1" flipV="1">
            <a:off x="6921500" y="3543300"/>
            <a:ext cx="254000" cy="184150"/>
          </a:xfrm>
          <a:prstGeom prst="line">
            <a:avLst/>
          </a:prstGeom>
          <a:noFill/>
          <a:ln w="19050">
            <a:solidFill>
              <a:schemeClr val="tx1"/>
            </a:solidFill>
            <a:prstDash val="dash"/>
            <a:round/>
            <a:headEnd/>
            <a:tailEnd/>
          </a:ln>
        </p:spPr>
        <p:txBody>
          <a:bodyPr>
            <a:prstTxWarp prst="textNoShape">
              <a:avLst/>
            </a:prstTxWarp>
          </a:bodyPr>
          <a:lstStyle/>
          <a:p>
            <a:endParaRPr lang="en-US"/>
          </a:p>
        </p:txBody>
      </p:sp>
      <p:sp>
        <p:nvSpPr>
          <p:cNvPr id="962590" name="Oval 30"/>
          <p:cNvSpPr>
            <a:spLocks noChangeArrowheads="1"/>
          </p:cNvSpPr>
          <p:nvPr/>
        </p:nvSpPr>
        <p:spPr bwMode="auto">
          <a:xfrm>
            <a:off x="6197600" y="3657600"/>
            <a:ext cx="228600" cy="219075"/>
          </a:xfrm>
          <a:prstGeom prst="ellipse">
            <a:avLst/>
          </a:prstGeom>
          <a:noFill/>
          <a:ln w="19050">
            <a:solidFill>
              <a:srgbClr val="FF0000"/>
            </a:solidFill>
            <a:round/>
            <a:headEnd/>
            <a:tailEnd/>
          </a:ln>
        </p:spPr>
        <p:txBody>
          <a:bodyPr wrap="none" anchor="ctr">
            <a:prstTxWarp prst="textNoShape">
              <a:avLst/>
            </a:prstTxWarp>
          </a:bodyPr>
          <a:lstStyle/>
          <a:p>
            <a:endParaRPr lang="en-US"/>
          </a:p>
        </p:txBody>
      </p:sp>
      <p:sp>
        <p:nvSpPr>
          <p:cNvPr id="962591" name="Oval 31"/>
          <p:cNvSpPr>
            <a:spLocks noChangeArrowheads="1"/>
          </p:cNvSpPr>
          <p:nvPr/>
        </p:nvSpPr>
        <p:spPr bwMode="auto">
          <a:xfrm>
            <a:off x="6470650" y="4452938"/>
            <a:ext cx="228600" cy="219075"/>
          </a:xfrm>
          <a:prstGeom prst="ellipse">
            <a:avLst/>
          </a:prstGeom>
          <a:noFill/>
          <a:ln w="19050">
            <a:solidFill>
              <a:schemeClr val="accent2"/>
            </a:solidFill>
            <a:round/>
            <a:headEnd/>
            <a:tailEnd/>
          </a:ln>
        </p:spPr>
        <p:txBody>
          <a:bodyPr wrap="none" anchor="ctr">
            <a:prstTxWarp prst="textNoShape">
              <a:avLst/>
            </a:prstTxWarp>
          </a:bodyPr>
          <a:lstStyle/>
          <a:p>
            <a:endParaRPr lang="en-US"/>
          </a:p>
        </p:txBody>
      </p:sp>
      <p:sp>
        <p:nvSpPr>
          <p:cNvPr id="962592" name="Oval 32"/>
          <p:cNvSpPr>
            <a:spLocks noChangeArrowheads="1"/>
          </p:cNvSpPr>
          <p:nvPr/>
        </p:nvSpPr>
        <p:spPr bwMode="auto">
          <a:xfrm>
            <a:off x="7104063" y="3640138"/>
            <a:ext cx="228600" cy="219075"/>
          </a:xfrm>
          <a:prstGeom prst="ellipse">
            <a:avLst/>
          </a:prstGeom>
          <a:noFill/>
          <a:ln w="19050">
            <a:solidFill>
              <a:srgbClr val="0000FF"/>
            </a:solidFill>
            <a:round/>
            <a:headEnd/>
            <a:tailEnd/>
          </a:ln>
        </p:spPr>
        <p:txBody>
          <a:bodyPr wrap="none" anchor="ctr">
            <a:prstTxWarp prst="textNoShape">
              <a:avLst/>
            </a:prstTxWarp>
          </a:bodyPr>
          <a:lstStyle/>
          <a:p>
            <a:endParaRPr lang="en-US"/>
          </a:p>
        </p:txBody>
      </p:sp>
      <p:sp>
        <p:nvSpPr>
          <p:cNvPr id="962593" name="Line 33"/>
          <p:cNvSpPr>
            <a:spLocks noChangeShapeType="1"/>
          </p:cNvSpPr>
          <p:nvPr/>
        </p:nvSpPr>
        <p:spPr bwMode="auto">
          <a:xfrm flipH="1" flipV="1">
            <a:off x="6297613" y="4357688"/>
            <a:ext cx="244475" cy="174625"/>
          </a:xfrm>
          <a:prstGeom prst="line">
            <a:avLst/>
          </a:prstGeom>
          <a:noFill/>
          <a:ln w="19050">
            <a:solidFill>
              <a:schemeClr val="tx1"/>
            </a:solidFill>
            <a:prstDash val="dash"/>
            <a:round/>
            <a:headEnd/>
            <a:tailEnd/>
          </a:ln>
        </p:spPr>
        <p:txBody>
          <a:bodyPr>
            <a:prstTxWarp prst="textNoShape">
              <a:avLst/>
            </a:prstTxWarp>
          </a:bodyPr>
          <a:lstStyle/>
          <a:p>
            <a:endParaRPr lang="en-US"/>
          </a:p>
        </p:txBody>
      </p:sp>
      <p:sp>
        <p:nvSpPr>
          <p:cNvPr id="962594" name="Line 34"/>
          <p:cNvSpPr>
            <a:spLocks noChangeShapeType="1"/>
          </p:cNvSpPr>
          <p:nvPr/>
        </p:nvSpPr>
        <p:spPr bwMode="auto">
          <a:xfrm flipH="1" flipV="1">
            <a:off x="6350000" y="3795713"/>
            <a:ext cx="234950" cy="179387"/>
          </a:xfrm>
          <a:prstGeom prst="line">
            <a:avLst/>
          </a:prstGeom>
          <a:noFill/>
          <a:ln w="9525">
            <a:solidFill>
              <a:schemeClr val="tx1"/>
            </a:solidFill>
            <a:prstDash val="dash"/>
            <a:round/>
            <a:headEnd/>
            <a:tailEnd/>
          </a:ln>
        </p:spPr>
        <p:txBody>
          <a:bodyPr>
            <a:prstTxWarp prst="textNoShape">
              <a:avLst/>
            </a:prstTxWarp>
          </a:bodyPr>
          <a:lstStyle/>
          <a:p>
            <a:endParaRPr lang="en-US"/>
          </a:p>
        </p:txBody>
      </p:sp>
      <p:sp>
        <p:nvSpPr>
          <p:cNvPr id="962595" name="Line 35"/>
          <p:cNvSpPr>
            <a:spLocks noChangeShapeType="1"/>
          </p:cNvSpPr>
          <p:nvPr/>
        </p:nvSpPr>
        <p:spPr bwMode="auto">
          <a:xfrm flipV="1">
            <a:off x="6024563" y="2619375"/>
            <a:ext cx="2009775" cy="2693988"/>
          </a:xfrm>
          <a:prstGeom prst="line">
            <a:avLst/>
          </a:prstGeom>
          <a:noFill/>
          <a:ln w="19050" cap="rnd">
            <a:solidFill>
              <a:schemeClr val="tx2"/>
            </a:solidFill>
            <a:prstDash val="sysDot"/>
            <a:round/>
            <a:headEnd/>
            <a:tailEnd/>
          </a:ln>
        </p:spPr>
        <p:txBody>
          <a:bodyPr>
            <a:prstTxWarp prst="textNoShape">
              <a:avLst/>
            </a:prstTxWarp>
          </a:bodyPr>
          <a:lstStyle/>
          <a:p>
            <a:endParaRPr lang="en-US"/>
          </a:p>
        </p:txBody>
      </p:sp>
      <p:sp>
        <p:nvSpPr>
          <p:cNvPr id="962596" name="Line 36"/>
          <p:cNvSpPr>
            <a:spLocks noChangeShapeType="1"/>
          </p:cNvSpPr>
          <p:nvPr/>
        </p:nvSpPr>
        <p:spPr bwMode="auto">
          <a:xfrm flipV="1">
            <a:off x="5376863" y="2257425"/>
            <a:ext cx="2066925" cy="2770188"/>
          </a:xfrm>
          <a:prstGeom prst="line">
            <a:avLst/>
          </a:prstGeom>
          <a:noFill/>
          <a:ln w="19050" cap="rnd">
            <a:solidFill>
              <a:schemeClr val="tx2"/>
            </a:solidFill>
            <a:prstDash val="sysDot"/>
            <a:round/>
            <a:headEnd/>
            <a:tailEnd/>
          </a:ln>
        </p:spPr>
        <p:txBody>
          <a:bodyPr>
            <a:prstTxWarp prst="textNoShape">
              <a:avLst/>
            </a:prstTxWarp>
          </a:bodyPr>
          <a:lstStyle/>
          <a:p>
            <a:endParaRPr lang="en-US"/>
          </a:p>
        </p:txBody>
      </p:sp>
      <p:sp>
        <p:nvSpPr>
          <p:cNvPr id="962597" name="Line 37"/>
          <p:cNvSpPr>
            <a:spLocks noChangeShapeType="1"/>
          </p:cNvSpPr>
          <p:nvPr/>
        </p:nvSpPr>
        <p:spPr bwMode="auto">
          <a:xfrm flipH="1" flipV="1">
            <a:off x="6565900" y="4000500"/>
            <a:ext cx="546100" cy="368300"/>
          </a:xfrm>
          <a:prstGeom prst="line">
            <a:avLst/>
          </a:prstGeom>
          <a:noFill/>
          <a:ln w="19050">
            <a:solidFill>
              <a:srgbClr val="FF0000"/>
            </a:solidFill>
            <a:round/>
            <a:headEnd/>
            <a:tailEnd/>
          </a:ln>
        </p:spPr>
        <p:txBody>
          <a:bodyPr>
            <a:prstTxWarp prst="textNoShape">
              <a:avLst/>
            </a:prstTxWarp>
          </a:bodyPr>
          <a:lstStyle/>
          <a:p>
            <a:endParaRPr lang="en-US"/>
          </a:p>
        </p:txBody>
      </p:sp>
      <p:sp>
        <p:nvSpPr>
          <p:cNvPr id="962598" name="Line 38"/>
          <p:cNvSpPr>
            <a:spLocks noChangeShapeType="1"/>
          </p:cNvSpPr>
          <p:nvPr/>
        </p:nvSpPr>
        <p:spPr bwMode="auto">
          <a:xfrm>
            <a:off x="5927725" y="3797300"/>
            <a:ext cx="501650" cy="361950"/>
          </a:xfrm>
          <a:prstGeom prst="line">
            <a:avLst/>
          </a:prstGeom>
          <a:noFill/>
          <a:ln w="19050">
            <a:solidFill>
              <a:schemeClr val="accent2"/>
            </a:solidFill>
            <a:round/>
            <a:headEnd/>
            <a:tailEnd/>
          </a:ln>
        </p:spPr>
        <p:txBody>
          <a:bodyPr>
            <a:prstTxWarp prst="textNoShape">
              <a:avLst/>
            </a:prstTxWarp>
          </a:bodyPr>
          <a:lstStyle/>
          <a:p>
            <a:endParaRPr lang="en-US"/>
          </a:p>
        </p:txBody>
      </p:sp>
      <p:sp>
        <p:nvSpPr>
          <p:cNvPr id="962599" name="Text Box 39"/>
          <p:cNvSpPr txBox="1">
            <a:spLocks noChangeArrowheads="1"/>
          </p:cNvSpPr>
          <p:nvPr/>
        </p:nvSpPr>
        <p:spPr bwMode="auto">
          <a:xfrm>
            <a:off x="6734175" y="4181475"/>
            <a:ext cx="704850" cy="396875"/>
          </a:xfrm>
          <a:prstGeom prst="rect">
            <a:avLst/>
          </a:prstGeom>
          <a:noFill/>
          <a:ln w="9525">
            <a:noFill/>
            <a:miter lim="800000"/>
            <a:headEnd/>
            <a:tailEnd/>
          </a:ln>
        </p:spPr>
        <p:txBody>
          <a:bodyPr>
            <a:prstTxWarp prst="textNoShape">
              <a:avLst/>
            </a:prstTxWarp>
            <a:spAutoFit/>
          </a:bodyPr>
          <a:lstStyle/>
          <a:p>
            <a:pPr>
              <a:spcBef>
                <a:spcPct val="50000"/>
              </a:spcBef>
            </a:pPr>
            <a:r>
              <a:rPr lang="el-GR" sz="2000" i="1">
                <a:latin typeface="Times New Roman" pitchFamily="-110" charset="0"/>
                <a:ea typeface="Times New Roman" pitchFamily="-110" charset="0"/>
                <a:cs typeface="Times New Roman" pitchFamily="-110" charset="0"/>
              </a:rPr>
              <a:t>ξ</a:t>
            </a:r>
            <a:r>
              <a:rPr lang="en-US" sz="2000" i="1" baseline="-25000">
                <a:latin typeface="Times New Roman" pitchFamily="-110" charset="0"/>
                <a:ea typeface="Times New Roman" pitchFamily="-110" charset="0"/>
                <a:cs typeface="Times New Roman" pitchFamily="-110" charset="0"/>
              </a:rPr>
              <a:t>j</a:t>
            </a:r>
          </a:p>
        </p:txBody>
      </p:sp>
      <p:sp>
        <p:nvSpPr>
          <p:cNvPr id="962600" name="Text Box 40"/>
          <p:cNvSpPr txBox="1">
            <a:spLocks noChangeArrowheads="1"/>
          </p:cNvSpPr>
          <p:nvPr/>
        </p:nvSpPr>
        <p:spPr bwMode="auto">
          <a:xfrm>
            <a:off x="5848350" y="3800475"/>
            <a:ext cx="704850" cy="396875"/>
          </a:xfrm>
          <a:prstGeom prst="rect">
            <a:avLst/>
          </a:prstGeom>
          <a:noFill/>
          <a:ln w="9525">
            <a:noFill/>
            <a:miter lim="800000"/>
            <a:headEnd/>
            <a:tailEnd/>
          </a:ln>
        </p:spPr>
        <p:txBody>
          <a:bodyPr>
            <a:prstTxWarp prst="textNoShape">
              <a:avLst/>
            </a:prstTxWarp>
            <a:spAutoFit/>
          </a:bodyPr>
          <a:lstStyle/>
          <a:p>
            <a:pPr>
              <a:spcBef>
                <a:spcPct val="50000"/>
              </a:spcBef>
            </a:pPr>
            <a:r>
              <a:rPr lang="el-GR" sz="2000" i="1">
                <a:latin typeface="Times New Roman" pitchFamily="-110" charset="0"/>
                <a:ea typeface="Times New Roman" pitchFamily="-110" charset="0"/>
                <a:cs typeface="Times New Roman" pitchFamily="-110" charset="0"/>
              </a:rPr>
              <a:t>ξ</a:t>
            </a:r>
            <a:r>
              <a:rPr lang="en-US" sz="2000" i="1" baseline="-25000">
                <a:latin typeface="Times New Roman" pitchFamily="-110" charset="0"/>
                <a:ea typeface="Times New Roman" pitchFamily="-110" charset="0"/>
                <a:cs typeface="Times New Roman" pitchFamily="-110" charset="0"/>
              </a:rPr>
              <a:t>i</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6259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6259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6259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6259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6259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6259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6258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6259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6258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6259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6259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96259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9626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88" grpId="0" animBg="1"/>
      <p:bldP spid="962589" grpId="0" animBg="1"/>
      <p:bldP spid="962590" grpId="0" animBg="1"/>
      <p:bldP spid="962591" grpId="0" animBg="1"/>
      <p:bldP spid="962592" grpId="0" animBg="1"/>
      <p:bldP spid="962593" grpId="0" animBg="1"/>
      <p:bldP spid="962594" grpId="0" animBg="1"/>
      <p:bldP spid="962595" grpId="0" animBg="1"/>
      <p:bldP spid="962596" grpId="0" animBg="1"/>
      <p:bldP spid="962597" grpId="0" animBg="1"/>
      <p:bldP spid="962598" grpId="0" animBg="1"/>
      <p:bldP spid="962599" grpId="0"/>
      <p:bldP spid="962600" grpId="0"/>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Bias/Variance</a:t>
            </a:r>
            <a:endParaRPr lang="en-US" dirty="0"/>
          </a:p>
        </p:txBody>
      </p:sp>
      <p:sp>
        <p:nvSpPr>
          <p:cNvPr id="7" name="Content Placeholder 6"/>
          <p:cNvSpPr>
            <a:spLocks noGrp="1"/>
          </p:cNvSpPr>
          <p:nvPr>
            <p:ph idx="1"/>
          </p:nvPr>
        </p:nvSpPr>
        <p:spPr/>
        <p:txBody>
          <a:bodyPr/>
          <a:lstStyle/>
          <a:p>
            <a:r>
              <a:rPr lang="en-US" dirty="0" smtClean="0"/>
              <a:t>Another way to think about it is model complexity</a:t>
            </a:r>
          </a:p>
          <a:p>
            <a:endParaRPr lang="en-US" dirty="0" smtClean="0"/>
          </a:p>
          <a:p>
            <a:r>
              <a:rPr lang="en-US" dirty="0" smtClean="0"/>
              <a:t>Simple models</a:t>
            </a:r>
          </a:p>
          <a:p>
            <a:pPr lvl="1"/>
            <a:r>
              <a:rPr lang="en-US" dirty="0" smtClean="0"/>
              <a:t>may not model data well</a:t>
            </a:r>
          </a:p>
          <a:p>
            <a:pPr lvl="1"/>
            <a:r>
              <a:rPr lang="en-US" dirty="0" smtClean="0"/>
              <a:t>high bias</a:t>
            </a:r>
          </a:p>
          <a:p>
            <a:r>
              <a:rPr lang="en-US" dirty="0" smtClean="0"/>
              <a:t>Complicated models</a:t>
            </a:r>
          </a:p>
          <a:p>
            <a:pPr lvl="1"/>
            <a:r>
              <a:rPr lang="en-US" dirty="0" smtClean="0"/>
              <a:t>may </a:t>
            </a:r>
            <a:r>
              <a:rPr lang="en-US" dirty="0" err="1" smtClean="0"/>
              <a:t>overfit</a:t>
            </a:r>
            <a:r>
              <a:rPr lang="en-US" dirty="0" smtClean="0"/>
              <a:t> to the training data</a:t>
            </a:r>
          </a:p>
          <a:p>
            <a:pPr lvl="1"/>
            <a:r>
              <a:rPr lang="en-US" dirty="0" smtClean="0"/>
              <a:t>high variance</a:t>
            </a:r>
          </a:p>
          <a:p>
            <a:pPr lvl="1"/>
            <a:endParaRPr lang="en-US" dirty="0" smtClean="0"/>
          </a:p>
          <a:p>
            <a:r>
              <a:rPr lang="en-US" dirty="0" smtClean="0">
                <a:solidFill>
                  <a:srgbClr val="FF0000"/>
                </a:solidFill>
              </a:rPr>
              <a:t>Why do we care about bias/variance?</a:t>
            </a:r>
          </a:p>
          <a:p>
            <a:pPr>
              <a:buNone/>
            </a:pPr>
            <a:endParaRPr lang="en-US" dirty="0" smtClean="0"/>
          </a:p>
        </p:txBody>
      </p:sp>
    </p:spTree>
  </p:cSld>
  <p:clrMapOvr>
    <a:masterClrMapping/>
  </p:clrMapOvr>
  <p:transition/>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p:spPr>
        <p:txBody>
          <a:bodyPr/>
          <a:lstStyle/>
          <a:p>
            <a:fld id="{6D3CB5AE-E545-084F-A58F-42C14F73D879}" type="slidenum">
              <a:rPr lang="en-US"/>
              <a:pPr/>
              <a:t>50</a:t>
            </a:fld>
            <a:endParaRPr lang="en-US"/>
          </a:p>
        </p:txBody>
      </p:sp>
      <p:sp>
        <p:nvSpPr>
          <p:cNvPr id="17411" name="Rectangle 2"/>
          <p:cNvSpPr>
            <a:spLocks noGrp="1" noChangeArrowheads="1"/>
          </p:cNvSpPr>
          <p:nvPr>
            <p:ph type="title"/>
          </p:nvPr>
        </p:nvSpPr>
        <p:spPr/>
        <p:txBody>
          <a:bodyPr/>
          <a:lstStyle/>
          <a:p>
            <a:pPr eaLnBrk="1" hangingPunct="1"/>
            <a:r>
              <a:rPr lang="en-US">
                <a:ea typeface="ＭＳ Ｐゴシック" pitchFamily="-110" charset="-128"/>
                <a:cs typeface="ＭＳ Ｐゴシック" pitchFamily="-110" charset="-128"/>
              </a:rPr>
              <a:t>Soft Margin Classification Mathematically</a:t>
            </a:r>
          </a:p>
        </p:txBody>
      </p:sp>
      <p:sp>
        <p:nvSpPr>
          <p:cNvPr id="17412" name="Rectangle 3"/>
          <p:cNvSpPr>
            <a:spLocks noGrp="1" noChangeArrowheads="1"/>
          </p:cNvSpPr>
          <p:nvPr>
            <p:ph type="body" idx="1"/>
          </p:nvPr>
        </p:nvSpPr>
        <p:spPr/>
        <p:txBody>
          <a:bodyPr/>
          <a:lstStyle/>
          <a:p>
            <a:pPr eaLnBrk="1" hangingPunct="1"/>
            <a:r>
              <a:rPr lang="en-US" sz="2000">
                <a:ea typeface="ＭＳ Ｐゴシック" pitchFamily="-110" charset="-128"/>
                <a:cs typeface="ＭＳ Ｐゴシック" pitchFamily="-110" charset="-128"/>
              </a:rPr>
              <a:t>The old formulation:</a:t>
            </a:r>
          </a:p>
          <a:p>
            <a:pPr eaLnBrk="1" hangingPunct="1"/>
            <a:endParaRPr lang="en-US" sz="2000">
              <a:ea typeface="ＭＳ Ｐゴシック" pitchFamily="-110" charset="-128"/>
              <a:cs typeface="ＭＳ Ｐゴシック" pitchFamily="-110" charset="-128"/>
            </a:endParaRPr>
          </a:p>
          <a:p>
            <a:pPr eaLnBrk="1" hangingPunct="1"/>
            <a:endParaRPr lang="en-US" sz="2000">
              <a:ea typeface="ＭＳ Ｐゴシック" pitchFamily="-110" charset="-128"/>
              <a:cs typeface="ＭＳ Ｐゴシック" pitchFamily="-110" charset="-128"/>
            </a:endParaRPr>
          </a:p>
          <a:p>
            <a:pPr eaLnBrk="1" hangingPunct="1"/>
            <a:endParaRPr lang="en-US" sz="2000">
              <a:ea typeface="ＭＳ Ｐゴシック" pitchFamily="-110" charset="-128"/>
              <a:cs typeface="ＭＳ Ｐゴシック" pitchFamily="-110" charset="-128"/>
            </a:endParaRPr>
          </a:p>
          <a:p>
            <a:pPr eaLnBrk="1" hangingPunct="1"/>
            <a:endParaRPr lang="en-US" sz="2000">
              <a:ea typeface="ＭＳ Ｐゴシック" pitchFamily="-110" charset="-128"/>
              <a:cs typeface="ＭＳ Ｐゴシック" pitchFamily="-110" charset="-128"/>
            </a:endParaRPr>
          </a:p>
          <a:p>
            <a:pPr eaLnBrk="1" hangingPunct="1"/>
            <a:r>
              <a:rPr lang="en-US" sz="2000">
                <a:ea typeface="ＭＳ Ｐゴシック" pitchFamily="-110" charset="-128"/>
                <a:cs typeface="ＭＳ Ｐゴシック" pitchFamily="-110" charset="-128"/>
              </a:rPr>
              <a:t>The new formulation incorporating slack variables:</a:t>
            </a:r>
          </a:p>
          <a:p>
            <a:pPr eaLnBrk="1" hangingPunct="1"/>
            <a:endParaRPr lang="en-US" sz="2000">
              <a:ea typeface="ＭＳ Ｐゴシック" pitchFamily="-110" charset="-128"/>
              <a:cs typeface="ＭＳ Ｐゴシック" pitchFamily="-110" charset="-128"/>
            </a:endParaRPr>
          </a:p>
          <a:p>
            <a:pPr eaLnBrk="1" hangingPunct="1"/>
            <a:endParaRPr lang="en-US" sz="2000">
              <a:ea typeface="ＭＳ Ｐゴシック" pitchFamily="-110" charset="-128"/>
              <a:cs typeface="ＭＳ Ｐゴシック" pitchFamily="-110" charset="-128"/>
            </a:endParaRPr>
          </a:p>
          <a:p>
            <a:pPr eaLnBrk="1" hangingPunct="1"/>
            <a:endParaRPr lang="en-US" sz="2000">
              <a:ea typeface="ＭＳ Ｐゴシック" pitchFamily="-110" charset="-128"/>
              <a:cs typeface="ＭＳ Ｐゴシック" pitchFamily="-110" charset="-128"/>
            </a:endParaRPr>
          </a:p>
          <a:p>
            <a:pPr eaLnBrk="1" hangingPunct="1"/>
            <a:endParaRPr lang="en-US" sz="2000">
              <a:ea typeface="ＭＳ Ｐゴシック" pitchFamily="-110" charset="-128"/>
              <a:cs typeface="ＭＳ Ｐゴシック" pitchFamily="-110" charset="-128"/>
            </a:endParaRPr>
          </a:p>
          <a:p>
            <a:pPr eaLnBrk="1" hangingPunct="1"/>
            <a:r>
              <a:rPr lang="en-US" sz="2000">
                <a:ea typeface="ＭＳ Ｐゴシック" pitchFamily="-110" charset="-128"/>
                <a:cs typeface="ＭＳ Ｐゴシック" pitchFamily="-110" charset="-128"/>
              </a:rPr>
              <a:t>Parameter </a:t>
            </a:r>
            <a:r>
              <a:rPr lang="en-US" sz="2000" i="1">
                <a:ea typeface="ＭＳ Ｐゴシック" pitchFamily="-110" charset="-128"/>
                <a:cs typeface="ＭＳ Ｐゴシック" pitchFamily="-110" charset="-128"/>
              </a:rPr>
              <a:t>C</a:t>
            </a:r>
            <a:r>
              <a:rPr lang="en-US" sz="2000">
                <a:ea typeface="ＭＳ Ｐゴシック" pitchFamily="-110" charset="-128"/>
                <a:cs typeface="ＭＳ Ｐゴシック" pitchFamily="-110" charset="-128"/>
              </a:rPr>
              <a:t> can be viewed as a way to control overfitting – a regularization term</a:t>
            </a:r>
          </a:p>
        </p:txBody>
      </p:sp>
      <p:sp>
        <p:nvSpPr>
          <p:cNvPr id="17413" name="Text Box 4"/>
          <p:cNvSpPr txBox="1">
            <a:spLocks noChangeArrowheads="1"/>
          </p:cNvSpPr>
          <p:nvPr/>
        </p:nvSpPr>
        <p:spPr bwMode="auto">
          <a:xfrm>
            <a:off x="1085850" y="2260600"/>
            <a:ext cx="6438900" cy="1092200"/>
          </a:xfrm>
          <a:prstGeom prst="rect">
            <a:avLst/>
          </a:prstGeom>
          <a:noFill/>
          <a:ln w="25400">
            <a:solidFill>
              <a:srgbClr val="008000"/>
            </a:solidFill>
            <a:miter lim="800000"/>
            <a:headEnd/>
            <a:tailEnd/>
          </a:ln>
        </p:spPr>
        <p:txBody>
          <a:bodyPr>
            <a:prstTxWarp prst="textNoShape">
              <a:avLst/>
            </a:prstTxWarp>
            <a:spAutoFit/>
          </a:bodyPr>
          <a:lstStyle/>
          <a:p>
            <a:r>
              <a:rPr lang="en-US" sz="2000">
                <a:latin typeface="Times New Roman" pitchFamily="-110" charset="0"/>
              </a:rPr>
              <a:t>Find </a:t>
            </a:r>
            <a:r>
              <a:rPr lang="en-US" sz="2000" b="1">
                <a:latin typeface="Times New Roman" pitchFamily="-110" charset="0"/>
              </a:rPr>
              <a:t>w</a:t>
            </a:r>
            <a:r>
              <a:rPr lang="en-US" sz="2000">
                <a:latin typeface="Times New Roman" pitchFamily="-110" charset="0"/>
              </a:rPr>
              <a:t> and </a:t>
            </a:r>
            <a:r>
              <a:rPr lang="en-US" sz="2000" i="1">
                <a:latin typeface="Times New Roman" pitchFamily="-110" charset="0"/>
              </a:rPr>
              <a:t>b</a:t>
            </a:r>
            <a:r>
              <a:rPr lang="en-US" sz="2000">
                <a:latin typeface="Times New Roman" pitchFamily="-110" charset="0"/>
              </a:rPr>
              <a:t> such that</a:t>
            </a:r>
          </a:p>
          <a:p>
            <a:r>
              <a:rPr lang="el-GR" sz="2000" b="1">
                <a:latin typeface="Times New Roman" pitchFamily="-110" charset="0"/>
                <a:ea typeface="Times New Roman" pitchFamily="-110" charset="0"/>
                <a:cs typeface="Times New Roman" pitchFamily="-110" charset="0"/>
              </a:rPr>
              <a:t>Φ</a:t>
            </a:r>
            <a:r>
              <a:rPr lang="en-US" sz="2000">
                <a:latin typeface="Times New Roman" pitchFamily="-110" charset="0"/>
                <a:ea typeface="Times New Roman" pitchFamily="-110" charset="0"/>
                <a:cs typeface="Times New Roman" pitchFamily="-110" charset="0"/>
              </a:rPr>
              <a:t>(</a:t>
            </a:r>
            <a:r>
              <a:rPr lang="en-US" sz="2000" b="1">
                <a:latin typeface="Times New Roman" pitchFamily="-110" charset="0"/>
                <a:ea typeface="Times New Roman" pitchFamily="-110" charset="0"/>
                <a:cs typeface="Times New Roman" pitchFamily="-110" charset="0"/>
              </a:rPr>
              <a:t>w</a:t>
            </a:r>
            <a:r>
              <a:rPr lang="en-US" sz="2000">
                <a:latin typeface="Times New Roman" pitchFamily="-110" charset="0"/>
                <a:ea typeface="Times New Roman" pitchFamily="-110" charset="0"/>
                <a:cs typeface="Times New Roman" pitchFamily="-110" charset="0"/>
              </a:rPr>
              <a:t>)</a:t>
            </a:r>
            <a:r>
              <a:rPr lang="en-US" sz="2000" b="1">
                <a:latin typeface="Times New Roman" pitchFamily="-110" charset="0"/>
                <a:ea typeface="Times New Roman" pitchFamily="-110" charset="0"/>
                <a:cs typeface="Times New Roman" pitchFamily="-110" charset="0"/>
              </a:rPr>
              <a:t> =½ w</a:t>
            </a:r>
            <a:r>
              <a:rPr lang="en-US" sz="2000" baseline="30000">
                <a:latin typeface="Times New Roman" pitchFamily="-110" charset="0"/>
                <a:ea typeface="Times New Roman" pitchFamily="-110" charset="0"/>
                <a:cs typeface="Times New Roman" pitchFamily="-110" charset="0"/>
              </a:rPr>
              <a:t>T</a:t>
            </a:r>
            <a:r>
              <a:rPr lang="en-US" sz="2000" b="1">
                <a:latin typeface="Times New Roman" pitchFamily="-110" charset="0"/>
                <a:ea typeface="Times New Roman" pitchFamily="-110" charset="0"/>
                <a:cs typeface="Times New Roman" pitchFamily="-110" charset="0"/>
              </a:rPr>
              <a:t>w</a:t>
            </a:r>
            <a:r>
              <a:rPr lang="en-US" sz="2000">
                <a:latin typeface="Times New Roman" pitchFamily="-110" charset="0"/>
                <a:ea typeface="Times New Roman" pitchFamily="-110" charset="0"/>
                <a:cs typeface="Times New Roman" pitchFamily="-110" charset="0"/>
              </a:rPr>
              <a:t>  is minimized and for all </a:t>
            </a:r>
            <a:r>
              <a:rPr lang="en-US">
                <a:latin typeface="Times New Roman" pitchFamily="-110" charset="0"/>
                <a:ea typeface="Times New Roman" pitchFamily="-110" charset="0"/>
                <a:cs typeface="Times New Roman" pitchFamily="-110" charset="0"/>
              </a:rPr>
              <a:t>{</a:t>
            </a:r>
            <a:r>
              <a:rPr lang="en-US" sz="2000">
                <a:latin typeface="Times New Roman" pitchFamily="-110" charset="0"/>
                <a:ea typeface="Times New Roman" pitchFamily="-110" charset="0"/>
                <a:cs typeface="Times New Roman" pitchFamily="-110" charset="0"/>
              </a:rPr>
              <a:t>(</a:t>
            </a:r>
            <a:r>
              <a:rPr lang="en-US" b="1">
                <a:latin typeface="Times New Roman" pitchFamily="-110" charset="0"/>
                <a:ea typeface="Times New Roman" pitchFamily="-110" charset="0"/>
                <a:cs typeface="Times New Roman" pitchFamily="-110" charset="0"/>
              </a:rPr>
              <a:t>x</a:t>
            </a:r>
            <a:r>
              <a:rPr lang="en-US" b="1" baseline="-25000">
                <a:latin typeface="Times New Roman" pitchFamily="-110" charset="0"/>
                <a:ea typeface="Times New Roman" pitchFamily="-110" charset="0"/>
                <a:cs typeface="Times New Roman" pitchFamily="-110" charset="0"/>
              </a:rPr>
              <a:t>i</a:t>
            </a:r>
            <a:r>
              <a:rPr lang="en-US" b="1">
                <a:latin typeface="Times New Roman" pitchFamily="-110" charset="0"/>
                <a:ea typeface="Times New Roman" pitchFamily="-110" charset="0"/>
                <a:cs typeface="Times New Roman" pitchFamily="-110" charset="0"/>
              </a:rPr>
              <a:t> </a:t>
            </a:r>
            <a:r>
              <a:rPr lang="en-US">
                <a:latin typeface="Times New Roman" pitchFamily="-110" charset="0"/>
                <a:ea typeface="Times New Roman" pitchFamily="-110" charset="0"/>
                <a:cs typeface="Times New Roman" pitchFamily="-110" charset="0"/>
              </a:rPr>
              <a:t>,</a:t>
            </a:r>
            <a:r>
              <a:rPr lang="en-US" i="1">
                <a:latin typeface="Times New Roman" pitchFamily="-110" charset="0"/>
                <a:ea typeface="Times New Roman" pitchFamily="-110" charset="0"/>
                <a:cs typeface="Times New Roman" pitchFamily="-110" charset="0"/>
              </a:rPr>
              <a:t>y</a:t>
            </a:r>
            <a:r>
              <a:rPr lang="en-US" i="1" baseline="-25000">
                <a:latin typeface="Times New Roman" pitchFamily="-110" charset="0"/>
                <a:ea typeface="Times New Roman" pitchFamily="-110" charset="0"/>
                <a:cs typeface="Times New Roman" pitchFamily="-110" charset="0"/>
              </a:rPr>
              <a:t>i</a:t>
            </a:r>
            <a:r>
              <a:rPr lang="en-US">
                <a:latin typeface="Times New Roman" pitchFamily="-110" charset="0"/>
                <a:ea typeface="Times New Roman" pitchFamily="-110" charset="0"/>
                <a:cs typeface="Times New Roman" pitchFamily="-110" charset="0"/>
              </a:rPr>
              <a:t>)}</a:t>
            </a:r>
            <a:endParaRPr lang="en-US" sz="2000">
              <a:latin typeface="Times New Roman" pitchFamily="-110" charset="0"/>
              <a:ea typeface="Times New Roman" pitchFamily="-110" charset="0"/>
              <a:cs typeface="Times New Roman" pitchFamily="-110" charset="0"/>
            </a:endParaRPr>
          </a:p>
          <a:p>
            <a:r>
              <a:rPr lang="en-US" sz="2000" i="1">
                <a:latin typeface="Times New Roman" pitchFamily="-110" charset="0"/>
                <a:ea typeface="Times New Roman" pitchFamily="-110" charset="0"/>
                <a:cs typeface="Times New Roman" pitchFamily="-110" charset="0"/>
              </a:rPr>
              <a:t>y</a:t>
            </a:r>
            <a:r>
              <a:rPr lang="en-US" sz="2000" i="1" baseline="-25000">
                <a:latin typeface="Times New Roman" pitchFamily="-110" charset="0"/>
                <a:ea typeface="Times New Roman" pitchFamily="-110" charset="0"/>
                <a:cs typeface="Times New Roman" pitchFamily="-110" charset="0"/>
              </a:rPr>
              <a:t>i</a:t>
            </a:r>
            <a:r>
              <a:rPr lang="en-US" sz="2000">
                <a:latin typeface="Times New Roman" pitchFamily="-110" charset="0"/>
                <a:ea typeface="Times New Roman" pitchFamily="-110" charset="0"/>
                <a:cs typeface="Times New Roman" pitchFamily="-110" charset="0"/>
              </a:rPr>
              <a:t> (</a:t>
            </a:r>
            <a:r>
              <a:rPr lang="en-US" sz="2000" b="1">
                <a:latin typeface="Times New Roman" pitchFamily="-110" charset="0"/>
                <a:ea typeface="Times New Roman" pitchFamily="-110" charset="0"/>
                <a:cs typeface="Times New Roman" pitchFamily="-110" charset="0"/>
              </a:rPr>
              <a:t>w</a:t>
            </a:r>
            <a:r>
              <a:rPr lang="en-US" sz="2000" b="1" baseline="30000">
                <a:latin typeface="Times New Roman" pitchFamily="-110" charset="0"/>
                <a:ea typeface="Times New Roman" pitchFamily="-110" charset="0"/>
                <a:cs typeface="Times New Roman" pitchFamily="-110" charset="0"/>
              </a:rPr>
              <a:t>T</a:t>
            </a:r>
            <a:r>
              <a:rPr lang="en-US" sz="2000" b="1">
                <a:latin typeface="Times New Roman" pitchFamily="-110" charset="0"/>
                <a:ea typeface="Times New Roman" pitchFamily="-110" charset="0"/>
                <a:cs typeface="Times New Roman" pitchFamily="-110" charset="0"/>
              </a:rPr>
              <a:t>x</a:t>
            </a:r>
            <a:r>
              <a:rPr lang="en-US" sz="2000" b="1" baseline="-25000">
                <a:latin typeface="Times New Roman" pitchFamily="-110" charset="0"/>
                <a:ea typeface="Times New Roman" pitchFamily="-110" charset="0"/>
                <a:cs typeface="Times New Roman" pitchFamily="-110" charset="0"/>
              </a:rPr>
              <a:t>i</a:t>
            </a:r>
            <a:r>
              <a:rPr lang="en-US" sz="2000" b="1">
                <a:latin typeface="Times New Roman" pitchFamily="-110" charset="0"/>
                <a:ea typeface="Times New Roman" pitchFamily="-110" charset="0"/>
                <a:cs typeface="Times New Roman" pitchFamily="-110" charset="0"/>
              </a:rPr>
              <a:t> </a:t>
            </a:r>
            <a:r>
              <a:rPr lang="en-US" sz="2000">
                <a:latin typeface="Times New Roman" pitchFamily="-110" charset="0"/>
                <a:ea typeface="Times New Roman" pitchFamily="-110" charset="0"/>
                <a:cs typeface="Times New Roman" pitchFamily="-110" charset="0"/>
              </a:rPr>
              <a:t>+ b)</a:t>
            </a:r>
            <a:r>
              <a:rPr lang="en-US" sz="2000" b="1">
                <a:latin typeface="Times New Roman" pitchFamily="-110" charset="0"/>
                <a:ea typeface="Times New Roman" pitchFamily="-110" charset="0"/>
                <a:cs typeface="Times New Roman" pitchFamily="-110" charset="0"/>
              </a:rPr>
              <a:t> ≥ </a:t>
            </a:r>
            <a:r>
              <a:rPr lang="en-US" sz="2000">
                <a:latin typeface="Times New Roman" pitchFamily="-110" charset="0"/>
                <a:ea typeface="Times New Roman" pitchFamily="-110" charset="0"/>
                <a:cs typeface="Times New Roman" pitchFamily="-110" charset="0"/>
              </a:rPr>
              <a:t>1</a:t>
            </a:r>
          </a:p>
        </p:txBody>
      </p:sp>
      <p:sp>
        <p:nvSpPr>
          <p:cNvPr id="17414" name="Text Box 5"/>
          <p:cNvSpPr txBox="1">
            <a:spLocks noChangeArrowheads="1"/>
          </p:cNvSpPr>
          <p:nvPr/>
        </p:nvSpPr>
        <p:spPr bwMode="auto">
          <a:xfrm>
            <a:off x="1143000" y="4165600"/>
            <a:ext cx="6438900" cy="1092200"/>
          </a:xfrm>
          <a:prstGeom prst="rect">
            <a:avLst/>
          </a:prstGeom>
          <a:noFill/>
          <a:ln w="25400">
            <a:solidFill>
              <a:srgbClr val="008000"/>
            </a:solidFill>
            <a:miter lim="800000"/>
            <a:headEnd/>
            <a:tailEnd/>
          </a:ln>
        </p:spPr>
        <p:txBody>
          <a:bodyPr>
            <a:prstTxWarp prst="textNoShape">
              <a:avLst/>
            </a:prstTxWarp>
            <a:spAutoFit/>
          </a:bodyPr>
          <a:lstStyle/>
          <a:p>
            <a:r>
              <a:rPr lang="en-US" sz="2000">
                <a:latin typeface="Times New Roman" pitchFamily="-110" charset="0"/>
              </a:rPr>
              <a:t>Find </a:t>
            </a:r>
            <a:r>
              <a:rPr lang="en-US" sz="2000" b="1">
                <a:latin typeface="Times New Roman" pitchFamily="-110" charset="0"/>
              </a:rPr>
              <a:t>w</a:t>
            </a:r>
            <a:r>
              <a:rPr lang="en-US" sz="2000">
                <a:latin typeface="Times New Roman" pitchFamily="-110" charset="0"/>
              </a:rPr>
              <a:t> and </a:t>
            </a:r>
            <a:r>
              <a:rPr lang="en-US" sz="2000" i="1">
                <a:latin typeface="Times New Roman" pitchFamily="-110" charset="0"/>
              </a:rPr>
              <a:t>b</a:t>
            </a:r>
            <a:r>
              <a:rPr lang="en-US" sz="2000">
                <a:latin typeface="Times New Roman" pitchFamily="-110" charset="0"/>
              </a:rPr>
              <a:t> such that</a:t>
            </a:r>
          </a:p>
          <a:p>
            <a:r>
              <a:rPr lang="el-GR" sz="2000" b="1">
                <a:latin typeface="Times New Roman" pitchFamily="-110" charset="0"/>
                <a:ea typeface="Times New Roman" pitchFamily="-110" charset="0"/>
                <a:cs typeface="Times New Roman" pitchFamily="-110" charset="0"/>
              </a:rPr>
              <a:t>Φ</a:t>
            </a:r>
            <a:r>
              <a:rPr lang="en-US" sz="2000">
                <a:latin typeface="Times New Roman" pitchFamily="-110" charset="0"/>
                <a:ea typeface="Times New Roman" pitchFamily="-110" charset="0"/>
                <a:cs typeface="Times New Roman" pitchFamily="-110" charset="0"/>
              </a:rPr>
              <a:t>(</a:t>
            </a:r>
            <a:r>
              <a:rPr lang="en-US" sz="2000" b="1">
                <a:latin typeface="Times New Roman" pitchFamily="-110" charset="0"/>
                <a:ea typeface="Times New Roman" pitchFamily="-110" charset="0"/>
                <a:cs typeface="Times New Roman" pitchFamily="-110" charset="0"/>
              </a:rPr>
              <a:t>w</a:t>
            </a:r>
            <a:r>
              <a:rPr lang="en-US" sz="2000">
                <a:latin typeface="Times New Roman" pitchFamily="-110" charset="0"/>
                <a:ea typeface="Times New Roman" pitchFamily="-110" charset="0"/>
                <a:cs typeface="Times New Roman" pitchFamily="-110" charset="0"/>
              </a:rPr>
              <a:t>)</a:t>
            </a:r>
            <a:r>
              <a:rPr lang="en-US" sz="2000" b="1">
                <a:latin typeface="Times New Roman" pitchFamily="-110" charset="0"/>
                <a:ea typeface="Times New Roman" pitchFamily="-110" charset="0"/>
                <a:cs typeface="Times New Roman" pitchFamily="-110" charset="0"/>
              </a:rPr>
              <a:t> =½ w</a:t>
            </a:r>
            <a:r>
              <a:rPr lang="en-US" sz="2000" baseline="30000">
                <a:latin typeface="Times New Roman" pitchFamily="-110" charset="0"/>
                <a:ea typeface="Times New Roman" pitchFamily="-110" charset="0"/>
                <a:cs typeface="Times New Roman" pitchFamily="-110" charset="0"/>
              </a:rPr>
              <a:t>T</a:t>
            </a:r>
            <a:r>
              <a:rPr lang="en-US" sz="2000" b="1">
                <a:latin typeface="Times New Roman" pitchFamily="-110" charset="0"/>
                <a:ea typeface="Times New Roman" pitchFamily="-110" charset="0"/>
                <a:cs typeface="Times New Roman" pitchFamily="-110" charset="0"/>
              </a:rPr>
              <a:t>w</a:t>
            </a:r>
            <a:r>
              <a:rPr lang="en-US" sz="2000">
                <a:latin typeface="Times New Roman" pitchFamily="-110" charset="0"/>
                <a:ea typeface="Times New Roman" pitchFamily="-110" charset="0"/>
                <a:cs typeface="Times New Roman" pitchFamily="-110" charset="0"/>
              </a:rPr>
              <a:t> + </a:t>
            </a:r>
            <a:r>
              <a:rPr lang="en-US" sz="2000" i="1">
                <a:latin typeface="Times New Roman" pitchFamily="-110" charset="0"/>
                <a:ea typeface="Times New Roman" pitchFamily="-110" charset="0"/>
                <a:cs typeface="Times New Roman" pitchFamily="-110" charset="0"/>
              </a:rPr>
              <a:t>C</a:t>
            </a:r>
            <a:r>
              <a:rPr lang="el-GR">
                <a:latin typeface="Times New Roman" pitchFamily="-110" charset="0"/>
                <a:ea typeface="Times New Roman" pitchFamily="-110" charset="0"/>
                <a:cs typeface="Times New Roman" pitchFamily="-110" charset="0"/>
              </a:rPr>
              <a:t>Σ</a:t>
            </a:r>
            <a:r>
              <a:rPr lang="el-GR" sz="2000" i="1">
                <a:latin typeface="Times New Roman" pitchFamily="-110" charset="0"/>
                <a:ea typeface="Times New Roman" pitchFamily="-110" charset="0"/>
                <a:cs typeface="Times New Roman" pitchFamily="-110" charset="0"/>
              </a:rPr>
              <a:t>ξ</a:t>
            </a:r>
            <a:r>
              <a:rPr lang="en-US" sz="2000" i="1" baseline="-25000">
                <a:latin typeface="Times New Roman" pitchFamily="-110" charset="0"/>
                <a:ea typeface="Times New Roman" pitchFamily="-110" charset="0"/>
                <a:cs typeface="Times New Roman" pitchFamily="-110" charset="0"/>
              </a:rPr>
              <a:t>i</a:t>
            </a:r>
            <a:r>
              <a:rPr lang="en-US" sz="2000">
                <a:latin typeface="Times New Roman" pitchFamily="-110" charset="0"/>
                <a:ea typeface="Times New Roman" pitchFamily="-110" charset="0"/>
                <a:cs typeface="Times New Roman" pitchFamily="-110" charset="0"/>
              </a:rPr>
              <a:t>     is minimized and for all </a:t>
            </a:r>
            <a:r>
              <a:rPr lang="en-US">
                <a:latin typeface="Times New Roman" pitchFamily="-110" charset="0"/>
                <a:ea typeface="Times New Roman" pitchFamily="-110" charset="0"/>
                <a:cs typeface="Times New Roman" pitchFamily="-110" charset="0"/>
              </a:rPr>
              <a:t>{</a:t>
            </a:r>
            <a:r>
              <a:rPr lang="en-US" sz="2000">
                <a:latin typeface="Times New Roman" pitchFamily="-110" charset="0"/>
                <a:ea typeface="Times New Roman" pitchFamily="-110" charset="0"/>
                <a:cs typeface="Times New Roman" pitchFamily="-110" charset="0"/>
              </a:rPr>
              <a:t>(</a:t>
            </a:r>
            <a:r>
              <a:rPr lang="en-US" b="1">
                <a:latin typeface="Times New Roman" pitchFamily="-110" charset="0"/>
                <a:ea typeface="Times New Roman" pitchFamily="-110" charset="0"/>
                <a:cs typeface="Times New Roman" pitchFamily="-110" charset="0"/>
              </a:rPr>
              <a:t>x</a:t>
            </a:r>
            <a:r>
              <a:rPr lang="en-US" b="1" baseline="-25000">
                <a:latin typeface="Times New Roman" pitchFamily="-110" charset="0"/>
                <a:ea typeface="Times New Roman" pitchFamily="-110" charset="0"/>
                <a:cs typeface="Times New Roman" pitchFamily="-110" charset="0"/>
              </a:rPr>
              <a:t>i</a:t>
            </a:r>
            <a:r>
              <a:rPr lang="en-US" b="1">
                <a:latin typeface="Times New Roman" pitchFamily="-110" charset="0"/>
                <a:ea typeface="Times New Roman" pitchFamily="-110" charset="0"/>
                <a:cs typeface="Times New Roman" pitchFamily="-110" charset="0"/>
              </a:rPr>
              <a:t> </a:t>
            </a:r>
            <a:r>
              <a:rPr lang="en-US">
                <a:latin typeface="Times New Roman" pitchFamily="-110" charset="0"/>
                <a:ea typeface="Times New Roman" pitchFamily="-110" charset="0"/>
                <a:cs typeface="Times New Roman" pitchFamily="-110" charset="0"/>
              </a:rPr>
              <a:t>,</a:t>
            </a:r>
            <a:r>
              <a:rPr lang="en-US" i="1">
                <a:latin typeface="Times New Roman" pitchFamily="-110" charset="0"/>
                <a:ea typeface="Times New Roman" pitchFamily="-110" charset="0"/>
                <a:cs typeface="Times New Roman" pitchFamily="-110" charset="0"/>
              </a:rPr>
              <a:t>y</a:t>
            </a:r>
            <a:r>
              <a:rPr lang="en-US" i="1" baseline="-25000">
                <a:latin typeface="Times New Roman" pitchFamily="-110" charset="0"/>
                <a:ea typeface="Times New Roman" pitchFamily="-110" charset="0"/>
                <a:cs typeface="Times New Roman" pitchFamily="-110" charset="0"/>
              </a:rPr>
              <a:t>i</a:t>
            </a:r>
            <a:r>
              <a:rPr lang="en-US">
                <a:latin typeface="Times New Roman" pitchFamily="-110" charset="0"/>
                <a:ea typeface="Times New Roman" pitchFamily="-110" charset="0"/>
                <a:cs typeface="Times New Roman" pitchFamily="-110" charset="0"/>
              </a:rPr>
              <a:t>)}</a:t>
            </a:r>
            <a:endParaRPr lang="en-US" sz="2000">
              <a:latin typeface="Times New Roman" pitchFamily="-110" charset="0"/>
              <a:ea typeface="Times New Roman" pitchFamily="-110" charset="0"/>
              <a:cs typeface="Times New Roman" pitchFamily="-110" charset="0"/>
            </a:endParaRPr>
          </a:p>
          <a:p>
            <a:r>
              <a:rPr lang="en-US" sz="2000" i="1">
                <a:latin typeface="Times New Roman" pitchFamily="-110" charset="0"/>
                <a:ea typeface="Times New Roman" pitchFamily="-110" charset="0"/>
                <a:cs typeface="Times New Roman" pitchFamily="-110" charset="0"/>
              </a:rPr>
              <a:t>y</a:t>
            </a:r>
            <a:r>
              <a:rPr lang="en-US" sz="2000" i="1" baseline="-25000">
                <a:latin typeface="Times New Roman" pitchFamily="-110" charset="0"/>
                <a:ea typeface="Times New Roman" pitchFamily="-110" charset="0"/>
                <a:cs typeface="Times New Roman" pitchFamily="-110" charset="0"/>
              </a:rPr>
              <a:t>i</a:t>
            </a:r>
            <a:r>
              <a:rPr lang="en-US" sz="2000" i="1">
                <a:latin typeface="Times New Roman" pitchFamily="-110" charset="0"/>
                <a:ea typeface="Times New Roman" pitchFamily="-110" charset="0"/>
                <a:cs typeface="Times New Roman" pitchFamily="-110" charset="0"/>
              </a:rPr>
              <a:t> </a:t>
            </a:r>
            <a:r>
              <a:rPr lang="en-US" sz="2000">
                <a:latin typeface="Times New Roman" pitchFamily="-110" charset="0"/>
                <a:ea typeface="Times New Roman" pitchFamily="-110" charset="0"/>
                <a:cs typeface="Times New Roman" pitchFamily="-110" charset="0"/>
              </a:rPr>
              <a:t>(</a:t>
            </a:r>
            <a:r>
              <a:rPr lang="en-US" sz="2000" b="1">
                <a:latin typeface="Times New Roman" pitchFamily="-110" charset="0"/>
                <a:ea typeface="Times New Roman" pitchFamily="-110" charset="0"/>
                <a:cs typeface="Times New Roman" pitchFamily="-110" charset="0"/>
              </a:rPr>
              <a:t>w</a:t>
            </a:r>
            <a:r>
              <a:rPr lang="en-US" sz="2000" b="1" baseline="30000">
                <a:latin typeface="Times New Roman" pitchFamily="-110" charset="0"/>
                <a:ea typeface="Times New Roman" pitchFamily="-110" charset="0"/>
                <a:cs typeface="Times New Roman" pitchFamily="-110" charset="0"/>
              </a:rPr>
              <a:t>T</a:t>
            </a:r>
            <a:r>
              <a:rPr lang="en-US" sz="2000" b="1">
                <a:latin typeface="Times New Roman" pitchFamily="-110" charset="0"/>
                <a:ea typeface="Times New Roman" pitchFamily="-110" charset="0"/>
                <a:cs typeface="Times New Roman" pitchFamily="-110" charset="0"/>
              </a:rPr>
              <a:t>x</a:t>
            </a:r>
            <a:r>
              <a:rPr lang="en-US" sz="2000" b="1" baseline="-25000">
                <a:latin typeface="Times New Roman" pitchFamily="-110" charset="0"/>
                <a:ea typeface="Times New Roman" pitchFamily="-110" charset="0"/>
                <a:cs typeface="Times New Roman" pitchFamily="-110" charset="0"/>
              </a:rPr>
              <a:t>i</a:t>
            </a:r>
            <a:r>
              <a:rPr lang="en-US" sz="2000" b="1">
                <a:latin typeface="Times New Roman" pitchFamily="-110" charset="0"/>
                <a:ea typeface="Times New Roman" pitchFamily="-110" charset="0"/>
                <a:cs typeface="Times New Roman" pitchFamily="-110" charset="0"/>
              </a:rPr>
              <a:t> </a:t>
            </a:r>
            <a:r>
              <a:rPr lang="en-US" sz="2000">
                <a:latin typeface="Times New Roman" pitchFamily="-110" charset="0"/>
                <a:ea typeface="Times New Roman" pitchFamily="-110" charset="0"/>
                <a:cs typeface="Times New Roman" pitchFamily="-110" charset="0"/>
              </a:rPr>
              <a:t>+ </a:t>
            </a:r>
            <a:r>
              <a:rPr lang="en-US" sz="2000" i="1">
                <a:latin typeface="Times New Roman" pitchFamily="-110" charset="0"/>
                <a:ea typeface="Times New Roman" pitchFamily="-110" charset="0"/>
                <a:cs typeface="Times New Roman" pitchFamily="-110" charset="0"/>
              </a:rPr>
              <a:t>b</a:t>
            </a:r>
            <a:r>
              <a:rPr lang="en-US" sz="2000">
                <a:latin typeface="Times New Roman" pitchFamily="-110" charset="0"/>
                <a:ea typeface="Times New Roman" pitchFamily="-110" charset="0"/>
                <a:cs typeface="Times New Roman" pitchFamily="-110" charset="0"/>
              </a:rPr>
              <a:t>)</a:t>
            </a:r>
            <a:r>
              <a:rPr lang="en-US" sz="2000" b="1">
                <a:latin typeface="Times New Roman" pitchFamily="-110" charset="0"/>
                <a:ea typeface="Times New Roman" pitchFamily="-110" charset="0"/>
                <a:cs typeface="Times New Roman" pitchFamily="-110" charset="0"/>
              </a:rPr>
              <a:t> ≥ </a:t>
            </a:r>
            <a:r>
              <a:rPr lang="en-US" sz="2000">
                <a:latin typeface="Times New Roman" pitchFamily="-110" charset="0"/>
                <a:ea typeface="Times New Roman" pitchFamily="-110" charset="0"/>
                <a:cs typeface="Times New Roman" pitchFamily="-110" charset="0"/>
              </a:rPr>
              <a:t>1- </a:t>
            </a:r>
            <a:r>
              <a:rPr lang="el-GR" sz="2000" i="1">
                <a:latin typeface="Times New Roman" pitchFamily="-110" charset="0"/>
                <a:ea typeface="Times New Roman" pitchFamily="-110" charset="0"/>
                <a:cs typeface="Times New Roman" pitchFamily="-110" charset="0"/>
              </a:rPr>
              <a:t>ξ</a:t>
            </a:r>
            <a:r>
              <a:rPr lang="en-US" sz="2000" i="1" baseline="-25000">
                <a:latin typeface="Times New Roman" pitchFamily="-110" charset="0"/>
                <a:ea typeface="Times New Roman" pitchFamily="-110" charset="0"/>
                <a:cs typeface="Times New Roman" pitchFamily="-110" charset="0"/>
              </a:rPr>
              <a:t>i</a:t>
            </a:r>
            <a:r>
              <a:rPr lang="en-US" sz="2000" i="1">
                <a:latin typeface="Times New Roman" pitchFamily="-110" charset="0"/>
                <a:ea typeface="Times New Roman" pitchFamily="-110" charset="0"/>
                <a:cs typeface="Times New Roman" pitchFamily="-110" charset="0"/>
              </a:rPr>
              <a:t> </a:t>
            </a:r>
            <a:r>
              <a:rPr lang="en-US" sz="2000">
                <a:latin typeface="Times New Roman" pitchFamily="-110" charset="0"/>
                <a:ea typeface="Times New Roman" pitchFamily="-110" charset="0"/>
                <a:cs typeface="Times New Roman" pitchFamily="-110" charset="0"/>
              </a:rPr>
              <a:t>    and    </a:t>
            </a:r>
            <a:r>
              <a:rPr lang="el-GR" sz="2000" i="1">
                <a:latin typeface="Times New Roman" pitchFamily="-110" charset="0"/>
                <a:ea typeface="Times New Roman" pitchFamily="-110" charset="0"/>
                <a:cs typeface="Times New Roman" pitchFamily="-110" charset="0"/>
              </a:rPr>
              <a:t>ξ</a:t>
            </a:r>
            <a:r>
              <a:rPr lang="en-US" sz="2000" i="1" baseline="-25000">
                <a:latin typeface="Times New Roman" pitchFamily="-110" charset="0"/>
                <a:ea typeface="Times New Roman" pitchFamily="-110" charset="0"/>
                <a:cs typeface="Times New Roman" pitchFamily="-110" charset="0"/>
              </a:rPr>
              <a:t>i</a:t>
            </a:r>
            <a:r>
              <a:rPr lang="en-US" sz="2000" baseline="-25000">
                <a:latin typeface="Times New Roman" pitchFamily="-110" charset="0"/>
                <a:ea typeface="Times New Roman" pitchFamily="-110" charset="0"/>
                <a:cs typeface="Times New Roman" pitchFamily="-110" charset="0"/>
              </a:rPr>
              <a:t> </a:t>
            </a:r>
            <a:r>
              <a:rPr lang="en-US" sz="2000" b="1">
                <a:latin typeface="Times New Roman" pitchFamily="-110" charset="0"/>
                <a:ea typeface="Times New Roman" pitchFamily="-110" charset="0"/>
                <a:cs typeface="Times New Roman" pitchFamily="-110" charset="0"/>
              </a:rPr>
              <a:t>≥ </a:t>
            </a:r>
            <a:r>
              <a:rPr lang="en-US" sz="2000">
                <a:latin typeface="Times New Roman" pitchFamily="-110" charset="0"/>
                <a:ea typeface="Times New Roman" pitchFamily="-110" charset="0"/>
                <a:cs typeface="Times New Roman" pitchFamily="-110" charset="0"/>
              </a:rPr>
              <a:t>0 for all </a:t>
            </a:r>
            <a:r>
              <a:rPr lang="en-US" sz="2000" i="1">
                <a:latin typeface="Times New Roman" pitchFamily="-110" charset="0"/>
                <a:ea typeface="Times New Roman" pitchFamily="-110" charset="0"/>
                <a:cs typeface="Times New Roman" pitchFamily="-110" charset="0"/>
              </a:rPr>
              <a:t>i</a:t>
            </a:r>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2"/>
          </p:nvPr>
        </p:nvSpPr>
        <p:spPr>
          <a:noFill/>
        </p:spPr>
        <p:txBody>
          <a:bodyPr/>
          <a:lstStyle/>
          <a:p>
            <a:fld id="{F3B34559-EC22-C047-B8AE-C45E8543D9E1}" type="slidenum">
              <a:rPr lang="en-US"/>
              <a:pPr/>
              <a:t>51</a:t>
            </a:fld>
            <a:endParaRPr lang="en-US"/>
          </a:p>
        </p:txBody>
      </p:sp>
      <p:sp>
        <p:nvSpPr>
          <p:cNvPr id="20483" name="Rectangle 2"/>
          <p:cNvSpPr>
            <a:spLocks noGrp="1" noChangeArrowheads="1"/>
          </p:cNvSpPr>
          <p:nvPr>
            <p:ph type="title"/>
          </p:nvPr>
        </p:nvSpPr>
        <p:spPr/>
        <p:txBody>
          <a:bodyPr/>
          <a:lstStyle/>
          <a:p>
            <a:pPr eaLnBrk="1" hangingPunct="1"/>
            <a:r>
              <a:rPr lang="en-US">
                <a:ea typeface="ＭＳ Ｐゴシック" pitchFamily="-110" charset="-128"/>
                <a:cs typeface="ＭＳ Ｐゴシック" pitchFamily="-110" charset="-128"/>
              </a:rPr>
              <a:t>Linear SVMs:  Summary</a:t>
            </a:r>
          </a:p>
        </p:txBody>
      </p:sp>
      <p:sp>
        <p:nvSpPr>
          <p:cNvPr id="20484" name="Rectangle 3"/>
          <p:cNvSpPr>
            <a:spLocks noGrp="1" noChangeArrowheads="1"/>
          </p:cNvSpPr>
          <p:nvPr>
            <p:ph type="body" idx="1"/>
          </p:nvPr>
        </p:nvSpPr>
        <p:spPr/>
        <p:txBody>
          <a:bodyPr/>
          <a:lstStyle/>
          <a:p>
            <a:pPr eaLnBrk="1" hangingPunct="1"/>
            <a:r>
              <a:rPr lang="en-US" sz="2000">
                <a:ea typeface="ＭＳ Ｐゴシック" pitchFamily="-110" charset="-128"/>
                <a:cs typeface="ＭＳ Ｐゴシック" pitchFamily="-110" charset="-128"/>
              </a:rPr>
              <a:t>The classifier is a </a:t>
            </a:r>
            <a:r>
              <a:rPr lang="en-US" sz="2000" i="1">
                <a:ea typeface="ＭＳ Ｐゴシック" pitchFamily="-110" charset="-128"/>
                <a:cs typeface="ＭＳ Ｐゴシック" pitchFamily="-110" charset="-128"/>
              </a:rPr>
              <a:t>separating hyperplane.</a:t>
            </a:r>
          </a:p>
          <a:p>
            <a:pPr eaLnBrk="1" hangingPunct="1"/>
            <a:endParaRPr lang="en-US" sz="1000">
              <a:ea typeface="ＭＳ Ｐゴシック" pitchFamily="-110" charset="-128"/>
              <a:cs typeface="ＭＳ Ｐゴシック" pitchFamily="-110" charset="-128"/>
            </a:endParaRPr>
          </a:p>
          <a:p>
            <a:pPr eaLnBrk="1" hangingPunct="1"/>
            <a:r>
              <a:rPr lang="en-US" sz="2000">
                <a:ea typeface="ＭＳ Ｐゴシック" pitchFamily="-110" charset="-128"/>
                <a:cs typeface="ＭＳ Ｐゴシック" pitchFamily="-110" charset="-128"/>
              </a:rPr>
              <a:t>Most “important” training points are support vectors; they define the hyperplane.</a:t>
            </a:r>
          </a:p>
          <a:p>
            <a:pPr eaLnBrk="1" hangingPunct="1"/>
            <a:endParaRPr lang="en-US" sz="1000">
              <a:ea typeface="ＭＳ Ｐゴシック" pitchFamily="-110" charset="-128"/>
              <a:cs typeface="ＭＳ Ｐゴシック" pitchFamily="-110" charset="-128"/>
            </a:endParaRPr>
          </a:p>
          <a:p>
            <a:pPr eaLnBrk="1" hangingPunct="1"/>
            <a:r>
              <a:rPr lang="en-US" sz="2000">
                <a:ea typeface="ＭＳ Ｐゴシック" pitchFamily="-110" charset="-128"/>
                <a:cs typeface="ＭＳ Ｐゴシック" pitchFamily="-110" charset="-128"/>
              </a:rPr>
              <a:t>Quadratic optimization algorithms can identify which training points </a:t>
            </a:r>
            <a:r>
              <a:rPr lang="en-US" sz="2000" b="1">
                <a:ea typeface="ＭＳ Ｐゴシック" pitchFamily="-110" charset="-128"/>
                <a:cs typeface="ＭＳ Ｐゴシック" pitchFamily="-110" charset="-128"/>
              </a:rPr>
              <a:t>x</a:t>
            </a:r>
            <a:r>
              <a:rPr lang="en-US" sz="2000" b="1" baseline="-25000">
                <a:ea typeface="ＭＳ Ｐゴシック" pitchFamily="-110" charset="-128"/>
                <a:cs typeface="ＭＳ Ｐゴシック" pitchFamily="-110" charset="-128"/>
              </a:rPr>
              <a:t>i </a:t>
            </a:r>
            <a:r>
              <a:rPr lang="en-US" sz="2000">
                <a:ea typeface="ＭＳ Ｐゴシック" pitchFamily="-110" charset="-128"/>
                <a:cs typeface="ＭＳ Ｐゴシック" pitchFamily="-110" charset="-128"/>
              </a:rPr>
              <a:t>are support vectors with non-zero Lagrangian multipliers </a:t>
            </a:r>
            <a:r>
              <a:rPr lang="el-GR" sz="2000" i="1">
                <a:ea typeface="Times New Roman" pitchFamily="-110" charset="0"/>
                <a:cs typeface="Times New Roman" pitchFamily="-110" charset="0"/>
              </a:rPr>
              <a:t>α</a:t>
            </a:r>
            <a:r>
              <a:rPr lang="en-US" sz="2000" i="1" baseline="-25000">
                <a:ea typeface="Times New Roman" pitchFamily="-110" charset="0"/>
                <a:cs typeface="Times New Roman" pitchFamily="-110" charset="0"/>
              </a:rPr>
              <a:t>i</a:t>
            </a:r>
            <a:r>
              <a:rPr lang="en-US" sz="2000" b="1" i="1">
                <a:ea typeface="Times New Roman" pitchFamily="-110" charset="0"/>
                <a:cs typeface="Times New Roman" pitchFamily="-110" charset="0"/>
              </a:rPr>
              <a:t>.</a:t>
            </a:r>
            <a:r>
              <a:rPr lang="en-US" sz="2000" i="1">
                <a:ea typeface="Times New Roman" pitchFamily="-110" charset="0"/>
                <a:cs typeface="Times New Roman" pitchFamily="-110" charset="0"/>
              </a:rPr>
              <a:t> </a:t>
            </a:r>
          </a:p>
          <a:p>
            <a:pPr eaLnBrk="1" hangingPunct="1"/>
            <a:endParaRPr lang="en-US" sz="1000">
              <a:ea typeface="Times New Roman" pitchFamily="-110" charset="0"/>
              <a:cs typeface="Times New Roman" pitchFamily="-110" charset="0"/>
            </a:endParaRPr>
          </a:p>
          <a:p>
            <a:pPr eaLnBrk="1" hangingPunct="1"/>
            <a:r>
              <a:rPr lang="en-US" sz="2000">
                <a:ea typeface="Times New Roman" pitchFamily="-110" charset="0"/>
                <a:cs typeface="Times New Roman" pitchFamily="-110" charset="0"/>
              </a:rPr>
              <a:t>Both in the dual formulation of the problem and in the solution training points appear only inside inner products: </a:t>
            </a:r>
            <a:endParaRPr lang="en-US" sz="2000" b="1" baseline="-25000">
              <a:ea typeface="ＭＳ Ｐゴシック" pitchFamily="-110" charset="-128"/>
              <a:cs typeface="ＭＳ Ｐゴシック" pitchFamily="-110" charset="-128"/>
            </a:endParaRPr>
          </a:p>
        </p:txBody>
      </p:sp>
      <p:sp>
        <p:nvSpPr>
          <p:cNvPr id="20485" name="Text Box 4"/>
          <p:cNvSpPr txBox="1">
            <a:spLocks noChangeArrowheads="1"/>
          </p:cNvSpPr>
          <p:nvPr/>
        </p:nvSpPr>
        <p:spPr bwMode="auto">
          <a:xfrm>
            <a:off x="800100" y="5143500"/>
            <a:ext cx="4152900" cy="1155700"/>
          </a:xfrm>
          <a:prstGeom prst="rect">
            <a:avLst/>
          </a:prstGeom>
          <a:noFill/>
          <a:ln w="25400">
            <a:solidFill>
              <a:srgbClr val="008000"/>
            </a:solidFill>
            <a:miter lim="800000"/>
            <a:headEnd/>
            <a:tailEnd/>
          </a:ln>
        </p:spPr>
        <p:txBody>
          <a:bodyPr>
            <a:prstTxWarp prst="textNoShape">
              <a:avLst/>
            </a:prstTxWarp>
            <a:spAutoFit/>
          </a:bodyPr>
          <a:lstStyle/>
          <a:p>
            <a:r>
              <a:rPr lang="en-US" sz="1600">
                <a:latin typeface="Times New Roman" pitchFamily="-110" charset="0"/>
              </a:rPr>
              <a:t>Find </a:t>
            </a:r>
            <a:r>
              <a:rPr lang="el-GR" sz="1600" i="1">
                <a:latin typeface="Times New Roman" pitchFamily="-110" charset="0"/>
                <a:ea typeface="Times New Roman" pitchFamily="-110" charset="0"/>
                <a:cs typeface="Times New Roman" pitchFamily="-110" charset="0"/>
              </a:rPr>
              <a:t>α</a:t>
            </a:r>
            <a:r>
              <a:rPr lang="en-US" sz="1600" i="1" baseline="-25000">
                <a:latin typeface="Times New Roman" pitchFamily="-110" charset="0"/>
                <a:ea typeface="Times New Roman" pitchFamily="-110" charset="0"/>
                <a:cs typeface="Times New Roman" pitchFamily="-110" charset="0"/>
              </a:rPr>
              <a:t>1</a:t>
            </a:r>
            <a:r>
              <a:rPr lang="en-US" sz="1600" i="1">
                <a:latin typeface="Times New Roman" pitchFamily="-110" charset="0"/>
                <a:ea typeface="Times New Roman" pitchFamily="-110" charset="0"/>
                <a:cs typeface="Times New Roman" pitchFamily="-110" charset="0"/>
              </a:rPr>
              <a:t>…</a:t>
            </a:r>
            <a:r>
              <a:rPr lang="el-GR" sz="1600" i="1">
                <a:latin typeface="Times New Roman" pitchFamily="-110" charset="0"/>
                <a:ea typeface="Times New Roman" pitchFamily="-110" charset="0"/>
                <a:cs typeface="Times New Roman" pitchFamily="-110" charset="0"/>
              </a:rPr>
              <a:t>α</a:t>
            </a:r>
            <a:r>
              <a:rPr lang="en-US" sz="1600" i="1" baseline="-25000">
                <a:latin typeface="Times New Roman" pitchFamily="-110" charset="0"/>
                <a:ea typeface="Times New Roman" pitchFamily="-110" charset="0"/>
                <a:cs typeface="Times New Roman" pitchFamily="-110" charset="0"/>
              </a:rPr>
              <a:t>N</a:t>
            </a:r>
            <a:r>
              <a:rPr lang="en-US" sz="1600" baseline="-25000">
                <a:latin typeface="Times New Roman" pitchFamily="-110" charset="0"/>
                <a:ea typeface="Times New Roman" pitchFamily="-110" charset="0"/>
                <a:cs typeface="Times New Roman" pitchFamily="-110" charset="0"/>
              </a:rPr>
              <a:t> </a:t>
            </a:r>
            <a:r>
              <a:rPr lang="en-US" sz="1600">
                <a:latin typeface="Times New Roman" pitchFamily="-110" charset="0"/>
                <a:ea typeface="Times New Roman" pitchFamily="-110" charset="0"/>
                <a:cs typeface="Times New Roman" pitchFamily="-110" charset="0"/>
              </a:rPr>
              <a:t>such that</a:t>
            </a:r>
          </a:p>
          <a:p>
            <a:r>
              <a:rPr lang="en-US" sz="1600" b="1">
                <a:latin typeface="Times New Roman" pitchFamily="-110" charset="0"/>
                <a:ea typeface="Times New Roman" pitchFamily="-110" charset="0"/>
                <a:cs typeface="Times New Roman" pitchFamily="-110" charset="0"/>
              </a:rPr>
              <a:t>Q</a:t>
            </a:r>
            <a:r>
              <a:rPr lang="en-US" sz="1600">
                <a:latin typeface="Times New Roman" pitchFamily="-110" charset="0"/>
                <a:ea typeface="Times New Roman" pitchFamily="-110" charset="0"/>
                <a:cs typeface="Times New Roman" pitchFamily="-110" charset="0"/>
              </a:rPr>
              <a:t>(</a:t>
            </a:r>
            <a:r>
              <a:rPr lang="el-GR" sz="1800" b="1">
                <a:latin typeface="Times New Roman" pitchFamily="-110" charset="0"/>
                <a:ea typeface="Times New Roman" pitchFamily="-110" charset="0"/>
                <a:cs typeface="Times New Roman" pitchFamily="-110" charset="0"/>
              </a:rPr>
              <a:t>α</a:t>
            </a:r>
            <a:r>
              <a:rPr lang="en-US" sz="1600">
                <a:latin typeface="Times New Roman" pitchFamily="-110" charset="0"/>
                <a:ea typeface="Times New Roman" pitchFamily="-110" charset="0"/>
                <a:cs typeface="Times New Roman" pitchFamily="-110" charset="0"/>
              </a:rPr>
              <a:t>)</a:t>
            </a:r>
            <a:r>
              <a:rPr lang="en-US" sz="1600" b="1">
                <a:latin typeface="Times New Roman" pitchFamily="-110" charset="0"/>
                <a:ea typeface="Times New Roman" pitchFamily="-110" charset="0"/>
                <a:cs typeface="Times New Roman" pitchFamily="-110" charset="0"/>
              </a:rPr>
              <a:t> =</a:t>
            </a:r>
            <a:r>
              <a:rPr lang="el-GR" sz="1800">
                <a:latin typeface="Times New Roman" pitchFamily="-110" charset="0"/>
                <a:ea typeface="Times New Roman" pitchFamily="-110" charset="0"/>
                <a:cs typeface="Times New Roman" pitchFamily="-110" charset="0"/>
              </a:rPr>
              <a:t>Σ</a:t>
            </a:r>
            <a:r>
              <a:rPr lang="el-GR" sz="1600" i="1">
                <a:latin typeface="Times New Roman" pitchFamily="-110" charset="0"/>
                <a:ea typeface="Times New Roman" pitchFamily="-110" charset="0"/>
                <a:cs typeface="Times New Roman" pitchFamily="-110" charset="0"/>
              </a:rPr>
              <a:t>α</a:t>
            </a:r>
            <a:r>
              <a:rPr lang="en-US" sz="1600" i="1" baseline="-25000">
                <a:latin typeface="Times New Roman" pitchFamily="-110" charset="0"/>
                <a:ea typeface="Times New Roman" pitchFamily="-110" charset="0"/>
                <a:cs typeface="Times New Roman" pitchFamily="-110" charset="0"/>
              </a:rPr>
              <a:t>i</a:t>
            </a:r>
            <a:r>
              <a:rPr lang="en-US" sz="1600" baseline="-25000">
                <a:latin typeface="Times New Roman" pitchFamily="-110" charset="0"/>
                <a:ea typeface="Times New Roman" pitchFamily="-110" charset="0"/>
                <a:cs typeface="Times New Roman" pitchFamily="-110" charset="0"/>
              </a:rPr>
              <a:t>  </a:t>
            </a:r>
            <a:r>
              <a:rPr lang="en-US" sz="1600">
                <a:latin typeface="Times New Roman" pitchFamily="-110" charset="0"/>
                <a:ea typeface="Times New Roman" pitchFamily="-110" charset="0"/>
                <a:cs typeface="Times New Roman" pitchFamily="-110" charset="0"/>
              </a:rPr>
              <a:t>- </a:t>
            </a:r>
            <a:r>
              <a:rPr lang="en-US" sz="1600" b="1">
                <a:latin typeface="Times New Roman" pitchFamily="-110" charset="0"/>
                <a:ea typeface="Times New Roman" pitchFamily="-110" charset="0"/>
                <a:cs typeface="Times New Roman" pitchFamily="-110" charset="0"/>
              </a:rPr>
              <a:t>½</a:t>
            </a:r>
            <a:r>
              <a:rPr lang="el-GR" sz="1800">
                <a:latin typeface="Times New Roman" pitchFamily="-110" charset="0"/>
                <a:ea typeface="Times New Roman" pitchFamily="-110" charset="0"/>
                <a:cs typeface="Times New Roman" pitchFamily="-110" charset="0"/>
              </a:rPr>
              <a:t>ΣΣ</a:t>
            </a:r>
            <a:r>
              <a:rPr lang="el-GR" sz="1600" i="1">
                <a:latin typeface="Times New Roman" pitchFamily="-110" charset="0"/>
                <a:ea typeface="Times New Roman" pitchFamily="-110" charset="0"/>
                <a:cs typeface="Times New Roman" pitchFamily="-110" charset="0"/>
              </a:rPr>
              <a:t>α</a:t>
            </a:r>
            <a:r>
              <a:rPr lang="en-US" sz="1600" i="1" baseline="-25000">
                <a:latin typeface="Times New Roman" pitchFamily="-110" charset="0"/>
                <a:ea typeface="Times New Roman" pitchFamily="-110" charset="0"/>
                <a:cs typeface="Times New Roman" pitchFamily="-110" charset="0"/>
              </a:rPr>
              <a:t>i</a:t>
            </a:r>
            <a:r>
              <a:rPr lang="el-GR" sz="1600" i="1">
                <a:latin typeface="Times New Roman" pitchFamily="-110" charset="0"/>
                <a:ea typeface="Times New Roman" pitchFamily="-110" charset="0"/>
                <a:cs typeface="Times New Roman" pitchFamily="-110" charset="0"/>
              </a:rPr>
              <a:t>α</a:t>
            </a:r>
            <a:r>
              <a:rPr lang="en-US" sz="1600" i="1" baseline="-25000">
                <a:latin typeface="Times New Roman" pitchFamily="-110" charset="0"/>
                <a:ea typeface="Times New Roman" pitchFamily="-110" charset="0"/>
                <a:cs typeface="Times New Roman" pitchFamily="-110" charset="0"/>
              </a:rPr>
              <a:t>j</a:t>
            </a:r>
            <a:r>
              <a:rPr lang="en-US" sz="1600" i="1">
                <a:latin typeface="Times New Roman" pitchFamily="-110" charset="0"/>
                <a:ea typeface="Times New Roman" pitchFamily="-110" charset="0"/>
                <a:cs typeface="Times New Roman" pitchFamily="-110" charset="0"/>
              </a:rPr>
              <a:t>y</a:t>
            </a:r>
            <a:r>
              <a:rPr lang="en-US" sz="1600" i="1" baseline="-25000">
                <a:latin typeface="Times New Roman" pitchFamily="-110" charset="0"/>
                <a:ea typeface="Times New Roman" pitchFamily="-110" charset="0"/>
                <a:cs typeface="Times New Roman" pitchFamily="-110" charset="0"/>
              </a:rPr>
              <a:t>i</a:t>
            </a:r>
            <a:r>
              <a:rPr lang="en-US" sz="1600" i="1">
                <a:latin typeface="Times New Roman" pitchFamily="-110" charset="0"/>
                <a:ea typeface="Times New Roman" pitchFamily="-110" charset="0"/>
                <a:cs typeface="Times New Roman" pitchFamily="-110" charset="0"/>
              </a:rPr>
              <a:t>y</a:t>
            </a:r>
            <a:r>
              <a:rPr lang="en-US" sz="1600" i="1" baseline="-25000">
                <a:latin typeface="Times New Roman" pitchFamily="-110" charset="0"/>
                <a:ea typeface="Times New Roman" pitchFamily="-110" charset="0"/>
                <a:cs typeface="Times New Roman" pitchFamily="-110" charset="0"/>
              </a:rPr>
              <a:t>j</a:t>
            </a:r>
            <a:r>
              <a:rPr lang="en-US" sz="1600" b="1">
                <a:latin typeface="Times New Roman" pitchFamily="-110" charset="0"/>
                <a:ea typeface="Times New Roman" pitchFamily="-110" charset="0"/>
                <a:cs typeface="Times New Roman" pitchFamily="-110" charset="0"/>
              </a:rPr>
              <a:t>x</a:t>
            </a:r>
            <a:r>
              <a:rPr lang="en-US" sz="1600" b="1" baseline="-25000">
                <a:latin typeface="Times New Roman" pitchFamily="-110" charset="0"/>
                <a:ea typeface="Times New Roman" pitchFamily="-110" charset="0"/>
                <a:cs typeface="Times New Roman" pitchFamily="-110" charset="0"/>
              </a:rPr>
              <a:t>i</a:t>
            </a:r>
            <a:r>
              <a:rPr lang="en-US" sz="1600" b="1" baseline="30000">
                <a:latin typeface="Times New Roman" pitchFamily="-110" charset="0"/>
                <a:ea typeface="Times New Roman" pitchFamily="-110" charset="0"/>
                <a:cs typeface="Times New Roman" pitchFamily="-110" charset="0"/>
              </a:rPr>
              <a:t>T</a:t>
            </a:r>
            <a:r>
              <a:rPr lang="en-US" sz="1600" b="1">
                <a:latin typeface="Times New Roman" pitchFamily="-110" charset="0"/>
                <a:ea typeface="Times New Roman" pitchFamily="-110" charset="0"/>
                <a:cs typeface="Times New Roman" pitchFamily="-110" charset="0"/>
              </a:rPr>
              <a:t>x</a:t>
            </a:r>
            <a:r>
              <a:rPr lang="en-US" sz="1600" b="1" baseline="-25000">
                <a:latin typeface="Times New Roman" pitchFamily="-110" charset="0"/>
                <a:ea typeface="Times New Roman" pitchFamily="-110" charset="0"/>
                <a:cs typeface="Times New Roman" pitchFamily="-110" charset="0"/>
              </a:rPr>
              <a:t>j</a:t>
            </a:r>
            <a:r>
              <a:rPr lang="en-US" sz="1600" b="1">
                <a:latin typeface="Times New Roman" pitchFamily="-110" charset="0"/>
                <a:ea typeface="Times New Roman" pitchFamily="-110" charset="0"/>
                <a:cs typeface="Times New Roman" pitchFamily="-110" charset="0"/>
              </a:rPr>
              <a:t> </a:t>
            </a:r>
            <a:r>
              <a:rPr lang="en-US" sz="1600">
                <a:latin typeface="Times New Roman" pitchFamily="-110" charset="0"/>
                <a:ea typeface="Times New Roman" pitchFamily="-110" charset="0"/>
                <a:cs typeface="Times New Roman" pitchFamily="-110" charset="0"/>
              </a:rPr>
              <a:t>is maximized and </a:t>
            </a:r>
          </a:p>
          <a:p>
            <a:r>
              <a:rPr lang="en-US" sz="1600">
                <a:latin typeface="Times New Roman" pitchFamily="-110" charset="0"/>
                <a:ea typeface="Times New Roman" pitchFamily="-110" charset="0"/>
                <a:cs typeface="Times New Roman" pitchFamily="-110" charset="0"/>
              </a:rPr>
              <a:t>(1)</a:t>
            </a:r>
            <a:r>
              <a:rPr lang="en-US" sz="1800">
                <a:latin typeface="Times New Roman" pitchFamily="-110" charset="0"/>
                <a:ea typeface="Times New Roman" pitchFamily="-110" charset="0"/>
                <a:cs typeface="Times New Roman" pitchFamily="-110" charset="0"/>
              </a:rPr>
              <a:t>  </a:t>
            </a:r>
            <a:r>
              <a:rPr lang="el-GR" sz="1800">
                <a:latin typeface="Times New Roman" pitchFamily="-110" charset="0"/>
                <a:ea typeface="Times New Roman" pitchFamily="-110" charset="0"/>
                <a:cs typeface="Times New Roman" pitchFamily="-110" charset="0"/>
              </a:rPr>
              <a:t>Σ</a:t>
            </a:r>
            <a:r>
              <a:rPr lang="el-GR" sz="1600" i="1">
                <a:latin typeface="Times New Roman" pitchFamily="-110" charset="0"/>
                <a:ea typeface="Times New Roman" pitchFamily="-110" charset="0"/>
                <a:cs typeface="Times New Roman" pitchFamily="-110" charset="0"/>
              </a:rPr>
              <a:t>α</a:t>
            </a:r>
            <a:r>
              <a:rPr lang="en-US" sz="1600" i="1" baseline="-25000">
                <a:latin typeface="Times New Roman" pitchFamily="-110" charset="0"/>
                <a:ea typeface="Times New Roman" pitchFamily="-110" charset="0"/>
                <a:cs typeface="Times New Roman" pitchFamily="-110" charset="0"/>
              </a:rPr>
              <a:t>i</a:t>
            </a:r>
            <a:r>
              <a:rPr lang="en-US" sz="1600" i="1">
                <a:latin typeface="Times New Roman" pitchFamily="-110" charset="0"/>
                <a:ea typeface="Times New Roman" pitchFamily="-110" charset="0"/>
                <a:cs typeface="Times New Roman" pitchFamily="-110" charset="0"/>
              </a:rPr>
              <a:t>y</a:t>
            </a:r>
            <a:r>
              <a:rPr lang="en-US" sz="1600" i="1" baseline="-25000">
                <a:latin typeface="Times New Roman" pitchFamily="-110" charset="0"/>
                <a:ea typeface="Times New Roman" pitchFamily="-110" charset="0"/>
                <a:cs typeface="Times New Roman" pitchFamily="-110" charset="0"/>
              </a:rPr>
              <a:t>i</a:t>
            </a:r>
            <a:r>
              <a:rPr lang="en-US" sz="1600" baseline="-25000">
                <a:latin typeface="Times New Roman" pitchFamily="-110" charset="0"/>
                <a:ea typeface="Times New Roman" pitchFamily="-110" charset="0"/>
                <a:cs typeface="Times New Roman" pitchFamily="-110" charset="0"/>
              </a:rPr>
              <a:t> </a:t>
            </a:r>
            <a:r>
              <a:rPr lang="en-US" sz="1600">
                <a:latin typeface="Times New Roman" pitchFamily="-110" charset="0"/>
                <a:ea typeface="Times New Roman" pitchFamily="-110" charset="0"/>
                <a:cs typeface="Times New Roman" pitchFamily="-110" charset="0"/>
              </a:rPr>
              <a:t>= 0</a:t>
            </a:r>
          </a:p>
          <a:p>
            <a:r>
              <a:rPr lang="en-US" sz="1600">
                <a:latin typeface="Times New Roman" pitchFamily="-110" charset="0"/>
                <a:ea typeface="Times New Roman" pitchFamily="-110" charset="0"/>
                <a:cs typeface="Times New Roman" pitchFamily="-110" charset="0"/>
              </a:rPr>
              <a:t>(2)  0 </a:t>
            </a:r>
            <a:r>
              <a:rPr lang="en-US" sz="1600" b="1">
                <a:latin typeface="Times New Roman" pitchFamily="-110" charset="0"/>
                <a:ea typeface="Times New Roman" pitchFamily="-110" charset="0"/>
                <a:cs typeface="Times New Roman" pitchFamily="-110" charset="0"/>
              </a:rPr>
              <a:t>≤</a:t>
            </a:r>
            <a:r>
              <a:rPr lang="en-US" sz="1600">
                <a:latin typeface="Times New Roman" pitchFamily="-110" charset="0"/>
                <a:ea typeface="Times New Roman" pitchFamily="-110" charset="0"/>
                <a:cs typeface="Times New Roman" pitchFamily="-110" charset="0"/>
              </a:rPr>
              <a:t> </a:t>
            </a:r>
            <a:r>
              <a:rPr lang="el-GR" sz="1600" i="1">
                <a:latin typeface="Times New Roman" pitchFamily="-110" charset="0"/>
                <a:ea typeface="Times New Roman" pitchFamily="-110" charset="0"/>
                <a:cs typeface="Times New Roman" pitchFamily="-110" charset="0"/>
              </a:rPr>
              <a:t>α</a:t>
            </a:r>
            <a:r>
              <a:rPr lang="en-US" sz="1600" i="1" baseline="-25000">
                <a:latin typeface="Times New Roman" pitchFamily="-110" charset="0"/>
                <a:ea typeface="Times New Roman" pitchFamily="-110" charset="0"/>
                <a:cs typeface="Times New Roman" pitchFamily="-110" charset="0"/>
              </a:rPr>
              <a:t>i</a:t>
            </a:r>
            <a:r>
              <a:rPr lang="en-US" sz="1600" baseline="-25000">
                <a:latin typeface="Times New Roman" pitchFamily="-110" charset="0"/>
                <a:ea typeface="Times New Roman" pitchFamily="-110" charset="0"/>
                <a:cs typeface="Times New Roman" pitchFamily="-110" charset="0"/>
              </a:rPr>
              <a:t> </a:t>
            </a:r>
            <a:r>
              <a:rPr lang="en-US" sz="1600" b="1">
                <a:latin typeface="Times New Roman" pitchFamily="-110" charset="0"/>
                <a:ea typeface="Times New Roman" pitchFamily="-110" charset="0"/>
                <a:cs typeface="Times New Roman" pitchFamily="-110" charset="0"/>
              </a:rPr>
              <a:t>≤ </a:t>
            </a:r>
            <a:r>
              <a:rPr lang="en-US" sz="1600" i="1">
                <a:latin typeface="Times New Roman" pitchFamily="-110" charset="0"/>
                <a:ea typeface="Times New Roman" pitchFamily="-110" charset="0"/>
                <a:cs typeface="Times New Roman" pitchFamily="-110" charset="0"/>
              </a:rPr>
              <a:t>C</a:t>
            </a:r>
            <a:r>
              <a:rPr lang="en-US" sz="1600">
                <a:latin typeface="Times New Roman" pitchFamily="-110" charset="0"/>
                <a:ea typeface="Times New Roman" pitchFamily="-110" charset="0"/>
                <a:cs typeface="Times New Roman" pitchFamily="-110" charset="0"/>
              </a:rPr>
              <a:t> for all </a:t>
            </a:r>
            <a:r>
              <a:rPr lang="el-GR" sz="1600" i="1">
                <a:latin typeface="Times New Roman" pitchFamily="-110" charset="0"/>
                <a:ea typeface="Times New Roman" pitchFamily="-110" charset="0"/>
                <a:cs typeface="Times New Roman" pitchFamily="-110" charset="0"/>
              </a:rPr>
              <a:t>α</a:t>
            </a:r>
            <a:r>
              <a:rPr lang="en-US" sz="1600" i="1" baseline="-25000">
                <a:latin typeface="Times New Roman" pitchFamily="-110" charset="0"/>
                <a:ea typeface="Times New Roman" pitchFamily="-110" charset="0"/>
                <a:cs typeface="Times New Roman" pitchFamily="-110" charset="0"/>
              </a:rPr>
              <a:t>i</a:t>
            </a:r>
          </a:p>
        </p:txBody>
      </p:sp>
      <p:sp>
        <p:nvSpPr>
          <p:cNvPr id="20486" name="AutoShape 5"/>
          <p:cNvSpPr>
            <a:spLocks noChangeArrowheads="1"/>
          </p:cNvSpPr>
          <p:nvPr/>
        </p:nvSpPr>
        <p:spPr bwMode="auto">
          <a:xfrm>
            <a:off x="2905125" y="5457825"/>
            <a:ext cx="419100" cy="323850"/>
          </a:xfrm>
          <a:prstGeom prst="roundRect">
            <a:avLst>
              <a:gd name="adj" fmla="val 16667"/>
            </a:avLst>
          </a:prstGeom>
          <a:noFill/>
          <a:ln w="9525">
            <a:solidFill>
              <a:srgbClr val="FF0000"/>
            </a:solidFill>
            <a:round/>
            <a:headEnd/>
            <a:tailEnd/>
          </a:ln>
        </p:spPr>
        <p:txBody>
          <a:bodyPr wrap="none" anchor="ctr">
            <a:prstTxWarp prst="textNoShape">
              <a:avLst/>
            </a:prstTxWarp>
          </a:bodyPr>
          <a:lstStyle/>
          <a:p>
            <a:endParaRPr lang="en-US"/>
          </a:p>
        </p:txBody>
      </p:sp>
      <p:sp>
        <p:nvSpPr>
          <p:cNvPr id="20487" name="Text Box 6"/>
          <p:cNvSpPr txBox="1">
            <a:spLocks noChangeArrowheads="1"/>
          </p:cNvSpPr>
          <p:nvPr/>
        </p:nvSpPr>
        <p:spPr bwMode="auto">
          <a:xfrm>
            <a:off x="5372100" y="5105400"/>
            <a:ext cx="2343150" cy="482600"/>
          </a:xfrm>
          <a:prstGeom prst="rect">
            <a:avLst/>
          </a:prstGeom>
          <a:noFill/>
          <a:ln w="25400">
            <a:solidFill>
              <a:srgbClr val="008000"/>
            </a:solidFill>
            <a:miter lim="800000"/>
            <a:headEnd/>
            <a:tailEnd/>
          </a:ln>
        </p:spPr>
        <p:txBody>
          <a:bodyPr>
            <a:prstTxWarp prst="textNoShape">
              <a:avLst/>
            </a:prstTxWarp>
            <a:spAutoFit/>
          </a:bodyPr>
          <a:lstStyle/>
          <a:p>
            <a:r>
              <a:rPr lang="en-US" sz="2000" i="1">
                <a:latin typeface="Times New Roman" pitchFamily="-110" charset="0"/>
              </a:rPr>
              <a:t>f</a:t>
            </a:r>
            <a:r>
              <a:rPr lang="en-US" sz="2000">
                <a:latin typeface="Times New Roman" pitchFamily="-110" charset="0"/>
              </a:rPr>
              <a:t>(</a:t>
            </a:r>
            <a:r>
              <a:rPr lang="en-US" sz="2000" b="1">
                <a:latin typeface="Times New Roman" pitchFamily="-110" charset="0"/>
              </a:rPr>
              <a:t>x</a:t>
            </a:r>
            <a:r>
              <a:rPr lang="en-US" sz="2000">
                <a:latin typeface="Times New Roman" pitchFamily="-110" charset="0"/>
              </a:rPr>
              <a:t>) = </a:t>
            </a:r>
            <a:r>
              <a:rPr lang="el-GR">
                <a:latin typeface="Times New Roman" pitchFamily="-110" charset="0"/>
                <a:ea typeface="Times New Roman" pitchFamily="-110" charset="0"/>
                <a:cs typeface="Times New Roman" pitchFamily="-110" charset="0"/>
              </a:rPr>
              <a:t>Σ</a:t>
            </a:r>
            <a:r>
              <a:rPr lang="el-GR" sz="2000" i="1">
                <a:latin typeface="Times New Roman" pitchFamily="-110" charset="0"/>
                <a:ea typeface="Times New Roman" pitchFamily="-110" charset="0"/>
                <a:cs typeface="Times New Roman" pitchFamily="-110" charset="0"/>
              </a:rPr>
              <a:t>α</a:t>
            </a:r>
            <a:r>
              <a:rPr lang="en-US" sz="2000" i="1" baseline="-25000">
                <a:latin typeface="Times New Roman" pitchFamily="-110" charset="0"/>
                <a:ea typeface="Times New Roman" pitchFamily="-110" charset="0"/>
                <a:cs typeface="Times New Roman" pitchFamily="-110" charset="0"/>
              </a:rPr>
              <a:t>i</a:t>
            </a:r>
            <a:r>
              <a:rPr lang="en-US" sz="2000" i="1">
                <a:latin typeface="Times New Roman" pitchFamily="-110" charset="0"/>
                <a:ea typeface="Times New Roman" pitchFamily="-110" charset="0"/>
                <a:cs typeface="Times New Roman" pitchFamily="-110" charset="0"/>
              </a:rPr>
              <a:t>y</a:t>
            </a:r>
            <a:r>
              <a:rPr lang="en-US" sz="2000" i="1" baseline="-25000">
                <a:latin typeface="Times New Roman" pitchFamily="-110" charset="0"/>
                <a:ea typeface="Times New Roman" pitchFamily="-110" charset="0"/>
                <a:cs typeface="Times New Roman" pitchFamily="-110" charset="0"/>
              </a:rPr>
              <a:t>i</a:t>
            </a:r>
            <a:r>
              <a:rPr lang="en-US" sz="2000" b="1">
                <a:latin typeface="Times New Roman" pitchFamily="-110" charset="0"/>
                <a:ea typeface="Times New Roman" pitchFamily="-110" charset="0"/>
                <a:cs typeface="Times New Roman" pitchFamily="-110" charset="0"/>
              </a:rPr>
              <a:t>x</a:t>
            </a:r>
            <a:r>
              <a:rPr lang="en-US" sz="2000" b="1" baseline="-25000">
                <a:latin typeface="Times New Roman" pitchFamily="-110" charset="0"/>
                <a:ea typeface="Times New Roman" pitchFamily="-110" charset="0"/>
                <a:cs typeface="Times New Roman" pitchFamily="-110" charset="0"/>
              </a:rPr>
              <a:t>i</a:t>
            </a:r>
            <a:r>
              <a:rPr lang="en-US" sz="2000" b="1" baseline="30000">
                <a:latin typeface="Times New Roman" pitchFamily="-110" charset="0"/>
                <a:ea typeface="Times New Roman" pitchFamily="-110" charset="0"/>
                <a:cs typeface="Times New Roman" pitchFamily="-110" charset="0"/>
              </a:rPr>
              <a:t>T</a:t>
            </a:r>
            <a:r>
              <a:rPr lang="en-US" sz="2000" b="1">
                <a:latin typeface="Times New Roman" pitchFamily="-110" charset="0"/>
                <a:ea typeface="Times New Roman" pitchFamily="-110" charset="0"/>
                <a:cs typeface="Times New Roman" pitchFamily="-110" charset="0"/>
              </a:rPr>
              <a:t>x + </a:t>
            </a:r>
            <a:r>
              <a:rPr lang="en-US" sz="2000" i="1">
                <a:latin typeface="Times New Roman" pitchFamily="-110" charset="0"/>
                <a:ea typeface="Times New Roman" pitchFamily="-110" charset="0"/>
                <a:cs typeface="Times New Roman" pitchFamily="-110" charset="0"/>
              </a:rPr>
              <a:t>b</a:t>
            </a:r>
          </a:p>
        </p:txBody>
      </p:sp>
      <p:sp>
        <p:nvSpPr>
          <p:cNvPr id="20488" name="AutoShape 7"/>
          <p:cNvSpPr>
            <a:spLocks noChangeArrowheads="1"/>
          </p:cNvSpPr>
          <p:nvPr/>
        </p:nvSpPr>
        <p:spPr bwMode="auto">
          <a:xfrm>
            <a:off x="6638925" y="5219700"/>
            <a:ext cx="438150" cy="323850"/>
          </a:xfrm>
          <a:prstGeom prst="roundRect">
            <a:avLst>
              <a:gd name="adj" fmla="val 16667"/>
            </a:avLst>
          </a:prstGeom>
          <a:noFill/>
          <a:ln w="9525">
            <a:solidFill>
              <a:srgbClr val="FF0000"/>
            </a:solidFill>
            <a:round/>
            <a:headEnd/>
            <a:tailEnd/>
          </a:ln>
        </p:spPr>
        <p:txBody>
          <a:bodyPr wrap="none" anchor="ctr">
            <a:prstTxWarp prst="textNoShape">
              <a:avLst/>
            </a:prstTxWarp>
          </a:bodyPr>
          <a:lstStyle/>
          <a:p>
            <a:endParaRPr lang="en-US"/>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p:txBody>
          <a:bodyPr/>
          <a:lstStyle/>
          <a:p>
            <a:pPr eaLnBrk="1" hangingPunct="1"/>
            <a:r>
              <a:rPr lang="en-US">
                <a:ea typeface="ＭＳ Ｐゴシック" pitchFamily="-110" charset="-128"/>
                <a:cs typeface="ＭＳ Ｐゴシック" pitchFamily="-110" charset="-128"/>
              </a:rPr>
              <a:t>Non-linear SVMs</a:t>
            </a:r>
          </a:p>
        </p:txBody>
      </p:sp>
      <p:sp>
        <p:nvSpPr>
          <p:cNvPr id="21508" name="Rectangle 3"/>
          <p:cNvSpPr>
            <a:spLocks noGrp="1" noChangeArrowheads="1"/>
          </p:cNvSpPr>
          <p:nvPr>
            <p:ph type="body" idx="1"/>
          </p:nvPr>
        </p:nvSpPr>
        <p:spPr/>
        <p:txBody>
          <a:bodyPr/>
          <a:lstStyle/>
          <a:p>
            <a:pPr eaLnBrk="1" hangingPunct="1"/>
            <a:r>
              <a:rPr lang="en-US" sz="1800">
                <a:ea typeface="ＭＳ Ｐゴシック" pitchFamily="-110" charset="-128"/>
                <a:cs typeface="ＭＳ Ｐゴシック" pitchFamily="-110" charset="-128"/>
              </a:rPr>
              <a:t>Datasets that are linearly separable (with some noise) work out great:</a:t>
            </a:r>
          </a:p>
          <a:p>
            <a:pPr eaLnBrk="1" hangingPunct="1"/>
            <a:endParaRPr lang="en-US" sz="1800">
              <a:ea typeface="ＭＳ Ｐゴシック" pitchFamily="-110" charset="-128"/>
              <a:cs typeface="ＭＳ Ｐゴシック" pitchFamily="-110" charset="-128"/>
            </a:endParaRPr>
          </a:p>
          <a:p>
            <a:pPr eaLnBrk="1" hangingPunct="1"/>
            <a:endParaRPr lang="en-US" sz="1800">
              <a:ea typeface="ＭＳ Ｐゴシック" pitchFamily="-110" charset="-128"/>
              <a:cs typeface="ＭＳ Ｐゴシック" pitchFamily="-110" charset="-128"/>
            </a:endParaRPr>
          </a:p>
          <a:p>
            <a:pPr eaLnBrk="1" hangingPunct="1"/>
            <a:endParaRPr lang="en-US" sz="1800">
              <a:ea typeface="ＭＳ Ｐゴシック" pitchFamily="-110" charset="-128"/>
              <a:cs typeface="ＭＳ Ｐゴシック" pitchFamily="-110" charset="-128"/>
            </a:endParaRPr>
          </a:p>
          <a:p>
            <a:pPr eaLnBrk="1" hangingPunct="1"/>
            <a:r>
              <a:rPr lang="en-US" sz="1800">
                <a:ea typeface="ＭＳ Ｐゴシック" pitchFamily="-110" charset="-128"/>
                <a:cs typeface="ＭＳ Ｐゴシック" pitchFamily="-110" charset="-128"/>
              </a:rPr>
              <a:t>But what are we going to do if the dataset is just too hard? </a:t>
            </a:r>
          </a:p>
          <a:p>
            <a:pPr eaLnBrk="1" hangingPunct="1"/>
            <a:endParaRPr lang="en-US" sz="1800">
              <a:ea typeface="ＭＳ Ｐゴシック" pitchFamily="-110" charset="-128"/>
              <a:cs typeface="ＭＳ Ｐゴシック" pitchFamily="-110" charset="-128"/>
            </a:endParaRPr>
          </a:p>
          <a:p>
            <a:pPr eaLnBrk="1" hangingPunct="1"/>
            <a:endParaRPr lang="en-US" sz="1800">
              <a:ea typeface="ＭＳ Ｐゴシック" pitchFamily="-110" charset="-128"/>
              <a:cs typeface="ＭＳ Ｐゴシック" pitchFamily="-110" charset="-128"/>
            </a:endParaRPr>
          </a:p>
          <a:p>
            <a:pPr eaLnBrk="1" hangingPunct="1"/>
            <a:r>
              <a:rPr lang="en-US" sz="1800">
                <a:ea typeface="ＭＳ Ｐゴシック" pitchFamily="-110" charset="-128"/>
                <a:cs typeface="ＭＳ Ｐゴシック" pitchFamily="-110" charset="-128"/>
              </a:rPr>
              <a:t>How about … mapping data to a higher-dimensional space:</a:t>
            </a:r>
          </a:p>
        </p:txBody>
      </p:sp>
      <p:sp>
        <p:nvSpPr>
          <p:cNvPr id="21509" name="Line 4"/>
          <p:cNvSpPr>
            <a:spLocks noChangeShapeType="1"/>
          </p:cNvSpPr>
          <p:nvPr/>
        </p:nvSpPr>
        <p:spPr bwMode="auto">
          <a:xfrm>
            <a:off x="1781175" y="6191250"/>
            <a:ext cx="3962400" cy="0"/>
          </a:xfrm>
          <a:prstGeom prst="line">
            <a:avLst/>
          </a:prstGeom>
          <a:noFill/>
          <a:ln w="25400">
            <a:solidFill>
              <a:schemeClr val="tx2"/>
            </a:solidFill>
            <a:round/>
            <a:headEnd/>
            <a:tailEnd type="triangle" w="med" len="med"/>
          </a:ln>
        </p:spPr>
        <p:txBody>
          <a:bodyPr>
            <a:prstTxWarp prst="textNoShape">
              <a:avLst/>
            </a:prstTxWarp>
          </a:bodyPr>
          <a:lstStyle/>
          <a:p>
            <a:endParaRPr lang="en-US"/>
          </a:p>
        </p:txBody>
      </p:sp>
      <p:sp>
        <p:nvSpPr>
          <p:cNvPr id="21510" name="AutoShape 5"/>
          <p:cNvSpPr>
            <a:spLocks noChangeArrowheads="1"/>
          </p:cNvSpPr>
          <p:nvPr/>
        </p:nvSpPr>
        <p:spPr bwMode="auto">
          <a:xfrm>
            <a:off x="2281238" y="51704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1511" name="Line 6"/>
          <p:cNvSpPr>
            <a:spLocks noChangeShapeType="1"/>
          </p:cNvSpPr>
          <p:nvPr/>
        </p:nvSpPr>
        <p:spPr bwMode="auto">
          <a:xfrm>
            <a:off x="3590925" y="6134100"/>
            <a:ext cx="0" cy="114300"/>
          </a:xfrm>
          <a:prstGeom prst="line">
            <a:avLst/>
          </a:prstGeom>
          <a:noFill/>
          <a:ln w="9525">
            <a:solidFill>
              <a:schemeClr val="tx2"/>
            </a:solidFill>
            <a:round/>
            <a:headEnd/>
            <a:tailEnd/>
          </a:ln>
        </p:spPr>
        <p:txBody>
          <a:bodyPr>
            <a:prstTxWarp prst="textNoShape">
              <a:avLst/>
            </a:prstTxWarp>
          </a:bodyPr>
          <a:lstStyle/>
          <a:p>
            <a:endParaRPr lang="en-US"/>
          </a:p>
        </p:txBody>
      </p:sp>
      <p:sp>
        <p:nvSpPr>
          <p:cNvPr id="21512" name="Text Box 7"/>
          <p:cNvSpPr txBox="1">
            <a:spLocks noChangeArrowheads="1"/>
          </p:cNvSpPr>
          <p:nvPr/>
        </p:nvSpPr>
        <p:spPr bwMode="auto">
          <a:xfrm>
            <a:off x="3448050" y="6162675"/>
            <a:ext cx="342900" cy="366713"/>
          </a:xfrm>
          <a:prstGeom prst="rect">
            <a:avLst/>
          </a:prstGeom>
          <a:noFill/>
          <a:ln w="9525">
            <a:noFill/>
            <a:miter lim="800000"/>
            <a:headEnd/>
            <a:tailEnd/>
          </a:ln>
        </p:spPr>
        <p:txBody>
          <a:bodyPr>
            <a:prstTxWarp prst="textNoShape">
              <a:avLst/>
            </a:prstTxWarp>
            <a:spAutoFit/>
          </a:bodyPr>
          <a:lstStyle/>
          <a:p>
            <a:pPr>
              <a:spcBef>
                <a:spcPct val="50000"/>
              </a:spcBef>
            </a:pPr>
            <a:r>
              <a:rPr lang="en-US" sz="1800">
                <a:latin typeface="Times New Roman" pitchFamily="-110" charset="0"/>
              </a:rPr>
              <a:t>0</a:t>
            </a:r>
          </a:p>
        </p:txBody>
      </p:sp>
      <p:sp>
        <p:nvSpPr>
          <p:cNvPr id="21513" name="AutoShape 8"/>
          <p:cNvSpPr>
            <a:spLocks noChangeArrowheads="1"/>
          </p:cNvSpPr>
          <p:nvPr/>
        </p:nvSpPr>
        <p:spPr bwMode="auto">
          <a:xfrm>
            <a:off x="2605088" y="564673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1514" name="AutoShape 9"/>
          <p:cNvSpPr>
            <a:spLocks noChangeArrowheads="1"/>
          </p:cNvSpPr>
          <p:nvPr/>
        </p:nvSpPr>
        <p:spPr bwMode="auto">
          <a:xfrm>
            <a:off x="3062288" y="5961063"/>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1515" name="AutoShape 10"/>
          <p:cNvSpPr>
            <a:spLocks noChangeArrowheads="1"/>
          </p:cNvSpPr>
          <p:nvPr/>
        </p:nvSpPr>
        <p:spPr bwMode="auto">
          <a:xfrm>
            <a:off x="3290888" y="6056313"/>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1516" name="AutoShape 11"/>
          <p:cNvSpPr>
            <a:spLocks noChangeArrowheads="1"/>
          </p:cNvSpPr>
          <p:nvPr/>
        </p:nvSpPr>
        <p:spPr bwMode="auto">
          <a:xfrm>
            <a:off x="4129088" y="59705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1517" name="AutoShape 12"/>
          <p:cNvSpPr>
            <a:spLocks noChangeArrowheads="1"/>
          </p:cNvSpPr>
          <p:nvPr/>
        </p:nvSpPr>
        <p:spPr bwMode="auto">
          <a:xfrm>
            <a:off x="4357688" y="5789613"/>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1518" name="AutoShape 13"/>
          <p:cNvSpPr>
            <a:spLocks noChangeArrowheads="1"/>
          </p:cNvSpPr>
          <p:nvPr/>
        </p:nvSpPr>
        <p:spPr bwMode="auto">
          <a:xfrm>
            <a:off x="3938588" y="6037263"/>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1519" name="AutoShape 14"/>
          <p:cNvSpPr>
            <a:spLocks noChangeArrowheads="1"/>
          </p:cNvSpPr>
          <p:nvPr/>
        </p:nvSpPr>
        <p:spPr bwMode="auto">
          <a:xfrm>
            <a:off x="4738688" y="5465763"/>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1520" name="AutoShape 15"/>
          <p:cNvSpPr>
            <a:spLocks noChangeArrowheads="1"/>
          </p:cNvSpPr>
          <p:nvPr/>
        </p:nvSpPr>
        <p:spPr bwMode="auto">
          <a:xfrm>
            <a:off x="5024438" y="5160963"/>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1521" name="AutoShape 16"/>
          <p:cNvSpPr>
            <a:spLocks noChangeArrowheads="1"/>
          </p:cNvSpPr>
          <p:nvPr/>
        </p:nvSpPr>
        <p:spPr bwMode="auto">
          <a:xfrm>
            <a:off x="5443538" y="46370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1522" name="Line 17"/>
          <p:cNvSpPr>
            <a:spLocks noChangeShapeType="1"/>
          </p:cNvSpPr>
          <p:nvPr/>
        </p:nvSpPr>
        <p:spPr bwMode="auto">
          <a:xfrm flipV="1">
            <a:off x="3590925" y="4743450"/>
            <a:ext cx="0" cy="1485900"/>
          </a:xfrm>
          <a:prstGeom prst="line">
            <a:avLst/>
          </a:prstGeom>
          <a:noFill/>
          <a:ln w="25400">
            <a:solidFill>
              <a:schemeClr val="tx2"/>
            </a:solidFill>
            <a:round/>
            <a:headEnd/>
            <a:tailEnd type="triangle" w="med" len="med"/>
          </a:ln>
        </p:spPr>
        <p:txBody>
          <a:bodyPr>
            <a:prstTxWarp prst="textNoShape">
              <a:avLst/>
            </a:prstTxWarp>
          </a:bodyPr>
          <a:lstStyle/>
          <a:p>
            <a:endParaRPr lang="en-US"/>
          </a:p>
        </p:txBody>
      </p:sp>
      <p:sp>
        <p:nvSpPr>
          <p:cNvPr id="21523" name="Text Box 18"/>
          <p:cNvSpPr txBox="1">
            <a:spLocks noChangeArrowheads="1"/>
          </p:cNvSpPr>
          <p:nvPr/>
        </p:nvSpPr>
        <p:spPr bwMode="auto">
          <a:xfrm>
            <a:off x="3590925" y="4562475"/>
            <a:ext cx="457200" cy="366713"/>
          </a:xfrm>
          <a:prstGeom prst="rect">
            <a:avLst/>
          </a:prstGeom>
          <a:noFill/>
          <a:ln w="9525">
            <a:noFill/>
            <a:miter lim="800000"/>
            <a:headEnd/>
            <a:tailEnd/>
          </a:ln>
        </p:spPr>
        <p:txBody>
          <a:bodyPr>
            <a:prstTxWarp prst="textNoShape">
              <a:avLst/>
            </a:prstTxWarp>
            <a:spAutoFit/>
          </a:bodyPr>
          <a:lstStyle/>
          <a:p>
            <a:pPr>
              <a:spcBef>
                <a:spcPct val="50000"/>
              </a:spcBef>
            </a:pPr>
            <a:r>
              <a:rPr lang="en-US" sz="1800" i="1">
                <a:latin typeface="Times New Roman" pitchFamily="-110" charset="0"/>
              </a:rPr>
              <a:t>x</a:t>
            </a:r>
            <a:r>
              <a:rPr lang="en-US" sz="1800" i="1" baseline="30000">
                <a:latin typeface="Times New Roman" pitchFamily="-110" charset="0"/>
              </a:rPr>
              <a:t>2</a:t>
            </a:r>
          </a:p>
        </p:txBody>
      </p:sp>
      <p:sp>
        <p:nvSpPr>
          <p:cNvPr id="21524" name="Text Box 19"/>
          <p:cNvSpPr txBox="1">
            <a:spLocks noChangeArrowheads="1"/>
          </p:cNvSpPr>
          <p:nvPr/>
        </p:nvSpPr>
        <p:spPr bwMode="auto">
          <a:xfrm>
            <a:off x="5676900" y="6096000"/>
            <a:ext cx="457200" cy="366713"/>
          </a:xfrm>
          <a:prstGeom prst="rect">
            <a:avLst/>
          </a:prstGeom>
          <a:noFill/>
          <a:ln w="9525">
            <a:noFill/>
            <a:miter lim="800000"/>
            <a:headEnd/>
            <a:tailEnd/>
          </a:ln>
        </p:spPr>
        <p:txBody>
          <a:bodyPr>
            <a:prstTxWarp prst="textNoShape">
              <a:avLst/>
            </a:prstTxWarp>
            <a:spAutoFit/>
          </a:bodyPr>
          <a:lstStyle/>
          <a:p>
            <a:pPr>
              <a:spcBef>
                <a:spcPct val="50000"/>
              </a:spcBef>
            </a:pPr>
            <a:r>
              <a:rPr lang="en-US" sz="1800" i="1">
                <a:latin typeface="Times New Roman" pitchFamily="-110" charset="0"/>
              </a:rPr>
              <a:t>x</a:t>
            </a:r>
            <a:endParaRPr lang="en-US" sz="1800" i="1" baseline="30000">
              <a:latin typeface="Times New Roman" pitchFamily="-110" charset="0"/>
            </a:endParaRPr>
          </a:p>
        </p:txBody>
      </p:sp>
      <p:sp>
        <p:nvSpPr>
          <p:cNvPr id="21525" name="Line 21"/>
          <p:cNvSpPr>
            <a:spLocks noChangeShapeType="1"/>
          </p:cNvSpPr>
          <p:nvPr/>
        </p:nvSpPr>
        <p:spPr bwMode="auto">
          <a:xfrm>
            <a:off x="1676400" y="3743325"/>
            <a:ext cx="3962400" cy="0"/>
          </a:xfrm>
          <a:prstGeom prst="line">
            <a:avLst/>
          </a:prstGeom>
          <a:noFill/>
          <a:ln w="25400">
            <a:solidFill>
              <a:schemeClr val="tx2"/>
            </a:solidFill>
            <a:round/>
            <a:headEnd/>
            <a:tailEnd type="triangle" w="med" len="med"/>
          </a:ln>
        </p:spPr>
        <p:txBody>
          <a:bodyPr>
            <a:prstTxWarp prst="textNoShape">
              <a:avLst/>
            </a:prstTxWarp>
          </a:bodyPr>
          <a:lstStyle/>
          <a:p>
            <a:endParaRPr lang="en-US"/>
          </a:p>
        </p:txBody>
      </p:sp>
      <p:sp>
        <p:nvSpPr>
          <p:cNvPr id="21526" name="AutoShape 22"/>
          <p:cNvSpPr>
            <a:spLocks noChangeArrowheads="1"/>
          </p:cNvSpPr>
          <p:nvPr/>
        </p:nvSpPr>
        <p:spPr bwMode="auto">
          <a:xfrm>
            <a:off x="2119313" y="370363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1527" name="Line 23"/>
          <p:cNvSpPr>
            <a:spLocks noChangeShapeType="1"/>
          </p:cNvSpPr>
          <p:nvPr/>
        </p:nvSpPr>
        <p:spPr bwMode="auto">
          <a:xfrm>
            <a:off x="3486150" y="3686175"/>
            <a:ext cx="0" cy="114300"/>
          </a:xfrm>
          <a:prstGeom prst="line">
            <a:avLst/>
          </a:prstGeom>
          <a:noFill/>
          <a:ln w="19050">
            <a:solidFill>
              <a:schemeClr val="tx2"/>
            </a:solidFill>
            <a:round/>
            <a:headEnd/>
            <a:tailEnd/>
          </a:ln>
        </p:spPr>
        <p:txBody>
          <a:bodyPr>
            <a:prstTxWarp prst="textNoShape">
              <a:avLst/>
            </a:prstTxWarp>
          </a:bodyPr>
          <a:lstStyle/>
          <a:p>
            <a:endParaRPr lang="en-US"/>
          </a:p>
        </p:txBody>
      </p:sp>
      <p:sp>
        <p:nvSpPr>
          <p:cNvPr id="21528" name="Text Box 24"/>
          <p:cNvSpPr txBox="1">
            <a:spLocks noChangeArrowheads="1"/>
          </p:cNvSpPr>
          <p:nvPr/>
        </p:nvSpPr>
        <p:spPr bwMode="auto">
          <a:xfrm>
            <a:off x="3343275" y="3743325"/>
            <a:ext cx="342900" cy="366713"/>
          </a:xfrm>
          <a:prstGeom prst="rect">
            <a:avLst/>
          </a:prstGeom>
          <a:noFill/>
          <a:ln w="9525">
            <a:noFill/>
            <a:miter lim="800000"/>
            <a:headEnd/>
            <a:tailEnd/>
          </a:ln>
        </p:spPr>
        <p:txBody>
          <a:bodyPr>
            <a:prstTxWarp prst="textNoShape">
              <a:avLst/>
            </a:prstTxWarp>
            <a:spAutoFit/>
          </a:bodyPr>
          <a:lstStyle/>
          <a:p>
            <a:pPr>
              <a:spcBef>
                <a:spcPct val="50000"/>
              </a:spcBef>
            </a:pPr>
            <a:r>
              <a:rPr lang="en-US" sz="1800">
                <a:latin typeface="Times New Roman" pitchFamily="-110" charset="0"/>
              </a:rPr>
              <a:t>0</a:t>
            </a:r>
          </a:p>
        </p:txBody>
      </p:sp>
      <p:sp>
        <p:nvSpPr>
          <p:cNvPr id="21529" name="AutoShape 25"/>
          <p:cNvSpPr>
            <a:spLocks noChangeArrowheads="1"/>
          </p:cNvSpPr>
          <p:nvPr/>
        </p:nvSpPr>
        <p:spPr bwMode="auto">
          <a:xfrm>
            <a:off x="2481263" y="3694113"/>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1530" name="AutoShape 26"/>
          <p:cNvSpPr>
            <a:spLocks noChangeArrowheads="1"/>
          </p:cNvSpPr>
          <p:nvPr/>
        </p:nvSpPr>
        <p:spPr bwMode="auto">
          <a:xfrm>
            <a:off x="2957513" y="370363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1531" name="AutoShape 27"/>
          <p:cNvSpPr>
            <a:spLocks noChangeArrowheads="1"/>
          </p:cNvSpPr>
          <p:nvPr/>
        </p:nvSpPr>
        <p:spPr bwMode="auto">
          <a:xfrm>
            <a:off x="3167063" y="370363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1532" name="AutoShape 28"/>
          <p:cNvSpPr>
            <a:spLocks noChangeArrowheads="1"/>
          </p:cNvSpPr>
          <p:nvPr/>
        </p:nvSpPr>
        <p:spPr bwMode="auto">
          <a:xfrm>
            <a:off x="4024313" y="370363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1533" name="AutoShape 29"/>
          <p:cNvSpPr>
            <a:spLocks noChangeArrowheads="1"/>
          </p:cNvSpPr>
          <p:nvPr/>
        </p:nvSpPr>
        <p:spPr bwMode="auto">
          <a:xfrm>
            <a:off x="4252913" y="370363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1534" name="AutoShape 30"/>
          <p:cNvSpPr>
            <a:spLocks noChangeArrowheads="1"/>
          </p:cNvSpPr>
          <p:nvPr/>
        </p:nvSpPr>
        <p:spPr bwMode="auto">
          <a:xfrm>
            <a:off x="3890963" y="370363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1535" name="AutoShape 31"/>
          <p:cNvSpPr>
            <a:spLocks noChangeArrowheads="1"/>
          </p:cNvSpPr>
          <p:nvPr/>
        </p:nvSpPr>
        <p:spPr bwMode="auto">
          <a:xfrm>
            <a:off x="4633913" y="370363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1536" name="AutoShape 32"/>
          <p:cNvSpPr>
            <a:spLocks noChangeArrowheads="1"/>
          </p:cNvSpPr>
          <p:nvPr/>
        </p:nvSpPr>
        <p:spPr bwMode="auto">
          <a:xfrm>
            <a:off x="4862513" y="370363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1537" name="AutoShape 33"/>
          <p:cNvSpPr>
            <a:spLocks noChangeArrowheads="1"/>
          </p:cNvSpPr>
          <p:nvPr/>
        </p:nvSpPr>
        <p:spPr bwMode="auto">
          <a:xfrm>
            <a:off x="5357813" y="3694113"/>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1538" name="Text Box 34"/>
          <p:cNvSpPr txBox="1">
            <a:spLocks noChangeArrowheads="1"/>
          </p:cNvSpPr>
          <p:nvPr/>
        </p:nvSpPr>
        <p:spPr bwMode="auto">
          <a:xfrm>
            <a:off x="5505450" y="3686175"/>
            <a:ext cx="457200" cy="366713"/>
          </a:xfrm>
          <a:prstGeom prst="rect">
            <a:avLst/>
          </a:prstGeom>
          <a:noFill/>
          <a:ln w="9525">
            <a:noFill/>
            <a:miter lim="800000"/>
            <a:headEnd/>
            <a:tailEnd/>
          </a:ln>
        </p:spPr>
        <p:txBody>
          <a:bodyPr>
            <a:prstTxWarp prst="textNoShape">
              <a:avLst/>
            </a:prstTxWarp>
            <a:spAutoFit/>
          </a:bodyPr>
          <a:lstStyle/>
          <a:p>
            <a:pPr>
              <a:spcBef>
                <a:spcPct val="50000"/>
              </a:spcBef>
            </a:pPr>
            <a:r>
              <a:rPr lang="en-US" sz="1800" i="1">
                <a:latin typeface="Times New Roman" pitchFamily="-110" charset="0"/>
              </a:rPr>
              <a:t>x</a:t>
            </a:r>
            <a:endParaRPr lang="en-US" sz="1800" i="1" baseline="30000">
              <a:latin typeface="Times New Roman" pitchFamily="-110" charset="0"/>
            </a:endParaRPr>
          </a:p>
        </p:txBody>
      </p:sp>
      <p:sp>
        <p:nvSpPr>
          <p:cNvPr id="21539" name="Line 36"/>
          <p:cNvSpPr>
            <a:spLocks noChangeShapeType="1"/>
          </p:cNvSpPr>
          <p:nvPr/>
        </p:nvSpPr>
        <p:spPr bwMode="auto">
          <a:xfrm>
            <a:off x="1676400" y="2314575"/>
            <a:ext cx="3962400" cy="0"/>
          </a:xfrm>
          <a:prstGeom prst="line">
            <a:avLst/>
          </a:prstGeom>
          <a:noFill/>
          <a:ln w="25400">
            <a:solidFill>
              <a:schemeClr val="tx2"/>
            </a:solidFill>
            <a:round/>
            <a:headEnd/>
            <a:tailEnd type="triangle" w="med" len="med"/>
          </a:ln>
        </p:spPr>
        <p:txBody>
          <a:bodyPr>
            <a:prstTxWarp prst="textNoShape">
              <a:avLst/>
            </a:prstTxWarp>
          </a:bodyPr>
          <a:lstStyle/>
          <a:p>
            <a:endParaRPr lang="en-US"/>
          </a:p>
        </p:txBody>
      </p:sp>
      <p:sp>
        <p:nvSpPr>
          <p:cNvPr id="21540" name="AutoShape 37"/>
          <p:cNvSpPr>
            <a:spLocks noChangeArrowheads="1"/>
          </p:cNvSpPr>
          <p:nvPr/>
        </p:nvSpPr>
        <p:spPr bwMode="auto">
          <a:xfrm>
            <a:off x="2119313" y="22748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1541" name="Line 38"/>
          <p:cNvSpPr>
            <a:spLocks noChangeShapeType="1"/>
          </p:cNvSpPr>
          <p:nvPr/>
        </p:nvSpPr>
        <p:spPr bwMode="auto">
          <a:xfrm>
            <a:off x="3486150" y="2257425"/>
            <a:ext cx="0" cy="114300"/>
          </a:xfrm>
          <a:prstGeom prst="line">
            <a:avLst/>
          </a:prstGeom>
          <a:noFill/>
          <a:ln w="19050">
            <a:solidFill>
              <a:schemeClr val="tx2"/>
            </a:solidFill>
            <a:round/>
            <a:headEnd/>
            <a:tailEnd/>
          </a:ln>
        </p:spPr>
        <p:txBody>
          <a:bodyPr>
            <a:prstTxWarp prst="textNoShape">
              <a:avLst/>
            </a:prstTxWarp>
          </a:bodyPr>
          <a:lstStyle/>
          <a:p>
            <a:endParaRPr lang="en-US"/>
          </a:p>
        </p:txBody>
      </p:sp>
      <p:sp>
        <p:nvSpPr>
          <p:cNvPr id="21542" name="Text Box 39"/>
          <p:cNvSpPr txBox="1">
            <a:spLocks noChangeArrowheads="1"/>
          </p:cNvSpPr>
          <p:nvPr/>
        </p:nvSpPr>
        <p:spPr bwMode="auto">
          <a:xfrm>
            <a:off x="3343275" y="2314575"/>
            <a:ext cx="342900" cy="366713"/>
          </a:xfrm>
          <a:prstGeom prst="rect">
            <a:avLst/>
          </a:prstGeom>
          <a:noFill/>
          <a:ln w="9525">
            <a:noFill/>
            <a:miter lim="800000"/>
            <a:headEnd/>
            <a:tailEnd/>
          </a:ln>
        </p:spPr>
        <p:txBody>
          <a:bodyPr>
            <a:prstTxWarp prst="textNoShape">
              <a:avLst/>
            </a:prstTxWarp>
            <a:spAutoFit/>
          </a:bodyPr>
          <a:lstStyle/>
          <a:p>
            <a:pPr>
              <a:spcBef>
                <a:spcPct val="50000"/>
              </a:spcBef>
            </a:pPr>
            <a:r>
              <a:rPr lang="en-US" sz="1800">
                <a:latin typeface="Times New Roman" pitchFamily="-110" charset="0"/>
              </a:rPr>
              <a:t>0</a:t>
            </a:r>
          </a:p>
        </p:txBody>
      </p:sp>
      <p:sp>
        <p:nvSpPr>
          <p:cNvPr id="21543" name="AutoShape 40"/>
          <p:cNvSpPr>
            <a:spLocks noChangeArrowheads="1"/>
          </p:cNvSpPr>
          <p:nvPr/>
        </p:nvSpPr>
        <p:spPr bwMode="auto">
          <a:xfrm>
            <a:off x="2481263" y="2265363"/>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1544" name="AutoShape 41"/>
          <p:cNvSpPr>
            <a:spLocks noChangeArrowheads="1"/>
          </p:cNvSpPr>
          <p:nvPr/>
        </p:nvSpPr>
        <p:spPr bwMode="auto">
          <a:xfrm>
            <a:off x="2957513" y="22748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1545" name="AutoShape 42"/>
          <p:cNvSpPr>
            <a:spLocks noChangeArrowheads="1"/>
          </p:cNvSpPr>
          <p:nvPr/>
        </p:nvSpPr>
        <p:spPr bwMode="auto">
          <a:xfrm>
            <a:off x="3167063" y="22748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1546" name="AutoShape 43"/>
          <p:cNvSpPr>
            <a:spLocks noChangeArrowheads="1"/>
          </p:cNvSpPr>
          <p:nvPr/>
        </p:nvSpPr>
        <p:spPr bwMode="auto">
          <a:xfrm>
            <a:off x="4024313" y="22748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1547" name="AutoShape 44"/>
          <p:cNvSpPr>
            <a:spLocks noChangeArrowheads="1"/>
          </p:cNvSpPr>
          <p:nvPr/>
        </p:nvSpPr>
        <p:spPr bwMode="auto">
          <a:xfrm>
            <a:off x="4252913" y="22748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1548" name="AutoShape 45"/>
          <p:cNvSpPr>
            <a:spLocks noChangeArrowheads="1"/>
          </p:cNvSpPr>
          <p:nvPr/>
        </p:nvSpPr>
        <p:spPr bwMode="auto">
          <a:xfrm>
            <a:off x="3890963" y="22748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1549" name="Line 46"/>
          <p:cNvSpPr>
            <a:spLocks noChangeShapeType="1"/>
          </p:cNvSpPr>
          <p:nvPr/>
        </p:nvSpPr>
        <p:spPr bwMode="auto">
          <a:xfrm>
            <a:off x="3600450" y="2066925"/>
            <a:ext cx="0" cy="552450"/>
          </a:xfrm>
          <a:prstGeom prst="line">
            <a:avLst/>
          </a:prstGeom>
          <a:noFill/>
          <a:ln w="19050">
            <a:solidFill>
              <a:schemeClr val="tx2"/>
            </a:solidFill>
            <a:round/>
            <a:headEnd/>
            <a:tailEnd/>
          </a:ln>
        </p:spPr>
        <p:txBody>
          <a:bodyPr>
            <a:prstTxWarp prst="textNoShape">
              <a:avLst/>
            </a:prstTxWarp>
          </a:bodyPr>
          <a:lstStyle/>
          <a:p>
            <a:endParaRPr lang="en-US"/>
          </a:p>
        </p:txBody>
      </p:sp>
      <p:sp>
        <p:nvSpPr>
          <p:cNvPr id="21550" name="Oval 47"/>
          <p:cNvSpPr>
            <a:spLocks noChangeArrowheads="1"/>
          </p:cNvSpPr>
          <p:nvPr/>
        </p:nvSpPr>
        <p:spPr bwMode="auto">
          <a:xfrm>
            <a:off x="3817938" y="2211388"/>
            <a:ext cx="228600" cy="219075"/>
          </a:xfrm>
          <a:prstGeom prst="ellipse">
            <a:avLst/>
          </a:prstGeom>
          <a:noFill/>
          <a:ln w="19050">
            <a:solidFill>
              <a:srgbClr val="0000FF"/>
            </a:solidFill>
            <a:round/>
            <a:headEnd/>
            <a:tailEnd/>
          </a:ln>
        </p:spPr>
        <p:txBody>
          <a:bodyPr wrap="none" anchor="ctr">
            <a:prstTxWarp prst="textNoShape">
              <a:avLst/>
            </a:prstTxWarp>
          </a:bodyPr>
          <a:lstStyle/>
          <a:p>
            <a:endParaRPr lang="en-US"/>
          </a:p>
        </p:txBody>
      </p:sp>
      <p:sp>
        <p:nvSpPr>
          <p:cNvPr id="21551" name="Oval 48"/>
          <p:cNvSpPr>
            <a:spLocks noChangeArrowheads="1"/>
          </p:cNvSpPr>
          <p:nvPr/>
        </p:nvSpPr>
        <p:spPr bwMode="auto">
          <a:xfrm>
            <a:off x="3103563" y="2201863"/>
            <a:ext cx="228600" cy="219075"/>
          </a:xfrm>
          <a:prstGeom prst="ellipse">
            <a:avLst/>
          </a:prstGeom>
          <a:noFill/>
          <a:ln w="19050">
            <a:solidFill>
              <a:srgbClr val="FF0000"/>
            </a:solidFill>
            <a:round/>
            <a:headEnd/>
            <a:tailEnd/>
          </a:ln>
        </p:spPr>
        <p:txBody>
          <a:bodyPr wrap="none" anchor="ctr">
            <a:prstTxWarp prst="textNoShape">
              <a:avLst/>
            </a:prstTxWarp>
          </a:bodyPr>
          <a:lstStyle/>
          <a:p>
            <a:endParaRPr lang="en-US"/>
          </a:p>
        </p:txBody>
      </p:sp>
      <p:sp>
        <p:nvSpPr>
          <p:cNvPr id="21552" name="Line 49"/>
          <p:cNvSpPr>
            <a:spLocks noChangeShapeType="1"/>
          </p:cNvSpPr>
          <p:nvPr/>
        </p:nvSpPr>
        <p:spPr bwMode="auto">
          <a:xfrm flipH="1" flipV="1">
            <a:off x="3929063" y="2038350"/>
            <a:ext cx="9525" cy="598488"/>
          </a:xfrm>
          <a:prstGeom prst="line">
            <a:avLst/>
          </a:prstGeom>
          <a:noFill/>
          <a:ln w="19050" cap="rnd">
            <a:solidFill>
              <a:schemeClr val="tx2"/>
            </a:solidFill>
            <a:prstDash val="sysDot"/>
            <a:round/>
            <a:headEnd/>
            <a:tailEnd/>
          </a:ln>
        </p:spPr>
        <p:txBody>
          <a:bodyPr>
            <a:prstTxWarp prst="textNoShape">
              <a:avLst/>
            </a:prstTxWarp>
          </a:bodyPr>
          <a:lstStyle/>
          <a:p>
            <a:endParaRPr lang="en-US"/>
          </a:p>
        </p:txBody>
      </p:sp>
      <p:sp>
        <p:nvSpPr>
          <p:cNvPr id="21553" name="Line 50"/>
          <p:cNvSpPr>
            <a:spLocks noChangeShapeType="1"/>
          </p:cNvSpPr>
          <p:nvPr/>
        </p:nvSpPr>
        <p:spPr bwMode="auto">
          <a:xfrm flipH="1" flipV="1">
            <a:off x="3214688" y="2038350"/>
            <a:ext cx="9525" cy="598488"/>
          </a:xfrm>
          <a:prstGeom prst="line">
            <a:avLst/>
          </a:prstGeom>
          <a:noFill/>
          <a:ln w="19050" cap="rnd">
            <a:solidFill>
              <a:schemeClr val="tx2"/>
            </a:solidFill>
            <a:prstDash val="sysDot"/>
            <a:round/>
            <a:headEnd/>
            <a:tailEnd/>
          </a:ln>
        </p:spPr>
        <p:txBody>
          <a:bodyPr>
            <a:prstTxWarp prst="textNoShape">
              <a:avLst/>
            </a:prstTxWarp>
          </a:bodyPr>
          <a:lstStyle/>
          <a:p>
            <a:endParaRPr lang="en-US"/>
          </a:p>
        </p:txBody>
      </p:sp>
      <p:sp>
        <p:nvSpPr>
          <p:cNvPr id="21554" name="Text Box 51"/>
          <p:cNvSpPr txBox="1">
            <a:spLocks noChangeArrowheads="1"/>
          </p:cNvSpPr>
          <p:nvPr/>
        </p:nvSpPr>
        <p:spPr bwMode="auto">
          <a:xfrm>
            <a:off x="5543550" y="2238375"/>
            <a:ext cx="457200" cy="366713"/>
          </a:xfrm>
          <a:prstGeom prst="rect">
            <a:avLst/>
          </a:prstGeom>
          <a:noFill/>
          <a:ln w="9525">
            <a:noFill/>
            <a:miter lim="800000"/>
            <a:headEnd/>
            <a:tailEnd/>
          </a:ln>
        </p:spPr>
        <p:txBody>
          <a:bodyPr>
            <a:prstTxWarp prst="textNoShape">
              <a:avLst/>
            </a:prstTxWarp>
            <a:spAutoFit/>
          </a:bodyPr>
          <a:lstStyle/>
          <a:p>
            <a:pPr>
              <a:spcBef>
                <a:spcPct val="50000"/>
              </a:spcBef>
            </a:pPr>
            <a:r>
              <a:rPr lang="en-US" sz="1800" i="1">
                <a:latin typeface="Times New Roman" pitchFamily="-110" charset="0"/>
              </a:rPr>
              <a:t>x</a:t>
            </a:r>
            <a:endParaRPr lang="en-US" sz="1800" i="1" baseline="30000">
              <a:latin typeface="Times New Roman" pitchFamily="-110" charset="0"/>
            </a:endParaRPr>
          </a:p>
        </p:txBody>
      </p:sp>
      <p:sp>
        <p:nvSpPr>
          <p:cNvPr id="21555" name="Line 52"/>
          <p:cNvSpPr>
            <a:spLocks noChangeShapeType="1"/>
          </p:cNvSpPr>
          <p:nvPr/>
        </p:nvSpPr>
        <p:spPr bwMode="auto">
          <a:xfrm flipV="1">
            <a:off x="2952750" y="5048250"/>
            <a:ext cx="3181350" cy="1295400"/>
          </a:xfrm>
          <a:prstGeom prst="line">
            <a:avLst/>
          </a:prstGeom>
          <a:noFill/>
          <a:ln w="22225">
            <a:solidFill>
              <a:schemeClr val="tx2"/>
            </a:solidFill>
            <a:round/>
            <a:headEnd/>
            <a:tailEnd/>
          </a:ln>
        </p:spPr>
        <p:txBody>
          <a:bodyPr>
            <a:prstTxWarp prst="textNoShape">
              <a:avLst/>
            </a:prstTxWarp>
          </a:bodyPr>
          <a:lstStyle/>
          <a:p>
            <a:endParaRPr lang="en-US"/>
          </a:p>
        </p:txBody>
      </p:sp>
      <p:sp>
        <p:nvSpPr>
          <p:cNvPr id="21556" name="Line 53"/>
          <p:cNvSpPr>
            <a:spLocks noChangeShapeType="1"/>
          </p:cNvSpPr>
          <p:nvPr/>
        </p:nvSpPr>
        <p:spPr bwMode="auto">
          <a:xfrm flipV="1">
            <a:off x="2947988" y="4972050"/>
            <a:ext cx="3114675" cy="1284288"/>
          </a:xfrm>
          <a:prstGeom prst="line">
            <a:avLst/>
          </a:prstGeom>
          <a:noFill/>
          <a:ln w="19050" cap="rnd">
            <a:solidFill>
              <a:schemeClr val="tx2"/>
            </a:solidFill>
            <a:prstDash val="sysDot"/>
            <a:round/>
            <a:headEnd/>
            <a:tailEnd/>
          </a:ln>
        </p:spPr>
        <p:txBody>
          <a:bodyPr>
            <a:prstTxWarp prst="textNoShape">
              <a:avLst/>
            </a:prstTxWarp>
          </a:bodyPr>
          <a:lstStyle/>
          <a:p>
            <a:endParaRPr lang="en-US"/>
          </a:p>
        </p:txBody>
      </p:sp>
      <p:sp>
        <p:nvSpPr>
          <p:cNvPr id="21557" name="Line 54"/>
          <p:cNvSpPr>
            <a:spLocks noChangeShapeType="1"/>
          </p:cNvSpPr>
          <p:nvPr/>
        </p:nvSpPr>
        <p:spPr bwMode="auto">
          <a:xfrm flipV="1">
            <a:off x="3062288" y="5143500"/>
            <a:ext cx="3057525" cy="1246188"/>
          </a:xfrm>
          <a:prstGeom prst="line">
            <a:avLst/>
          </a:prstGeom>
          <a:noFill/>
          <a:ln w="19050" cap="rnd">
            <a:solidFill>
              <a:schemeClr val="tx2"/>
            </a:solidFill>
            <a:prstDash val="sysDot"/>
            <a:round/>
            <a:headEnd/>
            <a:tailEnd/>
          </a:ln>
        </p:spPr>
        <p:txBody>
          <a:bodyPr>
            <a:prstTxWarp prst="textNoShape">
              <a:avLst/>
            </a:prstTxWarp>
          </a:bodyPr>
          <a:lstStyle/>
          <a:p>
            <a:endParaRPr lang="en-US"/>
          </a:p>
        </p:txBody>
      </p:sp>
      <p:sp>
        <p:nvSpPr>
          <p:cNvPr id="21558" name="Oval 55"/>
          <p:cNvSpPr>
            <a:spLocks noChangeArrowheads="1"/>
          </p:cNvSpPr>
          <p:nvPr/>
        </p:nvSpPr>
        <p:spPr bwMode="auto">
          <a:xfrm>
            <a:off x="4675188" y="5402263"/>
            <a:ext cx="228600" cy="219075"/>
          </a:xfrm>
          <a:prstGeom prst="ellipse">
            <a:avLst/>
          </a:prstGeom>
          <a:noFill/>
          <a:ln w="19050">
            <a:solidFill>
              <a:srgbClr val="FF0000"/>
            </a:solidFill>
            <a:round/>
            <a:headEnd/>
            <a:tailEnd/>
          </a:ln>
        </p:spPr>
        <p:txBody>
          <a:bodyPr wrap="none" anchor="ctr">
            <a:prstTxWarp prst="textNoShape">
              <a:avLst/>
            </a:prstTxWarp>
          </a:bodyPr>
          <a:lstStyle/>
          <a:p>
            <a:endParaRPr lang="en-US"/>
          </a:p>
        </p:txBody>
      </p:sp>
      <p:sp>
        <p:nvSpPr>
          <p:cNvPr id="21559" name="Oval 56"/>
          <p:cNvSpPr>
            <a:spLocks noChangeArrowheads="1"/>
          </p:cNvSpPr>
          <p:nvPr/>
        </p:nvSpPr>
        <p:spPr bwMode="auto">
          <a:xfrm>
            <a:off x="4284663" y="5716588"/>
            <a:ext cx="228600" cy="219075"/>
          </a:xfrm>
          <a:prstGeom prst="ellipse">
            <a:avLst/>
          </a:prstGeom>
          <a:noFill/>
          <a:ln w="19050">
            <a:solidFill>
              <a:srgbClr val="0000FF"/>
            </a:solidFill>
            <a:round/>
            <a:headEnd/>
            <a:tailEnd/>
          </a:ln>
        </p:spPr>
        <p:txBody>
          <a:bodyPr wrap="none" anchor="ctr">
            <a:prstTxWarp prst="textNoShape">
              <a:avLst/>
            </a:prstTxWarp>
          </a:bodyPr>
          <a:lstStyle/>
          <a:p>
            <a:endParaRPr lang="en-US"/>
          </a:p>
        </p:txBody>
      </p:sp>
      <p:sp>
        <p:nvSpPr>
          <p:cNvPr id="21560" name="Oval 57"/>
          <p:cNvSpPr>
            <a:spLocks noChangeArrowheads="1"/>
          </p:cNvSpPr>
          <p:nvPr/>
        </p:nvSpPr>
        <p:spPr bwMode="auto">
          <a:xfrm>
            <a:off x="3217863" y="5992813"/>
            <a:ext cx="228600" cy="219075"/>
          </a:xfrm>
          <a:prstGeom prst="ellipse">
            <a:avLst/>
          </a:prstGeom>
          <a:noFill/>
          <a:ln w="19050">
            <a:solidFill>
              <a:srgbClr val="FF0000"/>
            </a:solidFill>
            <a:round/>
            <a:headEnd/>
            <a:tailEnd/>
          </a:ln>
        </p:spPr>
        <p:txBody>
          <a:bodyPr wrap="none" anchor="ctr">
            <a:prstTxWarp prst="textNoShape">
              <a:avLst/>
            </a:prstTxWarp>
          </a:bodyPr>
          <a:lstStyle/>
          <a:p>
            <a:endParaRPr lang="en-US"/>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a:noFill/>
        </p:spPr>
        <p:txBody>
          <a:bodyPr/>
          <a:lstStyle/>
          <a:p>
            <a:fld id="{99437D3D-0E96-204E-A216-38324095FEAD}" type="slidenum">
              <a:rPr lang="en-US"/>
              <a:pPr/>
              <a:t>53</a:t>
            </a:fld>
            <a:endParaRPr lang="en-US"/>
          </a:p>
        </p:txBody>
      </p:sp>
      <p:sp>
        <p:nvSpPr>
          <p:cNvPr id="22531" name="Rectangle 2"/>
          <p:cNvSpPr>
            <a:spLocks noGrp="1" noChangeArrowheads="1"/>
          </p:cNvSpPr>
          <p:nvPr>
            <p:ph type="title"/>
          </p:nvPr>
        </p:nvSpPr>
        <p:spPr/>
        <p:txBody>
          <a:bodyPr/>
          <a:lstStyle/>
          <a:p>
            <a:pPr eaLnBrk="1" hangingPunct="1"/>
            <a:r>
              <a:rPr lang="en-US">
                <a:ea typeface="ＭＳ Ｐゴシック" pitchFamily="-110" charset="-128"/>
                <a:cs typeface="ＭＳ Ｐゴシック" pitchFamily="-110" charset="-128"/>
              </a:rPr>
              <a:t>Non-linear SVMs:  Feature spaces</a:t>
            </a:r>
          </a:p>
        </p:txBody>
      </p:sp>
      <p:sp>
        <p:nvSpPr>
          <p:cNvPr id="22532" name="Rectangle 3"/>
          <p:cNvSpPr>
            <a:spLocks noGrp="1" noChangeArrowheads="1"/>
          </p:cNvSpPr>
          <p:nvPr>
            <p:ph type="body" idx="1"/>
          </p:nvPr>
        </p:nvSpPr>
        <p:spPr/>
        <p:txBody>
          <a:bodyPr/>
          <a:lstStyle/>
          <a:p>
            <a:pPr eaLnBrk="1" hangingPunct="1"/>
            <a:r>
              <a:rPr lang="en-US">
                <a:ea typeface="ＭＳ Ｐゴシック" pitchFamily="-110" charset="-128"/>
                <a:cs typeface="ＭＳ Ｐゴシック" pitchFamily="-110" charset="-128"/>
              </a:rPr>
              <a:t>General idea:   the original feature space can always be mapped to some higher-dimensional feature space where the training set is separable:</a:t>
            </a:r>
          </a:p>
        </p:txBody>
      </p:sp>
      <p:sp>
        <p:nvSpPr>
          <p:cNvPr id="22533" name="Line 4"/>
          <p:cNvSpPr>
            <a:spLocks noChangeShapeType="1"/>
          </p:cNvSpPr>
          <p:nvPr/>
        </p:nvSpPr>
        <p:spPr bwMode="auto">
          <a:xfrm flipV="1">
            <a:off x="2068513" y="3244850"/>
            <a:ext cx="0" cy="3041650"/>
          </a:xfrm>
          <a:prstGeom prst="line">
            <a:avLst/>
          </a:prstGeom>
          <a:noFill/>
          <a:ln w="25400">
            <a:solidFill>
              <a:schemeClr val="tx1"/>
            </a:solidFill>
            <a:round/>
            <a:headEnd/>
            <a:tailEnd type="triangle" w="med" len="med"/>
          </a:ln>
        </p:spPr>
        <p:txBody>
          <a:bodyPr>
            <a:prstTxWarp prst="textNoShape">
              <a:avLst/>
            </a:prstTxWarp>
          </a:bodyPr>
          <a:lstStyle/>
          <a:p>
            <a:endParaRPr lang="en-US"/>
          </a:p>
        </p:txBody>
      </p:sp>
      <p:sp>
        <p:nvSpPr>
          <p:cNvPr id="22534" name="Line 5"/>
          <p:cNvSpPr>
            <a:spLocks noChangeShapeType="1"/>
          </p:cNvSpPr>
          <p:nvPr/>
        </p:nvSpPr>
        <p:spPr bwMode="auto">
          <a:xfrm flipV="1">
            <a:off x="447675" y="4856163"/>
            <a:ext cx="3319463" cy="0"/>
          </a:xfrm>
          <a:prstGeom prst="line">
            <a:avLst/>
          </a:prstGeom>
          <a:noFill/>
          <a:ln w="25400">
            <a:solidFill>
              <a:schemeClr val="tx1"/>
            </a:solidFill>
            <a:round/>
            <a:headEnd/>
            <a:tailEnd type="triangle" w="med" len="med"/>
          </a:ln>
        </p:spPr>
        <p:txBody>
          <a:bodyPr>
            <a:prstTxWarp prst="textNoShape">
              <a:avLst/>
            </a:prstTxWarp>
          </a:bodyPr>
          <a:lstStyle/>
          <a:p>
            <a:endParaRPr lang="en-US"/>
          </a:p>
        </p:txBody>
      </p:sp>
      <p:sp>
        <p:nvSpPr>
          <p:cNvPr id="22535" name="AutoShape 6"/>
          <p:cNvSpPr>
            <a:spLocks noChangeArrowheads="1"/>
          </p:cNvSpPr>
          <p:nvPr/>
        </p:nvSpPr>
        <p:spPr bwMode="auto">
          <a:xfrm>
            <a:off x="2098675" y="407670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2536" name="AutoShape 7"/>
          <p:cNvSpPr>
            <a:spLocks noChangeArrowheads="1"/>
          </p:cNvSpPr>
          <p:nvPr/>
        </p:nvSpPr>
        <p:spPr bwMode="auto">
          <a:xfrm>
            <a:off x="1524000" y="44338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2537" name="AutoShape 8"/>
          <p:cNvSpPr>
            <a:spLocks noChangeArrowheads="1"/>
          </p:cNvSpPr>
          <p:nvPr/>
        </p:nvSpPr>
        <p:spPr bwMode="auto">
          <a:xfrm>
            <a:off x="1676400" y="49799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2538" name="AutoShape 9"/>
          <p:cNvSpPr>
            <a:spLocks noChangeArrowheads="1"/>
          </p:cNvSpPr>
          <p:nvPr/>
        </p:nvSpPr>
        <p:spPr bwMode="auto">
          <a:xfrm>
            <a:off x="2209800" y="545623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2539" name="AutoShape 10"/>
          <p:cNvSpPr>
            <a:spLocks noChangeArrowheads="1"/>
          </p:cNvSpPr>
          <p:nvPr/>
        </p:nvSpPr>
        <p:spPr bwMode="auto">
          <a:xfrm>
            <a:off x="1790700" y="412273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2540" name="AutoShape 11"/>
          <p:cNvSpPr>
            <a:spLocks noChangeArrowheads="1"/>
          </p:cNvSpPr>
          <p:nvPr/>
        </p:nvSpPr>
        <p:spPr bwMode="auto">
          <a:xfrm>
            <a:off x="1295400" y="47513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2541" name="AutoShape 12"/>
          <p:cNvSpPr>
            <a:spLocks noChangeArrowheads="1"/>
          </p:cNvSpPr>
          <p:nvPr/>
        </p:nvSpPr>
        <p:spPr bwMode="auto">
          <a:xfrm>
            <a:off x="1714500" y="549433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2542" name="AutoShape 13"/>
          <p:cNvSpPr>
            <a:spLocks noChangeArrowheads="1"/>
          </p:cNvSpPr>
          <p:nvPr/>
        </p:nvSpPr>
        <p:spPr bwMode="auto">
          <a:xfrm>
            <a:off x="2209800" y="45227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2543" name="AutoShape 14"/>
          <p:cNvSpPr>
            <a:spLocks noChangeArrowheads="1"/>
          </p:cNvSpPr>
          <p:nvPr/>
        </p:nvSpPr>
        <p:spPr bwMode="auto">
          <a:xfrm>
            <a:off x="3111500" y="45100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2544" name="AutoShape 15"/>
          <p:cNvSpPr>
            <a:spLocks noChangeArrowheads="1"/>
          </p:cNvSpPr>
          <p:nvPr/>
        </p:nvSpPr>
        <p:spPr bwMode="auto">
          <a:xfrm>
            <a:off x="2971800" y="572293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2545" name="AutoShape 16"/>
          <p:cNvSpPr>
            <a:spLocks noChangeArrowheads="1"/>
          </p:cNvSpPr>
          <p:nvPr/>
        </p:nvSpPr>
        <p:spPr bwMode="auto">
          <a:xfrm>
            <a:off x="723900" y="46370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2546" name="AutoShape 17"/>
          <p:cNvSpPr>
            <a:spLocks noChangeArrowheads="1"/>
          </p:cNvSpPr>
          <p:nvPr/>
        </p:nvSpPr>
        <p:spPr bwMode="auto">
          <a:xfrm>
            <a:off x="2235200" y="609123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2547" name="AutoShape 18"/>
          <p:cNvSpPr>
            <a:spLocks noChangeArrowheads="1"/>
          </p:cNvSpPr>
          <p:nvPr/>
        </p:nvSpPr>
        <p:spPr bwMode="auto">
          <a:xfrm>
            <a:off x="3200400" y="52466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2548" name="AutoShape 19"/>
          <p:cNvSpPr>
            <a:spLocks noChangeArrowheads="1"/>
          </p:cNvSpPr>
          <p:nvPr/>
        </p:nvSpPr>
        <p:spPr bwMode="auto">
          <a:xfrm>
            <a:off x="1263650" y="578643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2549" name="AutoShape 20"/>
          <p:cNvSpPr>
            <a:spLocks noChangeArrowheads="1"/>
          </p:cNvSpPr>
          <p:nvPr/>
        </p:nvSpPr>
        <p:spPr bwMode="auto">
          <a:xfrm>
            <a:off x="952500" y="530383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2550" name="AutoShape 21"/>
          <p:cNvSpPr>
            <a:spLocks noChangeArrowheads="1"/>
          </p:cNvSpPr>
          <p:nvPr/>
        </p:nvSpPr>
        <p:spPr bwMode="auto">
          <a:xfrm>
            <a:off x="1009650" y="377983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2551" name="AutoShape 22"/>
          <p:cNvSpPr>
            <a:spLocks noChangeArrowheads="1"/>
          </p:cNvSpPr>
          <p:nvPr/>
        </p:nvSpPr>
        <p:spPr bwMode="auto">
          <a:xfrm>
            <a:off x="2505075" y="491490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2552" name="AutoShape 23"/>
          <p:cNvSpPr>
            <a:spLocks noChangeArrowheads="1"/>
          </p:cNvSpPr>
          <p:nvPr/>
        </p:nvSpPr>
        <p:spPr bwMode="auto">
          <a:xfrm>
            <a:off x="2124075" y="5048250"/>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2553" name="AutoShape 24"/>
          <p:cNvSpPr>
            <a:spLocks noChangeArrowheads="1"/>
          </p:cNvSpPr>
          <p:nvPr/>
        </p:nvSpPr>
        <p:spPr bwMode="auto">
          <a:xfrm>
            <a:off x="2409825" y="3810000"/>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2554" name="Oval 25"/>
          <p:cNvSpPr>
            <a:spLocks noChangeArrowheads="1"/>
          </p:cNvSpPr>
          <p:nvPr/>
        </p:nvSpPr>
        <p:spPr bwMode="auto">
          <a:xfrm>
            <a:off x="1114425" y="3895725"/>
            <a:ext cx="1885950" cy="1905000"/>
          </a:xfrm>
          <a:prstGeom prst="ellipse">
            <a:avLst/>
          </a:prstGeom>
          <a:noFill/>
          <a:ln w="15875">
            <a:solidFill>
              <a:schemeClr val="tx2"/>
            </a:solidFill>
            <a:prstDash val="sysDot"/>
            <a:round/>
            <a:headEnd/>
            <a:tailEnd/>
          </a:ln>
        </p:spPr>
        <p:txBody>
          <a:bodyPr wrap="none" anchor="ctr">
            <a:prstTxWarp prst="textNoShape">
              <a:avLst/>
            </a:prstTxWarp>
          </a:bodyPr>
          <a:lstStyle/>
          <a:p>
            <a:endParaRPr lang="en-US"/>
          </a:p>
        </p:txBody>
      </p:sp>
      <p:sp>
        <p:nvSpPr>
          <p:cNvPr id="22555" name="AutoShape 26"/>
          <p:cNvSpPr>
            <a:spLocks noChangeArrowheads="1"/>
          </p:cNvSpPr>
          <p:nvPr/>
        </p:nvSpPr>
        <p:spPr bwMode="auto">
          <a:xfrm>
            <a:off x="1162050" y="393223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2556" name="AutoShape 27"/>
          <p:cNvSpPr>
            <a:spLocks noChangeArrowheads="1"/>
          </p:cNvSpPr>
          <p:nvPr/>
        </p:nvSpPr>
        <p:spPr bwMode="auto">
          <a:xfrm>
            <a:off x="3086100" y="39131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2557" name="Line 28"/>
          <p:cNvSpPr>
            <a:spLocks noChangeShapeType="1"/>
          </p:cNvSpPr>
          <p:nvPr/>
        </p:nvSpPr>
        <p:spPr bwMode="auto">
          <a:xfrm flipH="1" flipV="1">
            <a:off x="6107113" y="2997200"/>
            <a:ext cx="0" cy="2070100"/>
          </a:xfrm>
          <a:prstGeom prst="line">
            <a:avLst/>
          </a:prstGeom>
          <a:noFill/>
          <a:ln w="25400">
            <a:solidFill>
              <a:schemeClr val="tx1"/>
            </a:solidFill>
            <a:round/>
            <a:headEnd/>
            <a:tailEnd type="triangle" w="med" len="med"/>
          </a:ln>
        </p:spPr>
        <p:txBody>
          <a:bodyPr>
            <a:prstTxWarp prst="textNoShape">
              <a:avLst/>
            </a:prstTxWarp>
          </a:bodyPr>
          <a:lstStyle/>
          <a:p>
            <a:endParaRPr lang="en-US"/>
          </a:p>
        </p:txBody>
      </p:sp>
      <p:sp>
        <p:nvSpPr>
          <p:cNvPr id="22558" name="Line 29"/>
          <p:cNvSpPr>
            <a:spLocks noChangeShapeType="1"/>
          </p:cNvSpPr>
          <p:nvPr/>
        </p:nvSpPr>
        <p:spPr bwMode="auto">
          <a:xfrm>
            <a:off x="6076950" y="5084763"/>
            <a:ext cx="2347913" cy="0"/>
          </a:xfrm>
          <a:prstGeom prst="line">
            <a:avLst/>
          </a:prstGeom>
          <a:noFill/>
          <a:ln w="25400">
            <a:solidFill>
              <a:schemeClr val="tx1"/>
            </a:solidFill>
            <a:round/>
            <a:headEnd/>
            <a:tailEnd type="triangle" w="med" len="med"/>
          </a:ln>
        </p:spPr>
        <p:txBody>
          <a:bodyPr>
            <a:prstTxWarp prst="textNoShape">
              <a:avLst/>
            </a:prstTxWarp>
          </a:bodyPr>
          <a:lstStyle/>
          <a:p>
            <a:endParaRPr lang="en-US"/>
          </a:p>
        </p:txBody>
      </p:sp>
      <p:sp>
        <p:nvSpPr>
          <p:cNvPr id="22559" name="AutoShape 30"/>
          <p:cNvSpPr>
            <a:spLocks noChangeArrowheads="1"/>
          </p:cNvSpPr>
          <p:nvPr/>
        </p:nvSpPr>
        <p:spPr bwMode="auto">
          <a:xfrm>
            <a:off x="6375400" y="4448175"/>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2560" name="AutoShape 31"/>
          <p:cNvSpPr>
            <a:spLocks noChangeArrowheads="1"/>
          </p:cNvSpPr>
          <p:nvPr/>
        </p:nvSpPr>
        <p:spPr bwMode="auto">
          <a:xfrm>
            <a:off x="5800725" y="4805363"/>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2561" name="AutoShape 32"/>
          <p:cNvSpPr>
            <a:spLocks noChangeArrowheads="1"/>
          </p:cNvSpPr>
          <p:nvPr/>
        </p:nvSpPr>
        <p:spPr bwMode="auto">
          <a:xfrm>
            <a:off x="6181725" y="53609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2562" name="AutoShape 33"/>
          <p:cNvSpPr>
            <a:spLocks noChangeArrowheads="1"/>
          </p:cNvSpPr>
          <p:nvPr/>
        </p:nvSpPr>
        <p:spPr bwMode="auto">
          <a:xfrm>
            <a:off x="7000875" y="53609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2563" name="AutoShape 34"/>
          <p:cNvSpPr>
            <a:spLocks noChangeArrowheads="1"/>
          </p:cNvSpPr>
          <p:nvPr/>
        </p:nvSpPr>
        <p:spPr bwMode="auto">
          <a:xfrm>
            <a:off x="6067425" y="4494213"/>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2564" name="AutoShape 35"/>
          <p:cNvSpPr>
            <a:spLocks noChangeArrowheads="1"/>
          </p:cNvSpPr>
          <p:nvPr/>
        </p:nvSpPr>
        <p:spPr bwMode="auto">
          <a:xfrm>
            <a:off x="6276975" y="477043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2565" name="AutoShape 36"/>
          <p:cNvSpPr>
            <a:spLocks noChangeArrowheads="1"/>
          </p:cNvSpPr>
          <p:nvPr/>
        </p:nvSpPr>
        <p:spPr bwMode="auto">
          <a:xfrm>
            <a:off x="6505575" y="5399088"/>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2566" name="AutoShape 37"/>
          <p:cNvSpPr>
            <a:spLocks noChangeArrowheads="1"/>
          </p:cNvSpPr>
          <p:nvPr/>
        </p:nvSpPr>
        <p:spPr bwMode="auto">
          <a:xfrm>
            <a:off x="6486525" y="4894263"/>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2567" name="AutoShape 38"/>
          <p:cNvSpPr>
            <a:spLocks noChangeArrowheads="1"/>
          </p:cNvSpPr>
          <p:nvPr/>
        </p:nvSpPr>
        <p:spPr bwMode="auto">
          <a:xfrm>
            <a:off x="8093075" y="452913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2568" name="AutoShape 39"/>
          <p:cNvSpPr>
            <a:spLocks noChangeArrowheads="1"/>
          </p:cNvSpPr>
          <p:nvPr/>
        </p:nvSpPr>
        <p:spPr bwMode="auto">
          <a:xfrm>
            <a:off x="7953375" y="57419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2569" name="AutoShape 40"/>
          <p:cNvSpPr>
            <a:spLocks noChangeArrowheads="1"/>
          </p:cNvSpPr>
          <p:nvPr/>
        </p:nvSpPr>
        <p:spPr bwMode="auto">
          <a:xfrm>
            <a:off x="7477125" y="34940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2570" name="AutoShape 41"/>
          <p:cNvSpPr>
            <a:spLocks noChangeArrowheads="1"/>
          </p:cNvSpPr>
          <p:nvPr/>
        </p:nvSpPr>
        <p:spPr bwMode="auto">
          <a:xfrm>
            <a:off x="7483475" y="475773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2571" name="AutoShape 42"/>
          <p:cNvSpPr>
            <a:spLocks noChangeArrowheads="1"/>
          </p:cNvSpPr>
          <p:nvPr/>
        </p:nvSpPr>
        <p:spPr bwMode="auto">
          <a:xfrm>
            <a:off x="8181975" y="526573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2572" name="AutoShape 43"/>
          <p:cNvSpPr>
            <a:spLocks noChangeArrowheads="1"/>
          </p:cNvSpPr>
          <p:nvPr/>
        </p:nvSpPr>
        <p:spPr bwMode="auto">
          <a:xfrm>
            <a:off x="7007225" y="42052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2573" name="AutoShape 44"/>
          <p:cNvSpPr>
            <a:spLocks noChangeArrowheads="1"/>
          </p:cNvSpPr>
          <p:nvPr/>
        </p:nvSpPr>
        <p:spPr bwMode="auto">
          <a:xfrm>
            <a:off x="7610475" y="543718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2574" name="AutoShape 45"/>
          <p:cNvSpPr>
            <a:spLocks noChangeArrowheads="1"/>
          </p:cNvSpPr>
          <p:nvPr/>
        </p:nvSpPr>
        <p:spPr bwMode="auto">
          <a:xfrm>
            <a:off x="7400925" y="370363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2575" name="AutoShape 46"/>
          <p:cNvSpPr>
            <a:spLocks noChangeArrowheads="1"/>
          </p:cNvSpPr>
          <p:nvPr/>
        </p:nvSpPr>
        <p:spPr bwMode="auto">
          <a:xfrm>
            <a:off x="6010275" y="5210175"/>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2576" name="AutoShape 47"/>
          <p:cNvSpPr>
            <a:spLocks noChangeArrowheads="1"/>
          </p:cNvSpPr>
          <p:nvPr/>
        </p:nvSpPr>
        <p:spPr bwMode="auto">
          <a:xfrm>
            <a:off x="5629275" y="5343525"/>
            <a:ext cx="88900" cy="88900"/>
          </a:xfrm>
          <a:prstGeom prst="octagon">
            <a:avLst>
              <a:gd name="adj" fmla="val 29287"/>
            </a:avLst>
          </a:prstGeom>
          <a:solidFill>
            <a:srgbClr val="FF0000"/>
          </a:solidFill>
          <a:ln w="9525">
            <a:solidFill>
              <a:srgbClr val="FF0000"/>
            </a:solidFill>
            <a:miter lim="800000"/>
            <a:headEnd/>
            <a:tailEnd/>
          </a:ln>
        </p:spPr>
        <p:txBody>
          <a:bodyPr wrap="none" anchor="ctr">
            <a:prstTxWarp prst="textNoShape">
              <a:avLst/>
            </a:prstTxWarp>
          </a:bodyPr>
          <a:lstStyle/>
          <a:p>
            <a:endParaRPr lang="en-US"/>
          </a:p>
        </p:txBody>
      </p:sp>
      <p:sp>
        <p:nvSpPr>
          <p:cNvPr id="22577" name="AutoShape 48"/>
          <p:cNvSpPr>
            <a:spLocks noChangeArrowheads="1"/>
          </p:cNvSpPr>
          <p:nvPr/>
        </p:nvSpPr>
        <p:spPr bwMode="auto">
          <a:xfrm>
            <a:off x="7391400" y="3829050"/>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2578" name="AutoShape 49"/>
          <p:cNvSpPr>
            <a:spLocks noChangeArrowheads="1"/>
          </p:cNvSpPr>
          <p:nvPr/>
        </p:nvSpPr>
        <p:spPr bwMode="auto">
          <a:xfrm>
            <a:off x="6943725" y="336073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2579" name="AutoShape 50"/>
          <p:cNvSpPr>
            <a:spLocks noChangeArrowheads="1"/>
          </p:cNvSpPr>
          <p:nvPr/>
        </p:nvSpPr>
        <p:spPr bwMode="auto">
          <a:xfrm>
            <a:off x="8067675" y="3932238"/>
            <a:ext cx="88900" cy="88900"/>
          </a:xfrm>
          <a:prstGeom prst="octagon">
            <a:avLst>
              <a:gd name="adj" fmla="val 29287"/>
            </a:avLst>
          </a:prstGeom>
          <a:solidFill>
            <a:srgbClr val="0000FF"/>
          </a:solidFill>
          <a:ln w="9525">
            <a:solidFill>
              <a:srgbClr val="0000FF"/>
            </a:solidFill>
            <a:miter lim="800000"/>
            <a:headEnd/>
            <a:tailEnd/>
          </a:ln>
        </p:spPr>
        <p:txBody>
          <a:bodyPr wrap="none" anchor="ctr">
            <a:prstTxWarp prst="textNoShape">
              <a:avLst/>
            </a:prstTxWarp>
          </a:bodyPr>
          <a:lstStyle/>
          <a:p>
            <a:endParaRPr lang="en-US"/>
          </a:p>
        </p:txBody>
      </p:sp>
      <p:sp>
        <p:nvSpPr>
          <p:cNvPr id="22580" name="Line 51"/>
          <p:cNvSpPr>
            <a:spLocks noChangeShapeType="1"/>
          </p:cNvSpPr>
          <p:nvPr/>
        </p:nvSpPr>
        <p:spPr bwMode="auto">
          <a:xfrm flipH="1">
            <a:off x="4859338" y="5086350"/>
            <a:ext cx="1238250" cy="996950"/>
          </a:xfrm>
          <a:prstGeom prst="line">
            <a:avLst/>
          </a:prstGeom>
          <a:noFill/>
          <a:ln w="25400">
            <a:solidFill>
              <a:schemeClr val="tx1"/>
            </a:solidFill>
            <a:round/>
            <a:headEnd/>
            <a:tailEnd type="triangle" w="med" len="med"/>
          </a:ln>
        </p:spPr>
        <p:txBody>
          <a:bodyPr>
            <a:prstTxWarp prst="textNoShape">
              <a:avLst/>
            </a:prstTxWarp>
          </a:bodyPr>
          <a:lstStyle/>
          <a:p>
            <a:endParaRPr lang="en-US"/>
          </a:p>
        </p:txBody>
      </p:sp>
      <p:sp>
        <p:nvSpPr>
          <p:cNvPr id="22581" name="Line 52"/>
          <p:cNvSpPr>
            <a:spLocks noChangeShapeType="1"/>
          </p:cNvSpPr>
          <p:nvPr/>
        </p:nvSpPr>
        <p:spPr bwMode="auto">
          <a:xfrm>
            <a:off x="6096000" y="3733800"/>
            <a:ext cx="1447800" cy="1333500"/>
          </a:xfrm>
          <a:prstGeom prst="line">
            <a:avLst/>
          </a:prstGeom>
          <a:noFill/>
          <a:ln w="15875">
            <a:solidFill>
              <a:schemeClr val="tx2"/>
            </a:solidFill>
            <a:prstDash val="sysDot"/>
            <a:round/>
            <a:headEnd/>
            <a:tailEnd/>
          </a:ln>
        </p:spPr>
        <p:txBody>
          <a:bodyPr>
            <a:prstTxWarp prst="textNoShape">
              <a:avLst/>
            </a:prstTxWarp>
          </a:bodyPr>
          <a:lstStyle/>
          <a:p>
            <a:endParaRPr lang="en-US"/>
          </a:p>
        </p:txBody>
      </p:sp>
      <p:sp>
        <p:nvSpPr>
          <p:cNvPr id="22582" name="Line 53"/>
          <p:cNvSpPr>
            <a:spLocks noChangeShapeType="1"/>
          </p:cNvSpPr>
          <p:nvPr/>
        </p:nvSpPr>
        <p:spPr bwMode="auto">
          <a:xfrm flipV="1">
            <a:off x="6324600" y="5105400"/>
            <a:ext cx="1219200" cy="1219200"/>
          </a:xfrm>
          <a:prstGeom prst="line">
            <a:avLst/>
          </a:prstGeom>
          <a:noFill/>
          <a:ln w="15875">
            <a:solidFill>
              <a:schemeClr val="tx2"/>
            </a:solidFill>
            <a:prstDash val="sysDot"/>
            <a:round/>
            <a:headEnd/>
            <a:tailEnd/>
          </a:ln>
        </p:spPr>
        <p:txBody>
          <a:bodyPr>
            <a:prstTxWarp prst="textNoShape">
              <a:avLst/>
            </a:prstTxWarp>
          </a:bodyPr>
          <a:lstStyle/>
          <a:p>
            <a:endParaRPr lang="en-US"/>
          </a:p>
        </p:txBody>
      </p:sp>
      <p:sp>
        <p:nvSpPr>
          <p:cNvPr id="22583" name="Line 54"/>
          <p:cNvSpPr>
            <a:spLocks noChangeShapeType="1"/>
          </p:cNvSpPr>
          <p:nvPr/>
        </p:nvSpPr>
        <p:spPr bwMode="auto">
          <a:xfrm flipV="1">
            <a:off x="4629150" y="3771900"/>
            <a:ext cx="1466850" cy="838200"/>
          </a:xfrm>
          <a:prstGeom prst="line">
            <a:avLst/>
          </a:prstGeom>
          <a:noFill/>
          <a:ln w="15875">
            <a:solidFill>
              <a:schemeClr val="tx2"/>
            </a:solidFill>
            <a:prstDash val="sysDot"/>
            <a:round/>
            <a:headEnd/>
            <a:tailEnd/>
          </a:ln>
        </p:spPr>
        <p:txBody>
          <a:bodyPr>
            <a:prstTxWarp prst="textNoShape">
              <a:avLst/>
            </a:prstTxWarp>
          </a:bodyPr>
          <a:lstStyle/>
          <a:p>
            <a:endParaRPr lang="en-US"/>
          </a:p>
        </p:txBody>
      </p:sp>
      <p:sp>
        <p:nvSpPr>
          <p:cNvPr id="22584" name="Line 55"/>
          <p:cNvSpPr>
            <a:spLocks noChangeShapeType="1"/>
          </p:cNvSpPr>
          <p:nvPr/>
        </p:nvSpPr>
        <p:spPr bwMode="auto">
          <a:xfrm>
            <a:off x="4610100" y="4610100"/>
            <a:ext cx="1714500" cy="1695450"/>
          </a:xfrm>
          <a:prstGeom prst="line">
            <a:avLst/>
          </a:prstGeom>
          <a:noFill/>
          <a:ln w="15875">
            <a:solidFill>
              <a:schemeClr val="tx2"/>
            </a:solidFill>
            <a:prstDash val="sysDot"/>
            <a:round/>
            <a:headEnd/>
            <a:tailEnd/>
          </a:ln>
        </p:spPr>
        <p:txBody>
          <a:bodyPr>
            <a:prstTxWarp prst="textNoShape">
              <a:avLst/>
            </a:prstTxWarp>
          </a:bodyPr>
          <a:lstStyle/>
          <a:p>
            <a:endParaRPr lang="en-US"/>
          </a:p>
        </p:txBody>
      </p:sp>
      <p:sp>
        <p:nvSpPr>
          <p:cNvPr id="22585" name="AutoShape 56"/>
          <p:cNvSpPr>
            <a:spLocks noChangeArrowheads="1"/>
          </p:cNvSpPr>
          <p:nvPr/>
        </p:nvSpPr>
        <p:spPr bwMode="auto">
          <a:xfrm>
            <a:off x="3590925" y="3171825"/>
            <a:ext cx="1638300" cy="457200"/>
          </a:xfrm>
          <a:prstGeom prst="curvedDownArrow">
            <a:avLst>
              <a:gd name="adj1" fmla="val 71667"/>
              <a:gd name="adj2" fmla="val 143333"/>
              <a:gd name="adj3" fmla="val 33333"/>
            </a:avLst>
          </a:prstGeom>
          <a:solidFill>
            <a:srgbClr val="008000"/>
          </a:solidFill>
          <a:ln w="9525">
            <a:solidFill>
              <a:srgbClr val="008000"/>
            </a:solidFill>
            <a:miter lim="800000"/>
            <a:headEnd/>
            <a:tailEnd/>
          </a:ln>
        </p:spPr>
        <p:txBody>
          <a:bodyPr wrap="none" anchor="ctr">
            <a:prstTxWarp prst="textNoShape">
              <a:avLst/>
            </a:prstTxWarp>
          </a:bodyPr>
          <a:lstStyle/>
          <a:p>
            <a:endParaRPr lang="en-US"/>
          </a:p>
        </p:txBody>
      </p:sp>
      <p:sp>
        <p:nvSpPr>
          <p:cNvPr id="22586" name="Text Box 57"/>
          <p:cNvSpPr txBox="1">
            <a:spLocks noChangeArrowheads="1"/>
          </p:cNvSpPr>
          <p:nvPr/>
        </p:nvSpPr>
        <p:spPr bwMode="auto">
          <a:xfrm>
            <a:off x="3590925" y="3571875"/>
            <a:ext cx="1504950" cy="396875"/>
          </a:xfrm>
          <a:prstGeom prst="rect">
            <a:avLst/>
          </a:prstGeom>
          <a:noFill/>
          <a:ln w="9525">
            <a:noFill/>
            <a:miter lim="800000"/>
            <a:headEnd/>
            <a:tailEnd/>
          </a:ln>
        </p:spPr>
        <p:txBody>
          <a:bodyPr>
            <a:prstTxWarp prst="textNoShape">
              <a:avLst/>
            </a:prstTxWarp>
            <a:spAutoFit/>
          </a:bodyPr>
          <a:lstStyle/>
          <a:p>
            <a:pPr>
              <a:spcBef>
                <a:spcPct val="50000"/>
              </a:spcBef>
            </a:pPr>
            <a:r>
              <a:rPr lang="el-GR" sz="2000">
                <a:latin typeface="Times New Roman" pitchFamily="-110" charset="0"/>
                <a:ea typeface="Times New Roman" pitchFamily="-110" charset="0"/>
                <a:cs typeface="Times New Roman" pitchFamily="-110" charset="0"/>
              </a:rPr>
              <a:t>Φ</a:t>
            </a:r>
            <a:r>
              <a:rPr lang="en-US" sz="2000">
                <a:latin typeface="Times New Roman" pitchFamily="-110" charset="0"/>
                <a:ea typeface="Times New Roman" pitchFamily="-110" charset="0"/>
                <a:cs typeface="Times New Roman" pitchFamily="-110" charset="0"/>
              </a:rPr>
              <a:t>:  </a:t>
            </a:r>
            <a:r>
              <a:rPr lang="en-US" sz="2000" b="1">
                <a:latin typeface="Times New Roman" pitchFamily="-110" charset="0"/>
                <a:ea typeface="Times New Roman" pitchFamily="-110" charset="0"/>
                <a:cs typeface="Times New Roman" pitchFamily="-110" charset="0"/>
              </a:rPr>
              <a:t>x</a:t>
            </a:r>
            <a:r>
              <a:rPr lang="en-US" sz="2000" b="1" baseline="-25000">
                <a:latin typeface="Times New Roman" pitchFamily="-110" charset="0"/>
                <a:ea typeface="Times New Roman" pitchFamily="-110" charset="0"/>
                <a:cs typeface="Times New Roman" pitchFamily="-110" charset="0"/>
              </a:rPr>
              <a:t> </a:t>
            </a:r>
            <a:r>
              <a:rPr lang="en-US" sz="2000" b="1">
                <a:latin typeface="Times New Roman" pitchFamily="-110" charset="0"/>
                <a:ea typeface="Times New Roman" pitchFamily="-110" charset="0"/>
                <a:cs typeface="Times New Roman" pitchFamily="-110" charset="0"/>
              </a:rPr>
              <a:t>→</a:t>
            </a:r>
            <a:r>
              <a:rPr lang="en-US" sz="2000">
                <a:latin typeface="Times New Roman" pitchFamily="-110" charset="0"/>
                <a:ea typeface="Times New Roman" pitchFamily="-110" charset="0"/>
                <a:cs typeface="Times New Roman" pitchFamily="-110" charset="0"/>
              </a:rPr>
              <a:t> </a:t>
            </a:r>
            <a:r>
              <a:rPr lang="el-GR" sz="2000">
                <a:latin typeface="Times New Roman" pitchFamily="-110" charset="0"/>
                <a:ea typeface="Times New Roman" pitchFamily="-110" charset="0"/>
                <a:cs typeface="Times New Roman" pitchFamily="-110" charset="0"/>
              </a:rPr>
              <a:t>φ</a:t>
            </a:r>
            <a:r>
              <a:rPr lang="en-US" sz="2000">
                <a:latin typeface="Times New Roman" pitchFamily="-110" charset="0"/>
                <a:ea typeface="Times New Roman" pitchFamily="-110" charset="0"/>
                <a:cs typeface="Times New Roman" pitchFamily="-110" charset="0"/>
              </a:rPr>
              <a:t>(</a:t>
            </a:r>
            <a:r>
              <a:rPr lang="en-US" sz="2000" b="1">
                <a:latin typeface="Times New Roman" pitchFamily="-110" charset="0"/>
                <a:ea typeface="Times New Roman" pitchFamily="-110" charset="0"/>
                <a:cs typeface="Times New Roman" pitchFamily="-110" charset="0"/>
              </a:rPr>
              <a:t>x</a:t>
            </a:r>
            <a:r>
              <a:rPr lang="en-US" sz="2000">
                <a:latin typeface="Times New Roman" pitchFamily="-110" charset="0"/>
                <a:ea typeface="Times New Roman" pitchFamily="-110" charset="0"/>
                <a:cs typeface="Times New Roman" pitchFamily="-110" charset="0"/>
              </a:rPr>
              <a:t>)</a:t>
            </a:r>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p:txBody>
          <a:bodyPr/>
          <a:lstStyle/>
          <a:p>
            <a:pPr eaLnBrk="1" hangingPunct="1"/>
            <a:r>
              <a:rPr lang="en-US">
                <a:ea typeface="ＭＳ Ｐゴシック" pitchFamily="-110" charset="-128"/>
                <a:cs typeface="ＭＳ Ｐゴシック" pitchFamily="-110" charset="-128"/>
              </a:rPr>
              <a:t>The “Kernel Trick”</a:t>
            </a:r>
          </a:p>
        </p:txBody>
      </p:sp>
      <p:sp>
        <p:nvSpPr>
          <p:cNvPr id="23556" name="Rectangle 3"/>
          <p:cNvSpPr>
            <a:spLocks noGrp="1" noChangeArrowheads="1"/>
          </p:cNvSpPr>
          <p:nvPr>
            <p:ph type="body" idx="1"/>
          </p:nvPr>
        </p:nvSpPr>
        <p:spPr>
          <a:xfrm>
            <a:off x="685800" y="1752600"/>
            <a:ext cx="7924800" cy="4876800"/>
          </a:xfrm>
        </p:spPr>
        <p:txBody>
          <a:bodyPr/>
          <a:lstStyle/>
          <a:p>
            <a:pPr eaLnBrk="1" hangingPunct="1"/>
            <a:r>
              <a:rPr lang="en-US" sz="2800" dirty="0">
                <a:ea typeface="ＭＳ Ｐゴシック" pitchFamily="-110" charset="-128"/>
                <a:cs typeface="ＭＳ Ｐゴシック" pitchFamily="-110" charset="-128"/>
              </a:rPr>
              <a:t>The linear classifier relies on an inner product between vectors </a:t>
            </a:r>
            <a:r>
              <a:rPr lang="en-US" sz="2800" i="1" dirty="0" err="1">
                <a:ea typeface="ＭＳ Ｐゴシック" pitchFamily="-110" charset="-128"/>
                <a:cs typeface="ＭＳ Ｐゴシック" pitchFamily="-110" charset="-128"/>
              </a:rPr>
              <a:t>K</a:t>
            </a:r>
            <a:r>
              <a:rPr lang="en-US" sz="2800" dirty="0" err="1">
                <a:ea typeface="ＭＳ Ｐゴシック" pitchFamily="-110" charset="-128"/>
                <a:cs typeface="ＭＳ Ｐゴシック" pitchFamily="-110" charset="-128"/>
              </a:rPr>
              <a:t>(</a:t>
            </a:r>
            <a:r>
              <a:rPr lang="en-US" sz="2800" b="1" dirty="0" err="1">
                <a:ea typeface="ＭＳ Ｐゴシック" pitchFamily="-110" charset="-128"/>
                <a:cs typeface="ＭＳ Ｐゴシック" pitchFamily="-110" charset="-128"/>
              </a:rPr>
              <a:t>x</a:t>
            </a:r>
            <a:r>
              <a:rPr lang="en-US" sz="2800" b="1" baseline="-25000" dirty="0" err="1">
                <a:ea typeface="ＭＳ Ｐゴシック" pitchFamily="-110" charset="-128"/>
                <a:cs typeface="ＭＳ Ｐゴシック" pitchFamily="-110" charset="-128"/>
              </a:rPr>
              <a:t>i</a:t>
            </a:r>
            <a:r>
              <a:rPr lang="en-US" sz="2800" dirty="0" err="1">
                <a:ea typeface="ＭＳ Ｐゴシック" pitchFamily="-110" charset="-128"/>
                <a:cs typeface="ＭＳ Ｐゴシック" pitchFamily="-110" charset="-128"/>
              </a:rPr>
              <a:t>,</a:t>
            </a:r>
            <a:r>
              <a:rPr lang="en-US" sz="2800" b="1" dirty="0" err="1">
                <a:ea typeface="ＭＳ Ｐゴシック" pitchFamily="-110" charset="-128"/>
                <a:cs typeface="ＭＳ Ｐゴシック" pitchFamily="-110" charset="-128"/>
              </a:rPr>
              <a:t>x</a:t>
            </a:r>
            <a:r>
              <a:rPr lang="en-US" sz="2800" b="1" baseline="-25000" dirty="0" err="1">
                <a:ea typeface="ＭＳ Ｐゴシック" pitchFamily="-110" charset="-128"/>
                <a:cs typeface="ＭＳ Ｐゴシック" pitchFamily="-110" charset="-128"/>
              </a:rPr>
              <a:t>j</a:t>
            </a:r>
            <a:r>
              <a:rPr lang="en-US" sz="2800" dirty="0">
                <a:ea typeface="ＭＳ Ｐゴシック" pitchFamily="-110" charset="-128"/>
                <a:cs typeface="ＭＳ Ｐゴシック" pitchFamily="-110" charset="-128"/>
              </a:rPr>
              <a:t>)=</a:t>
            </a:r>
            <a:r>
              <a:rPr lang="en-US" sz="2800" b="1" dirty="0" err="1">
                <a:ea typeface="ＭＳ Ｐゴシック" pitchFamily="-110" charset="-128"/>
                <a:cs typeface="ＭＳ Ｐゴシック" pitchFamily="-110" charset="-128"/>
              </a:rPr>
              <a:t>x</a:t>
            </a:r>
            <a:r>
              <a:rPr lang="en-US" sz="2800" b="1" baseline="-25000" dirty="0" err="1">
                <a:ea typeface="ＭＳ Ｐゴシック" pitchFamily="-110" charset="-128"/>
                <a:cs typeface="ＭＳ Ｐゴシック" pitchFamily="-110" charset="-128"/>
              </a:rPr>
              <a:t>i</a:t>
            </a:r>
            <a:r>
              <a:rPr lang="en-US" sz="2800" b="1" baseline="30000" dirty="0" err="1">
                <a:ea typeface="ＭＳ Ｐゴシック" pitchFamily="-110" charset="-128"/>
                <a:cs typeface="ＭＳ Ｐゴシック" pitchFamily="-110" charset="-128"/>
              </a:rPr>
              <a:t>T</a:t>
            </a:r>
            <a:r>
              <a:rPr lang="en-US" sz="2800" b="1" dirty="0" err="1">
                <a:ea typeface="ＭＳ Ｐゴシック" pitchFamily="-110" charset="-128"/>
                <a:cs typeface="ＭＳ Ｐゴシック" pitchFamily="-110" charset="-128"/>
              </a:rPr>
              <a:t>x</a:t>
            </a:r>
            <a:r>
              <a:rPr lang="en-US" sz="2800" b="1" baseline="-25000" dirty="0" err="1">
                <a:ea typeface="ＭＳ Ｐゴシック" pitchFamily="-110" charset="-128"/>
                <a:cs typeface="ＭＳ Ｐゴシック" pitchFamily="-110" charset="-128"/>
              </a:rPr>
              <a:t>j</a:t>
            </a:r>
            <a:endParaRPr lang="en-US" sz="2800" b="1" baseline="-25000" dirty="0">
              <a:ea typeface="ＭＳ Ｐゴシック" pitchFamily="-110" charset="-128"/>
              <a:cs typeface="ＭＳ Ｐゴシック" pitchFamily="-110" charset="-128"/>
            </a:endParaRPr>
          </a:p>
          <a:p>
            <a:pPr eaLnBrk="1" hangingPunct="1"/>
            <a:r>
              <a:rPr lang="en-US" sz="2800" dirty="0">
                <a:ea typeface="ＭＳ Ｐゴシック" pitchFamily="-110" charset="-128"/>
                <a:cs typeface="ＭＳ Ｐゴシック" pitchFamily="-110" charset="-128"/>
              </a:rPr>
              <a:t>If every </a:t>
            </a:r>
            <a:r>
              <a:rPr lang="en-US" sz="2800" dirty="0" err="1">
                <a:ea typeface="ＭＳ Ｐゴシック" pitchFamily="-110" charset="-128"/>
                <a:cs typeface="ＭＳ Ｐゴシック" pitchFamily="-110" charset="-128"/>
              </a:rPr>
              <a:t>datapoint</a:t>
            </a:r>
            <a:r>
              <a:rPr lang="en-US" sz="2800" dirty="0">
                <a:ea typeface="ＭＳ Ｐゴシック" pitchFamily="-110" charset="-128"/>
                <a:cs typeface="ＭＳ Ｐゴシック" pitchFamily="-110" charset="-128"/>
              </a:rPr>
              <a:t> is mapped into high-dimensional space via some transformation </a:t>
            </a:r>
            <a:r>
              <a:rPr lang="el-GR" sz="2800" dirty="0">
                <a:ea typeface="Times New Roman" pitchFamily="-110" charset="0"/>
                <a:cs typeface="Times New Roman" pitchFamily="-110" charset="0"/>
              </a:rPr>
              <a:t>Φ</a:t>
            </a:r>
            <a:r>
              <a:rPr lang="en-US" sz="2800" dirty="0">
                <a:ea typeface="Times New Roman" pitchFamily="-110" charset="0"/>
                <a:cs typeface="Times New Roman" pitchFamily="-110" charset="0"/>
              </a:rPr>
              <a:t>:  </a:t>
            </a:r>
            <a:r>
              <a:rPr lang="en-US" sz="2800" b="1" dirty="0" err="1">
                <a:ea typeface="Times New Roman" pitchFamily="-110" charset="0"/>
                <a:cs typeface="Times New Roman" pitchFamily="-110" charset="0"/>
              </a:rPr>
              <a:t>x</a:t>
            </a:r>
            <a:r>
              <a:rPr lang="en-US" sz="2800" b="1" baseline="-25000" dirty="0">
                <a:ea typeface="Times New Roman" pitchFamily="-110" charset="0"/>
                <a:cs typeface="Times New Roman" pitchFamily="-110" charset="0"/>
              </a:rPr>
              <a:t> </a:t>
            </a:r>
            <a:r>
              <a:rPr lang="en-US" sz="2800" b="1" dirty="0">
                <a:ea typeface="Times New Roman" pitchFamily="-110" charset="0"/>
                <a:cs typeface="Times New Roman" pitchFamily="-110" charset="0"/>
              </a:rPr>
              <a:t>→</a:t>
            </a:r>
            <a:r>
              <a:rPr lang="en-US" sz="2800" dirty="0">
                <a:ea typeface="Times New Roman" pitchFamily="-110" charset="0"/>
                <a:cs typeface="Times New Roman" pitchFamily="-110" charset="0"/>
              </a:rPr>
              <a:t> </a:t>
            </a:r>
            <a:r>
              <a:rPr lang="el-GR" sz="2800" dirty="0">
                <a:ea typeface="Times New Roman" pitchFamily="-110" charset="0"/>
                <a:cs typeface="Times New Roman" pitchFamily="-110" charset="0"/>
              </a:rPr>
              <a:t>φ</a:t>
            </a:r>
            <a:r>
              <a:rPr lang="en-US" sz="2800" dirty="0">
                <a:ea typeface="Times New Roman" pitchFamily="-110" charset="0"/>
                <a:cs typeface="Times New Roman" pitchFamily="-110" charset="0"/>
              </a:rPr>
              <a:t>(</a:t>
            </a:r>
            <a:r>
              <a:rPr lang="en-US" sz="2800" b="1" dirty="0" err="1">
                <a:ea typeface="Times New Roman" pitchFamily="-110" charset="0"/>
                <a:cs typeface="Times New Roman" pitchFamily="-110" charset="0"/>
              </a:rPr>
              <a:t>x</a:t>
            </a:r>
            <a:r>
              <a:rPr lang="en-US" sz="2800" dirty="0">
                <a:ea typeface="Times New Roman" pitchFamily="-110" charset="0"/>
                <a:cs typeface="Times New Roman" pitchFamily="-110" charset="0"/>
              </a:rPr>
              <a:t>), the inner product becomes:</a:t>
            </a:r>
          </a:p>
          <a:p>
            <a:pPr algn="ctr" eaLnBrk="1" hangingPunct="1">
              <a:buFont typeface="Wingdings" pitchFamily="-110" charset="2"/>
              <a:buNone/>
            </a:pPr>
            <a:r>
              <a:rPr lang="en-US" sz="2800" i="1" dirty="0" err="1">
                <a:ea typeface="ＭＳ Ｐゴシック" pitchFamily="-110" charset="-128"/>
                <a:cs typeface="ＭＳ Ｐゴシック" pitchFamily="-110" charset="-128"/>
              </a:rPr>
              <a:t>K</a:t>
            </a:r>
            <a:r>
              <a:rPr lang="en-US" sz="2800" dirty="0" err="1">
                <a:ea typeface="ＭＳ Ｐゴシック" pitchFamily="-110" charset="-128"/>
                <a:cs typeface="ＭＳ Ｐゴシック" pitchFamily="-110" charset="-128"/>
              </a:rPr>
              <a:t>(</a:t>
            </a:r>
            <a:r>
              <a:rPr lang="en-US" sz="2800" b="1" dirty="0" err="1">
                <a:ea typeface="ＭＳ Ｐゴシック" pitchFamily="-110" charset="-128"/>
                <a:cs typeface="ＭＳ Ｐゴシック" pitchFamily="-110" charset="-128"/>
              </a:rPr>
              <a:t>x</a:t>
            </a:r>
            <a:r>
              <a:rPr lang="en-US" sz="2800" b="1" baseline="-25000" dirty="0" err="1">
                <a:ea typeface="ＭＳ Ｐゴシック" pitchFamily="-110" charset="-128"/>
                <a:cs typeface="ＭＳ Ｐゴシック" pitchFamily="-110" charset="-128"/>
              </a:rPr>
              <a:t>i</a:t>
            </a:r>
            <a:r>
              <a:rPr lang="en-US" sz="2800" dirty="0" err="1">
                <a:ea typeface="ＭＳ Ｐゴシック" pitchFamily="-110" charset="-128"/>
                <a:cs typeface="ＭＳ Ｐゴシック" pitchFamily="-110" charset="-128"/>
              </a:rPr>
              <a:t>,</a:t>
            </a:r>
            <a:r>
              <a:rPr lang="en-US" sz="2800" b="1" dirty="0" err="1">
                <a:ea typeface="ＭＳ Ｐゴシック" pitchFamily="-110" charset="-128"/>
                <a:cs typeface="ＭＳ Ｐゴシック" pitchFamily="-110" charset="-128"/>
              </a:rPr>
              <a:t>x</a:t>
            </a:r>
            <a:r>
              <a:rPr lang="en-US" sz="2800" b="1" baseline="-25000" dirty="0" err="1">
                <a:ea typeface="ＭＳ Ｐゴシック" pitchFamily="-110" charset="-128"/>
                <a:cs typeface="ＭＳ Ｐゴシック" pitchFamily="-110" charset="-128"/>
              </a:rPr>
              <a:t>j</a:t>
            </a:r>
            <a:r>
              <a:rPr lang="en-US" sz="2800" dirty="0">
                <a:ea typeface="ＭＳ Ｐゴシック" pitchFamily="-110" charset="-128"/>
                <a:cs typeface="ＭＳ Ｐゴシック" pitchFamily="-110" charset="-128"/>
              </a:rPr>
              <a:t>)= </a:t>
            </a:r>
            <a:r>
              <a:rPr lang="el-GR" sz="2800" dirty="0">
                <a:ea typeface="Times New Roman" pitchFamily="-110" charset="0"/>
                <a:cs typeface="Times New Roman" pitchFamily="-110" charset="0"/>
              </a:rPr>
              <a:t>φ</a:t>
            </a:r>
            <a:r>
              <a:rPr lang="en-US" sz="2800" dirty="0">
                <a:ea typeface="ＭＳ Ｐゴシック" pitchFamily="-110" charset="-128"/>
                <a:cs typeface="ＭＳ Ｐゴシック" pitchFamily="-110" charset="-128"/>
              </a:rPr>
              <a:t>(</a:t>
            </a:r>
            <a:r>
              <a:rPr lang="en-US" sz="2800" b="1" dirty="0">
                <a:ea typeface="ＭＳ Ｐゴシック" pitchFamily="-110" charset="-128"/>
                <a:cs typeface="ＭＳ Ｐゴシック" pitchFamily="-110" charset="-128"/>
              </a:rPr>
              <a:t>x</a:t>
            </a:r>
            <a:r>
              <a:rPr lang="en-US" sz="2800" b="1" baseline="-25000" dirty="0">
                <a:ea typeface="ＭＳ Ｐゴシック" pitchFamily="-110" charset="-128"/>
                <a:cs typeface="ＭＳ Ｐゴシック" pitchFamily="-110" charset="-128"/>
              </a:rPr>
              <a:t>i</a:t>
            </a:r>
            <a:r>
              <a:rPr lang="en-US" sz="2800" dirty="0">
                <a:ea typeface="ＭＳ Ｐゴシック" pitchFamily="-110" charset="-128"/>
                <a:cs typeface="ＭＳ Ｐゴシック" pitchFamily="-110" charset="-128"/>
              </a:rPr>
              <a:t>)</a:t>
            </a:r>
            <a:r>
              <a:rPr lang="en-US" sz="2800" b="1" baseline="-25000" dirty="0">
                <a:ea typeface="ＭＳ Ｐゴシック" pitchFamily="-110" charset="-128"/>
                <a:cs typeface="ＭＳ Ｐゴシック" pitchFamily="-110" charset="-128"/>
              </a:rPr>
              <a:t> </a:t>
            </a:r>
            <a:r>
              <a:rPr lang="en-US" sz="2800" b="1" baseline="30000" dirty="0">
                <a:ea typeface="ＭＳ Ｐゴシック" pitchFamily="-110" charset="-128"/>
                <a:cs typeface="ＭＳ Ｐゴシック" pitchFamily="-110" charset="-128"/>
              </a:rPr>
              <a:t>T</a:t>
            </a:r>
            <a:r>
              <a:rPr lang="el-GR" sz="2800" dirty="0">
                <a:ea typeface="Times New Roman" pitchFamily="-110" charset="0"/>
                <a:cs typeface="Times New Roman" pitchFamily="-110" charset="0"/>
              </a:rPr>
              <a:t>φ</a:t>
            </a:r>
            <a:r>
              <a:rPr lang="en-US" sz="2800" dirty="0">
                <a:ea typeface="ＭＳ Ｐゴシック" pitchFamily="-110" charset="-128"/>
                <a:cs typeface="ＭＳ Ｐゴシック" pitchFamily="-110" charset="-128"/>
              </a:rPr>
              <a:t>(</a:t>
            </a:r>
            <a:r>
              <a:rPr lang="en-US" sz="2800" b="1" dirty="0" err="1">
                <a:ea typeface="ＭＳ Ｐゴシック" pitchFamily="-110" charset="-128"/>
                <a:cs typeface="ＭＳ Ｐゴシック" pitchFamily="-110" charset="-128"/>
              </a:rPr>
              <a:t>x</a:t>
            </a:r>
            <a:r>
              <a:rPr lang="en-US" sz="2800" b="1" baseline="-25000" dirty="0" err="1">
                <a:ea typeface="ＭＳ Ｐゴシック" pitchFamily="-110" charset="-128"/>
                <a:cs typeface="ＭＳ Ｐゴシック" pitchFamily="-110" charset="-128"/>
              </a:rPr>
              <a:t>j</a:t>
            </a:r>
            <a:r>
              <a:rPr lang="en-US" sz="2800" dirty="0">
                <a:ea typeface="ＭＳ Ｐゴシック" pitchFamily="-110" charset="-128"/>
                <a:cs typeface="ＭＳ Ｐゴシック" pitchFamily="-110" charset="-128"/>
              </a:rPr>
              <a:t>)</a:t>
            </a:r>
          </a:p>
          <a:p>
            <a:pPr eaLnBrk="1" hangingPunct="1"/>
            <a:r>
              <a:rPr lang="en-US" sz="2800" dirty="0">
                <a:ea typeface="ＭＳ Ｐゴシック" pitchFamily="-110" charset="-128"/>
                <a:cs typeface="ＭＳ Ｐゴシック" pitchFamily="-110" charset="-128"/>
              </a:rPr>
              <a:t>A </a:t>
            </a:r>
            <a:r>
              <a:rPr lang="en-US" sz="2800" i="1" dirty="0">
                <a:ea typeface="ＭＳ Ｐゴシック" pitchFamily="-110" charset="-128"/>
                <a:cs typeface="ＭＳ Ｐゴシック" pitchFamily="-110" charset="-128"/>
              </a:rPr>
              <a:t>kernel function</a:t>
            </a:r>
            <a:r>
              <a:rPr lang="en-US" sz="2800" dirty="0">
                <a:ea typeface="ＭＳ Ｐゴシック" pitchFamily="-110" charset="-128"/>
                <a:cs typeface="ＭＳ Ｐゴシック" pitchFamily="-110" charset="-128"/>
              </a:rPr>
              <a:t> is some function that corresponds to an inner product in some expanded feature space</a:t>
            </a:r>
            <a:r>
              <a:rPr lang="en-US" sz="2800" dirty="0" smtClean="0">
                <a:ea typeface="ＭＳ Ｐゴシック" pitchFamily="-110" charset="-128"/>
                <a:cs typeface="ＭＳ Ｐゴシック" pitchFamily="-110" charset="-128"/>
              </a:rPr>
              <a:t>.</a:t>
            </a:r>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4579" name="Picture 2" descr="burges7"/>
          <p:cNvPicPr>
            <a:picLocks noChangeAspect="1" noChangeArrowheads="1"/>
          </p:cNvPicPr>
          <p:nvPr/>
        </p:nvPicPr>
        <p:blipFill>
          <a:blip r:embed="rId2"/>
          <a:srcRect/>
          <a:stretch>
            <a:fillRect/>
          </a:stretch>
        </p:blipFill>
        <p:spPr bwMode="auto">
          <a:xfrm>
            <a:off x="1676400" y="5162550"/>
            <a:ext cx="6172200" cy="849313"/>
          </a:xfrm>
          <a:prstGeom prst="rect">
            <a:avLst/>
          </a:prstGeom>
          <a:noFill/>
          <a:ln w="9525">
            <a:noFill/>
            <a:miter lim="800000"/>
            <a:headEnd/>
            <a:tailEnd/>
          </a:ln>
        </p:spPr>
      </p:pic>
      <p:sp>
        <p:nvSpPr>
          <p:cNvPr id="24580" name="Rectangle 3"/>
          <p:cNvSpPr>
            <a:spLocks noGrp="1" noChangeArrowheads="1"/>
          </p:cNvSpPr>
          <p:nvPr>
            <p:ph type="title"/>
          </p:nvPr>
        </p:nvSpPr>
        <p:spPr/>
        <p:txBody>
          <a:bodyPr/>
          <a:lstStyle/>
          <a:p>
            <a:pPr eaLnBrk="1" hangingPunct="1"/>
            <a:r>
              <a:rPr lang="en-US">
                <a:ea typeface="ＭＳ Ｐゴシック" pitchFamily="-110" charset="-128"/>
                <a:cs typeface="ＭＳ Ｐゴシック" pitchFamily="-110" charset="-128"/>
              </a:rPr>
              <a:t>Kernels</a:t>
            </a:r>
          </a:p>
        </p:txBody>
      </p:sp>
      <p:sp>
        <p:nvSpPr>
          <p:cNvPr id="24581" name="Rectangle 4"/>
          <p:cNvSpPr>
            <a:spLocks noGrp="1" noChangeArrowheads="1"/>
          </p:cNvSpPr>
          <p:nvPr>
            <p:ph type="body" idx="1"/>
          </p:nvPr>
        </p:nvSpPr>
        <p:spPr>
          <a:xfrm>
            <a:off x="609600" y="1676400"/>
            <a:ext cx="7772400" cy="4876800"/>
          </a:xfrm>
          <a:noFill/>
        </p:spPr>
        <p:txBody>
          <a:bodyPr/>
          <a:lstStyle/>
          <a:p>
            <a:pPr eaLnBrk="1" hangingPunct="1"/>
            <a:r>
              <a:rPr lang="en-US">
                <a:ea typeface="ＭＳ Ｐゴシック" pitchFamily="-110" charset="-128"/>
                <a:cs typeface="ＭＳ Ｐゴシック" pitchFamily="-110" charset="-128"/>
              </a:rPr>
              <a:t>Why use kernels?</a:t>
            </a:r>
          </a:p>
          <a:p>
            <a:pPr lvl="1" eaLnBrk="1" hangingPunct="1"/>
            <a:r>
              <a:rPr lang="en-US"/>
              <a:t>Make non-separable problem separable.</a:t>
            </a:r>
          </a:p>
          <a:p>
            <a:pPr lvl="1" eaLnBrk="1" hangingPunct="1"/>
            <a:r>
              <a:rPr lang="en-US"/>
              <a:t>Map data into better representational space</a:t>
            </a:r>
          </a:p>
          <a:p>
            <a:pPr eaLnBrk="1" hangingPunct="1"/>
            <a:r>
              <a:rPr lang="en-US">
                <a:ea typeface="ＭＳ Ｐゴシック" pitchFamily="-110" charset="-128"/>
                <a:cs typeface="ＭＳ Ｐゴシック" pitchFamily="-110" charset="-128"/>
              </a:rPr>
              <a:t>Common kernels</a:t>
            </a:r>
          </a:p>
          <a:p>
            <a:pPr lvl="1" eaLnBrk="1" hangingPunct="1"/>
            <a:r>
              <a:rPr lang="en-US"/>
              <a:t>Linear</a:t>
            </a:r>
          </a:p>
          <a:p>
            <a:pPr lvl="1" eaLnBrk="1" hangingPunct="1"/>
            <a:r>
              <a:rPr lang="en-US"/>
              <a:t>Polynomial </a:t>
            </a:r>
            <a:r>
              <a:rPr lang="en-US" b="1">
                <a:solidFill>
                  <a:schemeClr val="folHlink"/>
                </a:solidFill>
              </a:rPr>
              <a:t>K(x,z) = (1+x</a:t>
            </a:r>
            <a:r>
              <a:rPr lang="en-US" b="1" baseline="30000">
                <a:solidFill>
                  <a:schemeClr val="folHlink"/>
                </a:solidFill>
              </a:rPr>
              <a:t>T</a:t>
            </a:r>
            <a:r>
              <a:rPr lang="en-US" b="1">
                <a:solidFill>
                  <a:schemeClr val="folHlink"/>
                </a:solidFill>
              </a:rPr>
              <a:t>z)</a:t>
            </a:r>
            <a:r>
              <a:rPr lang="en-US" b="1" baseline="30000">
                <a:solidFill>
                  <a:schemeClr val="folHlink"/>
                </a:solidFill>
              </a:rPr>
              <a:t>d</a:t>
            </a:r>
          </a:p>
          <a:p>
            <a:pPr lvl="2" eaLnBrk="1" hangingPunct="1"/>
            <a:r>
              <a:rPr lang="en-US">
                <a:ea typeface="ＭＳ Ｐゴシック" pitchFamily="-110" charset="-128"/>
              </a:rPr>
              <a:t>Gives feature conjunctions</a:t>
            </a:r>
          </a:p>
          <a:p>
            <a:pPr lvl="1" eaLnBrk="1" hangingPunct="1"/>
            <a:r>
              <a:rPr lang="en-US"/>
              <a:t>Radial basis function (infinite dimensional space)</a:t>
            </a:r>
          </a:p>
          <a:p>
            <a:pPr lvl="1" eaLnBrk="1" hangingPunct="1"/>
            <a:endParaRPr lang="en-US"/>
          </a:p>
          <a:p>
            <a:pPr lvl="1" eaLnBrk="1" hangingPunct="1"/>
            <a:endParaRPr lang="en-US"/>
          </a:p>
          <a:p>
            <a:pPr eaLnBrk="1" hangingPunct="1"/>
            <a:r>
              <a:rPr lang="en-US">
                <a:ea typeface="ＭＳ Ｐゴシック" pitchFamily="-110" charset="-128"/>
                <a:cs typeface="ＭＳ Ｐゴシック" pitchFamily="-110" charset="-128"/>
              </a:rPr>
              <a:t>Haven’t been very useful in text classification</a:t>
            </a:r>
          </a:p>
          <a:p>
            <a:pPr lvl="1" eaLnBrk="1" hangingPunct="1"/>
            <a:endParaRPr lang="en-US"/>
          </a:p>
          <a:p>
            <a:pPr lvl="1" eaLnBrk="1" hangingPunct="1"/>
            <a:endParaRPr lang="en-US"/>
          </a:p>
          <a:p>
            <a:pPr lvl="1" eaLnBrk="1" hangingPunct="1">
              <a:buFont typeface="Wingdings" pitchFamily="-110" charset="2"/>
              <a:buNone/>
            </a:pPr>
            <a:endParaRPr 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p:spPr>
        <p:txBody>
          <a:bodyPr/>
          <a:lstStyle/>
          <a:p>
            <a:fld id="{6552423E-0F83-EB46-995E-55E3B74C7347}" type="slidenum">
              <a:rPr lang="en-US"/>
              <a:pPr/>
              <a:t>56</a:t>
            </a:fld>
            <a:endParaRPr lang="en-US"/>
          </a:p>
        </p:txBody>
      </p:sp>
      <p:sp>
        <p:nvSpPr>
          <p:cNvPr id="27651" name="Rectangle 2"/>
          <p:cNvSpPr>
            <a:spLocks noGrp="1" noChangeArrowheads="1"/>
          </p:cNvSpPr>
          <p:nvPr>
            <p:ph type="title"/>
          </p:nvPr>
        </p:nvSpPr>
        <p:spPr/>
        <p:txBody>
          <a:bodyPr/>
          <a:lstStyle/>
          <a:p>
            <a:pPr eaLnBrk="1" hangingPunct="1"/>
            <a:r>
              <a:rPr lang="en-US" dirty="0" smtClean="0">
                <a:ea typeface="ＭＳ Ｐゴシック" pitchFamily="-110" charset="-128"/>
                <a:cs typeface="ＭＳ Ｐゴシック" pitchFamily="-110" charset="-128"/>
              </a:rPr>
              <a:t>Evaluation: </a:t>
            </a:r>
            <a:br>
              <a:rPr lang="en-US" dirty="0" smtClean="0">
                <a:ea typeface="ＭＳ Ｐゴシック" pitchFamily="-110" charset="-128"/>
                <a:cs typeface="ＭＳ Ｐゴシック" pitchFamily="-110" charset="-128"/>
              </a:rPr>
            </a:br>
            <a:r>
              <a:rPr lang="en-US" dirty="0" smtClean="0">
                <a:ea typeface="ＭＳ Ｐゴシック" pitchFamily="-110" charset="-128"/>
                <a:cs typeface="ＭＳ Ｐゴシック" pitchFamily="-110" charset="-128"/>
              </a:rPr>
              <a:t>	Micro</a:t>
            </a:r>
            <a:r>
              <a:rPr lang="en-US" dirty="0">
                <a:ea typeface="ＭＳ Ｐゴシック" pitchFamily="-110" charset="-128"/>
                <a:cs typeface="ＭＳ Ｐゴシック" pitchFamily="-110" charset="-128"/>
              </a:rPr>
              <a:t>- vs. Macro-Averaging</a:t>
            </a:r>
          </a:p>
        </p:txBody>
      </p:sp>
      <p:sp>
        <p:nvSpPr>
          <p:cNvPr id="27652" name="Rectangle 3"/>
          <p:cNvSpPr>
            <a:spLocks noGrp="1" noChangeArrowheads="1"/>
          </p:cNvSpPr>
          <p:nvPr>
            <p:ph type="body" idx="1"/>
          </p:nvPr>
        </p:nvSpPr>
        <p:spPr/>
        <p:txBody>
          <a:bodyPr/>
          <a:lstStyle/>
          <a:p>
            <a:pPr eaLnBrk="1" hangingPunct="1"/>
            <a:r>
              <a:rPr lang="en-US" dirty="0">
                <a:ea typeface="ＭＳ Ｐゴシック" pitchFamily="-110" charset="-128"/>
                <a:cs typeface="ＭＳ Ｐゴシック" pitchFamily="-110" charset="-128"/>
              </a:rPr>
              <a:t>If we have more than one class, how do we combine multiple performance measures into one quantity?</a:t>
            </a:r>
          </a:p>
          <a:p>
            <a:pPr lvl="1" eaLnBrk="1" hangingPunct="1"/>
            <a:r>
              <a:rPr lang="en-US" dirty="0" err="1">
                <a:ea typeface="ＭＳ Ｐゴシック" pitchFamily="-110" charset="-128"/>
                <a:cs typeface="ＭＳ Ｐゴシック" pitchFamily="-110" charset="-128"/>
              </a:rPr>
              <a:t>Macroaveraging</a:t>
            </a:r>
            <a:r>
              <a:rPr lang="en-US" dirty="0">
                <a:ea typeface="ＭＳ Ｐゴシック" pitchFamily="-110" charset="-128"/>
                <a:cs typeface="ＭＳ Ｐゴシック" pitchFamily="-110" charset="-128"/>
              </a:rPr>
              <a:t>: Compute performance for each class, then </a:t>
            </a:r>
            <a:r>
              <a:rPr lang="en-US" dirty="0" smtClean="0">
                <a:ea typeface="ＭＳ Ｐゴシック" pitchFamily="-110" charset="-128"/>
                <a:cs typeface="ＭＳ Ｐゴシック" pitchFamily="-110" charset="-128"/>
              </a:rPr>
              <a:t>average</a:t>
            </a:r>
          </a:p>
          <a:p>
            <a:pPr lvl="1" eaLnBrk="1" hangingPunct="1"/>
            <a:r>
              <a:rPr lang="en-US" dirty="0" err="1">
                <a:ea typeface="ＭＳ Ｐゴシック" pitchFamily="-110" charset="-128"/>
                <a:cs typeface="ＭＳ Ｐゴシック" pitchFamily="-110" charset="-128"/>
              </a:rPr>
              <a:t>Microaveraging</a:t>
            </a:r>
            <a:r>
              <a:rPr lang="en-US" dirty="0">
                <a:ea typeface="ＭＳ Ｐゴシック" pitchFamily="-110" charset="-128"/>
                <a:cs typeface="ＭＳ Ｐゴシック" pitchFamily="-110" charset="-128"/>
              </a:rPr>
              <a:t>: Collect decisions for all classes, compute contingency table, </a:t>
            </a:r>
            <a:r>
              <a:rPr lang="en-US" dirty="0" smtClean="0">
                <a:ea typeface="ＭＳ Ｐゴシック" pitchFamily="-110" charset="-128"/>
                <a:cs typeface="ＭＳ Ｐゴシック" pitchFamily="-110" charset="-128"/>
              </a:rPr>
              <a:t>evaluate</a:t>
            </a:r>
          </a:p>
          <a:p>
            <a:pPr lvl="1" eaLnBrk="1" hangingPunct="1"/>
            <a:endParaRPr lang="en-US" dirty="0" smtClean="0">
              <a:ea typeface="ＭＳ Ｐゴシック" pitchFamily="-110" charset="-128"/>
              <a:cs typeface="ＭＳ Ｐゴシック" pitchFamily="-110" charset="-128"/>
            </a:endParaRPr>
          </a:p>
          <a:p>
            <a:pPr eaLnBrk="1" hangingPunct="1"/>
            <a:r>
              <a:rPr lang="en-US" dirty="0" smtClean="0">
                <a:solidFill>
                  <a:srgbClr val="FF0000"/>
                </a:solidFill>
                <a:ea typeface="ＭＳ Ｐゴシック" pitchFamily="-110" charset="-128"/>
                <a:cs typeface="ＭＳ Ｐゴシック" pitchFamily="-110" charset="-128"/>
              </a:rPr>
              <a:t>Benefits and drawbacks?</a:t>
            </a:r>
          </a:p>
          <a:p>
            <a:pPr lvl="1" eaLnBrk="1" hangingPunct="1"/>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0658" name="Title 1"/>
          <p:cNvSpPr>
            <a:spLocks noGrp="1"/>
          </p:cNvSpPr>
          <p:nvPr>
            <p:ph type="title"/>
          </p:nvPr>
        </p:nvSpPr>
        <p:spPr/>
        <p:txBody>
          <a:bodyPr/>
          <a:lstStyle/>
          <a:p>
            <a:pPr eaLnBrk="1" hangingPunct="1"/>
            <a:r>
              <a:rPr lang="en-US" smtClean="0">
                <a:ea typeface="ＭＳ Ｐゴシック" pitchFamily="-110" charset="-128"/>
                <a:cs typeface="ＭＳ Ｐゴシック" pitchFamily="-110" charset="-128"/>
              </a:rPr>
              <a:t>Which classifier do I use for a given text classification problem?</a:t>
            </a:r>
          </a:p>
        </p:txBody>
      </p:sp>
      <p:sp>
        <p:nvSpPr>
          <p:cNvPr id="6" name="Content Placeholder 5"/>
          <p:cNvSpPr>
            <a:spLocks noGrp="1"/>
          </p:cNvSpPr>
          <p:nvPr>
            <p:ph idx="1"/>
          </p:nvPr>
        </p:nvSpPr>
        <p:spPr/>
        <p:txBody>
          <a:bodyPr/>
          <a:lstStyle/>
          <a:p>
            <a:pPr eaLnBrk="1" hangingPunct="1"/>
            <a:r>
              <a:rPr lang="en-US" dirty="0" smtClean="0">
                <a:ea typeface="ＭＳ Ｐゴシック" pitchFamily="-110" charset="-128"/>
                <a:cs typeface="ＭＳ Ｐゴシック" pitchFamily="-110" charset="-128"/>
              </a:rPr>
              <a:t>Is there a learning method that is optimal for all text classification problems?</a:t>
            </a:r>
          </a:p>
          <a:p>
            <a:pPr eaLnBrk="1" hangingPunct="1"/>
            <a:r>
              <a:rPr lang="en-US" dirty="0" smtClean="0">
                <a:ea typeface="ＭＳ Ｐゴシック" pitchFamily="-110" charset="-128"/>
                <a:cs typeface="ＭＳ Ｐゴシック" pitchFamily="-110" charset="-128"/>
              </a:rPr>
              <a:t>No, because there is a tradeoff between bias and variance</a:t>
            </a:r>
          </a:p>
          <a:p>
            <a:pPr eaLnBrk="1" hangingPunct="1"/>
            <a:r>
              <a:rPr lang="en-US" dirty="0" smtClean="0">
                <a:ea typeface="ＭＳ Ｐゴシック" pitchFamily="-110" charset="-128"/>
                <a:cs typeface="ＭＳ Ｐゴシック" pitchFamily="-110" charset="-128"/>
              </a:rPr>
              <a:t>Factors to take into account:</a:t>
            </a:r>
          </a:p>
          <a:p>
            <a:pPr lvl="1" eaLnBrk="1" hangingPunct="1"/>
            <a:r>
              <a:rPr lang="en-US" dirty="0" smtClean="0"/>
              <a:t>How much training data is available?</a:t>
            </a:r>
          </a:p>
          <a:p>
            <a:pPr lvl="1" eaLnBrk="1" hangingPunct="1"/>
            <a:r>
              <a:rPr lang="en-US" dirty="0" smtClean="0"/>
              <a:t>How simple/complex is the problem? (linear vs. nonlinear decision boundary)</a:t>
            </a:r>
          </a:p>
          <a:p>
            <a:pPr lvl="1" eaLnBrk="1" hangingPunct="1"/>
            <a:r>
              <a:rPr lang="en-US" dirty="0" smtClean="0"/>
              <a:t>How noisy is the problem?</a:t>
            </a:r>
          </a:p>
          <a:p>
            <a:pPr lvl="1" eaLnBrk="1" hangingPunct="1"/>
            <a:r>
              <a:rPr lang="en-US" dirty="0" smtClean="0"/>
              <a:t>How stable is the problem over time?</a:t>
            </a:r>
          </a:p>
          <a:p>
            <a:pPr lvl="2" eaLnBrk="1" hangingPunct="1"/>
            <a:r>
              <a:rPr lang="en-US" dirty="0" smtClean="0">
                <a:ea typeface="ＭＳ Ｐゴシック" pitchFamily="-110" charset="-128"/>
              </a:rPr>
              <a:t>For an unstable problem, it’s better to use a simple and robust classifier.</a:t>
            </a:r>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6" name="Slide Number Placeholder 5"/>
          <p:cNvSpPr>
            <a:spLocks noGrp="1"/>
          </p:cNvSpPr>
          <p:nvPr>
            <p:ph type="sldNum" sz="quarter" idx="12"/>
          </p:nvPr>
        </p:nvSpPr>
        <p:spPr>
          <a:noFill/>
        </p:spPr>
        <p:txBody>
          <a:bodyPr/>
          <a:lstStyle/>
          <a:p>
            <a:fld id="{418B6E1B-9F33-E24D-8987-7A2D2B04ABFE}" type="slidenum">
              <a:rPr lang="en-US"/>
              <a:pPr/>
              <a:t>58</a:t>
            </a:fld>
            <a:endParaRPr lang="en-US"/>
          </a:p>
        </p:txBody>
      </p:sp>
      <p:sp>
        <p:nvSpPr>
          <p:cNvPr id="36867" name="Rectangle 2"/>
          <p:cNvSpPr>
            <a:spLocks noGrp="1" noChangeArrowheads="1"/>
          </p:cNvSpPr>
          <p:nvPr>
            <p:ph type="title"/>
          </p:nvPr>
        </p:nvSpPr>
        <p:spPr/>
        <p:txBody>
          <a:bodyPr/>
          <a:lstStyle/>
          <a:p>
            <a:pPr eaLnBrk="1" hangingPunct="1"/>
            <a:r>
              <a:rPr lang="en-US">
                <a:ea typeface="ＭＳ Ｐゴシック" pitchFamily="-110" charset="-128"/>
                <a:cs typeface="ＭＳ Ｐゴシック" pitchFamily="-110" charset="-128"/>
              </a:rPr>
              <a:t>Manually written rules</a:t>
            </a:r>
          </a:p>
        </p:txBody>
      </p:sp>
      <p:sp>
        <p:nvSpPr>
          <p:cNvPr id="36868" name="Rectangle 3"/>
          <p:cNvSpPr>
            <a:spLocks noGrp="1" noChangeArrowheads="1"/>
          </p:cNvSpPr>
          <p:nvPr>
            <p:ph type="body" idx="1"/>
          </p:nvPr>
        </p:nvSpPr>
        <p:spPr/>
        <p:txBody>
          <a:bodyPr/>
          <a:lstStyle/>
          <a:p>
            <a:pPr eaLnBrk="1" hangingPunct="1">
              <a:lnSpc>
                <a:spcPct val="90000"/>
              </a:lnSpc>
            </a:pPr>
            <a:r>
              <a:rPr lang="en-US">
                <a:ea typeface="ＭＳ Ｐゴシック" pitchFamily="-110" charset="-128"/>
                <a:cs typeface="ＭＳ Ｐゴシック" pitchFamily="-110" charset="-128"/>
              </a:rPr>
              <a:t>No training data, adequate editorial staff?</a:t>
            </a:r>
          </a:p>
          <a:p>
            <a:pPr eaLnBrk="1" hangingPunct="1">
              <a:lnSpc>
                <a:spcPct val="90000"/>
              </a:lnSpc>
            </a:pPr>
            <a:r>
              <a:rPr lang="en-US">
                <a:ea typeface="ＭＳ Ｐゴシック" pitchFamily="-110" charset="-128"/>
                <a:cs typeface="ＭＳ Ｐゴシック" pitchFamily="-110" charset="-128"/>
              </a:rPr>
              <a:t>Never forget the hand-written rules solution!</a:t>
            </a:r>
          </a:p>
          <a:p>
            <a:pPr lvl="1" eaLnBrk="1" hangingPunct="1">
              <a:lnSpc>
                <a:spcPct val="90000"/>
              </a:lnSpc>
            </a:pPr>
            <a:r>
              <a:rPr lang="en-US">
                <a:solidFill>
                  <a:schemeClr val="folHlink"/>
                </a:solidFill>
              </a:rPr>
              <a:t>If (wheat or grain) and not (whole or bread) then</a:t>
            </a:r>
          </a:p>
          <a:p>
            <a:pPr lvl="2" eaLnBrk="1" hangingPunct="1">
              <a:lnSpc>
                <a:spcPct val="90000"/>
              </a:lnSpc>
            </a:pPr>
            <a:r>
              <a:rPr lang="en-US">
                <a:solidFill>
                  <a:schemeClr val="folHlink"/>
                </a:solidFill>
                <a:ea typeface="ＭＳ Ｐゴシック" pitchFamily="-110" charset="-128"/>
              </a:rPr>
              <a:t>Categorize as grain</a:t>
            </a:r>
          </a:p>
          <a:p>
            <a:pPr eaLnBrk="1" hangingPunct="1">
              <a:lnSpc>
                <a:spcPct val="90000"/>
              </a:lnSpc>
            </a:pPr>
            <a:r>
              <a:rPr lang="en-US">
                <a:ea typeface="ＭＳ Ｐゴシック" pitchFamily="-110" charset="-128"/>
                <a:cs typeface="ＭＳ Ｐゴシック" pitchFamily="-110" charset="-128"/>
              </a:rPr>
              <a:t>In practice, rules get a lot bigger than this</a:t>
            </a:r>
          </a:p>
          <a:p>
            <a:pPr lvl="1" eaLnBrk="1" hangingPunct="1">
              <a:lnSpc>
                <a:spcPct val="90000"/>
              </a:lnSpc>
            </a:pPr>
            <a:r>
              <a:rPr lang="en-US"/>
              <a:t>Can also be phrased using tf or tf.idf weights</a:t>
            </a:r>
          </a:p>
          <a:p>
            <a:pPr eaLnBrk="1" hangingPunct="1">
              <a:lnSpc>
                <a:spcPct val="90000"/>
              </a:lnSpc>
            </a:pPr>
            <a:r>
              <a:rPr lang="en-US">
                <a:ea typeface="ＭＳ Ｐゴシック" pitchFamily="-110" charset="-128"/>
                <a:cs typeface="ＭＳ Ｐゴシック" pitchFamily="-110" charset="-128"/>
              </a:rPr>
              <a:t>With careful crafting (human tuning on development data) performance is high:</a:t>
            </a:r>
          </a:p>
          <a:p>
            <a:pPr lvl="1" eaLnBrk="1" hangingPunct="1">
              <a:lnSpc>
                <a:spcPct val="90000"/>
              </a:lnSpc>
            </a:pPr>
            <a:r>
              <a:rPr lang="en-US"/>
              <a:t>Construe: 94% recall, 84% precision over 675 categories </a:t>
            </a:r>
            <a:r>
              <a:rPr lang="en-US">
                <a:solidFill>
                  <a:srgbClr val="00A000"/>
                </a:solidFill>
              </a:rPr>
              <a:t>(Hayes and Weinstein 1990)</a:t>
            </a:r>
          </a:p>
          <a:p>
            <a:pPr eaLnBrk="1" hangingPunct="1">
              <a:lnSpc>
                <a:spcPct val="90000"/>
              </a:lnSpc>
            </a:pPr>
            <a:r>
              <a:rPr lang="en-US">
                <a:ea typeface="ＭＳ Ｐゴシック" pitchFamily="-110" charset="-128"/>
                <a:cs typeface="ＭＳ Ｐゴシック" pitchFamily="-110" charset="-128"/>
              </a:rPr>
              <a:t>Amount of work required is huge</a:t>
            </a:r>
          </a:p>
          <a:p>
            <a:pPr lvl="1" eaLnBrk="1" hangingPunct="1">
              <a:lnSpc>
                <a:spcPct val="90000"/>
              </a:lnSpc>
            </a:pPr>
            <a:r>
              <a:rPr lang="en-US"/>
              <a:t>Estimate 2 days per class … plus maintenance</a:t>
            </a:r>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91" name="Rectangle 2"/>
          <p:cNvSpPr>
            <a:spLocks noGrp="1" noChangeArrowheads="1"/>
          </p:cNvSpPr>
          <p:nvPr>
            <p:ph type="title"/>
          </p:nvPr>
        </p:nvSpPr>
        <p:spPr/>
        <p:txBody>
          <a:bodyPr/>
          <a:lstStyle/>
          <a:p>
            <a:pPr eaLnBrk="1" hangingPunct="1"/>
            <a:r>
              <a:rPr lang="en-US">
                <a:ea typeface="ＭＳ Ｐゴシック" pitchFamily="-110" charset="-128"/>
                <a:cs typeface="ＭＳ Ｐゴシック" pitchFamily="-110" charset="-128"/>
              </a:rPr>
              <a:t>Very little data?</a:t>
            </a:r>
          </a:p>
        </p:txBody>
      </p:sp>
      <p:sp>
        <p:nvSpPr>
          <p:cNvPr id="37892" name="Rectangle 3"/>
          <p:cNvSpPr>
            <a:spLocks noGrp="1" noChangeArrowheads="1"/>
          </p:cNvSpPr>
          <p:nvPr>
            <p:ph type="body" idx="1"/>
          </p:nvPr>
        </p:nvSpPr>
        <p:spPr/>
        <p:txBody>
          <a:bodyPr/>
          <a:lstStyle/>
          <a:p>
            <a:pPr eaLnBrk="1" hangingPunct="1">
              <a:lnSpc>
                <a:spcPct val="90000"/>
              </a:lnSpc>
            </a:pPr>
            <a:r>
              <a:rPr lang="en-US" dirty="0">
                <a:ea typeface="ＭＳ Ｐゴシック" pitchFamily="-110" charset="-128"/>
                <a:cs typeface="ＭＳ Ｐゴシック" pitchFamily="-110" charset="-128"/>
              </a:rPr>
              <a:t>If you’re just doing supervised classification, you should stick to </a:t>
            </a:r>
            <a:r>
              <a:rPr lang="en-US" dirty="0" smtClean="0">
                <a:ea typeface="ＭＳ Ｐゴシック" pitchFamily="-110" charset="-128"/>
                <a:cs typeface="ＭＳ Ｐゴシック" pitchFamily="-110" charset="-128"/>
              </a:rPr>
              <a:t>something with </a:t>
            </a:r>
            <a:r>
              <a:rPr lang="en-US" dirty="0">
                <a:ea typeface="ＭＳ Ｐゴシック" pitchFamily="-110" charset="-128"/>
                <a:cs typeface="ＭＳ Ｐゴシック" pitchFamily="-110" charset="-128"/>
              </a:rPr>
              <a:t>high bias</a:t>
            </a:r>
          </a:p>
          <a:p>
            <a:pPr lvl="1" eaLnBrk="1" hangingPunct="1">
              <a:lnSpc>
                <a:spcPct val="90000"/>
              </a:lnSpc>
            </a:pPr>
            <a:r>
              <a:rPr lang="en-US" dirty="0"/>
              <a:t>There are theoretical results that Naïve </a:t>
            </a:r>
            <a:r>
              <a:rPr lang="en-US" dirty="0" err="1"/>
              <a:t>Bayes</a:t>
            </a:r>
            <a:r>
              <a:rPr lang="en-US" dirty="0"/>
              <a:t> should do well in such circumstances </a:t>
            </a:r>
            <a:r>
              <a:rPr lang="en-US" dirty="0">
                <a:solidFill>
                  <a:srgbClr val="00A000"/>
                </a:solidFill>
              </a:rPr>
              <a:t>(Ng and Jordan 2002 NIPS)</a:t>
            </a:r>
          </a:p>
          <a:p>
            <a:pPr eaLnBrk="1" hangingPunct="1">
              <a:lnSpc>
                <a:spcPct val="90000"/>
              </a:lnSpc>
            </a:pPr>
            <a:r>
              <a:rPr lang="en-US" dirty="0">
                <a:ea typeface="ＭＳ Ｐゴシック" pitchFamily="-110" charset="-128"/>
                <a:cs typeface="ＭＳ Ｐゴシック" pitchFamily="-110" charset="-128"/>
              </a:rPr>
              <a:t>The interesting theoretical answer is to explore semi-supervised training methods:</a:t>
            </a:r>
          </a:p>
          <a:p>
            <a:pPr lvl="1" eaLnBrk="1" hangingPunct="1">
              <a:lnSpc>
                <a:spcPct val="90000"/>
              </a:lnSpc>
            </a:pPr>
            <a:r>
              <a:rPr lang="en-US" dirty="0"/>
              <a:t>Bootstrapping, EM over unlabeled documents, …</a:t>
            </a:r>
          </a:p>
          <a:p>
            <a:pPr eaLnBrk="1" hangingPunct="1">
              <a:lnSpc>
                <a:spcPct val="90000"/>
              </a:lnSpc>
            </a:pPr>
            <a:r>
              <a:rPr lang="en-US" dirty="0">
                <a:ea typeface="ＭＳ Ｐゴシック" pitchFamily="-110" charset="-128"/>
                <a:cs typeface="ＭＳ Ｐゴシック" pitchFamily="-110" charset="-128"/>
              </a:rPr>
              <a:t>The practical answer is to get more labeled data as soon as you can</a:t>
            </a:r>
          </a:p>
          <a:p>
            <a:pPr lvl="1" eaLnBrk="1" hangingPunct="1">
              <a:lnSpc>
                <a:spcPct val="90000"/>
              </a:lnSpc>
            </a:pPr>
            <a:r>
              <a:rPr lang="en-US" dirty="0"/>
              <a:t>How can you insert yourself into a process where humans will be willing to label data for you??</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89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789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7892">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7892">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7892">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789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2" grpId="0" build="p"/>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Bias/variance trade-off</a:t>
            </a:r>
            <a:endParaRPr lang="en-US" dirty="0"/>
          </a:p>
        </p:txBody>
      </p:sp>
      <p:sp>
        <p:nvSpPr>
          <p:cNvPr id="4" name="Oval 3"/>
          <p:cNvSpPr/>
          <p:nvPr/>
        </p:nvSpPr>
        <p:spPr bwMode="auto">
          <a:xfrm>
            <a:off x="2210594" y="33520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cxnSp>
        <p:nvCxnSpPr>
          <p:cNvPr id="6" name="Straight Connector 5"/>
          <p:cNvCxnSpPr/>
          <p:nvPr/>
        </p:nvCxnSpPr>
        <p:spPr bwMode="auto">
          <a:xfrm rot="5400000">
            <a:off x="38894" y="3542506"/>
            <a:ext cx="3581400" cy="1588"/>
          </a:xfrm>
          <a:prstGeom prst="line">
            <a:avLst/>
          </a:prstGeom>
          <a:gradFill rotWithShape="0">
            <a:gsLst>
              <a:gs pos="0">
                <a:srgbClr val="A50021"/>
              </a:gs>
              <a:gs pos="100000">
                <a:schemeClr val="tx1"/>
              </a:gs>
            </a:gsLst>
            <a:lin ang="0" scaled="1"/>
          </a:gradFill>
          <a:ln w="9525" cap="flat" cmpd="sng" algn="ctr">
            <a:solidFill>
              <a:schemeClr val="tx1"/>
            </a:solidFill>
            <a:prstDash val="solid"/>
            <a:miter lim="800000"/>
            <a:headEnd type="none" w="med" len="med"/>
            <a:tailEnd type="none" w="med" len="med"/>
          </a:ln>
          <a:effectLst/>
        </p:spPr>
      </p:cxnSp>
      <p:cxnSp>
        <p:nvCxnSpPr>
          <p:cNvPr id="7" name="Straight Connector 6"/>
          <p:cNvCxnSpPr/>
          <p:nvPr/>
        </p:nvCxnSpPr>
        <p:spPr bwMode="auto">
          <a:xfrm rot="10800000">
            <a:off x="1829594" y="5333206"/>
            <a:ext cx="4572000" cy="1588"/>
          </a:xfrm>
          <a:prstGeom prst="line">
            <a:avLst/>
          </a:prstGeom>
          <a:gradFill rotWithShape="0">
            <a:gsLst>
              <a:gs pos="0">
                <a:srgbClr val="A50021"/>
              </a:gs>
              <a:gs pos="100000">
                <a:schemeClr val="tx1"/>
              </a:gs>
            </a:gsLst>
            <a:lin ang="0" scaled="1"/>
          </a:gradFill>
          <a:ln w="9525" cap="flat" cmpd="sng" algn="ctr">
            <a:solidFill>
              <a:schemeClr val="tx1"/>
            </a:solidFill>
            <a:prstDash val="solid"/>
            <a:miter lim="800000"/>
            <a:headEnd type="none" w="med" len="med"/>
            <a:tailEnd type="none" w="med" len="med"/>
          </a:ln>
          <a:effectLst/>
        </p:spPr>
      </p:cxnSp>
      <p:sp>
        <p:nvSpPr>
          <p:cNvPr id="9" name="Oval 8"/>
          <p:cNvSpPr/>
          <p:nvPr/>
        </p:nvSpPr>
        <p:spPr bwMode="auto">
          <a:xfrm>
            <a:off x="2591594" y="31996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0" name="Oval 9"/>
          <p:cNvSpPr/>
          <p:nvPr/>
        </p:nvSpPr>
        <p:spPr bwMode="auto">
          <a:xfrm>
            <a:off x="2743994" y="35806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1" name="Oval 10"/>
          <p:cNvSpPr/>
          <p:nvPr/>
        </p:nvSpPr>
        <p:spPr bwMode="auto">
          <a:xfrm>
            <a:off x="2896394" y="40378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2" name="Oval 11"/>
          <p:cNvSpPr/>
          <p:nvPr/>
        </p:nvSpPr>
        <p:spPr bwMode="auto">
          <a:xfrm>
            <a:off x="3277394" y="38092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3" name="Oval 12"/>
          <p:cNvSpPr/>
          <p:nvPr/>
        </p:nvSpPr>
        <p:spPr bwMode="auto">
          <a:xfrm>
            <a:off x="3582194" y="42664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4" name="Oval 13"/>
          <p:cNvSpPr/>
          <p:nvPr/>
        </p:nvSpPr>
        <p:spPr bwMode="auto">
          <a:xfrm>
            <a:off x="4039394" y="45712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5" name="Oval 14"/>
          <p:cNvSpPr/>
          <p:nvPr/>
        </p:nvSpPr>
        <p:spPr bwMode="auto">
          <a:xfrm>
            <a:off x="4344194" y="41902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6" name="Oval 15"/>
          <p:cNvSpPr/>
          <p:nvPr/>
        </p:nvSpPr>
        <p:spPr bwMode="auto">
          <a:xfrm>
            <a:off x="4572794" y="37330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7" name="Oval 16"/>
          <p:cNvSpPr/>
          <p:nvPr/>
        </p:nvSpPr>
        <p:spPr bwMode="auto">
          <a:xfrm>
            <a:off x="5106194" y="41140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8" name="Oval 17"/>
          <p:cNvSpPr/>
          <p:nvPr/>
        </p:nvSpPr>
        <p:spPr bwMode="auto">
          <a:xfrm>
            <a:off x="5182394" y="31996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9" name="Oval 18"/>
          <p:cNvSpPr/>
          <p:nvPr/>
        </p:nvSpPr>
        <p:spPr bwMode="auto">
          <a:xfrm>
            <a:off x="5868194" y="34282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20" name="Oval 19"/>
          <p:cNvSpPr/>
          <p:nvPr/>
        </p:nvSpPr>
        <p:spPr bwMode="auto">
          <a:xfrm>
            <a:off x="5944394" y="25900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21" name="TextBox 20"/>
          <p:cNvSpPr txBox="1"/>
          <p:nvPr/>
        </p:nvSpPr>
        <p:spPr>
          <a:xfrm>
            <a:off x="1905000" y="5638800"/>
            <a:ext cx="4876800" cy="830997"/>
          </a:xfrm>
          <a:prstGeom prst="rect">
            <a:avLst/>
          </a:prstGeom>
          <a:noFill/>
        </p:spPr>
        <p:txBody>
          <a:bodyPr wrap="square" rtlCol="0">
            <a:spAutoFit/>
          </a:bodyPr>
          <a:lstStyle/>
          <a:p>
            <a:r>
              <a:rPr lang="en-US" dirty="0" smtClean="0"/>
              <a:t>We want to fit a polynomial to this, which one should we use?</a:t>
            </a:r>
            <a:endParaRPr lang="en-US" dirty="0"/>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5" name="Rectangle 2"/>
          <p:cNvSpPr>
            <a:spLocks noGrp="1" noChangeArrowheads="1"/>
          </p:cNvSpPr>
          <p:nvPr>
            <p:ph type="title"/>
          </p:nvPr>
        </p:nvSpPr>
        <p:spPr/>
        <p:txBody>
          <a:bodyPr/>
          <a:lstStyle/>
          <a:p>
            <a:pPr eaLnBrk="1" hangingPunct="1"/>
            <a:r>
              <a:rPr lang="en-US">
                <a:ea typeface="ＭＳ Ｐゴシック" pitchFamily="-110" charset="-128"/>
                <a:cs typeface="ＭＳ Ｐゴシック" pitchFamily="-110" charset="-128"/>
              </a:rPr>
              <a:t>A reasonable amount of data?</a:t>
            </a:r>
          </a:p>
        </p:txBody>
      </p:sp>
      <p:sp>
        <p:nvSpPr>
          <p:cNvPr id="38916" name="Rectangle 3"/>
          <p:cNvSpPr>
            <a:spLocks noGrp="1" noChangeArrowheads="1"/>
          </p:cNvSpPr>
          <p:nvPr>
            <p:ph type="body" idx="1"/>
          </p:nvPr>
        </p:nvSpPr>
        <p:spPr/>
        <p:txBody>
          <a:bodyPr/>
          <a:lstStyle/>
          <a:p>
            <a:pPr eaLnBrk="1" hangingPunct="1"/>
            <a:r>
              <a:rPr lang="en-US" dirty="0" smtClean="0">
                <a:ea typeface="ＭＳ Ｐゴシック" pitchFamily="-110" charset="-128"/>
                <a:cs typeface="ＭＳ Ｐゴシック" pitchFamily="-110" charset="-128"/>
              </a:rPr>
              <a:t>We </a:t>
            </a:r>
            <a:r>
              <a:rPr lang="en-US" dirty="0">
                <a:ea typeface="ＭＳ Ｐゴシック" pitchFamily="-110" charset="-128"/>
                <a:cs typeface="ＭＳ Ｐゴシック" pitchFamily="-110" charset="-128"/>
              </a:rPr>
              <a:t>can </a:t>
            </a:r>
            <a:r>
              <a:rPr lang="en-US" dirty="0" smtClean="0">
                <a:ea typeface="ＭＳ Ｐゴシック" pitchFamily="-110" charset="-128"/>
                <a:cs typeface="ＭＳ Ｐゴシック" pitchFamily="-110" charset="-128"/>
              </a:rPr>
              <a:t>use any number of different classifiers</a:t>
            </a:r>
            <a:endParaRPr lang="en-US" dirty="0">
              <a:ea typeface="ＭＳ Ｐゴシック" pitchFamily="-110" charset="-128"/>
              <a:cs typeface="ＭＳ Ｐゴシック" pitchFamily="-110" charset="-128"/>
            </a:endParaRPr>
          </a:p>
          <a:p>
            <a:pPr eaLnBrk="1" hangingPunct="1"/>
            <a:r>
              <a:rPr lang="en-US" dirty="0">
                <a:ea typeface="ＭＳ Ｐゴシック" pitchFamily="-110" charset="-128"/>
                <a:cs typeface="ＭＳ Ｐゴシック" pitchFamily="-110" charset="-128"/>
              </a:rPr>
              <a:t>Roll out the SVM!</a:t>
            </a:r>
          </a:p>
          <a:p>
            <a:pPr eaLnBrk="1" hangingPunct="1"/>
            <a:endParaRPr lang="en-US" dirty="0">
              <a:ea typeface="ＭＳ Ｐゴシック" pitchFamily="-110" charset="-128"/>
              <a:cs typeface="ＭＳ Ｐゴシック" pitchFamily="-110" charset="-128"/>
            </a:endParaRPr>
          </a:p>
          <a:p>
            <a:pPr eaLnBrk="1" hangingPunct="1"/>
            <a:r>
              <a:rPr lang="en-US" dirty="0">
                <a:ea typeface="ＭＳ Ｐゴシック" pitchFamily="-110" charset="-128"/>
                <a:cs typeface="ＭＳ Ｐゴシック" pitchFamily="-110" charset="-128"/>
              </a:rPr>
              <a:t>But if you are using an SVM/NB etc., you should probably be prepared with the “hybrid” solution where there is a Boolean overlay</a:t>
            </a:r>
          </a:p>
          <a:p>
            <a:pPr lvl="1" eaLnBrk="1" hangingPunct="1"/>
            <a:r>
              <a:rPr lang="en-US" dirty="0"/>
              <a:t>Or else to use user-interpretable Boolean-like models like decision trees</a:t>
            </a:r>
          </a:p>
          <a:p>
            <a:pPr lvl="1" eaLnBrk="1" hangingPunct="1"/>
            <a:r>
              <a:rPr lang="en-US" dirty="0"/>
              <a:t>Users like to hack, and management likes to be able to implement quick fixes immediately</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9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89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8916">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8916">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89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6" grpId="0" build="p"/>
    </p:bldLst>
  </p:timing>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9" name="Rectangle 2"/>
          <p:cNvSpPr>
            <a:spLocks noGrp="1" noChangeArrowheads="1"/>
          </p:cNvSpPr>
          <p:nvPr>
            <p:ph type="title"/>
          </p:nvPr>
        </p:nvSpPr>
        <p:spPr/>
        <p:txBody>
          <a:bodyPr/>
          <a:lstStyle/>
          <a:p>
            <a:pPr eaLnBrk="1" hangingPunct="1"/>
            <a:r>
              <a:rPr lang="en-US">
                <a:ea typeface="ＭＳ Ｐゴシック" pitchFamily="-110" charset="-128"/>
                <a:cs typeface="ＭＳ Ｐゴシック" pitchFamily="-110" charset="-128"/>
              </a:rPr>
              <a:t>A huge amount of data?</a:t>
            </a:r>
          </a:p>
        </p:txBody>
      </p:sp>
      <p:sp>
        <p:nvSpPr>
          <p:cNvPr id="39940" name="Rectangle 3"/>
          <p:cNvSpPr>
            <a:spLocks noGrp="1" noChangeArrowheads="1"/>
          </p:cNvSpPr>
          <p:nvPr>
            <p:ph type="body" idx="1"/>
          </p:nvPr>
        </p:nvSpPr>
        <p:spPr>
          <a:xfrm>
            <a:off x="457200" y="1676400"/>
            <a:ext cx="8382000" cy="4876800"/>
          </a:xfrm>
        </p:spPr>
        <p:txBody>
          <a:bodyPr/>
          <a:lstStyle/>
          <a:p>
            <a:pPr eaLnBrk="1" hangingPunct="1"/>
            <a:r>
              <a:rPr lang="en-US" dirty="0">
                <a:ea typeface="ＭＳ Ｐゴシック" pitchFamily="-110" charset="-128"/>
                <a:cs typeface="ＭＳ Ｐゴシック" pitchFamily="-110" charset="-128"/>
              </a:rPr>
              <a:t>This is great in theory for doing accurate classification…</a:t>
            </a:r>
          </a:p>
          <a:p>
            <a:pPr eaLnBrk="1" hangingPunct="1"/>
            <a:r>
              <a:rPr lang="en-US" dirty="0">
                <a:ea typeface="ＭＳ Ｐゴシック" pitchFamily="-110" charset="-128"/>
                <a:cs typeface="ＭＳ Ｐゴシック" pitchFamily="-110" charset="-128"/>
              </a:rPr>
              <a:t>But it could easily mean that expensive methods like </a:t>
            </a:r>
            <a:r>
              <a:rPr lang="en-US" dirty="0" err="1">
                <a:ea typeface="ＭＳ Ｐゴシック" pitchFamily="-110" charset="-128"/>
                <a:cs typeface="ＭＳ Ｐゴシック" pitchFamily="-110" charset="-128"/>
              </a:rPr>
              <a:t>SVMs</a:t>
            </a:r>
            <a:r>
              <a:rPr lang="en-US" dirty="0">
                <a:ea typeface="ＭＳ Ｐゴシック" pitchFamily="-110" charset="-128"/>
                <a:cs typeface="ＭＳ Ｐゴシック" pitchFamily="-110" charset="-128"/>
              </a:rPr>
              <a:t> (train time) or </a:t>
            </a:r>
            <a:r>
              <a:rPr lang="en-US" dirty="0" err="1">
                <a:ea typeface="ＭＳ Ｐゴシック" pitchFamily="-110" charset="-128"/>
                <a:cs typeface="ＭＳ Ｐゴシック" pitchFamily="-110" charset="-128"/>
              </a:rPr>
              <a:t>kNN</a:t>
            </a:r>
            <a:r>
              <a:rPr lang="en-US" dirty="0">
                <a:ea typeface="ＭＳ Ｐゴシック" pitchFamily="-110" charset="-128"/>
                <a:cs typeface="ＭＳ Ｐゴシック" pitchFamily="-110" charset="-128"/>
              </a:rPr>
              <a:t> (test time) are quite impractical</a:t>
            </a:r>
          </a:p>
          <a:p>
            <a:pPr eaLnBrk="1" hangingPunct="1"/>
            <a:endParaRPr lang="en-US" dirty="0">
              <a:ea typeface="ＭＳ Ｐゴシック" pitchFamily="-110" charset="-128"/>
              <a:cs typeface="ＭＳ Ｐゴシック" pitchFamily="-110" charset="-128"/>
            </a:endParaRPr>
          </a:p>
          <a:p>
            <a:pPr eaLnBrk="1" hangingPunct="1"/>
            <a:r>
              <a:rPr lang="en-US" dirty="0">
                <a:ea typeface="ＭＳ Ｐゴシック" pitchFamily="-110" charset="-128"/>
                <a:cs typeface="ＭＳ Ｐゴシック" pitchFamily="-110" charset="-128"/>
              </a:rPr>
              <a:t>Naïve </a:t>
            </a:r>
            <a:r>
              <a:rPr lang="en-US" dirty="0" err="1">
                <a:ea typeface="ＭＳ Ｐゴシック" pitchFamily="-110" charset="-128"/>
                <a:cs typeface="ＭＳ Ｐゴシック" pitchFamily="-110" charset="-128"/>
              </a:rPr>
              <a:t>Bayes</a:t>
            </a:r>
            <a:r>
              <a:rPr lang="en-US" dirty="0">
                <a:ea typeface="ＭＳ Ｐゴシック" pitchFamily="-110" charset="-128"/>
                <a:cs typeface="ＭＳ Ｐゴシック" pitchFamily="-110" charset="-128"/>
              </a:rPr>
              <a:t> can come back into its own again!</a:t>
            </a:r>
          </a:p>
          <a:p>
            <a:pPr lvl="1" eaLnBrk="1" hangingPunct="1"/>
            <a:r>
              <a:rPr lang="en-US" dirty="0"/>
              <a:t>Or other advanced methods with linear training/test complexity like regularized logistic regression (though much more expensive to train</a:t>
            </a:r>
            <a:r>
              <a:rPr lang="en-US" dirty="0" smtClean="0"/>
              <a:t>)</a:t>
            </a:r>
          </a:p>
          <a:p>
            <a:pPr eaLnBrk="1" hangingPunct="1"/>
            <a:r>
              <a:rPr lang="en-US" dirty="0" smtClean="0"/>
              <a:t>When you have lots of data, simple things work well!</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940">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9940">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9940">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9940">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994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0" grpId="0" build="p"/>
    </p:bldLst>
  </p:timing>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Slide Number Placeholder 6"/>
          <p:cNvSpPr>
            <a:spLocks noGrp="1"/>
          </p:cNvSpPr>
          <p:nvPr>
            <p:ph type="sldNum" sz="quarter" idx="12"/>
          </p:nvPr>
        </p:nvSpPr>
        <p:spPr>
          <a:noFill/>
        </p:spPr>
        <p:txBody>
          <a:bodyPr/>
          <a:lstStyle/>
          <a:p>
            <a:fld id="{C4F260D1-9EDE-7F40-B2A4-80FD8DBEB8CA}" type="slidenum">
              <a:rPr lang="en-US"/>
              <a:pPr/>
              <a:t>62</a:t>
            </a:fld>
            <a:endParaRPr lang="en-US"/>
          </a:p>
        </p:txBody>
      </p:sp>
      <p:sp>
        <p:nvSpPr>
          <p:cNvPr id="40963" name="Rectangle 2"/>
          <p:cNvSpPr>
            <a:spLocks noGrp="1" noChangeArrowheads="1"/>
          </p:cNvSpPr>
          <p:nvPr>
            <p:ph type="title"/>
          </p:nvPr>
        </p:nvSpPr>
        <p:spPr/>
        <p:txBody>
          <a:bodyPr/>
          <a:lstStyle/>
          <a:p>
            <a:pPr eaLnBrk="1" hangingPunct="1"/>
            <a:r>
              <a:rPr lang="en-US">
                <a:ea typeface="ＭＳ Ｐゴシック" pitchFamily="-110" charset="-128"/>
                <a:cs typeface="ＭＳ Ｐゴシック" pitchFamily="-110" charset="-128"/>
              </a:rPr>
              <a:t>A huge amount of data?</a:t>
            </a:r>
          </a:p>
        </p:txBody>
      </p:sp>
      <p:sp>
        <p:nvSpPr>
          <p:cNvPr id="40964" name="Rectangle 3"/>
          <p:cNvSpPr>
            <a:spLocks noGrp="1" noChangeArrowheads="1"/>
          </p:cNvSpPr>
          <p:nvPr>
            <p:ph type="body" sz="half" idx="1"/>
          </p:nvPr>
        </p:nvSpPr>
        <p:spPr/>
        <p:txBody>
          <a:bodyPr/>
          <a:lstStyle/>
          <a:p>
            <a:pPr eaLnBrk="1" hangingPunct="1"/>
            <a:r>
              <a:rPr lang="en-US" sz="2200">
                <a:ea typeface="ＭＳ Ｐゴシック" pitchFamily="-110" charset="-128"/>
                <a:cs typeface="ＭＳ Ｐゴシック" pitchFamily="-110" charset="-128"/>
              </a:rPr>
              <a:t>With enough data the choice of classifier may not matter much, and the best choice may be unclear</a:t>
            </a:r>
          </a:p>
          <a:p>
            <a:pPr lvl="1" eaLnBrk="1" hangingPunct="1"/>
            <a:r>
              <a:rPr lang="en-US" sz="1800"/>
              <a:t>Data: Brill and Banko on context-sensitive spelling correction</a:t>
            </a:r>
          </a:p>
          <a:p>
            <a:pPr eaLnBrk="1" hangingPunct="1"/>
            <a:endParaRPr lang="en-US" sz="2200">
              <a:ea typeface="ＭＳ Ｐゴシック" pitchFamily="-110" charset="-128"/>
              <a:cs typeface="ＭＳ Ｐゴシック" pitchFamily="-110" charset="-128"/>
            </a:endParaRPr>
          </a:p>
          <a:p>
            <a:pPr eaLnBrk="1" hangingPunct="1"/>
            <a:r>
              <a:rPr lang="en-US" sz="2200">
                <a:ea typeface="ＭＳ Ｐゴシック" pitchFamily="-110" charset="-128"/>
                <a:cs typeface="ＭＳ Ｐゴシック" pitchFamily="-110" charset="-128"/>
              </a:rPr>
              <a:t>But the fact that you have to keep doubling your data to improve performance is a little unpleasant</a:t>
            </a:r>
          </a:p>
        </p:txBody>
      </p:sp>
      <p:pic>
        <p:nvPicPr>
          <p:cNvPr id="40965" name="Picture 4" descr="Brill-Context-Sensitive-Spelling"/>
          <p:cNvPicPr>
            <a:picLocks noGrp="1" noChangeAspect="1" noChangeArrowheads="1"/>
          </p:cNvPicPr>
          <p:nvPr>
            <p:ph sz="half" idx="2"/>
          </p:nvPr>
        </p:nvPicPr>
        <p:blipFill>
          <a:blip r:embed="rId2"/>
          <a:srcRect t="2391"/>
          <a:stretch>
            <a:fillRect/>
          </a:stretch>
        </p:blipFill>
        <p:spPr>
          <a:xfrm>
            <a:off x="4648200" y="2514600"/>
            <a:ext cx="3810000" cy="3435350"/>
          </a:xfrm>
          <a:noFill/>
        </p:spPr>
      </p:pic>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9" name="Rectangle 2"/>
          <p:cNvSpPr>
            <a:spLocks noGrp="1" noChangeArrowheads="1"/>
          </p:cNvSpPr>
          <p:nvPr>
            <p:ph type="title"/>
          </p:nvPr>
        </p:nvSpPr>
        <p:spPr/>
        <p:txBody>
          <a:bodyPr/>
          <a:lstStyle/>
          <a:p>
            <a:pPr eaLnBrk="1" hangingPunct="1"/>
            <a:r>
              <a:rPr lang="en-US">
                <a:ea typeface="ＭＳ Ｐゴシック" pitchFamily="-110" charset="-128"/>
                <a:cs typeface="ＭＳ Ｐゴシック" pitchFamily="-110" charset="-128"/>
              </a:rPr>
              <a:t>The Real World</a:t>
            </a:r>
          </a:p>
        </p:txBody>
      </p:sp>
      <p:sp>
        <p:nvSpPr>
          <p:cNvPr id="34820" name="Rectangle 3"/>
          <p:cNvSpPr>
            <a:spLocks noGrp="1" noChangeArrowheads="1"/>
          </p:cNvSpPr>
          <p:nvPr>
            <p:ph type="body" idx="1"/>
          </p:nvPr>
        </p:nvSpPr>
        <p:spPr/>
        <p:txBody>
          <a:bodyPr/>
          <a:lstStyle/>
          <a:p>
            <a:pPr eaLnBrk="1" hangingPunct="1">
              <a:buFont typeface="Wingdings" pitchFamily="-110" charset="2"/>
              <a:buNone/>
            </a:pPr>
            <a:r>
              <a:rPr lang="en-US" sz="1600">
                <a:ea typeface="ＭＳ Ｐゴシック" pitchFamily="-110" charset="-128"/>
                <a:cs typeface="ＭＳ Ｐゴシック" pitchFamily="-110" charset="-128"/>
              </a:rPr>
              <a:t>P. Jackson and I. Moulinier: </a:t>
            </a:r>
            <a:r>
              <a:rPr lang="en-US" sz="1600" i="1">
                <a:ea typeface="ＭＳ Ｐゴシック" pitchFamily="-110" charset="-128"/>
                <a:cs typeface="ＭＳ Ｐゴシック" pitchFamily="-110" charset="-128"/>
              </a:rPr>
              <a:t>Natural Language Processing for Online Applications</a:t>
            </a:r>
          </a:p>
          <a:p>
            <a:pPr eaLnBrk="1" hangingPunct="1"/>
            <a:r>
              <a:rPr lang="en-US" sz="2200">
                <a:ea typeface="ＭＳ Ｐゴシック" pitchFamily="-110" charset="-128"/>
                <a:cs typeface="ＭＳ Ｐゴシック" pitchFamily="-110" charset="-128"/>
              </a:rPr>
              <a:t>“There is no question concerning the commercial value of being able to classify documents automatically by content. There are myriad potential applications of such a capability for corporate Intranets, government departments, and Internet publishers”</a:t>
            </a:r>
          </a:p>
          <a:p>
            <a:pPr eaLnBrk="1" hangingPunct="1"/>
            <a:endParaRPr lang="en-US" sz="2200">
              <a:ea typeface="ＭＳ Ｐゴシック" pitchFamily="-110" charset="-128"/>
              <a:cs typeface="ＭＳ Ｐゴシック" pitchFamily="-110" charset="-128"/>
            </a:endParaRPr>
          </a:p>
          <a:p>
            <a:pPr eaLnBrk="1" hangingPunct="1"/>
            <a:r>
              <a:rPr lang="en-US" sz="2200">
                <a:ea typeface="ＭＳ Ｐゴシック" pitchFamily="-110" charset="-128"/>
                <a:cs typeface="ＭＳ Ｐゴシック" pitchFamily="-110" charset="-128"/>
              </a:rPr>
              <a:t>“Understanding the data is one of the keys to successful categorization, yet this is an area in which most categorization tool vendors are extremely weak. Many of the ‘one size fits all’ tools on the market have not been tested on a wide range of content types.”</a:t>
            </a:r>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Slide Number Placeholder 5"/>
          <p:cNvSpPr>
            <a:spLocks noGrp="1"/>
          </p:cNvSpPr>
          <p:nvPr>
            <p:ph type="sldNum" sz="quarter" idx="12"/>
          </p:nvPr>
        </p:nvSpPr>
        <p:spPr>
          <a:noFill/>
        </p:spPr>
        <p:txBody>
          <a:bodyPr/>
          <a:lstStyle/>
          <a:p>
            <a:fld id="{75AF4F6C-D0EA-ED4B-B2F9-E65F89650E03}" type="slidenum">
              <a:rPr lang="en-US"/>
              <a:pPr/>
              <a:t>64</a:t>
            </a:fld>
            <a:endParaRPr lang="en-US"/>
          </a:p>
        </p:txBody>
      </p:sp>
      <p:sp>
        <p:nvSpPr>
          <p:cNvPr id="44035" name="Rectangle 2"/>
          <p:cNvSpPr>
            <a:spLocks noGrp="1" noChangeArrowheads="1"/>
          </p:cNvSpPr>
          <p:nvPr>
            <p:ph type="title"/>
          </p:nvPr>
        </p:nvSpPr>
        <p:spPr/>
        <p:txBody>
          <a:bodyPr/>
          <a:lstStyle/>
          <a:p>
            <a:pPr eaLnBrk="1" hangingPunct="1"/>
            <a:r>
              <a:rPr lang="en-US">
                <a:ea typeface="ＭＳ Ｐゴシック" pitchFamily="-110" charset="-128"/>
                <a:cs typeface="ＭＳ Ｐゴシック" pitchFamily="-110" charset="-128"/>
              </a:rPr>
              <a:t>Does putting in “hacks” help?</a:t>
            </a:r>
          </a:p>
        </p:txBody>
      </p:sp>
      <p:sp>
        <p:nvSpPr>
          <p:cNvPr id="44036" name="Rectangle 3"/>
          <p:cNvSpPr>
            <a:spLocks noGrp="1" noChangeArrowheads="1"/>
          </p:cNvSpPr>
          <p:nvPr>
            <p:ph type="body" idx="1"/>
          </p:nvPr>
        </p:nvSpPr>
        <p:spPr/>
        <p:txBody>
          <a:bodyPr/>
          <a:lstStyle/>
          <a:p>
            <a:pPr eaLnBrk="1" hangingPunct="1"/>
            <a:r>
              <a:rPr lang="en-US" dirty="0" smtClean="0">
                <a:ea typeface="ＭＳ Ｐゴシック" pitchFamily="-110" charset="-128"/>
                <a:cs typeface="ＭＳ Ｐゴシック" pitchFamily="-110" charset="-128"/>
              </a:rPr>
              <a:t>You </a:t>
            </a:r>
            <a:r>
              <a:rPr lang="en-US" dirty="0">
                <a:ea typeface="ＭＳ Ｐゴシック" pitchFamily="-110" charset="-128"/>
                <a:cs typeface="ＭＳ Ｐゴシック" pitchFamily="-110" charset="-128"/>
              </a:rPr>
              <a:t>can get a lot of value by differentially weighting contributions from different document zones:</a:t>
            </a:r>
          </a:p>
          <a:p>
            <a:pPr lvl="1" eaLnBrk="1" hangingPunct="1"/>
            <a:r>
              <a:rPr lang="en-US" dirty="0" err="1"/>
              <a:t>Upweighting</a:t>
            </a:r>
            <a:r>
              <a:rPr lang="en-US" dirty="0"/>
              <a:t> title words helps  (Cohen &amp; Singer 1996)</a:t>
            </a:r>
          </a:p>
          <a:p>
            <a:pPr lvl="2" eaLnBrk="1" hangingPunct="1"/>
            <a:r>
              <a:rPr lang="en-US" dirty="0">
                <a:ea typeface="ＭＳ Ｐゴシック" pitchFamily="-110" charset="-128"/>
              </a:rPr>
              <a:t>Doubling the weighting on the title words is a good rule of thumb</a:t>
            </a:r>
          </a:p>
          <a:p>
            <a:pPr lvl="1" eaLnBrk="1" hangingPunct="1"/>
            <a:r>
              <a:rPr lang="en-US" dirty="0" err="1"/>
              <a:t>Upweighting</a:t>
            </a:r>
            <a:r>
              <a:rPr lang="en-US" dirty="0"/>
              <a:t> the first sentence of each paragraph helps (Murata, 1999)</a:t>
            </a:r>
          </a:p>
          <a:p>
            <a:pPr lvl="1" eaLnBrk="1" hangingPunct="1"/>
            <a:r>
              <a:rPr lang="en-US" dirty="0" err="1"/>
              <a:t>Upweighting</a:t>
            </a:r>
            <a:r>
              <a:rPr lang="en-US" dirty="0"/>
              <a:t> sentences that contain title words helps (</a:t>
            </a:r>
            <a:r>
              <a:rPr lang="en-US" dirty="0" err="1"/>
              <a:t>Ko</a:t>
            </a:r>
            <a:r>
              <a:rPr lang="en-US" dirty="0"/>
              <a:t> </a:t>
            </a:r>
            <a:r>
              <a:rPr lang="en-US" i="1" dirty="0"/>
              <a:t>et al,</a:t>
            </a:r>
            <a:r>
              <a:rPr lang="en-US" dirty="0"/>
              <a:t> 2002)</a:t>
            </a:r>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7" name="Rectangle 2"/>
          <p:cNvSpPr>
            <a:spLocks noGrp="1" noChangeArrowheads="1"/>
          </p:cNvSpPr>
          <p:nvPr>
            <p:ph type="title"/>
          </p:nvPr>
        </p:nvSpPr>
        <p:spPr/>
        <p:txBody>
          <a:bodyPr/>
          <a:lstStyle/>
          <a:p>
            <a:pPr eaLnBrk="1" hangingPunct="1"/>
            <a:r>
              <a:rPr lang="en-US" sz="3600">
                <a:ea typeface="ＭＳ Ｐゴシック" pitchFamily="-110" charset="-128"/>
                <a:cs typeface="ＭＳ Ｐゴシック" pitchFamily="-110" charset="-128"/>
              </a:rPr>
              <a:t>Does stemming/lowercasing/… help?</a:t>
            </a:r>
          </a:p>
        </p:txBody>
      </p:sp>
      <p:sp>
        <p:nvSpPr>
          <p:cNvPr id="47108" name="Rectangle 3"/>
          <p:cNvSpPr>
            <a:spLocks noGrp="1" noChangeArrowheads="1"/>
          </p:cNvSpPr>
          <p:nvPr>
            <p:ph type="body" idx="1"/>
          </p:nvPr>
        </p:nvSpPr>
        <p:spPr/>
        <p:txBody>
          <a:bodyPr/>
          <a:lstStyle/>
          <a:p>
            <a:pPr eaLnBrk="1" hangingPunct="1">
              <a:lnSpc>
                <a:spcPct val="90000"/>
              </a:lnSpc>
            </a:pPr>
            <a:r>
              <a:rPr lang="en-US">
                <a:ea typeface="ＭＳ Ｐゴシック" pitchFamily="-110" charset="-128"/>
                <a:cs typeface="ＭＳ Ｐゴシック" pitchFamily="-110" charset="-128"/>
              </a:rPr>
              <a:t>As always it’s hard to tell, and empirical evaluation is normally the gold standard</a:t>
            </a:r>
          </a:p>
          <a:p>
            <a:pPr eaLnBrk="1" hangingPunct="1">
              <a:lnSpc>
                <a:spcPct val="90000"/>
              </a:lnSpc>
            </a:pPr>
            <a:r>
              <a:rPr lang="en-US">
                <a:ea typeface="ＭＳ Ｐゴシック" pitchFamily="-110" charset="-128"/>
                <a:cs typeface="ＭＳ Ｐゴシック" pitchFamily="-110" charset="-128"/>
              </a:rPr>
              <a:t>But note that the role of tools like stemming is rather different for TextCat vs. IR:</a:t>
            </a:r>
          </a:p>
          <a:p>
            <a:pPr lvl="1" eaLnBrk="1" hangingPunct="1">
              <a:lnSpc>
                <a:spcPct val="90000"/>
              </a:lnSpc>
            </a:pPr>
            <a:r>
              <a:rPr lang="en-US"/>
              <a:t>For IR, you often want to collapse forms of the verb </a:t>
            </a:r>
            <a:r>
              <a:rPr lang="en-US" i="1"/>
              <a:t>oxygenate</a:t>
            </a:r>
            <a:r>
              <a:rPr lang="en-US"/>
              <a:t> and </a:t>
            </a:r>
            <a:r>
              <a:rPr lang="en-US" i="1"/>
              <a:t>oxygenation</a:t>
            </a:r>
            <a:r>
              <a:rPr lang="en-US"/>
              <a:t>, since all of those documents will be relevant to a query for </a:t>
            </a:r>
            <a:r>
              <a:rPr lang="en-US" i="1"/>
              <a:t>oxygenation</a:t>
            </a:r>
          </a:p>
          <a:p>
            <a:pPr lvl="1" eaLnBrk="1" hangingPunct="1">
              <a:lnSpc>
                <a:spcPct val="90000"/>
              </a:lnSpc>
            </a:pPr>
            <a:r>
              <a:rPr lang="en-US"/>
              <a:t>For TextCat, with sufficient training data, stemming </a:t>
            </a:r>
            <a:r>
              <a:rPr lang="en-US" i="1"/>
              <a:t>does no good. </a:t>
            </a:r>
            <a:r>
              <a:rPr lang="en-US"/>
              <a:t>It only helps in compensating for data sparseness (which can be severe in TextCat applications). </a:t>
            </a:r>
            <a:r>
              <a:rPr lang="en-US" i="1"/>
              <a:t>Overly aggressive stemming can easily degrade performance.</a:t>
            </a:r>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682" name="Slide Number Placeholder 5"/>
          <p:cNvSpPr>
            <a:spLocks noGrp="1"/>
          </p:cNvSpPr>
          <p:nvPr>
            <p:ph type="sldNum" sz="quarter" idx="12"/>
          </p:nvPr>
        </p:nvSpPr>
        <p:spPr>
          <a:noFill/>
        </p:spPr>
        <p:txBody>
          <a:bodyPr/>
          <a:lstStyle/>
          <a:p>
            <a:fld id="{B057A6F9-7E40-AC45-9F7C-639992FAC023}" type="slidenum">
              <a:rPr lang="en-US" smtClean="0"/>
              <a:pPr/>
              <a:t>66</a:t>
            </a:fld>
            <a:endParaRPr lang="en-US" smtClean="0"/>
          </a:p>
        </p:txBody>
      </p:sp>
      <p:sp>
        <p:nvSpPr>
          <p:cNvPr id="71683" name="Rectangle 2"/>
          <p:cNvSpPr>
            <a:spLocks noGrp="1" noChangeArrowheads="1"/>
          </p:cNvSpPr>
          <p:nvPr>
            <p:ph type="title"/>
          </p:nvPr>
        </p:nvSpPr>
        <p:spPr/>
        <p:txBody>
          <a:bodyPr/>
          <a:lstStyle/>
          <a:p>
            <a:pPr eaLnBrk="1" hangingPunct="1"/>
            <a:r>
              <a:rPr lang="en-US">
                <a:ea typeface="ＭＳ Ｐゴシック" pitchFamily="-110" charset="-128"/>
                <a:cs typeface="ＭＳ Ｐゴシック" pitchFamily="-110" charset="-128"/>
              </a:rPr>
              <a:t>References</a:t>
            </a:r>
          </a:p>
        </p:txBody>
      </p:sp>
      <p:sp>
        <p:nvSpPr>
          <p:cNvPr id="71684" name="Rectangle 3"/>
          <p:cNvSpPr>
            <a:spLocks noGrp="1" noChangeArrowheads="1"/>
          </p:cNvSpPr>
          <p:nvPr>
            <p:ph type="body" idx="1"/>
          </p:nvPr>
        </p:nvSpPr>
        <p:spPr/>
        <p:txBody>
          <a:bodyPr/>
          <a:lstStyle/>
          <a:p>
            <a:pPr eaLnBrk="1" hangingPunct="1">
              <a:lnSpc>
                <a:spcPct val="85000"/>
              </a:lnSpc>
            </a:pPr>
            <a:r>
              <a:rPr lang="en-US" sz="1900" i="1" smtClean="0">
                <a:ea typeface="ＭＳ Ｐゴシック" pitchFamily="-110" charset="-128"/>
                <a:cs typeface="ＭＳ Ｐゴシック" pitchFamily="-110" charset="-128"/>
              </a:rPr>
              <a:t>IIR </a:t>
            </a:r>
            <a:r>
              <a:rPr lang="en-US" sz="1900" smtClean="0">
                <a:ea typeface="ＭＳ Ｐゴシック" pitchFamily="-110" charset="-128"/>
                <a:cs typeface="ＭＳ Ｐゴシック" pitchFamily="-110" charset="-128"/>
              </a:rPr>
              <a:t>14</a:t>
            </a:r>
            <a:endParaRPr lang="en-US" sz="1900" i="1" smtClean="0">
              <a:ea typeface="ＭＳ Ｐゴシック" pitchFamily="-110" charset="-128"/>
              <a:cs typeface="ＭＳ Ｐゴシック" pitchFamily="-110" charset="-128"/>
            </a:endParaRPr>
          </a:p>
          <a:p>
            <a:pPr eaLnBrk="1" hangingPunct="1">
              <a:lnSpc>
                <a:spcPct val="85000"/>
              </a:lnSpc>
            </a:pPr>
            <a:r>
              <a:rPr lang="en-US" sz="1900" smtClean="0">
                <a:ea typeface="ＭＳ Ｐゴシック" pitchFamily="-110" charset="-128"/>
                <a:cs typeface="ＭＳ Ｐゴシック" pitchFamily="-110" charset="-128"/>
              </a:rPr>
              <a:t>Fabrizio Sebastiani.  Machine Learning in Automated Text Categorization.  </a:t>
            </a:r>
            <a:r>
              <a:rPr lang="en-US" sz="1900" i="1" smtClean="0">
                <a:ea typeface="ＭＳ Ｐゴシック" pitchFamily="-110" charset="-128"/>
                <a:cs typeface="ＭＳ Ｐゴシック" pitchFamily="-110" charset="-128"/>
              </a:rPr>
              <a:t>ACM Computing Surveys</a:t>
            </a:r>
            <a:r>
              <a:rPr lang="en-US" sz="1900" smtClean="0">
                <a:ea typeface="ＭＳ Ｐゴシック" pitchFamily="-110" charset="-128"/>
                <a:cs typeface="ＭＳ Ｐゴシック" pitchFamily="-110" charset="-128"/>
              </a:rPr>
              <a:t>, 34(1):1-47, 2002.</a:t>
            </a:r>
          </a:p>
          <a:p>
            <a:pPr eaLnBrk="1" hangingPunct="1">
              <a:lnSpc>
                <a:spcPct val="85000"/>
              </a:lnSpc>
            </a:pPr>
            <a:r>
              <a:rPr lang="en-US" sz="1900" smtClean="0">
                <a:ea typeface="ＭＳ Ｐゴシック" pitchFamily="-110" charset="-128"/>
                <a:cs typeface="ＭＳ Ｐゴシック" pitchFamily="-110" charset="-128"/>
              </a:rPr>
              <a:t>Tom Mitchell, Machine Learning.  McGraw-Hill, 1997. </a:t>
            </a:r>
          </a:p>
          <a:p>
            <a:pPr eaLnBrk="1" hangingPunct="1">
              <a:lnSpc>
                <a:spcPct val="85000"/>
              </a:lnSpc>
            </a:pPr>
            <a:r>
              <a:rPr lang="en-US" sz="1900" smtClean="0">
                <a:ea typeface="ＭＳ Ｐゴシック" pitchFamily="-110" charset="-128"/>
                <a:cs typeface="ＭＳ Ｐゴシック" pitchFamily="-110" charset="-128"/>
              </a:rPr>
              <a:t>Yiming Yang &amp; Xin Liu, A re-examination of text categorization methods.  </a:t>
            </a:r>
            <a:r>
              <a:rPr lang="en-US" sz="1900" i="1" smtClean="0">
                <a:ea typeface="ＭＳ Ｐゴシック" pitchFamily="-110" charset="-128"/>
                <a:cs typeface="ＭＳ Ｐゴシック" pitchFamily="-110" charset="-128"/>
              </a:rPr>
              <a:t>Proceedings of SIGIR</a:t>
            </a:r>
            <a:r>
              <a:rPr lang="en-US" sz="1900" smtClean="0">
                <a:ea typeface="ＭＳ Ｐゴシック" pitchFamily="-110" charset="-128"/>
                <a:cs typeface="ＭＳ Ｐゴシック" pitchFamily="-110" charset="-128"/>
              </a:rPr>
              <a:t>, 1999.</a:t>
            </a:r>
          </a:p>
          <a:p>
            <a:pPr eaLnBrk="1" hangingPunct="1">
              <a:lnSpc>
                <a:spcPct val="85000"/>
              </a:lnSpc>
            </a:pPr>
            <a:r>
              <a:rPr lang="en-US" sz="1900" smtClean="0">
                <a:ea typeface="ＭＳ Ｐゴシック" pitchFamily="-110" charset="-128"/>
                <a:cs typeface="ＭＳ Ｐゴシック" pitchFamily="-110" charset="-128"/>
              </a:rPr>
              <a:t>Evaluating and Optimizing Autonomous Text Classification Systems (1995) David Lewis. Proceedings of the 18th Annual International ACM SIGIR Conference on Research and Development in Information Retrieval</a:t>
            </a:r>
          </a:p>
          <a:p>
            <a:pPr eaLnBrk="1" hangingPunct="1">
              <a:lnSpc>
                <a:spcPct val="85000"/>
              </a:lnSpc>
            </a:pPr>
            <a:r>
              <a:rPr lang="en-US" sz="1900" smtClean="0">
                <a:ea typeface="ＭＳ Ｐゴシック" pitchFamily="-110" charset="-128"/>
                <a:cs typeface="ＭＳ Ｐゴシック" pitchFamily="-110" charset="-128"/>
              </a:rPr>
              <a:t>Trevor Hastie, Robert Tibshirani and Jerome Friedman, </a:t>
            </a:r>
            <a:r>
              <a:rPr lang="en-US" sz="1900" i="1" smtClean="0">
                <a:ea typeface="ＭＳ Ｐゴシック" pitchFamily="-110" charset="-128"/>
                <a:cs typeface="ＭＳ Ｐゴシック" pitchFamily="-110" charset="-128"/>
              </a:rPr>
              <a:t>Elements of Statistical Learning: Data Mining, Inference and Prediction</a:t>
            </a:r>
            <a:r>
              <a:rPr lang="en-US" sz="1900" smtClean="0">
                <a:ea typeface="ＭＳ Ｐゴシック" pitchFamily="-110" charset="-128"/>
                <a:cs typeface="ＭＳ Ｐゴシック" pitchFamily="-110" charset="-128"/>
              </a:rPr>
              <a:t>. Springer-Verlag, New York.</a:t>
            </a:r>
          </a:p>
          <a:p>
            <a:pPr eaLnBrk="1" hangingPunct="1">
              <a:lnSpc>
                <a:spcPct val="85000"/>
              </a:lnSpc>
            </a:pPr>
            <a:r>
              <a:rPr lang="en-US" sz="1800" smtClean="0">
                <a:ea typeface="ＭＳ Ｐゴシック" pitchFamily="-110" charset="-128"/>
                <a:cs typeface="ＭＳ Ｐゴシック" pitchFamily="-110" charset="-128"/>
              </a:rPr>
              <a:t>Open Calais: Automatic Semantic Tagging</a:t>
            </a:r>
          </a:p>
          <a:p>
            <a:pPr lvl="1" eaLnBrk="1" hangingPunct="1">
              <a:lnSpc>
                <a:spcPct val="85000"/>
              </a:lnSpc>
            </a:pPr>
            <a:r>
              <a:rPr lang="en-US" sz="1700" smtClean="0"/>
              <a:t>Free </a:t>
            </a:r>
            <a:r>
              <a:rPr lang="en-US" sz="900" smtClean="0">
                <a:solidFill>
                  <a:srgbClr val="00AB7E"/>
                </a:solidFill>
              </a:rPr>
              <a:t>(but they can keep your data)</a:t>
            </a:r>
            <a:r>
              <a:rPr lang="en-US" sz="1700" smtClean="0"/>
              <a:t>, provided by Thompson/Reuters</a:t>
            </a:r>
          </a:p>
          <a:p>
            <a:pPr eaLnBrk="1" hangingPunct="1">
              <a:lnSpc>
                <a:spcPct val="85000"/>
              </a:lnSpc>
            </a:pPr>
            <a:r>
              <a:rPr lang="en-US" sz="1800" smtClean="0">
                <a:ea typeface="ＭＳ Ｐゴシック" pitchFamily="-110" charset="-128"/>
                <a:cs typeface="ＭＳ Ｐゴシック" pitchFamily="-110" charset="-128"/>
              </a:rPr>
              <a:t>Weka: A data mining software package that includes an implementation of many ML algorithms</a:t>
            </a:r>
          </a:p>
          <a:p>
            <a:pPr eaLnBrk="1" hangingPunct="1">
              <a:lnSpc>
                <a:spcPct val="60000"/>
              </a:lnSpc>
            </a:pPr>
            <a:endParaRPr lang="en-US" sz="1900" smtClean="0">
              <a:ea typeface="ＭＳ Ｐゴシック" pitchFamily="-110" charset="-128"/>
              <a:cs typeface="ＭＳ Ｐゴシック" pitchFamily="-110" charset="-128"/>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Bias/variance trade-off</a:t>
            </a:r>
            <a:endParaRPr lang="en-US" dirty="0"/>
          </a:p>
        </p:txBody>
      </p:sp>
      <p:sp>
        <p:nvSpPr>
          <p:cNvPr id="4" name="Oval 3"/>
          <p:cNvSpPr/>
          <p:nvPr/>
        </p:nvSpPr>
        <p:spPr bwMode="auto">
          <a:xfrm>
            <a:off x="762794" y="33520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cxnSp>
        <p:nvCxnSpPr>
          <p:cNvPr id="6" name="Straight Connector 5"/>
          <p:cNvCxnSpPr/>
          <p:nvPr/>
        </p:nvCxnSpPr>
        <p:spPr bwMode="auto">
          <a:xfrm rot="5400000">
            <a:off x="-1408906" y="3542506"/>
            <a:ext cx="3581400" cy="1588"/>
          </a:xfrm>
          <a:prstGeom prst="line">
            <a:avLst/>
          </a:prstGeom>
          <a:gradFill rotWithShape="0">
            <a:gsLst>
              <a:gs pos="0">
                <a:srgbClr val="A50021"/>
              </a:gs>
              <a:gs pos="100000">
                <a:schemeClr val="tx1"/>
              </a:gs>
            </a:gsLst>
            <a:lin ang="0" scaled="1"/>
          </a:gradFill>
          <a:ln w="9525" cap="flat" cmpd="sng" algn="ctr">
            <a:solidFill>
              <a:schemeClr val="tx1"/>
            </a:solidFill>
            <a:prstDash val="solid"/>
            <a:miter lim="800000"/>
            <a:headEnd type="none" w="med" len="med"/>
            <a:tailEnd type="none" w="med" len="med"/>
          </a:ln>
          <a:effectLst/>
        </p:spPr>
      </p:cxnSp>
      <p:cxnSp>
        <p:nvCxnSpPr>
          <p:cNvPr id="7" name="Straight Connector 6"/>
          <p:cNvCxnSpPr/>
          <p:nvPr/>
        </p:nvCxnSpPr>
        <p:spPr bwMode="auto">
          <a:xfrm rot="10800000">
            <a:off x="381794" y="5333206"/>
            <a:ext cx="4572000" cy="1588"/>
          </a:xfrm>
          <a:prstGeom prst="line">
            <a:avLst/>
          </a:prstGeom>
          <a:gradFill rotWithShape="0">
            <a:gsLst>
              <a:gs pos="0">
                <a:srgbClr val="A50021"/>
              </a:gs>
              <a:gs pos="100000">
                <a:schemeClr val="tx1"/>
              </a:gs>
            </a:gsLst>
            <a:lin ang="0" scaled="1"/>
          </a:gradFill>
          <a:ln w="9525" cap="flat" cmpd="sng" algn="ctr">
            <a:solidFill>
              <a:schemeClr val="tx1"/>
            </a:solidFill>
            <a:prstDash val="solid"/>
            <a:miter lim="800000"/>
            <a:headEnd type="none" w="med" len="med"/>
            <a:tailEnd type="none" w="med" len="med"/>
          </a:ln>
          <a:effectLst/>
        </p:spPr>
      </p:cxnSp>
      <p:sp>
        <p:nvSpPr>
          <p:cNvPr id="9" name="Oval 8"/>
          <p:cNvSpPr/>
          <p:nvPr/>
        </p:nvSpPr>
        <p:spPr bwMode="auto">
          <a:xfrm>
            <a:off x="1143794" y="31996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0" name="Oval 9"/>
          <p:cNvSpPr/>
          <p:nvPr/>
        </p:nvSpPr>
        <p:spPr bwMode="auto">
          <a:xfrm>
            <a:off x="1296194" y="35806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1" name="Oval 10"/>
          <p:cNvSpPr/>
          <p:nvPr/>
        </p:nvSpPr>
        <p:spPr bwMode="auto">
          <a:xfrm>
            <a:off x="1448594" y="40378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2" name="Oval 11"/>
          <p:cNvSpPr/>
          <p:nvPr/>
        </p:nvSpPr>
        <p:spPr bwMode="auto">
          <a:xfrm>
            <a:off x="1829594" y="38092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3" name="Oval 12"/>
          <p:cNvSpPr/>
          <p:nvPr/>
        </p:nvSpPr>
        <p:spPr bwMode="auto">
          <a:xfrm>
            <a:off x="2134394" y="42664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4" name="Oval 13"/>
          <p:cNvSpPr/>
          <p:nvPr/>
        </p:nvSpPr>
        <p:spPr bwMode="auto">
          <a:xfrm>
            <a:off x="2591594" y="45712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5" name="Oval 14"/>
          <p:cNvSpPr/>
          <p:nvPr/>
        </p:nvSpPr>
        <p:spPr bwMode="auto">
          <a:xfrm>
            <a:off x="2896394" y="41902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6" name="Oval 15"/>
          <p:cNvSpPr/>
          <p:nvPr/>
        </p:nvSpPr>
        <p:spPr bwMode="auto">
          <a:xfrm>
            <a:off x="3124994" y="37330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7" name="Oval 16"/>
          <p:cNvSpPr/>
          <p:nvPr/>
        </p:nvSpPr>
        <p:spPr bwMode="auto">
          <a:xfrm>
            <a:off x="3658394" y="41140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8" name="Oval 17"/>
          <p:cNvSpPr/>
          <p:nvPr/>
        </p:nvSpPr>
        <p:spPr bwMode="auto">
          <a:xfrm>
            <a:off x="3734594" y="31996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9" name="Oval 18"/>
          <p:cNvSpPr/>
          <p:nvPr/>
        </p:nvSpPr>
        <p:spPr bwMode="auto">
          <a:xfrm>
            <a:off x="4420394" y="34282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20" name="Oval 19"/>
          <p:cNvSpPr/>
          <p:nvPr/>
        </p:nvSpPr>
        <p:spPr bwMode="auto">
          <a:xfrm>
            <a:off x="4496594" y="25900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21" name="TextBox 20"/>
          <p:cNvSpPr txBox="1"/>
          <p:nvPr/>
        </p:nvSpPr>
        <p:spPr>
          <a:xfrm>
            <a:off x="685800" y="5943600"/>
            <a:ext cx="4876800" cy="461665"/>
          </a:xfrm>
          <a:prstGeom prst="rect">
            <a:avLst/>
          </a:prstGeom>
          <a:noFill/>
        </p:spPr>
        <p:txBody>
          <a:bodyPr wrap="square" rtlCol="0">
            <a:spAutoFit/>
          </a:bodyPr>
          <a:lstStyle/>
          <a:p>
            <a:r>
              <a:rPr lang="en-US" dirty="0" smtClean="0">
                <a:solidFill>
                  <a:srgbClr val="FF0000"/>
                </a:solidFill>
              </a:rPr>
              <a:t>High variance OR high bias?</a:t>
            </a:r>
            <a:endParaRPr lang="en-US" dirty="0">
              <a:solidFill>
                <a:srgbClr val="FF0000"/>
              </a:solidFill>
            </a:endParaRPr>
          </a:p>
        </p:txBody>
      </p:sp>
      <p:cxnSp>
        <p:nvCxnSpPr>
          <p:cNvPr id="23" name="Straight Connector 22"/>
          <p:cNvCxnSpPr/>
          <p:nvPr/>
        </p:nvCxnSpPr>
        <p:spPr bwMode="auto">
          <a:xfrm rot="10800000" flipV="1">
            <a:off x="533400" y="2971800"/>
            <a:ext cx="5029200" cy="1600200"/>
          </a:xfrm>
          <a:prstGeom prst="line">
            <a:avLst/>
          </a:prstGeom>
          <a:gradFill rotWithShape="0">
            <a:gsLst>
              <a:gs pos="0">
                <a:srgbClr val="A50021"/>
              </a:gs>
              <a:gs pos="100000">
                <a:schemeClr val="tx1"/>
              </a:gs>
            </a:gsLst>
            <a:lin ang="0" scaled="1"/>
          </a:gradFill>
          <a:ln w="38100" cap="flat" cmpd="sng" algn="ctr">
            <a:solidFill>
              <a:srgbClr val="CC0000"/>
            </a:solidFill>
            <a:prstDash val="solid"/>
            <a:miter lim="800000"/>
            <a:headEnd type="none" w="med" len="med"/>
            <a:tailEnd type="none" w="med" len="med"/>
          </a:ln>
          <a:effectLst/>
        </p:spPr>
      </p:cxnSp>
      <p:sp>
        <p:nvSpPr>
          <p:cNvPr id="24" name="Content Placeholder 6"/>
          <p:cNvSpPr>
            <a:spLocks noGrp="1"/>
          </p:cNvSpPr>
          <p:nvPr>
            <p:ph idx="1"/>
          </p:nvPr>
        </p:nvSpPr>
        <p:spPr>
          <a:xfrm>
            <a:off x="5257800" y="1676400"/>
            <a:ext cx="3733800" cy="4876800"/>
          </a:xfrm>
        </p:spPr>
        <p:txBody>
          <a:bodyPr/>
          <a:lstStyle/>
          <a:p>
            <a:r>
              <a:rPr lang="en-US" sz="2000" dirty="0" smtClean="0"/>
              <a:t>Bias: How well does the model predict the training data?</a:t>
            </a:r>
          </a:p>
          <a:p>
            <a:pPr lvl="1"/>
            <a:r>
              <a:rPr lang="en-US" sz="1800" dirty="0" smtClean="0"/>
              <a:t>high bias – the model doesn’t do a good job of predicting the training data (high training set error)</a:t>
            </a:r>
          </a:p>
          <a:p>
            <a:pPr lvl="1"/>
            <a:r>
              <a:rPr lang="en-US" sz="1800" dirty="0" smtClean="0"/>
              <a:t>The model predictions are biased by the model</a:t>
            </a:r>
          </a:p>
          <a:p>
            <a:r>
              <a:rPr lang="en-US" sz="2000" dirty="0" smtClean="0"/>
              <a:t>Variance: How sensitive to the training data is the learned model?</a:t>
            </a:r>
          </a:p>
          <a:p>
            <a:pPr lvl="1"/>
            <a:r>
              <a:rPr lang="en-US" sz="1800" dirty="0" smtClean="0"/>
              <a:t>high variance – changing the training data can drastically change the learned model</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Bias/variance trade-off</a:t>
            </a:r>
            <a:endParaRPr lang="en-US" dirty="0"/>
          </a:p>
        </p:txBody>
      </p:sp>
      <p:sp>
        <p:nvSpPr>
          <p:cNvPr id="4" name="Oval 3"/>
          <p:cNvSpPr/>
          <p:nvPr/>
        </p:nvSpPr>
        <p:spPr bwMode="auto">
          <a:xfrm>
            <a:off x="762794" y="33520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cxnSp>
        <p:nvCxnSpPr>
          <p:cNvPr id="6" name="Straight Connector 5"/>
          <p:cNvCxnSpPr/>
          <p:nvPr/>
        </p:nvCxnSpPr>
        <p:spPr bwMode="auto">
          <a:xfrm rot="5400000">
            <a:off x="-1408906" y="3542506"/>
            <a:ext cx="3581400" cy="1588"/>
          </a:xfrm>
          <a:prstGeom prst="line">
            <a:avLst/>
          </a:prstGeom>
          <a:gradFill rotWithShape="0">
            <a:gsLst>
              <a:gs pos="0">
                <a:srgbClr val="A50021"/>
              </a:gs>
              <a:gs pos="100000">
                <a:schemeClr val="tx1"/>
              </a:gs>
            </a:gsLst>
            <a:lin ang="0" scaled="1"/>
          </a:gradFill>
          <a:ln w="9525" cap="flat" cmpd="sng" algn="ctr">
            <a:solidFill>
              <a:schemeClr val="tx1"/>
            </a:solidFill>
            <a:prstDash val="solid"/>
            <a:miter lim="800000"/>
            <a:headEnd type="none" w="med" len="med"/>
            <a:tailEnd type="none" w="med" len="med"/>
          </a:ln>
          <a:effectLst/>
        </p:spPr>
      </p:cxnSp>
      <p:cxnSp>
        <p:nvCxnSpPr>
          <p:cNvPr id="7" name="Straight Connector 6"/>
          <p:cNvCxnSpPr/>
          <p:nvPr/>
        </p:nvCxnSpPr>
        <p:spPr bwMode="auto">
          <a:xfrm rot="10800000">
            <a:off x="381794" y="5333206"/>
            <a:ext cx="4572000" cy="1588"/>
          </a:xfrm>
          <a:prstGeom prst="line">
            <a:avLst/>
          </a:prstGeom>
          <a:gradFill rotWithShape="0">
            <a:gsLst>
              <a:gs pos="0">
                <a:srgbClr val="A50021"/>
              </a:gs>
              <a:gs pos="100000">
                <a:schemeClr val="tx1"/>
              </a:gs>
            </a:gsLst>
            <a:lin ang="0" scaled="1"/>
          </a:gradFill>
          <a:ln w="9525" cap="flat" cmpd="sng" algn="ctr">
            <a:solidFill>
              <a:schemeClr val="tx1"/>
            </a:solidFill>
            <a:prstDash val="solid"/>
            <a:miter lim="800000"/>
            <a:headEnd type="none" w="med" len="med"/>
            <a:tailEnd type="none" w="med" len="med"/>
          </a:ln>
          <a:effectLst/>
        </p:spPr>
      </p:cxnSp>
      <p:sp>
        <p:nvSpPr>
          <p:cNvPr id="9" name="Oval 8"/>
          <p:cNvSpPr/>
          <p:nvPr/>
        </p:nvSpPr>
        <p:spPr bwMode="auto">
          <a:xfrm>
            <a:off x="1143794" y="31996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0" name="Oval 9"/>
          <p:cNvSpPr/>
          <p:nvPr/>
        </p:nvSpPr>
        <p:spPr bwMode="auto">
          <a:xfrm>
            <a:off x="1296194" y="35806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1" name="Oval 10"/>
          <p:cNvSpPr/>
          <p:nvPr/>
        </p:nvSpPr>
        <p:spPr bwMode="auto">
          <a:xfrm>
            <a:off x="1448594" y="40378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2" name="Oval 11"/>
          <p:cNvSpPr/>
          <p:nvPr/>
        </p:nvSpPr>
        <p:spPr bwMode="auto">
          <a:xfrm>
            <a:off x="1829594" y="38092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3" name="Oval 12"/>
          <p:cNvSpPr/>
          <p:nvPr/>
        </p:nvSpPr>
        <p:spPr bwMode="auto">
          <a:xfrm>
            <a:off x="2134394" y="42664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4" name="Oval 13"/>
          <p:cNvSpPr/>
          <p:nvPr/>
        </p:nvSpPr>
        <p:spPr bwMode="auto">
          <a:xfrm>
            <a:off x="2591594" y="45712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5" name="Oval 14"/>
          <p:cNvSpPr/>
          <p:nvPr/>
        </p:nvSpPr>
        <p:spPr bwMode="auto">
          <a:xfrm>
            <a:off x="2896394" y="41902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6" name="Oval 15"/>
          <p:cNvSpPr/>
          <p:nvPr/>
        </p:nvSpPr>
        <p:spPr bwMode="auto">
          <a:xfrm>
            <a:off x="3124994" y="37330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7" name="Oval 16"/>
          <p:cNvSpPr/>
          <p:nvPr/>
        </p:nvSpPr>
        <p:spPr bwMode="auto">
          <a:xfrm>
            <a:off x="3658394" y="41140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8" name="Oval 17"/>
          <p:cNvSpPr/>
          <p:nvPr/>
        </p:nvSpPr>
        <p:spPr bwMode="auto">
          <a:xfrm>
            <a:off x="3734594" y="31996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9" name="Oval 18"/>
          <p:cNvSpPr/>
          <p:nvPr/>
        </p:nvSpPr>
        <p:spPr bwMode="auto">
          <a:xfrm>
            <a:off x="4420394" y="34282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20" name="Oval 19"/>
          <p:cNvSpPr/>
          <p:nvPr/>
        </p:nvSpPr>
        <p:spPr bwMode="auto">
          <a:xfrm>
            <a:off x="4496594" y="25900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21" name="TextBox 20"/>
          <p:cNvSpPr txBox="1"/>
          <p:nvPr/>
        </p:nvSpPr>
        <p:spPr>
          <a:xfrm>
            <a:off x="685800" y="5943600"/>
            <a:ext cx="4876800" cy="461665"/>
          </a:xfrm>
          <a:prstGeom prst="rect">
            <a:avLst/>
          </a:prstGeom>
          <a:noFill/>
        </p:spPr>
        <p:txBody>
          <a:bodyPr wrap="square" rtlCol="0">
            <a:spAutoFit/>
          </a:bodyPr>
          <a:lstStyle/>
          <a:p>
            <a:r>
              <a:rPr lang="en-US" dirty="0" smtClean="0">
                <a:solidFill>
                  <a:srgbClr val="0000FF"/>
                </a:solidFill>
              </a:rPr>
              <a:t>High bias</a:t>
            </a:r>
            <a:endParaRPr lang="en-US" dirty="0">
              <a:solidFill>
                <a:srgbClr val="0000FF"/>
              </a:solidFill>
            </a:endParaRPr>
          </a:p>
        </p:txBody>
      </p:sp>
      <p:cxnSp>
        <p:nvCxnSpPr>
          <p:cNvPr id="23" name="Straight Connector 22"/>
          <p:cNvCxnSpPr/>
          <p:nvPr/>
        </p:nvCxnSpPr>
        <p:spPr bwMode="auto">
          <a:xfrm rot="10800000" flipV="1">
            <a:off x="533400" y="2971800"/>
            <a:ext cx="5029200" cy="1600200"/>
          </a:xfrm>
          <a:prstGeom prst="line">
            <a:avLst/>
          </a:prstGeom>
          <a:gradFill rotWithShape="0">
            <a:gsLst>
              <a:gs pos="0">
                <a:srgbClr val="A50021"/>
              </a:gs>
              <a:gs pos="100000">
                <a:schemeClr val="tx1"/>
              </a:gs>
            </a:gsLst>
            <a:lin ang="0" scaled="1"/>
          </a:gradFill>
          <a:ln w="38100" cap="flat" cmpd="sng" algn="ctr">
            <a:solidFill>
              <a:srgbClr val="CC0000"/>
            </a:solidFill>
            <a:prstDash val="solid"/>
            <a:miter lim="800000"/>
            <a:headEnd type="none" w="med" len="med"/>
            <a:tailEnd type="none" w="med" len="med"/>
          </a:ln>
          <a:effectLst/>
        </p:spPr>
      </p:cxnSp>
      <p:sp>
        <p:nvSpPr>
          <p:cNvPr id="24" name="Content Placeholder 6"/>
          <p:cNvSpPr>
            <a:spLocks noGrp="1"/>
          </p:cNvSpPr>
          <p:nvPr>
            <p:ph idx="1"/>
          </p:nvPr>
        </p:nvSpPr>
        <p:spPr>
          <a:xfrm>
            <a:off x="5257800" y="1676400"/>
            <a:ext cx="3733800" cy="4876800"/>
          </a:xfrm>
        </p:spPr>
        <p:txBody>
          <a:bodyPr/>
          <a:lstStyle/>
          <a:p>
            <a:r>
              <a:rPr lang="en-US" sz="2000" dirty="0" smtClean="0"/>
              <a:t>Bias: How well does the model predict the training data?</a:t>
            </a:r>
          </a:p>
          <a:p>
            <a:pPr lvl="1"/>
            <a:r>
              <a:rPr lang="en-US" sz="1800" dirty="0" smtClean="0"/>
              <a:t>high bias – the model doesn’t do a good job of predicting the training data (high training set error)</a:t>
            </a:r>
          </a:p>
          <a:p>
            <a:pPr lvl="1"/>
            <a:r>
              <a:rPr lang="en-US" sz="1800" dirty="0" smtClean="0"/>
              <a:t>The model predictions are biased by the model</a:t>
            </a:r>
          </a:p>
          <a:p>
            <a:r>
              <a:rPr lang="en-US" sz="2000" dirty="0" smtClean="0"/>
              <a:t>Variance: How sensitive to the training data is the learned model?</a:t>
            </a:r>
          </a:p>
          <a:p>
            <a:pPr lvl="1"/>
            <a:r>
              <a:rPr lang="en-US" sz="1800" dirty="0" smtClean="0"/>
              <a:t>high variance – changing the training data can drastically change the learned model</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Bias/variance trade-off</a:t>
            </a:r>
            <a:endParaRPr lang="en-US" dirty="0"/>
          </a:p>
        </p:txBody>
      </p:sp>
      <p:sp>
        <p:nvSpPr>
          <p:cNvPr id="4" name="Oval 3"/>
          <p:cNvSpPr/>
          <p:nvPr/>
        </p:nvSpPr>
        <p:spPr bwMode="auto">
          <a:xfrm>
            <a:off x="762794" y="33520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cxnSp>
        <p:nvCxnSpPr>
          <p:cNvPr id="6" name="Straight Connector 5"/>
          <p:cNvCxnSpPr/>
          <p:nvPr/>
        </p:nvCxnSpPr>
        <p:spPr bwMode="auto">
          <a:xfrm rot="5400000">
            <a:off x="-1408906" y="3542506"/>
            <a:ext cx="3581400" cy="1588"/>
          </a:xfrm>
          <a:prstGeom prst="line">
            <a:avLst/>
          </a:prstGeom>
          <a:gradFill rotWithShape="0">
            <a:gsLst>
              <a:gs pos="0">
                <a:srgbClr val="A50021"/>
              </a:gs>
              <a:gs pos="100000">
                <a:schemeClr val="tx1"/>
              </a:gs>
            </a:gsLst>
            <a:lin ang="0" scaled="1"/>
          </a:gradFill>
          <a:ln w="9525" cap="flat" cmpd="sng" algn="ctr">
            <a:solidFill>
              <a:schemeClr val="tx1"/>
            </a:solidFill>
            <a:prstDash val="solid"/>
            <a:miter lim="800000"/>
            <a:headEnd type="none" w="med" len="med"/>
            <a:tailEnd type="none" w="med" len="med"/>
          </a:ln>
          <a:effectLst/>
        </p:spPr>
      </p:cxnSp>
      <p:cxnSp>
        <p:nvCxnSpPr>
          <p:cNvPr id="7" name="Straight Connector 6"/>
          <p:cNvCxnSpPr/>
          <p:nvPr/>
        </p:nvCxnSpPr>
        <p:spPr bwMode="auto">
          <a:xfrm rot="10800000">
            <a:off x="381794" y="5333206"/>
            <a:ext cx="4572000" cy="1588"/>
          </a:xfrm>
          <a:prstGeom prst="line">
            <a:avLst/>
          </a:prstGeom>
          <a:gradFill rotWithShape="0">
            <a:gsLst>
              <a:gs pos="0">
                <a:srgbClr val="A50021"/>
              </a:gs>
              <a:gs pos="100000">
                <a:schemeClr val="tx1"/>
              </a:gs>
            </a:gsLst>
            <a:lin ang="0" scaled="1"/>
          </a:gradFill>
          <a:ln w="9525" cap="flat" cmpd="sng" algn="ctr">
            <a:solidFill>
              <a:schemeClr val="tx1"/>
            </a:solidFill>
            <a:prstDash val="solid"/>
            <a:miter lim="800000"/>
            <a:headEnd type="none" w="med" len="med"/>
            <a:tailEnd type="none" w="med" len="med"/>
          </a:ln>
          <a:effectLst/>
        </p:spPr>
      </p:cxnSp>
      <p:sp>
        <p:nvSpPr>
          <p:cNvPr id="9" name="Oval 8"/>
          <p:cNvSpPr/>
          <p:nvPr/>
        </p:nvSpPr>
        <p:spPr bwMode="auto">
          <a:xfrm>
            <a:off x="1143794" y="31996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0" name="Oval 9"/>
          <p:cNvSpPr/>
          <p:nvPr/>
        </p:nvSpPr>
        <p:spPr bwMode="auto">
          <a:xfrm>
            <a:off x="1296194" y="35806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1" name="Oval 10"/>
          <p:cNvSpPr/>
          <p:nvPr/>
        </p:nvSpPr>
        <p:spPr bwMode="auto">
          <a:xfrm>
            <a:off x="1448594" y="40378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2" name="Oval 11"/>
          <p:cNvSpPr/>
          <p:nvPr/>
        </p:nvSpPr>
        <p:spPr bwMode="auto">
          <a:xfrm>
            <a:off x="1829594" y="38092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3" name="Oval 12"/>
          <p:cNvSpPr/>
          <p:nvPr/>
        </p:nvSpPr>
        <p:spPr bwMode="auto">
          <a:xfrm>
            <a:off x="2134394" y="42664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4" name="Oval 13"/>
          <p:cNvSpPr/>
          <p:nvPr/>
        </p:nvSpPr>
        <p:spPr bwMode="auto">
          <a:xfrm>
            <a:off x="2591594" y="45712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5" name="Oval 14"/>
          <p:cNvSpPr/>
          <p:nvPr/>
        </p:nvSpPr>
        <p:spPr bwMode="auto">
          <a:xfrm>
            <a:off x="2896394" y="41902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6" name="Oval 15"/>
          <p:cNvSpPr/>
          <p:nvPr/>
        </p:nvSpPr>
        <p:spPr bwMode="auto">
          <a:xfrm>
            <a:off x="3124994" y="37330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7" name="Oval 16"/>
          <p:cNvSpPr/>
          <p:nvPr/>
        </p:nvSpPr>
        <p:spPr bwMode="auto">
          <a:xfrm>
            <a:off x="3658394" y="41140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8" name="Oval 17"/>
          <p:cNvSpPr/>
          <p:nvPr/>
        </p:nvSpPr>
        <p:spPr bwMode="auto">
          <a:xfrm>
            <a:off x="3734594" y="31996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9" name="Oval 18"/>
          <p:cNvSpPr/>
          <p:nvPr/>
        </p:nvSpPr>
        <p:spPr bwMode="auto">
          <a:xfrm>
            <a:off x="4420394" y="34282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20" name="Oval 19"/>
          <p:cNvSpPr/>
          <p:nvPr/>
        </p:nvSpPr>
        <p:spPr bwMode="auto">
          <a:xfrm>
            <a:off x="4496594" y="2590006"/>
            <a:ext cx="152400" cy="152400"/>
          </a:xfrm>
          <a:prstGeom prst="ellipse">
            <a:avLst/>
          </a:prstGeom>
          <a:solidFill>
            <a:srgbClr val="00009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21" name="TextBox 20"/>
          <p:cNvSpPr txBox="1"/>
          <p:nvPr/>
        </p:nvSpPr>
        <p:spPr>
          <a:xfrm>
            <a:off x="685800" y="5943600"/>
            <a:ext cx="4876800" cy="461665"/>
          </a:xfrm>
          <a:prstGeom prst="rect">
            <a:avLst/>
          </a:prstGeom>
          <a:noFill/>
        </p:spPr>
        <p:txBody>
          <a:bodyPr wrap="square" rtlCol="0">
            <a:spAutoFit/>
          </a:bodyPr>
          <a:lstStyle/>
          <a:p>
            <a:r>
              <a:rPr lang="en-US" dirty="0" smtClean="0">
                <a:solidFill>
                  <a:srgbClr val="FF0000"/>
                </a:solidFill>
              </a:rPr>
              <a:t>High variance OR high bias?</a:t>
            </a:r>
            <a:endParaRPr lang="en-US" dirty="0">
              <a:solidFill>
                <a:srgbClr val="FF0000"/>
              </a:solidFill>
            </a:endParaRPr>
          </a:p>
        </p:txBody>
      </p:sp>
      <p:sp>
        <p:nvSpPr>
          <p:cNvPr id="24" name="Content Placeholder 6"/>
          <p:cNvSpPr>
            <a:spLocks noGrp="1"/>
          </p:cNvSpPr>
          <p:nvPr>
            <p:ph idx="1"/>
          </p:nvPr>
        </p:nvSpPr>
        <p:spPr>
          <a:xfrm>
            <a:off x="5257800" y="1676400"/>
            <a:ext cx="3733800" cy="4876800"/>
          </a:xfrm>
        </p:spPr>
        <p:txBody>
          <a:bodyPr/>
          <a:lstStyle/>
          <a:p>
            <a:r>
              <a:rPr lang="en-US" sz="2000" dirty="0" smtClean="0"/>
              <a:t>Bias: How well does the model predict the training data?</a:t>
            </a:r>
          </a:p>
          <a:p>
            <a:pPr lvl="1"/>
            <a:r>
              <a:rPr lang="en-US" sz="1800" dirty="0" smtClean="0"/>
              <a:t>high bias – the model doesn’t do a good job of predicting the training data (high training set error)</a:t>
            </a:r>
          </a:p>
          <a:p>
            <a:pPr lvl="1"/>
            <a:r>
              <a:rPr lang="en-US" sz="1800" dirty="0" smtClean="0"/>
              <a:t>The model predictions are biased by the model</a:t>
            </a:r>
          </a:p>
          <a:p>
            <a:r>
              <a:rPr lang="en-US" sz="2000" dirty="0" smtClean="0"/>
              <a:t>Variance: How sensitive to the training data is the learned model?</a:t>
            </a:r>
          </a:p>
          <a:p>
            <a:pPr lvl="1"/>
            <a:r>
              <a:rPr lang="en-US" sz="1800" dirty="0" smtClean="0"/>
              <a:t>high variance – changing the training data can drastically change the learned model</a:t>
            </a:r>
          </a:p>
        </p:txBody>
      </p:sp>
      <p:sp>
        <p:nvSpPr>
          <p:cNvPr id="26" name="Freeform 25"/>
          <p:cNvSpPr/>
          <p:nvPr/>
        </p:nvSpPr>
        <p:spPr bwMode="auto">
          <a:xfrm>
            <a:off x="670899" y="1917065"/>
            <a:ext cx="3989456" cy="2989423"/>
          </a:xfrm>
          <a:custGeom>
            <a:avLst/>
            <a:gdLst>
              <a:gd name="connsiteX0" fmla="*/ 0 w 3989456"/>
              <a:gd name="connsiteY0" fmla="*/ 1713377 h 2989423"/>
              <a:gd name="connsiteX1" fmla="*/ 503175 w 3989456"/>
              <a:gd name="connsiteY1" fmla="*/ 1294019 h 2989423"/>
              <a:gd name="connsiteX2" fmla="*/ 886546 w 3989456"/>
              <a:gd name="connsiteY2" fmla="*/ 2204624 h 2989423"/>
              <a:gd name="connsiteX3" fmla="*/ 1305858 w 3989456"/>
              <a:gd name="connsiteY3" fmla="*/ 1893101 h 2989423"/>
              <a:gd name="connsiteX4" fmla="*/ 1701210 w 3989456"/>
              <a:gd name="connsiteY4" fmla="*/ 2983432 h 2989423"/>
              <a:gd name="connsiteX5" fmla="*/ 2575775 w 3989456"/>
              <a:gd name="connsiteY5" fmla="*/ 1857156 h 2989423"/>
              <a:gd name="connsiteX6" fmla="*/ 3031028 w 3989456"/>
              <a:gd name="connsiteY6" fmla="*/ 2264533 h 2989423"/>
              <a:gd name="connsiteX7" fmla="*/ 3186773 w 3989456"/>
              <a:gd name="connsiteY7" fmla="*/ 1234110 h 2989423"/>
              <a:gd name="connsiteX8" fmla="*/ 3857672 w 3989456"/>
              <a:gd name="connsiteY8" fmla="*/ 1665450 h 2989423"/>
              <a:gd name="connsiteX9" fmla="*/ 3977476 w 3989456"/>
              <a:gd name="connsiteY9" fmla="*/ 0 h 29894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89456" h="2989423">
                <a:moveTo>
                  <a:pt x="0" y="1713377"/>
                </a:moveTo>
                <a:cubicBezTo>
                  <a:pt x="177709" y="1462761"/>
                  <a:pt x="355418" y="1212145"/>
                  <a:pt x="503175" y="1294019"/>
                </a:cubicBezTo>
                <a:cubicBezTo>
                  <a:pt x="650932" y="1375893"/>
                  <a:pt x="752766" y="2104777"/>
                  <a:pt x="886546" y="2204624"/>
                </a:cubicBezTo>
                <a:cubicBezTo>
                  <a:pt x="1020326" y="2304471"/>
                  <a:pt x="1170081" y="1763300"/>
                  <a:pt x="1305858" y="1893101"/>
                </a:cubicBezTo>
                <a:cubicBezTo>
                  <a:pt x="1441635" y="2022902"/>
                  <a:pt x="1489557" y="2989423"/>
                  <a:pt x="1701210" y="2983432"/>
                </a:cubicBezTo>
                <a:cubicBezTo>
                  <a:pt x="1912863" y="2977441"/>
                  <a:pt x="2354139" y="1976973"/>
                  <a:pt x="2575775" y="1857156"/>
                </a:cubicBezTo>
                <a:cubicBezTo>
                  <a:pt x="2797411" y="1737339"/>
                  <a:pt x="2929195" y="2368374"/>
                  <a:pt x="3031028" y="2264533"/>
                </a:cubicBezTo>
                <a:cubicBezTo>
                  <a:pt x="3132861" y="2160692"/>
                  <a:pt x="3048999" y="1333957"/>
                  <a:pt x="3186773" y="1234110"/>
                </a:cubicBezTo>
                <a:cubicBezTo>
                  <a:pt x="3324547" y="1134263"/>
                  <a:pt x="3725888" y="1871135"/>
                  <a:pt x="3857672" y="1665450"/>
                </a:cubicBezTo>
                <a:cubicBezTo>
                  <a:pt x="3989456" y="1459765"/>
                  <a:pt x="3977476" y="0"/>
                  <a:pt x="3977476" y="0"/>
                </a:cubicBezTo>
              </a:path>
            </a:pathLst>
          </a:custGeom>
          <a:noFill/>
          <a:ln w="38100" cap="flat" cmpd="sng" algn="ctr">
            <a:solidFill>
              <a:srgbClr val="CC0000"/>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s276">
  <a:themeElements>
    <a:clrScheme name="cs276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cs276">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rgbClr val="A50021"/>
            </a:gs>
            <a:gs pos="100000">
              <a:schemeClr val="tx1"/>
            </a:gs>
          </a:gsLst>
          <a:lin ang="0" scaled="1"/>
        </a:gradFill>
        <a:ln w="9525" cap="flat" cmpd="sng" algn="ctr">
          <a:solidFill>
            <a:schemeClr val="tx1"/>
          </a:solidFill>
          <a:prstDash val="solid"/>
          <a:miter lim="800000"/>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gradFill rotWithShape="0">
          <a:gsLst>
            <a:gs pos="0">
              <a:srgbClr val="A50021"/>
            </a:gs>
            <a:gs pos="100000">
              <a:schemeClr val="tx1"/>
            </a:gs>
          </a:gsLst>
          <a:lin ang="0" scaled="1"/>
        </a:gradFill>
        <a:ln w="9525" cap="flat" cmpd="sng" algn="ctr">
          <a:solidFill>
            <a:schemeClr val="tx1"/>
          </a:solidFill>
          <a:prstDash val="solid"/>
          <a:miter lim="800000"/>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defRPr>
        </a:defPPr>
      </a:lstStyle>
    </a:lnDef>
  </a:objectDefaults>
  <a:extraClrSchemeLst>
    <a:extraClrScheme>
      <a:clrScheme name="cs276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cs276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cs276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cs276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cs276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cs276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cs276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C:\Documents and Settings\Administrator\Application Data\Microsoft\Templates\cs276.pot</Template>
  <TotalTime>9308</TotalTime>
  <Words>3708</Words>
  <Application>Microsoft Macintosh PowerPoint</Application>
  <PresentationFormat>On-screen Show (4:3)</PresentationFormat>
  <Paragraphs>499</Paragraphs>
  <Slides>66</Slides>
  <Notes>3</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66</vt:i4>
      </vt:variant>
    </vt:vector>
  </HeadingPairs>
  <TitlesOfParts>
    <vt:vector size="68" baseType="lpstr">
      <vt:lpstr>cs276</vt:lpstr>
      <vt:lpstr>Equation</vt:lpstr>
      <vt:lpstr>Slide 1</vt:lpstr>
      <vt:lpstr>Text Classification 2</vt:lpstr>
      <vt:lpstr>Administrative</vt:lpstr>
      <vt:lpstr>Bias/Variance</vt:lpstr>
      <vt:lpstr>Bias/Variance</vt:lpstr>
      <vt:lpstr>Bias/variance trade-off</vt:lpstr>
      <vt:lpstr>Bias/variance trade-off</vt:lpstr>
      <vt:lpstr>Bias/variance trade-off</vt:lpstr>
      <vt:lpstr>Bias/variance trade-off</vt:lpstr>
      <vt:lpstr>Bias/variance trade-off</vt:lpstr>
      <vt:lpstr>Bias/variance trade-off</vt:lpstr>
      <vt:lpstr>Bias/variance trade-off</vt:lpstr>
      <vt:lpstr>k-NN vs. Naive Bayes</vt:lpstr>
      <vt:lpstr>Decision trees</vt:lpstr>
      <vt:lpstr>Decision trees</vt:lpstr>
      <vt:lpstr>Decision trees</vt:lpstr>
      <vt:lpstr>Decision trees</vt:lpstr>
      <vt:lpstr>Decision trees</vt:lpstr>
      <vt:lpstr>Decision trees</vt:lpstr>
      <vt:lpstr>Decision Tree Learning</vt:lpstr>
      <vt:lpstr>Decision Tree Learning</vt:lpstr>
      <vt:lpstr>Decision Tree Learning</vt:lpstr>
      <vt:lpstr>Slide 23</vt:lpstr>
      <vt:lpstr>Decision trees:  The good and the bad</vt:lpstr>
      <vt:lpstr>Linear classifiers: Which Hyperplane?</vt:lpstr>
      <vt:lpstr>Another intuition</vt:lpstr>
      <vt:lpstr>Support Vector Machine (SVM)</vt:lpstr>
      <vt:lpstr>Margin maximization</vt:lpstr>
      <vt:lpstr>Margin maximization</vt:lpstr>
      <vt:lpstr>Measuring the margin</vt:lpstr>
      <vt:lpstr>Measuring the margin</vt:lpstr>
      <vt:lpstr>Measuring the margin</vt:lpstr>
      <vt:lpstr>Measuring the margin</vt:lpstr>
      <vt:lpstr>Measuring the margin</vt:lpstr>
      <vt:lpstr>Measuring the margin</vt:lpstr>
      <vt:lpstr>Measuring the margin</vt:lpstr>
      <vt:lpstr>Measuring the margin</vt:lpstr>
      <vt:lpstr>Measuring the margin</vt:lpstr>
      <vt:lpstr>Measuring the margin</vt:lpstr>
      <vt:lpstr>Linear SVM Mathematically The linearly separable case</vt:lpstr>
      <vt:lpstr>Linear SVMs Mathematically (cont.)</vt:lpstr>
      <vt:lpstr>Solving the Optimization Problem</vt:lpstr>
      <vt:lpstr>An LP example</vt:lpstr>
      <vt:lpstr>An LP example</vt:lpstr>
      <vt:lpstr>An LP example</vt:lpstr>
      <vt:lpstr>An LP example</vt:lpstr>
      <vt:lpstr>An LP example</vt:lpstr>
      <vt:lpstr>The Optimization Problem Solution</vt:lpstr>
      <vt:lpstr>Soft Margin Classification  </vt:lpstr>
      <vt:lpstr>Soft Margin Classification Mathematically</vt:lpstr>
      <vt:lpstr>Linear SVMs:  Summary</vt:lpstr>
      <vt:lpstr>Non-linear SVMs</vt:lpstr>
      <vt:lpstr>Non-linear SVMs:  Feature spaces</vt:lpstr>
      <vt:lpstr>The “Kernel Trick”</vt:lpstr>
      <vt:lpstr>Kernels</vt:lpstr>
      <vt:lpstr>Evaluation:   Micro- vs. Macro-Averaging</vt:lpstr>
      <vt:lpstr>Which classifier do I use for a given text classification problem?</vt:lpstr>
      <vt:lpstr>Manually written rules</vt:lpstr>
      <vt:lpstr>Very little data?</vt:lpstr>
      <vt:lpstr>A reasonable amount of data?</vt:lpstr>
      <vt:lpstr>A huge amount of data?</vt:lpstr>
      <vt:lpstr>A huge amount of data?</vt:lpstr>
      <vt:lpstr>The Real World</vt:lpstr>
      <vt:lpstr>Does putting in “hacks” help?</vt:lpstr>
      <vt:lpstr>Does stemming/lowercasing/… help?</vt:lpstr>
      <vt:lpstr>References</vt:lpstr>
    </vt:vector>
  </TitlesOfParts>
  <Company>Stanford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CS276B Text Information Retrieval, Mining, and Exploitation</dc:title>
  <dc:creator>Christopher Manning</dc:creator>
  <cp:lastModifiedBy>Dave Kauchak</cp:lastModifiedBy>
  <cp:revision>217</cp:revision>
  <cp:lastPrinted>2003-11-11T21:18:08Z</cp:lastPrinted>
  <dcterms:created xsi:type="dcterms:W3CDTF">2009-11-18T06:16:00Z</dcterms:created>
  <dcterms:modified xsi:type="dcterms:W3CDTF">2009-11-18T06:20:33Z</dcterms:modified>
</cp:coreProperties>
</file>