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embeddings/Microsoft_Equation8.bin" ContentType="application/vnd.openxmlformats-officedocument.oleObject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Default Extension="wmf" ContentType="image/x-wmf"/>
  <Override PartName="/ppt/embeddings/Microsoft_Equation12.bin" ContentType="application/vnd.openxmlformats-officedocument.oleObject"/>
  <Override PartName="/ppt/notesSlides/notesSlide4.xml" ContentType="application/vnd.openxmlformats-officedocument.presentationml.notesSlide+xml"/>
  <Override PartName="/ppt/embeddings/Microsoft_Equation11.bin" ContentType="application/vnd.openxmlformats-officedocument.oleObject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embeddings/Microsoft_Equation5.bin" ContentType="application/vnd.openxmlformats-officedocument.oleObject"/>
  <Default Extension="pict" ContentType="image/pi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Default Extension="emf" ContentType="image/x-emf"/>
  <Override PartName="/ppt/slides/slide3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png" ContentType="image/png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slides/slide53.xml" ContentType="application/vnd.openxmlformats-officedocument.presentationml.slide+xml"/>
  <Override PartName="/ppt/embeddings/Microsoft_Equation3.bin" ContentType="application/vnd.openxmlformats-officedocument.oleObject"/>
  <Override PartName="/ppt/slides/slide55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Default Extension="xls" ContentType="application/vnd.ms-exce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58.xml" ContentType="application/vnd.openxmlformats-officedocument.presentationml.slide+xml"/>
  <Default Extension="xml" ContentType="application/xml"/>
  <Override PartName="/ppt/embeddings/Microsoft_Equation14.bin" ContentType="application/vnd.openxmlformats-officedocument.oleObject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embeddings/Microsoft_Equation10.bin" ContentType="application/vnd.openxmlformats-officedocument.oleObject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embeddings/Microsoft_Equation7.bin" ContentType="application/vnd.openxmlformats-officedocument.oleObject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Microsoft_Equation13.bin" ContentType="application/vnd.openxmlformats-officedocument.oleObject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embeddings/Microsoft_Equation9.bin" ContentType="application/vnd.openxmlformats-officedocument.oleObject"/>
  <Override PartName="/ppt/slides/slide15.xml" ContentType="application/vnd.openxmlformats-officedocument.presentationml.slide+xml"/>
  <Override PartName="/ppt/embeddings/Microsoft_Equation6.bin" ContentType="application/vnd.openxmlformats-officedocument.oleObject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7" r:id="rId1"/>
  </p:sldMasterIdLst>
  <p:notesMasterIdLst>
    <p:notesMasterId r:id="rId60"/>
  </p:notesMasterIdLst>
  <p:handoutMasterIdLst>
    <p:handoutMasterId r:id="rId61"/>
  </p:handoutMasterIdLst>
  <p:sldIdLst>
    <p:sldId id="998" r:id="rId2"/>
    <p:sldId id="856" r:id="rId3"/>
    <p:sldId id="977" r:id="rId4"/>
    <p:sldId id="451" r:id="rId5"/>
    <p:sldId id="857" r:id="rId6"/>
    <p:sldId id="851" r:id="rId7"/>
    <p:sldId id="421" r:id="rId8"/>
    <p:sldId id="293" r:id="rId9"/>
    <p:sldId id="858" r:id="rId10"/>
    <p:sldId id="294" r:id="rId11"/>
    <p:sldId id="836" r:id="rId12"/>
    <p:sldId id="855" r:id="rId13"/>
    <p:sldId id="515" r:id="rId14"/>
    <p:sldId id="427" r:id="rId15"/>
    <p:sldId id="859" r:id="rId16"/>
    <p:sldId id="441" r:id="rId17"/>
    <p:sldId id="473" r:id="rId18"/>
    <p:sldId id="860" r:id="rId19"/>
    <p:sldId id="500" r:id="rId20"/>
    <p:sldId id="501" r:id="rId21"/>
    <p:sldId id="502" r:id="rId22"/>
    <p:sldId id="485" r:id="rId23"/>
    <p:sldId id="847" r:id="rId24"/>
    <p:sldId id="846" r:id="rId25"/>
    <p:sldId id="861" r:id="rId26"/>
    <p:sldId id="862" r:id="rId27"/>
    <p:sldId id="864" r:id="rId28"/>
    <p:sldId id="865" r:id="rId29"/>
    <p:sldId id="866" r:id="rId30"/>
    <p:sldId id="868" r:id="rId31"/>
    <p:sldId id="869" r:id="rId32"/>
    <p:sldId id="872" r:id="rId33"/>
    <p:sldId id="873" r:id="rId34"/>
    <p:sldId id="874" r:id="rId35"/>
    <p:sldId id="877" r:id="rId36"/>
    <p:sldId id="910" r:id="rId37"/>
    <p:sldId id="911" r:id="rId38"/>
    <p:sldId id="912" r:id="rId39"/>
    <p:sldId id="913" r:id="rId40"/>
    <p:sldId id="909" r:id="rId41"/>
    <p:sldId id="914" r:id="rId42"/>
    <p:sldId id="879" r:id="rId43"/>
    <p:sldId id="881" r:id="rId44"/>
    <p:sldId id="886" r:id="rId45"/>
    <p:sldId id="917" r:id="rId46"/>
    <p:sldId id="883" r:id="rId47"/>
    <p:sldId id="918" r:id="rId48"/>
    <p:sldId id="919" r:id="rId49"/>
    <p:sldId id="920" r:id="rId50"/>
    <p:sldId id="921" r:id="rId51"/>
    <p:sldId id="978" r:id="rId52"/>
    <p:sldId id="979" r:id="rId53"/>
    <p:sldId id="980" r:id="rId54"/>
    <p:sldId id="981" r:id="rId55"/>
    <p:sldId id="982" r:id="rId56"/>
    <p:sldId id="991" r:id="rId57"/>
    <p:sldId id="992" r:id="rId58"/>
    <p:sldId id="990" r:id="rId59"/>
  </p:sldIdLst>
  <p:sldSz cx="9144000" cy="6858000" type="screen4x3"/>
  <p:notesSz cx="6845300" cy="939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4F3EB"/>
    <a:srgbClr val="F0EEEB"/>
    <a:srgbClr val="00A000"/>
    <a:srgbClr val="A40508"/>
    <a:srgbClr val="A50021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8423" autoAdjust="0"/>
    <p:restoredTop sz="94660"/>
  </p:normalViewPr>
  <p:slideViewPr>
    <p:cSldViewPr>
      <p:cViewPr varScale="1">
        <p:scale>
          <a:sx n="106" d="100"/>
          <a:sy n="106" d="100"/>
        </p:scale>
        <p:origin x="-8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912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viewProps" Target="viewProps.xml"/><Relationship Id="rId60" Type="http://schemas.openxmlformats.org/officeDocument/2006/relationships/notesMaster" Target="notesMasters/notesMaster1.xml"/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presProps" Target="presProps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printerSettings" Target="printerSettings/printerSettings1.bin"/><Relationship Id="rId66" Type="http://schemas.openxmlformats.org/officeDocument/2006/relationships/tableStyles" Target="tableStyles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theme" Target="theme/theme1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handoutMaster" Target="handoutMasters/handoutMaster1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ict"/><Relationship Id="rId1" Type="http://schemas.openxmlformats.org/officeDocument/2006/relationships/image" Target="../media/image3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9.wmf"/><Relationship Id="rId1" Type="http://schemas.openxmlformats.org/officeDocument/2006/relationships/image" Target="../media/image6.wmf"/><Relationship Id="rId2" Type="http://schemas.openxmlformats.org/officeDocument/2006/relationships/image" Target="../media/image7.pict"/><Relationship Id="rId3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ict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-110" charset="0"/>
              </a:defRPr>
            </a:lvl1pPr>
          </a:lstStyle>
          <a:p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0" charset="0"/>
              </a:defRPr>
            </a:lvl1pPr>
          </a:lstStyle>
          <a:p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810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-110" charset="0"/>
              </a:defRPr>
            </a:lvl1pPr>
          </a:lstStyle>
          <a:p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810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0" charset="0"/>
              </a:defRPr>
            </a:lvl1pPr>
          </a:lstStyle>
          <a:p>
            <a:fld id="{3D74C143-D902-184F-9EC2-F4162C99AD1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315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810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810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A8EBD8-E5A7-B048-93D1-EA5FBC6C974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73150" y="704850"/>
            <a:ext cx="4699000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113" y="4464362"/>
            <a:ext cx="5021075" cy="42281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45" tIns="45722" rIns="91445" bIns="45722">
            <a:prstTxWarp prst="textNoShape">
              <a:avLst/>
            </a:prstTxWarp>
          </a:bodyPr>
          <a:lstStyle/>
          <a:p>
            <a:endParaRPr lang="en-US">
              <a:latin typeface="Arial" pitchFamily="-111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3B7A0C-DB87-BF4C-8754-DFC1107DC3DD}" type="slidenum">
              <a:rPr lang="en-US"/>
              <a:pPr/>
              <a:t>4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64050"/>
            <a:ext cx="5707062" cy="4229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337" tIns="45668" rIns="91337" bIns="45668"/>
          <a:lstStyle/>
          <a:p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DF4773-2C07-B440-ACFC-45CC3CE1103F}" type="slidenum">
              <a:rPr lang="en-US"/>
              <a:pPr/>
              <a:t>10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AEADD-0BB4-3946-8F8A-877FB27B0A58}" type="slidenum">
              <a:rPr lang="en-US"/>
              <a:pPr/>
              <a:t>11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407D51-BADD-4042-803F-ACDE69236575}" type="slidenum">
              <a:rPr lang="en-US"/>
              <a:pPr/>
              <a:t>13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9E67C4-8CA2-6C4F-BBED-8E4780735715}" type="slidenum">
              <a:rPr lang="en-US"/>
              <a:pPr/>
              <a:t>22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5E0ADE-2696-504F-9E53-19713EA0704E}" type="slidenum">
              <a:rPr lang="en-US"/>
              <a:pPr/>
              <a:t>23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This graph is from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http://</a:t>
            </a:r>
            <a:r>
              <a:rPr lang="en-US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www.cs.utexas.edu/users/jp/research/email.paper.pdf</a:t>
            </a:r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Naive-</a:t>
            </a:r>
            <a:r>
              <a:rPr lang="en-US" b="1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Bayes</a:t>
            </a:r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vs. Rule-Learning in Classification of Email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Jefferson Provost, UT Austin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6BEABE-AA72-B844-85EF-EB9D53C6B811}" type="slidenum">
              <a:rPr lang="en-US"/>
              <a:pPr/>
              <a:t>40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Bias/variance in terms of resulting classifier given randomly selected training set; why it is a tradeoff; when to choose low-bias method, when to choose low-variance method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6BEABE-AA72-B844-85EF-EB9D53C6B811}" type="slidenum">
              <a:rPr lang="en-US"/>
              <a:pPr/>
              <a:t>41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Bias/variance in terms of resulting classifier given randomly selected training set; why it is a tradeoff; when to choose low-bias method, when to choose low-variance method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10" charset="0"/>
              </a:defRPr>
            </a:lvl1pPr>
          </a:lstStyle>
          <a:p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10" charset="0"/>
              </a:defRPr>
            </a:lvl1pPr>
          </a:lstStyle>
          <a:p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10" charset="0"/>
              </a:defRPr>
            </a:lvl1pPr>
          </a:lstStyle>
          <a:p>
            <a:fld id="{E3E1B346-3A63-8648-8736-73639F278B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C4C184-F9D7-184A-96CD-80E147D521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51BD4-32DB-6644-9242-2B057431F1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672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A77451-B4D0-444C-B26E-68168808B9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2672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781EB-3EB5-6642-814A-83637B3A49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B27515-D167-954D-956D-688C93FD1F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B98D46-432C-264E-A8FB-6B2BE925A5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9479F-C3C3-524F-AB93-F7090DB04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3429D-48A3-D048-8157-DF9940572E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CBD5B3-C286-8748-AE1C-1E6AE9B82E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85C7C-4AFC-5749-9E23-D3B8B28F30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1F6E63-CBD3-2849-B834-D7B7F0FE8C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A33905-FA79-654E-B270-1543191E49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83CAB-6AC0-F04B-96FA-C5FB043EB1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4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-110" charset="0"/>
              </a:defRPr>
            </a:lvl1pPr>
          </a:lstStyle>
          <a:p>
            <a:fld id="{EE419E46-5D01-1749-AAD6-9BA851CE972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533400" y="1371600"/>
            <a:ext cx="8080375" cy="155575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50021"/>
              </a:solidFill>
              <a:latin typeface="Tahoma" pitchFamily="-11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9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60000"/>
        <a:buFont typeface="Wingdings" pitchFamily="-110" charset="2"/>
        <a:buChar char="n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-110" charset="2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-110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-110" charset="2"/>
        <a:buChar char="n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-110" charset="2"/>
        <a:buChar char="n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charset="2"/>
        <a:buChar char="n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charset="2"/>
        <a:buChar char="n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charset="2"/>
        <a:buChar char="n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charset="2"/>
        <a:buChar char="n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3.bin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7.bin"/><Relationship Id="rId4" Type="http://schemas.openxmlformats.org/officeDocument/2006/relationships/oleObject" Target="../embeddings/Microsoft_Equation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4.bin"/><Relationship Id="rId5" Type="http://schemas.openxmlformats.org/officeDocument/2006/relationships/oleObject" Target="../embeddings/Microsoft_Equation6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8.bin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9.bin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1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3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Microsoft_Equation1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Microsoft_Equation14.bin"/><Relationship Id="rId1" Type="http://schemas.openxmlformats.org/officeDocument/2006/relationships/vmlDrawing" Target="../drawings/vmlDrawing8.v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xcel_97_-_2004_Worksheet15.xls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5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0" y="1244600"/>
            <a:ext cx="4927600" cy="4368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6096000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http://www.isi.edu/natural-language/people/knight3.html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Manual approach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Manual classification</a:t>
            </a:r>
          </a:p>
          <a:p>
            <a:pPr lvl="1" eaLnBrk="1" hangingPunct="1"/>
            <a:r>
              <a:rPr lang="en-US" sz="2200"/>
              <a:t>Used by Yahoo! (originally; now present but downplayed), Looksmart, about.com, ODP, PubMed</a:t>
            </a:r>
          </a:p>
          <a:p>
            <a:pPr lvl="1" eaLnBrk="1" hangingPunct="1"/>
            <a:r>
              <a:rPr lang="en-US"/>
              <a:t>Very accurate when job is done by experts</a:t>
            </a:r>
          </a:p>
          <a:p>
            <a:pPr lvl="1" eaLnBrk="1" hangingPunct="1"/>
            <a:r>
              <a:rPr lang="en-US"/>
              <a:t>Consistent when the problem size and team is small</a:t>
            </a:r>
          </a:p>
          <a:p>
            <a:pPr lvl="1" eaLnBrk="1" hangingPunct="1"/>
            <a:r>
              <a:rPr lang="en-US"/>
              <a:t>Difficult and expensive to scale</a:t>
            </a:r>
          </a:p>
          <a:p>
            <a:pPr lvl="2" eaLnBrk="1" hangingPunct="1"/>
            <a:r>
              <a:rPr lang="en-US">
                <a:ea typeface="ＭＳ Ｐゴシック" pitchFamily="-110" charset="-128"/>
              </a:rPr>
              <a:t>Means we need automatic classification methods for big problems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 slightly better manual approach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7772400" cy="4876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Hand</a:t>
            </a:r>
            <a:r>
              <a:rPr lang="en-US" sz="2800" dirty="0"/>
              <a:t>-coded rule-based systems</a:t>
            </a:r>
          </a:p>
          <a:p>
            <a:pPr lvl="1" eaLnBrk="1" hangingPunct="1"/>
            <a:r>
              <a:rPr lang="en-US" dirty="0">
                <a:ea typeface="ＭＳ Ｐゴシック" pitchFamily="-110" charset="-128"/>
              </a:rPr>
              <a:t>One technique used by</a:t>
            </a:r>
            <a:r>
              <a:rPr lang="en-US" dirty="0" smtClean="0">
                <a:ea typeface="ＭＳ Ｐゴシック" pitchFamily="-110" charset="-128"/>
              </a:rPr>
              <a:t> many </a:t>
            </a:r>
            <a:r>
              <a:rPr lang="en-US" dirty="0">
                <a:ea typeface="ＭＳ Ｐゴシック" pitchFamily="-110" charset="-128"/>
              </a:rPr>
              <a:t>spam filter, Reuters, CIA, etc. </a:t>
            </a:r>
          </a:p>
          <a:p>
            <a:pPr lvl="1" eaLnBrk="1" hangingPunct="1"/>
            <a:r>
              <a:rPr lang="en-US" dirty="0">
                <a:ea typeface="ＭＳ Ｐゴシック" pitchFamily="-110" charset="-128"/>
              </a:rPr>
              <a:t>Companies (Verity) provide “IDE” for writing such rules</a:t>
            </a:r>
          </a:p>
          <a:p>
            <a:pPr lvl="1" eaLnBrk="1" hangingPunct="1"/>
            <a:r>
              <a:rPr lang="en-US" dirty="0">
                <a:ea typeface="ＭＳ Ｐゴシック" pitchFamily="-110" charset="-128"/>
              </a:rPr>
              <a:t>E.g., assign category if document contains a given </a:t>
            </a:r>
            <a:r>
              <a:rPr lang="en-US" dirty="0" err="1">
                <a:ea typeface="ＭＳ Ｐゴシック" pitchFamily="-110" charset="-128"/>
              </a:rPr>
              <a:t>boolean</a:t>
            </a:r>
            <a:r>
              <a:rPr lang="en-US" dirty="0">
                <a:ea typeface="ＭＳ Ｐゴシック" pitchFamily="-110" charset="-128"/>
              </a:rPr>
              <a:t> combination of words</a:t>
            </a:r>
            <a:endParaRPr lang="en-US" dirty="0" smtClean="0">
              <a:ea typeface="ＭＳ Ｐゴシック" pitchFamily="-110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110" charset="-128"/>
              </a:rPr>
              <a:t>Accuracy </a:t>
            </a:r>
            <a:r>
              <a:rPr lang="en-US" dirty="0">
                <a:ea typeface="ＭＳ Ｐゴシック" pitchFamily="-110" charset="-128"/>
              </a:rPr>
              <a:t>is often very high if a rule has been carefully refined over time by a subject expert</a:t>
            </a:r>
          </a:p>
          <a:p>
            <a:pPr lvl="1" eaLnBrk="1" hangingPunct="1"/>
            <a:r>
              <a:rPr lang="en-US" dirty="0">
                <a:ea typeface="ＭＳ Ｐゴシック" pitchFamily="-110" charset="-128"/>
              </a:rPr>
              <a:t>Building and maintaining these rules is expensive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 Verity topic (a complex classification rule)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5029200" y="1752600"/>
            <a:ext cx="3429000" cy="4876800"/>
          </a:xfrm>
        </p:spPr>
        <p:txBody>
          <a:bodyPr/>
          <a:lstStyle/>
          <a:p>
            <a:r>
              <a:rPr lang="en-US" sz="2400" smtClean="0">
                <a:ea typeface="ＭＳ Ｐゴシック" pitchFamily="-110" charset="-128"/>
                <a:cs typeface="ＭＳ Ｐゴシック" pitchFamily="-110" charset="-128"/>
              </a:rPr>
              <a:t>Note:</a:t>
            </a:r>
          </a:p>
          <a:p>
            <a:pPr lvl="1"/>
            <a:r>
              <a:rPr lang="en-US" sz="2000" smtClean="0"/>
              <a:t>maintenance issues (author, etc.)</a:t>
            </a:r>
          </a:p>
          <a:p>
            <a:pPr lvl="1"/>
            <a:r>
              <a:rPr lang="en-US" sz="2000" smtClean="0"/>
              <a:t>Hand-weighting of terms</a:t>
            </a:r>
          </a:p>
          <a:p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174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58925"/>
            <a:ext cx="3429000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Automated approaches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Supervised learning of a document-label assignment function</a:t>
            </a:r>
          </a:p>
          <a:p>
            <a:pPr lvl="1" eaLnBrk="1" hangingPunct="1"/>
            <a:r>
              <a:rPr lang="en-US" dirty="0"/>
              <a:t>Many systems partly rely on machine learning (Autonomy, MSN, Verity, </a:t>
            </a:r>
            <a:r>
              <a:rPr lang="en-US" dirty="0" err="1"/>
              <a:t>Enkata</a:t>
            </a:r>
            <a:r>
              <a:rPr lang="en-US" dirty="0"/>
              <a:t>, Yahoo!, …)</a:t>
            </a:r>
          </a:p>
          <a:p>
            <a:pPr lvl="2" eaLnBrk="1" hangingPunct="1"/>
            <a:r>
              <a:rPr lang="en-US" dirty="0" err="1">
                <a:ea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</a:rPr>
              <a:t>-Nearest Neighbors (simple, powerful)</a:t>
            </a:r>
          </a:p>
          <a:p>
            <a:pPr lvl="2" eaLnBrk="1" hangingPunct="1"/>
            <a:r>
              <a:rPr lang="en-US" dirty="0">
                <a:ea typeface="ＭＳ Ｐゴシック" pitchFamily="-110" charset="-128"/>
              </a:rPr>
              <a:t>Naive </a:t>
            </a:r>
            <a:r>
              <a:rPr lang="en-US" dirty="0" err="1">
                <a:ea typeface="ＭＳ Ｐゴシック" pitchFamily="-110" charset="-128"/>
              </a:rPr>
              <a:t>Bayes</a:t>
            </a:r>
            <a:r>
              <a:rPr lang="en-US" dirty="0">
                <a:ea typeface="ＭＳ Ｐゴシック" pitchFamily="-110" charset="-128"/>
              </a:rPr>
              <a:t> (simple, common method)</a:t>
            </a:r>
          </a:p>
          <a:p>
            <a:pPr lvl="2" eaLnBrk="1" hangingPunct="1"/>
            <a:r>
              <a:rPr lang="en-US" dirty="0">
                <a:ea typeface="ＭＳ Ｐゴシック" pitchFamily="-110" charset="-128"/>
              </a:rPr>
              <a:t>Support-vector machines (new, more powerful)</a:t>
            </a:r>
          </a:p>
          <a:p>
            <a:pPr lvl="2" eaLnBrk="1" hangingPunct="1"/>
            <a:r>
              <a:rPr lang="en-US" dirty="0">
                <a:ea typeface="ＭＳ Ｐゴシック" pitchFamily="-110" charset="-128"/>
              </a:rPr>
              <a:t>… plus many other methods</a:t>
            </a:r>
          </a:p>
          <a:p>
            <a:pPr lvl="2" eaLnBrk="1" hangingPunct="1"/>
            <a:r>
              <a:rPr lang="en-US" dirty="0">
                <a:ea typeface="ＭＳ Ｐゴシック" pitchFamily="-110" charset="-128"/>
              </a:rPr>
              <a:t>No free lunch: requires hand-classified training </a:t>
            </a:r>
            <a:r>
              <a:rPr lang="en-US" dirty="0" smtClean="0">
                <a:ea typeface="ＭＳ Ｐゴシック" pitchFamily="-110" charset="-128"/>
              </a:rPr>
              <a:t>data</a:t>
            </a:r>
            <a:endParaRPr lang="en-US" sz="1000" dirty="0" smtClean="0">
              <a:ea typeface="ＭＳ Ｐゴシック" pitchFamily="-110" charset="-128"/>
            </a:endParaRPr>
          </a:p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Note that many commercial systems use a mixture of methods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Bayes’ Rule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992188" y="2109788"/>
          <a:ext cx="6661150" cy="454025"/>
        </p:xfrm>
        <a:graphic>
          <a:graphicData uri="http://schemas.openxmlformats.org/presentationml/2006/ole">
            <p:oleObj spid="_x0000_s37890" name="Equation" r:id="rId3" imgW="2451100" imgH="165100" progId="Equation.3">
              <p:embed/>
            </p:oleObj>
          </a:graphicData>
        </a:graphic>
      </p:graphicFrame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2216150" y="3352800"/>
            <a:ext cx="4584700" cy="1198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430463" y="3436937"/>
          <a:ext cx="4176712" cy="1092200"/>
        </p:xfrm>
        <a:graphic>
          <a:graphicData uri="http://schemas.openxmlformats.org/presentationml/2006/ole">
            <p:oleObj spid="_x0000_s37891" name="Equation" r:id="rId4" imgW="1536700" imgH="3937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62200" y="5562600"/>
            <a:ext cx="4675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How can we use this?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Bayes’ Rule</a:t>
            </a: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1295400" y="3810000"/>
          <a:ext cx="6248400" cy="1092200"/>
        </p:xfrm>
        <a:graphic>
          <a:graphicData uri="http://schemas.openxmlformats.org/presentationml/2006/ole">
            <p:oleObj spid="_x0000_s104451" name="Equation" r:id="rId3" imgW="2298700" imgH="393700" progId="Equation.3">
              <p:embed/>
            </p:oleObj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 rot="16200000" flipH="1">
            <a:off x="5600700" y="3314700"/>
            <a:ext cx="838200" cy="1524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086600" y="2133600"/>
            <a:ext cx="15875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prior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probability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2133600"/>
            <a:ext cx="1656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conditional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probability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>
            <a:off x="7010400" y="3124200"/>
            <a:ext cx="838201" cy="5334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Naive Bayes Classifiers</a:t>
            </a:r>
          </a:p>
        </p:txBody>
      </p:sp>
      <p:sp>
        <p:nvSpPr>
          <p:cNvPr id="389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7772400" cy="5334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buFont typeface="Wingdings" pitchFamily="-110" charset="2"/>
              <a:buNone/>
            </a:pPr>
            <a:r>
              <a:rPr lang="en-US" sz="2200" dirty="0" smtClean="0">
                <a:ea typeface="ＭＳ Ｐゴシック" pitchFamily="-110" charset="-128"/>
                <a:cs typeface="ＭＳ Ｐゴシック" pitchFamily="-110" charset="-128"/>
              </a:rPr>
              <a:t>Represent a document </a:t>
            </a:r>
            <a:r>
              <a:rPr lang="en-US" sz="2200" i="1" dirty="0">
                <a:ea typeface="ＭＳ Ｐゴシック" pitchFamily="-110" charset="-128"/>
                <a:cs typeface="ＭＳ Ｐゴシック" pitchFamily="-110" charset="-128"/>
              </a:rPr>
              <a:t>D </a:t>
            </a:r>
            <a:r>
              <a:rPr lang="en-US" sz="2200" dirty="0">
                <a:ea typeface="ＭＳ Ｐゴシック" pitchFamily="-110" charset="-128"/>
                <a:cs typeface="ＭＳ Ｐゴシック" pitchFamily="-110" charset="-128"/>
              </a:rPr>
              <a:t>based on a</a:t>
            </a:r>
            <a:r>
              <a:rPr lang="en-US" sz="2200" dirty="0" smtClean="0">
                <a:ea typeface="ＭＳ Ｐゴシック" pitchFamily="-110" charset="-128"/>
                <a:cs typeface="ＭＳ Ｐゴシック" pitchFamily="-110" charset="-128"/>
              </a:rPr>
              <a:t> attribute values</a:t>
            </a:r>
            <a:endParaRPr lang="en-US" sz="2200" i="1" dirty="0">
              <a:ea typeface="ＭＳ Ｐゴシック" pitchFamily="-110" charset="-128"/>
              <a:cs typeface="ＭＳ Ｐゴシック" pitchFamily="-110" charset="-128"/>
              <a:sym typeface="Symbol" pitchFamily="-110" charset="2"/>
            </a:endParaRP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1524000" y="2362200"/>
          <a:ext cx="2722276" cy="609600"/>
        </p:xfrm>
        <a:graphic>
          <a:graphicData uri="http://schemas.openxmlformats.org/presentationml/2006/ole">
            <p:oleObj spid="_x0000_s38914" name="Microsoft Equation 3.0" r:id="rId3" imgW="1130040" imgH="253800" progId="Equation.3">
              <p:embed/>
            </p:oleObj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1524000" y="3652838"/>
          <a:ext cx="4410075" cy="649287"/>
        </p:xfrm>
        <a:graphic>
          <a:graphicData uri="http://schemas.openxmlformats.org/presentationml/2006/ole">
            <p:oleObj spid="_x0000_s38915" name="Equation" r:id="rId4" imgW="2057400" imgH="304800" progId="Equation.3">
              <p:embed/>
            </p:oleObj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2200275" y="4557713"/>
          <a:ext cx="4573587" cy="976312"/>
        </p:xfrm>
        <a:graphic>
          <a:graphicData uri="http://schemas.openxmlformats.org/presentationml/2006/ole">
            <p:oleObj spid="_x0000_s38916" name="Equation" r:id="rId5" imgW="2133360" imgH="457200" progId="Equation.3">
              <p:embed/>
            </p:oleObj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2181225" y="5899150"/>
          <a:ext cx="4516437" cy="730250"/>
        </p:xfrm>
        <a:graphic>
          <a:graphicData uri="http://schemas.openxmlformats.org/presentationml/2006/ole">
            <p:oleObj spid="_x0000_s38917" name="Equation" r:id="rId6" imgW="2108160" imgH="342720" progId="Equation.3">
              <p:embed/>
            </p:oleObj>
          </a:graphicData>
        </a:graphic>
      </p:graphicFrame>
      <p:cxnSp>
        <p:nvCxnSpPr>
          <p:cNvPr id="9" name="Straight Connector 8"/>
          <p:cNvCxnSpPr/>
          <p:nvPr/>
        </p:nvCxnSpPr>
        <p:spPr bwMode="auto">
          <a:xfrm>
            <a:off x="381000" y="3351212"/>
            <a:ext cx="83058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3" name="Group 2"/>
          <p:cNvGrpSpPr>
            <a:grpSpLocks/>
          </p:cNvGrpSpPr>
          <p:nvPr/>
        </p:nvGrpSpPr>
        <p:grpSpPr bwMode="auto">
          <a:xfrm>
            <a:off x="1676400" y="1828800"/>
            <a:ext cx="4902200" cy="1752600"/>
            <a:chOff x="1728" y="960"/>
            <a:chExt cx="3088" cy="1104"/>
          </a:xfrm>
        </p:grpSpPr>
        <p:sp>
          <p:nvSpPr>
            <p:cNvPr id="40967" name="Oval 3"/>
            <p:cNvSpPr>
              <a:spLocks noChangeArrowheads="1"/>
            </p:cNvSpPr>
            <p:nvPr/>
          </p:nvSpPr>
          <p:spPr bwMode="auto">
            <a:xfrm>
              <a:off x="3168" y="960"/>
              <a:ext cx="392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1" i="1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Flu</a:t>
              </a:r>
            </a:p>
          </p:txBody>
        </p:sp>
        <p:sp>
          <p:nvSpPr>
            <p:cNvPr id="40968" name="Oval 4"/>
            <p:cNvSpPr>
              <a:spLocks noChangeArrowheads="1"/>
            </p:cNvSpPr>
            <p:nvPr/>
          </p:nvSpPr>
          <p:spPr bwMode="auto">
            <a:xfrm>
              <a:off x="1920" y="1680"/>
              <a:ext cx="392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1" i="1" dirty="0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x</a:t>
              </a:r>
              <a:r>
                <a:rPr lang="en-US" sz="2000" b="1" i="1" baseline="-25000" dirty="0" smtClean="0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1</a:t>
              </a:r>
              <a:endParaRPr lang="en-US" sz="2000" b="1" i="1" dirty="0">
                <a:latin typeface="Comic Sans MS" pitchFamily="-110" charset="0"/>
                <a:ea typeface="Times New Roman (Hebrew)" charset="0"/>
                <a:cs typeface="Times New Roman (Hebrew)" charset="0"/>
              </a:endParaRPr>
            </a:p>
          </p:txBody>
        </p:sp>
        <p:sp>
          <p:nvSpPr>
            <p:cNvPr id="40969" name="Oval 5"/>
            <p:cNvSpPr>
              <a:spLocks noChangeArrowheads="1"/>
            </p:cNvSpPr>
            <p:nvPr/>
          </p:nvSpPr>
          <p:spPr bwMode="auto">
            <a:xfrm>
              <a:off x="2448" y="1680"/>
              <a:ext cx="392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1" i="1" dirty="0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x</a:t>
              </a:r>
              <a:r>
                <a:rPr lang="en-US" sz="2000" b="1" i="1" baseline="-25000" dirty="0" smtClean="0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2</a:t>
              </a:r>
              <a:endParaRPr lang="en-US" sz="2000" b="1" i="1" dirty="0">
                <a:latin typeface="Comic Sans MS" pitchFamily="-110" charset="0"/>
                <a:ea typeface="Times New Roman (Hebrew)" charset="0"/>
                <a:cs typeface="Times New Roman (Hebrew)" charset="0"/>
              </a:endParaRPr>
            </a:p>
          </p:txBody>
        </p:sp>
        <p:sp>
          <p:nvSpPr>
            <p:cNvPr id="40970" name="Oval 6"/>
            <p:cNvSpPr>
              <a:spLocks noChangeArrowheads="1"/>
            </p:cNvSpPr>
            <p:nvPr/>
          </p:nvSpPr>
          <p:spPr bwMode="auto">
            <a:xfrm>
              <a:off x="4080" y="1680"/>
              <a:ext cx="392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1" i="1" dirty="0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x</a:t>
              </a:r>
              <a:r>
                <a:rPr lang="en-US" sz="2000" b="1" i="1" baseline="-25000" dirty="0" smtClean="0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5</a:t>
              </a:r>
              <a:endParaRPr lang="en-US" sz="2000" b="1" i="1" dirty="0">
                <a:latin typeface="Comic Sans MS" pitchFamily="-110" charset="0"/>
                <a:ea typeface="Times New Roman (Hebrew)" charset="0"/>
                <a:cs typeface="Times New Roman (Hebrew)" charset="0"/>
              </a:endParaRPr>
            </a:p>
          </p:txBody>
        </p:sp>
        <p:sp>
          <p:nvSpPr>
            <p:cNvPr id="40971" name="Oval 7"/>
            <p:cNvSpPr>
              <a:spLocks noChangeArrowheads="1"/>
            </p:cNvSpPr>
            <p:nvPr/>
          </p:nvSpPr>
          <p:spPr bwMode="auto">
            <a:xfrm>
              <a:off x="3072" y="1680"/>
              <a:ext cx="392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1" i="1" dirty="0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x</a:t>
              </a:r>
              <a:r>
                <a:rPr lang="en-US" sz="2000" b="1" i="1" baseline="-25000" dirty="0" smtClean="0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3</a:t>
              </a:r>
              <a:endParaRPr lang="en-US" sz="2000" b="1" i="1" baseline="-25000" dirty="0">
                <a:latin typeface="Comic Sans MS" pitchFamily="-110" charset="0"/>
                <a:ea typeface="Times New Roman (Hebrew)" charset="0"/>
                <a:cs typeface="Times New Roman (Hebrew)" charset="0"/>
              </a:endParaRPr>
            </a:p>
          </p:txBody>
        </p:sp>
        <p:cxnSp>
          <p:nvCxnSpPr>
            <p:cNvPr id="40972" name="AutoShape 8"/>
            <p:cNvCxnSpPr>
              <a:cxnSpLocks noChangeShapeType="1"/>
              <a:stCxn id="40967" idx="4"/>
              <a:endCxn id="40968" idx="0"/>
            </p:cNvCxnSpPr>
            <p:nvPr/>
          </p:nvCxnSpPr>
          <p:spPr bwMode="auto">
            <a:xfrm flipH="1">
              <a:off x="2116" y="1145"/>
              <a:ext cx="1248" cy="52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0973" name="AutoShape 9"/>
            <p:cNvCxnSpPr>
              <a:cxnSpLocks noChangeShapeType="1"/>
              <a:stCxn id="40967" idx="4"/>
              <a:endCxn id="40969" idx="0"/>
            </p:cNvCxnSpPr>
            <p:nvPr/>
          </p:nvCxnSpPr>
          <p:spPr bwMode="auto">
            <a:xfrm flipH="1">
              <a:off x="2644" y="1145"/>
              <a:ext cx="720" cy="52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0974" name="AutoShape 10"/>
            <p:cNvCxnSpPr>
              <a:cxnSpLocks noChangeShapeType="1"/>
              <a:stCxn id="40967" idx="4"/>
              <a:endCxn id="40971" idx="0"/>
            </p:cNvCxnSpPr>
            <p:nvPr/>
          </p:nvCxnSpPr>
          <p:spPr bwMode="auto">
            <a:xfrm flipH="1">
              <a:off x="3268" y="1145"/>
              <a:ext cx="96" cy="52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0975" name="AutoShape 11"/>
            <p:cNvCxnSpPr>
              <a:cxnSpLocks noChangeShapeType="1"/>
              <a:stCxn id="40967" idx="4"/>
              <a:endCxn id="40970" idx="0"/>
            </p:cNvCxnSpPr>
            <p:nvPr/>
          </p:nvCxnSpPr>
          <p:spPr bwMode="auto">
            <a:xfrm>
              <a:off x="3364" y="1145"/>
              <a:ext cx="912" cy="52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0976" name="Oval 12"/>
            <p:cNvSpPr>
              <a:spLocks noChangeArrowheads="1"/>
            </p:cNvSpPr>
            <p:nvPr/>
          </p:nvSpPr>
          <p:spPr bwMode="auto">
            <a:xfrm>
              <a:off x="3600" y="1680"/>
              <a:ext cx="392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1" i="1" dirty="0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x</a:t>
              </a:r>
              <a:r>
                <a:rPr lang="en-US" sz="2000" b="1" i="1" baseline="-25000" dirty="0" smtClean="0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4</a:t>
              </a:r>
              <a:endParaRPr lang="en-US" sz="2000" b="1" i="1" dirty="0">
                <a:latin typeface="Comic Sans MS" pitchFamily="-110" charset="0"/>
                <a:ea typeface="Times New Roman (Hebrew)" charset="0"/>
                <a:cs typeface="Times New Roman (Hebrew)" charset="0"/>
              </a:endParaRPr>
            </a:p>
          </p:txBody>
        </p:sp>
        <p:cxnSp>
          <p:nvCxnSpPr>
            <p:cNvPr id="40977" name="AutoShape 13"/>
            <p:cNvCxnSpPr>
              <a:cxnSpLocks noChangeShapeType="1"/>
              <a:stCxn id="40967" idx="4"/>
              <a:endCxn id="40976" idx="0"/>
            </p:cNvCxnSpPr>
            <p:nvPr/>
          </p:nvCxnSpPr>
          <p:spPr bwMode="auto">
            <a:xfrm>
              <a:off x="3364" y="1145"/>
              <a:ext cx="432" cy="52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0978" name="Text Box 14"/>
            <p:cNvSpPr txBox="1">
              <a:spLocks noChangeArrowheads="1"/>
            </p:cNvSpPr>
            <p:nvPr/>
          </p:nvSpPr>
          <p:spPr bwMode="auto">
            <a:xfrm>
              <a:off x="3600" y="1872"/>
              <a:ext cx="40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b="1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fever</a:t>
              </a:r>
            </a:p>
          </p:txBody>
        </p:sp>
        <p:sp>
          <p:nvSpPr>
            <p:cNvPr id="40979" name="Text Box 15"/>
            <p:cNvSpPr txBox="1">
              <a:spLocks noChangeArrowheads="1"/>
            </p:cNvSpPr>
            <p:nvPr/>
          </p:nvSpPr>
          <p:spPr bwMode="auto">
            <a:xfrm>
              <a:off x="2448" y="1872"/>
              <a:ext cx="37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b="1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sinus</a:t>
              </a:r>
            </a:p>
          </p:txBody>
        </p:sp>
        <p:sp>
          <p:nvSpPr>
            <p:cNvPr id="40980" name="Text Box 16"/>
            <p:cNvSpPr txBox="1">
              <a:spLocks noChangeArrowheads="1"/>
            </p:cNvSpPr>
            <p:nvPr/>
          </p:nvSpPr>
          <p:spPr bwMode="auto">
            <a:xfrm>
              <a:off x="3030" y="1872"/>
              <a:ext cx="41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b="1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cough</a:t>
              </a:r>
            </a:p>
          </p:txBody>
        </p:sp>
        <p:sp>
          <p:nvSpPr>
            <p:cNvPr id="40981" name="Text Box 17"/>
            <p:cNvSpPr txBox="1">
              <a:spLocks noChangeArrowheads="1"/>
            </p:cNvSpPr>
            <p:nvPr/>
          </p:nvSpPr>
          <p:spPr bwMode="auto">
            <a:xfrm>
              <a:off x="1728" y="1872"/>
              <a:ext cx="64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b="1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runnynose</a:t>
              </a:r>
            </a:p>
          </p:txBody>
        </p:sp>
        <p:sp>
          <p:nvSpPr>
            <p:cNvPr id="40982" name="Text Box 18"/>
            <p:cNvSpPr txBox="1">
              <a:spLocks noChangeArrowheads="1"/>
            </p:cNvSpPr>
            <p:nvPr/>
          </p:nvSpPr>
          <p:spPr bwMode="auto">
            <a:xfrm>
              <a:off x="4032" y="1872"/>
              <a:ext cx="78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b="1">
                  <a:latin typeface="Comic Sans MS" pitchFamily="-110" charset="0"/>
                  <a:ea typeface="Times New Roman (Hebrew)" charset="0"/>
                  <a:cs typeface="Times New Roman (Hebrew)" charset="0"/>
                </a:rPr>
                <a:t>muscle-ache</a:t>
              </a:r>
            </a:p>
          </p:txBody>
        </p:sp>
      </p:grpSp>
      <p:sp>
        <p:nvSpPr>
          <p:cNvPr id="40964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The 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Naive </a:t>
            </a:r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Bayes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 Classifier</a:t>
            </a:r>
          </a:p>
        </p:txBody>
      </p:sp>
      <p:sp>
        <p:nvSpPr>
          <p:cNvPr id="40965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304800" y="4008438"/>
            <a:ext cx="8686800" cy="1325562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0A000"/>
                </a:solidFill>
                <a:ea typeface="ＭＳ Ｐゴシック" pitchFamily="-110" charset="-128"/>
                <a:cs typeface="ＭＳ Ｐゴシック" pitchFamily="-110" charset="-128"/>
              </a:rPr>
              <a:t>Conditional Independence Assumption: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 features detect term presence and are independent of each other given the class:</a:t>
            </a:r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060450" y="5924550"/>
          <a:ext cx="7029450" cy="395288"/>
        </p:xfrm>
        <a:graphic>
          <a:graphicData uri="http://schemas.openxmlformats.org/presentationml/2006/ole">
            <p:oleObj spid="_x0000_s40962" name="Equation" r:id="rId3" imgW="3136900" imgH="1778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2667000"/>
          </a:xfrm>
        </p:spPr>
        <p:txBody>
          <a:bodyPr/>
          <a:lstStyle/>
          <a:p>
            <a:r>
              <a:rPr lang="en-US" dirty="0" smtClean="0"/>
              <a:t>I flip a coin 1000 times, how would you estimate the probability of heads?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roll a 6-sided die 1000 times, how you estimate the probability of getting a ‘6’?</a:t>
            </a:r>
            <a:endParaRPr lang="en-US" dirty="0"/>
          </a:p>
        </p:txBody>
      </p:sp>
      <p:graphicFrame>
        <p:nvGraphicFramePr>
          <p:cNvPr id="106498" name="Object 2"/>
          <p:cNvGraphicFramePr>
            <a:graphicFrameLocks noChangeAspect="1"/>
          </p:cNvGraphicFramePr>
          <p:nvPr/>
        </p:nvGraphicFramePr>
        <p:xfrm>
          <a:off x="1143000" y="5303580"/>
          <a:ext cx="6665912" cy="649287"/>
        </p:xfrm>
        <a:graphic>
          <a:graphicData uri="http://schemas.openxmlformats.org/presentationml/2006/ole">
            <p:oleObj spid="_x0000_s106498" name="Equation" r:id="rId3" imgW="3111500" imgH="304800" progId="Equation.3">
              <p:embed/>
            </p:oleObj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124200" y="5074980"/>
            <a:ext cx="4800600" cy="838200"/>
            <a:chOff x="3124200" y="5638800"/>
            <a:chExt cx="4800600" cy="838200"/>
          </a:xfrm>
        </p:grpSpPr>
        <p:sp>
          <p:nvSpPr>
            <p:cNvPr id="5" name="Oval 4"/>
            <p:cNvSpPr/>
            <p:nvPr/>
          </p:nvSpPr>
          <p:spPr bwMode="auto">
            <a:xfrm>
              <a:off x="3124200" y="5638800"/>
              <a:ext cx="1219200" cy="838200"/>
            </a:xfrm>
            <a:prstGeom prst="ellips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4343400" y="5638800"/>
              <a:ext cx="1219200" cy="838200"/>
            </a:xfrm>
            <a:prstGeom prst="ellips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5791200" y="5638800"/>
              <a:ext cx="1219200" cy="838200"/>
            </a:xfrm>
            <a:prstGeom prst="ellips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6934200" y="5638800"/>
              <a:ext cx="990600" cy="838200"/>
            </a:xfrm>
            <a:prstGeom prst="ellips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34958" y="4648200"/>
            <a:ext cx="11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For us: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6019800"/>
            <a:ext cx="1570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Ideas?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Maximum likelihood estimates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685800" y="3352800"/>
          <a:ext cx="5084762" cy="1265237"/>
        </p:xfrm>
        <a:graphic>
          <a:graphicData uri="http://schemas.openxmlformats.org/presentationml/2006/ole">
            <p:oleObj spid="_x0000_s41986" name="Equation" r:id="rId3" imgW="1879560" imgH="469800" progId="Equation.3">
              <p:embed/>
            </p:oleObj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747712" y="1905000"/>
          <a:ext cx="3194050" cy="1127125"/>
        </p:xfrm>
        <a:graphic>
          <a:graphicData uri="http://schemas.openxmlformats.org/presentationml/2006/ole">
            <p:oleObj spid="_x0000_s41987" name="Equation" r:id="rId4" imgW="1180800" imgH="41904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340882" y="1965325"/>
            <a:ext cx="4427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number of document with class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4267200" y="2498725"/>
            <a:ext cx="4419600" cy="15875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4630996" y="2494260"/>
            <a:ext cx="3674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total number of document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54882" y="4724400"/>
            <a:ext cx="5795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number of document in class with feature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1981200" y="5257800"/>
            <a:ext cx="57912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2573977" y="5253335"/>
            <a:ext cx="4512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number of document with class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19200" y="6019800"/>
            <a:ext cx="73623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What’s the problem with this approach?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6764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Text Classification</a:t>
            </a:r>
            <a:endParaRPr lang="en-US" sz="3200" dirty="0">
              <a:latin typeface="Helvetica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pPr marL="0" indent="0" algn="r" eaLnBrk="1" hangingPunct="1">
              <a:buFont typeface="Wingdings" pitchFamily="-111" charset="2"/>
              <a:buNone/>
            </a:pPr>
            <a:r>
              <a:rPr lang="en-US" sz="2000" dirty="0">
                <a:ea typeface="ＭＳ Ｐゴシック" pitchFamily="-111" charset="-128"/>
              </a:rPr>
              <a:t>David </a:t>
            </a:r>
            <a:r>
              <a:rPr lang="en-US" sz="2000" dirty="0" err="1">
                <a:ea typeface="ＭＳ Ｐゴシック" pitchFamily="-111" charset="-128"/>
              </a:rPr>
              <a:t>Kauchak</a:t>
            </a:r>
            <a:endParaRPr lang="en-US" sz="2000" dirty="0">
              <a:ea typeface="ＭＳ Ｐゴシック" pitchFamily="-111" charset="-128"/>
            </a:endParaRPr>
          </a:p>
          <a:p>
            <a:pPr marL="0" indent="0" algn="r" eaLnBrk="1" hangingPunct="1">
              <a:buFont typeface="Wingdings" pitchFamily="-111" charset="2"/>
              <a:buNone/>
            </a:pPr>
            <a:r>
              <a:rPr lang="en-US" sz="2000" dirty="0">
                <a:ea typeface="ＭＳ Ｐゴシック" pitchFamily="-111" charset="-128"/>
              </a:rPr>
              <a:t>cs160</a:t>
            </a:r>
          </a:p>
          <a:p>
            <a:pPr marL="0" indent="0" algn="r" eaLnBrk="1" hangingPunct="1">
              <a:buFont typeface="Wingdings" pitchFamily="-111" charset="2"/>
              <a:buNone/>
            </a:pPr>
            <a:r>
              <a:rPr lang="en-US" sz="2000" dirty="0">
                <a:ea typeface="ＭＳ Ｐゴシック" pitchFamily="-111" charset="-128"/>
              </a:rPr>
              <a:t>Fall 2009</a:t>
            </a:r>
          </a:p>
          <a:p>
            <a:pPr marL="0" indent="0" algn="r" eaLnBrk="1" hangingPunct="1">
              <a:buFont typeface="Wingdings" pitchFamily="-111" charset="2"/>
              <a:buNone/>
            </a:pPr>
            <a:r>
              <a:rPr lang="en-US" sz="1000" i="1" dirty="0">
                <a:solidFill>
                  <a:srgbClr val="437085"/>
                </a:solidFill>
                <a:ea typeface="ＭＳ Ｐゴシック" pitchFamily="-111" charset="-128"/>
              </a:rPr>
              <a:t>adapted from:</a:t>
            </a:r>
            <a:br>
              <a:rPr lang="en-US" sz="1000" i="1" dirty="0">
                <a:solidFill>
                  <a:srgbClr val="437085"/>
                </a:solidFill>
                <a:ea typeface="ＭＳ Ｐゴシック" pitchFamily="-111" charset="-128"/>
              </a:rPr>
            </a:br>
            <a:r>
              <a:rPr lang="en-US" sz="1000" dirty="0">
                <a:ea typeface="ＭＳ Ｐゴシック" pitchFamily="-111" charset="-128"/>
              </a:rPr>
              <a:t>http://www.stanford.edu/class/cs276/handouts/</a:t>
            </a:r>
            <a:r>
              <a:rPr lang="en-US" sz="1000" dirty="0" smtClean="0">
                <a:ea typeface="ＭＳ Ｐゴシック" pitchFamily="-111" charset="-128"/>
              </a:rPr>
              <a:t>lecture10-textcat-naivebayes.ppt</a:t>
            </a:r>
          </a:p>
          <a:p>
            <a:pPr marL="0" indent="0" algn="r" eaLnBrk="1" hangingPunct="1">
              <a:buFont typeface="Wingdings" pitchFamily="-111" charset="2"/>
              <a:buNone/>
            </a:pPr>
            <a:r>
              <a:rPr lang="en-US" sz="1000" dirty="0" smtClean="0">
                <a:ea typeface="ＭＳ Ｐゴシック" pitchFamily="-111" charset="-128"/>
              </a:rPr>
              <a:t>http://www.stanford.edu/class/cs276/handouts/lecture11-vector-classify.ppt</a:t>
            </a:r>
          </a:p>
          <a:p>
            <a:pPr marL="0" indent="0" algn="r" eaLnBrk="1" hangingPunct="1">
              <a:buFont typeface="Wingdings" pitchFamily="-111" charset="2"/>
              <a:buNone/>
            </a:pPr>
            <a:r>
              <a:rPr lang="en-US" sz="1000" dirty="0" smtClean="0">
                <a:ea typeface="ＭＳ Ｐゴシック" pitchFamily="-111" charset="-128"/>
              </a:rPr>
              <a:t>http://www.stanford.edu/class/cs276/handouts/lecture12-SVMs.ppt</a:t>
            </a:r>
            <a:endParaRPr lang="en-US" sz="1000" dirty="0">
              <a:solidFill>
                <a:schemeClr val="accent1"/>
              </a:solidFill>
              <a:ea typeface="ＭＳ Ｐゴシック" pitchFamily="-111" charset="-128"/>
            </a:endParaRP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533400" y="3429000"/>
            <a:ext cx="8077200" cy="0"/>
          </a:xfrm>
          <a:prstGeom prst="line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905000"/>
            <a:ext cx="7772400" cy="43862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What if we have seen no training cases where patient had no flu and muscle aches?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Zero probabilities cannot be conditioned away, no matter the other evidence!</a:t>
            </a:r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Problem with Max Likelihood</a:t>
            </a: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1371600" y="2895600"/>
          <a:ext cx="5759450" cy="917575"/>
        </p:xfrm>
        <a:graphic>
          <a:graphicData uri="http://schemas.openxmlformats.org/presentationml/2006/ole">
            <p:oleObj spid="_x0000_s43010" name="Equation" r:id="rId3" imgW="2628720" imgH="419040" progId="Equation.3">
              <p:embed/>
            </p:oleObj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1447800" y="4953000"/>
          <a:ext cx="5060950" cy="769938"/>
        </p:xfrm>
        <a:graphic>
          <a:graphicData uri="http://schemas.openxmlformats.org/presentationml/2006/ole">
            <p:oleObj spid="_x0000_s43011" name="Equation" r:id="rId4" imgW="1828800" imgH="2793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Smoothing to Avoid Overfitting</a:t>
            </a: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1143000" y="3182938"/>
          <a:ext cx="6019800" cy="1255712"/>
        </p:xfrm>
        <a:graphic>
          <a:graphicData uri="http://schemas.openxmlformats.org/presentationml/2006/ole">
            <p:oleObj spid="_x0000_s44034" name="Equation" r:id="rId3" imgW="2070100" imgH="431800" progId="Equation.3">
              <p:embed/>
            </p:oleObj>
          </a:graphicData>
        </a:graphic>
      </p:graphicFrame>
      <p:sp>
        <p:nvSpPr>
          <p:cNvPr id="44038" name="AutoShape 5"/>
          <p:cNvSpPr>
            <a:spLocks noChangeArrowheads="1"/>
          </p:cNvSpPr>
          <p:nvPr/>
        </p:nvSpPr>
        <p:spPr bwMode="auto">
          <a:xfrm>
            <a:off x="2819400" y="4495800"/>
            <a:ext cx="3200400" cy="533400"/>
          </a:xfrm>
          <a:prstGeom prst="wedgeRoundRectCallout">
            <a:avLst>
              <a:gd name="adj1" fmla="val 56102"/>
              <a:gd name="adj2" fmla="val -8779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r>
              <a:rPr lang="en-US"/>
              <a:t># of values of</a:t>
            </a:r>
            <a:r>
              <a:rPr lang="en-US">
                <a:latin typeface="Arial Unicode MS" pitchFamily="-110" charset="0"/>
              </a:rPr>
              <a:t> </a:t>
            </a:r>
            <a:r>
              <a:rPr lang="en-US" i="1">
                <a:latin typeface="Comic Sans MS" pitchFamily="-110" charset="0"/>
              </a:rPr>
              <a:t>X</a:t>
            </a:r>
            <a:r>
              <a:rPr lang="en-US" i="1" baseline="-25000">
                <a:latin typeface="Comic Sans MS" pitchFamily="-110" charset="0"/>
              </a:rPr>
              <a:t>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2219980"/>
            <a:ext cx="5912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Make every event a little probable…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WebKB Experiment (1998)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Classify webpages from CS departments into:</a:t>
            </a:r>
          </a:p>
          <a:p>
            <a:pPr lvl="1" eaLnBrk="1" hangingPunct="1"/>
            <a:r>
              <a:rPr lang="en-US"/>
              <a:t>student, faculty, course,project </a:t>
            </a:r>
          </a:p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Train on ~5,000 hand-labeled web pages</a:t>
            </a:r>
          </a:p>
          <a:p>
            <a:pPr lvl="1" eaLnBrk="1" hangingPunct="1"/>
            <a:r>
              <a:rPr lang="en-US" sz="2000"/>
              <a:t>Cornell, Washington, U.Texas, Wisconsin</a:t>
            </a:r>
          </a:p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Crawl and classify a new site (CMU)</a:t>
            </a:r>
          </a:p>
          <a:p>
            <a:pPr eaLnBrk="1" hangingPunct="1"/>
            <a:endParaRPr lang="en-US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sz="220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Results:</a:t>
            </a:r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595313" y="5405438"/>
          <a:ext cx="7939087" cy="1223962"/>
        </p:xfrm>
        <a:graphic>
          <a:graphicData uri="http://schemas.openxmlformats.org/presentationml/2006/ole">
            <p:oleObj spid="_x0000_s70658" name="Worksheet" r:id="rId4" imgW="4292600" imgH="660400" progId="Excel.Sheet.8">
              <p:embed/>
            </p:oleObj>
          </a:graphicData>
        </a:graphic>
      </p:graphicFrame>
      <p:pic>
        <p:nvPicPr>
          <p:cNvPr id="7066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3154363"/>
            <a:ext cx="2438400" cy="208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Naive </a:t>
            </a:r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Bayes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 on spam email</a:t>
            </a:r>
          </a:p>
        </p:txBody>
      </p:sp>
      <p:pic>
        <p:nvPicPr>
          <p:cNvPr id="7475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646363" y="1600200"/>
            <a:ext cx="3449637" cy="4780417"/>
          </a:xfrm>
          <a:noFill/>
        </p:spPr>
      </p:pic>
      <p:sp>
        <p:nvSpPr>
          <p:cNvPr id="4" name="Rectangle 3"/>
          <p:cNvSpPr/>
          <p:nvPr/>
        </p:nvSpPr>
        <p:spPr>
          <a:xfrm>
            <a:off x="2362200" y="6397823"/>
            <a:ext cx="6248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ea typeface="ＭＳ Ｐゴシック" pitchFamily="-110" charset="-128"/>
                <a:cs typeface="ＭＳ Ｐゴシック" pitchFamily="-110" charset="-128"/>
              </a:rPr>
              <a:t>http://</a:t>
            </a:r>
            <a:r>
              <a:rPr lang="en-US" sz="1400" dirty="0" err="1" smtClean="0">
                <a:ea typeface="ＭＳ Ｐゴシック" pitchFamily="-110" charset="-128"/>
                <a:cs typeface="ＭＳ Ｐゴシック" pitchFamily="-110" charset="-128"/>
              </a:rPr>
              <a:t>www.cnbc.cmu.edu/~jp/research/email.paper.pdf</a:t>
            </a:r>
            <a:endParaRPr lang="en-US" sz="1400" dirty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ea typeface="ＭＳ Ｐゴシック" pitchFamily="-110" charset="-128"/>
                <a:cs typeface="ＭＳ Ｐゴシック" pitchFamily="-110" charset="-128"/>
              </a:rPr>
              <a:t>SpamAssassin</a:t>
            </a:r>
            <a:endParaRPr lang="en-US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Naive </a:t>
            </a:r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Bayes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 has found a home in spam filtering</a:t>
            </a:r>
          </a:p>
          <a:p>
            <a:pPr lvl="1" eaLnBrk="1" hangingPunct="1"/>
            <a:r>
              <a:rPr lang="en-US" dirty="0"/>
              <a:t>Paul Graham’s </a:t>
            </a:r>
            <a:r>
              <a:rPr lang="en-US" i="1" dirty="0"/>
              <a:t>A Plan for Spam</a:t>
            </a:r>
          </a:p>
          <a:p>
            <a:pPr lvl="2" eaLnBrk="1" hangingPunct="1"/>
            <a:r>
              <a:rPr lang="en-US" dirty="0">
                <a:ea typeface="ＭＳ Ｐゴシック" pitchFamily="-110" charset="-128"/>
              </a:rPr>
              <a:t>A mutant with more mutant offspring...</a:t>
            </a:r>
          </a:p>
          <a:p>
            <a:pPr lvl="1" eaLnBrk="1" hangingPunct="1"/>
            <a:r>
              <a:rPr lang="en-US" dirty="0"/>
              <a:t>Naive </a:t>
            </a:r>
            <a:r>
              <a:rPr lang="en-US" dirty="0" err="1"/>
              <a:t>Bayes</a:t>
            </a:r>
            <a:r>
              <a:rPr lang="en-US" dirty="0"/>
              <a:t>-like classifier with weird parameter estimation</a:t>
            </a:r>
          </a:p>
          <a:p>
            <a:pPr lvl="1" eaLnBrk="1" hangingPunct="1"/>
            <a:r>
              <a:rPr lang="en-US" dirty="0"/>
              <a:t>Widely used in spam filters </a:t>
            </a:r>
            <a:endParaRPr lang="en-US" dirty="0" smtClean="0"/>
          </a:p>
          <a:p>
            <a:pPr lvl="1" eaLnBrk="1" hangingPunct="1"/>
            <a:r>
              <a:rPr lang="en-US" dirty="0" smtClean="0"/>
              <a:t>But </a:t>
            </a:r>
            <a:r>
              <a:rPr lang="en-US" dirty="0"/>
              <a:t>also many other things: black hole lists, etc.</a:t>
            </a:r>
          </a:p>
          <a:p>
            <a:pPr eaLnBrk="1" hangingPunct="1"/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Many email topic filters also use NB classifiers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NB: The good and the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</a:t>
            </a:r>
          </a:p>
          <a:p>
            <a:pPr lvl="1"/>
            <a:r>
              <a:rPr lang="en-US" dirty="0" smtClean="0"/>
              <a:t>Easy to understand</a:t>
            </a:r>
          </a:p>
          <a:p>
            <a:pPr lvl="1"/>
            <a:r>
              <a:rPr lang="en-US" dirty="0" smtClean="0"/>
              <a:t>Fast to train</a:t>
            </a:r>
          </a:p>
          <a:p>
            <a:pPr lvl="1"/>
            <a:r>
              <a:rPr lang="en-US" dirty="0" smtClean="0"/>
              <a:t>Reasonable performance</a:t>
            </a:r>
          </a:p>
          <a:p>
            <a:r>
              <a:rPr lang="en-US" dirty="0" smtClean="0"/>
              <a:t>Bad</a:t>
            </a:r>
          </a:p>
          <a:p>
            <a:pPr lvl="1"/>
            <a:r>
              <a:rPr lang="en-US" dirty="0" smtClean="0"/>
              <a:t>We can do better</a:t>
            </a:r>
          </a:p>
          <a:p>
            <a:pPr lvl="1"/>
            <a:r>
              <a:rPr lang="en-US" dirty="0" smtClean="0"/>
              <a:t>Independence assumptions are rarely true</a:t>
            </a:r>
          </a:p>
          <a:p>
            <a:pPr lvl="1"/>
            <a:r>
              <a:rPr lang="en-US" dirty="0" smtClean="0"/>
              <a:t>Smoothing is challenging</a:t>
            </a:r>
          </a:p>
          <a:p>
            <a:pPr lvl="1"/>
            <a:r>
              <a:rPr lang="en-US" dirty="0" smtClean="0"/>
              <a:t>Feature selection is usually required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ea typeface="ＭＳ Ｐゴシック" pitchFamily="-110" charset="-128"/>
                <a:cs typeface="ＭＳ Ｐゴシック" pitchFamily="-110" charset="-128"/>
              </a:rPr>
              <a:t>Recall: Vector Space Representation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572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Each document is a vector, one component for each 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term/word</a:t>
            </a:r>
          </a:p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Normally normalize vectors to unit 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length</a:t>
            </a:r>
          </a:p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High-dimensional vector space:</a:t>
            </a:r>
          </a:p>
          <a:p>
            <a:pPr lvl="1" eaLnBrk="1" hangingPunct="1"/>
            <a:r>
              <a:rPr lang="en-US" dirty="0"/>
              <a:t>Terms are axes</a:t>
            </a:r>
          </a:p>
          <a:p>
            <a:pPr lvl="1" eaLnBrk="1" hangingPunct="1"/>
            <a:r>
              <a:rPr lang="en-US" dirty="0"/>
              <a:t>10,000+ dimensions, or even 100,000+</a:t>
            </a:r>
          </a:p>
          <a:p>
            <a:pPr lvl="1" eaLnBrk="1" hangingPunct="1"/>
            <a:r>
              <a:rPr lang="en-US" dirty="0"/>
              <a:t>Docs are vectors in this space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How can we do classification in this space?</a:t>
            </a:r>
          </a:p>
          <a:p>
            <a:pPr lvl="1" eaLnBrk="1" hangingPunct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Documents in a Vector Space</a:t>
            </a:r>
          </a:p>
        </p:txBody>
      </p:sp>
      <p:sp>
        <p:nvSpPr>
          <p:cNvPr id="24580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1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3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5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7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9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0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1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2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3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4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5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6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7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8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Text Box 25"/>
          <p:cNvSpPr txBox="1">
            <a:spLocks noChangeArrowheads="1"/>
          </p:cNvSpPr>
          <p:nvPr/>
        </p:nvSpPr>
        <p:spPr bwMode="auto">
          <a:xfrm>
            <a:off x="7391400" y="4281488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>
                <a:latin typeface="Rockwell" pitchFamily="-110" charset="0"/>
              </a:rPr>
              <a:t>Government</a:t>
            </a:r>
            <a:endParaRPr lang="en-US" sz="1400">
              <a:latin typeface="Rockwell" pitchFamily="-110" charset="0"/>
            </a:endParaRPr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7391400" y="480060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>
                <a:latin typeface="Rockwell" pitchFamily="-110" charset="0"/>
              </a:rPr>
              <a:t>Science</a:t>
            </a:r>
            <a:endParaRPr lang="en-US" sz="1400">
              <a:latin typeface="Rockwell" pitchFamily="-110" charset="0"/>
            </a:endParaRPr>
          </a:p>
        </p:txBody>
      </p:sp>
      <p:sp>
        <p:nvSpPr>
          <p:cNvPr id="24604" name="Text Box 27"/>
          <p:cNvSpPr txBox="1">
            <a:spLocks noChangeArrowheads="1"/>
          </p:cNvSpPr>
          <p:nvPr/>
        </p:nvSpPr>
        <p:spPr bwMode="auto">
          <a:xfrm>
            <a:off x="7391400" y="5257800"/>
            <a:ext cx="57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>
                <a:latin typeface="Rockwell" pitchFamily="-110" charset="0"/>
              </a:rPr>
              <a:t>Arts</a:t>
            </a:r>
            <a:endParaRPr lang="en-US" sz="1400">
              <a:latin typeface="Rockwell" pitchFamily="-110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Test Document of what class?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-110" charset="2"/>
              <a:buChar char="n"/>
            </a:pPr>
            <a:endParaRPr lang="en-US" sz="2600"/>
          </a:p>
        </p:txBody>
      </p:sp>
      <p:sp>
        <p:nvSpPr>
          <p:cNvPr id="25605" name="Oval 22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Oval 23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7" name="Oval 24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Line 25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9" name="Text Box 26"/>
          <p:cNvSpPr txBox="1">
            <a:spLocks noChangeArrowheads="1"/>
          </p:cNvSpPr>
          <p:nvPr/>
        </p:nvSpPr>
        <p:spPr bwMode="auto">
          <a:xfrm>
            <a:off x="7391400" y="4281488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>
                <a:latin typeface="Rockwell" pitchFamily="-110" charset="0"/>
              </a:rPr>
              <a:t>Government</a:t>
            </a:r>
            <a:endParaRPr lang="en-US" sz="1400">
              <a:latin typeface="Rockwell" pitchFamily="-110" charset="0"/>
            </a:endParaRPr>
          </a:p>
        </p:txBody>
      </p:sp>
      <p:sp>
        <p:nvSpPr>
          <p:cNvPr id="25610" name="Text Box 27"/>
          <p:cNvSpPr txBox="1">
            <a:spLocks noChangeArrowheads="1"/>
          </p:cNvSpPr>
          <p:nvPr/>
        </p:nvSpPr>
        <p:spPr bwMode="auto">
          <a:xfrm>
            <a:off x="7391400" y="480060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>
                <a:latin typeface="Rockwell" pitchFamily="-110" charset="0"/>
              </a:rPr>
              <a:t>Science</a:t>
            </a:r>
            <a:endParaRPr lang="en-US" sz="1400">
              <a:latin typeface="Rockwell" pitchFamily="-110" charset="0"/>
            </a:endParaRPr>
          </a:p>
        </p:txBody>
      </p:sp>
      <p:sp>
        <p:nvSpPr>
          <p:cNvPr id="25611" name="Text Box 28"/>
          <p:cNvSpPr txBox="1">
            <a:spLocks noChangeArrowheads="1"/>
          </p:cNvSpPr>
          <p:nvPr/>
        </p:nvSpPr>
        <p:spPr bwMode="auto">
          <a:xfrm>
            <a:off x="7391400" y="5257800"/>
            <a:ext cx="57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>
                <a:latin typeface="Rockwell" pitchFamily="-110" charset="0"/>
              </a:rPr>
              <a:t>Arts</a:t>
            </a:r>
            <a:endParaRPr lang="en-US" sz="1400">
              <a:latin typeface="Rockwell" pitchFamily="-110" charset="0"/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600200" y="2438400"/>
            <a:ext cx="4191000" cy="3657600"/>
            <a:chOff x="1008" y="1536"/>
            <a:chExt cx="2640" cy="2304"/>
          </a:xfrm>
        </p:grpSpPr>
        <p:sp>
          <p:nvSpPr>
            <p:cNvPr id="25614" name="Oval 4"/>
            <p:cNvSpPr>
              <a:spLocks noChangeArrowheads="1"/>
            </p:cNvSpPr>
            <p:nvPr/>
          </p:nvSpPr>
          <p:spPr bwMode="auto">
            <a:xfrm>
              <a:off x="1200" y="1680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5" name="Oval 5"/>
            <p:cNvSpPr>
              <a:spLocks noChangeArrowheads="1"/>
            </p:cNvSpPr>
            <p:nvPr/>
          </p:nvSpPr>
          <p:spPr bwMode="auto">
            <a:xfrm>
              <a:off x="2592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6" name="Oval 6"/>
            <p:cNvSpPr>
              <a:spLocks noChangeArrowheads="1"/>
            </p:cNvSpPr>
            <p:nvPr/>
          </p:nvSpPr>
          <p:spPr bwMode="auto">
            <a:xfrm>
              <a:off x="2928" y="307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7" name="Oval 7"/>
            <p:cNvSpPr>
              <a:spLocks noChangeArrowheads="1"/>
            </p:cNvSpPr>
            <p:nvPr/>
          </p:nvSpPr>
          <p:spPr bwMode="auto">
            <a:xfrm>
              <a:off x="1296" y="2016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8" name="Oval 8"/>
            <p:cNvSpPr>
              <a:spLocks noChangeArrowheads="1"/>
            </p:cNvSpPr>
            <p:nvPr/>
          </p:nvSpPr>
          <p:spPr bwMode="auto">
            <a:xfrm>
              <a:off x="1392" y="2688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9" name="Oval 9"/>
            <p:cNvSpPr>
              <a:spLocks noChangeArrowheads="1"/>
            </p:cNvSpPr>
            <p:nvPr/>
          </p:nvSpPr>
          <p:spPr bwMode="auto">
            <a:xfrm>
              <a:off x="1968" y="1680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0" name="Oval 10"/>
            <p:cNvSpPr>
              <a:spLocks noChangeArrowheads="1"/>
            </p:cNvSpPr>
            <p:nvPr/>
          </p:nvSpPr>
          <p:spPr bwMode="auto">
            <a:xfrm>
              <a:off x="1008" y="2304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1" name="Oval 11"/>
            <p:cNvSpPr>
              <a:spLocks noChangeArrowheads="1"/>
            </p:cNvSpPr>
            <p:nvPr/>
          </p:nvSpPr>
          <p:spPr bwMode="auto">
            <a:xfrm>
              <a:off x="1680" y="2160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2" name="Oval 12"/>
            <p:cNvSpPr>
              <a:spLocks noChangeArrowheads="1"/>
            </p:cNvSpPr>
            <p:nvPr/>
          </p:nvSpPr>
          <p:spPr bwMode="auto">
            <a:xfrm>
              <a:off x="2112" y="1920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3" name="Oval 13"/>
            <p:cNvSpPr>
              <a:spLocks noChangeArrowheads="1"/>
            </p:cNvSpPr>
            <p:nvPr/>
          </p:nvSpPr>
          <p:spPr bwMode="auto">
            <a:xfrm>
              <a:off x="1872" y="2688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4" name="Oval 14"/>
            <p:cNvSpPr>
              <a:spLocks noChangeArrowheads="1"/>
            </p:cNvSpPr>
            <p:nvPr/>
          </p:nvSpPr>
          <p:spPr bwMode="auto">
            <a:xfrm>
              <a:off x="2688" y="15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5" name="Oval 15"/>
            <p:cNvSpPr>
              <a:spLocks noChangeArrowheads="1"/>
            </p:cNvSpPr>
            <p:nvPr/>
          </p:nvSpPr>
          <p:spPr bwMode="auto">
            <a:xfrm>
              <a:off x="2784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6" name="Oval 16"/>
            <p:cNvSpPr>
              <a:spLocks noChangeArrowheads="1"/>
            </p:cNvSpPr>
            <p:nvPr/>
          </p:nvSpPr>
          <p:spPr bwMode="auto">
            <a:xfrm>
              <a:off x="2880" y="17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7" name="Oval 17"/>
            <p:cNvSpPr>
              <a:spLocks noChangeArrowheads="1"/>
            </p:cNvSpPr>
            <p:nvPr/>
          </p:nvSpPr>
          <p:spPr bwMode="auto">
            <a:xfrm>
              <a:off x="355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8" name="Oval 18"/>
            <p:cNvSpPr>
              <a:spLocks noChangeArrowheads="1"/>
            </p:cNvSpPr>
            <p:nvPr/>
          </p:nvSpPr>
          <p:spPr bwMode="auto">
            <a:xfrm>
              <a:off x="3072" y="192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9" name="Oval 19"/>
            <p:cNvSpPr>
              <a:spLocks noChangeArrowheads="1"/>
            </p:cNvSpPr>
            <p:nvPr/>
          </p:nvSpPr>
          <p:spPr bwMode="auto">
            <a:xfrm>
              <a:off x="2544" y="31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30" name="Oval 20"/>
            <p:cNvSpPr>
              <a:spLocks noChangeArrowheads="1"/>
            </p:cNvSpPr>
            <p:nvPr/>
          </p:nvSpPr>
          <p:spPr bwMode="auto">
            <a:xfrm>
              <a:off x="2880" y="374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31" name="Oval 21"/>
            <p:cNvSpPr>
              <a:spLocks noChangeArrowheads="1"/>
            </p:cNvSpPr>
            <p:nvPr/>
          </p:nvSpPr>
          <p:spPr bwMode="auto">
            <a:xfrm>
              <a:off x="3216" y="336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32" name="Rectangle 32"/>
            <p:cNvSpPr>
              <a:spLocks noChangeArrowheads="1"/>
            </p:cNvSpPr>
            <p:nvPr/>
          </p:nvSpPr>
          <p:spPr bwMode="auto">
            <a:xfrm>
              <a:off x="2208" y="2448"/>
              <a:ext cx="96" cy="96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613" name="Line 33"/>
          <p:cNvSpPr>
            <a:spLocks noChangeShapeType="1"/>
          </p:cNvSpPr>
          <p:nvPr/>
        </p:nvSpPr>
        <p:spPr bwMode="auto">
          <a:xfrm>
            <a:off x="3581400" y="1447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Test Document = Government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-110" charset="2"/>
              <a:buChar char="n"/>
            </a:pPr>
            <a:endParaRPr lang="en-US" sz="2600"/>
          </a:p>
        </p:txBody>
      </p:sp>
      <p:sp>
        <p:nvSpPr>
          <p:cNvPr id="26629" name="Oval 22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Oval 23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1" name="Oval 24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Line 25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3" name="Text Box 26"/>
          <p:cNvSpPr txBox="1">
            <a:spLocks noChangeArrowheads="1"/>
          </p:cNvSpPr>
          <p:nvPr/>
        </p:nvSpPr>
        <p:spPr bwMode="auto">
          <a:xfrm>
            <a:off x="7391400" y="4281488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>
                <a:latin typeface="Rockwell" pitchFamily="-110" charset="0"/>
              </a:rPr>
              <a:t>Government</a:t>
            </a:r>
            <a:endParaRPr lang="en-US" sz="1400">
              <a:latin typeface="Rockwell" pitchFamily="-110" charset="0"/>
            </a:endParaRPr>
          </a:p>
        </p:txBody>
      </p:sp>
      <p:sp>
        <p:nvSpPr>
          <p:cNvPr id="26634" name="Text Box 27"/>
          <p:cNvSpPr txBox="1">
            <a:spLocks noChangeArrowheads="1"/>
          </p:cNvSpPr>
          <p:nvPr/>
        </p:nvSpPr>
        <p:spPr bwMode="auto">
          <a:xfrm>
            <a:off x="7391400" y="480060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>
                <a:latin typeface="Rockwell" pitchFamily="-110" charset="0"/>
              </a:rPr>
              <a:t>Science</a:t>
            </a:r>
            <a:endParaRPr lang="en-US" sz="1400">
              <a:latin typeface="Rockwell" pitchFamily="-110" charset="0"/>
            </a:endParaRPr>
          </a:p>
        </p:txBody>
      </p:sp>
      <p:sp>
        <p:nvSpPr>
          <p:cNvPr id="26635" name="Text Box 28"/>
          <p:cNvSpPr txBox="1">
            <a:spLocks noChangeArrowheads="1"/>
          </p:cNvSpPr>
          <p:nvPr/>
        </p:nvSpPr>
        <p:spPr bwMode="auto">
          <a:xfrm>
            <a:off x="7391400" y="5257800"/>
            <a:ext cx="57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>
                <a:latin typeface="Rockwell" pitchFamily="-110" charset="0"/>
              </a:rPr>
              <a:t>Arts</a:t>
            </a:r>
            <a:endParaRPr lang="en-US" sz="1400">
              <a:latin typeface="Rockwell" pitchFamily="-110" charset="0"/>
            </a:endParaRPr>
          </a:p>
        </p:txBody>
      </p:sp>
      <p:sp>
        <p:nvSpPr>
          <p:cNvPr id="26636" name="Freeform 29"/>
          <p:cNvSpPr>
            <a:spLocks/>
          </p:cNvSpPr>
          <p:nvPr/>
        </p:nvSpPr>
        <p:spPr bwMode="auto">
          <a:xfrm>
            <a:off x="1701800" y="4343400"/>
            <a:ext cx="2184400" cy="1981200"/>
          </a:xfrm>
          <a:custGeom>
            <a:avLst/>
            <a:gdLst>
              <a:gd name="T0" fmla="*/ 2184400 w 1376"/>
              <a:gd name="T1" fmla="*/ 0 h 1248"/>
              <a:gd name="T2" fmla="*/ 1498600 w 1376"/>
              <a:gd name="T3" fmla="*/ 304800 h 1248"/>
              <a:gd name="T4" fmla="*/ 1270000 w 1376"/>
              <a:gd name="T5" fmla="*/ 990600 h 1248"/>
              <a:gd name="T6" fmla="*/ 203200 w 1376"/>
              <a:gd name="T7" fmla="*/ 1828800 h 1248"/>
              <a:gd name="T8" fmla="*/ 50800 w 1376"/>
              <a:gd name="T9" fmla="*/ 1905000 h 1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6"/>
              <a:gd name="T16" fmla="*/ 0 h 1248"/>
              <a:gd name="T17" fmla="*/ 1376 w 1376"/>
              <a:gd name="T18" fmla="*/ 1248 h 12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76" h="1248">
                <a:moveTo>
                  <a:pt x="1376" y="0"/>
                </a:moveTo>
                <a:cubicBezTo>
                  <a:pt x="1208" y="44"/>
                  <a:pt x="1040" y="88"/>
                  <a:pt x="944" y="192"/>
                </a:cubicBezTo>
                <a:cubicBezTo>
                  <a:pt x="848" y="296"/>
                  <a:pt x="936" y="464"/>
                  <a:pt x="800" y="624"/>
                </a:cubicBezTo>
                <a:cubicBezTo>
                  <a:pt x="664" y="784"/>
                  <a:pt x="256" y="1056"/>
                  <a:pt x="128" y="1152"/>
                </a:cubicBezTo>
                <a:cubicBezTo>
                  <a:pt x="0" y="1248"/>
                  <a:pt x="48" y="1192"/>
                  <a:pt x="32" y="120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7" name="Freeform 30"/>
          <p:cNvSpPr>
            <a:spLocks/>
          </p:cNvSpPr>
          <p:nvPr/>
        </p:nvSpPr>
        <p:spPr bwMode="auto">
          <a:xfrm>
            <a:off x="3784600" y="2286000"/>
            <a:ext cx="266700" cy="2057400"/>
          </a:xfrm>
          <a:custGeom>
            <a:avLst/>
            <a:gdLst>
              <a:gd name="T0" fmla="*/ 101600 w 168"/>
              <a:gd name="T1" fmla="*/ 2057400 h 1296"/>
              <a:gd name="T2" fmla="*/ 254000 w 168"/>
              <a:gd name="T3" fmla="*/ 1752600 h 1296"/>
              <a:gd name="T4" fmla="*/ 25400 w 168"/>
              <a:gd name="T5" fmla="*/ 1143000 h 1296"/>
              <a:gd name="T6" fmla="*/ 101600 w 168"/>
              <a:gd name="T7" fmla="*/ 0 h 1296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1296"/>
              <a:gd name="T14" fmla="*/ 168 w 168"/>
              <a:gd name="T15" fmla="*/ 1296 h 12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1296">
                <a:moveTo>
                  <a:pt x="64" y="1296"/>
                </a:moveTo>
                <a:cubicBezTo>
                  <a:pt x="116" y="1248"/>
                  <a:pt x="168" y="1200"/>
                  <a:pt x="160" y="1104"/>
                </a:cubicBezTo>
                <a:cubicBezTo>
                  <a:pt x="152" y="1008"/>
                  <a:pt x="32" y="904"/>
                  <a:pt x="16" y="720"/>
                </a:cubicBezTo>
                <a:cubicBezTo>
                  <a:pt x="0" y="536"/>
                  <a:pt x="32" y="268"/>
                  <a:pt x="64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8" name="Freeform 31"/>
          <p:cNvSpPr>
            <a:spLocks/>
          </p:cNvSpPr>
          <p:nvPr/>
        </p:nvSpPr>
        <p:spPr bwMode="auto">
          <a:xfrm>
            <a:off x="3924300" y="4292600"/>
            <a:ext cx="2628900" cy="774700"/>
          </a:xfrm>
          <a:custGeom>
            <a:avLst/>
            <a:gdLst>
              <a:gd name="T0" fmla="*/ 0 w 1656"/>
              <a:gd name="T1" fmla="*/ 50800 h 488"/>
              <a:gd name="T2" fmla="*/ 228600 w 1656"/>
              <a:gd name="T3" fmla="*/ 355600 h 488"/>
              <a:gd name="T4" fmla="*/ 1371600 w 1656"/>
              <a:gd name="T5" fmla="*/ 50800 h 488"/>
              <a:gd name="T6" fmla="*/ 2438400 w 1656"/>
              <a:gd name="T7" fmla="*/ 660400 h 488"/>
              <a:gd name="T8" fmla="*/ 2514600 w 1656"/>
              <a:gd name="T9" fmla="*/ 736600 h 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56"/>
              <a:gd name="T16" fmla="*/ 0 h 488"/>
              <a:gd name="T17" fmla="*/ 1656 w 1656"/>
              <a:gd name="T18" fmla="*/ 488 h 4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56" h="488">
                <a:moveTo>
                  <a:pt x="0" y="32"/>
                </a:moveTo>
                <a:cubicBezTo>
                  <a:pt x="0" y="128"/>
                  <a:pt x="0" y="224"/>
                  <a:pt x="144" y="224"/>
                </a:cubicBezTo>
                <a:cubicBezTo>
                  <a:pt x="288" y="224"/>
                  <a:pt x="632" y="0"/>
                  <a:pt x="864" y="32"/>
                </a:cubicBezTo>
                <a:cubicBezTo>
                  <a:pt x="1096" y="64"/>
                  <a:pt x="1416" y="344"/>
                  <a:pt x="1536" y="416"/>
                </a:cubicBezTo>
                <a:cubicBezTo>
                  <a:pt x="1656" y="488"/>
                  <a:pt x="1620" y="476"/>
                  <a:pt x="1584" y="46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600200" y="2438400"/>
            <a:ext cx="4191000" cy="3657600"/>
            <a:chOff x="1008" y="1536"/>
            <a:chExt cx="2640" cy="2304"/>
          </a:xfrm>
        </p:grpSpPr>
        <p:sp>
          <p:nvSpPr>
            <p:cNvPr id="26643" name="Oval 4"/>
            <p:cNvSpPr>
              <a:spLocks noChangeArrowheads="1"/>
            </p:cNvSpPr>
            <p:nvPr/>
          </p:nvSpPr>
          <p:spPr bwMode="auto">
            <a:xfrm>
              <a:off x="1200" y="1680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4" name="Oval 5"/>
            <p:cNvSpPr>
              <a:spLocks noChangeArrowheads="1"/>
            </p:cNvSpPr>
            <p:nvPr/>
          </p:nvSpPr>
          <p:spPr bwMode="auto">
            <a:xfrm>
              <a:off x="2592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5" name="Oval 6"/>
            <p:cNvSpPr>
              <a:spLocks noChangeArrowheads="1"/>
            </p:cNvSpPr>
            <p:nvPr/>
          </p:nvSpPr>
          <p:spPr bwMode="auto">
            <a:xfrm>
              <a:off x="2928" y="307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6" name="Oval 7"/>
            <p:cNvSpPr>
              <a:spLocks noChangeArrowheads="1"/>
            </p:cNvSpPr>
            <p:nvPr/>
          </p:nvSpPr>
          <p:spPr bwMode="auto">
            <a:xfrm>
              <a:off x="1296" y="2016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7" name="Oval 8"/>
            <p:cNvSpPr>
              <a:spLocks noChangeArrowheads="1"/>
            </p:cNvSpPr>
            <p:nvPr/>
          </p:nvSpPr>
          <p:spPr bwMode="auto">
            <a:xfrm>
              <a:off x="1392" y="2688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8" name="Oval 9"/>
            <p:cNvSpPr>
              <a:spLocks noChangeArrowheads="1"/>
            </p:cNvSpPr>
            <p:nvPr/>
          </p:nvSpPr>
          <p:spPr bwMode="auto">
            <a:xfrm>
              <a:off x="1968" y="1680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9" name="Oval 10"/>
            <p:cNvSpPr>
              <a:spLocks noChangeArrowheads="1"/>
            </p:cNvSpPr>
            <p:nvPr/>
          </p:nvSpPr>
          <p:spPr bwMode="auto">
            <a:xfrm>
              <a:off x="1008" y="2304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0" name="Oval 11"/>
            <p:cNvSpPr>
              <a:spLocks noChangeArrowheads="1"/>
            </p:cNvSpPr>
            <p:nvPr/>
          </p:nvSpPr>
          <p:spPr bwMode="auto">
            <a:xfrm>
              <a:off x="1680" y="2160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1" name="Oval 12"/>
            <p:cNvSpPr>
              <a:spLocks noChangeArrowheads="1"/>
            </p:cNvSpPr>
            <p:nvPr/>
          </p:nvSpPr>
          <p:spPr bwMode="auto">
            <a:xfrm>
              <a:off x="2112" y="1920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2" name="Oval 13"/>
            <p:cNvSpPr>
              <a:spLocks noChangeArrowheads="1"/>
            </p:cNvSpPr>
            <p:nvPr/>
          </p:nvSpPr>
          <p:spPr bwMode="auto">
            <a:xfrm>
              <a:off x="1872" y="2688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3" name="Oval 14"/>
            <p:cNvSpPr>
              <a:spLocks noChangeArrowheads="1"/>
            </p:cNvSpPr>
            <p:nvPr/>
          </p:nvSpPr>
          <p:spPr bwMode="auto">
            <a:xfrm>
              <a:off x="2688" y="15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4" name="Oval 15"/>
            <p:cNvSpPr>
              <a:spLocks noChangeArrowheads="1"/>
            </p:cNvSpPr>
            <p:nvPr/>
          </p:nvSpPr>
          <p:spPr bwMode="auto">
            <a:xfrm>
              <a:off x="2784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5" name="Oval 16"/>
            <p:cNvSpPr>
              <a:spLocks noChangeArrowheads="1"/>
            </p:cNvSpPr>
            <p:nvPr/>
          </p:nvSpPr>
          <p:spPr bwMode="auto">
            <a:xfrm>
              <a:off x="2880" y="17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6" name="Oval 17"/>
            <p:cNvSpPr>
              <a:spLocks noChangeArrowheads="1"/>
            </p:cNvSpPr>
            <p:nvPr/>
          </p:nvSpPr>
          <p:spPr bwMode="auto">
            <a:xfrm>
              <a:off x="355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7" name="Oval 18"/>
            <p:cNvSpPr>
              <a:spLocks noChangeArrowheads="1"/>
            </p:cNvSpPr>
            <p:nvPr/>
          </p:nvSpPr>
          <p:spPr bwMode="auto">
            <a:xfrm>
              <a:off x="3072" y="192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8" name="Oval 19"/>
            <p:cNvSpPr>
              <a:spLocks noChangeArrowheads="1"/>
            </p:cNvSpPr>
            <p:nvPr/>
          </p:nvSpPr>
          <p:spPr bwMode="auto">
            <a:xfrm>
              <a:off x="2544" y="31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9" name="Oval 20"/>
            <p:cNvSpPr>
              <a:spLocks noChangeArrowheads="1"/>
            </p:cNvSpPr>
            <p:nvPr/>
          </p:nvSpPr>
          <p:spPr bwMode="auto">
            <a:xfrm>
              <a:off x="2880" y="374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0" name="Oval 21"/>
            <p:cNvSpPr>
              <a:spLocks noChangeArrowheads="1"/>
            </p:cNvSpPr>
            <p:nvPr/>
          </p:nvSpPr>
          <p:spPr bwMode="auto">
            <a:xfrm>
              <a:off x="3216" y="336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1" name="Rectangle 32"/>
            <p:cNvSpPr>
              <a:spLocks noChangeArrowheads="1"/>
            </p:cNvSpPr>
            <p:nvPr/>
          </p:nvSpPr>
          <p:spPr bwMode="auto">
            <a:xfrm>
              <a:off x="2208" y="2448"/>
              <a:ext cx="96" cy="96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640" name="Line 33"/>
          <p:cNvSpPr>
            <a:spLocks noChangeShapeType="1"/>
          </p:cNvSpPr>
          <p:nvPr/>
        </p:nvSpPr>
        <p:spPr bwMode="auto">
          <a:xfrm>
            <a:off x="3581400" y="1447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Colloquium</a:t>
            </a:r>
          </a:p>
          <a:p>
            <a:r>
              <a:rPr lang="en-US" dirty="0" smtClean="0"/>
              <a:t>Project proposals</a:t>
            </a:r>
          </a:p>
          <a:p>
            <a:pPr lvl="1"/>
            <a:r>
              <a:rPr lang="en-US" dirty="0" smtClean="0"/>
              <a:t>year and where published for references</a:t>
            </a:r>
          </a:p>
          <a:p>
            <a:pPr lvl="1"/>
            <a:r>
              <a:rPr lang="en-US" dirty="0" smtClean="0"/>
              <a:t>speed is important for most of your approaches</a:t>
            </a:r>
          </a:p>
          <a:p>
            <a:r>
              <a:rPr lang="en-US" dirty="0" smtClean="0"/>
              <a:t>Project status report due 11/18</a:t>
            </a:r>
          </a:p>
          <a:p>
            <a:pPr lvl="1"/>
            <a:r>
              <a:rPr lang="en-US" dirty="0" smtClean="0"/>
              <a:t>be specific!</a:t>
            </a:r>
          </a:p>
          <a:p>
            <a:pPr lvl="1"/>
            <a:r>
              <a:rPr lang="en-US" dirty="0" smtClean="0"/>
              <a:t>but, be concise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-Nearest 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Neighbor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(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-NN)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153400" cy="495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To classify document </a:t>
            </a:r>
            <a:r>
              <a:rPr lang="en-US" sz="2800" b="1" i="1" dirty="0" err="1" smtClean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:</a:t>
            </a:r>
            <a:endParaRPr lang="en-US" sz="28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Find </a:t>
            </a:r>
            <a:r>
              <a:rPr lang="en-US" b="1" i="1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nearest neighbors of </a:t>
            </a:r>
            <a:r>
              <a:rPr lang="en-US" b="1" i="1" dirty="0" err="1" smtClean="0">
                <a:ea typeface="ＭＳ Ｐゴシック" pitchFamily="-110" charset="-128"/>
                <a:cs typeface="ＭＳ Ｐゴシック" pitchFamily="-110" charset="-128"/>
              </a:rPr>
              <a:t>d</a:t>
            </a:r>
            <a:endParaRPr lang="en-US" b="1" i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Choose 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as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the class the</a:t>
            </a:r>
            <a:r>
              <a:rPr lang="en-US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majority </a:t>
            </a:r>
            <a:r>
              <a:rPr lang="en-US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class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within the </a:t>
            </a:r>
            <a:r>
              <a:rPr lang="en-US" b="1" i="1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nearest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neightbors</a:t>
            </a:r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Can get rough approximations of probability of belonging to a class as fraction of </a:t>
            </a:r>
            <a:r>
              <a:rPr lang="en-US" b="1" i="1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endParaRPr lang="en-US" b="1" i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Does not explicitly compute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 boundary or model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Also called: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Case-based learning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Memory-based learning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Lazy learning</a:t>
            </a:r>
          </a:p>
          <a:p>
            <a:pPr eaLnBrk="1" hangingPunct="1"/>
            <a:endParaRPr lang="en-US" sz="32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buFont typeface="Wingdings" pitchFamily="-110" charset="2"/>
              <a:buNone/>
            </a:pPr>
            <a:endParaRPr lang="en-US" sz="3600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Oval 2"/>
          <p:cNvSpPr>
            <a:spLocks noChangeArrowheads="1"/>
          </p:cNvSpPr>
          <p:nvPr/>
        </p:nvSpPr>
        <p:spPr bwMode="auto">
          <a:xfrm>
            <a:off x="1981200" y="2514600"/>
            <a:ext cx="2514600" cy="198120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Example: </a:t>
            </a:r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=6 (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6-NN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)</a:t>
            </a: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-110" charset="2"/>
              <a:buChar char="n"/>
            </a:pPr>
            <a:endParaRPr lang="en-US" sz="2600"/>
          </a:p>
        </p:txBody>
      </p:sp>
      <p:sp>
        <p:nvSpPr>
          <p:cNvPr id="29702" name="Oval 5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Oval 6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4" name="Oval 7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Oval 8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6" name="Oval 9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7" name="Oval 10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8" name="Oval 11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9" name="Oval 12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0" name="Oval 13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1" name="Oval 14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2" name="Oval 15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3" name="Oval 16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4" name="Oval 17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5" name="Oval 18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6" name="Oval 19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7" name="Oval 20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8" name="Oval 21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9" name="Oval 22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0" name="Oval 23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1" name="Oval 24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2" name="Oval 25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3" name="Line 26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4" name="Text Box 27"/>
          <p:cNvSpPr txBox="1">
            <a:spLocks noChangeArrowheads="1"/>
          </p:cNvSpPr>
          <p:nvPr/>
        </p:nvSpPr>
        <p:spPr bwMode="auto">
          <a:xfrm>
            <a:off x="7391400" y="4281488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>
                <a:latin typeface="Rockwell" pitchFamily="-110" charset="0"/>
              </a:rPr>
              <a:t>Government</a:t>
            </a:r>
            <a:endParaRPr lang="en-US" sz="1400">
              <a:latin typeface="Rockwell" pitchFamily="-110" charset="0"/>
            </a:endParaRPr>
          </a:p>
        </p:txBody>
      </p:sp>
      <p:sp>
        <p:nvSpPr>
          <p:cNvPr id="29725" name="Text Box 28"/>
          <p:cNvSpPr txBox="1">
            <a:spLocks noChangeArrowheads="1"/>
          </p:cNvSpPr>
          <p:nvPr/>
        </p:nvSpPr>
        <p:spPr bwMode="auto">
          <a:xfrm>
            <a:off x="7391400" y="480060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>
                <a:latin typeface="Rockwell" pitchFamily="-110" charset="0"/>
              </a:rPr>
              <a:t>Science</a:t>
            </a:r>
            <a:endParaRPr lang="en-US" sz="1400">
              <a:latin typeface="Rockwell" pitchFamily="-110" charset="0"/>
            </a:endParaRPr>
          </a:p>
        </p:txBody>
      </p:sp>
      <p:sp>
        <p:nvSpPr>
          <p:cNvPr id="29726" name="Text Box 29"/>
          <p:cNvSpPr txBox="1">
            <a:spLocks noChangeArrowheads="1"/>
          </p:cNvSpPr>
          <p:nvPr/>
        </p:nvSpPr>
        <p:spPr bwMode="auto">
          <a:xfrm>
            <a:off x="7391400" y="5257800"/>
            <a:ext cx="57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>
                <a:latin typeface="Rockwell" pitchFamily="-110" charset="0"/>
              </a:rPr>
              <a:t>Arts</a:t>
            </a:r>
            <a:endParaRPr lang="en-US" sz="1400">
              <a:latin typeface="Rockwell" pitchFamily="-110" charset="0"/>
            </a:endParaRPr>
          </a:p>
        </p:txBody>
      </p:sp>
      <p:sp>
        <p:nvSpPr>
          <p:cNvPr id="29727" name="AutoShape 30"/>
          <p:cNvSpPr>
            <a:spLocks noChangeArrowheads="1"/>
          </p:cNvSpPr>
          <p:nvPr/>
        </p:nvSpPr>
        <p:spPr bwMode="auto">
          <a:xfrm>
            <a:off x="3124200" y="3429000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k Nearest Neighbor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What value of </a:t>
            </a:r>
            <a:r>
              <a:rPr lang="en-US" sz="2800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should we use?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Using 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only the closest example (1NN) to determine the class is subject to errors due to: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/>
              <a:t>A single atypical </a:t>
            </a:r>
            <a:r>
              <a:rPr lang="en-US" sz="2400" dirty="0" smtClean="0"/>
              <a:t>example </a:t>
            </a:r>
            <a:endParaRPr lang="en-US" sz="2400" dirty="0"/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Noise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Pick </a:t>
            </a:r>
            <a:r>
              <a:rPr lang="en-US" sz="2800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too large and you end up with looking at neighbors that are not that close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Value 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of</a:t>
            </a:r>
            <a:r>
              <a:rPr lang="en-US" sz="2800" i="1" dirty="0"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sz="2800" i="1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is typically odd to avoid ties; 3 and 5 are most common.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-NN 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decision boundaries</a:t>
            </a: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4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5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6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8" name="Text Box 25"/>
          <p:cNvSpPr txBox="1">
            <a:spLocks noChangeArrowheads="1"/>
          </p:cNvSpPr>
          <p:nvPr/>
        </p:nvSpPr>
        <p:spPr bwMode="auto">
          <a:xfrm>
            <a:off x="7391400" y="4281488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>
                <a:latin typeface="Rockwell" pitchFamily="-110" charset="0"/>
              </a:rPr>
              <a:t>Government</a:t>
            </a:r>
            <a:endParaRPr lang="en-US" sz="1400">
              <a:latin typeface="Rockwell" pitchFamily="-110" charset="0"/>
            </a:endParaRPr>
          </a:p>
        </p:txBody>
      </p:sp>
      <p:sp>
        <p:nvSpPr>
          <p:cNvPr id="33819" name="Text Box 26"/>
          <p:cNvSpPr txBox="1">
            <a:spLocks noChangeArrowheads="1"/>
          </p:cNvSpPr>
          <p:nvPr/>
        </p:nvSpPr>
        <p:spPr bwMode="auto">
          <a:xfrm>
            <a:off x="7391400" y="480060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>
                <a:latin typeface="Rockwell" pitchFamily="-110" charset="0"/>
              </a:rPr>
              <a:t>Science</a:t>
            </a:r>
            <a:endParaRPr lang="en-US" sz="1400">
              <a:latin typeface="Rockwell" pitchFamily="-110" charset="0"/>
            </a:endParaRPr>
          </a:p>
        </p:txBody>
      </p:sp>
      <p:sp>
        <p:nvSpPr>
          <p:cNvPr id="33820" name="Text Box 27"/>
          <p:cNvSpPr txBox="1">
            <a:spLocks noChangeArrowheads="1"/>
          </p:cNvSpPr>
          <p:nvPr/>
        </p:nvSpPr>
        <p:spPr bwMode="auto">
          <a:xfrm>
            <a:off x="7391400" y="5257800"/>
            <a:ext cx="57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>
                <a:latin typeface="Rockwell" pitchFamily="-110" charset="0"/>
              </a:rPr>
              <a:t>Arts</a:t>
            </a:r>
            <a:endParaRPr lang="en-US" sz="1400">
              <a:latin typeface="Rockwell" pitchFamily="-110" charset="0"/>
            </a:endParaRPr>
          </a:p>
        </p:txBody>
      </p:sp>
      <p:sp>
        <p:nvSpPr>
          <p:cNvPr id="33821" name="Freeform 32"/>
          <p:cNvSpPr>
            <a:spLocks/>
          </p:cNvSpPr>
          <p:nvPr/>
        </p:nvSpPr>
        <p:spPr bwMode="auto">
          <a:xfrm>
            <a:off x="2022475" y="2241550"/>
            <a:ext cx="1766888" cy="3992563"/>
          </a:xfrm>
          <a:custGeom>
            <a:avLst/>
            <a:gdLst>
              <a:gd name="T0" fmla="*/ 1390650 w 1113"/>
              <a:gd name="T1" fmla="*/ 0 h 2515"/>
              <a:gd name="T2" fmla="*/ 1441450 w 1113"/>
              <a:gd name="T3" fmla="*/ 76200 h 2515"/>
              <a:gd name="T4" fmla="*/ 1468438 w 1113"/>
              <a:gd name="T5" fmla="*/ 115888 h 2515"/>
              <a:gd name="T6" fmla="*/ 1544638 w 1113"/>
              <a:gd name="T7" fmla="*/ 231775 h 2515"/>
              <a:gd name="T8" fmla="*/ 1700213 w 1113"/>
              <a:gd name="T9" fmla="*/ 450850 h 2515"/>
              <a:gd name="T10" fmla="*/ 1725613 w 1113"/>
              <a:gd name="T11" fmla="*/ 527050 h 2515"/>
              <a:gd name="T12" fmla="*/ 1738313 w 1113"/>
              <a:gd name="T13" fmla="*/ 566738 h 2515"/>
              <a:gd name="T14" fmla="*/ 1751013 w 1113"/>
              <a:gd name="T15" fmla="*/ 604838 h 2515"/>
              <a:gd name="T16" fmla="*/ 1763713 w 1113"/>
              <a:gd name="T17" fmla="*/ 798513 h 2515"/>
              <a:gd name="T18" fmla="*/ 1685925 w 1113"/>
              <a:gd name="T19" fmla="*/ 1119188 h 2515"/>
              <a:gd name="T20" fmla="*/ 1647825 w 1113"/>
              <a:gd name="T21" fmla="*/ 1196975 h 2515"/>
              <a:gd name="T22" fmla="*/ 1622425 w 1113"/>
              <a:gd name="T23" fmla="*/ 1274763 h 2515"/>
              <a:gd name="T24" fmla="*/ 1673225 w 1113"/>
              <a:gd name="T25" fmla="*/ 1635125 h 2515"/>
              <a:gd name="T26" fmla="*/ 1700213 w 1113"/>
              <a:gd name="T27" fmla="*/ 1751013 h 2515"/>
              <a:gd name="T28" fmla="*/ 1725613 w 1113"/>
              <a:gd name="T29" fmla="*/ 1828800 h 2515"/>
              <a:gd name="T30" fmla="*/ 1763713 w 1113"/>
              <a:gd name="T31" fmla="*/ 2008188 h 2515"/>
              <a:gd name="T32" fmla="*/ 1738313 w 1113"/>
              <a:gd name="T33" fmla="*/ 2149475 h 2515"/>
              <a:gd name="T34" fmla="*/ 1609725 w 1113"/>
              <a:gd name="T35" fmla="*/ 2279650 h 2515"/>
              <a:gd name="T36" fmla="*/ 1506538 w 1113"/>
              <a:gd name="T37" fmla="*/ 2408238 h 2515"/>
              <a:gd name="T38" fmla="*/ 1236663 w 1113"/>
              <a:gd name="T39" fmla="*/ 2703513 h 2515"/>
              <a:gd name="T40" fmla="*/ 1133475 w 1113"/>
              <a:gd name="T41" fmla="*/ 2846388 h 2515"/>
              <a:gd name="T42" fmla="*/ 887413 w 1113"/>
              <a:gd name="T43" fmla="*/ 3116263 h 2515"/>
              <a:gd name="T44" fmla="*/ 771525 w 1113"/>
              <a:gd name="T45" fmla="*/ 3219450 h 2515"/>
              <a:gd name="T46" fmla="*/ 655638 w 1113"/>
              <a:gd name="T47" fmla="*/ 3348038 h 2515"/>
              <a:gd name="T48" fmla="*/ 527050 w 1113"/>
              <a:gd name="T49" fmla="*/ 3489325 h 2515"/>
              <a:gd name="T50" fmla="*/ 307975 w 1113"/>
              <a:gd name="T51" fmla="*/ 3683000 h 2515"/>
              <a:gd name="T52" fmla="*/ 204788 w 1113"/>
              <a:gd name="T53" fmla="*/ 3786188 h 2515"/>
              <a:gd name="T54" fmla="*/ 50800 w 1113"/>
              <a:gd name="T55" fmla="*/ 3927475 h 2515"/>
              <a:gd name="T56" fmla="*/ 25400 w 1113"/>
              <a:gd name="T57" fmla="*/ 3965575 h 2515"/>
              <a:gd name="T58" fmla="*/ 0 w 1113"/>
              <a:gd name="T59" fmla="*/ 3992563 h 251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113"/>
              <a:gd name="T91" fmla="*/ 0 h 2515"/>
              <a:gd name="T92" fmla="*/ 1113 w 1113"/>
              <a:gd name="T93" fmla="*/ 2515 h 251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113" h="2515">
                <a:moveTo>
                  <a:pt x="876" y="0"/>
                </a:moveTo>
                <a:cubicBezTo>
                  <a:pt x="887" y="16"/>
                  <a:pt x="897" y="32"/>
                  <a:pt x="908" y="48"/>
                </a:cubicBezTo>
                <a:cubicBezTo>
                  <a:pt x="914" y="56"/>
                  <a:pt x="925" y="73"/>
                  <a:pt x="925" y="73"/>
                </a:cubicBezTo>
                <a:cubicBezTo>
                  <a:pt x="935" y="104"/>
                  <a:pt x="959" y="117"/>
                  <a:pt x="973" y="146"/>
                </a:cubicBezTo>
                <a:cubicBezTo>
                  <a:pt x="997" y="195"/>
                  <a:pt x="1031" y="244"/>
                  <a:pt x="1071" y="284"/>
                </a:cubicBezTo>
                <a:cubicBezTo>
                  <a:pt x="1076" y="300"/>
                  <a:pt x="1082" y="316"/>
                  <a:pt x="1087" y="332"/>
                </a:cubicBezTo>
                <a:cubicBezTo>
                  <a:pt x="1090" y="340"/>
                  <a:pt x="1092" y="349"/>
                  <a:pt x="1095" y="357"/>
                </a:cubicBezTo>
                <a:cubicBezTo>
                  <a:pt x="1098" y="365"/>
                  <a:pt x="1103" y="381"/>
                  <a:pt x="1103" y="381"/>
                </a:cubicBezTo>
                <a:cubicBezTo>
                  <a:pt x="1109" y="426"/>
                  <a:pt x="1101" y="461"/>
                  <a:pt x="1111" y="503"/>
                </a:cubicBezTo>
                <a:cubicBezTo>
                  <a:pt x="1098" y="567"/>
                  <a:pt x="1113" y="657"/>
                  <a:pt x="1062" y="705"/>
                </a:cubicBezTo>
                <a:cubicBezTo>
                  <a:pt x="1033" y="794"/>
                  <a:pt x="1078" y="662"/>
                  <a:pt x="1038" y="754"/>
                </a:cubicBezTo>
                <a:cubicBezTo>
                  <a:pt x="1031" y="770"/>
                  <a:pt x="1022" y="803"/>
                  <a:pt x="1022" y="803"/>
                </a:cubicBezTo>
                <a:cubicBezTo>
                  <a:pt x="1030" y="879"/>
                  <a:pt x="1043" y="954"/>
                  <a:pt x="1054" y="1030"/>
                </a:cubicBezTo>
                <a:cubicBezTo>
                  <a:pt x="1064" y="1097"/>
                  <a:pt x="1056" y="1059"/>
                  <a:pt x="1071" y="1103"/>
                </a:cubicBezTo>
                <a:cubicBezTo>
                  <a:pt x="1077" y="1119"/>
                  <a:pt x="1087" y="1152"/>
                  <a:pt x="1087" y="1152"/>
                </a:cubicBezTo>
                <a:cubicBezTo>
                  <a:pt x="1093" y="1193"/>
                  <a:pt x="1101" y="1226"/>
                  <a:pt x="1111" y="1265"/>
                </a:cubicBezTo>
                <a:cubicBezTo>
                  <a:pt x="1110" y="1275"/>
                  <a:pt x="1107" y="1334"/>
                  <a:pt x="1095" y="1354"/>
                </a:cubicBezTo>
                <a:cubicBezTo>
                  <a:pt x="1075" y="1389"/>
                  <a:pt x="1039" y="1406"/>
                  <a:pt x="1014" y="1436"/>
                </a:cubicBezTo>
                <a:cubicBezTo>
                  <a:pt x="992" y="1463"/>
                  <a:pt x="973" y="1492"/>
                  <a:pt x="949" y="1517"/>
                </a:cubicBezTo>
                <a:cubicBezTo>
                  <a:pt x="930" y="1575"/>
                  <a:pt x="834" y="1667"/>
                  <a:pt x="779" y="1703"/>
                </a:cubicBezTo>
                <a:cubicBezTo>
                  <a:pt x="758" y="1734"/>
                  <a:pt x="740" y="1766"/>
                  <a:pt x="714" y="1793"/>
                </a:cubicBezTo>
                <a:cubicBezTo>
                  <a:pt x="688" y="1862"/>
                  <a:pt x="613" y="1915"/>
                  <a:pt x="559" y="1963"/>
                </a:cubicBezTo>
                <a:cubicBezTo>
                  <a:pt x="475" y="2037"/>
                  <a:pt x="543" y="1992"/>
                  <a:pt x="486" y="2028"/>
                </a:cubicBezTo>
                <a:cubicBezTo>
                  <a:pt x="459" y="2068"/>
                  <a:pt x="452" y="2084"/>
                  <a:pt x="413" y="2109"/>
                </a:cubicBezTo>
                <a:cubicBezTo>
                  <a:pt x="391" y="2142"/>
                  <a:pt x="365" y="2177"/>
                  <a:pt x="332" y="2198"/>
                </a:cubicBezTo>
                <a:cubicBezTo>
                  <a:pt x="299" y="2247"/>
                  <a:pt x="243" y="2288"/>
                  <a:pt x="194" y="2320"/>
                </a:cubicBezTo>
                <a:cubicBezTo>
                  <a:pt x="175" y="2348"/>
                  <a:pt x="158" y="2367"/>
                  <a:pt x="129" y="2385"/>
                </a:cubicBezTo>
                <a:cubicBezTo>
                  <a:pt x="106" y="2419"/>
                  <a:pt x="67" y="2451"/>
                  <a:pt x="32" y="2474"/>
                </a:cubicBezTo>
                <a:cubicBezTo>
                  <a:pt x="27" y="2482"/>
                  <a:pt x="22" y="2490"/>
                  <a:pt x="16" y="2498"/>
                </a:cubicBezTo>
                <a:cubicBezTo>
                  <a:pt x="11" y="2504"/>
                  <a:pt x="0" y="2515"/>
                  <a:pt x="0" y="251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2" name="Freeform 33"/>
          <p:cNvSpPr>
            <a:spLocks/>
          </p:cNvSpPr>
          <p:nvPr/>
        </p:nvSpPr>
        <p:spPr bwMode="auto">
          <a:xfrm>
            <a:off x="3760788" y="4121150"/>
            <a:ext cx="2549525" cy="385763"/>
          </a:xfrm>
          <a:custGeom>
            <a:avLst/>
            <a:gdLst>
              <a:gd name="T0" fmla="*/ 0 w 1606"/>
              <a:gd name="T1" fmla="*/ 269875 h 243"/>
              <a:gd name="T2" fmla="*/ 50800 w 1606"/>
              <a:gd name="T3" fmla="*/ 284163 h 243"/>
              <a:gd name="T4" fmla="*/ 231775 w 1606"/>
              <a:gd name="T5" fmla="*/ 296863 h 243"/>
              <a:gd name="T6" fmla="*/ 269875 w 1606"/>
              <a:gd name="T7" fmla="*/ 322263 h 243"/>
              <a:gd name="T8" fmla="*/ 450850 w 1606"/>
              <a:gd name="T9" fmla="*/ 385763 h 243"/>
              <a:gd name="T10" fmla="*/ 1017588 w 1606"/>
              <a:gd name="T11" fmla="*/ 334963 h 243"/>
              <a:gd name="T12" fmla="*/ 1184275 w 1606"/>
              <a:gd name="T13" fmla="*/ 284163 h 243"/>
              <a:gd name="T14" fmla="*/ 1377950 w 1606"/>
              <a:gd name="T15" fmla="*/ 193675 h 243"/>
              <a:gd name="T16" fmla="*/ 1455738 w 1606"/>
              <a:gd name="T17" fmla="*/ 168275 h 243"/>
              <a:gd name="T18" fmla="*/ 1892300 w 1606"/>
              <a:gd name="T19" fmla="*/ 231775 h 243"/>
              <a:gd name="T20" fmla="*/ 2138363 w 1606"/>
              <a:gd name="T21" fmla="*/ 115888 h 243"/>
              <a:gd name="T22" fmla="*/ 2408238 w 1606"/>
              <a:gd name="T23" fmla="*/ 38100 h 243"/>
              <a:gd name="T24" fmla="*/ 2486025 w 1606"/>
              <a:gd name="T25" fmla="*/ 12700 h 243"/>
              <a:gd name="T26" fmla="*/ 2549525 w 1606"/>
              <a:gd name="T27" fmla="*/ 0 h 24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06"/>
              <a:gd name="T43" fmla="*/ 0 h 243"/>
              <a:gd name="T44" fmla="*/ 1606 w 1606"/>
              <a:gd name="T45" fmla="*/ 243 h 24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06" h="243">
                <a:moveTo>
                  <a:pt x="0" y="170"/>
                </a:moveTo>
                <a:cubicBezTo>
                  <a:pt x="11" y="173"/>
                  <a:pt x="21" y="178"/>
                  <a:pt x="32" y="179"/>
                </a:cubicBezTo>
                <a:cubicBezTo>
                  <a:pt x="70" y="183"/>
                  <a:pt x="108" y="180"/>
                  <a:pt x="146" y="187"/>
                </a:cubicBezTo>
                <a:cubicBezTo>
                  <a:pt x="155" y="189"/>
                  <a:pt x="161" y="199"/>
                  <a:pt x="170" y="203"/>
                </a:cubicBezTo>
                <a:cubicBezTo>
                  <a:pt x="204" y="218"/>
                  <a:pt x="248" y="234"/>
                  <a:pt x="284" y="243"/>
                </a:cubicBezTo>
                <a:cubicBezTo>
                  <a:pt x="405" y="237"/>
                  <a:pt x="521" y="226"/>
                  <a:pt x="641" y="211"/>
                </a:cubicBezTo>
                <a:cubicBezTo>
                  <a:pt x="676" y="199"/>
                  <a:pt x="711" y="191"/>
                  <a:pt x="746" y="179"/>
                </a:cubicBezTo>
                <a:cubicBezTo>
                  <a:pt x="783" y="154"/>
                  <a:pt x="825" y="136"/>
                  <a:pt x="868" y="122"/>
                </a:cubicBezTo>
                <a:cubicBezTo>
                  <a:pt x="884" y="117"/>
                  <a:pt x="917" y="106"/>
                  <a:pt x="917" y="106"/>
                </a:cubicBezTo>
                <a:cubicBezTo>
                  <a:pt x="1013" y="112"/>
                  <a:pt x="1098" y="127"/>
                  <a:pt x="1192" y="146"/>
                </a:cubicBezTo>
                <a:cubicBezTo>
                  <a:pt x="1254" y="134"/>
                  <a:pt x="1288" y="92"/>
                  <a:pt x="1347" y="73"/>
                </a:cubicBezTo>
                <a:cubicBezTo>
                  <a:pt x="1395" y="41"/>
                  <a:pt x="1462" y="43"/>
                  <a:pt x="1517" y="24"/>
                </a:cubicBezTo>
                <a:cubicBezTo>
                  <a:pt x="1533" y="18"/>
                  <a:pt x="1549" y="11"/>
                  <a:pt x="1566" y="8"/>
                </a:cubicBezTo>
                <a:cubicBezTo>
                  <a:pt x="1579" y="5"/>
                  <a:pt x="1606" y="0"/>
                  <a:pt x="1606" y="0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4" name="TextBox 31"/>
          <p:cNvSpPr txBox="1">
            <a:spLocks noChangeArrowheads="1"/>
          </p:cNvSpPr>
          <p:nvPr/>
        </p:nvSpPr>
        <p:spPr bwMode="auto">
          <a:xfrm>
            <a:off x="457200" y="5791200"/>
            <a:ext cx="7162800" cy="1016000"/>
          </a:xfrm>
          <a:prstGeom prst="rect">
            <a:avLst/>
          </a:prstGeom>
          <a:solidFill>
            <a:srgbClr val="FFCF0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 err="1" smtClean="0"/>
              <a:t>k</a:t>
            </a:r>
            <a:r>
              <a:rPr lang="en-US" sz="2000" dirty="0" smtClean="0"/>
              <a:t>-NN </a:t>
            </a:r>
            <a:r>
              <a:rPr lang="en-US" sz="2000" dirty="0"/>
              <a:t>gives locally defined decision boundaries between</a:t>
            </a:r>
          </a:p>
          <a:p>
            <a:r>
              <a:rPr lang="en-US" sz="2000" dirty="0"/>
              <a:t>classes – far away points do not influence each classification</a:t>
            </a:r>
          </a:p>
          <a:p>
            <a:r>
              <a:rPr lang="en-US" sz="2000" dirty="0"/>
              <a:t>decision (unlike in Naïve </a:t>
            </a:r>
            <a:r>
              <a:rPr lang="en-US" sz="2000" dirty="0" err="1"/>
              <a:t>Bayes</a:t>
            </a:r>
            <a:r>
              <a:rPr lang="en-US" sz="2000" dirty="0"/>
              <a:t>,</a:t>
            </a:r>
            <a:r>
              <a:rPr lang="en-US" sz="2000" dirty="0" smtClean="0"/>
              <a:t> etc</a:t>
            </a:r>
            <a:r>
              <a:rPr lang="en-US" sz="2000" dirty="0"/>
              <a:t>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Similarity Metrics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8486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Nearest neighbor 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methods 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depends on a similarity (or distance) 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metric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i="1" dirty="0" smtClean="0">
                <a:ea typeface="ＭＳ Ｐゴシック" pitchFamily="-110" charset="-128"/>
                <a:cs typeface="ＭＳ Ｐゴシック" pitchFamily="-110" charset="-128"/>
              </a:rPr>
              <a:t>Euclidean </a:t>
            </a:r>
            <a:r>
              <a:rPr lang="en-US" sz="2800" i="1" dirty="0">
                <a:ea typeface="ＭＳ Ｐゴシック" pitchFamily="-110" charset="-128"/>
                <a:cs typeface="ＭＳ Ｐゴシック" pitchFamily="-110" charset="-128"/>
              </a:rPr>
              <a:t>distance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.</a:t>
            </a:r>
            <a:endParaRPr lang="en-US" sz="28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Binary 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instance space is </a:t>
            </a:r>
            <a:r>
              <a:rPr lang="en-US" sz="2800" i="1" dirty="0">
                <a:ea typeface="ＭＳ Ｐゴシック" pitchFamily="-110" charset="-128"/>
                <a:cs typeface="ＭＳ Ｐゴシック" pitchFamily="-110" charset="-128"/>
              </a:rPr>
              <a:t>Hamming distance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(number of feature values that differ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For text, cosine similarity of </a:t>
            </a:r>
            <a:r>
              <a:rPr lang="en-US" sz="2800" dirty="0" err="1">
                <a:ea typeface="ＭＳ Ｐゴシック" pitchFamily="-110" charset="-128"/>
                <a:cs typeface="ＭＳ Ｐゴシック" pitchFamily="-110" charset="-128"/>
              </a:rPr>
              <a:t>tf.idf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weighted vectors is typically most 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effective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-NN: The good and the bad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Good</a:t>
            </a:r>
          </a:p>
          <a:p>
            <a:pPr lvl="1"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No training is necessary</a:t>
            </a:r>
          </a:p>
          <a:p>
            <a:pPr lvl="1"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No 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feature selection necessary</a:t>
            </a:r>
          </a:p>
          <a:p>
            <a:pPr lvl="1"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Scales well with large number of classes</a:t>
            </a:r>
          </a:p>
          <a:p>
            <a:pPr lvl="2" eaLnBrk="1" hangingPunct="1"/>
            <a:r>
              <a:rPr lang="en-US" dirty="0"/>
              <a:t>Don’t need to train </a:t>
            </a:r>
            <a:r>
              <a:rPr lang="en-US" i="1" dirty="0" err="1"/>
              <a:t>n</a:t>
            </a:r>
            <a:r>
              <a:rPr lang="en-US" dirty="0"/>
              <a:t> classifiers for </a:t>
            </a:r>
            <a:r>
              <a:rPr lang="en-US" i="1" dirty="0" err="1"/>
              <a:t>n</a:t>
            </a:r>
            <a:r>
              <a:rPr lang="en-US" dirty="0"/>
              <a:t> classes</a:t>
            </a:r>
            <a:endParaRPr lang="en-US" dirty="0" smtClean="0"/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Bad</a:t>
            </a:r>
          </a:p>
          <a:p>
            <a:pPr lvl="1"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Classes 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can influence each other</a:t>
            </a:r>
          </a:p>
          <a:p>
            <a:pPr lvl="2" eaLnBrk="1" hangingPunct="1"/>
            <a:r>
              <a:rPr lang="en-US" dirty="0"/>
              <a:t>Small changes to one class can have ripple effect</a:t>
            </a:r>
          </a:p>
          <a:p>
            <a:pPr lvl="1"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Scores can be hard to convert to probabilities</a:t>
            </a:r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Can 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be more expensive at test 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time</a:t>
            </a:r>
          </a:p>
          <a:p>
            <a:pPr lvl="1"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“Model” is all of your training examples which can be large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</a:t>
            </a:r>
            <a:r>
              <a:rPr lang="en-US" dirty="0" smtClean="0"/>
              <a:t>/variance trade-off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676400"/>
            <a:ext cx="519430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276600"/>
            <a:ext cx="26480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Is this a tree?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</a:t>
            </a:r>
            <a:r>
              <a:rPr lang="en-US" dirty="0" smtClean="0"/>
              <a:t>/variance trade-off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276600"/>
            <a:ext cx="26480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Is this a tree?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600200"/>
            <a:ext cx="5499125" cy="46609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5029200" y="4267200"/>
            <a:ext cx="685800" cy="2286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</a:t>
            </a:r>
            <a:r>
              <a:rPr lang="en-US" dirty="0" smtClean="0"/>
              <a:t>/variance trade-off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276600"/>
            <a:ext cx="26480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Is this a tree?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810000" y="1981200"/>
            <a:ext cx="3200400" cy="2514600"/>
          </a:xfrm>
          <a:prstGeom prst="ellipse">
            <a:avLst/>
          </a:prstGeom>
          <a:solidFill>
            <a:srgbClr val="00A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</a:t>
            </a:r>
            <a:r>
              <a:rPr lang="en-US" dirty="0" smtClean="0"/>
              <a:t>/variance trade-off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276600"/>
            <a:ext cx="26480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Is this a tree?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733800" y="2667000"/>
            <a:ext cx="3200400" cy="2514600"/>
          </a:xfrm>
          <a:prstGeom prst="ellipse">
            <a:avLst/>
          </a:prstGeom>
          <a:solidFill>
            <a:srgbClr val="00A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599238" y="3922713"/>
            <a:ext cx="1416050" cy="404812"/>
          </a:xfrm>
          <a:prstGeom prst="rect">
            <a:avLst/>
          </a:prstGeom>
          <a:noFill/>
          <a:ln w="38100">
            <a:solidFill>
              <a:srgbClr val="FF9999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Multimedia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8124825" y="3922713"/>
            <a:ext cx="652463" cy="404812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GUI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227638" y="3922713"/>
            <a:ext cx="1263650" cy="404812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Garb.Coll.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878263" y="3922713"/>
            <a:ext cx="1241425" cy="40481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Semantics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606550" y="3927475"/>
            <a:ext cx="577850" cy="40481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ML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613025" y="3922713"/>
            <a:ext cx="1135063" cy="40481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Planning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667000" y="4478338"/>
            <a:ext cx="12858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u="sng">
                <a:latin typeface="Palatino" charset="0"/>
              </a:rPr>
              <a:t>planning</a:t>
            </a:r>
            <a:endParaRPr lang="en-US" sz="1800">
              <a:latin typeface="Palatino" charset="0"/>
            </a:endParaRPr>
          </a:p>
          <a:p>
            <a:pPr eaLnBrk="0" hangingPunct="0"/>
            <a:r>
              <a:rPr lang="en-US" sz="1800">
                <a:latin typeface="Palatino" charset="0"/>
              </a:rPr>
              <a:t>temporal</a:t>
            </a:r>
          </a:p>
          <a:p>
            <a:pPr eaLnBrk="0" hangingPunct="0"/>
            <a:r>
              <a:rPr lang="en-US" sz="1800">
                <a:latin typeface="Palatino" charset="0"/>
              </a:rPr>
              <a:t>reasoning</a:t>
            </a:r>
          </a:p>
          <a:p>
            <a:pPr eaLnBrk="0" hangingPunct="0"/>
            <a:r>
              <a:rPr lang="en-US" sz="1800">
                <a:latin typeface="Palatino" charset="0"/>
              </a:rPr>
              <a:t>plan</a:t>
            </a:r>
          </a:p>
          <a:p>
            <a:pPr eaLnBrk="0" hangingPunct="0"/>
            <a:r>
              <a:rPr lang="en-US" sz="1800" u="sng">
                <a:latin typeface="Palatino" charset="0"/>
              </a:rPr>
              <a:t>language</a:t>
            </a:r>
            <a:r>
              <a:rPr lang="en-US" sz="1800">
                <a:latin typeface="Palatino" charset="0"/>
              </a:rPr>
              <a:t>...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3886200" y="4478338"/>
            <a:ext cx="1600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programming</a:t>
            </a:r>
            <a:endParaRPr lang="en-US" sz="1800" u="sng">
              <a:latin typeface="Palatino" charset="0"/>
            </a:endParaRPr>
          </a:p>
          <a:p>
            <a:pPr eaLnBrk="0" hangingPunct="0"/>
            <a:r>
              <a:rPr lang="en-US" sz="1800">
                <a:latin typeface="Palatino" charset="0"/>
              </a:rPr>
              <a:t>semantics</a:t>
            </a:r>
          </a:p>
          <a:p>
            <a:pPr eaLnBrk="0" hangingPunct="0"/>
            <a:r>
              <a:rPr lang="en-US" sz="1800" u="sng">
                <a:latin typeface="Palatino" charset="0"/>
              </a:rPr>
              <a:t>language</a:t>
            </a:r>
            <a:endParaRPr lang="en-US" sz="1800">
              <a:latin typeface="Palatino" charset="0"/>
            </a:endParaRPr>
          </a:p>
          <a:p>
            <a:pPr eaLnBrk="0" hangingPunct="0"/>
            <a:r>
              <a:rPr lang="en-US" sz="1800" u="sng">
                <a:latin typeface="Palatino" charset="0"/>
              </a:rPr>
              <a:t>proof</a:t>
            </a:r>
            <a:r>
              <a:rPr lang="en-US" sz="1800">
                <a:latin typeface="Palatino" charset="0"/>
              </a:rPr>
              <a:t>...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173163" y="4478338"/>
            <a:ext cx="16065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learning</a:t>
            </a:r>
          </a:p>
          <a:p>
            <a:pPr eaLnBrk="0" hangingPunct="0"/>
            <a:r>
              <a:rPr lang="en-US" sz="1800" u="sng">
                <a:latin typeface="Palatino" charset="0"/>
              </a:rPr>
              <a:t>intelligence</a:t>
            </a:r>
            <a:endParaRPr lang="en-US" sz="1800">
              <a:latin typeface="Palatino" charset="0"/>
            </a:endParaRPr>
          </a:p>
          <a:p>
            <a:pPr eaLnBrk="0" hangingPunct="0"/>
            <a:r>
              <a:rPr lang="en-US" sz="1800">
                <a:latin typeface="Palatino" charset="0"/>
              </a:rPr>
              <a:t>algorithm</a:t>
            </a:r>
          </a:p>
          <a:p>
            <a:pPr eaLnBrk="0" hangingPunct="0"/>
            <a:r>
              <a:rPr lang="en-US" sz="1800">
                <a:latin typeface="Palatino" charset="0"/>
              </a:rPr>
              <a:t>reinforcement</a:t>
            </a:r>
          </a:p>
          <a:p>
            <a:pPr eaLnBrk="0" hangingPunct="0"/>
            <a:r>
              <a:rPr lang="en-US" sz="1800">
                <a:latin typeface="Palatino" charset="0"/>
              </a:rPr>
              <a:t>network...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5372100" y="4478338"/>
            <a:ext cx="14859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garbage</a:t>
            </a:r>
          </a:p>
          <a:p>
            <a:pPr eaLnBrk="0" hangingPunct="0"/>
            <a:r>
              <a:rPr lang="en-US" sz="1800">
                <a:latin typeface="Palatino" charset="0"/>
              </a:rPr>
              <a:t>collection</a:t>
            </a:r>
          </a:p>
          <a:p>
            <a:pPr eaLnBrk="0" hangingPunct="0"/>
            <a:r>
              <a:rPr lang="en-US" sz="1800">
                <a:latin typeface="Palatino" charset="0"/>
              </a:rPr>
              <a:t>memory</a:t>
            </a:r>
          </a:p>
          <a:p>
            <a:pPr eaLnBrk="0" hangingPunct="0"/>
            <a:r>
              <a:rPr lang="en-US" sz="1800">
                <a:latin typeface="Palatino" charset="0"/>
              </a:rPr>
              <a:t>optimization</a:t>
            </a:r>
          </a:p>
          <a:p>
            <a:pPr eaLnBrk="0" hangingPunct="0"/>
            <a:r>
              <a:rPr lang="en-US" sz="1800">
                <a:latin typeface="Palatino" charset="0"/>
              </a:rPr>
              <a:t>region...</a:t>
            </a:r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6019800" y="2122488"/>
            <a:ext cx="304800" cy="457200"/>
          </a:xfrm>
          <a:prstGeom prst="foldedCorner">
            <a:avLst>
              <a:gd name="adj" fmla="val 28644"/>
            </a:avLst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6400800" y="2068513"/>
            <a:ext cx="14176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latin typeface="Palatino" charset="0"/>
              </a:rPr>
              <a:t>“planning</a:t>
            </a:r>
          </a:p>
          <a:p>
            <a:pPr eaLnBrk="0" hangingPunct="0"/>
            <a:r>
              <a:rPr lang="en-US" sz="1600">
                <a:latin typeface="Palatino" charset="0"/>
              </a:rPr>
              <a:t>  language</a:t>
            </a:r>
          </a:p>
          <a:p>
            <a:pPr eaLnBrk="0" hangingPunct="0"/>
            <a:r>
              <a:rPr lang="en-US" sz="1600">
                <a:latin typeface="Palatino" charset="0"/>
              </a:rPr>
              <a:t>  proof</a:t>
            </a:r>
          </a:p>
          <a:p>
            <a:pPr eaLnBrk="0" hangingPunct="0"/>
            <a:r>
              <a:rPr lang="en-US" sz="1600">
                <a:latin typeface="Palatino" charset="0"/>
              </a:rPr>
              <a:t>  intelligence”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0" y="4470400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 i="1">
                <a:latin typeface="Palatino" charset="0"/>
              </a:rPr>
              <a:t>Training</a:t>
            </a:r>
          </a:p>
          <a:p>
            <a:pPr eaLnBrk="0" hangingPunct="0"/>
            <a:r>
              <a:rPr lang="en-US" sz="1800" b="1" i="1">
                <a:latin typeface="Palatino" charset="0"/>
              </a:rPr>
              <a:t>Data:</a:t>
            </a:r>
          </a:p>
        </p:txBody>
      </p:sp>
      <p:cxnSp>
        <p:nvCxnSpPr>
          <p:cNvPr id="24591" name="AutoShape 15"/>
          <p:cNvCxnSpPr>
            <a:cxnSpLocks noChangeShapeType="1"/>
            <a:stCxn id="24588" idx="1"/>
            <a:endCxn id="24583" idx="0"/>
          </p:cNvCxnSpPr>
          <p:nvPr/>
        </p:nvCxnSpPr>
        <p:spPr bwMode="auto">
          <a:xfrm rot="10800000" flipV="1">
            <a:off x="3181350" y="2351088"/>
            <a:ext cx="2838450" cy="15525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0" y="2319338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 i="1">
                <a:latin typeface="Palatino" charset="0"/>
              </a:rPr>
              <a:t>Test</a:t>
            </a:r>
          </a:p>
          <a:p>
            <a:pPr eaLnBrk="0" hangingPunct="0"/>
            <a:r>
              <a:rPr lang="en-US" sz="1800" b="1" i="1">
                <a:latin typeface="Palatino" charset="0"/>
              </a:rPr>
              <a:t>Data: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0" y="3632200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 i="1">
                <a:latin typeface="Palatino" charset="0"/>
              </a:rPr>
              <a:t>Classes: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2322513" y="3341688"/>
            <a:ext cx="592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(AI)</a:t>
            </a:r>
          </a:p>
        </p:txBody>
      </p:sp>
      <p:sp>
        <p:nvSpPr>
          <p:cNvPr id="24595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Document Classification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4343400" y="3341688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(Programming)</a:t>
            </a: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7351713" y="3341688"/>
            <a:ext cx="766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(HCI)</a:t>
            </a:r>
          </a:p>
        </p:txBody>
      </p:sp>
      <p:cxnSp>
        <p:nvCxnSpPr>
          <p:cNvPr id="24598" name="AutoShape 22"/>
          <p:cNvCxnSpPr>
            <a:cxnSpLocks noChangeShapeType="1"/>
            <a:endCxn id="24594" idx="0"/>
          </p:cNvCxnSpPr>
          <p:nvPr/>
        </p:nvCxnSpPr>
        <p:spPr bwMode="auto">
          <a:xfrm flipH="1">
            <a:off x="2619375" y="2746375"/>
            <a:ext cx="2105025" cy="59531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4599" name="AutoShape 23"/>
          <p:cNvCxnSpPr>
            <a:cxnSpLocks noChangeShapeType="1"/>
            <a:endCxn id="24596" idx="0"/>
          </p:cNvCxnSpPr>
          <p:nvPr/>
        </p:nvCxnSpPr>
        <p:spPr bwMode="auto">
          <a:xfrm>
            <a:off x="4724400" y="2746375"/>
            <a:ext cx="495300" cy="59531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4600" name="AutoShape 24"/>
          <p:cNvCxnSpPr>
            <a:cxnSpLocks noChangeShapeType="1"/>
            <a:endCxn id="24597" idx="0"/>
          </p:cNvCxnSpPr>
          <p:nvPr/>
        </p:nvCxnSpPr>
        <p:spPr bwMode="auto">
          <a:xfrm>
            <a:off x="4724400" y="2746375"/>
            <a:ext cx="3011488" cy="59531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4601" name="AutoShape 25"/>
          <p:cNvCxnSpPr>
            <a:cxnSpLocks noChangeShapeType="1"/>
            <a:stCxn id="24594" idx="2"/>
            <a:endCxn id="24583" idx="0"/>
          </p:cNvCxnSpPr>
          <p:nvPr/>
        </p:nvCxnSpPr>
        <p:spPr bwMode="auto">
          <a:xfrm>
            <a:off x="2619375" y="3708400"/>
            <a:ext cx="561975" cy="19526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4602" name="AutoShape 26"/>
          <p:cNvCxnSpPr>
            <a:cxnSpLocks noChangeShapeType="1"/>
            <a:stCxn id="24596" idx="2"/>
            <a:endCxn id="24581" idx="0"/>
          </p:cNvCxnSpPr>
          <p:nvPr/>
        </p:nvCxnSpPr>
        <p:spPr bwMode="auto">
          <a:xfrm flipH="1">
            <a:off x="4498975" y="3708400"/>
            <a:ext cx="720725" cy="19526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4603" name="AutoShape 27"/>
          <p:cNvCxnSpPr>
            <a:cxnSpLocks noChangeShapeType="1"/>
            <a:stCxn id="24596" idx="2"/>
            <a:endCxn id="24580" idx="0"/>
          </p:cNvCxnSpPr>
          <p:nvPr/>
        </p:nvCxnSpPr>
        <p:spPr bwMode="auto">
          <a:xfrm>
            <a:off x="5219700" y="3708400"/>
            <a:ext cx="639763" cy="19526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4604" name="AutoShape 28"/>
          <p:cNvCxnSpPr>
            <a:cxnSpLocks noChangeShapeType="1"/>
            <a:stCxn id="24597" idx="2"/>
            <a:endCxn id="24578" idx="0"/>
          </p:cNvCxnSpPr>
          <p:nvPr/>
        </p:nvCxnSpPr>
        <p:spPr bwMode="auto">
          <a:xfrm flipH="1">
            <a:off x="7307263" y="3708400"/>
            <a:ext cx="428625" cy="19526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4605" name="AutoShape 29"/>
          <p:cNvCxnSpPr>
            <a:cxnSpLocks noChangeShapeType="1"/>
            <a:stCxn id="24597" idx="2"/>
            <a:endCxn id="24579" idx="0"/>
          </p:cNvCxnSpPr>
          <p:nvPr/>
        </p:nvCxnSpPr>
        <p:spPr bwMode="auto">
          <a:xfrm>
            <a:off x="7735888" y="3708400"/>
            <a:ext cx="715962" cy="19526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4606" name="AutoShape 30"/>
          <p:cNvCxnSpPr>
            <a:cxnSpLocks noChangeShapeType="1"/>
            <a:stCxn id="24594" idx="2"/>
            <a:endCxn id="24582" idx="0"/>
          </p:cNvCxnSpPr>
          <p:nvPr/>
        </p:nvCxnSpPr>
        <p:spPr bwMode="auto">
          <a:xfrm flipH="1">
            <a:off x="1895475" y="3708400"/>
            <a:ext cx="723900" cy="20002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6743700" y="4481513"/>
            <a:ext cx="35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...</a:t>
            </a:r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8178800" y="4498975"/>
            <a:ext cx="35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Bias vs. variance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ea typeface="ＭＳ Ｐゴシック" pitchFamily="-110" charset="-128"/>
                <a:cs typeface="ＭＳ Ｐゴシック" pitchFamily="-110" charset="-128"/>
              </a:rPr>
              <a:t>Another way to think about it: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ea typeface="ＭＳ Ｐゴシック" pitchFamily="-110" charset="-128"/>
                <a:cs typeface="ＭＳ Ｐゴシック" pitchFamily="-110" charset="-128"/>
              </a:rPr>
              <a:t>Generalizability</a:t>
            </a:r>
            <a:r>
              <a:rPr lang="en-US" sz="2000" dirty="0" smtClean="0">
                <a:ea typeface="ＭＳ Ｐゴシック" pitchFamily="-110" charset="-128"/>
                <a:cs typeface="ＭＳ Ｐゴシック" pitchFamily="-110" charset="-128"/>
              </a:rPr>
              <a:t> vs. Precision</a:t>
            </a:r>
          </a:p>
          <a:p>
            <a:pPr eaLnBrk="1" hangingPunct="1">
              <a:lnSpc>
                <a:spcPct val="90000"/>
              </a:lnSpc>
            </a:pPr>
            <a:endParaRPr lang="en-US" sz="22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ea typeface="ＭＳ Ｐゴシック" pitchFamily="-110" charset="-128"/>
                <a:cs typeface="ＭＳ Ｐゴシック" pitchFamily="-110" charset="-128"/>
              </a:rPr>
              <a:t>Consider </a:t>
            </a:r>
            <a:r>
              <a:rPr lang="en-US" sz="2200" dirty="0">
                <a:ea typeface="ＭＳ Ｐゴシック" pitchFamily="-110" charset="-128"/>
                <a:cs typeface="ＭＳ Ｐゴシック" pitchFamily="-110" charset="-128"/>
              </a:rPr>
              <a:t>asking a botanist: </a:t>
            </a:r>
            <a:r>
              <a:rPr lang="en-US" sz="2200" dirty="0">
                <a:solidFill>
                  <a:srgbClr val="00A000"/>
                </a:solidFill>
                <a:ea typeface="ＭＳ Ｐゴシック" pitchFamily="-110" charset="-128"/>
                <a:cs typeface="ＭＳ Ｐゴシック" pitchFamily="-110" charset="-128"/>
              </a:rPr>
              <a:t>Is an object a tree?</a:t>
            </a:r>
            <a:r>
              <a:rPr lang="en-US" sz="2200" dirty="0">
                <a:ea typeface="ＭＳ Ｐゴシック" pitchFamily="-110" charset="-128"/>
                <a:cs typeface="ＭＳ Ｐゴシック" pitchFamily="-110" charset="-128"/>
              </a:rPr>
              <a:t> </a:t>
            </a:r>
            <a:endParaRPr lang="en-US" sz="22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High variance</a:t>
            </a:r>
            <a:r>
              <a:rPr lang="en-US" sz="2000" dirty="0"/>
              <a:t>, low bias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110" charset="-128"/>
              </a:rPr>
              <a:t>Botanist who memorizes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110" charset="-128"/>
              </a:rPr>
              <a:t>Will always say “no” to new object (e.g., different # of leaves)</a:t>
            </a:r>
            <a:endParaRPr lang="en-US" sz="1800" dirty="0" smtClean="0">
              <a:ea typeface="ＭＳ Ｐゴシック" pitchFamily="-110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Low variance</a:t>
            </a:r>
            <a:r>
              <a:rPr lang="en-US" sz="2000" dirty="0"/>
              <a:t>, high bias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110" charset="-128"/>
              </a:rPr>
              <a:t>Lazy botanist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110" charset="-128"/>
              </a:rPr>
              <a:t>Says “yes” if the object is green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You want the middle ground</a:t>
            </a:r>
          </a:p>
        </p:txBody>
      </p:sp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5638800" y="6324600"/>
            <a:ext cx="2400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lvl="4"/>
            <a:r>
              <a:rPr lang="en-US" sz="1400">
                <a:solidFill>
                  <a:srgbClr val="00A000"/>
                </a:solidFill>
              </a:rPr>
              <a:t>(Example due to C. Burges)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-NN 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vs. Naive </a:t>
            </a:r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Bayes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77724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200" dirty="0" smtClean="0">
                <a:ea typeface="ＭＳ Ｐゴシック" pitchFamily="-110" charset="-128"/>
                <a:cs typeface="ＭＳ Ｐゴシック" pitchFamily="-110" charset="-128"/>
              </a:rPr>
              <a:t>-NN </a:t>
            </a:r>
            <a:r>
              <a:rPr lang="en-US" sz="2200" dirty="0">
                <a:ea typeface="ＭＳ Ｐゴシック" pitchFamily="-110" charset="-128"/>
                <a:cs typeface="ＭＳ Ｐゴシック" pitchFamily="-110" charset="-128"/>
              </a:rPr>
              <a:t>has </a:t>
            </a:r>
            <a:r>
              <a:rPr lang="en-US" sz="2200" dirty="0">
                <a:solidFill>
                  <a:schemeClr val="hlink"/>
                </a:solidFill>
                <a:ea typeface="ＭＳ Ｐゴシック" pitchFamily="-110" charset="-128"/>
                <a:cs typeface="ＭＳ Ｐゴシック" pitchFamily="-110" charset="-128"/>
              </a:rPr>
              <a:t>high variance</a:t>
            </a:r>
            <a:r>
              <a:rPr lang="en-US" sz="2200" dirty="0">
                <a:ea typeface="ＭＳ Ｐゴシック" pitchFamily="-110" charset="-128"/>
                <a:cs typeface="ＭＳ Ｐゴシック" pitchFamily="-110" charset="-128"/>
              </a:rPr>
              <a:t> and </a:t>
            </a:r>
            <a:r>
              <a:rPr lang="en-US" sz="2200" dirty="0">
                <a:solidFill>
                  <a:schemeClr val="hlink"/>
                </a:solidFill>
                <a:ea typeface="ＭＳ Ｐゴシック" pitchFamily="-110" charset="-128"/>
                <a:cs typeface="ＭＳ Ｐゴシック" pitchFamily="-110" charset="-128"/>
              </a:rPr>
              <a:t>low bias</a:t>
            </a:r>
            <a:r>
              <a:rPr lang="en-US" sz="2200" dirty="0">
                <a:ea typeface="ＭＳ Ｐゴシック" pitchFamily="-110" charset="-128"/>
                <a:cs typeface="ＭＳ Ｐゴシック" pitchFamily="-110" charset="-128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Infinite memory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>
                <a:ea typeface="ＭＳ Ｐゴシック" pitchFamily="-110" charset="-128"/>
                <a:cs typeface="ＭＳ Ｐゴシック" pitchFamily="-110" charset="-128"/>
              </a:rPr>
              <a:t>NB has </a:t>
            </a:r>
            <a:r>
              <a:rPr lang="en-US" sz="2200" dirty="0">
                <a:solidFill>
                  <a:schemeClr val="hlink"/>
                </a:solidFill>
                <a:ea typeface="ＭＳ Ｐゴシック" pitchFamily="-110" charset="-128"/>
                <a:cs typeface="ＭＳ Ｐゴシック" pitchFamily="-110" charset="-128"/>
              </a:rPr>
              <a:t>low variance</a:t>
            </a:r>
            <a:r>
              <a:rPr lang="en-US" sz="2200" dirty="0">
                <a:ea typeface="ＭＳ Ｐゴシック" pitchFamily="-110" charset="-128"/>
                <a:cs typeface="ＭＳ Ｐゴシック" pitchFamily="-110" charset="-128"/>
              </a:rPr>
              <a:t> and </a:t>
            </a:r>
            <a:r>
              <a:rPr lang="en-US" sz="2200" dirty="0">
                <a:solidFill>
                  <a:schemeClr val="hlink"/>
                </a:solidFill>
                <a:ea typeface="ＭＳ Ｐゴシック" pitchFamily="-110" charset="-128"/>
                <a:cs typeface="ＭＳ Ｐゴシック" pitchFamily="-110" charset="-128"/>
              </a:rPr>
              <a:t>high bias</a:t>
            </a:r>
            <a:r>
              <a:rPr lang="en-US" sz="2200" dirty="0">
                <a:ea typeface="ＭＳ Ｐゴシック" pitchFamily="-110" charset="-128"/>
                <a:cs typeface="ＭＳ Ｐゴシック" pitchFamily="-110" charset="-128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Decision surface has to be linear (</a:t>
            </a:r>
            <a:r>
              <a:rPr lang="en-US" sz="2000" dirty="0" err="1"/>
              <a:t>hyperplane</a:t>
            </a:r>
            <a:r>
              <a:rPr lang="en-US" sz="2000" dirty="0"/>
              <a:t> – see later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1" y="2438400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How do </a:t>
            </a:r>
            <a:r>
              <a:rPr lang="en-US" sz="3200" dirty="0" err="1" smtClean="0">
                <a:solidFill>
                  <a:srgbClr val="FF0000"/>
                </a:solidFill>
              </a:rPr>
              <a:t>k</a:t>
            </a:r>
            <a:r>
              <a:rPr lang="en-US" sz="3200" dirty="0" smtClean="0">
                <a:solidFill>
                  <a:srgbClr val="FF0000"/>
                </a:solidFill>
              </a:rPr>
              <a:t>-NN and NB sit on the variance/bias plane?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ea typeface="ＭＳ Ｐゴシック" pitchFamily="-110" charset="-128"/>
                <a:cs typeface="ＭＳ Ｐゴシック" pitchFamily="-110" charset="-128"/>
              </a:rPr>
              <a:t>Bias vs. variance: </a:t>
            </a:r>
            <a:br>
              <a:rPr lang="en-US" sz="3600"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3600">
                <a:ea typeface="ＭＳ Ｐゴシック" pitchFamily="-110" charset="-128"/>
                <a:cs typeface="ＭＳ Ｐゴシック" pitchFamily="-110" charset="-128"/>
              </a:rPr>
              <a:t>Choosing the correct model capacity</a:t>
            </a:r>
          </a:p>
        </p:txBody>
      </p:sp>
      <p:pic>
        <p:nvPicPr>
          <p:cNvPr id="4096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8813" y="1981200"/>
            <a:ext cx="4829175" cy="3381375"/>
          </a:xfrm>
          <a:noFill/>
        </p:spPr>
      </p:pic>
      <p:sp>
        <p:nvSpPr>
          <p:cNvPr id="40965" name="Line 4"/>
          <p:cNvSpPr>
            <a:spLocks noChangeShapeType="1"/>
          </p:cNvSpPr>
          <p:nvPr/>
        </p:nvSpPr>
        <p:spPr bwMode="auto">
          <a:xfrm flipV="1">
            <a:off x="1905000" y="2071687"/>
            <a:ext cx="4876800" cy="2819400"/>
          </a:xfrm>
          <a:prstGeom prst="line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600" y="5943600"/>
            <a:ext cx="5351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Which separating line should we use?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Separation by Hyperplanes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600200"/>
          </a:xfrm>
        </p:spPr>
        <p:txBody>
          <a:bodyPr/>
          <a:lstStyle/>
          <a:p>
            <a:pPr eaLnBrk="1" hangingPunct="1"/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A strong high-bias assumption is </a:t>
            </a:r>
            <a:r>
              <a:rPr lang="en-US" sz="2400" i="1" dirty="0">
                <a:ea typeface="ＭＳ Ｐゴシック" pitchFamily="-110" charset="-128"/>
                <a:cs typeface="ＭＳ Ｐゴシック" pitchFamily="-110" charset="-128"/>
              </a:rPr>
              <a:t>linear </a:t>
            </a:r>
            <a:r>
              <a:rPr lang="en-US" sz="2400" i="1" dirty="0" err="1">
                <a:ea typeface="ＭＳ Ｐゴシック" pitchFamily="-110" charset="-128"/>
                <a:cs typeface="ＭＳ Ｐゴシック" pitchFamily="-110" charset="-128"/>
              </a:rPr>
              <a:t>separability</a:t>
            </a: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dirty="0"/>
              <a:t>in 2 dimensions, can separate classes by a line</a:t>
            </a:r>
          </a:p>
          <a:p>
            <a:pPr lvl="1" eaLnBrk="1" hangingPunct="1"/>
            <a:r>
              <a:rPr lang="en-US" dirty="0"/>
              <a:t>in higher dimensions, need </a:t>
            </a:r>
            <a:r>
              <a:rPr lang="en-US" dirty="0" err="1" smtClean="0"/>
              <a:t>hyperplanes</a:t>
            </a:r>
            <a:endParaRPr lang="en-US" dirty="0"/>
          </a:p>
        </p:txBody>
      </p:sp>
      <p:sp>
        <p:nvSpPr>
          <p:cNvPr id="43015" name="Oval 28"/>
          <p:cNvSpPr>
            <a:spLocks noChangeArrowheads="1"/>
          </p:cNvSpPr>
          <p:nvPr/>
        </p:nvSpPr>
        <p:spPr bwMode="auto">
          <a:xfrm>
            <a:off x="3018905" y="3948113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6" name="Oval 29"/>
          <p:cNvSpPr>
            <a:spLocks noChangeArrowheads="1"/>
          </p:cNvSpPr>
          <p:nvPr/>
        </p:nvSpPr>
        <p:spPr bwMode="auto">
          <a:xfrm>
            <a:off x="4465320" y="4362450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7" name="Oval 30"/>
          <p:cNvSpPr>
            <a:spLocks noChangeArrowheads="1"/>
          </p:cNvSpPr>
          <p:nvPr/>
        </p:nvSpPr>
        <p:spPr bwMode="auto">
          <a:xfrm>
            <a:off x="4814455" y="5283200"/>
            <a:ext cx="99753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8" name="Oval 31"/>
          <p:cNvSpPr>
            <a:spLocks noChangeArrowheads="1"/>
          </p:cNvSpPr>
          <p:nvPr/>
        </p:nvSpPr>
        <p:spPr bwMode="auto">
          <a:xfrm>
            <a:off x="3118658" y="4270375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9" name="Oval 32"/>
          <p:cNvSpPr>
            <a:spLocks noChangeArrowheads="1"/>
          </p:cNvSpPr>
          <p:nvPr/>
        </p:nvSpPr>
        <p:spPr bwMode="auto">
          <a:xfrm>
            <a:off x="3218411" y="4914900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0" name="Oval 33"/>
          <p:cNvSpPr>
            <a:spLocks noChangeArrowheads="1"/>
          </p:cNvSpPr>
          <p:nvPr/>
        </p:nvSpPr>
        <p:spPr bwMode="auto">
          <a:xfrm>
            <a:off x="3816927" y="3948113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1" name="Oval 34"/>
          <p:cNvSpPr>
            <a:spLocks noChangeArrowheads="1"/>
          </p:cNvSpPr>
          <p:nvPr/>
        </p:nvSpPr>
        <p:spPr bwMode="auto">
          <a:xfrm>
            <a:off x="2819400" y="4546600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2" name="Oval 35"/>
          <p:cNvSpPr>
            <a:spLocks noChangeArrowheads="1"/>
          </p:cNvSpPr>
          <p:nvPr/>
        </p:nvSpPr>
        <p:spPr bwMode="auto">
          <a:xfrm>
            <a:off x="3517669" y="4408488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3" name="Oval 36"/>
          <p:cNvSpPr>
            <a:spLocks noChangeArrowheads="1"/>
          </p:cNvSpPr>
          <p:nvPr/>
        </p:nvSpPr>
        <p:spPr bwMode="auto">
          <a:xfrm>
            <a:off x="3966556" y="4178300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4" name="Oval 37"/>
          <p:cNvSpPr>
            <a:spLocks noChangeArrowheads="1"/>
          </p:cNvSpPr>
          <p:nvPr/>
        </p:nvSpPr>
        <p:spPr bwMode="auto">
          <a:xfrm>
            <a:off x="3717175" y="4914900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5" name="Oval 38"/>
          <p:cNvSpPr>
            <a:spLocks noChangeArrowheads="1"/>
          </p:cNvSpPr>
          <p:nvPr/>
        </p:nvSpPr>
        <p:spPr bwMode="auto">
          <a:xfrm>
            <a:off x="4565073" y="3810000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6" name="Oval 39"/>
          <p:cNvSpPr>
            <a:spLocks noChangeArrowheads="1"/>
          </p:cNvSpPr>
          <p:nvPr/>
        </p:nvSpPr>
        <p:spPr bwMode="auto">
          <a:xfrm>
            <a:off x="4664825" y="4730750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7" name="Oval 40"/>
          <p:cNvSpPr>
            <a:spLocks noChangeArrowheads="1"/>
          </p:cNvSpPr>
          <p:nvPr/>
        </p:nvSpPr>
        <p:spPr bwMode="auto">
          <a:xfrm>
            <a:off x="4764578" y="3994150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8" name="Oval 41"/>
          <p:cNvSpPr>
            <a:spLocks noChangeArrowheads="1"/>
          </p:cNvSpPr>
          <p:nvPr/>
        </p:nvSpPr>
        <p:spPr bwMode="auto">
          <a:xfrm>
            <a:off x="5462847" y="4086225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9" name="Oval 42"/>
          <p:cNvSpPr>
            <a:spLocks noChangeArrowheads="1"/>
          </p:cNvSpPr>
          <p:nvPr/>
        </p:nvSpPr>
        <p:spPr bwMode="auto">
          <a:xfrm>
            <a:off x="4964084" y="4178300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0" name="Oval 43"/>
          <p:cNvSpPr>
            <a:spLocks noChangeArrowheads="1"/>
          </p:cNvSpPr>
          <p:nvPr/>
        </p:nvSpPr>
        <p:spPr bwMode="auto">
          <a:xfrm>
            <a:off x="4415444" y="5375275"/>
            <a:ext cx="99753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1" name="Oval 44"/>
          <p:cNvSpPr>
            <a:spLocks noChangeArrowheads="1"/>
          </p:cNvSpPr>
          <p:nvPr/>
        </p:nvSpPr>
        <p:spPr bwMode="auto">
          <a:xfrm>
            <a:off x="4764578" y="5927725"/>
            <a:ext cx="99753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2" name="Oval 45"/>
          <p:cNvSpPr>
            <a:spLocks noChangeArrowheads="1"/>
          </p:cNvSpPr>
          <p:nvPr/>
        </p:nvSpPr>
        <p:spPr bwMode="auto">
          <a:xfrm>
            <a:off x="5113713" y="5559425"/>
            <a:ext cx="99753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3" name="Rectangle 46"/>
          <p:cNvSpPr>
            <a:spLocks noChangeArrowheads="1"/>
          </p:cNvSpPr>
          <p:nvPr/>
        </p:nvSpPr>
        <p:spPr bwMode="auto">
          <a:xfrm>
            <a:off x="4066309" y="4684713"/>
            <a:ext cx="99753" cy="92075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4" name="Line 47"/>
          <p:cNvSpPr>
            <a:spLocks noChangeShapeType="1"/>
          </p:cNvSpPr>
          <p:nvPr/>
        </p:nvSpPr>
        <p:spPr bwMode="auto">
          <a:xfrm flipH="1">
            <a:off x="4191000" y="3581400"/>
            <a:ext cx="76200" cy="2514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Lots of linear classifiers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848600" cy="4191000"/>
          </a:xfrm>
        </p:spPr>
        <p:txBody>
          <a:bodyPr/>
          <a:lstStyle/>
          <a:p>
            <a:pPr eaLnBrk="1" hangingPunct="1">
              <a:lnSpc>
                <a:spcPct val="93000"/>
              </a:lnSpc>
            </a:pP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Many common text classifiers are linear classifiers</a:t>
            </a:r>
          </a:p>
          <a:p>
            <a:pPr lvl="1" eaLnBrk="1" hangingPunct="1">
              <a:lnSpc>
                <a:spcPct val="93000"/>
              </a:lnSpc>
            </a:pPr>
            <a:r>
              <a:rPr lang="en-US" dirty="0"/>
              <a:t>Naïve </a:t>
            </a:r>
            <a:r>
              <a:rPr lang="en-US" dirty="0" err="1"/>
              <a:t>Bayes</a:t>
            </a:r>
            <a:endParaRPr lang="en-US" dirty="0"/>
          </a:p>
          <a:p>
            <a:pPr lvl="1" eaLnBrk="1" hangingPunct="1">
              <a:lnSpc>
                <a:spcPct val="93000"/>
              </a:lnSpc>
            </a:pPr>
            <a:r>
              <a:rPr lang="en-US" dirty="0" err="1"/>
              <a:t>Perceptron</a:t>
            </a:r>
            <a:endParaRPr lang="en-US" dirty="0"/>
          </a:p>
          <a:p>
            <a:pPr lvl="1" eaLnBrk="1" hangingPunct="1">
              <a:lnSpc>
                <a:spcPct val="93000"/>
              </a:lnSpc>
            </a:pPr>
            <a:r>
              <a:rPr lang="en-US" dirty="0" err="1"/>
              <a:t>Rocchio</a:t>
            </a:r>
            <a:endParaRPr lang="en-US" dirty="0"/>
          </a:p>
          <a:p>
            <a:pPr lvl="1" eaLnBrk="1" hangingPunct="1">
              <a:lnSpc>
                <a:spcPct val="93000"/>
              </a:lnSpc>
            </a:pPr>
            <a:r>
              <a:rPr lang="en-US" dirty="0"/>
              <a:t>Logistic regression</a:t>
            </a:r>
          </a:p>
          <a:p>
            <a:pPr lvl="1" eaLnBrk="1" hangingPunct="1">
              <a:lnSpc>
                <a:spcPct val="93000"/>
              </a:lnSpc>
            </a:pPr>
            <a:r>
              <a:rPr lang="en-US" dirty="0"/>
              <a:t>Support vector machines (with linear kernel)</a:t>
            </a:r>
          </a:p>
          <a:p>
            <a:pPr lvl="1" eaLnBrk="1" hangingPunct="1">
              <a:lnSpc>
                <a:spcPct val="93000"/>
              </a:lnSpc>
            </a:pPr>
            <a:r>
              <a:rPr lang="en-US" dirty="0"/>
              <a:t>Linear </a:t>
            </a:r>
            <a:r>
              <a:rPr lang="en-US" dirty="0" smtClean="0"/>
              <a:t>regression</a:t>
            </a:r>
          </a:p>
          <a:p>
            <a:pPr lvl="1" eaLnBrk="1" hangingPunct="1">
              <a:lnSpc>
                <a:spcPct val="93000"/>
              </a:lnSpc>
            </a:pPr>
            <a:endParaRPr lang="en-US" dirty="0" smtClean="0"/>
          </a:p>
          <a:p>
            <a:pPr eaLnBrk="1" hangingPunct="1">
              <a:lnSpc>
                <a:spcPct val="93000"/>
              </a:lnSpc>
            </a:pP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Despite this similarity, noticeable performance difference</a:t>
            </a:r>
          </a:p>
          <a:p>
            <a:pPr lvl="1" eaLnBrk="1" hangingPunct="1">
              <a:lnSpc>
                <a:spcPct val="93000"/>
              </a:lnSpc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5943600"/>
            <a:ext cx="602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How might algorithms differ?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Which Hyperplane?</a:t>
            </a:r>
          </a:p>
        </p:txBody>
      </p:sp>
      <p:sp>
        <p:nvSpPr>
          <p:cNvPr id="45060" name="Oval 3"/>
          <p:cNvSpPr>
            <a:spLocks noChangeArrowheads="1"/>
          </p:cNvSpPr>
          <p:nvPr/>
        </p:nvSpPr>
        <p:spPr bwMode="auto">
          <a:xfrm>
            <a:off x="2133600" y="289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1" name="Oval 4"/>
          <p:cNvSpPr>
            <a:spLocks noChangeArrowheads="1"/>
          </p:cNvSpPr>
          <p:nvPr/>
        </p:nvSpPr>
        <p:spPr bwMode="auto">
          <a:xfrm>
            <a:off x="48006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2" name="Oval 5"/>
          <p:cNvSpPr>
            <a:spLocks noChangeArrowheads="1"/>
          </p:cNvSpPr>
          <p:nvPr/>
        </p:nvSpPr>
        <p:spPr bwMode="auto">
          <a:xfrm>
            <a:off x="2286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3" name="Oval 6"/>
          <p:cNvSpPr>
            <a:spLocks noChangeArrowheads="1"/>
          </p:cNvSpPr>
          <p:nvPr/>
        </p:nvSpPr>
        <p:spPr bwMode="auto">
          <a:xfrm>
            <a:off x="2438400" y="4495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4" name="Oval 7"/>
          <p:cNvSpPr>
            <a:spLocks noChangeArrowheads="1"/>
          </p:cNvSpPr>
          <p:nvPr/>
        </p:nvSpPr>
        <p:spPr bwMode="auto">
          <a:xfrm>
            <a:off x="3352800" y="289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5" name="Oval 8"/>
          <p:cNvSpPr>
            <a:spLocks noChangeArrowheads="1"/>
          </p:cNvSpPr>
          <p:nvPr/>
        </p:nvSpPr>
        <p:spPr bwMode="auto">
          <a:xfrm>
            <a:off x="1828800" y="3886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6" name="Oval 9"/>
          <p:cNvSpPr>
            <a:spLocks noChangeArrowheads="1"/>
          </p:cNvSpPr>
          <p:nvPr/>
        </p:nvSpPr>
        <p:spPr bwMode="auto">
          <a:xfrm>
            <a:off x="28956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7" name="Oval 10"/>
          <p:cNvSpPr>
            <a:spLocks noChangeArrowheads="1"/>
          </p:cNvSpPr>
          <p:nvPr/>
        </p:nvSpPr>
        <p:spPr bwMode="auto">
          <a:xfrm>
            <a:off x="3581400" y="3276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8" name="Oval 11"/>
          <p:cNvSpPr>
            <a:spLocks noChangeArrowheads="1"/>
          </p:cNvSpPr>
          <p:nvPr/>
        </p:nvSpPr>
        <p:spPr bwMode="auto">
          <a:xfrm>
            <a:off x="3200400" y="4495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9" name="Oval 12"/>
          <p:cNvSpPr>
            <a:spLocks noChangeArrowheads="1"/>
          </p:cNvSpPr>
          <p:nvPr/>
        </p:nvSpPr>
        <p:spPr bwMode="auto">
          <a:xfrm>
            <a:off x="51054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0" name="Oval 13"/>
          <p:cNvSpPr>
            <a:spLocks noChangeArrowheads="1"/>
          </p:cNvSpPr>
          <p:nvPr/>
        </p:nvSpPr>
        <p:spPr bwMode="auto">
          <a:xfrm>
            <a:off x="52578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1" name="Oval 14"/>
          <p:cNvSpPr>
            <a:spLocks noChangeArrowheads="1"/>
          </p:cNvSpPr>
          <p:nvPr/>
        </p:nvSpPr>
        <p:spPr bwMode="auto">
          <a:xfrm>
            <a:off x="63246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2" name="Oval 15"/>
          <p:cNvSpPr>
            <a:spLocks noChangeArrowheads="1"/>
          </p:cNvSpPr>
          <p:nvPr/>
        </p:nvSpPr>
        <p:spPr bwMode="auto">
          <a:xfrm>
            <a:off x="55626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3" name="Line 16"/>
          <p:cNvSpPr>
            <a:spLocks noChangeShapeType="1"/>
          </p:cNvSpPr>
          <p:nvPr/>
        </p:nvSpPr>
        <p:spPr bwMode="auto">
          <a:xfrm flipV="1">
            <a:off x="2057400" y="1828800"/>
            <a:ext cx="3962400" cy="434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4" name="Line 17"/>
          <p:cNvSpPr>
            <a:spLocks noChangeShapeType="1"/>
          </p:cNvSpPr>
          <p:nvPr/>
        </p:nvSpPr>
        <p:spPr bwMode="auto">
          <a:xfrm flipV="1">
            <a:off x="3810000" y="1828800"/>
            <a:ext cx="685800" cy="4572000"/>
          </a:xfrm>
          <a:prstGeom prst="line">
            <a:avLst/>
          </a:prstGeom>
          <a:noFill/>
          <a:ln w="19050">
            <a:solidFill>
              <a:srgbClr val="00A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1570" name="Text Box 18"/>
          <p:cNvSpPr txBox="1">
            <a:spLocks noChangeArrowheads="1"/>
          </p:cNvSpPr>
          <p:nvPr/>
        </p:nvSpPr>
        <p:spPr bwMode="auto">
          <a:xfrm>
            <a:off x="4648200" y="5791200"/>
            <a:ext cx="449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800" dirty="0" smtClean="0"/>
              <a:t>lots </a:t>
            </a:r>
            <a:r>
              <a:rPr lang="en-US" sz="2800" dirty="0"/>
              <a:t>of </a:t>
            </a:r>
            <a:r>
              <a:rPr lang="en-US" sz="2800" dirty="0" smtClean="0"/>
              <a:t>possible solutions</a:t>
            </a:r>
            <a:endParaRPr lang="en-US" sz="12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Which Hyperplane?</a:t>
            </a:r>
          </a:p>
        </p:txBody>
      </p:sp>
      <p:sp>
        <p:nvSpPr>
          <p:cNvPr id="45060" name="Oval 3"/>
          <p:cNvSpPr>
            <a:spLocks noChangeArrowheads="1"/>
          </p:cNvSpPr>
          <p:nvPr/>
        </p:nvSpPr>
        <p:spPr bwMode="auto">
          <a:xfrm>
            <a:off x="2133600" y="289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1" name="Oval 4"/>
          <p:cNvSpPr>
            <a:spLocks noChangeArrowheads="1"/>
          </p:cNvSpPr>
          <p:nvPr/>
        </p:nvSpPr>
        <p:spPr bwMode="auto">
          <a:xfrm>
            <a:off x="48006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2" name="Oval 5"/>
          <p:cNvSpPr>
            <a:spLocks noChangeArrowheads="1"/>
          </p:cNvSpPr>
          <p:nvPr/>
        </p:nvSpPr>
        <p:spPr bwMode="auto">
          <a:xfrm>
            <a:off x="2286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3" name="Oval 6"/>
          <p:cNvSpPr>
            <a:spLocks noChangeArrowheads="1"/>
          </p:cNvSpPr>
          <p:nvPr/>
        </p:nvSpPr>
        <p:spPr bwMode="auto">
          <a:xfrm>
            <a:off x="2438400" y="4495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4" name="Oval 7"/>
          <p:cNvSpPr>
            <a:spLocks noChangeArrowheads="1"/>
          </p:cNvSpPr>
          <p:nvPr/>
        </p:nvSpPr>
        <p:spPr bwMode="auto">
          <a:xfrm>
            <a:off x="3352800" y="289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5" name="Oval 8"/>
          <p:cNvSpPr>
            <a:spLocks noChangeArrowheads="1"/>
          </p:cNvSpPr>
          <p:nvPr/>
        </p:nvSpPr>
        <p:spPr bwMode="auto">
          <a:xfrm>
            <a:off x="1828800" y="3886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6" name="Oval 9"/>
          <p:cNvSpPr>
            <a:spLocks noChangeArrowheads="1"/>
          </p:cNvSpPr>
          <p:nvPr/>
        </p:nvSpPr>
        <p:spPr bwMode="auto">
          <a:xfrm>
            <a:off x="28956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7" name="Oval 10"/>
          <p:cNvSpPr>
            <a:spLocks noChangeArrowheads="1"/>
          </p:cNvSpPr>
          <p:nvPr/>
        </p:nvSpPr>
        <p:spPr bwMode="auto">
          <a:xfrm>
            <a:off x="3581400" y="3276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8" name="Oval 11"/>
          <p:cNvSpPr>
            <a:spLocks noChangeArrowheads="1"/>
          </p:cNvSpPr>
          <p:nvPr/>
        </p:nvSpPr>
        <p:spPr bwMode="auto">
          <a:xfrm>
            <a:off x="3200400" y="4495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9" name="Oval 12"/>
          <p:cNvSpPr>
            <a:spLocks noChangeArrowheads="1"/>
          </p:cNvSpPr>
          <p:nvPr/>
        </p:nvSpPr>
        <p:spPr bwMode="auto">
          <a:xfrm>
            <a:off x="51054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0" name="Oval 13"/>
          <p:cNvSpPr>
            <a:spLocks noChangeArrowheads="1"/>
          </p:cNvSpPr>
          <p:nvPr/>
        </p:nvSpPr>
        <p:spPr bwMode="auto">
          <a:xfrm>
            <a:off x="52578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1" name="Oval 14"/>
          <p:cNvSpPr>
            <a:spLocks noChangeArrowheads="1"/>
          </p:cNvSpPr>
          <p:nvPr/>
        </p:nvSpPr>
        <p:spPr bwMode="auto">
          <a:xfrm>
            <a:off x="63246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2" name="Oval 15"/>
          <p:cNvSpPr>
            <a:spLocks noChangeArrowheads="1"/>
          </p:cNvSpPr>
          <p:nvPr/>
        </p:nvSpPr>
        <p:spPr bwMode="auto">
          <a:xfrm>
            <a:off x="55626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3" name="Line 16"/>
          <p:cNvSpPr>
            <a:spLocks noChangeShapeType="1"/>
          </p:cNvSpPr>
          <p:nvPr/>
        </p:nvSpPr>
        <p:spPr bwMode="auto">
          <a:xfrm flipV="1">
            <a:off x="2057400" y="1828800"/>
            <a:ext cx="3962400" cy="434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4" name="Line 17"/>
          <p:cNvSpPr>
            <a:spLocks noChangeShapeType="1"/>
          </p:cNvSpPr>
          <p:nvPr/>
        </p:nvSpPr>
        <p:spPr bwMode="auto">
          <a:xfrm flipV="1">
            <a:off x="3810000" y="1828800"/>
            <a:ext cx="685800" cy="4572000"/>
          </a:xfrm>
          <a:prstGeom prst="line">
            <a:avLst/>
          </a:prstGeom>
          <a:noFill/>
          <a:ln w="19050">
            <a:solidFill>
              <a:srgbClr val="00A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1570" name="Text Box 18"/>
          <p:cNvSpPr txBox="1">
            <a:spLocks noChangeArrowheads="1"/>
          </p:cNvSpPr>
          <p:nvPr/>
        </p:nvSpPr>
        <p:spPr bwMode="auto">
          <a:xfrm>
            <a:off x="4648200" y="5791200"/>
            <a:ext cx="449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800" dirty="0" smtClean="0"/>
              <a:t>lots </a:t>
            </a:r>
            <a:r>
              <a:rPr lang="en-US" sz="2800" dirty="0"/>
              <a:t>of </a:t>
            </a:r>
            <a:r>
              <a:rPr lang="en-US" sz="2800" dirty="0" smtClean="0"/>
              <a:t>possible solutions</a:t>
            </a:r>
            <a:endParaRPr lang="en-US" sz="1200" i="1" dirty="0"/>
          </a:p>
        </p:txBody>
      </p:sp>
      <p:sp>
        <p:nvSpPr>
          <p:cNvPr id="20" name="Rectangle 46"/>
          <p:cNvSpPr>
            <a:spLocks noChangeArrowheads="1"/>
          </p:cNvSpPr>
          <p:nvPr/>
        </p:nvSpPr>
        <p:spPr bwMode="auto">
          <a:xfrm>
            <a:off x="3429000" y="5165725"/>
            <a:ext cx="99753" cy="92075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46"/>
          <p:cNvSpPr>
            <a:spLocks noChangeArrowheads="1"/>
          </p:cNvSpPr>
          <p:nvPr/>
        </p:nvSpPr>
        <p:spPr bwMode="auto">
          <a:xfrm>
            <a:off x="5158047" y="2286000"/>
            <a:ext cx="99753" cy="92075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Which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examples are important?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5060" name="Oval 3"/>
          <p:cNvSpPr>
            <a:spLocks noChangeArrowheads="1"/>
          </p:cNvSpPr>
          <p:nvPr/>
        </p:nvSpPr>
        <p:spPr bwMode="auto">
          <a:xfrm>
            <a:off x="2133600" y="289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1" name="Oval 4"/>
          <p:cNvSpPr>
            <a:spLocks noChangeArrowheads="1"/>
          </p:cNvSpPr>
          <p:nvPr/>
        </p:nvSpPr>
        <p:spPr bwMode="auto">
          <a:xfrm>
            <a:off x="48006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2" name="Oval 5"/>
          <p:cNvSpPr>
            <a:spLocks noChangeArrowheads="1"/>
          </p:cNvSpPr>
          <p:nvPr/>
        </p:nvSpPr>
        <p:spPr bwMode="auto">
          <a:xfrm>
            <a:off x="2286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3" name="Oval 6"/>
          <p:cNvSpPr>
            <a:spLocks noChangeArrowheads="1"/>
          </p:cNvSpPr>
          <p:nvPr/>
        </p:nvSpPr>
        <p:spPr bwMode="auto">
          <a:xfrm>
            <a:off x="2438400" y="4495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4" name="Oval 7"/>
          <p:cNvSpPr>
            <a:spLocks noChangeArrowheads="1"/>
          </p:cNvSpPr>
          <p:nvPr/>
        </p:nvSpPr>
        <p:spPr bwMode="auto">
          <a:xfrm>
            <a:off x="3352800" y="289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5" name="Oval 8"/>
          <p:cNvSpPr>
            <a:spLocks noChangeArrowheads="1"/>
          </p:cNvSpPr>
          <p:nvPr/>
        </p:nvSpPr>
        <p:spPr bwMode="auto">
          <a:xfrm>
            <a:off x="1828800" y="3886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6" name="Oval 9"/>
          <p:cNvSpPr>
            <a:spLocks noChangeArrowheads="1"/>
          </p:cNvSpPr>
          <p:nvPr/>
        </p:nvSpPr>
        <p:spPr bwMode="auto">
          <a:xfrm>
            <a:off x="28956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7" name="Oval 10"/>
          <p:cNvSpPr>
            <a:spLocks noChangeArrowheads="1"/>
          </p:cNvSpPr>
          <p:nvPr/>
        </p:nvSpPr>
        <p:spPr bwMode="auto">
          <a:xfrm>
            <a:off x="3581400" y="3276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8" name="Oval 11"/>
          <p:cNvSpPr>
            <a:spLocks noChangeArrowheads="1"/>
          </p:cNvSpPr>
          <p:nvPr/>
        </p:nvSpPr>
        <p:spPr bwMode="auto">
          <a:xfrm>
            <a:off x="3200400" y="4495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9" name="Oval 12"/>
          <p:cNvSpPr>
            <a:spLocks noChangeArrowheads="1"/>
          </p:cNvSpPr>
          <p:nvPr/>
        </p:nvSpPr>
        <p:spPr bwMode="auto">
          <a:xfrm>
            <a:off x="51054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0" name="Oval 13"/>
          <p:cNvSpPr>
            <a:spLocks noChangeArrowheads="1"/>
          </p:cNvSpPr>
          <p:nvPr/>
        </p:nvSpPr>
        <p:spPr bwMode="auto">
          <a:xfrm>
            <a:off x="52578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1" name="Oval 14"/>
          <p:cNvSpPr>
            <a:spLocks noChangeArrowheads="1"/>
          </p:cNvSpPr>
          <p:nvPr/>
        </p:nvSpPr>
        <p:spPr bwMode="auto">
          <a:xfrm>
            <a:off x="63246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2" name="Oval 15"/>
          <p:cNvSpPr>
            <a:spLocks noChangeArrowheads="1"/>
          </p:cNvSpPr>
          <p:nvPr/>
        </p:nvSpPr>
        <p:spPr bwMode="auto">
          <a:xfrm>
            <a:off x="55626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Which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examples are important?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5060" name="Oval 3"/>
          <p:cNvSpPr>
            <a:spLocks noChangeArrowheads="1"/>
          </p:cNvSpPr>
          <p:nvPr/>
        </p:nvSpPr>
        <p:spPr bwMode="auto">
          <a:xfrm>
            <a:off x="2133600" y="289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1" name="Oval 4"/>
          <p:cNvSpPr>
            <a:spLocks noChangeArrowheads="1"/>
          </p:cNvSpPr>
          <p:nvPr/>
        </p:nvSpPr>
        <p:spPr bwMode="auto">
          <a:xfrm>
            <a:off x="48006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2" name="Oval 5"/>
          <p:cNvSpPr>
            <a:spLocks noChangeArrowheads="1"/>
          </p:cNvSpPr>
          <p:nvPr/>
        </p:nvSpPr>
        <p:spPr bwMode="auto">
          <a:xfrm>
            <a:off x="2286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3" name="Oval 6"/>
          <p:cNvSpPr>
            <a:spLocks noChangeArrowheads="1"/>
          </p:cNvSpPr>
          <p:nvPr/>
        </p:nvSpPr>
        <p:spPr bwMode="auto">
          <a:xfrm>
            <a:off x="2438400" y="4495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4" name="Oval 7"/>
          <p:cNvSpPr>
            <a:spLocks noChangeArrowheads="1"/>
          </p:cNvSpPr>
          <p:nvPr/>
        </p:nvSpPr>
        <p:spPr bwMode="auto">
          <a:xfrm>
            <a:off x="3352800" y="289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5" name="Oval 8"/>
          <p:cNvSpPr>
            <a:spLocks noChangeArrowheads="1"/>
          </p:cNvSpPr>
          <p:nvPr/>
        </p:nvSpPr>
        <p:spPr bwMode="auto">
          <a:xfrm>
            <a:off x="1828800" y="3886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6" name="Oval 9"/>
          <p:cNvSpPr>
            <a:spLocks noChangeArrowheads="1"/>
          </p:cNvSpPr>
          <p:nvPr/>
        </p:nvSpPr>
        <p:spPr bwMode="auto">
          <a:xfrm>
            <a:off x="28956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7" name="Oval 10"/>
          <p:cNvSpPr>
            <a:spLocks noChangeArrowheads="1"/>
          </p:cNvSpPr>
          <p:nvPr/>
        </p:nvSpPr>
        <p:spPr bwMode="auto">
          <a:xfrm>
            <a:off x="3581400" y="3276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8" name="Oval 11"/>
          <p:cNvSpPr>
            <a:spLocks noChangeArrowheads="1"/>
          </p:cNvSpPr>
          <p:nvPr/>
        </p:nvSpPr>
        <p:spPr bwMode="auto">
          <a:xfrm>
            <a:off x="3200400" y="4495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9" name="Oval 12"/>
          <p:cNvSpPr>
            <a:spLocks noChangeArrowheads="1"/>
          </p:cNvSpPr>
          <p:nvPr/>
        </p:nvSpPr>
        <p:spPr bwMode="auto">
          <a:xfrm>
            <a:off x="51054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0" name="Oval 13"/>
          <p:cNvSpPr>
            <a:spLocks noChangeArrowheads="1"/>
          </p:cNvSpPr>
          <p:nvPr/>
        </p:nvSpPr>
        <p:spPr bwMode="auto">
          <a:xfrm>
            <a:off x="52578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1" name="Oval 14"/>
          <p:cNvSpPr>
            <a:spLocks noChangeArrowheads="1"/>
          </p:cNvSpPr>
          <p:nvPr/>
        </p:nvSpPr>
        <p:spPr bwMode="auto">
          <a:xfrm>
            <a:off x="63246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2" name="Oval 15"/>
          <p:cNvSpPr>
            <a:spLocks noChangeArrowheads="1"/>
          </p:cNvSpPr>
          <p:nvPr/>
        </p:nvSpPr>
        <p:spPr bwMode="auto">
          <a:xfrm>
            <a:off x="55626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5"/>
          <p:cNvSpPr/>
          <p:nvPr/>
        </p:nvSpPr>
        <p:spPr bwMode="auto">
          <a:xfrm rot="397439">
            <a:off x="3124200" y="2590800"/>
            <a:ext cx="685800" cy="228600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 rot="370521">
            <a:off x="4724627" y="2281795"/>
            <a:ext cx="760010" cy="213360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Which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examples are important?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5060" name="Oval 3"/>
          <p:cNvSpPr>
            <a:spLocks noChangeArrowheads="1"/>
          </p:cNvSpPr>
          <p:nvPr/>
        </p:nvSpPr>
        <p:spPr bwMode="auto">
          <a:xfrm>
            <a:off x="2133600" y="289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1" name="Oval 4"/>
          <p:cNvSpPr>
            <a:spLocks noChangeArrowheads="1"/>
          </p:cNvSpPr>
          <p:nvPr/>
        </p:nvSpPr>
        <p:spPr bwMode="auto">
          <a:xfrm>
            <a:off x="48006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2" name="Oval 5"/>
          <p:cNvSpPr>
            <a:spLocks noChangeArrowheads="1"/>
          </p:cNvSpPr>
          <p:nvPr/>
        </p:nvSpPr>
        <p:spPr bwMode="auto">
          <a:xfrm>
            <a:off x="2286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3" name="Oval 6"/>
          <p:cNvSpPr>
            <a:spLocks noChangeArrowheads="1"/>
          </p:cNvSpPr>
          <p:nvPr/>
        </p:nvSpPr>
        <p:spPr bwMode="auto">
          <a:xfrm>
            <a:off x="2438400" y="4495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4" name="Oval 7"/>
          <p:cNvSpPr>
            <a:spLocks noChangeArrowheads="1"/>
          </p:cNvSpPr>
          <p:nvPr/>
        </p:nvSpPr>
        <p:spPr bwMode="auto">
          <a:xfrm>
            <a:off x="3352800" y="289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5" name="Oval 8"/>
          <p:cNvSpPr>
            <a:spLocks noChangeArrowheads="1"/>
          </p:cNvSpPr>
          <p:nvPr/>
        </p:nvSpPr>
        <p:spPr bwMode="auto">
          <a:xfrm>
            <a:off x="1828800" y="3886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6" name="Oval 9"/>
          <p:cNvSpPr>
            <a:spLocks noChangeArrowheads="1"/>
          </p:cNvSpPr>
          <p:nvPr/>
        </p:nvSpPr>
        <p:spPr bwMode="auto">
          <a:xfrm>
            <a:off x="28956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7" name="Oval 10"/>
          <p:cNvSpPr>
            <a:spLocks noChangeArrowheads="1"/>
          </p:cNvSpPr>
          <p:nvPr/>
        </p:nvSpPr>
        <p:spPr bwMode="auto">
          <a:xfrm>
            <a:off x="3581400" y="3276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8" name="Oval 11"/>
          <p:cNvSpPr>
            <a:spLocks noChangeArrowheads="1"/>
          </p:cNvSpPr>
          <p:nvPr/>
        </p:nvSpPr>
        <p:spPr bwMode="auto">
          <a:xfrm>
            <a:off x="3200400" y="4495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9" name="Oval 12"/>
          <p:cNvSpPr>
            <a:spLocks noChangeArrowheads="1"/>
          </p:cNvSpPr>
          <p:nvPr/>
        </p:nvSpPr>
        <p:spPr bwMode="auto">
          <a:xfrm>
            <a:off x="51054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0" name="Oval 13"/>
          <p:cNvSpPr>
            <a:spLocks noChangeArrowheads="1"/>
          </p:cNvSpPr>
          <p:nvPr/>
        </p:nvSpPr>
        <p:spPr bwMode="auto">
          <a:xfrm>
            <a:off x="52578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1" name="Oval 14"/>
          <p:cNvSpPr>
            <a:spLocks noChangeArrowheads="1"/>
          </p:cNvSpPr>
          <p:nvPr/>
        </p:nvSpPr>
        <p:spPr bwMode="auto">
          <a:xfrm>
            <a:off x="63246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2" name="Oval 15"/>
          <p:cNvSpPr>
            <a:spLocks noChangeArrowheads="1"/>
          </p:cNvSpPr>
          <p:nvPr/>
        </p:nvSpPr>
        <p:spPr bwMode="auto">
          <a:xfrm>
            <a:off x="55626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5"/>
          <p:cNvSpPr/>
          <p:nvPr/>
        </p:nvSpPr>
        <p:spPr bwMode="auto">
          <a:xfrm rot="397439">
            <a:off x="1385398" y="2507451"/>
            <a:ext cx="2722934" cy="2372618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 rot="370521">
            <a:off x="4604246" y="2396832"/>
            <a:ext cx="2175703" cy="213360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might this be useful for IR?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Dealing with noise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5060" name="Oval 3"/>
          <p:cNvSpPr>
            <a:spLocks noChangeArrowheads="1"/>
          </p:cNvSpPr>
          <p:nvPr/>
        </p:nvSpPr>
        <p:spPr bwMode="auto">
          <a:xfrm>
            <a:off x="2133600" y="289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1" name="Oval 4"/>
          <p:cNvSpPr>
            <a:spLocks noChangeArrowheads="1"/>
          </p:cNvSpPr>
          <p:nvPr/>
        </p:nvSpPr>
        <p:spPr bwMode="auto">
          <a:xfrm>
            <a:off x="48006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2" name="Oval 5"/>
          <p:cNvSpPr>
            <a:spLocks noChangeArrowheads="1"/>
          </p:cNvSpPr>
          <p:nvPr/>
        </p:nvSpPr>
        <p:spPr bwMode="auto">
          <a:xfrm>
            <a:off x="2286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3" name="Oval 6"/>
          <p:cNvSpPr>
            <a:spLocks noChangeArrowheads="1"/>
          </p:cNvSpPr>
          <p:nvPr/>
        </p:nvSpPr>
        <p:spPr bwMode="auto">
          <a:xfrm>
            <a:off x="2438400" y="4495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4" name="Oval 7"/>
          <p:cNvSpPr>
            <a:spLocks noChangeArrowheads="1"/>
          </p:cNvSpPr>
          <p:nvPr/>
        </p:nvSpPr>
        <p:spPr bwMode="auto">
          <a:xfrm>
            <a:off x="3352800" y="289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5" name="Oval 8"/>
          <p:cNvSpPr>
            <a:spLocks noChangeArrowheads="1"/>
          </p:cNvSpPr>
          <p:nvPr/>
        </p:nvSpPr>
        <p:spPr bwMode="auto">
          <a:xfrm>
            <a:off x="1828800" y="3886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6" name="Oval 9"/>
          <p:cNvSpPr>
            <a:spLocks noChangeArrowheads="1"/>
          </p:cNvSpPr>
          <p:nvPr/>
        </p:nvSpPr>
        <p:spPr bwMode="auto">
          <a:xfrm>
            <a:off x="28956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7" name="Oval 10"/>
          <p:cNvSpPr>
            <a:spLocks noChangeArrowheads="1"/>
          </p:cNvSpPr>
          <p:nvPr/>
        </p:nvSpPr>
        <p:spPr bwMode="auto">
          <a:xfrm>
            <a:off x="3581400" y="3276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8" name="Oval 11"/>
          <p:cNvSpPr>
            <a:spLocks noChangeArrowheads="1"/>
          </p:cNvSpPr>
          <p:nvPr/>
        </p:nvSpPr>
        <p:spPr bwMode="auto">
          <a:xfrm>
            <a:off x="3200400" y="4495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9" name="Oval 12"/>
          <p:cNvSpPr>
            <a:spLocks noChangeArrowheads="1"/>
          </p:cNvSpPr>
          <p:nvPr/>
        </p:nvSpPr>
        <p:spPr bwMode="auto">
          <a:xfrm>
            <a:off x="51054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0" name="Oval 13"/>
          <p:cNvSpPr>
            <a:spLocks noChangeArrowheads="1"/>
          </p:cNvSpPr>
          <p:nvPr/>
        </p:nvSpPr>
        <p:spPr bwMode="auto">
          <a:xfrm>
            <a:off x="52578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1" name="Oval 14"/>
          <p:cNvSpPr>
            <a:spLocks noChangeArrowheads="1"/>
          </p:cNvSpPr>
          <p:nvPr/>
        </p:nvSpPr>
        <p:spPr bwMode="auto">
          <a:xfrm>
            <a:off x="63246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2" name="Oval 15"/>
          <p:cNvSpPr>
            <a:spLocks noChangeArrowheads="1"/>
          </p:cNvSpPr>
          <p:nvPr/>
        </p:nvSpPr>
        <p:spPr bwMode="auto">
          <a:xfrm>
            <a:off x="55626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24384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90800" y="5791200"/>
            <a:ext cx="2768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linearly separable?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 nonlinear problem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5791200" y="1828800"/>
            <a:ext cx="2667000" cy="48006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A linear classifier like Naïve </a:t>
            </a:r>
            <a:r>
              <a:rPr lang="en-US" sz="2400" dirty="0" err="1" smtClean="0">
                <a:ea typeface="ＭＳ Ｐゴシック" pitchFamily="-110" charset="-128"/>
                <a:cs typeface="ＭＳ Ｐゴシック" pitchFamily="-110" charset="-128"/>
              </a:rPr>
              <a:t>Bayes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 does badly on this task</a:t>
            </a:r>
          </a:p>
          <a:p>
            <a:pPr eaLnBrk="1" hangingPunct="1"/>
            <a:endParaRPr lang="en-US" sz="24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z="2400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-NN will do very well (assuming enough training data)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BB3B92-07CB-AB41-96F6-57DDE3721EF8}" type="slidenum">
              <a:rPr lang="en-US" smtClean="0"/>
              <a:pPr/>
              <a:t>51</a:t>
            </a:fld>
            <a:endParaRPr lang="en-US" smtClean="0"/>
          </a:p>
        </p:txBody>
      </p:sp>
      <p:pic>
        <p:nvPicPr>
          <p:cNvPr id="5018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4908550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 nonlinear problem</a:t>
            </a:r>
          </a:p>
        </p:txBody>
      </p:sp>
      <p:pic>
        <p:nvPicPr>
          <p:cNvPr id="5018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4908550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62600" y="1828800"/>
            <a:ext cx="3080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text applications non-linear methods often do not perform better than linear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4419600"/>
            <a:ext cx="19181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Why not?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High Dimensional Data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05000"/>
            <a:ext cx="5867400" cy="4876800"/>
          </a:xfrm>
        </p:spPr>
        <p:txBody>
          <a:bodyPr/>
          <a:lstStyle/>
          <a:p>
            <a:pPr eaLnBrk="1" hangingPunct="1"/>
            <a:r>
              <a:rPr lang="en-US" sz="2200" dirty="0">
                <a:ea typeface="ＭＳ Ｐゴシック" pitchFamily="-110" charset="-128"/>
                <a:cs typeface="ＭＳ Ｐゴシック" pitchFamily="-110" charset="-128"/>
              </a:rPr>
              <a:t>Pictures like</a:t>
            </a:r>
            <a:r>
              <a:rPr lang="en-US" sz="2200" dirty="0" smtClean="0">
                <a:ea typeface="ＭＳ Ｐゴシック" pitchFamily="-110" charset="-128"/>
                <a:cs typeface="ＭＳ Ｐゴシック" pitchFamily="-110" charset="-128"/>
              </a:rPr>
              <a:t> we’ve seen are </a:t>
            </a:r>
            <a:r>
              <a:rPr lang="en-US" sz="2200" dirty="0">
                <a:ea typeface="ＭＳ Ｐゴシック" pitchFamily="-110" charset="-128"/>
                <a:cs typeface="ＭＳ Ｐゴシック" pitchFamily="-110" charset="-128"/>
              </a:rPr>
              <a:t>misleading!</a:t>
            </a:r>
          </a:p>
          <a:p>
            <a:pPr eaLnBrk="1" hangingPunct="1"/>
            <a:r>
              <a:rPr lang="en-US" sz="2200" dirty="0">
                <a:ea typeface="ＭＳ Ｐゴシック" pitchFamily="-110" charset="-128"/>
                <a:cs typeface="ＭＳ Ｐゴシック" pitchFamily="-110" charset="-128"/>
              </a:rPr>
              <a:t>Documents are zero along almost all axes</a:t>
            </a:r>
          </a:p>
          <a:p>
            <a:pPr eaLnBrk="1" hangingPunct="1"/>
            <a:r>
              <a:rPr lang="en-US" sz="2200" dirty="0">
                <a:ea typeface="ＭＳ Ｐゴシック" pitchFamily="-110" charset="-128"/>
                <a:cs typeface="ＭＳ Ｐゴシック" pitchFamily="-110" charset="-128"/>
              </a:rPr>
              <a:t>Most document pairs are very far </a:t>
            </a:r>
            <a:r>
              <a:rPr lang="en-US" sz="2200" dirty="0" smtClean="0">
                <a:ea typeface="ＭＳ Ｐゴシック" pitchFamily="-110" charset="-128"/>
                <a:cs typeface="ＭＳ Ｐゴシック" pitchFamily="-110" charset="-128"/>
              </a:rPr>
              <a:t>apart (i.e., not strictly orthogonal, but only share very common words and a few scattered others)</a:t>
            </a:r>
          </a:p>
          <a:p>
            <a:pPr eaLnBrk="1" hangingPunct="1"/>
            <a:r>
              <a:rPr lang="en-US" sz="2200" dirty="0">
                <a:ea typeface="ＭＳ Ｐゴシック" pitchFamily="-110" charset="-128"/>
                <a:cs typeface="ＭＳ Ｐゴシック" pitchFamily="-110" charset="-128"/>
              </a:rPr>
              <a:t>In classification terms: often document sets are separable, for most any classification</a:t>
            </a:r>
          </a:p>
          <a:p>
            <a:pPr eaLnBrk="1" hangingPunct="1"/>
            <a:r>
              <a:rPr lang="en-US" sz="2200" dirty="0">
                <a:ea typeface="ＭＳ Ｐゴシック" pitchFamily="-110" charset="-128"/>
                <a:cs typeface="ＭＳ Ｐゴシック" pitchFamily="-110" charset="-128"/>
              </a:rPr>
              <a:t>This is part of why linear classifiers are quite successful in this domain</a:t>
            </a:r>
          </a:p>
          <a:p>
            <a:pPr eaLnBrk="1" hangingPunct="1"/>
            <a:endParaRPr lang="en-US" sz="22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48400" y="1981200"/>
            <a:ext cx="2514600" cy="2286000"/>
            <a:chOff x="3552" y="1248"/>
            <a:chExt cx="1584" cy="1440"/>
          </a:xfrm>
        </p:grpSpPr>
        <p:sp>
          <p:nvSpPr>
            <p:cNvPr id="51206" name="Line 5"/>
            <p:cNvSpPr>
              <a:spLocks noChangeShapeType="1"/>
            </p:cNvSpPr>
            <p:nvPr/>
          </p:nvSpPr>
          <p:spPr bwMode="auto">
            <a:xfrm flipV="1">
              <a:off x="4128" y="1248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07" name="Line 6"/>
            <p:cNvSpPr>
              <a:spLocks noChangeShapeType="1"/>
            </p:cNvSpPr>
            <p:nvPr/>
          </p:nvSpPr>
          <p:spPr bwMode="auto">
            <a:xfrm>
              <a:off x="4128" y="2112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08" name="Line 7"/>
            <p:cNvSpPr>
              <a:spLocks noChangeShapeType="1"/>
            </p:cNvSpPr>
            <p:nvPr/>
          </p:nvSpPr>
          <p:spPr bwMode="auto">
            <a:xfrm flipH="1">
              <a:off x="3552" y="2112"/>
              <a:ext cx="576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09" name="Line 8"/>
            <p:cNvSpPr>
              <a:spLocks noChangeShapeType="1"/>
            </p:cNvSpPr>
            <p:nvPr/>
          </p:nvSpPr>
          <p:spPr bwMode="auto">
            <a:xfrm>
              <a:off x="4128" y="2112"/>
              <a:ext cx="432" cy="240"/>
            </a:xfrm>
            <a:prstGeom prst="line">
              <a:avLst/>
            </a:prstGeom>
            <a:noFill/>
            <a:ln w="28575">
              <a:solidFill>
                <a:srgbClr val="00A000"/>
              </a:solidFill>
              <a:miter lim="800000"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multiple classes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Scenarios</a:t>
            </a:r>
          </a:p>
          <a:p>
            <a:pPr lvl="1"/>
            <a:r>
              <a:rPr lang="en-US" dirty="0" smtClean="0"/>
              <a:t>Document can belong to </a:t>
            </a:r>
            <a:r>
              <a:rPr lang="en-US" b="1" dirty="0" smtClean="0"/>
              <a:t>zero or more classes</a:t>
            </a:r>
            <a:endParaRPr lang="en-US" dirty="0" smtClean="0"/>
          </a:p>
          <a:p>
            <a:pPr lvl="1"/>
            <a:r>
              <a:rPr lang="en-US" dirty="0" smtClean="0"/>
              <a:t>Document must belong to exactly one class</a:t>
            </a:r>
          </a:p>
          <a:p>
            <a:r>
              <a:rPr lang="en-US" dirty="0" smtClean="0"/>
              <a:t>How can we do this?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Oval 4"/>
          <p:cNvSpPr>
            <a:spLocks noChangeArrowheads="1"/>
          </p:cNvSpPr>
          <p:nvPr/>
        </p:nvSpPr>
        <p:spPr bwMode="auto">
          <a:xfrm>
            <a:off x="2835442" y="3897086"/>
            <a:ext cx="84221" cy="87086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9" name="Oval 5"/>
          <p:cNvSpPr>
            <a:spLocks noChangeArrowheads="1"/>
          </p:cNvSpPr>
          <p:nvPr/>
        </p:nvSpPr>
        <p:spPr bwMode="auto">
          <a:xfrm>
            <a:off x="4309311" y="4158343"/>
            <a:ext cx="84221" cy="8708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0" name="Oval 6"/>
          <p:cNvSpPr>
            <a:spLocks noChangeArrowheads="1"/>
          </p:cNvSpPr>
          <p:nvPr/>
        </p:nvSpPr>
        <p:spPr bwMode="auto">
          <a:xfrm>
            <a:off x="4351421" y="5159829"/>
            <a:ext cx="84221" cy="8708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1" name="Oval 7"/>
          <p:cNvSpPr>
            <a:spLocks noChangeArrowheads="1"/>
          </p:cNvSpPr>
          <p:nvPr/>
        </p:nvSpPr>
        <p:spPr bwMode="auto">
          <a:xfrm>
            <a:off x="2919663" y="4201886"/>
            <a:ext cx="84221" cy="87086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2" name="Oval 8"/>
          <p:cNvSpPr>
            <a:spLocks noChangeArrowheads="1"/>
          </p:cNvSpPr>
          <p:nvPr/>
        </p:nvSpPr>
        <p:spPr bwMode="auto">
          <a:xfrm>
            <a:off x="3003884" y="4811486"/>
            <a:ext cx="84221" cy="87086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3" name="Oval 9"/>
          <p:cNvSpPr>
            <a:spLocks noChangeArrowheads="1"/>
          </p:cNvSpPr>
          <p:nvPr/>
        </p:nvSpPr>
        <p:spPr bwMode="auto">
          <a:xfrm>
            <a:off x="3509211" y="3897086"/>
            <a:ext cx="84221" cy="87086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4" name="Oval 10"/>
          <p:cNvSpPr>
            <a:spLocks noChangeArrowheads="1"/>
          </p:cNvSpPr>
          <p:nvPr/>
        </p:nvSpPr>
        <p:spPr bwMode="auto">
          <a:xfrm>
            <a:off x="2667000" y="4463143"/>
            <a:ext cx="84221" cy="87086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5" name="Oval 11"/>
          <p:cNvSpPr>
            <a:spLocks noChangeArrowheads="1"/>
          </p:cNvSpPr>
          <p:nvPr/>
        </p:nvSpPr>
        <p:spPr bwMode="auto">
          <a:xfrm>
            <a:off x="3256547" y="4332514"/>
            <a:ext cx="84221" cy="87086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6" name="Oval 12"/>
          <p:cNvSpPr>
            <a:spLocks noChangeArrowheads="1"/>
          </p:cNvSpPr>
          <p:nvPr/>
        </p:nvSpPr>
        <p:spPr bwMode="auto">
          <a:xfrm>
            <a:off x="3635542" y="4114800"/>
            <a:ext cx="84221" cy="87086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7" name="Oval 13"/>
          <p:cNvSpPr>
            <a:spLocks noChangeArrowheads="1"/>
          </p:cNvSpPr>
          <p:nvPr/>
        </p:nvSpPr>
        <p:spPr bwMode="auto">
          <a:xfrm>
            <a:off x="3424989" y="4811486"/>
            <a:ext cx="84221" cy="87086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8" name="Oval 14"/>
          <p:cNvSpPr>
            <a:spLocks noChangeArrowheads="1"/>
          </p:cNvSpPr>
          <p:nvPr/>
        </p:nvSpPr>
        <p:spPr bwMode="auto">
          <a:xfrm>
            <a:off x="4393532" y="3635829"/>
            <a:ext cx="84221" cy="8708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9" name="Oval 15"/>
          <p:cNvSpPr>
            <a:spLocks noChangeArrowheads="1"/>
          </p:cNvSpPr>
          <p:nvPr/>
        </p:nvSpPr>
        <p:spPr bwMode="auto">
          <a:xfrm>
            <a:off x="4477753" y="4506686"/>
            <a:ext cx="84221" cy="8708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0" name="Oval 16"/>
          <p:cNvSpPr>
            <a:spLocks noChangeArrowheads="1"/>
          </p:cNvSpPr>
          <p:nvPr/>
        </p:nvSpPr>
        <p:spPr bwMode="auto">
          <a:xfrm>
            <a:off x="4561974" y="3810000"/>
            <a:ext cx="84221" cy="8708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1" name="Oval 17"/>
          <p:cNvSpPr>
            <a:spLocks noChangeArrowheads="1"/>
          </p:cNvSpPr>
          <p:nvPr/>
        </p:nvSpPr>
        <p:spPr bwMode="auto">
          <a:xfrm>
            <a:off x="5151521" y="3897086"/>
            <a:ext cx="84221" cy="8708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2" name="Oval 18"/>
          <p:cNvSpPr>
            <a:spLocks noChangeArrowheads="1"/>
          </p:cNvSpPr>
          <p:nvPr/>
        </p:nvSpPr>
        <p:spPr bwMode="auto">
          <a:xfrm>
            <a:off x="4730416" y="3984171"/>
            <a:ext cx="84221" cy="8708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3" name="Oval 19"/>
          <p:cNvSpPr>
            <a:spLocks noChangeArrowheads="1"/>
          </p:cNvSpPr>
          <p:nvPr/>
        </p:nvSpPr>
        <p:spPr bwMode="auto">
          <a:xfrm>
            <a:off x="4014537" y="5246914"/>
            <a:ext cx="84221" cy="8708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4" name="Oval 20"/>
          <p:cNvSpPr>
            <a:spLocks noChangeArrowheads="1"/>
          </p:cNvSpPr>
          <p:nvPr/>
        </p:nvSpPr>
        <p:spPr bwMode="auto">
          <a:xfrm>
            <a:off x="4309311" y="5769429"/>
            <a:ext cx="84221" cy="8708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5" name="Oval 21"/>
          <p:cNvSpPr>
            <a:spLocks noChangeArrowheads="1"/>
          </p:cNvSpPr>
          <p:nvPr/>
        </p:nvSpPr>
        <p:spPr bwMode="auto">
          <a:xfrm>
            <a:off x="4604084" y="5421086"/>
            <a:ext cx="84221" cy="8708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02" name="Oval 28"/>
          <p:cNvSpPr>
            <a:spLocks noChangeArrowheads="1"/>
          </p:cNvSpPr>
          <p:nvPr/>
        </p:nvSpPr>
        <p:spPr bwMode="auto">
          <a:xfrm>
            <a:off x="3846095" y="4898571"/>
            <a:ext cx="84221" cy="8708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Set of Binary 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Classifiers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Build a separator between each class and its complementary set (docs from all other classes)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.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Oval 4"/>
          <p:cNvSpPr>
            <a:spLocks noChangeArrowheads="1"/>
          </p:cNvSpPr>
          <p:nvPr/>
        </p:nvSpPr>
        <p:spPr bwMode="auto">
          <a:xfrm>
            <a:off x="2835442" y="3897086"/>
            <a:ext cx="84221" cy="87086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9" name="Oval 5"/>
          <p:cNvSpPr>
            <a:spLocks noChangeArrowheads="1"/>
          </p:cNvSpPr>
          <p:nvPr/>
        </p:nvSpPr>
        <p:spPr bwMode="auto">
          <a:xfrm>
            <a:off x="4309311" y="4158343"/>
            <a:ext cx="84221" cy="87086"/>
          </a:xfrm>
          <a:prstGeom prst="ellipse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0" name="Oval 6"/>
          <p:cNvSpPr>
            <a:spLocks noChangeArrowheads="1"/>
          </p:cNvSpPr>
          <p:nvPr/>
        </p:nvSpPr>
        <p:spPr bwMode="auto">
          <a:xfrm>
            <a:off x="4351421" y="5159829"/>
            <a:ext cx="84221" cy="87086"/>
          </a:xfrm>
          <a:prstGeom prst="ellipse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1" name="Oval 7"/>
          <p:cNvSpPr>
            <a:spLocks noChangeArrowheads="1"/>
          </p:cNvSpPr>
          <p:nvPr/>
        </p:nvSpPr>
        <p:spPr bwMode="auto">
          <a:xfrm>
            <a:off x="2919663" y="4201886"/>
            <a:ext cx="84221" cy="87086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2" name="Oval 8"/>
          <p:cNvSpPr>
            <a:spLocks noChangeArrowheads="1"/>
          </p:cNvSpPr>
          <p:nvPr/>
        </p:nvSpPr>
        <p:spPr bwMode="auto">
          <a:xfrm>
            <a:off x="3003884" y="4811486"/>
            <a:ext cx="84221" cy="87086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3" name="Oval 9"/>
          <p:cNvSpPr>
            <a:spLocks noChangeArrowheads="1"/>
          </p:cNvSpPr>
          <p:nvPr/>
        </p:nvSpPr>
        <p:spPr bwMode="auto">
          <a:xfrm>
            <a:off x="3509211" y="3897086"/>
            <a:ext cx="84221" cy="87086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4" name="Oval 10"/>
          <p:cNvSpPr>
            <a:spLocks noChangeArrowheads="1"/>
          </p:cNvSpPr>
          <p:nvPr/>
        </p:nvSpPr>
        <p:spPr bwMode="auto">
          <a:xfrm>
            <a:off x="2667000" y="4463143"/>
            <a:ext cx="84221" cy="87086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5" name="Oval 11"/>
          <p:cNvSpPr>
            <a:spLocks noChangeArrowheads="1"/>
          </p:cNvSpPr>
          <p:nvPr/>
        </p:nvSpPr>
        <p:spPr bwMode="auto">
          <a:xfrm>
            <a:off x="3256547" y="4332514"/>
            <a:ext cx="84221" cy="87086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6" name="Oval 12"/>
          <p:cNvSpPr>
            <a:spLocks noChangeArrowheads="1"/>
          </p:cNvSpPr>
          <p:nvPr/>
        </p:nvSpPr>
        <p:spPr bwMode="auto">
          <a:xfrm>
            <a:off x="3635542" y="4114800"/>
            <a:ext cx="84221" cy="87086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7" name="Oval 13"/>
          <p:cNvSpPr>
            <a:spLocks noChangeArrowheads="1"/>
          </p:cNvSpPr>
          <p:nvPr/>
        </p:nvSpPr>
        <p:spPr bwMode="auto">
          <a:xfrm>
            <a:off x="3424989" y="4811486"/>
            <a:ext cx="84221" cy="87086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8" name="Oval 14"/>
          <p:cNvSpPr>
            <a:spLocks noChangeArrowheads="1"/>
          </p:cNvSpPr>
          <p:nvPr/>
        </p:nvSpPr>
        <p:spPr bwMode="auto">
          <a:xfrm>
            <a:off x="4393532" y="3635829"/>
            <a:ext cx="84221" cy="87086"/>
          </a:xfrm>
          <a:prstGeom prst="ellipse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9" name="Oval 15"/>
          <p:cNvSpPr>
            <a:spLocks noChangeArrowheads="1"/>
          </p:cNvSpPr>
          <p:nvPr/>
        </p:nvSpPr>
        <p:spPr bwMode="auto">
          <a:xfrm>
            <a:off x="4477753" y="4506686"/>
            <a:ext cx="84221" cy="87086"/>
          </a:xfrm>
          <a:prstGeom prst="ellipse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0" name="Oval 16"/>
          <p:cNvSpPr>
            <a:spLocks noChangeArrowheads="1"/>
          </p:cNvSpPr>
          <p:nvPr/>
        </p:nvSpPr>
        <p:spPr bwMode="auto">
          <a:xfrm>
            <a:off x="4561974" y="3810000"/>
            <a:ext cx="84221" cy="87086"/>
          </a:xfrm>
          <a:prstGeom prst="ellipse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1" name="Oval 17"/>
          <p:cNvSpPr>
            <a:spLocks noChangeArrowheads="1"/>
          </p:cNvSpPr>
          <p:nvPr/>
        </p:nvSpPr>
        <p:spPr bwMode="auto">
          <a:xfrm>
            <a:off x="5151521" y="3897086"/>
            <a:ext cx="84221" cy="87086"/>
          </a:xfrm>
          <a:prstGeom prst="ellipse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2" name="Oval 18"/>
          <p:cNvSpPr>
            <a:spLocks noChangeArrowheads="1"/>
          </p:cNvSpPr>
          <p:nvPr/>
        </p:nvSpPr>
        <p:spPr bwMode="auto">
          <a:xfrm>
            <a:off x="4730416" y="3984171"/>
            <a:ext cx="84221" cy="87086"/>
          </a:xfrm>
          <a:prstGeom prst="ellipse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3" name="Oval 19"/>
          <p:cNvSpPr>
            <a:spLocks noChangeArrowheads="1"/>
          </p:cNvSpPr>
          <p:nvPr/>
        </p:nvSpPr>
        <p:spPr bwMode="auto">
          <a:xfrm>
            <a:off x="4014537" y="5246914"/>
            <a:ext cx="84221" cy="87086"/>
          </a:xfrm>
          <a:prstGeom prst="ellipse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4" name="Oval 20"/>
          <p:cNvSpPr>
            <a:spLocks noChangeArrowheads="1"/>
          </p:cNvSpPr>
          <p:nvPr/>
        </p:nvSpPr>
        <p:spPr bwMode="auto">
          <a:xfrm>
            <a:off x="4309311" y="5769429"/>
            <a:ext cx="84221" cy="87086"/>
          </a:xfrm>
          <a:prstGeom prst="ellipse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5" name="Oval 21"/>
          <p:cNvSpPr>
            <a:spLocks noChangeArrowheads="1"/>
          </p:cNvSpPr>
          <p:nvPr/>
        </p:nvSpPr>
        <p:spPr bwMode="auto">
          <a:xfrm>
            <a:off x="4604084" y="5421086"/>
            <a:ext cx="84221" cy="87086"/>
          </a:xfrm>
          <a:prstGeom prst="ellipse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02" name="Oval 28"/>
          <p:cNvSpPr>
            <a:spLocks noChangeArrowheads="1"/>
          </p:cNvSpPr>
          <p:nvPr/>
        </p:nvSpPr>
        <p:spPr bwMode="auto">
          <a:xfrm>
            <a:off x="3846095" y="4898571"/>
            <a:ext cx="84221" cy="87086"/>
          </a:xfrm>
          <a:prstGeom prst="ellipse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Set of Binary 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Classifiers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Build a separator between each class and its complementary set (docs from all other classes)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.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88293" y="4419600"/>
            <a:ext cx="2955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Red binary classifier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8800" y="5867400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positive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53379" y="5867400"/>
            <a:ext cx="134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negative</a:t>
            </a:r>
            <a:endParaRPr lang="en-US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Oval 4"/>
          <p:cNvSpPr>
            <a:spLocks noChangeArrowheads="1"/>
          </p:cNvSpPr>
          <p:nvPr/>
        </p:nvSpPr>
        <p:spPr bwMode="auto">
          <a:xfrm>
            <a:off x="2835442" y="3897086"/>
            <a:ext cx="84221" cy="87086"/>
          </a:xfrm>
          <a:prstGeom prst="ellipse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4279" name="Oval 5"/>
          <p:cNvSpPr>
            <a:spLocks noChangeArrowheads="1"/>
          </p:cNvSpPr>
          <p:nvPr/>
        </p:nvSpPr>
        <p:spPr bwMode="auto">
          <a:xfrm>
            <a:off x="4309311" y="4158343"/>
            <a:ext cx="84221" cy="8708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0" name="Oval 6"/>
          <p:cNvSpPr>
            <a:spLocks noChangeArrowheads="1"/>
          </p:cNvSpPr>
          <p:nvPr/>
        </p:nvSpPr>
        <p:spPr bwMode="auto">
          <a:xfrm>
            <a:off x="4351421" y="5159829"/>
            <a:ext cx="84221" cy="87086"/>
          </a:xfrm>
          <a:prstGeom prst="ellipse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1" name="Oval 7"/>
          <p:cNvSpPr>
            <a:spLocks noChangeArrowheads="1"/>
          </p:cNvSpPr>
          <p:nvPr/>
        </p:nvSpPr>
        <p:spPr bwMode="auto">
          <a:xfrm>
            <a:off x="2919663" y="4201886"/>
            <a:ext cx="84221" cy="87086"/>
          </a:xfrm>
          <a:prstGeom prst="ellipse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4282" name="Oval 8"/>
          <p:cNvSpPr>
            <a:spLocks noChangeArrowheads="1"/>
          </p:cNvSpPr>
          <p:nvPr/>
        </p:nvSpPr>
        <p:spPr bwMode="auto">
          <a:xfrm>
            <a:off x="3003884" y="4811486"/>
            <a:ext cx="84221" cy="87086"/>
          </a:xfrm>
          <a:prstGeom prst="ellipse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4283" name="Oval 9"/>
          <p:cNvSpPr>
            <a:spLocks noChangeArrowheads="1"/>
          </p:cNvSpPr>
          <p:nvPr/>
        </p:nvSpPr>
        <p:spPr bwMode="auto">
          <a:xfrm>
            <a:off x="3509211" y="3897086"/>
            <a:ext cx="84221" cy="87086"/>
          </a:xfrm>
          <a:prstGeom prst="ellipse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4284" name="Oval 10"/>
          <p:cNvSpPr>
            <a:spLocks noChangeArrowheads="1"/>
          </p:cNvSpPr>
          <p:nvPr/>
        </p:nvSpPr>
        <p:spPr bwMode="auto">
          <a:xfrm>
            <a:off x="2667000" y="4463143"/>
            <a:ext cx="84221" cy="87086"/>
          </a:xfrm>
          <a:prstGeom prst="ellipse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4285" name="Oval 11"/>
          <p:cNvSpPr>
            <a:spLocks noChangeArrowheads="1"/>
          </p:cNvSpPr>
          <p:nvPr/>
        </p:nvSpPr>
        <p:spPr bwMode="auto">
          <a:xfrm>
            <a:off x="3256547" y="4332514"/>
            <a:ext cx="84221" cy="87086"/>
          </a:xfrm>
          <a:prstGeom prst="ellipse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4286" name="Oval 12"/>
          <p:cNvSpPr>
            <a:spLocks noChangeArrowheads="1"/>
          </p:cNvSpPr>
          <p:nvPr/>
        </p:nvSpPr>
        <p:spPr bwMode="auto">
          <a:xfrm>
            <a:off x="3635542" y="4114800"/>
            <a:ext cx="84221" cy="87086"/>
          </a:xfrm>
          <a:prstGeom prst="ellipse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4287" name="Oval 13"/>
          <p:cNvSpPr>
            <a:spLocks noChangeArrowheads="1"/>
          </p:cNvSpPr>
          <p:nvPr/>
        </p:nvSpPr>
        <p:spPr bwMode="auto">
          <a:xfrm>
            <a:off x="3424989" y="4811486"/>
            <a:ext cx="84221" cy="87086"/>
          </a:xfrm>
          <a:prstGeom prst="ellipse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4288" name="Oval 14"/>
          <p:cNvSpPr>
            <a:spLocks noChangeArrowheads="1"/>
          </p:cNvSpPr>
          <p:nvPr/>
        </p:nvSpPr>
        <p:spPr bwMode="auto">
          <a:xfrm>
            <a:off x="4393532" y="3635829"/>
            <a:ext cx="84221" cy="8708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9" name="Oval 15"/>
          <p:cNvSpPr>
            <a:spLocks noChangeArrowheads="1"/>
          </p:cNvSpPr>
          <p:nvPr/>
        </p:nvSpPr>
        <p:spPr bwMode="auto">
          <a:xfrm>
            <a:off x="4477753" y="4506686"/>
            <a:ext cx="84221" cy="8708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0" name="Oval 16"/>
          <p:cNvSpPr>
            <a:spLocks noChangeArrowheads="1"/>
          </p:cNvSpPr>
          <p:nvPr/>
        </p:nvSpPr>
        <p:spPr bwMode="auto">
          <a:xfrm>
            <a:off x="4561974" y="3810000"/>
            <a:ext cx="84221" cy="8708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1" name="Oval 17"/>
          <p:cNvSpPr>
            <a:spLocks noChangeArrowheads="1"/>
          </p:cNvSpPr>
          <p:nvPr/>
        </p:nvSpPr>
        <p:spPr bwMode="auto">
          <a:xfrm>
            <a:off x="5151521" y="3897086"/>
            <a:ext cx="84221" cy="8708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2" name="Oval 18"/>
          <p:cNvSpPr>
            <a:spLocks noChangeArrowheads="1"/>
          </p:cNvSpPr>
          <p:nvPr/>
        </p:nvSpPr>
        <p:spPr bwMode="auto">
          <a:xfrm>
            <a:off x="4730416" y="3984171"/>
            <a:ext cx="84221" cy="8708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3" name="Oval 19"/>
          <p:cNvSpPr>
            <a:spLocks noChangeArrowheads="1"/>
          </p:cNvSpPr>
          <p:nvPr/>
        </p:nvSpPr>
        <p:spPr bwMode="auto">
          <a:xfrm>
            <a:off x="4014537" y="5246914"/>
            <a:ext cx="84221" cy="87086"/>
          </a:xfrm>
          <a:prstGeom prst="ellipse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4" name="Oval 20"/>
          <p:cNvSpPr>
            <a:spLocks noChangeArrowheads="1"/>
          </p:cNvSpPr>
          <p:nvPr/>
        </p:nvSpPr>
        <p:spPr bwMode="auto">
          <a:xfrm>
            <a:off x="4309311" y="5769429"/>
            <a:ext cx="84221" cy="87086"/>
          </a:xfrm>
          <a:prstGeom prst="ellipse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5" name="Oval 21"/>
          <p:cNvSpPr>
            <a:spLocks noChangeArrowheads="1"/>
          </p:cNvSpPr>
          <p:nvPr/>
        </p:nvSpPr>
        <p:spPr bwMode="auto">
          <a:xfrm>
            <a:off x="4604084" y="5421086"/>
            <a:ext cx="84221" cy="87086"/>
          </a:xfrm>
          <a:prstGeom prst="ellipse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02" name="Oval 28"/>
          <p:cNvSpPr>
            <a:spLocks noChangeArrowheads="1"/>
          </p:cNvSpPr>
          <p:nvPr/>
        </p:nvSpPr>
        <p:spPr bwMode="auto">
          <a:xfrm>
            <a:off x="3846095" y="4898571"/>
            <a:ext cx="84221" cy="8708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Set of Binary 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Classifiers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Build a separator between each class and its complementary set (docs from all other classes)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.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1200" y="4419600"/>
            <a:ext cx="3249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Green binary classifier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9200" y="3124200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positive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7800" y="4876800"/>
            <a:ext cx="134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negative</a:t>
            </a:r>
            <a:endParaRPr lang="en-US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715000" y="3276600"/>
            <a:ext cx="3200400" cy="2438400"/>
            <a:chOff x="1008" y="1248"/>
            <a:chExt cx="3648" cy="2688"/>
          </a:xfrm>
        </p:grpSpPr>
        <p:sp>
          <p:nvSpPr>
            <p:cNvPr id="54278" name="Oval 4"/>
            <p:cNvSpPr>
              <a:spLocks noChangeArrowheads="1"/>
            </p:cNvSpPr>
            <p:nvPr/>
          </p:nvSpPr>
          <p:spPr bwMode="auto">
            <a:xfrm>
              <a:off x="1200" y="1680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79" name="Oval 5"/>
            <p:cNvSpPr>
              <a:spLocks noChangeArrowheads="1"/>
            </p:cNvSpPr>
            <p:nvPr/>
          </p:nvSpPr>
          <p:spPr bwMode="auto">
            <a:xfrm>
              <a:off x="2880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0" name="Oval 6"/>
            <p:cNvSpPr>
              <a:spLocks noChangeArrowheads="1"/>
            </p:cNvSpPr>
            <p:nvPr/>
          </p:nvSpPr>
          <p:spPr bwMode="auto">
            <a:xfrm>
              <a:off x="2928" y="307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1" name="Oval 7"/>
            <p:cNvSpPr>
              <a:spLocks noChangeArrowheads="1"/>
            </p:cNvSpPr>
            <p:nvPr/>
          </p:nvSpPr>
          <p:spPr bwMode="auto">
            <a:xfrm>
              <a:off x="1296" y="2016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2" name="Oval 8"/>
            <p:cNvSpPr>
              <a:spLocks noChangeArrowheads="1"/>
            </p:cNvSpPr>
            <p:nvPr/>
          </p:nvSpPr>
          <p:spPr bwMode="auto">
            <a:xfrm>
              <a:off x="1392" y="2688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3" name="Oval 9"/>
            <p:cNvSpPr>
              <a:spLocks noChangeArrowheads="1"/>
            </p:cNvSpPr>
            <p:nvPr/>
          </p:nvSpPr>
          <p:spPr bwMode="auto">
            <a:xfrm>
              <a:off x="1968" y="1680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4" name="Oval 10"/>
            <p:cNvSpPr>
              <a:spLocks noChangeArrowheads="1"/>
            </p:cNvSpPr>
            <p:nvPr/>
          </p:nvSpPr>
          <p:spPr bwMode="auto">
            <a:xfrm>
              <a:off x="1008" y="2304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5" name="Oval 11"/>
            <p:cNvSpPr>
              <a:spLocks noChangeArrowheads="1"/>
            </p:cNvSpPr>
            <p:nvPr/>
          </p:nvSpPr>
          <p:spPr bwMode="auto">
            <a:xfrm>
              <a:off x="1680" y="2160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6" name="Oval 12"/>
            <p:cNvSpPr>
              <a:spLocks noChangeArrowheads="1"/>
            </p:cNvSpPr>
            <p:nvPr/>
          </p:nvSpPr>
          <p:spPr bwMode="auto">
            <a:xfrm>
              <a:off x="2112" y="1920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7" name="Oval 13"/>
            <p:cNvSpPr>
              <a:spLocks noChangeArrowheads="1"/>
            </p:cNvSpPr>
            <p:nvPr/>
          </p:nvSpPr>
          <p:spPr bwMode="auto">
            <a:xfrm>
              <a:off x="1872" y="2688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8" name="Oval 14"/>
            <p:cNvSpPr>
              <a:spLocks noChangeArrowheads="1"/>
            </p:cNvSpPr>
            <p:nvPr/>
          </p:nvSpPr>
          <p:spPr bwMode="auto">
            <a:xfrm>
              <a:off x="2976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9" name="Oval 15"/>
            <p:cNvSpPr>
              <a:spLocks noChangeArrowheads="1"/>
            </p:cNvSpPr>
            <p:nvPr/>
          </p:nvSpPr>
          <p:spPr bwMode="auto">
            <a:xfrm>
              <a:off x="3072" y="235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0" name="Oval 16"/>
            <p:cNvSpPr>
              <a:spLocks noChangeArrowheads="1"/>
            </p:cNvSpPr>
            <p:nvPr/>
          </p:nvSpPr>
          <p:spPr bwMode="auto">
            <a:xfrm>
              <a:off x="3168" y="15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1" name="Oval 17"/>
            <p:cNvSpPr>
              <a:spLocks noChangeArrowheads="1"/>
            </p:cNvSpPr>
            <p:nvPr/>
          </p:nvSpPr>
          <p:spPr bwMode="auto">
            <a:xfrm>
              <a:off x="3840" y="16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2" name="Oval 18"/>
            <p:cNvSpPr>
              <a:spLocks noChangeArrowheads="1"/>
            </p:cNvSpPr>
            <p:nvPr/>
          </p:nvSpPr>
          <p:spPr bwMode="auto">
            <a:xfrm>
              <a:off x="3360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3" name="Oval 19"/>
            <p:cNvSpPr>
              <a:spLocks noChangeArrowheads="1"/>
            </p:cNvSpPr>
            <p:nvPr/>
          </p:nvSpPr>
          <p:spPr bwMode="auto">
            <a:xfrm>
              <a:off x="2544" y="31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4" name="Oval 20"/>
            <p:cNvSpPr>
              <a:spLocks noChangeArrowheads="1"/>
            </p:cNvSpPr>
            <p:nvPr/>
          </p:nvSpPr>
          <p:spPr bwMode="auto">
            <a:xfrm>
              <a:off x="2880" y="374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5" name="Oval 21"/>
            <p:cNvSpPr>
              <a:spLocks noChangeArrowheads="1"/>
            </p:cNvSpPr>
            <p:nvPr/>
          </p:nvSpPr>
          <p:spPr bwMode="auto">
            <a:xfrm>
              <a:off x="3216" y="336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6" name="Line 22"/>
            <p:cNvSpPr>
              <a:spLocks noChangeShapeType="1"/>
            </p:cNvSpPr>
            <p:nvPr/>
          </p:nvSpPr>
          <p:spPr bwMode="auto">
            <a:xfrm>
              <a:off x="2256" y="1248"/>
              <a:ext cx="0" cy="268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7" name="Text Box 23"/>
            <p:cNvSpPr txBox="1">
              <a:spLocks noChangeArrowheads="1"/>
            </p:cNvSpPr>
            <p:nvPr/>
          </p:nvSpPr>
          <p:spPr bwMode="auto">
            <a:xfrm>
              <a:off x="2378" y="2592"/>
              <a:ext cx="338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US" sz="2000">
                  <a:latin typeface="Rockwell" pitchFamily="-110" charset="0"/>
                </a:rPr>
                <a:t>?</a:t>
              </a:r>
              <a:endParaRPr lang="en-US" sz="1800">
                <a:latin typeface="Rockwell" pitchFamily="-110" charset="0"/>
              </a:endParaRPr>
            </a:p>
          </p:txBody>
        </p:sp>
        <p:sp>
          <p:nvSpPr>
            <p:cNvPr id="54298" name="Text Box 24"/>
            <p:cNvSpPr txBox="1">
              <a:spLocks noChangeArrowheads="1"/>
            </p:cNvSpPr>
            <p:nvPr/>
          </p:nvSpPr>
          <p:spPr bwMode="auto">
            <a:xfrm>
              <a:off x="2235" y="1862"/>
              <a:ext cx="338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US" sz="2000">
                  <a:latin typeface="Rockwell" pitchFamily="-110" charset="0"/>
                </a:rPr>
                <a:t>?</a:t>
              </a:r>
              <a:endParaRPr lang="en-US" sz="1800">
                <a:latin typeface="Rockwell" pitchFamily="-110" charset="0"/>
              </a:endParaRPr>
            </a:p>
          </p:txBody>
        </p:sp>
        <p:sp>
          <p:nvSpPr>
            <p:cNvPr id="54299" name="Text Box 25"/>
            <p:cNvSpPr txBox="1">
              <a:spLocks noChangeArrowheads="1"/>
            </p:cNvSpPr>
            <p:nvPr/>
          </p:nvSpPr>
          <p:spPr bwMode="auto">
            <a:xfrm>
              <a:off x="2477" y="2251"/>
              <a:ext cx="339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US" sz="2000">
                  <a:latin typeface="Rockwell" pitchFamily="-110" charset="0"/>
                </a:rPr>
                <a:t>?</a:t>
              </a:r>
              <a:endParaRPr lang="en-US" sz="1800">
                <a:latin typeface="Rockwell" pitchFamily="-110" charset="0"/>
              </a:endParaRPr>
            </a:p>
          </p:txBody>
        </p:sp>
        <p:sp>
          <p:nvSpPr>
            <p:cNvPr id="54300" name="Line 26"/>
            <p:cNvSpPr>
              <a:spLocks noChangeShapeType="1"/>
            </p:cNvSpPr>
            <p:nvPr/>
          </p:nvSpPr>
          <p:spPr bwMode="auto">
            <a:xfrm>
              <a:off x="1968" y="1296"/>
              <a:ext cx="2016" cy="25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01" name="Line 27"/>
            <p:cNvSpPr>
              <a:spLocks noChangeShapeType="1"/>
            </p:cNvSpPr>
            <p:nvPr/>
          </p:nvSpPr>
          <p:spPr bwMode="auto">
            <a:xfrm flipV="1">
              <a:off x="1152" y="2256"/>
              <a:ext cx="3504" cy="120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02" name="Oval 28"/>
            <p:cNvSpPr>
              <a:spLocks noChangeArrowheads="1"/>
            </p:cNvSpPr>
            <p:nvPr/>
          </p:nvSpPr>
          <p:spPr bwMode="auto">
            <a:xfrm>
              <a:off x="2352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Set of Binary 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Classifiers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Given a test 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doc, evaluate it for membership in each 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class with each binary classifier</a:t>
            </a:r>
          </a:p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Assign document to class with:</a:t>
            </a:r>
          </a:p>
          <a:p>
            <a:pPr lvl="1" eaLnBrk="1" hangingPunct="1"/>
            <a:r>
              <a:rPr lang="en-US" dirty="0"/>
              <a:t>maximum score</a:t>
            </a:r>
          </a:p>
          <a:p>
            <a:pPr lvl="1" eaLnBrk="1" hangingPunct="1"/>
            <a:r>
              <a:rPr lang="en-US" dirty="0"/>
              <a:t>maximum confidence</a:t>
            </a:r>
          </a:p>
          <a:p>
            <a:pPr lvl="1" eaLnBrk="1" hangingPunct="1"/>
            <a:r>
              <a:rPr lang="en-US" dirty="0"/>
              <a:t>maximum </a:t>
            </a:r>
            <a:r>
              <a:rPr lang="en-US" dirty="0" smtClean="0"/>
              <a:t>probability</a:t>
            </a:r>
          </a:p>
          <a:p>
            <a:pPr lvl="1" eaLnBrk="1" hangingPunct="1"/>
            <a:r>
              <a:rPr lang="en-US" dirty="0" smtClean="0"/>
              <a:t>threshold of the above</a:t>
            </a:r>
          </a:p>
          <a:p>
            <a:pPr eaLnBrk="1" hangingPunct="1"/>
            <a:r>
              <a:rPr lang="en-US" dirty="0">
                <a:solidFill>
                  <a:schemeClr val="hlink"/>
                </a:solidFill>
                <a:ea typeface="ＭＳ Ｐゴシック" pitchFamily="-110" charset="-128"/>
                <a:cs typeface="ＭＳ Ｐゴシック" pitchFamily="-110" charset="-128"/>
              </a:rPr>
              <a:t>Why different from multiclass/                           any of classification?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Standing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The path from information retrieval to text classification:</a:t>
            </a:r>
          </a:p>
          <a:p>
            <a:pPr lvl="1" eaLnBrk="1" hangingPunct="1"/>
            <a:r>
              <a:rPr lang="en-US" smtClean="0"/>
              <a:t>You have an information need, say:</a:t>
            </a:r>
          </a:p>
          <a:p>
            <a:pPr lvl="2" eaLnBrk="1" hangingPunct="1"/>
            <a:r>
              <a:rPr lang="en-US" smtClean="0">
                <a:ea typeface="ＭＳ Ｐゴシック" pitchFamily="-110" charset="-128"/>
              </a:rPr>
              <a:t>Unrest in the Niger delta region</a:t>
            </a:r>
          </a:p>
          <a:p>
            <a:pPr lvl="1" eaLnBrk="1" hangingPunct="1"/>
            <a:r>
              <a:rPr lang="en-US" smtClean="0"/>
              <a:t>You want to rerun an appropriate query periodically to find new news items on this topic</a:t>
            </a:r>
          </a:p>
          <a:p>
            <a:pPr lvl="1" eaLnBrk="1" hangingPunct="1"/>
            <a:r>
              <a:rPr lang="en-US" smtClean="0"/>
              <a:t>You will be sent new documents that are found </a:t>
            </a:r>
          </a:p>
          <a:p>
            <a:pPr lvl="2" eaLnBrk="1" hangingPunct="1"/>
            <a:r>
              <a:rPr lang="en-US" smtClean="0">
                <a:ea typeface="ＭＳ Ｐゴシック" pitchFamily="-110" charset="-128"/>
              </a:rPr>
              <a:t>I.e., it’s classification not ranking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Such queries are called </a:t>
            </a:r>
            <a:r>
              <a:rPr lang="en-US" b="1" i="1" smtClean="0">
                <a:ea typeface="ＭＳ Ｐゴシック" pitchFamily="-110" charset="-128"/>
                <a:cs typeface="ＭＳ Ｐゴシック" pitchFamily="-110" charset="-128"/>
              </a:rPr>
              <a:t>standing queries</a:t>
            </a:r>
          </a:p>
          <a:p>
            <a:pPr lvl="1" eaLnBrk="1" hangingPunct="1"/>
            <a:r>
              <a:rPr lang="en-US" smtClean="0"/>
              <a:t>Long used by “information professionals”</a:t>
            </a:r>
          </a:p>
          <a:p>
            <a:pPr lvl="1" eaLnBrk="1" hangingPunct="1"/>
            <a:r>
              <a:rPr lang="en-US" smtClean="0"/>
              <a:t>A modern mass instantiation is </a:t>
            </a:r>
            <a:r>
              <a:rPr lang="en-US" b="1" smtClean="0"/>
              <a:t>Google Alerts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Spam filtering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-110" charset="2"/>
              <a:buNone/>
            </a:pPr>
            <a:r>
              <a:rPr lang="en-US" sz="1600">
                <a:ea typeface="ＭＳ Ｐゴシック" pitchFamily="-110" charset="-128"/>
                <a:cs typeface="ＭＳ Ｐゴシック" pitchFamily="-110" charset="-128"/>
              </a:rPr>
              <a:t>From: "" &lt;takworlld@hotmail.com&gt;</a:t>
            </a:r>
          </a:p>
          <a:p>
            <a:pPr eaLnBrk="1" hangingPunct="1">
              <a:buFont typeface="Wingdings" pitchFamily="-110" charset="2"/>
              <a:buNone/>
            </a:pPr>
            <a:r>
              <a:rPr lang="en-US" sz="1600">
                <a:ea typeface="ＭＳ Ｐゴシック" pitchFamily="-110" charset="-128"/>
                <a:cs typeface="ＭＳ Ｐゴシック" pitchFamily="-110" charset="-128"/>
              </a:rPr>
              <a:t>Subject: real estate is the only way... gem  oalvgkay</a:t>
            </a:r>
          </a:p>
          <a:p>
            <a:pPr eaLnBrk="1" hangingPunct="1">
              <a:buFont typeface="Wingdings" pitchFamily="-110" charset="2"/>
              <a:buNone/>
            </a:pPr>
            <a:endParaRPr lang="en-US" sz="120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buFont typeface="Wingdings" pitchFamily="-110" charset="2"/>
              <a:buNone/>
            </a:pPr>
            <a:r>
              <a:rPr lang="en-US" sz="1600">
                <a:ea typeface="ＭＳ Ｐゴシック" pitchFamily="-110" charset="-128"/>
                <a:cs typeface="ＭＳ Ｐゴシック" pitchFamily="-110" charset="-128"/>
              </a:rPr>
              <a:t>Anyone can buy real estate with no money down</a:t>
            </a:r>
          </a:p>
          <a:p>
            <a:pPr eaLnBrk="1" hangingPunct="1">
              <a:buFont typeface="Wingdings" pitchFamily="-110" charset="2"/>
              <a:buNone/>
            </a:pPr>
            <a:endParaRPr lang="en-US" sz="120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buFont typeface="Wingdings" pitchFamily="-110" charset="2"/>
              <a:buNone/>
            </a:pPr>
            <a:r>
              <a:rPr lang="en-US" sz="1600">
                <a:ea typeface="ＭＳ Ｐゴシック" pitchFamily="-110" charset="-128"/>
                <a:cs typeface="ＭＳ Ｐゴシック" pitchFamily="-110" charset="-128"/>
              </a:rPr>
              <a:t>Stop paying rent TODAY !</a:t>
            </a:r>
          </a:p>
          <a:p>
            <a:pPr eaLnBrk="1" hangingPunct="1">
              <a:buFont typeface="Wingdings" pitchFamily="-110" charset="2"/>
              <a:buNone/>
            </a:pPr>
            <a:endParaRPr lang="en-US" sz="120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buFont typeface="Wingdings" pitchFamily="-110" charset="2"/>
              <a:buNone/>
            </a:pPr>
            <a:r>
              <a:rPr lang="en-US" sz="1600">
                <a:ea typeface="ＭＳ Ｐゴシック" pitchFamily="-110" charset="-128"/>
                <a:cs typeface="ＭＳ Ｐゴシック" pitchFamily="-110" charset="-128"/>
              </a:rPr>
              <a:t>There is no need to spend hundreds or even thousands for similar courses</a:t>
            </a:r>
          </a:p>
          <a:p>
            <a:pPr eaLnBrk="1" hangingPunct="1">
              <a:buFont typeface="Wingdings" pitchFamily="-110" charset="2"/>
              <a:buNone/>
            </a:pPr>
            <a:endParaRPr lang="en-US" sz="120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buFont typeface="Wingdings" pitchFamily="-110" charset="2"/>
              <a:buNone/>
            </a:pPr>
            <a:r>
              <a:rPr lang="en-US" sz="1600">
                <a:ea typeface="ＭＳ Ｐゴシック" pitchFamily="-110" charset="-128"/>
                <a:cs typeface="ＭＳ Ｐゴシック" pitchFamily="-110" charset="-128"/>
              </a:rPr>
              <a:t>I am 22 years old and I have already purchased 6 properties using the</a:t>
            </a:r>
          </a:p>
          <a:p>
            <a:pPr eaLnBrk="1" hangingPunct="1">
              <a:buFont typeface="Wingdings" pitchFamily="-110" charset="2"/>
              <a:buNone/>
            </a:pPr>
            <a:r>
              <a:rPr lang="en-US" sz="1600">
                <a:ea typeface="ＭＳ Ｐゴシック" pitchFamily="-110" charset="-128"/>
                <a:cs typeface="ＭＳ Ｐゴシック" pitchFamily="-110" charset="-128"/>
              </a:rPr>
              <a:t>methods outlined in this truly INCREDIBLE ebook.</a:t>
            </a:r>
          </a:p>
          <a:p>
            <a:pPr eaLnBrk="1" hangingPunct="1">
              <a:buFont typeface="Wingdings" pitchFamily="-110" charset="2"/>
              <a:buNone/>
            </a:pPr>
            <a:endParaRPr lang="en-US" sz="120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buFont typeface="Wingdings" pitchFamily="-110" charset="2"/>
              <a:buNone/>
            </a:pPr>
            <a:r>
              <a:rPr lang="en-US" sz="1600">
                <a:ea typeface="ＭＳ Ｐゴシック" pitchFamily="-110" charset="-128"/>
                <a:cs typeface="ＭＳ Ｐゴシック" pitchFamily="-110" charset="-128"/>
              </a:rPr>
              <a:t>Change your life NOW !</a:t>
            </a:r>
          </a:p>
          <a:p>
            <a:pPr eaLnBrk="1" hangingPunct="1">
              <a:buFont typeface="Wingdings" pitchFamily="-110" charset="2"/>
              <a:buNone/>
            </a:pPr>
            <a:endParaRPr lang="en-US" sz="120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buFont typeface="Wingdings" pitchFamily="-110" charset="2"/>
              <a:buNone/>
            </a:pPr>
            <a:r>
              <a:rPr lang="en-US" sz="1600">
                <a:ea typeface="ＭＳ Ｐゴシック" pitchFamily="-110" charset="-128"/>
                <a:cs typeface="ＭＳ Ｐゴシック" pitchFamily="-110" charset="-128"/>
              </a:rPr>
              <a:t>=================================================</a:t>
            </a:r>
          </a:p>
          <a:p>
            <a:pPr eaLnBrk="1" hangingPunct="1">
              <a:buFont typeface="Wingdings" pitchFamily="-110" charset="2"/>
              <a:buNone/>
            </a:pPr>
            <a:r>
              <a:rPr lang="en-US" sz="1600">
                <a:ea typeface="ＭＳ Ｐゴシック" pitchFamily="-110" charset="-128"/>
                <a:cs typeface="ＭＳ Ｐゴシック" pitchFamily="-110" charset="-128"/>
              </a:rPr>
              <a:t>Click Below to order:</a:t>
            </a:r>
          </a:p>
          <a:p>
            <a:pPr eaLnBrk="1" hangingPunct="1">
              <a:buFont typeface="Wingdings" pitchFamily="-110" charset="2"/>
              <a:buNone/>
            </a:pPr>
            <a:r>
              <a:rPr lang="en-US" sz="1600">
                <a:ea typeface="ＭＳ Ｐゴシック" pitchFamily="-110" charset="-128"/>
                <a:cs typeface="ＭＳ Ｐゴシック" pitchFamily="-110" charset="-128"/>
              </a:rPr>
              <a:t>http://www.wholesaledaily.com/sales/nmd.htm</a:t>
            </a:r>
          </a:p>
          <a:p>
            <a:pPr eaLnBrk="1" hangingPunct="1">
              <a:buFont typeface="Wingdings" pitchFamily="-110" charset="2"/>
              <a:buNone/>
            </a:pPr>
            <a:r>
              <a:rPr lang="en-US" sz="1600">
                <a:ea typeface="ＭＳ Ｐゴシック" pitchFamily="-110" charset="-128"/>
                <a:cs typeface="ＭＳ Ｐゴシック" pitchFamily="-110" charset="-128"/>
              </a:rPr>
              <a:t>=================================================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ea typeface="ＭＳ Ｐゴシック" pitchFamily="-110" charset="-128"/>
                <a:cs typeface="ＭＳ Ｐゴシック" pitchFamily="-110" charset="-128"/>
              </a:rPr>
              <a:t>More Text Classification Examples:</a:t>
            </a:r>
            <a:br>
              <a:rPr lang="en-US" sz="3600" smtClean="0"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2400" smtClean="0">
                <a:ea typeface="ＭＳ Ｐゴシック" pitchFamily="-110" charset="-128"/>
                <a:cs typeface="ＭＳ Ｐゴシック" pitchFamily="-110" charset="-128"/>
              </a:rPr>
              <a:t>Many search engine functionalities use classification</a:t>
            </a:r>
            <a:endParaRPr lang="en-US" sz="360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82000" cy="4114800"/>
          </a:xfrm>
        </p:spPr>
        <p:txBody>
          <a:bodyPr/>
          <a:lstStyle/>
          <a:p>
            <a:pPr eaLnBrk="1" hangingPunct="1">
              <a:buFont typeface="Wingdings" pitchFamily="-110" charset="2"/>
              <a:buNone/>
            </a:pPr>
            <a:r>
              <a:rPr lang="en-US" sz="2000">
                <a:ea typeface="ＭＳ Ｐゴシック" pitchFamily="-110" charset="-128"/>
                <a:cs typeface="ＭＳ Ｐゴシック" pitchFamily="-110" charset="-128"/>
              </a:rPr>
              <a:t>Assign labels to each document or web-page:</a:t>
            </a:r>
          </a:p>
          <a:p>
            <a:pPr eaLnBrk="1" hangingPunct="1"/>
            <a:r>
              <a:rPr lang="en-US" sz="2000">
                <a:ea typeface="ＭＳ Ｐゴシック" pitchFamily="-110" charset="-128"/>
                <a:cs typeface="ＭＳ Ｐゴシック" pitchFamily="-110" charset="-128"/>
              </a:rPr>
              <a:t>Labels are most often topics such as Yahoo-categories</a:t>
            </a:r>
          </a:p>
          <a:p>
            <a:pPr eaLnBrk="1" hangingPunct="1">
              <a:buFont typeface="Wingdings" pitchFamily="-110" charset="2"/>
              <a:buNone/>
            </a:pPr>
            <a:r>
              <a:rPr lang="en-US" sz="2000">
                <a:ea typeface="ＭＳ Ｐゴシック" pitchFamily="-110" charset="-128"/>
                <a:cs typeface="ＭＳ Ｐゴシック" pitchFamily="-110" charset="-128"/>
              </a:rPr>
              <a:t>	</a:t>
            </a:r>
            <a:r>
              <a:rPr lang="en-US" sz="2000" i="1">
                <a:ea typeface="ＭＳ Ｐゴシック" pitchFamily="-110" charset="-128"/>
                <a:cs typeface="ＭＳ Ｐゴシック" pitchFamily="-110" charset="-128"/>
              </a:rPr>
              <a:t>e.g., "finance," "sports," "news&gt;world&gt;asia&gt;business"</a:t>
            </a:r>
          </a:p>
          <a:p>
            <a:pPr eaLnBrk="1" hangingPunct="1"/>
            <a:r>
              <a:rPr lang="en-US" sz="2000">
                <a:ea typeface="ＭＳ Ｐゴシック" pitchFamily="-110" charset="-128"/>
                <a:cs typeface="ＭＳ Ｐゴシック" pitchFamily="-110" charset="-128"/>
              </a:rPr>
              <a:t>Labels may be genres</a:t>
            </a:r>
          </a:p>
          <a:p>
            <a:pPr eaLnBrk="1" hangingPunct="1">
              <a:buFont typeface="Wingdings" pitchFamily="-110" charset="2"/>
              <a:buNone/>
            </a:pPr>
            <a:r>
              <a:rPr lang="en-US" sz="2000">
                <a:ea typeface="ＭＳ Ｐゴシック" pitchFamily="-110" charset="-128"/>
                <a:cs typeface="ＭＳ Ｐゴシック" pitchFamily="-110" charset="-128"/>
              </a:rPr>
              <a:t>	</a:t>
            </a:r>
            <a:r>
              <a:rPr lang="en-US" sz="2000" i="1">
                <a:ea typeface="ＭＳ Ｐゴシック" pitchFamily="-110" charset="-128"/>
                <a:cs typeface="ＭＳ Ｐゴシック" pitchFamily="-110" charset="-128"/>
              </a:rPr>
              <a:t>e.g., "editorials" "movie-reviews" "news“</a:t>
            </a:r>
          </a:p>
          <a:p>
            <a:pPr eaLnBrk="1" hangingPunct="1"/>
            <a:r>
              <a:rPr lang="en-US" sz="2000">
                <a:ea typeface="ＭＳ Ｐゴシック" pitchFamily="-110" charset="-128"/>
                <a:cs typeface="ＭＳ Ｐゴシック" pitchFamily="-110" charset="-128"/>
              </a:rPr>
              <a:t>Labels may be opinion on a person/product</a:t>
            </a:r>
          </a:p>
          <a:p>
            <a:pPr eaLnBrk="1" hangingPunct="1">
              <a:buFont typeface="Wingdings" pitchFamily="-110" charset="2"/>
              <a:buNone/>
            </a:pPr>
            <a:r>
              <a:rPr lang="en-US" sz="2000" i="1">
                <a:ea typeface="ＭＳ Ｐゴシック" pitchFamily="-110" charset="-128"/>
                <a:cs typeface="ＭＳ Ｐゴシック" pitchFamily="-110" charset="-128"/>
              </a:rPr>
              <a:t>	e.g., “like”, “hate”, “neutral”</a:t>
            </a:r>
          </a:p>
          <a:p>
            <a:pPr eaLnBrk="1" hangingPunct="1"/>
            <a:r>
              <a:rPr lang="en-US" sz="2000">
                <a:ea typeface="ＭＳ Ｐゴシック" pitchFamily="-110" charset="-128"/>
                <a:cs typeface="ＭＳ Ｐゴシック" pitchFamily="-110" charset="-128"/>
              </a:rPr>
              <a:t>Labels may be domain-specific</a:t>
            </a:r>
          </a:p>
          <a:p>
            <a:pPr eaLnBrk="1" hangingPunct="1">
              <a:buFont typeface="Wingdings" pitchFamily="-110" charset="2"/>
              <a:buNone/>
            </a:pPr>
            <a:r>
              <a:rPr lang="en-US" sz="2000">
                <a:ea typeface="ＭＳ Ｐゴシック" pitchFamily="-110" charset="-128"/>
                <a:cs typeface="ＭＳ Ｐゴシック" pitchFamily="-110" charset="-128"/>
              </a:rPr>
              <a:t>	</a:t>
            </a:r>
            <a:r>
              <a:rPr lang="en-US" sz="2000" i="1">
                <a:ea typeface="ＭＳ Ｐゴシック" pitchFamily="-110" charset="-128"/>
                <a:cs typeface="ＭＳ Ｐゴシック" pitchFamily="-110" charset="-128"/>
              </a:rPr>
              <a:t>e.g., "interesting-to-me" : "not-interesting-to-me”</a:t>
            </a:r>
          </a:p>
          <a:p>
            <a:pPr eaLnBrk="1" hangingPunct="1">
              <a:buFont typeface="Wingdings" pitchFamily="-110" charset="2"/>
              <a:buNone/>
            </a:pPr>
            <a:r>
              <a:rPr lang="en-US" sz="2000" i="1">
                <a:ea typeface="ＭＳ Ｐゴシック" pitchFamily="-110" charset="-128"/>
                <a:cs typeface="ＭＳ Ｐゴシック" pitchFamily="-110" charset="-128"/>
              </a:rPr>
              <a:t>	e.g., “contains adult language” : “doesn’t”</a:t>
            </a:r>
          </a:p>
          <a:p>
            <a:pPr eaLnBrk="1" hangingPunct="1">
              <a:buFont typeface="Wingdings" pitchFamily="-110" charset="2"/>
              <a:buNone/>
            </a:pPr>
            <a:r>
              <a:rPr lang="en-US" sz="2000" i="1">
                <a:ea typeface="ＭＳ Ｐゴシック" pitchFamily="-110" charset="-128"/>
                <a:cs typeface="ＭＳ Ｐゴシック" pitchFamily="-110" charset="-128"/>
              </a:rPr>
              <a:t>	e.g.,</a:t>
            </a:r>
            <a:r>
              <a:rPr lang="en-US" sz="2000"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sz="2000" i="1">
                <a:ea typeface="ＭＳ Ｐゴシック" pitchFamily="-110" charset="-128"/>
                <a:cs typeface="ＭＳ Ｐゴシック" pitchFamily="-110" charset="-128"/>
              </a:rPr>
              <a:t>language identification: English, French, Chinese, …</a:t>
            </a:r>
          </a:p>
          <a:p>
            <a:pPr eaLnBrk="1" hangingPunct="1">
              <a:buFont typeface="Wingdings" pitchFamily="-110" charset="2"/>
              <a:buNone/>
            </a:pPr>
            <a:r>
              <a:rPr lang="en-US" sz="2000" i="1">
                <a:ea typeface="ＭＳ Ｐゴシック" pitchFamily="-110" charset="-128"/>
                <a:cs typeface="ＭＳ Ｐゴシック" pitchFamily="-110" charset="-128"/>
              </a:rPr>
              <a:t>    e.g., search vertical: about Linux versus not</a:t>
            </a:r>
          </a:p>
          <a:p>
            <a:pPr eaLnBrk="1" hangingPunct="1">
              <a:buFont typeface="Wingdings" pitchFamily="-110" charset="2"/>
              <a:buNone/>
            </a:pPr>
            <a:r>
              <a:rPr lang="en-US" sz="2000" i="1">
                <a:ea typeface="ＭＳ Ｐゴシック" pitchFamily="-110" charset="-128"/>
                <a:cs typeface="ＭＳ Ｐゴシック" pitchFamily="-110" charset="-128"/>
              </a:rPr>
              <a:t>	e.g., “link spam” : “not link spam”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would you do it?</a:t>
            </a:r>
            <a:endParaRPr lang="en-US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362200" y="3581400"/>
            <a:ext cx="533400" cy="762000"/>
            <a:chOff x="1680" y="3024"/>
            <a:chExt cx="336" cy="480"/>
          </a:xfrm>
        </p:grpSpPr>
        <p:sp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14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" name="Line 15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" name="Line 16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18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Line 19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Line 20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cxnSp>
        <p:nvCxnSpPr>
          <p:cNvPr id="14" name="Straight Arrow Connector 13"/>
          <p:cNvCxnSpPr/>
          <p:nvPr/>
        </p:nvCxnSpPr>
        <p:spPr bwMode="auto">
          <a:xfrm flipV="1">
            <a:off x="3352800" y="2514600"/>
            <a:ext cx="1828800" cy="12192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3352800" y="3429000"/>
            <a:ext cx="1905000" cy="5334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276600" y="4343400"/>
            <a:ext cx="1828800" cy="9144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114800" y="3962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36729" y="5823085"/>
            <a:ext cx="73404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Pros and cons of different approaches?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276">
  <a:themeElements>
    <a:clrScheme name="cs276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s27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276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76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76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76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76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76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76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Settings\Administrator\Application Data\Microsoft\Templates\cs276.pot</Template>
  <TotalTime>7981</TotalTime>
  <Words>2380</Words>
  <Application>Microsoft Macintosh PowerPoint</Application>
  <PresentationFormat>On-screen Show (4:3)</PresentationFormat>
  <Paragraphs>378</Paragraphs>
  <Slides>58</Slides>
  <Notes>9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cs276</vt:lpstr>
      <vt:lpstr>Equation</vt:lpstr>
      <vt:lpstr>Microsoft Equation 3.0</vt:lpstr>
      <vt:lpstr>Worksheet</vt:lpstr>
      <vt:lpstr>Slide 1</vt:lpstr>
      <vt:lpstr>Text Classification</vt:lpstr>
      <vt:lpstr>Administrative</vt:lpstr>
      <vt:lpstr>Document Classification</vt:lpstr>
      <vt:lpstr>How might this be useful for IR?</vt:lpstr>
      <vt:lpstr>Standing queries</vt:lpstr>
      <vt:lpstr>Spam filtering</vt:lpstr>
      <vt:lpstr>More Text Classification Examples: Many search engine functionalities use classification</vt:lpstr>
      <vt:lpstr>How would you do it?</vt:lpstr>
      <vt:lpstr>Manual approach</vt:lpstr>
      <vt:lpstr>A slightly better manual approach</vt:lpstr>
      <vt:lpstr>A Verity topic (a complex classification rule)</vt:lpstr>
      <vt:lpstr>Automated approaches</vt:lpstr>
      <vt:lpstr>Bayes’ Rule</vt:lpstr>
      <vt:lpstr>Bayes’ Rule</vt:lpstr>
      <vt:lpstr>Naive Bayes Classifiers</vt:lpstr>
      <vt:lpstr>The Naive Bayes Classifier</vt:lpstr>
      <vt:lpstr>Estimating parameters</vt:lpstr>
      <vt:lpstr>Maximum likelihood estimates</vt:lpstr>
      <vt:lpstr>Problem with Max Likelihood</vt:lpstr>
      <vt:lpstr>Smoothing to Avoid Overfitting</vt:lpstr>
      <vt:lpstr>WebKB Experiment (1998)</vt:lpstr>
      <vt:lpstr>Naive Bayes on spam email</vt:lpstr>
      <vt:lpstr>SpamAssassin</vt:lpstr>
      <vt:lpstr>NB: The good and the bad</vt:lpstr>
      <vt:lpstr>Recall: Vector Space Representation</vt:lpstr>
      <vt:lpstr>Documents in a Vector Space</vt:lpstr>
      <vt:lpstr>Test Document of what class?</vt:lpstr>
      <vt:lpstr>Test Document = Government</vt:lpstr>
      <vt:lpstr>k-Nearest Neighbor (k-NN)</vt:lpstr>
      <vt:lpstr>Example: k=6 (6-NN)</vt:lpstr>
      <vt:lpstr>k Nearest Neighbor</vt:lpstr>
      <vt:lpstr>k-NN decision boundaries</vt:lpstr>
      <vt:lpstr>Similarity Metrics</vt:lpstr>
      <vt:lpstr>k-NN: The good and the bad</vt:lpstr>
      <vt:lpstr>Bias/variance trade-off</vt:lpstr>
      <vt:lpstr>Bias/variance trade-off</vt:lpstr>
      <vt:lpstr>Bias/variance trade-off</vt:lpstr>
      <vt:lpstr>Bias/variance trade-off</vt:lpstr>
      <vt:lpstr>Bias vs. variance</vt:lpstr>
      <vt:lpstr>k-NN vs. Naive Bayes</vt:lpstr>
      <vt:lpstr>Bias vs. variance:  Choosing the correct model capacity</vt:lpstr>
      <vt:lpstr>Separation by Hyperplanes</vt:lpstr>
      <vt:lpstr>Lots of linear classifiers</vt:lpstr>
      <vt:lpstr>Which Hyperplane?</vt:lpstr>
      <vt:lpstr>Which Hyperplane?</vt:lpstr>
      <vt:lpstr>Which examples are important?</vt:lpstr>
      <vt:lpstr>Which examples are important?</vt:lpstr>
      <vt:lpstr>Which examples are important?</vt:lpstr>
      <vt:lpstr>Dealing with noise</vt:lpstr>
      <vt:lpstr>A nonlinear problem</vt:lpstr>
      <vt:lpstr>A nonlinear problem</vt:lpstr>
      <vt:lpstr>High Dimensional Data</vt:lpstr>
      <vt:lpstr>Dealing with multiple classes</vt:lpstr>
      <vt:lpstr>Set of Binary Classifiers</vt:lpstr>
      <vt:lpstr>Set of Binary Classifiers</vt:lpstr>
      <vt:lpstr>Set of Binary Classifiers</vt:lpstr>
      <vt:lpstr>Set of Binary Classifiers</vt:lpstr>
    </vt:vector>
  </TitlesOfParts>
  <Company>Stanford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CS276B Text Information Retrieval, Mining, and Exploitation</dc:title>
  <dc:creator>Christopher Manning</dc:creator>
  <cp:lastModifiedBy>Dave Kauchak</cp:lastModifiedBy>
  <cp:revision>175</cp:revision>
  <cp:lastPrinted>2003-11-11T21:18:08Z</cp:lastPrinted>
  <dcterms:created xsi:type="dcterms:W3CDTF">2009-11-16T00:30:00Z</dcterms:created>
  <dcterms:modified xsi:type="dcterms:W3CDTF">2009-11-16T21:05:56Z</dcterms:modified>
</cp:coreProperties>
</file>