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Default Extension="wmf" ContentType="image/x-wmf"/>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vml" ContentType="application/vnd.openxmlformats-officedocument.vmlDrawing"/>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Lst>
  <p:notesMasterIdLst>
    <p:notesMasterId r:id="rId64"/>
  </p:notesMasterIdLst>
  <p:handoutMasterIdLst>
    <p:handoutMasterId r:id="rId65"/>
  </p:handoutMasterIdLst>
  <p:sldIdLst>
    <p:sldId id="962" r:id="rId2"/>
    <p:sldId id="963" r:id="rId3"/>
    <p:sldId id="980" r:id="rId4"/>
    <p:sldId id="624" r:id="rId5"/>
    <p:sldId id="625" r:id="rId6"/>
    <p:sldId id="581" r:id="rId7"/>
    <p:sldId id="879" r:id="rId8"/>
    <p:sldId id="877" r:id="rId9"/>
    <p:sldId id="878" r:id="rId10"/>
    <p:sldId id="867" r:id="rId11"/>
    <p:sldId id="868" r:id="rId12"/>
    <p:sldId id="886" r:id="rId13"/>
    <p:sldId id="887" r:id="rId14"/>
    <p:sldId id="883" r:id="rId15"/>
    <p:sldId id="970" r:id="rId16"/>
    <p:sldId id="966" r:id="rId17"/>
    <p:sldId id="967" r:id="rId18"/>
    <p:sldId id="968" r:id="rId19"/>
    <p:sldId id="969" r:id="rId20"/>
    <p:sldId id="981" r:id="rId21"/>
    <p:sldId id="972" r:id="rId22"/>
    <p:sldId id="973" r:id="rId23"/>
    <p:sldId id="888" r:id="rId24"/>
    <p:sldId id="900" r:id="rId25"/>
    <p:sldId id="901" r:id="rId26"/>
    <p:sldId id="974" r:id="rId27"/>
    <p:sldId id="874" r:id="rId28"/>
    <p:sldId id="902" r:id="rId29"/>
    <p:sldId id="733" r:id="rId30"/>
    <p:sldId id="875" r:id="rId31"/>
    <p:sldId id="793" r:id="rId32"/>
    <p:sldId id="794" r:id="rId33"/>
    <p:sldId id="795" r:id="rId34"/>
    <p:sldId id="640" r:id="rId35"/>
    <p:sldId id="889" r:id="rId36"/>
    <p:sldId id="890" r:id="rId37"/>
    <p:sldId id="891" r:id="rId38"/>
    <p:sldId id="893" r:id="rId39"/>
    <p:sldId id="899" r:id="rId40"/>
    <p:sldId id="975" r:id="rId41"/>
    <p:sldId id="976" r:id="rId42"/>
    <p:sldId id="977" r:id="rId43"/>
    <p:sldId id="978" r:id="rId44"/>
    <p:sldId id="830" r:id="rId45"/>
    <p:sldId id="702" r:id="rId46"/>
    <p:sldId id="941" r:id="rId47"/>
    <p:sldId id="942" r:id="rId48"/>
    <p:sldId id="979" r:id="rId49"/>
    <p:sldId id="948" r:id="rId50"/>
    <p:sldId id="947" r:id="rId51"/>
    <p:sldId id="946" r:id="rId52"/>
    <p:sldId id="647" r:id="rId53"/>
    <p:sldId id="986" r:id="rId54"/>
    <p:sldId id="987" r:id="rId55"/>
    <p:sldId id="988" r:id="rId56"/>
    <p:sldId id="989" r:id="rId57"/>
    <p:sldId id="990" r:id="rId58"/>
    <p:sldId id="985" r:id="rId59"/>
    <p:sldId id="982" r:id="rId60"/>
    <p:sldId id="983" r:id="rId61"/>
    <p:sldId id="984" r:id="rId62"/>
    <p:sldId id="991" r:id="rId63"/>
  </p:sldIdLst>
  <p:sldSz cx="9144000" cy="6858000" type="screen4x3"/>
  <p:notesSz cx="7048500" cy="9296400"/>
  <p:defaultTextStyle>
    <a:defPPr>
      <a:defRPr lang="en-US"/>
    </a:defPPr>
    <a:lvl1pPr algn="l" rtl="0" eaLnBrk="0" fontAlgn="base" hangingPunct="0">
      <a:spcBef>
        <a:spcPct val="0"/>
      </a:spcBef>
      <a:spcAft>
        <a:spcPct val="0"/>
      </a:spcAft>
      <a:defRPr b="1" kern="1200">
        <a:solidFill>
          <a:schemeClr val="tx1"/>
        </a:solidFill>
        <a:latin typeface="Arial" pitchFamily="-107" charset="0"/>
        <a:ea typeface="+mn-ea"/>
        <a:cs typeface="+mn-cs"/>
      </a:defRPr>
    </a:lvl1pPr>
    <a:lvl2pPr marL="457200" algn="l" rtl="0" eaLnBrk="0" fontAlgn="base" hangingPunct="0">
      <a:spcBef>
        <a:spcPct val="0"/>
      </a:spcBef>
      <a:spcAft>
        <a:spcPct val="0"/>
      </a:spcAft>
      <a:defRPr b="1" kern="1200">
        <a:solidFill>
          <a:schemeClr val="tx1"/>
        </a:solidFill>
        <a:latin typeface="Arial" pitchFamily="-107" charset="0"/>
        <a:ea typeface="+mn-ea"/>
        <a:cs typeface="+mn-cs"/>
      </a:defRPr>
    </a:lvl2pPr>
    <a:lvl3pPr marL="914400" algn="l" rtl="0" eaLnBrk="0" fontAlgn="base" hangingPunct="0">
      <a:spcBef>
        <a:spcPct val="0"/>
      </a:spcBef>
      <a:spcAft>
        <a:spcPct val="0"/>
      </a:spcAft>
      <a:defRPr b="1" kern="1200">
        <a:solidFill>
          <a:schemeClr val="tx1"/>
        </a:solidFill>
        <a:latin typeface="Arial" pitchFamily="-107" charset="0"/>
        <a:ea typeface="+mn-ea"/>
        <a:cs typeface="+mn-cs"/>
      </a:defRPr>
    </a:lvl3pPr>
    <a:lvl4pPr marL="1371600" algn="l" rtl="0" eaLnBrk="0" fontAlgn="base" hangingPunct="0">
      <a:spcBef>
        <a:spcPct val="0"/>
      </a:spcBef>
      <a:spcAft>
        <a:spcPct val="0"/>
      </a:spcAft>
      <a:defRPr b="1" kern="1200">
        <a:solidFill>
          <a:schemeClr val="tx1"/>
        </a:solidFill>
        <a:latin typeface="Arial" pitchFamily="-107" charset="0"/>
        <a:ea typeface="+mn-ea"/>
        <a:cs typeface="+mn-cs"/>
      </a:defRPr>
    </a:lvl4pPr>
    <a:lvl5pPr marL="1828800" algn="l" rtl="0" eaLnBrk="0" fontAlgn="base" hangingPunct="0">
      <a:spcBef>
        <a:spcPct val="0"/>
      </a:spcBef>
      <a:spcAft>
        <a:spcPct val="0"/>
      </a:spcAft>
      <a:defRPr b="1" kern="1200">
        <a:solidFill>
          <a:schemeClr val="tx1"/>
        </a:solidFill>
        <a:latin typeface="Arial" pitchFamily="-107" charset="0"/>
        <a:ea typeface="+mn-ea"/>
        <a:cs typeface="+mn-cs"/>
      </a:defRPr>
    </a:lvl5pPr>
    <a:lvl6pPr marL="2286000" algn="l" defTabSz="457200" rtl="0" eaLnBrk="1" latinLnBrk="0" hangingPunct="1">
      <a:defRPr b="1" kern="1200">
        <a:solidFill>
          <a:schemeClr val="tx1"/>
        </a:solidFill>
        <a:latin typeface="Arial" pitchFamily="-107" charset="0"/>
        <a:ea typeface="+mn-ea"/>
        <a:cs typeface="+mn-cs"/>
      </a:defRPr>
    </a:lvl6pPr>
    <a:lvl7pPr marL="2743200" algn="l" defTabSz="457200" rtl="0" eaLnBrk="1" latinLnBrk="0" hangingPunct="1">
      <a:defRPr b="1" kern="1200">
        <a:solidFill>
          <a:schemeClr val="tx1"/>
        </a:solidFill>
        <a:latin typeface="Arial" pitchFamily="-107" charset="0"/>
        <a:ea typeface="+mn-ea"/>
        <a:cs typeface="+mn-cs"/>
      </a:defRPr>
    </a:lvl7pPr>
    <a:lvl8pPr marL="3200400" algn="l" defTabSz="457200" rtl="0" eaLnBrk="1" latinLnBrk="0" hangingPunct="1">
      <a:defRPr b="1" kern="1200">
        <a:solidFill>
          <a:schemeClr val="tx1"/>
        </a:solidFill>
        <a:latin typeface="Arial" pitchFamily="-107" charset="0"/>
        <a:ea typeface="+mn-ea"/>
        <a:cs typeface="+mn-cs"/>
      </a:defRPr>
    </a:lvl8pPr>
    <a:lvl9pPr marL="3657600" algn="l" defTabSz="457200" rtl="0" eaLnBrk="1" latinLnBrk="0" hangingPunct="1">
      <a:defRPr b="1" kern="1200">
        <a:solidFill>
          <a:schemeClr val="tx1"/>
        </a:solidFill>
        <a:latin typeface="Arial"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00FF00"/>
    <a:srgbClr val="0000FF"/>
    <a:srgbClr val="996633"/>
    <a:srgbClr val="D20000"/>
    <a:srgbClr val="FFFFFF"/>
    <a:srgbClr val="8EE0E0"/>
    <a:srgbClr val="81FFFF"/>
    <a:srgbClr val="99FFCC"/>
    <a:srgbClr val="CCFFCC"/>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8921" autoAdjust="0"/>
    <p:restoredTop sz="96707" autoAdjust="0"/>
  </p:normalViewPr>
  <p:slideViewPr>
    <p:cSldViewPr>
      <p:cViewPr varScale="1">
        <p:scale>
          <a:sx n="117" d="100"/>
          <a:sy n="117" d="100"/>
        </p:scale>
        <p:origin x="-480"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8" d="100"/>
        <a:sy n="88" d="100"/>
      </p:scale>
      <p:origin x="0" y="0"/>
    </p:cViewPr>
  </p:sorterViewPr>
  <p:notesViewPr>
    <p:cSldViewPr>
      <p:cViewPr varScale="1">
        <p:scale>
          <a:sx n="86" d="100"/>
          <a:sy n="86" d="100"/>
        </p:scale>
        <p:origin x="-1614" y="-90"/>
      </p:cViewPr>
      <p:guideLst>
        <p:guide orient="horz" pos="2928"/>
        <p:guide pos="2220"/>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notesMaster" Target="notesMasters/notesMaster1.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ableStyles" Target="tableStyle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theme" Target="theme/theme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printerSettings" Target="printerSettings/printerSettings1.bin"/><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handoutMaster" Target="handoutMasters/handoutMaster1.xml"/><Relationship Id="rId67" Type="http://schemas.openxmlformats.org/officeDocument/2006/relationships/presProps" Target="presProp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viewProps" Target="view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_rels/viewProps.xml.rels><?xml version="1.0" encoding="UTF-8" standalone="yes"?>
<Relationships xmlns="http://schemas.openxmlformats.org/package/2006/relationships"><Relationship Id="rId1"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3" Type="http://schemas.openxmlformats.org/officeDocument/2006/relationships/image" Target="../media/image27.w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6147" name="Rectangle 3"/>
          <p:cNvSpPr>
            <a:spLocks noGrp="1" noChangeArrowheads="1"/>
          </p:cNvSpPr>
          <p:nvPr>
            <p:ph type="dt" sz="quarter" idx="1"/>
          </p:nvPr>
        </p:nvSpPr>
        <p:spPr bwMode="auto">
          <a:xfrm>
            <a:off x="399415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algn="r" defTabSz="933450">
              <a:defRPr sz="1200" b="0">
                <a:solidFill>
                  <a:schemeClr val="bg1"/>
                </a:solidFill>
                <a:latin typeface="Palatino" pitchFamily="18" charset="0"/>
              </a:defRPr>
            </a:lvl1pPr>
          </a:lstStyle>
          <a:p>
            <a:fld id="{094F87C0-9718-7F4B-8315-FBA8AE8A2B01}" type="datetime1">
              <a:rPr lang="en-US"/>
              <a:pPr/>
              <a:t>11/11/09</a:t>
            </a:fld>
            <a:endParaRPr lang="en-US"/>
          </a:p>
        </p:txBody>
      </p:sp>
      <p:sp>
        <p:nvSpPr>
          <p:cNvPr id="6148" name="Rectangle 4"/>
          <p:cNvSpPr>
            <a:spLocks noGrp="1" noChangeArrowheads="1"/>
          </p:cNvSpPr>
          <p:nvPr>
            <p:ph type="ftr" sz="quarter" idx="2"/>
          </p:nvPr>
        </p:nvSpPr>
        <p:spPr bwMode="auto">
          <a:xfrm>
            <a:off x="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6149" name="Rectangle 5"/>
          <p:cNvSpPr>
            <a:spLocks noGrp="1" noChangeArrowheads="1"/>
          </p:cNvSpPr>
          <p:nvPr>
            <p:ph type="sldNum" sz="quarter" idx="3"/>
          </p:nvPr>
        </p:nvSpPr>
        <p:spPr bwMode="auto">
          <a:xfrm>
            <a:off x="399415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algn="r" defTabSz="933450">
              <a:defRPr sz="1200" b="0">
                <a:solidFill>
                  <a:schemeClr val="bg1"/>
                </a:solidFill>
                <a:latin typeface="Palatino" pitchFamily="18" charset="0"/>
              </a:defRPr>
            </a:lvl1pPr>
          </a:lstStyle>
          <a:p>
            <a:fld id="{E8C1EEBA-F072-BD40-B508-65A96155A1D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8195" name="Rectangle 3"/>
          <p:cNvSpPr>
            <a:spLocks noGrp="1" noChangeArrowheads="1"/>
          </p:cNvSpPr>
          <p:nvPr>
            <p:ph type="dt" idx="1"/>
          </p:nvPr>
        </p:nvSpPr>
        <p:spPr bwMode="auto">
          <a:xfrm>
            <a:off x="399415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algn="r" defTabSz="933450">
              <a:defRPr sz="1200" b="0">
                <a:solidFill>
                  <a:schemeClr val="bg1"/>
                </a:solidFill>
                <a:latin typeface="Palatino" pitchFamily="18" charset="0"/>
              </a:defRPr>
            </a:lvl1pPr>
          </a:lstStyle>
          <a:p>
            <a:fld id="{20CCF25C-DC76-A144-8645-571B495769EE}" type="datetime1">
              <a:rPr lang="en-US"/>
              <a:pPr/>
              <a:t>11/11/09</a:t>
            </a:fld>
            <a:endParaRPr lang="en-US"/>
          </a:p>
        </p:txBody>
      </p:sp>
      <p:sp>
        <p:nvSpPr>
          <p:cNvPr id="8196" name="Rectangle 4"/>
          <p:cNvSpPr>
            <a:spLocks noGrp="1" noRot="1" noChangeAspect="1" noChangeArrowheads="1" noTextEdit="1"/>
          </p:cNvSpPr>
          <p:nvPr>
            <p:ph type="sldImg" idx="2"/>
          </p:nvPr>
        </p:nvSpPr>
        <p:spPr bwMode="auto">
          <a:xfrm>
            <a:off x="1200150" y="696913"/>
            <a:ext cx="4648200" cy="34861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8213" y="4416425"/>
            <a:ext cx="5172075" cy="4183063"/>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8199" name="Rectangle 7"/>
          <p:cNvSpPr>
            <a:spLocks noGrp="1" noChangeArrowheads="1"/>
          </p:cNvSpPr>
          <p:nvPr>
            <p:ph type="sldNum" sz="quarter" idx="5"/>
          </p:nvPr>
        </p:nvSpPr>
        <p:spPr bwMode="auto">
          <a:xfrm>
            <a:off x="399415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algn="r" defTabSz="933450">
              <a:defRPr sz="1200" b="0">
                <a:solidFill>
                  <a:schemeClr val="bg1"/>
                </a:solidFill>
                <a:latin typeface="Palatino" pitchFamily="18" charset="0"/>
              </a:defRPr>
            </a:lvl1pPr>
          </a:lstStyle>
          <a:p>
            <a:fld id="{AF92FA22-2943-454B-9786-18FD9922E561}"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2000" kern="1200">
        <a:solidFill>
          <a:schemeClr val="tx1"/>
        </a:solidFill>
        <a:latin typeface="Times New Roman" pitchFamily="-107" charset="0"/>
        <a:ea typeface="+mn-ea"/>
        <a:cs typeface="+mn-cs"/>
      </a:defRPr>
    </a:lvl1pPr>
    <a:lvl2pPr marL="4572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4888F8D-5499-FD41-8A4A-7CAB6F8F2F2B}"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AA762054-343D-094E-82D3-768D870C4724}" type="slidenum">
              <a:rPr lang="en-US"/>
              <a:pPr/>
              <a:t>4</a:t>
            </a:fld>
            <a:endParaRPr lang="en-US"/>
          </a:p>
        </p:txBody>
      </p:sp>
      <p:sp>
        <p:nvSpPr>
          <p:cNvPr id="1120258" name="Rectangle 2"/>
          <p:cNvSpPr>
            <a:spLocks noGrp="1" noRot="1" noChangeAspect="1" noChangeArrowheads="1" noTextEdit="1"/>
          </p:cNvSpPr>
          <p:nvPr>
            <p:ph type="sldImg"/>
          </p:nvPr>
        </p:nvSpPr>
        <p:spPr>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CF2F6B1-A962-A940-BD75-C9E98742DFD7}"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4D1CC588-892D-EC44-AAA4-750B513AA06D}" type="slidenum">
              <a:rPr lang="en-US"/>
              <a:pPr/>
              <a:t>13</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27F9DC5-766A-484D-BF9C-11B93910376C}"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9E1460B7-49D0-DD48-B1FC-A6F1C70F309A}" type="slidenum">
              <a:rPr lang="en-US"/>
              <a:pPr/>
              <a:t>14</a:t>
            </a:fld>
            <a:endParaRPr lang="en-US"/>
          </a:p>
        </p:txBody>
      </p:sp>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4927B8D-7A99-474E-B8BB-C942407D83B7}"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0A169377-1212-904F-AB64-CD84EB5DBD6F}" type="slidenum">
              <a:rPr lang="en-US"/>
              <a:pPr/>
              <a:t>23</a:t>
            </a:fld>
            <a:endParaRPr lang="en-US"/>
          </a:p>
        </p:txBody>
      </p:sp>
      <p:sp>
        <p:nvSpPr>
          <p:cNvPr id="1210370" name="Rectangle 2"/>
          <p:cNvSpPr>
            <a:spLocks noGrp="1" noRot="1" noChangeAspect="1" noChangeArrowheads="1" noTextEdit="1"/>
          </p:cNvSpPr>
          <p:nvPr>
            <p:ph type="sldImg"/>
          </p:nvPr>
        </p:nvSpPr>
        <p:spPr>
          <a:ln/>
        </p:spPr>
      </p:sp>
      <p:sp>
        <p:nvSpPr>
          <p:cNvPr id="121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A2F254E-2F89-DE40-8F9C-008081EC5FEA}"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F930A325-E20D-0346-B295-C06110600290}" type="slidenum">
              <a:rPr lang="en-US"/>
              <a:pPr/>
              <a:t>24</a:t>
            </a:fld>
            <a:endParaRPr lang="en-US"/>
          </a:p>
        </p:txBody>
      </p:sp>
      <p:sp>
        <p:nvSpPr>
          <p:cNvPr id="1254402" name="Rectangle 2"/>
          <p:cNvSpPr>
            <a:spLocks noGrp="1" noRot="1" noChangeAspect="1" noChangeArrowheads="1" noTextEdit="1"/>
          </p:cNvSpPr>
          <p:nvPr>
            <p:ph type="sldImg"/>
          </p:nvPr>
        </p:nvSpPr>
        <p:spPr>
          <a:ln/>
        </p:spPr>
      </p:sp>
      <p:sp>
        <p:nvSpPr>
          <p:cNvPr id="125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FEBA4B2-ACCA-914A-9BDF-0AAB927D9CB0}"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A3D22063-31EA-BE49-9F7C-E95A6F579CEE}" type="slidenum">
              <a:rPr lang="en-US"/>
              <a:pPr/>
              <a:t>25</a:t>
            </a:fld>
            <a:endParaRPr lang="en-US"/>
          </a:p>
        </p:txBody>
      </p:sp>
      <p:sp>
        <p:nvSpPr>
          <p:cNvPr id="1256450" name="Rectangle 2"/>
          <p:cNvSpPr>
            <a:spLocks noGrp="1" noRot="1" noChangeAspect="1" noChangeArrowheads="1" noTextEdit="1"/>
          </p:cNvSpPr>
          <p:nvPr>
            <p:ph type="sldImg"/>
          </p:nvPr>
        </p:nvSpPr>
        <p:spPr>
          <a:ln/>
        </p:spPr>
      </p:sp>
      <p:sp>
        <p:nvSpPr>
          <p:cNvPr id="125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5A12EFE-B5FC-D04D-9A9D-B060C2F4D02D}"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0F6200FF-D4CD-4E4D-9931-01E8470BDC4F}" type="slidenum">
              <a:rPr lang="en-US"/>
              <a:pPr/>
              <a:t>27</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CB05AA2-66EC-4D4D-821E-7AC4220579C4}"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BB139668-9DE8-3443-9D9B-2E017959F202}" type="slidenum">
              <a:rPr lang="en-US"/>
              <a:pPr/>
              <a:t>28</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0F0F9D7-B068-3441-A7E0-19F349F14867}"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6F7A5046-0345-4745-BE4A-499ED915C59A}" type="slidenum">
              <a:rPr lang="en-US"/>
              <a:pPr/>
              <a:t>29</a:t>
            </a:fld>
            <a:endParaRPr lang="en-US"/>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AC48F6B-D9C5-8D44-95CA-72BC1352C34A}"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9D6CD77F-19A7-434D-B493-A79E37BFFA84}" type="slidenum">
              <a:rPr lang="en-US"/>
              <a:pPr/>
              <a:t>30</a:t>
            </a:fld>
            <a:endParaRPr lang="en-US"/>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6FE483A-D713-2D44-8C5E-E122BB503BCE}"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F9276C42-1368-5740-A8D7-6DF86CB575D0}" type="slidenum">
              <a:rPr lang="en-US"/>
              <a:pPr/>
              <a:t>31</a:t>
            </a:fld>
            <a:endParaRPr lang="en-US"/>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0ECBA55-1025-D74E-BF80-29F913EAC134}"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FDE115CC-3FB1-8643-BF30-B95CD6866FEB}" type="slidenum">
              <a:rPr lang="en-US"/>
              <a:pPr/>
              <a:t>5</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0557E1-E21D-9948-97A4-A0DD4A6A9D0F}"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0D0CB640-E981-6742-BE0D-16851267F16D}" type="slidenum">
              <a:rPr lang="en-US"/>
              <a:pPr/>
              <a:t>32</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D0E8AD4-A036-4B41-B105-3FCFAB886BB8}"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FB50CF4F-57EE-AF4F-A344-9D61D2DF0A17}" type="slidenum">
              <a:rPr lang="en-US"/>
              <a:pPr/>
              <a:t>33</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FF632A1-B79C-2B46-8583-1D5F7A1775F5}"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310560FB-6790-E845-A4EB-D90D4E746484}" type="slidenum">
              <a:rPr lang="en-US"/>
              <a:pPr/>
              <a:t>34</a:t>
            </a:fld>
            <a:endParaRPr lang="en-US"/>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0D3AF26-1DD9-8244-B35C-43AED2BB05C2}"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C0285A14-BA7B-5C47-B211-B022DF171542}" type="slidenum">
              <a:rPr lang="en-US"/>
              <a:pPr/>
              <a:t>35</a:t>
            </a:fld>
            <a:endParaRPr lang="en-US"/>
          </a:p>
        </p:txBody>
      </p:sp>
      <p:sp>
        <p:nvSpPr>
          <p:cNvPr id="1228802" name="Rectangle 2"/>
          <p:cNvSpPr>
            <a:spLocks noGrp="1" noRot="1" noChangeAspect="1" noChangeArrowheads="1" noTextEdit="1"/>
          </p:cNvSpPr>
          <p:nvPr>
            <p:ph type="sldImg"/>
          </p:nvPr>
        </p:nvSpPr>
        <p:spPr>
          <a:ln/>
        </p:spPr>
      </p:sp>
      <p:sp>
        <p:nvSpPr>
          <p:cNvPr id="122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04CD489-A68C-4243-AF82-DE08482CC646}"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BA730E2C-5245-B046-8799-1F36FCADCAB7}" type="slidenum">
              <a:rPr lang="en-US"/>
              <a:pPr/>
              <a:t>36</a:t>
            </a:fld>
            <a:endParaRPr lang="en-US"/>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7E0CD3D-ECE3-0544-A2BE-A74060E3D83F}"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0A9BDAF8-B7BF-A846-8EAA-86B8F967ED00}" type="slidenum">
              <a:rPr lang="en-US"/>
              <a:pPr/>
              <a:t>37</a:t>
            </a:fld>
            <a:endParaRPr lang="en-US"/>
          </a:p>
        </p:txBody>
      </p:sp>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B086510-8837-7E42-89FE-C2652B3D8D56}"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8F1312F6-BEA2-F149-ACE7-322DCCF3E68B}" type="slidenum">
              <a:rPr lang="en-US"/>
              <a:pPr/>
              <a:t>38</a:t>
            </a:fld>
            <a:endParaRPr lang="en-US"/>
          </a:p>
        </p:txBody>
      </p:sp>
      <p:sp>
        <p:nvSpPr>
          <p:cNvPr id="1236994" name="Rectangle 2"/>
          <p:cNvSpPr>
            <a:spLocks noGrp="1" noRot="1" noChangeAspect="1" noChangeArrowheads="1" noTextEdit="1"/>
          </p:cNvSpPr>
          <p:nvPr>
            <p:ph type="sldImg"/>
          </p:nvPr>
        </p:nvSpPr>
        <p:spPr>
          <a:ln/>
        </p:spPr>
      </p:sp>
      <p:sp>
        <p:nvSpPr>
          <p:cNvPr id="123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4C2F7A0-21C7-D34A-8809-D23DEC2ACC2F}"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A19F5FEE-36B8-F041-91AF-FB42EA899650}" type="slidenum">
              <a:rPr lang="en-US"/>
              <a:pPr/>
              <a:t>39</a:t>
            </a:fld>
            <a:endParaRPr lang="en-US"/>
          </a:p>
        </p:txBody>
      </p:sp>
      <p:sp>
        <p:nvSpPr>
          <p:cNvPr id="1250306" name="Rectangle 2"/>
          <p:cNvSpPr>
            <a:spLocks noGrp="1" noRot="1" noChangeAspect="1" noChangeArrowheads="1" noTextEdit="1"/>
          </p:cNvSpPr>
          <p:nvPr>
            <p:ph type="sldImg"/>
          </p:nvPr>
        </p:nvSpPr>
        <p:spPr>
          <a:ln/>
        </p:spPr>
      </p:sp>
      <p:sp>
        <p:nvSpPr>
          <p:cNvPr id="125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453011F-61BD-164C-B710-09B3CEFAB765}"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499C935F-87B5-8841-8AD6-10193289503D}" type="slidenum">
              <a:rPr lang="en-US"/>
              <a:pPr/>
              <a:t>44</a:t>
            </a:fld>
            <a:endParaRPr lang="en-US"/>
          </a:p>
        </p:txBody>
      </p:sp>
      <p:sp>
        <p:nvSpPr>
          <p:cNvPr id="1143810" name="Rectangle 2"/>
          <p:cNvSpPr>
            <a:spLocks noGrp="1" noRot="1" noChangeAspect="1" noChangeArrowheads="1" noTextEdit="1"/>
          </p:cNvSpPr>
          <p:nvPr>
            <p:ph type="sldImg"/>
          </p:nvPr>
        </p:nvSpPr>
        <p:spPr>
          <a:ln/>
        </p:spPr>
      </p:sp>
      <p:sp>
        <p:nvSpPr>
          <p:cNvPr id="114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718D4F2-386B-5340-88E5-62502056F3A5}"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7A4E6230-9794-8244-A2C1-B9700C83F018}" type="slidenum">
              <a:rPr lang="en-US"/>
              <a:pPr/>
              <a:t>45</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6DAFCFC-3CC6-8842-959C-A4437995ABB4}"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ED060E74-7481-9E4C-A988-BCF0D02AE2A5}" type="slidenum">
              <a:rPr lang="en-US"/>
              <a:pPr/>
              <a:t>6</a:t>
            </a:fld>
            <a:endParaRPr lang="en-US"/>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r>
              <a:rPr lang="en-US"/>
              <a:t>Not only did this support extremely useful and targeted search and data navigation, with highly summarized display</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D73C172-F2BD-DC43-A9B2-4EAEB3F021CE}"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2F22CE09-D49D-104E-AF37-061B416F1C31}" type="slidenum">
              <a:rPr lang="en-US"/>
              <a:pPr/>
              <a:t>46</a:t>
            </a:fld>
            <a:endParaRPr lang="en-US"/>
          </a:p>
        </p:txBody>
      </p:sp>
      <p:sp>
        <p:nvSpPr>
          <p:cNvPr id="1358850" name="Rectangle 2"/>
          <p:cNvSpPr>
            <a:spLocks noGrp="1" noRot="1" noChangeAspect="1" noChangeArrowheads="1" noTextEdit="1"/>
          </p:cNvSpPr>
          <p:nvPr>
            <p:ph type="sldImg"/>
          </p:nvPr>
        </p:nvSpPr>
        <p:spPr>
          <a:xfrm>
            <a:off x="1200150" y="698500"/>
            <a:ext cx="4648200" cy="3486150"/>
          </a:xfrm>
          <a:ln/>
        </p:spPr>
      </p:sp>
      <p:sp>
        <p:nvSpPr>
          <p:cNvPr id="1358851" name="Rectangle 3"/>
          <p:cNvSpPr>
            <a:spLocks noGrp="1" noChangeArrowheads="1"/>
          </p:cNvSpPr>
          <p:nvPr>
            <p:ph type="body" idx="1"/>
          </p:nvPr>
        </p:nvSpPr>
        <p:spPr>
          <a:xfrm>
            <a:off x="938213" y="4416425"/>
            <a:ext cx="5172075" cy="4181475"/>
          </a:xfrm>
        </p:spPr>
        <p:txBody>
          <a:bodyPr/>
          <a:lstStyle/>
          <a:p>
            <a:r>
              <a:rPr lang="en-US" sz="4000"/>
              <a:t>Task: clustering bibliographic citations</a:t>
            </a:r>
          </a:p>
          <a:p>
            <a:endParaRPr lang="en-US" sz="4000"/>
          </a:p>
          <a:p>
            <a:r>
              <a:rPr lang="en-US" sz="4000"/>
              <a:t>Here are 3 citations from bibliography sections of 3 different papers.  First two clustered together.  Third refers to different paper and forms separate cluster</a:t>
            </a:r>
          </a:p>
          <a:p>
            <a:endParaRPr lang="en-US" sz="4000"/>
          </a:p>
          <a:p>
            <a:r>
              <a:rPr lang="en-US" sz="4000"/>
              <a:t>Note that variations in formatting, field ordering, abbreviation and even misspellings and misinformation make this a challenging clustering problem.</a:t>
            </a:r>
          </a:p>
          <a:p>
            <a:endParaRPr lang="en-US" sz="4000"/>
          </a:p>
          <a:p>
            <a:r>
              <a:rPr lang="en-US" sz="4000"/>
              <a:t>Why collected this data?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5F861B9-414B-6D46-A0F1-F6B88BA79570}"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BD45408F-1C78-8E4F-BA0E-898C11093591}" type="slidenum">
              <a:rPr lang="en-US"/>
              <a:pPr/>
              <a:t>52</a:t>
            </a:fld>
            <a:endParaRPr lang="en-US"/>
          </a:p>
        </p:txBody>
      </p:sp>
      <p:sp>
        <p:nvSpPr>
          <p:cNvPr id="1149954" name="Rectangle 2"/>
          <p:cNvSpPr>
            <a:spLocks noGrp="1" noRot="1" noChangeAspect="1" noChangeArrowheads="1" noTextEdit="1"/>
          </p:cNvSpPr>
          <p:nvPr>
            <p:ph type="sldImg"/>
          </p:nvPr>
        </p:nvSpPr>
        <p:spPr>
          <a:ln/>
        </p:spPr>
      </p:sp>
      <p:sp>
        <p:nvSpPr>
          <p:cNvPr id="114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6DC478-905E-F541-8C2F-721FC5D5E351}"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02A33956-08D7-9A40-8AF0-A8FABDF637A6}" type="slidenum">
              <a:rPr lang="en-US"/>
              <a:pPr/>
              <a:t>7</a:t>
            </a:fld>
            <a:endParaRPr lang="en-US"/>
          </a:p>
        </p:txBody>
      </p:sp>
      <p:sp>
        <p:nvSpPr>
          <p:cNvPr id="1185794" name="Rectangle 2"/>
          <p:cNvSpPr>
            <a:spLocks noGrp="1" noRot="1" noChangeAspect="1" noChangeArrowheads="1" noTextEdit="1"/>
          </p:cNvSpPr>
          <p:nvPr>
            <p:ph type="sldImg"/>
          </p:nvPr>
        </p:nvSpPr>
        <p:spPr>
          <a:xfrm>
            <a:off x="1203325" y="696913"/>
            <a:ext cx="4643438" cy="3482975"/>
          </a:xfrm>
          <a:solidFill>
            <a:srgbClr val="FFFFFF"/>
          </a:solidFill>
          <a:ln/>
        </p:spPr>
      </p:sp>
      <p:sp>
        <p:nvSpPr>
          <p:cNvPr id="1185795" name="Text Box 3"/>
          <p:cNvSpPr txBox="1">
            <a:spLocks noGrp="1" noChangeArrowheads="1"/>
          </p:cNvSpPr>
          <p:nvPr>
            <p:ph type="body" idx="1"/>
          </p:nvPr>
        </p:nvSpPr>
        <p:spPr>
          <a:xfrm>
            <a:off x="938213" y="4416425"/>
            <a:ext cx="5172075" cy="304800"/>
          </a:xfrm>
          <a:ln/>
        </p:spPr>
        <p:txBody>
          <a:bodyPr lIns="0" tIns="0" rIns="0" bIns="0">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5F1264D-D9B1-5C4F-BF09-CBC378E95A06}"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E04F81DB-8E08-B045-A72A-E8E100103898}" type="slidenum">
              <a:rPr lang="en-US"/>
              <a:pPr/>
              <a:t>8</a:t>
            </a:fld>
            <a:endParaRPr lang="en-US"/>
          </a:p>
        </p:txBody>
      </p:sp>
      <p:sp>
        <p:nvSpPr>
          <p:cNvPr id="1180674" name="Rectangle 2"/>
          <p:cNvSpPr>
            <a:spLocks noGrp="1" noRot="1" noChangeAspect="1" noChangeArrowheads="1" noTextEdit="1"/>
          </p:cNvSpPr>
          <p:nvPr>
            <p:ph type="sldImg"/>
          </p:nvPr>
        </p:nvSpPr>
        <p:spPr>
          <a:ln/>
        </p:spPr>
      </p:sp>
      <p:sp>
        <p:nvSpPr>
          <p:cNvPr id="118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AFCF852-AF02-C648-8118-B8758AD162A4}"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72D8B68C-04ED-8847-BA7F-98773C42A8EA}" type="slidenum">
              <a:rPr lang="en-US"/>
              <a:pPr/>
              <a:t>9</a:t>
            </a:fld>
            <a:endParaRPr lang="en-US"/>
          </a:p>
        </p:txBody>
      </p:sp>
      <p:sp>
        <p:nvSpPr>
          <p:cNvPr id="1183746" name="Rectangle 2"/>
          <p:cNvSpPr>
            <a:spLocks noGrp="1" noRot="1" noChangeAspect="1" noChangeArrowheads="1" noTextEdit="1"/>
          </p:cNvSpPr>
          <p:nvPr>
            <p:ph type="sldImg"/>
          </p:nvPr>
        </p:nvSpPr>
        <p:spPr>
          <a:ln/>
        </p:spPr>
      </p:sp>
      <p:sp>
        <p:nvSpPr>
          <p:cNvPr id="118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915E408-F9DC-6246-8F08-C4625718394A}"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3172F42A-C534-4941-8558-C682A2ADE33E}" type="slidenum">
              <a:rPr lang="en-US"/>
              <a:pPr/>
              <a:t>10</a:t>
            </a:fld>
            <a:endParaRPr lang="en-US"/>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r>
              <a:rPr lang="en-US"/>
              <a:t>CiteSeer, which we all know and love, is made possible by the automatic extraction of title and author information from research paper headers and references in order to build the reference graph that we use to find related work.</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28749E7-77B4-CE4B-9269-3C02C26F5F77}"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454B4D45-7F1F-5645-8209-4BFB1F3F3393}" type="slidenum">
              <a:rPr lang="en-US"/>
              <a:pPr/>
              <a:t>11</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2C255ED-4F13-4147-BC34-36D1CC7DF7EA}" type="datetime1">
              <a:rPr lang="en-US"/>
              <a:pPr/>
              <a:t>11/11/09</a:t>
            </a:fld>
            <a:endParaRPr lang="en-US"/>
          </a:p>
        </p:txBody>
      </p:sp>
      <p:sp>
        <p:nvSpPr>
          <p:cNvPr id="7" name="Rectangle 7"/>
          <p:cNvSpPr>
            <a:spLocks noGrp="1" noChangeArrowheads="1"/>
          </p:cNvSpPr>
          <p:nvPr>
            <p:ph type="sldNum" sz="quarter" idx="5"/>
          </p:nvPr>
        </p:nvSpPr>
        <p:spPr>
          <a:ln/>
        </p:spPr>
        <p:txBody>
          <a:bodyPr/>
          <a:lstStyle/>
          <a:p>
            <a:fld id="{02F95016-68D8-984E-ADAF-4A1F2F589442}" type="slidenum">
              <a:rPr lang="en-US"/>
              <a:pPr/>
              <a:t>12</a:t>
            </a:fld>
            <a:endParaRPr lang="en-US"/>
          </a:p>
        </p:txBody>
      </p:sp>
      <p:sp>
        <p:nvSpPr>
          <p:cNvPr id="1204226" name="Rectangle 2"/>
          <p:cNvSpPr>
            <a:spLocks noGrp="1" noRot="1" noChangeAspect="1" noChangeArrowheads="1" noTextEdit="1"/>
          </p:cNvSpPr>
          <p:nvPr>
            <p:ph type="sldImg"/>
          </p:nvPr>
        </p:nvSpPr>
        <p:spPr>
          <a:ln/>
        </p:spPr>
      </p:sp>
      <p:sp>
        <p:nvSpPr>
          <p:cNvPr id="1204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F68FF519-772A-8A4F-B38A-6F846858C847}" type="datetime1">
              <a:rPr lang="en-US"/>
              <a:pPr/>
              <a:t>11/11/09</a:t>
            </a:fld>
            <a:endParaRPr lang="en-US"/>
          </a:p>
        </p:txBody>
      </p:sp>
      <p:sp>
        <p:nvSpPr>
          <p:cNvPr id="5" name="Footer Placeholder 4"/>
          <p:cNvSpPr>
            <a:spLocks noGrp="1"/>
          </p:cNvSpPr>
          <p:nvPr>
            <p:ph type="ftr" sz="quarter" idx="11"/>
          </p:nvPr>
        </p:nvSpPr>
        <p:spPr/>
        <p:txBody>
          <a:bodyPr/>
          <a:lstStyle>
            <a:lvl1pPr>
              <a:defRPr/>
            </a:lvl1pPr>
          </a:lstStyle>
          <a:p>
            <a:r>
              <a:rPr lang="en-US"/>
              <a:t>Andrew McCallum, Just Research</a:t>
            </a:r>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6FD94FDE-A21F-664A-8326-462F5DAE1D5C}" type="datetime1">
              <a:rPr lang="en-US"/>
              <a:pPr/>
              <a:t>11/11/09</a:t>
            </a:fld>
            <a:endParaRPr lang="en-US"/>
          </a:p>
        </p:txBody>
      </p:sp>
      <p:sp>
        <p:nvSpPr>
          <p:cNvPr id="5" name="Footer Placeholder 4"/>
          <p:cNvSpPr>
            <a:spLocks noGrp="1"/>
          </p:cNvSpPr>
          <p:nvPr>
            <p:ph type="ftr" sz="quarter" idx="11"/>
          </p:nvPr>
        </p:nvSpPr>
        <p:spPr/>
        <p:txBody>
          <a:bodyPr/>
          <a:lstStyle>
            <a:lvl1pPr>
              <a:defRPr/>
            </a:lvl1pPr>
          </a:lstStyle>
          <a:p>
            <a:r>
              <a:rPr lang="en-US"/>
              <a:t>Andrew McCallum, Just Research</a:t>
            </a:r>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DFB7EBD7-26D2-0A42-92E9-AA0675AF300E}" type="datetime1">
              <a:rPr lang="en-US"/>
              <a:pPr/>
              <a:t>11/11/09</a:t>
            </a:fld>
            <a:endParaRPr lang="en-US"/>
          </a:p>
        </p:txBody>
      </p:sp>
      <p:sp>
        <p:nvSpPr>
          <p:cNvPr id="5" name="Footer Placeholder 4"/>
          <p:cNvSpPr>
            <a:spLocks noGrp="1"/>
          </p:cNvSpPr>
          <p:nvPr>
            <p:ph type="ftr" sz="quarter" idx="11"/>
          </p:nvPr>
        </p:nvSpPr>
        <p:spPr/>
        <p:txBody>
          <a:bodyPr/>
          <a:lstStyle>
            <a:lvl1pPr>
              <a:defRPr/>
            </a:lvl1pPr>
          </a:lstStyle>
          <a:p>
            <a:r>
              <a:rPr lang="en-US"/>
              <a:t>Andrew McCallum, Just Research</a:t>
            </a:r>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524000"/>
            <a:ext cx="3810000" cy="45720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smtClean="0"/>
            </a:lvl1pPr>
          </a:lstStyle>
          <a:p>
            <a:fld id="{92FBD42C-7308-E045-9B50-0AD92D2E2586}" type="datetime1">
              <a:rPr lang="en-US"/>
              <a:pPr/>
              <a:t>11/11/09</a:t>
            </a:fld>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r>
              <a:rPr lang="en-US"/>
              <a:t>Andrew McCallum, Just Research</a:t>
            </a:r>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smtClean="0"/>
            </a:lvl1pPr>
          </a:lstStyle>
          <a:p>
            <a:fld id="{23061638-056D-B749-A638-492CDB850B3D}" type="datetime1">
              <a:rPr lang="en-US"/>
              <a:pPr/>
              <a:t>11/11/09</a:t>
            </a:fld>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r>
              <a:rPr lang="en-US"/>
              <a:t>Andrew McCallum, Just Research</a:t>
            </a:r>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3C535353-DB0D-3B48-AF1D-2B29EE67F13C}" type="datetime1">
              <a:rPr lang="en-US"/>
              <a:pPr/>
              <a:t>11/11/09</a:t>
            </a:fld>
            <a:endParaRPr lang="en-US"/>
          </a:p>
        </p:txBody>
      </p:sp>
      <p:sp>
        <p:nvSpPr>
          <p:cNvPr id="5" name="Footer Placeholder 4"/>
          <p:cNvSpPr>
            <a:spLocks noGrp="1"/>
          </p:cNvSpPr>
          <p:nvPr>
            <p:ph type="ftr" sz="quarter" idx="11"/>
          </p:nvPr>
        </p:nvSpPr>
        <p:spPr/>
        <p:txBody>
          <a:bodyPr/>
          <a:lstStyle>
            <a:lvl1pPr>
              <a:defRPr/>
            </a:lvl1pPr>
          </a:lstStyle>
          <a:p>
            <a:r>
              <a:rPr lang="en-US"/>
              <a:t>Andrew McCallum, Just Research</a:t>
            </a:r>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1EDA0815-B377-1C4E-85B1-B5F850C38757}" type="datetime1">
              <a:rPr lang="en-US"/>
              <a:pPr/>
              <a:t>11/11/09</a:t>
            </a:fld>
            <a:endParaRPr lang="en-US"/>
          </a:p>
        </p:txBody>
      </p:sp>
      <p:sp>
        <p:nvSpPr>
          <p:cNvPr id="5" name="Footer Placeholder 4"/>
          <p:cNvSpPr>
            <a:spLocks noGrp="1"/>
          </p:cNvSpPr>
          <p:nvPr>
            <p:ph type="ftr" sz="quarter" idx="11"/>
          </p:nvPr>
        </p:nvSpPr>
        <p:spPr/>
        <p:txBody>
          <a:bodyPr/>
          <a:lstStyle>
            <a:lvl1pPr>
              <a:defRPr/>
            </a:lvl1pPr>
          </a:lstStyle>
          <a:p>
            <a:r>
              <a:rPr lang="en-US"/>
              <a:t>Andrew McCallum, Just Research</a:t>
            </a:r>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77019491-F645-5A4B-A64E-3F44C8EA15CD}" type="datetime1">
              <a:rPr lang="en-US"/>
              <a:pPr/>
              <a:t>11/11/09</a:t>
            </a:fld>
            <a:endParaRPr lang="en-US"/>
          </a:p>
        </p:txBody>
      </p:sp>
      <p:sp>
        <p:nvSpPr>
          <p:cNvPr id="6" name="Footer Placeholder 5"/>
          <p:cNvSpPr>
            <a:spLocks noGrp="1"/>
          </p:cNvSpPr>
          <p:nvPr>
            <p:ph type="ftr" sz="quarter" idx="11"/>
          </p:nvPr>
        </p:nvSpPr>
        <p:spPr/>
        <p:txBody>
          <a:bodyPr/>
          <a:lstStyle>
            <a:lvl1pPr>
              <a:defRPr/>
            </a:lvl1pPr>
          </a:lstStyle>
          <a:p>
            <a:r>
              <a:rPr lang="en-US"/>
              <a:t>Andrew McCallum, Just Research</a:t>
            </a:r>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DDCBA40C-F658-3646-859F-00394DF66EAD}" type="datetime1">
              <a:rPr lang="en-US"/>
              <a:pPr/>
              <a:t>11/11/09</a:t>
            </a:fld>
            <a:endParaRPr lang="en-US"/>
          </a:p>
        </p:txBody>
      </p:sp>
      <p:sp>
        <p:nvSpPr>
          <p:cNvPr id="8" name="Footer Placeholder 7"/>
          <p:cNvSpPr>
            <a:spLocks noGrp="1"/>
          </p:cNvSpPr>
          <p:nvPr>
            <p:ph type="ftr" sz="quarter" idx="11"/>
          </p:nvPr>
        </p:nvSpPr>
        <p:spPr/>
        <p:txBody>
          <a:bodyPr/>
          <a:lstStyle>
            <a:lvl1pPr>
              <a:defRPr/>
            </a:lvl1pPr>
          </a:lstStyle>
          <a:p>
            <a:r>
              <a:rPr lang="en-US"/>
              <a:t>Andrew McCallum, Just Research</a:t>
            </a:r>
          </a:p>
        </p:txBody>
      </p:sp>
      <p:sp>
        <p:nvSpPr>
          <p:cNvPr id="9" name="Slide Number Placeholder 8"/>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3CC75092-A435-7543-B107-F362EBCC296F}" type="datetime1">
              <a:rPr lang="en-US"/>
              <a:pPr/>
              <a:t>11/11/09</a:t>
            </a:fld>
            <a:endParaRPr lang="en-US"/>
          </a:p>
        </p:txBody>
      </p:sp>
      <p:sp>
        <p:nvSpPr>
          <p:cNvPr id="4" name="Footer Placeholder 3"/>
          <p:cNvSpPr>
            <a:spLocks noGrp="1"/>
          </p:cNvSpPr>
          <p:nvPr>
            <p:ph type="ftr" sz="quarter" idx="11"/>
          </p:nvPr>
        </p:nvSpPr>
        <p:spPr/>
        <p:txBody>
          <a:bodyPr/>
          <a:lstStyle>
            <a:lvl1pPr>
              <a:defRPr/>
            </a:lvl1pPr>
          </a:lstStyle>
          <a:p>
            <a:r>
              <a:rPr lang="en-US"/>
              <a:t>Andrew McCallum, Just Research</a:t>
            </a:r>
          </a:p>
        </p:txBody>
      </p:sp>
      <p:sp>
        <p:nvSpPr>
          <p:cNvPr id="5" name="Slide Number Placeholder 4"/>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3840F804-D39A-344B-B909-C4693B7430B3}" type="datetime1">
              <a:rPr lang="en-US"/>
              <a:pPr/>
              <a:t>11/11/09</a:t>
            </a:fld>
            <a:endParaRPr lang="en-US"/>
          </a:p>
        </p:txBody>
      </p:sp>
      <p:sp>
        <p:nvSpPr>
          <p:cNvPr id="3" name="Footer Placeholder 2"/>
          <p:cNvSpPr>
            <a:spLocks noGrp="1"/>
          </p:cNvSpPr>
          <p:nvPr>
            <p:ph type="ftr" sz="quarter" idx="11"/>
          </p:nvPr>
        </p:nvSpPr>
        <p:spPr/>
        <p:txBody>
          <a:bodyPr/>
          <a:lstStyle>
            <a:lvl1pPr>
              <a:defRPr/>
            </a:lvl1pPr>
          </a:lstStyle>
          <a:p>
            <a:r>
              <a:rPr lang="en-US"/>
              <a:t>Andrew McCallum, Just Research</a:t>
            </a:r>
          </a:p>
        </p:txBody>
      </p:sp>
      <p:sp>
        <p:nvSpPr>
          <p:cNvPr id="4" name="Slide Number Placeholder 3"/>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D0685AE6-6FB3-A748-B0EC-9101EB63A611}" type="datetime1">
              <a:rPr lang="en-US"/>
              <a:pPr/>
              <a:t>11/11/09</a:t>
            </a:fld>
            <a:endParaRPr lang="en-US"/>
          </a:p>
        </p:txBody>
      </p:sp>
      <p:sp>
        <p:nvSpPr>
          <p:cNvPr id="6" name="Footer Placeholder 5"/>
          <p:cNvSpPr>
            <a:spLocks noGrp="1"/>
          </p:cNvSpPr>
          <p:nvPr>
            <p:ph type="ftr" sz="quarter" idx="11"/>
          </p:nvPr>
        </p:nvSpPr>
        <p:spPr/>
        <p:txBody>
          <a:bodyPr/>
          <a:lstStyle>
            <a:lvl1pPr>
              <a:defRPr/>
            </a:lvl1pPr>
          </a:lstStyle>
          <a:p>
            <a:r>
              <a:rPr lang="en-US"/>
              <a:t>Andrew McCallum, Just Research</a:t>
            </a:r>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E9F4506F-7A01-A847-A528-4410657D5335}" type="datetime1">
              <a:rPr lang="en-US"/>
              <a:pPr/>
              <a:t>11/11/09</a:t>
            </a:fld>
            <a:endParaRPr lang="en-US"/>
          </a:p>
        </p:txBody>
      </p:sp>
      <p:sp>
        <p:nvSpPr>
          <p:cNvPr id="6" name="Footer Placeholder 5"/>
          <p:cNvSpPr>
            <a:spLocks noGrp="1"/>
          </p:cNvSpPr>
          <p:nvPr>
            <p:ph type="ftr" sz="quarter" idx="11"/>
          </p:nvPr>
        </p:nvSpPr>
        <p:spPr/>
        <p:txBody>
          <a:bodyPr/>
          <a:lstStyle>
            <a:lvl1pPr>
              <a:defRPr/>
            </a:lvl1pPr>
          </a:lstStyle>
          <a:p>
            <a:r>
              <a:rPr lang="en-US"/>
              <a:t>Andrew McCallum, Just Research</a:t>
            </a:r>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53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2"/>
                </a:solidFill>
              </a:defRPr>
            </a:lvl1pPr>
          </a:lstStyle>
          <a:p>
            <a:fld id="{909C4738-29DC-9E45-A38F-FEC1855C0805}" type="datetime1">
              <a:rPr lang="en-US"/>
              <a:pPr/>
              <a:t>11/11/09</a:t>
            </a:fld>
            <a:endParaRPr lang="en-US"/>
          </a:p>
        </p:txBody>
      </p:sp>
      <p:sp>
        <p:nvSpPr>
          <p:cNvPr id="102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2"/>
                </a:solidFill>
              </a:defRPr>
            </a:lvl1pPr>
          </a:lstStyle>
          <a:p>
            <a:r>
              <a:rPr lang="en-US"/>
              <a:t>Andrew McCallum, Just Research</a:t>
            </a:r>
          </a:p>
        </p:txBody>
      </p:sp>
      <p:sp>
        <p:nvSpPr>
          <p:cNvPr id="103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2"/>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itchFamily="-107" charset="0"/>
        </a:defRPr>
      </a:lvl2pPr>
      <a:lvl3pPr algn="ctr" rtl="0" eaLnBrk="0" fontAlgn="base" hangingPunct="0">
        <a:spcBef>
          <a:spcPct val="0"/>
        </a:spcBef>
        <a:spcAft>
          <a:spcPct val="0"/>
        </a:spcAft>
        <a:defRPr sz="3200" b="1">
          <a:solidFill>
            <a:schemeClr val="tx2"/>
          </a:solidFill>
          <a:latin typeface="Arial" pitchFamily="-107" charset="0"/>
        </a:defRPr>
      </a:lvl3pPr>
      <a:lvl4pPr algn="ctr" rtl="0" eaLnBrk="0" fontAlgn="base" hangingPunct="0">
        <a:spcBef>
          <a:spcPct val="0"/>
        </a:spcBef>
        <a:spcAft>
          <a:spcPct val="0"/>
        </a:spcAft>
        <a:defRPr sz="3200" b="1">
          <a:solidFill>
            <a:schemeClr val="tx2"/>
          </a:solidFill>
          <a:latin typeface="Arial" pitchFamily="-107" charset="0"/>
        </a:defRPr>
      </a:lvl4pPr>
      <a:lvl5pPr algn="ctr" rtl="0" eaLnBrk="0" fontAlgn="base" hangingPunct="0">
        <a:spcBef>
          <a:spcPct val="0"/>
        </a:spcBef>
        <a:spcAft>
          <a:spcPct val="0"/>
        </a:spcAft>
        <a:defRPr sz="3200" b="1">
          <a:solidFill>
            <a:schemeClr val="tx2"/>
          </a:solidFill>
          <a:latin typeface="Arial" pitchFamily="-107" charset="0"/>
        </a:defRPr>
      </a:lvl5pPr>
      <a:lvl6pPr marL="457200" algn="ctr" rtl="0" eaLnBrk="0" fontAlgn="base" hangingPunct="0">
        <a:spcBef>
          <a:spcPct val="0"/>
        </a:spcBef>
        <a:spcAft>
          <a:spcPct val="0"/>
        </a:spcAft>
        <a:defRPr sz="3200" b="1">
          <a:solidFill>
            <a:schemeClr val="tx2"/>
          </a:solidFill>
          <a:latin typeface="Arial" pitchFamily="-107" charset="0"/>
        </a:defRPr>
      </a:lvl6pPr>
      <a:lvl7pPr marL="914400" algn="ctr" rtl="0" eaLnBrk="0" fontAlgn="base" hangingPunct="0">
        <a:spcBef>
          <a:spcPct val="0"/>
        </a:spcBef>
        <a:spcAft>
          <a:spcPct val="0"/>
        </a:spcAft>
        <a:defRPr sz="3200" b="1">
          <a:solidFill>
            <a:schemeClr val="tx2"/>
          </a:solidFill>
          <a:latin typeface="Arial" pitchFamily="-107" charset="0"/>
        </a:defRPr>
      </a:lvl7pPr>
      <a:lvl8pPr marL="1371600" algn="ctr" rtl="0" eaLnBrk="0" fontAlgn="base" hangingPunct="0">
        <a:spcBef>
          <a:spcPct val="0"/>
        </a:spcBef>
        <a:spcAft>
          <a:spcPct val="0"/>
        </a:spcAft>
        <a:defRPr sz="3200" b="1">
          <a:solidFill>
            <a:schemeClr val="tx2"/>
          </a:solidFill>
          <a:latin typeface="Arial" pitchFamily="-107" charset="0"/>
        </a:defRPr>
      </a:lvl8pPr>
      <a:lvl9pPr marL="1828800" algn="ctr" rtl="0" eaLnBrk="0" fontAlgn="base" hangingPunct="0">
        <a:spcBef>
          <a:spcPct val="0"/>
        </a:spcBef>
        <a:spcAft>
          <a:spcPct val="0"/>
        </a:spcAft>
        <a:defRPr sz="3200" b="1">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07"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3"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9.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3" Type="http://schemas.openxmlformats.org/officeDocument/2006/relationships/oleObject" Target="../embeddings/Microsoft_Equation1.bin"/><Relationship Id="rId1" Type="http://schemas.openxmlformats.org/officeDocument/2006/relationships/vmlDrawing" Target="../drawings/vmlDrawing1.v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Microsoft_Excel_97_-_2004_Worksheet6.xls"/><Relationship Id="rId4" Type="http://schemas.openxmlformats.org/officeDocument/2006/relationships/image" Target="../media/image28.wmf"/><Relationship Id="rId5" Type="http://schemas.openxmlformats.org/officeDocument/2006/relationships/oleObject" Target="../embeddings/Microsoft_Excel_97_-_2004_Worksheet3.xls"/><Relationship Id="rId7" Type="http://schemas.openxmlformats.org/officeDocument/2006/relationships/oleObject" Target="../embeddings/Microsoft_Excel_97_-_2004_Worksheet5.xls"/><Relationship Id="rId1" Type="http://schemas.openxmlformats.org/officeDocument/2006/relationships/vmlDrawing" Target="../drawings/vmlDrawing2.vml"/><Relationship Id="rId2" Type="http://schemas.openxmlformats.org/officeDocument/2006/relationships/slideLayout" Target="../slideLayouts/slideLayout2.xml"/><Relationship Id="rId9" Type="http://schemas.openxmlformats.org/officeDocument/2006/relationships/oleObject" Target="../embeddings/Microsoft_Excel_97_-_2004_Worksheet7.xls"/><Relationship Id="rId3" Type="http://schemas.openxmlformats.org/officeDocument/2006/relationships/oleObject" Target="../embeddings/Microsoft_Excel_97_-_2004_Worksheet2.xls"/><Relationship Id="rId6" Type="http://schemas.openxmlformats.org/officeDocument/2006/relationships/oleObject" Target="../embeddings/Microsoft_Excel_97_-_2004_Worksheet4.xls"/></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xcel_97_-_2004_Worksheet8.xls"/><Relationship Id="rId1" Type="http://schemas.openxmlformats.org/officeDocument/2006/relationships/vmlDrawing" Target="../drawings/vmlDrawing3.v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xcel_97_-_2004_Worksheet9.xls"/><Relationship Id="rId1" Type="http://schemas.openxmlformats.org/officeDocument/2006/relationships/vmlDrawing" Target="../drawings/vmlDrawing4.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5" Type="http://schemas.openxmlformats.org/officeDocument/2006/relationships/hyperlink" Target="mailto:susan@foodscience.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762000" y="1524000"/>
            <a:ext cx="7721600" cy="3340100"/>
          </a:xfrm>
          <a:prstGeom prst="rect">
            <a:avLst/>
          </a:prstGeom>
        </p:spPr>
      </p:pic>
      <p:sp>
        <p:nvSpPr>
          <p:cNvPr id="5" name="TextBox 4"/>
          <p:cNvSpPr txBox="1"/>
          <p:nvPr/>
        </p:nvSpPr>
        <p:spPr>
          <a:xfrm>
            <a:off x="1828800" y="5943600"/>
            <a:ext cx="5083443" cy="461665"/>
          </a:xfrm>
          <a:prstGeom prst="rect">
            <a:avLst/>
          </a:prstGeom>
          <a:noFill/>
        </p:spPr>
        <p:txBody>
          <a:bodyPr wrap="none" rtlCol="0">
            <a:spAutoFit/>
          </a:bodyPr>
          <a:lstStyle/>
          <a:p>
            <a:r>
              <a:rPr lang="en-US" dirty="0" smtClean="0"/>
              <a:t>http://</a:t>
            </a:r>
            <a:r>
              <a:rPr lang="en-US" dirty="0" err="1" smtClean="0"/>
              <a:t>www.phdcomics.com/comics.php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5074" name="Picture 2"/>
          <p:cNvPicPr>
            <a:picLocks noChangeAspect="1" noChangeArrowheads="1"/>
          </p:cNvPicPr>
          <p:nvPr/>
        </p:nvPicPr>
        <p:blipFill>
          <a:blip r:embed="rId3"/>
          <a:srcRect/>
          <a:stretch>
            <a:fillRect/>
          </a:stretch>
        </p:blipFill>
        <p:spPr bwMode="auto">
          <a:xfrm>
            <a:off x="685800" y="1104900"/>
            <a:ext cx="7620000" cy="5534025"/>
          </a:xfrm>
          <a:prstGeom prst="rect">
            <a:avLst/>
          </a:prstGeom>
          <a:noFill/>
          <a:ln w="9525">
            <a:noFill/>
            <a:miter lim="800000"/>
            <a:headEnd/>
            <a:tailEnd/>
          </a:ln>
          <a:effectLst/>
        </p:spPr>
      </p:pic>
      <p:sp>
        <p:nvSpPr>
          <p:cNvPr id="1155075" name="Rectangle 3"/>
          <p:cNvSpPr>
            <a:spLocks noChangeArrowheads="1"/>
          </p:cNvSpPr>
          <p:nvPr/>
        </p:nvSpPr>
        <p:spPr bwMode="auto">
          <a:xfrm>
            <a:off x="304800" y="76200"/>
            <a:ext cx="8534400" cy="1143000"/>
          </a:xfrm>
          <a:prstGeom prst="rect">
            <a:avLst/>
          </a:prstGeom>
          <a:noFill/>
          <a:ln w="9525">
            <a:noFill/>
            <a:miter lim="800000"/>
            <a:headEnd/>
            <a:tailEnd/>
          </a:ln>
          <a:effectLst/>
        </p:spPr>
        <p:txBody>
          <a:bodyPr anchor="ctr">
            <a:prstTxWarp prst="textNoShape">
              <a:avLst/>
            </a:prstTxWarp>
          </a:bodyPr>
          <a:lstStyle/>
          <a:p>
            <a:pPr algn="ctr"/>
            <a:r>
              <a:rPr lang="en-US" sz="3200" dirty="0" smtClean="0">
                <a:solidFill>
                  <a:schemeClr val="tx2"/>
                </a:solidFill>
              </a:rPr>
              <a:t>Research papers</a:t>
            </a:r>
            <a:endParaRPr lang="en-US" sz="3200" dirty="0">
              <a:solidFill>
                <a:schemeClr val="tx2"/>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22" name="Rectangle 2"/>
          <p:cNvSpPr>
            <a:spLocks noGrp="1" noChangeArrowheads="1"/>
          </p:cNvSpPr>
          <p:nvPr>
            <p:ph type="title"/>
          </p:nvPr>
        </p:nvSpPr>
        <p:spPr/>
        <p:txBody>
          <a:bodyPr/>
          <a:lstStyle/>
          <a:p>
            <a:r>
              <a:rPr lang="en-US" dirty="0"/>
              <a:t>What is Information Extraction?</a:t>
            </a:r>
          </a:p>
        </p:txBody>
      </p:sp>
      <p:sp>
        <p:nvSpPr>
          <p:cNvPr id="1157123" name="Rectangle 3"/>
          <p:cNvSpPr>
            <a:spLocks noGrp="1" noChangeArrowheads="1"/>
          </p:cNvSpPr>
          <p:nvPr>
            <p:ph type="body" idx="1"/>
          </p:nvPr>
        </p:nvSpPr>
        <p:spPr>
          <a:xfrm>
            <a:off x="685800" y="1524000"/>
            <a:ext cx="7924800" cy="4572000"/>
          </a:xfrm>
        </p:spPr>
        <p:txBody>
          <a:bodyPr/>
          <a:lstStyle/>
          <a:p>
            <a:r>
              <a:rPr lang="en-US" dirty="0"/>
              <a:t>Recovering structured data from formatted text</a:t>
            </a:r>
          </a:p>
          <a:p>
            <a:endParaRPr lang="en-US" dirty="0"/>
          </a:p>
        </p:txBody>
      </p:sp>
      <p:pic>
        <p:nvPicPr>
          <p:cNvPr id="1157124" name="Picture 4"/>
          <p:cNvPicPr>
            <a:picLocks noChangeAspect="1" noChangeArrowheads="1"/>
          </p:cNvPicPr>
          <p:nvPr/>
        </p:nvPicPr>
        <p:blipFill>
          <a:blip r:embed="rId3"/>
          <a:srcRect l="1891" t="40703" r="28174" b="14233"/>
          <a:stretch>
            <a:fillRect/>
          </a:stretch>
        </p:blipFill>
        <p:spPr bwMode="auto">
          <a:xfrm>
            <a:off x="685800" y="3505200"/>
            <a:ext cx="7391400" cy="3095625"/>
          </a:xfrm>
          <a:prstGeom prst="rect">
            <a:avLst/>
          </a:prstGeom>
          <a:noFill/>
          <a:ln w="9525">
            <a:noFill/>
            <a:miter lim="800000"/>
            <a:headEnd/>
            <a:tailEnd/>
          </a:ln>
          <a:effectLst/>
        </p:spPr>
      </p:pic>
      <p:sp>
        <p:nvSpPr>
          <p:cNvPr id="6" name="TextBox 5"/>
          <p:cNvSpPr txBox="1"/>
          <p:nvPr/>
        </p:nvSpPr>
        <p:spPr>
          <a:xfrm>
            <a:off x="228600" y="1153180"/>
            <a:ext cx="3835004" cy="523220"/>
          </a:xfrm>
          <a:prstGeom prst="rect">
            <a:avLst/>
          </a:prstGeom>
          <a:noFill/>
        </p:spPr>
        <p:txBody>
          <a:bodyPr wrap="none" rtlCol="0">
            <a:spAutoFit/>
          </a:bodyPr>
          <a:lstStyle/>
          <a:p>
            <a:r>
              <a:rPr lang="en-US" sz="2800" dirty="0" smtClean="0">
                <a:solidFill>
                  <a:srgbClr val="0000FF"/>
                </a:solidFill>
              </a:rPr>
              <a:t>Traditional definition:</a:t>
            </a:r>
            <a:endParaRPr lang="en-US" sz="2800" dirty="0">
              <a:solidFill>
                <a:srgbClr val="0000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p:txBody>
          <a:bodyPr/>
          <a:lstStyle/>
          <a:p>
            <a:r>
              <a:rPr lang="en-US"/>
              <a:t>What is Information Extraction?</a:t>
            </a:r>
          </a:p>
        </p:txBody>
      </p:sp>
      <p:sp>
        <p:nvSpPr>
          <p:cNvPr id="1203203" name="Rectangle 3"/>
          <p:cNvSpPr>
            <a:spLocks noGrp="1" noChangeArrowheads="1"/>
          </p:cNvSpPr>
          <p:nvPr>
            <p:ph type="body" idx="1"/>
          </p:nvPr>
        </p:nvSpPr>
        <p:spPr>
          <a:xfrm>
            <a:off x="685800" y="1524000"/>
            <a:ext cx="7924800" cy="4572000"/>
          </a:xfrm>
        </p:spPr>
        <p:txBody>
          <a:bodyPr/>
          <a:lstStyle/>
          <a:p>
            <a:r>
              <a:rPr lang="en-US"/>
              <a:t>Recovering structured data from formatted text</a:t>
            </a:r>
          </a:p>
          <a:p>
            <a:pPr lvl="1"/>
            <a:r>
              <a:rPr lang="en-US"/>
              <a:t>Identifying fields (e.g. named entity recognition)</a:t>
            </a:r>
          </a:p>
          <a:p>
            <a:endParaRPr lang="en-US"/>
          </a:p>
        </p:txBody>
      </p:sp>
      <p:pic>
        <p:nvPicPr>
          <p:cNvPr id="1203204" name="Picture 4"/>
          <p:cNvPicPr>
            <a:picLocks noChangeAspect="1" noChangeArrowheads="1"/>
          </p:cNvPicPr>
          <p:nvPr/>
        </p:nvPicPr>
        <p:blipFill>
          <a:blip r:embed="rId3"/>
          <a:srcRect l="1891" t="40703" r="28174" b="14233"/>
          <a:stretch>
            <a:fillRect/>
          </a:stretch>
        </p:blipFill>
        <p:spPr bwMode="auto">
          <a:xfrm>
            <a:off x="685800" y="3505200"/>
            <a:ext cx="7391400" cy="3095625"/>
          </a:xfrm>
          <a:prstGeom prst="rect">
            <a:avLst/>
          </a:prstGeom>
          <a:noFill/>
          <a:ln w="9525">
            <a:noFill/>
            <a:miter lim="800000"/>
            <a:headEnd/>
            <a:tailEnd/>
          </a:ln>
          <a:effectLst/>
        </p:spPr>
      </p:pic>
      <p:sp>
        <p:nvSpPr>
          <p:cNvPr id="1203205" name="Text Box 5"/>
          <p:cNvSpPr txBox="1">
            <a:spLocks noChangeArrowheads="1"/>
          </p:cNvSpPr>
          <p:nvPr/>
        </p:nvSpPr>
        <p:spPr bwMode="auto">
          <a:xfrm>
            <a:off x="4632325" y="35417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203206" name="Rectangle 6"/>
          <p:cNvSpPr>
            <a:spLocks noChangeArrowheads="1"/>
          </p:cNvSpPr>
          <p:nvPr/>
        </p:nvSpPr>
        <p:spPr bwMode="auto">
          <a:xfrm>
            <a:off x="3200400" y="39624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pPr algn="ctr"/>
            <a:endParaRPr lang="en-US">
              <a:solidFill>
                <a:schemeClr val="folHlink"/>
              </a:solidFill>
            </a:endParaRPr>
          </a:p>
        </p:txBody>
      </p:sp>
      <p:sp>
        <p:nvSpPr>
          <p:cNvPr id="1203207" name="Rectangle 7"/>
          <p:cNvSpPr>
            <a:spLocks noChangeArrowheads="1"/>
          </p:cNvSpPr>
          <p:nvPr/>
        </p:nvSpPr>
        <p:spPr bwMode="auto">
          <a:xfrm>
            <a:off x="3200400" y="45720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08" name="Rectangle 8"/>
          <p:cNvSpPr>
            <a:spLocks noChangeArrowheads="1"/>
          </p:cNvSpPr>
          <p:nvPr/>
        </p:nvSpPr>
        <p:spPr bwMode="auto">
          <a:xfrm>
            <a:off x="3200400" y="53340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09" name="Rectangle 9"/>
          <p:cNvSpPr>
            <a:spLocks noChangeArrowheads="1"/>
          </p:cNvSpPr>
          <p:nvPr/>
        </p:nvSpPr>
        <p:spPr bwMode="auto">
          <a:xfrm>
            <a:off x="3200400" y="57912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0" name="Rectangle 10"/>
          <p:cNvSpPr>
            <a:spLocks noChangeArrowheads="1"/>
          </p:cNvSpPr>
          <p:nvPr/>
        </p:nvSpPr>
        <p:spPr bwMode="auto">
          <a:xfrm>
            <a:off x="5562600" y="3962400"/>
            <a:ext cx="21336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1" name="Rectangle 11"/>
          <p:cNvSpPr>
            <a:spLocks noChangeArrowheads="1"/>
          </p:cNvSpPr>
          <p:nvPr/>
        </p:nvSpPr>
        <p:spPr bwMode="auto">
          <a:xfrm>
            <a:off x="5562600" y="4572000"/>
            <a:ext cx="21336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2" name="Rectangle 12"/>
          <p:cNvSpPr>
            <a:spLocks noChangeArrowheads="1"/>
          </p:cNvSpPr>
          <p:nvPr/>
        </p:nvSpPr>
        <p:spPr bwMode="auto">
          <a:xfrm>
            <a:off x="5562600" y="5334000"/>
            <a:ext cx="21336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3" name="Rectangle 13"/>
          <p:cNvSpPr>
            <a:spLocks noChangeArrowheads="1"/>
          </p:cNvSpPr>
          <p:nvPr/>
        </p:nvSpPr>
        <p:spPr bwMode="auto">
          <a:xfrm>
            <a:off x="3200400" y="4191000"/>
            <a:ext cx="1905000" cy="304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4" name="Rectangle 14"/>
          <p:cNvSpPr>
            <a:spLocks noChangeArrowheads="1"/>
          </p:cNvSpPr>
          <p:nvPr/>
        </p:nvSpPr>
        <p:spPr bwMode="auto">
          <a:xfrm>
            <a:off x="3200400" y="4800600"/>
            <a:ext cx="1905000" cy="4572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5" name="Rectangle 15"/>
          <p:cNvSpPr>
            <a:spLocks noChangeArrowheads="1"/>
          </p:cNvSpPr>
          <p:nvPr/>
        </p:nvSpPr>
        <p:spPr bwMode="auto">
          <a:xfrm>
            <a:off x="3200400" y="5562600"/>
            <a:ext cx="1905000" cy="1524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6" name="Rectangle 16"/>
          <p:cNvSpPr>
            <a:spLocks noChangeArrowheads="1"/>
          </p:cNvSpPr>
          <p:nvPr/>
        </p:nvSpPr>
        <p:spPr bwMode="auto">
          <a:xfrm>
            <a:off x="3200400" y="6019800"/>
            <a:ext cx="1905000" cy="304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7" name="Rectangle 17"/>
          <p:cNvSpPr>
            <a:spLocks noChangeArrowheads="1"/>
          </p:cNvSpPr>
          <p:nvPr/>
        </p:nvSpPr>
        <p:spPr bwMode="auto">
          <a:xfrm>
            <a:off x="5562600" y="4191000"/>
            <a:ext cx="2133600" cy="304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8" name="Rectangle 18"/>
          <p:cNvSpPr>
            <a:spLocks noChangeArrowheads="1"/>
          </p:cNvSpPr>
          <p:nvPr/>
        </p:nvSpPr>
        <p:spPr bwMode="auto">
          <a:xfrm>
            <a:off x="5562600" y="4800600"/>
            <a:ext cx="2133600" cy="4572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9" name="Rectangle 19"/>
          <p:cNvSpPr>
            <a:spLocks noChangeArrowheads="1"/>
          </p:cNvSpPr>
          <p:nvPr/>
        </p:nvSpPr>
        <p:spPr bwMode="auto">
          <a:xfrm>
            <a:off x="5562600" y="5562600"/>
            <a:ext cx="2133600" cy="685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p:txBody>
          <a:bodyPr/>
          <a:lstStyle/>
          <a:p>
            <a:r>
              <a:rPr lang="en-US"/>
              <a:t>What is Information Extraction?</a:t>
            </a:r>
          </a:p>
        </p:txBody>
      </p:sp>
      <p:sp>
        <p:nvSpPr>
          <p:cNvPr id="1205251" name="Rectangle 3"/>
          <p:cNvSpPr>
            <a:spLocks noGrp="1" noChangeArrowheads="1"/>
          </p:cNvSpPr>
          <p:nvPr>
            <p:ph type="body" idx="1"/>
          </p:nvPr>
        </p:nvSpPr>
        <p:spPr>
          <a:xfrm>
            <a:off x="685800" y="1524000"/>
            <a:ext cx="7924800" cy="4572000"/>
          </a:xfrm>
        </p:spPr>
        <p:txBody>
          <a:bodyPr/>
          <a:lstStyle/>
          <a:p>
            <a:r>
              <a:rPr lang="en-US"/>
              <a:t>Recovering structured data from formatted text</a:t>
            </a:r>
          </a:p>
          <a:p>
            <a:pPr lvl="1"/>
            <a:r>
              <a:rPr lang="en-US"/>
              <a:t>Identifying fields (e.g. named entity recognition)</a:t>
            </a:r>
          </a:p>
          <a:p>
            <a:pPr lvl="1"/>
            <a:r>
              <a:rPr lang="en-US"/>
              <a:t>Understanding relations between fields (e.g. record association)</a:t>
            </a:r>
          </a:p>
          <a:p>
            <a:endParaRPr lang="en-US"/>
          </a:p>
        </p:txBody>
      </p:sp>
      <p:pic>
        <p:nvPicPr>
          <p:cNvPr id="1205252" name="Picture 4"/>
          <p:cNvPicPr>
            <a:picLocks noChangeAspect="1" noChangeArrowheads="1"/>
          </p:cNvPicPr>
          <p:nvPr/>
        </p:nvPicPr>
        <p:blipFill>
          <a:blip r:embed="rId3"/>
          <a:srcRect l="1891" t="40703" r="28174" b="14233"/>
          <a:stretch>
            <a:fillRect/>
          </a:stretch>
        </p:blipFill>
        <p:spPr bwMode="auto">
          <a:xfrm>
            <a:off x="685800" y="3505200"/>
            <a:ext cx="7391400" cy="3095625"/>
          </a:xfrm>
          <a:prstGeom prst="rect">
            <a:avLst/>
          </a:prstGeom>
          <a:noFill/>
          <a:ln w="9525">
            <a:noFill/>
            <a:miter lim="800000"/>
            <a:headEnd/>
            <a:tailEnd/>
          </a:ln>
          <a:effectLst/>
        </p:spPr>
      </p:pic>
      <p:sp>
        <p:nvSpPr>
          <p:cNvPr id="1205253" name="Text Box 5"/>
          <p:cNvSpPr txBox="1">
            <a:spLocks noChangeArrowheads="1"/>
          </p:cNvSpPr>
          <p:nvPr/>
        </p:nvSpPr>
        <p:spPr bwMode="auto">
          <a:xfrm>
            <a:off x="4632325" y="35417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205254" name="Rectangle 6"/>
          <p:cNvSpPr>
            <a:spLocks noChangeArrowheads="1"/>
          </p:cNvSpPr>
          <p:nvPr/>
        </p:nvSpPr>
        <p:spPr bwMode="auto">
          <a:xfrm>
            <a:off x="3200400" y="3962400"/>
            <a:ext cx="1905000" cy="2286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55" name="Rectangle 7"/>
          <p:cNvSpPr>
            <a:spLocks noChangeArrowheads="1"/>
          </p:cNvSpPr>
          <p:nvPr/>
        </p:nvSpPr>
        <p:spPr bwMode="auto">
          <a:xfrm>
            <a:off x="3200400" y="4572000"/>
            <a:ext cx="19050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56" name="Rectangle 8"/>
          <p:cNvSpPr>
            <a:spLocks noChangeArrowheads="1"/>
          </p:cNvSpPr>
          <p:nvPr/>
        </p:nvSpPr>
        <p:spPr bwMode="auto">
          <a:xfrm>
            <a:off x="3200400" y="5334000"/>
            <a:ext cx="1905000" cy="2286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57" name="Rectangle 9"/>
          <p:cNvSpPr>
            <a:spLocks noChangeArrowheads="1"/>
          </p:cNvSpPr>
          <p:nvPr/>
        </p:nvSpPr>
        <p:spPr bwMode="auto">
          <a:xfrm>
            <a:off x="3200400" y="5791200"/>
            <a:ext cx="19050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58" name="Rectangle 10"/>
          <p:cNvSpPr>
            <a:spLocks noChangeArrowheads="1"/>
          </p:cNvSpPr>
          <p:nvPr/>
        </p:nvSpPr>
        <p:spPr bwMode="auto">
          <a:xfrm>
            <a:off x="5562600" y="3962400"/>
            <a:ext cx="21336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59" name="Rectangle 11"/>
          <p:cNvSpPr>
            <a:spLocks noChangeArrowheads="1"/>
          </p:cNvSpPr>
          <p:nvPr/>
        </p:nvSpPr>
        <p:spPr bwMode="auto">
          <a:xfrm>
            <a:off x="5562600" y="4572000"/>
            <a:ext cx="2133600" cy="2286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0" name="Rectangle 12"/>
          <p:cNvSpPr>
            <a:spLocks noChangeArrowheads="1"/>
          </p:cNvSpPr>
          <p:nvPr/>
        </p:nvSpPr>
        <p:spPr bwMode="auto">
          <a:xfrm>
            <a:off x="5562600" y="5334000"/>
            <a:ext cx="21336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1" name="Rectangle 13"/>
          <p:cNvSpPr>
            <a:spLocks noChangeArrowheads="1"/>
          </p:cNvSpPr>
          <p:nvPr/>
        </p:nvSpPr>
        <p:spPr bwMode="auto">
          <a:xfrm>
            <a:off x="3200400" y="4191000"/>
            <a:ext cx="1905000" cy="3048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2" name="Rectangle 14"/>
          <p:cNvSpPr>
            <a:spLocks noChangeArrowheads="1"/>
          </p:cNvSpPr>
          <p:nvPr/>
        </p:nvSpPr>
        <p:spPr bwMode="auto">
          <a:xfrm>
            <a:off x="3200400" y="4800600"/>
            <a:ext cx="1905000" cy="4572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3" name="Rectangle 15"/>
          <p:cNvSpPr>
            <a:spLocks noChangeArrowheads="1"/>
          </p:cNvSpPr>
          <p:nvPr/>
        </p:nvSpPr>
        <p:spPr bwMode="auto">
          <a:xfrm>
            <a:off x="3200400" y="5562600"/>
            <a:ext cx="1905000" cy="1524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4" name="Rectangle 16"/>
          <p:cNvSpPr>
            <a:spLocks noChangeArrowheads="1"/>
          </p:cNvSpPr>
          <p:nvPr/>
        </p:nvSpPr>
        <p:spPr bwMode="auto">
          <a:xfrm>
            <a:off x="3200400" y="6019800"/>
            <a:ext cx="19050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5" name="Rectangle 17"/>
          <p:cNvSpPr>
            <a:spLocks noChangeArrowheads="1"/>
          </p:cNvSpPr>
          <p:nvPr/>
        </p:nvSpPr>
        <p:spPr bwMode="auto">
          <a:xfrm>
            <a:off x="5562600" y="4191000"/>
            <a:ext cx="21336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6" name="Rectangle 18"/>
          <p:cNvSpPr>
            <a:spLocks noChangeArrowheads="1"/>
          </p:cNvSpPr>
          <p:nvPr/>
        </p:nvSpPr>
        <p:spPr bwMode="auto">
          <a:xfrm>
            <a:off x="5562600" y="4800600"/>
            <a:ext cx="2133600" cy="4572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7" name="Rectangle 19"/>
          <p:cNvSpPr>
            <a:spLocks noChangeArrowheads="1"/>
          </p:cNvSpPr>
          <p:nvPr/>
        </p:nvSpPr>
        <p:spPr bwMode="auto">
          <a:xfrm>
            <a:off x="5562600" y="5562600"/>
            <a:ext cx="2133600" cy="685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a:lstStyle/>
          <a:p>
            <a:r>
              <a:rPr lang="en-US"/>
              <a:t>What is Information Extraction?</a:t>
            </a:r>
          </a:p>
        </p:txBody>
      </p:sp>
      <p:sp>
        <p:nvSpPr>
          <p:cNvPr id="1192963" name="Rectangle 3"/>
          <p:cNvSpPr>
            <a:spLocks noGrp="1" noChangeArrowheads="1"/>
          </p:cNvSpPr>
          <p:nvPr>
            <p:ph type="body" idx="1"/>
          </p:nvPr>
        </p:nvSpPr>
        <p:spPr>
          <a:xfrm>
            <a:off x="685800" y="1524000"/>
            <a:ext cx="7924800" cy="4572000"/>
          </a:xfrm>
        </p:spPr>
        <p:txBody>
          <a:bodyPr/>
          <a:lstStyle/>
          <a:p>
            <a:r>
              <a:rPr lang="en-US"/>
              <a:t>Recovering structured data from formatted text</a:t>
            </a:r>
          </a:p>
          <a:p>
            <a:pPr lvl="1"/>
            <a:r>
              <a:rPr lang="en-US"/>
              <a:t>Identifying fields (e.g. named entity recognition)</a:t>
            </a:r>
          </a:p>
          <a:p>
            <a:pPr lvl="1"/>
            <a:r>
              <a:rPr lang="en-US"/>
              <a:t>Understanding relations between fields (e.g. record association)</a:t>
            </a:r>
          </a:p>
          <a:p>
            <a:pPr lvl="1"/>
            <a:r>
              <a:rPr lang="en-US"/>
              <a:t>Normalization and deduplication</a:t>
            </a:r>
          </a:p>
        </p:txBody>
      </p:sp>
      <p:pic>
        <p:nvPicPr>
          <p:cNvPr id="1192964" name="Picture 4"/>
          <p:cNvPicPr>
            <a:picLocks noChangeAspect="1" noChangeArrowheads="1"/>
          </p:cNvPicPr>
          <p:nvPr/>
        </p:nvPicPr>
        <p:blipFill>
          <a:blip r:embed="rId3"/>
          <a:srcRect l="18182" t="29337" r="51999" b="38950"/>
          <a:stretch>
            <a:fillRect/>
          </a:stretch>
        </p:blipFill>
        <p:spPr bwMode="auto">
          <a:xfrm>
            <a:off x="228600" y="3657600"/>
            <a:ext cx="3124200" cy="3048000"/>
          </a:xfrm>
          <a:prstGeom prst="rect">
            <a:avLst/>
          </a:prstGeom>
          <a:noFill/>
          <a:ln w="9525">
            <a:solidFill>
              <a:schemeClr val="tx1"/>
            </a:solidFill>
            <a:miter lim="800000"/>
            <a:headEnd/>
            <a:tailEnd/>
          </a:ln>
          <a:effectLst/>
        </p:spPr>
      </p:pic>
      <p:pic>
        <p:nvPicPr>
          <p:cNvPr id="1192965" name="Picture 5"/>
          <p:cNvPicPr>
            <a:picLocks noChangeAspect="1" noChangeArrowheads="1"/>
          </p:cNvPicPr>
          <p:nvPr/>
        </p:nvPicPr>
        <p:blipFill>
          <a:blip r:embed="rId4"/>
          <a:srcRect l="44429" t="67325" r="28174" b="14233"/>
          <a:stretch>
            <a:fillRect/>
          </a:stretch>
        </p:blipFill>
        <p:spPr bwMode="auto">
          <a:xfrm>
            <a:off x="4953000" y="3810000"/>
            <a:ext cx="2895600" cy="1266825"/>
          </a:xfrm>
          <a:prstGeom prst="rect">
            <a:avLst/>
          </a:prstGeom>
          <a:noFill/>
          <a:ln w="9525">
            <a:solidFill>
              <a:schemeClr val="tx1"/>
            </a:solidFill>
            <a:miter lim="800000"/>
            <a:headEnd/>
            <a:tailEnd/>
          </a:ln>
          <a:effectLst/>
        </p:spPr>
      </p:pic>
      <p:pic>
        <p:nvPicPr>
          <p:cNvPr id="1192967" name="Picture 7"/>
          <p:cNvPicPr>
            <a:picLocks noChangeAspect="1" noChangeArrowheads="1"/>
          </p:cNvPicPr>
          <p:nvPr/>
        </p:nvPicPr>
        <p:blipFill>
          <a:blip r:embed="rId5"/>
          <a:srcRect l="16000" t="56293" r="31636" b="27850"/>
          <a:stretch>
            <a:fillRect/>
          </a:stretch>
        </p:blipFill>
        <p:spPr bwMode="auto">
          <a:xfrm>
            <a:off x="3429000" y="5181600"/>
            <a:ext cx="5486400" cy="1524000"/>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304800"/>
            <a:ext cx="7772400" cy="1143000"/>
          </a:xfrm>
        </p:spPr>
        <p:txBody>
          <a:bodyPr/>
          <a:lstStyle/>
          <a:p>
            <a:r>
              <a:rPr lang="en-US" dirty="0" smtClean="0"/>
              <a:t>What is information extraction?</a:t>
            </a:r>
            <a:endParaRPr lang="en-US" dirty="0"/>
          </a:p>
        </p:txBody>
      </p:sp>
      <p:sp>
        <p:nvSpPr>
          <p:cNvPr id="25603" name="Rectangle 3"/>
          <p:cNvSpPr>
            <a:spLocks noGrp="1" noChangeArrowheads="1"/>
          </p:cNvSpPr>
          <p:nvPr>
            <p:ph type="body" idx="1"/>
          </p:nvPr>
        </p:nvSpPr>
        <p:spPr>
          <a:xfrm>
            <a:off x="685800" y="1219200"/>
            <a:ext cx="7772400" cy="2743200"/>
          </a:xfrm>
        </p:spPr>
        <p:txBody>
          <a:bodyPr/>
          <a:lstStyle/>
          <a:p>
            <a:r>
              <a:rPr lang="en-US" dirty="0"/>
              <a:t>Input:  Text Document</a:t>
            </a:r>
          </a:p>
          <a:p>
            <a:pPr lvl="1"/>
            <a:r>
              <a:rPr lang="en-US" dirty="0"/>
              <a:t>Various sources:  web, e-mail, journals, …</a:t>
            </a:r>
          </a:p>
          <a:p>
            <a:r>
              <a:rPr lang="en-US" dirty="0"/>
              <a:t>Output:  </a:t>
            </a:r>
            <a:r>
              <a:rPr lang="en-US" dirty="0" smtClean="0">
                <a:ea typeface="Times New Roman" pitchFamily="-107" charset="0"/>
                <a:cs typeface="Times New Roman" pitchFamily="-107" charset="0"/>
              </a:rPr>
              <a:t>Relevant </a:t>
            </a:r>
            <a:r>
              <a:rPr lang="en-US" dirty="0">
                <a:ea typeface="Times New Roman" pitchFamily="-107" charset="0"/>
                <a:cs typeface="Times New Roman" pitchFamily="-107" charset="0"/>
              </a:rPr>
              <a:t>fragments of text</a:t>
            </a:r>
            <a:r>
              <a:rPr lang="en-US" dirty="0"/>
              <a:t>, possibly </a:t>
            </a:r>
            <a:r>
              <a:rPr lang="en-US" dirty="0">
                <a:ea typeface="Times New Roman" pitchFamily="-107" charset="0"/>
                <a:cs typeface="Times New Roman" pitchFamily="-107" charset="0"/>
              </a:rPr>
              <a:t>to be processed later in some automated </a:t>
            </a:r>
            <a:r>
              <a:rPr lang="en-US" dirty="0" smtClean="0">
                <a:ea typeface="Times New Roman" pitchFamily="-107" charset="0"/>
                <a:cs typeface="Times New Roman" pitchFamily="-107" charset="0"/>
              </a:rPr>
              <a:t>way</a:t>
            </a:r>
            <a:endParaRPr lang="en-US" dirty="0"/>
          </a:p>
        </p:txBody>
      </p:sp>
      <p:pic>
        <p:nvPicPr>
          <p:cNvPr id="25604" name="Picture 4" descr="C:\School\Research\bwi\Presentation\documents.jpg"/>
          <p:cNvPicPr>
            <a:picLocks noChangeAspect="1" noChangeArrowheads="1"/>
          </p:cNvPicPr>
          <p:nvPr/>
        </p:nvPicPr>
        <p:blipFill>
          <a:blip r:embed="rId2"/>
          <a:srcRect/>
          <a:stretch>
            <a:fillRect/>
          </a:stretch>
        </p:blipFill>
        <p:spPr bwMode="auto">
          <a:xfrm>
            <a:off x="2057400" y="4114800"/>
            <a:ext cx="1419225" cy="1828800"/>
          </a:xfrm>
          <a:prstGeom prst="rect">
            <a:avLst/>
          </a:prstGeom>
          <a:noFill/>
        </p:spPr>
      </p:pic>
      <p:sp>
        <p:nvSpPr>
          <p:cNvPr id="25605" name="Line 5"/>
          <p:cNvSpPr>
            <a:spLocks noChangeShapeType="1"/>
          </p:cNvSpPr>
          <p:nvPr/>
        </p:nvSpPr>
        <p:spPr bwMode="auto">
          <a:xfrm>
            <a:off x="3657600" y="4724400"/>
            <a:ext cx="381000" cy="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sp>
        <p:nvSpPr>
          <p:cNvPr id="25606" name="Text Box 6"/>
          <p:cNvSpPr txBox="1">
            <a:spLocks noChangeArrowheads="1"/>
          </p:cNvSpPr>
          <p:nvPr/>
        </p:nvSpPr>
        <p:spPr bwMode="auto">
          <a:xfrm>
            <a:off x="4191000" y="4343400"/>
            <a:ext cx="762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000" b="1"/>
              <a:t>IE</a:t>
            </a:r>
          </a:p>
        </p:txBody>
      </p:sp>
      <p:sp>
        <p:nvSpPr>
          <p:cNvPr id="25607" name="Line 7"/>
          <p:cNvSpPr>
            <a:spLocks noChangeShapeType="1"/>
          </p:cNvSpPr>
          <p:nvPr/>
        </p:nvSpPr>
        <p:spPr bwMode="auto">
          <a:xfrm>
            <a:off x="5029200" y="4724400"/>
            <a:ext cx="381000" cy="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pic>
        <p:nvPicPr>
          <p:cNvPr id="25608" name="Picture 8" descr="C:\School\Research\bwi\Presentation\database.gif"/>
          <p:cNvPicPr>
            <a:picLocks noChangeAspect="1" noChangeArrowheads="1"/>
          </p:cNvPicPr>
          <p:nvPr/>
        </p:nvPicPr>
        <p:blipFill>
          <a:blip r:embed="rId3"/>
          <a:srcRect/>
          <a:stretch>
            <a:fillRect/>
          </a:stretch>
        </p:blipFill>
        <p:spPr bwMode="auto">
          <a:xfrm>
            <a:off x="5715000" y="3810000"/>
            <a:ext cx="1185863" cy="1676400"/>
          </a:xfrm>
          <a:prstGeom prst="rect">
            <a:avLst/>
          </a:prstGeom>
          <a:noFill/>
        </p:spPr>
      </p:pic>
      <p:sp>
        <p:nvSpPr>
          <p:cNvPr id="25609" name="Text Box 9"/>
          <p:cNvSpPr txBox="1">
            <a:spLocks noChangeArrowheads="1"/>
          </p:cNvSpPr>
          <p:nvPr/>
        </p:nvSpPr>
        <p:spPr bwMode="auto">
          <a:xfrm>
            <a:off x="5334000" y="5715000"/>
            <a:ext cx="22860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1"/>
              <a:t>User Queries</a:t>
            </a:r>
          </a:p>
        </p:txBody>
      </p:sp>
      <p:sp>
        <p:nvSpPr>
          <p:cNvPr id="25610" name="Line 10"/>
          <p:cNvSpPr>
            <a:spLocks noChangeShapeType="1"/>
          </p:cNvSpPr>
          <p:nvPr/>
        </p:nvSpPr>
        <p:spPr bwMode="auto">
          <a:xfrm flipV="1">
            <a:off x="6324600" y="5410200"/>
            <a:ext cx="0" cy="38100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304800" y="152400"/>
            <a:ext cx="5715000" cy="1143000"/>
          </a:xfrm>
        </p:spPr>
        <p:txBody>
          <a:bodyPr/>
          <a:lstStyle/>
          <a:p>
            <a:pPr algn="l"/>
            <a:r>
              <a:rPr lang="en-US" sz="3600" dirty="0"/>
              <a:t>Not all documents are </a:t>
            </a:r>
            <a:br>
              <a:rPr lang="en-US" sz="3600" dirty="0"/>
            </a:br>
            <a:r>
              <a:rPr lang="en-US" sz="3600" dirty="0"/>
              <a:t>created equal…</a:t>
            </a:r>
          </a:p>
        </p:txBody>
      </p:sp>
      <p:sp>
        <p:nvSpPr>
          <p:cNvPr id="26627" name="Rectangle 1027"/>
          <p:cNvSpPr>
            <a:spLocks noGrp="1" noChangeArrowheads="1"/>
          </p:cNvSpPr>
          <p:nvPr>
            <p:ph type="body" idx="1"/>
          </p:nvPr>
        </p:nvSpPr>
        <p:spPr>
          <a:xfrm>
            <a:off x="685800" y="2286000"/>
            <a:ext cx="7772400" cy="3505200"/>
          </a:xfrm>
        </p:spPr>
        <p:txBody>
          <a:bodyPr/>
          <a:lstStyle/>
          <a:p>
            <a:pPr>
              <a:lnSpc>
                <a:spcPct val="90000"/>
              </a:lnSpc>
            </a:pPr>
            <a:r>
              <a:rPr lang="en-US" dirty="0"/>
              <a:t>Varying regularity</a:t>
            </a:r>
            <a:r>
              <a:rPr lang="en-US" dirty="0" smtClean="0"/>
              <a:t> in </a:t>
            </a:r>
            <a:r>
              <a:rPr lang="en-US" u="sng" dirty="0"/>
              <a:t>document collections</a:t>
            </a:r>
          </a:p>
          <a:p>
            <a:pPr>
              <a:lnSpc>
                <a:spcPct val="90000"/>
              </a:lnSpc>
            </a:pPr>
            <a:r>
              <a:rPr lang="en-US" dirty="0"/>
              <a:t>Natural or unstructured</a:t>
            </a:r>
          </a:p>
          <a:p>
            <a:pPr lvl="1">
              <a:lnSpc>
                <a:spcPct val="90000"/>
              </a:lnSpc>
            </a:pPr>
            <a:r>
              <a:rPr lang="en-US" dirty="0"/>
              <a:t>Little obvious structural information</a:t>
            </a:r>
          </a:p>
          <a:p>
            <a:pPr>
              <a:lnSpc>
                <a:spcPct val="90000"/>
              </a:lnSpc>
            </a:pPr>
            <a:r>
              <a:rPr lang="en-US" dirty="0"/>
              <a:t>Partially structured</a:t>
            </a:r>
          </a:p>
          <a:p>
            <a:pPr lvl="1">
              <a:lnSpc>
                <a:spcPct val="90000"/>
              </a:lnSpc>
            </a:pPr>
            <a:r>
              <a:rPr lang="en-US" dirty="0"/>
              <a:t>Contain some canonical formatting</a:t>
            </a:r>
          </a:p>
          <a:p>
            <a:pPr>
              <a:lnSpc>
                <a:spcPct val="90000"/>
              </a:lnSpc>
            </a:pPr>
            <a:r>
              <a:rPr lang="en-US" dirty="0"/>
              <a:t>Highly structured</a:t>
            </a:r>
          </a:p>
          <a:p>
            <a:pPr lvl="1">
              <a:lnSpc>
                <a:spcPct val="90000"/>
              </a:lnSpc>
            </a:pPr>
            <a:r>
              <a:rPr lang="en-US" dirty="0"/>
              <a:t>Often, automatically generated</a:t>
            </a:r>
          </a:p>
        </p:txBody>
      </p:sp>
      <p:pic>
        <p:nvPicPr>
          <p:cNvPr id="26628" name="Picture 1028" descr="C:\School\Research\bwi\Presentation\documents.jpg"/>
          <p:cNvPicPr>
            <a:picLocks noChangeAspect="1" noChangeArrowheads="1"/>
          </p:cNvPicPr>
          <p:nvPr/>
        </p:nvPicPr>
        <p:blipFill>
          <a:blip r:embed="rId2"/>
          <a:srcRect/>
          <a:stretch>
            <a:fillRect/>
          </a:stretch>
        </p:blipFill>
        <p:spPr bwMode="auto">
          <a:xfrm>
            <a:off x="6248400" y="228600"/>
            <a:ext cx="1825625" cy="1676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228600"/>
            <a:ext cx="7772400" cy="1143000"/>
          </a:xfrm>
        </p:spPr>
        <p:txBody>
          <a:bodyPr/>
          <a:lstStyle/>
          <a:p>
            <a:pPr algn="ctr"/>
            <a:r>
              <a:rPr lang="en-US"/>
              <a:t>Natural Text:  MEDLINE </a:t>
            </a:r>
            <a:br>
              <a:rPr lang="en-US"/>
            </a:br>
            <a:r>
              <a:rPr lang="en-US"/>
              <a:t>Journal Abstracts</a:t>
            </a:r>
          </a:p>
        </p:txBody>
      </p:sp>
      <p:sp>
        <p:nvSpPr>
          <p:cNvPr id="32772" name="Text Box 4"/>
          <p:cNvSpPr txBox="1">
            <a:spLocks noChangeArrowheads="1"/>
          </p:cNvSpPr>
          <p:nvPr/>
        </p:nvSpPr>
        <p:spPr bwMode="auto">
          <a:xfrm>
            <a:off x="381000" y="1828800"/>
            <a:ext cx="8458200" cy="4832092"/>
          </a:xfrm>
          <a:prstGeom prst="rect">
            <a:avLst/>
          </a:prstGeom>
          <a:noFill/>
          <a:ln w="9525">
            <a:solidFill>
              <a:schemeClr val="tx1"/>
            </a:solidFill>
            <a:miter lim="800000"/>
            <a:headEnd/>
            <a:tailEnd/>
          </a:ln>
          <a:effectLst/>
        </p:spPr>
        <p:txBody>
          <a:bodyPr wrap="square">
            <a:prstTxWarp prst="textNoShape">
              <a:avLst/>
            </a:prstTxWarp>
            <a:spAutoFit/>
          </a:bodyPr>
          <a:lstStyle/>
          <a:p>
            <a:r>
              <a:rPr lang="en-US" sz="1400" dirty="0">
                <a:latin typeface="Arial" pitchFamily="-107" charset="0"/>
              </a:rPr>
              <a:t>BACKGROUND: The most challenging aspect of revision hip surgery is the management of bone loss. A reliable and valid measure of bone loss is important since it will aid in future studies of hip revisions and in preoperative planning. We developed a measure of femoral and </a:t>
            </a:r>
            <a:r>
              <a:rPr lang="en-US" sz="1400" dirty="0" err="1">
                <a:latin typeface="Arial" pitchFamily="-107" charset="0"/>
              </a:rPr>
              <a:t>acetabular</a:t>
            </a:r>
            <a:r>
              <a:rPr lang="en-US" sz="1400" dirty="0">
                <a:latin typeface="Arial" pitchFamily="-107" charset="0"/>
              </a:rPr>
              <a:t> bone loss associated with failed total hip </a:t>
            </a:r>
            <a:r>
              <a:rPr lang="en-US" sz="1400" dirty="0" err="1">
                <a:latin typeface="Arial" pitchFamily="-107" charset="0"/>
              </a:rPr>
              <a:t>arthroplasty</a:t>
            </a:r>
            <a:r>
              <a:rPr lang="en-US" sz="1400" dirty="0">
                <a:latin typeface="Arial" pitchFamily="-107" charset="0"/>
              </a:rPr>
              <a:t>. The purpose of the present study was to </a:t>
            </a:r>
            <a:r>
              <a:rPr lang="en-US" sz="1400" dirty="0">
                <a:solidFill>
                  <a:srgbClr val="FF0000"/>
                </a:solidFill>
                <a:latin typeface="Arial" pitchFamily="-107" charset="0"/>
              </a:rPr>
              <a:t>measure the reliability and the </a:t>
            </a:r>
            <a:r>
              <a:rPr lang="en-US" sz="1400" dirty="0" err="1">
                <a:solidFill>
                  <a:srgbClr val="FF0000"/>
                </a:solidFill>
                <a:latin typeface="Arial" pitchFamily="-107" charset="0"/>
              </a:rPr>
              <a:t>intraoperative</a:t>
            </a:r>
            <a:r>
              <a:rPr lang="en-US" sz="1400" dirty="0">
                <a:solidFill>
                  <a:srgbClr val="FF0000"/>
                </a:solidFill>
                <a:latin typeface="Arial" pitchFamily="-107" charset="0"/>
              </a:rPr>
              <a:t> validity of this measure</a:t>
            </a:r>
            <a:r>
              <a:rPr lang="en-US" sz="1400" dirty="0">
                <a:latin typeface="Arial" pitchFamily="-107" charset="0"/>
              </a:rPr>
              <a:t> and to determine how it may be useful in preoperative planning. METHODS: From July 1997 to December 1998, </a:t>
            </a:r>
            <a:r>
              <a:rPr lang="en-US" sz="1400" dirty="0">
                <a:solidFill>
                  <a:srgbClr val="FF0000"/>
                </a:solidFill>
                <a:latin typeface="Arial" pitchFamily="-107" charset="0"/>
              </a:rPr>
              <a:t>forty-five consecutive patients</a:t>
            </a:r>
            <a:r>
              <a:rPr lang="en-US" sz="1400" dirty="0">
                <a:latin typeface="Arial" pitchFamily="-107" charset="0"/>
              </a:rPr>
              <a:t> with a failed hip prosthesis in need of revision surgery were prospectively followed. Three general </a:t>
            </a:r>
            <a:r>
              <a:rPr lang="en-US" sz="1400" dirty="0" err="1">
                <a:latin typeface="Arial" pitchFamily="-107" charset="0"/>
              </a:rPr>
              <a:t>orthopaedic</a:t>
            </a:r>
            <a:r>
              <a:rPr lang="en-US" sz="1400" dirty="0">
                <a:latin typeface="Arial" pitchFamily="-107" charset="0"/>
              </a:rPr>
              <a:t> surgeons were taught the radiographic classification system, and two of them classified standardized preoperative </a:t>
            </a:r>
            <a:r>
              <a:rPr lang="en-US" sz="1400" dirty="0" err="1">
                <a:latin typeface="Arial" pitchFamily="-107" charset="0"/>
              </a:rPr>
              <a:t>anteroposterior</a:t>
            </a:r>
            <a:r>
              <a:rPr lang="en-US" sz="1400" dirty="0">
                <a:latin typeface="Arial" pitchFamily="-107" charset="0"/>
              </a:rPr>
              <a:t> and lateral hip radiographs with use of the system. </a:t>
            </a:r>
            <a:r>
              <a:rPr lang="en-US" sz="1400" dirty="0" err="1">
                <a:latin typeface="Arial" pitchFamily="-107" charset="0"/>
              </a:rPr>
              <a:t>Interobserver</a:t>
            </a:r>
            <a:r>
              <a:rPr lang="en-US" sz="1400" dirty="0">
                <a:latin typeface="Arial" pitchFamily="-107" charset="0"/>
              </a:rPr>
              <a:t> testing was carried out in a </a:t>
            </a:r>
            <a:r>
              <a:rPr lang="en-US" sz="1400" dirty="0">
                <a:solidFill>
                  <a:srgbClr val="FF0000"/>
                </a:solidFill>
                <a:latin typeface="Arial" pitchFamily="-107" charset="0"/>
              </a:rPr>
              <a:t>blinded fashion</a:t>
            </a:r>
            <a:r>
              <a:rPr lang="en-US" sz="1400" dirty="0">
                <a:latin typeface="Arial" pitchFamily="-107" charset="0"/>
              </a:rPr>
              <a:t>. These results were then compared with the </a:t>
            </a:r>
            <a:r>
              <a:rPr lang="en-US" sz="1400" dirty="0" err="1">
                <a:latin typeface="Arial" pitchFamily="-107" charset="0"/>
              </a:rPr>
              <a:t>intraoperative</a:t>
            </a:r>
            <a:r>
              <a:rPr lang="en-US" sz="1400" dirty="0">
                <a:latin typeface="Arial" pitchFamily="-107" charset="0"/>
              </a:rPr>
              <a:t> findings of the third surgeon, who was blinded to the preoperative ratings. Kappa statistics (</a:t>
            </a:r>
            <a:r>
              <a:rPr lang="en-US" sz="1400" dirty="0" err="1">
                <a:latin typeface="Arial" pitchFamily="-107" charset="0"/>
              </a:rPr>
              <a:t>unweighted</a:t>
            </a:r>
            <a:r>
              <a:rPr lang="en-US" sz="1400" dirty="0">
                <a:latin typeface="Arial" pitchFamily="-107" charset="0"/>
              </a:rPr>
              <a:t> and weighted) were used to assess correlation. </a:t>
            </a:r>
            <a:r>
              <a:rPr lang="en-US" sz="1400" dirty="0" err="1">
                <a:latin typeface="Arial" pitchFamily="-107" charset="0"/>
              </a:rPr>
              <a:t>Interobserver</a:t>
            </a:r>
            <a:r>
              <a:rPr lang="en-US" sz="1400" dirty="0">
                <a:latin typeface="Arial" pitchFamily="-107" charset="0"/>
              </a:rPr>
              <a:t> reliability was assessed by examining the agreement between the two preoperative raters. Prognostic validity was assessed by examining the agreement between the assessment by either Rater 1 or Rater 2 and the </a:t>
            </a:r>
            <a:r>
              <a:rPr lang="en-US" sz="1400" dirty="0" err="1">
                <a:latin typeface="Arial" pitchFamily="-107" charset="0"/>
              </a:rPr>
              <a:t>intraoperative</a:t>
            </a:r>
            <a:r>
              <a:rPr lang="en-US" sz="1400" dirty="0">
                <a:latin typeface="Arial" pitchFamily="-107" charset="0"/>
              </a:rPr>
              <a:t> assessment (reference standard). RESULTS: With regard to the assessments of both the femur and the </a:t>
            </a:r>
            <a:r>
              <a:rPr lang="en-US" sz="1400" dirty="0" err="1">
                <a:latin typeface="Arial" pitchFamily="-107" charset="0"/>
              </a:rPr>
              <a:t>acetabulum</a:t>
            </a:r>
            <a:r>
              <a:rPr lang="en-US" sz="1400" dirty="0">
                <a:latin typeface="Arial" pitchFamily="-107" charset="0"/>
              </a:rPr>
              <a:t>, there was significant agreement (</a:t>
            </a:r>
            <a:r>
              <a:rPr lang="en-US" sz="1400" dirty="0" err="1">
                <a:latin typeface="Arial" pitchFamily="-107" charset="0"/>
              </a:rPr>
              <a:t>p</a:t>
            </a:r>
            <a:r>
              <a:rPr lang="en-US" sz="1400" dirty="0">
                <a:latin typeface="Arial" pitchFamily="-107" charset="0"/>
              </a:rPr>
              <a:t> &lt; 0.0001) between the preoperative raters (reliability), with weighted kappa values of &gt;0.75. There was also significant agreement (</a:t>
            </a:r>
            <a:r>
              <a:rPr lang="en-US" sz="1400" dirty="0" err="1">
                <a:latin typeface="Arial" pitchFamily="-107" charset="0"/>
              </a:rPr>
              <a:t>p</a:t>
            </a:r>
            <a:r>
              <a:rPr lang="en-US" sz="1400" dirty="0">
                <a:latin typeface="Arial" pitchFamily="-107" charset="0"/>
              </a:rPr>
              <a:t> &lt; 0.0001) between each rater's assessment and the </a:t>
            </a:r>
            <a:r>
              <a:rPr lang="en-US" sz="1400" dirty="0" err="1">
                <a:latin typeface="Arial" pitchFamily="-107" charset="0"/>
              </a:rPr>
              <a:t>intraoperative</a:t>
            </a:r>
            <a:r>
              <a:rPr lang="en-US" sz="1400" dirty="0">
                <a:latin typeface="Arial" pitchFamily="-107" charset="0"/>
              </a:rPr>
              <a:t> assessment (validity) of both the femur and the </a:t>
            </a:r>
            <a:r>
              <a:rPr lang="en-US" sz="1400" dirty="0" err="1">
                <a:latin typeface="Arial" pitchFamily="-107" charset="0"/>
              </a:rPr>
              <a:t>acetabulum</a:t>
            </a:r>
            <a:r>
              <a:rPr lang="en-US" sz="1400" dirty="0">
                <a:latin typeface="Arial" pitchFamily="-107" charset="0"/>
              </a:rPr>
              <a:t>, with weighted kappa values of &gt;0.75. CONCLUSIONS: With use of the newly developed classification system, preoperative radiographs are reliable and valid for assessment of the severity of bone loss that will be found </a:t>
            </a:r>
            <a:r>
              <a:rPr lang="en-US" sz="1400" dirty="0" err="1">
                <a:latin typeface="Arial" pitchFamily="-107" charset="0"/>
              </a:rPr>
              <a:t>intraoperatively</a:t>
            </a:r>
            <a:r>
              <a:rPr lang="en-US" sz="1400" dirty="0">
                <a:latin typeface="Arial" pitchFamily="-107" charset="0"/>
              </a:rPr>
              <a:t>.</a:t>
            </a:r>
          </a:p>
        </p:txBody>
      </p:sp>
      <p:sp>
        <p:nvSpPr>
          <p:cNvPr id="32773" name="Line 5"/>
          <p:cNvSpPr>
            <a:spLocks noChangeShapeType="1"/>
          </p:cNvSpPr>
          <p:nvPr/>
        </p:nvSpPr>
        <p:spPr bwMode="auto">
          <a:xfrm>
            <a:off x="685800" y="1447800"/>
            <a:ext cx="80772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32774" name="Text Box 6"/>
          <p:cNvSpPr txBox="1">
            <a:spLocks noChangeArrowheads="1"/>
          </p:cNvSpPr>
          <p:nvPr/>
        </p:nvSpPr>
        <p:spPr bwMode="auto">
          <a:xfrm>
            <a:off x="228600" y="1447800"/>
            <a:ext cx="73914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00FF"/>
                </a:solidFill>
              </a:rPr>
              <a:t>Extract number of subjects, type of study, conditions, etc.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228600"/>
            <a:ext cx="7772400" cy="1143000"/>
          </a:xfrm>
        </p:spPr>
        <p:txBody>
          <a:bodyPr/>
          <a:lstStyle/>
          <a:p>
            <a:pPr algn="ctr"/>
            <a:r>
              <a:rPr lang="en-US"/>
              <a:t>Partially Structured:  </a:t>
            </a:r>
            <a:br>
              <a:rPr lang="en-US"/>
            </a:br>
            <a:r>
              <a:rPr lang="en-US"/>
              <a:t>Seminar Announcements</a:t>
            </a:r>
          </a:p>
        </p:txBody>
      </p:sp>
      <p:sp>
        <p:nvSpPr>
          <p:cNvPr id="33795" name="Line 3"/>
          <p:cNvSpPr>
            <a:spLocks noChangeShapeType="1"/>
          </p:cNvSpPr>
          <p:nvPr/>
        </p:nvSpPr>
        <p:spPr bwMode="auto">
          <a:xfrm>
            <a:off x="685800" y="1447800"/>
            <a:ext cx="80772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pic>
        <p:nvPicPr>
          <p:cNvPr id="33797" name="Picture 5" descr="C:\School\Research\bwi\Presentation\announce.jpg"/>
          <p:cNvPicPr>
            <a:picLocks noChangeAspect="1" noChangeArrowheads="1"/>
          </p:cNvPicPr>
          <p:nvPr/>
        </p:nvPicPr>
        <p:blipFill>
          <a:blip r:embed="rId2"/>
          <a:srcRect/>
          <a:stretch>
            <a:fillRect/>
          </a:stretch>
        </p:blipFill>
        <p:spPr bwMode="auto">
          <a:xfrm>
            <a:off x="228600" y="2209800"/>
            <a:ext cx="4206875" cy="4419600"/>
          </a:xfrm>
          <a:prstGeom prst="rect">
            <a:avLst/>
          </a:prstGeom>
          <a:noFill/>
        </p:spPr>
      </p:pic>
      <p:pic>
        <p:nvPicPr>
          <p:cNvPr id="33798" name="Picture 6" descr="C:\School\Research\bwi\Presentation\announce2.jpg"/>
          <p:cNvPicPr>
            <a:picLocks noChangeAspect="1" noChangeArrowheads="1"/>
          </p:cNvPicPr>
          <p:nvPr/>
        </p:nvPicPr>
        <p:blipFill>
          <a:blip r:embed="rId3"/>
          <a:srcRect/>
          <a:stretch>
            <a:fillRect/>
          </a:stretch>
        </p:blipFill>
        <p:spPr bwMode="auto">
          <a:xfrm>
            <a:off x="4724400" y="2209800"/>
            <a:ext cx="4206875" cy="4419600"/>
          </a:xfrm>
          <a:prstGeom prst="rect">
            <a:avLst/>
          </a:prstGeom>
          <a:noFill/>
        </p:spPr>
      </p:pic>
      <p:sp>
        <p:nvSpPr>
          <p:cNvPr id="33799" name="Text Box 7"/>
          <p:cNvSpPr txBox="1">
            <a:spLocks noChangeArrowheads="1"/>
          </p:cNvSpPr>
          <p:nvPr/>
        </p:nvSpPr>
        <p:spPr bwMode="auto">
          <a:xfrm>
            <a:off x="2590800" y="1600200"/>
            <a:ext cx="4495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00FF"/>
                </a:solidFill>
              </a:rPr>
              <a:t>Extract time, location, speaker,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152400"/>
            <a:ext cx="7772400" cy="1143000"/>
          </a:xfrm>
        </p:spPr>
        <p:txBody>
          <a:bodyPr/>
          <a:lstStyle/>
          <a:p>
            <a:pPr algn="ctr"/>
            <a:r>
              <a:rPr lang="en-US"/>
              <a:t>Highly Structured:  </a:t>
            </a:r>
            <a:br>
              <a:rPr lang="en-US"/>
            </a:br>
            <a:r>
              <a:rPr lang="en-US"/>
              <a:t>Zagat’s Reviews</a:t>
            </a:r>
          </a:p>
        </p:txBody>
      </p:sp>
      <p:sp>
        <p:nvSpPr>
          <p:cNvPr id="27655" name="Text Box 7"/>
          <p:cNvSpPr txBox="1">
            <a:spLocks noChangeArrowheads="1"/>
          </p:cNvSpPr>
          <p:nvPr/>
        </p:nvSpPr>
        <p:spPr bwMode="auto">
          <a:xfrm>
            <a:off x="1219200" y="1524000"/>
            <a:ext cx="6400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00FF"/>
                </a:solidFill>
              </a:rPr>
              <a:t>Extract restaurant, location, cost, etc.</a:t>
            </a:r>
          </a:p>
        </p:txBody>
      </p:sp>
      <p:pic>
        <p:nvPicPr>
          <p:cNvPr id="27656" name="Picture 8" descr="C:\School\Research\bwi\Presentation\zagats.jpg"/>
          <p:cNvPicPr>
            <a:picLocks noChangeAspect="1" noChangeArrowheads="1"/>
          </p:cNvPicPr>
          <p:nvPr/>
        </p:nvPicPr>
        <p:blipFill>
          <a:blip r:embed="rId2"/>
          <a:srcRect/>
          <a:stretch>
            <a:fillRect/>
          </a:stretch>
        </p:blipFill>
        <p:spPr bwMode="auto">
          <a:xfrm>
            <a:off x="228600" y="2133600"/>
            <a:ext cx="4316413" cy="4495800"/>
          </a:xfrm>
          <a:prstGeom prst="rect">
            <a:avLst/>
          </a:prstGeom>
          <a:noFill/>
        </p:spPr>
      </p:pic>
      <p:pic>
        <p:nvPicPr>
          <p:cNvPr id="27657" name="Picture 9" descr="C:\School\Research\bwi\Presentation\zagats2.jpg"/>
          <p:cNvPicPr>
            <a:picLocks noChangeAspect="1" noChangeArrowheads="1"/>
          </p:cNvPicPr>
          <p:nvPr/>
        </p:nvPicPr>
        <p:blipFill>
          <a:blip r:embed="rId3"/>
          <a:srcRect/>
          <a:stretch>
            <a:fillRect/>
          </a:stretch>
        </p:blipFill>
        <p:spPr bwMode="auto">
          <a:xfrm>
            <a:off x="4724400" y="2133600"/>
            <a:ext cx="4114800" cy="3956050"/>
          </a:xfrm>
          <a:prstGeom prst="rect">
            <a:avLst/>
          </a:prstGeom>
          <a:noFill/>
        </p:spPr>
      </p:pic>
      <p:sp>
        <p:nvSpPr>
          <p:cNvPr id="27658" name="Line 10"/>
          <p:cNvSpPr>
            <a:spLocks noChangeShapeType="1"/>
          </p:cNvSpPr>
          <p:nvPr/>
        </p:nvSpPr>
        <p:spPr bwMode="auto">
          <a:xfrm>
            <a:off x="685800" y="1447800"/>
            <a:ext cx="80772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533400" y="1270079"/>
            <a:ext cx="8229600" cy="1107996"/>
          </a:xfrm>
        </p:spPr>
        <p:txBody>
          <a:bodyPr/>
          <a:lstStyle/>
          <a:p>
            <a:pPr algn="ctr"/>
            <a:r>
              <a:rPr lang="en-US" sz="6600" dirty="0" smtClean="0"/>
              <a:t>Information </a:t>
            </a:r>
            <a:r>
              <a:rPr lang="en-US" sz="6600" dirty="0"/>
              <a:t>Extraction</a:t>
            </a:r>
          </a:p>
        </p:txBody>
      </p:sp>
      <p:sp>
        <p:nvSpPr>
          <p:cNvPr id="7" name="Rectangle 3"/>
          <p:cNvSpPr>
            <a:spLocks noGrp="1" noChangeArrowheads="1"/>
          </p:cNvSpPr>
          <p:nvPr>
            <p:ph type="subTitle" idx="1"/>
          </p:nvPr>
        </p:nvSpPr>
        <p:spPr>
          <a:xfrm>
            <a:off x="2362200" y="3810000"/>
            <a:ext cx="6400800" cy="2209800"/>
          </a:xfrm>
        </p:spPr>
        <p:txBody>
          <a:bodyPr/>
          <a:lstStyle/>
          <a:p>
            <a:pPr algn="r" eaLnBrk="1" hangingPunct="1">
              <a:buFont typeface="Wingdings" pitchFamily="-107" charset="2"/>
              <a:buNone/>
            </a:pPr>
            <a:r>
              <a:rPr lang="en-US" sz="3600" dirty="0"/>
              <a:t>David Kauchak</a:t>
            </a:r>
          </a:p>
          <a:p>
            <a:pPr algn="r" eaLnBrk="1" hangingPunct="1">
              <a:buFont typeface="Wingdings" pitchFamily="-107" charset="2"/>
              <a:buNone/>
            </a:pPr>
            <a:r>
              <a:rPr lang="en-US" sz="3600" dirty="0"/>
              <a:t>cs160</a:t>
            </a:r>
          </a:p>
          <a:p>
            <a:pPr algn="r" eaLnBrk="1" hangingPunct="1">
              <a:buFont typeface="Wingdings" pitchFamily="-107" charset="2"/>
              <a:buNone/>
            </a:pPr>
            <a:r>
              <a:rPr lang="en-US" sz="3600" dirty="0"/>
              <a:t>Fall </a:t>
            </a:r>
            <a:r>
              <a:rPr lang="en-US" sz="3600" dirty="0" smtClean="0"/>
              <a:t>2009</a:t>
            </a:r>
          </a:p>
          <a:p>
            <a:pPr algn="r"/>
            <a:r>
              <a:rPr lang="en-US" sz="1300" i="1" dirty="0" smtClean="0">
                <a:solidFill>
                  <a:srgbClr val="437085"/>
                </a:solidFill>
              </a:rPr>
              <a:t>some content adapted from:</a:t>
            </a:r>
            <a:endParaRPr lang="en-US" sz="1300" dirty="0" smtClean="0"/>
          </a:p>
          <a:p>
            <a:pPr algn="r"/>
            <a:r>
              <a:rPr lang="en-US" sz="1300" dirty="0" smtClean="0"/>
              <a:t>http://www.cs.cmu.edu/~knigam/15-505/ie-lecture.ppt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for Information Retrieval</a:t>
            </a:r>
            <a:endParaRPr lang="en-US" dirty="0"/>
          </a:p>
        </p:txBody>
      </p:sp>
      <p:sp>
        <p:nvSpPr>
          <p:cNvPr id="3" name="Content Placeholder 2"/>
          <p:cNvSpPr>
            <a:spLocks noGrp="1"/>
          </p:cNvSpPr>
          <p:nvPr>
            <p:ph idx="1"/>
          </p:nvPr>
        </p:nvSpPr>
        <p:spPr/>
        <p:txBody>
          <a:bodyPr/>
          <a:lstStyle/>
          <a:p>
            <a:r>
              <a:rPr lang="en-US" dirty="0" smtClean="0"/>
              <a:t>How is this useful for IR?</a:t>
            </a:r>
          </a:p>
          <a:p>
            <a:pPr lvl="1"/>
            <a:r>
              <a:rPr lang="en-US" dirty="0" smtClean="0"/>
              <a:t>zone/field based queries</a:t>
            </a:r>
          </a:p>
          <a:p>
            <a:pPr lvl="2"/>
            <a:r>
              <a:rPr lang="en-US" dirty="0" smtClean="0"/>
              <a:t>explicit: author search</a:t>
            </a:r>
          </a:p>
          <a:p>
            <a:pPr lvl="2"/>
            <a:r>
              <a:rPr lang="en-US" dirty="0" smtClean="0"/>
              <a:t>implicit: recognizing addresses</a:t>
            </a:r>
          </a:p>
          <a:p>
            <a:pPr lvl="1"/>
            <a:r>
              <a:rPr lang="en-US" dirty="0" smtClean="0"/>
              <a:t>zone weighting</a:t>
            </a:r>
          </a:p>
          <a:p>
            <a:pPr lvl="1"/>
            <a:r>
              <a:rPr lang="en-US" dirty="0" smtClean="0"/>
              <a:t>index whole entities “Michael Jackson”</a:t>
            </a:r>
          </a:p>
          <a:p>
            <a:pPr lvl="1"/>
            <a:r>
              <a:rPr lang="en-US" dirty="0" smtClean="0"/>
              <a:t>understand relationships between entities</a:t>
            </a:r>
          </a:p>
          <a:p>
            <a:pPr lvl="2"/>
            <a:r>
              <a:rPr lang="en-US" dirty="0" smtClean="0"/>
              <a:t>doc: “X was acquired by Y”</a:t>
            </a:r>
          </a:p>
          <a:p>
            <a:pPr lvl="2"/>
            <a:r>
              <a:rPr lang="en-US" dirty="0" smtClean="0"/>
              <a:t>query: “Y acquisitions”</a:t>
            </a:r>
          </a:p>
          <a:p>
            <a:pPr lvl="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 setup</a:t>
            </a:r>
            <a:endParaRPr lang="en-US" dirty="0"/>
          </a:p>
        </p:txBody>
      </p:sp>
      <p:sp>
        <p:nvSpPr>
          <p:cNvPr id="5" name="TextBox 4"/>
          <p:cNvSpPr txBox="1"/>
          <p:nvPr/>
        </p:nvSpPr>
        <p:spPr>
          <a:xfrm>
            <a:off x="152400" y="1828800"/>
            <a:ext cx="5867400" cy="584776"/>
          </a:xfrm>
          <a:prstGeom prst="rect">
            <a:avLst/>
          </a:prstGeom>
          <a:noFill/>
        </p:spPr>
        <p:txBody>
          <a:bodyPr wrap="square" rtlCol="0">
            <a:spAutoFit/>
          </a:bodyPr>
          <a:lstStyle/>
          <a:p>
            <a:r>
              <a:rPr lang="en-US" sz="3200" dirty="0" smtClean="0">
                <a:solidFill>
                  <a:srgbClr val="0000FF"/>
                </a:solidFill>
              </a:rPr>
              <a:t>Training or learning phase</a:t>
            </a:r>
            <a:endParaRPr lang="en-US" sz="3200" dirty="0">
              <a:solidFill>
                <a:srgbClr val="0000FF"/>
              </a:solidFill>
            </a:endParaRPr>
          </a:p>
        </p:txBody>
      </p:sp>
      <p:sp>
        <p:nvSpPr>
          <p:cNvPr id="6" name="TextBox 5"/>
          <p:cNvSpPr txBox="1"/>
          <p:nvPr/>
        </p:nvSpPr>
        <p:spPr>
          <a:xfrm>
            <a:off x="304800" y="2438400"/>
            <a:ext cx="1268196" cy="400110"/>
          </a:xfrm>
          <a:prstGeom prst="rect">
            <a:avLst/>
          </a:prstGeom>
          <a:noFill/>
        </p:spPr>
        <p:txBody>
          <a:bodyPr wrap="none" rtlCol="0">
            <a:spAutoFit/>
          </a:bodyPr>
          <a:lstStyle/>
          <a:p>
            <a:r>
              <a:rPr lang="en-US" sz="2000" dirty="0" smtClean="0"/>
              <a:t>Raw data</a:t>
            </a:r>
            <a:endParaRPr lang="en-US" sz="2000" dirty="0"/>
          </a:p>
        </p:txBody>
      </p:sp>
      <p:sp>
        <p:nvSpPr>
          <p:cNvPr id="8" name="Rectangle 7"/>
          <p:cNvSpPr/>
          <p:nvPr/>
        </p:nvSpPr>
        <p:spPr bwMode="auto">
          <a:xfrm>
            <a:off x="838200" y="31242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ectangle 8"/>
          <p:cNvSpPr/>
          <p:nvPr/>
        </p:nvSpPr>
        <p:spPr bwMode="auto">
          <a:xfrm>
            <a:off x="838200" y="37338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ectangle 9"/>
          <p:cNvSpPr/>
          <p:nvPr/>
        </p:nvSpPr>
        <p:spPr bwMode="auto">
          <a:xfrm>
            <a:off x="838200" y="43434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Rectangle 10"/>
          <p:cNvSpPr/>
          <p:nvPr/>
        </p:nvSpPr>
        <p:spPr bwMode="auto">
          <a:xfrm>
            <a:off x="838200" y="49530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2" name="Rectangle 11"/>
          <p:cNvSpPr/>
          <p:nvPr/>
        </p:nvSpPr>
        <p:spPr bwMode="auto">
          <a:xfrm>
            <a:off x="838200" y="55626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3" name="TextBox 12"/>
          <p:cNvSpPr txBox="1"/>
          <p:nvPr/>
        </p:nvSpPr>
        <p:spPr>
          <a:xfrm>
            <a:off x="1600200" y="2438400"/>
            <a:ext cx="812217" cy="400110"/>
          </a:xfrm>
          <a:prstGeom prst="rect">
            <a:avLst/>
          </a:prstGeom>
          <a:noFill/>
        </p:spPr>
        <p:txBody>
          <a:bodyPr wrap="none" rtlCol="0">
            <a:spAutoFit/>
          </a:bodyPr>
          <a:lstStyle/>
          <a:p>
            <a:r>
              <a:rPr lang="en-US" sz="2000" dirty="0" smtClean="0"/>
              <a:t>Label</a:t>
            </a:r>
            <a:endParaRPr lang="en-US" sz="2000" dirty="0"/>
          </a:p>
        </p:txBody>
      </p:sp>
      <p:sp>
        <p:nvSpPr>
          <p:cNvPr id="19" name="Right Arrow 18"/>
          <p:cNvSpPr/>
          <p:nvPr/>
        </p:nvSpPr>
        <p:spPr bwMode="auto">
          <a:xfrm>
            <a:off x="2667000" y="38100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0" name="TextBox 19"/>
          <p:cNvSpPr txBox="1"/>
          <p:nvPr/>
        </p:nvSpPr>
        <p:spPr>
          <a:xfrm>
            <a:off x="2438400" y="4724400"/>
            <a:ext cx="1124226" cy="707886"/>
          </a:xfrm>
          <a:prstGeom prst="rect">
            <a:avLst/>
          </a:prstGeom>
          <a:noFill/>
        </p:spPr>
        <p:txBody>
          <a:bodyPr wrap="none" rtlCol="0">
            <a:spAutoFit/>
          </a:bodyPr>
          <a:lstStyle/>
          <a:p>
            <a:r>
              <a:rPr lang="en-US" sz="2000" dirty="0" smtClean="0"/>
              <a:t>extract</a:t>
            </a:r>
          </a:p>
          <a:p>
            <a:r>
              <a:rPr lang="en-US" sz="2000" dirty="0" smtClean="0"/>
              <a:t>features</a:t>
            </a:r>
            <a:endParaRPr lang="en-US" sz="2000" dirty="0"/>
          </a:p>
        </p:txBody>
      </p:sp>
      <p:sp>
        <p:nvSpPr>
          <p:cNvPr id="21" name="TextBox 20"/>
          <p:cNvSpPr txBox="1"/>
          <p:nvPr/>
        </p:nvSpPr>
        <p:spPr>
          <a:xfrm>
            <a:off x="3657600" y="2918936"/>
            <a:ext cx="1527431" cy="369332"/>
          </a:xfrm>
          <a:prstGeom prst="rect">
            <a:avLst/>
          </a:prstGeom>
          <a:noFill/>
        </p:spPr>
        <p:txBody>
          <a:bodyPr wrap="none" rtlCol="0">
            <a:spAutoFit/>
          </a:bodyPr>
          <a:lstStyle/>
          <a:p>
            <a:r>
              <a:rPr lang="en-US" dirty="0" smtClean="0">
                <a:solidFill>
                  <a:srgbClr val="BAB932"/>
                </a:solidFill>
              </a:rPr>
              <a:t>f</a:t>
            </a:r>
            <a:r>
              <a:rPr lang="en-US" baseline="-25000" dirty="0" smtClean="0">
                <a:solidFill>
                  <a:srgbClr val="BAB932"/>
                </a:solidFill>
              </a:rPr>
              <a:t>1</a:t>
            </a:r>
            <a:r>
              <a:rPr lang="en-US" dirty="0" smtClean="0">
                <a:solidFill>
                  <a:srgbClr val="BAB932"/>
                </a:solidFill>
              </a:rPr>
              <a:t>, f</a:t>
            </a:r>
            <a:r>
              <a:rPr lang="en-US" baseline="-25000" dirty="0" smtClean="0">
                <a:solidFill>
                  <a:srgbClr val="BAB932"/>
                </a:solidFill>
              </a:rPr>
              <a:t>2</a:t>
            </a:r>
            <a:r>
              <a:rPr lang="en-US" dirty="0" smtClean="0">
                <a:solidFill>
                  <a:srgbClr val="BAB932"/>
                </a:solidFill>
              </a:rPr>
              <a:t>, f</a:t>
            </a:r>
            <a:r>
              <a:rPr lang="en-US" baseline="-25000" dirty="0" smtClean="0">
                <a:solidFill>
                  <a:srgbClr val="BAB932"/>
                </a:solidFill>
              </a:rPr>
              <a:t>3</a:t>
            </a:r>
            <a:r>
              <a:rPr lang="en-US" dirty="0" smtClean="0">
                <a:solidFill>
                  <a:srgbClr val="BAB932"/>
                </a:solidFill>
              </a:rPr>
              <a:t>, …, f</a:t>
            </a:r>
            <a:r>
              <a:rPr lang="en-US" baseline="-25000" dirty="0" smtClean="0">
                <a:solidFill>
                  <a:srgbClr val="BAB932"/>
                </a:solidFill>
              </a:rPr>
              <a:t>n</a:t>
            </a:r>
            <a:endParaRPr lang="en-US" baseline="-25000" dirty="0">
              <a:solidFill>
                <a:srgbClr val="BAB932"/>
              </a:solidFill>
            </a:endParaRPr>
          </a:p>
        </p:txBody>
      </p:sp>
      <p:sp>
        <p:nvSpPr>
          <p:cNvPr id="22" name="TextBox 21"/>
          <p:cNvSpPr txBox="1"/>
          <p:nvPr/>
        </p:nvSpPr>
        <p:spPr>
          <a:xfrm>
            <a:off x="3657600" y="3452336"/>
            <a:ext cx="1527431" cy="369332"/>
          </a:xfrm>
          <a:prstGeom prst="rect">
            <a:avLst/>
          </a:prstGeom>
          <a:noFill/>
        </p:spPr>
        <p:txBody>
          <a:bodyPr wrap="none" rtlCol="0">
            <a:spAutoFit/>
          </a:bodyPr>
          <a:lstStyle/>
          <a:p>
            <a:r>
              <a:rPr lang="en-US" dirty="0" smtClean="0">
                <a:solidFill>
                  <a:srgbClr val="BAB932"/>
                </a:solidFill>
              </a:rPr>
              <a:t>f</a:t>
            </a:r>
            <a:r>
              <a:rPr lang="en-US" baseline="-25000" dirty="0" smtClean="0">
                <a:solidFill>
                  <a:srgbClr val="BAB932"/>
                </a:solidFill>
              </a:rPr>
              <a:t>1</a:t>
            </a:r>
            <a:r>
              <a:rPr lang="en-US" dirty="0" smtClean="0">
                <a:solidFill>
                  <a:srgbClr val="BAB932"/>
                </a:solidFill>
              </a:rPr>
              <a:t>, f</a:t>
            </a:r>
            <a:r>
              <a:rPr lang="en-US" baseline="-25000" dirty="0" smtClean="0">
                <a:solidFill>
                  <a:srgbClr val="BAB932"/>
                </a:solidFill>
              </a:rPr>
              <a:t>2</a:t>
            </a:r>
            <a:r>
              <a:rPr lang="en-US" dirty="0" smtClean="0">
                <a:solidFill>
                  <a:srgbClr val="BAB932"/>
                </a:solidFill>
              </a:rPr>
              <a:t>, f</a:t>
            </a:r>
            <a:r>
              <a:rPr lang="en-US" baseline="-25000" dirty="0" smtClean="0">
                <a:solidFill>
                  <a:srgbClr val="BAB932"/>
                </a:solidFill>
              </a:rPr>
              <a:t>3</a:t>
            </a:r>
            <a:r>
              <a:rPr lang="en-US" dirty="0" smtClean="0">
                <a:solidFill>
                  <a:srgbClr val="BAB932"/>
                </a:solidFill>
              </a:rPr>
              <a:t>, …, f</a:t>
            </a:r>
            <a:r>
              <a:rPr lang="en-US" baseline="-25000" dirty="0" smtClean="0">
                <a:solidFill>
                  <a:srgbClr val="BAB932"/>
                </a:solidFill>
              </a:rPr>
              <a:t>n</a:t>
            </a:r>
            <a:endParaRPr lang="en-US" baseline="-25000" dirty="0">
              <a:solidFill>
                <a:srgbClr val="BAB932"/>
              </a:solidFill>
            </a:endParaRPr>
          </a:p>
        </p:txBody>
      </p:sp>
      <p:sp>
        <p:nvSpPr>
          <p:cNvPr id="23" name="TextBox 22"/>
          <p:cNvSpPr txBox="1"/>
          <p:nvPr/>
        </p:nvSpPr>
        <p:spPr>
          <a:xfrm>
            <a:off x="3657600" y="3985736"/>
            <a:ext cx="1527431" cy="369332"/>
          </a:xfrm>
          <a:prstGeom prst="rect">
            <a:avLst/>
          </a:prstGeom>
          <a:noFill/>
        </p:spPr>
        <p:txBody>
          <a:bodyPr wrap="none" rtlCol="0">
            <a:spAutoFit/>
          </a:bodyPr>
          <a:lstStyle/>
          <a:p>
            <a:r>
              <a:rPr lang="en-US" dirty="0" smtClean="0">
                <a:solidFill>
                  <a:srgbClr val="BAB932"/>
                </a:solidFill>
              </a:rPr>
              <a:t>f</a:t>
            </a:r>
            <a:r>
              <a:rPr lang="en-US" baseline="-25000" dirty="0" smtClean="0">
                <a:solidFill>
                  <a:srgbClr val="BAB932"/>
                </a:solidFill>
              </a:rPr>
              <a:t>1</a:t>
            </a:r>
            <a:r>
              <a:rPr lang="en-US" dirty="0" smtClean="0">
                <a:solidFill>
                  <a:srgbClr val="BAB932"/>
                </a:solidFill>
              </a:rPr>
              <a:t>, f</a:t>
            </a:r>
            <a:r>
              <a:rPr lang="en-US" baseline="-25000" dirty="0" smtClean="0">
                <a:solidFill>
                  <a:srgbClr val="BAB932"/>
                </a:solidFill>
              </a:rPr>
              <a:t>2</a:t>
            </a:r>
            <a:r>
              <a:rPr lang="en-US" dirty="0" smtClean="0">
                <a:solidFill>
                  <a:srgbClr val="BAB932"/>
                </a:solidFill>
              </a:rPr>
              <a:t>, f</a:t>
            </a:r>
            <a:r>
              <a:rPr lang="en-US" baseline="-25000" dirty="0" smtClean="0">
                <a:solidFill>
                  <a:srgbClr val="BAB932"/>
                </a:solidFill>
              </a:rPr>
              <a:t>3</a:t>
            </a:r>
            <a:r>
              <a:rPr lang="en-US" dirty="0" smtClean="0">
                <a:solidFill>
                  <a:srgbClr val="BAB932"/>
                </a:solidFill>
              </a:rPr>
              <a:t>, …, f</a:t>
            </a:r>
            <a:r>
              <a:rPr lang="en-US" baseline="-25000" dirty="0" smtClean="0">
                <a:solidFill>
                  <a:srgbClr val="BAB932"/>
                </a:solidFill>
              </a:rPr>
              <a:t>n</a:t>
            </a:r>
            <a:endParaRPr lang="en-US" baseline="-25000" dirty="0">
              <a:solidFill>
                <a:srgbClr val="BAB932"/>
              </a:solidFill>
            </a:endParaRPr>
          </a:p>
        </p:txBody>
      </p:sp>
      <p:sp>
        <p:nvSpPr>
          <p:cNvPr id="24" name="TextBox 23"/>
          <p:cNvSpPr txBox="1"/>
          <p:nvPr/>
        </p:nvSpPr>
        <p:spPr>
          <a:xfrm>
            <a:off x="3657600" y="4595336"/>
            <a:ext cx="1527431" cy="369332"/>
          </a:xfrm>
          <a:prstGeom prst="rect">
            <a:avLst/>
          </a:prstGeom>
          <a:noFill/>
        </p:spPr>
        <p:txBody>
          <a:bodyPr wrap="none" rtlCol="0">
            <a:spAutoFit/>
          </a:bodyPr>
          <a:lstStyle/>
          <a:p>
            <a:r>
              <a:rPr lang="en-US" dirty="0" smtClean="0">
                <a:solidFill>
                  <a:srgbClr val="BAB932"/>
                </a:solidFill>
              </a:rPr>
              <a:t>f</a:t>
            </a:r>
            <a:r>
              <a:rPr lang="en-US" baseline="-25000" dirty="0" smtClean="0">
                <a:solidFill>
                  <a:srgbClr val="BAB932"/>
                </a:solidFill>
              </a:rPr>
              <a:t>1</a:t>
            </a:r>
            <a:r>
              <a:rPr lang="en-US" dirty="0" smtClean="0">
                <a:solidFill>
                  <a:srgbClr val="BAB932"/>
                </a:solidFill>
              </a:rPr>
              <a:t>, f</a:t>
            </a:r>
            <a:r>
              <a:rPr lang="en-US" baseline="-25000" dirty="0" smtClean="0">
                <a:solidFill>
                  <a:srgbClr val="BAB932"/>
                </a:solidFill>
              </a:rPr>
              <a:t>2</a:t>
            </a:r>
            <a:r>
              <a:rPr lang="en-US" dirty="0" smtClean="0">
                <a:solidFill>
                  <a:srgbClr val="BAB932"/>
                </a:solidFill>
              </a:rPr>
              <a:t>, f</a:t>
            </a:r>
            <a:r>
              <a:rPr lang="en-US" baseline="-25000" dirty="0" smtClean="0">
                <a:solidFill>
                  <a:srgbClr val="BAB932"/>
                </a:solidFill>
              </a:rPr>
              <a:t>3</a:t>
            </a:r>
            <a:r>
              <a:rPr lang="en-US" dirty="0" smtClean="0">
                <a:solidFill>
                  <a:srgbClr val="BAB932"/>
                </a:solidFill>
              </a:rPr>
              <a:t>, …, f</a:t>
            </a:r>
            <a:r>
              <a:rPr lang="en-US" baseline="-25000" dirty="0" smtClean="0">
                <a:solidFill>
                  <a:srgbClr val="BAB932"/>
                </a:solidFill>
              </a:rPr>
              <a:t>n</a:t>
            </a:r>
            <a:endParaRPr lang="en-US" baseline="-25000" dirty="0">
              <a:solidFill>
                <a:srgbClr val="BAB932"/>
              </a:solidFill>
            </a:endParaRPr>
          </a:p>
        </p:txBody>
      </p:sp>
      <p:sp>
        <p:nvSpPr>
          <p:cNvPr id="25" name="TextBox 24"/>
          <p:cNvSpPr txBox="1"/>
          <p:nvPr/>
        </p:nvSpPr>
        <p:spPr>
          <a:xfrm>
            <a:off x="3661031" y="5193268"/>
            <a:ext cx="1527431" cy="369332"/>
          </a:xfrm>
          <a:prstGeom prst="rect">
            <a:avLst/>
          </a:prstGeom>
          <a:noFill/>
        </p:spPr>
        <p:txBody>
          <a:bodyPr wrap="none" rtlCol="0">
            <a:spAutoFit/>
          </a:bodyPr>
          <a:lstStyle/>
          <a:p>
            <a:r>
              <a:rPr lang="en-US" dirty="0" smtClean="0">
                <a:solidFill>
                  <a:srgbClr val="BAB932"/>
                </a:solidFill>
              </a:rPr>
              <a:t>f</a:t>
            </a:r>
            <a:r>
              <a:rPr lang="en-US" baseline="-25000" dirty="0" smtClean="0">
                <a:solidFill>
                  <a:srgbClr val="BAB932"/>
                </a:solidFill>
              </a:rPr>
              <a:t>1</a:t>
            </a:r>
            <a:r>
              <a:rPr lang="en-US" dirty="0" smtClean="0">
                <a:solidFill>
                  <a:srgbClr val="BAB932"/>
                </a:solidFill>
              </a:rPr>
              <a:t>, f</a:t>
            </a:r>
            <a:r>
              <a:rPr lang="en-US" baseline="-25000" dirty="0" smtClean="0">
                <a:solidFill>
                  <a:srgbClr val="BAB932"/>
                </a:solidFill>
              </a:rPr>
              <a:t>2</a:t>
            </a:r>
            <a:r>
              <a:rPr lang="en-US" dirty="0" smtClean="0">
                <a:solidFill>
                  <a:srgbClr val="BAB932"/>
                </a:solidFill>
              </a:rPr>
              <a:t>, f</a:t>
            </a:r>
            <a:r>
              <a:rPr lang="en-US" baseline="-25000" dirty="0" smtClean="0">
                <a:solidFill>
                  <a:srgbClr val="BAB932"/>
                </a:solidFill>
              </a:rPr>
              <a:t>3</a:t>
            </a:r>
            <a:r>
              <a:rPr lang="en-US" dirty="0" smtClean="0">
                <a:solidFill>
                  <a:srgbClr val="BAB932"/>
                </a:solidFill>
              </a:rPr>
              <a:t>, …, f</a:t>
            </a:r>
            <a:r>
              <a:rPr lang="en-US" baseline="-25000" dirty="0" smtClean="0">
                <a:solidFill>
                  <a:srgbClr val="BAB932"/>
                </a:solidFill>
              </a:rPr>
              <a:t>n</a:t>
            </a:r>
            <a:endParaRPr lang="en-US" baseline="-25000" dirty="0">
              <a:solidFill>
                <a:srgbClr val="BAB932"/>
              </a:solidFill>
            </a:endParaRPr>
          </a:p>
        </p:txBody>
      </p:sp>
      <p:sp>
        <p:nvSpPr>
          <p:cNvPr id="26" name="Right Arrow 25"/>
          <p:cNvSpPr/>
          <p:nvPr/>
        </p:nvSpPr>
        <p:spPr bwMode="auto">
          <a:xfrm>
            <a:off x="6324600" y="38100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7" name="TextBox 26"/>
          <p:cNvSpPr txBox="1"/>
          <p:nvPr/>
        </p:nvSpPr>
        <p:spPr>
          <a:xfrm>
            <a:off x="3988383" y="2438400"/>
            <a:ext cx="1111402" cy="400110"/>
          </a:xfrm>
          <a:prstGeom prst="rect">
            <a:avLst/>
          </a:prstGeom>
          <a:noFill/>
        </p:spPr>
        <p:txBody>
          <a:bodyPr wrap="none" rtlCol="0">
            <a:spAutoFit/>
          </a:bodyPr>
          <a:lstStyle/>
          <a:p>
            <a:r>
              <a:rPr lang="en-US" sz="2000" dirty="0" smtClean="0"/>
              <a:t>features</a:t>
            </a:r>
            <a:endParaRPr lang="en-US" sz="2000" dirty="0"/>
          </a:p>
        </p:txBody>
      </p:sp>
      <p:sp>
        <p:nvSpPr>
          <p:cNvPr id="28" name="TextBox 27"/>
          <p:cNvSpPr txBox="1"/>
          <p:nvPr/>
        </p:nvSpPr>
        <p:spPr>
          <a:xfrm>
            <a:off x="5283783" y="2438400"/>
            <a:ext cx="812217" cy="400110"/>
          </a:xfrm>
          <a:prstGeom prst="rect">
            <a:avLst/>
          </a:prstGeom>
          <a:noFill/>
        </p:spPr>
        <p:txBody>
          <a:bodyPr wrap="none" rtlCol="0">
            <a:spAutoFit/>
          </a:bodyPr>
          <a:lstStyle/>
          <a:p>
            <a:r>
              <a:rPr lang="en-US" sz="2000" dirty="0" smtClean="0"/>
              <a:t>Label</a:t>
            </a:r>
            <a:endParaRPr lang="en-US" sz="2000" dirty="0"/>
          </a:p>
        </p:txBody>
      </p:sp>
      <p:sp>
        <p:nvSpPr>
          <p:cNvPr id="34" name="TextBox 33"/>
          <p:cNvSpPr txBox="1"/>
          <p:nvPr/>
        </p:nvSpPr>
        <p:spPr>
          <a:xfrm>
            <a:off x="6019800" y="4572000"/>
            <a:ext cx="1282347" cy="1015663"/>
          </a:xfrm>
          <a:prstGeom prst="rect">
            <a:avLst/>
          </a:prstGeom>
          <a:noFill/>
        </p:spPr>
        <p:txBody>
          <a:bodyPr wrap="none" rtlCol="0">
            <a:spAutoFit/>
          </a:bodyPr>
          <a:lstStyle/>
          <a:p>
            <a:r>
              <a:rPr lang="en-US" sz="2000" dirty="0" smtClean="0"/>
              <a:t>train a </a:t>
            </a:r>
          </a:p>
          <a:p>
            <a:r>
              <a:rPr lang="en-US" sz="2000" dirty="0" smtClean="0"/>
              <a:t>predictive</a:t>
            </a:r>
          </a:p>
          <a:p>
            <a:r>
              <a:rPr lang="en-US" sz="2000" dirty="0" smtClean="0"/>
              <a:t>model</a:t>
            </a:r>
            <a:endParaRPr lang="en-US" sz="2000" dirty="0"/>
          </a:p>
        </p:txBody>
      </p:sp>
      <p:grpSp>
        <p:nvGrpSpPr>
          <p:cNvPr id="3" name="Group 37"/>
          <p:cNvGrpSpPr/>
          <p:nvPr/>
        </p:nvGrpSpPr>
        <p:grpSpPr>
          <a:xfrm>
            <a:off x="7391400" y="3505200"/>
            <a:ext cx="1371600" cy="1371600"/>
            <a:chOff x="7391400" y="3505200"/>
            <a:chExt cx="1371600" cy="1371600"/>
          </a:xfrm>
        </p:grpSpPr>
        <p:sp>
          <p:nvSpPr>
            <p:cNvPr id="36" name="Rounded Rectangle 35"/>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37" name="TextBox 36"/>
            <p:cNvSpPr txBox="1"/>
            <p:nvPr/>
          </p:nvSpPr>
          <p:spPr>
            <a:xfrm>
              <a:off x="7501860" y="3943290"/>
              <a:ext cx="1184940" cy="400110"/>
            </a:xfrm>
            <a:prstGeom prst="rect">
              <a:avLst/>
            </a:prstGeom>
            <a:noFill/>
          </p:spPr>
          <p:txBody>
            <a:bodyPr wrap="none" rtlCol="0">
              <a:spAutoFit/>
            </a:bodyPr>
            <a:lstStyle/>
            <a:p>
              <a:r>
                <a:rPr lang="en-US" sz="2000" dirty="0" smtClean="0"/>
                <a:t>classifier</a:t>
              </a:r>
              <a:endParaRPr lang="en-US" sz="2000" dirty="0"/>
            </a:p>
          </p:txBody>
        </p:sp>
      </p:grpSp>
      <p:sp>
        <p:nvSpPr>
          <p:cNvPr id="35" name="Rectangle 34"/>
          <p:cNvSpPr/>
          <p:nvPr/>
        </p:nvSpPr>
        <p:spPr bwMode="auto">
          <a:xfrm>
            <a:off x="1828800" y="31242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8" name="Rectangle 37"/>
          <p:cNvSpPr/>
          <p:nvPr/>
        </p:nvSpPr>
        <p:spPr bwMode="auto">
          <a:xfrm>
            <a:off x="1828800" y="37338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9" name="Rectangle 38"/>
          <p:cNvSpPr/>
          <p:nvPr/>
        </p:nvSpPr>
        <p:spPr bwMode="auto">
          <a:xfrm>
            <a:off x="1828800" y="43434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0" name="Rectangle 39"/>
          <p:cNvSpPr/>
          <p:nvPr/>
        </p:nvSpPr>
        <p:spPr bwMode="auto">
          <a:xfrm>
            <a:off x="1828800" y="49530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1" name="Rectangle 40"/>
          <p:cNvSpPr/>
          <p:nvPr/>
        </p:nvSpPr>
        <p:spPr bwMode="auto">
          <a:xfrm>
            <a:off x="1828800" y="55626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2" name="Rectangle 41"/>
          <p:cNvSpPr/>
          <p:nvPr/>
        </p:nvSpPr>
        <p:spPr bwMode="auto">
          <a:xfrm>
            <a:off x="5562600" y="28956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3" name="Rectangle 42"/>
          <p:cNvSpPr/>
          <p:nvPr/>
        </p:nvSpPr>
        <p:spPr bwMode="auto">
          <a:xfrm>
            <a:off x="5562600" y="34290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4" name="Rectangle 43"/>
          <p:cNvSpPr/>
          <p:nvPr/>
        </p:nvSpPr>
        <p:spPr bwMode="auto">
          <a:xfrm>
            <a:off x="5562600" y="39624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5" name="Rectangle 44"/>
          <p:cNvSpPr/>
          <p:nvPr/>
        </p:nvSpPr>
        <p:spPr bwMode="auto">
          <a:xfrm>
            <a:off x="5562600" y="44958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6" name="Rectangle 45"/>
          <p:cNvSpPr/>
          <p:nvPr/>
        </p:nvSpPr>
        <p:spPr bwMode="auto">
          <a:xfrm>
            <a:off x="5562600" y="51054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C</a:t>
            </a:r>
            <a:r>
              <a:rPr lang="en-US" dirty="0" smtClean="0"/>
              <a:t>lassifier setup</a:t>
            </a:r>
            <a:endParaRPr lang="en-US" dirty="0"/>
          </a:p>
        </p:txBody>
      </p:sp>
      <p:sp>
        <p:nvSpPr>
          <p:cNvPr id="5" name="TextBox 4"/>
          <p:cNvSpPr txBox="1"/>
          <p:nvPr/>
        </p:nvSpPr>
        <p:spPr>
          <a:xfrm>
            <a:off x="152400" y="1828800"/>
            <a:ext cx="7315200" cy="584776"/>
          </a:xfrm>
          <a:prstGeom prst="rect">
            <a:avLst/>
          </a:prstGeom>
          <a:noFill/>
        </p:spPr>
        <p:txBody>
          <a:bodyPr wrap="square" rtlCol="0">
            <a:spAutoFit/>
          </a:bodyPr>
          <a:lstStyle/>
          <a:p>
            <a:r>
              <a:rPr lang="en-US" sz="3200" dirty="0" smtClean="0">
                <a:solidFill>
                  <a:srgbClr val="0000FF"/>
                </a:solidFill>
              </a:rPr>
              <a:t>Testing or classification phase</a:t>
            </a:r>
            <a:endParaRPr lang="en-US" sz="3200" dirty="0">
              <a:solidFill>
                <a:srgbClr val="0000FF"/>
              </a:solidFill>
            </a:endParaRPr>
          </a:p>
        </p:txBody>
      </p:sp>
      <p:sp>
        <p:nvSpPr>
          <p:cNvPr id="6" name="TextBox 5"/>
          <p:cNvSpPr txBox="1"/>
          <p:nvPr/>
        </p:nvSpPr>
        <p:spPr>
          <a:xfrm>
            <a:off x="304800" y="2438400"/>
            <a:ext cx="1268196" cy="400110"/>
          </a:xfrm>
          <a:prstGeom prst="rect">
            <a:avLst/>
          </a:prstGeom>
          <a:noFill/>
        </p:spPr>
        <p:txBody>
          <a:bodyPr wrap="none" rtlCol="0">
            <a:spAutoFit/>
          </a:bodyPr>
          <a:lstStyle/>
          <a:p>
            <a:r>
              <a:rPr lang="en-US" sz="2000" dirty="0" smtClean="0"/>
              <a:t>Raw data</a:t>
            </a:r>
            <a:endParaRPr lang="en-US" sz="2000" dirty="0"/>
          </a:p>
        </p:txBody>
      </p:sp>
      <p:sp>
        <p:nvSpPr>
          <p:cNvPr id="8" name="Rectangle 7"/>
          <p:cNvSpPr/>
          <p:nvPr/>
        </p:nvSpPr>
        <p:spPr bwMode="auto">
          <a:xfrm>
            <a:off x="838200" y="3124200"/>
            <a:ext cx="6096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ectangle 8"/>
          <p:cNvSpPr/>
          <p:nvPr/>
        </p:nvSpPr>
        <p:spPr bwMode="auto">
          <a:xfrm>
            <a:off x="838200" y="3733800"/>
            <a:ext cx="6096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ectangle 9"/>
          <p:cNvSpPr/>
          <p:nvPr/>
        </p:nvSpPr>
        <p:spPr bwMode="auto">
          <a:xfrm>
            <a:off x="838200" y="4343400"/>
            <a:ext cx="6096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Rectangle 10"/>
          <p:cNvSpPr/>
          <p:nvPr/>
        </p:nvSpPr>
        <p:spPr bwMode="auto">
          <a:xfrm>
            <a:off x="838200" y="4953000"/>
            <a:ext cx="6096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2" name="Rectangle 11"/>
          <p:cNvSpPr/>
          <p:nvPr/>
        </p:nvSpPr>
        <p:spPr bwMode="auto">
          <a:xfrm>
            <a:off x="838200" y="5562600"/>
            <a:ext cx="6096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9" name="Right Arrow 18"/>
          <p:cNvSpPr/>
          <p:nvPr/>
        </p:nvSpPr>
        <p:spPr bwMode="auto">
          <a:xfrm>
            <a:off x="1905000" y="38100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0" name="TextBox 19"/>
          <p:cNvSpPr txBox="1"/>
          <p:nvPr/>
        </p:nvSpPr>
        <p:spPr>
          <a:xfrm>
            <a:off x="1676400" y="4724400"/>
            <a:ext cx="1124226" cy="707886"/>
          </a:xfrm>
          <a:prstGeom prst="rect">
            <a:avLst/>
          </a:prstGeom>
          <a:noFill/>
        </p:spPr>
        <p:txBody>
          <a:bodyPr wrap="none" rtlCol="0">
            <a:spAutoFit/>
          </a:bodyPr>
          <a:lstStyle/>
          <a:p>
            <a:r>
              <a:rPr lang="en-US" sz="2000" dirty="0" smtClean="0"/>
              <a:t>extract</a:t>
            </a:r>
          </a:p>
          <a:p>
            <a:r>
              <a:rPr lang="en-US" sz="2000" dirty="0" smtClean="0"/>
              <a:t>features</a:t>
            </a:r>
            <a:endParaRPr lang="en-US" sz="2000" dirty="0"/>
          </a:p>
        </p:txBody>
      </p:sp>
      <p:sp>
        <p:nvSpPr>
          <p:cNvPr id="21" name="TextBox 20"/>
          <p:cNvSpPr txBox="1"/>
          <p:nvPr/>
        </p:nvSpPr>
        <p:spPr>
          <a:xfrm>
            <a:off x="2743200" y="3071336"/>
            <a:ext cx="1527431" cy="369332"/>
          </a:xfrm>
          <a:prstGeom prst="rect">
            <a:avLst/>
          </a:prstGeom>
          <a:noFill/>
        </p:spPr>
        <p:txBody>
          <a:bodyPr wrap="none" rtlCol="0">
            <a:spAutoFit/>
          </a:bodyPr>
          <a:lstStyle/>
          <a:p>
            <a:r>
              <a:rPr lang="en-US" dirty="0" smtClean="0">
                <a:solidFill>
                  <a:srgbClr val="FF0000"/>
                </a:solidFill>
              </a:rPr>
              <a:t>f</a:t>
            </a:r>
            <a:r>
              <a:rPr lang="en-US" baseline="-25000" dirty="0" smtClean="0">
                <a:solidFill>
                  <a:srgbClr val="FF0000"/>
                </a:solidFill>
              </a:rPr>
              <a:t>1</a:t>
            </a:r>
            <a:r>
              <a:rPr lang="en-US" dirty="0" smtClean="0">
                <a:solidFill>
                  <a:srgbClr val="FF0000"/>
                </a:solidFill>
              </a:rPr>
              <a:t>, f</a:t>
            </a:r>
            <a:r>
              <a:rPr lang="en-US" baseline="-25000" dirty="0" smtClean="0">
                <a:solidFill>
                  <a:srgbClr val="FF0000"/>
                </a:solidFill>
              </a:rPr>
              <a:t>2</a:t>
            </a:r>
            <a:r>
              <a:rPr lang="en-US" dirty="0" smtClean="0">
                <a:solidFill>
                  <a:srgbClr val="FF0000"/>
                </a:solidFill>
              </a:rPr>
              <a:t>, f</a:t>
            </a:r>
            <a:r>
              <a:rPr lang="en-US" baseline="-25000" dirty="0" smtClean="0">
                <a:solidFill>
                  <a:srgbClr val="FF0000"/>
                </a:solidFill>
              </a:rPr>
              <a:t>3</a:t>
            </a:r>
            <a:r>
              <a:rPr lang="en-US" dirty="0" smtClean="0">
                <a:solidFill>
                  <a:srgbClr val="FF0000"/>
                </a:solidFill>
              </a:rPr>
              <a:t>, …, f</a:t>
            </a:r>
            <a:r>
              <a:rPr lang="en-US" baseline="-25000" dirty="0" smtClean="0">
                <a:solidFill>
                  <a:srgbClr val="FF0000"/>
                </a:solidFill>
              </a:rPr>
              <a:t>n</a:t>
            </a:r>
            <a:endParaRPr lang="en-US" baseline="-25000" dirty="0">
              <a:solidFill>
                <a:srgbClr val="FF0000"/>
              </a:solidFill>
            </a:endParaRPr>
          </a:p>
        </p:txBody>
      </p:sp>
      <p:sp>
        <p:nvSpPr>
          <p:cNvPr id="22" name="TextBox 21"/>
          <p:cNvSpPr txBox="1"/>
          <p:nvPr/>
        </p:nvSpPr>
        <p:spPr>
          <a:xfrm>
            <a:off x="2743200" y="3604736"/>
            <a:ext cx="1527431" cy="369332"/>
          </a:xfrm>
          <a:prstGeom prst="rect">
            <a:avLst/>
          </a:prstGeom>
          <a:noFill/>
        </p:spPr>
        <p:txBody>
          <a:bodyPr wrap="none" rtlCol="0">
            <a:spAutoFit/>
          </a:bodyPr>
          <a:lstStyle/>
          <a:p>
            <a:r>
              <a:rPr lang="en-US" dirty="0" smtClean="0">
                <a:solidFill>
                  <a:srgbClr val="FF0000"/>
                </a:solidFill>
              </a:rPr>
              <a:t>f</a:t>
            </a:r>
            <a:r>
              <a:rPr lang="en-US" baseline="-25000" dirty="0" smtClean="0">
                <a:solidFill>
                  <a:srgbClr val="FF0000"/>
                </a:solidFill>
              </a:rPr>
              <a:t>1</a:t>
            </a:r>
            <a:r>
              <a:rPr lang="en-US" dirty="0" smtClean="0">
                <a:solidFill>
                  <a:srgbClr val="FF0000"/>
                </a:solidFill>
              </a:rPr>
              <a:t>, f</a:t>
            </a:r>
            <a:r>
              <a:rPr lang="en-US" baseline="-25000" dirty="0" smtClean="0">
                <a:solidFill>
                  <a:srgbClr val="FF0000"/>
                </a:solidFill>
              </a:rPr>
              <a:t>2</a:t>
            </a:r>
            <a:r>
              <a:rPr lang="en-US" dirty="0" smtClean="0">
                <a:solidFill>
                  <a:srgbClr val="FF0000"/>
                </a:solidFill>
              </a:rPr>
              <a:t>, f</a:t>
            </a:r>
            <a:r>
              <a:rPr lang="en-US" baseline="-25000" dirty="0" smtClean="0">
                <a:solidFill>
                  <a:srgbClr val="FF0000"/>
                </a:solidFill>
              </a:rPr>
              <a:t>3</a:t>
            </a:r>
            <a:r>
              <a:rPr lang="en-US" dirty="0" smtClean="0">
                <a:solidFill>
                  <a:srgbClr val="FF0000"/>
                </a:solidFill>
              </a:rPr>
              <a:t>, …, f</a:t>
            </a:r>
            <a:r>
              <a:rPr lang="en-US" baseline="-25000" dirty="0" smtClean="0">
                <a:solidFill>
                  <a:srgbClr val="FF0000"/>
                </a:solidFill>
              </a:rPr>
              <a:t>n</a:t>
            </a:r>
            <a:endParaRPr lang="en-US" baseline="-25000" dirty="0">
              <a:solidFill>
                <a:srgbClr val="FF0000"/>
              </a:solidFill>
            </a:endParaRPr>
          </a:p>
        </p:txBody>
      </p:sp>
      <p:sp>
        <p:nvSpPr>
          <p:cNvPr id="23" name="TextBox 22"/>
          <p:cNvSpPr txBox="1"/>
          <p:nvPr/>
        </p:nvSpPr>
        <p:spPr>
          <a:xfrm>
            <a:off x="2743200" y="4138136"/>
            <a:ext cx="1527431" cy="369332"/>
          </a:xfrm>
          <a:prstGeom prst="rect">
            <a:avLst/>
          </a:prstGeom>
          <a:noFill/>
        </p:spPr>
        <p:txBody>
          <a:bodyPr wrap="none" rtlCol="0">
            <a:spAutoFit/>
          </a:bodyPr>
          <a:lstStyle/>
          <a:p>
            <a:r>
              <a:rPr lang="en-US" dirty="0" smtClean="0">
                <a:solidFill>
                  <a:srgbClr val="FF0000"/>
                </a:solidFill>
              </a:rPr>
              <a:t>f</a:t>
            </a:r>
            <a:r>
              <a:rPr lang="en-US" baseline="-25000" dirty="0" smtClean="0">
                <a:solidFill>
                  <a:srgbClr val="FF0000"/>
                </a:solidFill>
              </a:rPr>
              <a:t>1</a:t>
            </a:r>
            <a:r>
              <a:rPr lang="en-US" dirty="0" smtClean="0">
                <a:solidFill>
                  <a:srgbClr val="FF0000"/>
                </a:solidFill>
              </a:rPr>
              <a:t>, f</a:t>
            </a:r>
            <a:r>
              <a:rPr lang="en-US" baseline="-25000" dirty="0" smtClean="0">
                <a:solidFill>
                  <a:srgbClr val="FF0000"/>
                </a:solidFill>
              </a:rPr>
              <a:t>2</a:t>
            </a:r>
            <a:r>
              <a:rPr lang="en-US" dirty="0" smtClean="0">
                <a:solidFill>
                  <a:srgbClr val="FF0000"/>
                </a:solidFill>
              </a:rPr>
              <a:t>, f</a:t>
            </a:r>
            <a:r>
              <a:rPr lang="en-US" baseline="-25000" dirty="0" smtClean="0">
                <a:solidFill>
                  <a:srgbClr val="FF0000"/>
                </a:solidFill>
              </a:rPr>
              <a:t>3</a:t>
            </a:r>
            <a:r>
              <a:rPr lang="en-US" dirty="0" smtClean="0">
                <a:solidFill>
                  <a:srgbClr val="FF0000"/>
                </a:solidFill>
              </a:rPr>
              <a:t>, …, f</a:t>
            </a:r>
            <a:r>
              <a:rPr lang="en-US" baseline="-25000" dirty="0" smtClean="0">
                <a:solidFill>
                  <a:srgbClr val="FF0000"/>
                </a:solidFill>
              </a:rPr>
              <a:t>n</a:t>
            </a:r>
            <a:endParaRPr lang="en-US" baseline="-25000" dirty="0">
              <a:solidFill>
                <a:srgbClr val="FF0000"/>
              </a:solidFill>
            </a:endParaRPr>
          </a:p>
        </p:txBody>
      </p:sp>
      <p:sp>
        <p:nvSpPr>
          <p:cNvPr id="24" name="TextBox 23"/>
          <p:cNvSpPr txBox="1"/>
          <p:nvPr/>
        </p:nvSpPr>
        <p:spPr>
          <a:xfrm>
            <a:off x="2743200" y="4747736"/>
            <a:ext cx="1527431" cy="369332"/>
          </a:xfrm>
          <a:prstGeom prst="rect">
            <a:avLst/>
          </a:prstGeom>
          <a:noFill/>
        </p:spPr>
        <p:txBody>
          <a:bodyPr wrap="none" rtlCol="0">
            <a:spAutoFit/>
          </a:bodyPr>
          <a:lstStyle/>
          <a:p>
            <a:r>
              <a:rPr lang="en-US" dirty="0" smtClean="0">
                <a:solidFill>
                  <a:srgbClr val="FF0000"/>
                </a:solidFill>
              </a:rPr>
              <a:t>f</a:t>
            </a:r>
            <a:r>
              <a:rPr lang="en-US" baseline="-25000" dirty="0" smtClean="0">
                <a:solidFill>
                  <a:srgbClr val="FF0000"/>
                </a:solidFill>
              </a:rPr>
              <a:t>1</a:t>
            </a:r>
            <a:r>
              <a:rPr lang="en-US" dirty="0" smtClean="0">
                <a:solidFill>
                  <a:srgbClr val="FF0000"/>
                </a:solidFill>
              </a:rPr>
              <a:t>, f</a:t>
            </a:r>
            <a:r>
              <a:rPr lang="en-US" baseline="-25000" dirty="0" smtClean="0">
                <a:solidFill>
                  <a:srgbClr val="FF0000"/>
                </a:solidFill>
              </a:rPr>
              <a:t>2</a:t>
            </a:r>
            <a:r>
              <a:rPr lang="en-US" dirty="0" smtClean="0">
                <a:solidFill>
                  <a:srgbClr val="FF0000"/>
                </a:solidFill>
              </a:rPr>
              <a:t>, f</a:t>
            </a:r>
            <a:r>
              <a:rPr lang="en-US" baseline="-25000" dirty="0" smtClean="0">
                <a:solidFill>
                  <a:srgbClr val="FF0000"/>
                </a:solidFill>
              </a:rPr>
              <a:t>3</a:t>
            </a:r>
            <a:r>
              <a:rPr lang="en-US" dirty="0" smtClean="0">
                <a:solidFill>
                  <a:srgbClr val="FF0000"/>
                </a:solidFill>
              </a:rPr>
              <a:t>, …, f</a:t>
            </a:r>
            <a:r>
              <a:rPr lang="en-US" baseline="-25000" dirty="0" smtClean="0">
                <a:solidFill>
                  <a:srgbClr val="FF0000"/>
                </a:solidFill>
              </a:rPr>
              <a:t>n</a:t>
            </a:r>
            <a:endParaRPr lang="en-US" baseline="-25000" dirty="0">
              <a:solidFill>
                <a:srgbClr val="FF0000"/>
              </a:solidFill>
            </a:endParaRPr>
          </a:p>
        </p:txBody>
      </p:sp>
      <p:sp>
        <p:nvSpPr>
          <p:cNvPr id="25" name="TextBox 24"/>
          <p:cNvSpPr txBox="1"/>
          <p:nvPr/>
        </p:nvSpPr>
        <p:spPr>
          <a:xfrm>
            <a:off x="2746631" y="5345668"/>
            <a:ext cx="1527431" cy="369332"/>
          </a:xfrm>
          <a:prstGeom prst="rect">
            <a:avLst/>
          </a:prstGeom>
          <a:noFill/>
        </p:spPr>
        <p:txBody>
          <a:bodyPr wrap="none" rtlCol="0">
            <a:spAutoFit/>
          </a:bodyPr>
          <a:lstStyle/>
          <a:p>
            <a:r>
              <a:rPr lang="en-US" dirty="0" smtClean="0">
                <a:solidFill>
                  <a:srgbClr val="FF0000"/>
                </a:solidFill>
              </a:rPr>
              <a:t>f</a:t>
            </a:r>
            <a:r>
              <a:rPr lang="en-US" baseline="-25000" dirty="0" smtClean="0">
                <a:solidFill>
                  <a:srgbClr val="FF0000"/>
                </a:solidFill>
              </a:rPr>
              <a:t>1</a:t>
            </a:r>
            <a:r>
              <a:rPr lang="en-US" dirty="0" smtClean="0">
                <a:solidFill>
                  <a:srgbClr val="FF0000"/>
                </a:solidFill>
              </a:rPr>
              <a:t>, f</a:t>
            </a:r>
            <a:r>
              <a:rPr lang="en-US" baseline="-25000" dirty="0" smtClean="0">
                <a:solidFill>
                  <a:srgbClr val="FF0000"/>
                </a:solidFill>
              </a:rPr>
              <a:t>2</a:t>
            </a:r>
            <a:r>
              <a:rPr lang="en-US" dirty="0" smtClean="0">
                <a:solidFill>
                  <a:srgbClr val="FF0000"/>
                </a:solidFill>
              </a:rPr>
              <a:t>, f</a:t>
            </a:r>
            <a:r>
              <a:rPr lang="en-US" baseline="-25000" dirty="0" smtClean="0">
                <a:solidFill>
                  <a:srgbClr val="FF0000"/>
                </a:solidFill>
              </a:rPr>
              <a:t>3</a:t>
            </a:r>
            <a:r>
              <a:rPr lang="en-US" dirty="0" smtClean="0">
                <a:solidFill>
                  <a:srgbClr val="FF0000"/>
                </a:solidFill>
              </a:rPr>
              <a:t>, …, f</a:t>
            </a:r>
            <a:r>
              <a:rPr lang="en-US" baseline="-25000" dirty="0" smtClean="0">
                <a:solidFill>
                  <a:srgbClr val="FF0000"/>
                </a:solidFill>
              </a:rPr>
              <a:t>n</a:t>
            </a:r>
            <a:endParaRPr lang="en-US" baseline="-25000" dirty="0">
              <a:solidFill>
                <a:srgbClr val="FF0000"/>
              </a:solidFill>
            </a:endParaRPr>
          </a:p>
        </p:txBody>
      </p:sp>
      <p:sp>
        <p:nvSpPr>
          <p:cNvPr id="26" name="Right Arrow 25"/>
          <p:cNvSpPr/>
          <p:nvPr/>
        </p:nvSpPr>
        <p:spPr bwMode="auto">
          <a:xfrm>
            <a:off x="4648200" y="38100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7" name="TextBox 26"/>
          <p:cNvSpPr txBox="1"/>
          <p:nvPr/>
        </p:nvSpPr>
        <p:spPr>
          <a:xfrm>
            <a:off x="3073983" y="2590800"/>
            <a:ext cx="1111402" cy="400110"/>
          </a:xfrm>
          <a:prstGeom prst="rect">
            <a:avLst/>
          </a:prstGeom>
          <a:noFill/>
        </p:spPr>
        <p:txBody>
          <a:bodyPr wrap="none" rtlCol="0">
            <a:spAutoFit/>
          </a:bodyPr>
          <a:lstStyle/>
          <a:p>
            <a:r>
              <a:rPr lang="en-US" sz="2000" dirty="0" smtClean="0"/>
              <a:t>features</a:t>
            </a:r>
            <a:endParaRPr lang="en-US" sz="2000" dirty="0"/>
          </a:p>
        </p:txBody>
      </p:sp>
      <p:sp>
        <p:nvSpPr>
          <p:cNvPr id="34" name="TextBox 33"/>
          <p:cNvSpPr txBox="1"/>
          <p:nvPr/>
        </p:nvSpPr>
        <p:spPr>
          <a:xfrm>
            <a:off x="4495800" y="4953000"/>
            <a:ext cx="1154357" cy="707886"/>
          </a:xfrm>
          <a:prstGeom prst="rect">
            <a:avLst/>
          </a:prstGeom>
          <a:noFill/>
        </p:spPr>
        <p:txBody>
          <a:bodyPr wrap="none" rtlCol="0">
            <a:spAutoFit/>
          </a:bodyPr>
          <a:lstStyle/>
          <a:p>
            <a:r>
              <a:rPr lang="en-US" sz="2000" dirty="0" smtClean="0"/>
              <a:t>predict</a:t>
            </a:r>
          </a:p>
          <a:p>
            <a:r>
              <a:rPr lang="en-US" sz="2000" dirty="0" smtClean="0"/>
              <a:t>the label</a:t>
            </a:r>
          </a:p>
        </p:txBody>
      </p:sp>
      <p:grpSp>
        <p:nvGrpSpPr>
          <p:cNvPr id="3" name="Group 37"/>
          <p:cNvGrpSpPr/>
          <p:nvPr/>
        </p:nvGrpSpPr>
        <p:grpSpPr>
          <a:xfrm>
            <a:off x="5486400" y="3581400"/>
            <a:ext cx="1371600" cy="1371600"/>
            <a:chOff x="7391400" y="3505200"/>
            <a:chExt cx="1371600" cy="1371600"/>
          </a:xfrm>
        </p:grpSpPr>
        <p:sp>
          <p:nvSpPr>
            <p:cNvPr id="36" name="Rounded Rectangle 35"/>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37" name="TextBox 36"/>
            <p:cNvSpPr txBox="1"/>
            <p:nvPr/>
          </p:nvSpPr>
          <p:spPr>
            <a:xfrm>
              <a:off x="7501860" y="3943290"/>
              <a:ext cx="1184940" cy="400110"/>
            </a:xfrm>
            <a:prstGeom prst="rect">
              <a:avLst/>
            </a:prstGeom>
            <a:noFill/>
          </p:spPr>
          <p:txBody>
            <a:bodyPr wrap="none" rtlCol="0">
              <a:spAutoFit/>
            </a:bodyPr>
            <a:lstStyle/>
            <a:p>
              <a:r>
                <a:rPr lang="en-US" sz="2000" dirty="0" smtClean="0"/>
                <a:t>classifier</a:t>
              </a:r>
              <a:endParaRPr lang="en-US" sz="2000" dirty="0"/>
            </a:p>
          </p:txBody>
        </p:sp>
      </p:grpSp>
      <p:sp>
        <p:nvSpPr>
          <p:cNvPr id="35" name="TextBox 34"/>
          <p:cNvSpPr txBox="1"/>
          <p:nvPr/>
        </p:nvSpPr>
        <p:spPr>
          <a:xfrm>
            <a:off x="7696200" y="2514600"/>
            <a:ext cx="854796" cy="400110"/>
          </a:xfrm>
          <a:prstGeom prst="rect">
            <a:avLst/>
          </a:prstGeom>
          <a:noFill/>
        </p:spPr>
        <p:txBody>
          <a:bodyPr wrap="none" rtlCol="0">
            <a:spAutoFit/>
          </a:bodyPr>
          <a:lstStyle/>
          <a:p>
            <a:r>
              <a:rPr lang="en-US" sz="2000" dirty="0" smtClean="0"/>
              <a:t>labels</a:t>
            </a:r>
            <a:endParaRPr lang="en-US" sz="2000" dirty="0"/>
          </a:p>
        </p:txBody>
      </p:sp>
      <p:sp>
        <p:nvSpPr>
          <p:cNvPr id="48" name="Right Arrow 47"/>
          <p:cNvSpPr/>
          <p:nvPr/>
        </p:nvSpPr>
        <p:spPr bwMode="auto">
          <a:xfrm>
            <a:off x="7086600" y="38100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30" name="Rectangle 29"/>
          <p:cNvSpPr/>
          <p:nvPr/>
        </p:nvSpPr>
        <p:spPr bwMode="auto">
          <a:xfrm>
            <a:off x="8077200" y="32004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1" name="Rectangle 30"/>
          <p:cNvSpPr/>
          <p:nvPr/>
        </p:nvSpPr>
        <p:spPr bwMode="auto">
          <a:xfrm>
            <a:off x="8077200" y="38100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2" name="Rectangle 31"/>
          <p:cNvSpPr/>
          <p:nvPr/>
        </p:nvSpPr>
        <p:spPr bwMode="auto">
          <a:xfrm>
            <a:off x="8077200" y="44196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3" name="Rectangle 32"/>
          <p:cNvSpPr/>
          <p:nvPr/>
        </p:nvSpPr>
        <p:spPr bwMode="auto">
          <a:xfrm>
            <a:off x="8077200" y="50292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8" name="Rectangle 37"/>
          <p:cNvSpPr/>
          <p:nvPr/>
        </p:nvSpPr>
        <p:spPr bwMode="auto">
          <a:xfrm>
            <a:off x="8077200" y="5638800"/>
            <a:ext cx="228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p:txBody>
          <a:bodyPr/>
          <a:lstStyle/>
          <a:p>
            <a:r>
              <a:rPr lang="en-US"/>
              <a:t>IE Posed as a Machine Learning Task</a:t>
            </a:r>
          </a:p>
        </p:txBody>
      </p:sp>
      <p:sp>
        <p:nvSpPr>
          <p:cNvPr id="1209347" name="Rectangle 3"/>
          <p:cNvSpPr>
            <a:spLocks noGrp="1" noChangeArrowheads="1"/>
          </p:cNvSpPr>
          <p:nvPr>
            <p:ph type="body" idx="1"/>
          </p:nvPr>
        </p:nvSpPr>
        <p:spPr>
          <a:xfrm>
            <a:off x="685800" y="1524000"/>
            <a:ext cx="7772400" cy="1600200"/>
          </a:xfrm>
        </p:spPr>
        <p:txBody>
          <a:bodyPr/>
          <a:lstStyle/>
          <a:p>
            <a:r>
              <a:rPr lang="en-US" dirty="0"/>
              <a:t>Training data: documents marked up with ground truth</a:t>
            </a:r>
            <a:endParaRPr lang="en-US" dirty="0" smtClean="0"/>
          </a:p>
          <a:p>
            <a:r>
              <a:rPr lang="en-US" dirty="0"/>
              <a:t>L</a:t>
            </a:r>
            <a:r>
              <a:rPr lang="en-US" dirty="0" smtClean="0"/>
              <a:t>ocal </a:t>
            </a:r>
            <a:r>
              <a:rPr lang="en-US" dirty="0"/>
              <a:t>features </a:t>
            </a:r>
            <a:r>
              <a:rPr lang="en-US" dirty="0" smtClean="0"/>
              <a:t>crucial</a:t>
            </a:r>
          </a:p>
        </p:txBody>
      </p:sp>
      <p:sp>
        <p:nvSpPr>
          <p:cNvPr id="1209360" name="Text Box 16"/>
          <p:cNvSpPr txBox="1">
            <a:spLocks noChangeArrowheads="1"/>
          </p:cNvSpPr>
          <p:nvPr/>
        </p:nvSpPr>
        <p:spPr bwMode="auto">
          <a:xfrm>
            <a:off x="625475" y="3824288"/>
            <a:ext cx="7905750" cy="366712"/>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1209361" name="Freeform 17"/>
          <p:cNvSpPr>
            <a:spLocks/>
          </p:cNvSpPr>
          <p:nvPr/>
        </p:nvSpPr>
        <p:spPr bwMode="auto">
          <a:xfrm>
            <a:off x="2851150" y="4267200"/>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09362" name="Freeform 18"/>
          <p:cNvSpPr>
            <a:spLocks/>
          </p:cNvSpPr>
          <p:nvPr/>
        </p:nvSpPr>
        <p:spPr bwMode="auto">
          <a:xfrm>
            <a:off x="5289550" y="4267200"/>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09363" name="Freeform 19"/>
          <p:cNvSpPr>
            <a:spLocks/>
          </p:cNvSpPr>
          <p:nvPr/>
        </p:nvSpPr>
        <p:spPr bwMode="auto">
          <a:xfrm>
            <a:off x="717550" y="4267200"/>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09370" name="Text Box 26"/>
          <p:cNvSpPr txBox="1">
            <a:spLocks noChangeArrowheads="1"/>
          </p:cNvSpPr>
          <p:nvPr/>
        </p:nvSpPr>
        <p:spPr bwMode="auto">
          <a:xfrm>
            <a:off x="1346200" y="4419600"/>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1209371" name="Text Box 27"/>
          <p:cNvSpPr txBox="1">
            <a:spLocks noChangeArrowheads="1"/>
          </p:cNvSpPr>
          <p:nvPr/>
        </p:nvSpPr>
        <p:spPr bwMode="auto">
          <a:xfrm>
            <a:off x="3613150" y="4419600"/>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1209372" name="Text Box 28"/>
          <p:cNvSpPr txBox="1">
            <a:spLocks noChangeArrowheads="1"/>
          </p:cNvSpPr>
          <p:nvPr/>
        </p:nvSpPr>
        <p:spPr bwMode="auto">
          <a:xfrm>
            <a:off x="6538913" y="4419600"/>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1209373" name="Text Box 29"/>
          <p:cNvSpPr txBox="1">
            <a:spLocks noChangeArrowheads="1"/>
          </p:cNvSpPr>
          <p:nvPr/>
        </p:nvSpPr>
        <p:spPr bwMode="auto">
          <a:xfrm>
            <a:off x="152400" y="3860800"/>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209374" name="Text Box 30"/>
          <p:cNvSpPr txBox="1">
            <a:spLocks noChangeArrowheads="1"/>
          </p:cNvSpPr>
          <p:nvPr/>
        </p:nvSpPr>
        <p:spPr bwMode="auto">
          <a:xfrm>
            <a:off x="8594725" y="3838575"/>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4" name="TextBox 13"/>
          <p:cNvSpPr txBox="1"/>
          <p:nvPr/>
        </p:nvSpPr>
        <p:spPr>
          <a:xfrm>
            <a:off x="1828800" y="5562600"/>
            <a:ext cx="4818747" cy="461665"/>
          </a:xfrm>
          <a:prstGeom prst="rect">
            <a:avLst/>
          </a:prstGeom>
          <a:noFill/>
        </p:spPr>
        <p:txBody>
          <a:bodyPr wrap="none" rtlCol="0">
            <a:spAutoFit/>
          </a:bodyPr>
          <a:lstStyle/>
          <a:p>
            <a:r>
              <a:rPr lang="en-US" sz="2400" dirty="0" smtClean="0">
                <a:solidFill>
                  <a:srgbClr val="FF0000"/>
                </a:solidFill>
              </a:rPr>
              <a:t>What features would be useful?</a:t>
            </a:r>
            <a:endParaRPr lang="en-US" sz="2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p:txBody>
          <a:bodyPr/>
          <a:lstStyle/>
          <a:p>
            <a:r>
              <a:rPr lang="en-US"/>
              <a:t>Good Features for Information Extraction</a:t>
            </a:r>
          </a:p>
        </p:txBody>
      </p:sp>
      <p:sp>
        <p:nvSpPr>
          <p:cNvPr id="1253390" name="Rectangle 14"/>
          <p:cNvSpPr>
            <a:spLocks noChangeArrowheads="1"/>
          </p:cNvSpPr>
          <p:nvPr/>
        </p:nvSpPr>
        <p:spPr bwMode="auto">
          <a:xfrm>
            <a:off x="2514600" y="1828800"/>
            <a:ext cx="33528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dirty="0"/>
              <a:t>Example word features:</a:t>
            </a:r>
          </a:p>
          <a:p>
            <a:pPr marL="742950" lvl="1" indent="-285750">
              <a:spcBef>
                <a:spcPct val="20000"/>
              </a:spcBef>
              <a:buFontTx/>
              <a:buChar char="–"/>
            </a:pPr>
            <a:r>
              <a:rPr lang="en-US" sz="1600" b="0" dirty="0">
                <a:ea typeface="ＭＳ Ｐゴシック" pitchFamily="-107" charset="-128"/>
              </a:rPr>
              <a:t>identity of word</a:t>
            </a:r>
          </a:p>
          <a:p>
            <a:pPr marL="742950" lvl="1" indent="-285750">
              <a:spcBef>
                <a:spcPct val="20000"/>
              </a:spcBef>
              <a:buFontTx/>
              <a:buChar char="–"/>
            </a:pPr>
            <a:r>
              <a:rPr lang="en-US" sz="1600" b="0" dirty="0">
                <a:ea typeface="ＭＳ Ｐゴシック" pitchFamily="-107" charset="-128"/>
              </a:rPr>
              <a:t>is in all caps</a:t>
            </a:r>
          </a:p>
          <a:p>
            <a:pPr marL="742950" lvl="1" indent="-285750">
              <a:spcBef>
                <a:spcPct val="20000"/>
              </a:spcBef>
              <a:buFontTx/>
              <a:buChar char="–"/>
            </a:pPr>
            <a:r>
              <a:rPr lang="en-US" sz="1600" b="0" dirty="0">
                <a:ea typeface="ＭＳ Ｐゴシック" pitchFamily="-107" charset="-128"/>
              </a:rPr>
              <a:t>ends in “-ski”</a:t>
            </a:r>
          </a:p>
          <a:p>
            <a:pPr marL="742950" lvl="1" indent="-285750">
              <a:spcBef>
                <a:spcPct val="20000"/>
              </a:spcBef>
              <a:buFontTx/>
              <a:buChar char="–"/>
            </a:pPr>
            <a:r>
              <a:rPr lang="en-US" sz="1600" b="0" dirty="0">
                <a:ea typeface="ＭＳ Ｐゴシック" pitchFamily="-107" charset="-128"/>
              </a:rPr>
              <a:t>is part of a noun phrase</a:t>
            </a:r>
          </a:p>
          <a:p>
            <a:pPr marL="742950" lvl="1" indent="-285750">
              <a:spcBef>
                <a:spcPct val="20000"/>
              </a:spcBef>
              <a:buFontTx/>
              <a:buChar char="–"/>
            </a:pPr>
            <a:r>
              <a:rPr lang="en-US" sz="1600" b="0" dirty="0">
                <a:ea typeface="ＭＳ Ｐゴシック" pitchFamily="-107" charset="-128"/>
              </a:rPr>
              <a:t>is in a list of city names</a:t>
            </a:r>
          </a:p>
          <a:p>
            <a:pPr marL="742950" lvl="1" indent="-285750">
              <a:spcBef>
                <a:spcPct val="20000"/>
              </a:spcBef>
              <a:buFontTx/>
              <a:buChar char="–"/>
            </a:pPr>
            <a:r>
              <a:rPr lang="en-US" sz="1600" b="0" dirty="0">
                <a:ea typeface="ＭＳ Ｐゴシック" pitchFamily="-107" charset="-128"/>
              </a:rPr>
              <a:t>is under node X in</a:t>
            </a:r>
            <a:r>
              <a:rPr lang="en-US" sz="1600" b="0" dirty="0" smtClean="0">
                <a:ea typeface="ＭＳ Ｐゴシック" pitchFamily="-107" charset="-128"/>
              </a:rPr>
              <a:t> </a:t>
            </a:r>
            <a:r>
              <a:rPr lang="en-US" sz="1600" b="0" dirty="0" err="1" smtClean="0">
                <a:ea typeface="ＭＳ Ｐゴシック" pitchFamily="-107" charset="-128"/>
              </a:rPr>
              <a:t>WordNet</a:t>
            </a:r>
            <a:r>
              <a:rPr lang="en-US" sz="1600" b="0" dirty="0" smtClean="0">
                <a:ea typeface="ＭＳ Ｐゴシック" pitchFamily="-107" charset="-128"/>
              </a:rPr>
              <a:t> </a:t>
            </a:r>
            <a:r>
              <a:rPr lang="en-US" sz="1600" b="0" dirty="0">
                <a:ea typeface="ＭＳ Ｐゴシック" pitchFamily="-107" charset="-128"/>
              </a:rPr>
              <a:t>or </a:t>
            </a:r>
            <a:r>
              <a:rPr lang="en-US" sz="1600" b="0" dirty="0" err="1">
                <a:ea typeface="ＭＳ Ｐゴシック" pitchFamily="-107" charset="-128"/>
              </a:rPr>
              <a:t>Cyc</a:t>
            </a:r>
            <a:endParaRPr lang="en-US" sz="1600" b="0" dirty="0">
              <a:ea typeface="ＭＳ Ｐゴシック" pitchFamily="-107" charset="-128"/>
            </a:endParaRPr>
          </a:p>
          <a:p>
            <a:pPr marL="742950" lvl="1" indent="-285750">
              <a:spcBef>
                <a:spcPct val="20000"/>
              </a:spcBef>
              <a:buFontTx/>
              <a:buChar char="–"/>
            </a:pPr>
            <a:r>
              <a:rPr lang="en-US" sz="1600" b="0" dirty="0">
                <a:ea typeface="ＭＳ Ｐゴシック" pitchFamily="-107" charset="-128"/>
              </a:rPr>
              <a:t>is in bold font</a:t>
            </a:r>
          </a:p>
          <a:p>
            <a:pPr marL="742950" lvl="1" indent="-285750">
              <a:spcBef>
                <a:spcPct val="20000"/>
              </a:spcBef>
              <a:buFontTx/>
              <a:buChar char="–"/>
            </a:pPr>
            <a:r>
              <a:rPr lang="en-US" sz="1600" b="0" dirty="0">
                <a:ea typeface="ＭＳ Ｐゴシック" pitchFamily="-107" charset="-128"/>
              </a:rPr>
              <a:t>is in hyperlink anchor</a:t>
            </a:r>
          </a:p>
          <a:p>
            <a:pPr marL="742950" lvl="1" indent="-285750">
              <a:spcBef>
                <a:spcPct val="20000"/>
              </a:spcBef>
              <a:buFontTx/>
              <a:buChar char="–"/>
            </a:pPr>
            <a:r>
              <a:rPr lang="en-US" sz="1600" b="0" i="1" dirty="0">
                <a:ea typeface="ＭＳ Ｐゴシック" pitchFamily="-107" charset="-128"/>
              </a:rPr>
              <a:t>features of past &amp; future</a:t>
            </a:r>
          </a:p>
          <a:p>
            <a:pPr marL="742950" lvl="1" indent="-285750">
              <a:spcBef>
                <a:spcPct val="20000"/>
              </a:spcBef>
              <a:buFontTx/>
              <a:buChar char="–"/>
            </a:pPr>
            <a:r>
              <a:rPr lang="en-US" sz="1600" b="0" dirty="0">
                <a:ea typeface="ＭＳ Ｐゴシック" pitchFamily="-107" charset="-128"/>
              </a:rPr>
              <a:t>last person name was female</a:t>
            </a:r>
          </a:p>
          <a:p>
            <a:pPr marL="742950" lvl="1" indent="-285750">
              <a:spcBef>
                <a:spcPct val="20000"/>
              </a:spcBef>
              <a:buFontTx/>
              <a:buChar char="–"/>
            </a:pPr>
            <a:r>
              <a:rPr lang="en-US" sz="1600" b="0" dirty="0">
                <a:ea typeface="ＭＳ Ｐゴシック" pitchFamily="-107" charset="-128"/>
              </a:rPr>
              <a:t>next two words are “and Associates”</a:t>
            </a:r>
          </a:p>
        </p:txBody>
      </p:sp>
      <p:sp>
        <p:nvSpPr>
          <p:cNvPr id="1253391" name="Rectangle 15"/>
          <p:cNvSpPr>
            <a:spLocks noChangeArrowheads="1"/>
          </p:cNvSpPr>
          <p:nvPr/>
        </p:nvSpPr>
        <p:spPr bwMode="auto">
          <a:xfrm>
            <a:off x="0" y="1828800"/>
            <a:ext cx="2971800" cy="45720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000" b="0" dirty="0"/>
              <a:t>begins-with-number</a:t>
            </a:r>
          </a:p>
          <a:p>
            <a:pPr marL="342900" indent="-342900">
              <a:spcBef>
                <a:spcPct val="20000"/>
              </a:spcBef>
            </a:pPr>
            <a:r>
              <a:rPr lang="en-US" sz="2000" b="0" dirty="0"/>
              <a:t>begins-with-ordinal</a:t>
            </a:r>
          </a:p>
          <a:p>
            <a:pPr marL="342900" indent="-342900">
              <a:spcBef>
                <a:spcPct val="20000"/>
              </a:spcBef>
            </a:pPr>
            <a:r>
              <a:rPr lang="en-US" sz="2000" b="0" dirty="0"/>
              <a:t>begins-with-punctuation</a:t>
            </a:r>
          </a:p>
          <a:p>
            <a:pPr marL="342900" indent="-342900">
              <a:spcBef>
                <a:spcPct val="20000"/>
              </a:spcBef>
            </a:pPr>
            <a:r>
              <a:rPr lang="en-US" sz="2000" b="0" dirty="0"/>
              <a:t>begins-with-question-word</a:t>
            </a:r>
          </a:p>
          <a:p>
            <a:pPr marL="342900" indent="-342900">
              <a:spcBef>
                <a:spcPct val="20000"/>
              </a:spcBef>
            </a:pPr>
            <a:r>
              <a:rPr lang="en-US" sz="2000" b="0" dirty="0"/>
              <a:t>begins-with-subject</a:t>
            </a:r>
          </a:p>
          <a:p>
            <a:pPr marL="342900" indent="-342900">
              <a:spcBef>
                <a:spcPct val="20000"/>
              </a:spcBef>
            </a:pPr>
            <a:r>
              <a:rPr lang="en-US" sz="2000" b="0" dirty="0"/>
              <a:t>blank</a:t>
            </a:r>
          </a:p>
          <a:p>
            <a:pPr marL="342900" indent="-342900">
              <a:spcBef>
                <a:spcPct val="20000"/>
              </a:spcBef>
            </a:pPr>
            <a:r>
              <a:rPr lang="en-US" sz="2000" b="0" dirty="0"/>
              <a:t>contains-</a:t>
            </a:r>
            <a:r>
              <a:rPr lang="en-US" sz="2000" b="0" dirty="0" err="1"/>
              <a:t>alphanum</a:t>
            </a:r>
            <a:endParaRPr lang="en-US" sz="2000" b="0" dirty="0"/>
          </a:p>
          <a:p>
            <a:pPr marL="342900" indent="-342900">
              <a:spcBef>
                <a:spcPct val="20000"/>
              </a:spcBef>
            </a:pPr>
            <a:r>
              <a:rPr lang="en-US" sz="2000" b="0" dirty="0"/>
              <a:t>contains-bracketed-number</a:t>
            </a:r>
          </a:p>
          <a:p>
            <a:pPr marL="342900" indent="-342900">
              <a:spcBef>
                <a:spcPct val="20000"/>
              </a:spcBef>
            </a:pPr>
            <a:r>
              <a:rPr lang="en-US" sz="2000" b="0" dirty="0"/>
              <a:t>contains-http</a:t>
            </a:r>
          </a:p>
          <a:p>
            <a:pPr marL="342900" indent="-342900">
              <a:spcBef>
                <a:spcPct val="20000"/>
              </a:spcBef>
            </a:pPr>
            <a:r>
              <a:rPr lang="en-US" sz="2000" b="0" dirty="0"/>
              <a:t>contains-non-space</a:t>
            </a:r>
          </a:p>
          <a:p>
            <a:pPr marL="342900" indent="-342900">
              <a:spcBef>
                <a:spcPct val="20000"/>
              </a:spcBef>
            </a:pPr>
            <a:r>
              <a:rPr lang="en-US" sz="2000" b="0" dirty="0"/>
              <a:t>contains-number</a:t>
            </a:r>
          </a:p>
          <a:p>
            <a:pPr marL="342900" indent="-342900">
              <a:spcBef>
                <a:spcPct val="20000"/>
              </a:spcBef>
            </a:pPr>
            <a:r>
              <a:rPr lang="en-US" sz="2000" b="0" dirty="0"/>
              <a:t>contains-pipe</a:t>
            </a:r>
          </a:p>
        </p:txBody>
      </p:sp>
      <p:sp>
        <p:nvSpPr>
          <p:cNvPr id="1253392" name="Rectangle 16"/>
          <p:cNvSpPr>
            <a:spLocks noChangeArrowheads="1"/>
          </p:cNvSpPr>
          <p:nvPr/>
        </p:nvSpPr>
        <p:spPr bwMode="auto">
          <a:xfrm>
            <a:off x="5943600" y="1752600"/>
            <a:ext cx="3200400" cy="45720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000" b="0"/>
              <a:t>contains-question-mark</a:t>
            </a:r>
          </a:p>
          <a:p>
            <a:pPr marL="342900" indent="-342900">
              <a:spcBef>
                <a:spcPct val="20000"/>
              </a:spcBef>
            </a:pPr>
            <a:r>
              <a:rPr lang="en-US" sz="2000" b="0"/>
              <a:t>contains-question-word</a:t>
            </a:r>
          </a:p>
          <a:p>
            <a:pPr marL="342900" indent="-342900">
              <a:spcBef>
                <a:spcPct val="20000"/>
              </a:spcBef>
            </a:pPr>
            <a:r>
              <a:rPr lang="en-US" sz="2000" b="0"/>
              <a:t>ends-with-question-mark</a:t>
            </a:r>
          </a:p>
          <a:p>
            <a:pPr marL="342900" indent="-342900">
              <a:spcBef>
                <a:spcPct val="20000"/>
              </a:spcBef>
            </a:pPr>
            <a:r>
              <a:rPr lang="en-US" sz="2000" b="0"/>
              <a:t>first-alpha-is-capitalized</a:t>
            </a:r>
          </a:p>
          <a:p>
            <a:pPr marL="342900" indent="-342900">
              <a:spcBef>
                <a:spcPct val="20000"/>
              </a:spcBef>
            </a:pPr>
            <a:r>
              <a:rPr lang="en-US" sz="2000" b="0"/>
              <a:t>indented</a:t>
            </a:r>
          </a:p>
          <a:p>
            <a:pPr marL="342900" indent="-342900">
              <a:spcBef>
                <a:spcPct val="20000"/>
              </a:spcBef>
            </a:pPr>
            <a:r>
              <a:rPr lang="en-US" sz="2000" b="0"/>
              <a:t>indented-1-to-4</a:t>
            </a:r>
          </a:p>
          <a:p>
            <a:pPr marL="342900" indent="-342900">
              <a:spcBef>
                <a:spcPct val="20000"/>
              </a:spcBef>
            </a:pPr>
            <a:r>
              <a:rPr lang="en-US" sz="2000" b="0"/>
              <a:t>indented-5-to-10</a:t>
            </a:r>
          </a:p>
          <a:p>
            <a:pPr marL="342900" indent="-342900">
              <a:spcBef>
                <a:spcPct val="20000"/>
              </a:spcBef>
            </a:pPr>
            <a:r>
              <a:rPr lang="en-US" sz="2000" b="0"/>
              <a:t>more-than-one-third-space</a:t>
            </a:r>
          </a:p>
          <a:p>
            <a:pPr marL="342900" indent="-342900">
              <a:spcBef>
                <a:spcPct val="20000"/>
              </a:spcBef>
            </a:pPr>
            <a:r>
              <a:rPr lang="en-US" sz="2000" b="0"/>
              <a:t>only-punctuation</a:t>
            </a:r>
          </a:p>
          <a:p>
            <a:pPr marL="342900" indent="-342900">
              <a:spcBef>
                <a:spcPct val="20000"/>
              </a:spcBef>
            </a:pPr>
            <a:r>
              <a:rPr lang="en-US" sz="2000" b="0"/>
              <a:t>prev-is-blank</a:t>
            </a:r>
          </a:p>
          <a:p>
            <a:pPr marL="342900" indent="-342900">
              <a:spcBef>
                <a:spcPct val="20000"/>
              </a:spcBef>
            </a:pPr>
            <a:r>
              <a:rPr lang="en-US" sz="2000" b="0"/>
              <a:t>prev-begins-with-ordinal</a:t>
            </a:r>
          </a:p>
          <a:p>
            <a:pPr marL="342900" indent="-342900">
              <a:spcBef>
                <a:spcPct val="20000"/>
              </a:spcBef>
            </a:pPr>
            <a:r>
              <a:rPr lang="en-US" sz="2000" b="0"/>
              <a:t>shorter-than-30</a:t>
            </a:r>
          </a:p>
        </p:txBody>
      </p:sp>
      <p:sp>
        <p:nvSpPr>
          <p:cNvPr id="1253393" name="Rectangle 17"/>
          <p:cNvSpPr>
            <a:spLocks noChangeArrowheads="1"/>
          </p:cNvSpPr>
          <p:nvPr/>
        </p:nvSpPr>
        <p:spPr bwMode="auto">
          <a:xfrm>
            <a:off x="228600" y="609600"/>
            <a:ext cx="8534400" cy="1143000"/>
          </a:xfrm>
          <a:prstGeom prst="rect">
            <a:avLst/>
          </a:prstGeom>
          <a:noFill/>
          <a:ln w="9525">
            <a:noFill/>
            <a:miter lim="800000"/>
            <a:headEnd/>
            <a:tailEnd/>
          </a:ln>
          <a:effectLst/>
        </p:spPr>
        <p:txBody>
          <a:bodyPr anchor="ctr">
            <a:prstTxWarp prst="textNoShape">
              <a:avLst/>
            </a:prstTxWarp>
          </a:bodyPr>
          <a:lstStyle/>
          <a:p>
            <a:pPr algn="ctr"/>
            <a:r>
              <a:rPr lang="en-US" sz="2400">
                <a:solidFill>
                  <a:schemeClr val="tx2"/>
                </a:solidFill>
              </a:rPr>
              <a:t>Creativity and Domain Knowledge Required!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5428" name="Rectangle 4"/>
          <p:cNvSpPr>
            <a:spLocks noChangeArrowheads="1"/>
          </p:cNvSpPr>
          <p:nvPr/>
        </p:nvSpPr>
        <p:spPr bwMode="auto">
          <a:xfrm>
            <a:off x="76200" y="1493838"/>
            <a:ext cx="2667000" cy="42672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1600" b="0"/>
              <a:t>Is Capitalized 	</a:t>
            </a:r>
          </a:p>
          <a:p>
            <a:pPr marL="342900" indent="-342900">
              <a:spcBef>
                <a:spcPct val="20000"/>
              </a:spcBef>
            </a:pPr>
            <a:r>
              <a:rPr lang="en-US" sz="1600" b="0"/>
              <a:t>Is Mixed Caps </a:t>
            </a:r>
          </a:p>
          <a:p>
            <a:pPr marL="342900" indent="-342900">
              <a:spcBef>
                <a:spcPct val="20000"/>
              </a:spcBef>
            </a:pPr>
            <a:r>
              <a:rPr lang="en-US" sz="1600" b="0"/>
              <a:t>Is All Caps </a:t>
            </a:r>
          </a:p>
          <a:p>
            <a:pPr marL="342900" indent="-342900">
              <a:spcBef>
                <a:spcPct val="20000"/>
              </a:spcBef>
            </a:pPr>
            <a:r>
              <a:rPr lang="en-US" sz="1600" b="0"/>
              <a:t>Initial Cap</a:t>
            </a:r>
          </a:p>
          <a:p>
            <a:pPr marL="342900" indent="-342900">
              <a:spcBef>
                <a:spcPct val="20000"/>
              </a:spcBef>
            </a:pPr>
            <a:r>
              <a:rPr lang="en-US" sz="1600" b="0"/>
              <a:t>Contains Digit</a:t>
            </a:r>
          </a:p>
          <a:p>
            <a:pPr marL="342900" indent="-342900">
              <a:spcBef>
                <a:spcPct val="20000"/>
              </a:spcBef>
            </a:pPr>
            <a:r>
              <a:rPr lang="en-US" sz="1600" b="0"/>
              <a:t>All lowercase </a:t>
            </a:r>
          </a:p>
          <a:p>
            <a:pPr marL="342900" indent="-342900">
              <a:spcBef>
                <a:spcPct val="20000"/>
              </a:spcBef>
            </a:pPr>
            <a:r>
              <a:rPr lang="en-US" sz="1600" b="0"/>
              <a:t>Is Initial</a:t>
            </a:r>
          </a:p>
          <a:p>
            <a:pPr marL="342900" indent="-342900">
              <a:spcBef>
                <a:spcPct val="20000"/>
              </a:spcBef>
            </a:pPr>
            <a:r>
              <a:rPr lang="en-US" sz="1600" b="0"/>
              <a:t>Punctuation</a:t>
            </a:r>
          </a:p>
          <a:p>
            <a:pPr marL="342900" indent="-342900">
              <a:spcBef>
                <a:spcPct val="20000"/>
              </a:spcBef>
            </a:pPr>
            <a:r>
              <a:rPr lang="en-US" sz="1600" b="0"/>
              <a:t>Period</a:t>
            </a:r>
          </a:p>
          <a:p>
            <a:pPr marL="342900" indent="-342900">
              <a:spcBef>
                <a:spcPct val="20000"/>
              </a:spcBef>
            </a:pPr>
            <a:r>
              <a:rPr lang="en-US" sz="1600" b="0"/>
              <a:t>Comma</a:t>
            </a:r>
          </a:p>
          <a:p>
            <a:pPr marL="342900" indent="-342900">
              <a:spcBef>
                <a:spcPct val="20000"/>
              </a:spcBef>
            </a:pPr>
            <a:r>
              <a:rPr lang="en-US" sz="1600" b="0"/>
              <a:t>Apostrophe</a:t>
            </a:r>
          </a:p>
          <a:p>
            <a:pPr marL="342900" indent="-342900">
              <a:spcBef>
                <a:spcPct val="20000"/>
              </a:spcBef>
            </a:pPr>
            <a:r>
              <a:rPr lang="en-US" sz="1600" b="0"/>
              <a:t>Dash</a:t>
            </a:r>
          </a:p>
          <a:p>
            <a:pPr marL="342900" indent="-342900">
              <a:spcBef>
                <a:spcPct val="20000"/>
              </a:spcBef>
            </a:pPr>
            <a:r>
              <a:rPr lang="en-US" sz="1600" b="0"/>
              <a:t>Preceded by HTML tag</a:t>
            </a:r>
          </a:p>
          <a:p>
            <a:pPr marL="342900" indent="-342900">
              <a:spcBef>
                <a:spcPct val="20000"/>
              </a:spcBef>
            </a:pPr>
            <a:endParaRPr lang="en-US" sz="1600" b="0"/>
          </a:p>
          <a:p>
            <a:pPr marL="342900" indent="-342900">
              <a:spcBef>
                <a:spcPct val="20000"/>
              </a:spcBef>
            </a:pPr>
            <a:endParaRPr lang="en-US" sz="1600" b="0"/>
          </a:p>
          <a:p>
            <a:pPr marL="342900" indent="-342900">
              <a:spcBef>
                <a:spcPct val="20000"/>
              </a:spcBef>
            </a:pPr>
            <a:endParaRPr lang="en-US" sz="1600" b="0"/>
          </a:p>
        </p:txBody>
      </p:sp>
      <p:sp>
        <p:nvSpPr>
          <p:cNvPr id="1255429" name="Rectangle 5"/>
          <p:cNvSpPr>
            <a:spLocks noChangeArrowheads="1"/>
          </p:cNvSpPr>
          <p:nvPr/>
        </p:nvSpPr>
        <p:spPr bwMode="auto">
          <a:xfrm>
            <a:off x="2590800" y="1493838"/>
            <a:ext cx="2895600" cy="434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pPr>
            <a:r>
              <a:rPr lang="en-US" sz="1600" b="0"/>
              <a:t>Character n-gram classifier </a:t>
            </a:r>
            <a:br>
              <a:rPr lang="en-US" sz="1600" b="0"/>
            </a:br>
            <a:r>
              <a:rPr lang="en-US" sz="1600" b="0"/>
              <a:t>says string is a person </a:t>
            </a:r>
            <a:br>
              <a:rPr lang="en-US" sz="1600" b="0"/>
            </a:br>
            <a:r>
              <a:rPr lang="en-US" sz="1600" b="0"/>
              <a:t>name (80% accurate)</a:t>
            </a:r>
          </a:p>
          <a:p>
            <a:pPr marL="342900" indent="-342900">
              <a:lnSpc>
                <a:spcPct val="90000"/>
              </a:lnSpc>
              <a:spcBef>
                <a:spcPct val="20000"/>
              </a:spcBef>
            </a:pPr>
            <a:r>
              <a:rPr lang="en-US" sz="1600" b="0"/>
              <a:t>In stopword list</a:t>
            </a:r>
            <a:br>
              <a:rPr lang="en-US" sz="1600" b="0"/>
            </a:br>
            <a:r>
              <a:rPr lang="en-US" sz="1600" b="0"/>
              <a:t>(the, of, their, etc)</a:t>
            </a:r>
          </a:p>
          <a:p>
            <a:pPr marL="342900" indent="-342900">
              <a:lnSpc>
                <a:spcPct val="90000"/>
              </a:lnSpc>
              <a:spcBef>
                <a:spcPct val="20000"/>
              </a:spcBef>
            </a:pPr>
            <a:r>
              <a:rPr lang="en-US" sz="1600" b="0"/>
              <a:t>In honorific list</a:t>
            </a:r>
            <a:br>
              <a:rPr lang="en-US" sz="1600" b="0"/>
            </a:br>
            <a:r>
              <a:rPr lang="en-US" sz="1600" b="0"/>
              <a:t>(Mr, Mrs, Dr, Sen, etc)</a:t>
            </a:r>
          </a:p>
          <a:p>
            <a:pPr marL="342900" indent="-342900">
              <a:lnSpc>
                <a:spcPct val="90000"/>
              </a:lnSpc>
              <a:spcBef>
                <a:spcPct val="20000"/>
              </a:spcBef>
            </a:pPr>
            <a:r>
              <a:rPr lang="en-US" sz="1600" b="0"/>
              <a:t>In person suffix list</a:t>
            </a:r>
            <a:br>
              <a:rPr lang="en-US" sz="1600" b="0"/>
            </a:br>
            <a:r>
              <a:rPr lang="en-US" sz="1600" b="0"/>
              <a:t>(Jr, Sr, PhD, etc)</a:t>
            </a:r>
          </a:p>
          <a:p>
            <a:pPr marL="342900" indent="-342900">
              <a:lnSpc>
                <a:spcPct val="90000"/>
              </a:lnSpc>
              <a:spcBef>
                <a:spcPct val="20000"/>
              </a:spcBef>
            </a:pPr>
            <a:r>
              <a:rPr lang="en-US" sz="1600" b="0"/>
              <a:t>In name particle list </a:t>
            </a:r>
            <a:br>
              <a:rPr lang="en-US" sz="1600" b="0"/>
            </a:br>
            <a:r>
              <a:rPr lang="en-US" sz="1600" b="0"/>
              <a:t>(de, la, van, der, etc)</a:t>
            </a:r>
          </a:p>
          <a:p>
            <a:pPr marL="342900" indent="-342900">
              <a:lnSpc>
                <a:spcPct val="90000"/>
              </a:lnSpc>
              <a:spcBef>
                <a:spcPct val="20000"/>
              </a:spcBef>
            </a:pPr>
            <a:r>
              <a:rPr lang="en-US" sz="1600" b="0"/>
              <a:t>In Census lastname list;</a:t>
            </a:r>
            <a:br>
              <a:rPr lang="en-US" sz="1600" b="0"/>
            </a:br>
            <a:r>
              <a:rPr lang="en-US" sz="1600" b="0"/>
              <a:t>segmented by P(name)</a:t>
            </a:r>
          </a:p>
          <a:p>
            <a:pPr marL="342900" indent="-342900">
              <a:lnSpc>
                <a:spcPct val="90000"/>
              </a:lnSpc>
              <a:spcBef>
                <a:spcPct val="20000"/>
              </a:spcBef>
            </a:pPr>
            <a:r>
              <a:rPr lang="en-US" sz="1600" b="0"/>
              <a:t>In Census firstname list;</a:t>
            </a:r>
            <a:br>
              <a:rPr lang="en-US" sz="1600" b="0"/>
            </a:br>
            <a:r>
              <a:rPr lang="en-US" sz="1600" b="0"/>
              <a:t>segmented by P(name)</a:t>
            </a:r>
          </a:p>
          <a:p>
            <a:pPr marL="342900" indent="-342900">
              <a:lnSpc>
                <a:spcPct val="90000"/>
              </a:lnSpc>
              <a:spcBef>
                <a:spcPct val="20000"/>
              </a:spcBef>
            </a:pPr>
            <a:r>
              <a:rPr lang="en-US" sz="1600" b="0"/>
              <a:t>In locations lists</a:t>
            </a:r>
            <a:br>
              <a:rPr lang="en-US" sz="1600" b="0"/>
            </a:br>
            <a:r>
              <a:rPr lang="en-US" sz="1600" b="0"/>
              <a:t>(states, cities, countries)</a:t>
            </a:r>
          </a:p>
          <a:p>
            <a:pPr marL="342900" indent="-342900">
              <a:lnSpc>
                <a:spcPct val="90000"/>
              </a:lnSpc>
              <a:spcBef>
                <a:spcPct val="20000"/>
              </a:spcBef>
            </a:pPr>
            <a:r>
              <a:rPr lang="en-US" sz="1600" b="0"/>
              <a:t>In company name list</a:t>
            </a:r>
            <a:br>
              <a:rPr lang="en-US" sz="1600" b="0"/>
            </a:br>
            <a:r>
              <a:rPr lang="en-US" sz="1600" b="0"/>
              <a:t>(“J. C. Penny”)</a:t>
            </a:r>
          </a:p>
          <a:p>
            <a:pPr marL="342900" indent="-342900">
              <a:lnSpc>
                <a:spcPct val="90000"/>
              </a:lnSpc>
              <a:spcBef>
                <a:spcPct val="20000"/>
              </a:spcBef>
            </a:pPr>
            <a:r>
              <a:rPr lang="en-US" sz="1600" b="0"/>
              <a:t>In list of company suffixes</a:t>
            </a:r>
            <a:br>
              <a:rPr lang="en-US" sz="1600" b="0"/>
            </a:br>
            <a:r>
              <a:rPr lang="en-US" sz="1600" b="0"/>
              <a:t>(Inc, &amp; Associates, Foundation)</a:t>
            </a:r>
          </a:p>
        </p:txBody>
      </p:sp>
      <p:sp>
        <p:nvSpPr>
          <p:cNvPr id="1255430" name="Rectangle 6"/>
          <p:cNvSpPr>
            <a:spLocks noGrp="1" noChangeArrowheads="1"/>
          </p:cNvSpPr>
          <p:nvPr>
            <p:ph type="body" idx="1"/>
          </p:nvPr>
        </p:nvSpPr>
        <p:spPr>
          <a:xfrm>
            <a:off x="5410200" y="1570038"/>
            <a:ext cx="4114800" cy="4525962"/>
          </a:xfrm>
          <a:noFill/>
          <a:ln/>
        </p:spPr>
        <p:txBody>
          <a:bodyPr/>
          <a:lstStyle/>
          <a:p>
            <a:pPr>
              <a:lnSpc>
                <a:spcPct val="80000"/>
              </a:lnSpc>
              <a:buFontTx/>
              <a:buNone/>
            </a:pPr>
            <a:r>
              <a:rPr lang="en-US" sz="1600"/>
              <a:t>Word Features</a:t>
            </a:r>
          </a:p>
          <a:p>
            <a:pPr lvl="1">
              <a:lnSpc>
                <a:spcPct val="80000"/>
              </a:lnSpc>
            </a:pPr>
            <a:r>
              <a:rPr lang="en-US" sz="1600"/>
              <a:t>lists of job titles, </a:t>
            </a:r>
          </a:p>
          <a:p>
            <a:pPr lvl="1">
              <a:lnSpc>
                <a:spcPct val="80000"/>
              </a:lnSpc>
            </a:pPr>
            <a:r>
              <a:rPr lang="en-US" sz="1600"/>
              <a:t>Lists of prefixes</a:t>
            </a:r>
          </a:p>
          <a:p>
            <a:pPr lvl="1">
              <a:lnSpc>
                <a:spcPct val="80000"/>
              </a:lnSpc>
            </a:pPr>
            <a:r>
              <a:rPr lang="en-US" sz="1600"/>
              <a:t>Lists of suffixes</a:t>
            </a:r>
          </a:p>
          <a:p>
            <a:pPr lvl="1">
              <a:lnSpc>
                <a:spcPct val="80000"/>
              </a:lnSpc>
            </a:pPr>
            <a:r>
              <a:rPr lang="en-US" sz="1600"/>
              <a:t>350 informative phrases</a:t>
            </a:r>
          </a:p>
          <a:p>
            <a:pPr>
              <a:lnSpc>
                <a:spcPct val="80000"/>
              </a:lnSpc>
              <a:buFontTx/>
              <a:buNone/>
            </a:pPr>
            <a:r>
              <a:rPr lang="en-US" sz="1600"/>
              <a:t>HTML/Formatting Features</a:t>
            </a:r>
          </a:p>
          <a:p>
            <a:pPr lvl="1">
              <a:lnSpc>
                <a:spcPct val="80000"/>
              </a:lnSpc>
            </a:pPr>
            <a:r>
              <a:rPr lang="en-US" sz="1600"/>
              <a:t>{begin, end, in} x </a:t>
            </a:r>
            <a:br>
              <a:rPr lang="en-US" sz="1600"/>
            </a:br>
            <a:r>
              <a:rPr lang="en-US" sz="1600"/>
              <a:t>{&lt;b&gt;, &lt;i&gt;, &lt;a&gt;, &lt;hN&gt;} x</a:t>
            </a:r>
            <a:br>
              <a:rPr lang="en-US" sz="1600"/>
            </a:br>
            <a:r>
              <a:rPr lang="en-US" sz="1600"/>
              <a:t>{lengths 1, 2, 3, 4, or longer}</a:t>
            </a:r>
          </a:p>
          <a:p>
            <a:pPr lvl="1">
              <a:lnSpc>
                <a:spcPct val="80000"/>
              </a:lnSpc>
            </a:pPr>
            <a:r>
              <a:rPr lang="en-US" sz="1600"/>
              <a:t>{begin, end} of line</a:t>
            </a:r>
          </a:p>
        </p:txBody>
      </p:sp>
      <p:sp>
        <p:nvSpPr>
          <p:cNvPr id="1255431" name="Rectangle 7"/>
          <p:cNvSpPr>
            <a:spLocks noChangeArrowheads="1"/>
          </p:cNvSpPr>
          <p:nvPr/>
        </p:nvSpPr>
        <p:spPr bwMode="auto">
          <a:xfrm>
            <a:off x="228600" y="609600"/>
            <a:ext cx="8534400" cy="1143000"/>
          </a:xfrm>
          <a:prstGeom prst="rect">
            <a:avLst/>
          </a:prstGeom>
          <a:noFill/>
          <a:ln w="9525">
            <a:noFill/>
            <a:miter lim="800000"/>
            <a:headEnd/>
            <a:tailEnd/>
          </a:ln>
          <a:effectLst/>
        </p:spPr>
        <p:txBody>
          <a:bodyPr anchor="ctr">
            <a:prstTxWarp prst="textNoShape">
              <a:avLst/>
            </a:prstTxWarp>
          </a:bodyPr>
          <a:lstStyle/>
          <a:p>
            <a:pPr algn="ctr"/>
            <a:r>
              <a:rPr lang="en-US" sz="2400">
                <a:solidFill>
                  <a:schemeClr val="tx2"/>
                </a:solidFill>
              </a:rPr>
              <a:t>Creativity and Domain Knowledge Required!</a:t>
            </a:r>
          </a:p>
        </p:txBody>
      </p:sp>
      <p:sp>
        <p:nvSpPr>
          <p:cNvPr id="1255432" name="Rectangle 8"/>
          <p:cNvSpPr>
            <a:spLocks noGrp="1" noChangeArrowheads="1"/>
          </p:cNvSpPr>
          <p:nvPr>
            <p:ph type="title"/>
          </p:nvPr>
        </p:nvSpPr>
        <p:spPr>
          <a:noFill/>
          <a:ln/>
        </p:spPr>
        <p:txBody>
          <a:bodyPr/>
          <a:lstStyle/>
          <a:p>
            <a:r>
              <a:rPr lang="en-US"/>
              <a:t>Good Features for Information Extraction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1905001" y="1905000"/>
            <a:ext cx="5410200" cy="1384995"/>
          </a:xfrm>
          <a:prstGeom prst="rect">
            <a:avLst/>
          </a:prstGeom>
          <a:noFill/>
        </p:spPr>
        <p:txBody>
          <a:bodyPr wrap="square" rtlCol="0">
            <a:spAutoFit/>
          </a:bodyPr>
          <a:lstStyle/>
          <a:p>
            <a:r>
              <a:rPr lang="en-US" sz="2800" dirty="0" smtClean="0">
                <a:solidFill>
                  <a:srgbClr val="FF0000"/>
                </a:solidFill>
              </a:rPr>
              <a:t>How can we pose this as a classification (or learning) problem?</a:t>
            </a:r>
            <a:endParaRPr lang="en-US" sz="2800" dirty="0">
              <a:solidFill>
                <a:srgbClr val="FF0000"/>
              </a:solidFill>
            </a:endParaRPr>
          </a:p>
        </p:txBody>
      </p:sp>
      <p:grpSp>
        <p:nvGrpSpPr>
          <p:cNvPr id="5" name="Group 37"/>
          <p:cNvGrpSpPr/>
          <p:nvPr/>
        </p:nvGrpSpPr>
        <p:grpSpPr>
          <a:xfrm>
            <a:off x="3429000" y="3886200"/>
            <a:ext cx="1371600" cy="1371600"/>
            <a:chOff x="7391400" y="3505200"/>
            <a:chExt cx="1371600" cy="1371600"/>
          </a:xfrm>
        </p:grpSpPr>
        <p:sp>
          <p:nvSpPr>
            <p:cNvPr id="6" name="Rounded Rectangle 5"/>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7" name="TextBox 6"/>
            <p:cNvSpPr txBox="1"/>
            <p:nvPr/>
          </p:nvSpPr>
          <p:spPr>
            <a:xfrm>
              <a:off x="7501860" y="3943290"/>
              <a:ext cx="1184940" cy="400110"/>
            </a:xfrm>
            <a:prstGeom prst="rect">
              <a:avLst/>
            </a:prstGeom>
            <a:noFill/>
          </p:spPr>
          <p:txBody>
            <a:bodyPr wrap="none" rtlCol="0">
              <a:spAutoFit/>
            </a:bodyPr>
            <a:lstStyle/>
            <a:p>
              <a:r>
                <a:rPr lang="en-US" sz="2000" dirty="0" smtClean="0"/>
                <a:t>classifier</a:t>
              </a:r>
              <a:endParaRPr lang="en-US" sz="2000" dirty="0"/>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304800" y="152400"/>
            <a:ext cx="8534400" cy="762000"/>
          </a:xfrm>
        </p:spPr>
        <p:txBody>
          <a:bodyPr/>
          <a:lstStyle/>
          <a:p>
            <a:r>
              <a:rPr lang="en-US" sz="2800"/>
              <a:t>Landscape of ML Techniques for IE:</a:t>
            </a:r>
            <a:br>
              <a:rPr lang="en-US" sz="2800"/>
            </a:br>
            <a:endParaRPr lang="en-US" sz="2800" u="sng"/>
          </a:p>
        </p:txBody>
      </p:sp>
      <p:sp>
        <p:nvSpPr>
          <p:cNvPr id="1171459" name="Text Box 3"/>
          <p:cNvSpPr txBox="1">
            <a:spLocks noChangeArrowheads="1"/>
          </p:cNvSpPr>
          <p:nvPr/>
        </p:nvSpPr>
        <p:spPr bwMode="auto">
          <a:xfrm>
            <a:off x="76200" y="6400800"/>
            <a:ext cx="7848600" cy="366713"/>
          </a:xfrm>
          <a:prstGeom prst="rect">
            <a:avLst/>
          </a:prstGeom>
          <a:noFill/>
          <a:ln w="9525">
            <a:noFill/>
            <a:miter lim="800000"/>
            <a:headEnd/>
            <a:tailEnd/>
          </a:ln>
          <a:effectLst/>
        </p:spPr>
        <p:txBody>
          <a:bodyPr>
            <a:prstTxWarp prst="textNoShape">
              <a:avLst/>
            </a:prstTxWarp>
            <a:spAutoFit/>
          </a:bodyPr>
          <a:lstStyle/>
          <a:p>
            <a:r>
              <a:rPr lang="en-US" b="0">
                <a:solidFill>
                  <a:schemeClr val="bg2"/>
                </a:solidFill>
              </a:rPr>
              <a:t>Any of these models can be used to capture words, formatting or both.</a:t>
            </a:r>
          </a:p>
        </p:txBody>
      </p:sp>
      <p:sp>
        <p:nvSpPr>
          <p:cNvPr id="1171466" name="Text Box 10"/>
          <p:cNvSpPr txBox="1">
            <a:spLocks noChangeArrowheads="1"/>
          </p:cNvSpPr>
          <p:nvPr/>
        </p:nvSpPr>
        <p:spPr bwMode="auto">
          <a:xfrm>
            <a:off x="641350" y="1676400"/>
            <a:ext cx="2355850" cy="366713"/>
          </a:xfrm>
          <a:prstGeom prst="rect">
            <a:avLst/>
          </a:prstGeom>
          <a:noFill/>
          <a:ln w="9525">
            <a:noFill/>
            <a:miter lim="800000"/>
            <a:headEnd/>
            <a:tailEnd/>
          </a:ln>
          <a:effectLst/>
        </p:spPr>
        <p:txBody>
          <a:bodyPr wrap="none">
            <a:prstTxWarp prst="textNoShape">
              <a:avLst/>
            </a:prstTxWarp>
            <a:spAutoFit/>
          </a:bodyPr>
          <a:lstStyle/>
          <a:p>
            <a:pPr algn="ctr"/>
            <a:r>
              <a:rPr lang="en-US" u="sng"/>
              <a:t>Classify Candidates</a:t>
            </a:r>
          </a:p>
        </p:txBody>
      </p:sp>
      <p:sp>
        <p:nvSpPr>
          <p:cNvPr id="1171467" name="Text Box 11"/>
          <p:cNvSpPr txBox="1">
            <a:spLocks noChangeArrowheads="1"/>
          </p:cNvSpPr>
          <p:nvPr/>
        </p:nvSpPr>
        <p:spPr bwMode="auto">
          <a:xfrm>
            <a:off x="228600" y="2133600"/>
            <a:ext cx="2686050" cy="274638"/>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u="sng">
                <a:latin typeface="Times New Roman" pitchFamily="-107" charset="0"/>
              </a:rPr>
              <a:t>Abraham Lincoln</a:t>
            </a:r>
            <a:r>
              <a:rPr lang="en-US" sz="1200" b="0">
                <a:latin typeface="Times New Roman" pitchFamily="-107" charset="0"/>
              </a:rPr>
              <a:t> was born in </a:t>
            </a:r>
            <a:r>
              <a:rPr lang="en-US" sz="1200" b="0" u="sng">
                <a:latin typeface="Times New Roman" pitchFamily="-107" charset="0"/>
              </a:rPr>
              <a:t>Kentucky</a:t>
            </a:r>
            <a:r>
              <a:rPr lang="en-US" sz="1200" b="0">
                <a:latin typeface="Times New Roman" pitchFamily="-107" charset="0"/>
              </a:rPr>
              <a:t>.</a:t>
            </a:r>
          </a:p>
        </p:txBody>
      </p:sp>
      <p:sp>
        <p:nvSpPr>
          <p:cNvPr id="1171468" name="Text Box 12"/>
          <p:cNvSpPr txBox="1">
            <a:spLocks noChangeArrowheads="1"/>
          </p:cNvSpPr>
          <p:nvPr/>
        </p:nvSpPr>
        <p:spPr bwMode="auto">
          <a:xfrm>
            <a:off x="574675" y="2514600"/>
            <a:ext cx="706438" cy="244475"/>
          </a:xfrm>
          <a:prstGeom prst="rect">
            <a:avLst/>
          </a:prstGeom>
          <a:solidFill>
            <a:srgbClr val="EAEAEA"/>
          </a:solidFill>
          <a:ln w="9525">
            <a:noFill/>
            <a:miter lim="800000"/>
            <a:headEnd/>
            <a:tailEnd/>
          </a:ln>
          <a:effectLst/>
        </p:spPr>
        <p:txBody>
          <a:bodyPr wrap="none">
            <a:prstTxWarp prst="textNoShape">
              <a:avLst/>
            </a:prstTxWarp>
            <a:spAutoFit/>
          </a:bodyPr>
          <a:lstStyle/>
          <a:p>
            <a:r>
              <a:rPr lang="en-US" sz="1000" b="0"/>
              <a:t>Classifier</a:t>
            </a:r>
          </a:p>
        </p:txBody>
      </p:sp>
      <p:sp>
        <p:nvSpPr>
          <p:cNvPr id="1171469" name="Oval 13"/>
          <p:cNvSpPr>
            <a:spLocks noChangeArrowheads="1"/>
          </p:cNvSpPr>
          <p:nvPr/>
        </p:nvSpPr>
        <p:spPr bwMode="auto">
          <a:xfrm>
            <a:off x="465138" y="3124200"/>
            <a:ext cx="152400" cy="152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470" name="Oval 14"/>
          <p:cNvSpPr>
            <a:spLocks noChangeArrowheads="1"/>
          </p:cNvSpPr>
          <p:nvPr/>
        </p:nvSpPr>
        <p:spPr bwMode="auto">
          <a:xfrm>
            <a:off x="846138" y="3124200"/>
            <a:ext cx="152400" cy="1524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471" name="Oval 15"/>
          <p:cNvSpPr>
            <a:spLocks noChangeArrowheads="1"/>
          </p:cNvSpPr>
          <p:nvPr/>
        </p:nvSpPr>
        <p:spPr bwMode="auto">
          <a:xfrm>
            <a:off x="1227138" y="3124200"/>
            <a:ext cx="152400" cy="152400"/>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cxnSp>
        <p:nvCxnSpPr>
          <p:cNvPr id="1171472" name="AutoShape 16"/>
          <p:cNvCxnSpPr>
            <a:cxnSpLocks noChangeShapeType="1"/>
            <a:stCxn id="1171468" idx="2"/>
            <a:endCxn id="1171469" idx="7"/>
          </p:cNvCxnSpPr>
          <p:nvPr/>
        </p:nvCxnSpPr>
        <p:spPr bwMode="auto">
          <a:xfrm flipH="1">
            <a:off x="595313" y="2759075"/>
            <a:ext cx="333375" cy="387350"/>
          </a:xfrm>
          <a:prstGeom prst="straightConnector1">
            <a:avLst/>
          </a:prstGeom>
          <a:noFill/>
          <a:ln w="9525">
            <a:solidFill>
              <a:schemeClr val="tx1"/>
            </a:solidFill>
            <a:round/>
            <a:headEnd/>
            <a:tailEnd type="triangle" w="med" len="med"/>
          </a:ln>
          <a:effectLst/>
        </p:spPr>
      </p:cxnSp>
      <p:cxnSp>
        <p:nvCxnSpPr>
          <p:cNvPr id="1171473" name="AutoShape 17"/>
          <p:cNvCxnSpPr>
            <a:cxnSpLocks noChangeShapeType="1"/>
            <a:stCxn id="1171468" idx="2"/>
            <a:endCxn id="1171470" idx="0"/>
          </p:cNvCxnSpPr>
          <p:nvPr/>
        </p:nvCxnSpPr>
        <p:spPr bwMode="auto">
          <a:xfrm flipH="1">
            <a:off x="922338" y="2759075"/>
            <a:ext cx="6350" cy="365125"/>
          </a:xfrm>
          <a:prstGeom prst="straightConnector1">
            <a:avLst/>
          </a:prstGeom>
          <a:noFill/>
          <a:ln w="9525">
            <a:solidFill>
              <a:schemeClr val="tx1"/>
            </a:solidFill>
            <a:round/>
            <a:headEnd/>
            <a:tailEnd type="triangle" w="med" len="med"/>
          </a:ln>
          <a:effectLst/>
        </p:spPr>
      </p:cxnSp>
      <p:cxnSp>
        <p:nvCxnSpPr>
          <p:cNvPr id="1171474" name="AutoShape 18"/>
          <p:cNvCxnSpPr>
            <a:cxnSpLocks noChangeShapeType="1"/>
            <a:stCxn id="1171468" idx="2"/>
            <a:endCxn id="1171471" idx="1"/>
          </p:cNvCxnSpPr>
          <p:nvPr/>
        </p:nvCxnSpPr>
        <p:spPr bwMode="auto">
          <a:xfrm>
            <a:off x="928688" y="2759075"/>
            <a:ext cx="320675" cy="387350"/>
          </a:xfrm>
          <a:prstGeom prst="straightConnector1">
            <a:avLst/>
          </a:prstGeom>
          <a:noFill/>
          <a:ln w="9525">
            <a:solidFill>
              <a:schemeClr val="tx1"/>
            </a:solidFill>
            <a:round/>
            <a:headEnd/>
            <a:tailEnd type="triangle" w="med" len="med"/>
          </a:ln>
          <a:effectLst/>
        </p:spPr>
      </p:cxnSp>
      <p:sp>
        <p:nvSpPr>
          <p:cNvPr id="1171475" name="Text Box 19"/>
          <p:cNvSpPr txBox="1">
            <a:spLocks noChangeArrowheads="1"/>
          </p:cNvSpPr>
          <p:nvPr/>
        </p:nvSpPr>
        <p:spPr bwMode="auto">
          <a:xfrm>
            <a:off x="1143000" y="2819400"/>
            <a:ext cx="820738" cy="214313"/>
          </a:xfrm>
          <a:prstGeom prst="rect">
            <a:avLst/>
          </a:prstGeom>
          <a:noFill/>
          <a:ln w="9525">
            <a:noFill/>
            <a:miter lim="800000"/>
            <a:headEnd/>
            <a:tailEnd/>
          </a:ln>
          <a:effectLst/>
        </p:spPr>
        <p:txBody>
          <a:bodyPr wrap="none">
            <a:prstTxWarp prst="textNoShape">
              <a:avLst/>
            </a:prstTxWarp>
            <a:spAutoFit/>
          </a:bodyPr>
          <a:lstStyle/>
          <a:p>
            <a:r>
              <a:rPr lang="en-US" sz="800"/>
              <a:t>which class?</a:t>
            </a:r>
          </a:p>
        </p:txBody>
      </p:sp>
      <p:grpSp>
        <p:nvGrpSpPr>
          <p:cNvPr id="1171476" name="Group 20"/>
          <p:cNvGrpSpPr>
            <a:grpSpLocks/>
          </p:cNvGrpSpPr>
          <p:nvPr/>
        </p:nvGrpSpPr>
        <p:grpSpPr bwMode="auto">
          <a:xfrm>
            <a:off x="3352800" y="1676400"/>
            <a:ext cx="2819400" cy="1981200"/>
            <a:chOff x="3888" y="1056"/>
            <a:chExt cx="1776" cy="1248"/>
          </a:xfrm>
        </p:grpSpPr>
        <p:sp>
          <p:nvSpPr>
            <p:cNvPr id="1171477" name="Text Box 21"/>
            <p:cNvSpPr txBox="1">
              <a:spLocks noChangeArrowheads="1"/>
            </p:cNvSpPr>
            <p:nvPr/>
          </p:nvSpPr>
          <p:spPr bwMode="auto">
            <a:xfrm>
              <a:off x="4140" y="1056"/>
              <a:ext cx="1188" cy="231"/>
            </a:xfrm>
            <a:prstGeom prst="rect">
              <a:avLst/>
            </a:prstGeom>
            <a:noFill/>
            <a:ln w="9525">
              <a:noFill/>
              <a:miter lim="800000"/>
              <a:headEnd/>
              <a:tailEnd/>
            </a:ln>
            <a:effectLst/>
          </p:spPr>
          <p:txBody>
            <a:bodyPr wrap="none">
              <a:prstTxWarp prst="textNoShape">
                <a:avLst/>
              </a:prstTxWarp>
              <a:spAutoFit/>
            </a:bodyPr>
            <a:lstStyle/>
            <a:p>
              <a:r>
                <a:rPr lang="en-US" u="sng"/>
                <a:t>Sliding Window</a:t>
              </a:r>
            </a:p>
          </p:txBody>
        </p:sp>
        <p:sp>
          <p:nvSpPr>
            <p:cNvPr id="1171478" name="Text Box 22"/>
            <p:cNvSpPr txBox="1">
              <a:spLocks noChangeArrowheads="1"/>
            </p:cNvSpPr>
            <p:nvPr/>
          </p:nvSpPr>
          <p:spPr bwMode="auto">
            <a:xfrm>
              <a:off x="3888" y="1344"/>
              <a:ext cx="1692"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Abraham Lincoln was born in Kentucky.</a:t>
              </a:r>
            </a:p>
          </p:txBody>
        </p:sp>
        <p:sp>
          <p:nvSpPr>
            <p:cNvPr id="1171479" name="AutoShape 23"/>
            <p:cNvSpPr>
              <a:spLocks/>
            </p:cNvSpPr>
            <p:nvPr/>
          </p:nvSpPr>
          <p:spPr bwMode="auto">
            <a:xfrm rot="-5411066">
              <a:off x="4235" y="1247"/>
              <a:ext cx="96" cy="672"/>
            </a:xfrm>
            <a:prstGeom prst="leftBrace">
              <a:avLst>
                <a:gd name="adj1" fmla="val 5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71480" name="AutoShape 24"/>
            <p:cNvSpPr>
              <a:spLocks/>
            </p:cNvSpPr>
            <p:nvPr/>
          </p:nvSpPr>
          <p:spPr bwMode="auto">
            <a:xfrm rot="-5411066">
              <a:off x="5448" y="1992"/>
              <a:ext cx="96" cy="336"/>
            </a:xfrm>
            <a:prstGeom prst="leftBrace">
              <a:avLst>
                <a:gd name="adj1" fmla="val 2916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71481" name="AutoShape 25"/>
            <p:cNvSpPr>
              <a:spLocks/>
            </p:cNvSpPr>
            <p:nvPr/>
          </p:nvSpPr>
          <p:spPr bwMode="auto">
            <a:xfrm rot="-5411066">
              <a:off x="5136" y="1776"/>
              <a:ext cx="96" cy="960"/>
            </a:xfrm>
            <a:prstGeom prst="leftBrace">
              <a:avLst>
                <a:gd name="adj1" fmla="val 83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71482" name="Text Box 26"/>
            <p:cNvSpPr txBox="1">
              <a:spLocks noChangeArrowheads="1"/>
            </p:cNvSpPr>
            <p:nvPr/>
          </p:nvSpPr>
          <p:spPr bwMode="auto">
            <a:xfrm>
              <a:off x="4080" y="1680"/>
              <a:ext cx="445" cy="154"/>
            </a:xfrm>
            <a:prstGeom prst="rect">
              <a:avLst/>
            </a:prstGeom>
            <a:solidFill>
              <a:srgbClr val="EAEAEA"/>
            </a:solidFill>
            <a:ln w="9525">
              <a:noFill/>
              <a:miter lim="800000"/>
              <a:headEnd/>
              <a:tailEnd/>
            </a:ln>
            <a:effectLst/>
          </p:spPr>
          <p:txBody>
            <a:bodyPr wrap="none">
              <a:prstTxWarp prst="textNoShape">
                <a:avLst/>
              </a:prstTxWarp>
              <a:spAutoFit/>
            </a:bodyPr>
            <a:lstStyle/>
            <a:p>
              <a:r>
                <a:rPr lang="en-US" sz="1000" b="0"/>
                <a:t>Classifier</a:t>
              </a:r>
            </a:p>
          </p:txBody>
        </p:sp>
        <p:sp>
          <p:nvSpPr>
            <p:cNvPr id="1171483" name="Oval 27"/>
            <p:cNvSpPr>
              <a:spLocks noChangeArrowheads="1"/>
            </p:cNvSpPr>
            <p:nvPr/>
          </p:nvSpPr>
          <p:spPr bwMode="auto">
            <a:xfrm>
              <a:off x="4018" y="2064"/>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484" name="Oval 28"/>
            <p:cNvSpPr>
              <a:spLocks noChangeArrowheads="1"/>
            </p:cNvSpPr>
            <p:nvPr/>
          </p:nvSpPr>
          <p:spPr bwMode="auto">
            <a:xfrm>
              <a:off x="4258" y="2064"/>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485" name="Oval 29"/>
            <p:cNvSpPr>
              <a:spLocks noChangeArrowheads="1"/>
            </p:cNvSpPr>
            <p:nvPr/>
          </p:nvSpPr>
          <p:spPr bwMode="auto">
            <a:xfrm>
              <a:off x="4498" y="2064"/>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cxnSp>
          <p:nvCxnSpPr>
            <p:cNvPr id="1171486" name="AutoShape 30"/>
            <p:cNvCxnSpPr>
              <a:cxnSpLocks noChangeShapeType="1"/>
              <a:stCxn id="1171482" idx="2"/>
              <a:endCxn id="1171483" idx="7"/>
            </p:cNvCxnSpPr>
            <p:nvPr/>
          </p:nvCxnSpPr>
          <p:spPr bwMode="auto">
            <a:xfrm flipH="1">
              <a:off x="4100" y="1834"/>
              <a:ext cx="203" cy="244"/>
            </a:xfrm>
            <a:prstGeom prst="straightConnector1">
              <a:avLst/>
            </a:prstGeom>
            <a:noFill/>
            <a:ln w="9525">
              <a:solidFill>
                <a:schemeClr val="tx1"/>
              </a:solidFill>
              <a:round/>
              <a:headEnd/>
              <a:tailEnd type="triangle" w="med" len="med"/>
            </a:ln>
            <a:effectLst/>
          </p:spPr>
        </p:cxnSp>
        <p:cxnSp>
          <p:nvCxnSpPr>
            <p:cNvPr id="1171487" name="AutoShape 31"/>
            <p:cNvCxnSpPr>
              <a:cxnSpLocks noChangeShapeType="1"/>
              <a:stCxn id="1171482" idx="2"/>
              <a:endCxn id="1171484" idx="0"/>
            </p:cNvCxnSpPr>
            <p:nvPr/>
          </p:nvCxnSpPr>
          <p:spPr bwMode="auto">
            <a:xfrm>
              <a:off x="4303" y="1834"/>
              <a:ext cx="3" cy="230"/>
            </a:xfrm>
            <a:prstGeom prst="straightConnector1">
              <a:avLst/>
            </a:prstGeom>
            <a:noFill/>
            <a:ln w="9525">
              <a:solidFill>
                <a:schemeClr val="tx1"/>
              </a:solidFill>
              <a:round/>
              <a:headEnd/>
              <a:tailEnd type="triangle" w="med" len="med"/>
            </a:ln>
            <a:effectLst/>
          </p:spPr>
        </p:cxnSp>
        <p:cxnSp>
          <p:nvCxnSpPr>
            <p:cNvPr id="1171488" name="AutoShape 32"/>
            <p:cNvCxnSpPr>
              <a:cxnSpLocks noChangeShapeType="1"/>
              <a:stCxn id="1171482" idx="2"/>
              <a:endCxn id="1171485" idx="1"/>
            </p:cNvCxnSpPr>
            <p:nvPr/>
          </p:nvCxnSpPr>
          <p:spPr bwMode="auto">
            <a:xfrm>
              <a:off x="4303" y="1834"/>
              <a:ext cx="209" cy="244"/>
            </a:xfrm>
            <a:prstGeom prst="straightConnector1">
              <a:avLst/>
            </a:prstGeom>
            <a:noFill/>
            <a:ln w="9525">
              <a:solidFill>
                <a:schemeClr val="tx1"/>
              </a:solidFill>
              <a:round/>
              <a:headEnd/>
              <a:tailEnd type="triangle" w="med" len="med"/>
            </a:ln>
            <a:effectLst/>
          </p:spPr>
        </p:cxnSp>
        <p:sp>
          <p:nvSpPr>
            <p:cNvPr id="1171489" name="Text Box 33"/>
            <p:cNvSpPr txBox="1">
              <a:spLocks noChangeArrowheads="1"/>
            </p:cNvSpPr>
            <p:nvPr/>
          </p:nvSpPr>
          <p:spPr bwMode="auto">
            <a:xfrm>
              <a:off x="4368" y="1824"/>
              <a:ext cx="517" cy="135"/>
            </a:xfrm>
            <a:prstGeom prst="rect">
              <a:avLst/>
            </a:prstGeom>
            <a:noFill/>
            <a:ln w="9525">
              <a:noFill/>
              <a:miter lim="800000"/>
              <a:headEnd/>
              <a:tailEnd/>
            </a:ln>
            <a:effectLst/>
          </p:spPr>
          <p:txBody>
            <a:bodyPr wrap="none">
              <a:prstTxWarp prst="textNoShape">
                <a:avLst/>
              </a:prstTxWarp>
              <a:spAutoFit/>
            </a:bodyPr>
            <a:lstStyle/>
            <a:p>
              <a:r>
                <a:rPr lang="en-US" sz="800"/>
                <a:t>which class?</a:t>
              </a:r>
            </a:p>
          </p:txBody>
        </p:sp>
        <p:sp>
          <p:nvSpPr>
            <p:cNvPr id="1171490" name="Text Box 34"/>
            <p:cNvSpPr txBox="1">
              <a:spLocks noChangeArrowheads="1"/>
            </p:cNvSpPr>
            <p:nvPr/>
          </p:nvSpPr>
          <p:spPr bwMode="auto">
            <a:xfrm>
              <a:off x="4704" y="1988"/>
              <a:ext cx="600" cy="230"/>
            </a:xfrm>
            <a:prstGeom prst="rect">
              <a:avLst/>
            </a:prstGeom>
            <a:noFill/>
            <a:ln w="9525">
              <a:noFill/>
              <a:miter lim="800000"/>
              <a:headEnd/>
              <a:tailEnd/>
            </a:ln>
            <a:effectLst/>
          </p:spPr>
          <p:txBody>
            <a:bodyPr wrap="none">
              <a:prstTxWarp prst="textNoShape">
                <a:avLst/>
              </a:prstTxWarp>
              <a:spAutoFit/>
            </a:bodyPr>
            <a:lstStyle/>
            <a:p>
              <a:pPr algn="ctr"/>
              <a:r>
                <a:rPr lang="en-US" sz="900"/>
                <a:t>Try alternate</a:t>
              </a:r>
              <a:br>
                <a:rPr lang="en-US" sz="900"/>
              </a:br>
              <a:r>
                <a:rPr lang="en-US" sz="900"/>
                <a:t>window sizes:</a:t>
              </a:r>
            </a:p>
          </p:txBody>
        </p:sp>
        <p:sp>
          <p:nvSpPr>
            <p:cNvPr id="1171491" name="Line 35"/>
            <p:cNvSpPr>
              <a:spLocks noChangeShapeType="1"/>
            </p:cNvSpPr>
            <p:nvPr/>
          </p:nvSpPr>
          <p:spPr bwMode="auto">
            <a:xfrm>
              <a:off x="4656" y="1536"/>
              <a:ext cx="528" cy="0"/>
            </a:xfrm>
            <a:prstGeom prst="line">
              <a:avLst/>
            </a:prstGeom>
            <a:noFill/>
            <a:ln w="9525">
              <a:solidFill>
                <a:schemeClr val="tx1"/>
              </a:solidFill>
              <a:prstDash val="sysDot"/>
              <a:round/>
              <a:headEnd/>
              <a:tailEnd type="triangle" w="med" len="med"/>
            </a:ln>
            <a:effectLst/>
          </p:spPr>
          <p:txBody>
            <a:bodyPr>
              <a:prstTxWarp prst="textNoShape">
                <a:avLst/>
              </a:prstTxWarp>
            </a:bodyPr>
            <a:lstStyle/>
            <a:p>
              <a:endParaRPr lang="en-US"/>
            </a:p>
          </p:txBody>
        </p:sp>
      </p:grpSp>
      <p:grpSp>
        <p:nvGrpSpPr>
          <p:cNvPr id="1171492" name="Group 36"/>
          <p:cNvGrpSpPr>
            <a:grpSpLocks/>
          </p:cNvGrpSpPr>
          <p:nvPr/>
        </p:nvGrpSpPr>
        <p:grpSpPr bwMode="auto">
          <a:xfrm>
            <a:off x="6076950" y="1676400"/>
            <a:ext cx="2838450" cy="2257425"/>
            <a:chOff x="0" y="2457"/>
            <a:chExt cx="1788" cy="1422"/>
          </a:xfrm>
        </p:grpSpPr>
        <p:sp>
          <p:nvSpPr>
            <p:cNvPr id="1171493" name="Text Box 37"/>
            <p:cNvSpPr txBox="1">
              <a:spLocks noChangeArrowheads="1"/>
            </p:cNvSpPr>
            <p:nvPr/>
          </p:nvSpPr>
          <p:spPr bwMode="auto">
            <a:xfrm>
              <a:off x="336" y="2457"/>
              <a:ext cx="1324" cy="231"/>
            </a:xfrm>
            <a:prstGeom prst="rect">
              <a:avLst/>
            </a:prstGeom>
            <a:noFill/>
            <a:ln w="9525">
              <a:noFill/>
              <a:miter lim="800000"/>
              <a:headEnd/>
              <a:tailEnd/>
            </a:ln>
            <a:effectLst/>
          </p:spPr>
          <p:txBody>
            <a:bodyPr wrap="none">
              <a:prstTxWarp prst="textNoShape">
                <a:avLst/>
              </a:prstTxWarp>
              <a:spAutoFit/>
            </a:bodyPr>
            <a:lstStyle/>
            <a:p>
              <a:r>
                <a:rPr lang="en-US" u="sng"/>
                <a:t>Boundary Models</a:t>
              </a:r>
            </a:p>
          </p:txBody>
        </p:sp>
        <p:sp>
          <p:nvSpPr>
            <p:cNvPr id="1171494" name="Text Box 38"/>
            <p:cNvSpPr txBox="1">
              <a:spLocks noChangeArrowheads="1"/>
            </p:cNvSpPr>
            <p:nvPr/>
          </p:nvSpPr>
          <p:spPr bwMode="auto">
            <a:xfrm>
              <a:off x="96" y="2736"/>
              <a:ext cx="1692"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Abraham Lincoln was born in Kentucky.</a:t>
              </a:r>
            </a:p>
          </p:txBody>
        </p:sp>
        <p:sp>
          <p:nvSpPr>
            <p:cNvPr id="1171495" name="Line 39"/>
            <p:cNvSpPr>
              <a:spLocks noChangeShapeType="1"/>
            </p:cNvSpPr>
            <p:nvPr/>
          </p:nvSpPr>
          <p:spPr bwMode="auto">
            <a:xfrm flipH="1" flipV="1">
              <a:off x="843" y="2928"/>
              <a:ext cx="0" cy="24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1171496" name="Line 40"/>
            <p:cNvSpPr>
              <a:spLocks noChangeShapeType="1"/>
            </p:cNvSpPr>
            <p:nvPr/>
          </p:nvSpPr>
          <p:spPr bwMode="auto">
            <a:xfrm>
              <a:off x="864" y="2928"/>
              <a:ext cx="528" cy="0"/>
            </a:xfrm>
            <a:prstGeom prst="line">
              <a:avLst/>
            </a:prstGeom>
            <a:noFill/>
            <a:ln w="9525">
              <a:solidFill>
                <a:schemeClr val="tx1"/>
              </a:solidFill>
              <a:prstDash val="sysDot"/>
              <a:round/>
              <a:headEnd/>
              <a:tailEnd type="triangle" w="med" len="med"/>
            </a:ln>
            <a:effectLst/>
          </p:spPr>
          <p:txBody>
            <a:bodyPr>
              <a:prstTxWarp prst="textNoShape">
                <a:avLst/>
              </a:prstTxWarp>
            </a:bodyPr>
            <a:lstStyle/>
            <a:p>
              <a:endParaRPr lang="en-US"/>
            </a:p>
          </p:txBody>
        </p:sp>
        <p:sp>
          <p:nvSpPr>
            <p:cNvPr id="1171497" name="Line 41"/>
            <p:cNvSpPr>
              <a:spLocks noChangeShapeType="1"/>
            </p:cNvSpPr>
            <p:nvPr/>
          </p:nvSpPr>
          <p:spPr bwMode="auto">
            <a:xfrm>
              <a:off x="850" y="2702"/>
              <a:ext cx="0" cy="24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71498" name="Text Box 42"/>
            <p:cNvSpPr txBox="1">
              <a:spLocks noChangeArrowheads="1"/>
            </p:cNvSpPr>
            <p:nvPr/>
          </p:nvSpPr>
          <p:spPr bwMode="auto">
            <a:xfrm>
              <a:off x="609" y="3264"/>
              <a:ext cx="445" cy="154"/>
            </a:xfrm>
            <a:prstGeom prst="rect">
              <a:avLst/>
            </a:prstGeom>
            <a:solidFill>
              <a:srgbClr val="EAEAEA"/>
            </a:solidFill>
            <a:ln w="9525">
              <a:noFill/>
              <a:miter lim="800000"/>
              <a:headEnd/>
              <a:tailEnd/>
            </a:ln>
            <a:effectLst/>
          </p:spPr>
          <p:txBody>
            <a:bodyPr wrap="none">
              <a:prstTxWarp prst="textNoShape">
                <a:avLst/>
              </a:prstTxWarp>
              <a:spAutoFit/>
            </a:bodyPr>
            <a:lstStyle/>
            <a:p>
              <a:r>
                <a:rPr lang="en-US" sz="1000" b="0"/>
                <a:t>Classifier</a:t>
              </a:r>
            </a:p>
          </p:txBody>
        </p:sp>
        <p:sp>
          <p:nvSpPr>
            <p:cNvPr id="1171499" name="Oval 43"/>
            <p:cNvSpPr>
              <a:spLocks noChangeArrowheads="1"/>
            </p:cNvSpPr>
            <p:nvPr/>
          </p:nvSpPr>
          <p:spPr bwMode="auto">
            <a:xfrm>
              <a:off x="540" y="3648"/>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500" name="Oval 44"/>
            <p:cNvSpPr>
              <a:spLocks noChangeArrowheads="1"/>
            </p:cNvSpPr>
            <p:nvPr/>
          </p:nvSpPr>
          <p:spPr bwMode="auto">
            <a:xfrm>
              <a:off x="780" y="364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01" name="Oval 45"/>
            <p:cNvSpPr>
              <a:spLocks noChangeArrowheads="1"/>
            </p:cNvSpPr>
            <p:nvPr/>
          </p:nvSpPr>
          <p:spPr bwMode="auto">
            <a:xfrm>
              <a:off x="1020" y="364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cxnSp>
          <p:nvCxnSpPr>
            <p:cNvPr id="1171502" name="AutoShape 46"/>
            <p:cNvCxnSpPr>
              <a:cxnSpLocks noChangeShapeType="1"/>
              <a:stCxn id="1171498" idx="2"/>
              <a:endCxn id="1171499" idx="7"/>
            </p:cNvCxnSpPr>
            <p:nvPr/>
          </p:nvCxnSpPr>
          <p:spPr bwMode="auto">
            <a:xfrm flipH="1">
              <a:off x="622" y="3418"/>
              <a:ext cx="210" cy="244"/>
            </a:xfrm>
            <a:prstGeom prst="straightConnector1">
              <a:avLst/>
            </a:prstGeom>
            <a:noFill/>
            <a:ln w="9525">
              <a:solidFill>
                <a:schemeClr val="tx1"/>
              </a:solidFill>
              <a:round/>
              <a:headEnd/>
              <a:tailEnd type="triangle" w="med" len="med"/>
            </a:ln>
            <a:effectLst/>
          </p:spPr>
        </p:cxnSp>
        <p:cxnSp>
          <p:nvCxnSpPr>
            <p:cNvPr id="1171503" name="AutoShape 47"/>
            <p:cNvCxnSpPr>
              <a:cxnSpLocks noChangeShapeType="1"/>
              <a:stCxn id="1171498" idx="2"/>
              <a:endCxn id="1171500" idx="0"/>
            </p:cNvCxnSpPr>
            <p:nvPr/>
          </p:nvCxnSpPr>
          <p:spPr bwMode="auto">
            <a:xfrm flipH="1">
              <a:off x="828" y="3418"/>
              <a:ext cx="4" cy="230"/>
            </a:xfrm>
            <a:prstGeom prst="straightConnector1">
              <a:avLst/>
            </a:prstGeom>
            <a:noFill/>
            <a:ln w="9525">
              <a:solidFill>
                <a:schemeClr val="tx1"/>
              </a:solidFill>
              <a:round/>
              <a:headEnd/>
              <a:tailEnd type="triangle" w="med" len="med"/>
            </a:ln>
            <a:effectLst/>
          </p:spPr>
        </p:cxnSp>
        <p:cxnSp>
          <p:nvCxnSpPr>
            <p:cNvPr id="1171504" name="AutoShape 48"/>
            <p:cNvCxnSpPr>
              <a:cxnSpLocks noChangeShapeType="1"/>
              <a:stCxn id="1171498" idx="2"/>
              <a:endCxn id="1171501" idx="1"/>
            </p:cNvCxnSpPr>
            <p:nvPr/>
          </p:nvCxnSpPr>
          <p:spPr bwMode="auto">
            <a:xfrm>
              <a:off x="832" y="3418"/>
              <a:ext cx="202" cy="244"/>
            </a:xfrm>
            <a:prstGeom prst="straightConnector1">
              <a:avLst/>
            </a:prstGeom>
            <a:noFill/>
            <a:ln w="9525">
              <a:solidFill>
                <a:schemeClr val="tx1"/>
              </a:solidFill>
              <a:round/>
              <a:headEnd/>
              <a:tailEnd type="triangle" w="med" len="med"/>
            </a:ln>
            <a:effectLst/>
          </p:spPr>
        </p:cxnSp>
        <p:sp>
          <p:nvSpPr>
            <p:cNvPr id="1171505" name="Text Box 49"/>
            <p:cNvSpPr txBox="1">
              <a:spLocks noChangeArrowheads="1"/>
            </p:cNvSpPr>
            <p:nvPr/>
          </p:nvSpPr>
          <p:spPr bwMode="auto">
            <a:xfrm>
              <a:off x="1115" y="3456"/>
              <a:ext cx="517" cy="135"/>
            </a:xfrm>
            <a:prstGeom prst="rect">
              <a:avLst/>
            </a:prstGeom>
            <a:noFill/>
            <a:ln w="9525">
              <a:noFill/>
              <a:miter lim="800000"/>
              <a:headEnd/>
              <a:tailEnd/>
            </a:ln>
            <a:effectLst/>
          </p:spPr>
          <p:txBody>
            <a:bodyPr wrap="none">
              <a:prstTxWarp prst="textNoShape">
                <a:avLst/>
              </a:prstTxWarp>
              <a:spAutoFit/>
            </a:bodyPr>
            <a:lstStyle/>
            <a:p>
              <a:r>
                <a:rPr lang="en-US" sz="800"/>
                <a:t>which class?</a:t>
              </a:r>
            </a:p>
          </p:txBody>
        </p:sp>
        <p:sp>
          <p:nvSpPr>
            <p:cNvPr id="1171506" name="Oval 50"/>
            <p:cNvSpPr>
              <a:spLocks noChangeArrowheads="1"/>
            </p:cNvSpPr>
            <p:nvPr/>
          </p:nvSpPr>
          <p:spPr bwMode="auto">
            <a:xfrm>
              <a:off x="288" y="3648"/>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507" name="Oval 51"/>
            <p:cNvSpPr>
              <a:spLocks noChangeArrowheads="1"/>
            </p:cNvSpPr>
            <p:nvPr/>
          </p:nvSpPr>
          <p:spPr bwMode="auto">
            <a:xfrm>
              <a:off x="1296" y="364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cxnSp>
          <p:nvCxnSpPr>
            <p:cNvPr id="1171508" name="AutoShape 52"/>
            <p:cNvCxnSpPr>
              <a:cxnSpLocks noChangeShapeType="1"/>
              <a:stCxn id="1171498" idx="2"/>
              <a:endCxn id="1171506" idx="7"/>
            </p:cNvCxnSpPr>
            <p:nvPr/>
          </p:nvCxnSpPr>
          <p:spPr bwMode="auto">
            <a:xfrm flipH="1">
              <a:off x="370" y="3418"/>
              <a:ext cx="462" cy="244"/>
            </a:xfrm>
            <a:prstGeom prst="straightConnector1">
              <a:avLst/>
            </a:prstGeom>
            <a:noFill/>
            <a:ln w="9525">
              <a:solidFill>
                <a:schemeClr val="tx1"/>
              </a:solidFill>
              <a:round/>
              <a:headEnd/>
              <a:tailEnd type="triangle" w="med" len="med"/>
            </a:ln>
            <a:effectLst/>
          </p:spPr>
        </p:cxnSp>
        <p:cxnSp>
          <p:nvCxnSpPr>
            <p:cNvPr id="1171509" name="AutoShape 53"/>
            <p:cNvCxnSpPr>
              <a:cxnSpLocks noChangeShapeType="1"/>
              <a:stCxn id="1171498" idx="2"/>
              <a:endCxn id="1171507" idx="1"/>
            </p:cNvCxnSpPr>
            <p:nvPr/>
          </p:nvCxnSpPr>
          <p:spPr bwMode="auto">
            <a:xfrm>
              <a:off x="832" y="3418"/>
              <a:ext cx="478" cy="244"/>
            </a:xfrm>
            <a:prstGeom prst="straightConnector1">
              <a:avLst/>
            </a:prstGeom>
            <a:noFill/>
            <a:ln w="9525">
              <a:solidFill>
                <a:schemeClr val="tx1"/>
              </a:solidFill>
              <a:round/>
              <a:headEnd/>
              <a:tailEnd type="triangle" w="med" len="med"/>
            </a:ln>
            <a:effectLst/>
          </p:spPr>
        </p:cxnSp>
        <p:sp>
          <p:nvSpPr>
            <p:cNvPr id="1171510" name="Text Box 54"/>
            <p:cNvSpPr txBox="1">
              <a:spLocks noChangeArrowheads="1"/>
            </p:cNvSpPr>
            <p:nvPr/>
          </p:nvSpPr>
          <p:spPr bwMode="auto">
            <a:xfrm>
              <a:off x="192" y="3744"/>
              <a:ext cx="319" cy="135"/>
            </a:xfrm>
            <a:prstGeom prst="rect">
              <a:avLst/>
            </a:prstGeom>
            <a:noFill/>
            <a:ln w="9525">
              <a:noFill/>
              <a:miter lim="800000"/>
              <a:headEnd/>
              <a:tailEnd/>
            </a:ln>
            <a:effectLst/>
          </p:spPr>
          <p:txBody>
            <a:bodyPr wrap="none">
              <a:prstTxWarp prst="textNoShape">
                <a:avLst/>
              </a:prstTxWarp>
              <a:spAutoFit/>
            </a:bodyPr>
            <a:lstStyle/>
            <a:p>
              <a:r>
                <a:rPr lang="en-US" sz="800"/>
                <a:t>BEGIN</a:t>
              </a:r>
            </a:p>
          </p:txBody>
        </p:sp>
        <p:sp>
          <p:nvSpPr>
            <p:cNvPr id="1171511" name="Text Box 55"/>
            <p:cNvSpPr txBox="1">
              <a:spLocks noChangeArrowheads="1"/>
            </p:cNvSpPr>
            <p:nvPr/>
          </p:nvSpPr>
          <p:spPr bwMode="auto">
            <a:xfrm>
              <a:off x="469" y="3744"/>
              <a:ext cx="251" cy="135"/>
            </a:xfrm>
            <a:prstGeom prst="rect">
              <a:avLst/>
            </a:prstGeom>
            <a:noFill/>
            <a:ln w="9525">
              <a:noFill/>
              <a:miter lim="800000"/>
              <a:headEnd/>
              <a:tailEnd/>
            </a:ln>
            <a:effectLst/>
          </p:spPr>
          <p:txBody>
            <a:bodyPr wrap="none">
              <a:prstTxWarp prst="textNoShape">
                <a:avLst/>
              </a:prstTxWarp>
              <a:spAutoFit/>
            </a:bodyPr>
            <a:lstStyle/>
            <a:p>
              <a:r>
                <a:rPr lang="en-US" sz="800"/>
                <a:t>END</a:t>
              </a:r>
            </a:p>
          </p:txBody>
        </p:sp>
        <p:sp>
          <p:nvSpPr>
            <p:cNvPr id="1171512" name="Text Box 56"/>
            <p:cNvSpPr txBox="1">
              <a:spLocks noChangeArrowheads="1"/>
            </p:cNvSpPr>
            <p:nvPr/>
          </p:nvSpPr>
          <p:spPr bwMode="auto">
            <a:xfrm>
              <a:off x="672" y="3744"/>
              <a:ext cx="319" cy="135"/>
            </a:xfrm>
            <a:prstGeom prst="rect">
              <a:avLst/>
            </a:prstGeom>
            <a:noFill/>
            <a:ln w="9525">
              <a:noFill/>
              <a:miter lim="800000"/>
              <a:headEnd/>
              <a:tailEnd/>
            </a:ln>
            <a:effectLst/>
          </p:spPr>
          <p:txBody>
            <a:bodyPr wrap="none">
              <a:prstTxWarp prst="textNoShape">
                <a:avLst/>
              </a:prstTxWarp>
              <a:spAutoFit/>
            </a:bodyPr>
            <a:lstStyle/>
            <a:p>
              <a:r>
                <a:rPr lang="en-US" sz="800"/>
                <a:t>BEGIN</a:t>
              </a:r>
            </a:p>
          </p:txBody>
        </p:sp>
        <p:sp>
          <p:nvSpPr>
            <p:cNvPr id="1171513" name="Text Box 57"/>
            <p:cNvSpPr txBox="1">
              <a:spLocks noChangeArrowheads="1"/>
            </p:cNvSpPr>
            <p:nvPr/>
          </p:nvSpPr>
          <p:spPr bwMode="auto">
            <a:xfrm>
              <a:off x="949" y="3744"/>
              <a:ext cx="251" cy="135"/>
            </a:xfrm>
            <a:prstGeom prst="rect">
              <a:avLst/>
            </a:prstGeom>
            <a:noFill/>
            <a:ln w="9525">
              <a:noFill/>
              <a:miter lim="800000"/>
              <a:headEnd/>
              <a:tailEnd/>
            </a:ln>
            <a:effectLst/>
          </p:spPr>
          <p:txBody>
            <a:bodyPr wrap="none">
              <a:prstTxWarp prst="textNoShape">
                <a:avLst/>
              </a:prstTxWarp>
              <a:spAutoFit/>
            </a:bodyPr>
            <a:lstStyle/>
            <a:p>
              <a:r>
                <a:rPr lang="en-US" sz="800"/>
                <a:t>END</a:t>
              </a:r>
            </a:p>
          </p:txBody>
        </p:sp>
        <p:sp>
          <p:nvSpPr>
            <p:cNvPr id="1171514" name="Line 58"/>
            <p:cNvSpPr>
              <a:spLocks noChangeShapeType="1"/>
            </p:cNvSpPr>
            <p:nvPr/>
          </p:nvSpPr>
          <p:spPr bwMode="auto">
            <a:xfrm>
              <a:off x="144" y="2688"/>
              <a:ext cx="0" cy="240"/>
            </a:xfrm>
            <a:prstGeom prst="line">
              <a:avLst/>
            </a:prstGeom>
            <a:noFill/>
            <a:ln w="76200">
              <a:solidFill>
                <a:schemeClr val="accent2"/>
              </a:solidFill>
              <a:round/>
              <a:headEnd/>
              <a:tailEnd/>
            </a:ln>
            <a:effectLst/>
          </p:spPr>
          <p:txBody>
            <a:bodyPr>
              <a:prstTxWarp prst="textNoShape">
                <a:avLst/>
              </a:prstTxWarp>
            </a:bodyPr>
            <a:lstStyle/>
            <a:p>
              <a:endParaRPr lang="en-US"/>
            </a:p>
          </p:txBody>
        </p:sp>
        <p:sp>
          <p:nvSpPr>
            <p:cNvPr id="1171515" name="Text Box 59"/>
            <p:cNvSpPr txBox="1">
              <a:spLocks noChangeArrowheads="1"/>
            </p:cNvSpPr>
            <p:nvPr/>
          </p:nvSpPr>
          <p:spPr bwMode="auto">
            <a:xfrm>
              <a:off x="0" y="2928"/>
              <a:ext cx="319" cy="135"/>
            </a:xfrm>
            <a:prstGeom prst="rect">
              <a:avLst/>
            </a:prstGeom>
            <a:noFill/>
            <a:ln w="9525">
              <a:noFill/>
              <a:miter lim="800000"/>
              <a:headEnd/>
              <a:tailEnd/>
            </a:ln>
            <a:effectLst/>
          </p:spPr>
          <p:txBody>
            <a:bodyPr wrap="none">
              <a:prstTxWarp prst="textNoShape">
                <a:avLst/>
              </a:prstTxWarp>
              <a:spAutoFit/>
            </a:bodyPr>
            <a:lstStyle/>
            <a:p>
              <a:r>
                <a:rPr lang="en-US" sz="800"/>
                <a:t>BEGIN</a:t>
              </a:r>
            </a:p>
          </p:txBody>
        </p:sp>
      </p:grpSp>
      <p:grpSp>
        <p:nvGrpSpPr>
          <p:cNvPr id="1171547" name="Group 91"/>
          <p:cNvGrpSpPr>
            <a:grpSpLocks/>
          </p:cNvGrpSpPr>
          <p:nvPr/>
        </p:nvGrpSpPr>
        <p:grpSpPr bwMode="auto">
          <a:xfrm>
            <a:off x="1600200" y="3900488"/>
            <a:ext cx="3001963" cy="2119312"/>
            <a:chOff x="2004" y="2457"/>
            <a:chExt cx="1891" cy="1335"/>
          </a:xfrm>
        </p:grpSpPr>
        <p:sp>
          <p:nvSpPr>
            <p:cNvPr id="1171548" name="Text Box 92"/>
            <p:cNvSpPr txBox="1">
              <a:spLocks noChangeArrowheads="1"/>
            </p:cNvSpPr>
            <p:nvPr/>
          </p:nvSpPr>
          <p:spPr bwMode="auto">
            <a:xfrm>
              <a:off x="2092" y="2457"/>
              <a:ext cx="1588" cy="231"/>
            </a:xfrm>
            <a:prstGeom prst="rect">
              <a:avLst/>
            </a:prstGeom>
            <a:noFill/>
            <a:ln w="9525">
              <a:noFill/>
              <a:miter lim="800000"/>
              <a:headEnd/>
              <a:tailEnd/>
            </a:ln>
            <a:effectLst/>
          </p:spPr>
          <p:txBody>
            <a:bodyPr wrap="none">
              <a:prstTxWarp prst="textNoShape">
                <a:avLst/>
              </a:prstTxWarp>
              <a:spAutoFit/>
            </a:bodyPr>
            <a:lstStyle/>
            <a:p>
              <a:r>
                <a:rPr lang="en-US" u="sng"/>
                <a:t>Finite State Machines</a:t>
              </a:r>
            </a:p>
          </p:txBody>
        </p:sp>
        <p:sp>
          <p:nvSpPr>
            <p:cNvPr id="1171549" name="Text Box 93"/>
            <p:cNvSpPr txBox="1">
              <a:spLocks noChangeArrowheads="1"/>
            </p:cNvSpPr>
            <p:nvPr/>
          </p:nvSpPr>
          <p:spPr bwMode="auto">
            <a:xfrm>
              <a:off x="2004" y="2736"/>
              <a:ext cx="1692"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Abraham Lincoln was born in Kentucky.</a:t>
              </a:r>
            </a:p>
          </p:txBody>
        </p:sp>
        <p:sp>
          <p:nvSpPr>
            <p:cNvPr id="1171550" name="Oval 94"/>
            <p:cNvSpPr>
              <a:spLocks noChangeArrowheads="1"/>
            </p:cNvSpPr>
            <p:nvPr/>
          </p:nvSpPr>
          <p:spPr bwMode="auto">
            <a:xfrm>
              <a:off x="2640" y="3360"/>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51" name="Oval 95"/>
            <p:cNvSpPr>
              <a:spLocks noChangeArrowheads="1"/>
            </p:cNvSpPr>
            <p:nvPr/>
          </p:nvSpPr>
          <p:spPr bwMode="auto">
            <a:xfrm>
              <a:off x="2640" y="3696"/>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52" name="Oval 96"/>
            <p:cNvSpPr>
              <a:spLocks noChangeArrowheads="1"/>
            </p:cNvSpPr>
            <p:nvPr/>
          </p:nvSpPr>
          <p:spPr bwMode="auto">
            <a:xfrm>
              <a:off x="3072" y="3360"/>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cxnSp>
          <p:nvCxnSpPr>
            <p:cNvPr id="1171553" name="AutoShape 97"/>
            <p:cNvCxnSpPr>
              <a:cxnSpLocks noChangeShapeType="1"/>
              <a:stCxn id="1171550" idx="7"/>
              <a:endCxn id="1171552" idx="0"/>
            </p:cNvCxnSpPr>
            <p:nvPr/>
          </p:nvCxnSpPr>
          <p:spPr bwMode="auto">
            <a:xfrm rot="16200000">
              <a:off x="2914" y="3168"/>
              <a:ext cx="14" cy="398"/>
            </a:xfrm>
            <a:prstGeom prst="curvedConnector3">
              <a:avLst>
                <a:gd name="adj1" fmla="val 1128569"/>
              </a:avLst>
            </a:prstGeom>
            <a:noFill/>
            <a:ln w="9525">
              <a:solidFill>
                <a:schemeClr val="tx1"/>
              </a:solidFill>
              <a:round/>
              <a:headEnd/>
              <a:tailEnd type="triangle" w="med" len="med"/>
            </a:ln>
            <a:effectLst/>
          </p:spPr>
        </p:cxnSp>
        <p:cxnSp>
          <p:nvCxnSpPr>
            <p:cNvPr id="1171554" name="AutoShape 98"/>
            <p:cNvCxnSpPr>
              <a:cxnSpLocks noChangeShapeType="1"/>
              <a:stCxn id="1171552" idx="4"/>
              <a:endCxn id="1171551" idx="7"/>
            </p:cNvCxnSpPr>
            <p:nvPr/>
          </p:nvCxnSpPr>
          <p:spPr bwMode="auto">
            <a:xfrm rot="5400000">
              <a:off x="2794" y="3384"/>
              <a:ext cx="254" cy="398"/>
            </a:xfrm>
            <a:prstGeom prst="curvedConnector3">
              <a:avLst>
                <a:gd name="adj1" fmla="val 47245"/>
              </a:avLst>
            </a:prstGeom>
            <a:noFill/>
            <a:ln w="9525">
              <a:solidFill>
                <a:schemeClr val="tx1"/>
              </a:solidFill>
              <a:round/>
              <a:headEnd/>
              <a:tailEnd type="triangle" w="med" len="med"/>
            </a:ln>
            <a:effectLst/>
          </p:spPr>
        </p:cxnSp>
        <p:cxnSp>
          <p:nvCxnSpPr>
            <p:cNvPr id="1171555" name="AutoShape 99"/>
            <p:cNvCxnSpPr>
              <a:cxnSpLocks noChangeShapeType="1"/>
              <a:stCxn id="1171551" idx="6"/>
              <a:endCxn id="1171568" idx="2"/>
            </p:cNvCxnSpPr>
            <p:nvPr/>
          </p:nvCxnSpPr>
          <p:spPr bwMode="auto">
            <a:xfrm>
              <a:off x="2736" y="3744"/>
              <a:ext cx="336" cy="0"/>
            </a:xfrm>
            <a:prstGeom prst="straightConnector1">
              <a:avLst/>
            </a:prstGeom>
            <a:noFill/>
            <a:ln w="9525">
              <a:solidFill>
                <a:schemeClr val="tx1"/>
              </a:solidFill>
              <a:round/>
              <a:headEnd/>
              <a:tailEnd type="triangle" w="med" len="med"/>
            </a:ln>
            <a:effectLst/>
          </p:spPr>
        </p:cxnSp>
        <p:cxnSp>
          <p:nvCxnSpPr>
            <p:cNvPr id="1171556" name="AutoShape 100"/>
            <p:cNvCxnSpPr>
              <a:cxnSpLocks noChangeShapeType="1"/>
              <a:stCxn id="1171552" idx="6"/>
              <a:endCxn id="1171552" idx="0"/>
            </p:cNvCxnSpPr>
            <p:nvPr/>
          </p:nvCxnSpPr>
          <p:spPr bwMode="auto">
            <a:xfrm flipH="1" flipV="1">
              <a:off x="3120" y="3360"/>
              <a:ext cx="48" cy="48"/>
            </a:xfrm>
            <a:prstGeom prst="curvedConnector4">
              <a:avLst>
                <a:gd name="adj1" fmla="val -300000"/>
                <a:gd name="adj2" fmla="val 400000"/>
              </a:avLst>
            </a:prstGeom>
            <a:noFill/>
            <a:ln w="9525">
              <a:solidFill>
                <a:schemeClr val="tx1"/>
              </a:solidFill>
              <a:round/>
              <a:headEnd/>
              <a:tailEnd type="triangle" w="med" len="med"/>
            </a:ln>
            <a:effectLst/>
          </p:spPr>
        </p:cxnSp>
        <p:cxnSp>
          <p:nvCxnSpPr>
            <p:cNvPr id="1171557" name="AutoShape 101"/>
            <p:cNvCxnSpPr>
              <a:cxnSpLocks noChangeShapeType="1"/>
              <a:stCxn id="1171551" idx="4"/>
              <a:endCxn id="1171551" idx="2"/>
            </p:cNvCxnSpPr>
            <p:nvPr/>
          </p:nvCxnSpPr>
          <p:spPr bwMode="auto">
            <a:xfrm rot="16200000" flipV="1">
              <a:off x="2640" y="3744"/>
              <a:ext cx="48" cy="48"/>
            </a:xfrm>
            <a:prstGeom prst="curvedConnector4">
              <a:avLst>
                <a:gd name="adj1" fmla="val -300000"/>
                <a:gd name="adj2" fmla="val 400000"/>
              </a:avLst>
            </a:prstGeom>
            <a:noFill/>
            <a:ln w="9525">
              <a:solidFill>
                <a:schemeClr val="tx1"/>
              </a:solidFill>
              <a:round/>
              <a:headEnd/>
              <a:tailEnd type="triangle" w="med" len="med"/>
            </a:ln>
            <a:effectLst/>
          </p:spPr>
        </p:cxnSp>
        <p:cxnSp>
          <p:nvCxnSpPr>
            <p:cNvPr id="1171558" name="AutoShape 102"/>
            <p:cNvCxnSpPr>
              <a:cxnSpLocks noChangeShapeType="1"/>
              <a:stCxn id="1171550" idx="7"/>
              <a:endCxn id="1171550" idx="2"/>
            </p:cNvCxnSpPr>
            <p:nvPr/>
          </p:nvCxnSpPr>
          <p:spPr bwMode="auto">
            <a:xfrm rot="16200000" flipH="1" flipV="1">
              <a:off x="2664" y="3350"/>
              <a:ext cx="34" cy="82"/>
            </a:xfrm>
            <a:prstGeom prst="curvedConnector4">
              <a:avLst>
                <a:gd name="adj1" fmla="val -464704"/>
                <a:gd name="adj2" fmla="val 275611"/>
              </a:avLst>
            </a:prstGeom>
            <a:noFill/>
            <a:ln w="9525">
              <a:solidFill>
                <a:schemeClr val="tx1"/>
              </a:solidFill>
              <a:round/>
              <a:headEnd/>
              <a:tailEnd type="triangle" w="med" len="med"/>
            </a:ln>
            <a:effectLst/>
          </p:spPr>
        </p:cxnSp>
        <p:cxnSp>
          <p:nvCxnSpPr>
            <p:cNvPr id="1171559" name="AutoShape 103"/>
            <p:cNvCxnSpPr>
              <a:cxnSpLocks noChangeShapeType="1"/>
              <a:stCxn id="1171550" idx="4"/>
              <a:endCxn id="1171551" idx="0"/>
            </p:cNvCxnSpPr>
            <p:nvPr/>
          </p:nvCxnSpPr>
          <p:spPr bwMode="auto">
            <a:xfrm>
              <a:off x="2688" y="3456"/>
              <a:ext cx="0" cy="240"/>
            </a:xfrm>
            <a:prstGeom prst="straightConnector1">
              <a:avLst/>
            </a:prstGeom>
            <a:noFill/>
            <a:ln w="9525">
              <a:solidFill>
                <a:schemeClr val="tx1"/>
              </a:solidFill>
              <a:round/>
              <a:headEnd/>
              <a:tailEnd type="triangle" w="med" len="med"/>
            </a:ln>
            <a:effectLst/>
          </p:spPr>
        </p:cxnSp>
        <p:cxnSp>
          <p:nvCxnSpPr>
            <p:cNvPr id="1171560" name="AutoShape 104"/>
            <p:cNvCxnSpPr>
              <a:cxnSpLocks noChangeShapeType="1"/>
              <a:stCxn id="1171552" idx="2"/>
              <a:endCxn id="1171550" idx="6"/>
            </p:cNvCxnSpPr>
            <p:nvPr/>
          </p:nvCxnSpPr>
          <p:spPr bwMode="auto">
            <a:xfrm flipH="1">
              <a:off x="2736" y="3408"/>
              <a:ext cx="336" cy="0"/>
            </a:xfrm>
            <a:prstGeom prst="straightConnector1">
              <a:avLst/>
            </a:prstGeom>
            <a:noFill/>
            <a:ln w="9525">
              <a:solidFill>
                <a:schemeClr val="tx1"/>
              </a:solidFill>
              <a:round/>
              <a:headEnd/>
              <a:tailEnd type="triangle" w="med" len="med"/>
            </a:ln>
            <a:effectLst/>
          </p:spPr>
        </p:cxnSp>
        <p:sp>
          <p:nvSpPr>
            <p:cNvPr id="1171561" name="Oval 105"/>
            <p:cNvSpPr>
              <a:spLocks noChangeArrowheads="1"/>
            </p:cNvSpPr>
            <p:nvPr/>
          </p:nvSpPr>
          <p:spPr bwMode="auto">
            <a:xfrm>
              <a:off x="2208" y="292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62" name="Oval 106"/>
            <p:cNvSpPr>
              <a:spLocks noChangeArrowheads="1"/>
            </p:cNvSpPr>
            <p:nvPr/>
          </p:nvSpPr>
          <p:spPr bwMode="auto">
            <a:xfrm>
              <a:off x="2544" y="292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63" name="Oval 107"/>
            <p:cNvSpPr>
              <a:spLocks noChangeArrowheads="1"/>
            </p:cNvSpPr>
            <p:nvPr/>
          </p:nvSpPr>
          <p:spPr bwMode="auto">
            <a:xfrm>
              <a:off x="2784" y="292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64" name="Oval 108"/>
            <p:cNvSpPr>
              <a:spLocks noChangeArrowheads="1"/>
            </p:cNvSpPr>
            <p:nvPr/>
          </p:nvSpPr>
          <p:spPr bwMode="auto">
            <a:xfrm>
              <a:off x="2997" y="292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65" name="Oval 109"/>
            <p:cNvSpPr>
              <a:spLocks noChangeArrowheads="1"/>
            </p:cNvSpPr>
            <p:nvPr/>
          </p:nvSpPr>
          <p:spPr bwMode="auto">
            <a:xfrm>
              <a:off x="3134" y="292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66" name="Oval 110"/>
            <p:cNvSpPr>
              <a:spLocks noChangeArrowheads="1"/>
            </p:cNvSpPr>
            <p:nvPr/>
          </p:nvSpPr>
          <p:spPr bwMode="auto">
            <a:xfrm>
              <a:off x="3360" y="2928"/>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567" name="Text Box 111"/>
            <p:cNvSpPr txBox="1">
              <a:spLocks noChangeArrowheads="1"/>
            </p:cNvSpPr>
            <p:nvPr/>
          </p:nvSpPr>
          <p:spPr bwMode="auto">
            <a:xfrm>
              <a:off x="2928" y="3024"/>
              <a:ext cx="967" cy="135"/>
            </a:xfrm>
            <a:prstGeom prst="rect">
              <a:avLst/>
            </a:prstGeom>
            <a:noFill/>
            <a:ln w="9525">
              <a:noFill/>
              <a:miter lim="800000"/>
              <a:headEnd/>
              <a:tailEnd/>
            </a:ln>
            <a:effectLst/>
          </p:spPr>
          <p:txBody>
            <a:bodyPr wrap="none">
              <a:prstTxWarp prst="textNoShape">
                <a:avLst/>
              </a:prstTxWarp>
              <a:spAutoFit/>
            </a:bodyPr>
            <a:lstStyle/>
            <a:p>
              <a:r>
                <a:rPr lang="en-US" sz="800"/>
                <a:t>Most likely state sequence?</a:t>
              </a:r>
            </a:p>
          </p:txBody>
        </p:sp>
        <p:sp>
          <p:nvSpPr>
            <p:cNvPr id="1171568" name="Oval 112"/>
            <p:cNvSpPr>
              <a:spLocks noChangeArrowheads="1"/>
            </p:cNvSpPr>
            <p:nvPr/>
          </p:nvSpPr>
          <p:spPr bwMode="auto">
            <a:xfrm>
              <a:off x="3072" y="3696"/>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cxnSp>
          <p:nvCxnSpPr>
            <p:cNvPr id="1171569" name="AutoShape 113"/>
            <p:cNvCxnSpPr>
              <a:cxnSpLocks noChangeShapeType="1"/>
              <a:stCxn id="1171568" idx="5"/>
              <a:endCxn id="1171568" idx="2"/>
            </p:cNvCxnSpPr>
            <p:nvPr/>
          </p:nvCxnSpPr>
          <p:spPr bwMode="auto">
            <a:xfrm rot="16200000" flipV="1">
              <a:off x="3096" y="3720"/>
              <a:ext cx="34" cy="82"/>
            </a:xfrm>
            <a:prstGeom prst="curvedConnector4">
              <a:avLst>
                <a:gd name="adj1" fmla="val -464704"/>
                <a:gd name="adj2" fmla="val 275611"/>
              </a:avLst>
            </a:prstGeom>
            <a:noFill/>
            <a:ln w="9525">
              <a:solidFill>
                <a:schemeClr val="tx1"/>
              </a:solidFill>
              <a:round/>
              <a:headEnd/>
              <a:tailEnd type="triangle" w="med" len="med"/>
            </a:ln>
            <a:effectLst/>
          </p:spPr>
        </p:cxnSp>
        <p:cxnSp>
          <p:nvCxnSpPr>
            <p:cNvPr id="1171570" name="AutoShape 114"/>
            <p:cNvCxnSpPr>
              <a:cxnSpLocks noChangeShapeType="1"/>
              <a:stCxn id="1171568" idx="0"/>
              <a:endCxn id="1171552" idx="4"/>
            </p:cNvCxnSpPr>
            <p:nvPr/>
          </p:nvCxnSpPr>
          <p:spPr bwMode="auto">
            <a:xfrm flipV="1">
              <a:off x="3120" y="3456"/>
              <a:ext cx="0" cy="240"/>
            </a:xfrm>
            <a:prstGeom prst="straightConnector1">
              <a:avLst/>
            </a:prstGeom>
            <a:noFill/>
            <a:ln w="9525">
              <a:solidFill>
                <a:schemeClr val="tx1"/>
              </a:solidFill>
              <a:round/>
              <a:headEnd/>
              <a:tailEnd type="triangle" w="med" len="med"/>
            </a:ln>
            <a:effectLst/>
          </p:spPr>
        </p:cxnSp>
        <p:cxnSp>
          <p:nvCxnSpPr>
            <p:cNvPr id="1171571" name="AutoShape 115"/>
            <p:cNvCxnSpPr>
              <a:cxnSpLocks noChangeShapeType="1"/>
              <a:stCxn id="1171568" idx="1"/>
              <a:endCxn id="1171550" idx="5"/>
            </p:cNvCxnSpPr>
            <p:nvPr/>
          </p:nvCxnSpPr>
          <p:spPr bwMode="auto">
            <a:xfrm flipH="1" flipV="1">
              <a:off x="2722" y="3442"/>
              <a:ext cx="364" cy="268"/>
            </a:xfrm>
            <a:prstGeom prst="straightConnector1">
              <a:avLst/>
            </a:prstGeom>
            <a:noFill/>
            <a:ln w="9525">
              <a:solidFill>
                <a:schemeClr val="tx1"/>
              </a:solidFill>
              <a:round/>
              <a:headEnd/>
              <a:tailEnd type="triangle" w="med" len="med"/>
            </a:ln>
            <a:effectLst/>
          </p:spPr>
        </p:cxnSp>
      </p:grpSp>
      <p:grpSp>
        <p:nvGrpSpPr>
          <p:cNvPr id="1171661" name="Group 205"/>
          <p:cNvGrpSpPr>
            <a:grpSpLocks/>
          </p:cNvGrpSpPr>
          <p:nvPr/>
        </p:nvGrpSpPr>
        <p:grpSpPr bwMode="auto">
          <a:xfrm>
            <a:off x="4953000" y="3900488"/>
            <a:ext cx="3736975" cy="2165350"/>
            <a:chOff x="3120" y="2457"/>
            <a:chExt cx="2354" cy="1364"/>
          </a:xfrm>
        </p:grpSpPr>
        <p:sp>
          <p:nvSpPr>
            <p:cNvPr id="1171601" name="Text Box 145"/>
            <p:cNvSpPr txBox="1">
              <a:spLocks noChangeArrowheads="1"/>
            </p:cNvSpPr>
            <p:nvPr/>
          </p:nvSpPr>
          <p:spPr bwMode="auto">
            <a:xfrm>
              <a:off x="3208" y="2457"/>
              <a:ext cx="1388" cy="231"/>
            </a:xfrm>
            <a:prstGeom prst="rect">
              <a:avLst/>
            </a:prstGeom>
            <a:noFill/>
            <a:ln w="9525">
              <a:noFill/>
              <a:miter lim="800000"/>
              <a:headEnd/>
              <a:tailEnd/>
            </a:ln>
            <a:effectLst/>
          </p:spPr>
          <p:txBody>
            <a:bodyPr wrap="none">
              <a:prstTxWarp prst="textNoShape">
                <a:avLst/>
              </a:prstTxWarp>
              <a:spAutoFit/>
            </a:bodyPr>
            <a:lstStyle/>
            <a:p>
              <a:r>
                <a:rPr lang="en-US" u="sng"/>
                <a:t>Wrapper Induction</a:t>
              </a:r>
            </a:p>
          </p:txBody>
        </p:sp>
        <p:sp>
          <p:nvSpPr>
            <p:cNvPr id="1171602" name="Text Box 146"/>
            <p:cNvSpPr txBox="1">
              <a:spLocks noChangeArrowheads="1"/>
            </p:cNvSpPr>
            <p:nvPr/>
          </p:nvSpPr>
          <p:spPr bwMode="auto">
            <a:xfrm>
              <a:off x="3120" y="2736"/>
              <a:ext cx="2354"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&lt;b&gt;&lt;i&gt;</a:t>
              </a:r>
              <a:r>
                <a:rPr lang="en-US" sz="1200" i="1">
                  <a:latin typeface="Times New Roman" pitchFamily="-107" charset="0"/>
                </a:rPr>
                <a:t>Abraham Lincoln</a:t>
              </a:r>
              <a:r>
                <a:rPr lang="en-US" sz="1200" b="0">
                  <a:latin typeface="Times New Roman" pitchFamily="-107" charset="0"/>
                </a:rPr>
                <a:t>&lt;/i&gt;&lt;/b&gt; was born in Kentucky.</a:t>
              </a:r>
            </a:p>
          </p:txBody>
        </p:sp>
        <p:sp>
          <p:nvSpPr>
            <p:cNvPr id="1171620" name="Text Box 164"/>
            <p:cNvSpPr txBox="1">
              <a:spLocks noChangeArrowheads="1"/>
            </p:cNvSpPr>
            <p:nvPr/>
          </p:nvSpPr>
          <p:spPr bwMode="auto">
            <a:xfrm>
              <a:off x="4032" y="3024"/>
              <a:ext cx="1255" cy="135"/>
            </a:xfrm>
            <a:prstGeom prst="rect">
              <a:avLst/>
            </a:prstGeom>
            <a:noFill/>
            <a:ln w="9525">
              <a:noFill/>
              <a:miter lim="800000"/>
              <a:headEnd/>
              <a:tailEnd/>
            </a:ln>
            <a:effectLst/>
          </p:spPr>
          <p:txBody>
            <a:bodyPr wrap="none">
              <a:prstTxWarp prst="textNoShape">
                <a:avLst/>
              </a:prstTxWarp>
              <a:spAutoFit/>
            </a:bodyPr>
            <a:lstStyle/>
            <a:p>
              <a:r>
                <a:rPr lang="en-US" sz="800"/>
                <a:t>Learn and apply pattern for a website</a:t>
              </a:r>
            </a:p>
          </p:txBody>
        </p:sp>
        <p:sp>
          <p:nvSpPr>
            <p:cNvPr id="1171650" name="Oval 194"/>
            <p:cNvSpPr>
              <a:spLocks noChangeArrowheads="1"/>
            </p:cNvSpPr>
            <p:nvPr/>
          </p:nvSpPr>
          <p:spPr bwMode="auto">
            <a:xfrm>
              <a:off x="3936" y="3456"/>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651" name="Oval 195"/>
            <p:cNvSpPr>
              <a:spLocks noChangeArrowheads="1"/>
            </p:cNvSpPr>
            <p:nvPr/>
          </p:nvSpPr>
          <p:spPr bwMode="auto">
            <a:xfrm>
              <a:off x="3696" y="3216"/>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655" name="Oval 199"/>
            <p:cNvSpPr>
              <a:spLocks noChangeArrowheads="1"/>
            </p:cNvSpPr>
            <p:nvPr/>
          </p:nvSpPr>
          <p:spPr bwMode="auto">
            <a:xfrm>
              <a:off x="4176" y="3696"/>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656" name="Line 200"/>
            <p:cNvSpPr>
              <a:spLocks noChangeShapeType="1"/>
            </p:cNvSpPr>
            <p:nvPr/>
          </p:nvSpPr>
          <p:spPr bwMode="auto">
            <a:xfrm>
              <a:off x="3792" y="3312"/>
              <a:ext cx="144" cy="144"/>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71657" name="Line 201"/>
            <p:cNvSpPr>
              <a:spLocks noChangeShapeType="1"/>
            </p:cNvSpPr>
            <p:nvPr/>
          </p:nvSpPr>
          <p:spPr bwMode="auto">
            <a:xfrm>
              <a:off x="4032" y="3552"/>
              <a:ext cx="144" cy="144"/>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71658" name="Text Box 202"/>
            <p:cNvSpPr txBox="1">
              <a:spLocks noChangeArrowheads="1"/>
            </p:cNvSpPr>
            <p:nvPr/>
          </p:nvSpPr>
          <p:spPr bwMode="auto">
            <a:xfrm>
              <a:off x="3744" y="3168"/>
              <a:ext cx="287" cy="173"/>
            </a:xfrm>
            <a:prstGeom prst="rect">
              <a:avLst/>
            </a:prstGeom>
            <a:noFill/>
            <a:ln w="9525">
              <a:noFill/>
              <a:miter lim="800000"/>
              <a:headEnd/>
              <a:tailEnd/>
            </a:ln>
            <a:effectLst/>
          </p:spPr>
          <p:txBody>
            <a:bodyPr wrap="none">
              <a:prstTxWarp prst="textNoShape">
                <a:avLst/>
              </a:prstTxWarp>
              <a:spAutoFit/>
            </a:bodyPr>
            <a:lstStyle/>
            <a:p>
              <a:r>
                <a:rPr lang="en-US" sz="1200"/>
                <a:t>&lt;b&gt;</a:t>
              </a:r>
            </a:p>
          </p:txBody>
        </p:sp>
        <p:sp>
          <p:nvSpPr>
            <p:cNvPr id="1171659" name="Text Box 203"/>
            <p:cNvSpPr txBox="1">
              <a:spLocks noChangeArrowheads="1"/>
            </p:cNvSpPr>
            <p:nvPr/>
          </p:nvSpPr>
          <p:spPr bwMode="auto">
            <a:xfrm>
              <a:off x="3985" y="3408"/>
              <a:ext cx="255" cy="173"/>
            </a:xfrm>
            <a:prstGeom prst="rect">
              <a:avLst/>
            </a:prstGeom>
            <a:noFill/>
            <a:ln w="9525">
              <a:noFill/>
              <a:miter lim="800000"/>
              <a:headEnd/>
              <a:tailEnd/>
            </a:ln>
            <a:effectLst/>
          </p:spPr>
          <p:txBody>
            <a:bodyPr wrap="none">
              <a:prstTxWarp prst="textNoShape">
                <a:avLst/>
              </a:prstTxWarp>
              <a:spAutoFit/>
            </a:bodyPr>
            <a:lstStyle/>
            <a:p>
              <a:r>
                <a:rPr lang="en-US" sz="1200"/>
                <a:t>&lt;i&gt;</a:t>
              </a:r>
            </a:p>
          </p:txBody>
        </p:sp>
        <p:sp>
          <p:nvSpPr>
            <p:cNvPr id="1171660" name="Text Box 204"/>
            <p:cNvSpPr txBox="1">
              <a:spLocks noChangeArrowheads="1"/>
            </p:cNvSpPr>
            <p:nvPr/>
          </p:nvSpPr>
          <p:spPr bwMode="auto">
            <a:xfrm>
              <a:off x="4257" y="3648"/>
              <a:ext cx="701" cy="173"/>
            </a:xfrm>
            <a:prstGeom prst="rect">
              <a:avLst/>
            </a:prstGeom>
            <a:noFill/>
            <a:ln w="9525">
              <a:noFill/>
              <a:miter lim="800000"/>
              <a:headEnd/>
              <a:tailEnd/>
            </a:ln>
            <a:effectLst/>
          </p:spPr>
          <p:txBody>
            <a:bodyPr wrap="none">
              <a:prstTxWarp prst="textNoShape">
                <a:avLst/>
              </a:prstTxWarp>
              <a:spAutoFit/>
            </a:bodyPr>
            <a:lstStyle/>
            <a:p>
              <a:r>
                <a:rPr lang="en-US" sz="1200"/>
                <a:t>PersonName</a:t>
              </a: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7474" name="Rectangle 2"/>
          <p:cNvSpPr>
            <a:spLocks noGrp="1" noChangeArrowheads="1"/>
          </p:cNvSpPr>
          <p:nvPr>
            <p:ph type="title"/>
          </p:nvPr>
        </p:nvSpPr>
        <p:spPr>
          <a:xfrm>
            <a:off x="304800" y="2590800"/>
            <a:ext cx="8534400" cy="1143000"/>
          </a:xfrm>
        </p:spPr>
        <p:txBody>
          <a:bodyPr/>
          <a:lstStyle/>
          <a:p>
            <a:r>
              <a:rPr lang="en-US"/>
              <a:t>Sliding Windows &amp; Boundary Detection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9010" name="Rectangle 1026"/>
          <p:cNvSpPr>
            <a:spLocks noGrp="1" noChangeArrowheads="1"/>
          </p:cNvSpPr>
          <p:nvPr>
            <p:ph type="title"/>
          </p:nvPr>
        </p:nvSpPr>
        <p:spPr/>
        <p:txBody>
          <a:bodyPr/>
          <a:lstStyle/>
          <a:p>
            <a:r>
              <a:rPr lang="en-US"/>
              <a:t>Information Extraction by Sliding Windows</a:t>
            </a:r>
          </a:p>
        </p:txBody>
      </p:sp>
      <p:sp>
        <p:nvSpPr>
          <p:cNvPr id="939011" name="Text Box 1027"/>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939012" name="Text Box 1028"/>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939014" name="AutoShape 1030"/>
          <p:cNvSpPr>
            <a:spLocks/>
          </p:cNvSpPr>
          <p:nvPr/>
        </p:nvSpPr>
        <p:spPr bwMode="auto">
          <a:xfrm rot="-5400000">
            <a:off x="2906712" y="1611313"/>
            <a:ext cx="206375" cy="533400"/>
          </a:xfrm>
          <a:prstGeom prst="leftBrace">
            <a:avLst>
              <a:gd name="adj1" fmla="val 21538"/>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939017" name="Picture 1033"/>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idx="1"/>
          </p:nvPr>
        </p:nvSpPr>
        <p:spPr/>
        <p:txBody>
          <a:bodyPr/>
          <a:lstStyle/>
          <a:p>
            <a:r>
              <a:rPr lang="en-US" dirty="0" smtClean="0"/>
              <a:t>Colloquium tomorrow (substitute class)</a:t>
            </a:r>
          </a:p>
          <a:p>
            <a:pPr lvl="1"/>
            <a:r>
              <a:rPr lang="en-US" dirty="0" smtClean="0"/>
              <a:t>Thursday, 4:15pm in Rose Hill Theater</a:t>
            </a:r>
          </a:p>
          <a:p>
            <a:pPr lvl="1"/>
            <a:r>
              <a:rPr lang="en-US" dirty="0" smtClean="0"/>
              <a:t>Make-up assignment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p:txBody>
          <a:bodyPr/>
          <a:lstStyle/>
          <a:p>
            <a:r>
              <a:rPr lang="en-US"/>
              <a:t>Information Extraction by Sliding Windows</a:t>
            </a:r>
          </a:p>
        </p:txBody>
      </p:sp>
      <p:sp>
        <p:nvSpPr>
          <p:cNvPr id="1174531"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174532"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174533" name="AutoShape 5"/>
          <p:cNvSpPr>
            <a:spLocks/>
          </p:cNvSpPr>
          <p:nvPr/>
        </p:nvSpPr>
        <p:spPr bwMode="auto">
          <a:xfrm rot="-5400000">
            <a:off x="3478212" y="1039813"/>
            <a:ext cx="206375" cy="1676400"/>
          </a:xfrm>
          <a:prstGeom prst="leftBrace">
            <a:avLst>
              <a:gd name="adj1" fmla="val 67692"/>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174534" name="Picture 6"/>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6834" name="Rectangle 2050"/>
          <p:cNvSpPr>
            <a:spLocks noGrp="1" noChangeArrowheads="1"/>
          </p:cNvSpPr>
          <p:nvPr>
            <p:ph type="title"/>
          </p:nvPr>
        </p:nvSpPr>
        <p:spPr>
          <a:xfrm>
            <a:off x="228600" y="152400"/>
            <a:ext cx="8534400" cy="1143000"/>
          </a:xfrm>
        </p:spPr>
        <p:txBody>
          <a:bodyPr/>
          <a:lstStyle/>
          <a:p>
            <a:r>
              <a:rPr lang="en-US"/>
              <a:t>Information Extraction by Sliding Window</a:t>
            </a:r>
          </a:p>
        </p:txBody>
      </p:sp>
      <p:sp>
        <p:nvSpPr>
          <p:cNvPr id="1016835" name="Text Box 2051"/>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016836" name="Text Box 2052"/>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016837" name="AutoShape 2053"/>
          <p:cNvSpPr>
            <a:spLocks/>
          </p:cNvSpPr>
          <p:nvPr/>
        </p:nvSpPr>
        <p:spPr bwMode="auto">
          <a:xfrm rot="-5400000">
            <a:off x="3706812" y="811213"/>
            <a:ext cx="206375" cy="2133600"/>
          </a:xfrm>
          <a:prstGeom prst="leftBrace">
            <a:avLst>
              <a:gd name="adj1" fmla="val 86154"/>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016839" name="Picture 205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7858" name="Rectangle 2050"/>
          <p:cNvSpPr>
            <a:spLocks noGrp="1" noChangeArrowheads="1"/>
          </p:cNvSpPr>
          <p:nvPr>
            <p:ph type="title"/>
          </p:nvPr>
        </p:nvSpPr>
        <p:spPr>
          <a:xfrm>
            <a:off x="228600" y="152400"/>
            <a:ext cx="8534400" cy="1143000"/>
          </a:xfrm>
        </p:spPr>
        <p:txBody>
          <a:bodyPr/>
          <a:lstStyle/>
          <a:p>
            <a:r>
              <a:rPr lang="en-US"/>
              <a:t>Information Extraction by Sliding Window</a:t>
            </a:r>
          </a:p>
        </p:txBody>
      </p:sp>
      <p:sp>
        <p:nvSpPr>
          <p:cNvPr id="1017859" name="Text Box 2051"/>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017860" name="Text Box 2052"/>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017861" name="AutoShape 2053"/>
          <p:cNvSpPr>
            <a:spLocks/>
          </p:cNvSpPr>
          <p:nvPr/>
        </p:nvSpPr>
        <p:spPr bwMode="auto">
          <a:xfrm rot="-5400000">
            <a:off x="3821112" y="1360488"/>
            <a:ext cx="206375" cy="1143000"/>
          </a:xfrm>
          <a:prstGeom prst="leftBrace">
            <a:avLst>
              <a:gd name="adj1" fmla="val 46154"/>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017862" name="Picture 2054"/>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228600" y="152400"/>
            <a:ext cx="8534400" cy="1143000"/>
          </a:xfrm>
        </p:spPr>
        <p:txBody>
          <a:bodyPr/>
          <a:lstStyle/>
          <a:p>
            <a:r>
              <a:rPr lang="en-US"/>
              <a:t>Information Extraction by Sliding Window</a:t>
            </a:r>
          </a:p>
        </p:txBody>
      </p:sp>
      <p:sp>
        <p:nvSpPr>
          <p:cNvPr id="1018883"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018884"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018885" name="AutoShape 5"/>
          <p:cNvSpPr>
            <a:spLocks/>
          </p:cNvSpPr>
          <p:nvPr/>
        </p:nvSpPr>
        <p:spPr bwMode="auto">
          <a:xfrm rot="-5400000">
            <a:off x="4202112" y="2579688"/>
            <a:ext cx="206375" cy="1600200"/>
          </a:xfrm>
          <a:prstGeom prst="leftBrace">
            <a:avLst>
              <a:gd name="adj1" fmla="val 64615"/>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018886" name="Picture 6"/>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a:xfrm>
            <a:off x="152400" y="152400"/>
            <a:ext cx="8839200" cy="1143000"/>
          </a:xfrm>
        </p:spPr>
        <p:txBody>
          <a:bodyPr/>
          <a:lstStyle/>
          <a:p>
            <a:r>
              <a:rPr lang="en-US"/>
              <a:t>Information Extraction with Sliding Windows</a:t>
            </a:r>
          </a:p>
        </p:txBody>
      </p:sp>
      <p:sp>
        <p:nvSpPr>
          <p:cNvPr id="825347" name="Text Box 3"/>
          <p:cNvSpPr txBox="1">
            <a:spLocks noChangeArrowheads="1"/>
          </p:cNvSpPr>
          <p:nvPr/>
        </p:nvSpPr>
        <p:spPr bwMode="auto">
          <a:xfrm>
            <a:off x="4514850" y="914400"/>
            <a:ext cx="4400550" cy="641350"/>
          </a:xfrm>
          <a:prstGeom prst="rect">
            <a:avLst/>
          </a:prstGeom>
          <a:noFill/>
          <a:ln w="9525">
            <a:noFill/>
            <a:miter lim="800000"/>
            <a:headEnd/>
            <a:tailEnd/>
          </a:ln>
          <a:effectLst/>
        </p:spPr>
        <p:txBody>
          <a:bodyPr wrap="none">
            <a:prstTxWarp prst="textNoShape">
              <a:avLst/>
            </a:prstTxWarp>
            <a:spAutoFit/>
          </a:bodyPr>
          <a:lstStyle/>
          <a:p>
            <a:r>
              <a:rPr lang="en-US" i="1"/>
              <a:t>[Freitag 97, 98; Soderland 97; Califf 98]</a:t>
            </a:r>
            <a:br>
              <a:rPr lang="en-US" i="1"/>
            </a:br>
            <a:endParaRPr lang="en-US" i="1"/>
          </a:p>
        </p:txBody>
      </p:sp>
      <p:sp>
        <p:nvSpPr>
          <p:cNvPr id="825351" name="Text Box 7"/>
          <p:cNvSpPr txBox="1">
            <a:spLocks noChangeArrowheads="1"/>
          </p:cNvSpPr>
          <p:nvPr/>
        </p:nvSpPr>
        <p:spPr bwMode="auto">
          <a:xfrm>
            <a:off x="762000" y="2286000"/>
            <a:ext cx="7905750"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825353" name="Freeform 9"/>
          <p:cNvSpPr>
            <a:spLocks/>
          </p:cNvSpPr>
          <p:nvPr/>
        </p:nvSpPr>
        <p:spPr bwMode="auto">
          <a:xfrm>
            <a:off x="2987675" y="2957513"/>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4" name="Freeform 10"/>
          <p:cNvSpPr>
            <a:spLocks/>
          </p:cNvSpPr>
          <p:nvPr/>
        </p:nvSpPr>
        <p:spPr bwMode="auto">
          <a:xfrm>
            <a:off x="5426075" y="2957513"/>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5" name="Freeform 11"/>
          <p:cNvSpPr>
            <a:spLocks/>
          </p:cNvSpPr>
          <p:nvPr/>
        </p:nvSpPr>
        <p:spPr bwMode="auto">
          <a:xfrm>
            <a:off x="854075" y="2957513"/>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78" name="Text Box 34"/>
          <p:cNvSpPr txBox="1">
            <a:spLocks noChangeArrowheads="1"/>
          </p:cNvSpPr>
          <p:nvPr/>
        </p:nvSpPr>
        <p:spPr bwMode="auto">
          <a:xfrm>
            <a:off x="777875" y="2514600"/>
            <a:ext cx="59690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t-m</a:t>
            </a:r>
          </a:p>
        </p:txBody>
      </p:sp>
      <p:sp>
        <p:nvSpPr>
          <p:cNvPr id="825382" name="Text Box 38"/>
          <p:cNvSpPr txBox="1">
            <a:spLocks noChangeArrowheads="1"/>
          </p:cNvSpPr>
          <p:nvPr/>
        </p:nvSpPr>
        <p:spPr bwMode="auto">
          <a:xfrm>
            <a:off x="2424113" y="2514600"/>
            <a:ext cx="563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t-1</a:t>
            </a:r>
          </a:p>
        </p:txBody>
      </p:sp>
      <p:sp>
        <p:nvSpPr>
          <p:cNvPr id="825383" name="Text Box 39"/>
          <p:cNvSpPr txBox="1">
            <a:spLocks noChangeArrowheads="1"/>
          </p:cNvSpPr>
          <p:nvPr/>
        </p:nvSpPr>
        <p:spPr bwMode="auto">
          <a:xfrm>
            <a:off x="3084513" y="2514600"/>
            <a:ext cx="436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a:t>
            </a:r>
          </a:p>
        </p:txBody>
      </p:sp>
      <p:sp>
        <p:nvSpPr>
          <p:cNvPr id="825384" name="Text Box 40"/>
          <p:cNvSpPr txBox="1">
            <a:spLocks noChangeArrowheads="1"/>
          </p:cNvSpPr>
          <p:nvPr/>
        </p:nvSpPr>
        <p:spPr bwMode="auto">
          <a:xfrm>
            <a:off x="4733925" y="2514600"/>
            <a:ext cx="61595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a:t>
            </a:r>
          </a:p>
        </p:txBody>
      </p:sp>
      <p:sp>
        <p:nvSpPr>
          <p:cNvPr id="825385" name="Text Box 41"/>
          <p:cNvSpPr txBox="1">
            <a:spLocks noChangeArrowheads="1"/>
          </p:cNvSpPr>
          <p:nvPr/>
        </p:nvSpPr>
        <p:spPr bwMode="auto">
          <a:xfrm>
            <a:off x="5545138" y="2514600"/>
            <a:ext cx="795337"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t+n+1</a:t>
            </a:r>
          </a:p>
        </p:txBody>
      </p:sp>
      <p:sp>
        <p:nvSpPr>
          <p:cNvPr id="825386" name="Text Box 42"/>
          <p:cNvSpPr txBox="1">
            <a:spLocks noChangeArrowheads="1"/>
          </p:cNvSpPr>
          <p:nvPr/>
        </p:nvSpPr>
        <p:spPr bwMode="auto">
          <a:xfrm>
            <a:off x="7874000" y="2514600"/>
            <a:ext cx="828675"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t+n+m</a:t>
            </a:r>
          </a:p>
        </p:txBody>
      </p:sp>
      <p:sp>
        <p:nvSpPr>
          <p:cNvPr id="825387" name="Text Box 43"/>
          <p:cNvSpPr txBox="1">
            <a:spLocks noChangeArrowheads="1"/>
          </p:cNvSpPr>
          <p:nvPr/>
        </p:nvSpPr>
        <p:spPr bwMode="auto">
          <a:xfrm>
            <a:off x="1482725" y="3109913"/>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825388" name="Text Box 44"/>
          <p:cNvSpPr txBox="1">
            <a:spLocks noChangeArrowheads="1"/>
          </p:cNvSpPr>
          <p:nvPr/>
        </p:nvSpPr>
        <p:spPr bwMode="auto">
          <a:xfrm>
            <a:off x="3749675" y="3109913"/>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825389" name="Text Box 45"/>
          <p:cNvSpPr txBox="1">
            <a:spLocks noChangeArrowheads="1"/>
          </p:cNvSpPr>
          <p:nvPr/>
        </p:nvSpPr>
        <p:spPr bwMode="auto">
          <a:xfrm>
            <a:off x="6675438" y="3109913"/>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825397" name="Text Box 53"/>
          <p:cNvSpPr txBox="1">
            <a:spLocks noChangeArrowheads="1"/>
          </p:cNvSpPr>
          <p:nvPr/>
        </p:nvSpPr>
        <p:spPr bwMode="auto">
          <a:xfrm>
            <a:off x="288925" y="2322513"/>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398" name="Text Box 54"/>
          <p:cNvSpPr txBox="1">
            <a:spLocks noChangeArrowheads="1"/>
          </p:cNvSpPr>
          <p:nvPr/>
        </p:nvSpPr>
        <p:spPr bwMode="auto">
          <a:xfrm>
            <a:off x="8731250" y="2300288"/>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401" name="Rectangle 57"/>
          <p:cNvSpPr>
            <a:spLocks noChangeArrowheads="1"/>
          </p:cNvSpPr>
          <p:nvPr/>
        </p:nvSpPr>
        <p:spPr bwMode="auto">
          <a:xfrm>
            <a:off x="685800" y="3505200"/>
            <a:ext cx="8229600" cy="190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b="0" dirty="0"/>
              <a:t>Standard supervised learning setting</a:t>
            </a:r>
          </a:p>
          <a:p>
            <a:pPr marL="742950" lvl="1" indent="-285750">
              <a:spcBef>
                <a:spcPct val="20000"/>
              </a:spcBef>
              <a:buFontTx/>
              <a:buChar char="–"/>
            </a:pPr>
            <a:r>
              <a:rPr lang="en-US" sz="2400" b="0" dirty="0">
                <a:ea typeface="ＭＳ Ｐゴシック" pitchFamily="-107" charset="-128"/>
              </a:rPr>
              <a:t>Positive instances: Windows with real label</a:t>
            </a:r>
          </a:p>
          <a:p>
            <a:pPr marL="742950" lvl="1" indent="-285750">
              <a:spcBef>
                <a:spcPct val="20000"/>
              </a:spcBef>
              <a:buFontTx/>
              <a:buChar char="–"/>
            </a:pPr>
            <a:r>
              <a:rPr lang="en-US" sz="2400" b="0" dirty="0">
                <a:ea typeface="ＭＳ Ｐゴシック" pitchFamily="-107" charset="-128"/>
              </a:rPr>
              <a:t>Negative instances: All other windows</a:t>
            </a:r>
          </a:p>
          <a:p>
            <a:pPr marL="742950" lvl="1" indent="-285750">
              <a:spcBef>
                <a:spcPct val="20000"/>
              </a:spcBef>
              <a:buFontTx/>
              <a:buChar char="–"/>
            </a:pPr>
            <a:r>
              <a:rPr lang="en-US" sz="2400" b="0" dirty="0">
                <a:ea typeface="ＭＳ Ｐゴシック" pitchFamily="-107" charset="-128"/>
              </a:rPr>
              <a:t>Features based on candidate, prefix and </a:t>
            </a:r>
            <a:r>
              <a:rPr lang="en-US" sz="2400" b="0" dirty="0" smtClean="0">
                <a:ea typeface="ＭＳ Ｐゴシック" pitchFamily="-107" charset="-128"/>
              </a:rPr>
              <a:t>suffix</a:t>
            </a:r>
            <a:endParaRPr lang="en-US" sz="2400" b="0" dirty="0">
              <a:ea typeface="ＭＳ Ｐゴシック" pitchFamily="-107"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p:txBody>
          <a:bodyPr/>
          <a:lstStyle/>
          <a:p>
            <a:r>
              <a:rPr lang="en-US"/>
              <a:t>IE by Boundary Detection</a:t>
            </a:r>
          </a:p>
        </p:txBody>
      </p:sp>
      <p:sp>
        <p:nvSpPr>
          <p:cNvPr id="1227779"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27780"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27782" name="Picture 6"/>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27784" name="AutoShape 8"/>
          <p:cNvSpPr>
            <a:spLocks noChangeArrowheads="1"/>
          </p:cNvSpPr>
          <p:nvPr/>
        </p:nvSpPr>
        <p:spPr bwMode="auto">
          <a:xfrm>
            <a:off x="2590800" y="18288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826" name="Rectangle 2"/>
          <p:cNvSpPr>
            <a:spLocks noGrp="1" noChangeArrowheads="1"/>
          </p:cNvSpPr>
          <p:nvPr>
            <p:ph type="title"/>
          </p:nvPr>
        </p:nvSpPr>
        <p:spPr/>
        <p:txBody>
          <a:bodyPr/>
          <a:lstStyle/>
          <a:p>
            <a:r>
              <a:rPr lang="en-US"/>
              <a:t>IE by Boundary Detection</a:t>
            </a:r>
          </a:p>
        </p:txBody>
      </p:sp>
      <p:sp>
        <p:nvSpPr>
          <p:cNvPr id="1229827"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29828"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29829"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29830" name="AutoShape 6"/>
          <p:cNvSpPr>
            <a:spLocks noChangeArrowheads="1"/>
          </p:cNvSpPr>
          <p:nvPr/>
        </p:nvSpPr>
        <p:spPr bwMode="auto">
          <a:xfrm>
            <a:off x="3200400" y="18288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p:txBody>
          <a:bodyPr/>
          <a:lstStyle/>
          <a:p>
            <a:r>
              <a:rPr lang="en-US"/>
              <a:t>IE by Boundary Detection</a:t>
            </a:r>
          </a:p>
        </p:txBody>
      </p:sp>
      <p:sp>
        <p:nvSpPr>
          <p:cNvPr id="1231875"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31876"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31877"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31878" name="AutoShape 6"/>
          <p:cNvSpPr>
            <a:spLocks noChangeArrowheads="1"/>
          </p:cNvSpPr>
          <p:nvPr/>
        </p:nvSpPr>
        <p:spPr bwMode="auto">
          <a:xfrm>
            <a:off x="4343400" y="18288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r>
              <a:rPr lang="en-US"/>
              <a:t>IE by Boundary Detection</a:t>
            </a:r>
          </a:p>
        </p:txBody>
      </p:sp>
      <p:sp>
        <p:nvSpPr>
          <p:cNvPr id="1235971"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35972"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35973"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35974" name="AutoShape 6"/>
          <p:cNvSpPr>
            <a:spLocks noChangeArrowheads="1"/>
          </p:cNvSpPr>
          <p:nvPr/>
        </p:nvSpPr>
        <p:spPr bwMode="auto">
          <a:xfrm>
            <a:off x="3429000" y="32766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t>IE by Boundary Detection</a:t>
            </a:r>
          </a:p>
        </p:txBody>
      </p:sp>
      <p:sp>
        <p:nvSpPr>
          <p:cNvPr id="1249283"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49284"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49285"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49286" name="AutoShape 6"/>
          <p:cNvSpPr>
            <a:spLocks noChangeArrowheads="1"/>
          </p:cNvSpPr>
          <p:nvPr/>
        </p:nvSpPr>
        <p:spPr bwMode="auto">
          <a:xfrm>
            <a:off x="4953000" y="32766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62" name="Rectangle 1026"/>
          <p:cNvSpPr>
            <a:spLocks noGrp="1" noChangeArrowheads="1"/>
          </p:cNvSpPr>
          <p:nvPr>
            <p:ph type="title"/>
          </p:nvPr>
        </p:nvSpPr>
        <p:spPr/>
        <p:txBody>
          <a:bodyPr/>
          <a:lstStyle/>
          <a:p>
            <a:r>
              <a:rPr lang="en-US" dirty="0" smtClean="0"/>
              <a:t>A </a:t>
            </a:r>
            <a:r>
              <a:rPr lang="en-US" dirty="0"/>
              <a:t>p</a:t>
            </a:r>
            <a:r>
              <a:rPr lang="en-US" dirty="0" smtClean="0"/>
              <a:t>roblem</a:t>
            </a:r>
            <a:endParaRPr lang="en-US" dirty="0"/>
          </a:p>
        </p:txBody>
      </p:sp>
      <p:sp>
        <p:nvSpPr>
          <p:cNvPr id="808966" name="Text Box 1030"/>
          <p:cNvSpPr txBox="1">
            <a:spLocks noChangeArrowheads="1"/>
          </p:cNvSpPr>
          <p:nvPr/>
        </p:nvSpPr>
        <p:spPr bwMode="auto">
          <a:xfrm>
            <a:off x="4191000" y="5486400"/>
            <a:ext cx="1695450" cy="366713"/>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Genomics job</a:t>
            </a:r>
          </a:p>
        </p:txBody>
      </p:sp>
      <p:pic>
        <p:nvPicPr>
          <p:cNvPr id="808970" name="Picture 1034"/>
          <p:cNvPicPr>
            <a:picLocks noChangeAspect="1" noChangeArrowheads="1"/>
          </p:cNvPicPr>
          <p:nvPr/>
        </p:nvPicPr>
        <p:blipFill>
          <a:blip r:embed="rId3"/>
          <a:srcRect/>
          <a:stretch>
            <a:fillRect/>
          </a:stretch>
        </p:blipFill>
        <p:spPr bwMode="auto">
          <a:xfrm>
            <a:off x="990600" y="1143000"/>
            <a:ext cx="5943600" cy="5526088"/>
          </a:xfrm>
          <a:prstGeom prst="rect">
            <a:avLst/>
          </a:prstGeom>
          <a:noFill/>
          <a:ln w="9525">
            <a:noFill/>
            <a:miter lim="800000"/>
            <a:headEnd/>
            <a:tailEnd/>
          </a:ln>
          <a:effectLst/>
        </p:spPr>
      </p:pic>
      <p:sp>
        <p:nvSpPr>
          <p:cNvPr id="808972" name="Text Box 1036"/>
          <p:cNvSpPr txBox="1">
            <a:spLocks noChangeArrowheads="1"/>
          </p:cNvSpPr>
          <p:nvPr/>
        </p:nvSpPr>
        <p:spPr bwMode="auto">
          <a:xfrm>
            <a:off x="5029200" y="2895600"/>
            <a:ext cx="3308350" cy="366713"/>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Mt. Baker, </a:t>
            </a:r>
            <a:r>
              <a:rPr lang="en-US" i="1"/>
              <a:t>the school district</a:t>
            </a:r>
          </a:p>
        </p:txBody>
      </p:sp>
      <p:sp>
        <p:nvSpPr>
          <p:cNvPr id="808973" name="Text Box 1037"/>
          <p:cNvSpPr txBox="1">
            <a:spLocks noChangeArrowheads="1"/>
          </p:cNvSpPr>
          <p:nvPr/>
        </p:nvSpPr>
        <p:spPr bwMode="auto">
          <a:xfrm>
            <a:off x="5029200" y="4038600"/>
            <a:ext cx="3409950" cy="366713"/>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Baker Hostetler</a:t>
            </a:r>
            <a:r>
              <a:rPr lang="en-US" i="1"/>
              <a:t>, the company</a:t>
            </a:r>
            <a:endParaRPr lang="en-US"/>
          </a:p>
        </p:txBody>
      </p:sp>
      <p:sp>
        <p:nvSpPr>
          <p:cNvPr id="808974" name="Text Box 1038"/>
          <p:cNvSpPr txBox="1">
            <a:spLocks noChangeArrowheads="1"/>
          </p:cNvSpPr>
          <p:nvPr/>
        </p:nvSpPr>
        <p:spPr bwMode="auto">
          <a:xfrm>
            <a:off x="5029200" y="5348288"/>
            <a:ext cx="2432050" cy="366712"/>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Baker, </a:t>
            </a:r>
            <a:r>
              <a:rPr lang="en-US" i="1"/>
              <a:t>a job opening</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304800"/>
            <a:ext cx="7772400" cy="1143000"/>
          </a:xfrm>
        </p:spPr>
        <p:txBody>
          <a:bodyPr/>
          <a:lstStyle/>
          <a:p>
            <a:r>
              <a:rPr lang="en-US" dirty="0" smtClean="0"/>
              <a:t>IE by Boundary Detection</a:t>
            </a:r>
            <a:endParaRPr lang="en-US" dirty="0"/>
          </a:p>
        </p:txBody>
      </p:sp>
      <p:sp>
        <p:nvSpPr>
          <p:cNvPr id="34853" name="Text Box 37"/>
          <p:cNvSpPr txBox="1">
            <a:spLocks noChangeArrowheads="1"/>
          </p:cNvSpPr>
          <p:nvPr/>
        </p:nvSpPr>
        <p:spPr bwMode="auto">
          <a:xfrm>
            <a:off x="2190750" y="1371600"/>
            <a:ext cx="4760913" cy="457200"/>
          </a:xfrm>
          <a:prstGeom prst="rect">
            <a:avLst/>
          </a:prstGeom>
          <a:noFill/>
          <a:ln w="9525">
            <a:noFill/>
            <a:miter lim="800000"/>
            <a:headEnd/>
            <a:tailEnd/>
          </a:ln>
          <a:effectLst/>
        </p:spPr>
        <p:txBody>
          <a:bodyPr wrap="none">
            <a:prstTxWarp prst="textNoShape">
              <a:avLst/>
            </a:prstTxWarp>
            <a:spAutoFit/>
          </a:bodyPr>
          <a:lstStyle/>
          <a:p>
            <a:r>
              <a:rPr lang="en-US">
                <a:latin typeface="Arial" pitchFamily="-107" charset="0"/>
              </a:rPr>
              <a:t>Input: Linear Sequence of Tokens</a:t>
            </a:r>
          </a:p>
        </p:txBody>
      </p:sp>
      <p:grpSp>
        <p:nvGrpSpPr>
          <p:cNvPr id="3" name="Group 20"/>
          <p:cNvGrpSpPr>
            <a:grpSpLocks/>
          </p:cNvGrpSpPr>
          <p:nvPr/>
        </p:nvGrpSpPr>
        <p:grpSpPr bwMode="auto">
          <a:xfrm>
            <a:off x="457200" y="1905000"/>
            <a:ext cx="8305800" cy="320675"/>
            <a:chOff x="384" y="1872"/>
            <a:chExt cx="4992" cy="202"/>
          </a:xfrm>
        </p:grpSpPr>
        <p:sp>
          <p:nvSpPr>
            <p:cNvPr id="34837" name="Rectangle 21"/>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838" name="Line 22"/>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39" name="Line 23"/>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0" name="Line 24"/>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1" name="Line 25"/>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2" name="Line 26"/>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3" name="Line 27"/>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4" name="Line 28"/>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5" name="Line 29"/>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6" name="Line 30"/>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7" name="Line 31"/>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8" name="Line 32"/>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9" name="Line 33"/>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0" name="Line 34"/>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1" name="Line 35"/>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2" name="Line 36"/>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854" name="Text Box 38"/>
          <p:cNvSpPr txBox="1">
            <a:spLocks noChangeArrowheads="1"/>
          </p:cNvSpPr>
          <p:nvPr/>
        </p:nvSpPr>
        <p:spPr bwMode="auto">
          <a:xfrm>
            <a:off x="381000" y="1828800"/>
            <a:ext cx="8496300" cy="427038"/>
          </a:xfrm>
          <a:prstGeom prst="rect">
            <a:avLst/>
          </a:prstGeom>
          <a:noFill/>
          <a:ln w="9525">
            <a:noFill/>
            <a:miter lim="800000"/>
            <a:headEnd/>
            <a:tailEnd/>
          </a:ln>
          <a:effectLst/>
        </p:spPr>
        <p:txBody>
          <a:bodyPr>
            <a:prstTxWarp prst="textNoShape">
              <a:avLst/>
            </a:prstTxWarp>
            <a:spAutoFit/>
          </a:bodyPr>
          <a:lstStyle/>
          <a:p>
            <a:r>
              <a:rPr lang="en-US" sz="2200" dirty="0"/>
              <a:t>Date  :  Thursday  ,  October</a:t>
            </a:r>
            <a:r>
              <a:rPr lang="en-US" sz="2200" dirty="0" smtClean="0"/>
              <a:t>  25 Time   :  </a:t>
            </a:r>
            <a:r>
              <a:rPr lang="en-US" sz="2200" dirty="0"/>
              <a:t>4  :  15  -  5  :  30 </a:t>
            </a:r>
            <a:r>
              <a:rPr lang="en-US" sz="2200" dirty="0" smtClean="0"/>
              <a:t>  PM</a:t>
            </a:r>
            <a:endParaRPr lang="en-US" sz="2200" dirty="0"/>
          </a:p>
        </p:txBody>
      </p:sp>
      <p:sp>
        <p:nvSpPr>
          <p:cNvPr id="34855" name="Text Box 39"/>
          <p:cNvSpPr txBox="1">
            <a:spLocks noChangeArrowheads="1"/>
          </p:cNvSpPr>
          <p:nvPr/>
        </p:nvSpPr>
        <p:spPr bwMode="auto">
          <a:xfrm>
            <a:off x="914400" y="2667000"/>
            <a:ext cx="7772400" cy="457200"/>
          </a:xfrm>
          <a:prstGeom prst="rect">
            <a:avLst/>
          </a:prstGeom>
          <a:noFill/>
          <a:ln w="9525">
            <a:noFill/>
            <a:miter lim="800000"/>
            <a:headEnd/>
            <a:tailEnd/>
          </a:ln>
          <a:effectLst/>
        </p:spPr>
        <p:txBody>
          <a:bodyPr>
            <a:prstTxWarp prst="textNoShape">
              <a:avLst/>
            </a:prstTxWarp>
            <a:spAutoFit/>
          </a:bodyPr>
          <a:lstStyle/>
          <a:p>
            <a:r>
              <a:rPr lang="en-US">
                <a:latin typeface="Arial" pitchFamily="-107" charset="0"/>
              </a:rPr>
              <a:t>Method: Identify start and end Token Boundaries</a:t>
            </a:r>
          </a:p>
        </p:txBody>
      </p:sp>
      <p:grpSp>
        <p:nvGrpSpPr>
          <p:cNvPr id="4" name="Group 41"/>
          <p:cNvGrpSpPr>
            <a:grpSpLocks/>
          </p:cNvGrpSpPr>
          <p:nvPr/>
        </p:nvGrpSpPr>
        <p:grpSpPr bwMode="auto">
          <a:xfrm>
            <a:off x="952500" y="5842000"/>
            <a:ext cx="7924800" cy="320675"/>
            <a:chOff x="384" y="2544"/>
            <a:chExt cx="4992" cy="202"/>
          </a:xfrm>
        </p:grpSpPr>
        <p:sp>
          <p:nvSpPr>
            <p:cNvPr id="34858" name="Rectangle 42"/>
            <p:cNvSpPr>
              <a:spLocks noChangeArrowheads="1"/>
            </p:cNvSpPr>
            <p:nvPr/>
          </p:nvSpPr>
          <p:spPr bwMode="auto">
            <a:xfrm>
              <a:off x="384" y="2544"/>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859" name="Rectangle 43"/>
            <p:cNvSpPr>
              <a:spLocks noChangeArrowheads="1"/>
            </p:cNvSpPr>
            <p:nvPr/>
          </p:nvSpPr>
          <p:spPr bwMode="auto">
            <a:xfrm>
              <a:off x="984" y="2544"/>
              <a:ext cx="1929" cy="202"/>
            </a:xfrm>
            <a:prstGeom prst="rect">
              <a:avLst/>
            </a:prstGeom>
            <a:solidFill>
              <a:srgbClr val="FFCC99"/>
            </a:solidFill>
            <a:ln w="9525">
              <a:noFill/>
              <a:miter lim="800000"/>
              <a:headEnd/>
              <a:tailEnd/>
            </a:ln>
            <a:effectLst/>
          </p:spPr>
          <p:txBody>
            <a:bodyPr wrap="none" anchor="ctr">
              <a:prstTxWarp prst="textNoShape">
                <a:avLst/>
              </a:prstTxWarp>
            </a:bodyPr>
            <a:lstStyle/>
            <a:p>
              <a:endParaRPr lang="en-US"/>
            </a:p>
          </p:txBody>
        </p:sp>
        <p:sp>
          <p:nvSpPr>
            <p:cNvPr id="34860" name="Line 44"/>
            <p:cNvSpPr>
              <a:spLocks noChangeShapeType="1"/>
            </p:cNvSpPr>
            <p:nvPr/>
          </p:nvSpPr>
          <p:spPr bwMode="auto">
            <a:xfrm>
              <a:off x="81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1" name="Line 45"/>
            <p:cNvSpPr>
              <a:spLocks noChangeShapeType="1"/>
            </p:cNvSpPr>
            <p:nvPr/>
          </p:nvSpPr>
          <p:spPr bwMode="auto">
            <a:xfrm>
              <a:off x="960"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2" name="Line 46"/>
            <p:cNvSpPr>
              <a:spLocks noChangeShapeType="1"/>
            </p:cNvSpPr>
            <p:nvPr/>
          </p:nvSpPr>
          <p:spPr bwMode="auto">
            <a:xfrm>
              <a:off x="177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3" name="Line 47"/>
            <p:cNvSpPr>
              <a:spLocks noChangeShapeType="1"/>
            </p:cNvSpPr>
            <p:nvPr/>
          </p:nvSpPr>
          <p:spPr bwMode="auto">
            <a:xfrm>
              <a:off x="193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4" name="Line 48"/>
            <p:cNvSpPr>
              <a:spLocks noChangeShapeType="1"/>
            </p:cNvSpPr>
            <p:nvPr/>
          </p:nvSpPr>
          <p:spPr bwMode="auto">
            <a:xfrm>
              <a:off x="265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5" name="Line 49"/>
            <p:cNvSpPr>
              <a:spLocks noChangeShapeType="1"/>
            </p:cNvSpPr>
            <p:nvPr/>
          </p:nvSpPr>
          <p:spPr bwMode="auto">
            <a:xfrm>
              <a:off x="292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6" name="Line 50"/>
            <p:cNvSpPr>
              <a:spLocks noChangeShapeType="1"/>
            </p:cNvSpPr>
            <p:nvPr/>
          </p:nvSpPr>
          <p:spPr bwMode="auto">
            <a:xfrm>
              <a:off x="3432"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7" name="Line 51"/>
            <p:cNvSpPr>
              <a:spLocks noChangeShapeType="1"/>
            </p:cNvSpPr>
            <p:nvPr/>
          </p:nvSpPr>
          <p:spPr bwMode="auto">
            <a:xfrm>
              <a:off x="357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8" name="Line 52"/>
            <p:cNvSpPr>
              <a:spLocks noChangeShapeType="1"/>
            </p:cNvSpPr>
            <p:nvPr/>
          </p:nvSpPr>
          <p:spPr bwMode="auto">
            <a:xfrm>
              <a:off x="376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9" name="Line 53"/>
            <p:cNvSpPr>
              <a:spLocks noChangeShapeType="1"/>
            </p:cNvSpPr>
            <p:nvPr/>
          </p:nvSpPr>
          <p:spPr bwMode="auto">
            <a:xfrm>
              <a:off x="393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0" name="Line 54"/>
            <p:cNvSpPr>
              <a:spLocks noChangeShapeType="1"/>
            </p:cNvSpPr>
            <p:nvPr/>
          </p:nvSpPr>
          <p:spPr bwMode="auto">
            <a:xfrm>
              <a:off x="420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1" name="Line 55"/>
            <p:cNvSpPr>
              <a:spLocks noChangeShapeType="1"/>
            </p:cNvSpPr>
            <p:nvPr/>
          </p:nvSpPr>
          <p:spPr bwMode="auto">
            <a:xfrm>
              <a:off x="436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2" name="Line 56"/>
            <p:cNvSpPr>
              <a:spLocks noChangeShapeType="1"/>
            </p:cNvSpPr>
            <p:nvPr/>
          </p:nvSpPr>
          <p:spPr bwMode="auto">
            <a:xfrm>
              <a:off x="4560"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3" name="Line 57"/>
            <p:cNvSpPr>
              <a:spLocks noChangeShapeType="1"/>
            </p:cNvSpPr>
            <p:nvPr/>
          </p:nvSpPr>
          <p:spPr bwMode="auto">
            <a:xfrm>
              <a:off x="4704"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4" name="Line 58"/>
            <p:cNvSpPr>
              <a:spLocks noChangeShapeType="1"/>
            </p:cNvSpPr>
            <p:nvPr/>
          </p:nvSpPr>
          <p:spPr bwMode="auto">
            <a:xfrm>
              <a:off x="500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875" name="Text Box 59"/>
          <p:cNvSpPr txBox="1">
            <a:spLocks noChangeArrowheads="1"/>
          </p:cNvSpPr>
          <p:nvPr/>
        </p:nvSpPr>
        <p:spPr bwMode="auto">
          <a:xfrm>
            <a:off x="1028700" y="5257800"/>
            <a:ext cx="8012113" cy="457200"/>
          </a:xfrm>
          <a:prstGeom prst="rect">
            <a:avLst/>
          </a:prstGeom>
          <a:noFill/>
          <a:ln w="9525">
            <a:noFill/>
            <a:miter lim="800000"/>
            <a:headEnd/>
            <a:tailEnd/>
          </a:ln>
          <a:effectLst/>
        </p:spPr>
        <p:txBody>
          <a:bodyPr wrap="none">
            <a:prstTxWarp prst="textNoShape">
              <a:avLst/>
            </a:prstTxWarp>
            <a:spAutoFit/>
          </a:bodyPr>
          <a:lstStyle/>
          <a:p>
            <a:r>
              <a:rPr lang="en-US">
                <a:latin typeface="Arial" pitchFamily="-107" charset="0"/>
              </a:rPr>
              <a:t>Output: Tokens Between Identified Start / End Boundaries</a:t>
            </a:r>
          </a:p>
        </p:txBody>
      </p:sp>
      <p:sp>
        <p:nvSpPr>
          <p:cNvPr id="34876" name="Text Box 60"/>
          <p:cNvSpPr txBox="1">
            <a:spLocks noChangeArrowheads="1"/>
          </p:cNvSpPr>
          <p:nvPr/>
        </p:nvSpPr>
        <p:spPr bwMode="auto">
          <a:xfrm>
            <a:off x="952500" y="5765800"/>
            <a:ext cx="8496300" cy="400110"/>
          </a:xfrm>
          <a:prstGeom prst="rect">
            <a:avLst/>
          </a:prstGeom>
          <a:noFill/>
          <a:ln w="9525">
            <a:noFill/>
            <a:miter lim="800000"/>
            <a:headEnd/>
            <a:tailEnd/>
          </a:ln>
          <a:effectLst/>
        </p:spPr>
        <p:txBody>
          <a:bodyPr>
            <a:prstTxWarp prst="textNoShape">
              <a:avLst/>
            </a:prstTxWarp>
            <a:spAutoFit/>
          </a:bodyPr>
          <a:lstStyle/>
          <a:p>
            <a:r>
              <a:rPr lang="en-US" sz="2000" dirty="0"/>
              <a:t>Date  :  Thursday  ,  October </a:t>
            </a:r>
            <a:r>
              <a:rPr lang="en-US" sz="2000" dirty="0" smtClean="0"/>
              <a:t>  25  </a:t>
            </a:r>
            <a:r>
              <a:rPr lang="en-US" sz="2000" dirty="0"/>
              <a:t>Time </a:t>
            </a:r>
            <a:r>
              <a:rPr lang="en-US" sz="2000" dirty="0" smtClean="0"/>
              <a:t>  :  </a:t>
            </a:r>
            <a:r>
              <a:rPr lang="en-US" sz="2000" dirty="0"/>
              <a:t>4  :  15 </a:t>
            </a:r>
            <a:r>
              <a:rPr lang="en-US" sz="2000" dirty="0" smtClean="0"/>
              <a:t>  -  </a:t>
            </a:r>
            <a:r>
              <a:rPr lang="en-US" sz="2000" dirty="0"/>
              <a:t>5 </a:t>
            </a:r>
            <a:r>
              <a:rPr lang="en-US" sz="2000" dirty="0" smtClean="0"/>
              <a:t>  :  </a:t>
            </a:r>
            <a:r>
              <a:rPr lang="en-US" sz="2000" dirty="0"/>
              <a:t>30 </a:t>
            </a:r>
            <a:r>
              <a:rPr lang="en-US" sz="2000" dirty="0" smtClean="0"/>
              <a:t>  PM</a:t>
            </a:r>
            <a:endParaRPr lang="en-US" sz="2000" dirty="0"/>
          </a:p>
        </p:txBody>
      </p:sp>
      <p:sp>
        <p:nvSpPr>
          <p:cNvPr id="34877" name="Text Box 61"/>
          <p:cNvSpPr txBox="1">
            <a:spLocks noChangeArrowheads="1"/>
          </p:cNvSpPr>
          <p:nvPr/>
        </p:nvSpPr>
        <p:spPr bwMode="auto">
          <a:xfrm>
            <a:off x="2057400" y="3200400"/>
            <a:ext cx="23812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pitchFamily="-107" charset="0"/>
              </a:rPr>
              <a:t>Start / End of Content</a:t>
            </a:r>
          </a:p>
        </p:txBody>
      </p:sp>
      <p:sp>
        <p:nvSpPr>
          <p:cNvPr id="34878" name="Line 62"/>
          <p:cNvSpPr>
            <a:spLocks noChangeShapeType="1"/>
          </p:cNvSpPr>
          <p:nvPr/>
        </p:nvSpPr>
        <p:spPr bwMode="auto">
          <a:xfrm flipH="1">
            <a:off x="1676400" y="3581400"/>
            <a:ext cx="53340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79" name="Line 63"/>
          <p:cNvSpPr>
            <a:spLocks noChangeShapeType="1"/>
          </p:cNvSpPr>
          <p:nvPr/>
        </p:nvSpPr>
        <p:spPr bwMode="auto">
          <a:xfrm>
            <a:off x="4572000" y="3505200"/>
            <a:ext cx="304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0" name="Line 64"/>
          <p:cNvSpPr>
            <a:spLocks noChangeShapeType="1"/>
          </p:cNvSpPr>
          <p:nvPr/>
        </p:nvSpPr>
        <p:spPr bwMode="auto">
          <a:xfrm flipH="1" flipV="1">
            <a:off x="609600" y="4343400"/>
            <a:ext cx="33528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1" name="Line 65"/>
          <p:cNvSpPr>
            <a:spLocks noChangeShapeType="1"/>
          </p:cNvSpPr>
          <p:nvPr/>
        </p:nvSpPr>
        <p:spPr bwMode="auto">
          <a:xfrm flipH="1" flipV="1">
            <a:off x="1447800" y="4343400"/>
            <a:ext cx="25146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2" name="Text Box 66"/>
          <p:cNvSpPr txBox="1">
            <a:spLocks noChangeArrowheads="1"/>
          </p:cNvSpPr>
          <p:nvPr/>
        </p:nvSpPr>
        <p:spPr bwMode="auto">
          <a:xfrm>
            <a:off x="6978650" y="4191000"/>
            <a:ext cx="488950" cy="457200"/>
          </a:xfrm>
          <a:prstGeom prst="rect">
            <a:avLst/>
          </a:prstGeom>
          <a:noFill/>
          <a:ln w="9525">
            <a:noFill/>
            <a:miter lim="800000"/>
            <a:headEnd/>
            <a:tailEnd/>
          </a:ln>
          <a:effectLst/>
        </p:spPr>
        <p:txBody>
          <a:bodyPr wrap="none">
            <a:prstTxWarp prst="textNoShape">
              <a:avLst/>
            </a:prstTxWarp>
            <a:spAutoFit/>
          </a:bodyPr>
          <a:lstStyle/>
          <a:p>
            <a:r>
              <a:rPr lang="en-US">
                <a:latin typeface="Arial" pitchFamily="-107" charset="0"/>
              </a:rPr>
              <a:t>…</a:t>
            </a:r>
          </a:p>
        </p:txBody>
      </p:sp>
      <p:sp>
        <p:nvSpPr>
          <p:cNvPr id="34885" name="Line 69"/>
          <p:cNvSpPr>
            <a:spLocks noChangeShapeType="1"/>
          </p:cNvSpPr>
          <p:nvPr/>
        </p:nvSpPr>
        <p:spPr bwMode="auto">
          <a:xfrm flipV="1">
            <a:off x="5562600" y="4343400"/>
            <a:ext cx="15240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6" name="Line 70"/>
          <p:cNvSpPr>
            <a:spLocks noChangeShapeType="1"/>
          </p:cNvSpPr>
          <p:nvPr/>
        </p:nvSpPr>
        <p:spPr bwMode="auto">
          <a:xfrm flipV="1">
            <a:off x="5562600" y="4343400"/>
            <a:ext cx="38100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7" name="Line 71"/>
          <p:cNvSpPr>
            <a:spLocks noChangeShapeType="1"/>
          </p:cNvSpPr>
          <p:nvPr/>
        </p:nvSpPr>
        <p:spPr bwMode="auto">
          <a:xfrm flipV="1">
            <a:off x="5562600" y="4343400"/>
            <a:ext cx="68580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8" name="Line 72"/>
          <p:cNvSpPr>
            <a:spLocks noChangeShapeType="1"/>
          </p:cNvSpPr>
          <p:nvPr/>
        </p:nvSpPr>
        <p:spPr bwMode="auto">
          <a:xfrm flipV="1">
            <a:off x="6553200" y="4343400"/>
            <a:ext cx="1828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9" name="Line 73"/>
          <p:cNvSpPr>
            <a:spLocks noChangeShapeType="1"/>
          </p:cNvSpPr>
          <p:nvPr/>
        </p:nvSpPr>
        <p:spPr bwMode="auto">
          <a:xfrm flipH="1" flipV="1">
            <a:off x="6553200" y="4343400"/>
            <a:ext cx="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0" name="Line 74"/>
          <p:cNvSpPr>
            <a:spLocks noChangeShapeType="1"/>
          </p:cNvSpPr>
          <p:nvPr/>
        </p:nvSpPr>
        <p:spPr bwMode="auto">
          <a:xfrm flipV="1">
            <a:off x="6553200" y="4343400"/>
            <a:ext cx="4572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1" name="Line 75"/>
          <p:cNvSpPr>
            <a:spLocks noChangeShapeType="1"/>
          </p:cNvSpPr>
          <p:nvPr/>
        </p:nvSpPr>
        <p:spPr bwMode="auto">
          <a:xfrm flipH="1" flipV="1">
            <a:off x="2971800" y="4343400"/>
            <a:ext cx="9906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2" name="Line 76"/>
          <p:cNvSpPr>
            <a:spLocks noChangeShapeType="1"/>
          </p:cNvSpPr>
          <p:nvPr/>
        </p:nvSpPr>
        <p:spPr bwMode="auto">
          <a:xfrm flipH="1" flipV="1">
            <a:off x="3200400" y="4343400"/>
            <a:ext cx="7620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3" name="Line 77"/>
          <p:cNvSpPr>
            <a:spLocks noChangeShapeType="1"/>
          </p:cNvSpPr>
          <p:nvPr/>
        </p:nvSpPr>
        <p:spPr bwMode="auto">
          <a:xfrm flipV="1">
            <a:off x="3962400" y="4343400"/>
            <a:ext cx="3810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4" name="Text Box 78"/>
          <p:cNvSpPr txBox="1">
            <a:spLocks noChangeArrowheads="1"/>
          </p:cNvSpPr>
          <p:nvPr/>
        </p:nvSpPr>
        <p:spPr bwMode="auto">
          <a:xfrm>
            <a:off x="3937000" y="4586288"/>
            <a:ext cx="2647950" cy="366712"/>
          </a:xfrm>
          <a:prstGeom prst="rect">
            <a:avLst/>
          </a:prstGeom>
          <a:noFill/>
          <a:ln w="9525">
            <a:noFill/>
            <a:miter lim="800000"/>
            <a:headEnd/>
            <a:tailEnd/>
          </a:ln>
          <a:effectLst/>
        </p:spPr>
        <p:txBody>
          <a:bodyPr wrap="none">
            <a:prstTxWarp prst="textNoShape">
              <a:avLst/>
            </a:prstTxWarp>
            <a:spAutoFit/>
          </a:bodyPr>
          <a:lstStyle/>
          <a:p>
            <a:r>
              <a:rPr lang="en-US" sz="1800">
                <a:solidFill>
                  <a:srgbClr val="006600"/>
                </a:solidFill>
                <a:latin typeface="Arial" pitchFamily="-107" charset="0"/>
              </a:rPr>
              <a:t>Unimportant Boundaries</a:t>
            </a:r>
          </a:p>
        </p:txBody>
      </p:sp>
      <p:grpSp>
        <p:nvGrpSpPr>
          <p:cNvPr id="6" name="Group 82"/>
          <p:cNvGrpSpPr>
            <a:grpSpLocks/>
          </p:cNvGrpSpPr>
          <p:nvPr/>
        </p:nvGrpSpPr>
        <p:grpSpPr bwMode="auto">
          <a:xfrm>
            <a:off x="685800" y="3962400"/>
            <a:ext cx="8229600" cy="320675"/>
            <a:chOff x="384" y="1872"/>
            <a:chExt cx="4992" cy="202"/>
          </a:xfrm>
        </p:grpSpPr>
        <p:sp>
          <p:nvSpPr>
            <p:cNvPr id="34899" name="Rectangle 83"/>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900" name="Line 84"/>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1" name="Line 85"/>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2" name="Line 86"/>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3" name="Line 87"/>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4" name="Line 88"/>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5" name="Line 89"/>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6" name="Line 90"/>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7" name="Line 91"/>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8" name="Line 92"/>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9" name="Line 93"/>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0" name="Line 94"/>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1" name="Line 95"/>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2" name="Line 96"/>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3" name="Line 97"/>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4" name="Line 98"/>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915" name="Text Box 99"/>
          <p:cNvSpPr txBox="1">
            <a:spLocks noChangeArrowheads="1"/>
          </p:cNvSpPr>
          <p:nvPr/>
        </p:nvSpPr>
        <p:spPr bwMode="auto">
          <a:xfrm>
            <a:off x="609600" y="3886200"/>
            <a:ext cx="8496300" cy="427038"/>
          </a:xfrm>
          <a:prstGeom prst="rect">
            <a:avLst/>
          </a:prstGeom>
          <a:noFill/>
          <a:ln w="9525">
            <a:noFill/>
            <a:miter lim="800000"/>
            <a:headEnd/>
            <a:tailEnd/>
          </a:ln>
          <a:effectLst/>
        </p:spPr>
        <p:txBody>
          <a:bodyPr>
            <a:prstTxWarp prst="textNoShape">
              <a:avLst/>
            </a:prstTxWarp>
            <a:spAutoFit/>
          </a:bodyPr>
          <a:lstStyle/>
          <a:p>
            <a:r>
              <a:rPr lang="en-US" sz="2200" dirty="0"/>
              <a:t>Date  :  Thursday</a:t>
            </a:r>
            <a:r>
              <a:rPr lang="en-US" sz="2200" dirty="0" smtClean="0"/>
              <a:t> ,  October  </a:t>
            </a:r>
            <a:r>
              <a:rPr lang="en-US" sz="2200" dirty="0"/>
              <a:t>25  Time  :  4  :  15  -  5  :  30 </a:t>
            </a:r>
            <a:r>
              <a:rPr lang="en-US" sz="2200" dirty="0" smtClean="0"/>
              <a:t>  PM</a:t>
            </a:r>
            <a:endParaRPr lang="en-US" sz="2200" dirty="0"/>
          </a:p>
        </p:txBody>
      </p:sp>
      <p:sp>
        <p:nvSpPr>
          <p:cNvPr id="34883" name="Line 67"/>
          <p:cNvSpPr>
            <a:spLocks noChangeShapeType="1"/>
          </p:cNvSpPr>
          <p:nvPr/>
        </p:nvSpPr>
        <p:spPr bwMode="auto">
          <a:xfrm>
            <a:off x="1600200" y="3810000"/>
            <a:ext cx="0" cy="533400"/>
          </a:xfrm>
          <a:prstGeom prst="line">
            <a:avLst/>
          </a:prstGeom>
          <a:noFill/>
          <a:ln w="63500">
            <a:solidFill>
              <a:srgbClr val="FF0000"/>
            </a:solidFill>
            <a:round/>
            <a:headEnd/>
            <a:tailEnd/>
          </a:ln>
          <a:effectLst/>
        </p:spPr>
        <p:txBody>
          <a:bodyPr>
            <a:prstTxWarp prst="textNoShape">
              <a:avLst/>
            </a:prstTxWarp>
          </a:bodyPr>
          <a:lstStyle/>
          <a:p>
            <a:endParaRPr lang="en-US"/>
          </a:p>
        </p:txBody>
      </p:sp>
      <p:sp>
        <p:nvSpPr>
          <p:cNvPr id="34884" name="Line 68"/>
          <p:cNvSpPr>
            <a:spLocks noChangeShapeType="1"/>
          </p:cNvSpPr>
          <p:nvPr/>
        </p:nvSpPr>
        <p:spPr bwMode="auto">
          <a:xfrm>
            <a:off x="4876800" y="3886200"/>
            <a:ext cx="0" cy="533400"/>
          </a:xfrm>
          <a:prstGeom prst="line">
            <a:avLst/>
          </a:prstGeom>
          <a:noFill/>
          <a:ln w="63500">
            <a:solidFill>
              <a:srgbClr val="FF0000"/>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Learning: IE as Classification</a:t>
            </a:r>
          </a:p>
        </p:txBody>
      </p:sp>
      <p:sp>
        <p:nvSpPr>
          <p:cNvPr id="35843" name="Rectangle 3"/>
          <p:cNvSpPr>
            <a:spLocks noGrp="1" noChangeArrowheads="1"/>
          </p:cNvSpPr>
          <p:nvPr>
            <p:ph type="body" idx="1"/>
          </p:nvPr>
        </p:nvSpPr>
        <p:spPr>
          <a:xfrm>
            <a:off x="1143000" y="1524000"/>
            <a:ext cx="7589838" cy="4419600"/>
          </a:xfrm>
        </p:spPr>
        <p:txBody>
          <a:bodyPr/>
          <a:lstStyle/>
          <a:p>
            <a:r>
              <a:rPr lang="en-US" sz="2400" b="1" dirty="0"/>
              <a:t>The set of training examples is all of the boundaries in a document</a:t>
            </a:r>
          </a:p>
          <a:p>
            <a:endParaRPr lang="en-US" sz="2400" b="1" dirty="0"/>
          </a:p>
          <a:p>
            <a:endParaRPr lang="en-US" sz="2400" b="1" dirty="0"/>
          </a:p>
          <a:p>
            <a:endParaRPr lang="en-US" sz="2400" b="1" dirty="0"/>
          </a:p>
          <a:p>
            <a:endParaRPr lang="en-US" sz="2400" b="1" dirty="0"/>
          </a:p>
          <a:p>
            <a:endParaRPr lang="en-US" sz="2400" b="1" dirty="0"/>
          </a:p>
          <a:p>
            <a:endParaRPr lang="en-US" sz="2400" b="1" dirty="0"/>
          </a:p>
          <a:p>
            <a:r>
              <a:rPr lang="en-US" sz="2400" b="1" dirty="0"/>
              <a:t>The goal is to approximate two extraction functions </a:t>
            </a:r>
            <a:r>
              <a:rPr lang="en-US" sz="2400" b="1" i="1" dirty="0">
                <a:latin typeface="Courier New" pitchFamily="-107" charset="0"/>
              </a:rPr>
              <a:t>Begin</a:t>
            </a:r>
            <a:r>
              <a:rPr lang="en-US" sz="2400" b="1" dirty="0"/>
              <a:t> and </a:t>
            </a:r>
            <a:r>
              <a:rPr lang="en-US" sz="2400" b="1" i="1" dirty="0">
                <a:latin typeface="Courier New" pitchFamily="-107" charset="0"/>
              </a:rPr>
              <a:t>End</a:t>
            </a:r>
            <a:r>
              <a:rPr lang="en-US" sz="2400" b="1" dirty="0"/>
              <a:t>:</a:t>
            </a:r>
          </a:p>
        </p:txBody>
      </p:sp>
      <p:grpSp>
        <p:nvGrpSpPr>
          <p:cNvPr id="2" name="Group 6"/>
          <p:cNvGrpSpPr>
            <a:grpSpLocks/>
          </p:cNvGrpSpPr>
          <p:nvPr/>
        </p:nvGrpSpPr>
        <p:grpSpPr bwMode="auto">
          <a:xfrm>
            <a:off x="2286000" y="5972175"/>
            <a:ext cx="5181600" cy="885825"/>
            <a:chOff x="1248" y="2736"/>
            <a:chExt cx="3264" cy="558"/>
          </a:xfrm>
        </p:grpSpPr>
        <p:sp>
          <p:nvSpPr>
            <p:cNvPr id="35844" name="Text Box 4"/>
            <p:cNvSpPr txBox="1">
              <a:spLocks noChangeArrowheads="1"/>
            </p:cNvSpPr>
            <p:nvPr/>
          </p:nvSpPr>
          <p:spPr bwMode="auto">
            <a:xfrm>
              <a:off x="2496" y="2736"/>
              <a:ext cx="2016" cy="55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600" b="1"/>
                <a:t>1  if </a:t>
              </a:r>
              <a:r>
                <a:rPr lang="en-US" sz="2600" b="1" i="1"/>
                <a:t>i</a:t>
              </a:r>
              <a:r>
                <a:rPr lang="en-US" sz="2600" b="1"/>
                <a:t> begins a field</a:t>
              </a:r>
              <a:br>
                <a:rPr lang="en-US" sz="2600" b="1"/>
              </a:br>
              <a:r>
                <a:rPr lang="en-US" sz="2600" b="1"/>
                <a:t>0  otherwise</a:t>
              </a:r>
            </a:p>
          </p:txBody>
        </p:sp>
        <p:sp>
          <p:nvSpPr>
            <p:cNvPr id="35845" name="Text Box 5"/>
            <p:cNvSpPr txBox="1">
              <a:spLocks noChangeArrowheads="1"/>
            </p:cNvSpPr>
            <p:nvPr/>
          </p:nvSpPr>
          <p:spPr bwMode="auto">
            <a:xfrm>
              <a:off x="1248" y="2832"/>
              <a:ext cx="1200" cy="23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err="1">
                  <a:solidFill>
                    <a:srgbClr val="FF6600"/>
                  </a:solidFill>
                  <a:latin typeface="Courier New" pitchFamily="-107" charset="0"/>
                </a:rPr>
                <a:t>Begin</a:t>
              </a:r>
              <a:r>
                <a:rPr lang="en-US" b="1" i="1" dirty="0" err="1">
                  <a:latin typeface="Courier New" pitchFamily="-107" charset="0"/>
                </a:rPr>
                <a:t>(i</a:t>
              </a:r>
              <a:r>
                <a:rPr lang="en-US" b="1" i="1" dirty="0">
                  <a:latin typeface="Courier New" pitchFamily="-107" charset="0"/>
                </a:rPr>
                <a:t>)=</a:t>
              </a:r>
            </a:p>
          </p:txBody>
        </p:sp>
      </p:grpSp>
      <p:grpSp>
        <p:nvGrpSpPr>
          <p:cNvPr id="3" name="Group 44"/>
          <p:cNvGrpSpPr>
            <a:grpSpLocks/>
          </p:cNvGrpSpPr>
          <p:nvPr/>
        </p:nvGrpSpPr>
        <p:grpSpPr bwMode="auto">
          <a:xfrm>
            <a:off x="952500" y="2895600"/>
            <a:ext cx="7924800" cy="320675"/>
            <a:chOff x="384" y="1872"/>
            <a:chExt cx="4992" cy="202"/>
          </a:xfrm>
        </p:grpSpPr>
        <p:sp>
          <p:nvSpPr>
            <p:cNvPr id="35885" name="Rectangle 45"/>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886" name="Line 46"/>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8" name="Line 48"/>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9" name="Line 49"/>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0" name="Line 50"/>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1" name="Line 51"/>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2" name="Line 52"/>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3" name="Line 53"/>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4" name="Line 54"/>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5" name="Line 55"/>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6" name="Line 56"/>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7" name="Line 57"/>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8" name="Line 58"/>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9" name="Line 59"/>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0" name="Line 60"/>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01" name="Text Box 61"/>
          <p:cNvSpPr txBox="1">
            <a:spLocks noChangeArrowheads="1"/>
          </p:cNvSpPr>
          <p:nvPr/>
        </p:nvSpPr>
        <p:spPr bwMode="auto">
          <a:xfrm>
            <a:off x="914400" y="2819400"/>
            <a:ext cx="8496300" cy="415498"/>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  </a:t>
            </a:r>
            <a:r>
              <a:rPr lang="en-US" sz="2000" dirty="0"/>
              <a:t>October  25  Time </a:t>
            </a:r>
            <a:r>
              <a:rPr lang="en-US" sz="2000" dirty="0" smtClean="0"/>
              <a:t>   :  4  </a:t>
            </a:r>
            <a:r>
              <a:rPr lang="en-US" sz="2000" dirty="0"/>
              <a:t>:  15  - </a:t>
            </a:r>
            <a:r>
              <a:rPr lang="en-US" sz="2000" dirty="0" smtClean="0"/>
              <a:t>  5  </a:t>
            </a:r>
            <a:r>
              <a:rPr lang="en-US" sz="2000" dirty="0"/>
              <a:t>:  30</a:t>
            </a:r>
            <a:r>
              <a:rPr lang="en-US" sz="2000" dirty="0" smtClean="0"/>
              <a:t>   PM</a:t>
            </a:r>
            <a:endParaRPr lang="en-US" sz="2000" dirty="0"/>
          </a:p>
        </p:txBody>
      </p:sp>
      <p:grpSp>
        <p:nvGrpSpPr>
          <p:cNvPr id="4" name="Group 62"/>
          <p:cNvGrpSpPr>
            <a:grpSpLocks/>
          </p:cNvGrpSpPr>
          <p:nvPr/>
        </p:nvGrpSpPr>
        <p:grpSpPr bwMode="auto">
          <a:xfrm>
            <a:off x="952500" y="3962400"/>
            <a:ext cx="7924800" cy="320675"/>
            <a:chOff x="384" y="1872"/>
            <a:chExt cx="4992" cy="202"/>
          </a:xfrm>
        </p:grpSpPr>
        <p:sp>
          <p:nvSpPr>
            <p:cNvPr id="35903" name="Rectangle 63"/>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904" name="Line 64"/>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5" name="Line 65"/>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6" name="Line 66"/>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7" name="Line 67"/>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8" name="Line 68"/>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9" name="Line 69"/>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0" name="Line 70"/>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1" name="Line 71"/>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2" name="Line 72"/>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3" name="Line 73"/>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4" name="Line 74"/>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5" name="Line 75"/>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6" name="Line 76"/>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7" name="Line 77"/>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8" name="Line 78"/>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19" name="Text Box 79"/>
          <p:cNvSpPr txBox="1">
            <a:spLocks noChangeArrowheads="1"/>
          </p:cNvSpPr>
          <p:nvPr/>
        </p:nvSpPr>
        <p:spPr bwMode="auto">
          <a:xfrm>
            <a:off x="952500" y="3886200"/>
            <a:ext cx="8496300" cy="400110"/>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a:t>
            </a:r>
            <a:r>
              <a:rPr lang="en-US" sz="2000" dirty="0"/>
              <a:t>October  25  Time </a:t>
            </a:r>
            <a:r>
              <a:rPr lang="en-US" sz="2000" dirty="0" smtClean="0"/>
              <a:t>  :  </a:t>
            </a:r>
            <a:r>
              <a:rPr lang="en-US" sz="2000" dirty="0"/>
              <a:t>4  :  15</a:t>
            </a:r>
            <a:r>
              <a:rPr lang="en-US" sz="2000" dirty="0" smtClean="0"/>
              <a:t>   </a:t>
            </a:r>
            <a:r>
              <a:rPr lang="en-US" sz="2000" dirty="0"/>
              <a:t>-  5 </a:t>
            </a:r>
            <a:r>
              <a:rPr lang="en-US" sz="2000" dirty="0" smtClean="0"/>
              <a:t>  :  </a:t>
            </a:r>
            <a:r>
              <a:rPr lang="en-US" sz="2000" dirty="0"/>
              <a:t>30</a:t>
            </a:r>
            <a:r>
              <a:rPr lang="en-US" sz="2000" dirty="0" smtClean="0"/>
              <a:t>   </a:t>
            </a:r>
            <a:r>
              <a:rPr lang="en-US" sz="2000" dirty="0"/>
              <a:t>PM</a:t>
            </a:r>
          </a:p>
        </p:txBody>
      </p:sp>
      <p:sp>
        <p:nvSpPr>
          <p:cNvPr id="35920" name="Text Box 80"/>
          <p:cNvSpPr txBox="1">
            <a:spLocks noChangeArrowheads="1"/>
          </p:cNvSpPr>
          <p:nvPr/>
        </p:nvSpPr>
        <p:spPr bwMode="auto">
          <a:xfrm>
            <a:off x="7848600" y="3516868"/>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End</a:t>
            </a:r>
          </a:p>
        </p:txBody>
      </p:sp>
      <p:sp>
        <p:nvSpPr>
          <p:cNvPr id="35921" name="Text Box 81"/>
          <p:cNvSpPr txBox="1">
            <a:spLocks noChangeArrowheads="1"/>
          </p:cNvSpPr>
          <p:nvPr/>
        </p:nvSpPr>
        <p:spPr bwMode="auto">
          <a:xfrm>
            <a:off x="7772400" y="2438400"/>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Begin</a:t>
            </a:r>
          </a:p>
        </p:txBody>
      </p:sp>
      <p:sp>
        <p:nvSpPr>
          <p:cNvPr id="35922" name="Text Box 82"/>
          <p:cNvSpPr txBox="1">
            <a:spLocks noChangeArrowheads="1"/>
          </p:cNvSpPr>
          <p:nvPr/>
        </p:nvSpPr>
        <p:spPr bwMode="auto">
          <a:xfrm>
            <a:off x="2667000" y="3352800"/>
            <a:ext cx="1905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00FF00"/>
                </a:solidFill>
              </a:rPr>
              <a:t>POSITIVE (1)</a:t>
            </a:r>
          </a:p>
        </p:txBody>
      </p:sp>
      <p:sp>
        <p:nvSpPr>
          <p:cNvPr id="35924" name="Line 84"/>
          <p:cNvSpPr>
            <a:spLocks noChangeShapeType="1"/>
          </p:cNvSpPr>
          <p:nvPr/>
        </p:nvSpPr>
        <p:spPr bwMode="auto">
          <a:xfrm flipH="1" flipV="1">
            <a:off x="1905000" y="3276600"/>
            <a:ext cx="762000" cy="2286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25" name="Line 85"/>
          <p:cNvSpPr>
            <a:spLocks noChangeShapeType="1"/>
          </p:cNvSpPr>
          <p:nvPr/>
        </p:nvSpPr>
        <p:spPr bwMode="auto">
          <a:xfrm>
            <a:off x="4343400" y="3581400"/>
            <a:ext cx="609600" cy="3048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30" name="Text Box 90"/>
          <p:cNvSpPr txBox="1">
            <a:spLocks noChangeArrowheads="1"/>
          </p:cNvSpPr>
          <p:nvPr/>
        </p:nvSpPr>
        <p:spPr bwMode="auto">
          <a:xfrm>
            <a:off x="2514600" y="4419600"/>
            <a:ext cx="449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rgbClr val="FF0000"/>
                </a:solidFill>
              </a:rPr>
              <a:t>ALL OTHERS NEGATIVE (0)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152400"/>
            <a:ext cx="7772400" cy="1143000"/>
          </a:xfrm>
        </p:spPr>
        <p:txBody>
          <a:bodyPr/>
          <a:lstStyle/>
          <a:p>
            <a:r>
              <a:rPr lang="en-US"/>
              <a:t>Boundary Detectors</a:t>
            </a:r>
          </a:p>
        </p:txBody>
      </p:sp>
      <p:sp>
        <p:nvSpPr>
          <p:cNvPr id="36869" name="Rectangle 5"/>
          <p:cNvSpPr>
            <a:spLocks noGrp="1" noChangeArrowheads="1"/>
          </p:cNvSpPr>
          <p:nvPr>
            <p:ph type="body" idx="1"/>
          </p:nvPr>
        </p:nvSpPr>
        <p:spPr>
          <a:xfrm>
            <a:off x="457200" y="990600"/>
            <a:ext cx="8428038" cy="5486400"/>
          </a:xfrm>
          <a:ln/>
        </p:spPr>
        <p:txBody>
          <a:bodyPr/>
          <a:lstStyle/>
          <a:p>
            <a:r>
              <a:rPr lang="en-US" sz="2800" dirty="0"/>
              <a:t>“Boundary Detectors” are pairs of token sequences </a:t>
            </a:r>
            <a:r>
              <a:rPr lang="en-US" sz="2000" b="1" dirty="0">
                <a:ea typeface="Microsoft Sans Serif" pitchFamily="-107" charset="0"/>
                <a:cs typeface="Microsoft Sans Serif" pitchFamily="-107" charset="0"/>
              </a:rPr>
              <a:t>‹</a:t>
            </a:r>
            <a:r>
              <a:rPr lang="en-US" sz="2800" dirty="0" err="1"/>
              <a:t>p,s</a:t>
            </a:r>
            <a:r>
              <a:rPr lang="en-US" sz="2000" b="1" dirty="0">
                <a:ea typeface="Microsoft Sans Serif" pitchFamily="-107" charset="0"/>
                <a:cs typeface="Microsoft Sans Serif" pitchFamily="-107" charset="0"/>
              </a:rPr>
              <a:t>›</a:t>
            </a:r>
            <a:endParaRPr lang="en-US" sz="2800" dirty="0" smtClean="0"/>
          </a:p>
          <a:p>
            <a:pPr lvl="1"/>
            <a:r>
              <a:rPr lang="en-US" sz="2400" dirty="0" smtClean="0"/>
              <a:t>A detector </a:t>
            </a:r>
            <a:r>
              <a:rPr lang="en-US" sz="2400" dirty="0"/>
              <a:t>matches a boundary </a:t>
            </a:r>
            <a:r>
              <a:rPr lang="en-US" sz="2400" dirty="0" err="1"/>
              <a:t>iff</a:t>
            </a:r>
            <a:r>
              <a:rPr lang="en-US" sz="2400" dirty="0"/>
              <a:t> </a:t>
            </a:r>
            <a:r>
              <a:rPr lang="en-US" sz="2400" dirty="0" err="1"/>
              <a:t>p</a:t>
            </a:r>
            <a:r>
              <a:rPr lang="en-US" sz="2400" dirty="0"/>
              <a:t> matches text before boundary and </a:t>
            </a:r>
            <a:r>
              <a:rPr lang="en-US" sz="2400" dirty="0" err="1"/>
              <a:t>s</a:t>
            </a:r>
            <a:r>
              <a:rPr lang="en-US" sz="2400" dirty="0"/>
              <a:t> matches text after boundary</a:t>
            </a:r>
          </a:p>
          <a:p>
            <a:pPr lvl="1"/>
            <a:r>
              <a:rPr lang="en-US" sz="2400" dirty="0"/>
              <a:t>Detectors can contain wildcards, e.g. “capitalized word”, “number”, etc.</a:t>
            </a:r>
          </a:p>
          <a:p>
            <a:pPr lvl="1"/>
            <a:endParaRPr lang="en-US" sz="2400" dirty="0"/>
          </a:p>
          <a:p>
            <a:r>
              <a:rPr lang="en-US" sz="2800" dirty="0"/>
              <a:t>Example:</a:t>
            </a:r>
          </a:p>
          <a:p>
            <a:pPr lvl="1"/>
            <a:r>
              <a:rPr lang="en-US" sz="2400" dirty="0"/>
              <a:t>&lt;</a:t>
            </a:r>
            <a:r>
              <a:rPr lang="en-US" sz="2400" dirty="0" err="1">
                <a:solidFill>
                  <a:schemeClr val="accent2"/>
                </a:solidFill>
              </a:rPr>
              <a:t>Date:</a:t>
            </a:r>
            <a:r>
              <a:rPr lang="en-US" sz="2400" dirty="0" err="1"/>
              <a:t>,</a:t>
            </a:r>
            <a:r>
              <a:rPr lang="en-US" sz="2400" dirty="0" err="1">
                <a:solidFill>
                  <a:srgbClr val="800000"/>
                </a:solidFill>
              </a:rPr>
              <a:t>[</a:t>
            </a:r>
            <a:r>
              <a:rPr lang="en-US" sz="2400" i="1" dirty="0" err="1">
                <a:solidFill>
                  <a:srgbClr val="800000"/>
                </a:solidFill>
              </a:rPr>
              <a:t>CapitalizedWord</a:t>
            </a:r>
            <a:r>
              <a:rPr lang="en-US" sz="2400" dirty="0">
                <a:solidFill>
                  <a:srgbClr val="800000"/>
                </a:solidFill>
              </a:rPr>
              <a:t>]</a:t>
            </a:r>
            <a:r>
              <a:rPr lang="en-US" sz="2400" dirty="0"/>
              <a:t>&gt; matches:</a:t>
            </a:r>
          </a:p>
          <a:p>
            <a:pPr lvl="1"/>
            <a:endParaRPr lang="en-US" sz="2400" dirty="0"/>
          </a:p>
          <a:p>
            <a:pPr lvl="1">
              <a:buFontTx/>
              <a:buNone/>
            </a:pPr>
            <a:r>
              <a:rPr lang="en-US" sz="2400" dirty="0"/>
              <a:t>	 Date:  Thursday, October 25</a:t>
            </a:r>
          </a:p>
        </p:txBody>
      </p:sp>
      <p:grpSp>
        <p:nvGrpSpPr>
          <p:cNvPr id="2" name="Group 13"/>
          <p:cNvGrpSpPr>
            <a:grpSpLocks/>
          </p:cNvGrpSpPr>
          <p:nvPr/>
        </p:nvGrpSpPr>
        <p:grpSpPr bwMode="auto">
          <a:xfrm>
            <a:off x="1371600" y="5715000"/>
            <a:ext cx="2133600" cy="609600"/>
            <a:chOff x="1008" y="3456"/>
            <a:chExt cx="1344" cy="384"/>
          </a:xfrm>
        </p:grpSpPr>
        <p:sp>
          <p:nvSpPr>
            <p:cNvPr id="36878" name="Line 14"/>
            <p:cNvSpPr>
              <a:spLocks noChangeShapeType="1"/>
            </p:cNvSpPr>
            <p:nvPr/>
          </p:nvSpPr>
          <p:spPr bwMode="auto">
            <a:xfrm flipH="1">
              <a:off x="1008" y="3744"/>
              <a:ext cx="480" cy="0"/>
            </a:xfrm>
            <a:prstGeom prst="line">
              <a:avLst/>
            </a:prstGeom>
            <a:noFill/>
            <a:ln w="19050">
              <a:solidFill>
                <a:schemeClr val="accent2"/>
              </a:solidFill>
              <a:round/>
              <a:headEnd/>
              <a:tailEnd type="triangle" w="med" len="med"/>
            </a:ln>
            <a:effectLst/>
          </p:spPr>
          <p:txBody>
            <a:bodyPr>
              <a:prstTxWarp prst="textNoShape">
                <a:avLst/>
              </a:prstTxWarp>
            </a:bodyPr>
            <a:lstStyle/>
            <a:p>
              <a:endParaRPr lang="en-US"/>
            </a:p>
          </p:txBody>
        </p:sp>
        <p:sp>
          <p:nvSpPr>
            <p:cNvPr id="36879" name="Line 15"/>
            <p:cNvSpPr>
              <a:spLocks noChangeShapeType="1"/>
            </p:cNvSpPr>
            <p:nvPr/>
          </p:nvSpPr>
          <p:spPr bwMode="auto">
            <a:xfrm>
              <a:off x="1584" y="3744"/>
              <a:ext cx="768" cy="0"/>
            </a:xfrm>
            <a:prstGeom prst="line">
              <a:avLst/>
            </a:prstGeom>
            <a:noFill/>
            <a:ln w="19050">
              <a:solidFill>
                <a:srgbClr val="800000"/>
              </a:solidFill>
              <a:round/>
              <a:headEnd/>
              <a:tailEnd type="triangle" w="med" len="med"/>
            </a:ln>
            <a:effectLst/>
          </p:spPr>
          <p:txBody>
            <a:bodyPr>
              <a:prstTxWarp prst="textNoShape">
                <a:avLst/>
              </a:prstTxWarp>
            </a:bodyPr>
            <a:lstStyle/>
            <a:p>
              <a:endParaRPr lang="en-US"/>
            </a:p>
          </p:txBody>
        </p:sp>
        <p:sp>
          <p:nvSpPr>
            <p:cNvPr id="36880" name="Line 16"/>
            <p:cNvSpPr>
              <a:spLocks noChangeShapeType="1"/>
            </p:cNvSpPr>
            <p:nvPr/>
          </p:nvSpPr>
          <p:spPr bwMode="auto">
            <a:xfrm>
              <a:off x="1536" y="3456"/>
              <a:ext cx="0" cy="384"/>
            </a:xfrm>
            <a:prstGeom prst="line">
              <a:avLst/>
            </a:prstGeom>
            <a:noFill/>
            <a:ln w="28575">
              <a:solidFill>
                <a:srgbClr val="006600"/>
              </a:solidFill>
              <a:prstDash val="dash"/>
              <a:round/>
              <a:headEnd/>
              <a:tailEnd/>
            </a:ln>
            <a:effectLst/>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Another Detector Example</a:t>
            </a:r>
          </a:p>
        </p:txBody>
      </p:sp>
      <p:sp>
        <p:nvSpPr>
          <p:cNvPr id="64516" name="Text Box 4"/>
          <p:cNvSpPr txBox="1">
            <a:spLocks noChangeArrowheads="1"/>
          </p:cNvSpPr>
          <p:nvPr/>
        </p:nvSpPr>
        <p:spPr bwMode="auto">
          <a:xfrm>
            <a:off x="914400" y="2438400"/>
            <a:ext cx="3276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a:t>Begin</a:t>
            </a:r>
            <a:r>
              <a:rPr lang="en-US"/>
              <a:t> boundary detector:</a:t>
            </a:r>
            <a:endParaRPr lang="en-US" i="1"/>
          </a:p>
        </p:txBody>
      </p:sp>
      <p:sp>
        <p:nvSpPr>
          <p:cNvPr id="64517" name="Text Box 5"/>
          <p:cNvSpPr txBox="1">
            <a:spLocks noChangeArrowheads="1"/>
          </p:cNvSpPr>
          <p:nvPr/>
        </p:nvSpPr>
        <p:spPr bwMode="auto">
          <a:xfrm>
            <a:off x="1066800" y="3124200"/>
            <a:ext cx="3124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a:t>End</a:t>
            </a:r>
            <a:r>
              <a:rPr lang="en-US"/>
              <a:t> boundary detector:</a:t>
            </a:r>
          </a:p>
        </p:txBody>
      </p:sp>
      <p:graphicFrame>
        <p:nvGraphicFramePr>
          <p:cNvPr id="64536" name="Group 24"/>
          <p:cNvGraphicFramePr>
            <a:graphicFrameLocks noGrp="1"/>
          </p:cNvGraphicFramePr>
          <p:nvPr/>
        </p:nvGraphicFramePr>
        <p:xfrm>
          <a:off x="4419600" y="1676400"/>
          <a:ext cx="4038600" cy="2133600"/>
        </p:xfrm>
        <a:graphic>
          <a:graphicData uri="http://schemas.openxmlformats.org/drawingml/2006/table">
            <a:tbl>
              <a:tblPr/>
              <a:tblGrid>
                <a:gridCol w="2019300"/>
                <a:gridCol w="2019300"/>
              </a:tblGrid>
              <a:tr h="711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Suffix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a:ln>
                            <a:noFill/>
                          </a:ln>
                          <a:solidFill>
                            <a:schemeClr val="accent2"/>
                          </a:solidFill>
                          <a:effectLst/>
                          <a:latin typeface="Courier New" pitchFamily="-107" charset="0"/>
                        </a:rPr>
                        <a:t>&lt; a href = </a:t>
                      </a:r>
                      <a:r>
                        <a:rPr kumimoji="0" lang="en-US" sz="2000" b="1" i="0" u="none" strike="noStrike" cap="none" normalizeH="0" baseline="0">
                          <a:ln>
                            <a:noFill/>
                          </a:ln>
                          <a:solidFill>
                            <a:schemeClr val="accent2"/>
                          </a:solidFill>
                          <a:effectLst/>
                          <a:latin typeface="Courier New" pitchFamily="-107" charset="0"/>
                          <a:ea typeface="Courier New" pitchFamily="-107" charset="0"/>
                          <a:cs typeface="Courier New" pitchFamily="-107" charset="0"/>
                        </a:rPr>
                        <a:t>"</a:t>
                      </a:r>
                      <a:endParaRPr kumimoji="0" lang="en-US" sz="2000" b="1" i="0" u="none" strike="noStrike" cap="none" normalizeH="0" baseline="0">
                        <a:ln>
                          <a:noFill/>
                        </a:ln>
                        <a:solidFill>
                          <a:schemeClr val="tx1"/>
                        </a:solidFill>
                        <a:effectLst/>
                        <a:latin typeface="Courier New" pitchFamily="-107"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a:ln>
                            <a:noFill/>
                          </a:ln>
                          <a:solidFill>
                            <a:srgbClr val="FF0000"/>
                          </a:solidFill>
                          <a:effectLst/>
                          <a:latin typeface="Courier New" pitchFamily="-107" charset="0"/>
                        </a:rPr>
                        <a:t>http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0" i="1" u="none" strike="noStrike" cap="none" normalizeH="0" baseline="0">
                          <a:ln>
                            <a:noFill/>
                          </a:ln>
                          <a:solidFill>
                            <a:schemeClr val="tx1"/>
                          </a:solidFill>
                          <a:effectLst/>
                          <a:latin typeface="Arial" pitchFamily="-107" charset="0"/>
                        </a:rPr>
                        <a:t>empty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a:ln>
                            <a:noFill/>
                          </a:ln>
                          <a:solidFill>
                            <a:srgbClr val="FF0000"/>
                          </a:solidFill>
                          <a:effectLst/>
                          <a:latin typeface="Courier New" pitchFamily="-107" charset="0"/>
                          <a:ea typeface="Courier New" pitchFamily="-107" charset="0"/>
                          <a:cs typeface="Courier New" pitchFamily="-107" charset="0"/>
                        </a:rPr>
                        <a:t>"</a:t>
                      </a:r>
                      <a:r>
                        <a:rPr kumimoji="0" lang="en-US" sz="2000" b="1" i="0" u="none" strike="noStrike" cap="none" normalizeH="0" baseline="0">
                          <a:ln>
                            <a:noFill/>
                          </a:ln>
                          <a:solidFill>
                            <a:srgbClr val="FF0000"/>
                          </a:solidFill>
                          <a:effectLst/>
                          <a:latin typeface="Courier New" pitchFamily="-107" charset="0"/>
                        </a:rPr>
                        <a:t>&gt;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37" name="Text Box 25"/>
          <p:cNvSpPr txBox="1">
            <a:spLocks noChangeArrowheads="1"/>
          </p:cNvSpPr>
          <p:nvPr/>
        </p:nvSpPr>
        <p:spPr bwMode="auto">
          <a:xfrm>
            <a:off x="1219200" y="4267200"/>
            <a:ext cx="7086600" cy="749300"/>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buClr>
                <a:schemeClr val="accent1"/>
              </a:buClr>
              <a:buSzPct val="80000"/>
              <a:buFont typeface="Wingdings" pitchFamily="-107" charset="2"/>
              <a:buNone/>
            </a:pPr>
            <a:r>
              <a:rPr lang="en-US" b="1">
                <a:latin typeface="Arial" pitchFamily="-107" charset="0"/>
              </a:rPr>
              <a:t>Input Text:</a:t>
            </a:r>
            <a:br>
              <a:rPr lang="en-US" b="1">
                <a:latin typeface="Arial" pitchFamily="-107" charset="0"/>
              </a:rPr>
            </a:br>
            <a:r>
              <a:rPr lang="en-US" b="1">
                <a:latin typeface="Arial" pitchFamily="-107" charset="0"/>
              </a:rPr>
              <a:t>   </a:t>
            </a:r>
            <a:r>
              <a:rPr lang="en-US" sz="2000" b="1">
                <a:latin typeface="Courier New" pitchFamily="-107" charset="0"/>
              </a:rPr>
              <a:t>text&lt;b&gt;&lt;a href=http://www.cs.ucsd.edu&gt;</a:t>
            </a:r>
            <a:endParaRPr lang="en-US" sz="2000" b="1">
              <a:latin typeface="Arial" pitchFamily="-107" charset="0"/>
            </a:endParaRPr>
          </a:p>
        </p:txBody>
      </p:sp>
      <p:pic>
        <p:nvPicPr>
          <p:cNvPr id="64538" name="Picture 26" descr="C:\School\cs254\Presentation\bdetector.bmp"/>
          <p:cNvPicPr>
            <a:picLocks noChangeAspect="1" noChangeArrowheads="1"/>
          </p:cNvPicPr>
          <p:nvPr/>
        </p:nvPicPr>
        <p:blipFill>
          <a:blip r:embed="rId2">
            <a:lum contrast="24000"/>
          </a:blip>
          <a:srcRect/>
          <a:stretch>
            <a:fillRect/>
          </a:stretch>
        </p:blipFill>
        <p:spPr bwMode="auto">
          <a:xfrm>
            <a:off x="1371600" y="5562600"/>
            <a:ext cx="7772400" cy="893763"/>
          </a:xfrm>
          <a:prstGeom prst="rect">
            <a:avLst/>
          </a:prstGeom>
          <a:noFill/>
        </p:spPr>
      </p:pic>
      <p:sp>
        <p:nvSpPr>
          <p:cNvPr id="64539" name="Text Box 27"/>
          <p:cNvSpPr txBox="1">
            <a:spLocks noChangeArrowheads="1"/>
          </p:cNvSpPr>
          <p:nvPr/>
        </p:nvSpPr>
        <p:spPr bwMode="auto">
          <a:xfrm>
            <a:off x="1219200" y="51054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latin typeface="Arial" pitchFamily="-107" charset="0"/>
              </a:rPr>
              <a:t>Matches: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r>
              <a:rPr lang="en-US"/>
              <a:t>BWI:  Learning to detect boundaries</a:t>
            </a:r>
          </a:p>
        </p:txBody>
      </p:sp>
      <p:sp>
        <p:nvSpPr>
          <p:cNvPr id="1075203" name="Rectangle 3"/>
          <p:cNvSpPr>
            <a:spLocks noGrp="1" noChangeArrowheads="1"/>
          </p:cNvSpPr>
          <p:nvPr>
            <p:ph type="body" idx="1"/>
          </p:nvPr>
        </p:nvSpPr>
        <p:spPr/>
        <p:txBody>
          <a:bodyPr/>
          <a:lstStyle/>
          <a:p>
            <a:pPr>
              <a:lnSpc>
                <a:spcPct val="80000"/>
              </a:lnSpc>
            </a:pPr>
            <a:r>
              <a:rPr lang="en-US" sz="2400" dirty="0"/>
              <a:t>Another formulation: learn </a:t>
            </a:r>
            <a:r>
              <a:rPr lang="en-US" sz="2400" b="1" dirty="0">
                <a:solidFill>
                  <a:srgbClr val="0033CC"/>
                </a:solidFill>
              </a:rPr>
              <a:t>three</a:t>
            </a:r>
            <a:r>
              <a:rPr lang="en-US" sz="2400" dirty="0"/>
              <a:t> probabilistic classifiers:</a:t>
            </a:r>
            <a:endParaRPr lang="en-US" sz="2400" dirty="0" smtClean="0"/>
          </a:p>
          <a:p>
            <a:pPr lvl="1">
              <a:lnSpc>
                <a:spcPct val="80000"/>
              </a:lnSpc>
            </a:pPr>
            <a:r>
              <a:rPr lang="en-US" sz="2000" i="1" dirty="0" err="1" smtClean="0"/>
              <a:t>Begin(</a:t>
            </a:r>
            <a:r>
              <a:rPr lang="en-US" sz="2000" i="1" dirty="0" err="1"/>
              <a:t>i</a:t>
            </a:r>
            <a:r>
              <a:rPr lang="en-US" sz="2000" i="1" dirty="0"/>
              <a:t>)</a:t>
            </a:r>
            <a:r>
              <a:rPr lang="en-US" sz="2000" dirty="0"/>
              <a:t> = </a:t>
            </a:r>
            <a:r>
              <a:rPr lang="en-US" sz="2000" dirty="0" err="1"/>
              <a:t>Prob</a:t>
            </a:r>
            <a:r>
              <a:rPr lang="en-US" sz="2000" dirty="0"/>
              <a:t>( position </a:t>
            </a:r>
            <a:r>
              <a:rPr lang="en-US" sz="2000" i="1" dirty="0" err="1"/>
              <a:t>i</a:t>
            </a:r>
            <a:r>
              <a:rPr lang="en-US" sz="2000" dirty="0"/>
              <a:t> starts a field)</a:t>
            </a:r>
            <a:endParaRPr lang="en-US" sz="2000" dirty="0" smtClean="0"/>
          </a:p>
          <a:p>
            <a:pPr lvl="1">
              <a:lnSpc>
                <a:spcPct val="80000"/>
              </a:lnSpc>
            </a:pPr>
            <a:r>
              <a:rPr lang="en-US" sz="2000" i="1" dirty="0" err="1" smtClean="0"/>
              <a:t>End(</a:t>
            </a:r>
            <a:r>
              <a:rPr lang="en-US" sz="2000" i="1" dirty="0" err="1"/>
              <a:t>j</a:t>
            </a:r>
            <a:r>
              <a:rPr lang="en-US" sz="2000" i="1" dirty="0"/>
              <a:t>)</a:t>
            </a:r>
            <a:r>
              <a:rPr lang="en-US" sz="2000" dirty="0"/>
              <a:t> = </a:t>
            </a:r>
            <a:r>
              <a:rPr lang="en-US" sz="2000" dirty="0" err="1"/>
              <a:t>Prob</a:t>
            </a:r>
            <a:r>
              <a:rPr lang="en-US" sz="2000" dirty="0"/>
              <a:t>( position </a:t>
            </a:r>
            <a:r>
              <a:rPr lang="en-US" sz="2000" i="1" dirty="0" err="1"/>
              <a:t>j</a:t>
            </a:r>
            <a:r>
              <a:rPr lang="en-US" sz="2000" dirty="0"/>
              <a:t> ends a field)</a:t>
            </a:r>
          </a:p>
          <a:p>
            <a:pPr lvl="1">
              <a:lnSpc>
                <a:spcPct val="80000"/>
              </a:lnSpc>
            </a:pPr>
            <a:r>
              <a:rPr lang="en-US" sz="2000" i="1" dirty="0" err="1" smtClean="0"/>
              <a:t>Len(</a:t>
            </a:r>
            <a:r>
              <a:rPr lang="en-US" sz="2000" i="1" dirty="0" err="1"/>
              <a:t>k</a:t>
            </a:r>
            <a:r>
              <a:rPr lang="en-US" sz="2000" i="1" dirty="0"/>
              <a:t>)</a:t>
            </a:r>
            <a:r>
              <a:rPr lang="en-US" sz="2000" dirty="0"/>
              <a:t> = </a:t>
            </a:r>
            <a:r>
              <a:rPr lang="en-US" sz="2000" dirty="0" err="1"/>
              <a:t>Prob</a:t>
            </a:r>
            <a:r>
              <a:rPr lang="en-US" sz="2000" dirty="0"/>
              <a:t>( an extracted field has length </a:t>
            </a:r>
            <a:r>
              <a:rPr lang="en-US" sz="2000" i="1" dirty="0" err="1"/>
              <a:t>k</a:t>
            </a:r>
            <a:r>
              <a:rPr lang="en-US" sz="2000" dirty="0"/>
              <a:t>)</a:t>
            </a:r>
          </a:p>
          <a:p>
            <a:pPr>
              <a:lnSpc>
                <a:spcPct val="80000"/>
              </a:lnSpc>
            </a:pPr>
            <a:r>
              <a:rPr lang="en-US" sz="2400" dirty="0"/>
              <a:t>Then score a possible extraction </a:t>
            </a:r>
            <a:r>
              <a:rPr lang="en-US" sz="2400" i="1" dirty="0"/>
              <a:t>(</a:t>
            </a:r>
            <a:r>
              <a:rPr lang="en-US" sz="2400" i="1" dirty="0" err="1"/>
              <a:t>i,j</a:t>
            </a:r>
            <a:r>
              <a:rPr lang="en-US" sz="2400" i="1" dirty="0"/>
              <a:t>)</a:t>
            </a:r>
            <a:r>
              <a:rPr lang="en-US" sz="2400" dirty="0"/>
              <a:t> by</a:t>
            </a:r>
            <a:endParaRPr lang="en-US" sz="2400" dirty="0" smtClean="0"/>
          </a:p>
          <a:p>
            <a:pPr lvl="1">
              <a:lnSpc>
                <a:spcPct val="80000"/>
              </a:lnSpc>
              <a:buFontTx/>
              <a:buNone/>
            </a:pPr>
            <a:r>
              <a:rPr lang="en-US" sz="2000" i="1" dirty="0" err="1" smtClean="0"/>
              <a:t>Begin(</a:t>
            </a:r>
            <a:r>
              <a:rPr lang="en-US" sz="2000" i="1" dirty="0" err="1"/>
              <a:t>i</a:t>
            </a:r>
            <a:r>
              <a:rPr lang="en-US" sz="2000" i="1" dirty="0"/>
              <a:t>) *</a:t>
            </a:r>
            <a:r>
              <a:rPr lang="en-US" sz="2000" i="1" dirty="0" smtClean="0"/>
              <a:t> </a:t>
            </a:r>
            <a:r>
              <a:rPr lang="en-US" sz="2000" i="1" dirty="0" err="1" smtClean="0"/>
              <a:t>End(</a:t>
            </a:r>
            <a:r>
              <a:rPr lang="en-US" sz="2000" i="1" dirty="0" err="1"/>
              <a:t>j</a:t>
            </a:r>
            <a:r>
              <a:rPr lang="en-US" sz="2000" i="1" dirty="0"/>
              <a:t>) *</a:t>
            </a:r>
            <a:r>
              <a:rPr lang="en-US" sz="2000" i="1" dirty="0" smtClean="0"/>
              <a:t> </a:t>
            </a:r>
            <a:r>
              <a:rPr lang="en-US" sz="2000" i="1" dirty="0" err="1" smtClean="0"/>
              <a:t>Len(</a:t>
            </a:r>
            <a:r>
              <a:rPr lang="en-US" sz="2000" i="1" dirty="0" err="1"/>
              <a:t>j-i</a:t>
            </a:r>
            <a:r>
              <a:rPr lang="en-US" sz="2000" i="1" dirty="0"/>
              <a:t>)</a:t>
            </a:r>
          </a:p>
          <a:p>
            <a:pPr lvl="1">
              <a:lnSpc>
                <a:spcPct val="80000"/>
              </a:lnSpc>
              <a:buFontTx/>
              <a:buNone/>
            </a:pPr>
            <a:endParaRPr lang="en-US" sz="2000" dirty="0"/>
          </a:p>
          <a:p>
            <a:pPr>
              <a:lnSpc>
                <a:spcPct val="80000"/>
              </a:lnSpc>
            </a:pPr>
            <a:r>
              <a:rPr lang="en-US" sz="2400" i="1" dirty="0" err="1" smtClean="0"/>
              <a:t>Len(</a:t>
            </a:r>
            <a:r>
              <a:rPr lang="en-US" sz="2400" i="1" dirty="0" err="1"/>
              <a:t>k</a:t>
            </a:r>
            <a:r>
              <a:rPr lang="en-US" sz="2400" i="1" dirty="0"/>
              <a:t>) </a:t>
            </a:r>
            <a:r>
              <a:rPr lang="en-US" sz="2400" dirty="0"/>
              <a:t>is estimated from a histogram</a:t>
            </a:r>
          </a:p>
          <a:p>
            <a:pPr>
              <a:lnSpc>
                <a:spcPct val="80000"/>
              </a:lnSpc>
            </a:pPr>
            <a:endParaRPr lang="en-US" sz="2400" dirty="0" smtClean="0"/>
          </a:p>
          <a:p>
            <a:pPr>
              <a:lnSpc>
                <a:spcPct val="80000"/>
              </a:lnSpc>
            </a:pPr>
            <a:r>
              <a:rPr lang="en-US" sz="2400" i="1" dirty="0" err="1" smtClean="0"/>
              <a:t>Begin(</a:t>
            </a:r>
            <a:r>
              <a:rPr lang="en-US" sz="2400" i="1" dirty="0" err="1"/>
              <a:t>i</a:t>
            </a:r>
            <a:r>
              <a:rPr lang="en-US" sz="2400" i="1" dirty="0"/>
              <a:t>) and</a:t>
            </a:r>
            <a:r>
              <a:rPr lang="en-US" sz="2400" i="1" dirty="0" smtClean="0"/>
              <a:t> </a:t>
            </a:r>
            <a:r>
              <a:rPr lang="en-US" sz="2400" i="1" dirty="0" err="1" smtClean="0"/>
              <a:t>End(</a:t>
            </a:r>
            <a:r>
              <a:rPr lang="en-US" sz="2400" i="1" dirty="0" err="1"/>
              <a:t>j</a:t>
            </a:r>
            <a:r>
              <a:rPr lang="en-US" sz="2400" i="1" dirty="0"/>
              <a:t>) learned by boosting over simple boundary patterns and features</a:t>
            </a:r>
          </a:p>
          <a:p>
            <a:pPr lvl="1">
              <a:lnSpc>
                <a:spcPct val="80000"/>
              </a:lnSpc>
              <a:buFontTx/>
              <a:buNone/>
            </a:pPr>
            <a:r>
              <a:rPr lang="en-US" sz="2000" i="1" dirty="0"/>
              <a:t>	</a:t>
            </a:r>
          </a:p>
        </p:txBody>
      </p:sp>
      <p:sp>
        <p:nvSpPr>
          <p:cNvPr id="1075204" name="Text Box 4"/>
          <p:cNvSpPr txBox="1">
            <a:spLocks noChangeArrowheads="1"/>
          </p:cNvSpPr>
          <p:nvPr/>
        </p:nvSpPr>
        <p:spPr bwMode="auto">
          <a:xfrm>
            <a:off x="4787900" y="1066800"/>
            <a:ext cx="3956050" cy="366713"/>
          </a:xfrm>
          <a:prstGeom prst="rect">
            <a:avLst/>
          </a:prstGeom>
          <a:noFill/>
          <a:ln w="9525">
            <a:noFill/>
            <a:miter lim="800000"/>
            <a:headEnd/>
            <a:tailEnd/>
          </a:ln>
          <a:effectLst/>
        </p:spPr>
        <p:txBody>
          <a:bodyPr wrap="none">
            <a:prstTxWarp prst="textNoShape">
              <a:avLst/>
            </a:prstTxWarp>
            <a:spAutoFit/>
          </a:bodyPr>
          <a:lstStyle/>
          <a:p>
            <a:pPr algn="r"/>
            <a:r>
              <a:rPr lang="en-US" i="1"/>
              <a:t>[Freitag &amp; Kushmerick, AAAI 2000]</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n-US"/>
              <a:t>Problems with Sliding Windows </a:t>
            </a:r>
            <a:br>
              <a:rPr lang="en-US"/>
            </a:br>
            <a:r>
              <a:rPr lang="en-US"/>
              <a:t>and Boundary Finders</a:t>
            </a:r>
          </a:p>
        </p:txBody>
      </p:sp>
      <p:sp>
        <p:nvSpPr>
          <p:cNvPr id="900099" name="Rectangle 3"/>
          <p:cNvSpPr>
            <a:spLocks noGrp="1" noChangeArrowheads="1"/>
          </p:cNvSpPr>
          <p:nvPr>
            <p:ph type="body" idx="1"/>
          </p:nvPr>
        </p:nvSpPr>
        <p:spPr/>
        <p:txBody>
          <a:bodyPr/>
          <a:lstStyle/>
          <a:p>
            <a:r>
              <a:rPr lang="en-US" sz="2400" dirty="0"/>
              <a:t>Decisions in neighboring parts of the input are made independently from each other.</a:t>
            </a:r>
          </a:p>
          <a:p>
            <a:pPr lvl="1"/>
            <a:endParaRPr lang="en-US" sz="2000" dirty="0"/>
          </a:p>
          <a:p>
            <a:pPr lvl="1"/>
            <a:r>
              <a:rPr lang="en-US" sz="2000" dirty="0"/>
              <a:t>Sliding Window may predict a “seminar end time” before the “seminar start time”.</a:t>
            </a:r>
          </a:p>
          <a:p>
            <a:pPr lvl="1"/>
            <a:endParaRPr lang="en-US" sz="2000" dirty="0"/>
          </a:p>
          <a:p>
            <a:pPr lvl="1"/>
            <a:r>
              <a:rPr lang="en-US" sz="2000" dirty="0"/>
              <a:t>It is possible for two </a:t>
            </a:r>
            <a:r>
              <a:rPr lang="en-US" sz="2000" i="1" dirty="0"/>
              <a:t>overlapping</a:t>
            </a:r>
            <a:r>
              <a:rPr lang="en-US" sz="2000" dirty="0"/>
              <a:t> windows to both be above threshold.</a:t>
            </a:r>
          </a:p>
          <a:p>
            <a:pPr lvl="1"/>
            <a:endParaRPr lang="en-US" sz="2000" dirty="0"/>
          </a:p>
          <a:p>
            <a:pPr lvl="1"/>
            <a:r>
              <a:rPr lang="en-US" sz="2000" dirty="0"/>
              <a:t>In a Boundary-Finding system, left boundaries are laid down independently from right boundaries, and their pairing happens as a separate step.</a:t>
            </a:r>
            <a:endParaRPr lang="en-US" sz="2000" dirty="0">
              <a:solidFill>
                <a:schemeClr val="fo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0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009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009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0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p:txBody>
          <a:bodyPr/>
          <a:lstStyle/>
          <a:p>
            <a:r>
              <a:rPr lang="en-US" dirty="0" smtClean="0"/>
              <a:t>Modeling the sequential nature of data: citation </a:t>
            </a:r>
            <a:r>
              <a:rPr lang="en-US" dirty="0"/>
              <a:t>p</a:t>
            </a:r>
            <a:r>
              <a:rPr lang="en-US" dirty="0" smtClean="0"/>
              <a:t>arsing</a:t>
            </a:r>
            <a:endParaRPr lang="en-US" dirty="0"/>
          </a:p>
        </p:txBody>
      </p:sp>
      <p:sp>
        <p:nvSpPr>
          <p:cNvPr id="1357827" name="Rectangle 3"/>
          <p:cNvSpPr>
            <a:spLocks noGrp="1" noChangeArrowheads="1"/>
          </p:cNvSpPr>
          <p:nvPr>
            <p:ph type="body" idx="1"/>
          </p:nvPr>
        </p:nvSpPr>
        <p:spPr>
          <a:xfrm>
            <a:off x="685800" y="1524000"/>
            <a:ext cx="7772400" cy="3200400"/>
          </a:xfrm>
        </p:spPr>
        <p:txBody>
          <a:bodyPr/>
          <a:lstStyle/>
          <a:p>
            <a:r>
              <a:rPr lang="en-US" sz="1800" dirty="0" err="1">
                <a:solidFill>
                  <a:schemeClr val="accent2"/>
                </a:solidFill>
              </a:rPr>
              <a:t>Fahlman</a:t>
            </a:r>
            <a:r>
              <a:rPr lang="en-US" sz="1800" dirty="0">
                <a:solidFill>
                  <a:schemeClr val="accent2"/>
                </a:solidFill>
              </a:rPr>
              <a:t>, Scott &amp; </a:t>
            </a:r>
            <a:r>
              <a:rPr lang="en-US" sz="1800" dirty="0" err="1">
                <a:solidFill>
                  <a:schemeClr val="accent2"/>
                </a:solidFill>
              </a:rPr>
              <a:t>Lebiere</a:t>
            </a:r>
            <a:r>
              <a:rPr lang="en-US" sz="1800" dirty="0">
                <a:solidFill>
                  <a:schemeClr val="accent2"/>
                </a:solidFill>
              </a:rPr>
              <a:t>, Christian</a:t>
            </a:r>
            <a:r>
              <a:rPr lang="en-US" sz="1800" dirty="0"/>
              <a:t> </a:t>
            </a:r>
            <a:r>
              <a:rPr lang="en-US" sz="1800" dirty="0">
                <a:solidFill>
                  <a:schemeClr val="bg2"/>
                </a:solidFill>
              </a:rPr>
              <a:t>(1989).</a:t>
            </a:r>
            <a:r>
              <a:rPr lang="en-US" sz="1800" dirty="0"/>
              <a:t>  </a:t>
            </a:r>
            <a:r>
              <a:rPr lang="en-US" sz="1800" dirty="0">
                <a:solidFill>
                  <a:srgbClr val="0000FF"/>
                </a:solidFill>
              </a:rPr>
              <a:t>The cascade-correlation learning architecture.</a:t>
            </a:r>
            <a:r>
              <a:rPr lang="en-US" sz="1800" dirty="0"/>
              <a:t>  </a:t>
            </a:r>
            <a:r>
              <a:rPr lang="en-US" sz="1800" dirty="0">
                <a:solidFill>
                  <a:srgbClr val="00FF00"/>
                </a:solidFill>
              </a:rPr>
              <a:t>Advances in Neural Information Processing Systems,</a:t>
            </a:r>
            <a:r>
              <a:rPr lang="en-US" sz="1800" dirty="0"/>
              <a:t> pp. 524-532.</a:t>
            </a:r>
          </a:p>
          <a:p>
            <a:endParaRPr lang="en-US" sz="1800" dirty="0"/>
          </a:p>
          <a:p>
            <a:r>
              <a:rPr lang="en-US" sz="1800" dirty="0" err="1">
                <a:solidFill>
                  <a:schemeClr val="accent2"/>
                </a:solidFill>
              </a:rPr>
              <a:t>Fahlman</a:t>
            </a:r>
            <a:r>
              <a:rPr lang="en-US" sz="1800" dirty="0">
                <a:solidFill>
                  <a:schemeClr val="accent2"/>
                </a:solidFill>
              </a:rPr>
              <a:t>, S.E. and </a:t>
            </a:r>
            <a:r>
              <a:rPr lang="en-US" sz="1800" dirty="0" err="1">
                <a:solidFill>
                  <a:schemeClr val="accent2"/>
                </a:solidFill>
              </a:rPr>
              <a:t>Lebiere</a:t>
            </a:r>
            <a:r>
              <a:rPr lang="en-US" sz="1800" dirty="0">
                <a:solidFill>
                  <a:schemeClr val="accent2"/>
                </a:solidFill>
              </a:rPr>
              <a:t>, C.,</a:t>
            </a:r>
            <a:r>
              <a:rPr lang="en-US" sz="1800" dirty="0"/>
              <a:t> </a:t>
            </a:r>
            <a:r>
              <a:rPr lang="en-US" sz="1800" dirty="0">
                <a:solidFill>
                  <a:srgbClr val="0000FF"/>
                </a:solidFill>
              </a:rPr>
              <a:t>“The Cascade Correlation Learning Architecture,”</a:t>
            </a:r>
            <a:r>
              <a:rPr lang="en-US" sz="1800" dirty="0"/>
              <a:t> </a:t>
            </a:r>
            <a:r>
              <a:rPr lang="en-US" sz="1800" dirty="0">
                <a:solidFill>
                  <a:srgbClr val="00FF00"/>
                </a:solidFill>
              </a:rPr>
              <a:t>Neural Information Processing Systems,</a:t>
            </a:r>
            <a:r>
              <a:rPr lang="en-US" sz="1800" dirty="0"/>
              <a:t> pp. 524-532, </a:t>
            </a:r>
            <a:r>
              <a:rPr lang="en-US" sz="1800" dirty="0">
                <a:solidFill>
                  <a:schemeClr val="bg2"/>
                </a:solidFill>
              </a:rPr>
              <a:t>1990.</a:t>
            </a:r>
          </a:p>
          <a:p>
            <a:endParaRPr lang="en-US" sz="1800" dirty="0">
              <a:solidFill>
                <a:srgbClr val="663300"/>
              </a:solidFill>
            </a:endParaRPr>
          </a:p>
          <a:p>
            <a:r>
              <a:rPr lang="en-US" sz="1800" dirty="0" err="1">
                <a:solidFill>
                  <a:schemeClr val="accent2"/>
                </a:solidFill>
              </a:rPr>
              <a:t>Fahlman</a:t>
            </a:r>
            <a:r>
              <a:rPr lang="en-US" sz="1800" dirty="0">
                <a:solidFill>
                  <a:schemeClr val="accent2"/>
                </a:solidFill>
              </a:rPr>
              <a:t>, S. E.</a:t>
            </a:r>
            <a:r>
              <a:rPr lang="en-US" sz="1800" dirty="0"/>
              <a:t> </a:t>
            </a:r>
            <a:r>
              <a:rPr lang="en-US" sz="1800" dirty="0">
                <a:solidFill>
                  <a:schemeClr val="bg2"/>
                </a:solidFill>
              </a:rPr>
              <a:t>(1991)</a:t>
            </a:r>
            <a:r>
              <a:rPr lang="en-US" sz="1800" dirty="0"/>
              <a:t> </a:t>
            </a:r>
            <a:r>
              <a:rPr lang="en-US" sz="1800" dirty="0">
                <a:solidFill>
                  <a:srgbClr val="0000FF"/>
                </a:solidFill>
              </a:rPr>
              <a:t>The recurrent cascade-correlation learning architecture.</a:t>
            </a:r>
            <a:r>
              <a:rPr lang="en-US" sz="1800" dirty="0"/>
              <a:t>  </a:t>
            </a:r>
            <a:r>
              <a:rPr lang="en-US" sz="1800" dirty="0">
                <a:solidFill>
                  <a:srgbClr val="00FF00"/>
                </a:solidFill>
              </a:rPr>
              <a:t>NIPS 3</a:t>
            </a:r>
            <a:r>
              <a:rPr lang="en-US" sz="1800" dirty="0"/>
              <a:t>, 190-205.</a:t>
            </a:r>
          </a:p>
          <a:p>
            <a:endParaRPr lang="en-US" sz="1800" dirty="0"/>
          </a:p>
        </p:txBody>
      </p:sp>
      <p:sp>
        <p:nvSpPr>
          <p:cNvPr id="5" name="TextBox 4"/>
          <p:cNvSpPr txBox="1"/>
          <p:nvPr/>
        </p:nvSpPr>
        <p:spPr>
          <a:xfrm>
            <a:off x="1524000" y="5257800"/>
            <a:ext cx="5531833" cy="523220"/>
          </a:xfrm>
          <a:prstGeom prst="rect">
            <a:avLst/>
          </a:prstGeom>
          <a:noFill/>
        </p:spPr>
        <p:txBody>
          <a:bodyPr wrap="none" rtlCol="0">
            <a:spAutoFit/>
          </a:bodyPr>
          <a:lstStyle/>
          <a:p>
            <a:r>
              <a:rPr lang="en-US" sz="2800" dirty="0" smtClean="0">
                <a:solidFill>
                  <a:srgbClr val="FF0000"/>
                </a:solidFill>
              </a:rPr>
              <a:t>What patterns to you see here?</a:t>
            </a:r>
            <a:endParaRPr lang="en-US" sz="2800" dirty="0">
              <a:solidFill>
                <a:srgbClr val="FF0000"/>
              </a:solidFill>
            </a:endParaRPr>
          </a:p>
        </p:txBody>
      </p:sp>
      <p:sp>
        <p:nvSpPr>
          <p:cNvPr id="6" name="TextBox 5"/>
          <p:cNvSpPr txBox="1"/>
          <p:nvPr/>
        </p:nvSpPr>
        <p:spPr>
          <a:xfrm>
            <a:off x="3505200" y="5943600"/>
            <a:ext cx="1322197" cy="523220"/>
          </a:xfrm>
          <a:prstGeom prst="rect">
            <a:avLst/>
          </a:prstGeom>
          <a:noFill/>
        </p:spPr>
        <p:txBody>
          <a:bodyPr wrap="none" rtlCol="0">
            <a:spAutoFit/>
          </a:bodyPr>
          <a:lstStyle/>
          <a:p>
            <a:r>
              <a:rPr lang="en-US" sz="2800" dirty="0" smtClean="0">
                <a:solidFill>
                  <a:srgbClr val="FF0000"/>
                </a:solidFill>
              </a:rPr>
              <a:t>Ideas?</a:t>
            </a:r>
            <a:endParaRPr lang="en-US" sz="2800" dirty="0">
              <a:solidFill>
                <a:srgbClr val="FF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p:txBody>
          <a:bodyPr/>
          <a:lstStyle/>
          <a:p>
            <a:r>
              <a:rPr lang="en-US" dirty="0" smtClean="0"/>
              <a:t>Some sequential patterns</a:t>
            </a:r>
            <a:endParaRPr lang="en-US" dirty="0"/>
          </a:p>
        </p:txBody>
      </p:sp>
      <p:sp>
        <p:nvSpPr>
          <p:cNvPr id="1359875" name="Rectangle 3"/>
          <p:cNvSpPr>
            <a:spLocks noGrp="1" noChangeArrowheads="1"/>
          </p:cNvSpPr>
          <p:nvPr>
            <p:ph type="body" idx="1"/>
          </p:nvPr>
        </p:nvSpPr>
        <p:spPr/>
        <p:txBody>
          <a:bodyPr/>
          <a:lstStyle/>
          <a:p>
            <a:r>
              <a:rPr lang="en-US" dirty="0" smtClean="0"/>
              <a:t>Something </a:t>
            </a:r>
            <a:r>
              <a:rPr lang="en-US" dirty="0"/>
              <a:t>interesting in the sequence of fields that we’d like to capture</a:t>
            </a:r>
          </a:p>
          <a:p>
            <a:pPr lvl="1"/>
            <a:r>
              <a:rPr lang="en-US" dirty="0"/>
              <a:t>Authors come first</a:t>
            </a:r>
          </a:p>
          <a:p>
            <a:pPr lvl="1"/>
            <a:r>
              <a:rPr lang="en-US" dirty="0"/>
              <a:t>Title comes before journal</a:t>
            </a:r>
          </a:p>
          <a:p>
            <a:pPr lvl="1"/>
            <a:r>
              <a:rPr lang="en-US" dirty="0"/>
              <a:t>Page numbers come near the </a:t>
            </a:r>
            <a:r>
              <a:rPr lang="en-US" dirty="0" smtClean="0"/>
              <a:t>end</a:t>
            </a:r>
          </a:p>
          <a:p>
            <a:pPr lvl="1"/>
            <a:r>
              <a:rPr lang="en-US" dirty="0" smtClean="0"/>
              <a:t>All types of things generally contain multiple words</a:t>
            </a:r>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 a sequence of tags</a:t>
            </a:r>
            <a:endParaRPr lang="en-US" dirty="0"/>
          </a:p>
        </p:txBody>
      </p:sp>
      <p:sp>
        <p:nvSpPr>
          <p:cNvPr id="4" name="Rectangle 3"/>
          <p:cNvSpPr/>
          <p:nvPr/>
        </p:nvSpPr>
        <p:spPr>
          <a:xfrm>
            <a:off x="457200" y="25908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S. E.</a:t>
            </a:r>
            <a:r>
              <a:rPr lang="en-US" sz="2800" dirty="0" smtClean="0"/>
              <a:t>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6" name="Rectangle 5"/>
          <p:cNvSpPr/>
          <p:nvPr/>
        </p:nvSpPr>
        <p:spPr>
          <a:xfrm>
            <a:off x="152400" y="4343400"/>
            <a:ext cx="8763000" cy="523220"/>
          </a:xfrm>
          <a:prstGeom prst="rect">
            <a:avLst/>
          </a:prstGeom>
        </p:spPr>
        <p:txBody>
          <a:bodyPr wrap="square">
            <a:spAutoFit/>
          </a:bodyPr>
          <a:lstStyle/>
          <a:p>
            <a:r>
              <a:rPr lang="en-US" sz="2800" dirty="0" smtClean="0">
                <a:solidFill>
                  <a:srgbClr val="0000FF"/>
                </a:solidFill>
              </a:rPr>
              <a:t>correlation learning architecture.</a:t>
            </a:r>
            <a:r>
              <a:rPr lang="en-US" sz="2800" dirty="0" smtClean="0"/>
              <a:t>  </a:t>
            </a:r>
            <a:r>
              <a:rPr lang="en-US" sz="2800" dirty="0" smtClean="0">
                <a:solidFill>
                  <a:srgbClr val="00FF00"/>
                </a:solidFill>
              </a:rPr>
              <a:t>NIPS 3</a:t>
            </a:r>
            <a:r>
              <a:rPr lang="en-US" sz="2800" dirty="0" smtClean="0"/>
              <a:t>, 190-205.</a:t>
            </a:r>
            <a:endParaRPr lang="en-US" sz="2800" dirty="0"/>
          </a:p>
        </p:txBody>
      </p:sp>
      <p:sp>
        <p:nvSpPr>
          <p:cNvPr id="7" name="TextBox 6"/>
          <p:cNvSpPr txBox="1"/>
          <p:nvPr/>
        </p:nvSpPr>
        <p:spPr>
          <a:xfrm>
            <a:off x="685800" y="22098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8" name="TextBox 7"/>
          <p:cNvSpPr txBox="1"/>
          <p:nvPr/>
        </p:nvSpPr>
        <p:spPr>
          <a:xfrm>
            <a:off x="2068989" y="2221468"/>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9" name="TextBox 8"/>
          <p:cNvSpPr txBox="1"/>
          <p:nvPr/>
        </p:nvSpPr>
        <p:spPr>
          <a:xfrm>
            <a:off x="3200400" y="22098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10" name="TextBox 9"/>
          <p:cNvSpPr txBox="1"/>
          <p:nvPr/>
        </p:nvSpPr>
        <p:spPr>
          <a:xfrm>
            <a:off x="4281753" y="2221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1" name="TextBox 10"/>
          <p:cNvSpPr txBox="1"/>
          <p:nvPr/>
        </p:nvSpPr>
        <p:spPr>
          <a:xfrm>
            <a:off x="5348553" y="2221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2" name="TextBox 11"/>
          <p:cNvSpPr txBox="1"/>
          <p:nvPr/>
        </p:nvSpPr>
        <p:spPr>
          <a:xfrm>
            <a:off x="6948753" y="22098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3" name="TextBox 12"/>
          <p:cNvSpPr txBox="1"/>
          <p:nvPr/>
        </p:nvSpPr>
        <p:spPr>
          <a:xfrm>
            <a:off x="990600" y="40502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4" name="TextBox 13"/>
          <p:cNvSpPr txBox="1"/>
          <p:nvPr/>
        </p:nvSpPr>
        <p:spPr>
          <a:xfrm>
            <a:off x="2681553" y="40502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5" name="TextBox 14"/>
          <p:cNvSpPr txBox="1"/>
          <p:nvPr/>
        </p:nvSpPr>
        <p:spPr>
          <a:xfrm>
            <a:off x="4281753" y="40386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6" name="TextBox 15"/>
          <p:cNvSpPr txBox="1"/>
          <p:nvPr/>
        </p:nvSpPr>
        <p:spPr>
          <a:xfrm>
            <a:off x="6096000" y="4038600"/>
            <a:ext cx="966969" cy="369332"/>
          </a:xfrm>
          <a:prstGeom prst="rect">
            <a:avLst/>
          </a:prstGeom>
          <a:noFill/>
        </p:spPr>
        <p:txBody>
          <a:bodyPr wrap="none" rtlCol="0">
            <a:spAutoFit/>
          </a:bodyPr>
          <a:lstStyle/>
          <a:p>
            <a:r>
              <a:rPr lang="en-US" dirty="0" smtClean="0">
                <a:solidFill>
                  <a:srgbClr val="00FF00"/>
                </a:solidFill>
              </a:rPr>
              <a:t>journal</a:t>
            </a:r>
            <a:endParaRPr lang="en-US" dirty="0">
              <a:solidFill>
                <a:srgbClr val="00FF00"/>
              </a:solidFill>
            </a:endParaRPr>
          </a:p>
        </p:txBody>
      </p:sp>
      <p:sp>
        <p:nvSpPr>
          <p:cNvPr id="17" name="TextBox 16"/>
          <p:cNvSpPr txBox="1"/>
          <p:nvPr/>
        </p:nvSpPr>
        <p:spPr>
          <a:xfrm>
            <a:off x="7491231" y="4038600"/>
            <a:ext cx="851803" cy="369332"/>
          </a:xfrm>
          <a:prstGeom prst="rect">
            <a:avLst/>
          </a:prstGeom>
          <a:noFill/>
        </p:spPr>
        <p:txBody>
          <a:bodyPr wrap="none" rtlCol="0">
            <a:spAutoFit/>
          </a:bodyPr>
          <a:lstStyle/>
          <a:p>
            <a:r>
              <a:rPr lang="en-US" dirty="0" smtClean="0"/>
              <a:t>pages</a:t>
            </a:r>
            <a:endParaRPr lang="en-US" dirty="0"/>
          </a:p>
        </p:txBody>
      </p:sp>
      <p:sp>
        <p:nvSpPr>
          <p:cNvPr id="19" name="TextBox 18"/>
          <p:cNvSpPr txBox="1"/>
          <p:nvPr/>
        </p:nvSpPr>
        <p:spPr>
          <a:xfrm>
            <a:off x="3734128" y="5666602"/>
            <a:ext cx="1647206" cy="646331"/>
          </a:xfrm>
          <a:prstGeom prst="rect">
            <a:avLst/>
          </a:prstGeom>
          <a:noFill/>
        </p:spPr>
        <p:txBody>
          <a:bodyPr wrap="none" rtlCol="0">
            <a:spAutoFit/>
          </a:bodyPr>
          <a:lstStyle/>
          <a:p>
            <a:r>
              <a:rPr lang="en-US" sz="3600" dirty="0" smtClean="0">
                <a:solidFill>
                  <a:srgbClr val="FF0000"/>
                </a:solidFill>
              </a:rPr>
              <a:t>Ideas?</a:t>
            </a:r>
            <a:endParaRPr lang="en-US" sz="36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p:txBody>
          <a:bodyPr/>
          <a:lstStyle/>
          <a:p>
            <a:r>
              <a:rPr lang="en-US" dirty="0" err="1" smtClean="0"/>
              <a:t>Hiddent</a:t>
            </a:r>
            <a:r>
              <a:rPr lang="en-US" dirty="0" smtClean="0"/>
              <a:t> Markov </a:t>
            </a:r>
            <a:r>
              <a:rPr lang="en-US" dirty="0" err="1" smtClean="0"/>
              <a:t>Models(HMMs</a:t>
            </a:r>
            <a:r>
              <a:rPr lang="en-US" dirty="0" smtClean="0"/>
              <a:t>)</a:t>
            </a:r>
            <a:endParaRPr lang="en-US" dirty="0"/>
          </a:p>
        </p:txBody>
      </p:sp>
      <p:grpSp>
        <p:nvGrpSpPr>
          <p:cNvPr id="41" name="Group 40"/>
          <p:cNvGrpSpPr/>
          <p:nvPr/>
        </p:nvGrpSpPr>
        <p:grpSpPr>
          <a:xfrm>
            <a:off x="130175" y="1600200"/>
            <a:ext cx="8229600" cy="4267200"/>
            <a:chOff x="130175" y="1600200"/>
            <a:chExt cx="8229600" cy="4267200"/>
          </a:xfrm>
        </p:grpSpPr>
        <p:sp>
          <p:nvSpPr>
            <p:cNvPr id="1367044" name="Oval 4"/>
            <p:cNvSpPr>
              <a:spLocks noChangeArrowheads="1"/>
            </p:cNvSpPr>
            <p:nvPr/>
          </p:nvSpPr>
          <p:spPr bwMode="auto">
            <a:xfrm>
              <a:off x="739775" y="2057400"/>
              <a:ext cx="1295400" cy="1219200"/>
            </a:xfrm>
            <a:prstGeom prst="ellipse">
              <a:avLst/>
            </a:prstGeom>
            <a:noFill/>
            <a:ln w="9525">
              <a:solidFill>
                <a:schemeClr val="accent2"/>
              </a:solidFill>
              <a:round/>
              <a:headEnd/>
              <a:tailEnd/>
            </a:ln>
            <a:effectLst/>
          </p:spPr>
          <p:txBody>
            <a:bodyPr wrap="none" anchor="ctr">
              <a:prstTxWarp prst="textNoShape">
                <a:avLst/>
              </a:prstTxWarp>
            </a:bodyPr>
            <a:lstStyle/>
            <a:p>
              <a:endParaRPr lang="en-US"/>
            </a:p>
          </p:txBody>
        </p:sp>
        <p:sp>
          <p:nvSpPr>
            <p:cNvPr id="1367045" name="Oval 5"/>
            <p:cNvSpPr>
              <a:spLocks noChangeArrowheads="1"/>
            </p:cNvSpPr>
            <p:nvPr/>
          </p:nvSpPr>
          <p:spPr bwMode="auto">
            <a:xfrm>
              <a:off x="4016375" y="2057400"/>
              <a:ext cx="1295400" cy="1219200"/>
            </a:xfrm>
            <a:prstGeom prst="ellipse">
              <a:avLst/>
            </a:prstGeom>
            <a:noFill/>
            <a:ln w="9525">
              <a:solidFill>
                <a:srgbClr val="0000FF"/>
              </a:solidFill>
              <a:round/>
              <a:headEnd/>
              <a:tailEnd/>
            </a:ln>
            <a:effectLst/>
          </p:spPr>
          <p:txBody>
            <a:bodyPr wrap="none" anchor="ctr">
              <a:prstTxWarp prst="textNoShape">
                <a:avLst/>
              </a:prstTxWarp>
            </a:bodyPr>
            <a:lstStyle/>
            <a:p>
              <a:endParaRPr lang="en-US"/>
            </a:p>
          </p:txBody>
        </p:sp>
        <p:sp>
          <p:nvSpPr>
            <p:cNvPr id="1367046" name="Oval 6"/>
            <p:cNvSpPr>
              <a:spLocks noChangeArrowheads="1"/>
            </p:cNvSpPr>
            <p:nvPr/>
          </p:nvSpPr>
          <p:spPr bwMode="auto">
            <a:xfrm>
              <a:off x="7064375" y="1981200"/>
              <a:ext cx="1295400" cy="1219200"/>
            </a:xfrm>
            <a:prstGeom prst="ellipse">
              <a:avLst/>
            </a:prstGeom>
            <a:noFill/>
            <a:ln w="9525">
              <a:solidFill>
                <a:srgbClr val="00FF00"/>
              </a:solidFill>
              <a:round/>
              <a:headEnd/>
              <a:tailEnd/>
            </a:ln>
            <a:effectLst/>
          </p:spPr>
          <p:txBody>
            <a:bodyPr wrap="none" anchor="ctr">
              <a:prstTxWarp prst="textNoShape">
                <a:avLst/>
              </a:prstTxWarp>
            </a:bodyPr>
            <a:lstStyle/>
            <a:p>
              <a:endParaRPr lang="en-US"/>
            </a:p>
          </p:txBody>
        </p:sp>
        <p:sp>
          <p:nvSpPr>
            <p:cNvPr id="1367047" name="Oval 7"/>
            <p:cNvSpPr>
              <a:spLocks noChangeArrowheads="1"/>
            </p:cNvSpPr>
            <p:nvPr/>
          </p:nvSpPr>
          <p:spPr bwMode="auto">
            <a:xfrm>
              <a:off x="3025775" y="4191000"/>
              <a:ext cx="1295400" cy="1219200"/>
            </a:xfrm>
            <a:prstGeom prst="ellipse">
              <a:avLst/>
            </a:prstGeom>
            <a:noFill/>
            <a:ln w="9525">
              <a:solidFill>
                <a:schemeClr val="bg2"/>
              </a:solidFill>
              <a:round/>
              <a:headEnd/>
              <a:tailEnd/>
            </a:ln>
            <a:effectLst/>
          </p:spPr>
          <p:txBody>
            <a:bodyPr wrap="none" anchor="ctr">
              <a:prstTxWarp prst="textNoShape">
                <a:avLst/>
              </a:prstTxWarp>
            </a:bodyPr>
            <a:lstStyle/>
            <a:p>
              <a:endParaRPr lang="en-US"/>
            </a:p>
          </p:txBody>
        </p:sp>
        <p:sp>
          <p:nvSpPr>
            <p:cNvPr id="1367048" name="Oval 8"/>
            <p:cNvSpPr>
              <a:spLocks noChangeArrowheads="1"/>
            </p:cNvSpPr>
            <p:nvPr/>
          </p:nvSpPr>
          <p:spPr bwMode="auto">
            <a:xfrm>
              <a:off x="5997575" y="4267200"/>
              <a:ext cx="1295400" cy="1219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367049" name="Text Box 9"/>
            <p:cNvSpPr txBox="1">
              <a:spLocks noChangeArrowheads="1"/>
            </p:cNvSpPr>
            <p:nvPr/>
          </p:nvSpPr>
          <p:spPr bwMode="auto">
            <a:xfrm>
              <a:off x="739775" y="2362200"/>
              <a:ext cx="1350963" cy="519113"/>
            </a:xfrm>
            <a:prstGeom prst="rect">
              <a:avLst/>
            </a:prstGeom>
            <a:noFill/>
            <a:ln w="9525">
              <a:noFill/>
              <a:miter lim="800000"/>
              <a:headEnd/>
              <a:tailEnd/>
            </a:ln>
            <a:effectLst/>
          </p:spPr>
          <p:txBody>
            <a:bodyPr wrap="none">
              <a:prstTxWarp prst="textNoShape">
                <a:avLst/>
              </a:prstTxWarp>
              <a:spAutoFit/>
            </a:bodyPr>
            <a:lstStyle/>
            <a:p>
              <a:r>
                <a:rPr lang="en-US" sz="2800">
                  <a:solidFill>
                    <a:schemeClr val="accent2"/>
                  </a:solidFill>
                </a:rPr>
                <a:t>Author</a:t>
              </a:r>
            </a:p>
          </p:txBody>
        </p:sp>
        <p:sp>
          <p:nvSpPr>
            <p:cNvPr id="1367050" name="Text Box 10"/>
            <p:cNvSpPr txBox="1">
              <a:spLocks noChangeArrowheads="1"/>
            </p:cNvSpPr>
            <p:nvPr/>
          </p:nvSpPr>
          <p:spPr bwMode="auto">
            <a:xfrm>
              <a:off x="4168775" y="2362200"/>
              <a:ext cx="915988" cy="519113"/>
            </a:xfrm>
            <a:prstGeom prst="rect">
              <a:avLst/>
            </a:prstGeom>
            <a:noFill/>
            <a:ln w="9525">
              <a:noFill/>
              <a:miter lim="800000"/>
              <a:headEnd/>
              <a:tailEnd/>
            </a:ln>
            <a:effectLst/>
          </p:spPr>
          <p:txBody>
            <a:bodyPr wrap="none">
              <a:prstTxWarp prst="textNoShape">
                <a:avLst/>
              </a:prstTxWarp>
              <a:spAutoFit/>
            </a:bodyPr>
            <a:lstStyle/>
            <a:p>
              <a:r>
                <a:rPr lang="en-US" sz="2800" dirty="0">
                  <a:solidFill>
                    <a:schemeClr val="hlink"/>
                  </a:solidFill>
                </a:rPr>
                <a:t>Title</a:t>
              </a:r>
            </a:p>
          </p:txBody>
        </p:sp>
        <p:sp>
          <p:nvSpPr>
            <p:cNvPr id="1367051" name="Text Box 11"/>
            <p:cNvSpPr txBox="1">
              <a:spLocks noChangeArrowheads="1"/>
            </p:cNvSpPr>
            <p:nvPr/>
          </p:nvSpPr>
          <p:spPr bwMode="auto">
            <a:xfrm>
              <a:off x="3178175" y="4495800"/>
              <a:ext cx="955675" cy="519113"/>
            </a:xfrm>
            <a:prstGeom prst="rect">
              <a:avLst/>
            </a:prstGeom>
            <a:noFill/>
            <a:ln w="9525">
              <a:noFill/>
              <a:miter lim="800000"/>
              <a:headEnd/>
              <a:tailEnd/>
            </a:ln>
            <a:effectLst/>
          </p:spPr>
          <p:txBody>
            <a:bodyPr wrap="none">
              <a:prstTxWarp prst="textNoShape">
                <a:avLst/>
              </a:prstTxWarp>
              <a:spAutoFit/>
            </a:bodyPr>
            <a:lstStyle/>
            <a:p>
              <a:r>
                <a:rPr lang="en-US" sz="2800">
                  <a:solidFill>
                    <a:schemeClr val="bg2"/>
                  </a:solidFill>
                </a:rPr>
                <a:t>Year</a:t>
              </a:r>
            </a:p>
          </p:txBody>
        </p:sp>
        <p:sp>
          <p:nvSpPr>
            <p:cNvPr id="1367052" name="Text Box 12"/>
            <p:cNvSpPr txBox="1">
              <a:spLocks noChangeArrowheads="1"/>
            </p:cNvSpPr>
            <p:nvPr/>
          </p:nvSpPr>
          <p:spPr bwMode="auto">
            <a:xfrm>
              <a:off x="6073775" y="4572000"/>
              <a:ext cx="1233488" cy="519113"/>
            </a:xfrm>
            <a:prstGeom prst="rect">
              <a:avLst/>
            </a:prstGeom>
            <a:noFill/>
            <a:ln w="9525">
              <a:noFill/>
              <a:miter lim="800000"/>
              <a:headEnd/>
              <a:tailEnd/>
            </a:ln>
            <a:effectLst/>
          </p:spPr>
          <p:txBody>
            <a:bodyPr wrap="none">
              <a:prstTxWarp prst="textNoShape">
                <a:avLst/>
              </a:prstTxWarp>
              <a:spAutoFit/>
            </a:bodyPr>
            <a:lstStyle/>
            <a:p>
              <a:r>
                <a:rPr lang="en-US" sz="2800"/>
                <a:t>Pages</a:t>
              </a:r>
            </a:p>
          </p:txBody>
        </p:sp>
        <p:sp>
          <p:nvSpPr>
            <p:cNvPr id="1367053" name="Line 13"/>
            <p:cNvSpPr>
              <a:spLocks noChangeShapeType="1"/>
            </p:cNvSpPr>
            <p:nvPr/>
          </p:nvSpPr>
          <p:spPr bwMode="auto">
            <a:xfrm>
              <a:off x="2035175" y="2590800"/>
              <a:ext cx="1981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4" name="Line 14"/>
            <p:cNvSpPr>
              <a:spLocks noChangeShapeType="1"/>
            </p:cNvSpPr>
            <p:nvPr/>
          </p:nvSpPr>
          <p:spPr bwMode="auto">
            <a:xfrm>
              <a:off x="5311775" y="2590800"/>
              <a:ext cx="1752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5" name="Line 15"/>
            <p:cNvSpPr>
              <a:spLocks noChangeShapeType="1"/>
            </p:cNvSpPr>
            <p:nvPr/>
          </p:nvSpPr>
          <p:spPr bwMode="auto">
            <a:xfrm>
              <a:off x="1730375" y="3200400"/>
              <a:ext cx="1447800" cy="12192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6" name="Line 16"/>
            <p:cNvSpPr>
              <a:spLocks noChangeShapeType="1"/>
            </p:cNvSpPr>
            <p:nvPr/>
          </p:nvSpPr>
          <p:spPr bwMode="auto">
            <a:xfrm flipH="1">
              <a:off x="4168775" y="3048000"/>
              <a:ext cx="3048000" cy="1371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7" name="Line 17"/>
            <p:cNvSpPr>
              <a:spLocks noChangeShapeType="1"/>
            </p:cNvSpPr>
            <p:nvPr/>
          </p:nvSpPr>
          <p:spPr bwMode="auto">
            <a:xfrm flipV="1">
              <a:off x="3635375" y="3200400"/>
              <a:ext cx="685800" cy="990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8" name="Line 18"/>
            <p:cNvSpPr>
              <a:spLocks noChangeShapeType="1"/>
            </p:cNvSpPr>
            <p:nvPr/>
          </p:nvSpPr>
          <p:spPr bwMode="auto">
            <a:xfrm flipH="1">
              <a:off x="6911975" y="3200400"/>
              <a:ext cx="609600" cy="10668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9" name="Line 19"/>
            <p:cNvSpPr>
              <a:spLocks noChangeShapeType="1"/>
            </p:cNvSpPr>
            <p:nvPr/>
          </p:nvSpPr>
          <p:spPr bwMode="auto">
            <a:xfrm flipH="1" flipV="1">
              <a:off x="4321175" y="4800600"/>
              <a:ext cx="1600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60" name="Line 20"/>
            <p:cNvSpPr>
              <a:spLocks noChangeShapeType="1"/>
            </p:cNvSpPr>
            <p:nvPr/>
          </p:nvSpPr>
          <p:spPr bwMode="auto">
            <a:xfrm>
              <a:off x="130175" y="2590800"/>
              <a:ext cx="609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6" name="Freeform 35"/>
            <p:cNvSpPr/>
            <p:nvPr/>
          </p:nvSpPr>
          <p:spPr bwMode="auto">
            <a:xfrm>
              <a:off x="9144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7" name="Freeform 36"/>
            <p:cNvSpPr/>
            <p:nvPr/>
          </p:nvSpPr>
          <p:spPr bwMode="auto">
            <a:xfrm>
              <a:off x="41910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8" name="Freeform 37"/>
            <p:cNvSpPr/>
            <p:nvPr/>
          </p:nvSpPr>
          <p:spPr bwMode="auto">
            <a:xfrm>
              <a:off x="7239000" y="16002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9" name="Freeform 38"/>
            <p:cNvSpPr/>
            <p:nvPr/>
          </p:nvSpPr>
          <p:spPr bwMode="auto">
            <a:xfrm flipV="1">
              <a:off x="3200400" y="52176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0" name="Freeform 39"/>
            <p:cNvSpPr/>
            <p:nvPr/>
          </p:nvSpPr>
          <p:spPr bwMode="auto">
            <a:xfrm flipV="1">
              <a:off x="6172200" y="52938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grpSp>
      <p:sp>
        <p:nvSpPr>
          <p:cNvPr id="42" name="Text Box 10"/>
          <p:cNvSpPr txBox="1">
            <a:spLocks noChangeArrowheads="1"/>
          </p:cNvSpPr>
          <p:nvPr/>
        </p:nvSpPr>
        <p:spPr bwMode="auto">
          <a:xfrm>
            <a:off x="7162800" y="2362200"/>
            <a:ext cx="1111026"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rgbClr val="00FF00"/>
                </a:solidFill>
              </a:rPr>
              <a:t>Journal</a:t>
            </a:r>
            <a:endParaRPr lang="en-US" sz="2000" dirty="0">
              <a:solidFill>
                <a:srgbClr val="00FF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p:txBody>
          <a:bodyPr/>
          <a:lstStyle/>
          <a:p>
            <a:r>
              <a:rPr lang="en-US" dirty="0" smtClean="0"/>
              <a:t>A </a:t>
            </a:r>
            <a:r>
              <a:rPr lang="en-US" dirty="0"/>
              <a:t>s</a:t>
            </a:r>
            <a:r>
              <a:rPr lang="en-US" dirty="0" smtClean="0"/>
              <a:t>olution</a:t>
            </a:r>
            <a:endParaRPr lang="en-US" dirty="0"/>
          </a:p>
        </p:txBody>
      </p:sp>
      <p:pic>
        <p:nvPicPr>
          <p:cNvPr id="809987" name="Picture 1027"/>
          <p:cNvPicPr>
            <a:picLocks noChangeAspect="1" noChangeArrowheads="1"/>
          </p:cNvPicPr>
          <p:nvPr/>
        </p:nvPicPr>
        <p:blipFill>
          <a:blip r:embed="rId3"/>
          <a:srcRect r="1163" b="3876"/>
          <a:stretch>
            <a:fillRect/>
          </a:stretch>
        </p:blipFill>
        <p:spPr bwMode="auto">
          <a:xfrm>
            <a:off x="1295400" y="1066800"/>
            <a:ext cx="6477000" cy="4724400"/>
          </a:xfrm>
          <a:prstGeom prst="rect">
            <a:avLst/>
          </a:prstGeom>
          <a:noFill/>
          <a:ln w="9525">
            <a:noFill/>
            <a:miter lim="800000"/>
            <a:headEnd/>
            <a:tailEnd/>
          </a:ln>
          <a:effectLst/>
        </p:spPr>
      </p:pic>
      <p:sp>
        <p:nvSpPr>
          <p:cNvPr id="5" name="TextBox 4"/>
          <p:cNvSpPr txBox="1"/>
          <p:nvPr/>
        </p:nvSpPr>
        <p:spPr>
          <a:xfrm>
            <a:off x="1371600" y="6172200"/>
            <a:ext cx="2500955" cy="461665"/>
          </a:xfrm>
          <a:prstGeom prst="rect">
            <a:avLst/>
          </a:prstGeom>
          <a:noFill/>
        </p:spPr>
        <p:txBody>
          <a:bodyPr wrap="none" rtlCol="0">
            <a:spAutoFit/>
          </a:bodyPr>
          <a:lstStyle/>
          <a:p>
            <a:r>
              <a:rPr lang="en-US" dirty="0" smtClean="0">
                <a:solidFill>
                  <a:srgbClr val="FF0000"/>
                </a:solidFill>
              </a:rPr>
              <a:t>Why is this better?</a:t>
            </a:r>
            <a:endParaRPr lang="en-US" dirty="0">
              <a:solidFill>
                <a:srgbClr val="FF0000"/>
              </a:solidFill>
            </a:endParaRPr>
          </a:p>
        </p:txBody>
      </p:sp>
      <p:sp>
        <p:nvSpPr>
          <p:cNvPr id="6" name="TextBox 5"/>
          <p:cNvSpPr txBox="1"/>
          <p:nvPr/>
        </p:nvSpPr>
        <p:spPr>
          <a:xfrm>
            <a:off x="4509445" y="6172200"/>
            <a:ext cx="2774467" cy="461665"/>
          </a:xfrm>
          <a:prstGeom prst="rect">
            <a:avLst/>
          </a:prstGeom>
          <a:noFill/>
        </p:spPr>
        <p:txBody>
          <a:bodyPr wrap="none" rtlCol="0">
            <a:spAutoFit/>
          </a:bodyPr>
          <a:lstStyle/>
          <a:p>
            <a:r>
              <a:rPr lang="en-US" dirty="0" smtClean="0">
                <a:solidFill>
                  <a:srgbClr val="FF0000"/>
                </a:solidFill>
              </a:rPr>
              <a:t>How does it happen?</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p:txBody>
          <a:bodyPr/>
          <a:lstStyle/>
          <a:p>
            <a:r>
              <a:rPr lang="en-US"/>
              <a:t>HMM: Generative Model (3)</a:t>
            </a:r>
          </a:p>
        </p:txBody>
      </p:sp>
      <p:sp>
        <p:nvSpPr>
          <p:cNvPr id="1366056" name="Rectangle 40"/>
          <p:cNvSpPr>
            <a:spLocks noGrp="1" noChangeArrowheads="1"/>
          </p:cNvSpPr>
          <p:nvPr>
            <p:ph type="body" idx="1"/>
          </p:nvPr>
        </p:nvSpPr>
        <p:spPr>
          <a:xfrm>
            <a:off x="685800" y="1524000"/>
            <a:ext cx="7772400" cy="5105400"/>
          </a:xfrm>
        </p:spPr>
        <p:txBody>
          <a:bodyPr/>
          <a:lstStyle/>
          <a:p>
            <a:pPr>
              <a:lnSpc>
                <a:spcPct val="90000"/>
              </a:lnSpc>
            </a:pPr>
            <a:r>
              <a:rPr lang="en-US" dirty="0"/>
              <a:t>States: x</a:t>
            </a:r>
            <a:r>
              <a:rPr lang="en-US" baseline="-25000" dirty="0"/>
              <a:t>i</a:t>
            </a:r>
            <a:endParaRPr lang="en-US" dirty="0"/>
          </a:p>
          <a:p>
            <a:pPr>
              <a:lnSpc>
                <a:spcPct val="90000"/>
              </a:lnSpc>
            </a:pPr>
            <a:r>
              <a:rPr lang="en-US" dirty="0"/>
              <a:t>State transitions: </a:t>
            </a:r>
            <a:r>
              <a:rPr lang="en-US" dirty="0" err="1"/>
              <a:t>P(x</a:t>
            </a:r>
            <a:r>
              <a:rPr lang="en-US" baseline="-25000" dirty="0" err="1"/>
              <a:t>i</a:t>
            </a:r>
            <a:r>
              <a:rPr lang="en-US" dirty="0" err="1"/>
              <a:t>|x</a:t>
            </a:r>
            <a:r>
              <a:rPr lang="en-US" baseline="-25000" dirty="0" err="1"/>
              <a:t>j</a:t>
            </a:r>
            <a:r>
              <a:rPr lang="en-US" dirty="0"/>
              <a:t>) = </a:t>
            </a:r>
            <a:r>
              <a:rPr lang="en-US" dirty="0" err="1"/>
              <a:t>a[x</a:t>
            </a:r>
            <a:r>
              <a:rPr lang="en-US" baseline="-25000" dirty="0" err="1"/>
              <a:t>i</a:t>
            </a:r>
            <a:r>
              <a:rPr lang="en-US" dirty="0" err="1"/>
              <a:t>|x</a:t>
            </a:r>
            <a:r>
              <a:rPr lang="en-US" baseline="-25000" dirty="0" err="1"/>
              <a:t>j</a:t>
            </a:r>
            <a:r>
              <a:rPr lang="en-US" dirty="0"/>
              <a:t>] </a:t>
            </a:r>
          </a:p>
          <a:p>
            <a:pPr>
              <a:lnSpc>
                <a:spcPct val="90000"/>
              </a:lnSpc>
            </a:pPr>
            <a:r>
              <a:rPr lang="en-US" dirty="0"/>
              <a:t>Output probabilities: </a:t>
            </a:r>
            <a:r>
              <a:rPr lang="en-US" dirty="0" err="1"/>
              <a:t>P(o</a:t>
            </a:r>
            <a:r>
              <a:rPr lang="en-US" baseline="-25000" dirty="0" err="1"/>
              <a:t>i</a:t>
            </a:r>
            <a:r>
              <a:rPr lang="en-US" dirty="0" err="1"/>
              <a:t>|x</a:t>
            </a:r>
            <a:r>
              <a:rPr lang="en-US" baseline="-25000" dirty="0" err="1"/>
              <a:t>j</a:t>
            </a:r>
            <a:r>
              <a:rPr lang="en-US" dirty="0"/>
              <a:t>) = </a:t>
            </a:r>
            <a:r>
              <a:rPr lang="en-US" dirty="0" err="1"/>
              <a:t>b[o</a:t>
            </a:r>
            <a:r>
              <a:rPr lang="en-US" baseline="-25000" dirty="0" err="1"/>
              <a:t>i</a:t>
            </a:r>
            <a:r>
              <a:rPr lang="en-US" dirty="0" err="1"/>
              <a:t>|x</a:t>
            </a:r>
            <a:r>
              <a:rPr lang="en-US" baseline="-25000" dirty="0" err="1"/>
              <a:t>j</a:t>
            </a:r>
            <a:r>
              <a:rPr lang="en-US" dirty="0"/>
              <a:t>] </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buFontTx/>
              <a:buNone/>
            </a:pPr>
            <a:endParaRPr lang="en-US" dirty="0"/>
          </a:p>
          <a:p>
            <a:pPr>
              <a:lnSpc>
                <a:spcPct val="90000"/>
              </a:lnSpc>
            </a:pPr>
            <a:r>
              <a:rPr lang="en-US" dirty="0"/>
              <a:t>Markov independence assumption</a:t>
            </a:r>
          </a:p>
        </p:txBody>
      </p:sp>
      <p:grpSp>
        <p:nvGrpSpPr>
          <p:cNvPr id="25" name="Group 24"/>
          <p:cNvGrpSpPr/>
          <p:nvPr/>
        </p:nvGrpSpPr>
        <p:grpSpPr>
          <a:xfrm>
            <a:off x="1905000" y="3352800"/>
            <a:ext cx="3962400" cy="2133600"/>
            <a:chOff x="130175" y="1600200"/>
            <a:chExt cx="8229600" cy="4267200"/>
          </a:xfrm>
        </p:grpSpPr>
        <p:sp>
          <p:nvSpPr>
            <p:cNvPr id="26" name="Oval 4"/>
            <p:cNvSpPr>
              <a:spLocks noChangeArrowheads="1"/>
            </p:cNvSpPr>
            <p:nvPr/>
          </p:nvSpPr>
          <p:spPr bwMode="auto">
            <a:xfrm>
              <a:off x="739775" y="2057400"/>
              <a:ext cx="1295400" cy="1219200"/>
            </a:xfrm>
            <a:prstGeom prst="ellipse">
              <a:avLst/>
            </a:prstGeom>
            <a:noFill/>
            <a:ln w="9525">
              <a:solidFill>
                <a:schemeClr val="accent2"/>
              </a:solidFill>
              <a:round/>
              <a:headEnd/>
              <a:tailEnd/>
            </a:ln>
            <a:effectLst/>
          </p:spPr>
          <p:txBody>
            <a:bodyPr wrap="none" anchor="ctr">
              <a:prstTxWarp prst="textNoShape">
                <a:avLst/>
              </a:prstTxWarp>
            </a:bodyPr>
            <a:lstStyle/>
            <a:p>
              <a:endParaRPr lang="en-US"/>
            </a:p>
          </p:txBody>
        </p:sp>
        <p:sp>
          <p:nvSpPr>
            <p:cNvPr id="27" name="Oval 5"/>
            <p:cNvSpPr>
              <a:spLocks noChangeArrowheads="1"/>
            </p:cNvSpPr>
            <p:nvPr/>
          </p:nvSpPr>
          <p:spPr bwMode="auto">
            <a:xfrm>
              <a:off x="4016375" y="2057400"/>
              <a:ext cx="1295400" cy="1219200"/>
            </a:xfrm>
            <a:prstGeom prst="ellipse">
              <a:avLst/>
            </a:prstGeom>
            <a:noFill/>
            <a:ln w="9525">
              <a:solidFill>
                <a:srgbClr val="0000FF"/>
              </a:solidFill>
              <a:round/>
              <a:headEnd/>
              <a:tailEnd/>
            </a:ln>
            <a:effectLst/>
          </p:spPr>
          <p:txBody>
            <a:bodyPr wrap="none" anchor="ctr">
              <a:prstTxWarp prst="textNoShape">
                <a:avLst/>
              </a:prstTxWarp>
            </a:bodyPr>
            <a:lstStyle/>
            <a:p>
              <a:endParaRPr lang="en-US"/>
            </a:p>
          </p:txBody>
        </p:sp>
        <p:sp>
          <p:nvSpPr>
            <p:cNvPr id="28" name="Oval 6"/>
            <p:cNvSpPr>
              <a:spLocks noChangeArrowheads="1"/>
            </p:cNvSpPr>
            <p:nvPr/>
          </p:nvSpPr>
          <p:spPr bwMode="auto">
            <a:xfrm>
              <a:off x="7064375" y="1981200"/>
              <a:ext cx="1295400" cy="1219200"/>
            </a:xfrm>
            <a:prstGeom prst="ellipse">
              <a:avLst/>
            </a:prstGeom>
            <a:noFill/>
            <a:ln w="9525">
              <a:solidFill>
                <a:srgbClr val="00FF00"/>
              </a:solidFill>
              <a:round/>
              <a:headEnd/>
              <a:tailEnd/>
            </a:ln>
            <a:effectLst/>
          </p:spPr>
          <p:txBody>
            <a:bodyPr wrap="none" anchor="ctr">
              <a:prstTxWarp prst="textNoShape">
                <a:avLst/>
              </a:prstTxWarp>
            </a:bodyPr>
            <a:lstStyle/>
            <a:p>
              <a:endParaRPr lang="en-US"/>
            </a:p>
          </p:txBody>
        </p:sp>
        <p:sp>
          <p:nvSpPr>
            <p:cNvPr id="29" name="Oval 7"/>
            <p:cNvSpPr>
              <a:spLocks noChangeArrowheads="1"/>
            </p:cNvSpPr>
            <p:nvPr/>
          </p:nvSpPr>
          <p:spPr bwMode="auto">
            <a:xfrm>
              <a:off x="3025775" y="4191000"/>
              <a:ext cx="1295400" cy="1219200"/>
            </a:xfrm>
            <a:prstGeom prst="ellipse">
              <a:avLst/>
            </a:prstGeom>
            <a:noFill/>
            <a:ln w="9525">
              <a:solidFill>
                <a:schemeClr val="bg2"/>
              </a:solidFill>
              <a:round/>
              <a:headEnd/>
              <a:tailEnd/>
            </a:ln>
            <a:effectLst/>
          </p:spPr>
          <p:txBody>
            <a:bodyPr wrap="none" anchor="ctr">
              <a:prstTxWarp prst="textNoShape">
                <a:avLst/>
              </a:prstTxWarp>
            </a:bodyPr>
            <a:lstStyle/>
            <a:p>
              <a:endParaRPr lang="en-US"/>
            </a:p>
          </p:txBody>
        </p:sp>
        <p:sp>
          <p:nvSpPr>
            <p:cNvPr id="30" name="Oval 8"/>
            <p:cNvSpPr>
              <a:spLocks noChangeArrowheads="1"/>
            </p:cNvSpPr>
            <p:nvPr/>
          </p:nvSpPr>
          <p:spPr bwMode="auto">
            <a:xfrm>
              <a:off x="5997575" y="4267200"/>
              <a:ext cx="1295400" cy="1219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 name="Line 13"/>
            <p:cNvSpPr>
              <a:spLocks noChangeShapeType="1"/>
            </p:cNvSpPr>
            <p:nvPr/>
          </p:nvSpPr>
          <p:spPr bwMode="auto">
            <a:xfrm>
              <a:off x="2035175" y="2590800"/>
              <a:ext cx="1981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6" name="Line 14"/>
            <p:cNvSpPr>
              <a:spLocks noChangeShapeType="1"/>
            </p:cNvSpPr>
            <p:nvPr/>
          </p:nvSpPr>
          <p:spPr bwMode="auto">
            <a:xfrm>
              <a:off x="5311775" y="2590800"/>
              <a:ext cx="1752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7" name="Line 15"/>
            <p:cNvSpPr>
              <a:spLocks noChangeShapeType="1"/>
            </p:cNvSpPr>
            <p:nvPr/>
          </p:nvSpPr>
          <p:spPr bwMode="auto">
            <a:xfrm>
              <a:off x="1730375" y="3200400"/>
              <a:ext cx="1447800" cy="12192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8" name="Line 16"/>
            <p:cNvSpPr>
              <a:spLocks noChangeShapeType="1"/>
            </p:cNvSpPr>
            <p:nvPr/>
          </p:nvSpPr>
          <p:spPr bwMode="auto">
            <a:xfrm flipH="1">
              <a:off x="4168775" y="3048000"/>
              <a:ext cx="3048000" cy="1371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9" name="Line 17"/>
            <p:cNvSpPr>
              <a:spLocks noChangeShapeType="1"/>
            </p:cNvSpPr>
            <p:nvPr/>
          </p:nvSpPr>
          <p:spPr bwMode="auto">
            <a:xfrm flipV="1">
              <a:off x="3635375" y="3200400"/>
              <a:ext cx="685800" cy="990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0" name="Line 18"/>
            <p:cNvSpPr>
              <a:spLocks noChangeShapeType="1"/>
            </p:cNvSpPr>
            <p:nvPr/>
          </p:nvSpPr>
          <p:spPr bwMode="auto">
            <a:xfrm flipH="1">
              <a:off x="6911975" y="3200400"/>
              <a:ext cx="609600" cy="10668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1" name="Line 19"/>
            <p:cNvSpPr>
              <a:spLocks noChangeShapeType="1"/>
            </p:cNvSpPr>
            <p:nvPr/>
          </p:nvSpPr>
          <p:spPr bwMode="auto">
            <a:xfrm flipH="1" flipV="1">
              <a:off x="4321175" y="4800600"/>
              <a:ext cx="1600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2" name="Line 20"/>
            <p:cNvSpPr>
              <a:spLocks noChangeShapeType="1"/>
            </p:cNvSpPr>
            <p:nvPr/>
          </p:nvSpPr>
          <p:spPr bwMode="auto">
            <a:xfrm>
              <a:off x="130175" y="2590800"/>
              <a:ext cx="609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3" name="Freeform 42"/>
            <p:cNvSpPr/>
            <p:nvPr/>
          </p:nvSpPr>
          <p:spPr bwMode="auto">
            <a:xfrm>
              <a:off x="9144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4" name="Freeform 43"/>
            <p:cNvSpPr/>
            <p:nvPr/>
          </p:nvSpPr>
          <p:spPr bwMode="auto">
            <a:xfrm>
              <a:off x="41910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5" name="Freeform 44"/>
            <p:cNvSpPr/>
            <p:nvPr/>
          </p:nvSpPr>
          <p:spPr bwMode="auto">
            <a:xfrm>
              <a:off x="7239000" y="16002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6" name="Freeform 45"/>
            <p:cNvSpPr/>
            <p:nvPr/>
          </p:nvSpPr>
          <p:spPr bwMode="auto">
            <a:xfrm flipV="1">
              <a:off x="3200400" y="52176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7" name="Freeform 46"/>
            <p:cNvSpPr/>
            <p:nvPr/>
          </p:nvSpPr>
          <p:spPr bwMode="auto">
            <a:xfrm flipV="1">
              <a:off x="6172200" y="52938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p:txBody>
          <a:bodyPr/>
          <a:lstStyle/>
          <a:p>
            <a:r>
              <a:rPr lang="en-US"/>
              <a:t>HMMs: Performing Extraction</a:t>
            </a:r>
          </a:p>
        </p:txBody>
      </p:sp>
      <p:sp>
        <p:nvSpPr>
          <p:cNvPr id="1364995" name="Rectangle 3"/>
          <p:cNvSpPr>
            <a:spLocks noGrp="1" noChangeArrowheads="1"/>
          </p:cNvSpPr>
          <p:nvPr>
            <p:ph type="body" sz="half" idx="1"/>
          </p:nvPr>
        </p:nvSpPr>
        <p:spPr>
          <a:xfrm>
            <a:off x="685800" y="1524000"/>
            <a:ext cx="7848600" cy="3429000"/>
          </a:xfrm>
        </p:spPr>
        <p:txBody>
          <a:bodyPr/>
          <a:lstStyle/>
          <a:p>
            <a:r>
              <a:rPr lang="en-US" sz="2000" dirty="0"/>
              <a:t>Given output words:</a:t>
            </a:r>
          </a:p>
          <a:p>
            <a:pPr lvl="1"/>
            <a:r>
              <a:rPr lang="en-US" sz="1800" dirty="0" err="1">
                <a:solidFill>
                  <a:srgbClr val="0000FF"/>
                </a:solidFill>
              </a:rPr>
              <a:t>fahlman</a:t>
            </a:r>
            <a:r>
              <a:rPr lang="en-US" sz="1800" dirty="0">
                <a:solidFill>
                  <a:srgbClr val="0000FF"/>
                </a:solidFill>
              </a:rPr>
              <a:t> </a:t>
            </a:r>
            <a:r>
              <a:rPr lang="en-US" sz="1800" dirty="0" err="1">
                <a:solidFill>
                  <a:srgbClr val="0000FF"/>
                </a:solidFill>
              </a:rPr>
              <a:t>s</a:t>
            </a:r>
            <a:r>
              <a:rPr lang="en-US" sz="1800" dirty="0">
                <a:solidFill>
                  <a:srgbClr val="0000FF"/>
                </a:solidFill>
              </a:rPr>
              <a:t> </a:t>
            </a:r>
            <a:r>
              <a:rPr lang="en-US" sz="1800" dirty="0" err="1">
                <a:solidFill>
                  <a:srgbClr val="0000FF"/>
                </a:solidFill>
              </a:rPr>
              <a:t>e</a:t>
            </a:r>
            <a:r>
              <a:rPr lang="en-US" sz="1800" dirty="0">
                <a:solidFill>
                  <a:srgbClr val="0000FF"/>
                </a:solidFill>
              </a:rPr>
              <a:t> 1991 the recurrent cascade correlation learning architecture nips 3 190 205</a:t>
            </a:r>
          </a:p>
          <a:p>
            <a:r>
              <a:rPr lang="en-US" sz="2000" dirty="0"/>
              <a:t>Find state sequence that maximizes:</a:t>
            </a:r>
          </a:p>
          <a:p>
            <a:endParaRPr lang="en-US" sz="2000" dirty="0"/>
          </a:p>
          <a:p>
            <a:endParaRPr lang="en-US" sz="2000" dirty="0"/>
          </a:p>
          <a:p>
            <a:endParaRPr lang="en-US" sz="2000" dirty="0"/>
          </a:p>
          <a:p>
            <a:endParaRPr lang="en-US" sz="2000" b="1" i="1" dirty="0"/>
          </a:p>
          <a:p>
            <a:r>
              <a:rPr lang="en-US" sz="2000" dirty="0"/>
              <a:t>Lots of possible state sequences to test (5</a:t>
            </a:r>
            <a:r>
              <a:rPr lang="en-US" sz="2000" baseline="30000" dirty="0"/>
              <a:t>14</a:t>
            </a:r>
            <a:r>
              <a:rPr lang="en-US" sz="2000" dirty="0"/>
              <a:t>)</a:t>
            </a:r>
            <a:endParaRPr lang="en-US" sz="2000" dirty="0" smtClean="0"/>
          </a:p>
          <a:p>
            <a:pPr>
              <a:buNone/>
            </a:pPr>
            <a:endParaRPr lang="en-US" sz="2000" dirty="0" smtClean="0"/>
          </a:p>
        </p:txBody>
      </p:sp>
      <p:graphicFrame>
        <p:nvGraphicFramePr>
          <p:cNvPr id="1364996" name="Object 4"/>
          <p:cNvGraphicFramePr>
            <a:graphicFrameLocks noChangeAspect="1"/>
          </p:cNvGraphicFramePr>
          <p:nvPr>
            <p:ph sz="half" idx="2"/>
          </p:nvPr>
        </p:nvGraphicFramePr>
        <p:xfrm>
          <a:off x="2374900" y="3119438"/>
          <a:ext cx="3797300" cy="995362"/>
        </p:xfrm>
        <a:graphic>
          <a:graphicData uri="http://schemas.openxmlformats.org/presentationml/2006/ole">
            <p:oleObj spid="_x0000_s1364996" name="Equation" r:id="rId3" imgW="1307880" imgH="342720" progId="Equation.3">
              <p:embed/>
            </p:oleObj>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3538" name="Rectangle 2"/>
          <p:cNvSpPr>
            <a:spLocks noGrp="1" noChangeArrowheads="1"/>
          </p:cNvSpPr>
          <p:nvPr>
            <p:ph type="title" idx="4294967295"/>
          </p:nvPr>
        </p:nvSpPr>
        <p:spPr>
          <a:xfrm>
            <a:off x="0" y="152400"/>
            <a:ext cx="8534400" cy="1143000"/>
          </a:xfrm>
        </p:spPr>
        <p:txBody>
          <a:bodyPr/>
          <a:lstStyle/>
          <a:p>
            <a:r>
              <a:rPr lang="en-US"/>
              <a:t>HMM Example: Nymble</a:t>
            </a:r>
          </a:p>
        </p:txBody>
      </p:sp>
      <p:sp>
        <p:nvSpPr>
          <p:cNvPr id="833543" name="Text Box 7"/>
          <p:cNvSpPr txBox="1">
            <a:spLocks noChangeArrowheads="1"/>
          </p:cNvSpPr>
          <p:nvPr/>
        </p:nvSpPr>
        <p:spPr bwMode="auto">
          <a:xfrm>
            <a:off x="323850" y="1219200"/>
            <a:ext cx="3486150" cy="366713"/>
          </a:xfrm>
          <a:prstGeom prst="rect">
            <a:avLst/>
          </a:prstGeom>
          <a:noFill/>
          <a:ln w="9525">
            <a:noFill/>
            <a:miter lim="800000"/>
            <a:headEnd/>
            <a:tailEnd/>
          </a:ln>
          <a:effectLst/>
        </p:spPr>
        <p:txBody>
          <a:bodyPr wrap="none">
            <a:prstTxWarp prst="textNoShape">
              <a:avLst/>
            </a:prstTxWarp>
            <a:spAutoFit/>
          </a:bodyPr>
          <a:lstStyle/>
          <a:p>
            <a:r>
              <a:rPr lang="en-US"/>
              <a:t>Task: Named Entity Extraction</a:t>
            </a:r>
          </a:p>
        </p:txBody>
      </p:sp>
      <p:sp>
        <p:nvSpPr>
          <p:cNvPr id="833544" name="Text Box 8"/>
          <p:cNvSpPr txBox="1">
            <a:spLocks noChangeArrowheads="1"/>
          </p:cNvSpPr>
          <p:nvPr/>
        </p:nvSpPr>
        <p:spPr bwMode="auto">
          <a:xfrm>
            <a:off x="304800" y="4586288"/>
            <a:ext cx="4362450" cy="366712"/>
          </a:xfrm>
          <a:prstGeom prst="rect">
            <a:avLst/>
          </a:prstGeom>
          <a:noFill/>
          <a:ln w="9525">
            <a:noFill/>
            <a:miter lim="800000"/>
            <a:headEnd/>
            <a:tailEnd/>
          </a:ln>
          <a:effectLst/>
        </p:spPr>
        <p:txBody>
          <a:bodyPr wrap="none">
            <a:prstTxWarp prst="textNoShape">
              <a:avLst/>
            </a:prstTxWarp>
            <a:spAutoFit/>
          </a:bodyPr>
          <a:lstStyle/>
          <a:p>
            <a:r>
              <a:rPr lang="en-US"/>
              <a:t>Train on 450k words of news wire text.</a:t>
            </a:r>
          </a:p>
        </p:txBody>
      </p:sp>
      <p:sp>
        <p:nvSpPr>
          <p:cNvPr id="833545" name="Text Box 9"/>
          <p:cNvSpPr txBox="1">
            <a:spLocks noChangeArrowheads="1"/>
          </p:cNvSpPr>
          <p:nvPr/>
        </p:nvSpPr>
        <p:spPr bwMode="auto">
          <a:xfrm>
            <a:off x="1600200" y="5029200"/>
            <a:ext cx="3394075" cy="1200150"/>
          </a:xfrm>
          <a:prstGeom prst="rect">
            <a:avLst/>
          </a:prstGeom>
          <a:noFill/>
          <a:ln w="9525">
            <a:solidFill>
              <a:schemeClr val="tx1"/>
            </a:solidFill>
            <a:miter lim="800000"/>
            <a:headEnd/>
            <a:tailEnd/>
          </a:ln>
          <a:effectLst/>
        </p:spPr>
        <p:txBody>
          <a:bodyPr wrap="none">
            <a:prstTxWarp prst="textNoShape">
              <a:avLst/>
            </a:prstTxWarp>
            <a:spAutoFit/>
          </a:bodyPr>
          <a:lstStyle/>
          <a:p>
            <a:r>
              <a:rPr lang="en-US" u="sng"/>
              <a:t>Case   	Language    	F1  .</a:t>
            </a:r>
          </a:p>
          <a:p>
            <a:r>
              <a:rPr lang="en-US" b="0"/>
              <a:t>Mixed   	English		93%</a:t>
            </a:r>
          </a:p>
          <a:p>
            <a:r>
              <a:rPr lang="en-US" b="0"/>
              <a:t>Upper	English		91%</a:t>
            </a:r>
          </a:p>
          <a:p>
            <a:r>
              <a:rPr lang="en-US" b="0"/>
              <a:t>Mixed	Spanish		90%</a:t>
            </a:r>
          </a:p>
        </p:txBody>
      </p:sp>
      <p:sp>
        <p:nvSpPr>
          <p:cNvPr id="833546" name="Text Box 10"/>
          <p:cNvSpPr txBox="1">
            <a:spLocks noChangeArrowheads="1"/>
          </p:cNvSpPr>
          <p:nvPr/>
        </p:nvSpPr>
        <p:spPr bwMode="auto">
          <a:xfrm>
            <a:off x="5943600" y="990600"/>
            <a:ext cx="1682750" cy="641350"/>
          </a:xfrm>
          <a:prstGeom prst="rect">
            <a:avLst/>
          </a:prstGeom>
          <a:noFill/>
          <a:ln w="9525">
            <a:noFill/>
            <a:miter lim="800000"/>
            <a:headEnd/>
            <a:tailEnd/>
          </a:ln>
          <a:effectLst/>
        </p:spPr>
        <p:txBody>
          <a:bodyPr wrap="none">
            <a:prstTxWarp prst="textNoShape">
              <a:avLst/>
            </a:prstTxWarp>
            <a:spAutoFit/>
          </a:bodyPr>
          <a:lstStyle/>
          <a:p>
            <a:r>
              <a:rPr lang="en-US" b="0" i="1"/>
              <a:t>[Bikel, et al 97]</a:t>
            </a:r>
            <a:br>
              <a:rPr lang="en-US" b="0" i="1"/>
            </a:br>
            <a:endParaRPr lang="en-US" b="0" i="1"/>
          </a:p>
        </p:txBody>
      </p:sp>
      <p:sp>
        <p:nvSpPr>
          <p:cNvPr id="833547" name="Oval 11"/>
          <p:cNvSpPr>
            <a:spLocks noChangeArrowheads="1"/>
          </p:cNvSpPr>
          <p:nvPr/>
        </p:nvSpPr>
        <p:spPr bwMode="auto">
          <a:xfrm>
            <a:off x="1676400" y="1981200"/>
            <a:ext cx="1066800" cy="4572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pPr algn="ctr"/>
            <a:r>
              <a:rPr lang="en-US"/>
              <a:t>Person</a:t>
            </a:r>
          </a:p>
        </p:txBody>
      </p:sp>
      <p:sp>
        <p:nvSpPr>
          <p:cNvPr id="833549" name="Oval 13"/>
          <p:cNvSpPr>
            <a:spLocks noChangeArrowheads="1"/>
          </p:cNvSpPr>
          <p:nvPr/>
        </p:nvSpPr>
        <p:spPr bwMode="auto">
          <a:xfrm>
            <a:off x="1676400" y="2743200"/>
            <a:ext cx="1066800" cy="457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Org</a:t>
            </a:r>
          </a:p>
        </p:txBody>
      </p:sp>
      <p:sp>
        <p:nvSpPr>
          <p:cNvPr id="833550" name="Oval 14"/>
          <p:cNvSpPr>
            <a:spLocks noChangeArrowheads="1"/>
          </p:cNvSpPr>
          <p:nvPr/>
        </p:nvSpPr>
        <p:spPr bwMode="auto">
          <a:xfrm>
            <a:off x="1676400" y="3886200"/>
            <a:ext cx="1066800" cy="457200"/>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pPr algn="ctr"/>
            <a:r>
              <a:rPr lang="en-US"/>
              <a:t>Other</a:t>
            </a:r>
          </a:p>
        </p:txBody>
      </p:sp>
      <p:sp>
        <p:nvSpPr>
          <p:cNvPr id="833551" name="Text Box 15"/>
          <p:cNvSpPr txBox="1">
            <a:spLocks noChangeArrowheads="1"/>
          </p:cNvSpPr>
          <p:nvPr/>
        </p:nvSpPr>
        <p:spPr bwMode="auto">
          <a:xfrm>
            <a:off x="1257300" y="3352800"/>
            <a:ext cx="2044700" cy="274638"/>
          </a:xfrm>
          <a:prstGeom prst="rect">
            <a:avLst/>
          </a:prstGeom>
          <a:noFill/>
          <a:ln w="9525">
            <a:noFill/>
            <a:miter lim="800000"/>
            <a:headEnd/>
            <a:tailEnd/>
          </a:ln>
          <a:effectLst/>
        </p:spPr>
        <p:txBody>
          <a:bodyPr wrap="none">
            <a:prstTxWarp prst="textNoShape">
              <a:avLst/>
            </a:prstTxWarp>
            <a:spAutoFit/>
          </a:bodyPr>
          <a:lstStyle/>
          <a:p>
            <a:r>
              <a:rPr lang="en-US" sz="1200"/>
              <a:t>(Five other name classes)</a:t>
            </a:r>
          </a:p>
        </p:txBody>
      </p:sp>
      <p:cxnSp>
        <p:nvCxnSpPr>
          <p:cNvPr id="833553" name="AutoShape 17"/>
          <p:cNvCxnSpPr>
            <a:cxnSpLocks noChangeShapeType="1"/>
            <a:stCxn id="833547" idx="4"/>
            <a:endCxn id="833549" idx="0"/>
          </p:cNvCxnSpPr>
          <p:nvPr/>
        </p:nvCxnSpPr>
        <p:spPr bwMode="auto">
          <a:xfrm>
            <a:off x="2209800" y="2438400"/>
            <a:ext cx="0" cy="304800"/>
          </a:xfrm>
          <a:prstGeom prst="straightConnector1">
            <a:avLst/>
          </a:prstGeom>
          <a:noFill/>
          <a:ln w="9525">
            <a:solidFill>
              <a:schemeClr val="tx1"/>
            </a:solidFill>
            <a:round/>
            <a:headEnd type="triangle" w="med" len="med"/>
            <a:tailEnd type="triangle" w="med" len="med"/>
          </a:ln>
          <a:effectLst/>
        </p:spPr>
      </p:cxnSp>
      <p:cxnSp>
        <p:nvCxnSpPr>
          <p:cNvPr id="833554" name="AutoShape 18"/>
          <p:cNvCxnSpPr>
            <a:cxnSpLocks noChangeShapeType="1"/>
            <a:stCxn id="833549" idx="4"/>
            <a:endCxn id="833550" idx="0"/>
          </p:cNvCxnSpPr>
          <p:nvPr/>
        </p:nvCxnSpPr>
        <p:spPr bwMode="auto">
          <a:xfrm>
            <a:off x="2209800" y="3200400"/>
            <a:ext cx="0" cy="685800"/>
          </a:xfrm>
          <a:prstGeom prst="straightConnector1">
            <a:avLst/>
          </a:prstGeom>
          <a:noFill/>
          <a:ln w="9525">
            <a:solidFill>
              <a:schemeClr val="tx1"/>
            </a:solidFill>
            <a:prstDash val="sysDot"/>
            <a:round/>
            <a:headEnd type="triangle" w="med" len="med"/>
            <a:tailEnd type="triangle" w="med" len="med"/>
          </a:ln>
          <a:effectLst/>
        </p:spPr>
      </p:cxnSp>
      <p:cxnSp>
        <p:nvCxnSpPr>
          <p:cNvPr id="833556" name="AutoShape 20"/>
          <p:cNvCxnSpPr>
            <a:cxnSpLocks noChangeShapeType="1"/>
            <a:stCxn id="833547" idx="1"/>
            <a:endCxn id="833547" idx="0"/>
          </p:cNvCxnSpPr>
          <p:nvPr/>
        </p:nvCxnSpPr>
        <p:spPr bwMode="auto">
          <a:xfrm rot="16200000">
            <a:off x="1987550" y="1825625"/>
            <a:ext cx="66675" cy="377825"/>
          </a:xfrm>
          <a:prstGeom prst="curvedConnector3">
            <a:avLst>
              <a:gd name="adj1" fmla="val 442856"/>
            </a:avLst>
          </a:prstGeom>
          <a:noFill/>
          <a:ln w="9525">
            <a:solidFill>
              <a:schemeClr val="tx1"/>
            </a:solidFill>
            <a:round/>
            <a:headEnd/>
            <a:tailEnd type="triangle" w="med" len="med"/>
          </a:ln>
          <a:effectLst/>
        </p:spPr>
      </p:cxnSp>
      <p:cxnSp>
        <p:nvCxnSpPr>
          <p:cNvPr id="833557" name="AutoShape 21"/>
          <p:cNvCxnSpPr>
            <a:cxnSpLocks noChangeShapeType="1"/>
            <a:stCxn id="833549" idx="1"/>
            <a:endCxn id="833549" idx="0"/>
          </p:cNvCxnSpPr>
          <p:nvPr/>
        </p:nvCxnSpPr>
        <p:spPr bwMode="auto">
          <a:xfrm rot="16200000">
            <a:off x="1987550" y="2587625"/>
            <a:ext cx="66675" cy="377825"/>
          </a:xfrm>
          <a:prstGeom prst="curvedConnector3">
            <a:avLst>
              <a:gd name="adj1" fmla="val 442856"/>
            </a:avLst>
          </a:prstGeom>
          <a:noFill/>
          <a:ln w="9525">
            <a:solidFill>
              <a:schemeClr val="tx1"/>
            </a:solidFill>
            <a:round/>
            <a:headEnd/>
            <a:tailEnd type="triangle" w="med" len="med"/>
          </a:ln>
          <a:effectLst/>
        </p:spPr>
      </p:cxnSp>
      <p:cxnSp>
        <p:nvCxnSpPr>
          <p:cNvPr id="833558" name="AutoShape 22"/>
          <p:cNvCxnSpPr>
            <a:cxnSpLocks noChangeShapeType="1"/>
            <a:stCxn id="833550" idx="1"/>
            <a:endCxn id="833550" idx="0"/>
          </p:cNvCxnSpPr>
          <p:nvPr/>
        </p:nvCxnSpPr>
        <p:spPr bwMode="auto">
          <a:xfrm rot="16200000">
            <a:off x="1987550" y="3730625"/>
            <a:ext cx="66675" cy="377825"/>
          </a:xfrm>
          <a:prstGeom prst="curvedConnector3">
            <a:avLst>
              <a:gd name="adj1" fmla="val 442856"/>
            </a:avLst>
          </a:prstGeom>
          <a:noFill/>
          <a:ln w="9525">
            <a:solidFill>
              <a:schemeClr val="tx1"/>
            </a:solidFill>
            <a:round/>
            <a:headEnd/>
            <a:tailEnd type="triangle" w="med" len="med"/>
          </a:ln>
          <a:effectLst/>
        </p:spPr>
      </p:cxnSp>
      <p:sp>
        <p:nvSpPr>
          <p:cNvPr id="833559" name="Oval 23"/>
          <p:cNvSpPr>
            <a:spLocks noChangeArrowheads="1"/>
          </p:cNvSpPr>
          <p:nvPr/>
        </p:nvSpPr>
        <p:spPr bwMode="auto">
          <a:xfrm>
            <a:off x="685800" y="3048000"/>
            <a:ext cx="457200" cy="304800"/>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833560" name="Oval 24"/>
          <p:cNvSpPr>
            <a:spLocks noChangeArrowheads="1"/>
          </p:cNvSpPr>
          <p:nvPr/>
        </p:nvSpPr>
        <p:spPr bwMode="auto">
          <a:xfrm>
            <a:off x="3505200" y="3048000"/>
            <a:ext cx="457200" cy="304800"/>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833561" name="Text Box 25"/>
          <p:cNvSpPr txBox="1">
            <a:spLocks noChangeArrowheads="1"/>
          </p:cNvSpPr>
          <p:nvPr/>
        </p:nvSpPr>
        <p:spPr bwMode="auto">
          <a:xfrm>
            <a:off x="304800" y="2590800"/>
            <a:ext cx="990600" cy="457200"/>
          </a:xfrm>
          <a:prstGeom prst="rect">
            <a:avLst/>
          </a:prstGeom>
          <a:noFill/>
          <a:ln w="9525">
            <a:noFill/>
            <a:miter lim="800000"/>
            <a:headEnd/>
            <a:tailEnd/>
          </a:ln>
          <a:effectLst/>
        </p:spPr>
        <p:txBody>
          <a:bodyPr>
            <a:prstTxWarp prst="textNoShape">
              <a:avLst/>
            </a:prstTxWarp>
            <a:spAutoFit/>
          </a:bodyPr>
          <a:lstStyle/>
          <a:p>
            <a:r>
              <a:rPr lang="en-US" sz="1200"/>
              <a:t>start-of-sentence</a:t>
            </a:r>
          </a:p>
        </p:txBody>
      </p:sp>
      <p:sp>
        <p:nvSpPr>
          <p:cNvPr id="833562" name="Text Box 26"/>
          <p:cNvSpPr txBox="1">
            <a:spLocks noChangeArrowheads="1"/>
          </p:cNvSpPr>
          <p:nvPr/>
        </p:nvSpPr>
        <p:spPr bwMode="auto">
          <a:xfrm>
            <a:off x="3352800" y="2362200"/>
            <a:ext cx="914400" cy="457200"/>
          </a:xfrm>
          <a:prstGeom prst="rect">
            <a:avLst/>
          </a:prstGeom>
          <a:noFill/>
          <a:ln w="9525">
            <a:noFill/>
            <a:miter lim="800000"/>
            <a:headEnd/>
            <a:tailEnd/>
          </a:ln>
          <a:effectLst/>
        </p:spPr>
        <p:txBody>
          <a:bodyPr>
            <a:prstTxWarp prst="textNoShape">
              <a:avLst/>
            </a:prstTxWarp>
            <a:spAutoFit/>
          </a:bodyPr>
          <a:lstStyle/>
          <a:p>
            <a:r>
              <a:rPr lang="en-US" sz="1200"/>
              <a:t>end-of-sentence</a:t>
            </a:r>
          </a:p>
        </p:txBody>
      </p:sp>
      <p:cxnSp>
        <p:nvCxnSpPr>
          <p:cNvPr id="833563" name="AutoShape 27"/>
          <p:cNvCxnSpPr>
            <a:cxnSpLocks noChangeShapeType="1"/>
            <a:stCxn id="833559" idx="7"/>
            <a:endCxn id="833547" idx="2"/>
          </p:cNvCxnSpPr>
          <p:nvPr/>
        </p:nvCxnSpPr>
        <p:spPr bwMode="auto">
          <a:xfrm flipV="1">
            <a:off x="1076325" y="2209800"/>
            <a:ext cx="600075" cy="882650"/>
          </a:xfrm>
          <a:prstGeom prst="straightConnector1">
            <a:avLst/>
          </a:prstGeom>
          <a:noFill/>
          <a:ln w="9525">
            <a:solidFill>
              <a:schemeClr val="tx1"/>
            </a:solidFill>
            <a:round/>
            <a:headEnd/>
            <a:tailEnd type="triangle" w="med" len="med"/>
          </a:ln>
          <a:effectLst/>
        </p:spPr>
      </p:cxnSp>
      <p:cxnSp>
        <p:nvCxnSpPr>
          <p:cNvPr id="833564" name="AutoShape 28"/>
          <p:cNvCxnSpPr>
            <a:cxnSpLocks noChangeShapeType="1"/>
            <a:stCxn id="833559" idx="6"/>
            <a:endCxn id="833549" idx="2"/>
          </p:cNvCxnSpPr>
          <p:nvPr/>
        </p:nvCxnSpPr>
        <p:spPr bwMode="auto">
          <a:xfrm flipV="1">
            <a:off x="1143000" y="2971800"/>
            <a:ext cx="533400" cy="228600"/>
          </a:xfrm>
          <a:prstGeom prst="straightConnector1">
            <a:avLst/>
          </a:prstGeom>
          <a:noFill/>
          <a:ln w="9525">
            <a:solidFill>
              <a:schemeClr val="tx1"/>
            </a:solidFill>
            <a:round/>
            <a:headEnd/>
            <a:tailEnd type="triangle" w="med" len="med"/>
          </a:ln>
          <a:effectLst/>
        </p:spPr>
      </p:cxnSp>
      <p:cxnSp>
        <p:nvCxnSpPr>
          <p:cNvPr id="833565" name="AutoShape 29"/>
          <p:cNvCxnSpPr>
            <a:cxnSpLocks noChangeShapeType="1"/>
            <a:stCxn id="833559" idx="5"/>
            <a:endCxn id="833550" idx="2"/>
          </p:cNvCxnSpPr>
          <p:nvPr/>
        </p:nvCxnSpPr>
        <p:spPr bwMode="auto">
          <a:xfrm>
            <a:off x="1076325" y="3308350"/>
            <a:ext cx="600075" cy="806450"/>
          </a:xfrm>
          <a:prstGeom prst="straightConnector1">
            <a:avLst/>
          </a:prstGeom>
          <a:noFill/>
          <a:ln w="9525">
            <a:solidFill>
              <a:schemeClr val="tx1"/>
            </a:solidFill>
            <a:round/>
            <a:headEnd/>
            <a:tailEnd type="triangle" w="med" len="med"/>
          </a:ln>
          <a:effectLst/>
        </p:spPr>
      </p:cxnSp>
      <p:cxnSp>
        <p:nvCxnSpPr>
          <p:cNvPr id="833567" name="AutoShape 31"/>
          <p:cNvCxnSpPr>
            <a:cxnSpLocks noChangeShapeType="1"/>
            <a:stCxn id="833547" idx="6"/>
            <a:endCxn id="833560" idx="0"/>
          </p:cNvCxnSpPr>
          <p:nvPr/>
        </p:nvCxnSpPr>
        <p:spPr bwMode="auto">
          <a:xfrm>
            <a:off x="2743200" y="2209800"/>
            <a:ext cx="990600" cy="838200"/>
          </a:xfrm>
          <a:prstGeom prst="straightConnector1">
            <a:avLst/>
          </a:prstGeom>
          <a:noFill/>
          <a:ln w="9525">
            <a:solidFill>
              <a:schemeClr val="tx1"/>
            </a:solidFill>
            <a:round/>
            <a:headEnd/>
            <a:tailEnd type="triangle" w="med" len="med"/>
          </a:ln>
          <a:effectLst/>
        </p:spPr>
      </p:cxnSp>
      <p:cxnSp>
        <p:nvCxnSpPr>
          <p:cNvPr id="833568" name="AutoShape 32"/>
          <p:cNvCxnSpPr>
            <a:cxnSpLocks noChangeShapeType="1"/>
            <a:stCxn id="833550" idx="6"/>
            <a:endCxn id="833560" idx="4"/>
          </p:cNvCxnSpPr>
          <p:nvPr/>
        </p:nvCxnSpPr>
        <p:spPr bwMode="auto">
          <a:xfrm flipV="1">
            <a:off x="2743200" y="3352800"/>
            <a:ext cx="990600" cy="762000"/>
          </a:xfrm>
          <a:prstGeom prst="straightConnector1">
            <a:avLst/>
          </a:prstGeom>
          <a:noFill/>
          <a:ln w="9525">
            <a:solidFill>
              <a:schemeClr val="tx1"/>
            </a:solidFill>
            <a:round/>
            <a:headEnd/>
            <a:tailEnd type="triangle" w="med" len="med"/>
          </a:ln>
          <a:effectLst/>
        </p:spPr>
      </p:cxnSp>
      <p:sp>
        <p:nvSpPr>
          <p:cNvPr id="833569" name="Text Box 33"/>
          <p:cNvSpPr txBox="1">
            <a:spLocks noChangeArrowheads="1"/>
          </p:cNvSpPr>
          <p:nvPr/>
        </p:nvSpPr>
        <p:spPr bwMode="auto">
          <a:xfrm>
            <a:off x="2971800" y="3124200"/>
            <a:ext cx="247650" cy="366713"/>
          </a:xfrm>
          <a:prstGeom prst="rect">
            <a:avLst/>
          </a:prstGeom>
          <a:noFill/>
          <a:ln w="9525">
            <a:noFill/>
            <a:miter lim="800000"/>
            <a:headEnd/>
            <a:tailEnd/>
          </a:ln>
          <a:effectLst/>
        </p:spPr>
        <p:txBody>
          <a:bodyPr wrap="none">
            <a:prstTxWarp prst="textNoShape">
              <a:avLst/>
            </a:prstTxWarp>
            <a:spAutoFit/>
          </a:bodyPr>
          <a:lstStyle/>
          <a:p>
            <a:r>
              <a:rPr lang="en-US"/>
              <a:t> </a:t>
            </a:r>
          </a:p>
        </p:txBody>
      </p:sp>
      <p:sp>
        <p:nvSpPr>
          <p:cNvPr id="833571" name="Line 35"/>
          <p:cNvSpPr>
            <a:spLocks noChangeShapeType="1"/>
          </p:cNvSpPr>
          <p:nvPr/>
        </p:nvSpPr>
        <p:spPr bwMode="auto">
          <a:xfrm>
            <a:off x="3048000" y="2971800"/>
            <a:ext cx="0" cy="3048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cxnSp>
        <p:nvCxnSpPr>
          <p:cNvPr id="833572" name="AutoShape 36"/>
          <p:cNvCxnSpPr>
            <a:cxnSpLocks noChangeShapeType="1"/>
            <a:stCxn id="833571" idx="0"/>
            <a:endCxn id="833547" idx="5"/>
          </p:cNvCxnSpPr>
          <p:nvPr/>
        </p:nvCxnSpPr>
        <p:spPr bwMode="auto">
          <a:xfrm rot="5400000" flipH="1">
            <a:off x="2517775" y="2441575"/>
            <a:ext cx="600075" cy="460375"/>
          </a:xfrm>
          <a:prstGeom prst="curvedConnector3">
            <a:avLst>
              <a:gd name="adj1" fmla="val 44444"/>
            </a:avLst>
          </a:prstGeom>
          <a:noFill/>
          <a:ln w="9525">
            <a:solidFill>
              <a:schemeClr val="tx1"/>
            </a:solidFill>
            <a:prstDash val="sysDot"/>
            <a:round/>
            <a:headEnd/>
            <a:tailEnd type="triangle" w="med" len="med"/>
          </a:ln>
          <a:effectLst/>
        </p:spPr>
      </p:cxnSp>
      <p:cxnSp>
        <p:nvCxnSpPr>
          <p:cNvPr id="833573" name="AutoShape 37"/>
          <p:cNvCxnSpPr>
            <a:cxnSpLocks noChangeShapeType="1"/>
            <a:stCxn id="833571" idx="1"/>
            <a:endCxn id="833550" idx="7"/>
          </p:cNvCxnSpPr>
          <p:nvPr/>
        </p:nvCxnSpPr>
        <p:spPr bwMode="auto">
          <a:xfrm rot="5400000">
            <a:off x="2479675" y="3384550"/>
            <a:ext cx="676275" cy="460375"/>
          </a:xfrm>
          <a:prstGeom prst="curvedConnector3">
            <a:avLst>
              <a:gd name="adj1" fmla="val 45069"/>
            </a:avLst>
          </a:prstGeom>
          <a:noFill/>
          <a:ln w="9525">
            <a:solidFill>
              <a:schemeClr val="tx1"/>
            </a:solidFill>
            <a:prstDash val="sysDot"/>
            <a:round/>
            <a:headEnd/>
            <a:tailEnd type="triangle" w="med" len="med"/>
          </a:ln>
          <a:effectLst/>
        </p:spPr>
      </p:cxnSp>
      <p:cxnSp>
        <p:nvCxnSpPr>
          <p:cNvPr id="833574" name="AutoShape 38"/>
          <p:cNvCxnSpPr>
            <a:cxnSpLocks noChangeShapeType="1"/>
            <a:stCxn id="833549" idx="6"/>
            <a:endCxn id="833560" idx="2"/>
          </p:cNvCxnSpPr>
          <p:nvPr/>
        </p:nvCxnSpPr>
        <p:spPr bwMode="auto">
          <a:xfrm>
            <a:off x="2743200" y="2971800"/>
            <a:ext cx="762000" cy="228600"/>
          </a:xfrm>
          <a:prstGeom prst="straightConnector1">
            <a:avLst/>
          </a:prstGeom>
          <a:noFill/>
          <a:ln w="9525">
            <a:solidFill>
              <a:schemeClr val="tx1"/>
            </a:solidFill>
            <a:round/>
            <a:headEnd/>
            <a:tailEnd type="triangle" w="med" len="med"/>
          </a:ln>
          <a:effectLst/>
        </p:spPr>
      </p:cxnSp>
      <p:sp>
        <p:nvSpPr>
          <p:cNvPr id="833588" name="Text Box 52"/>
          <p:cNvSpPr txBox="1">
            <a:spLocks noChangeArrowheads="1"/>
          </p:cNvSpPr>
          <p:nvPr/>
        </p:nvSpPr>
        <p:spPr bwMode="auto">
          <a:xfrm>
            <a:off x="304800" y="5029200"/>
            <a:ext cx="1085850" cy="366713"/>
          </a:xfrm>
          <a:prstGeom prst="rect">
            <a:avLst/>
          </a:prstGeom>
          <a:noFill/>
          <a:ln w="9525">
            <a:noFill/>
            <a:miter lim="800000"/>
            <a:headEnd/>
            <a:tailEnd/>
          </a:ln>
          <a:effectLst/>
        </p:spPr>
        <p:txBody>
          <a:bodyPr wrap="none">
            <a:prstTxWarp prst="textNoShape">
              <a:avLst/>
            </a:prstTxWarp>
            <a:spAutoFit/>
          </a:bodyPr>
          <a:lstStyle/>
          <a:p>
            <a:r>
              <a:rPr lang="en-US"/>
              <a:t>Results:</a:t>
            </a:r>
          </a:p>
        </p:txBody>
      </p:sp>
      <p:sp>
        <p:nvSpPr>
          <p:cNvPr id="833589" name="Rectangle 53"/>
          <p:cNvSpPr>
            <a:spLocks noChangeArrowheads="1"/>
          </p:cNvSpPr>
          <p:nvPr/>
        </p:nvSpPr>
        <p:spPr bwMode="auto">
          <a:xfrm>
            <a:off x="4953000" y="1447800"/>
            <a:ext cx="3810000" cy="4572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400" b="0"/>
              <a:t>Bigram within classes</a:t>
            </a:r>
          </a:p>
          <a:p>
            <a:pPr marL="342900" indent="-342900">
              <a:spcBef>
                <a:spcPct val="20000"/>
              </a:spcBef>
              <a:buFontTx/>
              <a:buChar char="•"/>
            </a:pPr>
            <a:r>
              <a:rPr lang="en-US" sz="2400" b="0"/>
              <a:t>Backoff to unigram</a:t>
            </a:r>
          </a:p>
          <a:p>
            <a:pPr marL="342900" indent="-342900">
              <a:spcBef>
                <a:spcPct val="20000"/>
              </a:spcBef>
              <a:buFontTx/>
              <a:buChar char="•"/>
            </a:pPr>
            <a:r>
              <a:rPr lang="en-US" sz="2400" b="0"/>
              <a:t>Special capitalization and number features…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System Comparison</a:t>
            </a:r>
            <a:endParaRPr lang="en-US" dirty="0"/>
          </a:p>
        </p:txBody>
      </p:sp>
      <p:sp>
        <p:nvSpPr>
          <p:cNvPr id="30723" name="Rectangle 3"/>
          <p:cNvSpPr>
            <a:spLocks noGrp="1" noChangeArrowheads="1"/>
          </p:cNvSpPr>
          <p:nvPr>
            <p:ph type="body" idx="1"/>
          </p:nvPr>
        </p:nvSpPr>
        <p:spPr/>
        <p:txBody>
          <a:bodyPr/>
          <a:lstStyle/>
          <a:p>
            <a:r>
              <a:rPr lang="en-US" dirty="0" smtClean="0"/>
              <a:t>16 different extraction tasks</a:t>
            </a:r>
          </a:p>
          <a:p>
            <a:endParaRPr lang="en-US" dirty="0" smtClean="0"/>
          </a:p>
          <a:p>
            <a:r>
              <a:rPr lang="en-US" dirty="0" smtClean="0"/>
              <a:t>Algorithms</a:t>
            </a:r>
          </a:p>
          <a:p>
            <a:pPr lvl="1"/>
            <a:r>
              <a:rPr lang="en-US" dirty="0" smtClean="0"/>
              <a:t>BWI vs.</a:t>
            </a:r>
          </a:p>
          <a:p>
            <a:pPr lvl="1"/>
            <a:r>
              <a:rPr lang="en-US" dirty="0" smtClean="0"/>
              <a:t>Two rule learners: SRV and Rapier</a:t>
            </a:r>
          </a:p>
          <a:p>
            <a:pPr lvl="1"/>
            <a:r>
              <a:rPr lang="en-US" dirty="0" smtClean="0"/>
              <a:t>One algorithm based on hidden Markov models</a:t>
            </a:r>
          </a:p>
          <a:p>
            <a:pPr lvl="1"/>
            <a:r>
              <a:rPr lang="en-US" dirty="0" smtClean="0"/>
              <a:t>One wrapper induction algorithm: Stalker</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en-US" b="1" dirty="0" smtClean="0">
                <a:solidFill>
                  <a:schemeClr val="accent2"/>
                </a:solidFill>
                <a:effectLst>
                  <a:outerShdw blurRad="38100" dist="38100" dir="2700000" algn="tl">
                    <a:srgbClr val="DDDDDD"/>
                  </a:outerShdw>
                </a:effectLst>
              </a:rPr>
              <a:t>Recall</a:t>
            </a:r>
            <a:endParaRPr lang="en-US" b="1" dirty="0">
              <a:solidFill>
                <a:schemeClr val="accent2"/>
              </a:solidFill>
              <a:effectLst>
                <a:outerShdw blurRad="38100" dist="38100" dir="2700000" algn="tl">
                  <a:srgbClr val="DDDDDD"/>
                </a:outerShdw>
              </a:effectLst>
            </a:endParaRPr>
          </a:p>
        </p:txBody>
      </p:sp>
      <p:pic>
        <p:nvPicPr>
          <p:cNvPr id="31751" name="Picture 7" descr="C:\School\cs254\Presentation\45angle-r.jpg"/>
          <p:cNvPicPr>
            <a:picLocks noChangeAspect="1" noChangeArrowheads="1"/>
          </p:cNvPicPr>
          <p:nvPr/>
        </p:nvPicPr>
        <p:blipFill>
          <a:blip r:embed="rId2">
            <a:lum contrast="24000"/>
          </a:blip>
          <a:srcRect/>
          <a:stretch>
            <a:fillRect/>
          </a:stretch>
        </p:blipFill>
        <p:spPr bwMode="auto">
          <a:xfrm>
            <a:off x="914400" y="990600"/>
            <a:ext cx="7391400" cy="5726113"/>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lstStyle/>
          <a:p>
            <a:r>
              <a:rPr lang="en-US" b="1" dirty="0" smtClean="0">
                <a:solidFill>
                  <a:schemeClr val="accent2"/>
                </a:solidFill>
                <a:effectLst>
                  <a:outerShdw blurRad="38100" dist="38100" dir="2700000" algn="tl">
                    <a:srgbClr val="DDDDDD"/>
                  </a:outerShdw>
                </a:effectLst>
              </a:rPr>
              <a:t>Precision</a:t>
            </a:r>
            <a:endParaRPr lang="en-US" b="1" dirty="0">
              <a:solidFill>
                <a:schemeClr val="accent2"/>
              </a:solidFill>
              <a:effectLst>
                <a:outerShdw blurRad="38100" dist="38100" dir="2700000" algn="tl">
                  <a:srgbClr val="DDDDDD"/>
                </a:outerShdw>
              </a:effectLst>
            </a:endParaRPr>
          </a:p>
        </p:txBody>
      </p:sp>
      <p:pic>
        <p:nvPicPr>
          <p:cNvPr id="32774" name="Picture 6" descr="C:\School\cs254\Presentation\45angle-p.jpg"/>
          <p:cNvPicPr>
            <a:picLocks noChangeAspect="1" noChangeArrowheads="1"/>
          </p:cNvPicPr>
          <p:nvPr/>
        </p:nvPicPr>
        <p:blipFill>
          <a:blip r:embed="rId2">
            <a:lum contrast="18000"/>
          </a:blip>
          <a:srcRect/>
          <a:stretch>
            <a:fillRect/>
          </a:stretch>
        </p:blipFill>
        <p:spPr bwMode="auto">
          <a:xfrm>
            <a:off x="914400" y="914400"/>
            <a:ext cx="7315200" cy="580072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0"/>
            <a:ext cx="7772400" cy="1143000"/>
          </a:xfrm>
        </p:spPr>
        <p:txBody>
          <a:bodyPr/>
          <a:lstStyle/>
          <a:p>
            <a:r>
              <a:rPr lang="en-US" b="1" dirty="0" smtClean="0">
                <a:solidFill>
                  <a:schemeClr val="accent2"/>
                </a:solidFill>
                <a:effectLst>
                  <a:outerShdw blurRad="38100" dist="38100" dir="2700000" algn="tl">
                    <a:srgbClr val="DDDDDD"/>
                  </a:outerShdw>
                </a:effectLst>
              </a:rPr>
              <a:t>F1</a:t>
            </a:r>
            <a:endParaRPr lang="en-US" b="1" dirty="0">
              <a:solidFill>
                <a:schemeClr val="accent2"/>
              </a:solidFill>
              <a:effectLst>
                <a:outerShdw blurRad="38100" dist="38100" dir="2700000" algn="tl">
                  <a:srgbClr val="DDDDDD"/>
                </a:outerShdw>
              </a:effectLst>
            </a:endParaRPr>
          </a:p>
        </p:txBody>
      </p:sp>
      <p:pic>
        <p:nvPicPr>
          <p:cNvPr id="33798" name="Picture 6" descr="C:\School\cs254\Presentation\45angle-f1.jpg"/>
          <p:cNvPicPr>
            <a:picLocks noChangeAspect="1" noChangeArrowheads="1"/>
          </p:cNvPicPr>
          <p:nvPr/>
        </p:nvPicPr>
        <p:blipFill>
          <a:blip r:embed="rId2">
            <a:lum contrast="18000"/>
          </a:blip>
          <a:srcRect/>
          <a:stretch>
            <a:fillRect/>
          </a:stretch>
        </p:blipFill>
        <p:spPr bwMode="auto">
          <a:xfrm>
            <a:off x="914400" y="990600"/>
            <a:ext cx="7239000" cy="578167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0"/>
            <a:ext cx="7772400" cy="1143000"/>
          </a:xfrm>
        </p:spPr>
        <p:txBody>
          <a:bodyPr/>
          <a:lstStyle/>
          <a:p>
            <a:r>
              <a:rPr lang="en-US" dirty="0" smtClean="0"/>
              <a:t>Data regularity is important!</a:t>
            </a:r>
            <a:endParaRPr lang="en-US" dirty="0"/>
          </a:p>
        </p:txBody>
      </p:sp>
      <p:sp>
        <p:nvSpPr>
          <p:cNvPr id="47107" name="Rectangle 3"/>
          <p:cNvSpPr>
            <a:spLocks noGrp="1" noChangeArrowheads="1"/>
          </p:cNvSpPr>
          <p:nvPr>
            <p:ph type="body" idx="1"/>
          </p:nvPr>
        </p:nvSpPr>
        <p:spPr>
          <a:xfrm>
            <a:off x="1143000" y="3962400"/>
            <a:ext cx="7802563" cy="2133600"/>
          </a:xfrm>
        </p:spPr>
        <p:txBody>
          <a:bodyPr/>
          <a:lstStyle/>
          <a:p>
            <a:pPr>
              <a:lnSpc>
                <a:spcPct val="90000"/>
              </a:lnSpc>
            </a:pPr>
            <a:r>
              <a:rPr lang="en-US"/>
              <a:t>As the regularity decreases, so does the performance</a:t>
            </a:r>
          </a:p>
          <a:p>
            <a:pPr>
              <a:lnSpc>
                <a:spcPct val="90000"/>
              </a:lnSpc>
            </a:pPr>
            <a:r>
              <a:rPr lang="en-US"/>
              <a:t>Algorithms interact differently at with different levels of regularity</a:t>
            </a:r>
          </a:p>
        </p:txBody>
      </p:sp>
      <p:grpSp>
        <p:nvGrpSpPr>
          <p:cNvPr id="2" name="Group 32"/>
          <p:cNvGrpSpPr>
            <a:grpSpLocks/>
          </p:cNvGrpSpPr>
          <p:nvPr/>
        </p:nvGrpSpPr>
        <p:grpSpPr bwMode="auto">
          <a:xfrm>
            <a:off x="6400800" y="1219200"/>
            <a:ext cx="2743200" cy="2133600"/>
            <a:chOff x="3744" y="816"/>
            <a:chExt cx="1992" cy="1549"/>
          </a:xfrm>
        </p:grpSpPr>
        <p:graphicFrame>
          <p:nvGraphicFramePr>
            <p:cNvPr id="47122" name="Object 18"/>
            <p:cNvGraphicFramePr>
              <a:graphicFrameLocks noChangeAspect="1"/>
            </p:cNvGraphicFramePr>
            <p:nvPr/>
          </p:nvGraphicFramePr>
          <p:xfrm>
            <a:off x="3744" y="871"/>
            <a:ext cx="1992" cy="1494"/>
          </p:xfrm>
          <a:graphic>
            <a:graphicData uri="http://schemas.openxmlformats.org/presentationml/2006/ole">
              <p:oleObj spid="_x0000_s1430535" name="Chart" r:id="rId3" imgW="2743200" imgH="2057400" progId="Excel.Sheet.8">
                <p:embed/>
              </p:oleObj>
            </a:graphicData>
          </a:graphic>
        </p:graphicFrame>
        <p:sp>
          <p:nvSpPr>
            <p:cNvPr id="47123" name="Text Box 19"/>
            <p:cNvSpPr txBox="1">
              <a:spLocks noChangeArrowheads="1"/>
            </p:cNvSpPr>
            <p:nvPr/>
          </p:nvSpPr>
          <p:spPr bwMode="auto">
            <a:xfrm>
              <a:off x="4091" y="816"/>
              <a:ext cx="1534" cy="204"/>
            </a:xfrm>
            <a:prstGeom prst="rect">
              <a:avLst/>
            </a:prstGeom>
            <a:noFill/>
            <a:ln w="9525">
              <a:noFill/>
              <a:miter lim="800000"/>
              <a:headEnd/>
              <a:tailEnd/>
            </a:ln>
          </p:spPr>
          <p:txBody>
            <a:bodyPr lIns="0" rIns="0">
              <a:prstTxWarp prst="textNoShape">
                <a:avLst/>
              </a:prstTxWarp>
            </a:bodyPr>
            <a:lstStyle/>
            <a:p>
              <a:pPr algn="ctr" eaLnBrk="0" hangingPunct="0"/>
              <a:r>
                <a:rPr lang="en-US" sz="1400" b="1">
                  <a:latin typeface="Arial" pitchFamily="-107" charset="0"/>
                </a:rPr>
                <a:t>Natural text</a:t>
              </a:r>
            </a:p>
          </p:txBody>
        </p:sp>
      </p:grpSp>
      <p:grpSp>
        <p:nvGrpSpPr>
          <p:cNvPr id="3" name="Group 21"/>
          <p:cNvGrpSpPr>
            <a:grpSpLocks/>
          </p:cNvGrpSpPr>
          <p:nvPr/>
        </p:nvGrpSpPr>
        <p:grpSpPr bwMode="auto">
          <a:xfrm>
            <a:off x="990600" y="1143000"/>
            <a:ext cx="2895600" cy="2251075"/>
            <a:chOff x="336" y="1056"/>
            <a:chExt cx="1728" cy="1344"/>
          </a:xfrm>
        </p:grpSpPr>
        <p:pic>
          <p:nvPicPr>
            <p:cNvPr id="47126" name="Picture 22"/>
            <p:cNvPicPr>
              <a:picLocks noChangeAspect="1" noChangeArrowheads="1"/>
            </p:cNvPicPr>
            <p:nvPr/>
          </p:nvPicPr>
          <p:blipFill>
            <a:blip r:embed="rId4"/>
            <a:srcRect/>
            <a:stretch>
              <a:fillRect/>
            </a:stretch>
          </p:blipFill>
          <p:spPr bwMode="auto">
            <a:xfrm>
              <a:off x="336" y="1104"/>
              <a:ext cx="1728" cy="1296"/>
            </a:xfrm>
            <a:prstGeom prst="rect">
              <a:avLst/>
            </a:prstGeom>
            <a:noFill/>
          </p:spPr>
        </p:pic>
        <p:sp>
          <p:nvSpPr>
            <p:cNvPr id="47127" name="Text Box 23"/>
            <p:cNvSpPr txBox="1">
              <a:spLocks noChangeArrowheads="1"/>
            </p:cNvSpPr>
            <p:nvPr/>
          </p:nvSpPr>
          <p:spPr bwMode="auto">
            <a:xfrm>
              <a:off x="624" y="1056"/>
              <a:ext cx="1330" cy="178"/>
            </a:xfrm>
            <a:prstGeom prst="rect">
              <a:avLst/>
            </a:prstGeom>
            <a:noFill/>
            <a:ln w="9525">
              <a:noFill/>
              <a:miter lim="800000"/>
              <a:headEnd/>
              <a:tailEnd/>
            </a:ln>
          </p:spPr>
          <p:txBody>
            <a:bodyPr lIns="0" rIns="0">
              <a:prstTxWarp prst="textNoShape">
                <a:avLst/>
              </a:prstTxWarp>
            </a:bodyPr>
            <a:lstStyle/>
            <a:p>
              <a:pPr algn="ctr" eaLnBrk="0" hangingPunct="0"/>
              <a:r>
                <a:rPr lang="en-US" sz="1400" b="1">
                  <a:latin typeface="Arial" pitchFamily="-107" charset="0"/>
                </a:rPr>
                <a:t>Highly structured</a:t>
              </a:r>
            </a:p>
          </p:txBody>
        </p:sp>
      </p:grpSp>
      <p:grpSp>
        <p:nvGrpSpPr>
          <p:cNvPr id="4" name="Group 24"/>
          <p:cNvGrpSpPr>
            <a:grpSpLocks/>
          </p:cNvGrpSpPr>
          <p:nvPr/>
        </p:nvGrpSpPr>
        <p:grpSpPr bwMode="auto">
          <a:xfrm>
            <a:off x="3810000" y="1219200"/>
            <a:ext cx="2743200" cy="2133600"/>
            <a:chOff x="2016" y="1056"/>
            <a:chExt cx="1728" cy="1344"/>
          </a:xfrm>
        </p:grpSpPr>
        <p:graphicFrame>
          <p:nvGraphicFramePr>
            <p:cNvPr id="47129" name="Object 25"/>
            <p:cNvGraphicFramePr>
              <a:graphicFrameLocks noChangeAspect="1"/>
            </p:cNvGraphicFramePr>
            <p:nvPr/>
          </p:nvGraphicFramePr>
          <p:xfrm>
            <a:off x="2016" y="1104"/>
            <a:ext cx="1728" cy="1296"/>
          </p:xfrm>
          <a:graphic>
            <a:graphicData uri="http://schemas.openxmlformats.org/presentationml/2006/ole">
              <p:oleObj spid="_x0000_s1430534" r:id="rId5" imgW="2743200" imgH="2057400" progId="Excel.Sheet.8">
                <p:embed/>
              </p:oleObj>
            </a:graphicData>
          </a:graphic>
        </p:graphicFrame>
        <p:sp>
          <p:nvSpPr>
            <p:cNvPr id="47130" name="Text Box 26"/>
            <p:cNvSpPr txBox="1">
              <a:spLocks noChangeArrowheads="1"/>
            </p:cNvSpPr>
            <p:nvPr/>
          </p:nvSpPr>
          <p:spPr bwMode="auto">
            <a:xfrm>
              <a:off x="2304" y="1056"/>
              <a:ext cx="1330" cy="178"/>
            </a:xfrm>
            <a:prstGeom prst="rect">
              <a:avLst/>
            </a:prstGeom>
            <a:noFill/>
            <a:ln w="9525">
              <a:noFill/>
              <a:miter lim="800000"/>
              <a:headEnd/>
              <a:tailEnd/>
            </a:ln>
          </p:spPr>
          <p:txBody>
            <a:bodyPr lIns="0" rIns="0">
              <a:prstTxWarp prst="textNoShape">
                <a:avLst/>
              </a:prstTxWarp>
            </a:bodyPr>
            <a:lstStyle/>
            <a:p>
              <a:pPr algn="ctr" eaLnBrk="0" hangingPunct="0"/>
              <a:r>
                <a:rPr lang="en-US" sz="1400" b="1">
                  <a:latin typeface="Arial" pitchFamily="-107" charset="0"/>
                </a:rPr>
                <a:t>Partially structured</a:t>
              </a:r>
            </a:p>
          </p:txBody>
        </p:sp>
      </p:grpSp>
      <p:grpSp>
        <p:nvGrpSpPr>
          <p:cNvPr id="5" name="Group 27"/>
          <p:cNvGrpSpPr>
            <a:grpSpLocks/>
          </p:cNvGrpSpPr>
          <p:nvPr/>
        </p:nvGrpSpPr>
        <p:grpSpPr bwMode="auto">
          <a:xfrm>
            <a:off x="2667000" y="3276600"/>
            <a:ext cx="4724400" cy="495300"/>
            <a:chOff x="1440" y="2344"/>
            <a:chExt cx="2976" cy="312"/>
          </a:xfrm>
        </p:grpSpPr>
        <p:graphicFrame>
          <p:nvGraphicFramePr>
            <p:cNvPr id="47132" name="Object 28"/>
            <p:cNvGraphicFramePr>
              <a:graphicFrameLocks noChangeAspect="1"/>
            </p:cNvGraphicFramePr>
            <p:nvPr/>
          </p:nvGraphicFramePr>
          <p:xfrm>
            <a:off x="1440" y="2344"/>
            <a:ext cx="864" cy="240"/>
          </p:xfrm>
          <a:graphic>
            <a:graphicData uri="http://schemas.openxmlformats.org/presentationml/2006/ole">
              <p:oleObj spid="_x0000_s1430530" name="Chart" r:id="rId6" imgW="2743652" imgH="2057625" progId="Excel.Sheet.8">
                <p:embed/>
              </p:oleObj>
            </a:graphicData>
          </a:graphic>
        </p:graphicFrame>
        <p:graphicFrame>
          <p:nvGraphicFramePr>
            <p:cNvPr id="47133" name="Object 29"/>
            <p:cNvGraphicFramePr>
              <a:graphicFrameLocks noChangeAspect="1"/>
            </p:cNvGraphicFramePr>
            <p:nvPr/>
          </p:nvGraphicFramePr>
          <p:xfrm>
            <a:off x="2112" y="2400"/>
            <a:ext cx="864" cy="192"/>
          </p:xfrm>
          <a:graphic>
            <a:graphicData uri="http://schemas.openxmlformats.org/presentationml/2006/ole">
              <p:oleObj spid="_x0000_s1430531" name="Chart" r:id="rId7" imgW="2743652" imgH="2057625" progId="Excel.Sheet.8">
                <p:embed/>
              </p:oleObj>
            </a:graphicData>
          </a:graphic>
        </p:graphicFrame>
        <p:graphicFrame>
          <p:nvGraphicFramePr>
            <p:cNvPr id="47134" name="Object 30"/>
            <p:cNvGraphicFramePr>
              <a:graphicFrameLocks noChangeAspect="1"/>
            </p:cNvGraphicFramePr>
            <p:nvPr/>
          </p:nvGraphicFramePr>
          <p:xfrm>
            <a:off x="2880" y="2408"/>
            <a:ext cx="864" cy="144"/>
          </p:xfrm>
          <a:graphic>
            <a:graphicData uri="http://schemas.openxmlformats.org/presentationml/2006/ole">
              <p:oleObj spid="_x0000_s1430532" name="Chart" r:id="rId8" imgW="2743652" imgH="2057625" progId="Excel.Sheet.8">
                <p:embed/>
              </p:oleObj>
            </a:graphicData>
          </a:graphic>
        </p:graphicFrame>
        <p:graphicFrame>
          <p:nvGraphicFramePr>
            <p:cNvPr id="47135" name="Object 31"/>
            <p:cNvGraphicFramePr>
              <a:graphicFrameLocks noChangeAspect="1"/>
            </p:cNvGraphicFramePr>
            <p:nvPr/>
          </p:nvGraphicFramePr>
          <p:xfrm>
            <a:off x="3552" y="2368"/>
            <a:ext cx="864" cy="288"/>
          </p:xfrm>
          <a:graphic>
            <a:graphicData uri="http://schemas.openxmlformats.org/presentationml/2006/ole">
              <p:oleObj spid="_x0000_s1430533" name="Chart" r:id="rId9" imgW="2743652" imgH="2057625" progId="Excel.Sheet.8">
                <p:embed/>
              </p:oleObj>
            </a:graphicData>
          </a:graphic>
        </p:graphicFrame>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152400"/>
            <a:ext cx="7772400" cy="1143000"/>
          </a:xfrm>
        </p:spPr>
        <p:txBody>
          <a:bodyPr/>
          <a:lstStyle/>
          <a:p>
            <a:r>
              <a:rPr lang="en-US" dirty="0" smtClean="0">
                <a:solidFill>
                  <a:schemeClr val="accent2"/>
                </a:solidFill>
                <a:effectLst>
                  <a:outerShdw blurRad="38100" dist="38100" dir="2700000" algn="tl">
                    <a:srgbClr val="DDDDDD"/>
                  </a:outerShdw>
                </a:effectLst>
              </a:rPr>
              <a:t>How important are features?</a:t>
            </a:r>
            <a:endParaRPr lang="en-US" b="1" dirty="0">
              <a:solidFill>
                <a:schemeClr val="accent2"/>
              </a:solidFill>
              <a:effectLst>
                <a:outerShdw blurRad="38100" dist="38100" dir="2700000" algn="tl">
                  <a:srgbClr val="DDDDDD"/>
                </a:outerShdw>
              </a:effectLst>
            </a:endParaRPr>
          </a:p>
        </p:txBody>
      </p:sp>
      <p:graphicFrame>
        <p:nvGraphicFramePr>
          <p:cNvPr id="29786" name="Group 90"/>
          <p:cNvGraphicFramePr>
            <a:graphicFrameLocks noGrp="1"/>
          </p:cNvGraphicFramePr>
          <p:nvPr/>
        </p:nvGraphicFramePr>
        <p:xfrm>
          <a:off x="1143000" y="2362200"/>
          <a:ext cx="7253605" cy="1981200"/>
        </p:xfrm>
        <a:graphic>
          <a:graphicData uri="http://schemas.openxmlformats.org/drawingml/2006/table">
            <a:tbl>
              <a:tblPr/>
              <a:tblGrid>
                <a:gridCol w="1285875"/>
                <a:gridCol w="208280"/>
                <a:gridCol w="1503362"/>
                <a:gridCol w="1524000"/>
                <a:gridCol w="1371600"/>
                <a:gridCol w="136048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wildcards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speaker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stime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etime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none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69.2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95.7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83.4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just &lt;*&gt;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49.4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73.5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a:ln>
                            <a:noFill/>
                          </a:ln>
                          <a:solidFill>
                            <a:srgbClr val="008000"/>
                          </a:solidFill>
                          <a:effectLst/>
                          <a:latin typeface="Times New Roman" pitchFamily="-107" charset="0"/>
                        </a:rPr>
                        <a:t>95.0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default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67.7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a:ln>
                            <a:noFill/>
                          </a:ln>
                          <a:solidFill>
                            <a:srgbClr val="008000"/>
                          </a:solidFill>
                          <a:effectLst/>
                          <a:latin typeface="Times New Roman" pitchFamily="-107" charset="0"/>
                        </a:rPr>
                        <a:t>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a:ln>
                            <a:noFill/>
                          </a:ln>
                          <a:solidFill>
                            <a:srgbClr val="008000"/>
                          </a:solidFill>
                          <a:effectLst/>
                          <a:latin typeface="Times New Roman" pitchFamily="-107" charset="0"/>
                        </a:rPr>
                        <a:t>99.4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94.6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lexical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sng" strike="noStrike" cap="none" normalizeH="0" baseline="0">
                        <a:ln>
                          <a:noFill/>
                        </a:ln>
                        <a:solidFill>
                          <a:schemeClr val="tx1"/>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a:ln>
                            <a:noFill/>
                          </a:ln>
                          <a:solidFill>
                            <a:srgbClr val="008000"/>
                          </a:solidFill>
                          <a:effectLst/>
                          <a:latin typeface="Times New Roman" pitchFamily="-107" charset="0"/>
                        </a:rPr>
                        <a:t>73.5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07"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07"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53" name="Text Box 57"/>
          <p:cNvSpPr txBox="1">
            <a:spLocks noChangeArrowheads="1"/>
          </p:cNvSpPr>
          <p:nvPr/>
        </p:nvSpPr>
        <p:spPr bwMode="auto">
          <a:xfrm>
            <a:off x="228600" y="4648200"/>
            <a:ext cx="8686800" cy="2031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t>default:</a:t>
            </a:r>
            <a:r>
              <a:rPr lang="en-US" b="1" dirty="0" smtClean="0"/>
              <a:t> a set of eight wildcards</a:t>
            </a:r>
          </a:p>
          <a:p>
            <a:pPr>
              <a:spcBef>
                <a:spcPct val="50000"/>
              </a:spcBef>
            </a:pPr>
            <a:r>
              <a:rPr lang="en-US" b="1" dirty="0"/>
              <a:t>lexical: task specific lexical resources: </a:t>
            </a:r>
          </a:p>
          <a:p>
            <a:pPr lvl="1">
              <a:spcBef>
                <a:spcPct val="50000"/>
              </a:spcBef>
              <a:buFontTx/>
              <a:buChar char="•"/>
            </a:pPr>
            <a:r>
              <a:rPr lang="en-US" b="1" dirty="0"/>
              <a:t>  &lt;</a:t>
            </a:r>
            <a:r>
              <a:rPr lang="en-US" b="1" dirty="0" err="1"/>
              <a:t>FName</a:t>
            </a:r>
            <a:r>
              <a:rPr lang="en-US" b="1" dirty="0"/>
              <a:t>&gt;:  common first names released by U.S. Census Bureau.</a:t>
            </a:r>
          </a:p>
          <a:p>
            <a:pPr lvl="1">
              <a:spcBef>
                <a:spcPct val="50000"/>
              </a:spcBef>
              <a:buFontTx/>
              <a:buChar char="•"/>
            </a:pPr>
            <a:r>
              <a:rPr lang="en-US" b="1" dirty="0"/>
              <a:t>  &lt;</a:t>
            </a:r>
            <a:r>
              <a:rPr lang="en-US" b="1" dirty="0" err="1"/>
              <a:t>LName</a:t>
            </a:r>
            <a:r>
              <a:rPr lang="en-US" b="1" dirty="0"/>
              <a:t>&gt;:  common last names</a:t>
            </a:r>
          </a:p>
          <a:p>
            <a:pPr lvl="1">
              <a:spcBef>
                <a:spcPct val="50000"/>
              </a:spcBef>
              <a:buFontTx/>
              <a:buChar char="•"/>
            </a:pPr>
            <a:r>
              <a:rPr lang="en-US" b="1" dirty="0"/>
              <a:t>  &lt;NEW&gt;:  tokens not found in /</a:t>
            </a:r>
            <a:r>
              <a:rPr lang="en-US" b="1" dirty="0" err="1"/>
              <a:t>usr/dict/words</a:t>
            </a:r>
            <a:r>
              <a:rPr lang="en-US" b="1" dirty="0"/>
              <a:t> on Unix</a:t>
            </a:r>
          </a:p>
        </p:txBody>
      </p:sp>
      <p:sp>
        <p:nvSpPr>
          <p:cNvPr id="6" name="TextBox 5"/>
          <p:cNvSpPr txBox="1"/>
          <p:nvPr/>
        </p:nvSpPr>
        <p:spPr>
          <a:xfrm>
            <a:off x="381000" y="1066800"/>
            <a:ext cx="8468985" cy="830997"/>
          </a:xfrm>
          <a:prstGeom prst="rect">
            <a:avLst/>
          </a:prstGeom>
          <a:noFill/>
        </p:spPr>
        <p:txBody>
          <a:bodyPr wrap="none" rtlCol="0">
            <a:spAutoFit/>
          </a:bodyPr>
          <a:lstStyle/>
          <a:p>
            <a:r>
              <a:rPr lang="en-US" sz="2400" dirty="0" smtClean="0">
                <a:solidFill>
                  <a:srgbClr val="0000FF"/>
                </a:solidFill>
              </a:rPr>
              <a:t>- One of the challenges for IE methods is </a:t>
            </a:r>
            <a:r>
              <a:rPr lang="en-US" sz="2400" dirty="0" err="1" smtClean="0">
                <a:solidFill>
                  <a:srgbClr val="0000FF"/>
                </a:solidFill>
              </a:rPr>
              <a:t>generalizability</a:t>
            </a:r>
            <a:endParaRPr lang="en-US" sz="2400" dirty="0" smtClean="0">
              <a:solidFill>
                <a:srgbClr val="0000FF"/>
              </a:solidFill>
            </a:endParaRPr>
          </a:p>
          <a:p>
            <a:r>
              <a:rPr lang="en-US" sz="2400" dirty="0" smtClean="0">
                <a:solidFill>
                  <a:srgbClr val="0000FF"/>
                </a:solidFill>
              </a:rPr>
              <a:t>- Wildcards can help with this</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Improving task regularity</a:t>
            </a:r>
          </a:p>
        </p:txBody>
      </p:sp>
      <p:sp>
        <p:nvSpPr>
          <p:cNvPr id="54275" name="Rectangle 3"/>
          <p:cNvSpPr>
            <a:spLocks noGrp="1" noChangeArrowheads="1"/>
          </p:cNvSpPr>
          <p:nvPr>
            <p:ph type="body" idx="1"/>
          </p:nvPr>
        </p:nvSpPr>
        <p:spPr>
          <a:xfrm>
            <a:off x="1143000" y="1828800"/>
            <a:ext cx="7772400" cy="2895600"/>
          </a:xfrm>
        </p:spPr>
        <p:txBody>
          <a:bodyPr/>
          <a:lstStyle/>
          <a:p>
            <a:r>
              <a:rPr lang="en-US"/>
              <a:t>Instead of altering methods, alter text</a:t>
            </a:r>
          </a:p>
          <a:p>
            <a:r>
              <a:rPr lang="en-US"/>
              <a:t>Idea:  Add limited grammatical information</a:t>
            </a:r>
          </a:p>
          <a:p>
            <a:pPr lvl="1"/>
            <a:r>
              <a:rPr lang="en-US"/>
              <a:t>Run shallow parser over text</a:t>
            </a:r>
          </a:p>
          <a:p>
            <a:pPr lvl="1"/>
            <a:r>
              <a:rPr lang="en-US"/>
              <a:t>Flatten parse tree and insert as tags</a:t>
            </a:r>
          </a:p>
        </p:txBody>
      </p:sp>
      <p:grpSp>
        <p:nvGrpSpPr>
          <p:cNvPr id="2" name="Group 5"/>
          <p:cNvGrpSpPr>
            <a:grpSpLocks/>
          </p:cNvGrpSpPr>
          <p:nvPr/>
        </p:nvGrpSpPr>
        <p:grpSpPr bwMode="auto">
          <a:xfrm>
            <a:off x="838200" y="5029200"/>
            <a:ext cx="7467600" cy="1295400"/>
            <a:chOff x="528" y="3312"/>
            <a:chExt cx="4704" cy="816"/>
          </a:xfrm>
        </p:grpSpPr>
        <p:sp>
          <p:nvSpPr>
            <p:cNvPr id="54278" name="Rectangle 6"/>
            <p:cNvSpPr>
              <a:spLocks noChangeArrowheads="1"/>
            </p:cNvSpPr>
            <p:nvPr/>
          </p:nvSpPr>
          <p:spPr bwMode="auto">
            <a:xfrm>
              <a:off x="528" y="3312"/>
              <a:ext cx="4704" cy="538"/>
            </a:xfrm>
            <a:prstGeom prst="rect">
              <a:avLst/>
            </a:prstGeom>
            <a:noFill/>
            <a:ln w="9525">
              <a:noFill/>
              <a:miter lim="800000"/>
              <a:headEnd/>
              <a:tailEnd/>
            </a:ln>
            <a:effectLst/>
          </p:spPr>
          <p:txBody>
            <a:bodyPr>
              <a:prstTxWarp prst="textNoShape">
                <a:avLst/>
              </a:prstTxWarp>
              <a:spAutoFit/>
            </a:bodyPr>
            <a:lstStyle/>
            <a:p>
              <a:pPr algn="ctr"/>
              <a:r>
                <a:rPr lang="en-US" sz="2000" u="sng">
                  <a:latin typeface="Arial" pitchFamily="-107" charset="0"/>
                  <a:ea typeface="Courier New" pitchFamily="-107" charset="0"/>
                  <a:cs typeface="Courier New" pitchFamily="-107" charset="0"/>
                </a:rPr>
                <a:t>Example of Tagged Sentence:</a:t>
              </a:r>
            </a:p>
            <a:p>
              <a:pPr algn="ctr"/>
              <a:endParaRPr lang="en-US" sz="1000" u="sng">
                <a:latin typeface="Arial" pitchFamily="-107" charset="0"/>
                <a:ea typeface="Courier New" pitchFamily="-107" charset="0"/>
                <a:cs typeface="Courier New" pitchFamily="-107" charset="0"/>
              </a:endParaRPr>
            </a:p>
            <a:p>
              <a:pPr algn="ctr"/>
              <a:r>
                <a:rPr lang="en-US" sz="2000" b="1">
                  <a:solidFill>
                    <a:schemeClr val="accent2"/>
                  </a:solidFill>
                  <a:latin typeface="Arial" pitchFamily="-107" charset="0"/>
                  <a:ea typeface="Times New Roman" pitchFamily="-107" charset="0"/>
                  <a:cs typeface="Times New Roman" pitchFamily="-107" charset="0"/>
                </a:rPr>
                <a:t>Uba2p</a:t>
              </a:r>
              <a:r>
                <a:rPr lang="en-US" sz="2000" b="1">
                  <a:latin typeface="Arial" pitchFamily="-107" charset="0"/>
                  <a:ea typeface="Times New Roman" pitchFamily="-107" charset="0"/>
                  <a:cs typeface="Times New Roman" pitchFamily="-107" charset="0"/>
                </a:rPr>
                <a:t> </a:t>
              </a:r>
              <a:r>
                <a:rPr lang="en-US" sz="2000" b="1">
                  <a:solidFill>
                    <a:srgbClr val="800000"/>
                  </a:solidFill>
                  <a:latin typeface="Arial" pitchFamily="-107" charset="0"/>
                  <a:ea typeface="Times New Roman" pitchFamily="-107" charset="0"/>
                  <a:cs typeface="Times New Roman" pitchFamily="-107" charset="0"/>
                </a:rPr>
                <a:t>is located largely</a:t>
              </a:r>
              <a:r>
                <a:rPr lang="en-US" sz="2000" b="1">
                  <a:latin typeface="Arial" pitchFamily="-107" charset="0"/>
                  <a:ea typeface="Times New Roman" pitchFamily="-107" charset="0"/>
                  <a:cs typeface="Times New Roman" pitchFamily="-107" charset="0"/>
                </a:rPr>
                <a:t> </a:t>
              </a:r>
              <a:r>
                <a:rPr lang="en-US" sz="2000" b="1">
                  <a:solidFill>
                    <a:srgbClr val="006600"/>
                  </a:solidFill>
                  <a:latin typeface="Arial" pitchFamily="-107" charset="0"/>
                  <a:ea typeface="Times New Roman" pitchFamily="-107" charset="0"/>
                  <a:cs typeface="Times New Roman" pitchFamily="-107" charset="0"/>
                </a:rPr>
                <a:t>in</a:t>
              </a:r>
              <a:r>
                <a:rPr lang="en-US" sz="2000" b="1">
                  <a:latin typeface="Arial" pitchFamily="-107" charset="0"/>
                  <a:ea typeface="Times New Roman" pitchFamily="-107" charset="0"/>
                  <a:cs typeface="Times New Roman" pitchFamily="-107" charset="0"/>
                </a:rPr>
                <a:t> </a:t>
              </a:r>
              <a:r>
                <a:rPr lang="en-US" sz="2000" b="1">
                  <a:solidFill>
                    <a:schemeClr val="accent2"/>
                  </a:solidFill>
                  <a:latin typeface="Arial" pitchFamily="-107" charset="0"/>
                  <a:ea typeface="Times New Roman" pitchFamily="-107" charset="0"/>
                  <a:cs typeface="Times New Roman" pitchFamily="-107" charset="0"/>
                </a:rPr>
                <a:t>the nucleus</a:t>
              </a:r>
              <a:r>
                <a:rPr lang="en-US" sz="2000" b="1">
                  <a:latin typeface="Arial" pitchFamily="-107" charset="0"/>
                  <a:ea typeface="Times New Roman" pitchFamily="-107" charset="0"/>
                  <a:cs typeface="Times New Roman" pitchFamily="-107" charset="0"/>
                </a:rPr>
                <a:t>.</a:t>
              </a:r>
              <a:endParaRPr lang="en-US" sz="2000">
                <a:latin typeface="Arial" pitchFamily="-107" charset="0"/>
              </a:endParaRPr>
            </a:p>
          </p:txBody>
        </p:sp>
        <p:sp>
          <p:nvSpPr>
            <p:cNvPr id="54279" name="Text Box 7"/>
            <p:cNvSpPr txBox="1">
              <a:spLocks noChangeArrowheads="1"/>
            </p:cNvSpPr>
            <p:nvPr/>
          </p:nvSpPr>
          <p:spPr bwMode="auto">
            <a:xfrm>
              <a:off x="1296" y="3916"/>
              <a:ext cx="63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latin typeface="Arial" pitchFamily="-107" charset="0"/>
                </a:rPr>
                <a:t>NP_SEG</a:t>
              </a:r>
            </a:p>
          </p:txBody>
        </p:sp>
        <p:sp>
          <p:nvSpPr>
            <p:cNvPr id="54280" name="Text Box 8"/>
            <p:cNvSpPr txBox="1">
              <a:spLocks noChangeArrowheads="1"/>
            </p:cNvSpPr>
            <p:nvPr/>
          </p:nvSpPr>
          <p:spPr bwMode="auto">
            <a:xfrm>
              <a:off x="2160" y="3916"/>
              <a:ext cx="627" cy="212"/>
            </a:xfrm>
            <a:prstGeom prst="rect">
              <a:avLst/>
            </a:prstGeom>
            <a:noFill/>
            <a:ln w="9525">
              <a:noFill/>
              <a:miter lim="800000"/>
              <a:headEnd/>
              <a:tailEnd/>
            </a:ln>
            <a:effectLst/>
          </p:spPr>
          <p:txBody>
            <a:bodyPr wrap="none">
              <a:prstTxWarp prst="textNoShape">
                <a:avLst/>
              </a:prstTxWarp>
              <a:spAutoFit/>
            </a:bodyPr>
            <a:lstStyle/>
            <a:p>
              <a:r>
                <a:rPr lang="en-US" sz="1600">
                  <a:solidFill>
                    <a:srgbClr val="800000"/>
                  </a:solidFill>
                  <a:latin typeface="Arial" pitchFamily="-107" charset="0"/>
                </a:rPr>
                <a:t>VP_SEG</a:t>
              </a:r>
            </a:p>
          </p:txBody>
        </p:sp>
        <p:sp>
          <p:nvSpPr>
            <p:cNvPr id="54281" name="Text Box 9"/>
            <p:cNvSpPr txBox="1">
              <a:spLocks noChangeArrowheads="1"/>
            </p:cNvSpPr>
            <p:nvPr/>
          </p:nvSpPr>
          <p:spPr bwMode="auto">
            <a:xfrm>
              <a:off x="3021" y="3916"/>
              <a:ext cx="627" cy="212"/>
            </a:xfrm>
            <a:prstGeom prst="rect">
              <a:avLst/>
            </a:prstGeom>
            <a:noFill/>
            <a:ln w="9525">
              <a:noFill/>
              <a:miter lim="800000"/>
              <a:headEnd/>
              <a:tailEnd/>
            </a:ln>
            <a:effectLst/>
          </p:spPr>
          <p:txBody>
            <a:bodyPr wrap="none">
              <a:prstTxWarp prst="textNoShape">
                <a:avLst/>
              </a:prstTxWarp>
              <a:spAutoFit/>
            </a:bodyPr>
            <a:lstStyle/>
            <a:p>
              <a:r>
                <a:rPr lang="en-US" sz="1600">
                  <a:solidFill>
                    <a:srgbClr val="006600"/>
                  </a:solidFill>
                  <a:latin typeface="Arial" pitchFamily="-107" charset="0"/>
                </a:rPr>
                <a:t>PP_SEG</a:t>
              </a:r>
            </a:p>
          </p:txBody>
        </p:sp>
        <p:sp>
          <p:nvSpPr>
            <p:cNvPr id="54282" name="Text Box 10"/>
            <p:cNvSpPr txBox="1">
              <a:spLocks noChangeArrowheads="1"/>
            </p:cNvSpPr>
            <p:nvPr/>
          </p:nvSpPr>
          <p:spPr bwMode="auto">
            <a:xfrm>
              <a:off x="3648" y="3916"/>
              <a:ext cx="63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latin typeface="Arial" pitchFamily="-107" charset="0"/>
                </a:rPr>
                <a:t>NP_SEG</a:t>
              </a:r>
            </a:p>
          </p:txBody>
        </p:sp>
        <p:sp>
          <p:nvSpPr>
            <p:cNvPr id="54283" name="AutoShape 11"/>
            <p:cNvSpPr>
              <a:spLocks/>
            </p:cNvSpPr>
            <p:nvPr/>
          </p:nvSpPr>
          <p:spPr bwMode="auto">
            <a:xfrm rot="-5400000">
              <a:off x="1560" y="3672"/>
              <a:ext cx="96" cy="432"/>
            </a:xfrm>
            <a:prstGeom prst="leftBrace">
              <a:avLst>
                <a:gd name="adj1" fmla="val 375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4" name="AutoShape 12"/>
            <p:cNvSpPr>
              <a:spLocks/>
            </p:cNvSpPr>
            <p:nvPr/>
          </p:nvSpPr>
          <p:spPr bwMode="auto">
            <a:xfrm rot="-5400000">
              <a:off x="2496" y="3264"/>
              <a:ext cx="96" cy="1248"/>
            </a:xfrm>
            <a:prstGeom prst="leftBrace">
              <a:avLst>
                <a:gd name="adj1" fmla="val 10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5" name="AutoShape 13"/>
            <p:cNvSpPr>
              <a:spLocks/>
            </p:cNvSpPr>
            <p:nvPr/>
          </p:nvSpPr>
          <p:spPr bwMode="auto">
            <a:xfrm rot="-5400000">
              <a:off x="3288" y="3816"/>
              <a:ext cx="96" cy="144"/>
            </a:xfrm>
            <a:prstGeom prst="leftBrace">
              <a:avLst>
                <a:gd name="adj1" fmla="val 125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6" name="AutoShape 14"/>
            <p:cNvSpPr>
              <a:spLocks/>
            </p:cNvSpPr>
            <p:nvPr/>
          </p:nvSpPr>
          <p:spPr bwMode="auto">
            <a:xfrm rot="-5400000">
              <a:off x="3864" y="3432"/>
              <a:ext cx="96" cy="912"/>
            </a:xfrm>
            <a:prstGeom prst="leftBrace">
              <a:avLst>
                <a:gd name="adj1" fmla="val 7916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sp>
        <p:nvSpPr>
          <p:cNvPr id="54287" name="Rectangle 15"/>
          <p:cNvSpPr>
            <a:spLocks noChangeArrowheads="1"/>
          </p:cNvSpPr>
          <p:nvPr/>
        </p:nvSpPr>
        <p:spPr bwMode="auto">
          <a:xfrm>
            <a:off x="2019300" y="5029200"/>
            <a:ext cx="51054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6868" name="Rectangle 1028"/>
          <p:cNvSpPr>
            <a:spLocks noChangeArrowheads="1"/>
          </p:cNvSpPr>
          <p:nvPr/>
        </p:nvSpPr>
        <p:spPr bwMode="auto">
          <a:xfrm>
            <a:off x="-206375" y="0"/>
            <a:ext cx="9140825" cy="803275"/>
          </a:xfrm>
          <a:prstGeom prst="rect">
            <a:avLst/>
          </a:prstGeom>
          <a:noFill/>
          <a:ln w="9525">
            <a:noFill/>
            <a:miter lim="800000"/>
            <a:headEnd/>
            <a:tailEnd/>
          </a:ln>
        </p:spPr>
        <p:txBody>
          <a:bodyPr>
            <a:prstTxWarp prst="textNoShape">
              <a:avLst/>
            </a:prstTxWarp>
          </a:bodyPr>
          <a:lstStyle/>
          <a:p>
            <a:endParaRPr lang="en-US"/>
          </a:p>
        </p:txBody>
      </p:sp>
      <p:pic>
        <p:nvPicPr>
          <p:cNvPr id="676871" name="Picture 1031" descr="2002_10_14_152651_shot"/>
          <p:cNvPicPr>
            <a:picLocks noChangeAspect="1" noChangeArrowheads="1"/>
          </p:cNvPicPr>
          <p:nvPr/>
        </p:nvPicPr>
        <p:blipFill>
          <a:blip r:embed="rId3"/>
          <a:srcRect/>
          <a:stretch>
            <a:fillRect/>
          </a:stretch>
        </p:blipFill>
        <p:spPr bwMode="auto">
          <a:xfrm>
            <a:off x="1676400" y="166688"/>
            <a:ext cx="7372350" cy="6524625"/>
          </a:xfrm>
          <a:prstGeom prst="rect">
            <a:avLst/>
          </a:prstGeom>
          <a:noFill/>
        </p:spPr>
      </p:pic>
      <p:sp>
        <p:nvSpPr>
          <p:cNvPr id="676872" name="Rectangle 1032"/>
          <p:cNvSpPr>
            <a:spLocks noChangeArrowheads="1"/>
          </p:cNvSpPr>
          <p:nvPr/>
        </p:nvSpPr>
        <p:spPr bwMode="auto">
          <a:xfrm>
            <a:off x="609600" y="3962400"/>
            <a:ext cx="4078288" cy="1550988"/>
          </a:xfrm>
          <a:prstGeom prst="rect">
            <a:avLst/>
          </a:prstGeom>
          <a:solidFill>
            <a:schemeClr val="bg1"/>
          </a:solidFill>
          <a:ln w="28575">
            <a:solidFill>
              <a:schemeClr val="tx1"/>
            </a:solidFill>
            <a:miter lim="800000"/>
            <a:headEnd/>
            <a:tailEnd/>
          </a:ln>
        </p:spPr>
        <p:txBody>
          <a:bodyPr wrap="none" lIns="0" tIns="0" rIns="0" bIns="0">
            <a:prstTxWarp prst="textNoShape">
              <a:avLst/>
            </a:prstTxWarp>
            <a:spAutoFit/>
          </a:bodyPr>
          <a:lstStyle/>
          <a:p>
            <a:r>
              <a:rPr lang="en-US" sz="2800">
                <a:solidFill>
                  <a:srgbClr val="008080"/>
                </a:solidFill>
              </a:rPr>
              <a:t>Job Openings:</a:t>
            </a:r>
          </a:p>
          <a:p>
            <a:r>
              <a:rPr lang="en-US" sz="2400">
                <a:solidFill>
                  <a:srgbClr val="008080"/>
                </a:solidFill>
              </a:rPr>
              <a:t>Category = </a:t>
            </a:r>
            <a:r>
              <a:rPr lang="en-US" sz="2400" i="1">
                <a:solidFill>
                  <a:srgbClr val="008080"/>
                </a:solidFill>
              </a:rPr>
              <a:t>Food Services</a:t>
            </a:r>
          </a:p>
          <a:p>
            <a:r>
              <a:rPr lang="en-US" sz="2400">
                <a:solidFill>
                  <a:srgbClr val="008080"/>
                </a:solidFill>
              </a:rPr>
              <a:t>Keyword = </a:t>
            </a:r>
            <a:r>
              <a:rPr lang="en-US" sz="2400" i="1">
                <a:solidFill>
                  <a:srgbClr val="008080"/>
                </a:solidFill>
              </a:rPr>
              <a:t>Baker</a:t>
            </a:r>
            <a:r>
              <a:rPr lang="en-US" sz="2400">
                <a:solidFill>
                  <a:srgbClr val="008080"/>
                </a:solidFill>
              </a:rPr>
              <a:t> </a:t>
            </a:r>
          </a:p>
          <a:p>
            <a:r>
              <a:rPr lang="en-US" sz="2400">
                <a:solidFill>
                  <a:srgbClr val="008080"/>
                </a:solidFill>
              </a:rPr>
              <a:t>Location = </a:t>
            </a:r>
            <a:r>
              <a:rPr lang="en-US" sz="2400" i="1">
                <a:solidFill>
                  <a:srgbClr val="008080"/>
                </a:solidFill>
              </a:rPr>
              <a:t>Continental  U.S.</a:t>
            </a:r>
            <a:endParaRPr lang="en-US" sz="1400" i="1"/>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0" y="228600"/>
            <a:ext cx="7772400" cy="1143000"/>
          </a:xfrm>
        </p:spPr>
        <p:txBody>
          <a:bodyPr/>
          <a:lstStyle/>
          <a:p>
            <a:r>
              <a:rPr lang="en-US"/>
              <a:t>Tagging Results on </a:t>
            </a:r>
            <a:br>
              <a:rPr lang="en-US"/>
            </a:br>
            <a:r>
              <a:rPr lang="en-US"/>
              <a:t>Natural Domain</a:t>
            </a:r>
          </a:p>
        </p:txBody>
      </p:sp>
      <p:graphicFrame>
        <p:nvGraphicFramePr>
          <p:cNvPr id="55300" name="Object 4"/>
          <p:cNvGraphicFramePr>
            <a:graphicFrameLocks noChangeAspect="1"/>
          </p:cNvGraphicFramePr>
          <p:nvPr/>
        </p:nvGraphicFramePr>
        <p:xfrm>
          <a:off x="914400" y="1524000"/>
          <a:ext cx="7886700" cy="4625975"/>
        </p:xfrm>
        <a:graphic>
          <a:graphicData uri="http://schemas.openxmlformats.org/presentationml/2006/ole">
            <p:oleObj spid="_x0000_s1423362" name="Chart" r:id="rId3" imgW="5286375" imgH="3733800" progId="Excel.Sheet.8">
              <p:embed/>
            </p:oleObj>
          </a:graphicData>
        </a:graphic>
      </p:graphicFrame>
      <p:sp>
        <p:nvSpPr>
          <p:cNvPr id="55301" name="Text Box 5"/>
          <p:cNvSpPr txBox="1">
            <a:spLocks noChangeArrowheads="1"/>
          </p:cNvSpPr>
          <p:nvPr/>
        </p:nvSpPr>
        <p:spPr bwMode="auto">
          <a:xfrm>
            <a:off x="2133600" y="5867400"/>
            <a:ext cx="16319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21% increase</a:t>
            </a:r>
          </a:p>
        </p:txBody>
      </p:sp>
      <p:sp>
        <p:nvSpPr>
          <p:cNvPr id="55302" name="Text Box 6"/>
          <p:cNvSpPr txBox="1">
            <a:spLocks noChangeArrowheads="1"/>
          </p:cNvSpPr>
          <p:nvPr/>
        </p:nvSpPr>
        <p:spPr bwMode="auto">
          <a:xfrm>
            <a:off x="4114800" y="5867400"/>
            <a:ext cx="16319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65% increase</a:t>
            </a:r>
          </a:p>
        </p:txBody>
      </p:sp>
      <p:sp>
        <p:nvSpPr>
          <p:cNvPr id="55303" name="Text Box 7"/>
          <p:cNvSpPr txBox="1">
            <a:spLocks noChangeArrowheads="1"/>
          </p:cNvSpPr>
          <p:nvPr/>
        </p:nvSpPr>
        <p:spPr bwMode="auto">
          <a:xfrm>
            <a:off x="6019800" y="5867400"/>
            <a:ext cx="16319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45% increase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19200" y="304800"/>
            <a:ext cx="7772400" cy="1143000"/>
          </a:xfrm>
        </p:spPr>
        <p:txBody>
          <a:bodyPr/>
          <a:lstStyle/>
          <a:p>
            <a:r>
              <a:rPr lang="en-US"/>
              <a:t>Tagging increases regularity</a:t>
            </a:r>
          </a:p>
        </p:txBody>
      </p:sp>
      <p:graphicFrame>
        <p:nvGraphicFramePr>
          <p:cNvPr id="56324" name="Object 4"/>
          <p:cNvGraphicFramePr>
            <a:graphicFrameLocks noChangeAspect="1"/>
          </p:cNvGraphicFramePr>
          <p:nvPr/>
        </p:nvGraphicFramePr>
        <p:xfrm>
          <a:off x="990600" y="1600200"/>
          <a:ext cx="8001000" cy="4567238"/>
        </p:xfrm>
        <a:graphic>
          <a:graphicData uri="http://schemas.openxmlformats.org/presentationml/2006/ole">
            <p:oleObj spid="_x0000_s1424386" name="Chart" r:id="rId3" imgW="5295900" imgH="3759200" progId="Excel.Sheet.8">
              <p:embed/>
            </p:oleObj>
          </a:graphicData>
        </a:graphic>
      </p:graphicFrame>
      <p:sp>
        <p:nvSpPr>
          <p:cNvPr id="56325" name="Text Box 5"/>
          <p:cNvSpPr txBox="1">
            <a:spLocks noChangeArrowheads="1"/>
          </p:cNvSpPr>
          <p:nvPr/>
        </p:nvSpPr>
        <p:spPr bwMode="auto">
          <a:xfrm>
            <a:off x="3429000" y="1905000"/>
            <a:ext cx="29400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Average decrease of 21%</a:t>
            </a:r>
          </a:p>
        </p:txBody>
      </p:sp>
      <p:sp>
        <p:nvSpPr>
          <p:cNvPr id="5" name="TextBox 4"/>
          <p:cNvSpPr txBox="1"/>
          <p:nvPr/>
        </p:nvSpPr>
        <p:spPr>
          <a:xfrm rot="16200000">
            <a:off x="-1067781" y="3353782"/>
            <a:ext cx="3724096" cy="369332"/>
          </a:xfrm>
          <a:prstGeom prst="rect">
            <a:avLst/>
          </a:prstGeom>
          <a:noFill/>
        </p:spPr>
        <p:txBody>
          <a:bodyPr wrap="none" rtlCol="0">
            <a:spAutoFit/>
          </a:bodyPr>
          <a:lstStyle/>
          <a:p>
            <a:r>
              <a:rPr lang="en-US" dirty="0" smtClean="0"/>
              <a:t>measure of document regularity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Searching</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What </a:t>
            </a:r>
            <a:r>
              <a:rPr lang="en-US" dirty="0">
                <a:solidFill>
                  <a:schemeClr val="tx1"/>
                </a:solidFill>
                <a:latin typeface="+mn-lt"/>
                <a:ea typeface="+mn-ea"/>
                <a:cs typeface="+mn-cs"/>
              </a:rPr>
              <a:t>are other gains that can be achieved through collaborative searching</a:t>
            </a:r>
            <a:r>
              <a:rPr lang="en-US" dirty="0" smtClean="0">
                <a:solidFill>
                  <a:schemeClr val="tx1"/>
                </a:solidFill>
                <a:latin typeface="+mn-lt"/>
                <a:ea typeface="+mn-ea"/>
                <a:cs typeface="+mn-cs"/>
              </a:rPr>
              <a:t>?</a:t>
            </a:r>
          </a:p>
          <a:p>
            <a:r>
              <a:rPr lang="en-US" dirty="0" smtClean="0">
                <a:solidFill>
                  <a:schemeClr val="tx1"/>
                </a:solidFill>
                <a:latin typeface="+mn-lt"/>
                <a:ea typeface="+mn-ea"/>
                <a:cs typeface="+mn-cs"/>
              </a:rPr>
              <a:t> What </a:t>
            </a:r>
            <a:r>
              <a:rPr lang="en-US" dirty="0">
                <a:solidFill>
                  <a:schemeClr val="tx1"/>
                </a:solidFill>
                <a:latin typeface="+mn-lt"/>
                <a:ea typeface="+mn-ea"/>
                <a:cs typeface="+mn-cs"/>
              </a:rPr>
              <a:t>are cons to collaborative searching</a:t>
            </a:r>
            <a:r>
              <a:rPr lang="en-US" dirty="0" smtClean="0">
                <a:solidFill>
                  <a:schemeClr val="tx1"/>
                </a:solidFill>
                <a:latin typeface="+mn-lt"/>
                <a:ea typeface="+mn-ea"/>
                <a:cs typeface="+mn-cs"/>
              </a:rPr>
              <a:t>?</a:t>
            </a:r>
            <a:endParaRPr lang="en-US" dirty="0"/>
          </a:p>
          <a:p>
            <a:r>
              <a:rPr lang="en-US" dirty="0" smtClean="0">
                <a:solidFill>
                  <a:schemeClr val="tx1"/>
                </a:solidFill>
                <a:latin typeface="+mn-lt"/>
                <a:ea typeface="+mn-ea"/>
                <a:cs typeface="+mn-cs"/>
              </a:rPr>
              <a:t>Who </a:t>
            </a:r>
            <a:r>
              <a:rPr lang="en-US" dirty="0">
                <a:solidFill>
                  <a:schemeClr val="tx1"/>
                </a:solidFill>
                <a:latin typeface="+mn-lt"/>
                <a:ea typeface="+mn-ea"/>
                <a:cs typeface="+mn-cs"/>
              </a:rPr>
              <a:t>do you think will be the primary users of collaborative searching sites?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4770" name="Picture 2"/>
          <p:cNvPicPr>
            <a:picLocks noChangeAspect="1" noChangeArrowheads="1"/>
          </p:cNvPicPr>
          <p:nvPr/>
        </p:nvPicPr>
        <p:blipFill>
          <a:blip r:embed="rId3"/>
          <a:srcRect/>
          <a:stretch>
            <a:fillRect/>
          </a:stretch>
        </p:blipFill>
        <p:spPr bwMode="auto">
          <a:xfrm>
            <a:off x="238125" y="919163"/>
            <a:ext cx="5622925" cy="5561012"/>
          </a:xfrm>
          <a:prstGeom prst="rect">
            <a:avLst/>
          </a:prstGeom>
          <a:noFill/>
        </p:spPr>
      </p:pic>
      <p:sp>
        <p:nvSpPr>
          <p:cNvPr id="1184771" name="Rectangle 3"/>
          <p:cNvSpPr>
            <a:spLocks noGrp="1" noChangeArrowheads="1"/>
          </p:cNvSpPr>
          <p:nvPr>
            <p:ph type="title"/>
          </p:nvPr>
        </p:nvSpPr>
        <p:spPr>
          <a:xfrm>
            <a:off x="4763" y="0"/>
            <a:ext cx="9139237" cy="801688"/>
          </a:xfrm>
          <a:ln/>
        </p:spPr>
        <p:txBody>
          <a:bodyPr lIns="92160" tIns="46080" rIns="92160" bIns="4608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a:t>Extracting Job Openings from the Web </a:t>
            </a:r>
            <a:endParaRPr lang="en-GB" sz="2800"/>
          </a:p>
        </p:txBody>
      </p:sp>
      <p:sp>
        <p:nvSpPr>
          <p:cNvPr id="1184772" name="Oval 4"/>
          <p:cNvSpPr>
            <a:spLocks noChangeArrowheads="1"/>
          </p:cNvSpPr>
          <p:nvPr/>
        </p:nvSpPr>
        <p:spPr bwMode="auto">
          <a:xfrm>
            <a:off x="304800" y="3094038"/>
            <a:ext cx="1123950" cy="244475"/>
          </a:xfrm>
          <a:prstGeom prst="ellipse">
            <a:avLst/>
          </a:prstGeom>
          <a:noFill/>
          <a:ln w="38160">
            <a:solidFill>
              <a:srgbClr val="FF3333"/>
            </a:solidFill>
            <a:round/>
            <a:headEnd/>
            <a:tailEnd/>
          </a:ln>
        </p:spPr>
        <p:txBody>
          <a:bodyPr wrap="none" anchor="ctr">
            <a:prstTxWarp prst="textNoShape">
              <a:avLst/>
            </a:prstTxWarp>
          </a:bodyPr>
          <a:lstStyle/>
          <a:p>
            <a:endParaRPr lang="en-US"/>
          </a:p>
        </p:txBody>
      </p:sp>
      <p:pic>
        <p:nvPicPr>
          <p:cNvPr id="1184773" name="Picture 5"/>
          <p:cNvPicPr>
            <a:picLocks noChangeAspect="1" noChangeArrowheads="1"/>
          </p:cNvPicPr>
          <p:nvPr/>
        </p:nvPicPr>
        <p:blipFill>
          <a:blip r:embed="rId4"/>
          <a:srcRect/>
          <a:stretch>
            <a:fillRect/>
          </a:stretch>
        </p:blipFill>
        <p:spPr bwMode="auto">
          <a:xfrm>
            <a:off x="1763713" y="1143000"/>
            <a:ext cx="5235575" cy="5502275"/>
          </a:xfrm>
          <a:prstGeom prst="rect">
            <a:avLst/>
          </a:prstGeom>
          <a:noFill/>
        </p:spPr>
      </p:pic>
      <p:sp>
        <p:nvSpPr>
          <p:cNvPr id="1184774" name="Line 6"/>
          <p:cNvSpPr>
            <a:spLocks noChangeShapeType="1"/>
          </p:cNvSpPr>
          <p:nvPr/>
        </p:nvSpPr>
        <p:spPr bwMode="auto">
          <a:xfrm flipV="1">
            <a:off x="1303338" y="2044700"/>
            <a:ext cx="976312" cy="1063625"/>
          </a:xfrm>
          <a:prstGeom prst="line">
            <a:avLst/>
          </a:prstGeom>
          <a:noFill/>
          <a:ln w="36720">
            <a:solidFill>
              <a:srgbClr val="FF3333"/>
            </a:solidFill>
            <a:round/>
            <a:headEnd/>
            <a:tailEnd type="triangle" w="lg" len="lg"/>
          </a:ln>
        </p:spPr>
        <p:txBody>
          <a:bodyPr>
            <a:prstTxWarp prst="textNoShape">
              <a:avLst/>
            </a:prstTxWarp>
          </a:bodyPr>
          <a:lstStyle/>
          <a:p>
            <a:endParaRPr lang="en-US"/>
          </a:p>
        </p:txBody>
      </p:sp>
      <p:sp>
        <p:nvSpPr>
          <p:cNvPr id="1184775" name="Text Box 7"/>
          <p:cNvSpPr txBox="1">
            <a:spLocks noChangeArrowheads="1"/>
          </p:cNvSpPr>
          <p:nvPr/>
        </p:nvSpPr>
        <p:spPr bwMode="auto">
          <a:xfrm>
            <a:off x="4954588" y="1143000"/>
            <a:ext cx="4037012" cy="2106613"/>
          </a:xfrm>
          <a:prstGeom prst="rect">
            <a:avLst/>
          </a:prstGeom>
          <a:solidFill>
            <a:schemeClr val="folHlink"/>
          </a:solidFill>
          <a:ln w="9525">
            <a:solidFill>
              <a:schemeClr val="bg2"/>
            </a:solidFill>
            <a:miter lim="800000"/>
            <a:headEnd/>
            <a:tailEnd/>
          </a:ln>
        </p:spPr>
        <p:txBody>
          <a:bodyPr wrap="square" lIns="92160" tIns="46080" rIns="92160" bIns="46080">
            <a:prstTxWarp prst="textNoShape">
              <a:avLst/>
            </a:prstTxWarp>
            <a:spAutoFit/>
          </a:bodyPr>
          <a:lstStyle/>
          <a:p>
            <a:pPr>
              <a:spcBef>
                <a:spcPts val="10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solidFill>
                  <a:schemeClr val="bg2"/>
                </a:solidFill>
                <a:latin typeface="Times New Roman" pitchFamily="-107" charset="0"/>
              </a:rPr>
              <a:t> </a:t>
            </a:r>
            <a:r>
              <a:rPr lang="en-GB" sz="1600" b="0">
                <a:solidFill>
                  <a:srgbClr val="FF0066"/>
                </a:solidFill>
                <a:latin typeface="Times New Roman" pitchFamily="-107" charset="0"/>
              </a:rPr>
              <a:t>Title:</a:t>
            </a:r>
            <a:r>
              <a:rPr lang="en-GB" sz="1600" b="0">
                <a:latin typeface="Times New Roman" pitchFamily="-107" charset="0"/>
              </a:rPr>
              <a:t> Ice Cream Guru</a:t>
            </a:r>
          </a:p>
          <a:p>
            <a:pPr>
              <a:spcBef>
                <a:spcPts val="10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latin typeface="Times New Roman" pitchFamily="-107" charset="0"/>
              </a:rPr>
              <a:t> </a:t>
            </a:r>
            <a:r>
              <a:rPr lang="en-GB" sz="1600" b="0">
                <a:solidFill>
                  <a:srgbClr val="FF0066"/>
                </a:solidFill>
                <a:latin typeface="Times New Roman" pitchFamily="-107" charset="0"/>
              </a:rPr>
              <a:t>Description:</a:t>
            </a:r>
            <a:r>
              <a:rPr lang="en-GB" sz="1600" b="0">
                <a:latin typeface="Times New Roman" pitchFamily="-107" charset="0"/>
              </a:rPr>
              <a:t> If you dream of cold creamy…</a:t>
            </a: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solidFill>
                  <a:srgbClr val="000000"/>
                </a:solidFill>
                <a:latin typeface="Times New Roman" pitchFamily="-107" charset="0"/>
              </a:rPr>
              <a:t> </a:t>
            </a:r>
            <a:r>
              <a:rPr lang="en-GB" sz="1600" b="0">
                <a:solidFill>
                  <a:srgbClr val="FF0066"/>
                </a:solidFill>
                <a:latin typeface="Times New Roman" pitchFamily="-107" charset="0"/>
              </a:rPr>
              <a:t>Contact:</a:t>
            </a:r>
            <a:r>
              <a:rPr lang="en-GB" sz="1600" b="0">
                <a:latin typeface="Times New Roman" pitchFamily="-107" charset="0"/>
              </a:rPr>
              <a:t> </a:t>
            </a:r>
            <a:r>
              <a:rPr lang="en-GB" sz="1600" b="0">
                <a:latin typeface="Times New Roman" pitchFamily="-107" charset="0"/>
                <a:hlinkClick r:id="rId5"/>
              </a:rPr>
              <a:t>susan@foodscience.com</a:t>
            </a:r>
            <a:endParaRPr lang="en-GB" sz="1600" b="0">
              <a:latin typeface="Times New Roman" pitchFamily="-107" charset="0"/>
            </a:endParaRP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latin typeface="Times New Roman" pitchFamily="-107" charset="0"/>
              </a:rPr>
              <a:t> </a:t>
            </a:r>
            <a:r>
              <a:rPr lang="en-GB" sz="1600" b="0">
                <a:solidFill>
                  <a:srgbClr val="FF0066"/>
                </a:solidFill>
                <a:latin typeface="Times New Roman" pitchFamily="-107" charset="0"/>
              </a:rPr>
              <a:t>Category:</a:t>
            </a:r>
            <a:r>
              <a:rPr lang="en-GB" sz="1600" b="0">
                <a:latin typeface="Times New Roman" pitchFamily="-107" charset="0"/>
              </a:rPr>
              <a:t> Travel/Hospitality</a:t>
            </a:r>
            <a:endParaRPr lang="en-GB" sz="1600" b="0">
              <a:solidFill>
                <a:schemeClr val="bg2"/>
              </a:solidFill>
              <a:latin typeface="Times New Roman" pitchFamily="-107" charset="0"/>
            </a:endParaRP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solidFill>
                  <a:srgbClr val="FF0066"/>
                </a:solidFill>
                <a:latin typeface="Times New Roman" pitchFamily="-107" charset="0"/>
              </a:rPr>
              <a:t>  Function:</a:t>
            </a:r>
            <a:r>
              <a:rPr lang="en-GB" sz="1600" b="0">
                <a:latin typeface="Times New Roman" pitchFamily="-107" charset="0"/>
              </a:rPr>
              <a:t> Food Services</a:t>
            </a: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600" b="0">
              <a:latin typeface="Times New Roman" pitchFamily="-107" charset="0"/>
            </a:endParaRPr>
          </a:p>
        </p:txBody>
      </p:sp>
      <p:sp>
        <p:nvSpPr>
          <p:cNvPr id="1184776" name="Line 8"/>
          <p:cNvSpPr>
            <a:spLocks noChangeShapeType="1"/>
          </p:cNvSpPr>
          <p:nvPr/>
        </p:nvSpPr>
        <p:spPr bwMode="auto">
          <a:xfrm flipV="1">
            <a:off x="3810000" y="1371600"/>
            <a:ext cx="1295400" cy="34036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1184777" name="Rectangle 9"/>
          <p:cNvSpPr>
            <a:spLocks noChangeArrowheads="1"/>
          </p:cNvSpPr>
          <p:nvPr/>
        </p:nvSpPr>
        <p:spPr bwMode="auto">
          <a:xfrm>
            <a:off x="3581400" y="4953000"/>
            <a:ext cx="1752600" cy="1574800"/>
          </a:xfrm>
          <a:prstGeom prst="rect">
            <a:avLst/>
          </a:prstGeom>
          <a:noFill/>
          <a:ln w="28575">
            <a:solidFill>
              <a:schemeClr val="accent2"/>
            </a:solidFill>
            <a:miter lim="800000"/>
            <a:headEnd/>
            <a:tailEnd/>
          </a:ln>
          <a:effectLst/>
        </p:spPr>
        <p:txBody>
          <a:bodyPr wrap="none" anchor="ctr">
            <a:prstTxWarp prst="textNoShape">
              <a:avLst/>
            </a:prstTxWarp>
          </a:bodyPr>
          <a:lstStyle/>
          <a:p>
            <a:endParaRPr lang="en-US"/>
          </a:p>
        </p:txBody>
      </p:sp>
      <p:sp>
        <p:nvSpPr>
          <p:cNvPr id="1184778" name="Line 10"/>
          <p:cNvSpPr>
            <a:spLocks noChangeShapeType="1"/>
          </p:cNvSpPr>
          <p:nvPr/>
        </p:nvSpPr>
        <p:spPr bwMode="auto">
          <a:xfrm flipV="1">
            <a:off x="4648200" y="1828800"/>
            <a:ext cx="457200" cy="31242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1184779" name="AutoShape 11"/>
          <p:cNvSpPr>
            <a:spLocks noChangeArrowheads="1"/>
          </p:cNvSpPr>
          <p:nvPr/>
        </p:nvSpPr>
        <p:spPr bwMode="auto">
          <a:xfrm>
            <a:off x="3622675" y="4752975"/>
            <a:ext cx="949325" cy="174625"/>
          </a:xfrm>
          <a:prstGeom prst="roundRect">
            <a:avLst>
              <a:gd name="adj" fmla="val 16667"/>
            </a:avLst>
          </a:prstGeom>
          <a:noFill/>
          <a:ln w="28575">
            <a:solidFill>
              <a:schemeClr val="accent2"/>
            </a:solidFill>
            <a:round/>
            <a:headEnd/>
            <a:tailEnd/>
          </a:ln>
          <a:effectLst/>
        </p:spPr>
        <p:txBody>
          <a:bodyPr wrap="none" anchor="ctr">
            <a:prstTxWarp prst="textNoShape">
              <a:avLst/>
            </a:prstTxWarp>
          </a:bodyPr>
          <a:lstStyle/>
          <a:p>
            <a:endParaRPr lang="en-US"/>
          </a:p>
        </p:txBody>
      </p:sp>
      <p:sp>
        <p:nvSpPr>
          <p:cNvPr id="1184780" name="AutoShape 12"/>
          <p:cNvSpPr>
            <a:spLocks noChangeArrowheads="1"/>
          </p:cNvSpPr>
          <p:nvPr/>
        </p:nvSpPr>
        <p:spPr bwMode="auto">
          <a:xfrm>
            <a:off x="4003675" y="6248400"/>
            <a:ext cx="796925" cy="152400"/>
          </a:xfrm>
          <a:prstGeom prst="roundRect">
            <a:avLst>
              <a:gd name="adj" fmla="val 16667"/>
            </a:avLst>
          </a:prstGeom>
          <a:noFill/>
          <a:ln w="28575">
            <a:solidFill>
              <a:schemeClr val="accent2"/>
            </a:solidFill>
            <a:round/>
            <a:headEnd/>
            <a:tailEnd/>
          </a:ln>
          <a:effectLst/>
        </p:spPr>
        <p:txBody>
          <a:bodyPr wrap="none" anchor="ctr">
            <a:prstTxWarp prst="textNoShape">
              <a:avLst/>
            </a:prstTxWarp>
          </a:bodyPr>
          <a:lstStyle/>
          <a:p>
            <a:endParaRPr lang="en-US"/>
          </a:p>
        </p:txBody>
      </p:sp>
      <p:sp>
        <p:nvSpPr>
          <p:cNvPr id="1184781" name="Line 13"/>
          <p:cNvSpPr>
            <a:spLocks noChangeShapeType="1"/>
          </p:cNvSpPr>
          <p:nvPr/>
        </p:nvSpPr>
        <p:spPr bwMode="auto">
          <a:xfrm flipV="1">
            <a:off x="4648200" y="2133600"/>
            <a:ext cx="533400" cy="41148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8626" name="Rectangle 2"/>
          <p:cNvSpPr>
            <a:spLocks noGrp="1" noChangeArrowheads="1"/>
          </p:cNvSpPr>
          <p:nvPr>
            <p:ph type="title" idx="4294967295"/>
          </p:nvPr>
        </p:nvSpPr>
        <p:spPr>
          <a:xfrm>
            <a:off x="0" y="152400"/>
            <a:ext cx="8534400" cy="1143000"/>
          </a:xfrm>
        </p:spPr>
        <p:txBody>
          <a:bodyPr/>
          <a:lstStyle/>
          <a:p>
            <a:r>
              <a:rPr lang="en-US" dirty="0"/>
              <a:t>Potential Enabler of Faceted Search</a:t>
            </a:r>
          </a:p>
        </p:txBody>
      </p:sp>
      <p:pic>
        <p:nvPicPr>
          <p:cNvPr id="1178628" name="Picture 4"/>
          <p:cNvPicPr>
            <a:picLocks noChangeAspect="1" noChangeArrowheads="1"/>
          </p:cNvPicPr>
          <p:nvPr/>
        </p:nvPicPr>
        <p:blipFill>
          <a:blip r:embed="rId3"/>
          <a:srcRect r="-1624" b="21832"/>
          <a:stretch>
            <a:fillRect/>
          </a:stretch>
        </p:blipFill>
        <p:spPr bwMode="auto">
          <a:xfrm>
            <a:off x="914400" y="1524000"/>
            <a:ext cx="6858000" cy="4876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lstStyle/>
          <a:p>
            <a:r>
              <a:rPr lang="en-US" dirty="0" smtClean="0"/>
              <a:t>Often structured information in text</a:t>
            </a:r>
            <a:endParaRPr lang="en-US" dirty="0"/>
          </a:p>
        </p:txBody>
      </p:sp>
      <p:pic>
        <p:nvPicPr>
          <p:cNvPr id="1182724" name="Picture 4"/>
          <p:cNvPicPr>
            <a:picLocks noChangeAspect="1" noChangeArrowheads="1"/>
          </p:cNvPicPr>
          <p:nvPr/>
        </p:nvPicPr>
        <p:blipFill>
          <a:blip r:embed="rId3"/>
          <a:srcRect/>
          <a:stretch>
            <a:fillRect/>
          </a:stretch>
        </p:blipFill>
        <p:spPr bwMode="auto">
          <a:xfrm>
            <a:off x="990600" y="1371600"/>
            <a:ext cx="6634163" cy="5384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igam-ie-overview">
  <a:themeElements>
    <a:clrScheme name="">
      <a:dk1>
        <a:srgbClr val="000000"/>
      </a:dk1>
      <a:lt1>
        <a:srgbClr val="FFFFCC"/>
      </a:lt1>
      <a:dk2>
        <a:srgbClr val="008080"/>
      </a:dk2>
      <a:lt2>
        <a:srgbClr val="996633"/>
      </a:lt2>
      <a:accent1>
        <a:srgbClr val="3AAE3A"/>
      </a:accent1>
      <a:accent2>
        <a:srgbClr val="D20000"/>
      </a:accent2>
      <a:accent3>
        <a:srgbClr val="FFFFE2"/>
      </a:accent3>
      <a:accent4>
        <a:srgbClr val="000000"/>
      </a:accent4>
      <a:accent5>
        <a:srgbClr val="AED3AE"/>
      </a:accent5>
      <a:accent6>
        <a:srgbClr val="BE0000"/>
      </a:accent6>
      <a:hlink>
        <a:srgbClr val="3D6BFF"/>
      </a:hlink>
      <a:folHlink>
        <a:srgbClr val="FFA041"/>
      </a:folHlink>
    </a:clrScheme>
    <a:fontScheme name="nigam-ie-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nigam-ie-overvi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igam-ie-overvi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igam-ie-overvi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igam-ie-overvi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igam-ie-over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igam-ie-over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igam-ie-over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nigam-ie-overview</Template>
  <TotalTime>4882</TotalTime>
  <Words>4193</Words>
  <Application>Microsoft Macintosh PowerPoint</Application>
  <PresentationFormat>On-screen Show (4:3)</PresentationFormat>
  <Paragraphs>648</Paragraphs>
  <Slides>62</Slides>
  <Notes>31</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62</vt:i4>
      </vt:variant>
    </vt:vector>
  </HeadingPairs>
  <TitlesOfParts>
    <vt:vector size="66" baseType="lpstr">
      <vt:lpstr>nigam-ie-overview</vt:lpstr>
      <vt:lpstr>Equation</vt:lpstr>
      <vt:lpstr>Chart</vt:lpstr>
      <vt:lpstr>Excel.Sheet.8</vt:lpstr>
      <vt:lpstr>Slide 1</vt:lpstr>
      <vt:lpstr>Information Extraction</vt:lpstr>
      <vt:lpstr>Administrative</vt:lpstr>
      <vt:lpstr>A problem</vt:lpstr>
      <vt:lpstr>A solution</vt:lpstr>
      <vt:lpstr>Slide 6</vt:lpstr>
      <vt:lpstr>Extracting Job Openings from the Web </vt:lpstr>
      <vt:lpstr>Potential Enabler of Faceted Search</vt:lpstr>
      <vt:lpstr>Often structured information in text</vt:lpstr>
      <vt:lpstr>Slide 10</vt:lpstr>
      <vt:lpstr>What is Information Extraction?</vt:lpstr>
      <vt:lpstr>What is Information Extraction?</vt:lpstr>
      <vt:lpstr>What is Information Extraction?</vt:lpstr>
      <vt:lpstr>What is Information Extraction?</vt:lpstr>
      <vt:lpstr>What is information extraction?</vt:lpstr>
      <vt:lpstr>Not all documents are  created equal…</vt:lpstr>
      <vt:lpstr>Natural Text:  MEDLINE  Journal Abstracts</vt:lpstr>
      <vt:lpstr>Partially Structured:   Seminar Announcements</vt:lpstr>
      <vt:lpstr>Highly Structured:   Zagat’s Reviews</vt:lpstr>
      <vt:lpstr>IE for Information Retrieval</vt:lpstr>
      <vt:lpstr>Classifier setup</vt:lpstr>
      <vt:lpstr> Classifier setup</vt:lpstr>
      <vt:lpstr>IE Posed as a Machine Learning Task</vt:lpstr>
      <vt:lpstr>Good Features for Information Extraction</vt:lpstr>
      <vt:lpstr>Good Features for Information Extraction</vt:lpstr>
      <vt:lpstr>Slide 26</vt:lpstr>
      <vt:lpstr>Landscape of ML Techniques for IE: </vt:lpstr>
      <vt:lpstr>Sliding Windows &amp; Boundary Detection</vt:lpstr>
      <vt:lpstr>Information Extraction by Sliding Windows</vt:lpstr>
      <vt:lpstr>Information Extraction by Sliding Windows</vt:lpstr>
      <vt:lpstr>Information Extraction by Sliding Window</vt:lpstr>
      <vt:lpstr>Information Extraction by Sliding Window</vt:lpstr>
      <vt:lpstr>Information Extraction by Sliding Window</vt:lpstr>
      <vt:lpstr>Information Extraction with Sliding Windows</vt:lpstr>
      <vt:lpstr>IE by Boundary Detection</vt:lpstr>
      <vt:lpstr>IE by Boundary Detection</vt:lpstr>
      <vt:lpstr>IE by Boundary Detection</vt:lpstr>
      <vt:lpstr>IE by Boundary Detection</vt:lpstr>
      <vt:lpstr>IE by Boundary Detection</vt:lpstr>
      <vt:lpstr>IE by Boundary Detection</vt:lpstr>
      <vt:lpstr>Learning: IE as Classification</vt:lpstr>
      <vt:lpstr>Boundary Detectors</vt:lpstr>
      <vt:lpstr>Another Detector Example</vt:lpstr>
      <vt:lpstr>BWI:  Learning to detect boundaries</vt:lpstr>
      <vt:lpstr>Problems with Sliding Windows  and Boundary Finders</vt:lpstr>
      <vt:lpstr>Modeling the sequential nature of data: citation parsing</vt:lpstr>
      <vt:lpstr>Some sequential patterns</vt:lpstr>
      <vt:lpstr>Predict a sequence of tags</vt:lpstr>
      <vt:lpstr>Hiddent Markov Models(HMMs)</vt:lpstr>
      <vt:lpstr>HMM: Generative Model (3)</vt:lpstr>
      <vt:lpstr>HMMs: Performing Extraction</vt:lpstr>
      <vt:lpstr>HMM Example: Nymble</vt:lpstr>
      <vt:lpstr>System Comparison</vt:lpstr>
      <vt:lpstr>Recall</vt:lpstr>
      <vt:lpstr>Precision</vt:lpstr>
      <vt:lpstr>F1</vt:lpstr>
      <vt:lpstr>Data regularity is important!</vt:lpstr>
      <vt:lpstr>How important are features?</vt:lpstr>
      <vt:lpstr>Improving task regularity</vt:lpstr>
      <vt:lpstr>Tagging Results on  Natural Domain</vt:lpstr>
      <vt:lpstr>Tagging increases regularity</vt:lpstr>
      <vt:lpstr>Collaborative Searching</vt:lpstr>
    </vt:vector>
  </TitlesOfParts>
  <Company>Google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for Information Extraction: An Overview</dc:title>
  <dc:creator>Kamal Nigam</dc:creator>
  <cp:lastModifiedBy>Dave Kauchak</cp:lastModifiedBy>
  <cp:revision>288</cp:revision>
  <cp:lastPrinted>2001-05-10T19:04:56Z</cp:lastPrinted>
  <dcterms:created xsi:type="dcterms:W3CDTF">2009-11-11T19:01:45Z</dcterms:created>
  <dcterms:modified xsi:type="dcterms:W3CDTF">2009-11-11T21:35:02Z</dcterms:modified>
</cp:coreProperties>
</file>