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1190" r:id="rId2"/>
    <p:sldId id="1233" r:id="rId3"/>
    <p:sldId id="1234" r:id="rId4"/>
    <p:sldId id="1210" r:id="rId5"/>
    <p:sldId id="1192" r:id="rId6"/>
    <p:sldId id="1196" r:id="rId7"/>
    <p:sldId id="1197" r:id="rId8"/>
    <p:sldId id="1198" r:id="rId9"/>
    <p:sldId id="1199" r:id="rId10"/>
    <p:sldId id="1200" r:id="rId11"/>
    <p:sldId id="1201" r:id="rId12"/>
    <p:sldId id="1202" r:id="rId13"/>
    <p:sldId id="1194" r:id="rId14"/>
    <p:sldId id="1203" r:id="rId15"/>
    <p:sldId id="1204" r:id="rId16"/>
    <p:sldId id="1205" r:id="rId17"/>
    <p:sldId id="1206" r:id="rId18"/>
    <p:sldId id="1207" r:id="rId19"/>
    <p:sldId id="1208" r:id="rId20"/>
    <p:sldId id="1209" r:id="rId21"/>
    <p:sldId id="1211" r:id="rId22"/>
    <p:sldId id="1212" r:id="rId23"/>
    <p:sldId id="1215" r:id="rId24"/>
    <p:sldId id="1216" r:id="rId25"/>
    <p:sldId id="1223" r:id="rId26"/>
    <p:sldId id="1213" r:id="rId27"/>
    <p:sldId id="1214" r:id="rId28"/>
    <p:sldId id="1218" r:id="rId29"/>
    <p:sldId id="1220" r:id="rId30"/>
    <p:sldId id="1224" r:id="rId31"/>
    <p:sldId id="1222" r:id="rId32"/>
    <p:sldId id="1225" r:id="rId33"/>
    <p:sldId id="1226" r:id="rId34"/>
    <p:sldId id="1227" r:id="rId35"/>
    <p:sldId id="1228" r:id="rId36"/>
    <p:sldId id="1230" r:id="rId37"/>
    <p:sldId id="1231" r:id="rId3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89C62"/>
    <a:srgbClr val="F4F3EB"/>
    <a:srgbClr val="F0EEEB"/>
    <a:srgbClr val="00A000"/>
    <a:srgbClr val="A40508"/>
    <a:srgbClr val="A50021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85" autoAdjust="0"/>
    <p:restoredTop sz="80484" autoAdjust="0"/>
  </p:normalViewPr>
  <p:slideViewPr>
    <p:cSldViewPr>
      <p:cViewPr varScale="1">
        <p:scale>
          <a:sx n="94" d="100"/>
          <a:sy n="94" d="100"/>
        </p:scale>
        <p:origin x="-12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ableStyles" Target="tableStyle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esProps" Target="pres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heme" Target="theme/theme1.xml"/><Relationship Id="rId41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-110" charset="0"/>
              </a:defRPr>
            </a:lvl1pPr>
          </a:lstStyle>
          <a:p>
            <a:fld id="{C52D94AE-1324-C74B-9377-DFCFAF4F40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E776990-A21B-674D-B6B8-CFC1C7F675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4A025-75F7-404D-97FF-DB9011ED6541}" type="slidenum">
              <a:rPr lang="en-US"/>
              <a:pPr/>
              <a:t>25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C3B4B-10A5-FD4E-83F8-C2164366F4EE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28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We consider this a supervised</a:t>
            </a:r>
            <a:r>
              <a:rPr lang="en-US">
                <a:solidFill>
                  <a:srgbClr val="2118E3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multi-class, multi-label</a:t>
            </a:r>
            <a:r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problem.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7A0D2-B16B-0348-89C6-9F1C6FCC8A0C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29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249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Segway - But first we must collect data that reflects these semantic associations between the audio content and words used to describe the audio content.</a:t>
            </a:r>
          </a:p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6698F-DD37-B442-8181-0ED7B3B7D6AC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30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269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563857" indent="-563857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1300" b="1" dirty="0" smtClean="0">
                <a:solidFill>
                  <a:srgbClr val="FFFFFF"/>
                </a:solidFill>
                <a:ea typeface="ＭＳ Ｐゴシック" pitchFamily="-108" charset="-128"/>
              </a:rPr>
              <a:t>Benefits</a:t>
            </a:r>
          </a:p>
          <a:p>
            <a:pPr marL="563857" indent="-563857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1300" dirty="0" smtClean="0">
                <a:solidFill>
                  <a:srgbClr val="FFFFFF"/>
                </a:solidFill>
                <a:ea typeface="ＭＳ Ｐゴシック" pitchFamily="-108" charset="-128"/>
              </a:rPr>
              <a:t>+ Computationally efficient for parameter estimation and inference</a:t>
            </a:r>
          </a:p>
          <a:p>
            <a:pPr marL="563857" indent="-563857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1300" dirty="0" smtClean="0">
                <a:solidFill>
                  <a:srgbClr val="FFFFFF"/>
                </a:solidFill>
                <a:ea typeface="ＭＳ Ｐゴシック" pitchFamily="-108" charset="-128"/>
              </a:rPr>
              <a:t>+ ‘Smoothed’ song representation </a:t>
            </a:r>
            <a:r>
              <a:rPr lang="en-US" sz="1300" dirty="0" err="1" smtClean="0">
                <a:solidFill>
                  <a:srgbClr val="FFFFFF"/>
                </a:solidFill>
                <a:ea typeface="ＭＳ Ｐゴシック" pitchFamily="-108" charset="-128"/>
                <a:sym typeface="Symbol" pitchFamily="-108" charset="2"/>
              </a:rPr>
              <a:t></a:t>
            </a:r>
            <a:r>
              <a:rPr lang="en-US" sz="1300" dirty="0" smtClean="0">
                <a:solidFill>
                  <a:srgbClr val="FFFFFF"/>
                </a:solidFill>
                <a:ea typeface="ＭＳ Ｐゴシック" pitchFamily="-108" charset="-128"/>
              </a:rPr>
              <a:t> better density estimate</a:t>
            </a:r>
            <a:r>
              <a:rPr lang="en-US" sz="1100" dirty="0" smtClean="0">
                <a:solidFill>
                  <a:srgbClr val="FFFFFF"/>
                </a:solidFill>
                <a:ea typeface="ＭＳ Ｐゴシック" pitchFamily="-108" charset="-128"/>
              </a:rPr>
              <a:t> </a:t>
            </a:r>
          </a:p>
          <a:p>
            <a:pPr eaLnBrk="1" hangingPunct="1"/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6698F-DD37-B442-8181-0ED7B3B7D6AC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31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269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563857" indent="-563857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1300" b="1" dirty="0" smtClean="0">
                <a:solidFill>
                  <a:srgbClr val="FFFFFF"/>
                </a:solidFill>
                <a:ea typeface="ＭＳ Ｐゴシック" pitchFamily="-108" charset="-128"/>
              </a:rPr>
              <a:t>Benefits</a:t>
            </a:r>
          </a:p>
          <a:p>
            <a:pPr marL="563857" indent="-563857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1300" dirty="0" smtClean="0">
                <a:solidFill>
                  <a:srgbClr val="FFFFFF"/>
                </a:solidFill>
                <a:ea typeface="ＭＳ Ｐゴシック" pitchFamily="-108" charset="-128"/>
              </a:rPr>
              <a:t>+ Computationally efficient for parameter estimation and inference</a:t>
            </a:r>
          </a:p>
          <a:p>
            <a:pPr marL="563857" indent="-563857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1300" dirty="0" smtClean="0">
                <a:solidFill>
                  <a:srgbClr val="FFFFFF"/>
                </a:solidFill>
                <a:ea typeface="ＭＳ Ｐゴシック" pitchFamily="-108" charset="-128"/>
              </a:rPr>
              <a:t>+ ‘Smoothed’ song representation </a:t>
            </a:r>
            <a:r>
              <a:rPr lang="en-US" sz="1300" dirty="0" err="1" smtClean="0">
                <a:solidFill>
                  <a:srgbClr val="FFFFFF"/>
                </a:solidFill>
                <a:ea typeface="ＭＳ Ｐゴシック" pitchFamily="-108" charset="-128"/>
                <a:sym typeface="Symbol" pitchFamily="-108" charset="2"/>
              </a:rPr>
              <a:t></a:t>
            </a:r>
            <a:r>
              <a:rPr lang="en-US" sz="1300" dirty="0" smtClean="0">
                <a:solidFill>
                  <a:srgbClr val="FFFFFF"/>
                </a:solidFill>
                <a:ea typeface="ＭＳ Ｐゴシック" pitchFamily="-108" charset="-128"/>
              </a:rPr>
              <a:t> better density estimate</a:t>
            </a:r>
            <a:r>
              <a:rPr lang="en-US" sz="1100" dirty="0" smtClean="0">
                <a:solidFill>
                  <a:srgbClr val="FFFFFF"/>
                </a:solidFill>
                <a:ea typeface="ＭＳ Ｐゴシック" pitchFamily="-108" charset="-128"/>
              </a:rPr>
              <a:t> </a:t>
            </a:r>
          </a:p>
          <a:p>
            <a:pPr eaLnBrk="1" hangingPunct="1"/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B25574-76C0-AD4B-B835-D0F97049B586}" type="slidenum">
              <a:rPr lang="en-US"/>
              <a:pPr/>
              <a:t>32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F584E-EF19-E440-B180-7519463A0B8E}" type="slidenum">
              <a:rPr lang="en-US"/>
              <a:pPr/>
              <a:t>33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3C3B9-E245-DD46-8D52-DD92254013E7}" type="slidenum">
              <a:rPr lang="en-US"/>
              <a:pPr/>
              <a:t>34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19DB8-3FB1-EB4E-A4CE-8EEFD76D2D83}" type="slidenum">
              <a:rPr lang="en-US"/>
              <a:pPr/>
              <a:t>35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1) All Tender songs make sense, but this brings up the notion of subjectivity.</a:t>
            </a:r>
          </a:p>
          <a:p>
            <a:r>
              <a:rPr lang="en-US"/>
              <a:t>2) Female Vocal is more objective, but Junior Murvin is a man. If you listen, it sound more like a woman.</a:t>
            </a:r>
          </a:p>
          <a:p>
            <a:r>
              <a:rPr lang="en-US"/>
              <a:t>3) When we combine words, note that CSN, Art, John, Tom fall off, but Jewel remains.</a:t>
            </a:r>
          </a:p>
          <a:p>
            <a:r>
              <a:rPr lang="en-US"/>
              <a:t>Alicia, Shakira, Christina, and Britiney all fall off and are replace is other females singer that are more tender</a:t>
            </a:r>
          </a:p>
          <a:p>
            <a:r>
              <a:rPr lang="en-US"/>
              <a:t>4)The Everly Brothers, like Junior, have pretty femine voices - music knowledge discovery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A236F-5ED1-6040-BBBB-983DBDD91716}" type="slidenum">
              <a:rPr lang="en-US"/>
              <a:pPr/>
              <a:t>36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100" b="1" dirty="0">
                <a:latin typeface="Arial Rounded MT Bold" pitchFamily="-107" charset="0"/>
              </a:rPr>
              <a:t>Key point:</a:t>
            </a:r>
            <a:r>
              <a:rPr lang="en-US" sz="2100" dirty="0">
                <a:latin typeface="Arial Rounded MT Bold" pitchFamily="-107" charset="0"/>
              </a:rPr>
              <a:t> By pooling human annotations, our model can produce annotations that are as consistent as annotations produced by individuals, when compared against a population average.</a:t>
            </a:r>
          </a:p>
          <a:p>
            <a:endParaRPr lang="en-US" dirty="0"/>
          </a:p>
          <a:p>
            <a:r>
              <a:rPr lang="en-US" dirty="0"/>
              <a:t>Precision of 0.10 means that 1 out of 10 times a word is used it is used correctly.</a:t>
            </a:r>
          </a:p>
          <a:p>
            <a:r>
              <a:rPr lang="en-US" dirty="0"/>
              <a:t>Recall of 0.10 mean that of the 10 times a word is used, our system identifies it 1 time.</a:t>
            </a:r>
          </a:p>
          <a:p>
            <a:r>
              <a:rPr lang="en-US" dirty="0"/>
              <a:t>The empirical upper bound on Recall is because most songs are annotated with more than 10 words so we can’t be perfect </a:t>
            </a:r>
          </a:p>
          <a:p>
            <a:r>
              <a:rPr lang="en-US" dirty="0"/>
              <a:t>Human model is found by holding out individual annotations from the ground truth and then comparing it to the ground truth.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7B531-7D2B-5348-ADB0-4DC8E756C960}" type="slidenum">
              <a:rPr lang="en-US"/>
              <a:pPr/>
              <a:t>37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173 1 word queries </a:t>
            </a:r>
          </a:p>
          <a:p>
            <a:r>
              <a:rPr lang="en-US"/>
              <a:t>4K 2-word query</a:t>
            </a:r>
          </a:p>
          <a:p>
            <a:r>
              <a:rPr lang="en-US"/>
              <a:t>50K 3 word queries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8M artists (Jan 2008)</a:t>
            </a:r>
          </a:p>
          <a:p>
            <a:pPr eaLnBrk="1" hangingPunct="1"/>
            <a:r>
              <a:rPr lang="en-US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150</a:t>
            </a:r>
            <a:r>
              <a:rPr lang="en-US" baseline="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 song (Early 2008)</a:t>
            </a:r>
          </a:p>
          <a:p>
            <a:pPr eaLnBrk="1" hangingPunct="1"/>
            <a:r>
              <a:rPr lang="en-US" baseline="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Audacity – free open sources music editor (very popular, like </a:t>
            </a:r>
            <a:r>
              <a:rPr lang="en-US" baseline="0" dirty="0" err="1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garageband</a:t>
            </a:r>
            <a:r>
              <a:rPr lang="en-US" baseline="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or </a:t>
            </a:r>
            <a:r>
              <a:rPr lang="en-US" baseline="0" dirty="0" err="1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protools</a:t>
            </a:r>
            <a:r>
              <a:rPr lang="en-US" baseline="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)</a:t>
            </a:r>
          </a:p>
          <a:p>
            <a:pPr eaLnBrk="1" hangingPunct="1"/>
            <a:endParaRPr lang="en-US" baseline="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r>
              <a:rPr lang="en-US" baseline="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220 M </a:t>
            </a:r>
            <a:r>
              <a:rPr lang="en-US" baseline="0" dirty="0" err="1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ipods</a:t>
            </a:r>
            <a:r>
              <a:rPr lang="en-US" baseline="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since 2001 + 26 million </a:t>
            </a:r>
            <a:r>
              <a:rPr lang="en-US" baseline="0" dirty="0" err="1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iPhones</a:t>
            </a:r>
            <a:endParaRPr lang="en-US" baseline="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r>
              <a:rPr lang="en-US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8.5</a:t>
            </a:r>
            <a:r>
              <a:rPr lang="en-US" baseline="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Billion songs sold (Sept)</a:t>
            </a:r>
            <a:endParaRPr lang="en-US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endParaRPr lang="en-US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r>
              <a:rPr lang="en-US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http://www.bridgeratings.com/press_08.08.07.HDvsInternet.htm - $950M in advertising on Internet Radio</a:t>
            </a:r>
          </a:p>
          <a:p>
            <a:pPr eaLnBrk="1" hangingPunct="1"/>
            <a:endParaRPr lang="en-US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r>
              <a:rPr lang="en-US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93 million </a:t>
            </a:r>
            <a:r>
              <a:rPr lang="en-US" dirty="0" err="1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american</a:t>
            </a:r>
            <a:r>
              <a:rPr lang="en-US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listen to internet radio each month - Bridge ratings</a:t>
            </a:r>
          </a:p>
          <a:p>
            <a:pPr eaLnBrk="1" hangingPunct="1"/>
            <a:r>
              <a:rPr lang="en-US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20% of 18-34 year old </a:t>
            </a:r>
            <a:r>
              <a:rPr lang="en-US" dirty="0" err="1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american</a:t>
            </a:r>
            <a:r>
              <a:rPr lang="en-US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listen to internet radio each week.</a:t>
            </a:r>
          </a:p>
          <a:p>
            <a:pPr eaLnBrk="1" hangingPunct="1"/>
            <a:endParaRPr lang="en-US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r>
              <a:rPr lang="en-US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Jan 2008</a:t>
            </a:r>
          </a:p>
          <a:p>
            <a:pPr eaLnBrk="1" hangingPunct="1"/>
            <a:r>
              <a:rPr lang="en-US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8 million </a:t>
            </a:r>
            <a:r>
              <a:rPr lang="en-US" dirty="0" err="1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myspace</a:t>
            </a:r>
            <a:r>
              <a:rPr lang="en-US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artists, 110 million users, ¼ in us, </a:t>
            </a:r>
          </a:p>
          <a:p>
            <a:pPr eaLnBrk="1" hangingPunct="1"/>
            <a:r>
              <a:rPr lang="en-US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http://www.web-strategist.com/blog/2008/01/09/social-network-stats-facebook-myspace-reunion-jan-2008/</a:t>
            </a:r>
          </a:p>
          <a:p>
            <a:pPr eaLnBrk="1" hangingPunct="1"/>
            <a:endParaRPr lang="en-US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r>
              <a:rPr lang="en-US" dirty="0" err="1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Facebook</a:t>
            </a:r>
            <a:endParaRPr lang="en-US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r>
              <a:rPr lang="en-US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100 million monthly users</a:t>
            </a:r>
          </a:p>
          <a:p>
            <a:pPr eaLnBrk="1" hangingPunct="1"/>
            <a:r>
              <a:rPr lang="en-US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Live365 has over 6500 radio stations</a:t>
            </a:r>
          </a:p>
          <a:p>
            <a:pPr eaLnBrk="1" hangingPunct="1"/>
            <a:endParaRPr lang="en-US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r>
              <a:rPr lang="en-US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Jan 2009</a:t>
            </a:r>
          </a:p>
          <a:p>
            <a:pPr eaLnBrk="1" hangingPunct="1"/>
            <a:r>
              <a:rPr lang="en-US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http://www.techcrunch.com/2009/01/06/itunes-sells-6-billion-songs-and-other-fun-stats-from-the-philnote/ </a:t>
            </a:r>
          </a:p>
          <a:p>
            <a:pPr eaLnBrk="1" hangingPunct="1"/>
            <a:r>
              <a:rPr lang="en-US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# iTunes has now sold six billion songs (it crossed the 5 billion mark last June).</a:t>
            </a:r>
          </a:p>
          <a:p>
            <a:pPr eaLnBrk="1" hangingPunct="1"/>
            <a:r>
              <a:rPr lang="en-US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# Over 10 million different tracks are available on iTunes.</a:t>
            </a:r>
          </a:p>
          <a:p>
            <a:pPr eaLnBrk="1" hangingPunct="1"/>
            <a:r>
              <a:rPr lang="en-US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# Starting today, 8 million songs are DRM-free, and all 10 million will be DRM free by the end of March.</a:t>
            </a:r>
          </a:p>
          <a:p>
            <a:pPr eaLnBrk="1" hangingPunct="1"/>
            <a:r>
              <a:rPr lang="en-US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# There are now over 75 million accounts on iTunes linked to credit cards.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D6064-7057-6549-AF47-73ED2BC255C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474" y="4561341"/>
            <a:ext cx="5364254" cy="43196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05" tIns="46402" rIns="92805" bIns="46402">
            <a:prstTxWarp prst="textNoShape">
              <a:avLst/>
            </a:prstTxWarp>
          </a:bodyPr>
          <a:lstStyle/>
          <a:p>
            <a:endParaRPr lang="en-US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</a:t>
            </a:r>
            <a:r>
              <a:rPr lang="en-US" baseline="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music engine functions in much the same way: </a:t>
            </a:r>
          </a:p>
          <a:p>
            <a:endParaRPr lang="en-US" baseline="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baseline="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We have songs, we have a query and we want a ranked list of songs.</a:t>
            </a:r>
          </a:p>
          <a:p>
            <a:endParaRPr lang="en-US" baseline="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baseline="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What is less clear is how we create this music index. </a:t>
            </a:r>
          </a:p>
          <a:p>
            <a:r>
              <a:rPr lang="en-US" baseline="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baseline="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baseline="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is, essentially the question that we posed to our question in class last spring.</a:t>
            </a:r>
          </a:p>
          <a:p>
            <a:endParaRPr lang="en-US" baseline="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baseline="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How might you do it?</a:t>
            </a:r>
            <a:endParaRPr lang="en-US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DE0828-A0F8-C945-8683-5BB4AB77D586}" type="slidenum">
              <a:rPr lang="en-US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14</a:t>
            </a:fld>
            <a:endParaRPr lang="en-US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type Bluegrass and click 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D6064-7057-6549-AF47-73ED2BC255C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personalized</a:t>
            </a:r>
            <a:r>
              <a:rPr lang="en-US" baseline="0" dirty="0" smtClean="0"/>
              <a:t> radio play begins play music, in this case a song called spooky lane by Sam Bush.</a:t>
            </a:r>
          </a:p>
          <a:p>
            <a:r>
              <a:rPr lang="en-US" baseline="0" dirty="0" smtClean="0"/>
              <a:t>We have standard controls: volume slider (need a little work), Play/Pause, and fast forward (in case you don’t like the songs we are recommending)</a:t>
            </a:r>
          </a:p>
          <a:p>
            <a:r>
              <a:rPr lang="en-US" baseline="0" dirty="0" smtClean="0"/>
              <a:t>It also show the next two up coming songs.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left is 6 tags that describe the current song. </a:t>
            </a:r>
          </a:p>
          <a:p>
            <a:r>
              <a:rPr lang="en-US" baseline="0" dirty="0" smtClean="0"/>
              <a:t>We can select one of these tags, say “mandolin”, and add it to our radio station so that futures songs will be bluegrass songs with mandolin.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D6064-7057-6549-AF47-73ED2BC255C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Notices</a:t>
            </a:r>
            <a:r>
              <a:rPr lang="en-US" baseline="0" dirty="0" smtClean="0"/>
              <a:t> that this updates the futures songs.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D6064-7057-6549-AF47-73ED2BC255C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Eventually the songs runs it course</a:t>
            </a:r>
            <a:r>
              <a:rPr lang="en-US" baseline="0" dirty="0" smtClean="0"/>
              <a:t> (or we skip it) and the next songs starts playing. In this case, Walk on Boy by Doc Watson.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the front end, but the truly exciting stuff is in the back end…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before I can describe the backend, we need to learn about how typical search engines like Google work…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D6064-7057-6549-AF47-73ED2BC255C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fld id="{F3CF3162-1186-7C47-A680-849F51B47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D7662-2F74-304B-9DA1-7AF2B6FBE8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572E-CC8A-4340-B182-56B6B7530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57BDB-F536-6A40-9A98-7A83AB86B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2AC21-C58F-614C-B648-F5353282CD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64107-489E-0F4B-8521-A361F9919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33A89-2F01-164C-A721-3E50D931D4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5BBD5-37B2-9445-BD45-86C82330B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D1476-B5D5-EC4A-AEF1-91B6471AD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7DEFF-136B-1C47-BC18-65EFE64839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EF042-7705-A847-B379-0EEB16A41C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10" charset="0"/>
              </a:defRPr>
            </a:lvl1pPr>
          </a:lstStyle>
          <a:p>
            <a:fld id="{2042FB8F-D8D6-1544-8BD1-1262B41C65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50021"/>
              </a:solidFill>
              <a:latin typeface="Tahoma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-110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-110" charset="2"/>
        <a:buChar char="n"/>
        <a:defRPr sz="24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-110" charset="2"/>
        <a:buChar char="n"/>
        <a:defRPr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110" charset="2"/>
        <a:buChar char="n"/>
        <a:defRPr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audio" Target="file://localhost/Users/Doug/Work/Research/SemanticMusic/Talks/AudioSocial_Summer09/Sam%20Bush%20-%20Spooky%20Lane_short.wav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5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audio" Target="file://localhost/Users/Doug/Work/Research/SemanticMusic/Talks/SCCiM_Feb07/frank_sinatra-clip.wav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5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audio" Target="rhcp-give_it_away-clip.wav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5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4" Type="http://schemas.openxmlformats.org/officeDocument/2006/relationships/image" Target="../media/image3.png"/><Relationship Id="rId10" Type="http://schemas.openxmlformats.org/officeDocument/2006/relationships/image" Target="../media/image9.pn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9" Type="http://schemas.openxmlformats.org/officeDocument/2006/relationships/image" Target="../media/image8.png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0"/>
            <a:ext cx="8362950" cy="25322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0" y="6248400"/>
            <a:ext cx="2621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http://www.xkcd.com/655/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similarity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200400" y="2895600"/>
            <a:ext cx="16764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3657600" y="3276600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ea typeface="Arial Unicode MS" pitchFamily="-110" charset="0"/>
                <a:cs typeface="Arial Unicode MS" pitchFamily="-110" charset="0"/>
              </a:rPr>
              <a:t>Index</a:t>
            </a:r>
            <a:endParaRPr lang="en-US" sz="2000" dirty="0">
              <a:ea typeface="Arial Unicode MS" pitchFamily="-110" charset="0"/>
              <a:cs typeface="Arial Unicode MS" pitchFamily="-110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286000" y="3200400"/>
            <a:ext cx="5334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181600" y="3200400"/>
            <a:ext cx="5334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pic>
        <p:nvPicPr>
          <p:cNvPr id="9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096000" y="2514600"/>
            <a:ext cx="1295400" cy="65763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4801" y="1905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Find the songs that are most similar to the input song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Examples:</a:t>
            </a:r>
          </a:p>
          <a:p>
            <a:pPr lvl="1"/>
            <a:r>
              <a:rPr lang="en-US" sz="2000" dirty="0" smtClean="0"/>
              <a:t>Genius</a:t>
            </a:r>
          </a:p>
          <a:p>
            <a:pPr lvl="1"/>
            <a:r>
              <a:rPr lang="en-US" sz="2000" dirty="0" smtClean="0"/>
              <a:t>Pandora</a:t>
            </a:r>
          </a:p>
          <a:p>
            <a:pPr lvl="1"/>
            <a:r>
              <a:rPr lang="en-US" sz="2000" dirty="0" err="1" smtClean="0"/>
              <a:t>Last.fm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3200400"/>
            <a:ext cx="913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song</a:t>
            </a:r>
            <a:endParaRPr lang="en-US" dirty="0"/>
          </a:p>
        </p:txBody>
      </p:sp>
      <p:pic>
        <p:nvPicPr>
          <p:cNvPr id="13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096000" y="3276600"/>
            <a:ext cx="1295400" cy="657633"/>
          </a:xfrm>
          <a:prstGeom prst="rect">
            <a:avLst/>
          </a:prstGeom>
          <a:noFill/>
        </p:spPr>
      </p:pic>
      <p:pic>
        <p:nvPicPr>
          <p:cNvPr id="16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096000" y="4038600"/>
            <a:ext cx="1295400" cy="657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4876800"/>
          </a:xfrm>
        </p:spPr>
        <p:txBody>
          <a:bodyPr/>
          <a:lstStyle/>
          <a:p>
            <a:r>
              <a:rPr lang="en-US" dirty="0" smtClean="0"/>
              <a:t>How might you do this?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152400" y="2286000"/>
            <a:ext cx="8091764" cy="4347865"/>
            <a:chOff x="152400" y="2286000"/>
            <a:chExt cx="8091764" cy="4347865"/>
          </a:xfrm>
        </p:grpSpPr>
        <p:sp>
          <p:nvSpPr>
            <p:cNvPr id="70" name="Rectangle 69"/>
            <p:cNvSpPr/>
            <p:nvPr/>
          </p:nvSpPr>
          <p:spPr bwMode="auto">
            <a:xfrm>
              <a:off x="2819400" y="4876800"/>
              <a:ext cx="1752600" cy="1600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pic>
          <p:nvPicPr>
            <p:cNvPr id="60" name="Picture 14" descr="C:\School\cs291\presentation2\wav1.bmp"/>
            <p:cNvPicPr>
              <a:picLocks noChangeAspect="1" noChangeArrowheads="1"/>
            </p:cNvPicPr>
            <p:nvPr/>
          </p:nvPicPr>
          <p:blipFill>
            <a:blip r:embed="rId2"/>
            <a:srcRect l="11263" b="7425"/>
            <a:stretch>
              <a:fillRect/>
            </a:stretch>
          </p:blipFill>
          <p:spPr bwMode="auto">
            <a:xfrm>
              <a:off x="682570" y="3124200"/>
              <a:ext cx="838200" cy="425527"/>
            </a:xfrm>
            <a:prstGeom prst="rect">
              <a:avLst/>
            </a:prstGeom>
            <a:noFill/>
          </p:spPr>
        </p:pic>
        <p:sp>
          <p:nvSpPr>
            <p:cNvPr id="61" name="Right Arrow 60"/>
            <p:cNvSpPr/>
            <p:nvPr/>
          </p:nvSpPr>
          <p:spPr bwMode="auto">
            <a:xfrm>
              <a:off x="1749370" y="3048000"/>
              <a:ext cx="6096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pic>
          <p:nvPicPr>
            <p:cNvPr id="62" name="Picture 4" descr="C:\School\cs291\presentation2\wavelet_demo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2667000"/>
              <a:ext cx="1447800" cy="1527624"/>
            </a:xfrm>
            <a:prstGeom prst="rect">
              <a:avLst/>
            </a:prstGeom>
            <a:noFill/>
          </p:spPr>
        </p:pic>
        <p:sp>
          <p:nvSpPr>
            <p:cNvPr id="63" name="TextBox 62"/>
            <p:cNvSpPr txBox="1"/>
            <p:nvPr/>
          </p:nvSpPr>
          <p:spPr>
            <a:xfrm>
              <a:off x="152400" y="2286000"/>
              <a:ext cx="19563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IR approach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64" name="Right Arrow 63"/>
            <p:cNvSpPr/>
            <p:nvPr/>
          </p:nvSpPr>
          <p:spPr bwMode="auto">
            <a:xfrm>
              <a:off x="4267200" y="3048000"/>
              <a:ext cx="6096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181600" y="3124200"/>
              <a:ext cx="1573434" cy="40011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3</a:t>
              </a:r>
              <a:r>
                <a:rPr lang="en-US" sz="2000" dirty="0" smtClean="0"/>
                <a:t> … f</a:t>
              </a:r>
              <a:r>
                <a:rPr lang="en-US" sz="2000" baseline="-25000" dirty="0" smtClean="0"/>
                <a:t>n</a:t>
              </a:r>
              <a:endParaRPr lang="en-US" sz="2000" baseline="-25000" dirty="0"/>
            </a:p>
          </p:txBody>
        </p:sp>
        <p:sp>
          <p:nvSpPr>
            <p:cNvPr id="66" name="Right Arrow 65"/>
            <p:cNvSpPr/>
            <p:nvPr/>
          </p:nvSpPr>
          <p:spPr bwMode="auto">
            <a:xfrm rot="7506848">
              <a:off x="4768052" y="3929852"/>
              <a:ext cx="6096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22366" y="4914780"/>
              <a:ext cx="1573434" cy="400110"/>
            </a:xfrm>
            <a:prstGeom prst="rect">
              <a:avLst/>
            </a:prstGeom>
            <a:noFill/>
            <a:ln>
              <a:solidFill>
                <a:srgbClr val="00E4A8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3</a:t>
              </a:r>
              <a:r>
                <a:rPr lang="en-US" sz="2000" dirty="0" smtClean="0"/>
                <a:t> … f</a:t>
              </a:r>
              <a:r>
                <a:rPr lang="en-US" sz="2000" baseline="-25000" dirty="0" smtClean="0"/>
                <a:t>n</a:t>
              </a:r>
              <a:endParaRPr lang="en-US" sz="2000" baseline="-250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95600" y="5448180"/>
              <a:ext cx="1573434" cy="400110"/>
            </a:xfrm>
            <a:prstGeom prst="rect">
              <a:avLst/>
            </a:prstGeom>
            <a:noFill/>
            <a:ln>
              <a:solidFill>
                <a:srgbClr val="00E4A8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3</a:t>
              </a:r>
              <a:r>
                <a:rPr lang="en-US" sz="2000" dirty="0" smtClean="0"/>
                <a:t> … f</a:t>
              </a:r>
              <a:r>
                <a:rPr lang="en-US" sz="2000" baseline="-25000" dirty="0" smtClean="0"/>
                <a:t>n</a:t>
              </a:r>
              <a:endParaRPr lang="en-US" sz="2000" baseline="-25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895600" y="6000690"/>
              <a:ext cx="1573434" cy="400110"/>
            </a:xfrm>
            <a:prstGeom prst="rect">
              <a:avLst/>
            </a:prstGeom>
            <a:noFill/>
            <a:ln>
              <a:solidFill>
                <a:srgbClr val="00E4A8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3</a:t>
              </a:r>
              <a:r>
                <a:rPr lang="en-US" sz="2000" dirty="0" smtClean="0"/>
                <a:t> … f</a:t>
              </a:r>
              <a:r>
                <a:rPr lang="en-US" sz="2000" baseline="-25000" dirty="0" smtClean="0"/>
                <a:t>n</a:t>
              </a:r>
              <a:endParaRPr lang="en-US" sz="2000" baseline="-25000" dirty="0"/>
            </a:p>
          </p:txBody>
        </p:sp>
        <p:sp>
          <p:nvSpPr>
            <p:cNvPr id="71" name="Right Arrow 70"/>
            <p:cNvSpPr/>
            <p:nvPr/>
          </p:nvSpPr>
          <p:spPr bwMode="auto">
            <a:xfrm>
              <a:off x="4800600" y="5334000"/>
              <a:ext cx="6096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894166" y="5543490"/>
              <a:ext cx="1573434" cy="400110"/>
            </a:xfrm>
            <a:prstGeom prst="rect">
              <a:avLst/>
            </a:prstGeom>
            <a:noFill/>
            <a:ln>
              <a:solidFill>
                <a:srgbClr val="00E4A8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3</a:t>
              </a:r>
              <a:r>
                <a:rPr lang="en-US" sz="2000" dirty="0" smtClean="0"/>
                <a:t> … f</a:t>
              </a:r>
              <a:r>
                <a:rPr lang="en-US" sz="2000" baseline="-25000" dirty="0" smtClean="0"/>
                <a:t>n</a:t>
              </a:r>
              <a:endParaRPr lang="en-US" sz="2000" baseline="-25000" dirty="0"/>
            </a:p>
          </p:txBody>
        </p:sp>
        <p:sp>
          <p:nvSpPr>
            <p:cNvPr id="73" name="TextBox 72"/>
            <p:cNvSpPr txBox="1"/>
            <p:nvPr/>
          </p:nvSpPr>
          <p:spPr>
            <a:xfrm rot="20516300">
              <a:off x="5794707" y="4882257"/>
              <a:ext cx="1573434" cy="40011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3</a:t>
              </a:r>
              <a:r>
                <a:rPr lang="en-US" sz="2000" dirty="0" smtClean="0"/>
                <a:t> … f</a:t>
              </a:r>
              <a:r>
                <a:rPr lang="en-US" sz="2000" baseline="-25000" dirty="0" smtClean="0"/>
                <a:t>n</a:t>
              </a:r>
              <a:endParaRPr lang="en-US" sz="2000" baseline="-250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57800" y="6172200"/>
              <a:ext cx="2986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rank by cosine </a:t>
              </a:r>
              <a:r>
                <a:rPr lang="en-US" dirty="0" err="1" smtClean="0"/>
                <a:t>sim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similarity: </a:t>
            </a:r>
            <a:br>
              <a:rPr lang="en-US" dirty="0" smtClean="0"/>
            </a:br>
            <a:r>
              <a:rPr lang="en-US" dirty="0" smtClean="0"/>
              <a:t>collaborative filtering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733" y="2738735"/>
            <a:ext cx="1043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song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402028" y="3348335"/>
            <a:ext cx="1043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song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402028" y="3881735"/>
            <a:ext cx="1043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song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02028" y="6019800"/>
            <a:ext cx="110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song</a:t>
            </a:r>
            <a:r>
              <a:rPr lang="en-US" baseline="-25000" dirty="0" err="1" smtClean="0"/>
              <a:t>m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756871" y="4602034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 rot="17944694">
            <a:off x="1423197" y="1937442"/>
            <a:ext cx="959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 rot="17944694">
            <a:off x="2189085" y="1937442"/>
            <a:ext cx="959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 rot="17944694">
            <a:off x="2951085" y="1937442"/>
            <a:ext cx="959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 rot="17944694">
            <a:off x="5386799" y="1944293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user</a:t>
            </a:r>
            <a:r>
              <a:rPr lang="en-US" baseline="-25000" dirty="0" err="1" smtClean="0"/>
              <a:t>n</a:t>
            </a:r>
            <a:endParaRPr lang="en-US" baseline="-250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1371600" y="2667000"/>
            <a:ext cx="4572000" cy="396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743200"/>
            <a:ext cx="347464" cy="431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536" y="2743200"/>
            <a:ext cx="347464" cy="431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743200"/>
            <a:ext cx="347464" cy="431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886200"/>
            <a:ext cx="347464" cy="431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276600"/>
            <a:ext cx="347464" cy="431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7944694">
            <a:off x="3560685" y="1861242"/>
            <a:ext cx="959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886200"/>
            <a:ext cx="347464" cy="431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911600"/>
            <a:ext cx="347464" cy="431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72200" y="3810000"/>
            <a:ext cx="2743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might you conclude from this information?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990600"/>
          </a:xfrm>
        </p:spPr>
        <p:txBody>
          <a:bodyPr/>
          <a:lstStyle/>
          <a:p>
            <a:r>
              <a:rPr lang="en-US" sz="3600" dirty="0" smtClean="0"/>
              <a:t>Songs using descriptive text search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733800" y="2667000"/>
            <a:ext cx="16764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4191000" y="3048000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ea typeface="Arial Unicode MS" pitchFamily="-110" charset="0"/>
                <a:cs typeface="Arial Unicode MS" pitchFamily="-110" charset="0"/>
              </a:rPr>
              <a:t>Index</a:t>
            </a:r>
            <a:endParaRPr lang="en-US" sz="2000" dirty="0">
              <a:ea typeface="Arial Unicode MS" pitchFamily="-110" charset="0"/>
              <a:cs typeface="Arial Unicode MS" pitchFamily="-110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819400" y="2971800"/>
            <a:ext cx="5334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715000" y="2971800"/>
            <a:ext cx="5334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pic>
        <p:nvPicPr>
          <p:cNvPr id="9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629400" y="2057400"/>
            <a:ext cx="1295400" cy="657633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Examples:</a:t>
            </a:r>
          </a:p>
          <a:p>
            <a:pPr lvl="1"/>
            <a:r>
              <a:rPr lang="en-US" sz="2000" dirty="0" smtClean="0"/>
              <a:t>Very few commercial systems like this …</a:t>
            </a:r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2514600"/>
            <a:ext cx="223831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jazzy,</a:t>
            </a:r>
          </a:p>
          <a:p>
            <a:r>
              <a:rPr lang="en-US" dirty="0" smtClean="0"/>
              <a:t>smooth,</a:t>
            </a:r>
          </a:p>
          <a:p>
            <a:r>
              <a:rPr lang="en-US" dirty="0" smtClean="0"/>
              <a:t>easy listening</a:t>
            </a:r>
            <a:endParaRPr lang="en-US" dirty="0"/>
          </a:p>
        </p:txBody>
      </p:sp>
      <p:pic>
        <p:nvPicPr>
          <p:cNvPr id="14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629400" y="2847567"/>
            <a:ext cx="1295400" cy="657633"/>
          </a:xfrm>
          <a:prstGeom prst="rect">
            <a:avLst/>
          </a:prstGeom>
          <a:noFill/>
        </p:spPr>
      </p:pic>
      <p:pic>
        <p:nvPicPr>
          <p:cNvPr id="15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629400" y="3685767"/>
            <a:ext cx="1295400" cy="657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7430" y="-533400"/>
            <a:ext cx="12868030" cy="937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-530352"/>
            <a:ext cx="12868023" cy="9372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7467600" y="4343400"/>
            <a:ext cx="266700" cy="21590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0" y="-530352"/>
            <a:ext cx="12868028" cy="9372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0800000">
            <a:off x="2667000" y="5181600"/>
            <a:ext cx="266700" cy="21590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Sam Bush - Spooky Lane_shor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287000" y="6573838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-533400"/>
            <a:ext cx="12868029" cy="937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-530352"/>
            <a:ext cx="12868031" cy="937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annotation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066800"/>
          </a:xfrm>
        </p:spPr>
        <p:txBody>
          <a:bodyPr/>
          <a:lstStyle/>
          <a:p>
            <a:r>
              <a:rPr lang="en-US" dirty="0" smtClean="0"/>
              <a:t>The key behind keyword based system is annotating the music with tags</a:t>
            </a:r>
            <a:endParaRPr lang="en-US" dirty="0"/>
          </a:p>
        </p:txBody>
      </p:sp>
      <p:pic>
        <p:nvPicPr>
          <p:cNvPr id="4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914400" y="2743200"/>
            <a:ext cx="1295400" cy="657633"/>
          </a:xfrm>
          <a:prstGeom prst="rect">
            <a:avLst/>
          </a:prstGeom>
          <a:noFill/>
        </p:spPr>
      </p:pic>
      <p:pic>
        <p:nvPicPr>
          <p:cNvPr id="5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914400" y="3962400"/>
            <a:ext cx="1295400" cy="657633"/>
          </a:xfrm>
          <a:prstGeom prst="rect">
            <a:avLst/>
          </a:prstGeom>
          <a:noFill/>
        </p:spPr>
      </p:pic>
      <p:pic>
        <p:nvPicPr>
          <p:cNvPr id="6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914400" y="5209767"/>
            <a:ext cx="1295400" cy="6576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2819400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dance, instrumental, rock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4038600"/>
            <a:ext cx="433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blues, </a:t>
            </a:r>
            <a:r>
              <a:rPr lang="en-US" dirty="0" err="1" smtClean="0"/>
              <a:t>saxaphone</a:t>
            </a:r>
            <a:r>
              <a:rPr lang="en-US" dirty="0" smtClean="0"/>
              <a:t>, cool vibe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29162" y="5257800"/>
            <a:ext cx="3497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pop, ray </a:t>
            </a:r>
            <a:r>
              <a:rPr lang="en-US" dirty="0" err="1" smtClean="0"/>
              <a:t>charles</a:t>
            </a:r>
            <a:r>
              <a:rPr lang="en-US" dirty="0" smtClean="0"/>
              <a:t>, deep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6096000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Ideas?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" pitchFamily="-107" charset="0"/>
                <a:ea typeface="Times New Roman" pitchFamily="-107" charset="0"/>
                <a:cs typeface="Times New Roman" pitchFamily="-107" charset="0"/>
              </a:rPr>
              <a:t>Audio Retrieval</a:t>
            </a:r>
            <a:endParaRPr lang="en-US" sz="3200" dirty="0">
              <a:latin typeface="Helvetica" pitchFamily="-107" charset="0"/>
              <a:ea typeface="Times New Roman" pitchFamily="-107" charset="0"/>
              <a:cs typeface="Times New Roman" pitchFamily="-107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191000"/>
            <a:ext cx="7086600" cy="1828800"/>
          </a:xfrm>
        </p:spPr>
        <p:txBody>
          <a:bodyPr/>
          <a:lstStyle/>
          <a:p>
            <a:pPr algn="r" eaLnBrk="1" hangingPunct="1">
              <a:buFont typeface="Wingdings" pitchFamily="-107" charset="2"/>
              <a:buNone/>
            </a:pPr>
            <a:r>
              <a:rPr lang="en-US" dirty="0"/>
              <a:t>David Kauchak</a:t>
            </a:r>
          </a:p>
          <a:p>
            <a:pPr algn="r" eaLnBrk="1" hangingPunct="1">
              <a:buFont typeface="Wingdings" pitchFamily="-107" charset="2"/>
              <a:buNone/>
            </a:pPr>
            <a:r>
              <a:rPr lang="en-US" dirty="0"/>
              <a:t>cs160</a:t>
            </a:r>
          </a:p>
          <a:p>
            <a:pPr algn="r" eaLnBrk="1" hangingPunct="1">
              <a:buFont typeface="Wingdings" pitchFamily="-107" charset="2"/>
              <a:buNone/>
            </a:pPr>
            <a:r>
              <a:rPr lang="en-US" dirty="0"/>
              <a:t>Fall 2009</a:t>
            </a:r>
            <a:endParaRPr lang="en-US" dirty="0" smtClean="0"/>
          </a:p>
          <a:p>
            <a:pPr algn="r" eaLnBrk="1" hangingPunct="1">
              <a:buFont typeface="Wingdings" pitchFamily="-107" charset="2"/>
              <a:buNone/>
            </a:pPr>
            <a:r>
              <a:rPr lang="en-US" sz="1300" i="1" dirty="0" smtClean="0">
                <a:solidFill>
                  <a:srgbClr val="437085"/>
                </a:solidFill>
              </a:rPr>
              <a:t>Thanks to Doug Turnbull for some of the slides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Annotating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609600"/>
          </a:xfrm>
        </p:spPr>
        <p:txBody>
          <a:bodyPr/>
          <a:lstStyle/>
          <a:p>
            <a:r>
              <a:rPr lang="en-US" dirty="0" smtClean="0"/>
              <a:t>The human approach</a:t>
            </a:r>
            <a:endParaRPr lang="en-US" dirty="0"/>
          </a:p>
        </p:txBody>
      </p:sp>
      <p:pic>
        <p:nvPicPr>
          <p:cNvPr id="4" name="Picture 6" descr="Pandora Music Annotat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362200"/>
            <a:ext cx="4785245" cy="426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06854" y="2362200"/>
            <a:ext cx="3537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“expert musicologists” from Pandora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4114800"/>
            <a:ext cx="1858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Pros/Cons?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Annotating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human approach: games</a:t>
            </a:r>
            <a:endParaRPr lang="en-US" dirty="0"/>
          </a:p>
        </p:txBody>
      </p:sp>
      <p:pic>
        <p:nvPicPr>
          <p:cNvPr id="4" name="Content Placeholder 5" descr="Picture 4.png"/>
          <p:cNvPicPr>
            <a:picLocks noChangeAspect="1"/>
          </p:cNvPicPr>
          <p:nvPr/>
        </p:nvPicPr>
        <p:blipFill>
          <a:blip r:embed="rId2"/>
          <a:srcRect l="-30351" r="-30351"/>
          <a:stretch>
            <a:fillRect/>
          </a:stretch>
        </p:blipFill>
        <p:spPr bwMode="auto">
          <a:xfrm>
            <a:off x="0" y="2209800"/>
            <a:ext cx="783359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Annotating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609600"/>
          </a:xfrm>
        </p:spPr>
        <p:txBody>
          <a:bodyPr/>
          <a:lstStyle/>
          <a:p>
            <a:r>
              <a:rPr lang="en-US" dirty="0" smtClean="0"/>
              <a:t>the web: music reviews</a:t>
            </a:r>
            <a:endParaRPr lang="en-US" dirty="0"/>
          </a:p>
        </p:txBody>
      </p:sp>
      <p:pic>
        <p:nvPicPr>
          <p:cNvPr id="5" name="Picture 4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0"/>
            <a:ext cx="5943600" cy="4707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4014177"/>
            <a:ext cx="1736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challenge?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Automatically annotating music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378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Learning a music tagger</a:t>
            </a:r>
            <a:endParaRPr lang="en-US" dirty="0"/>
          </a:p>
        </p:txBody>
      </p:sp>
      <p:pic>
        <p:nvPicPr>
          <p:cNvPr id="6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393251" y="3505200"/>
            <a:ext cx="609600" cy="309474"/>
          </a:xfrm>
          <a:prstGeom prst="rect">
            <a:avLst/>
          </a:prstGeom>
          <a:noFill/>
        </p:spPr>
      </p:pic>
      <p:pic>
        <p:nvPicPr>
          <p:cNvPr id="7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393251" y="4491126"/>
            <a:ext cx="609600" cy="309474"/>
          </a:xfrm>
          <a:prstGeom prst="rect">
            <a:avLst/>
          </a:prstGeom>
          <a:noFill/>
        </p:spPr>
      </p:pic>
      <p:pic>
        <p:nvPicPr>
          <p:cNvPr id="12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393251" y="5481726"/>
            <a:ext cx="609600" cy="309474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1536251" y="3429000"/>
            <a:ext cx="762000" cy="533400"/>
            <a:chOff x="1905000" y="3048000"/>
            <a:chExt cx="762000" cy="5334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905000" y="3048000"/>
              <a:ext cx="7620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1981200" y="3124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1981200" y="32004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981200" y="32766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981200" y="33528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981200" y="3505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1536251" y="4419600"/>
            <a:ext cx="762000" cy="533400"/>
            <a:chOff x="1905000" y="3048000"/>
            <a:chExt cx="762000" cy="5334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905000" y="3048000"/>
              <a:ext cx="7620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1981200" y="3124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1981200" y="32004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2766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1981200" y="33528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1981200" y="3505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1536251" y="5410200"/>
            <a:ext cx="762000" cy="533400"/>
            <a:chOff x="1905000" y="3048000"/>
            <a:chExt cx="762000" cy="5334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1905000" y="3048000"/>
              <a:ext cx="7620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1981200" y="3124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1981200" y="32004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2766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1981200" y="33528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981200" y="34290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1981200" y="3505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39" name="Left-Right Arrow 38"/>
          <p:cNvSpPr/>
          <p:nvPr/>
        </p:nvSpPr>
        <p:spPr bwMode="auto">
          <a:xfrm>
            <a:off x="1079051" y="3581400"/>
            <a:ext cx="381000" cy="152400"/>
          </a:xfrm>
          <a:prstGeom prst="left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0" name="Left-Right Arrow 39"/>
          <p:cNvSpPr/>
          <p:nvPr/>
        </p:nvSpPr>
        <p:spPr bwMode="auto">
          <a:xfrm>
            <a:off x="1079051" y="4572000"/>
            <a:ext cx="381000" cy="152400"/>
          </a:xfrm>
          <a:prstGeom prst="left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1" name="Left-Right Arrow 40"/>
          <p:cNvSpPr/>
          <p:nvPr/>
        </p:nvSpPr>
        <p:spPr bwMode="auto">
          <a:xfrm>
            <a:off x="1079051" y="5562600"/>
            <a:ext cx="381000" cy="152400"/>
          </a:xfrm>
          <a:prstGeom prst="left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8600" y="2743200"/>
            <a:ext cx="85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song</a:t>
            </a:r>
          </a:p>
          <a:p>
            <a:r>
              <a:rPr lang="en-US" sz="1800" dirty="0" smtClean="0"/>
              <a:t>signal</a:t>
            </a:r>
            <a:endParaRPr lang="en-US" sz="1800" dirty="0"/>
          </a:p>
        </p:txBody>
      </p:sp>
      <p:sp>
        <p:nvSpPr>
          <p:cNvPr id="43" name="TextBox 42"/>
          <p:cNvSpPr txBox="1"/>
          <p:nvPr/>
        </p:nvSpPr>
        <p:spPr>
          <a:xfrm>
            <a:off x="1383851" y="28956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review</a:t>
            </a:r>
          </a:p>
        </p:txBody>
      </p:sp>
      <p:sp>
        <p:nvSpPr>
          <p:cNvPr id="44" name="Right Arrow 43"/>
          <p:cNvSpPr/>
          <p:nvPr/>
        </p:nvSpPr>
        <p:spPr bwMode="auto">
          <a:xfrm>
            <a:off x="2755451" y="3962400"/>
            <a:ext cx="609600" cy="1371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81400" y="3886200"/>
            <a:ext cx="1283149" cy="12954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41308" y="4267200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tagger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5105400" y="2209800"/>
            <a:ext cx="3677395" cy="4267200"/>
            <a:chOff x="5105400" y="2209800"/>
            <a:chExt cx="3677395" cy="4267200"/>
          </a:xfrm>
        </p:grpSpPr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3048000" y="4343400"/>
              <a:ext cx="4191000" cy="762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9" name="Rectangle 48"/>
            <p:cNvSpPr/>
            <p:nvPr/>
          </p:nvSpPr>
          <p:spPr bwMode="auto">
            <a:xfrm>
              <a:off x="6400800" y="3433674"/>
              <a:ext cx="1283149" cy="12954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60708" y="3814674"/>
              <a:ext cx="1159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tagger</a:t>
              </a:r>
              <a:endParaRPr lang="en-US" dirty="0"/>
            </a:p>
          </p:txBody>
        </p:sp>
        <p:pic>
          <p:nvPicPr>
            <p:cNvPr id="51" name="Picture 14" descr="C:\School\cs291\presentation2\wav1.bmp"/>
            <p:cNvPicPr>
              <a:picLocks noChangeAspect="1" noChangeArrowheads="1"/>
            </p:cNvPicPr>
            <p:nvPr/>
          </p:nvPicPr>
          <p:blipFill>
            <a:blip r:embed="rId2"/>
            <a:srcRect l="11263" b="7425"/>
            <a:stretch>
              <a:fillRect/>
            </a:stretch>
          </p:blipFill>
          <p:spPr bwMode="auto">
            <a:xfrm>
              <a:off x="6705600" y="2209800"/>
              <a:ext cx="609600" cy="309474"/>
            </a:xfrm>
            <a:prstGeom prst="rect">
              <a:avLst/>
            </a:prstGeom>
            <a:noFill/>
          </p:spPr>
        </p:pic>
        <p:sp>
          <p:nvSpPr>
            <p:cNvPr id="52" name="Down Arrow 51"/>
            <p:cNvSpPr/>
            <p:nvPr/>
          </p:nvSpPr>
          <p:spPr bwMode="auto">
            <a:xfrm>
              <a:off x="6781800" y="2671674"/>
              <a:ext cx="457200" cy="609600"/>
            </a:xfrm>
            <a:prstGeom prst="down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86400" y="5943600"/>
              <a:ext cx="3296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blues, </a:t>
              </a:r>
              <a:r>
                <a:rPr lang="en-US" sz="1800" dirty="0" err="1" smtClean="0"/>
                <a:t>saxaphone</a:t>
              </a:r>
              <a:r>
                <a:rPr lang="en-US" sz="1800" dirty="0" smtClean="0"/>
                <a:t>, cool vibe</a:t>
              </a:r>
              <a:endParaRPr lang="en-US" sz="1800" dirty="0"/>
            </a:p>
          </p:txBody>
        </p:sp>
        <p:sp>
          <p:nvSpPr>
            <p:cNvPr id="54" name="Down Arrow 53"/>
            <p:cNvSpPr/>
            <p:nvPr/>
          </p:nvSpPr>
          <p:spPr bwMode="auto">
            <a:xfrm>
              <a:off x="6781800" y="5105400"/>
              <a:ext cx="457200" cy="609600"/>
            </a:xfrm>
            <a:prstGeom prst="down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Automatically annotating music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378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Learning a music tagger</a:t>
            </a:r>
            <a:endParaRPr lang="en-US" dirty="0"/>
          </a:p>
        </p:txBody>
      </p:sp>
      <p:pic>
        <p:nvPicPr>
          <p:cNvPr id="6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393251" y="3505200"/>
            <a:ext cx="609600" cy="309474"/>
          </a:xfrm>
          <a:prstGeom prst="rect">
            <a:avLst/>
          </a:prstGeom>
          <a:noFill/>
        </p:spPr>
      </p:pic>
      <p:pic>
        <p:nvPicPr>
          <p:cNvPr id="7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393251" y="4491126"/>
            <a:ext cx="609600" cy="309474"/>
          </a:xfrm>
          <a:prstGeom prst="rect">
            <a:avLst/>
          </a:prstGeom>
          <a:noFill/>
        </p:spPr>
      </p:pic>
      <p:pic>
        <p:nvPicPr>
          <p:cNvPr id="12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393251" y="5481726"/>
            <a:ext cx="609600" cy="309474"/>
          </a:xfrm>
          <a:prstGeom prst="rect">
            <a:avLst/>
          </a:prstGeom>
          <a:noFill/>
        </p:spPr>
      </p:pic>
      <p:grpSp>
        <p:nvGrpSpPr>
          <p:cNvPr id="3" name="Group 21"/>
          <p:cNvGrpSpPr/>
          <p:nvPr/>
        </p:nvGrpSpPr>
        <p:grpSpPr>
          <a:xfrm>
            <a:off x="1536251" y="3429000"/>
            <a:ext cx="762000" cy="533400"/>
            <a:chOff x="1905000" y="3048000"/>
            <a:chExt cx="762000" cy="5334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905000" y="3048000"/>
              <a:ext cx="7620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1981200" y="3124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1981200" y="32004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981200" y="32766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981200" y="33528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981200" y="3505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22"/>
          <p:cNvGrpSpPr/>
          <p:nvPr/>
        </p:nvGrpSpPr>
        <p:grpSpPr>
          <a:xfrm>
            <a:off x="1536251" y="4419600"/>
            <a:ext cx="762000" cy="533400"/>
            <a:chOff x="1905000" y="3048000"/>
            <a:chExt cx="762000" cy="5334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905000" y="3048000"/>
              <a:ext cx="7620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1981200" y="3124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1981200" y="32004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2766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1981200" y="33528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1981200" y="3505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30"/>
          <p:cNvGrpSpPr/>
          <p:nvPr/>
        </p:nvGrpSpPr>
        <p:grpSpPr>
          <a:xfrm>
            <a:off x="1536251" y="5410200"/>
            <a:ext cx="762000" cy="533400"/>
            <a:chOff x="1905000" y="3048000"/>
            <a:chExt cx="762000" cy="5334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1905000" y="3048000"/>
              <a:ext cx="7620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1981200" y="3124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1981200" y="32004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2766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1981200" y="33528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981200" y="34290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1981200" y="3505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39" name="Left-Right Arrow 38"/>
          <p:cNvSpPr/>
          <p:nvPr/>
        </p:nvSpPr>
        <p:spPr bwMode="auto">
          <a:xfrm>
            <a:off x="1079051" y="3581400"/>
            <a:ext cx="381000" cy="152400"/>
          </a:xfrm>
          <a:prstGeom prst="left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0" name="Left-Right Arrow 39"/>
          <p:cNvSpPr/>
          <p:nvPr/>
        </p:nvSpPr>
        <p:spPr bwMode="auto">
          <a:xfrm>
            <a:off x="1079051" y="4572000"/>
            <a:ext cx="381000" cy="152400"/>
          </a:xfrm>
          <a:prstGeom prst="left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1" name="Left-Right Arrow 40"/>
          <p:cNvSpPr/>
          <p:nvPr/>
        </p:nvSpPr>
        <p:spPr bwMode="auto">
          <a:xfrm>
            <a:off x="1079051" y="5562600"/>
            <a:ext cx="381000" cy="152400"/>
          </a:xfrm>
          <a:prstGeom prst="left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8600" y="2743200"/>
            <a:ext cx="85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song</a:t>
            </a:r>
          </a:p>
          <a:p>
            <a:r>
              <a:rPr lang="en-US" sz="1800" dirty="0" smtClean="0"/>
              <a:t>signal</a:t>
            </a:r>
            <a:endParaRPr lang="en-US" sz="1800" dirty="0"/>
          </a:p>
        </p:txBody>
      </p:sp>
      <p:sp>
        <p:nvSpPr>
          <p:cNvPr id="43" name="TextBox 42"/>
          <p:cNvSpPr txBox="1"/>
          <p:nvPr/>
        </p:nvSpPr>
        <p:spPr>
          <a:xfrm>
            <a:off x="1383851" y="28956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review</a:t>
            </a:r>
          </a:p>
        </p:txBody>
      </p:sp>
      <p:sp>
        <p:nvSpPr>
          <p:cNvPr id="44" name="Right Arrow 43"/>
          <p:cNvSpPr/>
          <p:nvPr/>
        </p:nvSpPr>
        <p:spPr bwMode="auto">
          <a:xfrm>
            <a:off x="2755451" y="3962400"/>
            <a:ext cx="609600" cy="1371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81400" y="3886200"/>
            <a:ext cx="1283149" cy="12954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41308" y="4267200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tagger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410200" y="39624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are the tasks we need to accomplish?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Overview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727700" y="3886200"/>
            <a:ext cx="1905000" cy="1828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Parameter</a:t>
            </a: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Estimation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5041900" y="4191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4813300" y="51816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143000" y="2422525"/>
            <a:ext cx="1320800" cy="3216275"/>
            <a:chOff x="184" y="470"/>
            <a:chExt cx="832" cy="2026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84" y="912"/>
              <a:ext cx="832" cy="1584"/>
              <a:chOff x="184" y="912"/>
              <a:chExt cx="832" cy="1584"/>
            </a:xfrm>
          </p:grpSpPr>
          <p:sp>
            <p:nvSpPr>
              <p:cNvPr id="83978" name="Rectangle 10"/>
              <p:cNvSpPr>
                <a:spLocks noChangeArrowheads="1"/>
              </p:cNvSpPr>
              <p:nvPr/>
            </p:nvSpPr>
            <p:spPr bwMode="auto">
              <a:xfrm>
                <a:off x="192" y="912"/>
                <a:ext cx="816" cy="15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79" name="Rectangle 11"/>
              <p:cNvSpPr>
                <a:spLocks noChangeArrowheads="1"/>
              </p:cNvSpPr>
              <p:nvPr/>
            </p:nvSpPr>
            <p:spPr bwMode="auto">
              <a:xfrm>
                <a:off x="240" y="1248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/>
                  <a:t>T</a:t>
                </a:r>
              </a:p>
            </p:txBody>
          </p:sp>
          <p:sp>
            <p:nvSpPr>
              <p:cNvPr id="83980" name="Rectangle 12"/>
              <p:cNvSpPr>
                <a:spLocks noChangeArrowheads="1"/>
              </p:cNvSpPr>
              <p:nvPr/>
            </p:nvSpPr>
            <p:spPr bwMode="auto">
              <a:xfrm>
                <a:off x="336" y="1344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/>
                  <a:t>T</a:t>
                </a:r>
                <a:endParaRPr lang="en-US"/>
              </a:p>
            </p:txBody>
          </p:sp>
          <p:sp>
            <p:nvSpPr>
              <p:cNvPr id="83981" name="Rectangle 13"/>
              <p:cNvSpPr>
                <a:spLocks noChangeArrowheads="1"/>
              </p:cNvSpPr>
              <p:nvPr/>
            </p:nvSpPr>
            <p:spPr bwMode="auto">
              <a:xfrm>
                <a:off x="432" y="144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00" b="1"/>
                  <a:t>Annotation</a:t>
                </a:r>
                <a:endParaRPr lang="en-US" b="1"/>
              </a:p>
            </p:txBody>
          </p:sp>
          <p:pic>
            <p:nvPicPr>
              <p:cNvPr id="83982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1905"/>
                <a:ext cx="288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3983" name="Picture 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0" y="2001"/>
                <a:ext cx="288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3984" name="Picture 1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76" y="2097"/>
                <a:ext cx="288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3985" name="Text Box 17"/>
              <p:cNvSpPr txBox="1">
                <a:spLocks noChangeArrowheads="1"/>
              </p:cNvSpPr>
              <p:nvPr/>
            </p:nvSpPr>
            <p:spPr bwMode="auto">
              <a:xfrm>
                <a:off x="184" y="921"/>
                <a:ext cx="83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/>
                  <a:t>Training Data</a:t>
                </a:r>
              </a:p>
            </p:txBody>
          </p:sp>
        </p:grpSp>
        <p:sp>
          <p:nvSpPr>
            <p:cNvPr id="83986" name="Text Box 18"/>
            <p:cNvSpPr txBox="1">
              <a:spLocks noChangeArrowheads="1"/>
            </p:cNvSpPr>
            <p:nvPr/>
          </p:nvSpPr>
          <p:spPr bwMode="auto">
            <a:xfrm>
              <a:off x="336" y="470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Data</a:t>
              </a:r>
              <a:endParaRPr lang="en-US" sz="2000" b="1">
                <a:solidFill>
                  <a:srgbClr val="008000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451100" y="4800600"/>
            <a:ext cx="2362200" cy="914400"/>
            <a:chOff x="1008" y="1968"/>
            <a:chExt cx="1488" cy="576"/>
          </a:xfrm>
        </p:grpSpPr>
        <p:sp>
          <p:nvSpPr>
            <p:cNvPr id="83988" name="Line 20"/>
            <p:cNvSpPr>
              <a:spLocks noChangeShapeType="1"/>
            </p:cNvSpPr>
            <p:nvPr/>
          </p:nvSpPr>
          <p:spPr bwMode="auto">
            <a:xfrm>
              <a:off x="1008" y="211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9" name="Rectangle 21"/>
            <p:cNvSpPr>
              <a:spLocks noChangeArrowheads="1"/>
            </p:cNvSpPr>
            <p:nvPr/>
          </p:nvSpPr>
          <p:spPr bwMode="auto">
            <a:xfrm>
              <a:off x="1584" y="1968"/>
              <a:ext cx="912" cy="576"/>
            </a:xfrm>
            <a:prstGeom prst="rect">
              <a:avLst/>
            </a:prstGeom>
            <a:noFill/>
            <a:ln w="9525">
              <a:solidFill>
                <a:srgbClr val="7D1D1D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>
                  <a:solidFill>
                    <a:srgbClr val="7D1D1D"/>
                  </a:solidFill>
                </a:rPr>
                <a:t>Audio-Feature</a:t>
              </a:r>
            </a:p>
            <a:p>
              <a:pPr algn="ctr"/>
              <a:r>
                <a:rPr lang="en-US" sz="1600" b="1">
                  <a:solidFill>
                    <a:srgbClr val="7D1D1D"/>
                  </a:solidFill>
                </a:rPr>
                <a:t>Extraction </a:t>
              </a:r>
              <a:r>
                <a:rPr lang="en-US" sz="1600">
                  <a:solidFill>
                    <a:srgbClr val="7D1D1D"/>
                  </a:solidFill>
                </a:rPr>
                <a:t>(</a:t>
              </a:r>
              <a:r>
                <a:rPr lang="en-US" sz="1600" b="1">
                  <a:solidFill>
                    <a:srgbClr val="7D1D1D"/>
                  </a:solidFill>
                </a:rPr>
                <a:t>X</a:t>
              </a:r>
              <a:r>
                <a:rPr lang="en-US" sz="1600">
                  <a:solidFill>
                    <a:srgbClr val="7D1D1D"/>
                  </a:solidFill>
                </a:rPr>
                <a:t>)</a:t>
              </a:r>
              <a:endParaRPr lang="en-US" b="1">
                <a:solidFill>
                  <a:srgbClr val="7D1D1D"/>
                </a:solidFill>
              </a:endParaRPr>
            </a:p>
          </p:txBody>
        </p:sp>
      </p:grpSp>
      <p:sp>
        <p:nvSpPr>
          <p:cNvPr id="83990" name="Oval 22"/>
          <p:cNvSpPr>
            <a:spLocks noChangeArrowheads="1"/>
          </p:cNvSpPr>
          <p:nvPr/>
        </p:nvSpPr>
        <p:spPr bwMode="auto">
          <a:xfrm>
            <a:off x="3289300" y="3276600"/>
            <a:ext cx="1524000" cy="533400"/>
          </a:xfrm>
          <a:prstGeom prst="ellipse">
            <a:avLst/>
          </a:prstGeom>
          <a:noFill/>
          <a:ln w="9525">
            <a:solidFill>
              <a:srgbClr val="7D1D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solidFill>
                  <a:srgbClr val="7D1D1D"/>
                </a:solidFill>
              </a:rPr>
              <a:t>Vocabulary</a:t>
            </a:r>
            <a:endParaRPr lang="en-US" b="1">
              <a:solidFill>
                <a:srgbClr val="CC9900"/>
              </a:solidFill>
            </a:endParaRP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451100" y="2422525"/>
            <a:ext cx="2590800" cy="1900238"/>
            <a:chOff x="1008" y="470"/>
            <a:chExt cx="1632" cy="1197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008" y="1344"/>
              <a:ext cx="1632" cy="323"/>
              <a:chOff x="1008" y="1344"/>
              <a:chExt cx="1632" cy="323"/>
            </a:xfrm>
          </p:grpSpPr>
          <p:sp>
            <p:nvSpPr>
              <p:cNvPr id="83993" name="Line 25"/>
              <p:cNvSpPr>
                <a:spLocks noChangeShapeType="1"/>
              </p:cNvSpPr>
              <p:nvPr/>
            </p:nvSpPr>
            <p:spPr bwMode="auto">
              <a:xfrm>
                <a:off x="1008" y="15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94" name="Text Box 26"/>
              <p:cNvSpPr txBox="1">
                <a:spLocks noChangeArrowheads="1"/>
              </p:cNvSpPr>
              <p:nvPr/>
            </p:nvSpPr>
            <p:spPr bwMode="auto">
              <a:xfrm>
                <a:off x="1488" y="1488"/>
                <a:ext cx="1152" cy="179"/>
              </a:xfrm>
              <a:prstGeom prst="rect">
                <a:avLst/>
              </a:prstGeom>
              <a:noFill/>
              <a:ln w="9525">
                <a:solidFill>
                  <a:srgbClr val="7D1D1D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>
                    <a:solidFill>
                      <a:srgbClr val="7D1D1D"/>
                    </a:solidFill>
                  </a:rPr>
                  <a:t>Document Vectors</a:t>
                </a:r>
                <a:r>
                  <a:rPr lang="en-US" sz="1200">
                    <a:solidFill>
                      <a:srgbClr val="7D1D1D"/>
                    </a:solidFill>
                  </a:rPr>
                  <a:t> (</a:t>
                </a:r>
                <a:r>
                  <a:rPr lang="en-US" sz="1200" b="1">
                    <a:solidFill>
                      <a:srgbClr val="7D1D1D"/>
                    </a:solidFill>
                  </a:rPr>
                  <a:t>y</a:t>
                </a:r>
                <a:r>
                  <a:rPr lang="en-US" sz="1200">
                    <a:solidFill>
                      <a:srgbClr val="7D1D1D"/>
                    </a:solidFill>
                  </a:rPr>
                  <a:t>)</a:t>
                </a:r>
              </a:p>
            </p:txBody>
          </p:sp>
          <p:sp>
            <p:nvSpPr>
              <p:cNvPr id="83995" name="Line 27"/>
              <p:cNvSpPr>
                <a:spLocks noChangeShapeType="1"/>
              </p:cNvSpPr>
              <p:nvPr/>
            </p:nvSpPr>
            <p:spPr bwMode="auto">
              <a:xfrm>
                <a:off x="2016" y="13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3996" name="Text Box 28"/>
            <p:cNvSpPr txBox="1">
              <a:spLocks noChangeArrowheads="1"/>
            </p:cNvSpPr>
            <p:nvPr/>
          </p:nvSpPr>
          <p:spPr bwMode="auto">
            <a:xfrm>
              <a:off x="1617" y="470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7D1D1D"/>
                  </a:solidFill>
                </a:rPr>
                <a:t>Features</a:t>
              </a:r>
            </a:p>
          </p:txBody>
        </p:sp>
      </p:grpSp>
      <p:sp>
        <p:nvSpPr>
          <p:cNvPr id="83999" name="Text Box 31"/>
          <p:cNvSpPr txBox="1">
            <a:spLocks noChangeArrowheads="1"/>
          </p:cNvSpPr>
          <p:nvPr/>
        </p:nvSpPr>
        <p:spPr bwMode="auto">
          <a:xfrm>
            <a:off x="6032500" y="2422525"/>
            <a:ext cx="9849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Model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Automatically annotating music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0" y="2408237"/>
            <a:ext cx="66294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Frank Sinatra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- Fly me to the moon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This is a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jazzy, singer / songwriter song that is calming and sad.  It features acoustic guitar, piano, saxophone, a nice male vocal solo, and emotional, high-pitched vocals.  It is a song with a light beat and a slow tempo.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Dr.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Dre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(feat. Snoop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Dogg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) -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Nuthin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' but a 'G'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thang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This 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s a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dance poppy, hip-hop song that is arousing and exciting.  It features drum machine, backing vocals, male vocal, a nice acoustic guitar solo, and rapping, strong vocals.  It is a song that is very danceable and with a heavy beat.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+mn-cs"/>
            </a:endParaRPr>
          </a:p>
        </p:txBody>
      </p:sp>
      <p:pic>
        <p:nvPicPr>
          <p:cNvPr id="5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304800" y="3017837"/>
            <a:ext cx="1801177" cy="914400"/>
          </a:xfrm>
          <a:prstGeom prst="rect">
            <a:avLst/>
          </a:prstGeom>
          <a:noFill/>
        </p:spPr>
      </p:pic>
      <p:pic>
        <p:nvPicPr>
          <p:cNvPr id="6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304800" y="4922837"/>
            <a:ext cx="1801177" cy="91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1752600"/>
            <a:ext cx="6367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step, extract “tags” from the reviews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Automatically annotating music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0" y="2408237"/>
            <a:ext cx="66294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Frank Sinatra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- Fly me to the moon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This is a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66B132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jazz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y,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66B132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singer / songwriter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6B132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song that is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EA53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calming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and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EA53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sad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.  It features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2118E3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acoustic guitar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2118E3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2118E3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piano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2118E3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saxophone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, a nice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2118E3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male vocal solo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, and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emotional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high-pitched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vocals.  It is a song with a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EF8C6A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light beat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and a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EF8C6A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slow tempo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.</a:t>
            </a: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Dr. Dre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(feat. Snoop Dogg) - Nuthin' but a 'G' thang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This is a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2118E3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66B132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dance pop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py,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66B132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hip-hop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6B132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song that is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EA53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arousing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and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EA53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exciting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.  It features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2118E3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drum machine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2118E3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backing vocals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2118E3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male vocal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, a nice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2118E3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acoustic guitar solo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, and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rapping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strong vocals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.  It is a song that is very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danceable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and with a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EF8C6A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heavy beat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+mn-cs"/>
            </a:endParaRPr>
          </a:p>
        </p:txBody>
      </p:sp>
      <p:pic>
        <p:nvPicPr>
          <p:cNvPr id="5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304800" y="3017837"/>
            <a:ext cx="1801177" cy="914400"/>
          </a:xfrm>
          <a:prstGeom prst="rect">
            <a:avLst/>
          </a:prstGeom>
          <a:noFill/>
        </p:spPr>
      </p:pic>
      <p:pic>
        <p:nvPicPr>
          <p:cNvPr id="6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304800" y="4922837"/>
            <a:ext cx="1801177" cy="914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1752600"/>
            <a:ext cx="6367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step, extract “tags” from the reviews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915400" cy="5181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00FF"/>
                </a:solidFill>
                <a:ea typeface="ＭＳ Ｐゴシック" pitchFamily="-108" charset="-128"/>
              </a:rPr>
              <a:t>Learn a probabilistic model that captures a relationship between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108" charset="-128"/>
              </a:rPr>
              <a:t>audio content</a:t>
            </a:r>
            <a:r>
              <a:rPr lang="en-US" dirty="0" smtClean="0">
                <a:solidFill>
                  <a:srgbClr val="0000FF"/>
                </a:solidFill>
                <a:ea typeface="ＭＳ Ｐゴシック" pitchFamily="-108" charset="-128"/>
              </a:rPr>
              <a:t> and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108" charset="-128"/>
              </a:rPr>
              <a:t>tags</a:t>
            </a:r>
            <a:r>
              <a:rPr lang="en-US" dirty="0" smtClean="0">
                <a:solidFill>
                  <a:srgbClr val="0000FF"/>
                </a:solidFill>
                <a:ea typeface="ＭＳ Ｐゴシック" pitchFamily="-108" charset="-128"/>
              </a:rPr>
              <a:t>.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ea typeface="ＭＳ Ｐゴシック" pitchFamily="-108" charset="-128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044949" y="2895600"/>
            <a:ext cx="4184651" cy="2095500"/>
            <a:chOff x="4044949" y="2895600"/>
            <a:chExt cx="4184651" cy="2095500"/>
          </a:xfrm>
        </p:grpSpPr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5595937" y="2895600"/>
              <a:ext cx="2633663" cy="2095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0" dirty="0">
                  <a:solidFill>
                    <a:srgbClr val="000000"/>
                  </a:solidFill>
                </a:rPr>
                <a:t>‘Jazz’</a:t>
              </a:r>
            </a:p>
            <a:p>
              <a:pPr algn="ctr"/>
              <a:r>
                <a:rPr lang="en-US" sz="2400" b="0" dirty="0">
                  <a:solidFill>
                    <a:srgbClr val="000000"/>
                  </a:solidFill>
                </a:rPr>
                <a:t>‘Male Vocals’</a:t>
              </a:r>
            </a:p>
            <a:p>
              <a:pPr algn="ctr"/>
              <a:r>
                <a:rPr lang="en-US" sz="2400" b="0" dirty="0">
                  <a:solidFill>
                    <a:srgbClr val="000000"/>
                  </a:solidFill>
                </a:rPr>
                <a:t>‘Sad’</a:t>
              </a:r>
            </a:p>
            <a:p>
              <a:pPr algn="ctr"/>
              <a:r>
                <a:rPr lang="en-US" sz="2400" b="0" dirty="0">
                  <a:solidFill>
                    <a:srgbClr val="000000"/>
                  </a:solidFill>
                </a:rPr>
                <a:t>‘Slow Tempo’</a:t>
              </a:r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4121150" y="3924300"/>
              <a:ext cx="12890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6" name="Text Box 10"/>
            <p:cNvSpPr txBox="1">
              <a:spLocks noChangeArrowheads="1"/>
            </p:cNvSpPr>
            <p:nvPr/>
          </p:nvSpPr>
          <p:spPr bwMode="auto">
            <a:xfrm>
              <a:off x="4044949" y="3481388"/>
              <a:ext cx="14073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err="1" smtClean="0"/>
                <a:t>Autotagging</a:t>
              </a:r>
              <a:endParaRPr lang="en-US" b="0" dirty="0"/>
            </a:p>
          </p:txBody>
        </p:sp>
      </p:grp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1193799" y="2895600"/>
            <a:ext cx="2633663" cy="2095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</a:rPr>
              <a:t>Frank Sinatra</a:t>
            </a:r>
          </a:p>
          <a:p>
            <a:pPr algn="ctr"/>
            <a:r>
              <a:rPr lang="en-US" sz="2000" b="0" dirty="0">
                <a:solidFill>
                  <a:schemeClr val="bg1"/>
                </a:solidFill>
              </a:rPr>
              <a:t>‘Fly Me to the Moon</a:t>
            </a:r>
            <a:r>
              <a:rPr lang="en-US" sz="1400" b="0" dirty="0"/>
              <a:t>’</a:t>
            </a:r>
            <a:endParaRPr lang="en-US" sz="1400" b="0" dirty="0" smtClean="0"/>
          </a:p>
          <a:p>
            <a:pPr algn="ctr"/>
            <a:endParaRPr lang="en-US" sz="1400" b="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b="0" dirty="0" smtClean="0"/>
          </a:p>
          <a:p>
            <a:pPr algn="ctr"/>
            <a:endParaRPr lang="en-US" sz="1400" b="0" dirty="0"/>
          </a:p>
          <a:p>
            <a:pPr algn="ctr"/>
            <a:endParaRPr lang="en-US" sz="1400" b="0" dirty="0"/>
          </a:p>
          <a:p>
            <a:pPr algn="ctr"/>
            <a:endParaRPr lang="en-US" sz="1400" b="0" dirty="0"/>
          </a:p>
        </p:txBody>
      </p:sp>
      <p:pic>
        <p:nvPicPr>
          <p:cNvPr id="16398" name="frank_sinatra-clip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1148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14053"/>
            <a:ext cx="8229600" cy="75274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+mn-lt"/>
                <a:ea typeface="ＭＳ Ｐゴシック" pitchFamily="-108" charset="-128"/>
              </a:rPr>
              <a:t>Content-Based </a:t>
            </a:r>
            <a:r>
              <a:rPr lang="en-US" dirty="0" err="1" smtClean="0">
                <a:latin typeface="+mn-lt"/>
                <a:ea typeface="ＭＳ Ｐゴシック" pitchFamily="-108" charset="-128"/>
              </a:rPr>
              <a:t>Autotagging</a:t>
            </a:r>
            <a:endParaRPr lang="en-US" dirty="0" smtClean="0">
              <a:latin typeface="+mn-lt"/>
              <a:ea typeface="ＭＳ Ｐゴシック" pitchFamily="-108" charset="-128"/>
            </a:endParaRPr>
          </a:p>
        </p:txBody>
      </p:sp>
      <p:pic>
        <p:nvPicPr>
          <p:cNvPr id="45069" name="Picture 13" descr="diffFe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199" y="3695700"/>
            <a:ext cx="25844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19800" y="5257800"/>
            <a:ext cx="2060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p(tag</a:t>
            </a:r>
            <a:r>
              <a:rPr lang="en-US" dirty="0" smtClean="0">
                <a:solidFill>
                  <a:srgbClr val="FF0000"/>
                </a:solidFill>
              </a:rPr>
              <a:t> | song)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8" fill="hold"/>
                                        <p:tgtEl>
                                          <p:spTgt spid="163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8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ea typeface="ＭＳ Ｐゴシック" pitchFamily="-108" charset="-128"/>
              </a:rPr>
              <a:t>Modeling a </a:t>
            </a:r>
            <a:r>
              <a:rPr lang="en-US" sz="4000" b="1" dirty="0">
                <a:ea typeface="ＭＳ Ｐゴシック" pitchFamily="-108" charset="-128"/>
              </a:rPr>
              <a:t>Song</a:t>
            </a:r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-108" charset="-128"/>
              </a:rPr>
              <a:t> </a:t>
            </a:r>
            <a:r>
              <a:rPr lang="en-US" sz="4000" dirty="0">
                <a:ea typeface="ＭＳ Ｐゴシック" pitchFamily="-108" charset="-128"/>
              </a:rPr>
              <a:t> </a:t>
            </a:r>
          </a:p>
        </p:txBody>
      </p:sp>
      <p:sp>
        <p:nvSpPr>
          <p:cNvPr id="124150" name="Text Box 5"/>
          <p:cNvSpPr txBox="1">
            <a:spLocks noChangeArrowheads="1"/>
          </p:cNvSpPr>
          <p:nvPr/>
        </p:nvSpPr>
        <p:spPr bwMode="auto">
          <a:xfrm rot="2901055">
            <a:off x="5268913" y="54816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51" name="Text Box 6"/>
          <p:cNvSpPr txBox="1">
            <a:spLocks noChangeArrowheads="1"/>
          </p:cNvSpPr>
          <p:nvPr/>
        </p:nvSpPr>
        <p:spPr bwMode="auto">
          <a:xfrm>
            <a:off x="4270375" y="49212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191000" y="4343400"/>
            <a:ext cx="1433513" cy="1635125"/>
            <a:chOff x="720" y="3120"/>
            <a:chExt cx="864" cy="816"/>
          </a:xfrm>
        </p:grpSpPr>
        <p:sp>
          <p:nvSpPr>
            <p:cNvPr id="124367" name="Line 8"/>
            <p:cNvSpPr>
              <a:spLocks noChangeShapeType="1"/>
            </p:cNvSpPr>
            <p:nvPr/>
          </p:nvSpPr>
          <p:spPr bwMode="auto">
            <a:xfrm>
              <a:off x="912" y="3696"/>
              <a:ext cx="672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68" name="Line 9"/>
            <p:cNvSpPr>
              <a:spLocks noChangeShapeType="1"/>
            </p:cNvSpPr>
            <p:nvPr/>
          </p:nvSpPr>
          <p:spPr bwMode="auto">
            <a:xfrm flipH="1">
              <a:off x="720" y="3696"/>
              <a:ext cx="192" cy="24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69" name="Line 10"/>
            <p:cNvSpPr>
              <a:spLocks noChangeShapeType="1"/>
            </p:cNvSpPr>
            <p:nvPr/>
          </p:nvSpPr>
          <p:spPr bwMode="auto">
            <a:xfrm flipV="1">
              <a:off x="912" y="3120"/>
              <a:ext cx="0" cy="576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153" name="Text Box 11"/>
          <p:cNvSpPr txBox="1">
            <a:spLocks noChangeArrowheads="1"/>
          </p:cNvSpPr>
          <p:nvPr/>
        </p:nvSpPr>
        <p:spPr bwMode="auto">
          <a:xfrm rot="2901055">
            <a:off x="5508625" y="53117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54" name="Text Box 12"/>
          <p:cNvSpPr txBox="1">
            <a:spLocks noChangeArrowheads="1"/>
          </p:cNvSpPr>
          <p:nvPr/>
        </p:nvSpPr>
        <p:spPr bwMode="auto">
          <a:xfrm rot="2901055">
            <a:off x="5273675" y="48402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55" name="Text Box 13"/>
          <p:cNvSpPr txBox="1">
            <a:spLocks noChangeArrowheads="1"/>
          </p:cNvSpPr>
          <p:nvPr/>
        </p:nvSpPr>
        <p:spPr bwMode="auto">
          <a:xfrm>
            <a:off x="4754563" y="49609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56" name="Text Box 14"/>
          <p:cNvSpPr txBox="1">
            <a:spLocks noChangeArrowheads="1"/>
          </p:cNvSpPr>
          <p:nvPr/>
        </p:nvSpPr>
        <p:spPr bwMode="auto">
          <a:xfrm>
            <a:off x="4787900" y="50133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57" name="Text Box 15"/>
          <p:cNvSpPr txBox="1">
            <a:spLocks noChangeArrowheads="1"/>
          </p:cNvSpPr>
          <p:nvPr/>
        </p:nvSpPr>
        <p:spPr bwMode="auto">
          <a:xfrm>
            <a:off x="4754563" y="49609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58" name="Text Box 16"/>
          <p:cNvSpPr txBox="1">
            <a:spLocks noChangeArrowheads="1"/>
          </p:cNvSpPr>
          <p:nvPr/>
        </p:nvSpPr>
        <p:spPr bwMode="auto">
          <a:xfrm>
            <a:off x="4851400" y="49371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59" name="Text Box 17"/>
          <p:cNvSpPr txBox="1">
            <a:spLocks noChangeArrowheads="1"/>
          </p:cNvSpPr>
          <p:nvPr/>
        </p:nvSpPr>
        <p:spPr bwMode="auto">
          <a:xfrm>
            <a:off x="4700588" y="48688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60" name="Text Box 18"/>
          <p:cNvSpPr txBox="1">
            <a:spLocks noChangeArrowheads="1"/>
          </p:cNvSpPr>
          <p:nvPr/>
        </p:nvSpPr>
        <p:spPr bwMode="auto">
          <a:xfrm>
            <a:off x="4694238" y="47402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61" name="Text Box 19"/>
          <p:cNvSpPr txBox="1">
            <a:spLocks noChangeArrowheads="1"/>
          </p:cNvSpPr>
          <p:nvPr/>
        </p:nvSpPr>
        <p:spPr bwMode="auto">
          <a:xfrm>
            <a:off x="4779963" y="47879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62" name="Text Box 20"/>
          <p:cNvSpPr txBox="1">
            <a:spLocks noChangeArrowheads="1"/>
          </p:cNvSpPr>
          <p:nvPr/>
        </p:nvSpPr>
        <p:spPr bwMode="auto">
          <a:xfrm>
            <a:off x="4741863" y="48783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63" name="Text Box 21"/>
          <p:cNvSpPr txBox="1">
            <a:spLocks noChangeArrowheads="1"/>
          </p:cNvSpPr>
          <p:nvPr/>
        </p:nvSpPr>
        <p:spPr bwMode="auto">
          <a:xfrm>
            <a:off x="4857750" y="47625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64" name="Text Box 22"/>
          <p:cNvSpPr txBox="1">
            <a:spLocks noChangeArrowheads="1"/>
          </p:cNvSpPr>
          <p:nvPr/>
        </p:nvSpPr>
        <p:spPr bwMode="auto">
          <a:xfrm>
            <a:off x="4770438" y="47625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65" name="Text Box 23"/>
          <p:cNvSpPr txBox="1">
            <a:spLocks noChangeArrowheads="1"/>
          </p:cNvSpPr>
          <p:nvPr/>
        </p:nvSpPr>
        <p:spPr bwMode="auto">
          <a:xfrm>
            <a:off x="4706938" y="48164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66" name="Text Box 24"/>
          <p:cNvSpPr txBox="1">
            <a:spLocks noChangeArrowheads="1"/>
          </p:cNvSpPr>
          <p:nvPr/>
        </p:nvSpPr>
        <p:spPr bwMode="auto">
          <a:xfrm>
            <a:off x="4754563" y="48688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67" name="Text Box 25"/>
          <p:cNvSpPr txBox="1">
            <a:spLocks noChangeArrowheads="1"/>
          </p:cNvSpPr>
          <p:nvPr/>
        </p:nvSpPr>
        <p:spPr bwMode="auto">
          <a:xfrm>
            <a:off x="4857750" y="48101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68" name="Text Box 26"/>
          <p:cNvSpPr txBox="1">
            <a:spLocks noChangeArrowheads="1"/>
          </p:cNvSpPr>
          <p:nvPr/>
        </p:nvSpPr>
        <p:spPr bwMode="auto">
          <a:xfrm>
            <a:off x="4741863" y="47117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69" name="Text Box 27"/>
          <p:cNvSpPr txBox="1">
            <a:spLocks noChangeArrowheads="1"/>
          </p:cNvSpPr>
          <p:nvPr/>
        </p:nvSpPr>
        <p:spPr bwMode="auto">
          <a:xfrm>
            <a:off x="4822825" y="49069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70" name="Text Box 28"/>
          <p:cNvSpPr txBox="1">
            <a:spLocks noChangeArrowheads="1"/>
          </p:cNvSpPr>
          <p:nvPr/>
        </p:nvSpPr>
        <p:spPr bwMode="auto">
          <a:xfrm>
            <a:off x="4940300" y="47879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71" name="Text Box 29"/>
          <p:cNvSpPr txBox="1">
            <a:spLocks noChangeArrowheads="1"/>
          </p:cNvSpPr>
          <p:nvPr/>
        </p:nvSpPr>
        <p:spPr bwMode="auto">
          <a:xfrm rot="2901055">
            <a:off x="4852988" y="49609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72" name="Text Box 30"/>
          <p:cNvSpPr txBox="1">
            <a:spLocks noChangeArrowheads="1"/>
          </p:cNvSpPr>
          <p:nvPr/>
        </p:nvSpPr>
        <p:spPr bwMode="auto">
          <a:xfrm rot="2901055">
            <a:off x="4924425" y="48958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73" name="Text Box 31"/>
          <p:cNvSpPr txBox="1">
            <a:spLocks noChangeArrowheads="1"/>
          </p:cNvSpPr>
          <p:nvPr/>
        </p:nvSpPr>
        <p:spPr bwMode="auto">
          <a:xfrm rot="2901055">
            <a:off x="5013325" y="49799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74" name="Text Box 32"/>
          <p:cNvSpPr txBox="1">
            <a:spLocks noChangeArrowheads="1"/>
          </p:cNvSpPr>
          <p:nvPr/>
        </p:nvSpPr>
        <p:spPr bwMode="auto">
          <a:xfrm rot="2901055">
            <a:off x="5049838" y="48815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75" name="Text Box 33"/>
          <p:cNvSpPr txBox="1">
            <a:spLocks noChangeArrowheads="1"/>
          </p:cNvSpPr>
          <p:nvPr/>
        </p:nvSpPr>
        <p:spPr bwMode="auto">
          <a:xfrm rot="2901055">
            <a:off x="4914900" y="49926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76" name="Text Box 34"/>
          <p:cNvSpPr txBox="1">
            <a:spLocks noChangeArrowheads="1"/>
          </p:cNvSpPr>
          <p:nvPr/>
        </p:nvSpPr>
        <p:spPr bwMode="auto">
          <a:xfrm rot="2901055">
            <a:off x="5184775" y="49958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77" name="Text Box 35"/>
          <p:cNvSpPr txBox="1">
            <a:spLocks noChangeArrowheads="1"/>
          </p:cNvSpPr>
          <p:nvPr/>
        </p:nvSpPr>
        <p:spPr bwMode="auto">
          <a:xfrm rot="2901055">
            <a:off x="5102225" y="49688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78" name="Text Box 36"/>
          <p:cNvSpPr txBox="1">
            <a:spLocks noChangeArrowheads="1"/>
          </p:cNvSpPr>
          <p:nvPr/>
        </p:nvSpPr>
        <p:spPr bwMode="auto">
          <a:xfrm rot="2901055">
            <a:off x="5137150" y="48656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79" name="Text Box 37"/>
          <p:cNvSpPr txBox="1">
            <a:spLocks noChangeArrowheads="1"/>
          </p:cNvSpPr>
          <p:nvPr/>
        </p:nvSpPr>
        <p:spPr bwMode="auto">
          <a:xfrm rot="2901055">
            <a:off x="5224463" y="49387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80" name="Text Box 38"/>
          <p:cNvSpPr txBox="1">
            <a:spLocks noChangeArrowheads="1"/>
          </p:cNvSpPr>
          <p:nvPr/>
        </p:nvSpPr>
        <p:spPr bwMode="auto">
          <a:xfrm rot="2901055">
            <a:off x="5081588" y="49228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81" name="Oval 39"/>
          <p:cNvSpPr>
            <a:spLocks noChangeArrowheads="1"/>
          </p:cNvSpPr>
          <p:nvPr/>
        </p:nvSpPr>
        <p:spPr bwMode="auto">
          <a:xfrm>
            <a:off x="4267200" y="4708525"/>
            <a:ext cx="782638" cy="706438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82" name="Text Box 40"/>
          <p:cNvSpPr txBox="1">
            <a:spLocks noChangeArrowheads="1"/>
          </p:cNvSpPr>
          <p:nvPr/>
        </p:nvSpPr>
        <p:spPr bwMode="auto">
          <a:xfrm>
            <a:off x="4262438" y="50561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83" name="Text Box 41"/>
          <p:cNvSpPr txBox="1">
            <a:spLocks noChangeArrowheads="1"/>
          </p:cNvSpPr>
          <p:nvPr/>
        </p:nvSpPr>
        <p:spPr bwMode="auto">
          <a:xfrm>
            <a:off x="4229100" y="51673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84" name="Text Box 42"/>
          <p:cNvSpPr txBox="1">
            <a:spLocks noChangeArrowheads="1"/>
          </p:cNvSpPr>
          <p:nvPr/>
        </p:nvSpPr>
        <p:spPr bwMode="auto">
          <a:xfrm>
            <a:off x="4254500" y="52466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85" name="Text Box 43"/>
          <p:cNvSpPr txBox="1">
            <a:spLocks noChangeArrowheads="1"/>
          </p:cNvSpPr>
          <p:nvPr/>
        </p:nvSpPr>
        <p:spPr bwMode="auto">
          <a:xfrm>
            <a:off x="4587875" y="49371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86" name="Text Box 44"/>
          <p:cNvSpPr txBox="1">
            <a:spLocks noChangeArrowheads="1"/>
          </p:cNvSpPr>
          <p:nvPr/>
        </p:nvSpPr>
        <p:spPr bwMode="auto">
          <a:xfrm>
            <a:off x="4521200" y="49926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87" name="Text Box 45"/>
          <p:cNvSpPr txBox="1">
            <a:spLocks noChangeArrowheads="1"/>
          </p:cNvSpPr>
          <p:nvPr/>
        </p:nvSpPr>
        <p:spPr bwMode="auto">
          <a:xfrm>
            <a:off x="4459288" y="49085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88" name="Text Box 46"/>
          <p:cNvSpPr txBox="1">
            <a:spLocks noChangeArrowheads="1"/>
          </p:cNvSpPr>
          <p:nvPr/>
        </p:nvSpPr>
        <p:spPr bwMode="auto">
          <a:xfrm>
            <a:off x="4570413" y="50434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89" name="Text Box 47"/>
          <p:cNvSpPr txBox="1">
            <a:spLocks noChangeArrowheads="1"/>
          </p:cNvSpPr>
          <p:nvPr/>
        </p:nvSpPr>
        <p:spPr bwMode="auto">
          <a:xfrm>
            <a:off x="4670425" y="49831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90" name="Text Box 48"/>
          <p:cNvSpPr txBox="1">
            <a:spLocks noChangeArrowheads="1"/>
          </p:cNvSpPr>
          <p:nvPr/>
        </p:nvSpPr>
        <p:spPr bwMode="auto">
          <a:xfrm>
            <a:off x="4556125" y="48879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91" name="Text Box 49"/>
          <p:cNvSpPr txBox="1">
            <a:spLocks noChangeArrowheads="1"/>
          </p:cNvSpPr>
          <p:nvPr/>
        </p:nvSpPr>
        <p:spPr bwMode="auto">
          <a:xfrm>
            <a:off x="4479925" y="50863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92" name="Text Box 50"/>
          <p:cNvSpPr txBox="1">
            <a:spLocks noChangeArrowheads="1"/>
          </p:cNvSpPr>
          <p:nvPr/>
        </p:nvSpPr>
        <p:spPr bwMode="auto">
          <a:xfrm>
            <a:off x="4659313" y="48641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93" name="Text Box 51"/>
          <p:cNvSpPr txBox="1">
            <a:spLocks noChangeArrowheads="1"/>
          </p:cNvSpPr>
          <p:nvPr/>
        </p:nvSpPr>
        <p:spPr bwMode="auto">
          <a:xfrm>
            <a:off x="4638675" y="50815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94" name="Text Box 52"/>
          <p:cNvSpPr txBox="1">
            <a:spLocks noChangeArrowheads="1"/>
          </p:cNvSpPr>
          <p:nvPr/>
        </p:nvSpPr>
        <p:spPr bwMode="auto">
          <a:xfrm>
            <a:off x="4500563" y="47990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95" name="Text Box 53"/>
          <p:cNvSpPr txBox="1">
            <a:spLocks noChangeArrowheads="1"/>
          </p:cNvSpPr>
          <p:nvPr/>
        </p:nvSpPr>
        <p:spPr bwMode="auto">
          <a:xfrm>
            <a:off x="4429125" y="50228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96" name="Text Box 54"/>
          <p:cNvSpPr txBox="1">
            <a:spLocks noChangeArrowheads="1"/>
          </p:cNvSpPr>
          <p:nvPr/>
        </p:nvSpPr>
        <p:spPr bwMode="auto">
          <a:xfrm>
            <a:off x="4421188" y="48609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97" name="Text Box 55"/>
          <p:cNvSpPr txBox="1">
            <a:spLocks noChangeArrowheads="1"/>
          </p:cNvSpPr>
          <p:nvPr/>
        </p:nvSpPr>
        <p:spPr bwMode="auto">
          <a:xfrm>
            <a:off x="4352925" y="49164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98" name="Text Box 56"/>
          <p:cNvSpPr txBox="1">
            <a:spLocks noChangeArrowheads="1"/>
          </p:cNvSpPr>
          <p:nvPr/>
        </p:nvSpPr>
        <p:spPr bwMode="auto">
          <a:xfrm>
            <a:off x="4289425" y="48307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99" name="Text Box 57"/>
          <p:cNvSpPr txBox="1">
            <a:spLocks noChangeArrowheads="1"/>
          </p:cNvSpPr>
          <p:nvPr/>
        </p:nvSpPr>
        <p:spPr bwMode="auto">
          <a:xfrm>
            <a:off x="4402138" y="49672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00" name="Text Box 58"/>
          <p:cNvSpPr txBox="1">
            <a:spLocks noChangeArrowheads="1"/>
          </p:cNvSpPr>
          <p:nvPr/>
        </p:nvSpPr>
        <p:spPr bwMode="auto">
          <a:xfrm>
            <a:off x="4510088" y="49085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01" name="Text Box 59"/>
          <p:cNvSpPr txBox="1">
            <a:spLocks noChangeArrowheads="1"/>
          </p:cNvSpPr>
          <p:nvPr/>
        </p:nvSpPr>
        <p:spPr bwMode="auto">
          <a:xfrm>
            <a:off x="4387850" y="48101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02" name="Text Box 60"/>
          <p:cNvSpPr txBox="1">
            <a:spLocks noChangeArrowheads="1"/>
          </p:cNvSpPr>
          <p:nvPr/>
        </p:nvSpPr>
        <p:spPr bwMode="auto">
          <a:xfrm>
            <a:off x="4316413" y="50165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03" name="Text Box 61"/>
          <p:cNvSpPr txBox="1">
            <a:spLocks noChangeArrowheads="1"/>
          </p:cNvSpPr>
          <p:nvPr/>
        </p:nvSpPr>
        <p:spPr bwMode="auto">
          <a:xfrm>
            <a:off x="4487863" y="47879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04" name="Text Box 62"/>
          <p:cNvSpPr txBox="1">
            <a:spLocks noChangeArrowheads="1"/>
          </p:cNvSpPr>
          <p:nvPr/>
        </p:nvSpPr>
        <p:spPr bwMode="auto">
          <a:xfrm>
            <a:off x="4471988" y="50069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05" name="Text Box 63"/>
          <p:cNvSpPr txBox="1">
            <a:spLocks noChangeArrowheads="1"/>
          </p:cNvSpPr>
          <p:nvPr/>
        </p:nvSpPr>
        <p:spPr bwMode="auto">
          <a:xfrm>
            <a:off x="4337050" y="47196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06" name="Text Box 64"/>
          <p:cNvSpPr txBox="1">
            <a:spLocks noChangeArrowheads="1"/>
          </p:cNvSpPr>
          <p:nvPr/>
        </p:nvSpPr>
        <p:spPr bwMode="auto">
          <a:xfrm>
            <a:off x="4587875" y="48879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07" name="Text Box 65"/>
          <p:cNvSpPr txBox="1">
            <a:spLocks noChangeArrowheads="1"/>
          </p:cNvSpPr>
          <p:nvPr/>
        </p:nvSpPr>
        <p:spPr bwMode="auto">
          <a:xfrm>
            <a:off x="4716463" y="50673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08" name="Text Box 66"/>
          <p:cNvSpPr txBox="1">
            <a:spLocks noChangeArrowheads="1"/>
          </p:cNvSpPr>
          <p:nvPr/>
        </p:nvSpPr>
        <p:spPr bwMode="auto">
          <a:xfrm>
            <a:off x="4654550" y="49831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09" name="Text Box 67"/>
          <p:cNvSpPr txBox="1">
            <a:spLocks noChangeArrowheads="1"/>
          </p:cNvSpPr>
          <p:nvPr/>
        </p:nvSpPr>
        <p:spPr bwMode="auto">
          <a:xfrm>
            <a:off x="4762500" y="51149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10" name="Text Box 68"/>
          <p:cNvSpPr txBox="1">
            <a:spLocks noChangeArrowheads="1"/>
          </p:cNvSpPr>
          <p:nvPr/>
        </p:nvSpPr>
        <p:spPr bwMode="auto">
          <a:xfrm>
            <a:off x="4870450" y="50561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11" name="Text Box 69"/>
          <p:cNvSpPr txBox="1">
            <a:spLocks noChangeArrowheads="1"/>
          </p:cNvSpPr>
          <p:nvPr/>
        </p:nvSpPr>
        <p:spPr bwMode="auto">
          <a:xfrm>
            <a:off x="4678363" y="51593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12" name="Text Box 70"/>
          <p:cNvSpPr txBox="1">
            <a:spLocks noChangeArrowheads="1"/>
          </p:cNvSpPr>
          <p:nvPr/>
        </p:nvSpPr>
        <p:spPr bwMode="auto">
          <a:xfrm>
            <a:off x="4833938" y="51530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13" name="Text Box 71"/>
          <p:cNvSpPr txBox="1">
            <a:spLocks noChangeArrowheads="1"/>
          </p:cNvSpPr>
          <p:nvPr/>
        </p:nvSpPr>
        <p:spPr bwMode="auto">
          <a:xfrm>
            <a:off x="4624388" y="50942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14" name="Text Box 72"/>
          <p:cNvSpPr txBox="1">
            <a:spLocks noChangeArrowheads="1"/>
          </p:cNvSpPr>
          <p:nvPr/>
        </p:nvSpPr>
        <p:spPr bwMode="auto">
          <a:xfrm>
            <a:off x="4948238" y="50371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15" name="Text Box 73"/>
          <p:cNvSpPr txBox="1">
            <a:spLocks noChangeArrowheads="1"/>
          </p:cNvSpPr>
          <p:nvPr/>
        </p:nvSpPr>
        <p:spPr bwMode="auto">
          <a:xfrm>
            <a:off x="4624388" y="47894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16" name="Text Box 74"/>
          <p:cNvSpPr txBox="1">
            <a:spLocks noChangeArrowheads="1"/>
          </p:cNvSpPr>
          <p:nvPr/>
        </p:nvSpPr>
        <p:spPr bwMode="auto">
          <a:xfrm>
            <a:off x="4564063" y="47117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17" name="Text Box 75"/>
          <p:cNvSpPr txBox="1">
            <a:spLocks noChangeArrowheads="1"/>
          </p:cNvSpPr>
          <p:nvPr/>
        </p:nvSpPr>
        <p:spPr bwMode="auto">
          <a:xfrm>
            <a:off x="4670425" y="48450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18" name="Text Box 76"/>
          <p:cNvSpPr txBox="1">
            <a:spLocks noChangeArrowheads="1"/>
          </p:cNvSpPr>
          <p:nvPr/>
        </p:nvSpPr>
        <p:spPr bwMode="auto">
          <a:xfrm>
            <a:off x="4659313" y="46878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19" name="Text Box 77"/>
          <p:cNvSpPr txBox="1">
            <a:spLocks noChangeArrowheads="1"/>
          </p:cNvSpPr>
          <p:nvPr/>
        </p:nvSpPr>
        <p:spPr bwMode="auto">
          <a:xfrm>
            <a:off x="4587875" y="48926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20" name="Text Box 78"/>
          <p:cNvSpPr txBox="1">
            <a:spLocks noChangeArrowheads="1"/>
          </p:cNvSpPr>
          <p:nvPr/>
        </p:nvSpPr>
        <p:spPr bwMode="auto">
          <a:xfrm>
            <a:off x="4757738" y="46672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21" name="Text Box 79"/>
          <p:cNvSpPr txBox="1">
            <a:spLocks noChangeArrowheads="1"/>
          </p:cNvSpPr>
          <p:nvPr/>
        </p:nvSpPr>
        <p:spPr bwMode="auto">
          <a:xfrm>
            <a:off x="4606925" y="46005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22" name="Text Box 80"/>
          <p:cNvSpPr txBox="1">
            <a:spLocks noChangeArrowheads="1"/>
          </p:cNvSpPr>
          <p:nvPr/>
        </p:nvSpPr>
        <p:spPr bwMode="auto">
          <a:xfrm>
            <a:off x="4532313" y="48260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23" name="Text Box 81"/>
          <p:cNvSpPr txBox="1">
            <a:spLocks noChangeArrowheads="1"/>
          </p:cNvSpPr>
          <p:nvPr/>
        </p:nvSpPr>
        <p:spPr bwMode="auto">
          <a:xfrm>
            <a:off x="4387850" y="50847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24" name="Text Box 82"/>
          <p:cNvSpPr txBox="1">
            <a:spLocks noChangeArrowheads="1"/>
          </p:cNvSpPr>
          <p:nvPr/>
        </p:nvSpPr>
        <p:spPr bwMode="auto">
          <a:xfrm>
            <a:off x="4319588" y="51387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25" name="Text Box 83"/>
          <p:cNvSpPr txBox="1">
            <a:spLocks noChangeArrowheads="1"/>
          </p:cNvSpPr>
          <p:nvPr/>
        </p:nvSpPr>
        <p:spPr bwMode="auto">
          <a:xfrm>
            <a:off x="4371975" y="51911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26" name="Text Box 84"/>
          <p:cNvSpPr txBox="1">
            <a:spLocks noChangeArrowheads="1"/>
          </p:cNvSpPr>
          <p:nvPr/>
        </p:nvSpPr>
        <p:spPr bwMode="auto">
          <a:xfrm>
            <a:off x="4473575" y="51292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27" name="Text Box 85"/>
          <p:cNvSpPr txBox="1">
            <a:spLocks noChangeArrowheads="1"/>
          </p:cNvSpPr>
          <p:nvPr/>
        </p:nvSpPr>
        <p:spPr bwMode="auto">
          <a:xfrm>
            <a:off x="4356100" y="50371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28" name="Text Box 86"/>
          <p:cNvSpPr txBox="1">
            <a:spLocks noChangeArrowheads="1"/>
          </p:cNvSpPr>
          <p:nvPr/>
        </p:nvSpPr>
        <p:spPr bwMode="auto">
          <a:xfrm>
            <a:off x="4279900" y="52371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29" name="Text Box 87"/>
          <p:cNvSpPr txBox="1">
            <a:spLocks noChangeArrowheads="1"/>
          </p:cNvSpPr>
          <p:nvPr/>
        </p:nvSpPr>
        <p:spPr bwMode="auto">
          <a:xfrm>
            <a:off x="4456113" y="50133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30" name="Text Box 88"/>
          <p:cNvSpPr txBox="1">
            <a:spLocks noChangeArrowheads="1"/>
          </p:cNvSpPr>
          <p:nvPr/>
        </p:nvSpPr>
        <p:spPr bwMode="auto">
          <a:xfrm>
            <a:off x="4437063" y="52244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31" name="Text Box 89"/>
          <p:cNvSpPr txBox="1">
            <a:spLocks noChangeArrowheads="1"/>
          </p:cNvSpPr>
          <p:nvPr/>
        </p:nvSpPr>
        <p:spPr bwMode="auto">
          <a:xfrm>
            <a:off x="4302125" y="49418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32" name="Text Box 90"/>
          <p:cNvSpPr txBox="1">
            <a:spLocks noChangeArrowheads="1"/>
          </p:cNvSpPr>
          <p:nvPr/>
        </p:nvSpPr>
        <p:spPr bwMode="auto">
          <a:xfrm>
            <a:off x="4556125" y="51085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33" name="Text Box 91"/>
          <p:cNvSpPr txBox="1">
            <a:spLocks noChangeArrowheads="1"/>
          </p:cNvSpPr>
          <p:nvPr/>
        </p:nvSpPr>
        <p:spPr bwMode="auto">
          <a:xfrm>
            <a:off x="4722813" y="51593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34" name="Text Box 92"/>
          <p:cNvSpPr txBox="1">
            <a:spLocks noChangeArrowheads="1"/>
          </p:cNvSpPr>
          <p:nvPr/>
        </p:nvSpPr>
        <p:spPr bwMode="auto">
          <a:xfrm>
            <a:off x="4654550" y="52133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35" name="Text Box 93"/>
          <p:cNvSpPr txBox="1">
            <a:spLocks noChangeArrowheads="1"/>
          </p:cNvSpPr>
          <p:nvPr/>
        </p:nvSpPr>
        <p:spPr bwMode="auto">
          <a:xfrm>
            <a:off x="4592638" y="51387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36" name="Text Box 94"/>
          <p:cNvSpPr txBox="1">
            <a:spLocks noChangeArrowheads="1"/>
          </p:cNvSpPr>
          <p:nvPr/>
        </p:nvSpPr>
        <p:spPr bwMode="auto">
          <a:xfrm>
            <a:off x="4706938" y="52673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37" name="Text Box 95"/>
          <p:cNvSpPr txBox="1">
            <a:spLocks noChangeArrowheads="1"/>
          </p:cNvSpPr>
          <p:nvPr/>
        </p:nvSpPr>
        <p:spPr bwMode="auto">
          <a:xfrm>
            <a:off x="4810125" y="52054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38" name="Text Box 96"/>
          <p:cNvSpPr txBox="1">
            <a:spLocks noChangeArrowheads="1"/>
          </p:cNvSpPr>
          <p:nvPr/>
        </p:nvSpPr>
        <p:spPr bwMode="auto">
          <a:xfrm>
            <a:off x="4691063" y="51085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39" name="Text Box 97"/>
          <p:cNvSpPr txBox="1">
            <a:spLocks noChangeArrowheads="1"/>
          </p:cNvSpPr>
          <p:nvPr/>
        </p:nvSpPr>
        <p:spPr bwMode="auto">
          <a:xfrm>
            <a:off x="4616450" y="53117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40" name="Text Box 98"/>
          <p:cNvSpPr txBox="1">
            <a:spLocks noChangeArrowheads="1"/>
          </p:cNvSpPr>
          <p:nvPr/>
        </p:nvSpPr>
        <p:spPr bwMode="auto">
          <a:xfrm>
            <a:off x="4791075" y="50847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41" name="Text Box 99"/>
          <p:cNvSpPr txBox="1">
            <a:spLocks noChangeArrowheads="1"/>
          </p:cNvSpPr>
          <p:nvPr/>
        </p:nvSpPr>
        <p:spPr bwMode="auto">
          <a:xfrm>
            <a:off x="4770438" y="53006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42" name="Text Box 100"/>
          <p:cNvSpPr txBox="1">
            <a:spLocks noChangeArrowheads="1"/>
          </p:cNvSpPr>
          <p:nvPr/>
        </p:nvSpPr>
        <p:spPr bwMode="auto">
          <a:xfrm>
            <a:off x="4635500" y="50180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43" name="Text Box 101"/>
          <p:cNvSpPr txBox="1">
            <a:spLocks noChangeArrowheads="1"/>
          </p:cNvSpPr>
          <p:nvPr/>
        </p:nvSpPr>
        <p:spPr bwMode="auto">
          <a:xfrm>
            <a:off x="4562475" y="52466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44" name="Text Box 102"/>
          <p:cNvSpPr txBox="1">
            <a:spLocks noChangeArrowheads="1"/>
          </p:cNvSpPr>
          <p:nvPr/>
        </p:nvSpPr>
        <p:spPr bwMode="auto">
          <a:xfrm>
            <a:off x="4891088" y="51863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45" name="Text Box 103"/>
          <p:cNvSpPr txBox="1">
            <a:spLocks noChangeArrowheads="1"/>
          </p:cNvSpPr>
          <p:nvPr/>
        </p:nvSpPr>
        <p:spPr bwMode="auto">
          <a:xfrm>
            <a:off x="4414838" y="51593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46" name="Text Box 104"/>
          <p:cNvSpPr txBox="1">
            <a:spLocks noChangeArrowheads="1"/>
          </p:cNvSpPr>
          <p:nvPr/>
        </p:nvSpPr>
        <p:spPr bwMode="auto">
          <a:xfrm>
            <a:off x="4344988" y="52133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47" name="Text Box 105"/>
          <p:cNvSpPr txBox="1">
            <a:spLocks noChangeArrowheads="1"/>
          </p:cNvSpPr>
          <p:nvPr/>
        </p:nvSpPr>
        <p:spPr bwMode="auto">
          <a:xfrm>
            <a:off x="4279900" y="51387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48" name="Text Box 106"/>
          <p:cNvSpPr txBox="1">
            <a:spLocks noChangeArrowheads="1"/>
          </p:cNvSpPr>
          <p:nvPr/>
        </p:nvSpPr>
        <p:spPr bwMode="auto">
          <a:xfrm>
            <a:off x="4387850" y="52689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49" name="Text Box 107"/>
          <p:cNvSpPr txBox="1">
            <a:spLocks noChangeArrowheads="1"/>
          </p:cNvSpPr>
          <p:nvPr/>
        </p:nvSpPr>
        <p:spPr bwMode="auto">
          <a:xfrm>
            <a:off x="4498975" y="52054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50" name="Text Box 108"/>
          <p:cNvSpPr txBox="1">
            <a:spLocks noChangeArrowheads="1"/>
          </p:cNvSpPr>
          <p:nvPr/>
        </p:nvSpPr>
        <p:spPr bwMode="auto">
          <a:xfrm>
            <a:off x="4379913" y="51085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51" name="Text Box 109"/>
          <p:cNvSpPr txBox="1">
            <a:spLocks noChangeArrowheads="1"/>
          </p:cNvSpPr>
          <p:nvPr/>
        </p:nvSpPr>
        <p:spPr bwMode="auto">
          <a:xfrm>
            <a:off x="4305300" y="53117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52" name="Text Box 110"/>
          <p:cNvSpPr txBox="1">
            <a:spLocks noChangeArrowheads="1"/>
          </p:cNvSpPr>
          <p:nvPr/>
        </p:nvSpPr>
        <p:spPr bwMode="auto">
          <a:xfrm>
            <a:off x="4479925" y="50847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53" name="Text Box 111"/>
          <p:cNvSpPr txBox="1">
            <a:spLocks noChangeArrowheads="1"/>
          </p:cNvSpPr>
          <p:nvPr/>
        </p:nvSpPr>
        <p:spPr bwMode="auto">
          <a:xfrm>
            <a:off x="4462463" y="53006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54" name="Text Box 112"/>
          <p:cNvSpPr txBox="1">
            <a:spLocks noChangeArrowheads="1"/>
          </p:cNvSpPr>
          <p:nvPr/>
        </p:nvSpPr>
        <p:spPr bwMode="auto">
          <a:xfrm>
            <a:off x="4327525" y="50180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55" name="Text Box 113"/>
          <p:cNvSpPr txBox="1">
            <a:spLocks noChangeArrowheads="1"/>
          </p:cNvSpPr>
          <p:nvPr/>
        </p:nvSpPr>
        <p:spPr bwMode="auto">
          <a:xfrm>
            <a:off x="4578350" y="51863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56" name="Text Box 114"/>
          <p:cNvSpPr txBox="1">
            <a:spLocks noChangeArrowheads="1"/>
          </p:cNvSpPr>
          <p:nvPr/>
        </p:nvSpPr>
        <p:spPr bwMode="auto">
          <a:xfrm>
            <a:off x="4479925" y="47196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57" name="Text Box 115"/>
          <p:cNvSpPr txBox="1">
            <a:spLocks noChangeArrowheads="1"/>
          </p:cNvSpPr>
          <p:nvPr/>
        </p:nvSpPr>
        <p:spPr bwMode="auto">
          <a:xfrm>
            <a:off x="4418013" y="47767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58" name="Text Box 116"/>
          <p:cNvSpPr txBox="1">
            <a:spLocks noChangeArrowheads="1"/>
          </p:cNvSpPr>
          <p:nvPr/>
        </p:nvSpPr>
        <p:spPr bwMode="auto">
          <a:xfrm>
            <a:off x="4356100" y="46878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59" name="Text Box 117"/>
          <p:cNvSpPr txBox="1">
            <a:spLocks noChangeArrowheads="1"/>
          </p:cNvSpPr>
          <p:nvPr/>
        </p:nvSpPr>
        <p:spPr bwMode="auto">
          <a:xfrm>
            <a:off x="4471988" y="48260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60" name="Text Box 118"/>
          <p:cNvSpPr txBox="1">
            <a:spLocks noChangeArrowheads="1"/>
          </p:cNvSpPr>
          <p:nvPr/>
        </p:nvSpPr>
        <p:spPr bwMode="auto">
          <a:xfrm>
            <a:off x="4570413" y="47625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61" name="Text Box 119"/>
          <p:cNvSpPr txBox="1">
            <a:spLocks noChangeArrowheads="1"/>
          </p:cNvSpPr>
          <p:nvPr/>
        </p:nvSpPr>
        <p:spPr bwMode="auto">
          <a:xfrm>
            <a:off x="4456113" y="46672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62" name="Text Box 120"/>
          <p:cNvSpPr txBox="1">
            <a:spLocks noChangeArrowheads="1"/>
          </p:cNvSpPr>
          <p:nvPr/>
        </p:nvSpPr>
        <p:spPr bwMode="auto">
          <a:xfrm>
            <a:off x="4379913" y="48688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63" name="Text Box 121"/>
          <p:cNvSpPr txBox="1">
            <a:spLocks noChangeArrowheads="1"/>
          </p:cNvSpPr>
          <p:nvPr/>
        </p:nvSpPr>
        <p:spPr bwMode="auto">
          <a:xfrm>
            <a:off x="4556125" y="46418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64" name="Text Box 122"/>
          <p:cNvSpPr txBox="1">
            <a:spLocks noChangeArrowheads="1"/>
          </p:cNvSpPr>
          <p:nvPr/>
        </p:nvSpPr>
        <p:spPr bwMode="auto">
          <a:xfrm>
            <a:off x="4535488" y="48609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65" name="Text Box 123"/>
          <p:cNvSpPr txBox="1">
            <a:spLocks noChangeArrowheads="1"/>
          </p:cNvSpPr>
          <p:nvPr/>
        </p:nvSpPr>
        <p:spPr bwMode="auto">
          <a:xfrm>
            <a:off x="4402138" y="45799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66" name="Text Box 124"/>
          <p:cNvSpPr txBox="1">
            <a:spLocks noChangeArrowheads="1"/>
          </p:cNvSpPr>
          <p:nvPr/>
        </p:nvSpPr>
        <p:spPr bwMode="auto">
          <a:xfrm>
            <a:off x="4329113" y="48021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67" name="Text Box 125"/>
          <p:cNvSpPr txBox="1">
            <a:spLocks noChangeArrowheads="1"/>
          </p:cNvSpPr>
          <p:nvPr/>
        </p:nvSpPr>
        <p:spPr bwMode="auto">
          <a:xfrm>
            <a:off x="4654550" y="47402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68" name="Text Box 126"/>
          <p:cNvSpPr txBox="1">
            <a:spLocks noChangeArrowheads="1"/>
          </p:cNvSpPr>
          <p:nvPr/>
        </p:nvSpPr>
        <p:spPr bwMode="auto">
          <a:xfrm>
            <a:off x="4643438" y="4733925"/>
            <a:ext cx="2524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69" name="Text Box 127"/>
          <p:cNvSpPr txBox="1">
            <a:spLocks noChangeArrowheads="1"/>
          </p:cNvSpPr>
          <p:nvPr/>
        </p:nvSpPr>
        <p:spPr bwMode="auto">
          <a:xfrm>
            <a:off x="4670425" y="49117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70" name="Text Box 128"/>
          <p:cNvSpPr txBox="1">
            <a:spLocks noChangeArrowheads="1"/>
          </p:cNvSpPr>
          <p:nvPr/>
        </p:nvSpPr>
        <p:spPr bwMode="auto">
          <a:xfrm>
            <a:off x="4840288" y="46878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71" name="Text Box 129"/>
          <p:cNvSpPr txBox="1">
            <a:spLocks noChangeArrowheads="1"/>
          </p:cNvSpPr>
          <p:nvPr/>
        </p:nvSpPr>
        <p:spPr bwMode="auto">
          <a:xfrm>
            <a:off x="4686300" y="46243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72" name="Text Box 130"/>
          <p:cNvSpPr txBox="1">
            <a:spLocks noChangeArrowheads="1"/>
          </p:cNvSpPr>
          <p:nvPr/>
        </p:nvSpPr>
        <p:spPr bwMode="auto">
          <a:xfrm>
            <a:off x="4614863" y="48450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73" name="Oval 131"/>
          <p:cNvSpPr>
            <a:spLocks noChangeArrowheads="1"/>
          </p:cNvSpPr>
          <p:nvPr/>
        </p:nvSpPr>
        <p:spPr bwMode="auto">
          <a:xfrm rot="2901055">
            <a:off x="4854575" y="5008563"/>
            <a:ext cx="944563" cy="5826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274" name="Text Box 132"/>
          <p:cNvSpPr txBox="1">
            <a:spLocks noChangeArrowheads="1"/>
          </p:cNvSpPr>
          <p:nvPr/>
        </p:nvSpPr>
        <p:spPr bwMode="auto">
          <a:xfrm rot="2901055">
            <a:off x="4767263" y="50387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75" name="Text Box 133"/>
          <p:cNvSpPr txBox="1">
            <a:spLocks noChangeArrowheads="1"/>
          </p:cNvSpPr>
          <p:nvPr/>
        </p:nvSpPr>
        <p:spPr bwMode="auto">
          <a:xfrm rot="2901055">
            <a:off x="4678363" y="50688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76" name="Text Box 134"/>
          <p:cNvSpPr txBox="1">
            <a:spLocks noChangeArrowheads="1"/>
          </p:cNvSpPr>
          <p:nvPr/>
        </p:nvSpPr>
        <p:spPr bwMode="auto">
          <a:xfrm rot="2901055">
            <a:off x="4648200" y="51339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77" name="Text Box 135"/>
          <p:cNvSpPr txBox="1">
            <a:spLocks noChangeArrowheads="1"/>
          </p:cNvSpPr>
          <p:nvPr/>
        </p:nvSpPr>
        <p:spPr bwMode="auto">
          <a:xfrm rot="2901055">
            <a:off x="5057775" y="52276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78" name="Text Box 136"/>
          <p:cNvSpPr txBox="1">
            <a:spLocks noChangeArrowheads="1"/>
          </p:cNvSpPr>
          <p:nvPr/>
        </p:nvSpPr>
        <p:spPr bwMode="auto">
          <a:xfrm rot="2901055">
            <a:off x="4973638" y="52197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79" name="Text Box 137"/>
          <p:cNvSpPr txBox="1">
            <a:spLocks noChangeArrowheads="1"/>
          </p:cNvSpPr>
          <p:nvPr/>
        </p:nvSpPr>
        <p:spPr bwMode="auto">
          <a:xfrm rot="2901055">
            <a:off x="4997450" y="51069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80" name="Text Box 138"/>
          <p:cNvSpPr txBox="1">
            <a:spLocks noChangeArrowheads="1"/>
          </p:cNvSpPr>
          <p:nvPr/>
        </p:nvSpPr>
        <p:spPr bwMode="auto">
          <a:xfrm rot="2901055">
            <a:off x="4979988" y="52895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81" name="Text Box 139"/>
          <p:cNvSpPr txBox="1">
            <a:spLocks noChangeArrowheads="1"/>
          </p:cNvSpPr>
          <p:nvPr/>
        </p:nvSpPr>
        <p:spPr bwMode="auto">
          <a:xfrm rot="2901055">
            <a:off x="5086350" y="53435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82" name="Text Box 140"/>
          <p:cNvSpPr txBox="1">
            <a:spLocks noChangeArrowheads="1"/>
          </p:cNvSpPr>
          <p:nvPr/>
        </p:nvSpPr>
        <p:spPr bwMode="auto">
          <a:xfrm rot="2901055">
            <a:off x="5067300" y="51911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83" name="Text Box 141"/>
          <p:cNvSpPr txBox="1">
            <a:spLocks noChangeArrowheads="1"/>
          </p:cNvSpPr>
          <p:nvPr/>
        </p:nvSpPr>
        <p:spPr bwMode="auto">
          <a:xfrm rot="2901055">
            <a:off x="4908550" y="52403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84" name="Text Box 142"/>
          <p:cNvSpPr txBox="1">
            <a:spLocks noChangeArrowheads="1"/>
          </p:cNvSpPr>
          <p:nvPr/>
        </p:nvSpPr>
        <p:spPr bwMode="auto">
          <a:xfrm rot="2901055">
            <a:off x="5162550" y="52752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85" name="Text Box 143"/>
          <p:cNvSpPr txBox="1">
            <a:spLocks noChangeArrowheads="1"/>
          </p:cNvSpPr>
          <p:nvPr/>
        </p:nvSpPr>
        <p:spPr bwMode="auto">
          <a:xfrm rot="2901055">
            <a:off x="4984750" y="53736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86" name="Text Box 144"/>
          <p:cNvSpPr txBox="1">
            <a:spLocks noChangeArrowheads="1"/>
          </p:cNvSpPr>
          <p:nvPr/>
        </p:nvSpPr>
        <p:spPr bwMode="auto">
          <a:xfrm rot="2901055">
            <a:off x="5094288" y="50609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87" name="Text Box 145"/>
          <p:cNvSpPr txBox="1">
            <a:spLocks noChangeArrowheads="1"/>
          </p:cNvSpPr>
          <p:nvPr/>
        </p:nvSpPr>
        <p:spPr bwMode="auto">
          <a:xfrm rot="2901055">
            <a:off x="4908550" y="51673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88" name="Text Box 146"/>
          <p:cNvSpPr txBox="1">
            <a:spLocks noChangeArrowheads="1"/>
          </p:cNvSpPr>
          <p:nvPr/>
        </p:nvSpPr>
        <p:spPr bwMode="auto">
          <a:xfrm rot="2901055">
            <a:off x="5154613" y="54165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89" name="Text Box 147"/>
          <p:cNvSpPr txBox="1">
            <a:spLocks noChangeArrowheads="1"/>
          </p:cNvSpPr>
          <p:nvPr/>
        </p:nvSpPr>
        <p:spPr bwMode="auto">
          <a:xfrm rot="2901055">
            <a:off x="5006975" y="50466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90" name="Text Box 148"/>
          <p:cNvSpPr txBox="1">
            <a:spLocks noChangeArrowheads="1"/>
          </p:cNvSpPr>
          <p:nvPr/>
        </p:nvSpPr>
        <p:spPr bwMode="auto">
          <a:xfrm rot="2901055">
            <a:off x="4914900" y="50149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91" name="Text Box 149"/>
          <p:cNvSpPr txBox="1">
            <a:spLocks noChangeArrowheads="1"/>
          </p:cNvSpPr>
          <p:nvPr/>
        </p:nvSpPr>
        <p:spPr bwMode="auto">
          <a:xfrm rot="2901055">
            <a:off x="4924425" y="50879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92" name="Text Box 150"/>
          <p:cNvSpPr txBox="1">
            <a:spLocks noChangeArrowheads="1"/>
          </p:cNvSpPr>
          <p:nvPr/>
        </p:nvSpPr>
        <p:spPr bwMode="auto">
          <a:xfrm rot="2901055">
            <a:off x="5041900" y="51562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93" name="Text Box 151"/>
          <p:cNvSpPr txBox="1">
            <a:spLocks noChangeArrowheads="1"/>
          </p:cNvSpPr>
          <p:nvPr/>
        </p:nvSpPr>
        <p:spPr bwMode="auto">
          <a:xfrm rot="2901055">
            <a:off x="4837113" y="50498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94" name="Text Box 152"/>
          <p:cNvSpPr txBox="1">
            <a:spLocks noChangeArrowheads="1"/>
          </p:cNvSpPr>
          <p:nvPr/>
        </p:nvSpPr>
        <p:spPr bwMode="auto">
          <a:xfrm rot="2901055">
            <a:off x="5100638" y="50593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95" name="Text Box 153"/>
          <p:cNvSpPr txBox="1">
            <a:spLocks noChangeArrowheads="1"/>
          </p:cNvSpPr>
          <p:nvPr/>
        </p:nvSpPr>
        <p:spPr bwMode="auto">
          <a:xfrm rot="2901055">
            <a:off x="4951413" y="51784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96" name="Text Box 154"/>
          <p:cNvSpPr txBox="1">
            <a:spLocks noChangeArrowheads="1"/>
          </p:cNvSpPr>
          <p:nvPr/>
        </p:nvSpPr>
        <p:spPr bwMode="auto">
          <a:xfrm rot="2901055">
            <a:off x="5087938" y="51990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97" name="Text Box 155"/>
          <p:cNvSpPr txBox="1">
            <a:spLocks noChangeArrowheads="1"/>
          </p:cNvSpPr>
          <p:nvPr/>
        </p:nvSpPr>
        <p:spPr bwMode="auto">
          <a:xfrm rot="2901055">
            <a:off x="5154613" y="54610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98" name="Text Box 156"/>
          <p:cNvSpPr txBox="1">
            <a:spLocks noChangeArrowheads="1"/>
          </p:cNvSpPr>
          <p:nvPr/>
        </p:nvSpPr>
        <p:spPr bwMode="auto">
          <a:xfrm rot="2901055">
            <a:off x="5087938" y="54308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99" name="Text Box 157"/>
          <p:cNvSpPr txBox="1">
            <a:spLocks noChangeArrowheads="1"/>
          </p:cNvSpPr>
          <p:nvPr/>
        </p:nvSpPr>
        <p:spPr bwMode="auto">
          <a:xfrm rot="2901055">
            <a:off x="5092700" y="53276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00" name="Text Box 158"/>
          <p:cNvSpPr txBox="1">
            <a:spLocks noChangeArrowheads="1"/>
          </p:cNvSpPr>
          <p:nvPr/>
        </p:nvSpPr>
        <p:spPr bwMode="auto">
          <a:xfrm rot="2901055">
            <a:off x="5084763" y="55070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01" name="Text Box 159"/>
          <p:cNvSpPr txBox="1">
            <a:spLocks noChangeArrowheads="1"/>
          </p:cNvSpPr>
          <p:nvPr/>
        </p:nvSpPr>
        <p:spPr bwMode="auto">
          <a:xfrm rot="2901055">
            <a:off x="5207000" y="55721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02" name="Text Box 160"/>
          <p:cNvSpPr txBox="1">
            <a:spLocks noChangeArrowheads="1"/>
          </p:cNvSpPr>
          <p:nvPr/>
        </p:nvSpPr>
        <p:spPr bwMode="auto">
          <a:xfrm rot="2901055">
            <a:off x="5184775" y="54038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03" name="Text Box 161"/>
          <p:cNvSpPr txBox="1">
            <a:spLocks noChangeArrowheads="1"/>
          </p:cNvSpPr>
          <p:nvPr/>
        </p:nvSpPr>
        <p:spPr bwMode="auto">
          <a:xfrm rot="2901055">
            <a:off x="5018088" y="54816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04" name="Text Box 162"/>
          <p:cNvSpPr txBox="1">
            <a:spLocks noChangeArrowheads="1"/>
          </p:cNvSpPr>
          <p:nvPr/>
        </p:nvSpPr>
        <p:spPr bwMode="auto">
          <a:xfrm rot="2901055">
            <a:off x="5199063" y="52832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05" name="Text Box 163"/>
          <p:cNvSpPr txBox="1">
            <a:spLocks noChangeArrowheads="1"/>
          </p:cNvSpPr>
          <p:nvPr/>
        </p:nvSpPr>
        <p:spPr bwMode="auto">
          <a:xfrm rot="2901055">
            <a:off x="5041900" y="53705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06" name="Text Box 164"/>
          <p:cNvSpPr txBox="1">
            <a:spLocks noChangeArrowheads="1"/>
          </p:cNvSpPr>
          <p:nvPr/>
        </p:nvSpPr>
        <p:spPr bwMode="auto">
          <a:xfrm rot="2901055">
            <a:off x="5273675" y="51990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07" name="Text Box 165"/>
          <p:cNvSpPr txBox="1">
            <a:spLocks noChangeArrowheads="1"/>
          </p:cNvSpPr>
          <p:nvPr/>
        </p:nvSpPr>
        <p:spPr bwMode="auto">
          <a:xfrm rot="2901055">
            <a:off x="5226050" y="51752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08" name="Text Box 166"/>
          <p:cNvSpPr txBox="1">
            <a:spLocks noChangeArrowheads="1"/>
          </p:cNvSpPr>
          <p:nvPr/>
        </p:nvSpPr>
        <p:spPr bwMode="auto">
          <a:xfrm rot="2901055">
            <a:off x="5243513" y="50641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09" name="Text Box 167"/>
          <p:cNvSpPr txBox="1">
            <a:spLocks noChangeArrowheads="1"/>
          </p:cNvSpPr>
          <p:nvPr/>
        </p:nvSpPr>
        <p:spPr bwMode="auto">
          <a:xfrm rot="2901055">
            <a:off x="5199063" y="52530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10" name="Text Box 168"/>
          <p:cNvSpPr txBox="1">
            <a:spLocks noChangeArrowheads="1"/>
          </p:cNvSpPr>
          <p:nvPr/>
        </p:nvSpPr>
        <p:spPr bwMode="auto">
          <a:xfrm rot="2901055">
            <a:off x="5332413" y="53038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11" name="Text Box 169"/>
          <p:cNvSpPr txBox="1">
            <a:spLocks noChangeArrowheads="1"/>
          </p:cNvSpPr>
          <p:nvPr/>
        </p:nvSpPr>
        <p:spPr bwMode="auto">
          <a:xfrm rot="2901055">
            <a:off x="5310188" y="51308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12" name="Text Box 170"/>
          <p:cNvSpPr txBox="1">
            <a:spLocks noChangeArrowheads="1"/>
          </p:cNvSpPr>
          <p:nvPr/>
        </p:nvSpPr>
        <p:spPr bwMode="auto">
          <a:xfrm rot="2901055">
            <a:off x="5143500" y="52070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13" name="Text Box 171"/>
          <p:cNvSpPr txBox="1">
            <a:spLocks noChangeArrowheads="1"/>
          </p:cNvSpPr>
          <p:nvPr/>
        </p:nvSpPr>
        <p:spPr bwMode="auto">
          <a:xfrm rot="2901055">
            <a:off x="5394325" y="52101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14" name="Text Box 172"/>
          <p:cNvSpPr txBox="1">
            <a:spLocks noChangeArrowheads="1"/>
          </p:cNvSpPr>
          <p:nvPr/>
        </p:nvSpPr>
        <p:spPr bwMode="auto">
          <a:xfrm rot="2901055">
            <a:off x="5256213" y="53324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15" name="Text Box 173"/>
          <p:cNvSpPr txBox="1">
            <a:spLocks noChangeArrowheads="1"/>
          </p:cNvSpPr>
          <p:nvPr/>
        </p:nvSpPr>
        <p:spPr bwMode="auto">
          <a:xfrm rot="2901055">
            <a:off x="5351463" y="50450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16" name="Text Box 174"/>
          <p:cNvSpPr txBox="1">
            <a:spLocks noChangeArrowheads="1"/>
          </p:cNvSpPr>
          <p:nvPr/>
        </p:nvSpPr>
        <p:spPr bwMode="auto">
          <a:xfrm rot="2901055">
            <a:off x="5146675" y="51133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17" name="Text Box 175"/>
          <p:cNvSpPr txBox="1">
            <a:spLocks noChangeArrowheads="1"/>
          </p:cNvSpPr>
          <p:nvPr/>
        </p:nvSpPr>
        <p:spPr bwMode="auto">
          <a:xfrm rot="2901055">
            <a:off x="5394325" y="53736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18" name="Text Box 176"/>
          <p:cNvSpPr txBox="1">
            <a:spLocks noChangeArrowheads="1"/>
          </p:cNvSpPr>
          <p:nvPr/>
        </p:nvSpPr>
        <p:spPr bwMode="auto">
          <a:xfrm rot="2901055">
            <a:off x="4897438" y="51689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19" name="Text Box 177"/>
          <p:cNvSpPr txBox="1">
            <a:spLocks noChangeArrowheads="1"/>
          </p:cNvSpPr>
          <p:nvPr/>
        </p:nvSpPr>
        <p:spPr bwMode="auto">
          <a:xfrm rot="2901055">
            <a:off x="4814888" y="51371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20" name="Text Box 178"/>
          <p:cNvSpPr txBox="1">
            <a:spLocks noChangeArrowheads="1"/>
          </p:cNvSpPr>
          <p:nvPr/>
        </p:nvSpPr>
        <p:spPr bwMode="auto">
          <a:xfrm rot="2901055">
            <a:off x="4814888" y="52276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21" name="Text Box 179"/>
          <p:cNvSpPr txBox="1">
            <a:spLocks noChangeArrowheads="1"/>
          </p:cNvSpPr>
          <p:nvPr/>
        </p:nvSpPr>
        <p:spPr bwMode="auto">
          <a:xfrm rot="2901055">
            <a:off x="4910138" y="52736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22" name="Text Box 180"/>
          <p:cNvSpPr txBox="1">
            <a:spLocks noChangeArrowheads="1"/>
          </p:cNvSpPr>
          <p:nvPr/>
        </p:nvSpPr>
        <p:spPr bwMode="auto">
          <a:xfrm rot="2901055">
            <a:off x="4910138" y="51022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23" name="Text Box 181"/>
          <p:cNvSpPr txBox="1">
            <a:spLocks noChangeArrowheads="1"/>
          </p:cNvSpPr>
          <p:nvPr/>
        </p:nvSpPr>
        <p:spPr bwMode="auto">
          <a:xfrm rot="2901055">
            <a:off x="4735513" y="51831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24" name="Text Box 182"/>
          <p:cNvSpPr txBox="1">
            <a:spLocks noChangeArrowheads="1"/>
          </p:cNvSpPr>
          <p:nvPr/>
        </p:nvSpPr>
        <p:spPr bwMode="auto">
          <a:xfrm rot="2901055">
            <a:off x="4984750" y="51689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25" name="Text Box 183"/>
          <p:cNvSpPr txBox="1">
            <a:spLocks noChangeArrowheads="1"/>
          </p:cNvSpPr>
          <p:nvPr/>
        </p:nvSpPr>
        <p:spPr bwMode="auto">
          <a:xfrm rot="2901055">
            <a:off x="4830763" y="52974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26" name="Text Box 184"/>
          <p:cNvSpPr txBox="1">
            <a:spLocks noChangeArrowheads="1"/>
          </p:cNvSpPr>
          <p:nvPr/>
        </p:nvSpPr>
        <p:spPr bwMode="auto">
          <a:xfrm rot="2901055">
            <a:off x="4987925" y="53165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27" name="Text Box 185"/>
          <p:cNvSpPr txBox="1">
            <a:spLocks noChangeArrowheads="1"/>
          </p:cNvSpPr>
          <p:nvPr/>
        </p:nvSpPr>
        <p:spPr bwMode="auto">
          <a:xfrm rot="2901055">
            <a:off x="5064125" y="55181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28" name="Text Box 186"/>
          <p:cNvSpPr txBox="1">
            <a:spLocks noChangeArrowheads="1"/>
          </p:cNvSpPr>
          <p:nvPr/>
        </p:nvSpPr>
        <p:spPr bwMode="auto">
          <a:xfrm rot="2901055">
            <a:off x="4962525" y="54879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29" name="Text Box 187"/>
          <p:cNvSpPr txBox="1">
            <a:spLocks noChangeArrowheads="1"/>
          </p:cNvSpPr>
          <p:nvPr/>
        </p:nvSpPr>
        <p:spPr bwMode="auto">
          <a:xfrm rot="2901055">
            <a:off x="5006975" y="53673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30" name="Text Box 188"/>
          <p:cNvSpPr txBox="1">
            <a:spLocks noChangeArrowheads="1"/>
          </p:cNvSpPr>
          <p:nvPr/>
        </p:nvSpPr>
        <p:spPr bwMode="auto">
          <a:xfrm rot="2901055">
            <a:off x="4987925" y="55641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31" name="Text Box 189"/>
          <p:cNvSpPr txBox="1">
            <a:spLocks noChangeArrowheads="1"/>
          </p:cNvSpPr>
          <p:nvPr/>
        </p:nvSpPr>
        <p:spPr bwMode="auto">
          <a:xfrm rot="2901055">
            <a:off x="5081588" y="54308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32" name="Text Box 190"/>
          <p:cNvSpPr txBox="1">
            <a:spLocks noChangeArrowheads="1"/>
          </p:cNvSpPr>
          <p:nvPr/>
        </p:nvSpPr>
        <p:spPr bwMode="auto">
          <a:xfrm rot="2901055">
            <a:off x="4916488" y="55276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33" name="Text Box 191"/>
          <p:cNvSpPr txBox="1">
            <a:spLocks noChangeArrowheads="1"/>
          </p:cNvSpPr>
          <p:nvPr/>
        </p:nvSpPr>
        <p:spPr bwMode="auto">
          <a:xfrm rot="2901055">
            <a:off x="5168900" y="55229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34" name="Text Box 192"/>
          <p:cNvSpPr txBox="1">
            <a:spLocks noChangeArrowheads="1"/>
          </p:cNvSpPr>
          <p:nvPr/>
        </p:nvSpPr>
        <p:spPr bwMode="auto">
          <a:xfrm rot="2901055">
            <a:off x="5092700" y="53276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35" name="Text Box 193"/>
          <p:cNvSpPr txBox="1">
            <a:spLocks noChangeArrowheads="1"/>
          </p:cNvSpPr>
          <p:nvPr/>
        </p:nvSpPr>
        <p:spPr bwMode="auto">
          <a:xfrm rot="2901055">
            <a:off x="4916488" y="54260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36" name="Text Box 194"/>
          <p:cNvSpPr txBox="1">
            <a:spLocks noChangeArrowheads="1"/>
          </p:cNvSpPr>
          <p:nvPr/>
        </p:nvSpPr>
        <p:spPr bwMode="auto">
          <a:xfrm rot="2901055">
            <a:off x="4868863" y="52276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37" name="Text Box 195"/>
          <p:cNvSpPr txBox="1">
            <a:spLocks noChangeArrowheads="1"/>
          </p:cNvSpPr>
          <p:nvPr/>
        </p:nvSpPr>
        <p:spPr bwMode="auto">
          <a:xfrm rot="2901055">
            <a:off x="4786313" y="51974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38" name="Text Box 196"/>
          <p:cNvSpPr txBox="1">
            <a:spLocks noChangeArrowheads="1"/>
          </p:cNvSpPr>
          <p:nvPr/>
        </p:nvSpPr>
        <p:spPr bwMode="auto">
          <a:xfrm rot="2901055">
            <a:off x="4795838" y="50974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39" name="Text Box 197"/>
          <p:cNvSpPr txBox="1">
            <a:spLocks noChangeArrowheads="1"/>
          </p:cNvSpPr>
          <p:nvPr/>
        </p:nvSpPr>
        <p:spPr bwMode="auto">
          <a:xfrm rot="2901055">
            <a:off x="4789488" y="52911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40" name="Text Box 198"/>
          <p:cNvSpPr txBox="1">
            <a:spLocks noChangeArrowheads="1"/>
          </p:cNvSpPr>
          <p:nvPr/>
        </p:nvSpPr>
        <p:spPr bwMode="auto">
          <a:xfrm rot="2901055">
            <a:off x="4894263" y="53355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41" name="Text Box 199"/>
          <p:cNvSpPr txBox="1">
            <a:spLocks noChangeArrowheads="1"/>
          </p:cNvSpPr>
          <p:nvPr/>
        </p:nvSpPr>
        <p:spPr bwMode="auto">
          <a:xfrm rot="2901055">
            <a:off x="4887913" y="51831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42" name="Text Box 200"/>
          <p:cNvSpPr txBox="1">
            <a:spLocks noChangeArrowheads="1"/>
          </p:cNvSpPr>
          <p:nvPr/>
        </p:nvSpPr>
        <p:spPr bwMode="auto">
          <a:xfrm rot="2901055">
            <a:off x="4711700" y="52324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43" name="Text Box 201"/>
          <p:cNvSpPr txBox="1">
            <a:spLocks noChangeArrowheads="1"/>
          </p:cNvSpPr>
          <p:nvPr/>
        </p:nvSpPr>
        <p:spPr bwMode="auto">
          <a:xfrm rot="2901055">
            <a:off x="4964113" y="52403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44" name="Text Box 202"/>
          <p:cNvSpPr txBox="1">
            <a:spLocks noChangeArrowheads="1"/>
          </p:cNvSpPr>
          <p:nvPr/>
        </p:nvSpPr>
        <p:spPr bwMode="auto">
          <a:xfrm rot="2901055">
            <a:off x="4811713" y="53673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45" name="Text Box 203"/>
          <p:cNvSpPr txBox="1">
            <a:spLocks noChangeArrowheads="1"/>
          </p:cNvSpPr>
          <p:nvPr/>
        </p:nvSpPr>
        <p:spPr bwMode="auto">
          <a:xfrm rot="2901055">
            <a:off x="4908550" y="50641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46" name="Text Box 204"/>
          <p:cNvSpPr txBox="1">
            <a:spLocks noChangeArrowheads="1"/>
          </p:cNvSpPr>
          <p:nvPr/>
        </p:nvSpPr>
        <p:spPr bwMode="auto">
          <a:xfrm rot="2901055">
            <a:off x="4984750" y="53959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47" name="Text Box 205"/>
          <p:cNvSpPr txBox="1">
            <a:spLocks noChangeArrowheads="1"/>
          </p:cNvSpPr>
          <p:nvPr/>
        </p:nvSpPr>
        <p:spPr bwMode="auto">
          <a:xfrm rot="2901055">
            <a:off x="5132388" y="50752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48" name="Text Box 206"/>
          <p:cNvSpPr txBox="1">
            <a:spLocks noChangeArrowheads="1"/>
          </p:cNvSpPr>
          <p:nvPr/>
        </p:nvSpPr>
        <p:spPr bwMode="auto">
          <a:xfrm rot="2901055">
            <a:off x="5229225" y="51069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49" name="Text Box 207"/>
          <p:cNvSpPr txBox="1">
            <a:spLocks noChangeArrowheads="1"/>
          </p:cNvSpPr>
          <p:nvPr/>
        </p:nvSpPr>
        <p:spPr bwMode="auto">
          <a:xfrm rot="2901055">
            <a:off x="5054600" y="50069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50" name="Text Box 208"/>
          <p:cNvSpPr txBox="1">
            <a:spLocks noChangeArrowheads="1"/>
          </p:cNvSpPr>
          <p:nvPr/>
        </p:nvSpPr>
        <p:spPr bwMode="auto">
          <a:xfrm rot="2901055">
            <a:off x="5308600" y="50069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51" name="Text Box 209"/>
          <p:cNvSpPr txBox="1">
            <a:spLocks noChangeArrowheads="1"/>
          </p:cNvSpPr>
          <p:nvPr/>
        </p:nvSpPr>
        <p:spPr bwMode="auto">
          <a:xfrm rot="2901055">
            <a:off x="5160963" y="51435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52" name="Text Box 210"/>
          <p:cNvSpPr txBox="1">
            <a:spLocks noChangeArrowheads="1"/>
          </p:cNvSpPr>
          <p:nvPr/>
        </p:nvSpPr>
        <p:spPr bwMode="auto">
          <a:xfrm rot="2901055">
            <a:off x="5343525" y="51673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53" name="Text Box 211"/>
          <p:cNvSpPr txBox="1">
            <a:spLocks noChangeArrowheads="1"/>
          </p:cNvSpPr>
          <p:nvPr/>
        </p:nvSpPr>
        <p:spPr bwMode="auto">
          <a:xfrm rot="2901055">
            <a:off x="5402263" y="52911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54" name="Text Box 212"/>
          <p:cNvSpPr txBox="1">
            <a:spLocks noChangeArrowheads="1"/>
          </p:cNvSpPr>
          <p:nvPr/>
        </p:nvSpPr>
        <p:spPr bwMode="auto">
          <a:xfrm rot="2901055">
            <a:off x="5338763" y="52625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55" name="Text Box 213"/>
          <p:cNvSpPr txBox="1">
            <a:spLocks noChangeArrowheads="1"/>
          </p:cNvSpPr>
          <p:nvPr/>
        </p:nvSpPr>
        <p:spPr bwMode="auto">
          <a:xfrm rot="2901055">
            <a:off x="5348288" y="51689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56" name="Text Box 214"/>
          <p:cNvSpPr txBox="1">
            <a:spLocks noChangeArrowheads="1"/>
          </p:cNvSpPr>
          <p:nvPr/>
        </p:nvSpPr>
        <p:spPr bwMode="auto">
          <a:xfrm rot="2901055">
            <a:off x="5332413" y="53387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57" name="Text Box 215"/>
          <p:cNvSpPr txBox="1">
            <a:spLocks noChangeArrowheads="1"/>
          </p:cNvSpPr>
          <p:nvPr/>
        </p:nvSpPr>
        <p:spPr bwMode="auto">
          <a:xfrm rot="2901055">
            <a:off x="5429250" y="53959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58" name="Text Box 216"/>
          <p:cNvSpPr txBox="1">
            <a:spLocks noChangeArrowheads="1"/>
          </p:cNvSpPr>
          <p:nvPr/>
        </p:nvSpPr>
        <p:spPr bwMode="auto">
          <a:xfrm rot="2901055">
            <a:off x="5429250" y="52276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59" name="Text Box 217"/>
          <p:cNvSpPr txBox="1">
            <a:spLocks noChangeArrowheads="1"/>
          </p:cNvSpPr>
          <p:nvPr/>
        </p:nvSpPr>
        <p:spPr bwMode="auto">
          <a:xfrm rot="2901055">
            <a:off x="5253038" y="52895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60" name="Text Box 218"/>
          <p:cNvSpPr txBox="1">
            <a:spLocks noChangeArrowheads="1"/>
          </p:cNvSpPr>
          <p:nvPr/>
        </p:nvSpPr>
        <p:spPr bwMode="auto">
          <a:xfrm rot="2901055">
            <a:off x="5370513" y="54308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61" name="Text Box 219"/>
          <p:cNvSpPr txBox="1">
            <a:spLocks noChangeArrowheads="1"/>
          </p:cNvSpPr>
          <p:nvPr/>
        </p:nvSpPr>
        <p:spPr bwMode="auto">
          <a:xfrm rot="2901055">
            <a:off x="5430838" y="51133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62" name="Text Box 220"/>
          <p:cNvSpPr txBox="1">
            <a:spLocks noChangeArrowheads="1"/>
          </p:cNvSpPr>
          <p:nvPr/>
        </p:nvSpPr>
        <p:spPr bwMode="auto">
          <a:xfrm rot="2901055">
            <a:off x="5278438" y="51990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63" name="Text Box 221"/>
          <p:cNvSpPr txBox="1">
            <a:spLocks noChangeArrowheads="1"/>
          </p:cNvSpPr>
          <p:nvPr/>
        </p:nvSpPr>
        <p:spPr bwMode="auto">
          <a:xfrm rot="2901055">
            <a:off x="5526088" y="54435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64" name="Oval 222"/>
          <p:cNvSpPr>
            <a:spLocks noChangeArrowheads="1"/>
          </p:cNvSpPr>
          <p:nvPr/>
        </p:nvSpPr>
        <p:spPr bwMode="auto">
          <a:xfrm>
            <a:off x="4270375" y="4727575"/>
            <a:ext cx="796925" cy="6731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365" name="Line 223"/>
          <p:cNvSpPr>
            <a:spLocks noChangeShapeType="1"/>
          </p:cNvSpPr>
          <p:nvPr/>
        </p:nvSpPr>
        <p:spPr bwMode="auto">
          <a:xfrm>
            <a:off x="5029200" y="3657600"/>
            <a:ext cx="0" cy="4572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37" name="Line 226"/>
          <p:cNvSpPr>
            <a:spLocks noChangeShapeType="1"/>
          </p:cNvSpPr>
          <p:nvPr/>
        </p:nvSpPr>
        <p:spPr bwMode="auto">
          <a:xfrm>
            <a:off x="2133600" y="2667000"/>
            <a:ext cx="403225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4138" name="Picture 227" descr="siberclipre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209800"/>
            <a:ext cx="16002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139" name="Picture 228" descr="siberclipre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286000"/>
            <a:ext cx="16002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4140" name="AutoShape 229"/>
          <p:cNvCxnSpPr>
            <a:cxnSpLocks noChangeShapeType="1"/>
          </p:cNvCxnSpPr>
          <p:nvPr/>
        </p:nvCxnSpPr>
        <p:spPr bwMode="auto">
          <a:xfrm>
            <a:off x="3657600" y="2286000"/>
            <a:ext cx="0" cy="838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24141" name="AutoShape 230"/>
          <p:cNvCxnSpPr>
            <a:cxnSpLocks noChangeShapeType="1"/>
          </p:cNvCxnSpPr>
          <p:nvPr/>
        </p:nvCxnSpPr>
        <p:spPr bwMode="auto">
          <a:xfrm>
            <a:off x="3048000" y="2286000"/>
            <a:ext cx="0" cy="838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24142" name="AutoShape 231"/>
          <p:cNvCxnSpPr>
            <a:cxnSpLocks noChangeShapeType="1"/>
          </p:cNvCxnSpPr>
          <p:nvPr/>
        </p:nvCxnSpPr>
        <p:spPr bwMode="auto">
          <a:xfrm>
            <a:off x="2895600" y="2286000"/>
            <a:ext cx="0" cy="838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24143" name="AutoShape 232"/>
          <p:cNvCxnSpPr>
            <a:cxnSpLocks noChangeShapeType="1"/>
          </p:cNvCxnSpPr>
          <p:nvPr/>
        </p:nvCxnSpPr>
        <p:spPr bwMode="auto">
          <a:xfrm>
            <a:off x="2743200" y="2286000"/>
            <a:ext cx="0" cy="838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24144" name="AutoShape 233"/>
          <p:cNvCxnSpPr>
            <a:cxnSpLocks noChangeShapeType="1"/>
          </p:cNvCxnSpPr>
          <p:nvPr/>
        </p:nvCxnSpPr>
        <p:spPr bwMode="auto">
          <a:xfrm>
            <a:off x="3505200" y="2286000"/>
            <a:ext cx="0" cy="838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24145" name="AutoShape 234"/>
          <p:cNvCxnSpPr>
            <a:cxnSpLocks noChangeShapeType="1"/>
          </p:cNvCxnSpPr>
          <p:nvPr/>
        </p:nvCxnSpPr>
        <p:spPr bwMode="auto">
          <a:xfrm>
            <a:off x="3352800" y="2286000"/>
            <a:ext cx="0" cy="838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24146" name="AutoShape 235"/>
          <p:cNvCxnSpPr>
            <a:cxnSpLocks noChangeShapeType="1"/>
          </p:cNvCxnSpPr>
          <p:nvPr/>
        </p:nvCxnSpPr>
        <p:spPr bwMode="auto">
          <a:xfrm>
            <a:off x="3200400" y="2286000"/>
            <a:ext cx="0" cy="838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24147" name="AutoShape 236"/>
          <p:cNvCxnSpPr>
            <a:cxnSpLocks noChangeShapeType="1"/>
          </p:cNvCxnSpPr>
          <p:nvPr/>
        </p:nvCxnSpPr>
        <p:spPr bwMode="auto">
          <a:xfrm>
            <a:off x="4114800" y="2286000"/>
            <a:ext cx="0" cy="838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24148" name="AutoShape 237"/>
          <p:cNvCxnSpPr>
            <a:cxnSpLocks noChangeShapeType="1"/>
          </p:cNvCxnSpPr>
          <p:nvPr/>
        </p:nvCxnSpPr>
        <p:spPr bwMode="auto">
          <a:xfrm>
            <a:off x="3962400" y="2286000"/>
            <a:ext cx="0" cy="838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24149" name="AutoShape 238"/>
          <p:cNvCxnSpPr>
            <a:cxnSpLocks noChangeShapeType="1"/>
          </p:cNvCxnSpPr>
          <p:nvPr/>
        </p:nvCxnSpPr>
        <p:spPr bwMode="auto">
          <a:xfrm>
            <a:off x="3810000" y="2286000"/>
            <a:ext cx="0" cy="838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sp>
        <p:nvSpPr>
          <p:cNvPr id="123913" name="Text Box 240"/>
          <p:cNvSpPr txBox="1">
            <a:spLocks noChangeArrowheads="1"/>
          </p:cNvSpPr>
          <p:nvPr/>
        </p:nvSpPr>
        <p:spPr bwMode="auto">
          <a:xfrm>
            <a:off x="3200400" y="1981200"/>
            <a:ext cx="1828800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200">
                <a:solidFill>
                  <a:srgbClr val="990000"/>
                </a:solidFill>
                <a:ea typeface="SimSun" pitchFamily="2" charset="-122"/>
                <a:cs typeface="SimSun" pitchFamily="2" charset="-122"/>
              </a:rPr>
              <a:t>Bag of MFCC vectors</a:t>
            </a:r>
          </a:p>
        </p:txBody>
      </p:sp>
      <p:grpSp>
        <p:nvGrpSpPr>
          <p:cNvPr id="6" name="Group 241"/>
          <p:cNvGrpSpPr>
            <a:grpSpLocks/>
          </p:cNvGrpSpPr>
          <p:nvPr/>
        </p:nvGrpSpPr>
        <p:grpSpPr bwMode="auto">
          <a:xfrm>
            <a:off x="4572000" y="2017712"/>
            <a:ext cx="1763713" cy="1536700"/>
            <a:chOff x="705" y="3120"/>
            <a:chExt cx="879" cy="816"/>
          </a:xfrm>
        </p:grpSpPr>
        <p:grpSp>
          <p:nvGrpSpPr>
            <p:cNvPr id="7" name="Group 242"/>
            <p:cNvGrpSpPr>
              <a:grpSpLocks/>
            </p:cNvGrpSpPr>
            <p:nvPr/>
          </p:nvGrpSpPr>
          <p:grpSpPr bwMode="auto">
            <a:xfrm>
              <a:off x="720" y="3120"/>
              <a:ext cx="864" cy="816"/>
              <a:chOff x="720" y="3120"/>
              <a:chExt cx="864" cy="816"/>
            </a:xfrm>
          </p:grpSpPr>
          <p:sp>
            <p:nvSpPr>
              <p:cNvPr id="124134" name="Line 243"/>
              <p:cNvSpPr>
                <a:spLocks noChangeShapeType="1"/>
              </p:cNvSpPr>
              <p:nvPr/>
            </p:nvSpPr>
            <p:spPr bwMode="auto">
              <a:xfrm>
                <a:off x="912" y="3696"/>
                <a:ext cx="672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35" name="Line 244"/>
              <p:cNvSpPr>
                <a:spLocks noChangeShapeType="1"/>
              </p:cNvSpPr>
              <p:nvPr/>
            </p:nvSpPr>
            <p:spPr bwMode="auto">
              <a:xfrm flipH="1">
                <a:off x="720" y="3696"/>
                <a:ext cx="192" cy="24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36" name="Line 245"/>
              <p:cNvSpPr>
                <a:spLocks noChangeShapeType="1"/>
              </p:cNvSpPr>
              <p:nvPr/>
            </p:nvSpPr>
            <p:spPr bwMode="auto">
              <a:xfrm flipV="1">
                <a:off x="912" y="3120"/>
                <a:ext cx="0" cy="576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3918" name="Text Box 246"/>
            <p:cNvSpPr txBox="1">
              <a:spLocks noChangeArrowheads="1"/>
            </p:cNvSpPr>
            <p:nvPr/>
          </p:nvSpPr>
          <p:spPr bwMode="auto">
            <a:xfrm>
              <a:off x="1086" y="3317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19" name="Text Box 247"/>
            <p:cNvSpPr txBox="1">
              <a:spLocks noChangeArrowheads="1"/>
            </p:cNvSpPr>
            <p:nvPr/>
          </p:nvSpPr>
          <p:spPr bwMode="auto">
            <a:xfrm rot="2901055">
              <a:off x="1294" y="3319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20" name="Text Box 248"/>
            <p:cNvSpPr txBox="1">
              <a:spLocks noChangeArrowheads="1"/>
            </p:cNvSpPr>
            <p:nvPr/>
          </p:nvSpPr>
          <p:spPr bwMode="auto">
            <a:xfrm rot="2901055">
              <a:off x="1184" y="336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21" name="Text Box 249"/>
            <p:cNvSpPr txBox="1">
              <a:spLocks noChangeArrowheads="1"/>
            </p:cNvSpPr>
            <p:nvPr/>
          </p:nvSpPr>
          <p:spPr bwMode="auto">
            <a:xfrm>
              <a:off x="1092" y="344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22" name="Text Box 250"/>
            <p:cNvSpPr txBox="1">
              <a:spLocks noChangeArrowheads="1"/>
            </p:cNvSpPr>
            <p:nvPr/>
          </p:nvSpPr>
          <p:spPr bwMode="auto">
            <a:xfrm>
              <a:off x="1082" y="3382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23" name="Text Box 251"/>
            <p:cNvSpPr txBox="1">
              <a:spLocks noChangeArrowheads="1"/>
            </p:cNvSpPr>
            <p:nvPr/>
          </p:nvSpPr>
          <p:spPr bwMode="auto">
            <a:xfrm>
              <a:off x="1070" y="3489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24" name="Text Box 252"/>
            <p:cNvSpPr txBox="1">
              <a:spLocks noChangeArrowheads="1"/>
            </p:cNvSpPr>
            <p:nvPr/>
          </p:nvSpPr>
          <p:spPr bwMode="auto">
            <a:xfrm>
              <a:off x="1141" y="343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25" name="Text Box 253"/>
            <p:cNvSpPr txBox="1">
              <a:spLocks noChangeArrowheads="1"/>
            </p:cNvSpPr>
            <p:nvPr/>
          </p:nvSpPr>
          <p:spPr bwMode="auto">
            <a:xfrm>
              <a:off x="1086" y="3296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26" name="Text Box 254"/>
            <p:cNvSpPr txBox="1">
              <a:spLocks noChangeArrowheads="1"/>
            </p:cNvSpPr>
            <p:nvPr/>
          </p:nvSpPr>
          <p:spPr bwMode="auto">
            <a:xfrm>
              <a:off x="1055" y="351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27" name="Text Box 255"/>
            <p:cNvSpPr txBox="1">
              <a:spLocks noChangeArrowheads="1"/>
            </p:cNvSpPr>
            <p:nvPr/>
          </p:nvSpPr>
          <p:spPr bwMode="auto">
            <a:xfrm>
              <a:off x="1103" y="350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28" name="Text Box 256"/>
            <p:cNvSpPr txBox="1">
              <a:spLocks noChangeArrowheads="1"/>
            </p:cNvSpPr>
            <p:nvPr/>
          </p:nvSpPr>
          <p:spPr bwMode="auto">
            <a:xfrm>
              <a:off x="1074" y="3257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29" name="Text Box 257"/>
            <p:cNvSpPr txBox="1">
              <a:spLocks noChangeArrowheads="1"/>
            </p:cNvSpPr>
            <p:nvPr/>
          </p:nvSpPr>
          <p:spPr bwMode="auto">
            <a:xfrm>
              <a:off x="1063" y="337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30" name="Text Box 258"/>
            <p:cNvSpPr txBox="1">
              <a:spLocks noChangeArrowheads="1"/>
            </p:cNvSpPr>
            <p:nvPr/>
          </p:nvSpPr>
          <p:spPr bwMode="auto">
            <a:xfrm>
              <a:off x="1134" y="3308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31" name="Text Box 259"/>
            <p:cNvSpPr txBox="1">
              <a:spLocks noChangeArrowheads="1"/>
            </p:cNvSpPr>
            <p:nvPr/>
          </p:nvSpPr>
          <p:spPr bwMode="auto">
            <a:xfrm rot="2901055">
              <a:off x="1105" y="338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32" name="Text Box 260"/>
            <p:cNvSpPr txBox="1">
              <a:spLocks noChangeArrowheads="1"/>
            </p:cNvSpPr>
            <p:nvPr/>
          </p:nvSpPr>
          <p:spPr bwMode="auto">
            <a:xfrm rot="2901055">
              <a:off x="1061" y="3419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33" name="Text Box 261"/>
            <p:cNvSpPr txBox="1">
              <a:spLocks noChangeArrowheads="1"/>
            </p:cNvSpPr>
            <p:nvPr/>
          </p:nvSpPr>
          <p:spPr bwMode="auto">
            <a:xfrm rot="2901055">
              <a:off x="1236" y="352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34" name="Text Box 262"/>
            <p:cNvSpPr txBox="1">
              <a:spLocks noChangeArrowheads="1"/>
            </p:cNvSpPr>
            <p:nvPr/>
          </p:nvSpPr>
          <p:spPr bwMode="auto">
            <a:xfrm rot="2901055">
              <a:off x="1184" y="351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35" name="Text Box 263"/>
            <p:cNvSpPr txBox="1">
              <a:spLocks noChangeArrowheads="1"/>
            </p:cNvSpPr>
            <p:nvPr/>
          </p:nvSpPr>
          <p:spPr bwMode="auto">
            <a:xfrm rot="2901055">
              <a:off x="1192" y="345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36" name="Text Box 264"/>
            <p:cNvSpPr txBox="1">
              <a:spLocks noChangeArrowheads="1"/>
            </p:cNvSpPr>
            <p:nvPr/>
          </p:nvSpPr>
          <p:spPr bwMode="auto">
            <a:xfrm rot="2901055">
              <a:off x="1189" y="355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37" name="Text Box 265"/>
            <p:cNvSpPr txBox="1">
              <a:spLocks noChangeArrowheads="1"/>
            </p:cNvSpPr>
            <p:nvPr/>
          </p:nvSpPr>
          <p:spPr bwMode="auto">
            <a:xfrm rot="2901055">
              <a:off x="1255" y="358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38" name="Text Box 266"/>
            <p:cNvSpPr txBox="1">
              <a:spLocks noChangeArrowheads="1"/>
            </p:cNvSpPr>
            <p:nvPr/>
          </p:nvSpPr>
          <p:spPr bwMode="auto">
            <a:xfrm rot="2901055">
              <a:off x="1239" y="349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39" name="Text Box 267"/>
            <p:cNvSpPr txBox="1">
              <a:spLocks noChangeArrowheads="1"/>
            </p:cNvSpPr>
            <p:nvPr/>
          </p:nvSpPr>
          <p:spPr bwMode="auto">
            <a:xfrm rot="2901055">
              <a:off x="1138" y="3531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40" name="Text Box 268"/>
            <p:cNvSpPr txBox="1">
              <a:spLocks noChangeArrowheads="1"/>
            </p:cNvSpPr>
            <p:nvPr/>
          </p:nvSpPr>
          <p:spPr bwMode="auto">
            <a:xfrm rot="2901055">
              <a:off x="1296" y="353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41" name="Text Box 269"/>
            <p:cNvSpPr txBox="1">
              <a:spLocks noChangeArrowheads="1"/>
            </p:cNvSpPr>
            <p:nvPr/>
          </p:nvSpPr>
          <p:spPr bwMode="auto">
            <a:xfrm rot="2901055">
              <a:off x="1252" y="344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42" name="Text Box 270"/>
            <p:cNvSpPr txBox="1">
              <a:spLocks noChangeArrowheads="1"/>
            </p:cNvSpPr>
            <p:nvPr/>
          </p:nvSpPr>
          <p:spPr bwMode="auto">
            <a:xfrm rot="2901055">
              <a:off x="1138" y="3481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43" name="Text Box 271"/>
            <p:cNvSpPr txBox="1">
              <a:spLocks noChangeArrowheads="1"/>
            </p:cNvSpPr>
            <p:nvPr/>
          </p:nvSpPr>
          <p:spPr bwMode="auto">
            <a:xfrm rot="2901055">
              <a:off x="1194" y="342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44" name="Text Box 272"/>
            <p:cNvSpPr txBox="1">
              <a:spLocks noChangeArrowheads="1"/>
            </p:cNvSpPr>
            <p:nvPr/>
          </p:nvSpPr>
          <p:spPr bwMode="auto">
            <a:xfrm rot="2901055">
              <a:off x="1143" y="341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45" name="Text Box 273"/>
            <p:cNvSpPr txBox="1">
              <a:spLocks noChangeArrowheads="1"/>
            </p:cNvSpPr>
            <p:nvPr/>
          </p:nvSpPr>
          <p:spPr bwMode="auto">
            <a:xfrm rot="2901055">
              <a:off x="1158" y="335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46" name="Text Box 274"/>
            <p:cNvSpPr txBox="1">
              <a:spLocks noChangeArrowheads="1"/>
            </p:cNvSpPr>
            <p:nvPr/>
          </p:nvSpPr>
          <p:spPr bwMode="auto">
            <a:xfrm rot="2901055">
              <a:off x="1145" y="345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47" name="Text Box 275"/>
            <p:cNvSpPr txBox="1">
              <a:spLocks noChangeArrowheads="1"/>
            </p:cNvSpPr>
            <p:nvPr/>
          </p:nvSpPr>
          <p:spPr bwMode="auto">
            <a:xfrm rot="2901055">
              <a:off x="1215" y="3481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48" name="Text Box 276"/>
            <p:cNvSpPr txBox="1">
              <a:spLocks noChangeArrowheads="1"/>
            </p:cNvSpPr>
            <p:nvPr/>
          </p:nvSpPr>
          <p:spPr bwMode="auto">
            <a:xfrm rot="2901055">
              <a:off x="1202" y="3397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49" name="Text Box 277"/>
            <p:cNvSpPr txBox="1">
              <a:spLocks noChangeArrowheads="1"/>
            </p:cNvSpPr>
            <p:nvPr/>
          </p:nvSpPr>
          <p:spPr bwMode="auto">
            <a:xfrm rot="2901055">
              <a:off x="1097" y="343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50" name="Text Box 278"/>
            <p:cNvSpPr txBox="1">
              <a:spLocks noChangeArrowheads="1"/>
            </p:cNvSpPr>
            <p:nvPr/>
          </p:nvSpPr>
          <p:spPr bwMode="auto">
            <a:xfrm rot="2901055">
              <a:off x="1251" y="343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51" name="Text Box 279"/>
            <p:cNvSpPr txBox="1">
              <a:spLocks noChangeArrowheads="1"/>
            </p:cNvSpPr>
            <p:nvPr/>
          </p:nvSpPr>
          <p:spPr bwMode="auto">
            <a:xfrm rot="2901055">
              <a:off x="1162" y="349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52" name="Text Box 280"/>
            <p:cNvSpPr txBox="1">
              <a:spLocks noChangeArrowheads="1"/>
            </p:cNvSpPr>
            <p:nvPr/>
          </p:nvSpPr>
          <p:spPr bwMode="auto">
            <a:xfrm rot="2901055">
              <a:off x="1217" y="3339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53" name="Text Box 281"/>
            <p:cNvSpPr txBox="1">
              <a:spLocks noChangeArrowheads="1"/>
            </p:cNvSpPr>
            <p:nvPr/>
          </p:nvSpPr>
          <p:spPr bwMode="auto">
            <a:xfrm rot="2901055">
              <a:off x="1251" y="351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54" name="Text Box 282"/>
            <p:cNvSpPr txBox="1">
              <a:spLocks noChangeArrowheads="1"/>
            </p:cNvSpPr>
            <p:nvPr/>
          </p:nvSpPr>
          <p:spPr bwMode="auto">
            <a:xfrm rot="2901055">
              <a:off x="1244" y="357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55" name="Text Box 283"/>
            <p:cNvSpPr txBox="1">
              <a:spLocks noChangeArrowheads="1"/>
            </p:cNvSpPr>
            <p:nvPr/>
          </p:nvSpPr>
          <p:spPr bwMode="auto">
            <a:xfrm rot="2901055">
              <a:off x="1294" y="3551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56" name="Text Box 284"/>
            <p:cNvSpPr txBox="1">
              <a:spLocks noChangeArrowheads="1"/>
            </p:cNvSpPr>
            <p:nvPr/>
          </p:nvSpPr>
          <p:spPr bwMode="auto">
            <a:xfrm rot="2901055">
              <a:off x="1349" y="350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57" name="Text Box 285"/>
            <p:cNvSpPr txBox="1">
              <a:spLocks noChangeArrowheads="1"/>
            </p:cNvSpPr>
            <p:nvPr/>
          </p:nvSpPr>
          <p:spPr bwMode="auto">
            <a:xfrm rot="2901055">
              <a:off x="1302" y="349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58" name="Text Box 286"/>
            <p:cNvSpPr txBox="1">
              <a:spLocks noChangeArrowheads="1"/>
            </p:cNvSpPr>
            <p:nvPr/>
          </p:nvSpPr>
          <p:spPr bwMode="auto">
            <a:xfrm rot="2901055">
              <a:off x="1305" y="343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59" name="Text Box 287"/>
            <p:cNvSpPr txBox="1">
              <a:spLocks noChangeArrowheads="1"/>
            </p:cNvSpPr>
            <p:nvPr/>
          </p:nvSpPr>
          <p:spPr bwMode="auto">
            <a:xfrm rot="2901055">
              <a:off x="1302" y="353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60" name="Text Box 288"/>
            <p:cNvSpPr txBox="1">
              <a:spLocks noChangeArrowheads="1"/>
            </p:cNvSpPr>
            <p:nvPr/>
          </p:nvSpPr>
          <p:spPr bwMode="auto">
            <a:xfrm rot="2901055">
              <a:off x="1366" y="3561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61" name="Text Box 289"/>
            <p:cNvSpPr txBox="1">
              <a:spLocks noChangeArrowheads="1"/>
            </p:cNvSpPr>
            <p:nvPr/>
          </p:nvSpPr>
          <p:spPr bwMode="auto">
            <a:xfrm rot="2901055">
              <a:off x="1347" y="347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62" name="Text Box 290"/>
            <p:cNvSpPr txBox="1">
              <a:spLocks noChangeArrowheads="1"/>
            </p:cNvSpPr>
            <p:nvPr/>
          </p:nvSpPr>
          <p:spPr bwMode="auto">
            <a:xfrm rot="2901055">
              <a:off x="1248" y="351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63" name="Text Box 291"/>
            <p:cNvSpPr txBox="1">
              <a:spLocks noChangeArrowheads="1"/>
            </p:cNvSpPr>
            <p:nvPr/>
          </p:nvSpPr>
          <p:spPr bwMode="auto">
            <a:xfrm rot="2901055">
              <a:off x="1408" y="3517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64" name="Text Box 292"/>
            <p:cNvSpPr txBox="1">
              <a:spLocks noChangeArrowheads="1"/>
            </p:cNvSpPr>
            <p:nvPr/>
          </p:nvSpPr>
          <p:spPr bwMode="auto">
            <a:xfrm rot="2901055">
              <a:off x="1317" y="357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65" name="Text Box 293"/>
            <p:cNvSpPr txBox="1">
              <a:spLocks noChangeArrowheads="1"/>
            </p:cNvSpPr>
            <p:nvPr/>
          </p:nvSpPr>
          <p:spPr bwMode="auto">
            <a:xfrm rot="2901055">
              <a:off x="1373" y="342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66" name="Text Box 294"/>
            <p:cNvSpPr txBox="1">
              <a:spLocks noChangeArrowheads="1"/>
            </p:cNvSpPr>
            <p:nvPr/>
          </p:nvSpPr>
          <p:spPr bwMode="auto">
            <a:xfrm rot="2901055">
              <a:off x="1255" y="346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67" name="Text Box 295"/>
            <p:cNvSpPr txBox="1">
              <a:spLocks noChangeArrowheads="1"/>
            </p:cNvSpPr>
            <p:nvPr/>
          </p:nvSpPr>
          <p:spPr bwMode="auto">
            <a:xfrm rot="2901055">
              <a:off x="1100" y="348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68" name="Text Box 296"/>
            <p:cNvSpPr txBox="1">
              <a:spLocks noChangeArrowheads="1"/>
            </p:cNvSpPr>
            <p:nvPr/>
          </p:nvSpPr>
          <p:spPr bwMode="auto">
            <a:xfrm rot="2901055">
              <a:off x="1120" y="3539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69" name="Text Box 297"/>
            <p:cNvSpPr txBox="1">
              <a:spLocks noChangeArrowheads="1"/>
            </p:cNvSpPr>
            <p:nvPr/>
          </p:nvSpPr>
          <p:spPr bwMode="auto">
            <a:xfrm rot="2901055">
              <a:off x="1107" y="345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70" name="Text Box 298"/>
            <p:cNvSpPr txBox="1">
              <a:spLocks noChangeArrowheads="1"/>
            </p:cNvSpPr>
            <p:nvPr/>
          </p:nvSpPr>
          <p:spPr bwMode="auto">
            <a:xfrm rot="2901055">
              <a:off x="1153" y="348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71" name="Text Box 299"/>
            <p:cNvSpPr txBox="1">
              <a:spLocks noChangeArrowheads="1"/>
            </p:cNvSpPr>
            <p:nvPr/>
          </p:nvSpPr>
          <p:spPr bwMode="auto">
            <a:xfrm rot="2901055">
              <a:off x="1066" y="355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72" name="Text Box 300"/>
            <p:cNvSpPr txBox="1">
              <a:spLocks noChangeArrowheads="1"/>
            </p:cNvSpPr>
            <p:nvPr/>
          </p:nvSpPr>
          <p:spPr bwMode="auto">
            <a:xfrm rot="2901055">
              <a:off x="1116" y="3397"/>
              <a:ext cx="12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73" name="Text Box 301"/>
            <p:cNvSpPr txBox="1">
              <a:spLocks noChangeArrowheads="1"/>
            </p:cNvSpPr>
            <p:nvPr/>
          </p:nvSpPr>
          <p:spPr bwMode="auto">
            <a:xfrm rot="2901055">
              <a:off x="1157" y="356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74" name="Text Box 302"/>
            <p:cNvSpPr txBox="1">
              <a:spLocks noChangeArrowheads="1"/>
            </p:cNvSpPr>
            <p:nvPr/>
          </p:nvSpPr>
          <p:spPr bwMode="auto">
            <a:xfrm rot="2901055">
              <a:off x="1221" y="357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75" name="Text Box 303"/>
            <p:cNvSpPr txBox="1">
              <a:spLocks noChangeArrowheads="1"/>
            </p:cNvSpPr>
            <p:nvPr/>
          </p:nvSpPr>
          <p:spPr bwMode="auto">
            <a:xfrm rot="2901055">
              <a:off x="1081" y="352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76" name="Text Box 304"/>
            <p:cNvSpPr txBox="1">
              <a:spLocks noChangeArrowheads="1"/>
            </p:cNvSpPr>
            <p:nvPr/>
          </p:nvSpPr>
          <p:spPr bwMode="auto">
            <a:xfrm rot="2901055">
              <a:off x="1103" y="357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77" name="Text Box 305"/>
            <p:cNvSpPr txBox="1">
              <a:spLocks noChangeArrowheads="1"/>
            </p:cNvSpPr>
            <p:nvPr/>
          </p:nvSpPr>
          <p:spPr bwMode="auto">
            <a:xfrm rot="2901055">
              <a:off x="1091" y="349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78" name="Text Box 306"/>
            <p:cNvSpPr txBox="1">
              <a:spLocks noChangeArrowheads="1"/>
            </p:cNvSpPr>
            <p:nvPr/>
          </p:nvSpPr>
          <p:spPr bwMode="auto">
            <a:xfrm rot="2901055">
              <a:off x="1142" y="352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79" name="Text Box 307"/>
            <p:cNvSpPr txBox="1">
              <a:spLocks noChangeArrowheads="1"/>
            </p:cNvSpPr>
            <p:nvPr/>
          </p:nvSpPr>
          <p:spPr bwMode="auto">
            <a:xfrm rot="2901055">
              <a:off x="1097" y="343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80" name="Text Box 308"/>
            <p:cNvSpPr txBox="1">
              <a:spLocks noChangeArrowheads="1"/>
            </p:cNvSpPr>
            <p:nvPr/>
          </p:nvSpPr>
          <p:spPr bwMode="auto">
            <a:xfrm rot="2901055">
              <a:off x="1275" y="340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81" name="Text Box 309"/>
            <p:cNvSpPr txBox="1">
              <a:spLocks noChangeArrowheads="1"/>
            </p:cNvSpPr>
            <p:nvPr/>
          </p:nvSpPr>
          <p:spPr bwMode="auto">
            <a:xfrm rot="2901055">
              <a:off x="1228" y="339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82" name="Text Box 310"/>
            <p:cNvSpPr txBox="1">
              <a:spLocks noChangeArrowheads="1"/>
            </p:cNvSpPr>
            <p:nvPr/>
          </p:nvSpPr>
          <p:spPr bwMode="auto">
            <a:xfrm rot="2901055">
              <a:off x="1237" y="3339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83" name="Text Box 311"/>
            <p:cNvSpPr txBox="1">
              <a:spLocks noChangeArrowheads="1"/>
            </p:cNvSpPr>
            <p:nvPr/>
          </p:nvSpPr>
          <p:spPr bwMode="auto">
            <a:xfrm rot="2901055">
              <a:off x="1229" y="343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84" name="Text Box 312"/>
            <p:cNvSpPr txBox="1">
              <a:spLocks noChangeArrowheads="1"/>
            </p:cNvSpPr>
            <p:nvPr/>
          </p:nvSpPr>
          <p:spPr bwMode="auto">
            <a:xfrm rot="2901055">
              <a:off x="1292" y="346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85" name="Text Box 313"/>
            <p:cNvSpPr txBox="1">
              <a:spLocks noChangeArrowheads="1"/>
            </p:cNvSpPr>
            <p:nvPr/>
          </p:nvSpPr>
          <p:spPr bwMode="auto">
            <a:xfrm rot="2901055">
              <a:off x="1283" y="3381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86" name="Text Box 314"/>
            <p:cNvSpPr txBox="1">
              <a:spLocks noChangeArrowheads="1"/>
            </p:cNvSpPr>
            <p:nvPr/>
          </p:nvSpPr>
          <p:spPr bwMode="auto">
            <a:xfrm rot="2901055">
              <a:off x="1180" y="341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87" name="Text Box 315"/>
            <p:cNvSpPr txBox="1">
              <a:spLocks noChangeArrowheads="1"/>
            </p:cNvSpPr>
            <p:nvPr/>
          </p:nvSpPr>
          <p:spPr bwMode="auto">
            <a:xfrm rot="2901055">
              <a:off x="1332" y="341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88" name="Text Box 316"/>
            <p:cNvSpPr txBox="1">
              <a:spLocks noChangeArrowheads="1"/>
            </p:cNvSpPr>
            <p:nvPr/>
          </p:nvSpPr>
          <p:spPr bwMode="auto">
            <a:xfrm rot="2901055">
              <a:off x="1244" y="347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89" name="Text Box 317"/>
            <p:cNvSpPr txBox="1">
              <a:spLocks noChangeArrowheads="1"/>
            </p:cNvSpPr>
            <p:nvPr/>
          </p:nvSpPr>
          <p:spPr bwMode="auto">
            <a:xfrm rot="2901055">
              <a:off x="1335" y="348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90" name="Text Box 318"/>
            <p:cNvSpPr txBox="1">
              <a:spLocks noChangeArrowheads="1"/>
            </p:cNvSpPr>
            <p:nvPr/>
          </p:nvSpPr>
          <p:spPr bwMode="auto">
            <a:xfrm rot="2901055">
              <a:off x="1369" y="3551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91" name="Text Box 319"/>
            <p:cNvSpPr txBox="1">
              <a:spLocks noChangeArrowheads="1"/>
            </p:cNvSpPr>
            <p:nvPr/>
          </p:nvSpPr>
          <p:spPr bwMode="auto">
            <a:xfrm rot="2901055">
              <a:off x="1328" y="353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92" name="Text Box 320"/>
            <p:cNvSpPr txBox="1">
              <a:spLocks noChangeArrowheads="1"/>
            </p:cNvSpPr>
            <p:nvPr/>
          </p:nvSpPr>
          <p:spPr bwMode="auto">
            <a:xfrm rot="2901055">
              <a:off x="1331" y="348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93" name="Text Box 321"/>
            <p:cNvSpPr txBox="1">
              <a:spLocks noChangeArrowheads="1"/>
            </p:cNvSpPr>
            <p:nvPr/>
          </p:nvSpPr>
          <p:spPr bwMode="auto">
            <a:xfrm rot="2901055">
              <a:off x="1321" y="357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94" name="Text Box 322"/>
            <p:cNvSpPr txBox="1">
              <a:spLocks noChangeArrowheads="1"/>
            </p:cNvSpPr>
            <p:nvPr/>
          </p:nvSpPr>
          <p:spPr bwMode="auto">
            <a:xfrm rot="2901055">
              <a:off x="1379" y="351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95" name="Text Box 323"/>
            <p:cNvSpPr txBox="1">
              <a:spLocks noChangeArrowheads="1"/>
            </p:cNvSpPr>
            <p:nvPr/>
          </p:nvSpPr>
          <p:spPr bwMode="auto">
            <a:xfrm rot="2901055">
              <a:off x="1275" y="354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96" name="Text Box 324"/>
            <p:cNvSpPr txBox="1">
              <a:spLocks noChangeArrowheads="1"/>
            </p:cNvSpPr>
            <p:nvPr/>
          </p:nvSpPr>
          <p:spPr bwMode="auto">
            <a:xfrm rot="2901055">
              <a:off x="1425" y="355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97" name="Text Box 325"/>
            <p:cNvSpPr txBox="1">
              <a:spLocks noChangeArrowheads="1"/>
            </p:cNvSpPr>
            <p:nvPr/>
          </p:nvSpPr>
          <p:spPr bwMode="auto">
            <a:xfrm rot="2901055">
              <a:off x="1393" y="346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98" name="Text Box 326"/>
            <p:cNvSpPr txBox="1">
              <a:spLocks noChangeArrowheads="1"/>
            </p:cNvSpPr>
            <p:nvPr/>
          </p:nvSpPr>
          <p:spPr bwMode="auto">
            <a:xfrm rot="2901055">
              <a:off x="1274" y="350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99" name="Text Box 327"/>
            <p:cNvSpPr txBox="1">
              <a:spLocks noChangeArrowheads="1"/>
            </p:cNvSpPr>
            <p:nvPr/>
          </p:nvSpPr>
          <p:spPr bwMode="auto">
            <a:xfrm>
              <a:off x="1022" y="3348"/>
              <a:ext cx="12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00" name="Text Box 328"/>
            <p:cNvSpPr txBox="1">
              <a:spLocks noChangeArrowheads="1"/>
            </p:cNvSpPr>
            <p:nvPr/>
          </p:nvSpPr>
          <p:spPr bwMode="auto">
            <a:xfrm>
              <a:off x="724" y="338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01" name="Text Box 329"/>
            <p:cNvSpPr txBox="1">
              <a:spLocks noChangeArrowheads="1"/>
            </p:cNvSpPr>
            <p:nvPr/>
          </p:nvSpPr>
          <p:spPr bwMode="auto">
            <a:xfrm>
              <a:off x="724" y="344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02" name="Text Box 330"/>
            <p:cNvSpPr txBox="1">
              <a:spLocks noChangeArrowheads="1"/>
            </p:cNvSpPr>
            <p:nvPr/>
          </p:nvSpPr>
          <p:spPr bwMode="auto">
            <a:xfrm>
              <a:off x="705" y="3497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03" name="Text Box 331"/>
            <p:cNvSpPr txBox="1">
              <a:spLocks noChangeArrowheads="1"/>
            </p:cNvSpPr>
            <p:nvPr/>
          </p:nvSpPr>
          <p:spPr bwMode="auto">
            <a:xfrm>
              <a:off x="720" y="3535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04" name="Text Box 332"/>
            <p:cNvSpPr txBox="1">
              <a:spLocks noChangeArrowheads="1"/>
            </p:cNvSpPr>
            <p:nvPr/>
          </p:nvSpPr>
          <p:spPr bwMode="auto">
            <a:xfrm>
              <a:off x="923" y="3382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05" name="Text Box 333"/>
            <p:cNvSpPr txBox="1">
              <a:spLocks noChangeArrowheads="1"/>
            </p:cNvSpPr>
            <p:nvPr/>
          </p:nvSpPr>
          <p:spPr bwMode="auto">
            <a:xfrm>
              <a:off x="881" y="341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06" name="Text Box 334"/>
            <p:cNvSpPr txBox="1">
              <a:spLocks noChangeArrowheads="1"/>
            </p:cNvSpPr>
            <p:nvPr/>
          </p:nvSpPr>
          <p:spPr bwMode="auto">
            <a:xfrm>
              <a:off x="844" y="3371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07" name="Text Box 335"/>
            <p:cNvSpPr txBox="1">
              <a:spLocks noChangeArrowheads="1"/>
            </p:cNvSpPr>
            <p:nvPr/>
          </p:nvSpPr>
          <p:spPr bwMode="auto">
            <a:xfrm>
              <a:off x="911" y="3435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08" name="Text Box 336"/>
            <p:cNvSpPr txBox="1">
              <a:spLocks noChangeArrowheads="1"/>
            </p:cNvSpPr>
            <p:nvPr/>
          </p:nvSpPr>
          <p:spPr bwMode="auto">
            <a:xfrm>
              <a:off x="975" y="3405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09" name="Text Box 337"/>
            <p:cNvSpPr txBox="1">
              <a:spLocks noChangeArrowheads="1"/>
            </p:cNvSpPr>
            <p:nvPr/>
          </p:nvSpPr>
          <p:spPr bwMode="auto">
            <a:xfrm>
              <a:off x="903" y="3357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10" name="Text Box 338"/>
            <p:cNvSpPr txBox="1">
              <a:spLocks noChangeArrowheads="1"/>
            </p:cNvSpPr>
            <p:nvPr/>
          </p:nvSpPr>
          <p:spPr bwMode="auto">
            <a:xfrm>
              <a:off x="860" y="3457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11" name="Text Box 339"/>
            <p:cNvSpPr txBox="1">
              <a:spLocks noChangeArrowheads="1"/>
            </p:cNvSpPr>
            <p:nvPr/>
          </p:nvSpPr>
          <p:spPr bwMode="auto">
            <a:xfrm>
              <a:off x="964" y="334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12" name="Text Box 340"/>
            <p:cNvSpPr txBox="1">
              <a:spLocks noChangeArrowheads="1"/>
            </p:cNvSpPr>
            <p:nvPr/>
          </p:nvSpPr>
          <p:spPr bwMode="auto">
            <a:xfrm>
              <a:off x="952" y="345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13" name="Text Box 341"/>
            <p:cNvSpPr txBox="1">
              <a:spLocks noChangeArrowheads="1"/>
            </p:cNvSpPr>
            <p:nvPr/>
          </p:nvSpPr>
          <p:spPr bwMode="auto">
            <a:xfrm>
              <a:off x="869" y="331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14" name="Text Box 342"/>
            <p:cNvSpPr txBox="1">
              <a:spLocks noChangeArrowheads="1"/>
            </p:cNvSpPr>
            <p:nvPr/>
          </p:nvSpPr>
          <p:spPr bwMode="auto">
            <a:xfrm>
              <a:off x="826" y="342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15" name="Text Box 343"/>
            <p:cNvSpPr txBox="1">
              <a:spLocks noChangeArrowheads="1"/>
            </p:cNvSpPr>
            <p:nvPr/>
          </p:nvSpPr>
          <p:spPr bwMode="auto">
            <a:xfrm>
              <a:off x="1023" y="339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16" name="Text Box 344"/>
            <p:cNvSpPr txBox="1">
              <a:spLocks noChangeArrowheads="1"/>
            </p:cNvSpPr>
            <p:nvPr/>
          </p:nvSpPr>
          <p:spPr bwMode="auto">
            <a:xfrm>
              <a:off x="821" y="3344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17" name="Text Box 345"/>
            <p:cNvSpPr txBox="1">
              <a:spLocks noChangeArrowheads="1"/>
            </p:cNvSpPr>
            <p:nvPr/>
          </p:nvSpPr>
          <p:spPr bwMode="auto">
            <a:xfrm>
              <a:off x="781" y="337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18" name="Text Box 346"/>
            <p:cNvSpPr txBox="1">
              <a:spLocks noChangeArrowheads="1"/>
            </p:cNvSpPr>
            <p:nvPr/>
          </p:nvSpPr>
          <p:spPr bwMode="auto">
            <a:xfrm>
              <a:off x="744" y="3329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19" name="Text Box 347"/>
            <p:cNvSpPr txBox="1">
              <a:spLocks noChangeArrowheads="1"/>
            </p:cNvSpPr>
            <p:nvPr/>
          </p:nvSpPr>
          <p:spPr bwMode="auto">
            <a:xfrm>
              <a:off x="811" y="3397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20" name="Text Box 348"/>
            <p:cNvSpPr txBox="1">
              <a:spLocks noChangeArrowheads="1"/>
            </p:cNvSpPr>
            <p:nvPr/>
          </p:nvSpPr>
          <p:spPr bwMode="auto">
            <a:xfrm>
              <a:off x="874" y="3371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21" name="Text Box 349"/>
            <p:cNvSpPr txBox="1">
              <a:spLocks noChangeArrowheads="1"/>
            </p:cNvSpPr>
            <p:nvPr/>
          </p:nvSpPr>
          <p:spPr bwMode="auto">
            <a:xfrm>
              <a:off x="803" y="3317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22" name="Text Box 350"/>
            <p:cNvSpPr txBox="1">
              <a:spLocks noChangeArrowheads="1"/>
            </p:cNvSpPr>
            <p:nvPr/>
          </p:nvSpPr>
          <p:spPr bwMode="auto">
            <a:xfrm>
              <a:off x="757" y="342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23" name="Text Box 351"/>
            <p:cNvSpPr txBox="1">
              <a:spLocks noChangeArrowheads="1"/>
            </p:cNvSpPr>
            <p:nvPr/>
          </p:nvSpPr>
          <p:spPr bwMode="auto">
            <a:xfrm>
              <a:off x="863" y="3308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24" name="Text Box 352"/>
            <p:cNvSpPr txBox="1">
              <a:spLocks noChangeArrowheads="1"/>
            </p:cNvSpPr>
            <p:nvPr/>
          </p:nvSpPr>
          <p:spPr bwMode="auto">
            <a:xfrm>
              <a:off x="852" y="341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25" name="Text Box 353"/>
            <p:cNvSpPr txBox="1">
              <a:spLocks noChangeArrowheads="1"/>
            </p:cNvSpPr>
            <p:nvPr/>
          </p:nvSpPr>
          <p:spPr bwMode="auto">
            <a:xfrm>
              <a:off x="769" y="327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26" name="Text Box 354"/>
            <p:cNvSpPr txBox="1">
              <a:spLocks noChangeArrowheads="1"/>
            </p:cNvSpPr>
            <p:nvPr/>
          </p:nvSpPr>
          <p:spPr bwMode="auto">
            <a:xfrm>
              <a:off x="923" y="3357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27" name="Text Box 355"/>
            <p:cNvSpPr txBox="1">
              <a:spLocks noChangeArrowheads="1"/>
            </p:cNvSpPr>
            <p:nvPr/>
          </p:nvSpPr>
          <p:spPr bwMode="auto">
            <a:xfrm>
              <a:off x="1040" y="3419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28" name="Text Box 356"/>
            <p:cNvSpPr txBox="1">
              <a:spLocks noChangeArrowheads="1"/>
            </p:cNvSpPr>
            <p:nvPr/>
          </p:nvSpPr>
          <p:spPr bwMode="auto">
            <a:xfrm>
              <a:off x="999" y="3446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29" name="Text Box 357"/>
            <p:cNvSpPr txBox="1">
              <a:spLocks noChangeArrowheads="1"/>
            </p:cNvSpPr>
            <p:nvPr/>
          </p:nvSpPr>
          <p:spPr bwMode="auto">
            <a:xfrm>
              <a:off x="963" y="3405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30" name="Text Box 358"/>
            <p:cNvSpPr txBox="1">
              <a:spLocks noChangeArrowheads="1"/>
            </p:cNvSpPr>
            <p:nvPr/>
          </p:nvSpPr>
          <p:spPr bwMode="auto">
            <a:xfrm>
              <a:off x="1030" y="3472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31" name="Text Box 359"/>
            <p:cNvSpPr txBox="1">
              <a:spLocks noChangeArrowheads="1"/>
            </p:cNvSpPr>
            <p:nvPr/>
          </p:nvSpPr>
          <p:spPr bwMode="auto">
            <a:xfrm>
              <a:off x="1022" y="3393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32" name="Text Box 360"/>
            <p:cNvSpPr txBox="1">
              <a:spLocks noChangeArrowheads="1"/>
            </p:cNvSpPr>
            <p:nvPr/>
          </p:nvSpPr>
          <p:spPr bwMode="auto">
            <a:xfrm>
              <a:off x="978" y="3493"/>
              <a:ext cx="12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33" name="Text Box 361"/>
            <p:cNvSpPr txBox="1">
              <a:spLocks noChangeArrowheads="1"/>
            </p:cNvSpPr>
            <p:nvPr/>
          </p:nvSpPr>
          <p:spPr bwMode="auto">
            <a:xfrm>
              <a:off x="988" y="3348"/>
              <a:ext cx="12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34" name="Text Box 362"/>
            <p:cNvSpPr txBox="1">
              <a:spLocks noChangeArrowheads="1"/>
            </p:cNvSpPr>
            <p:nvPr/>
          </p:nvSpPr>
          <p:spPr bwMode="auto">
            <a:xfrm>
              <a:off x="944" y="346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35" name="Text Box 363"/>
            <p:cNvSpPr txBox="1">
              <a:spLocks noChangeArrowheads="1"/>
            </p:cNvSpPr>
            <p:nvPr/>
          </p:nvSpPr>
          <p:spPr bwMode="auto">
            <a:xfrm>
              <a:off x="985" y="328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36" name="Text Box 364"/>
            <p:cNvSpPr txBox="1">
              <a:spLocks noChangeArrowheads="1"/>
            </p:cNvSpPr>
            <p:nvPr/>
          </p:nvSpPr>
          <p:spPr bwMode="auto">
            <a:xfrm>
              <a:off x="944" y="331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37" name="Text Box 365"/>
            <p:cNvSpPr txBox="1">
              <a:spLocks noChangeArrowheads="1"/>
            </p:cNvSpPr>
            <p:nvPr/>
          </p:nvSpPr>
          <p:spPr bwMode="auto">
            <a:xfrm>
              <a:off x="907" y="3269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38" name="Text Box 366"/>
            <p:cNvSpPr txBox="1">
              <a:spLocks noChangeArrowheads="1"/>
            </p:cNvSpPr>
            <p:nvPr/>
          </p:nvSpPr>
          <p:spPr bwMode="auto">
            <a:xfrm>
              <a:off x="974" y="333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39" name="Text Box 367"/>
            <p:cNvSpPr txBox="1">
              <a:spLocks noChangeArrowheads="1"/>
            </p:cNvSpPr>
            <p:nvPr/>
          </p:nvSpPr>
          <p:spPr bwMode="auto">
            <a:xfrm>
              <a:off x="1037" y="3308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40" name="Text Box 368"/>
            <p:cNvSpPr txBox="1">
              <a:spLocks noChangeArrowheads="1"/>
            </p:cNvSpPr>
            <p:nvPr/>
          </p:nvSpPr>
          <p:spPr bwMode="auto">
            <a:xfrm>
              <a:off x="966" y="3257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41" name="Text Box 369"/>
            <p:cNvSpPr txBox="1">
              <a:spLocks noChangeArrowheads="1"/>
            </p:cNvSpPr>
            <p:nvPr/>
          </p:nvSpPr>
          <p:spPr bwMode="auto">
            <a:xfrm>
              <a:off x="922" y="336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42" name="Text Box 370"/>
            <p:cNvSpPr txBox="1">
              <a:spLocks noChangeArrowheads="1"/>
            </p:cNvSpPr>
            <p:nvPr/>
          </p:nvSpPr>
          <p:spPr bwMode="auto">
            <a:xfrm>
              <a:off x="1026" y="3248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43" name="Text Box 371"/>
            <p:cNvSpPr txBox="1">
              <a:spLocks noChangeArrowheads="1"/>
            </p:cNvSpPr>
            <p:nvPr/>
          </p:nvSpPr>
          <p:spPr bwMode="auto">
            <a:xfrm>
              <a:off x="1014" y="3354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44" name="Text Box 372"/>
            <p:cNvSpPr txBox="1">
              <a:spLocks noChangeArrowheads="1"/>
            </p:cNvSpPr>
            <p:nvPr/>
          </p:nvSpPr>
          <p:spPr bwMode="auto">
            <a:xfrm>
              <a:off x="932" y="321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45" name="Text Box 373"/>
            <p:cNvSpPr txBox="1">
              <a:spLocks noChangeArrowheads="1"/>
            </p:cNvSpPr>
            <p:nvPr/>
          </p:nvSpPr>
          <p:spPr bwMode="auto">
            <a:xfrm>
              <a:off x="888" y="3326"/>
              <a:ext cx="12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46" name="Text Box 374"/>
            <p:cNvSpPr txBox="1">
              <a:spLocks noChangeArrowheads="1"/>
            </p:cNvSpPr>
            <p:nvPr/>
          </p:nvSpPr>
          <p:spPr bwMode="auto">
            <a:xfrm>
              <a:off x="802" y="3456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47" name="Text Box 375"/>
            <p:cNvSpPr txBox="1">
              <a:spLocks noChangeArrowheads="1"/>
            </p:cNvSpPr>
            <p:nvPr/>
          </p:nvSpPr>
          <p:spPr bwMode="auto">
            <a:xfrm>
              <a:off x="760" y="3483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48" name="Text Box 376"/>
            <p:cNvSpPr txBox="1">
              <a:spLocks noChangeArrowheads="1"/>
            </p:cNvSpPr>
            <p:nvPr/>
          </p:nvSpPr>
          <p:spPr bwMode="auto">
            <a:xfrm>
              <a:off x="791" y="3508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49" name="Text Box 377"/>
            <p:cNvSpPr txBox="1">
              <a:spLocks noChangeArrowheads="1"/>
            </p:cNvSpPr>
            <p:nvPr/>
          </p:nvSpPr>
          <p:spPr bwMode="auto">
            <a:xfrm>
              <a:off x="855" y="3478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50" name="Text Box 378"/>
            <p:cNvSpPr txBox="1">
              <a:spLocks noChangeArrowheads="1"/>
            </p:cNvSpPr>
            <p:nvPr/>
          </p:nvSpPr>
          <p:spPr bwMode="auto">
            <a:xfrm>
              <a:off x="783" y="3430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51" name="Text Box 379"/>
            <p:cNvSpPr txBox="1">
              <a:spLocks noChangeArrowheads="1"/>
            </p:cNvSpPr>
            <p:nvPr/>
          </p:nvSpPr>
          <p:spPr bwMode="auto">
            <a:xfrm>
              <a:off x="739" y="353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52" name="Text Box 380"/>
            <p:cNvSpPr txBox="1">
              <a:spLocks noChangeArrowheads="1"/>
            </p:cNvSpPr>
            <p:nvPr/>
          </p:nvSpPr>
          <p:spPr bwMode="auto">
            <a:xfrm>
              <a:off x="843" y="3419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53" name="Text Box 381"/>
            <p:cNvSpPr txBox="1">
              <a:spLocks noChangeArrowheads="1"/>
            </p:cNvSpPr>
            <p:nvPr/>
          </p:nvSpPr>
          <p:spPr bwMode="auto">
            <a:xfrm>
              <a:off x="831" y="352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54" name="Text Box 382"/>
            <p:cNvSpPr txBox="1">
              <a:spLocks noChangeArrowheads="1"/>
            </p:cNvSpPr>
            <p:nvPr/>
          </p:nvSpPr>
          <p:spPr bwMode="auto">
            <a:xfrm>
              <a:off x="750" y="3385"/>
              <a:ext cx="12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55" name="Text Box 383"/>
            <p:cNvSpPr txBox="1">
              <a:spLocks noChangeArrowheads="1"/>
            </p:cNvSpPr>
            <p:nvPr/>
          </p:nvSpPr>
          <p:spPr bwMode="auto">
            <a:xfrm>
              <a:off x="903" y="3468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56" name="Text Box 384"/>
            <p:cNvSpPr txBox="1">
              <a:spLocks noChangeArrowheads="1"/>
            </p:cNvSpPr>
            <p:nvPr/>
          </p:nvSpPr>
          <p:spPr bwMode="auto">
            <a:xfrm>
              <a:off x="1004" y="3493"/>
              <a:ext cx="12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57" name="Text Box 385"/>
            <p:cNvSpPr txBox="1">
              <a:spLocks noChangeArrowheads="1"/>
            </p:cNvSpPr>
            <p:nvPr/>
          </p:nvSpPr>
          <p:spPr bwMode="auto">
            <a:xfrm>
              <a:off x="963" y="352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58" name="Text Box 386"/>
            <p:cNvSpPr txBox="1">
              <a:spLocks noChangeArrowheads="1"/>
            </p:cNvSpPr>
            <p:nvPr/>
          </p:nvSpPr>
          <p:spPr bwMode="auto">
            <a:xfrm>
              <a:off x="924" y="348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59" name="Text Box 387"/>
            <p:cNvSpPr txBox="1">
              <a:spLocks noChangeArrowheads="1"/>
            </p:cNvSpPr>
            <p:nvPr/>
          </p:nvSpPr>
          <p:spPr bwMode="auto">
            <a:xfrm>
              <a:off x="992" y="3545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60" name="Text Box 388"/>
            <p:cNvSpPr txBox="1">
              <a:spLocks noChangeArrowheads="1"/>
            </p:cNvSpPr>
            <p:nvPr/>
          </p:nvSpPr>
          <p:spPr bwMode="auto">
            <a:xfrm>
              <a:off x="984" y="3468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61" name="Text Box 389"/>
            <p:cNvSpPr txBox="1">
              <a:spLocks noChangeArrowheads="1"/>
            </p:cNvSpPr>
            <p:nvPr/>
          </p:nvSpPr>
          <p:spPr bwMode="auto">
            <a:xfrm>
              <a:off x="939" y="3568"/>
              <a:ext cx="12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62" name="Text Box 390"/>
            <p:cNvSpPr txBox="1">
              <a:spLocks noChangeArrowheads="1"/>
            </p:cNvSpPr>
            <p:nvPr/>
          </p:nvSpPr>
          <p:spPr bwMode="auto">
            <a:xfrm>
              <a:off x="1044" y="345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63" name="Text Box 391"/>
            <p:cNvSpPr txBox="1">
              <a:spLocks noChangeArrowheads="1"/>
            </p:cNvSpPr>
            <p:nvPr/>
          </p:nvSpPr>
          <p:spPr bwMode="auto">
            <a:xfrm>
              <a:off x="1033" y="3564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64" name="Text Box 392"/>
            <p:cNvSpPr txBox="1">
              <a:spLocks noChangeArrowheads="1"/>
            </p:cNvSpPr>
            <p:nvPr/>
          </p:nvSpPr>
          <p:spPr bwMode="auto">
            <a:xfrm>
              <a:off x="951" y="3423"/>
              <a:ext cx="12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65" name="Text Box 393"/>
            <p:cNvSpPr txBox="1">
              <a:spLocks noChangeArrowheads="1"/>
            </p:cNvSpPr>
            <p:nvPr/>
          </p:nvSpPr>
          <p:spPr bwMode="auto">
            <a:xfrm>
              <a:off x="906" y="3535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66" name="Text Box 394"/>
            <p:cNvSpPr txBox="1">
              <a:spLocks noChangeArrowheads="1"/>
            </p:cNvSpPr>
            <p:nvPr/>
          </p:nvSpPr>
          <p:spPr bwMode="auto">
            <a:xfrm>
              <a:off x="817" y="3493"/>
              <a:ext cx="12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67" name="Text Box 395"/>
            <p:cNvSpPr txBox="1">
              <a:spLocks noChangeArrowheads="1"/>
            </p:cNvSpPr>
            <p:nvPr/>
          </p:nvSpPr>
          <p:spPr bwMode="auto">
            <a:xfrm>
              <a:off x="776" y="352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68" name="Text Box 396"/>
            <p:cNvSpPr txBox="1">
              <a:spLocks noChangeArrowheads="1"/>
            </p:cNvSpPr>
            <p:nvPr/>
          </p:nvSpPr>
          <p:spPr bwMode="auto">
            <a:xfrm>
              <a:off x="739" y="348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69" name="Text Box 397"/>
            <p:cNvSpPr txBox="1">
              <a:spLocks noChangeArrowheads="1"/>
            </p:cNvSpPr>
            <p:nvPr/>
          </p:nvSpPr>
          <p:spPr bwMode="auto">
            <a:xfrm>
              <a:off x="806" y="3545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70" name="Text Box 398"/>
            <p:cNvSpPr txBox="1">
              <a:spLocks noChangeArrowheads="1"/>
            </p:cNvSpPr>
            <p:nvPr/>
          </p:nvSpPr>
          <p:spPr bwMode="auto">
            <a:xfrm>
              <a:off x="868" y="3516"/>
              <a:ext cx="15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71" name="Text Box 399"/>
            <p:cNvSpPr txBox="1">
              <a:spLocks noChangeArrowheads="1"/>
            </p:cNvSpPr>
            <p:nvPr/>
          </p:nvSpPr>
          <p:spPr bwMode="auto">
            <a:xfrm>
              <a:off x="798" y="3468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72" name="Text Box 400"/>
            <p:cNvSpPr txBox="1">
              <a:spLocks noChangeArrowheads="1"/>
            </p:cNvSpPr>
            <p:nvPr/>
          </p:nvSpPr>
          <p:spPr bwMode="auto">
            <a:xfrm>
              <a:off x="753" y="3568"/>
              <a:ext cx="12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73" name="Text Box 401"/>
            <p:cNvSpPr txBox="1">
              <a:spLocks noChangeArrowheads="1"/>
            </p:cNvSpPr>
            <p:nvPr/>
          </p:nvSpPr>
          <p:spPr bwMode="auto">
            <a:xfrm>
              <a:off x="858" y="345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74" name="Text Box 402"/>
            <p:cNvSpPr txBox="1">
              <a:spLocks noChangeArrowheads="1"/>
            </p:cNvSpPr>
            <p:nvPr/>
          </p:nvSpPr>
          <p:spPr bwMode="auto">
            <a:xfrm>
              <a:off x="846" y="356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75" name="Text Box 403"/>
            <p:cNvSpPr txBox="1">
              <a:spLocks noChangeArrowheads="1"/>
            </p:cNvSpPr>
            <p:nvPr/>
          </p:nvSpPr>
          <p:spPr bwMode="auto">
            <a:xfrm>
              <a:off x="764" y="3423"/>
              <a:ext cx="12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76" name="Text Box 404"/>
            <p:cNvSpPr txBox="1">
              <a:spLocks noChangeArrowheads="1"/>
            </p:cNvSpPr>
            <p:nvPr/>
          </p:nvSpPr>
          <p:spPr bwMode="auto">
            <a:xfrm>
              <a:off x="918" y="350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77" name="Text Box 405"/>
            <p:cNvSpPr txBox="1">
              <a:spLocks noChangeArrowheads="1"/>
            </p:cNvSpPr>
            <p:nvPr/>
          </p:nvSpPr>
          <p:spPr bwMode="auto">
            <a:xfrm>
              <a:off x="861" y="327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78" name="Text Box 406"/>
            <p:cNvSpPr txBox="1">
              <a:spLocks noChangeArrowheads="1"/>
            </p:cNvSpPr>
            <p:nvPr/>
          </p:nvSpPr>
          <p:spPr bwMode="auto">
            <a:xfrm>
              <a:off x="819" y="330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79" name="Text Box 407"/>
            <p:cNvSpPr txBox="1">
              <a:spLocks noChangeArrowheads="1"/>
            </p:cNvSpPr>
            <p:nvPr/>
          </p:nvSpPr>
          <p:spPr bwMode="auto">
            <a:xfrm>
              <a:off x="783" y="3257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80" name="Text Box 408"/>
            <p:cNvSpPr txBox="1">
              <a:spLocks noChangeArrowheads="1"/>
            </p:cNvSpPr>
            <p:nvPr/>
          </p:nvSpPr>
          <p:spPr bwMode="auto">
            <a:xfrm>
              <a:off x="851" y="3326"/>
              <a:ext cx="12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81" name="Text Box 409"/>
            <p:cNvSpPr txBox="1">
              <a:spLocks noChangeArrowheads="1"/>
            </p:cNvSpPr>
            <p:nvPr/>
          </p:nvSpPr>
          <p:spPr bwMode="auto">
            <a:xfrm>
              <a:off x="914" y="329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82" name="Text Box 410"/>
            <p:cNvSpPr txBox="1">
              <a:spLocks noChangeArrowheads="1"/>
            </p:cNvSpPr>
            <p:nvPr/>
          </p:nvSpPr>
          <p:spPr bwMode="auto">
            <a:xfrm>
              <a:off x="843" y="3248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83" name="Text Box 411"/>
            <p:cNvSpPr txBox="1">
              <a:spLocks noChangeArrowheads="1"/>
            </p:cNvSpPr>
            <p:nvPr/>
          </p:nvSpPr>
          <p:spPr bwMode="auto">
            <a:xfrm>
              <a:off x="798" y="3348"/>
              <a:ext cx="12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84" name="Text Box 412"/>
            <p:cNvSpPr txBox="1">
              <a:spLocks noChangeArrowheads="1"/>
            </p:cNvSpPr>
            <p:nvPr/>
          </p:nvSpPr>
          <p:spPr bwMode="auto">
            <a:xfrm>
              <a:off x="903" y="323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85" name="Text Box 413"/>
            <p:cNvSpPr txBox="1">
              <a:spLocks noChangeArrowheads="1"/>
            </p:cNvSpPr>
            <p:nvPr/>
          </p:nvSpPr>
          <p:spPr bwMode="auto">
            <a:xfrm>
              <a:off x="891" y="334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86" name="Text Box 414"/>
            <p:cNvSpPr txBox="1">
              <a:spLocks noChangeArrowheads="1"/>
            </p:cNvSpPr>
            <p:nvPr/>
          </p:nvSpPr>
          <p:spPr bwMode="auto">
            <a:xfrm>
              <a:off x="810" y="3203"/>
              <a:ext cx="12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87" name="Text Box 415"/>
            <p:cNvSpPr txBox="1">
              <a:spLocks noChangeArrowheads="1"/>
            </p:cNvSpPr>
            <p:nvPr/>
          </p:nvSpPr>
          <p:spPr bwMode="auto">
            <a:xfrm>
              <a:off x="764" y="3314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88" name="Text Box 416"/>
            <p:cNvSpPr txBox="1">
              <a:spLocks noChangeArrowheads="1"/>
            </p:cNvSpPr>
            <p:nvPr/>
          </p:nvSpPr>
          <p:spPr bwMode="auto">
            <a:xfrm>
              <a:off x="963" y="328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89" name="Text Box 417"/>
            <p:cNvSpPr txBox="1">
              <a:spLocks noChangeArrowheads="1"/>
            </p:cNvSpPr>
            <p:nvPr/>
          </p:nvSpPr>
          <p:spPr bwMode="auto">
            <a:xfrm>
              <a:off x="1033" y="3296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90" name="Text Box 418"/>
            <p:cNvSpPr txBox="1">
              <a:spLocks noChangeArrowheads="1"/>
            </p:cNvSpPr>
            <p:nvPr/>
          </p:nvSpPr>
          <p:spPr bwMode="auto">
            <a:xfrm>
              <a:off x="992" y="3322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91" name="Text Box 419"/>
            <p:cNvSpPr txBox="1">
              <a:spLocks noChangeArrowheads="1"/>
            </p:cNvSpPr>
            <p:nvPr/>
          </p:nvSpPr>
          <p:spPr bwMode="auto">
            <a:xfrm>
              <a:off x="955" y="328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92" name="Text Box 420"/>
            <p:cNvSpPr txBox="1">
              <a:spLocks noChangeArrowheads="1"/>
            </p:cNvSpPr>
            <p:nvPr/>
          </p:nvSpPr>
          <p:spPr bwMode="auto">
            <a:xfrm>
              <a:off x="1014" y="3269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93" name="Text Box 421"/>
            <p:cNvSpPr txBox="1">
              <a:spLocks noChangeArrowheads="1"/>
            </p:cNvSpPr>
            <p:nvPr/>
          </p:nvSpPr>
          <p:spPr bwMode="auto">
            <a:xfrm>
              <a:off x="971" y="337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94" name="Text Box 422"/>
            <p:cNvSpPr txBox="1">
              <a:spLocks noChangeArrowheads="1"/>
            </p:cNvSpPr>
            <p:nvPr/>
          </p:nvSpPr>
          <p:spPr bwMode="auto">
            <a:xfrm>
              <a:off x="980" y="3225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95" name="Text Box 423"/>
            <p:cNvSpPr txBox="1">
              <a:spLocks noChangeArrowheads="1"/>
            </p:cNvSpPr>
            <p:nvPr/>
          </p:nvSpPr>
          <p:spPr bwMode="auto">
            <a:xfrm>
              <a:off x="937" y="333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96" name="Text Box 424"/>
            <p:cNvSpPr txBox="1">
              <a:spLocks noChangeArrowheads="1"/>
            </p:cNvSpPr>
            <p:nvPr/>
          </p:nvSpPr>
          <p:spPr bwMode="auto">
            <a:xfrm rot="2901055">
              <a:off x="1006" y="3437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97" name="Text Box 425"/>
            <p:cNvSpPr txBox="1">
              <a:spLocks noChangeArrowheads="1"/>
            </p:cNvSpPr>
            <p:nvPr/>
          </p:nvSpPr>
          <p:spPr bwMode="auto">
            <a:xfrm rot="2901055">
              <a:off x="991" y="347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98" name="Text Box 426"/>
            <p:cNvSpPr txBox="1">
              <a:spLocks noChangeArrowheads="1"/>
            </p:cNvSpPr>
            <p:nvPr/>
          </p:nvSpPr>
          <p:spPr bwMode="auto">
            <a:xfrm rot="2901055">
              <a:off x="1201" y="359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99" name="Text Box 427"/>
            <p:cNvSpPr txBox="1">
              <a:spLocks noChangeArrowheads="1"/>
            </p:cNvSpPr>
            <p:nvPr/>
          </p:nvSpPr>
          <p:spPr bwMode="auto">
            <a:xfrm rot="2901055">
              <a:off x="1290" y="361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00" name="Text Box 428"/>
            <p:cNvSpPr txBox="1">
              <a:spLocks noChangeArrowheads="1"/>
            </p:cNvSpPr>
            <p:nvPr/>
          </p:nvSpPr>
          <p:spPr bwMode="auto">
            <a:xfrm rot="2901055">
              <a:off x="1275" y="3637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01" name="Text Box 429"/>
            <p:cNvSpPr txBox="1">
              <a:spLocks noChangeArrowheads="1"/>
            </p:cNvSpPr>
            <p:nvPr/>
          </p:nvSpPr>
          <p:spPr bwMode="auto">
            <a:xfrm rot="2901055">
              <a:off x="1235" y="363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02" name="Text Box 430"/>
            <p:cNvSpPr txBox="1">
              <a:spLocks noChangeArrowheads="1"/>
            </p:cNvSpPr>
            <p:nvPr/>
          </p:nvSpPr>
          <p:spPr bwMode="auto">
            <a:xfrm rot="2901055">
              <a:off x="1228" y="366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03" name="Text Box 431"/>
            <p:cNvSpPr txBox="1">
              <a:spLocks noChangeArrowheads="1"/>
            </p:cNvSpPr>
            <p:nvPr/>
          </p:nvSpPr>
          <p:spPr bwMode="auto">
            <a:xfrm rot="2901055">
              <a:off x="1305" y="369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04" name="Text Box 432"/>
            <p:cNvSpPr txBox="1">
              <a:spLocks noChangeArrowheads="1"/>
            </p:cNvSpPr>
            <p:nvPr/>
          </p:nvSpPr>
          <p:spPr bwMode="auto">
            <a:xfrm rot="2901055">
              <a:off x="1287" y="360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05" name="Text Box 433"/>
            <p:cNvSpPr txBox="1">
              <a:spLocks noChangeArrowheads="1"/>
            </p:cNvSpPr>
            <p:nvPr/>
          </p:nvSpPr>
          <p:spPr bwMode="auto">
            <a:xfrm rot="2901055">
              <a:off x="1188" y="3641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06" name="Text Box 434"/>
            <p:cNvSpPr txBox="1">
              <a:spLocks noChangeArrowheads="1"/>
            </p:cNvSpPr>
            <p:nvPr/>
          </p:nvSpPr>
          <p:spPr bwMode="auto">
            <a:xfrm rot="2901055">
              <a:off x="1343" y="364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07" name="Text Box 435"/>
            <p:cNvSpPr txBox="1">
              <a:spLocks noChangeArrowheads="1"/>
            </p:cNvSpPr>
            <p:nvPr/>
          </p:nvSpPr>
          <p:spPr bwMode="auto">
            <a:xfrm rot="2901055">
              <a:off x="1249" y="3707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08" name="Text Box 436"/>
            <p:cNvSpPr txBox="1">
              <a:spLocks noChangeArrowheads="1"/>
            </p:cNvSpPr>
            <p:nvPr/>
          </p:nvSpPr>
          <p:spPr bwMode="auto">
            <a:xfrm rot="2901055">
              <a:off x="1188" y="359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09" name="Text Box 437"/>
            <p:cNvSpPr txBox="1">
              <a:spLocks noChangeArrowheads="1"/>
            </p:cNvSpPr>
            <p:nvPr/>
          </p:nvSpPr>
          <p:spPr bwMode="auto">
            <a:xfrm rot="2901055">
              <a:off x="1340" y="372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10" name="Text Box 438"/>
            <p:cNvSpPr txBox="1">
              <a:spLocks noChangeArrowheads="1"/>
            </p:cNvSpPr>
            <p:nvPr/>
          </p:nvSpPr>
          <p:spPr bwMode="auto">
            <a:xfrm rot="2901055">
              <a:off x="1406" y="359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11" name="Text Box 439"/>
            <p:cNvSpPr txBox="1">
              <a:spLocks noChangeArrowheads="1"/>
            </p:cNvSpPr>
            <p:nvPr/>
          </p:nvSpPr>
          <p:spPr bwMode="auto">
            <a:xfrm rot="2901055">
              <a:off x="1054" y="347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12" name="Text Box 440"/>
            <p:cNvSpPr txBox="1">
              <a:spLocks noChangeArrowheads="1"/>
            </p:cNvSpPr>
            <p:nvPr/>
          </p:nvSpPr>
          <p:spPr bwMode="auto">
            <a:xfrm rot="2901055">
              <a:off x="1048" y="351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13" name="Text Box 441"/>
            <p:cNvSpPr txBox="1">
              <a:spLocks noChangeArrowheads="1"/>
            </p:cNvSpPr>
            <p:nvPr/>
          </p:nvSpPr>
          <p:spPr bwMode="auto">
            <a:xfrm rot="2901055">
              <a:off x="999" y="348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14" name="Text Box 442"/>
            <p:cNvSpPr txBox="1">
              <a:spLocks noChangeArrowheads="1"/>
            </p:cNvSpPr>
            <p:nvPr/>
          </p:nvSpPr>
          <p:spPr bwMode="auto">
            <a:xfrm rot="2901055">
              <a:off x="1205" y="365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15" name="Text Box 443"/>
            <p:cNvSpPr txBox="1">
              <a:spLocks noChangeArrowheads="1"/>
            </p:cNvSpPr>
            <p:nvPr/>
          </p:nvSpPr>
          <p:spPr bwMode="auto">
            <a:xfrm rot="2901055">
              <a:off x="1157" y="3647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16" name="Text Box 444"/>
            <p:cNvSpPr txBox="1">
              <a:spLocks noChangeArrowheads="1"/>
            </p:cNvSpPr>
            <p:nvPr/>
          </p:nvSpPr>
          <p:spPr bwMode="auto">
            <a:xfrm rot="2901055">
              <a:off x="1168" y="359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17" name="Text Box 445"/>
            <p:cNvSpPr txBox="1">
              <a:spLocks noChangeArrowheads="1"/>
            </p:cNvSpPr>
            <p:nvPr/>
          </p:nvSpPr>
          <p:spPr bwMode="auto">
            <a:xfrm rot="2901055">
              <a:off x="1161" y="3689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18" name="Text Box 446"/>
            <p:cNvSpPr txBox="1">
              <a:spLocks noChangeArrowheads="1"/>
            </p:cNvSpPr>
            <p:nvPr/>
          </p:nvSpPr>
          <p:spPr bwMode="auto">
            <a:xfrm rot="2901055">
              <a:off x="1225" y="371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19" name="Text Box 447"/>
            <p:cNvSpPr txBox="1">
              <a:spLocks noChangeArrowheads="1"/>
            </p:cNvSpPr>
            <p:nvPr/>
          </p:nvSpPr>
          <p:spPr bwMode="auto">
            <a:xfrm rot="2901055">
              <a:off x="1203" y="363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20" name="Text Box 448"/>
            <p:cNvSpPr txBox="1">
              <a:spLocks noChangeArrowheads="1"/>
            </p:cNvSpPr>
            <p:nvPr/>
          </p:nvSpPr>
          <p:spPr bwMode="auto">
            <a:xfrm rot="2901055">
              <a:off x="1108" y="366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21" name="Text Box 449"/>
            <p:cNvSpPr txBox="1">
              <a:spLocks noChangeArrowheads="1"/>
            </p:cNvSpPr>
            <p:nvPr/>
          </p:nvSpPr>
          <p:spPr bwMode="auto">
            <a:xfrm rot="2901055">
              <a:off x="1255" y="366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22" name="Text Box 450"/>
            <p:cNvSpPr txBox="1">
              <a:spLocks noChangeArrowheads="1"/>
            </p:cNvSpPr>
            <p:nvPr/>
          </p:nvSpPr>
          <p:spPr bwMode="auto">
            <a:xfrm rot="2901055">
              <a:off x="1172" y="372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23" name="Text Box 451"/>
            <p:cNvSpPr txBox="1">
              <a:spLocks noChangeArrowheads="1"/>
            </p:cNvSpPr>
            <p:nvPr/>
          </p:nvSpPr>
          <p:spPr bwMode="auto">
            <a:xfrm rot="2901055">
              <a:off x="1112" y="3617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24" name="Text Box 452"/>
            <p:cNvSpPr txBox="1">
              <a:spLocks noChangeArrowheads="1"/>
            </p:cNvSpPr>
            <p:nvPr/>
          </p:nvSpPr>
          <p:spPr bwMode="auto">
            <a:xfrm rot="2901055">
              <a:off x="1263" y="374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25" name="Text Box 453"/>
            <p:cNvSpPr txBox="1">
              <a:spLocks noChangeArrowheads="1"/>
            </p:cNvSpPr>
            <p:nvPr/>
          </p:nvSpPr>
          <p:spPr bwMode="auto">
            <a:xfrm rot="2901055">
              <a:off x="1028" y="350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26" name="Text Box 454"/>
            <p:cNvSpPr txBox="1">
              <a:spLocks noChangeArrowheads="1"/>
            </p:cNvSpPr>
            <p:nvPr/>
          </p:nvSpPr>
          <p:spPr bwMode="auto">
            <a:xfrm rot="2901055">
              <a:off x="1036" y="3449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27" name="Text Box 455"/>
            <p:cNvSpPr txBox="1">
              <a:spLocks noChangeArrowheads="1"/>
            </p:cNvSpPr>
            <p:nvPr/>
          </p:nvSpPr>
          <p:spPr bwMode="auto">
            <a:xfrm rot="2901055">
              <a:off x="1036" y="354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28" name="Text Box 456"/>
            <p:cNvSpPr txBox="1">
              <a:spLocks noChangeArrowheads="1"/>
            </p:cNvSpPr>
            <p:nvPr/>
          </p:nvSpPr>
          <p:spPr bwMode="auto">
            <a:xfrm rot="2901055">
              <a:off x="983" y="3521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29" name="Text Box 457"/>
            <p:cNvSpPr txBox="1">
              <a:spLocks noChangeArrowheads="1"/>
            </p:cNvSpPr>
            <p:nvPr/>
          </p:nvSpPr>
          <p:spPr bwMode="auto">
            <a:xfrm rot="2901055">
              <a:off x="1047" y="358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30" name="Text Box 458"/>
            <p:cNvSpPr txBox="1">
              <a:spLocks noChangeArrowheads="1"/>
            </p:cNvSpPr>
            <p:nvPr/>
          </p:nvSpPr>
          <p:spPr bwMode="auto">
            <a:xfrm rot="2901055">
              <a:off x="1138" y="360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31" name="Text Box 459"/>
            <p:cNvSpPr txBox="1">
              <a:spLocks noChangeArrowheads="1"/>
            </p:cNvSpPr>
            <p:nvPr/>
          </p:nvSpPr>
          <p:spPr bwMode="auto">
            <a:xfrm rot="2901055">
              <a:off x="1393" y="360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32" name="Text Box 460"/>
            <p:cNvSpPr txBox="1">
              <a:spLocks noChangeArrowheads="1"/>
            </p:cNvSpPr>
            <p:nvPr/>
          </p:nvSpPr>
          <p:spPr bwMode="auto">
            <a:xfrm rot="2901055">
              <a:off x="1343" y="362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33" name="Text Box 461"/>
            <p:cNvSpPr txBox="1">
              <a:spLocks noChangeArrowheads="1"/>
            </p:cNvSpPr>
            <p:nvPr/>
          </p:nvSpPr>
          <p:spPr bwMode="auto">
            <a:xfrm rot="2901055">
              <a:off x="1402" y="363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</p:grpSp>
      <p:sp>
        <p:nvSpPr>
          <p:cNvPr id="123915" name="Freeform 462"/>
          <p:cNvSpPr>
            <a:spLocks/>
          </p:cNvSpPr>
          <p:nvPr/>
        </p:nvSpPr>
        <p:spPr bwMode="auto">
          <a:xfrm flipV="1">
            <a:off x="3733800" y="2932112"/>
            <a:ext cx="1524000" cy="228600"/>
          </a:xfrm>
          <a:custGeom>
            <a:avLst/>
            <a:gdLst>
              <a:gd name="T0" fmla="*/ 0 w 768"/>
              <a:gd name="T1" fmla="*/ 2 h 192"/>
              <a:gd name="T2" fmla="*/ 46858 w 768"/>
              <a:gd name="T3" fmla="*/ 0 h 192"/>
              <a:gd name="T4" fmla="*/ 83299 w 768"/>
              <a:gd name="T5" fmla="*/ 2 h 192"/>
              <a:gd name="T6" fmla="*/ 0 60000 65536"/>
              <a:gd name="T7" fmla="*/ 0 60000 65536"/>
              <a:gd name="T8" fmla="*/ 0 60000 65536"/>
              <a:gd name="T9" fmla="*/ 0 w 768"/>
              <a:gd name="T10" fmla="*/ 0 h 192"/>
              <a:gd name="T11" fmla="*/ 768 w 76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92">
                <a:moveTo>
                  <a:pt x="0" y="192"/>
                </a:moveTo>
                <a:cubicBezTo>
                  <a:pt x="152" y="96"/>
                  <a:pt x="304" y="0"/>
                  <a:pt x="432" y="0"/>
                </a:cubicBezTo>
                <a:cubicBezTo>
                  <a:pt x="560" y="0"/>
                  <a:pt x="704" y="160"/>
                  <a:pt x="768" y="192"/>
                </a:cubicBezTo>
              </a:path>
            </a:pathLst>
          </a:custGeom>
          <a:noFill/>
          <a:ln w="15875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6" name="Freeform 463"/>
          <p:cNvSpPr>
            <a:spLocks/>
          </p:cNvSpPr>
          <p:nvPr/>
        </p:nvSpPr>
        <p:spPr bwMode="auto">
          <a:xfrm>
            <a:off x="4038600" y="2322512"/>
            <a:ext cx="1143000" cy="228600"/>
          </a:xfrm>
          <a:custGeom>
            <a:avLst/>
            <a:gdLst>
              <a:gd name="T0" fmla="*/ 0 w 768"/>
              <a:gd name="T1" fmla="*/ 2 h 192"/>
              <a:gd name="T2" fmla="*/ 113 w 768"/>
              <a:gd name="T3" fmla="*/ 0 h 192"/>
              <a:gd name="T4" fmla="*/ 198 w 768"/>
              <a:gd name="T5" fmla="*/ 2 h 192"/>
              <a:gd name="T6" fmla="*/ 0 60000 65536"/>
              <a:gd name="T7" fmla="*/ 0 60000 65536"/>
              <a:gd name="T8" fmla="*/ 0 60000 65536"/>
              <a:gd name="T9" fmla="*/ 0 w 768"/>
              <a:gd name="T10" fmla="*/ 0 h 192"/>
              <a:gd name="T11" fmla="*/ 768 w 76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92">
                <a:moveTo>
                  <a:pt x="0" y="192"/>
                </a:moveTo>
                <a:cubicBezTo>
                  <a:pt x="152" y="96"/>
                  <a:pt x="304" y="0"/>
                  <a:pt x="432" y="0"/>
                </a:cubicBezTo>
                <a:cubicBezTo>
                  <a:pt x="560" y="0"/>
                  <a:pt x="704" y="160"/>
                  <a:pt x="768" y="192"/>
                </a:cubicBezTo>
              </a:path>
            </a:pathLst>
          </a:custGeom>
          <a:noFill/>
          <a:ln w="15875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TextBox 464"/>
          <p:cNvSpPr txBox="1"/>
          <p:nvPr/>
        </p:nvSpPr>
        <p:spPr>
          <a:xfrm>
            <a:off x="5257800" y="3657600"/>
            <a:ext cx="3520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feature vectors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 </a:t>
            </a:r>
            <a:r>
              <a:rPr lang="en-US" smtClean="0"/>
              <a:t>Colloquium vs. </a:t>
            </a:r>
            <a:r>
              <a:rPr lang="en-US" dirty="0" smtClean="0"/>
              <a:t>Wed. before Thanksgiving </a:t>
            </a:r>
            <a:r>
              <a:rPr lang="en-US" dirty="0" err="1" smtClean="0">
                <a:sym typeface="Wingdings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84325"/>
            <a:ext cx="8915400" cy="6035675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Tx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-108" charset="-128"/>
              </a:rPr>
              <a:t>Take all </a:t>
            </a:r>
            <a:r>
              <a:rPr lang="en-US" sz="2800" dirty="0">
                <a:solidFill>
                  <a:srgbClr val="000000"/>
                </a:solidFill>
                <a:ea typeface="ＭＳ Ｐゴシック" pitchFamily="-108" charset="-128"/>
              </a:rPr>
              <a:t>songs associated with tag </a:t>
            </a:r>
            <a:r>
              <a:rPr lang="en-US" sz="2800" i="1" dirty="0" err="1">
                <a:solidFill>
                  <a:srgbClr val="000000"/>
                </a:solidFill>
                <a:ea typeface="ＭＳ Ｐゴシック" pitchFamily="-108" charset="-128"/>
              </a:rPr>
              <a:t>t</a:t>
            </a:r>
            <a:endParaRPr lang="en-US" sz="2800" i="1" dirty="0">
              <a:solidFill>
                <a:srgbClr val="000000"/>
              </a:solidFill>
              <a:ea typeface="ＭＳ Ｐゴシック" pitchFamily="-108" charset="-128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Tx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-108" charset="-128"/>
              </a:rPr>
              <a:t>Estimate </a:t>
            </a:r>
            <a:r>
              <a:rPr lang="en-US" sz="2800" i="1" dirty="0" smtClean="0">
                <a:solidFill>
                  <a:srgbClr val="000000"/>
                </a:solidFill>
                <a:ea typeface="ＭＳ Ｐゴシック" pitchFamily="-108" charset="-128"/>
              </a:rPr>
              <a:t>‘features clusters’ </a:t>
            </a:r>
            <a:r>
              <a:rPr lang="en-US" sz="2800" dirty="0">
                <a:solidFill>
                  <a:srgbClr val="000000"/>
                </a:solidFill>
                <a:ea typeface="ＭＳ Ｐゴシック" pitchFamily="-108" charset="-128"/>
              </a:rPr>
              <a:t>for each song</a:t>
            </a:r>
            <a:r>
              <a:rPr lang="en-US" sz="2800" dirty="0" smtClean="0">
                <a:solidFill>
                  <a:srgbClr val="000000"/>
                </a:solidFill>
                <a:ea typeface="ＭＳ Ｐゴシック" pitchFamily="-108" charset="-128"/>
              </a:rPr>
              <a:t> </a:t>
            </a:r>
            <a:endParaRPr lang="en-US" sz="2800" i="1" dirty="0" smtClean="0">
              <a:solidFill>
                <a:srgbClr val="000000"/>
              </a:solidFill>
              <a:ea typeface="ＭＳ Ｐゴシック" pitchFamily="-108" charset="-128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Tx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-108" charset="-128"/>
              </a:rPr>
              <a:t>Combine these clusters into a single representative model for that tag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08" charset="-128"/>
              </a:rPr>
              <a:t> </a:t>
            </a:r>
            <a:endParaRPr lang="en-US" sz="1800" dirty="0" smtClean="0">
              <a:solidFill>
                <a:srgbClr val="000000"/>
              </a:solidFill>
              <a:ea typeface="ＭＳ Ｐゴシック" pitchFamily="-108" charset="-128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en-US" sz="2000" dirty="0" smtClean="0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125957" name="Rectangle 4"/>
          <p:cNvSpPr>
            <a:spLocks noChangeArrowheads="1"/>
          </p:cNvSpPr>
          <p:nvPr/>
        </p:nvSpPr>
        <p:spPr bwMode="auto">
          <a:xfrm>
            <a:off x="333375" y="4108450"/>
            <a:ext cx="8229600" cy="2368550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prstDash val="lg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83000" y="4154488"/>
            <a:ext cx="1730375" cy="2274887"/>
            <a:chOff x="1086" y="2376"/>
            <a:chExt cx="1140" cy="1680"/>
          </a:xfrm>
        </p:grpSpPr>
        <p:sp>
          <p:nvSpPr>
            <p:cNvPr id="126246" name="Line 6"/>
            <p:cNvSpPr>
              <a:spLocks noChangeShapeType="1"/>
            </p:cNvSpPr>
            <p:nvPr/>
          </p:nvSpPr>
          <p:spPr bwMode="auto">
            <a:xfrm>
              <a:off x="1308" y="2880"/>
              <a:ext cx="266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47" name="Line 7"/>
            <p:cNvSpPr>
              <a:spLocks noChangeShapeType="1"/>
            </p:cNvSpPr>
            <p:nvPr/>
          </p:nvSpPr>
          <p:spPr bwMode="auto">
            <a:xfrm flipH="1">
              <a:off x="1232" y="2880"/>
              <a:ext cx="76" cy="126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48" name="Line 8"/>
            <p:cNvSpPr>
              <a:spLocks noChangeShapeType="1"/>
            </p:cNvSpPr>
            <p:nvPr/>
          </p:nvSpPr>
          <p:spPr bwMode="auto">
            <a:xfrm flipV="1">
              <a:off x="1308" y="2579"/>
              <a:ext cx="1" cy="30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49" name="Line 9"/>
            <p:cNvSpPr>
              <a:spLocks noChangeShapeType="1"/>
            </p:cNvSpPr>
            <p:nvPr/>
          </p:nvSpPr>
          <p:spPr bwMode="auto">
            <a:xfrm>
              <a:off x="1331" y="3312"/>
              <a:ext cx="265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50" name="Line 10"/>
            <p:cNvSpPr>
              <a:spLocks noChangeShapeType="1"/>
            </p:cNvSpPr>
            <p:nvPr/>
          </p:nvSpPr>
          <p:spPr bwMode="auto">
            <a:xfrm flipH="1">
              <a:off x="1254" y="3312"/>
              <a:ext cx="77" cy="125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51" name="Line 11"/>
            <p:cNvSpPr>
              <a:spLocks noChangeShapeType="1"/>
            </p:cNvSpPr>
            <p:nvPr/>
          </p:nvSpPr>
          <p:spPr bwMode="auto">
            <a:xfrm flipV="1">
              <a:off x="1331" y="3009"/>
              <a:ext cx="1" cy="303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52" name="Line 12"/>
            <p:cNvSpPr>
              <a:spLocks noChangeShapeType="1"/>
            </p:cNvSpPr>
            <p:nvPr/>
          </p:nvSpPr>
          <p:spPr bwMode="auto">
            <a:xfrm>
              <a:off x="1797" y="2880"/>
              <a:ext cx="265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53" name="Line 13"/>
            <p:cNvSpPr>
              <a:spLocks noChangeShapeType="1"/>
            </p:cNvSpPr>
            <p:nvPr/>
          </p:nvSpPr>
          <p:spPr bwMode="auto">
            <a:xfrm flipH="1">
              <a:off x="1721" y="2880"/>
              <a:ext cx="76" cy="126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54" name="Line 14"/>
            <p:cNvSpPr>
              <a:spLocks noChangeShapeType="1"/>
            </p:cNvSpPr>
            <p:nvPr/>
          </p:nvSpPr>
          <p:spPr bwMode="auto">
            <a:xfrm flipV="1">
              <a:off x="1797" y="2579"/>
              <a:ext cx="1" cy="30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55" name="Oval 15"/>
            <p:cNvSpPr>
              <a:spLocks noChangeArrowheads="1"/>
            </p:cNvSpPr>
            <p:nvPr/>
          </p:nvSpPr>
          <p:spPr bwMode="auto">
            <a:xfrm rot="-2536043">
              <a:off x="1941" y="2669"/>
              <a:ext cx="159" cy="306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56" name="Line 16"/>
            <p:cNvSpPr>
              <a:spLocks noChangeShapeType="1"/>
            </p:cNvSpPr>
            <p:nvPr/>
          </p:nvSpPr>
          <p:spPr bwMode="auto">
            <a:xfrm>
              <a:off x="1819" y="3312"/>
              <a:ext cx="266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57" name="Line 17"/>
            <p:cNvSpPr>
              <a:spLocks noChangeShapeType="1"/>
            </p:cNvSpPr>
            <p:nvPr/>
          </p:nvSpPr>
          <p:spPr bwMode="auto">
            <a:xfrm flipH="1">
              <a:off x="1742" y="3312"/>
              <a:ext cx="77" cy="125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58" name="Line 18"/>
            <p:cNvSpPr>
              <a:spLocks noChangeShapeType="1"/>
            </p:cNvSpPr>
            <p:nvPr/>
          </p:nvSpPr>
          <p:spPr bwMode="auto">
            <a:xfrm flipV="1">
              <a:off x="1819" y="3009"/>
              <a:ext cx="1" cy="303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59" name="Line 19"/>
            <p:cNvSpPr>
              <a:spLocks noChangeShapeType="1"/>
            </p:cNvSpPr>
            <p:nvPr/>
          </p:nvSpPr>
          <p:spPr bwMode="auto">
            <a:xfrm>
              <a:off x="1331" y="3861"/>
              <a:ext cx="265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60" name="Line 20"/>
            <p:cNvSpPr>
              <a:spLocks noChangeShapeType="1"/>
            </p:cNvSpPr>
            <p:nvPr/>
          </p:nvSpPr>
          <p:spPr bwMode="auto">
            <a:xfrm flipH="1">
              <a:off x="1254" y="3861"/>
              <a:ext cx="77" cy="126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61" name="Line 21"/>
            <p:cNvSpPr>
              <a:spLocks noChangeShapeType="1"/>
            </p:cNvSpPr>
            <p:nvPr/>
          </p:nvSpPr>
          <p:spPr bwMode="auto">
            <a:xfrm flipV="1">
              <a:off x="1331" y="3560"/>
              <a:ext cx="1" cy="30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62" name="Line 22"/>
            <p:cNvSpPr>
              <a:spLocks noChangeShapeType="1"/>
            </p:cNvSpPr>
            <p:nvPr/>
          </p:nvSpPr>
          <p:spPr bwMode="auto">
            <a:xfrm>
              <a:off x="1819" y="3861"/>
              <a:ext cx="266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63" name="Line 23"/>
            <p:cNvSpPr>
              <a:spLocks noChangeShapeType="1"/>
            </p:cNvSpPr>
            <p:nvPr/>
          </p:nvSpPr>
          <p:spPr bwMode="auto">
            <a:xfrm flipH="1">
              <a:off x="1742" y="3861"/>
              <a:ext cx="77" cy="126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64" name="Line 24"/>
            <p:cNvSpPr>
              <a:spLocks noChangeShapeType="1"/>
            </p:cNvSpPr>
            <p:nvPr/>
          </p:nvSpPr>
          <p:spPr bwMode="auto">
            <a:xfrm flipV="1">
              <a:off x="1819" y="3560"/>
              <a:ext cx="1" cy="30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65" name="Rectangle 25"/>
            <p:cNvSpPr>
              <a:spLocks noChangeArrowheads="1"/>
            </p:cNvSpPr>
            <p:nvPr/>
          </p:nvSpPr>
          <p:spPr bwMode="auto">
            <a:xfrm>
              <a:off x="1086" y="2376"/>
              <a:ext cx="1140" cy="1680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66" name="Text Box 26"/>
            <p:cNvSpPr txBox="1">
              <a:spLocks noChangeArrowheads="1"/>
            </p:cNvSpPr>
            <p:nvPr/>
          </p:nvSpPr>
          <p:spPr bwMode="auto">
            <a:xfrm>
              <a:off x="1258" y="2394"/>
              <a:ext cx="698" cy="27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990000"/>
                  </a:solidFill>
                  <a:ea typeface="SimSun" pitchFamily="2" charset="-122"/>
                  <a:cs typeface="SimSun" pitchFamily="2" charset="-122"/>
                </a:rPr>
                <a:t>romantic</a:t>
              </a:r>
            </a:p>
          </p:txBody>
        </p:sp>
        <p:sp>
          <p:nvSpPr>
            <p:cNvPr id="126267" name="Oval 27"/>
            <p:cNvSpPr>
              <a:spLocks noChangeArrowheads="1"/>
            </p:cNvSpPr>
            <p:nvPr/>
          </p:nvSpPr>
          <p:spPr bwMode="auto">
            <a:xfrm>
              <a:off x="1727" y="2640"/>
              <a:ext cx="214" cy="21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68" name="Oval 28"/>
            <p:cNvSpPr>
              <a:spLocks noChangeArrowheads="1"/>
            </p:cNvSpPr>
            <p:nvPr/>
          </p:nvSpPr>
          <p:spPr bwMode="auto">
            <a:xfrm>
              <a:off x="1208" y="2731"/>
              <a:ext cx="98" cy="275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69" name="Oval 29"/>
            <p:cNvSpPr>
              <a:spLocks noChangeArrowheads="1"/>
            </p:cNvSpPr>
            <p:nvPr/>
          </p:nvSpPr>
          <p:spPr bwMode="auto">
            <a:xfrm rot="1964114">
              <a:off x="1392" y="3189"/>
              <a:ext cx="91" cy="275"/>
            </a:xfrm>
            <a:prstGeom prst="ellips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70" name="Oval 30"/>
            <p:cNvSpPr>
              <a:spLocks noChangeArrowheads="1"/>
            </p:cNvSpPr>
            <p:nvPr/>
          </p:nvSpPr>
          <p:spPr bwMode="auto">
            <a:xfrm rot="-1906855">
              <a:off x="1178" y="3616"/>
              <a:ext cx="128" cy="2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71" name="Oval 31"/>
            <p:cNvSpPr>
              <a:spLocks noChangeArrowheads="1"/>
            </p:cNvSpPr>
            <p:nvPr/>
          </p:nvSpPr>
          <p:spPr bwMode="auto">
            <a:xfrm rot="-1906855">
              <a:off x="1813" y="3875"/>
              <a:ext cx="129" cy="62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72" name="Oval 32"/>
            <p:cNvSpPr>
              <a:spLocks noChangeArrowheads="1"/>
            </p:cNvSpPr>
            <p:nvPr/>
          </p:nvSpPr>
          <p:spPr bwMode="auto">
            <a:xfrm rot="19693145" flipV="1">
              <a:off x="1880" y="3220"/>
              <a:ext cx="129" cy="92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73" name="Oval 33"/>
            <p:cNvSpPr>
              <a:spLocks noChangeArrowheads="1"/>
            </p:cNvSpPr>
            <p:nvPr/>
          </p:nvSpPr>
          <p:spPr bwMode="auto">
            <a:xfrm rot="-2536043">
              <a:off x="1452" y="2669"/>
              <a:ext cx="160" cy="306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74" name="Oval 34"/>
            <p:cNvSpPr>
              <a:spLocks noChangeArrowheads="1"/>
            </p:cNvSpPr>
            <p:nvPr/>
          </p:nvSpPr>
          <p:spPr bwMode="auto">
            <a:xfrm rot="-2536043">
              <a:off x="1483" y="3098"/>
              <a:ext cx="160" cy="305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75" name="Oval 35"/>
            <p:cNvSpPr>
              <a:spLocks noChangeArrowheads="1"/>
            </p:cNvSpPr>
            <p:nvPr/>
          </p:nvSpPr>
          <p:spPr bwMode="auto">
            <a:xfrm>
              <a:off x="1758" y="3067"/>
              <a:ext cx="214" cy="21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76" name="Oval 36"/>
            <p:cNvSpPr>
              <a:spLocks noChangeArrowheads="1"/>
            </p:cNvSpPr>
            <p:nvPr/>
          </p:nvSpPr>
          <p:spPr bwMode="auto">
            <a:xfrm>
              <a:off x="1269" y="3616"/>
              <a:ext cx="214" cy="21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77" name="Oval 37"/>
            <p:cNvSpPr>
              <a:spLocks noChangeArrowheads="1"/>
            </p:cNvSpPr>
            <p:nvPr/>
          </p:nvSpPr>
          <p:spPr bwMode="auto">
            <a:xfrm rot="-2536043">
              <a:off x="1972" y="3647"/>
              <a:ext cx="158" cy="306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300664" y="4267202"/>
            <a:ext cx="3309938" cy="1958976"/>
            <a:chOff x="3339" y="2386"/>
            <a:chExt cx="2085" cy="1234"/>
          </a:xfrm>
        </p:grpSpPr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4229" y="2781"/>
              <a:ext cx="606" cy="651"/>
              <a:chOff x="720" y="3120"/>
              <a:chExt cx="864" cy="816"/>
            </a:xfrm>
          </p:grpSpPr>
          <p:sp>
            <p:nvSpPr>
              <p:cNvPr id="126243" name="Line 40"/>
              <p:cNvSpPr>
                <a:spLocks noChangeShapeType="1"/>
              </p:cNvSpPr>
              <p:nvPr/>
            </p:nvSpPr>
            <p:spPr bwMode="auto">
              <a:xfrm>
                <a:off x="912" y="3696"/>
                <a:ext cx="672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44" name="Line 41"/>
              <p:cNvSpPr>
                <a:spLocks noChangeShapeType="1"/>
              </p:cNvSpPr>
              <p:nvPr/>
            </p:nvSpPr>
            <p:spPr bwMode="auto">
              <a:xfrm flipH="1">
                <a:off x="720" y="3696"/>
                <a:ext cx="192" cy="24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45" name="Line 42"/>
              <p:cNvSpPr>
                <a:spLocks noChangeShapeType="1"/>
              </p:cNvSpPr>
              <p:nvPr/>
            </p:nvSpPr>
            <p:spPr bwMode="auto">
              <a:xfrm flipV="1">
                <a:off x="912" y="3120"/>
                <a:ext cx="0" cy="576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6237" name="Oval 43"/>
            <p:cNvSpPr>
              <a:spLocks noChangeArrowheads="1"/>
            </p:cNvSpPr>
            <p:nvPr/>
          </p:nvSpPr>
          <p:spPr bwMode="auto">
            <a:xfrm rot="-2526809">
              <a:off x="4585" y="2924"/>
              <a:ext cx="256" cy="448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38" name="Oval 44"/>
            <p:cNvSpPr>
              <a:spLocks noChangeArrowheads="1"/>
            </p:cNvSpPr>
            <p:nvPr/>
          </p:nvSpPr>
          <p:spPr bwMode="auto">
            <a:xfrm>
              <a:off x="4274" y="2899"/>
              <a:ext cx="311" cy="2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39" name="Text Box 45"/>
            <p:cNvSpPr txBox="1">
              <a:spLocks noChangeArrowheads="1"/>
            </p:cNvSpPr>
            <p:nvPr/>
          </p:nvSpPr>
          <p:spPr bwMode="auto">
            <a:xfrm>
              <a:off x="4506" y="2578"/>
              <a:ext cx="9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 b="0">
                  <a:solidFill>
                    <a:srgbClr val="990000"/>
                  </a:solidFill>
                  <a:ea typeface="SimSun" pitchFamily="2" charset="-122"/>
                  <a:cs typeface="SimSun" pitchFamily="2" charset="-122"/>
                </a:rPr>
                <a:t>Tag Model</a:t>
              </a:r>
            </a:p>
          </p:txBody>
        </p:sp>
        <p:sp>
          <p:nvSpPr>
            <p:cNvPr id="126240" name="Line 46"/>
            <p:cNvSpPr>
              <a:spLocks noChangeShapeType="1"/>
            </p:cNvSpPr>
            <p:nvPr/>
          </p:nvSpPr>
          <p:spPr bwMode="auto">
            <a:xfrm>
              <a:off x="3496" y="3024"/>
              <a:ext cx="643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41" name="Rectangle 47"/>
            <p:cNvSpPr>
              <a:spLocks noChangeArrowheads="1"/>
            </p:cNvSpPr>
            <p:nvPr/>
          </p:nvSpPr>
          <p:spPr bwMode="auto">
            <a:xfrm>
              <a:off x="3339" y="2386"/>
              <a:ext cx="112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990000"/>
                  </a:solidFill>
                  <a:ea typeface="SimSun" pitchFamily="2" charset="-122"/>
                  <a:cs typeface="SimSun" pitchFamily="2" charset="-122"/>
                </a:rPr>
                <a:t>Mixture</a:t>
              </a:r>
              <a:r>
                <a:rPr lang="en-US" sz="1800" b="0" dirty="0" smtClean="0">
                  <a:solidFill>
                    <a:srgbClr val="990000"/>
                  </a:solidFill>
                  <a:ea typeface="SimSun" pitchFamily="2" charset="-122"/>
                  <a:cs typeface="SimSun" pitchFamily="2" charset="-122"/>
                </a:rPr>
                <a:t> of song clusters</a:t>
              </a:r>
              <a:endParaRPr lang="en-US" sz="1800" b="0" dirty="0">
                <a:solidFill>
                  <a:srgbClr val="990000"/>
                </a:solidFill>
                <a:ea typeface="SimSun" pitchFamily="2" charset="-122"/>
                <a:cs typeface="SimSun" pitchFamily="2" charset="-122"/>
              </a:endParaRPr>
            </a:p>
          </p:txBody>
        </p:sp>
        <p:sp>
          <p:nvSpPr>
            <p:cNvPr id="126242" name="Text Box 48"/>
            <p:cNvSpPr txBox="1">
              <a:spLocks noChangeArrowheads="1"/>
            </p:cNvSpPr>
            <p:nvPr/>
          </p:nvSpPr>
          <p:spPr bwMode="auto">
            <a:xfrm>
              <a:off x="4311" y="3389"/>
              <a:ext cx="9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>
                  <a:solidFill>
                    <a:srgbClr val="2118E3"/>
                  </a:solidFill>
                  <a:latin typeface="Gill Sans" pitchFamily="-108" charset="0"/>
                  <a:ea typeface="SimSun" pitchFamily="2" charset="-122"/>
                  <a:cs typeface="SimSun" pitchFamily="2" charset="-122"/>
                </a:rPr>
                <a:t>p(</a:t>
              </a:r>
              <a:r>
                <a:rPr lang="en-US" sz="1800" i="1">
                  <a:solidFill>
                    <a:srgbClr val="2118E3"/>
                  </a:solidFill>
                  <a:latin typeface="Gill Sans" pitchFamily="-108" charset="0"/>
                  <a:ea typeface="SimSun" pitchFamily="2" charset="-122"/>
                  <a:cs typeface="SimSun" pitchFamily="2" charset="-122"/>
                </a:rPr>
                <a:t>x</a:t>
              </a:r>
              <a:r>
                <a:rPr lang="en-US" sz="1800">
                  <a:solidFill>
                    <a:srgbClr val="2118E3"/>
                  </a:solidFill>
                  <a:latin typeface="Gill Sans" pitchFamily="-108" charset="0"/>
                  <a:ea typeface="SimSun" pitchFamily="2" charset="-122"/>
                  <a:cs typeface="SimSun" pitchFamily="2" charset="-122"/>
                </a:rPr>
                <a:t>|</a:t>
              </a:r>
              <a:r>
                <a:rPr lang="en-US" sz="1800" i="1">
                  <a:solidFill>
                    <a:srgbClr val="2118E3"/>
                  </a:solidFill>
                  <a:latin typeface="Gill Sans" pitchFamily="-108" charset="0"/>
                  <a:ea typeface="SimSun" pitchFamily="2" charset="-122"/>
                  <a:cs typeface="SimSun" pitchFamily="2" charset="-122"/>
                </a:rPr>
                <a:t>t</a:t>
              </a:r>
              <a:r>
                <a:rPr lang="en-US" sz="1800">
                  <a:solidFill>
                    <a:srgbClr val="2118E3"/>
                  </a:solidFill>
                  <a:latin typeface="Gill Sans" pitchFamily="-108" charset="0"/>
                  <a:ea typeface="SimSun" pitchFamily="2" charset="-122"/>
                  <a:cs typeface="SimSun" pitchFamily="2" charset="-122"/>
                </a:rPr>
                <a:t>)</a:t>
              </a:r>
              <a:endParaRPr lang="en-US" sz="1800" b="0">
                <a:solidFill>
                  <a:srgbClr val="990000"/>
                </a:solidFill>
                <a:latin typeface="Gill Sans" pitchFamily="-108" charset="0"/>
                <a:ea typeface="SimSun" pitchFamily="2" charset="-122"/>
                <a:cs typeface="SimSun" pitchFamily="2" charset="-122"/>
              </a:endParaRPr>
            </a:p>
          </p:txBody>
        </p:sp>
      </p:grpSp>
      <p:sp>
        <p:nvSpPr>
          <p:cNvPr id="125960" name="Line 49"/>
          <p:cNvSpPr>
            <a:spLocks noChangeShapeType="1"/>
          </p:cNvSpPr>
          <p:nvPr/>
        </p:nvSpPr>
        <p:spPr bwMode="auto">
          <a:xfrm>
            <a:off x="2417763" y="5280025"/>
            <a:ext cx="1019175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1" name="Rectangle 50"/>
          <p:cNvSpPr>
            <a:spLocks noChangeArrowheads="1"/>
          </p:cNvSpPr>
          <p:nvPr/>
        </p:nvSpPr>
        <p:spPr bwMode="auto">
          <a:xfrm>
            <a:off x="2057400" y="4876800"/>
            <a:ext cx="1785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b="0" dirty="0" smtClean="0">
                <a:solidFill>
                  <a:srgbClr val="990000"/>
                </a:solidFill>
                <a:ea typeface="SimSun" pitchFamily="2" charset="-122"/>
                <a:cs typeface="SimSun" pitchFamily="2" charset="-122"/>
              </a:rPr>
              <a:t>clusters</a:t>
            </a:r>
            <a:endParaRPr lang="en-US" sz="1800" b="0" dirty="0">
              <a:solidFill>
                <a:srgbClr val="990000"/>
              </a:solidFill>
              <a:ea typeface="SimSun" pitchFamily="2" charset="-122"/>
              <a:cs typeface="SimSun" pitchFamily="2" charset="-122"/>
            </a:endParaRP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493713" y="4143375"/>
            <a:ext cx="1770062" cy="2295525"/>
            <a:chOff x="311" y="1728"/>
            <a:chExt cx="1115" cy="1446"/>
          </a:xfrm>
        </p:grpSpPr>
        <p:sp>
          <p:nvSpPr>
            <p:cNvPr id="125963" name="Line 52"/>
            <p:cNvSpPr>
              <a:spLocks noChangeShapeType="1"/>
            </p:cNvSpPr>
            <p:nvPr/>
          </p:nvSpPr>
          <p:spPr bwMode="auto">
            <a:xfrm>
              <a:off x="548" y="2158"/>
              <a:ext cx="255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4" name="Line 53"/>
            <p:cNvSpPr>
              <a:spLocks noChangeShapeType="1"/>
            </p:cNvSpPr>
            <p:nvPr/>
          </p:nvSpPr>
          <p:spPr bwMode="auto">
            <a:xfrm flipH="1">
              <a:off x="476" y="2158"/>
              <a:ext cx="72" cy="10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5" name="Line 54"/>
            <p:cNvSpPr>
              <a:spLocks noChangeShapeType="1"/>
            </p:cNvSpPr>
            <p:nvPr/>
          </p:nvSpPr>
          <p:spPr bwMode="auto">
            <a:xfrm flipV="1">
              <a:off x="548" y="1901"/>
              <a:ext cx="1" cy="25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6" name="Line 55"/>
            <p:cNvSpPr>
              <a:spLocks noChangeShapeType="1"/>
            </p:cNvSpPr>
            <p:nvPr/>
          </p:nvSpPr>
          <p:spPr bwMode="auto">
            <a:xfrm>
              <a:off x="570" y="2526"/>
              <a:ext cx="254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7" name="Line 56"/>
            <p:cNvSpPr>
              <a:spLocks noChangeShapeType="1"/>
            </p:cNvSpPr>
            <p:nvPr/>
          </p:nvSpPr>
          <p:spPr bwMode="auto">
            <a:xfrm flipH="1">
              <a:off x="497" y="2526"/>
              <a:ext cx="73" cy="10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8" name="Line 57"/>
            <p:cNvSpPr>
              <a:spLocks noChangeShapeType="1"/>
            </p:cNvSpPr>
            <p:nvPr/>
          </p:nvSpPr>
          <p:spPr bwMode="auto">
            <a:xfrm flipV="1">
              <a:off x="570" y="2268"/>
              <a:ext cx="1" cy="258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9" name="Line 58"/>
            <p:cNvSpPr>
              <a:spLocks noChangeShapeType="1"/>
            </p:cNvSpPr>
            <p:nvPr/>
          </p:nvSpPr>
          <p:spPr bwMode="auto">
            <a:xfrm>
              <a:off x="1016" y="2158"/>
              <a:ext cx="253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0" name="Line 59"/>
            <p:cNvSpPr>
              <a:spLocks noChangeShapeType="1"/>
            </p:cNvSpPr>
            <p:nvPr/>
          </p:nvSpPr>
          <p:spPr bwMode="auto">
            <a:xfrm flipH="1">
              <a:off x="943" y="2158"/>
              <a:ext cx="73" cy="10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1" name="Line 60"/>
            <p:cNvSpPr>
              <a:spLocks noChangeShapeType="1"/>
            </p:cNvSpPr>
            <p:nvPr/>
          </p:nvSpPr>
          <p:spPr bwMode="auto">
            <a:xfrm flipV="1">
              <a:off x="1016" y="1901"/>
              <a:ext cx="1" cy="25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2" name="Line 61"/>
            <p:cNvSpPr>
              <a:spLocks noChangeShapeType="1"/>
            </p:cNvSpPr>
            <p:nvPr/>
          </p:nvSpPr>
          <p:spPr bwMode="auto">
            <a:xfrm>
              <a:off x="1037" y="2526"/>
              <a:ext cx="254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3" name="Line 62"/>
            <p:cNvSpPr>
              <a:spLocks noChangeShapeType="1"/>
            </p:cNvSpPr>
            <p:nvPr/>
          </p:nvSpPr>
          <p:spPr bwMode="auto">
            <a:xfrm flipH="1">
              <a:off x="963" y="2526"/>
              <a:ext cx="74" cy="10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4" name="Line 63"/>
            <p:cNvSpPr>
              <a:spLocks noChangeShapeType="1"/>
            </p:cNvSpPr>
            <p:nvPr/>
          </p:nvSpPr>
          <p:spPr bwMode="auto">
            <a:xfrm flipV="1">
              <a:off x="1037" y="2268"/>
              <a:ext cx="1" cy="258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5" name="Line 64"/>
            <p:cNvSpPr>
              <a:spLocks noChangeShapeType="1"/>
            </p:cNvSpPr>
            <p:nvPr/>
          </p:nvSpPr>
          <p:spPr bwMode="auto">
            <a:xfrm>
              <a:off x="570" y="2995"/>
              <a:ext cx="254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6" name="Line 65"/>
            <p:cNvSpPr>
              <a:spLocks noChangeShapeType="1"/>
            </p:cNvSpPr>
            <p:nvPr/>
          </p:nvSpPr>
          <p:spPr bwMode="auto">
            <a:xfrm flipH="1">
              <a:off x="497" y="2995"/>
              <a:ext cx="73" cy="10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7" name="Line 66"/>
            <p:cNvSpPr>
              <a:spLocks noChangeShapeType="1"/>
            </p:cNvSpPr>
            <p:nvPr/>
          </p:nvSpPr>
          <p:spPr bwMode="auto">
            <a:xfrm flipV="1">
              <a:off x="570" y="2738"/>
              <a:ext cx="1" cy="25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8" name="Line 67"/>
            <p:cNvSpPr>
              <a:spLocks noChangeShapeType="1"/>
            </p:cNvSpPr>
            <p:nvPr/>
          </p:nvSpPr>
          <p:spPr bwMode="auto">
            <a:xfrm>
              <a:off x="1037" y="2995"/>
              <a:ext cx="254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9" name="Line 68"/>
            <p:cNvSpPr>
              <a:spLocks noChangeShapeType="1"/>
            </p:cNvSpPr>
            <p:nvPr/>
          </p:nvSpPr>
          <p:spPr bwMode="auto">
            <a:xfrm flipH="1">
              <a:off x="963" y="2995"/>
              <a:ext cx="74" cy="10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80" name="Line 69"/>
            <p:cNvSpPr>
              <a:spLocks noChangeShapeType="1"/>
            </p:cNvSpPr>
            <p:nvPr/>
          </p:nvSpPr>
          <p:spPr bwMode="auto">
            <a:xfrm flipV="1">
              <a:off x="1037" y="2738"/>
              <a:ext cx="1" cy="25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81" name="Rectangle 70"/>
            <p:cNvSpPr>
              <a:spLocks noChangeArrowheads="1"/>
            </p:cNvSpPr>
            <p:nvPr/>
          </p:nvSpPr>
          <p:spPr bwMode="auto">
            <a:xfrm>
              <a:off x="336" y="1728"/>
              <a:ext cx="1090" cy="1433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82" name="Text Box 71"/>
            <p:cNvSpPr txBox="1">
              <a:spLocks noChangeArrowheads="1"/>
            </p:cNvSpPr>
            <p:nvPr/>
          </p:nvSpPr>
          <p:spPr bwMode="auto">
            <a:xfrm>
              <a:off x="500" y="1743"/>
              <a:ext cx="668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990000"/>
                  </a:solidFill>
                  <a:ea typeface="SimSun" pitchFamily="2" charset="-122"/>
                  <a:cs typeface="SimSun" pitchFamily="2" charset="-122"/>
                </a:rPr>
                <a:t>romantic</a:t>
              </a:r>
            </a:p>
          </p:txBody>
        </p:sp>
        <p:grpSp>
          <p:nvGrpSpPr>
            <p:cNvPr id="6" name="Group 72"/>
            <p:cNvGrpSpPr>
              <a:grpSpLocks/>
            </p:cNvGrpSpPr>
            <p:nvPr/>
          </p:nvGrpSpPr>
          <p:grpSpPr bwMode="auto">
            <a:xfrm>
              <a:off x="1182" y="1962"/>
              <a:ext cx="210" cy="267"/>
              <a:chOff x="3983" y="3662"/>
              <a:chExt cx="304" cy="342"/>
            </a:xfrm>
          </p:grpSpPr>
          <p:sp>
            <p:nvSpPr>
              <p:cNvPr id="126226" name="Text Box 73"/>
              <p:cNvSpPr txBox="1">
                <a:spLocks noChangeArrowheads="1"/>
              </p:cNvSpPr>
              <p:nvPr/>
            </p:nvSpPr>
            <p:spPr bwMode="auto">
              <a:xfrm rot="2901055">
                <a:off x="3995" y="3662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27" name="Text Box 74"/>
              <p:cNvSpPr txBox="1">
                <a:spLocks noChangeArrowheads="1"/>
              </p:cNvSpPr>
              <p:nvPr/>
            </p:nvSpPr>
            <p:spPr bwMode="auto">
              <a:xfrm rot="2901055">
                <a:off x="4090" y="3758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28" name="Text Box 75"/>
              <p:cNvSpPr txBox="1">
                <a:spLocks noChangeArrowheads="1"/>
              </p:cNvSpPr>
              <p:nvPr/>
            </p:nvSpPr>
            <p:spPr bwMode="auto">
              <a:xfrm rot="2901055">
                <a:off x="4042" y="3758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29" name="Text Box 76"/>
              <p:cNvSpPr txBox="1">
                <a:spLocks noChangeArrowheads="1"/>
              </p:cNvSpPr>
              <p:nvPr/>
            </p:nvSpPr>
            <p:spPr bwMode="auto">
              <a:xfrm rot="2901055">
                <a:off x="4091" y="3662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30" name="Text Box 77"/>
              <p:cNvSpPr txBox="1">
                <a:spLocks noChangeArrowheads="1"/>
              </p:cNvSpPr>
              <p:nvPr/>
            </p:nvSpPr>
            <p:spPr bwMode="auto">
              <a:xfrm rot="2901055">
                <a:off x="4039" y="3709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31" name="Text Box 78"/>
              <p:cNvSpPr txBox="1">
                <a:spLocks noChangeArrowheads="1"/>
              </p:cNvSpPr>
              <p:nvPr/>
            </p:nvSpPr>
            <p:spPr bwMode="auto">
              <a:xfrm rot="2901055">
                <a:off x="3983" y="3713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32" name="Text Box 79"/>
              <p:cNvSpPr txBox="1">
                <a:spLocks noChangeArrowheads="1"/>
              </p:cNvSpPr>
              <p:nvPr/>
            </p:nvSpPr>
            <p:spPr bwMode="auto">
              <a:xfrm rot="2901055">
                <a:off x="4078" y="3809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33" name="Text Box 80"/>
              <p:cNvSpPr txBox="1">
                <a:spLocks noChangeArrowheads="1"/>
              </p:cNvSpPr>
              <p:nvPr/>
            </p:nvSpPr>
            <p:spPr bwMode="auto">
              <a:xfrm rot="2901055">
                <a:off x="4031" y="3809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34" name="Text Box 81"/>
              <p:cNvSpPr txBox="1">
                <a:spLocks noChangeArrowheads="1"/>
              </p:cNvSpPr>
              <p:nvPr/>
            </p:nvSpPr>
            <p:spPr bwMode="auto">
              <a:xfrm rot="2901055">
                <a:off x="4077" y="3713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35" name="Text Box 82"/>
              <p:cNvSpPr txBox="1">
                <a:spLocks noChangeArrowheads="1"/>
              </p:cNvSpPr>
              <p:nvPr/>
            </p:nvSpPr>
            <p:spPr bwMode="auto">
              <a:xfrm rot="2901055">
                <a:off x="3971" y="3802"/>
                <a:ext cx="247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>
                <a:prstTxWarp prst="textNoShape">
                  <a:avLst/>
                </a:prstTxWarp>
                <a:spAutoFit/>
              </a:bodyPr>
              <a:lstStyle/>
              <a:p>
                <a:endPara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endParaRPr>
              </a:p>
            </p:txBody>
          </p:sp>
        </p:grpSp>
        <p:grpSp>
          <p:nvGrpSpPr>
            <p:cNvPr id="7" name="Group 83"/>
            <p:cNvGrpSpPr>
              <a:grpSpLocks/>
            </p:cNvGrpSpPr>
            <p:nvPr/>
          </p:nvGrpSpPr>
          <p:grpSpPr bwMode="auto">
            <a:xfrm>
              <a:off x="867" y="1872"/>
              <a:ext cx="243" cy="300"/>
              <a:chOff x="4020" y="3648"/>
              <a:chExt cx="243" cy="300"/>
            </a:xfrm>
          </p:grpSpPr>
          <p:sp>
            <p:nvSpPr>
              <p:cNvPr id="126216" name="Text Box 84"/>
              <p:cNvSpPr txBox="1">
                <a:spLocks noChangeArrowheads="1"/>
              </p:cNvSpPr>
              <p:nvPr/>
            </p:nvSpPr>
            <p:spPr bwMode="auto">
              <a:xfrm rot="2901055">
                <a:off x="4024" y="3656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17" name="Text Box 85"/>
              <p:cNvSpPr txBox="1">
                <a:spLocks noChangeArrowheads="1"/>
              </p:cNvSpPr>
              <p:nvPr/>
            </p:nvSpPr>
            <p:spPr bwMode="auto">
              <a:xfrm rot="2901055">
                <a:off x="4120" y="3752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18" name="Text Box 86"/>
              <p:cNvSpPr txBox="1">
                <a:spLocks noChangeArrowheads="1"/>
              </p:cNvSpPr>
              <p:nvPr/>
            </p:nvSpPr>
            <p:spPr bwMode="auto">
              <a:xfrm rot="2901055">
                <a:off x="4072" y="3752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19" name="Text Box 87"/>
              <p:cNvSpPr txBox="1">
                <a:spLocks noChangeArrowheads="1"/>
              </p:cNvSpPr>
              <p:nvPr/>
            </p:nvSpPr>
            <p:spPr bwMode="auto">
              <a:xfrm rot="2901055">
                <a:off x="4120" y="3656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20" name="Text Box 88"/>
              <p:cNvSpPr txBox="1">
                <a:spLocks noChangeArrowheads="1"/>
              </p:cNvSpPr>
              <p:nvPr/>
            </p:nvSpPr>
            <p:spPr bwMode="auto">
              <a:xfrm rot="2901055">
                <a:off x="4072" y="3704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21" name="Text Box 89"/>
              <p:cNvSpPr txBox="1">
                <a:spLocks noChangeArrowheads="1"/>
              </p:cNvSpPr>
              <p:nvPr/>
            </p:nvSpPr>
            <p:spPr bwMode="auto">
              <a:xfrm rot="2901055">
                <a:off x="4012" y="3708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22" name="Text Box 90"/>
              <p:cNvSpPr txBox="1">
                <a:spLocks noChangeArrowheads="1"/>
              </p:cNvSpPr>
              <p:nvPr/>
            </p:nvSpPr>
            <p:spPr bwMode="auto">
              <a:xfrm rot="2901055">
                <a:off x="4108" y="3804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23" name="Text Box 91"/>
              <p:cNvSpPr txBox="1">
                <a:spLocks noChangeArrowheads="1"/>
              </p:cNvSpPr>
              <p:nvPr/>
            </p:nvSpPr>
            <p:spPr bwMode="auto">
              <a:xfrm rot="2901055">
                <a:off x="4060" y="3804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24" name="Text Box 92"/>
              <p:cNvSpPr txBox="1">
                <a:spLocks noChangeArrowheads="1"/>
              </p:cNvSpPr>
              <p:nvPr/>
            </p:nvSpPr>
            <p:spPr bwMode="auto">
              <a:xfrm rot="2901055">
                <a:off x="4108" y="3708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25" name="Text Box 93"/>
              <p:cNvSpPr txBox="1">
                <a:spLocks noChangeArrowheads="1"/>
              </p:cNvSpPr>
              <p:nvPr/>
            </p:nvSpPr>
            <p:spPr bwMode="auto">
              <a:xfrm rot="2901055">
                <a:off x="4060" y="3756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8" name="Group 94"/>
            <p:cNvGrpSpPr>
              <a:grpSpLocks/>
            </p:cNvGrpSpPr>
            <p:nvPr/>
          </p:nvGrpSpPr>
          <p:grpSpPr bwMode="auto">
            <a:xfrm>
              <a:off x="1044" y="1872"/>
              <a:ext cx="243" cy="300"/>
              <a:chOff x="4020" y="3648"/>
              <a:chExt cx="243" cy="300"/>
            </a:xfrm>
          </p:grpSpPr>
          <p:sp>
            <p:nvSpPr>
              <p:cNvPr id="126206" name="Text Box 95"/>
              <p:cNvSpPr txBox="1">
                <a:spLocks noChangeArrowheads="1"/>
              </p:cNvSpPr>
              <p:nvPr/>
            </p:nvSpPr>
            <p:spPr bwMode="auto">
              <a:xfrm rot="2901055">
                <a:off x="4024" y="3656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</a:rPr>
                  <a:t>+</a:t>
                </a:r>
              </a:p>
            </p:txBody>
          </p:sp>
          <p:sp>
            <p:nvSpPr>
              <p:cNvPr id="126207" name="Text Box 96"/>
              <p:cNvSpPr txBox="1">
                <a:spLocks noChangeArrowheads="1"/>
              </p:cNvSpPr>
              <p:nvPr/>
            </p:nvSpPr>
            <p:spPr bwMode="auto">
              <a:xfrm rot="2901055">
                <a:off x="4120" y="3752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</a:rPr>
                  <a:t>+</a:t>
                </a:r>
              </a:p>
            </p:txBody>
          </p:sp>
          <p:sp>
            <p:nvSpPr>
              <p:cNvPr id="126208" name="Text Box 97"/>
              <p:cNvSpPr txBox="1">
                <a:spLocks noChangeArrowheads="1"/>
              </p:cNvSpPr>
              <p:nvPr/>
            </p:nvSpPr>
            <p:spPr bwMode="auto">
              <a:xfrm rot="2901055">
                <a:off x="4072" y="3752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</a:rPr>
                  <a:t>+</a:t>
                </a:r>
              </a:p>
            </p:txBody>
          </p:sp>
          <p:sp>
            <p:nvSpPr>
              <p:cNvPr id="126209" name="Text Box 98"/>
              <p:cNvSpPr txBox="1">
                <a:spLocks noChangeArrowheads="1"/>
              </p:cNvSpPr>
              <p:nvPr/>
            </p:nvSpPr>
            <p:spPr bwMode="auto">
              <a:xfrm rot="2901055">
                <a:off x="4120" y="3656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</a:rPr>
                  <a:t>+</a:t>
                </a:r>
              </a:p>
            </p:txBody>
          </p:sp>
          <p:sp>
            <p:nvSpPr>
              <p:cNvPr id="126210" name="Text Box 99"/>
              <p:cNvSpPr txBox="1">
                <a:spLocks noChangeArrowheads="1"/>
              </p:cNvSpPr>
              <p:nvPr/>
            </p:nvSpPr>
            <p:spPr bwMode="auto">
              <a:xfrm rot="2901055">
                <a:off x="4072" y="3704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</a:rPr>
                  <a:t>+</a:t>
                </a:r>
              </a:p>
            </p:txBody>
          </p:sp>
          <p:sp>
            <p:nvSpPr>
              <p:cNvPr id="126211" name="Text Box 100"/>
              <p:cNvSpPr txBox="1">
                <a:spLocks noChangeArrowheads="1"/>
              </p:cNvSpPr>
              <p:nvPr/>
            </p:nvSpPr>
            <p:spPr bwMode="auto">
              <a:xfrm rot="2901055">
                <a:off x="4012" y="3708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</a:rPr>
                  <a:t>+</a:t>
                </a:r>
              </a:p>
            </p:txBody>
          </p:sp>
          <p:sp>
            <p:nvSpPr>
              <p:cNvPr id="126212" name="Text Box 101"/>
              <p:cNvSpPr txBox="1">
                <a:spLocks noChangeArrowheads="1"/>
              </p:cNvSpPr>
              <p:nvPr/>
            </p:nvSpPr>
            <p:spPr bwMode="auto">
              <a:xfrm rot="2901055">
                <a:off x="4108" y="3804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</a:rPr>
                  <a:t>+</a:t>
                </a:r>
              </a:p>
            </p:txBody>
          </p:sp>
          <p:sp>
            <p:nvSpPr>
              <p:cNvPr id="126213" name="Text Box 102"/>
              <p:cNvSpPr txBox="1">
                <a:spLocks noChangeArrowheads="1"/>
              </p:cNvSpPr>
              <p:nvPr/>
            </p:nvSpPr>
            <p:spPr bwMode="auto">
              <a:xfrm rot="2901055">
                <a:off x="4060" y="3804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</a:rPr>
                  <a:t>+</a:t>
                </a:r>
              </a:p>
            </p:txBody>
          </p:sp>
          <p:sp>
            <p:nvSpPr>
              <p:cNvPr id="126214" name="Text Box 103"/>
              <p:cNvSpPr txBox="1">
                <a:spLocks noChangeArrowheads="1"/>
              </p:cNvSpPr>
              <p:nvPr/>
            </p:nvSpPr>
            <p:spPr bwMode="auto">
              <a:xfrm rot="2901055">
                <a:off x="4108" y="3708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</a:rPr>
                  <a:t>+</a:t>
                </a:r>
              </a:p>
            </p:txBody>
          </p:sp>
          <p:sp>
            <p:nvSpPr>
              <p:cNvPr id="126215" name="Text Box 104"/>
              <p:cNvSpPr txBox="1">
                <a:spLocks noChangeArrowheads="1"/>
              </p:cNvSpPr>
              <p:nvPr/>
            </p:nvSpPr>
            <p:spPr bwMode="auto">
              <a:xfrm rot="2901055">
                <a:off x="4060" y="3756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</a:rPr>
                  <a:t>+</a:t>
                </a:r>
              </a:p>
            </p:txBody>
          </p:sp>
        </p:grpSp>
        <p:grpSp>
          <p:nvGrpSpPr>
            <p:cNvPr id="9" name="Group 105"/>
            <p:cNvGrpSpPr>
              <a:grpSpLocks/>
            </p:cNvGrpSpPr>
            <p:nvPr/>
          </p:nvGrpSpPr>
          <p:grpSpPr bwMode="auto">
            <a:xfrm>
              <a:off x="938" y="1890"/>
              <a:ext cx="225" cy="270"/>
              <a:chOff x="4009" y="3652"/>
              <a:chExt cx="268" cy="337"/>
            </a:xfrm>
          </p:grpSpPr>
          <p:sp>
            <p:nvSpPr>
              <p:cNvPr id="126196" name="Text Box 106"/>
              <p:cNvSpPr txBox="1">
                <a:spLocks noChangeArrowheads="1"/>
              </p:cNvSpPr>
              <p:nvPr/>
            </p:nvSpPr>
            <p:spPr bwMode="auto">
              <a:xfrm rot="2901055">
                <a:off x="4003" y="36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97" name="Text Box 107"/>
              <p:cNvSpPr txBox="1">
                <a:spLocks noChangeArrowheads="1"/>
              </p:cNvSpPr>
              <p:nvPr/>
            </p:nvSpPr>
            <p:spPr bwMode="auto">
              <a:xfrm rot="2901055">
                <a:off x="4101" y="3762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98" name="Text Box 108"/>
              <p:cNvSpPr txBox="1">
                <a:spLocks noChangeArrowheads="1"/>
              </p:cNvSpPr>
              <p:nvPr/>
            </p:nvSpPr>
            <p:spPr bwMode="auto">
              <a:xfrm rot="2901055">
                <a:off x="4053" y="3762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99" name="Text Box 109"/>
              <p:cNvSpPr txBox="1">
                <a:spLocks noChangeArrowheads="1"/>
              </p:cNvSpPr>
              <p:nvPr/>
            </p:nvSpPr>
            <p:spPr bwMode="auto">
              <a:xfrm rot="2901055">
                <a:off x="4102" y="36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00" name="Text Box 110"/>
              <p:cNvSpPr txBox="1">
                <a:spLocks noChangeArrowheads="1"/>
              </p:cNvSpPr>
              <p:nvPr/>
            </p:nvSpPr>
            <p:spPr bwMode="auto">
              <a:xfrm rot="2901055">
                <a:off x="4053" y="37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01" name="Text Box 111"/>
              <p:cNvSpPr txBox="1">
                <a:spLocks noChangeArrowheads="1"/>
              </p:cNvSpPr>
              <p:nvPr/>
            </p:nvSpPr>
            <p:spPr bwMode="auto">
              <a:xfrm rot="2901055">
                <a:off x="3995" y="3720"/>
                <a:ext cx="18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02" name="Text Box 112"/>
              <p:cNvSpPr txBox="1">
                <a:spLocks noChangeArrowheads="1"/>
              </p:cNvSpPr>
              <p:nvPr/>
            </p:nvSpPr>
            <p:spPr bwMode="auto">
              <a:xfrm rot="2901055">
                <a:off x="4090" y="38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03" name="Text Box 113"/>
              <p:cNvSpPr txBox="1">
                <a:spLocks noChangeArrowheads="1"/>
              </p:cNvSpPr>
              <p:nvPr/>
            </p:nvSpPr>
            <p:spPr bwMode="auto">
              <a:xfrm rot="2901055">
                <a:off x="4041" y="38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04" name="Text Box 114"/>
              <p:cNvSpPr txBox="1">
                <a:spLocks noChangeArrowheads="1"/>
              </p:cNvSpPr>
              <p:nvPr/>
            </p:nvSpPr>
            <p:spPr bwMode="auto">
              <a:xfrm rot="2901055">
                <a:off x="4090" y="3720"/>
                <a:ext cx="18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05" name="Text Box 115"/>
              <p:cNvSpPr txBox="1">
                <a:spLocks noChangeArrowheads="1"/>
              </p:cNvSpPr>
              <p:nvPr/>
            </p:nvSpPr>
            <p:spPr bwMode="auto">
              <a:xfrm rot="2901055">
                <a:off x="4040" y="37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10" name="Group 116"/>
            <p:cNvGrpSpPr>
              <a:grpSpLocks/>
            </p:cNvGrpSpPr>
            <p:nvPr/>
          </p:nvGrpSpPr>
          <p:grpSpPr bwMode="auto">
            <a:xfrm>
              <a:off x="1056" y="1920"/>
              <a:ext cx="225" cy="272"/>
              <a:chOff x="3997" y="3668"/>
              <a:chExt cx="280" cy="339"/>
            </a:xfrm>
          </p:grpSpPr>
          <p:sp>
            <p:nvSpPr>
              <p:cNvPr id="126186" name="Text Box 117"/>
              <p:cNvSpPr txBox="1">
                <a:spLocks noChangeArrowheads="1"/>
              </p:cNvSpPr>
              <p:nvPr/>
            </p:nvSpPr>
            <p:spPr bwMode="auto">
              <a:xfrm rot="2901055">
                <a:off x="3986" y="3679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87" name="Text Box 118"/>
              <p:cNvSpPr txBox="1">
                <a:spLocks noChangeArrowheads="1"/>
              </p:cNvSpPr>
              <p:nvPr/>
            </p:nvSpPr>
            <p:spPr bwMode="auto">
              <a:xfrm rot="2901055">
                <a:off x="4098" y="377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88" name="Text Box 119"/>
              <p:cNvSpPr txBox="1">
                <a:spLocks noChangeArrowheads="1"/>
              </p:cNvSpPr>
              <p:nvPr/>
            </p:nvSpPr>
            <p:spPr bwMode="auto">
              <a:xfrm rot="2901055">
                <a:off x="4052" y="377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89" name="Text Box 120"/>
              <p:cNvSpPr txBox="1">
                <a:spLocks noChangeArrowheads="1"/>
              </p:cNvSpPr>
              <p:nvPr/>
            </p:nvSpPr>
            <p:spPr bwMode="auto">
              <a:xfrm rot="2901055">
                <a:off x="4082" y="3679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90" name="Text Box 121"/>
              <p:cNvSpPr txBox="1">
                <a:spLocks noChangeArrowheads="1"/>
              </p:cNvSpPr>
              <p:nvPr/>
            </p:nvSpPr>
            <p:spPr bwMode="auto">
              <a:xfrm rot="2901055">
                <a:off x="4054" y="3728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91" name="Text Box 122"/>
              <p:cNvSpPr txBox="1">
                <a:spLocks noChangeArrowheads="1"/>
              </p:cNvSpPr>
              <p:nvPr/>
            </p:nvSpPr>
            <p:spPr bwMode="auto">
              <a:xfrm rot="2901055">
                <a:off x="3988" y="373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92" name="Text Box 123"/>
              <p:cNvSpPr txBox="1">
                <a:spLocks noChangeArrowheads="1"/>
              </p:cNvSpPr>
              <p:nvPr/>
            </p:nvSpPr>
            <p:spPr bwMode="auto">
              <a:xfrm rot="2901055">
                <a:off x="4084" y="3827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93" name="Text Box 124"/>
              <p:cNvSpPr txBox="1">
                <a:spLocks noChangeArrowheads="1"/>
              </p:cNvSpPr>
              <p:nvPr/>
            </p:nvSpPr>
            <p:spPr bwMode="auto">
              <a:xfrm rot="2901055">
                <a:off x="4039" y="3829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94" name="Text Box 125"/>
              <p:cNvSpPr txBox="1">
                <a:spLocks noChangeArrowheads="1"/>
              </p:cNvSpPr>
              <p:nvPr/>
            </p:nvSpPr>
            <p:spPr bwMode="auto">
              <a:xfrm rot="2901055">
                <a:off x="4088" y="373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95" name="Text Box 126"/>
              <p:cNvSpPr txBox="1">
                <a:spLocks noChangeArrowheads="1"/>
              </p:cNvSpPr>
              <p:nvPr/>
            </p:nvSpPr>
            <p:spPr bwMode="auto">
              <a:xfrm rot="2901055">
                <a:off x="4037" y="3779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11" name="Group 127"/>
            <p:cNvGrpSpPr>
              <a:grpSpLocks/>
            </p:cNvGrpSpPr>
            <p:nvPr/>
          </p:nvGrpSpPr>
          <p:grpSpPr bwMode="auto">
            <a:xfrm>
              <a:off x="1056" y="2352"/>
              <a:ext cx="199" cy="253"/>
              <a:chOff x="3958" y="3659"/>
              <a:chExt cx="335" cy="372"/>
            </a:xfrm>
          </p:grpSpPr>
          <p:sp>
            <p:nvSpPr>
              <p:cNvPr id="126176" name="Text Box 128"/>
              <p:cNvSpPr txBox="1">
                <a:spLocks noChangeArrowheads="1"/>
              </p:cNvSpPr>
              <p:nvPr/>
            </p:nvSpPr>
            <p:spPr bwMode="auto">
              <a:xfrm rot="2901055">
                <a:off x="3972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77" name="Text Box 129"/>
              <p:cNvSpPr txBox="1">
                <a:spLocks noChangeArrowheads="1"/>
              </p:cNvSpPr>
              <p:nvPr/>
            </p:nvSpPr>
            <p:spPr bwMode="auto">
              <a:xfrm rot="2901055">
                <a:off x="4068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78" name="Text Box 130"/>
              <p:cNvSpPr txBox="1">
                <a:spLocks noChangeArrowheads="1"/>
              </p:cNvSpPr>
              <p:nvPr/>
            </p:nvSpPr>
            <p:spPr bwMode="auto">
              <a:xfrm rot="2901055">
                <a:off x="4021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79" name="Text Box 131"/>
              <p:cNvSpPr txBox="1">
                <a:spLocks noChangeArrowheads="1"/>
              </p:cNvSpPr>
              <p:nvPr/>
            </p:nvSpPr>
            <p:spPr bwMode="auto">
              <a:xfrm rot="2901055">
                <a:off x="4068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80" name="Text Box 132"/>
              <p:cNvSpPr txBox="1">
                <a:spLocks noChangeArrowheads="1"/>
              </p:cNvSpPr>
              <p:nvPr/>
            </p:nvSpPr>
            <p:spPr bwMode="auto">
              <a:xfrm rot="2901055">
                <a:off x="4019" y="37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81" name="Text Box 133"/>
              <p:cNvSpPr txBox="1">
                <a:spLocks noChangeArrowheads="1"/>
              </p:cNvSpPr>
              <p:nvPr/>
            </p:nvSpPr>
            <p:spPr bwMode="auto">
              <a:xfrm rot="2901055">
                <a:off x="3960" y="3708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82" name="Text Box 134"/>
              <p:cNvSpPr txBox="1">
                <a:spLocks noChangeArrowheads="1"/>
              </p:cNvSpPr>
              <p:nvPr/>
            </p:nvSpPr>
            <p:spPr bwMode="auto">
              <a:xfrm rot="2901055">
                <a:off x="4054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83" name="Text Box 135"/>
              <p:cNvSpPr txBox="1">
                <a:spLocks noChangeArrowheads="1"/>
              </p:cNvSpPr>
              <p:nvPr/>
            </p:nvSpPr>
            <p:spPr bwMode="auto">
              <a:xfrm rot="2901055">
                <a:off x="4007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84" name="Text Box 136"/>
              <p:cNvSpPr txBox="1">
                <a:spLocks noChangeArrowheads="1"/>
              </p:cNvSpPr>
              <p:nvPr/>
            </p:nvSpPr>
            <p:spPr bwMode="auto">
              <a:xfrm rot="2901055">
                <a:off x="4053" y="3710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85" name="Text Box 137"/>
              <p:cNvSpPr txBox="1">
                <a:spLocks noChangeArrowheads="1"/>
              </p:cNvSpPr>
              <p:nvPr/>
            </p:nvSpPr>
            <p:spPr bwMode="auto">
              <a:xfrm rot="2901055">
                <a:off x="4005" y="3757"/>
                <a:ext cx="22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12" name="Group 138"/>
            <p:cNvGrpSpPr>
              <a:grpSpLocks/>
            </p:cNvGrpSpPr>
            <p:nvPr/>
          </p:nvGrpSpPr>
          <p:grpSpPr bwMode="auto">
            <a:xfrm>
              <a:off x="978" y="2921"/>
              <a:ext cx="199" cy="253"/>
              <a:chOff x="3958" y="3659"/>
              <a:chExt cx="335" cy="372"/>
            </a:xfrm>
          </p:grpSpPr>
          <p:sp>
            <p:nvSpPr>
              <p:cNvPr id="126166" name="Text Box 139"/>
              <p:cNvSpPr txBox="1">
                <a:spLocks noChangeArrowheads="1"/>
              </p:cNvSpPr>
              <p:nvPr/>
            </p:nvSpPr>
            <p:spPr bwMode="auto">
              <a:xfrm rot="2901055">
                <a:off x="3972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67" name="Text Box 140"/>
              <p:cNvSpPr txBox="1">
                <a:spLocks noChangeArrowheads="1"/>
              </p:cNvSpPr>
              <p:nvPr/>
            </p:nvSpPr>
            <p:spPr bwMode="auto">
              <a:xfrm rot="2901055">
                <a:off x="4068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68" name="Text Box 141"/>
              <p:cNvSpPr txBox="1">
                <a:spLocks noChangeArrowheads="1"/>
              </p:cNvSpPr>
              <p:nvPr/>
            </p:nvSpPr>
            <p:spPr bwMode="auto">
              <a:xfrm rot="2901055">
                <a:off x="4021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69" name="Text Box 142"/>
              <p:cNvSpPr txBox="1">
                <a:spLocks noChangeArrowheads="1"/>
              </p:cNvSpPr>
              <p:nvPr/>
            </p:nvSpPr>
            <p:spPr bwMode="auto">
              <a:xfrm rot="2901055">
                <a:off x="4068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70" name="Text Box 143"/>
              <p:cNvSpPr txBox="1">
                <a:spLocks noChangeArrowheads="1"/>
              </p:cNvSpPr>
              <p:nvPr/>
            </p:nvSpPr>
            <p:spPr bwMode="auto">
              <a:xfrm rot="2901055">
                <a:off x="4019" y="37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71" name="Text Box 144"/>
              <p:cNvSpPr txBox="1">
                <a:spLocks noChangeArrowheads="1"/>
              </p:cNvSpPr>
              <p:nvPr/>
            </p:nvSpPr>
            <p:spPr bwMode="auto">
              <a:xfrm rot="2901055">
                <a:off x="3960" y="3708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72" name="Text Box 145"/>
              <p:cNvSpPr txBox="1">
                <a:spLocks noChangeArrowheads="1"/>
              </p:cNvSpPr>
              <p:nvPr/>
            </p:nvSpPr>
            <p:spPr bwMode="auto">
              <a:xfrm rot="2901055">
                <a:off x="4054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73" name="Text Box 146"/>
              <p:cNvSpPr txBox="1">
                <a:spLocks noChangeArrowheads="1"/>
              </p:cNvSpPr>
              <p:nvPr/>
            </p:nvSpPr>
            <p:spPr bwMode="auto">
              <a:xfrm rot="2901055">
                <a:off x="4007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74" name="Text Box 147"/>
              <p:cNvSpPr txBox="1">
                <a:spLocks noChangeArrowheads="1"/>
              </p:cNvSpPr>
              <p:nvPr/>
            </p:nvSpPr>
            <p:spPr bwMode="auto">
              <a:xfrm rot="2901055">
                <a:off x="4053" y="3710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75" name="Text Box 148"/>
              <p:cNvSpPr txBox="1">
                <a:spLocks noChangeArrowheads="1"/>
              </p:cNvSpPr>
              <p:nvPr/>
            </p:nvSpPr>
            <p:spPr bwMode="auto">
              <a:xfrm rot="2901055">
                <a:off x="4005" y="3757"/>
                <a:ext cx="22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13" name="Group 149"/>
            <p:cNvGrpSpPr>
              <a:grpSpLocks/>
            </p:cNvGrpSpPr>
            <p:nvPr/>
          </p:nvGrpSpPr>
          <p:grpSpPr bwMode="auto">
            <a:xfrm>
              <a:off x="903" y="2256"/>
              <a:ext cx="225" cy="270"/>
              <a:chOff x="4009" y="3652"/>
              <a:chExt cx="268" cy="337"/>
            </a:xfrm>
          </p:grpSpPr>
          <p:sp>
            <p:nvSpPr>
              <p:cNvPr id="126156" name="Text Box 150"/>
              <p:cNvSpPr txBox="1">
                <a:spLocks noChangeArrowheads="1"/>
              </p:cNvSpPr>
              <p:nvPr/>
            </p:nvSpPr>
            <p:spPr bwMode="auto">
              <a:xfrm rot="2901055">
                <a:off x="4003" y="36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57" name="Text Box 151"/>
              <p:cNvSpPr txBox="1">
                <a:spLocks noChangeArrowheads="1"/>
              </p:cNvSpPr>
              <p:nvPr/>
            </p:nvSpPr>
            <p:spPr bwMode="auto">
              <a:xfrm rot="2901055">
                <a:off x="4101" y="3762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58" name="Text Box 152"/>
              <p:cNvSpPr txBox="1">
                <a:spLocks noChangeArrowheads="1"/>
              </p:cNvSpPr>
              <p:nvPr/>
            </p:nvSpPr>
            <p:spPr bwMode="auto">
              <a:xfrm rot="2901055">
                <a:off x="4053" y="3762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59" name="Text Box 153"/>
              <p:cNvSpPr txBox="1">
                <a:spLocks noChangeArrowheads="1"/>
              </p:cNvSpPr>
              <p:nvPr/>
            </p:nvSpPr>
            <p:spPr bwMode="auto">
              <a:xfrm rot="2901055">
                <a:off x="4102" y="36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60" name="Text Box 154"/>
              <p:cNvSpPr txBox="1">
                <a:spLocks noChangeArrowheads="1"/>
              </p:cNvSpPr>
              <p:nvPr/>
            </p:nvSpPr>
            <p:spPr bwMode="auto">
              <a:xfrm rot="2901055">
                <a:off x="4053" y="37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61" name="Text Box 155"/>
              <p:cNvSpPr txBox="1">
                <a:spLocks noChangeArrowheads="1"/>
              </p:cNvSpPr>
              <p:nvPr/>
            </p:nvSpPr>
            <p:spPr bwMode="auto">
              <a:xfrm rot="2901055">
                <a:off x="3995" y="3720"/>
                <a:ext cx="18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62" name="Text Box 156"/>
              <p:cNvSpPr txBox="1">
                <a:spLocks noChangeArrowheads="1"/>
              </p:cNvSpPr>
              <p:nvPr/>
            </p:nvSpPr>
            <p:spPr bwMode="auto">
              <a:xfrm rot="2901055">
                <a:off x="4090" y="38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63" name="Text Box 157"/>
              <p:cNvSpPr txBox="1">
                <a:spLocks noChangeArrowheads="1"/>
              </p:cNvSpPr>
              <p:nvPr/>
            </p:nvSpPr>
            <p:spPr bwMode="auto">
              <a:xfrm rot="2901055">
                <a:off x="4041" y="38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64" name="Text Box 158"/>
              <p:cNvSpPr txBox="1">
                <a:spLocks noChangeArrowheads="1"/>
              </p:cNvSpPr>
              <p:nvPr/>
            </p:nvSpPr>
            <p:spPr bwMode="auto">
              <a:xfrm rot="2901055">
                <a:off x="4090" y="3720"/>
                <a:ext cx="18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65" name="Text Box 159"/>
              <p:cNvSpPr txBox="1">
                <a:spLocks noChangeArrowheads="1"/>
              </p:cNvSpPr>
              <p:nvPr/>
            </p:nvSpPr>
            <p:spPr bwMode="auto">
              <a:xfrm rot="2901055">
                <a:off x="4040" y="37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14" name="Group 160"/>
            <p:cNvGrpSpPr>
              <a:grpSpLocks/>
            </p:cNvGrpSpPr>
            <p:nvPr/>
          </p:nvGrpSpPr>
          <p:grpSpPr bwMode="auto">
            <a:xfrm>
              <a:off x="975" y="2226"/>
              <a:ext cx="225" cy="270"/>
              <a:chOff x="4009" y="3652"/>
              <a:chExt cx="268" cy="337"/>
            </a:xfrm>
          </p:grpSpPr>
          <p:sp>
            <p:nvSpPr>
              <p:cNvPr id="126146" name="Text Box 161"/>
              <p:cNvSpPr txBox="1">
                <a:spLocks noChangeArrowheads="1"/>
              </p:cNvSpPr>
              <p:nvPr/>
            </p:nvSpPr>
            <p:spPr bwMode="auto">
              <a:xfrm rot="2901055">
                <a:off x="4003" y="36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47" name="Text Box 162"/>
              <p:cNvSpPr txBox="1">
                <a:spLocks noChangeArrowheads="1"/>
              </p:cNvSpPr>
              <p:nvPr/>
            </p:nvSpPr>
            <p:spPr bwMode="auto">
              <a:xfrm rot="2901055">
                <a:off x="4101" y="3762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48" name="Text Box 163"/>
              <p:cNvSpPr txBox="1">
                <a:spLocks noChangeArrowheads="1"/>
              </p:cNvSpPr>
              <p:nvPr/>
            </p:nvSpPr>
            <p:spPr bwMode="auto">
              <a:xfrm rot="2901055">
                <a:off x="4053" y="3762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49" name="Text Box 164"/>
              <p:cNvSpPr txBox="1">
                <a:spLocks noChangeArrowheads="1"/>
              </p:cNvSpPr>
              <p:nvPr/>
            </p:nvSpPr>
            <p:spPr bwMode="auto">
              <a:xfrm rot="2901055">
                <a:off x="4102" y="36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50" name="Text Box 165"/>
              <p:cNvSpPr txBox="1">
                <a:spLocks noChangeArrowheads="1"/>
              </p:cNvSpPr>
              <p:nvPr/>
            </p:nvSpPr>
            <p:spPr bwMode="auto">
              <a:xfrm rot="2901055">
                <a:off x="4053" y="37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51" name="Text Box 166"/>
              <p:cNvSpPr txBox="1">
                <a:spLocks noChangeArrowheads="1"/>
              </p:cNvSpPr>
              <p:nvPr/>
            </p:nvSpPr>
            <p:spPr bwMode="auto">
              <a:xfrm rot="2901055">
                <a:off x="3995" y="3720"/>
                <a:ext cx="18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52" name="Text Box 167"/>
              <p:cNvSpPr txBox="1">
                <a:spLocks noChangeArrowheads="1"/>
              </p:cNvSpPr>
              <p:nvPr/>
            </p:nvSpPr>
            <p:spPr bwMode="auto">
              <a:xfrm rot="2901055">
                <a:off x="4090" y="38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53" name="Text Box 168"/>
              <p:cNvSpPr txBox="1">
                <a:spLocks noChangeArrowheads="1"/>
              </p:cNvSpPr>
              <p:nvPr/>
            </p:nvSpPr>
            <p:spPr bwMode="auto">
              <a:xfrm rot="2901055">
                <a:off x="4041" y="38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54" name="Text Box 169"/>
              <p:cNvSpPr txBox="1">
                <a:spLocks noChangeArrowheads="1"/>
              </p:cNvSpPr>
              <p:nvPr/>
            </p:nvSpPr>
            <p:spPr bwMode="auto">
              <a:xfrm rot="2901055">
                <a:off x="4090" y="3720"/>
                <a:ext cx="18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55" name="Text Box 170"/>
              <p:cNvSpPr txBox="1">
                <a:spLocks noChangeArrowheads="1"/>
              </p:cNvSpPr>
              <p:nvPr/>
            </p:nvSpPr>
            <p:spPr bwMode="auto">
              <a:xfrm rot="2901055">
                <a:off x="4040" y="37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15" name="Group 171"/>
            <p:cNvGrpSpPr>
              <a:grpSpLocks/>
            </p:cNvGrpSpPr>
            <p:nvPr/>
          </p:nvGrpSpPr>
          <p:grpSpPr bwMode="auto">
            <a:xfrm>
              <a:off x="432" y="2754"/>
              <a:ext cx="225" cy="270"/>
              <a:chOff x="4009" y="3652"/>
              <a:chExt cx="268" cy="337"/>
            </a:xfrm>
          </p:grpSpPr>
          <p:sp>
            <p:nvSpPr>
              <p:cNvPr id="126136" name="Text Box 172"/>
              <p:cNvSpPr txBox="1">
                <a:spLocks noChangeArrowheads="1"/>
              </p:cNvSpPr>
              <p:nvPr/>
            </p:nvSpPr>
            <p:spPr bwMode="auto">
              <a:xfrm rot="2901055">
                <a:off x="4003" y="36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37" name="Text Box 173"/>
              <p:cNvSpPr txBox="1">
                <a:spLocks noChangeArrowheads="1"/>
              </p:cNvSpPr>
              <p:nvPr/>
            </p:nvSpPr>
            <p:spPr bwMode="auto">
              <a:xfrm rot="2901055">
                <a:off x="4101" y="3762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38" name="Text Box 174"/>
              <p:cNvSpPr txBox="1">
                <a:spLocks noChangeArrowheads="1"/>
              </p:cNvSpPr>
              <p:nvPr/>
            </p:nvSpPr>
            <p:spPr bwMode="auto">
              <a:xfrm rot="2901055">
                <a:off x="4053" y="3762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39" name="Text Box 175"/>
              <p:cNvSpPr txBox="1">
                <a:spLocks noChangeArrowheads="1"/>
              </p:cNvSpPr>
              <p:nvPr/>
            </p:nvSpPr>
            <p:spPr bwMode="auto">
              <a:xfrm rot="2901055">
                <a:off x="4102" y="36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40" name="Text Box 176"/>
              <p:cNvSpPr txBox="1">
                <a:spLocks noChangeArrowheads="1"/>
              </p:cNvSpPr>
              <p:nvPr/>
            </p:nvSpPr>
            <p:spPr bwMode="auto">
              <a:xfrm rot="2901055">
                <a:off x="4053" y="37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41" name="Text Box 177"/>
              <p:cNvSpPr txBox="1">
                <a:spLocks noChangeArrowheads="1"/>
              </p:cNvSpPr>
              <p:nvPr/>
            </p:nvSpPr>
            <p:spPr bwMode="auto">
              <a:xfrm rot="2901055">
                <a:off x="3995" y="3720"/>
                <a:ext cx="18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42" name="Text Box 178"/>
              <p:cNvSpPr txBox="1">
                <a:spLocks noChangeArrowheads="1"/>
              </p:cNvSpPr>
              <p:nvPr/>
            </p:nvSpPr>
            <p:spPr bwMode="auto">
              <a:xfrm rot="2901055">
                <a:off x="4090" y="38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43" name="Text Box 179"/>
              <p:cNvSpPr txBox="1">
                <a:spLocks noChangeArrowheads="1"/>
              </p:cNvSpPr>
              <p:nvPr/>
            </p:nvSpPr>
            <p:spPr bwMode="auto">
              <a:xfrm rot="2901055">
                <a:off x="4041" y="38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44" name="Text Box 180"/>
              <p:cNvSpPr txBox="1">
                <a:spLocks noChangeArrowheads="1"/>
              </p:cNvSpPr>
              <p:nvPr/>
            </p:nvSpPr>
            <p:spPr bwMode="auto">
              <a:xfrm rot="2901055">
                <a:off x="4090" y="3720"/>
                <a:ext cx="18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45" name="Text Box 181"/>
              <p:cNvSpPr txBox="1">
                <a:spLocks noChangeArrowheads="1"/>
              </p:cNvSpPr>
              <p:nvPr/>
            </p:nvSpPr>
            <p:spPr bwMode="auto">
              <a:xfrm rot="2901055">
                <a:off x="4040" y="37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16" name="Group 182"/>
            <p:cNvGrpSpPr>
              <a:grpSpLocks/>
            </p:cNvGrpSpPr>
            <p:nvPr/>
          </p:nvGrpSpPr>
          <p:grpSpPr bwMode="auto">
            <a:xfrm>
              <a:off x="516" y="2742"/>
              <a:ext cx="225" cy="270"/>
              <a:chOff x="4009" y="3652"/>
              <a:chExt cx="268" cy="337"/>
            </a:xfrm>
          </p:grpSpPr>
          <p:sp>
            <p:nvSpPr>
              <p:cNvPr id="126126" name="Text Box 183"/>
              <p:cNvSpPr txBox="1">
                <a:spLocks noChangeArrowheads="1"/>
              </p:cNvSpPr>
              <p:nvPr/>
            </p:nvSpPr>
            <p:spPr bwMode="auto">
              <a:xfrm rot="2901055">
                <a:off x="4003" y="36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27" name="Text Box 184"/>
              <p:cNvSpPr txBox="1">
                <a:spLocks noChangeArrowheads="1"/>
              </p:cNvSpPr>
              <p:nvPr/>
            </p:nvSpPr>
            <p:spPr bwMode="auto">
              <a:xfrm rot="2901055">
                <a:off x="4101" y="3762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28" name="Text Box 185"/>
              <p:cNvSpPr txBox="1">
                <a:spLocks noChangeArrowheads="1"/>
              </p:cNvSpPr>
              <p:nvPr/>
            </p:nvSpPr>
            <p:spPr bwMode="auto">
              <a:xfrm rot="2901055">
                <a:off x="4053" y="3762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29" name="Text Box 186"/>
              <p:cNvSpPr txBox="1">
                <a:spLocks noChangeArrowheads="1"/>
              </p:cNvSpPr>
              <p:nvPr/>
            </p:nvSpPr>
            <p:spPr bwMode="auto">
              <a:xfrm rot="2901055">
                <a:off x="4102" y="36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30" name="Text Box 187"/>
              <p:cNvSpPr txBox="1">
                <a:spLocks noChangeArrowheads="1"/>
              </p:cNvSpPr>
              <p:nvPr/>
            </p:nvSpPr>
            <p:spPr bwMode="auto">
              <a:xfrm rot="2901055">
                <a:off x="4053" y="37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31" name="Text Box 188"/>
              <p:cNvSpPr txBox="1">
                <a:spLocks noChangeArrowheads="1"/>
              </p:cNvSpPr>
              <p:nvPr/>
            </p:nvSpPr>
            <p:spPr bwMode="auto">
              <a:xfrm rot="2901055">
                <a:off x="3995" y="3720"/>
                <a:ext cx="18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32" name="Text Box 189"/>
              <p:cNvSpPr txBox="1">
                <a:spLocks noChangeArrowheads="1"/>
              </p:cNvSpPr>
              <p:nvPr/>
            </p:nvSpPr>
            <p:spPr bwMode="auto">
              <a:xfrm rot="2901055">
                <a:off x="4090" y="38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33" name="Text Box 190"/>
              <p:cNvSpPr txBox="1">
                <a:spLocks noChangeArrowheads="1"/>
              </p:cNvSpPr>
              <p:nvPr/>
            </p:nvSpPr>
            <p:spPr bwMode="auto">
              <a:xfrm rot="2901055">
                <a:off x="4041" y="38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34" name="Text Box 191"/>
              <p:cNvSpPr txBox="1">
                <a:spLocks noChangeArrowheads="1"/>
              </p:cNvSpPr>
              <p:nvPr/>
            </p:nvSpPr>
            <p:spPr bwMode="auto">
              <a:xfrm rot="2901055">
                <a:off x="4090" y="3720"/>
                <a:ext cx="18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35" name="Text Box 192"/>
              <p:cNvSpPr txBox="1">
                <a:spLocks noChangeArrowheads="1"/>
              </p:cNvSpPr>
              <p:nvPr/>
            </p:nvSpPr>
            <p:spPr bwMode="auto">
              <a:xfrm rot="2901055">
                <a:off x="4040" y="37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17" name="Group 193"/>
            <p:cNvGrpSpPr>
              <a:grpSpLocks/>
            </p:cNvGrpSpPr>
            <p:nvPr/>
          </p:nvGrpSpPr>
          <p:grpSpPr bwMode="auto">
            <a:xfrm>
              <a:off x="1206" y="2778"/>
              <a:ext cx="210" cy="267"/>
              <a:chOff x="3983" y="3662"/>
              <a:chExt cx="304" cy="342"/>
            </a:xfrm>
          </p:grpSpPr>
          <p:sp>
            <p:nvSpPr>
              <p:cNvPr id="126116" name="Text Box 194"/>
              <p:cNvSpPr txBox="1">
                <a:spLocks noChangeArrowheads="1"/>
              </p:cNvSpPr>
              <p:nvPr/>
            </p:nvSpPr>
            <p:spPr bwMode="auto">
              <a:xfrm rot="2901055">
                <a:off x="3995" y="3662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17" name="Text Box 195"/>
              <p:cNvSpPr txBox="1">
                <a:spLocks noChangeArrowheads="1"/>
              </p:cNvSpPr>
              <p:nvPr/>
            </p:nvSpPr>
            <p:spPr bwMode="auto">
              <a:xfrm rot="2901055">
                <a:off x="4090" y="3758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18" name="Text Box 196"/>
              <p:cNvSpPr txBox="1">
                <a:spLocks noChangeArrowheads="1"/>
              </p:cNvSpPr>
              <p:nvPr/>
            </p:nvSpPr>
            <p:spPr bwMode="auto">
              <a:xfrm rot="2901055">
                <a:off x="4042" y="3758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19" name="Text Box 197"/>
              <p:cNvSpPr txBox="1">
                <a:spLocks noChangeArrowheads="1"/>
              </p:cNvSpPr>
              <p:nvPr/>
            </p:nvSpPr>
            <p:spPr bwMode="auto">
              <a:xfrm rot="2901055">
                <a:off x="4091" y="3662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20" name="Text Box 198"/>
              <p:cNvSpPr txBox="1">
                <a:spLocks noChangeArrowheads="1"/>
              </p:cNvSpPr>
              <p:nvPr/>
            </p:nvSpPr>
            <p:spPr bwMode="auto">
              <a:xfrm rot="2901055">
                <a:off x="4039" y="3709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21" name="Text Box 199"/>
              <p:cNvSpPr txBox="1">
                <a:spLocks noChangeArrowheads="1"/>
              </p:cNvSpPr>
              <p:nvPr/>
            </p:nvSpPr>
            <p:spPr bwMode="auto">
              <a:xfrm rot="2901055">
                <a:off x="3983" y="3713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22" name="Text Box 200"/>
              <p:cNvSpPr txBox="1">
                <a:spLocks noChangeArrowheads="1"/>
              </p:cNvSpPr>
              <p:nvPr/>
            </p:nvSpPr>
            <p:spPr bwMode="auto">
              <a:xfrm rot="2901055">
                <a:off x="4078" y="3809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23" name="Text Box 201"/>
              <p:cNvSpPr txBox="1">
                <a:spLocks noChangeArrowheads="1"/>
              </p:cNvSpPr>
              <p:nvPr/>
            </p:nvSpPr>
            <p:spPr bwMode="auto">
              <a:xfrm rot="2901055">
                <a:off x="4031" y="3809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24" name="Text Box 202"/>
              <p:cNvSpPr txBox="1">
                <a:spLocks noChangeArrowheads="1"/>
              </p:cNvSpPr>
              <p:nvPr/>
            </p:nvSpPr>
            <p:spPr bwMode="auto">
              <a:xfrm rot="2901055">
                <a:off x="4077" y="3713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25" name="Text Box 203"/>
              <p:cNvSpPr txBox="1">
                <a:spLocks noChangeArrowheads="1"/>
              </p:cNvSpPr>
              <p:nvPr/>
            </p:nvSpPr>
            <p:spPr bwMode="auto">
              <a:xfrm rot="2901055">
                <a:off x="3971" y="3802"/>
                <a:ext cx="247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>
                <a:prstTxWarp prst="textNoShape">
                  <a:avLst/>
                </a:prstTxWarp>
                <a:spAutoFit/>
              </a:bodyPr>
              <a:lstStyle/>
              <a:p>
                <a:endPara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endParaRPr>
              </a:p>
            </p:txBody>
          </p:sp>
        </p:grpSp>
        <p:grpSp>
          <p:nvGrpSpPr>
            <p:cNvPr id="18" name="Group 204"/>
            <p:cNvGrpSpPr>
              <a:grpSpLocks/>
            </p:cNvGrpSpPr>
            <p:nvPr/>
          </p:nvGrpSpPr>
          <p:grpSpPr bwMode="auto">
            <a:xfrm>
              <a:off x="1080" y="2736"/>
              <a:ext cx="225" cy="272"/>
              <a:chOff x="3997" y="3668"/>
              <a:chExt cx="280" cy="339"/>
            </a:xfrm>
          </p:grpSpPr>
          <p:sp>
            <p:nvSpPr>
              <p:cNvPr id="126106" name="Text Box 205"/>
              <p:cNvSpPr txBox="1">
                <a:spLocks noChangeArrowheads="1"/>
              </p:cNvSpPr>
              <p:nvPr/>
            </p:nvSpPr>
            <p:spPr bwMode="auto">
              <a:xfrm rot="2901055">
                <a:off x="3986" y="3679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07" name="Text Box 206"/>
              <p:cNvSpPr txBox="1">
                <a:spLocks noChangeArrowheads="1"/>
              </p:cNvSpPr>
              <p:nvPr/>
            </p:nvSpPr>
            <p:spPr bwMode="auto">
              <a:xfrm rot="2901055">
                <a:off x="4098" y="377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08" name="Text Box 207"/>
              <p:cNvSpPr txBox="1">
                <a:spLocks noChangeArrowheads="1"/>
              </p:cNvSpPr>
              <p:nvPr/>
            </p:nvSpPr>
            <p:spPr bwMode="auto">
              <a:xfrm rot="2901055">
                <a:off x="4052" y="377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09" name="Text Box 208"/>
              <p:cNvSpPr txBox="1">
                <a:spLocks noChangeArrowheads="1"/>
              </p:cNvSpPr>
              <p:nvPr/>
            </p:nvSpPr>
            <p:spPr bwMode="auto">
              <a:xfrm rot="2901055">
                <a:off x="4082" y="3679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10" name="Text Box 209"/>
              <p:cNvSpPr txBox="1">
                <a:spLocks noChangeArrowheads="1"/>
              </p:cNvSpPr>
              <p:nvPr/>
            </p:nvSpPr>
            <p:spPr bwMode="auto">
              <a:xfrm rot="2901055">
                <a:off x="4054" y="3728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11" name="Text Box 210"/>
              <p:cNvSpPr txBox="1">
                <a:spLocks noChangeArrowheads="1"/>
              </p:cNvSpPr>
              <p:nvPr/>
            </p:nvSpPr>
            <p:spPr bwMode="auto">
              <a:xfrm rot="2901055">
                <a:off x="3988" y="373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12" name="Text Box 211"/>
              <p:cNvSpPr txBox="1">
                <a:spLocks noChangeArrowheads="1"/>
              </p:cNvSpPr>
              <p:nvPr/>
            </p:nvSpPr>
            <p:spPr bwMode="auto">
              <a:xfrm rot="2901055">
                <a:off x="4084" y="3827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13" name="Text Box 212"/>
              <p:cNvSpPr txBox="1">
                <a:spLocks noChangeArrowheads="1"/>
              </p:cNvSpPr>
              <p:nvPr/>
            </p:nvSpPr>
            <p:spPr bwMode="auto">
              <a:xfrm rot="2901055">
                <a:off x="4039" y="3829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14" name="Text Box 213"/>
              <p:cNvSpPr txBox="1">
                <a:spLocks noChangeArrowheads="1"/>
              </p:cNvSpPr>
              <p:nvPr/>
            </p:nvSpPr>
            <p:spPr bwMode="auto">
              <a:xfrm rot="2901055">
                <a:off x="4088" y="373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15" name="Text Box 214"/>
              <p:cNvSpPr txBox="1">
                <a:spLocks noChangeArrowheads="1"/>
              </p:cNvSpPr>
              <p:nvPr/>
            </p:nvSpPr>
            <p:spPr bwMode="auto">
              <a:xfrm rot="2901055">
                <a:off x="4037" y="3779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19" name="Group 215"/>
            <p:cNvGrpSpPr>
              <a:grpSpLocks/>
            </p:cNvGrpSpPr>
            <p:nvPr/>
          </p:nvGrpSpPr>
          <p:grpSpPr bwMode="auto">
            <a:xfrm>
              <a:off x="702" y="1962"/>
              <a:ext cx="210" cy="267"/>
              <a:chOff x="3983" y="3662"/>
              <a:chExt cx="304" cy="342"/>
            </a:xfrm>
          </p:grpSpPr>
          <p:sp>
            <p:nvSpPr>
              <p:cNvPr id="126096" name="Text Box 216"/>
              <p:cNvSpPr txBox="1">
                <a:spLocks noChangeArrowheads="1"/>
              </p:cNvSpPr>
              <p:nvPr/>
            </p:nvSpPr>
            <p:spPr bwMode="auto">
              <a:xfrm rot="2901055">
                <a:off x="3995" y="3662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97" name="Text Box 217"/>
              <p:cNvSpPr txBox="1">
                <a:spLocks noChangeArrowheads="1"/>
              </p:cNvSpPr>
              <p:nvPr/>
            </p:nvSpPr>
            <p:spPr bwMode="auto">
              <a:xfrm rot="2901055">
                <a:off x="4090" y="3758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98" name="Text Box 218"/>
              <p:cNvSpPr txBox="1">
                <a:spLocks noChangeArrowheads="1"/>
              </p:cNvSpPr>
              <p:nvPr/>
            </p:nvSpPr>
            <p:spPr bwMode="auto">
              <a:xfrm rot="2901055">
                <a:off x="4042" y="3758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99" name="Text Box 219"/>
              <p:cNvSpPr txBox="1">
                <a:spLocks noChangeArrowheads="1"/>
              </p:cNvSpPr>
              <p:nvPr/>
            </p:nvSpPr>
            <p:spPr bwMode="auto">
              <a:xfrm rot="2901055">
                <a:off x="4091" y="3662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00" name="Text Box 220"/>
              <p:cNvSpPr txBox="1">
                <a:spLocks noChangeArrowheads="1"/>
              </p:cNvSpPr>
              <p:nvPr/>
            </p:nvSpPr>
            <p:spPr bwMode="auto">
              <a:xfrm rot="2901055">
                <a:off x="4039" y="3709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01" name="Text Box 221"/>
              <p:cNvSpPr txBox="1">
                <a:spLocks noChangeArrowheads="1"/>
              </p:cNvSpPr>
              <p:nvPr/>
            </p:nvSpPr>
            <p:spPr bwMode="auto">
              <a:xfrm rot="2901055">
                <a:off x="3983" y="3713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02" name="Text Box 222"/>
              <p:cNvSpPr txBox="1">
                <a:spLocks noChangeArrowheads="1"/>
              </p:cNvSpPr>
              <p:nvPr/>
            </p:nvSpPr>
            <p:spPr bwMode="auto">
              <a:xfrm rot="2901055">
                <a:off x="4078" y="3809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03" name="Text Box 223"/>
              <p:cNvSpPr txBox="1">
                <a:spLocks noChangeArrowheads="1"/>
              </p:cNvSpPr>
              <p:nvPr/>
            </p:nvSpPr>
            <p:spPr bwMode="auto">
              <a:xfrm rot="2901055">
                <a:off x="4031" y="3809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04" name="Text Box 224"/>
              <p:cNvSpPr txBox="1">
                <a:spLocks noChangeArrowheads="1"/>
              </p:cNvSpPr>
              <p:nvPr/>
            </p:nvSpPr>
            <p:spPr bwMode="auto">
              <a:xfrm rot="2901055">
                <a:off x="4077" y="3713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05" name="Text Box 225"/>
              <p:cNvSpPr txBox="1">
                <a:spLocks noChangeArrowheads="1"/>
              </p:cNvSpPr>
              <p:nvPr/>
            </p:nvSpPr>
            <p:spPr bwMode="auto">
              <a:xfrm rot="2901055">
                <a:off x="3971" y="3802"/>
                <a:ext cx="247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>
                <a:prstTxWarp prst="textNoShape">
                  <a:avLst/>
                </a:prstTxWarp>
                <a:spAutoFit/>
              </a:bodyPr>
              <a:lstStyle/>
              <a:p>
                <a:endPara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endParaRPr>
              </a:p>
            </p:txBody>
          </p:sp>
        </p:grpSp>
        <p:grpSp>
          <p:nvGrpSpPr>
            <p:cNvPr id="20" name="Group 226"/>
            <p:cNvGrpSpPr>
              <a:grpSpLocks/>
            </p:cNvGrpSpPr>
            <p:nvPr/>
          </p:nvGrpSpPr>
          <p:grpSpPr bwMode="auto">
            <a:xfrm>
              <a:off x="576" y="1920"/>
              <a:ext cx="225" cy="272"/>
              <a:chOff x="3997" y="3668"/>
              <a:chExt cx="280" cy="339"/>
            </a:xfrm>
          </p:grpSpPr>
          <p:sp>
            <p:nvSpPr>
              <p:cNvPr id="126086" name="Text Box 227"/>
              <p:cNvSpPr txBox="1">
                <a:spLocks noChangeArrowheads="1"/>
              </p:cNvSpPr>
              <p:nvPr/>
            </p:nvSpPr>
            <p:spPr bwMode="auto">
              <a:xfrm rot="2901055">
                <a:off x="3986" y="3679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87" name="Text Box 228"/>
              <p:cNvSpPr txBox="1">
                <a:spLocks noChangeArrowheads="1"/>
              </p:cNvSpPr>
              <p:nvPr/>
            </p:nvSpPr>
            <p:spPr bwMode="auto">
              <a:xfrm rot="2901055">
                <a:off x="4098" y="377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88" name="Text Box 229"/>
              <p:cNvSpPr txBox="1">
                <a:spLocks noChangeArrowheads="1"/>
              </p:cNvSpPr>
              <p:nvPr/>
            </p:nvSpPr>
            <p:spPr bwMode="auto">
              <a:xfrm rot="2901055">
                <a:off x="4052" y="377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89" name="Text Box 230"/>
              <p:cNvSpPr txBox="1">
                <a:spLocks noChangeArrowheads="1"/>
              </p:cNvSpPr>
              <p:nvPr/>
            </p:nvSpPr>
            <p:spPr bwMode="auto">
              <a:xfrm rot="2901055">
                <a:off x="4082" y="3679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90" name="Text Box 231"/>
              <p:cNvSpPr txBox="1">
                <a:spLocks noChangeArrowheads="1"/>
              </p:cNvSpPr>
              <p:nvPr/>
            </p:nvSpPr>
            <p:spPr bwMode="auto">
              <a:xfrm rot="2901055">
                <a:off x="4054" y="3728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91" name="Text Box 232"/>
              <p:cNvSpPr txBox="1">
                <a:spLocks noChangeArrowheads="1"/>
              </p:cNvSpPr>
              <p:nvPr/>
            </p:nvSpPr>
            <p:spPr bwMode="auto">
              <a:xfrm rot="2901055">
                <a:off x="3988" y="373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92" name="Text Box 233"/>
              <p:cNvSpPr txBox="1">
                <a:spLocks noChangeArrowheads="1"/>
              </p:cNvSpPr>
              <p:nvPr/>
            </p:nvSpPr>
            <p:spPr bwMode="auto">
              <a:xfrm rot="2901055">
                <a:off x="4084" y="3827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93" name="Text Box 234"/>
              <p:cNvSpPr txBox="1">
                <a:spLocks noChangeArrowheads="1"/>
              </p:cNvSpPr>
              <p:nvPr/>
            </p:nvSpPr>
            <p:spPr bwMode="auto">
              <a:xfrm rot="2901055">
                <a:off x="4039" y="3829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94" name="Text Box 235"/>
              <p:cNvSpPr txBox="1">
                <a:spLocks noChangeArrowheads="1"/>
              </p:cNvSpPr>
              <p:nvPr/>
            </p:nvSpPr>
            <p:spPr bwMode="auto">
              <a:xfrm rot="2901055">
                <a:off x="4088" y="373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95" name="Text Box 236"/>
              <p:cNvSpPr txBox="1">
                <a:spLocks noChangeArrowheads="1"/>
              </p:cNvSpPr>
              <p:nvPr/>
            </p:nvSpPr>
            <p:spPr bwMode="auto">
              <a:xfrm rot="2901055">
                <a:off x="4037" y="3779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21" name="Group 237"/>
            <p:cNvGrpSpPr>
              <a:grpSpLocks/>
            </p:cNvGrpSpPr>
            <p:nvPr/>
          </p:nvGrpSpPr>
          <p:grpSpPr bwMode="auto">
            <a:xfrm>
              <a:off x="726" y="2358"/>
              <a:ext cx="210" cy="267"/>
              <a:chOff x="3983" y="3662"/>
              <a:chExt cx="304" cy="342"/>
            </a:xfrm>
          </p:grpSpPr>
          <p:sp>
            <p:nvSpPr>
              <p:cNvPr id="126076" name="Text Box 238"/>
              <p:cNvSpPr txBox="1">
                <a:spLocks noChangeArrowheads="1"/>
              </p:cNvSpPr>
              <p:nvPr/>
            </p:nvSpPr>
            <p:spPr bwMode="auto">
              <a:xfrm rot="2901055">
                <a:off x="3995" y="3662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77" name="Text Box 239"/>
              <p:cNvSpPr txBox="1">
                <a:spLocks noChangeArrowheads="1"/>
              </p:cNvSpPr>
              <p:nvPr/>
            </p:nvSpPr>
            <p:spPr bwMode="auto">
              <a:xfrm rot="2901055">
                <a:off x="4090" y="3758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78" name="Text Box 240"/>
              <p:cNvSpPr txBox="1">
                <a:spLocks noChangeArrowheads="1"/>
              </p:cNvSpPr>
              <p:nvPr/>
            </p:nvSpPr>
            <p:spPr bwMode="auto">
              <a:xfrm rot="2901055">
                <a:off x="4042" y="3758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79" name="Text Box 241"/>
              <p:cNvSpPr txBox="1">
                <a:spLocks noChangeArrowheads="1"/>
              </p:cNvSpPr>
              <p:nvPr/>
            </p:nvSpPr>
            <p:spPr bwMode="auto">
              <a:xfrm rot="2901055">
                <a:off x="4091" y="3662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80" name="Text Box 242"/>
              <p:cNvSpPr txBox="1">
                <a:spLocks noChangeArrowheads="1"/>
              </p:cNvSpPr>
              <p:nvPr/>
            </p:nvSpPr>
            <p:spPr bwMode="auto">
              <a:xfrm rot="2901055">
                <a:off x="4039" y="3709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81" name="Text Box 243"/>
              <p:cNvSpPr txBox="1">
                <a:spLocks noChangeArrowheads="1"/>
              </p:cNvSpPr>
              <p:nvPr/>
            </p:nvSpPr>
            <p:spPr bwMode="auto">
              <a:xfrm rot="2901055">
                <a:off x="3983" y="3713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82" name="Text Box 244"/>
              <p:cNvSpPr txBox="1">
                <a:spLocks noChangeArrowheads="1"/>
              </p:cNvSpPr>
              <p:nvPr/>
            </p:nvSpPr>
            <p:spPr bwMode="auto">
              <a:xfrm rot="2901055">
                <a:off x="4078" y="3809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83" name="Text Box 245"/>
              <p:cNvSpPr txBox="1">
                <a:spLocks noChangeArrowheads="1"/>
              </p:cNvSpPr>
              <p:nvPr/>
            </p:nvSpPr>
            <p:spPr bwMode="auto">
              <a:xfrm rot="2901055">
                <a:off x="4031" y="3809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84" name="Text Box 246"/>
              <p:cNvSpPr txBox="1">
                <a:spLocks noChangeArrowheads="1"/>
              </p:cNvSpPr>
              <p:nvPr/>
            </p:nvSpPr>
            <p:spPr bwMode="auto">
              <a:xfrm rot="2901055">
                <a:off x="4077" y="3713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85" name="Text Box 247"/>
              <p:cNvSpPr txBox="1">
                <a:spLocks noChangeArrowheads="1"/>
              </p:cNvSpPr>
              <p:nvPr/>
            </p:nvSpPr>
            <p:spPr bwMode="auto">
              <a:xfrm rot="2901055">
                <a:off x="3971" y="3802"/>
                <a:ext cx="247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>
                <a:prstTxWarp prst="textNoShape">
                  <a:avLst/>
                </a:prstTxWarp>
                <a:spAutoFit/>
              </a:bodyPr>
              <a:lstStyle/>
              <a:p>
                <a:endPara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endParaRPr>
              </a:p>
            </p:txBody>
          </p:sp>
        </p:grpSp>
        <p:grpSp>
          <p:nvGrpSpPr>
            <p:cNvPr id="22" name="Group 248"/>
            <p:cNvGrpSpPr>
              <a:grpSpLocks/>
            </p:cNvGrpSpPr>
            <p:nvPr/>
          </p:nvGrpSpPr>
          <p:grpSpPr bwMode="auto">
            <a:xfrm>
              <a:off x="600" y="2298"/>
              <a:ext cx="225" cy="272"/>
              <a:chOff x="3997" y="3668"/>
              <a:chExt cx="280" cy="339"/>
            </a:xfrm>
          </p:grpSpPr>
          <p:sp>
            <p:nvSpPr>
              <p:cNvPr id="126066" name="Text Box 249"/>
              <p:cNvSpPr txBox="1">
                <a:spLocks noChangeArrowheads="1"/>
              </p:cNvSpPr>
              <p:nvPr/>
            </p:nvSpPr>
            <p:spPr bwMode="auto">
              <a:xfrm rot="2901055">
                <a:off x="3986" y="3679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67" name="Text Box 250"/>
              <p:cNvSpPr txBox="1">
                <a:spLocks noChangeArrowheads="1"/>
              </p:cNvSpPr>
              <p:nvPr/>
            </p:nvSpPr>
            <p:spPr bwMode="auto">
              <a:xfrm rot="2901055">
                <a:off x="4098" y="377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68" name="Text Box 251"/>
              <p:cNvSpPr txBox="1">
                <a:spLocks noChangeArrowheads="1"/>
              </p:cNvSpPr>
              <p:nvPr/>
            </p:nvSpPr>
            <p:spPr bwMode="auto">
              <a:xfrm rot="2901055">
                <a:off x="4052" y="377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69" name="Text Box 252"/>
              <p:cNvSpPr txBox="1">
                <a:spLocks noChangeArrowheads="1"/>
              </p:cNvSpPr>
              <p:nvPr/>
            </p:nvSpPr>
            <p:spPr bwMode="auto">
              <a:xfrm rot="2901055">
                <a:off x="4082" y="3679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70" name="Text Box 253"/>
              <p:cNvSpPr txBox="1">
                <a:spLocks noChangeArrowheads="1"/>
              </p:cNvSpPr>
              <p:nvPr/>
            </p:nvSpPr>
            <p:spPr bwMode="auto">
              <a:xfrm rot="2901055">
                <a:off x="4054" y="3728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71" name="Text Box 254"/>
              <p:cNvSpPr txBox="1">
                <a:spLocks noChangeArrowheads="1"/>
              </p:cNvSpPr>
              <p:nvPr/>
            </p:nvSpPr>
            <p:spPr bwMode="auto">
              <a:xfrm rot="2901055">
                <a:off x="3988" y="373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72" name="Text Box 255"/>
              <p:cNvSpPr txBox="1">
                <a:spLocks noChangeArrowheads="1"/>
              </p:cNvSpPr>
              <p:nvPr/>
            </p:nvSpPr>
            <p:spPr bwMode="auto">
              <a:xfrm rot="2901055">
                <a:off x="4084" y="3827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73" name="Text Box 256"/>
              <p:cNvSpPr txBox="1">
                <a:spLocks noChangeArrowheads="1"/>
              </p:cNvSpPr>
              <p:nvPr/>
            </p:nvSpPr>
            <p:spPr bwMode="auto">
              <a:xfrm rot="2901055">
                <a:off x="4039" y="3829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74" name="Text Box 257"/>
              <p:cNvSpPr txBox="1">
                <a:spLocks noChangeArrowheads="1"/>
              </p:cNvSpPr>
              <p:nvPr/>
            </p:nvSpPr>
            <p:spPr bwMode="auto">
              <a:xfrm rot="2901055">
                <a:off x="4088" y="373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75" name="Text Box 258"/>
              <p:cNvSpPr txBox="1">
                <a:spLocks noChangeArrowheads="1"/>
              </p:cNvSpPr>
              <p:nvPr/>
            </p:nvSpPr>
            <p:spPr bwMode="auto">
              <a:xfrm rot="2901055">
                <a:off x="4037" y="3779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23" name="Group 259"/>
            <p:cNvGrpSpPr>
              <a:grpSpLocks/>
            </p:cNvGrpSpPr>
            <p:nvPr/>
          </p:nvGrpSpPr>
          <p:grpSpPr bwMode="auto">
            <a:xfrm>
              <a:off x="311" y="2766"/>
              <a:ext cx="199" cy="253"/>
              <a:chOff x="3958" y="3659"/>
              <a:chExt cx="335" cy="372"/>
            </a:xfrm>
          </p:grpSpPr>
          <p:sp>
            <p:nvSpPr>
              <p:cNvPr id="126056" name="Text Box 260"/>
              <p:cNvSpPr txBox="1">
                <a:spLocks noChangeArrowheads="1"/>
              </p:cNvSpPr>
              <p:nvPr/>
            </p:nvSpPr>
            <p:spPr bwMode="auto">
              <a:xfrm rot="2901055">
                <a:off x="3972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57" name="Text Box 261"/>
              <p:cNvSpPr txBox="1">
                <a:spLocks noChangeArrowheads="1"/>
              </p:cNvSpPr>
              <p:nvPr/>
            </p:nvSpPr>
            <p:spPr bwMode="auto">
              <a:xfrm rot="2901055">
                <a:off x="4068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58" name="Text Box 262"/>
              <p:cNvSpPr txBox="1">
                <a:spLocks noChangeArrowheads="1"/>
              </p:cNvSpPr>
              <p:nvPr/>
            </p:nvSpPr>
            <p:spPr bwMode="auto">
              <a:xfrm rot="2901055">
                <a:off x="4021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59" name="Text Box 263"/>
              <p:cNvSpPr txBox="1">
                <a:spLocks noChangeArrowheads="1"/>
              </p:cNvSpPr>
              <p:nvPr/>
            </p:nvSpPr>
            <p:spPr bwMode="auto">
              <a:xfrm rot="2901055">
                <a:off x="4068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60" name="Text Box 264"/>
              <p:cNvSpPr txBox="1">
                <a:spLocks noChangeArrowheads="1"/>
              </p:cNvSpPr>
              <p:nvPr/>
            </p:nvSpPr>
            <p:spPr bwMode="auto">
              <a:xfrm rot="2901055">
                <a:off x="4019" y="37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61" name="Text Box 265"/>
              <p:cNvSpPr txBox="1">
                <a:spLocks noChangeArrowheads="1"/>
              </p:cNvSpPr>
              <p:nvPr/>
            </p:nvSpPr>
            <p:spPr bwMode="auto">
              <a:xfrm rot="2901055">
                <a:off x="3960" y="3708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62" name="Text Box 266"/>
              <p:cNvSpPr txBox="1">
                <a:spLocks noChangeArrowheads="1"/>
              </p:cNvSpPr>
              <p:nvPr/>
            </p:nvSpPr>
            <p:spPr bwMode="auto">
              <a:xfrm rot="2901055">
                <a:off x="4054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63" name="Text Box 267"/>
              <p:cNvSpPr txBox="1">
                <a:spLocks noChangeArrowheads="1"/>
              </p:cNvSpPr>
              <p:nvPr/>
            </p:nvSpPr>
            <p:spPr bwMode="auto">
              <a:xfrm rot="2901055">
                <a:off x="4007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64" name="Text Box 268"/>
              <p:cNvSpPr txBox="1">
                <a:spLocks noChangeArrowheads="1"/>
              </p:cNvSpPr>
              <p:nvPr/>
            </p:nvSpPr>
            <p:spPr bwMode="auto">
              <a:xfrm rot="2901055">
                <a:off x="4053" y="3710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65" name="Text Box 269"/>
              <p:cNvSpPr txBox="1">
                <a:spLocks noChangeArrowheads="1"/>
              </p:cNvSpPr>
              <p:nvPr/>
            </p:nvSpPr>
            <p:spPr bwMode="auto">
              <a:xfrm rot="2901055">
                <a:off x="4005" y="3757"/>
                <a:ext cx="22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24" name="Group 270"/>
            <p:cNvGrpSpPr>
              <a:grpSpLocks/>
            </p:cNvGrpSpPr>
            <p:nvPr/>
          </p:nvGrpSpPr>
          <p:grpSpPr bwMode="auto">
            <a:xfrm>
              <a:off x="359" y="2869"/>
              <a:ext cx="199" cy="253"/>
              <a:chOff x="3958" y="3659"/>
              <a:chExt cx="335" cy="372"/>
            </a:xfrm>
          </p:grpSpPr>
          <p:sp>
            <p:nvSpPr>
              <p:cNvPr id="126046" name="Text Box 271"/>
              <p:cNvSpPr txBox="1">
                <a:spLocks noChangeArrowheads="1"/>
              </p:cNvSpPr>
              <p:nvPr/>
            </p:nvSpPr>
            <p:spPr bwMode="auto">
              <a:xfrm rot="2901055">
                <a:off x="3972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47" name="Text Box 272"/>
              <p:cNvSpPr txBox="1">
                <a:spLocks noChangeArrowheads="1"/>
              </p:cNvSpPr>
              <p:nvPr/>
            </p:nvSpPr>
            <p:spPr bwMode="auto">
              <a:xfrm rot="2901055">
                <a:off x="4068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48" name="Text Box 273"/>
              <p:cNvSpPr txBox="1">
                <a:spLocks noChangeArrowheads="1"/>
              </p:cNvSpPr>
              <p:nvPr/>
            </p:nvSpPr>
            <p:spPr bwMode="auto">
              <a:xfrm rot="2901055">
                <a:off x="4021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49" name="Text Box 274"/>
              <p:cNvSpPr txBox="1">
                <a:spLocks noChangeArrowheads="1"/>
              </p:cNvSpPr>
              <p:nvPr/>
            </p:nvSpPr>
            <p:spPr bwMode="auto">
              <a:xfrm rot="2901055">
                <a:off x="4068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50" name="Text Box 275"/>
              <p:cNvSpPr txBox="1">
                <a:spLocks noChangeArrowheads="1"/>
              </p:cNvSpPr>
              <p:nvPr/>
            </p:nvSpPr>
            <p:spPr bwMode="auto">
              <a:xfrm rot="2901055">
                <a:off x="4019" y="37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51" name="Text Box 276"/>
              <p:cNvSpPr txBox="1">
                <a:spLocks noChangeArrowheads="1"/>
              </p:cNvSpPr>
              <p:nvPr/>
            </p:nvSpPr>
            <p:spPr bwMode="auto">
              <a:xfrm rot="2901055">
                <a:off x="3960" y="3708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52" name="Text Box 277"/>
              <p:cNvSpPr txBox="1">
                <a:spLocks noChangeArrowheads="1"/>
              </p:cNvSpPr>
              <p:nvPr/>
            </p:nvSpPr>
            <p:spPr bwMode="auto">
              <a:xfrm rot="2901055">
                <a:off x="4054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53" name="Text Box 278"/>
              <p:cNvSpPr txBox="1">
                <a:spLocks noChangeArrowheads="1"/>
              </p:cNvSpPr>
              <p:nvPr/>
            </p:nvSpPr>
            <p:spPr bwMode="auto">
              <a:xfrm rot="2901055">
                <a:off x="4007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54" name="Text Box 279"/>
              <p:cNvSpPr txBox="1">
                <a:spLocks noChangeArrowheads="1"/>
              </p:cNvSpPr>
              <p:nvPr/>
            </p:nvSpPr>
            <p:spPr bwMode="auto">
              <a:xfrm rot="2901055">
                <a:off x="4053" y="3710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55" name="Text Box 280"/>
              <p:cNvSpPr txBox="1">
                <a:spLocks noChangeArrowheads="1"/>
              </p:cNvSpPr>
              <p:nvPr/>
            </p:nvSpPr>
            <p:spPr bwMode="auto">
              <a:xfrm rot="2901055">
                <a:off x="4005" y="3757"/>
                <a:ext cx="22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25" name="Group 281"/>
            <p:cNvGrpSpPr>
              <a:grpSpLocks/>
            </p:cNvGrpSpPr>
            <p:nvPr/>
          </p:nvGrpSpPr>
          <p:grpSpPr bwMode="auto">
            <a:xfrm>
              <a:off x="576" y="2358"/>
              <a:ext cx="199" cy="253"/>
              <a:chOff x="3958" y="3659"/>
              <a:chExt cx="335" cy="372"/>
            </a:xfrm>
          </p:grpSpPr>
          <p:sp>
            <p:nvSpPr>
              <p:cNvPr id="126036" name="Text Box 282"/>
              <p:cNvSpPr txBox="1">
                <a:spLocks noChangeArrowheads="1"/>
              </p:cNvSpPr>
              <p:nvPr/>
            </p:nvSpPr>
            <p:spPr bwMode="auto">
              <a:xfrm rot="2901055">
                <a:off x="3972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37" name="Text Box 283"/>
              <p:cNvSpPr txBox="1">
                <a:spLocks noChangeArrowheads="1"/>
              </p:cNvSpPr>
              <p:nvPr/>
            </p:nvSpPr>
            <p:spPr bwMode="auto">
              <a:xfrm rot="2901055">
                <a:off x="4068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38" name="Text Box 284"/>
              <p:cNvSpPr txBox="1">
                <a:spLocks noChangeArrowheads="1"/>
              </p:cNvSpPr>
              <p:nvPr/>
            </p:nvSpPr>
            <p:spPr bwMode="auto">
              <a:xfrm rot="2901055">
                <a:off x="4021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39" name="Text Box 285"/>
              <p:cNvSpPr txBox="1">
                <a:spLocks noChangeArrowheads="1"/>
              </p:cNvSpPr>
              <p:nvPr/>
            </p:nvSpPr>
            <p:spPr bwMode="auto">
              <a:xfrm rot="2901055">
                <a:off x="4068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40" name="Text Box 286"/>
              <p:cNvSpPr txBox="1">
                <a:spLocks noChangeArrowheads="1"/>
              </p:cNvSpPr>
              <p:nvPr/>
            </p:nvSpPr>
            <p:spPr bwMode="auto">
              <a:xfrm rot="2901055">
                <a:off x="4019" y="37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41" name="Text Box 287"/>
              <p:cNvSpPr txBox="1">
                <a:spLocks noChangeArrowheads="1"/>
              </p:cNvSpPr>
              <p:nvPr/>
            </p:nvSpPr>
            <p:spPr bwMode="auto">
              <a:xfrm rot="2901055">
                <a:off x="3960" y="3708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42" name="Text Box 288"/>
              <p:cNvSpPr txBox="1">
                <a:spLocks noChangeArrowheads="1"/>
              </p:cNvSpPr>
              <p:nvPr/>
            </p:nvSpPr>
            <p:spPr bwMode="auto">
              <a:xfrm rot="2901055">
                <a:off x="4054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43" name="Text Box 289"/>
              <p:cNvSpPr txBox="1">
                <a:spLocks noChangeArrowheads="1"/>
              </p:cNvSpPr>
              <p:nvPr/>
            </p:nvSpPr>
            <p:spPr bwMode="auto">
              <a:xfrm rot="2901055">
                <a:off x="4007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44" name="Text Box 290"/>
              <p:cNvSpPr txBox="1">
                <a:spLocks noChangeArrowheads="1"/>
              </p:cNvSpPr>
              <p:nvPr/>
            </p:nvSpPr>
            <p:spPr bwMode="auto">
              <a:xfrm rot="2901055">
                <a:off x="4053" y="3710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45" name="Text Box 291"/>
              <p:cNvSpPr txBox="1">
                <a:spLocks noChangeArrowheads="1"/>
              </p:cNvSpPr>
              <p:nvPr/>
            </p:nvSpPr>
            <p:spPr bwMode="auto">
              <a:xfrm rot="2901055">
                <a:off x="4005" y="3757"/>
                <a:ext cx="22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26" name="Group 292"/>
            <p:cNvGrpSpPr>
              <a:grpSpLocks/>
            </p:cNvGrpSpPr>
            <p:nvPr/>
          </p:nvGrpSpPr>
          <p:grpSpPr bwMode="auto">
            <a:xfrm>
              <a:off x="516" y="2461"/>
              <a:ext cx="199" cy="253"/>
              <a:chOff x="3958" y="3659"/>
              <a:chExt cx="335" cy="372"/>
            </a:xfrm>
          </p:grpSpPr>
          <p:sp>
            <p:nvSpPr>
              <p:cNvPr id="126026" name="Text Box 293"/>
              <p:cNvSpPr txBox="1">
                <a:spLocks noChangeArrowheads="1"/>
              </p:cNvSpPr>
              <p:nvPr/>
            </p:nvSpPr>
            <p:spPr bwMode="auto">
              <a:xfrm rot="2901055">
                <a:off x="3972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27" name="Text Box 294"/>
              <p:cNvSpPr txBox="1">
                <a:spLocks noChangeArrowheads="1"/>
              </p:cNvSpPr>
              <p:nvPr/>
            </p:nvSpPr>
            <p:spPr bwMode="auto">
              <a:xfrm rot="2901055">
                <a:off x="4068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28" name="Text Box 295"/>
              <p:cNvSpPr txBox="1">
                <a:spLocks noChangeArrowheads="1"/>
              </p:cNvSpPr>
              <p:nvPr/>
            </p:nvSpPr>
            <p:spPr bwMode="auto">
              <a:xfrm rot="2901055">
                <a:off x="4021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29" name="Text Box 296"/>
              <p:cNvSpPr txBox="1">
                <a:spLocks noChangeArrowheads="1"/>
              </p:cNvSpPr>
              <p:nvPr/>
            </p:nvSpPr>
            <p:spPr bwMode="auto">
              <a:xfrm rot="2901055">
                <a:off x="4068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30" name="Text Box 297"/>
              <p:cNvSpPr txBox="1">
                <a:spLocks noChangeArrowheads="1"/>
              </p:cNvSpPr>
              <p:nvPr/>
            </p:nvSpPr>
            <p:spPr bwMode="auto">
              <a:xfrm rot="2901055">
                <a:off x="4019" y="37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31" name="Text Box 298"/>
              <p:cNvSpPr txBox="1">
                <a:spLocks noChangeArrowheads="1"/>
              </p:cNvSpPr>
              <p:nvPr/>
            </p:nvSpPr>
            <p:spPr bwMode="auto">
              <a:xfrm rot="2901055">
                <a:off x="3960" y="3708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32" name="Text Box 299"/>
              <p:cNvSpPr txBox="1">
                <a:spLocks noChangeArrowheads="1"/>
              </p:cNvSpPr>
              <p:nvPr/>
            </p:nvSpPr>
            <p:spPr bwMode="auto">
              <a:xfrm rot="2901055">
                <a:off x="4054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33" name="Text Box 300"/>
              <p:cNvSpPr txBox="1">
                <a:spLocks noChangeArrowheads="1"/>
              </p:cNvSpPr>
              <p:nvPr/>
            </p:nvSpPr>
            <p:spPr bwMode="auto">
              <a:xfrm rot="2901055">
                <a:off x="4007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34" name="Text Box 301"/>
              <p:cNvSpPr txBox="1">
                <a:spLocks noChangeArrowheads="1"/>
              </p:cNvSpPr>
              <p:nvPr/>
            </p:nvSpPr>
            <p:spPr bwMode="auto">
              <a:xfrm rot="2901055">
                <a:off x="4053" y="3710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35" name="Text Box 302"/>
              <p:cNvSpPr txBox="1">
                <a:spLocks noChangeArrowheads="1"/>
              </p:cNvSpPr>
              <p:nvPr/>
            </p:nvSpPr>
            <p:spPr bwMode="auto">
              <a:xfrm rot="2901055">
                <a:off x="4005" y="3757"/>
                <a:ext cx="22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27" name="Group 303"/>
            <p:cNvGrpSpPr>
              <a:grpSpLocks/>
            </p:cNvGrpSpPr>
            <p:nvPr/>
          </p:nvGrpSpPr>
          <p:grpSpPr bwMode="auto">
            <a:xfrm>
              <a:off x="336" y="1930"/>
              <a:ext cx="199" cy="253"/>
              <a:chOff x="3958" y="3659"/>
              <a:chExt cx="335" cy="372"/>
            </a:xfrm>
          </p:grpSpPr>
          <p:sp>
            <p:nvSpPr>
              <p:cNvPr id="126016" name="Text Box 304"/>
              <p:cNvSpPr txBox="1">
                <a:spLocks noChangeArrowheads="1"/>
              </p:cNvSpPr>
              <p:nvPr/>
            </p:nvSpPr>
            <p:spPr bwMode="auto">
              <a:xfrm rot="2901055">
                <a:off x="3972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17" name="Text Box 305"/>
              <p:cNvSpPr txBox="1">
                <a:spLocks noChangeArrowheads="1"/>
              </p:cNvSpPr>
              <p:nvPr/>
            </p:nvSpPr>
            <p:spPr bwMode="auto">
              <a:xfrm rot="2901055">
                <a:off x="4068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18" name="Text Box 306"/>
              <p:cNvSpPr txBox="1">
                <a:spLocks noChangeArrowheads="1"/>
              </p:cNvSpPr>
              <p:nvPr/>
            </p:nvSpPr>
            <p:spPr bwMode="auto">
              <a:xfrm rot="2901055">
                <a:off x="4021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19" name="Text Box 307"/>
              <p:cNvSpPr txBox="1">
                <a:spLocks noChangeArrowheads="1"/>
              </p:cNvSpPr>
              <p:nvPr/>
            </p:nvSpPr>
            <p:spPr bwMode="auto">
              <a:xfrm rot="2901055">
                <a:off x="4068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20" name="Text Box 308"/>
              <p:cNvSpPr txBox="1">
                <a:spLocks noChangeArrowheads="1"/>
              </p:cNvSpPr>
              <p:nvPr/>
            </p:nvSpPr>
            <p:spPr bwMode="auto">
              <a:xfrm rot="2901055">
                <a:off x="4019" y="37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21" name="Text Box 309"/>
              <p:cNvSpPr txBox="1">
                <a:spLocks noChangeArrowheads="1"/>
              </p:cNvSpPr>
              <p:nvPr/>
            </p:nvSpPr>
            <p:spPr bwMode="auto">
              <a:xfrm rot="2901055">
                <a:off x="3960" y="3708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22" name="Text Box 310"/>
              <p:cNvSpPr txBox="1">
                <a:spLocks noChangeArrowheads="1"/>
              </p:cNvSpPr>
              <p:nvPr/>
            </p:nvSpPr>
            <p:spPr bwMode="auto">
              <a:xfrm rot="2901055">
                <a:off x="4054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23" name="Text Box 311"/>
              <p:cNvSpPr txBox="1">
                <a:spLocks noChangeArrowheads="1"/>
              </p:cNvSpPr>
              <p:nvPr/>
            </p:nvSpPr>
            <p:spPr bwMode="auto">
              <a:xfrm rot="2901055">
                <a:off x="4007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24" name="Text Box 312"/>
              <p:cNvSpPr txBox="1">
                <a:spLocks noChangeArrowheads="1"/>
              </p:cNvSpPr>
              <p:nvPr/>
            </p:nvSpPr>
            <p:spPr bwMode="auto">
              <a:xfrm rot="2901055">
                <a:off x="4053" y="3710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25" name="Text Box 313"/>
              <p:cNvSpPr txBox="1">
                <a:spLocks noChangeArrowheads="1"/>
              </p:cNvSpPr>
              <p:nvPr/>
            </p:nvSpPr>
            <p:spPr bwMode="auto">
              <a:xfrm rot="2901055">
                <a:off x="4005" y="3757"/>
                <a:ext cx="22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28" name="Group 314"/>
            <p:cNvGrpSpPr>
              <a:grpSpLocks/>
            </p:cNvGrpSpPr>
            <p:nvPr/>
          </p:nvGrpSpPr>
          <p:grpSpPr bwMode="auto">
            <a:xfrm>
              <a:off x="336" y="2051"/>
              <a:ext cx="199" cy="253"/>
              <a:chOff x="3958" y="3659"/>
              <a:chExt cx="335" cy="372"/>
            </a:xfrm>
          </p:grpSpPr>
          <p:sp>
            <p:nvSpPr>
              <p:cNvPr id="126006" name="Text Box 315"/>
              <p:cNvSpPr txBox="1">
                <a:spLocks noChangeArrowheads="1"/>
              </p:cNvSpPr>
              <p:nvPr/>
            </p:nvSpPr>
            <p:spPr bwMode="auto">
              <a:xfrm rot="2901055">
                <a:off x="3972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07" name="Text Box 316"/>
              <p:cNvSpPr txBox="1">
                <a:spLocks noChangeArrowheads="1"/>
              </p:cNvSpPr>
              <p:nvPr/>
            </p:nvSpPr>
            <p:spPr bwMode="auto">
              <a:xfrm rot="2901055">
                <a:off x="4068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08" name="Text Box 317"/>
              <p:cNvSpPr txBox="1">
                <a:spLocks noChangeArrowheads="1"/>
              </p:cNvSpPr>
              <p:nvPr/>
            </p:nvSpPr>
            <p:spPr bwMode="auto">
              <a:xfrm rot="2901055">
                <a:off x="4021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09" name="Text Box 318"/>
              <p:cNvSpPr txBox="1">
                <a:spLocks noChangeArrowheads="1"/>
              </p:cNvSpPr>
              <p:nvPr/>
            </p:nvSpPr>
            <p:spPr bwMode="auto">
              <a:xfrm rot="2901055">
                <a:off x="4068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10" name="Text Box 319"/>
              <p:cNvSpPr txBox="1">
                <a:spLocks noChangeArrowheads="1"/>
              </p:cNvSpPr>
              <p:nvPr/>
            </p:nvSpPr>
            <p:spPr bwMode="auto">
              <a:xfrm rot="2901055">
                <a:off x="4019" y="37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11" name="Text Box 320"/>
              <p:cNvSpPr txBox="1">
                <a:spLocks noChangeArrowheads="1"/>
              </p:cNvSpPr>
              <p:nvPr/>
            </p:nvSpPr>
            <p:spPr bwMode="auto">
              <a:xfrm rot="2901055">
                <a:off x="3960" y="3708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12" name="Text Box 321"/>
              <p:cNvSpPr txBox="1">
                <a:spLocks noChangeArrowheads="1"/>
              </p:cNvSpPr>
              <p:nvPr/>
            </p:nvSpPr>
            <p:spPr bwMode="auto">
              <a:xfrm rot="2901055">
                <a:off x="4054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13" name="Text Box 322"/>
              <p:cNvSpPr txBox="1">
                <a:spLocks noChangeArrowheads="1"/>
              </p:cNvSpPr>
              <p:nvPr/>
            </p:nvSpPr>
            <p:spPr bwMode="auto">
              <a:xfrm rot="2901055">
                <a:off x="4007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14" name="Text Box 323"/>
              <p:cNvSpPr txBox="1">
                <a:spLocks noChangeArrowheads="1"/>
              </p:cNvSpPr>
              <p:nvPr/>
            </p:nvSpPr>
            <p:spPr bwMode="auto">
              <a:xfrm rot="2901055">
                <a:off x="4053" y="3710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15" name="Text Box 324"/>
              <p:cNvSpPr txBox="1">
                <a:spLocks noChangeArrowheads="1"/>
              </p:cNvSpPr>
              <p:nvPr/>
            </p:nvSpPr>
            <p:spPr bwMode="auto">
              <a:xfrm rot="2901055">
                <a:off x="4005" y="3757"/>
                <a:ext cx="22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</p:grpSp>
      <p:sp>
        <p:nvSpPr>
          <p:cNvPr id="327" name="Rectangle 2"/>
          <p:cNvSpPr txBox="1">
            <a:spLocks noChangeArrowheads="1"/>
          </p:cNvSpPr>
          <p:nvPr/>
        </p:nvSpPr>
        <p:spPr>
          <a:xfrm>
            <a:off x="2286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Gill Sans"/>
              </a:rPr>
              <a:t>Modeling a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Gill Sans"/>
              </a:rPr>
              <a:t>Tag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Gill San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Gill San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08" charset="-128"/>
              <a:cs typeface="Gill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915400" cy="6035675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Tx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-108" charset="-128"/>
              </a:rPr>
              <a:t>Calculate the likelihood of the features for a tag model</a:t>
            </a:r>
            <a:endParaRPr lang="en-US" sz="2400" dirty="0" smtClean="0">
              <a:solidFill>
                <a:srgbClr val="000000"/>
              </a:solidFill>
              <a:ea typeface="ＭＳ Ｐゴシック" pitchFamily="-108" charset="-128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en-US" sz="2000" dirty="0" smtClean="0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125957" name="Rectangle 4"/>
          <p:cNvSpPr>
            <a:spLocks noChangeArrowheads="1"/>
          </p:cNvSpPr>
          <p:nvPr/>
        </p:nvSpPr>
        <p:spPr bwMode="auto">
          <a:xfrm>
            <a:off x="397139" y="3581400"/>
            <a:ext cx="8229600" cy="3124200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prstDash val="lg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969" name="Line 58"/>
          <p:cNvSpPr>
            <a:spLocks noChangeShapeType="1"/>
          </p:cNvSpPr>
          <p:nvPr/>
        </p:nvSpPr>
        <p:spPr bwMode="auto">
          <a:xfrm>
            <a:off x="1565275" y="4754562"/>
            <a:ext cx="401637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0" name="Line 59"/>
          <p:cNvSpPr>
            <a:spLocks noChangeShapeType="1"/>
          </p:cNvSpPr>
          <p:nvPr/>
        </p:nvSpPr>
        <p:spPr bwMode="auto">
          <a:xfrm flipH="1">
            <a:off x="1371687" y="4754562"/>
            <a:ext cx="193588" cy="36895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1" name="Line 60"/>
          <p:cNvSpPr>
            <a:spLocks noChangeShapeType="1"/>
          </p:cNvSpPr>
          <p:nvPr/>
        </p:nvSpPr>
        <p:spPr bwMode="auto">
          <a:xfrm flipV="1">
            <a:off x="1565275" y="4346575"/>
            <a:ext cx="1587" cy="4079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8" name="Line 67"/>
          <p:cNvSpPr>
            <a:spLocks noChangeShapeType="1"/>
          </p:cNvSpPr>
          <p:nvPr/>
        </p:nvSpPr>
        <p:spPr bwMode="auto">
          <a:xfrm>
            <a:off x="1531938" y="5745162"/>
            <a:ext cx="403225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9" name="Line 68"/>
          <p:cNvSpPr>
            <a:spLocks noChangeShapeType="1"/>
          </p:cNvSpPr>
          <p:nvPr/>
        </p:nvSpPr>
        <p:spPr bwMode="auto">
          <a:xfrm flipH="1">
            <a:off x="1329968" y="5745162"/>
            <a:ext cx="201970" cy="335516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80" name="Line 69"/>
          <p:cNvSpPr>
            <a:spLocks noChangeShapeType="1"/>
          </p:cNvSpPr>
          <p:nvPr/>
        </p:nvSpPr>
        <p:spPr bwMode="auto">
          <a:xfrm flipV="1">
            <a:off x="1531938" y="5337174"/>
            <a:ext cx="1587" cy="4079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81" name="Rectangle 70"/>
          <p:cNvSpPr>
            <a:spLocks noChangeArrowheads="1"/>
          </p:cNvSpPr>
          <p:nvPr/>
        </p:nvSpPr>
        <p:spPr bwMode="auto">
          <a:xfrm>
            <a:off x="838200" y="3962400"/>
            <a:ext cx="1730375" cy="2274888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82" name="Text Box 71"/>
          <p:cNvSpPr txBox="1">
            <a:spLocks noChangeArrowheads="1"/>
          </p:cNvSpPr>
          <p:nvPr/>
        </p:nvSpPr>
        <p:spPr bwMode="auto">
          <a:xfrm>
            <a:off x="1086483" y="3581400"/>
            <a:ext cx="119951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0" dirty="0" smtClean="0">
                <a:solidFill>
                  <a:srgbClr val="990000"/>
                </a:solidFill>
                <a:ea typeface="SimSun" pitchFamily="2" charset="-122"/>
                <a:cs typeface="SimSun" pitchFamily="2" charset="-122"/>
              </a:rPr>
              <a:t>Romantic?</a:t>
            </a:r>
            <a:endParaRPr lang="en-US" sz="1800" b="0" dirty="0">
              <a:solidFill>
                <a:srgbClr val="990000"/>
              </a:solidFill>
              <a:ea typeface="SimSun" pitchFamily="2" charset="-122"/>
              <a:cs typeface="SimSun" pitchFamily="2" charset="-122"/>
            </a:endParaRPr>
          </a:p>
        </p:txBody>
      </p:sp>
      <p:sp>
        <p:nvSpPr>
          <p:cNvPr id="126226" name="Text Box 73"/>
          <p:cNvSpPr txBox="1">
            <a:spLocks noChangeArrowheads="1"/>
          </p:cNvSpPr>
          <p:nvPr/>
        </p:nvSpPr>
        <p:spPr bwMode="auto">
          <a:xfrm rot="2901055">
            <a:off x="1828043" y="4457329"/>
            <a:ext cx="241676" cy="21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27" name="Text Box 74"/>
          <p:cNvSpPr txBox="1">
            <a:spLocks noChangeArrowheads="1"/>
          </p:cNvSpPr>
          <p:nvPr/>
        </p:nvSpPr>
        <p:spPr bwMode="auto">
          <a:xfrm rot="2901055">
            <a:off x="1932222" y="4576379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28" name="Text Box 75"/>
          <p:cNvSpPr txBox="1">
            <a:spLocks noChangeArrowheads="1"/>
          </p:cNvSpPr>
          <p:nvPr/>
        </p:nvSpPr>
        <p:spPr bwMode="auto">
          <a:xfrm rot="2901055">
            <a:off x="1879584" y="4576379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29" name="Text Box 76"/>
          <p:cNvSpPr txBox="1">
            <a:spLocks noChangeArrowheads="1"/>
          </p:cNvSpPr>
          <p:nvPr/>
        </p:nvSpPr>
        <p:spPr bwMode="auto">
          <a:xfrm rot="2901055">
            <a:off x="1933319" y="4457400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30" name="Text Box 77"/>
          <p:cNvSpPr txBox="1">
            <a:spLocks noChangeArrowheads="1"/>
          </p:cNvSpPr>
          <p:nvPr/>
        </p:nvSpPr>
        <p:spPr bwMode="auto">
          <a:xfrm rot="2901055">
            <a:off x="1876294" y="4515650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31" name="Text Box 78"/>
          <p:cNvSpPr txBox="1">
            <a:spLocks noChangeArrowheads="1"/>
          </p:cNvSpPr>
          <p:nvPr/>
        </p:nvSpPr>
        <p:spPr bwMode="auto">
          <a:xfrm rot="2901055">
            <a:off x="1814883" y="4520537"/>
            <a:ext cx="241676" cy="21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32" name="Text Box 79"/>
          <p:cNvSpPr txBox="1">
            <a:spLocks noChangeArrowheads="1"/>
          </p:cNvSpPr>
          <p:nvPr/>
        </p:nvSpPr>
        <p:spPr bwMode="auto">
          <a:xfrm rot="2901055">
            <a:off x="1919063" y="4639587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33" name="Text Box 80"/>
          <p:cNvSpPr txBox="1">
            <a:spLocks noChangeArrowheads="1"/>
          </p:cNvSpPr>
          <p:nvPr/>
        </p:nvSpPr>
        <p:spPr bwMode="auto">
          <a:xfrm rot="2901055">
            <a:off x="1867521" y="4639516"/>
            <a:ext cx="241676" cy="21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34" name="Text Box 81"/>
          <p:cNvSpPr txBox="1">
            <a:spLocks noChangeArrowheads="1"/>
          </p:cNvSpPr>
          <p:nvPr/>
        </p:nvSpPr>
        <p:spPr bwMode="auto">
          <a:xfrm rot="2901055">
            <a:off x="1917966" y="4520608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35" name="Text Box 82"/>
          <p:cNvSpPr txBox="1">
            <a:spLocks noChangeArrowheads="1"/>
          </p:cNvSpPr>
          <p:nvPr/>
        </p:nvSpPr>
        <p:spPr bwMode="auto">
          <a:xfrm rot="2901055">
            <a:off x="1798012" y="4622918"/>
            <a:ext cx="306123" cy="9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 wrap="none">
            <a:prstTxWarp prst="textNoShape">
              <a:avLst/>
            </a:prstTxWarp>
            <a:spAutoFit/>
          </a:bodyPr>
          <a:lstStyle/>
          <a:p>
            <a:endParaRPr lang="en-US" sz="800" b="0">
              <a:solidFill>
                <a:srgbClr val="008000"/>
              </a:solidFill>
              <a:latin typeface="Times New Roman" pitchFamily="-108" charset="0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126216" name="Text Box 84"/>
          <p:cNvSpPr txBox="1">
            <a:spLocks noChangeArrowheads="1"/>
          </p:cNvSpPr>
          <p:nvPr/>
        </p:nvSpPr>
        <p:spPr bwMode="auto">
          <a:xfrm rot="2901055">
            <a:off x="1335088" y="431323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17" name="Text Box 85"/>
          <p:cNvSpPr txBox="1">
            <a:spLocks noChangeArrowheads="1"/>
          </p:cNvSpPr>
          <p:nvPr/>
        </p:nvSpPr>
        <p:spPr bwMode="auto">
          <a:xfrm rot="2901055">
            <a:off x="1487488" y="446563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18" name="Text Box 86"/>
          <p:cNvSpPr txBox="1">
            <a:spLocks noChangeArrowheads="1"/>
          </p:cNvSpPr>
          <p:nvPr/>
        </p:nvSpPr>
        <p:spPr bwMode="auto">
          <a:xfrm rot="2901055">
            <a:off x="1411288" y="446563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19" name="Text Box 87"/>
          <p:cNvSpPr txBox="1">
            <a:spLocks noChangeArrowheads="1"/>
          </p:cNvSpPr>
          <p:nvPr/>
        </p:nvSpPr>
        <p:spPr bwMode="auto">
          <a:xfrm rot="2901055">
            <a:off x="1487488" y="431323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20" name="Text Box 88"/>
          <p:cNvSpPr txBox="1">
            <a:spLocks noChangeArrowheads="1"/>
          </p:cNvSpPr>
          <p:nvPr/>
        </p:nvSpPr>
        <p:spPr bwMode="auto">
          <a:xfrm rot="2901055">
            <a:off x="1411288" y="438943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21" name="Text Box 89"/>
          <p:cNvSpPr txBox="1">
            <a:spLocks noChangeArrowheads="1"/>
          </p:cNvSpPr>
          <p:nvPr/>
        </p:nvSpPr>
        <p:spPr bwMode="auto">
          <a:xfrm rot="2901055">
            <a:off x="1316038" y="439578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22" name="Text Box 90"/>
          <p:cNvSpPr txBox="1">
            <a:spLocks noChangeArrowheads="1"/>
          </p:cNvSpPr>
          <p:nvPr/>
        </p:nvSpPr>
        <p:spPr bwMode="auto">
          <a:xfrm rot="2901055">
            <a:off x="1468438" y="454818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23" name="Text Box 91"/>
          <p:cNvSpPr txBox="1">
            <a:spLocks noChangeArrowheads="1"/>
          </p:cNvSpPr>
          <p:nvPr/>
        </p:nvSpPr>
        <p:spPr bwMode="auto">
          <a:xfrm rot="2901055">
            <a:off x="1392238" y="454818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24" name="Text Box 92"/>
          <p:cNvSpPr txBox="1">
            <a:spLocks noChangeArrowheads="1"/>
          </p:cNvSpPr>
          <p:nvPr/>
        </p:nvSpPr>
        <p:spPr bwMode="auto">
          <a:xfrm rot="2901055">
            <a:off x="1468438" y="439578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25" name="Text Box 93"/>
          <p:cNvSpPr txBox="1">
            <a:spLocks noChangeArrowheads="1"/>
          </p:cNvSpPr>
          <p:nvPr/>
        </p:nvSpPr>
        <p:spPr bwMode="auto">
          <a:xfrm rot="2901055">
            <a:off x="1392238" y="447198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06" name="Text Box 95"/>
          <p:cNvSpPr txBox="1">
            <a:spLocks noChangeArrowheads="1"/>
          </p:cNvSpPr>
          <p:nvPr/>
        </p:nvSpPr>
        <p:spPr bwMode="auto">
          <a:xfrm rot="2901055">
            <a:off x="1616075" y="431323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</a:rPr>
              <a:t>+</a:t>
            </a:r>
          </a:p>
        </p:txBody>
      </p:sp>
      <p:sp>
        <p:nvSpPr>
          <p:cNvPr id="126207" name="Text Box 96"/>
          <p:cNvSpPr txBox="1">
            <a:spLocks noChangeArrowheads="1"/>
          </p:cNvSpPr>
          <p:nvPr/>
        </p:nvSpPr>
        <p:spPr bwMode="auto">
          <a:xfrm rot="2901055">
            <a:off x="1768475" y="446563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</a:rPr>
              <a:t>+</a:t>
            </a:r>
          </a:p>
        </p:txBody>
      </p:sp>
      <p:sp>
        <p:nvSpPr>
          <p:cNvPr id="126208" name="Text Box 97"/>
          <p:cNvSpPr txBox="1">
            <a:spLocks noChangeArrowheads="1"/>
          </p:cNvSpPr>
          <p:nvPr/>
        </p:nvSpPr>
        <p:spPr bwMode="auto">
          <a:xfrm rot="2901055">
            <a:off x="1692275" y="446563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</a:rPr>
              <a:t>+</a:t>
            </a:r>
          </a:p>
        </p:txBody>
      </p:sp>
      <p:sp>
        <p:nvSpPr>
          <p:cNvPr id="126209" name="Text Box 98"/>
          <p:cNvSpPr txBox="1">
            <a:spLocks noChangeArrowheads="1"/>
          </p:cNvSpPr>
          <p:nvPr/>
        </p:nvSpPr>
        <p:spPr bwMode="auto">
          <a:xfrm rot="2901055">
            <a:off x="1768475" y="431323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</a:rPr>
              <a:t>+</a:t>
            </a:r>
          </a:p>
        </p:txBody>
      </p:sp>
      <p:sp>
        <p:nvSpPr>
          <p:cNvPr id="126210" name="Text Box 99"/>
          <p:cNvSpPr txBox="1">
            <a:spLocks noChangeArrowheads="1"/>
          </p:cNvSpPr>
          <p:nvPr/>
        </p:nvSpPr>
        <p:spPr bwMode="auto">
          <a:xfrm rot="2901055">
            <a:off x="1692275" y="438943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</a:rPr>
              <a:t>+</a:t>
            </a:r>
          </a:p>
        </p:txBody>
      </p:sp>
      <p:sp>
        <p:nvSpPr>
          <p:cNvPr id="126211" name="Text Box 100"/>
          <p:cNvSpPr txBox="1">
            <a:spLocks noChangeArrowheads="1"/>
          </p:cNvSpPr>
          <p:nvPr/>
        </p:nvSpPr>
        <p:spPr bwMode="auto">
          <a:xfrm rot="2901055">
            <a:off x="1597025" y="439578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</a:rPr>
              <a:t>+</a:t>
            </a:r>
          </a:p>
        </p:txBody>
      </p:sp>
      <p:sp>
        <p:nvSpPr>
          <p:cNvPr id="126212" name="Text Box 101"/>
          <p:cNvSpPr txBox="1">
            <a:spLocks noChangeArrowheads="1"/>
          </p:cNvSpPr>
          <p:nvPr/>
        </p:nvSpPr>
        <p:spPr bwMode="auto">
          <a:xfrm rot="2901055">
            <a:off x="1749425" y="454818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</a:rPr>
              <a:t>+</a:t>
            </a:r>
          </a:p>
        </p:txBody>
      </p:sp>
      <p:sp>
        <p:nvSpPr>
          <p:cNvPr id="126213" name="Text Box 102"/>
          <p:cNvSpPr txBox="1">
            <a:spLocks noChangeArrowheads="1"/>
          </p:cNvSpPr>
          <p:nvPr/>
        </p:nvSpPr>
        <p:spPr bwMode="auto">
          <a:xfrm rot="2901055">
            <a:off x="1673225" y="454818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</a:rPr>
              <a:t>+</a:t>
            </a:r>
          </a:p>
        </p:txBody>
      </p:sp>
      <p:sp>
        <p:nvSpPr>
          <p:cNvPr id="126214" name="Text Box 103"/>
          <p:cNvSpPr txBox="1">
            <a:spLocks noChangeArrowheads="1"/>
          </p:cNvSpPr>
          <p:nvPr/>
        </p:nvSpPr>
        <p:spPr bwMode="auto">
          <a:xfrm rot="2901055">
            <a:off x="1749425" y="439578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</a:rPr>
              <a:t>+</a:t>
            </a:r>
          </a:p>
        </p:txBody>
      </p:sp>
      <p:sp>
        <p:nvSpPr>
          <p:cNvPr id="126215" name="Text Box 104"/>
          <p:cNvSpPr txBox="1">
            <a:spLocks noChangeArrowheads="1"/>
          </p:cNvSpPr>
          <p:nvPr/>
        </p:nvSpPr>
        <p:spPr bwMode="auto">
          <a:xfrm rot="2901055">
            <a:off x="1673225" y="447198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</a:rPr>
              <a:t>+</a:t>
            </a:r>
          </a:p>
        </p:txBody>
      </p:sp>
      <p:sp>
        <p:nvSpPr>
          <p:cNvPr id="126196" name="Text Box 106"/>
          <p:cNvSpPr txBox="1">
            <a:spLocks noChangeArrowheads="1"/>
          </p:cNvSpPr>
          <p:nvPr/>
        </p:nvSpPr>
        <p:spPr bwMode="auto">
          <a:xfrm rot="2901055">
            <a:off x="1399149" y="4239679"/>
            <a:ext cx="321839" cy="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97" name="Text Box 107"/>
          <p:cNvSpPr txBox="1">
            <a:spLocks noChangeArrowheads="1"/>
          </p:cNvSpPr>
          <p:nvPr/>
        </p:nvSpPr>
        <p:spPr bwMode="auto">
          <a:xfrm rot="2901055">
            <a:off x="1529762" y="4402293"/>
            <a:ext cx="321839" cy="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98" name="Text Box 108"/>
          <p:cNvSpPr txBox="1">
            <a:spLocks noChangeArrowheads="1"/>
          </p:cNvSpPr>
          <p:nvPr/>
        </p:nvSpPr>
        <p:spPr bwMode="auto">
          <a:xfrm rot="2901055">
            <a:off x="1465788" y="4402293"/>
            <a:ext cx="321839" cy="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99" name="Text Box 109"/>
          <p:cNvSpPr txBox="1">
            <a:spLocks noChangeArrowheads="1"/>
          </p:cNvSpPr>
          <p:nvPr/>
        </p:nvSpPr>
        <p:spPr bwMode="auto">
          <a:xfrm rot="2901055">
            <a:off x="1531094" y="4239679"/>
            <a:ext cx="321839" cy="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00" name="Text Box 110"/>
          <p:cNvSpPr txBox="1">
            <a:spLocks noChangeArrowheads="1"/>
          </p:cNvSpPr>
          <p:nvPr/>
        </p:nvSpPr>
        <p:spPr bwMode="auto">
          <a:xfrm rot="2901055">
            <a:off x="1465788" y="4319292"/>
            <a:ext cx="321839" cy="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01" name="Text Box 111"/>
          <p:cNvSpPr txBox="1">
            <a:spLocks noChangeArrowheads="1"/>
          </p:cNvSpPr>
          <p:nvPr/>
        </p:nvSpPr>
        <p:spPr bwMode="auto">
          <a:xfrm rot="2901055">
            <a:off x="1388667" y="4331149"/>
            <a:ext cx="320145" cy="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02" name="Text Box 112"/>
          <p:cNvSpPr txBox="1">
            <a:spLocks noChangeArrowheads="1"/>
          </p:cNvSpPr>
          <p:nvPr/>
        </p:nvSpPr>
        <p:spPr bwMode="auto">
          <a:xfrm rot="2901055">
            <a:off x="1515101" y="4488681"/>
            <a:ext cx="321839" cy="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03" name="Text Box 113"/>
          <p:cNvSpPr txBox="1">
            <a:spLocks noChangeArrowheads="1"/>
          </p:cNvSpPr>
          <p:nvPr/>
        </p:nvSpPr>
        <p:spPr bwMode="auto">
          <a:xfrm rot="2901055">
            <a:off x="1449794" y="4488681"/>
            <a:ext cx="321839" cy="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04" name="Text Box 114"/>
          <p:cNvSpPr txBox="1">
            <a:spLocks noChangeArrowheads="1"/>
          </p:cNvSpPr>
          <p:nvPr/>
        </p:nvSpPr>
        <p:spPr bwMode="auto">
          <a:xfrm rot="2901055">
            <a:off x="1515282" y="4331149"/>
            <a:ext cx="320145" cy="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05" name="Text Box 115"/>
          <p:cNvSpPr txBox="1">
            <a:spLocks noChangeArrowheads="1"/>
          </p:cNvSpPr>
          <p:nvPr/>
        </p:nvSpPr>
        <p:spPr bwMode="auto">
          <a:xfrm rot="2901055">
            <a:off x="1448462" y="4409068"/>
            <a:ext cx="321839" cy="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86" name="Text Box 117"/>
          <p:cNvSpPr txBox="1">
            <a:spLocks noChangeArrowheads="1"/>
          </p:cNvSpPr>
          <p:nvPr/>
        </p:nvSpPr>
        <p:spPr bwMode="auto">
          <a:xfrm rot="2901055">
            <a:off x="1614925" y="4390587"/>
            <a:ext cx="2420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87" name="Text Box 118"/>
          <p:cNvSpPr txBox="1">
            <a:spLocks noChangeArrowheads="1"/>
          </p:cNvSpPr>
          <p:nvPr/>
        </p:nvSpPr>
        <p:spPr bwMode="auto">
          <a:xfrm rot="2901055">
            <a:off x="1757799" y="4511593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88" name="Text Box 119"/>
          <p:cNvSpPr txBox="1">
            <a:spLocks noChangeArrowheads="1"/>
          </p:cNvSpPr>
          <p:nvPr/>
        </p:nvSpPr>
        <p:spPr bwMode="auto">
          <a:xfrm rot="2901055">
            <a:off x="1699118" y="4511593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89" name="Text Box 120"/>
          <p:cNvSpPr txBox="1">
            <a:spLocks noChangeArrowheads="1"/>
          </p:cNvSpPr>
          <p:nvPr/>
        </p:nvSpPr>
        <p:spPr bwMode="auto">
          <a:xfrm rot="2901055">
            <a:off x="1737389" y="4390587"/>
            <a:ext cx="2420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90" name="Text Box 121"/>
          <p:cNvSpPr txBox="1">
            <a:spLocks noChangeArrowheads="1"/>
          </p:cNvSpPr>
          <p:nvPr/>
        </p:nvSpPr>
        <p:spPr bwMode="auto">
          <a:xfrm rot="2901055">
            <a:off x="1701670" y="4453000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91" name="Text Box 122"/>
          <p:cNvSpPr txBox="1">
            <a:spLocks noChangeArrowheads="1"/>
          </p:cNvSpPr>
          <p:nvPr/>
        </p:nvSpPr>
        <p:spPr bwMode="auto">
          <a:xfrm rot="2901055">
            <a:off x="1617476" y="4460643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92" name="Text Box 123"/>
          <p:cNvSpPr txBox="1">
            <a:spLocks noChangeArrowheads="1"/>
          </p:cNvSpPr>
          <p:nvPr/>
        </p:nvSpPr>
        <p:spPr bwMode="auto">
          <a:xfrm rot="2901055">
            <a:off x="1739941" y="4579101"/>
            <a:ext cx="2420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93" name="Text Box 124"/>
          <p:cNvSpPr txBox="1">
            <a:spLocks noChangeArrowheads="1"/>
          </p:cNvSpPr>
          <p:nvPr/>
        </p:nvSpPr>
        <p:spPr bwMode="auto">
          <a:xfrm rot="2901055">
            <a:off x="1682535" y="4581649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94" name="Text Box 125"/>
          <p:cNvSpPr txBox="1">
            <a:spLocks noChangeArrowheads="1"/>
          </p:cNvSpPr>
          <p:nvPr/>
        </p:nvSpPr>
        <p:spPr bwMode="auto">
          <a:xfrm rot="2901055">
            <a:off x="1745042" y="4460643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95" name="Text Box 126"/>
          <p:cNvSpPr txBox="1">
            <a:spLocks noChangeArrowheads="1"/>
          </p:cNvSpPr>
          <p:nvPr/>
        </p:nvSpPr>
        <p:spPr bwMode="auto">
          <a:xfrm rot="2901055">
            <a:off x="1679983" y="4517961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66" name="Text Box 139"/>
          <p:cNvSpPr txBox="1">
            <a:spLocks noChangeArrowheads="1"/>
          </p:cNvSpPr>
          <p:nvPr/>
        </p:nvSpPr>
        <p:spPr bwMode="auto">
          <a:xfrm rot="2901055">
            <a:off x="1369566" y="5755338"/>
            <a:ext cx="240767" cy="21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67" name="Text Box 140"/>
          <p:cNvSpPr txBox="1">
            <a:spLocks noChangeArrowheads="1"/>
          </p:cNvSpPr>
          <p:nvPr/>
        </p:nvSpPr>
        <p:spPr bwMode="auto">
          <a:xfrm rot="2901055">
            <a:off x="1460027" y="5857906"/>
            <a:ext cx="241847" cy="21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68" name="Text Box 141"/>
          <p:cNvSpPr txBox="1">
            <a:spLocks noChangeArrowheads="1"/>
          </p:cNvSpPr>
          <p:nvPr/>
        </p:nvSpPr>
        <p:spPr bwMode="auto">
          <a:xfrm rot="2901055">
            <a:off x="1415705" y="5857906"/>
            <a:ext cx="241847" cy="21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69" name="Text Box 142"/>
          <p:cNvSpPr txBox="1">
            <a:spLocks noChangeArrowheads="1"/>
          </p:cNvSpPr>
          <p:nvPr/>
        </p:nvSpPr>
        <p:spPr bwMode="auto">
          <a:xfrm rot="2901055">
            <a:off x="1460096" y="5755338"/>
            <a:ext cx="240767" cy="21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70" name="Text Box 143"/>
          <p:cNvSpPr txBox="1">
            <a:spLocks noChangeArrowheads="1"/>
          </p:cNvSpPr>
          <p:nvPr/>
        </p:nvSpPr>
        <p:spPr bwMode="auto">
          <a:xfrm rot="2901055">
            <a:off x="1413819" y="5807230"/>
            <a:ext cx="241847" cy="21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71" name="Text Box 144"/>
          <p:cNvSpPr txBox="1">
            <a:spLocks noChangeArrowheads="1"/>
          </p:cNvSpPr>
          <p:nvPr/>
        </p:nvSpPr>
        <p:spPr bwMode="auto">
          <a:xfrm rot="2901055">
            <a:off x="1358181" y="5810469"/>
            <a:ext cx="241847" cy="21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72" name="Text Box 145"/>
          <p:cNvSpPr txBox="1">
            <a:spLocks noChangeArrowheads="1"/>
          </p:cNvSpPr>
          <p:nvPr/>
        </p:nvSpPr>
        <p:spPr bwMode="auto">
          <a:xfrm rot="2901055">
            <a:off x="1446825" y="5915197"/>
            <a:ext cx="241847" cy="21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73" name="Text Box 146"/>
          <p:cNvSpPr txBox="1">
            <a:spLocks noChangeArrowheads="1"/>
          </p:cNvSpPr>
          <p:nvPr/>
        </p:nvSpPr>
        <p:spPr bwMode="auto">
          <a:xfrm rot="2901055">
            <a:off x="1402503" y="5915197"/>
            <a:ext cx="241847" cy="21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74" name="Text Box 147"/>
          <p:cNvSpPr txBox="1">
            <a:spLocks noChangeArrowheads="1"/>
          </p:cNvSpPr>
          <p:nvPr/>
        </p:nvSpPr>
        <p:spPr bwMode="auto">
          <a:xfrm rot="2901055">
            <a:off x="1445950" y="5812560"/>
            <a:ext cx="240767" cy="21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75" name="Text Box 148"/>
          <p:cNvSpPr txBox="1">
            <a:spLocks noChangeArrowheads="1"/>
          </p:cNvSpPr>
          <p:nvPr/>
        </p:nvSpPr>
        <p:spPr bwMode="auto">
          <a:xfrm rot="2901055">
            <a:off x="1400685" y="5863373"/>
            <a:ext cx="240767" cy="21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16" name="Text Box 194"/>
          <p:cNvSpPr txBox="1">
            <a:spLocks noChangeArrowheads="1"/>
          </p:cNvSpPr>
          <p:nvPr/>
        </p:nvSpPr>
        <p:spPr bwMode="auto">
          <a:xfrm rot="2901055">
            <a:off x="1799468" y="5243142"/>
            <a:ext cx="241676" cy="21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17" name="Text Box 195"/>
          <p:cNvSpPr txBox="1">
            <a:spLocks noChangeArrowheads="1"/>
          </p:cNvSpPr>
          <p:nvPr/>
        </p:nvSpPr>
        <p:spPr bwMode="auto">
          <a:xfrm rot="2901055">
            <a:off x="1903647" y="5362192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18" name="Text Box 196"/>
          <p:cNvSpPr txBox="1">
            <a:spLocks noChangeArrowheads="1"/>
          </p:cNvSpPr>
          <p:nvPr/>
        </p:nvSpPr>
        <p:spPr bwMode="auto">
          <a:xfrm rot="2901055">
            <a:off x="1851009" y="5362192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19" name="Text Box 197"/>
          <p:cNvSpPr txBox="1">
            <a:spLocks noChangeArrowheads="1"/>
          </p:cNvSpPr>
          <p:nvPr/>
        </p:nvSpPr>
        <p:spPr bwMode="auto">
          <a:xfrm rot="2901055">
            <a:off x="1904744" y="5243213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20" name="Text Box 198"/>
          <p:cNvSpPr txBox="1">
            <a:spLocks noChangeArrowheads="1"/>
          </p:cNvSpPr>
          <p:nvPr/>
        </p:nvSpPr>
        <p:spPr bwMode="auto">
          <a:xfrm rot="2901055">
            <a:off x="1847719" y="5301463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21" name="Text Box 199"/>
          <p:cNvSpPr txBox="1">
            <a:spLocks noChangeArrowheads="1"/>
          </p:cNvSpPr>
          <p:nvPr/>
        </p:nvSpPr>
        <p:spPr bwMode="auto">
          <a:xfrm rot="2901055">
            <a:off x="1786308" y="5306350"/>
            <a:ext cx="241676" cy="21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22" name="Text Box 200"/>
          <p:cNvSpPr txBox="1">
            <a:spLocks noChangeArrowheads="1"/>
          </p:cNvSpPr>
          <p:nvPr/>
        </p:nvSpPr>
        <p:spPr bwMode="auto">
          <a:xfrm rot="2901055">
            <a:off x="1890488" y="5425400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23" name="Text Box 201"/>
          <p:cNvSpPr txBox="1">
            <a:spLocks noChangeArrowheads="1"/>
          </p:cNvSpPr>
          <p:nvPr/>
        </p:nvSpPr>
        <p:spPr bwMode="auto">
          <a:xfrm rot="2901055">
            <a:off x="1838946" y="5425329"/>
            <a:ext cx="241676" cy="21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24" name="Text Box 202"/>
          <p:cNvSpPr txBox="1">
            <a:spLocks noChangeArrowheads="1"/>
          </p:cNvSpPr>
          <p:nvPr/>
        </p:nvSpPr>
        <p:spPr bwMode="auto">
          <a:xfrm rot="2901055">
            <a:off x="1889391" y="5306421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25" name="Text Box 203"/>
          <p:cNvSpPr txBox="1">
            <a:spLocks noChangeArrowheads="1"/>
          </p:cNvSpPr>
          <p:nvPr/>
        </p:nvSpPr>
        <p:spPr bwMode="auto">
          <a:xfrm rot="2901055">
            <a:off x="1769437" y="5408731"/>
            <a:ext cx="306123" cy="9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 wrap="none">
            <a:prstTxWarp prst="textNoShape">
              <a:avLst/>
            </a:prstTxWarp>
            <a:spAutoFit/>
          </a:bodyPr>
          <a:lstStyle/>
          <a:p>
            <a:endParaRPr lang="en-US" sz="800" b="0">
              <a:solidFill>
                <a:srgbClr val="008000"/>
              </a:solidFill>
              <a:latin typeface="Times New Roman" pitchFamily="-108" charset="0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126106" name="Text Box 205"/>
          <p:cNvSpPr txBox="1">
            <a:spLocks noChangeArrowheads="1"/>
          </p:cNvSpPr>
          <p:nvPr/>
        </p:nvSpPr>
        <p:spPr bwMode="auto">
          <a:xfrm rot="2901055">
            <a:off x="1579939" y="5324146"/>
            <a:ext cx="2420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07" name="Text Box 206"/>
          <p:cNvSpPr txBox="1">
            <a:spLocks noChangeArrowheads="1"/>
          </p:cNvSpPr>
          <p:nvPr/>
        </p:nvSpPr>
        <p:spPr bwMode="auto">
          <a:xfrm rot="2901055">
            <a:off x="1722813" y="5445152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08" name="Text Box 207"/>
          <p:cNvSpPr txBox="1">
            <a:spLocks noChangeArrowheads="1"/>
          </p:cNvSpPr>
          <p:nvPr/>
        </p:nvSpPr>
        <p:spPr bwMode="auto">
          <a:xfrm rot="2901055">
            <a:off x="1664132" y="5445152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09" name="Text Box 208"/>
          <p:cNvSpPr txBox="1">
            <a:spLocks noChangeArrowheads="1"/>
          </p:cNvSpPr>
          <p:nvPr/>
        </p:nvSpPr>
        <p:spPr bwMode="auto">
          <a:xfrm rot="2901055">
            <a:off x="1702403" y="5324146"/>
            <a:ext cx="2420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10" name="Text Box 209"/>
          <p:cNvSpPr txBox="1">
            <a:spLocks noChangeArrowheads="1"/>
          </p:cNvSpPr>
          <p:nvPr/>
        </p:nvSpPr>
        <p:spPr bwMode="auto">
          <a:xfrm rot="2901055">
            <a:off x="1666684" y="5386559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11" name="Text Box 210"/>
          <p:cNvSpPr txBox="1">
            <a:spLocks noChangeArrowheads="1"/>
          </p:cNvSpPr>
          <p:nvPr/>
        </p:nvSpPr>
        <p:spPr bwMode="auto">
          <a:xfrm rot="2901055">
            <a:off x="1582490" y="5394202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12" name="Text Box 211"/>
          <p:cNvSpPr txBox="1">
            <a:spLocks noChangeArrowheads="1"/>
          </p:cNvSpPr>
          <p:nvPr/>
        </p:nvSpPr>
        <p:spPr bwMode="auto">
          <a:xfrm rot="2901055">
            <a:off x="1704955" y="5512660"/>
            <a:ext cx="2420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13" name="Text Box 212"/>
          <p:cNvSpPr txBox="1">
            <a:spLocks noChangeArrowheads="1"/>
          </p:cNvSpPr>
          <p:nvPr/>
        </p:nvSpPr>
        <p:spPr bwMode="auto">
          <a:xfrm rot="2901055">
            <a:off x="1647549" y="5515208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14" name="Text Box 213"/>
          <p:cNvSpPr txBox="1">
            <a:spLocks noChangeArrowheads="1"/>
          </p:cNvSpPr>
          <p:nvPr/>
        </p:nvSpPr>
        <p:spPr bwMode="auto">
          <a:xfrm rot="2901055">
            <a:off x="1710056" y="5394202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15" name="Text Box 214"/>
          <p:cNvSpPr txBox="1">
            <a:spLocks noChangeArrowheads="1"/>
          </p:cNvSpPr>
          <p:nvPr/>
        </p:nvSpPr>
        <p:spPr bwMode="auto">
          <a:xfrm rot="2901055">
            <a:off x="1644997" y="5451520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096" name="Text Box 216"/>
          <p:cNvSpPr txBox="1">
            <a:spLocks noChangeArrowheads="1"/>
          </p:cNvSpPr>
          <p:nvPr/>
        </p:nvSpPr>
        <p:spPr bwMode="auto">
          <a:xfrm rot="2901055">
            <a:off x="1066037" y="4457337"/>
            <a:ext cx="241677" cy="21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097" name="Text Box 217"/>
          <p:cNvSpPr txBox="1">
            <a:spLocks noChangeArrowheads="1"/>
          </p:cNvSpPr>
          <p:nvPr/>
        </p:nvSpPr>
        <p:spPr bwMode="auto">
          <a:xfrm rot="2901055">
            <a:off x="1170216" y="4576388"/>
            <a:ext cx="241677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098" name="Text Box 218"/>
          <p:cNvSpPr txBox="1">
            <a:spLocks noChangeArrowheads="1"/>
          </p:cNvSpPr>
          <p:nvPr/>
        </p:nvSpPr>
        <p:spPr bwMode="auto">
          <a:xfrm rot="2901055">
            <a:off x="1318261" y="4521855"/>
            <a:ext cx="241677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099" name="Text Box 219"/>
          <p:cNvSpPr txBox="1">
            <a:spLocks noChangeArrowheads="1"/>
          </p:cNvSpPr>
          <p:nvPr/>
        </p:nvSpPr>
        <p:spPr bwMode="auto">
          <a:xfrm rot="2901055">
            <a:off x="1171313" y="4457408"/>
            <a:ext cx="241677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00" name="Text Box 220"/>
          <p:cNvSpPr txBox="1">
            <a:spLocks noChangeArrowheads="1"/>
          </p:cNvSpPr>
          <p:nvPr/>
        </p:nvSpPr>
        <p:spPr bwMode="auto">
          <a:xfrm rot="2901055">
            <a:off x="1114288" y="4515659"/>
            <a:ext cx="241677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01" name="Text Box 221"/>
          <p:cNvSpPr txBox="1">
            <a:spLocks noChangeArrowheads="1"/>
          </p:cNvSpPr>
          <p:nvPr/>
        </p:nvSpPr>
        <p:spPr bwMode="auto">
          <a:xfrm rot="2901055">
            <a:off x="1929082" y="4749828"/>
            <a:ext cx="241677" cy="21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02" name="Text Box 222"/>
          <p:cNvSpPr txBox="1">
            <a:spLocks noChangeArrowheads="1"/>
          </p:cNvSpPr>
          <p:nvPr/>
        </p:nvSpPr>
        <p:spPr bwMode="auto">
          <a:xfrm rot="2901055">
            <a:off x="1157057" y="4639595"/>
            <a:ext cx="241677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03" name="Text Box 223"/>
          <p:cNvSpPr txBox="1">
            <a:spLocks noChangeArrowheads="1"/>
          </p:cNvSpPr>
          <p:nvPr/>
        </p:nvSpPr>
        <p:spPr bwMode="auto">
          <a:xfrm rot="2901055">
            <a:off x="1929082" y="4732476"/>
            <a:ext cx="241677" cy="21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04" name="Text Box 224"/>
          <p:cNvSpPr txBox="1">
            <a:spLocks noChangeArrowheads="1"/>
          </p:cNvSpPr>
          <p:nvPr/>
        </p:nvSpPr>
        <p:spPr bwMode="auto">
          <a:xfrm rot="2901055">
            <a:off x="1242594" y="4445015"/>
            <a:ext cx="241677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05" name="Text Box 225"/>
          <p:cNvSpPr txBox="1">
            <a:spLocks noChangeArrowheads="1"/>
          </p:cNvSpPr>
          <p:nvPr/>
        </p:nvSpPr>
        <p:spPr bwMode="auto">
          <a:xfrm rot="2901055">
            <a:off x="1036006" y="4622926"/>
            <a:ext cx="306124" cy="9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 wrap="none">
            <a:prstTxWarp prst="textNoShape">
              <a:avLst/>
            </a:prstTxWarp>
            <a:spAutoFit/>
          </a:bodyPr>
          <a:lstStyle/>
          <a:p>
            <a:endParaRPr lang="en-US" sz="800" b="0">
              <a:solidFill>
                <a:srgbClr val="008000"/>
              </a:solidFill>
              <a:latin typeface="Times New Roman" pitchFamily="-108" charset="0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327" name="Rectangle 2"/>
          <p:cNvSpPr txBox="1">
            <a:spLocks noChangeArrowheads="1"/>
          </p:cNvSpPr>
          <p:nvPr/>
        </p:nvSpPr>
        <p:spPr>
          <a:xfrm>
            <a:off x="2286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Gill Sans"/>
              </a:rPr>
              <a:t>Determining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Gill Sans"/>
              </a:rPr>
              <a:t>Tags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Gill San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ＭＳ Ｐゴシック" pitchFamily="-108" charset="-128"/>
              <a:cs typeface="Gill Sans"/>
            </a:endParaRPr>
          </a:p>
        </p:txBody>
      </p:sp>
      <p:sp>
        <p:nvSpPr>
          <p:cNvPr id="325" name="Oval 43"/>
          <p:cNvSpPr>
            <a:spLocks noChangeArrowheads="1"/>
          </p:cNvSpPr>
          <p:nvPr/>
        </p:nvSpPr>
        <p:spPr bwMode="auto">
          <a:xfrm rot="19073191">
            <a:off x="5328971" y="4321168"/>
            <a:ext cx="406400" cy="711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Oval 44"/>
          <p:cNvSpPr>
            <a:spLocks noChangeArrowheads="1"/>
          </p:cNvSpPr>
          <p:nvPr/>
        </p:nvSpPr>
        <p:spPr bwMode="auto">
          <a:xfrm>
            <a:off x="4835258" y="4281480"/>
            <a:ext cx="493712" cy="4381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Line 58"/>
          <p:cNvSpPr>
            <a:spLocks noChangeShapeType="1"/>
          </p:cNvSpPr>
          <p:nvPr/>
        </p:nvSpPr>
        <p:spPr bwMode="auto">
          <a:xfrm>
            <a:off x="5222875" y="4759852"/>
            <a:ext cx="401637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Line 59"/>
          <p:cNvSpPr>
            <a:spLocks noChangeShapeType="1"/>
          </p:cNvSpPr>
          <p:nvPr/>
        </p:nvSpPr>
        <p:spPr bwMode="auto">
          <a:xfrm flipH="1">
            <a:off x="5029287" y="4759852"/>
            <a:ext cx="193588" cy="36895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Line 60"/>
          <p:cNvSpPr>
            <a:spLocks noChangeShapeType="1"/>
          </p:cNvSpPr>
          <p:nvPr/>
        </p:nvSpPr>
        <p:spPr bwMode="auto">
          <a:xfrm flipV="1">
            <a:off x="5222875" y="4351865"/>
            <a:ext cx="1587" cy="4079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Line 67"/>
          <p:cNvSpPr>
            <a:spLocks noChangeShapeType="1"/>
          </p:cNvSpPr>
          <p:nvPr/>
        </p:nvSpPr>
        <p:spPr bwMode="auto">
          <a:xfrm>
            <a:off x="5189538" y="5750452"/>
            <a:ext cx="403225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Line 68"/>
          <p:cNvSpPr>
            <a:spLocks noChangeShapeType="1"/>
          </p:cNvSpPr>
          <p:nvPr/>
        </p:nvSpPr>
        <p:spPr bwMode="auto">
          <a:xfrm flipH="1">
            <a:off x="4987568" y="5750452"/>
            <a:ext cx="201970" cy="335516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Line 69"/>
          <p:cNvSpPr>
            <a:spLocks noChangeShapeType="1"/>
          </p:cNvSpPr>
          <p:nvPr/>
        </p:nvSpPr>
        <p:spPr bwMode="auto">
          <a:xfrm flipV="1">
            <a:off x="5189538" y="5342464"/>
            <a:ext cx="1587" cy="4079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Rectangle 70"/>
          <p:cNvSpPr>
            <a:spLocks noChangeArrowheads="1"/>
          </p:cNvSpPr>
          <p:nvPr/>
        </p:nvSpPr>
        <p:spPr bwMode="auto">
          <a:xfrm>
            <a:off x="4495800" y="3967690"/>
            <a:ext cx="1730375" cy="2274888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5486400" y="4448702"/>
            <a:ext cx="333375" cy="423863"/>
            <a:chOff x="3983" y="3662"/>
            <a:chExt cx="304" cy="342"/>
          </a:xfrm>
        </p:grpSpPr>
        <p:sp>
          <p:nvSpPr>
            <p:cNvPr id="336" name="Text Box 73"/>
            <p:cNvSpPr txBox="1">
              <a:spLocks noChangeArrowheads="1"/>
            </p:cNvSpPr>
            <p:nvPr/>
          </p:nvSpPr>
          <p:spPr bwMode="auto">
            <a:xfrm rot="2901055">
              <a:off x="3995" y="3662"/>
              <a:ext cx="19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37" name="Text Box 74"/>
            <p:cNvSpPr txBox="1">
              <a:spLocks noChangeArrowheads="1"/>
            </p:cNvSpPr>
            <p:nvPr/>
          </p:nvSpPr>
          <p:spPr bwMode="auto">
            <a:xfrm rot="2901055">
              <a:off x="4090" y="3758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38" name="Text Box 75"/>
            <p:cNvSpPr txBox="1">
              <a:spLocks noChangeArrowheads="1"/>
            </p:cNvSpPr>
            <p:nvPr/>
          </p:nvSpPr>
          <p:spPr bwMode="auto">
            <a:xfrm rot="2901055">
              <a:off x="4042" y="3758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39" name="Text Box 76"/>
            <p:cNvSpPr txBox="1">
              <a:spLocks noChangeArrowheads="1"/>
            </p:cNvSpPr>
            <p:nvPr/>
          </p:nvSpPr>
          <p:spPr bwMode="auto">
            <a:xfrm rot="2901055">
              <a:off x="4091" y="3662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40" name="Text Box 77"/>
            <p:cNvSpPr txBox="1">
              <a:spLocks noChangeArrowheads="1"/>
            </p:cNvSpPr>
            <p:nvPr/>
          </p:nvSpPr>
          <p:spPr bwMode="auto">
            <a:xfrm rot="2901055">
              <a:off x="4039" y="3709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41" name="Text Box 78"/>
            <p:cNvSpPr txBox="1">
              <a:spLocks noChangeArrowheads="1"/>
            </p:cNvSpPr>
            <p:nvPr/>
          </p:nvSpPr>
          <p:spPr bwMode="auto">
            <a:xfrm rot="2901055">
              <a:off x="3983" y="3713"/>
              <a:ext cx="19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42" name="Text Box 79"/>
            <p:cNvSpPr txBox="1">
              <a:spLocks noChangeArrowheads="1"/>
            </p:cNvSpPr>
            <p:nvPr/>
          </p:nvSpPr>
          <p:spPr bwMode="auto">
            <a:xfrm rot="2901055">
              <a:off x="4078" y="3809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43" name="Text Box 80"/>
            <p:cNvSpPr txBox="1">
              <a:spLocks noChangeArrowheads="1"/>
            </p:cNvSpPr>
            <p:nvPr/>
          </p:nvSpPr>
          <p:spPr bwMode="auto">
            <a:xfrm rot="2901055">
              <a:off x="4031" y="3809"/>
              <a:ext cx="19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44" name="Text Box 81"/>
            <p:cNvSpPr txBox="1">
              <a:spLocks noChangeArrowheads="1"/>
            </p:cNvSpPr>
            <p:nvPr/>
          </p:nvSpPr>
          <p:spPr bwMode="auto">
            <a:xfrm rot="2901055">
              <a:off x="4077" y="3713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45" name="Text Box 82"/>
            <p:cNvSpPr txBox="1">
              <a:spLocks noChangeArrowheads="1"/>
            </p:cNvSpPr>
            <p:nvPr/>
          </p:nvSpPr>
          <p:spPr bwMode="auto">
            <a:xfrm rot="2901055">
              <a:off x="3971" y="3802"/>
              <a:ext cx="247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>
              <a:prstTxWarp prst="textNoShape">
                <a:avLst/>
              </a:prstTxWarp>
              <a:spAutoFit/>
            </a:bodyPr>
            <a:lstStyle/>
            <a:p>
              <a:endPara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endParaRPr>
            </a:p>
          </p:txBody>
        </p:sp>
      </p:grp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4986338" y="4305827"/>
            <a:ext cx="385762" cy="476250"/>
            <a:chOff x="4020" y="3648"/>
            <a:chExt cx="243" cy="300"/>
          </a:xfrm>
        </p:grpSpPr>
        <p:sp>
          <p:nvSpPr>
            <p:cNvPr id="347" name="Text Box 84"/>
            <p:cNvSpPr txBox="1">
              <a:spLocks noChangeArrowheads="1"/>
            </p:cNvSpPr>
            <p:nvPr/>
          </p:nvSpPr>
          <p:spPr bwMode="auto">
            <a:xfrm rot="2901055">
              <a:off x="4024" y="3656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48" name="Text Box 85"/>
            <p:cNvSpPr txBox="1">
              <a:spLocks noChangeArrowheads="1"/>
            </p:cNvSpPr>
            <p:nvPr/>
          </p:nvSpPr>
          <p:spPr bwMode="auto">
            <a:xfrm rot="2901055">
              <a:off x="4120" y="3752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49" name="Text Box 86"/>
            <p:cNvSpPr txBox="1">
              <a:spLocks noChangeArrowheads="1"/>
            </p:cNvSpPr>
            <p:nvPr/>
          </p:nvSpPr>
          <p:spPr bwMode="auto">
            <a:xfrm rot="2901055">
              <a:off x="4072" y="3752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50" name="Text Box 87"/>
            <p:cNvSpPr txBox="1">
              <a:spLocks noChangeArrowheads="1"/>
            </p:cNvSpPr>
            <p:nvPr/>
          </p:nvSpPr>
          <p:spPr bwMode="auto">
            <a:xfrm rot="2901055">
              <a:off x="4120" y="3656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51" name="Text Box 88"/>
            <p:cNvSpPr txBox="1">
              <a:spLocks noChangeArrowheads="1"/>
            </p:cNvSpPr>
            <p:nvPr/>
          </p:nvSpPr>
          <p:spPr bwMode="auto">
            <a:xfrm rot="2901055">
              <a:off x="4072" y="3704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52" name="Text Box 89"/>
            <p:cNvSpPr txBox="1">
              <a:spLocks noChangeArrowheads="1"/>
            </p:cNvSpPr>
            <p:nvPr/>
          </p:nvSpPr>
          <p:spPr bwMode="auto">
            <a:xfrm rot="2901055">
              <a:off x="4012" y="3708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53" name="Text Box 90"/>
            <p:cNvSpPr txBox="1">
              <a:spLocks noChangeArrowheads="1"/>
            </p:cNvSpPr>
            <p:nvPr/>
          </p:nvSpPr>
          <p:spPr bwMode="auto">
            <a:xfrm rot="2901055">
              <a:off x="4108" y="3804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54" name="Text Box 91"/>
            <p:cNvSpPr txBox="1">
              <a:spLocks noChangeArrowheads="1"/>
            </p:cNvSpPr>
            <p:nvPr/>
          </p:nvSpPr>
          <p:spPr bwMode="auto">
            <a:xfrm rot="2901055">
              <a:off x="4060" y="3804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55" name="Text Box 92"/>
            <p:cNvSpPr txBox="1">
              <a:spLocks noChangeArrowheads="1"/>
            </p:cNvSpPr>
            <p:nvPr/>
          </p:nvSpPr>
          <p:spPr bwMode="auto">
            <a:xfrm rot="2901055">
              <a:off x="4108" y="3708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56" name="Text Box 93"/>
            <p:cNvSpPr txBox="1">
              <a:spLocks noChangeArrowheads="1"/>
            </p:cNvSpPr>
            <p:nvPr/>
          </p:nvSpPr>
          <p:spPr bwMode="auto">
            <a:xfrm rot="2901055">
              <a:off x="4060" y="3756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</p:grpSp>
      <p:grpSp>
        <p:nvGrpSpPr>
          <p:cNvPr id="14" name="Group 94"/>
          <p:cNvGrpSpPr>
            <a:grpSpLocks/>
          </p:cNvGrpSpPr>
          <p:nvPr/>
        </p:nvGrpSpPr>
        <p:grpSpPr bwMode="auto">
          <a:xfrm>
            <a:off x="5267325" y="4305827"/>
            <a:ext cx="385762" cy="476250"/>
            <a:chOff x="4020" y="3648"/>
            <a:chExt cx="243" cy="300"/>
          </a:xfrm>
        </p:grpSpPr>
        <p:sp>
          <p:nvSpPr>
            <p:cNvPr id="358" name="Text Box 95"/>
            <p:cNvSpPr txBox="1">
              <a:spLocks noChangeArrowheads="1"/>
            </p:cNvSpPr>
            <p:nvPr/>
          </p:nvSpPr>
          <p:spPr bwMode="auto">
            <a:xfrm rot="2901055">
              <a:off x="4024" y="3656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</a:rPr>
                <a:t>+</a:t>
              </a:r>
            </a:p>
          </p:txBody>
        </p:sp>
        <p:sp>
          <p:nvSpPr>
            <p:cNvPr id="359" name="Text Box 96"/>
            <p:cNvSpPr txBox="1">
              <a:spLocks noChangeArrowheads="1"/>
            </p:cNvSpPr>
            <p:nvPr/>
          </p:nvSpPr>
          <p:spPr bwMode="auto">
            <a:xfrm rot="2901055">
              <a:off x="4120" y="3752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</a:rPr>
                <a:t>+</a:t>
              </a:r>
            </a:p>
          </p:txBody>
        </p:sp>
        <p:sp>
          <p:nvSpPr>
            <p:cNvPr id="360" name="Text Box 97"/>
            <p:cNvSpPr txBox="1">
              <a:spLocks noChangeArrowheads="1"/>
            </p:cNvSpPr>
            <p:nvPr/>
          </p:nvSpPr>
          <p:spPr bwMode="auto">
            <a:xfrm rot="2901055">
              <a:off x="4072" y="3752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</a:rPr>
                <a:t>+</a:t>
              </a:r>
            </a:p>
          </p:txBody>
        </p:sp>
        <p:sp>
          <p:nvSpPr>
            <p:cNvPr id="361" name="Text Box 98"/>
            <p:cNvSpPr txBox="1">
              <a:spLocks noChangeArrowheads="1"/>
            </p:cNvSpPr>
            <p:nvPr/>
          </p:nvSpPr>
          <p:spPr bwMode="auto">
            <a:xfrm rot="2901055">
              <a:off x="4120" y="3656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</a:rPr>
                <a:t>+</a:t>
              </a:r>
            </a:p>
          </p:txBody>
        </p:sp>
        <p:sp>
          <p:nvSpPr>
            <p:cNvPr id="362" name="Text Box 99"/>
            <p:cNvSpPr txBox="1">
              <a:spLocks noChangeArrowheads="1"/>
            </p:cNvSpPr>
            <p:nvPr/>
          </p:nvSpPr>
          <p:spPr bwMode="auto">
            <a:xfrm rot="2901055">
              <a:off x="4072" y="3704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</a:rPr>
                <a:t>+</a:t>
              </a:r>
            </a:p>
          </p:txBody>
        </p:sp>
        <p:sp>
          <p:nvSpPr>
            <p:cNvPr id="363" name="Text Box 100"/>
            <p:cNvSpPr txBox="1">
              <a:spLocks noChangeArrowheads="1"/>
            </p:cNvSpPr>
            <p:nvPr/>
          </p:nvSpPr>
          <p:spPr bwMode="auto">
            <a:xfrm rot="2901055">
              <a:off x="4012" y="3708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</a:rPr>
                <a:t>+</a:t>
              </a:r>
            </a:p>
          </p:txBody>
        </p:sp>
        <p:sp>
          <p:nvSpPr>
            <p:cNvPr id="364" name="Text Box 101"/>
            <p:cNvSpPr txBox="1">
              <a:spLocks noChangeArrowheads="1"/>
            </p:cNvSpPr>
            <p:nvPr/>
          </p:nvSpPr>
          <p:spPr bwMode="auto">
            <a:xfrm rot="2901055">
              <a:off x="4108" y="3804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</a:rPr>
                <a:t>+</a:t>
              </a:r>
            </a:p>
          </p:txBody>
        </p:sp>
        <p:sp>
          <p:nvSpPr>
            <p:cNvPr id="365" name="Text Box 102"/>
            <p:cNvSpPr txBox="1">
              <a:spLocks noChangeArrowheads="1"/>
            </p:cNvSpPr>
            <p:nvPr/>
          </p:nvSpPr>
          <p:spPr bwMode="auto">
            <a:xfrm rot="2901055">
              <a:off x="4060" y="3804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</a:rPr>
                <a:t>+</a:t>
              </a:r>
            </a:p>
          </p:txBody>
        </p:sp>
        <p:sp>
          <p:nvSpPr>
            <p:cNvPr id="366" name="Text Box 103"/>
            <p:cNvSpPr txBox="1">
              <a:spLocks noChangeArrowheads="1"/>
            </p:cNvSpPr>
            <p:nvPr/>
          </p:nvSpPr>
          <p:spPr bwMode="auto">
            <a:xfrm rot="2901055">
              <a:off x="4108" y="3708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</a:rPr>
                <a:t>+</a:t>
              </a:r>
            </a:p>
          </p:txBody>
        </p:sp>
        <p:sp>
          <p:nvSpPr>
            <p:cNvPr id="367" name="Text Box 104"/>
            <p:cNvSpPr txBox="1">
              <a:spLocks noChangeArrowheads="1"/>
            </p:cNvSpPr>
            <p:nvPr/>
          </p:nvSpPr>
          <p:spPr bwMode="auto">
            <a:xfrm rot="2901055">
              <a:off x="4060" y="3756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</a:rPr>
                <a:t>+</a:t>
              </a:r>
            </a:p>
          </p:txBody>
        </p:sp>
      </p:grpSp>
      <p:grpSp>
        <p:nvGrpSpPr>
          <p:cNvPr id="15" name="Group 105"/>
          <p:cNvGrpSpPr>
            <a:grpSpLocks/>
          </p:cNvGrpSpPr>
          <p:nvPr/>
        </p:nvGrpSpPr>
        <p:grpSpPr bwMode="auto">
          <a:xfrm>
            <a:off x="5099050" y="4192186"/>
            <a:ext cx="357187" cy="570841"/>
            <a:chOff x="4009" y="3652"/>
            <a:chExt cx="268" cy="337"/>
          </a:xfrm>
        </p:grpSpPr>
        <p:sp>
          <p:nvSpPr>
            <p:cNvPr id="369" name="Text Box 106"/>
            <p:cNvSpPr txBox="1">
              <a:spLocks noChangeArrowheads="1"/>
            </p:cNvSpPr>
            <p:nvPr/>
          </p:nvSpPr>
          <p:spPr bwMode="auto">
            <a:xfrm rot="2901055">
              <a:off x="4003" y="3666"/>
              <a:ext cx="19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70" name="Text Box 107"/>
            <p:cNvSpPr txBox="1">
              <a:spLocks noChangeArrowheads="1"/>
            </p:cNvSpPr>
            <p:nvPr/>
          </p:nvSpPr>
          <p:spPr bwMode="auto">
            <a:xfrm rot="2901055">
              <a:off x="4101" y="3762"/>
              <a:ext cx="19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71" name="Text Box 108"/>
            <p:cNvSpPr txBox="1">
              <a:spLocks noChangeArrowheads="1"/>
            </p:cNvSpPr>
            <p:nvPr/>
          </p:nvSpPr>
          <p:spPr bwMode="auto">
            <a:xfrm rot="2901055">
              <a:off x="4053" y="3762"/>
              <a:ext cx="19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72" name="Text Box 109"/>
            <p:cNvSpPr txBox="1">
              <a:spLocks noChangeArrowheads="1"/>
            </p:cNvSpPr>
            <p:nvPr/>
          </p:nvSpPr>
          <p:spPr bwMode="auto">
            <a:xfrm rot="2901055">
              <a:off x="4102" y="3666"/>
              <a:ext cx="19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73" name="Text Box 110"/>
            <p:cNvSpPr txBox="1">
              <a:spLocks noChangeArrowheads="1"/>
            </p:cNvSpPr>
            <p:nvPr/>
          </p:nvSpPr>
          <p:spPr bwMode="auto">
            <a:xfrm rot="2901055">
              <a:off x="4053" y="3713"/>
              <a:ext cx="19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74" name="Text Box 111"/>
            <p:cNvSpPr txBox="1">
              <a:spLocks noChangeArrowheads="1"/>
            </p:cNvSpPr>
            <p:nvPr/>
          </p:nvSpPr>
          <p:spPr bwMode="auto">
            <a:xfrm rot="2901055">
              <a:off x="3995" y="3720"/>
              <a:ext cx="18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75" name="Text Box 112"/>
            <p:cNvSpPr txBox="1">
              <a:spLocks noChangeArrowheads="1"/>
            </p:cNvSpPr>
            <p:nvPr/>
          </p:nvSpPr>
          <p:spPr bwMode="auto">
            <a:xfrm rot="2901055">
              <a:off x="4090" y="3813"/>
              <a:ext cx="19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76" name="Text Box 113"/>
            <p:cNvSpPr txBox="1">
              <a:spLocks noChangeArrowheads="1"/>
            </p:cNvSpPr>
            <p:nvPr/>
          </p:nvSpPr>
          <p:spPr bwMode="auto">
            <a:xfrm rot="2901055">
              <a:off x="4041" y="3813"/>
              <a:ext cx="19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77" name="Text Box 114"/>
            <p:cNvSpPr txBox="1">
              <a:spLocks noChangeArrowheads="1"/>
            </p:cNvSpPr>
            <p:nvPr/>
          </p:nvSpPr>
          <p:spPr bwMode="auto">
            <a:xfrm rot="2901055">
              <a:off x="4090" y="3720"/>
              <a:ext cx="18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78" name="Text Box 115"/>
            <p:cNvSpPr txBox="1">
              <a:spLocks noChangeArrowheads="1"/>
            </p:cNvSpPr>
            <p:nvPr/>
          </p:nvSpPr>
          <p:spPr bwMode="auto">
            <a:xfrm rot="2901055">
              <a:off x="4040" y="3766"/>
              <a:ext cx="19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</p:grpSp>
      <p:grpSp>
        <p:nvGrpSpPr>
          <p:cNvPr id="16" name="Group 116"/>
          <p:cNvGrpSpPr>
            <a:grpSpLocks/>
          </p:cNvGrpSpPr>
          <p:nvPr/>
        </p:nvGrpSpPr>
        <p:grpSpPr bwMode="auto">
          <a:xfrm>
            <a:off x="5286375" y="4382027"/>
            <a:ext cx="357187" cy="431800"/>
            <a:chOff x="3997" y="3668"/>
            <a:chExt cx="280" cy="339"/>
          </a:xfrm>
        </p:grpSpPr>
        <p:sp>
          <p:nvSpPr>
            <p:cNvPr id="380" name="Text Box 117"/>
            <p:cNvSpPr txBox="1">
              <a:spLocks noChangeArrowheads="1"/>
            </p:cNvSpPr>
            <p:nvPr/>
          </p:nvSpPr>
          <p:spPr bwMode="auto">
            <a:xfrm rot="2901055">
              <a:off x="3986" y="3679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81" name="Text Box 118"/>
            <p:cNvSpPr txBox="1">
              <a:spLocks noChangeArrowheads="1"/>
            </p:cNvSpPr>
            <p:nvPr/>
          </p:nvSpPr>
          <p:spPr bwMode="auto">
            <a:xfrm rot="2901055">
              <a:off x="4098" y="3774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82" name="Text Box 119"/>
            <p:cNvSpPr txBox="1">
              <a:spLocks noChangeArrowheads="1"/>
            </p:cNvSpPr>
            <p:nvPr/>
          </p:nvSpPr>
          <p:spPr bwMode="auto">
            <a:xfrm rot="2901055">
              <a:off x="4052" y="3774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83" name="Text Box 120"/>
            <p:cNvSpPr txBox="1">
              <a:spLocks noChangeArrowheads="1"/>
            </p:cNvSpPr>
            <p:nvPr/>
          </p:nvSpPr>
          <p:spPr bwMode="auto">
            <a:xfrm rot="2901055">
              <a:off x="4082" y="3679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84" name="Text Box 121"/>
            <p:cNvSpPr txBox="1">
              <a:spLocks noChangeArrowheads="1"/>
            </p:cNvSpPr>
            <p:nvPr/>
          </p:nvSpPr>
          <p:spPr bwMode="auto">
            <a:xfrm rot="2901055">
              <a:off x="4054" y="3728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85" name="Text Box 122"/>
            <p:cNvSpPr txBox="1">
              <a:spLocks noChangeArrowheads="1"/>
            </p:cNvSpPr>
            <p:nvPr/>
          </p:nvSpPr>
          <p:spPr bwMode="auto">
            <a:xfrm rot="2901055">
              <a:off x="3988" y="3734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86" name="Text Box 123"/>
            <p:cNvSpPr txBox="1">
              <a:spLocks noChangeArrowheads="1"/>
            </p:cNvSpPr>
            <p:nvPr/>
          </p:nvSpPr>
          <p:spPr bwMode="auto">
            <a:xfrm rot="2901055">
              <a:off x="4084" y="3827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87" name="Text Box 124"/>
            <p:cNvSpPr txBox="1">
              <a:spLocks noChangeArrowheads="1"/>
            </p:cNvSpPr>
            <p:nvPr/>
          </p:nvSpPr>
          <p:spPr bwMode="auto">
            <a:xfrm rot="2901055">
              <a:off x="4039" y="3829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88" name="Text Box 125"/>
            <p:cNvSpPr txBox="1">
              <a:spLocks noChangeArrowheads="1"/>
            </p:cNvSpPr>
            <p:nvPr/>
          </p:nvSpPr>
          <p:spPr bwMode="auto">
            <a:xfrm rot="2901055">
              <a:off x="4088" y="3734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89" name="Text Box 126"/>
            <p:cNvSpPr txBox="1">
              <a:spLocks noChangeArrowheads="1"/>
            </p:cNvSpPr>
            <p:nvPr/>
          </p:nvSpPr>
          <p:spPr bwMode="auto">
            <a:xfrm rot="2901055">
              <a:off x="4037" y="3779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</p:grpSp>
      <p:grpSp>
        <p:nvGrpSpPr>
          <p:cNvPr id="17" name="Group 138"/>
          <p:cNvGrpSpPr>
            <a:grpSpLocks/>
          </p:cNvGrpSpPr>
          <p:nvPr/>
        </p:nvGrpSpPr>
        <p:grpSpPr bwMode="auto">
          <a:xfrm>
            <a:off x="5029200" y="5747277"/>
            <a:ext cx="315912" cy="401638"/>
            <a:chOff x="3958" y="3659"/>
            <a:chExt cx="335" cy="372"/>
          </a:xfrm>
        </p:grpSpPr>
        <p:sp>
          <p:nvSpPr>
            <p:cNvPr id="391" name="Text Box 139"/>
            <p:cNvSpPr txBox="1">
              <a:spLocks noChangeArrowheads="1"/>
            </p:cNvSpPr>
            <p:nvPr/>
          </p:nvSpPr>
          <p:spPr bwMode="auto">
            <a:xfrm rot="2901055">
              <a:off x="3972" y="3657"/>
              <a:ext cx="22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92" name="Text Box 140"/>
            <p:cNvSpPr txBox="1">
              <a:spLocks noChangeArrowheads="1"/>
            </p:cNvSpPr>
            <p:nvPr/>
          </p:nvSpPr>
          <p:spPr bwMode="auto">
            <a:xfrm rot="2901055">
              <a:off x="4068" y="3752"/>
              <a:ext cx="22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93" name="Text Box 141"/>
            <p:cNvSpPr txBox="1">
              <a:spLocks noChangeArrowheads="1"/>
            </p:cNvSpPr>
            <p:nvPr/>
          </p:nvSpPr>
          <p:spPr bwMode="auto">
            <a:xfrm rot="2901055">
              <a:off x="4021" y="3752"/>
              <a:ext cx="22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94" name="Text Box 142"/>
            <p:cNvSpPr txBox="1">
              <a:spLocks noChangeArrowheads="1"/>
            </p:cNvSpPr>
            <p:nvPr/>
          </p:nvSpPr>
          <p:spPr bwMode="auto">
            <a:xfrm rot="2901055">
              <a:off x="4068" y="3657"/>
              <a:ext cx="22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95" name="Text Box 143"/>
            <p:cNvSpPr txBox="1">
              <a:spLocks noChangeArrowheads="1"/>
            </p:cNvSpPr>
            <p:nvPr/>
          </p:nvSpPr>
          <p:spPr bwMode="auto">
            <a:xfrm rot="2901055">
              <a:off x="4019" y="3705"/>
              <a:ext cx="22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96" name="Text Box 144"/>
            <p:cNvSpPr txBox="1">
              <a:spLocks noChangeArrowheads="1"/>
            </p:cNvSpPr>
            <p:nvPr/>
          </p:nvSpPr>
          <p:spPr bwMode="auto">
            <a:xfrm rot="2901055">
              <a:off x="3960" y="3708"/>
              <a:ext cx="22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97" name="Text Box 145"/>
            <p:cNvSpPr txBox="1">
              <a:spLocks noChangeArrowheads="1"/>
            </p:cNvSpPr>
            <p:nvPr/>
          </p:nvSpPr>
          <p:spPr bwMode="auto">
            <a:xfrm rot="2901055">
              <a:off x="4054" y="3805"/>
              <a:ext cx="22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98" name="Text Box 146"/>
            <p:cNvSpPr txBox="1">
              <a:spLocks noChangeArrowheads="1"/>
            </p:cNvSpPr>
            <p:nvPr/>
          </p:nvSpPr>
          <p:spPr bwMode="auto">
            <a:xfrm rot="2901055">
              <a:off x="4007" y="3805"/>
              <a:ext cx="22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99" name="Text Box 147"/>
            <p:cNvSpPr txBox="1">
              <a:spLocks noChangeArrowheads="1"/>
            </p:cNvSpPr>
            <p:nvPr/>
          </p:nvSpPr>
          <p:spPr bwMode="auto">
            <a:xfrm rot="2901055">
              <a:off x="4053" y="3710"/>
              <a:ext cx="22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00" name="Text Box 148"/>
            <p:cNvSpPr txBox="1">
              <a:spLocks noChangeArrowheads="1"/>
            </p:cNvSpPr>
            <p:nvPr/>
          </p:nvSpPr>
          <p:spPr bwMode="auto">
            <a:xfrm rot="2901055">
              <a:off x="4005" y="3757"/>
              <a:ext cx="223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</p:grpSp>
      <p:grpSp>
        <p:nvGrpSpPr>
          <p:cNvPr id="18" name="Group 193"/>
          <p:cNvGrpSpPr>
            <a:grpSpLocks/>
          </p:cNvGrpSpPr>
          <p:nvPr/>
        </p:nvGrpSpPr>
        <p:grpSpPr bwMode="auto">
          <a:xfrm>
            <a:off x="5457825" y="5234515"/>
            <a:ext cx="333375" cy="423863"/>
            <a:chOff x="3983" y="3662"/>
            <a:chExt cx="304" cy="342"/>
          </a:xfrm>
        </p:grpSpPr>
        <p:sp>
          <p:nvSpPr>
            <p:cNvPr id="402" name="Text Box 194"/>
            <p:cNvSpPr txBox="1">
              <a:spLocks noChangeArrowheads="1"/>
            </p:cNvSpPr>
            <p:nvPr/>
          </p:nvSpPr>
          <p:spPr bwMode="auto">
            <a:xfrm rot="2901055">
              <a:off x="3995" y="3662"/>
              <a:ext cx="19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03" name="Text Box 195"/>
            <p:cNvSpPr txBox="1">
              <a:spLocks noChangeArrowheads="1"/>
            </p:cNvSpPr>
            <p:nvPr/>
          </p:nvSpPr>
          <p:spPr bwMode="auto">
            <a:xfrm rot="2901055">
              <a:off x="4090" y="3758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04" name="Text Box 196"/>
            <p:cNvSpPr txBox="1">
              <a:spLocks noChangeArrowheads="1"/>
            </p:cNvSpPr>
            <p:nvPr/>
          </p:nvSpPr>
          <p:spPr bwMode="auto">
            <a:xfrm rot="2901055">
              <a:off x="4042" y="3758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05" name="Text Box 197"/>
            <p:cNvSpPr txBox="1">
              <a:spLocks noChangeArrowheads="1"/>
            </p:cNvSpPr>
            <p:nvPr/>
          </p:nvSpPr>
          <p:spPr bwMode="auto">
            <a:xfrm rot="2901055">
              <a:off x="4091" y="3662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06" name="Text Box 198"/>
            <p:cNvSpPr txBox="1">
              <a:spLocks noChangeArrowheads="1"/>
            </p:cNvSpPr>
            <p:nvPr/>
          </p:nvSpPr>
          <p:spPr bwMode="auto">
            <a:xfrm rot="2901055">
              <a:off x="4039" y="3709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07" name="Text Box 199"/>
            <p:cNvSpPr txBox="1">
              <a:spLocks noChangeArrowheads="1"/>
            </p:cNvSpPr>
            <p:nvPr/>
          </p:nvSpPr>
          <p:spPr bwMode="auto">
            <a:xfrm rot="2901055">
              <a:off x="3983" y="3713"/>
              <a:ext cx="19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08" name="Text Box 200"/>
            <p:cNvSpPr txBox="1">
              <a:spLocks noChangeArrowheads="1"/>
            </p:cNvSpPr>
            <p:nvPr/>
          </p:nvSpPr>
          <p:spPr bwMode="auto">
            <a:xfrm rot="2901055">
              <a:off x="4078" y="3809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09" name="Text Box 201"/>
            <p:cNvSpPr txBox="1">
              <a:spLocks noChangeArrowheads="1"/>
            </p:cNvSpPr>
            <p:nvPr/>
          </p:nvSpPr>
          <p:spPr bwMode="auto">
            <a:xfrm rot="2901055">
              <a:off x="4031" y="3809"/>
              <a:ext cx="19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10" name="Text Box 202"/>
            <p:cNvSpPr txBox="1">
              <a:spLocks noChangeArrowheads="1"/>
            </p:cNvSpPr>
            <p:nvPr/>
          </p:nvSpPr>
          <p:spPr bwMode="auto">
            <a:xfrm rot="2901055">
              <a:off x="4077" y="3713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11" name="Text Box 203"/>
            <p:cNvSpPr txBox="1">
              <a:spLocks noChangeArrowheads="1"/>
            </p:cNvSpPr>
            <p:nvPr/>
          </p:nvSpPr>
          <p:spPr bwMode="auto">
            <a:xfrm rot="2901055">
              <a:off x="3971" y="3802"/>
              <a:ext cx="247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>
              <a:prstTxWarp prst="textNoShape">
                <a:avLst/>
              </a:prstTxWarp>
              <a:spAutoFit/>
            </a:bodyPr>
            <a:lstStyle/>
            <a:p>
              <a:endPara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endParaRPr>
            </a:p>
          </p:txBody>
        </p:sp>
      </p:grpSp>
      <p:grpSp>
        <p:nvGrpSpPr>
          <p:cNvPr id="19" name="Group 204"/>
          <p:cNvGrpSpPr>
            <a:grpSpLocks/>
          </p:cNvGrpSpPr>
          <p:nvPr/>
        </p:nvGrpSpPr>
        <p:grpSpPr bwMode="auto">
          <a:xfrm>
            <a:off x="5251389" y="5315586"/>
            <a:ext cx="357187" cy="431800"/>
            <a:chOff x="3997" y="3668"/>
            <a:chExt cx="280" cy="339"/>
          </a:xfrm>
        </p:grpSpPr>
        <p:sp>
          <p:nvSpPr>
            <p:cNvPr id="413" name="Text Box 205"/>
            <p:cNvSpPr txBox="1">
              <a:spLocks noChangeArrowheads="1"/>
            </p:cNvSpPr>
            <p:nvPr/>
          </p:nvSpPr>
          <p:spPr bwMode="auto">
            <a:xfrm rot="2901055">
              <a:off x="3986" y="3679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14" name="Text Box 206"/>
            <p:cNvSpPr txBox="1">
              <a:spLocks noChangeArrowheads="1"/>
            </p:cNvSpPr>
            <p:nvPr/>
          </p:nvSpPr>
          <p:spPr bwMode="auto">
            <a:xfrm rot="2901055">
              <a:off x="4098" y="3774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15" name="Text Box 207"/>
            <p:cNvSpPr txBox="1">
              <a:spLocks noChangeArrowheads="1"/>
            </p:cNvSpPr>
            <p:nvPr/>
          </p:nvSpPr>
          <p:spPr bwMode="auto">
            <a:xfrm rot="2901055">
              <a:off x="4052" y="3774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16" name="Text Box 208"/>
            <p:cNvSpPr txBox="1">
              <a:spLocks noChangeArrowheads="1"/>
            </p:cNvSpPr>
            <p:nvPr/>
          </p:nvSpPr>
          <p:spPr bwMode="auto">
            <a:xfrm rot="2901055">
              <a:off x="4082" y="3679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17" name="Text Box 209"/>
            <p:cNvSpPr txBox="1">
              <a:spLocks noChangeArrowheads="1"/>
            </p:cNvSpPr>
            <p:nvPr/>
          </p:nvSpPr>
          <p:spPr bwMode="auto">
            <a:xfrm rot="2901055">
              <a:off x="4054" y="3728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18" name="Text Box 210"/>
            <p:cNvSpPr txBox="1">
              <a:spLocks noChangeArrowheads="1"/>
            </p:cNvSpPr>
            <p:nvPr/>
          </p:nvSpPr>
          <p:spPr bwMode="auto">
            <a:xfrm rot="2901055">
              <a:off x="3988" y="3734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19" name="Text Box 211"/>
            <p:cNvSpPr txBox="1">
              <a:spLocks noChangeArrowheads="1"/>
            </p:cNvSpPr>
            <p:nvPr/>
          </p:nvSpPr>
          <p:spPr bwMode="auto">
            <a:xfrm rot="2901055">
              <a:off x="4084" y="3827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20" name="Text Box 212"/>
            <p:cNvSpPr txBox="1">
              <a:spLocks noChangeArrowheads="1"/>
            </p:cNvSpPr>
            <p:nvPr/>
          </p:nvSpPr>
          <p:spPr bwMode="auto">
            <a:xfrm rot="2901055">
              <a:off x="4039" y="3829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21" name="Text Box 213"/>
            <p:cNvSpPr txBox="1">
              <a:spLocks noChangeArrowheads="1"/>
            </p:cNvSpPr>
            <p:nvPr/>
          </p:nvSpPr>
          <p:spPr bwMode="auto">
            <a:xfrm rot="2901055">
              <a:off x="4088" y="3734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22" name="Text Box 214"/>
            <p:cNvSpPr txBox="1">
              <a:spLocks noChangeArrowheads="1"/>
            </p:cNvSpPr>
            <p:nvPr/>
          </p:nvSpPr>
          <p:spPr bwMode="auto">
            <a:xfrm rot="2901055">
              <a:off x="4037" y="3779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</p:grpSp>
      <p:grpSp>
        <p:nvGrpSpPr>
          <p:cNvPr id="20" name="Group 215"/>
          <p:cNvGrpSpPr>
            <a:grpSpLocks/>
          </p:cNvGrpSpPr>
          <p:nvPr/>
        </p:nvGrpSpPr>
        <p:grpSpPr bwMode="auto">
          <a:xfrm>
            <a:off x="4737554" y="4436316"/>
            <a:ext cx="1076887" cy="546561"/>
            <a:chOff x="3995" y="3652"/>
            <a:chExt cx="982" cy="441"/>
          </a:xfrm>
        </p:grpSpPr>
        <p:sp>
          <p:nvSpPr>
            <p:cNvPr id="424" name="Text Box 216"/>
            <p:cNvSpPr txBox="1">
              <a:spLocks noChangeArrowheads="1"/>
            </p:cNvSpPr>
            <p:nvPr/>
          </p:nvSpPr>
          <p:spPr bwMode="auto">
            <a:xfrm rot="2901055">
              <a:off x="3995" y="3662"/>
              <a:ext cx="19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25" name="Text Box 217"/>
            <p:cNvSpPr txBox="1">
              <a:spLocks noChangeArrowheads="1"/>
            </p:cNvSpPr>
            <p:nvPr/>
          </p:nvSpPr>
          <p:spPr bwMode="auto">
            <a:xfrm rot="2901055">
              <a:off x="4090" y="3758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26" name="Text Box 218"/>
            <p:cNvSpPr txBox="1">
              <a:spLocks noChangeArrowheads="1"/>
            </p:cNvSpPr>
            <p:nvPr/>
          </p:nvSpPr>
          <p:spPr bwMode="auto">
            <a:xfrm rot="2901055">
              <a:off x="4225" y="3714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27" name="Text Box 219"/>
            <p:cNvSpPr txBox="1">
              <a:spLocks noChangeArrowheads="1"/>
            </p:cNvSpPr>
            <p:nvPr/>
          </p:nvSpPr>
          <p:spPr bwMode="auto">
            <a:xfrm rot="2901055">
              <a:off x="4091" y="3662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28" name="Text Box 220"/>
            <p:cNvSpPr txBox="1">
              <a:spLocks noChangeArrowheads="1"/>
            </p:cNvSpPr>
            <p:nvPr/>
          </p:nvSpPr>
          <p:spPr bwMode="auto">
            <a:xfrm rot="2901055">
              <a:off x="4039" y="3709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29" name="Text Box 221"/>
            <p:cNvSpPr txBox="1">
              <a:spLocks noChangeArrowheads="1"/>
            </p:cNvSpPr>
            <p:nvPr/>
          </p:nvSpPr>
          <p:spPr bwMode="auto">
            <a:xfrm rot="2901055">
              <a:off x="4782" y="3898"/>
              <a:ext cx="19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30" name="Text Box 222"/>
            <p:cNvSpPr txBox="1">
              <a:spLocks noChangeArrowheads="1"/>
            </p:cNvSpPr>
            <p:nvPr/>
          </p:nvSpPr>
          <p:spPr bwMode="auto">
            <a:xfrm rot="2901055">
              <a:off x="4078" y="3809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31" name="Text Box 223"/>
            <p:cNvSpPr txBox="1">
              <a:spLocks noChangeArrowheads="1"/>
            </p:cNvSpPr>
            <p:nvPr/>
          </p:nvSpPr>
          <p:spPr bwMode="auto">
            <a:xfrm rot="2901055">
              <a:off x="4782" y="3884"/>
              <a:ext cx="19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32" name="Text Box 224"/>
            <p:cNvSpPr txBox="1">
              <a:spLocks noChangeArrowheads="1"/>
            </p:cNvSpPr>
            <p:nvPr/>
          </p:nvSpPr>
          <p:spPr bwMode="auto">
            <a:xfrm rot="2901055">
              <a:off x="4156" y="3652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33" name="Text Box 225"/>
            <p:cNvSpPr txBox="1">
              <a:spLocks noChangeArrowheads="1"/>
            </p:cNvSpPr>
            <p:nvPr/>
          </p:nvSpPr>
          <p:spPr bwMode="auto">
            <a:xfrm rot="2901055">
              <a:off x="3971" y="3802"/>
              <a:ext cx="247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>
              <a:prstTxWarp prst="textNoShape">
                <a:avLst/>
              </a:prstTxWarp>
              <a:spAutoFit/>
            </a:bodyPr>
            <a:lstStyle/>
            <a:p>
              <a:endPara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endParaRPr>
            </a:p>
          </p:txBody>
        </p:sp>
      </p:grpSp>
      <p:sp>
        <p:nvSpPr>
          <p:cNvPr id="434" name="Oval 43"/>
          <p:cNvSpPr>
            <a:spLocks noChangeArrowheads="1"/>
          </p:cNvSpPr>
          <p:nvPr/>
        </p:nvSpPr>
        <p:spPr bwMode="auto">
          <a:xfrm rot="19073191">
            <a:off x="5328971" y="5235568"/>
            <a:ext cx="406400" cy="711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5" name="Oval 44"/>
          <p:cNvSpPr>
            <a:spLocks noChangeArrowheads="1"/>
          </p:cNvSpPr>
          <p:nvPr/>
        </p:nvSpPr>
        <p:spPr bwMode="auto">
          <a:xfrm>
            <a:off x="4835258" y="5195880"/>
            <a:ext cx="493712" cy="4381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240" name="Line 46"/>
          <p:cNvSpPr>
            <a:spLocks noChangeShapeType="1"/>
          </p:cNvSpPr>
          <p:nvPr/>
        </p:nvSpPr>
        <p:spPr bwMode="auto">
          <a:xfrm>
            <a:off x="3124200" y="5000625"/>
            <a:ext cx="1020762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241" name="Rectangle 47"/>
          <p:cNvSpPr>
            <a:spLocks noChangeArrowheads="1"/>
          </p:cNvSpPr>
          <p:nvPr/>
        </p:nvSpPr>
        <p:spPr bwMode="auto">
          <a:xfrm>
            <a:off x="2743200" y="3733800"/>
            <a:ext cx="17859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b="0" dirty="0" smtClean="0">
                <a:solidFill>
                  <a:srgbClr val="990000"/>
                </a:solidFill>
                <a:ea typeface="SimSun" pitchFamily="2" charset="-122"/>
                <a:cs typeface="SimSun" pitchFamily="2" charset="-122"/>
              </a:rPr>
              <a:t>Inference </a:t>
            </a:r>
            <a:r>
              <a:rPr lang="en-US" dirty="0" smtClean="0">
                <a:solidFill>
                  <a:srgbClr val="990000"/>
                </a:solidFill>
                <a:ea typeface="SimSun" pitchFamily="2" charset="-122"/>
                <a:cs typeface="SimSun" pitchFamily="2" charset="-122"/>
              </a:rPr>
              <a:t>with</a:t>
            </a:r>
          </a:p>
          <a:p>
            <a:pPr algn="ctr" eaLnBrk="1" hangingPunct="1"/>
            <a:r>
              <a:rPr lang="en-US" sz="1800" b="0" dirty="0" smtClean="0">
                <a:solidFill>
                  <a:srgbClr val="990000"/>
                </a:solidFill>
                <a:ea typeface="SimSun" pitchFamily="2" charset="-122"/>
                <a:cs typeface="SimSun" pitchFamily="2" charset="-122"/>
              </a:rPr>
              <a:t>Romantic Tag Model</a:t>
            </a:r>
            <a:endParaRPr lang="en-US" sz="1800" b="0" dirty="0">
              <a:solidFill>
                <a:srgbClr val="990000"/>
              </a:solidFill>
              <a:ea typeface="SimSun" pitchFamily="2" charset="-122"/>
              <a:cs typeface="SimSun" pitchFamily="2" charset="-122"/>
            </a:endParaRPr>
          </a:p>
        </p:txBody>
      </p:sp>
      <p:sp>
        <p:nvSpPr>
          <p:cNvPr id="436" name="Line 40"/>
          <p:cNvSpPr>
            <a:spLocks noChangeShapeType="1"/>
          </p:cNvSpPr>
          <p:nvPr/>
        </p:nvSpPr>
        <p:spPr bwMode="auto">
          <a:xfrm>
            <a:off x="3337983" y="5868241"/>
            <a:ext cx="748242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" name="Line 41"/>
          <p:cNvSpPr>
            <a:spLocks noChangeShapeType="1"/>
          </p:cNvSpPr>
          <p:nvPr/>
        </p:nvSpPr>
        <p:spPr bwMode="auto">
          <a:xfrm flipH="1">
            <a:off x="3124200" y="5868241"/>
            <a:ext cx="213783" cy="303959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" name="Line 42"/>
          <p:cNvSpPr>
            <a:spLocks noChangeShapeType="1"/>
          </p:cNvSpPr>
          <p:nvPr/>
        </p:nvSpPr>
        <p:spPr bwMode="auto">
          <a:xfrm flipV="1">
            <a:off x="3337983" y="5138738"/>
            <a:ext cx="0" cy="729503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" name="Oval 43"/>
          <p:cNvSpPr>
            <a:spLocks noChangeArrowheads="1"/>
          </p:cNvSpPr>
          <p:nvPr/>
        </p:nvSpPr>
        <p:spPr bwMode="auto">
          <a:xfrm rot="19073191">
            <a:off x="3689350" y="5365750"/>
            <a:ext cx="406400" cy="711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" name="Oval 44"/>
          <p:cNvSpPr>
            <a:spLocks noChangeArrowheads="1"/>
          </p:cNvSpPr>
          <p:nvPr/>
        </p:nvSpPr>
        <p:spPr bwMode="auto">
          <a:xfrm>
            <a:off x="3195637" y="5326063"/>
            <a:ext cx="493712" cy="4381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" name="Line 46"/>
          <p:cNvSpPr>
            <a:spLocks noChangeShapeType="1"/>
          </p:cNvSpPr>
          <p:nvPr/>
        </p:nvSpPr>
        <p:spPr bwMode="auto">
          <a:xfrm>
            <a:off x="6400800" y="4572000"/>
            <a:ext cx="457200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" name="Text Box 45"/>
          <p:cNvSpPr txBox="1">
            <a:spLocks noChangeArrowheads="1"/>
          </p:cNvSpPr>
          <p:nvPr/>
        </p:nvSpPr>
        <p:spPr bwMode="auto">
          <a:xfrm>
            <a:off x="228600" y="41148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990000"/>
                </a:solidFill>
                <a:ea typeface="SimSun" pitchFamily="2" charset="-122"/>
                <a:cs typeface="SimSun" pitchFamily="2" charset="-122"/>
              </a:rPr>
              <a:t>S1</a:t>
            </a:r>
            <a:endParaRPr lang="en-US" sz="1800" b="0" dirty="0">
              <a:solidFill>
                <a:srgbClr val="990000"/>
              </a:solidFill>
              <a:ea typeface="SimSun" pitchFamily="2" charset="-122"/>
              <a:cs typeface="SimSun" pitchFamily="2" charset="-122"/>
            </a:endParaRPr>
          </a:p>
        </p:txBody>
      </p:sp>
      <p:sp>
        <p:nvSpPr>
          <p:cNvPr id="444" name="Text Box 45"/>
          <p:cNvSpPr txBox="1">
            <a:spLocks noChangeArrowheads="1"/>
          </p:cNvSpPr>
          <p:nvPr/>
        </p:nvSpPr>
        <p:spPr bwMode="auto">
          <a:xfrm>
            <a:off x="304800" y="54864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990000"/>
                </a:solidFill>
                <a:ea typeface="SimSun" pitchFamily="2" charset="-122"/>
                <a:cs typeface="SimSun" pitchFamily="2" charset="-122"/>
              </a:rPr>
              <a:t>S2</a:t>
            </a:r>
            <a:endParaRPr lang="en-US" sz="1800" b="0" dirty="0">
              <a:solidFill>
                <a:srgbClr val="990000"/>
              </a:solidFill>
              <a:ea typeface="SimSun" pitchFamily="2" charset="-122"/>
              <a:cs typeface="SimSun" pitchFamily="2" charset="-122"/>
            </a:endParaRPr>
          </a:p>
        </p:txBody>
      </p:sp>
      <p:sp>
        <p:nvSpPr>
          <p:cNvPr id="446" name="Line 46"/>
          <p:cNvSpPr>
            <a:spLocks noChangeShapeType="1"/>
          </p:cNvSpPr>
          <p:nvPr/>
        </p:nvSpPr>
        <p:spPr bwMode="auto">
          <a:xfrm>
            <a:off x="6400800" y="5638800"/>
            <a:ext cx="457200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TextBox 238"/>
          <p:cNvSpPr txBox="1"/>
          <p:nvPr/>
        </p:nvSpPr>
        <p:spPr>
          <a:xfrm>
            <a:off x="6705600" y="4800600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romantic?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70A-06ED-4E41-AE33-E5BCF9C3AAB5}" type="slidenum">
              <a:rPr lang="en-US"/>
              <a:pPr/>
              <a:t>32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77200" cy="990600"/>
          </a:xfrm>
        </p:spPr>
        <p:txBody>
          <a:bodyPr/>
          <a:lstStyle/>
          <a:p>
            <a:r>
              <a:rPr lang="en-US" dirty="0"/>
              <a:t>Annotation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90678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Semantic Multinomial for “Give it Away” by the Red Hot Chili Peppers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01384" name="Picture 8" descr="semanticDi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286000"/>
            <a:ext cx="7848600" cy="4343400"/>
          </a:xfrm>
          <a:prstGeom prst="rect">
            <a:avLst/>
          </a:prstGeom>
          <a:noFill/>
        </p:spPr>
      </p:pic>
      <p:pic>
        <p:nvPicPr>
          <p:cNvPr id="101385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10600" y="152400"/>
            <a:ext cx="4064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8" fill="hold"/>
                                        <p:tgtEl>
                                          <p:spTgt spid="1013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73A9-EF5F-0245-B14A-309D885A559E}" type="slidenum">
              <a:rPr lang="en-US"/>
              <a:pPr/>
              <a:t>33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CAL500 data set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543800" cy="4876800"/>
          </a:xfrm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None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2118E3"/>
                </a:solidFill>
              </a:rPr>
              <a:t>Computer Audition Lab 500-song </a:t>
            </a:r>
            <a:r>
              <a:rPr lang="en-US" sz="2400" dirty="0"/>
              <a:t>(CAL500) data set</a:t>
            </a:r>
            <a:endParaRPr lang="en-US" dirty="0"/>
          </a:p>
          <a:p>
            <a:pPr marL="533400" indent="-533400">
              <a:spcBef>
                <a:spcPct val="20000"/>
              </a:spcBef>
            </a:pPr>
            <a:r>
              <a:rPr lang="en-US" sz="2000" dirty="0"/>
              <a:t>500 ‘Western Popular’ songs</a:t>
            </a:r>
          </a:p>
          <a:p>
            <a:pPr marL="533400" indent="-533400">
              <a:spcBef>
                <a:spcPct val="20000"/>
              </a:spcBef>
            </a:pPr>
            <a:r>
              <a:rPr lang="en-US" sz="2000" dirty="0"/>
              <a:t>174-word vocabulary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000" dirty="0"/>
              <a:t>genre, emotion, usage, instrumentation, rhythm, pitch,  vocal characteristics </a:t>
            </a:r>
            <a:endParaRPr lang="en-US" sz="1800" dirty="0"/>
          </a:p>
          <a:p>
            <a:pPr marL="533400" indent="-533400">
              <a:spcBef>
                <a:spcPct val="20000"/>
              </a:spcBef>
            </a:pPr>
            <a:r>
              <a:rPr lang="en-US" sz="2000" dirty="0"/>
              <a:t>3 or more annotations per song</a:t>
            </a:r>
          </a:p>
          <a:p>
            <a:pPr marL="533400" indent="-533400">
              <a:spcBef>
                <a:spcPct val="20000"/>
              </a:spcBef>
            </a:pPr>
            <a:r>
              <a:rPr lang="en-US" sz="2000" dirty="0"/>
              <a:t>55 paid undergrads annotate music for 120 hours</a:t>
            </a:r>
            <a:endParaRPr lang="en-US" sz="2400" dirty="0"/>
          </a:p>
          <a:p>
            <a:pPr marL="914400" lvl="1" indent="-457200">
              <a:spcBef>
                <a:spcPct val="20000"/>
              </a:spcBef>
              <a:buFont typeface="Arial" pitchFamily="-107" charset="0"/>
              <a:buChar char="•"/>
            </a:pPr>
            <a:endParaRPr lang="en-US" sz="2000" dirty="0"/>
          </a:p>
          <a:p>
            <a:pPr marL="533400" indent="-533400">
              <a:spcBef>
                <a:spcPct val="20000"/>
              </a:spcBef>
              <a:buFontTx/>
              <a:buNone/>
            </a:pPr>
            <a:r>
              <a:rPr lang="en-US" sz="2400" dirty="0"/>
              <a:t>Other Techniques</a:t>
            </a:r>
          </a:p>
          <a:p>
            <a:pPr marL="533400" indent="-533400">
              <a:spcBef>
                <a:spcPct val="20000"/>
              </a:spcBef>
              <a:buFont typeface="Arial" pitchFamily="-107" charset="0"/>
              <a:buAutoNum type="arabicPeriod"/>
            </a:pPr>
            <a:r>
              <a:rPr lang="en-US" sz="2000" dirty="0"/>
              <a:t>Text-mining of web documents</a:t>
            </a:r>
            <a:endParaRPr lang="en-US" sz="1400" dirty="0"/>
          </a:p>
          <a:p>
            <a:pPr marL="533400" indent="-533400">
              <a:spcBef>
                <a:spcPct val="20000"/>
              </a:spcBef>
              <a:buFont typeface="Arial" pitchFamily="-107" charset="0"/>
              <a:buAutoNum type="arabicPeriod"/>
            </a:pPr>
            <a:r>
              <a:rPr lang="en-US" sz="2000" dirty="0"/>
              <a:t>‘Human Computation’ Games </a:t>
            </a:r>
            <a:r>
              <a:rPr lang="en-US" sz="2000" dirty="0">
                <a:solidFill>
                  <a:schemeClr val="folHlink"/>
                </a:solidFill>
              </a:rPr>
              <a:t>-</a:t>
            </a:r>
            <a:r>
              <a:rPr lang="en-US" sz="2000" dirty="0"/>
              <a:t> (e.g., </a:t>
            </a:r>
            <a:r>
              <a:rPr lang="en-US" sz="2000" dirty="0">
                <a:solidFill>
                  <a:srgbClr val="2118E3"/>
                </a:solidFill>
              </a:rPr>
              <a:t>Listen </a:t>
            </a:r>
            <a:r>
              <a:rPr lang="en-US" sz="2000" dirty="0" smtClean="0">
                <a:solidFill>
                  <a:srgbClr val="2118E3"/>
                </a:solidFill>
              </a:rPr>
              <a:t>Game</a:t>
            </a:r>
            <a:r>
              <a:rPr lang="en-US" sz="2000" dirty="0" smtClean="0"/>
              <a:t>)</a:t>
            </a:r>
            <a:endParaRPr lang="en-US" sz="1400" dirty="0" smtClean="0"/>
          </a:p>
          <a:p>
            <a:pPr marL="533400" indent="-533400">
              <a:spcBef>
                <a:spcPct val="20000"/>
              </a:spcBef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Retrieval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6096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en-US" sz="2400" dirty="0"/>
              <a:t>The top 3 results for - “pop, female vocals, tender” 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sz="2400" dirty="0"/>
          </a:p>
          <a:p>
            <a:pPr>
              <a:lnSpc>
                <a:spcPct val="100000"/>
              </a:lnSpc>
              <a:buFontTx/>
              <a:buNone/>
            </a:pPr>
            <a:endParaRPr lang="en-US" sz="2400" dirty="0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7954963" y="3948113"/>
            <a:ext cx="1657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103431" name="Picture 7" descr="Example3WordQue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57400"/>
            <a:ext cx="7024081" cy="4419600"/>
          </a:xfrm>
          <a:prstGeom prst="rect">
            <a:avLst/>
          </a:prstGeom>
          <a:noFill/>
        </p:spPr>
      </p:pic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838200" y="2286000"/>
            <a:ext cx="411480" cy="42846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787400" y="2286000"/>
            <a:ext cx="480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0.33</a:t>
            </a:r>
            <a:endParaRPr lang="en-US"/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800100" y="3505200"/>
            <a:ext cx="480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0.02</a:t>
            </a:r>
            <a:endParaRPr lang="en-US"/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787400" y="4800600"/>
            <a:ext cx="480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0.02</a:t>
            </a:r>
            <a:endParaRPr lang="en-US"/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774700" y="6057900"/>
            <a:ext cx="480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0.02</a:t>
            </a:r>
            <a:endParaRPr lang="en-US"/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3505200" y="3124200"/>
            <a:ext cx="226314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1. </a:t>
            </a:r>
            <a:r>
              <a:rPr lang="en-US" sz="1400" b="1" dirty="0" err="1"/>
              <a:t>Shakira</a:t>
            </a:r>
            <a:r>
              <a:rPr lang="en-US" sz="1400" b="1" dirty="0"/>
              <a:t> - The One</a:t>
            </a:r>
            <a:endParaRPr lang="en-US" b="1" dirty="0"/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3505200" y="4267200"/>
            <a:ext cx="226314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2. Alicia Keys - </a:t>
            </a:r>
            <a:r>
              <a:rPr lang="en-US" sz="1400" b="1" dirty="0" err="1"/>
              <a:t>Fallin</a:t>
            </a:r>
            <a:r>
              <a:rPr lang="en-US" sz="1400" b="1" dirty="0"/>
              <a:t>’</a:t>
            </a:r>
            <a:endParaRPr lang="en-US" b="1" dirty="0"/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3124200" y="5410200"/>
            <a:ext cx="381000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3. Evanescence - My Immortal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77200" cy="990600"/>
          </a:xfrm>
        </p:spPr>
        <p:txBody>
          <a:bodyPr/>
          <a:lstStyle/>
          <a:p>
            <a:r>
              <a:rPr lang="en-US" dirty="0" smtClean="0"/>
              <a:t>Retrieval</a:t>
            </a:r>
            <a:endParaRPr lang="en-US" dirty="0"/>
          </a:p>
        </p:txBody>
      </p:sp>
      <p:graphicFrame>
        <p:nvGraphicFramePr>
          <p:cNvPr id="20581" name="Group 101"/>
          <p:cNvGraphicFramePr>
            <a:graphicFrameLocks noGrp="1"/>
          </p:cNvGraphicFramePr>
          <p:nvPr/>
        </p:nvGraphicFramePr>
        <p:xfrm>
          <a:off x="533400" y="2033016"/>
          <a:ext cx="8001000" cy="1589088"/>
        </p:xfrm>
        <a:graphic>
          <a:graphicData uri="http://schemas.openxmlformats.org/drawingml/2006/table">
            <a:tbl>
              <a:tblPr/>
              <a:tblGrid>
                <a:gridCol w="2057400"/>
                <a:gridCol w="5943600"/>
              </a:tblGrid>
              <a:tr h="158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118E3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‘Tender’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Crosby, Stills and Nash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Guinnevere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Jewel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Enter from the East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Art Tatum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Willow Weep for 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John Lennon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Imagine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Tom Waits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88" name="Group 108"/>
          <p:cNvGraphicFramePr>
            <a:graphicFrameLocks noGrp="1"/>
          </p:cNvGraphicFramePr>
          <p:nvPr/>
        </p:nvGraphicFramePr>
        <p:xfrm>
          <a:off x="533400" y="3735387"/>
          <a:ext cx="8001000" cy="1598613"/>
        </p:xfrm>
        <a:graphic>
          <a:graphicData uri="http://schemas.openxmlformats.org/drawingml/2006/table">
            <a:tbl>
              <a:tblPr/>
              <a:tblGrid>
                <a:gridCol w="2057400"/>
                <a:gridCol w="5943600"/>
              </a:tblGrid>
              <a:tr h="159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118E3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‘Female Vocals’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Alicia Keys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Fallin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Shakira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The 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Christina Aguilera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Genie in a Bottle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Junior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Murvin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Police and Thieves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Britney Spears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I'm a Slave 4 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62" name="Group 82"/>
          <p:cNvGraphicFramePr>
            <a:graphicFrameLocks noGrp="1"/>
          </p:cNvGraphicFramePr>
          <p:nvPr/>
        </p:nvGraphicFramePr>
        <p:xfrm>
          <a:off x="533400" y="5334000"/>
          <a:ext cx="8001000" cy="1522413"/>
        </p:xfrm>
        <a:graphic>
          <a:graphicData uri="http://schemas.openxmlformats.org/drawingml/2006/table">
            <a:tbl>
              <a:tblPr/>
              <a:tblGrid>
                <a:gridCol w="2057400"/>
                <a:gridCol w="5943600"/>
              </a:tblGrid>
              <a:tr h="152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118E3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‘Tender’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118E3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AND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118E3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‘Female Vocals’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Jewel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Enter from the East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Evanescence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My Immortal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Cowboy Junkies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Postcard Blues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Everly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Brothers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Take a Message to Mary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Sheryl Crow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I Shall Believe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80" name="Group 100"/>
          <p:cNvGraphicFramePr>
            <a:graphicFrameLocks noGrp="1"/>
          </p:cNvGraphicFramePr>
          <p:nvPr/>
        </p:nvGraphicFramePr>
        <p:xfrm>
          <a:off x="533400" y="1664209"/>
          <a:ext cx="8001000" cy="393191"/>
        </p:xfrm>
        <a:graphic>
          <a:graphicData uri="http://schemas.openxmlformats.org/drawingml/2006/table">
            <a:tbl>
              <a:tblPr/>
              <a:tblGrid>
                <a:gridCol w="2057400"/>
                <a:gridCol w="59436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Query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Retrieved Songs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 results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7543800" cy="762000"/>
          </a:xfrm>
        </p:spPr>
        <p:txBody>
          <a:bodyPr/>
          <a:lstStyle/>
          <a:p>
            <a:pPr marL="533400" indent="-533400">
              <a:spcBef>
                <a:spcPct val="10000"/>
              </a:spcBef>
              <a:buFontTx/>
              <a:buNone/>
            </a:pPr>
            <a:r>
              <a:rPr lang="en-US" sz="2400" dirty="0" smtClean="0"/>
              <a:t>Annotation of the </a:t>
            </a:r>
            <a:r>
              <a:rPr lang="en-US" sz="2400" dirty="0"/>
              <a:t>CAL500 songs with 10 words from</a:t>
            </a:r>
            <a:r>
              <a:rPr lang="en-US" sz="2400" dirty="0" smtClean="0"/>
              <a:t> a </a:t>
            </a:r>
            <a:r>
              <a:rPr lang="en-US" sz="2400" dirty="0"/>
              <a:t>vocabulary of 174 words.</a:t>
            </a:r>
            <a:endParaRPr lang="en-US" sz="3200" dirty="0"/>
          </a:p>
        </p:txBody>
      </p:sp>
      <p:graphicFrame>
        <p:nvGraphicFramePr>
          <p:cNvPr id="118788" name="Group 4"/>
          <p:cNvGraphicFramePr>
            <a:graphicFrameLocks noGrp="1"/>
          </p:cNvGraphicFramePr>
          <p:nvPr/>
        </p:nvGraphicFramePr>
        <p:xfrm>
          <a:off x="990600" y="3505200"/>
          <a:ext cx="6858000" cy="5334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Model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Precision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Recall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8798" name="Group 14"/>
          <p:cNvGraphicFramePr>
            <a:graphicFrameLocks noGrp="1"/>
          </p:cNvGraphicFramePr>
          <p:nvPr/>
        </p:nvGraphicFramePr>
        <p:xfrm>
          <a:off x="990600" y="4038600"/>
          <a:ext cx="6858000" cy="5334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Random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8818" name="Group 34"/>
          <p:cNvGraphicFramePr>
            <a:graphicFrameLocks noGrp="1"/>
          </p:cNvGraphicFramePr>
          <p:nvPr/>
        </p:nvGraphicFramePr>
        <p:xfrm>
          <a:off x="990600" y="4572000"/>
          <a:ext cx="6858000" cy="5334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Our 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118E3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0.27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118E3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0.16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8828" name="Group 44"/>
          <p:cNvGraphicFramePr>
            <a:graphicFrameLocks noGrp="1"/>
          </p:cNvGraphicFramePr>
          <p:nvPr/>
        </p:nvGraphicFramePr>
        <p:xfrm>
          <a:off x="990600" y="5105400"/>
          <a:ext cx="6858000" cy="5334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Human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08000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0.30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08000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0.15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8838" name="Text Box 54"/>
          <p:cNvSpPr txBox="1">
            <a:spLocks noChangeArrowheads="1"/>
          </p:cNvSpPr>
          <p:nvPr/>
        </p:nvSpPr>
        <p:spPr bwMode="auto">
          <a:xfrm>
            <a:off x="533400" y="5638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Retrieval results</a:t>
            </a:r>
            <a:endParaRPr lang="en-US" dirty="0"/>
          </a:p>
        </p:txBody>
      </p:sp>
      <p:graphicFrame>
        <p:nvGraphicFramePr>
          <p:cNvPr id="112733" name="Group 93"/>
          <p:cNvGraphicFramePr>
            <a:graphicFrameLocks noGrp="1"/>
          </p:cNvGraphicFramePr>
          <p:nvPr/>
        </p:nvGraphicFramePr>
        <p:xfrm>
          <a:off x="1371600" y="2362200"/>
          <a:ext cx="5791200" cy="533400"/>
        </p:xfrm>
        <a:graphic>
          <a:graphicData uri="http://schemas.openxmlformats.org/drawingml/2006/table">
            <a:tbl>
              <a:tblPr/>
              <a:tblGrid>
                <a:gridCol w="3581400"/>
                <a:gridCol w="2209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Model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AROC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32" name="Group 92"/>
          <p:cNvGraphicFramePr>
            <a:graphicFrameLocks noGrp="1"/>
          </p:cNvGraphicFramePr>
          <p:nvPr/>
        </p:nvGraphicFramePr>
        <p:xfrm>
          <a:off x="1371600" y="2895600"/>
          <a:ext cx="5791200" cy="533400"/>
        </p:xfrm>
        <a:graphic>
          <a:graphicData uri="http://schemas.openxmlformats.org/drawingml/2006/table">
            <a:tbl>
              <a:tblPr/>
              <a:tblGrid>
                <a:gridCol w="3581400"/>
                <a:gridCol w="2209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Random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30" name="Group 90"/>
          <p:cNvGraphicFramePr>
            <a:graphicFrameLocks noGrp="1"/>
          </p:cNvGraphicFramePr>
          <p:nvPr/>
        </p:nvGraphicFramePr>
        <p:xfrm>
          <a:off x="1371600" y="3429000"/>
          <a:ext cx="5791200" cy="533400"/>
        </p:xfrm>
        <a:graphic>
          <a:graphicData uri="http://schemas.openxmlformats.org/drawingml/2006/table">
            <a:tbl>
              <a:tblPr/>
              <a:tblGrid>
                <a:gridCol w="3581400"/>
                <a:gridCol w="2209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Our System - 1 Word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118E3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0.71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29" name="Group 89"/>
          <p:cNvGraphicFramePr>
            <a:graphicFrameLocks noGrp="1"/>
          </p:cNvGraphicFramePr>
          <p:nvPr/>
        </p:nvGraphicFramePr>
        <p:xfrm>
          <a:off x="1371600" y="3962400"/>
          <a:ext cx="5791200" cy="533400"/>
        </p:xfrm>
        <a:graphic>
          <a:graphicData uri="http://schemas.openxmlformats.org/drawingml/2006/table">
            <a:tbl>
              <a:tblPr/>
              <a:tblGrid>
                <a:gridCol w="3581400"/>
                <a:gridCol w="2209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Our System - 2 Words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118E3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0.72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94" name="Text Box 54"/>
          <p:cNvSpPr txBox="1">
            <a:spLocks noChangeArrowheads="1"/>
          </p:cNvSpPr>
          <p:nvPr/>
        </p:nvSpPr>
        <p:spPr bwMode="auto">
          <a:xfrm>
            <a:off x="533400" y="5638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12727" name="Group 87"/>
          <p:cNvGraphicFramePr>
            <a:graphicFrameLocks noGrp="1"/>
          </p:cNvGraphicFramePr>
          <p:nvPr/>
        </p:nvGraphicFramePr>
        <p:xfrm>
          <a:off x="1371600" y="4495800"/>
          <a:ext cx="5791200" cy="533400"/>
        </p:xfrm>
        <a:graphic>
          <a:graphicData uri="http://schemas.openxmlformats.org/drawingml/2006/table">
            <a:tbl>
              <a:tblPr/>
              <a:tblGrid>
                <a:gridCol w="3581400"/>
                <a:gridCol w="2209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Our System - 3 Words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118E3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0.73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1" name="Line 1074"/>
          <p:cNvSpPr>
            <a:spLocks noChangeShapeType="1"/>
          </p:cNvSpPr>
          <p:nvPr/>
        </p:nvSpPr>
        <p:spPr bwMode="auto">
          <a:xfrm flipV="1">
            <a:off x="4463143" y="1283908"/>
            <a:ext cx="0" cy="4612067"/>
          </a:xfrm>
          <a:prstGeom prst="line">
            <a:avLst/>
          </a:prstGeom>
          <a:noFill/>
          <a:ln w="28575">
            <a:solidFill>
              <a:schemeClr val="tx1">
                <a:lumMod val="75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+mj-lt"/>
              <a:cs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2614990" cy="75274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cs typeface=""/>
              </a:rPr>
              <a:t>producers</a:t>
            </a:r>
            <a:endParaRPr lang="en-US" dirty="0">
              <a:solidFill>
                <a:srgbClr val="FFFFFF"/>
              </a:solidFill>
              <a:cs typeface="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36305" y="93213"/>
            <a:ext cx="2614990" cy="752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FFFF"/>
                </a:solidFill>
                <a:latin typeface="+mj-lt"/>
                <a:ea typeface="+mj-ea"/>
                <a:cs typeface=""/>
              </a:rPr>
              <a:t>consumers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"/>
            </a:endParaRPr>
          </a:p>
        </p:txBody>
      </p:sp>
      <p:grpSp>
        <p:nvGrpSpPr>
          <p:cNvPr id="3" name="Group 1042"/>
          <p:cNvGrpSpPr>
            <a:grpSpLocks/>
          </p:cNvGrpSpPr>
          <p:nvPr/>
        </p:nvGrpSpPr>
        <p:grpSpPr bwMode="auto">
          <a:xfrm>
            <a:off x="1905000" y="892175"/>
            <a:ext cx="1905000" cy="1905000"/>
            <a:chOff x="528" y="720"/>
            <a:chExt cx="1200" cy="1200"/>
          </a:xfrm>
          <a:effectLst>
            <a:outerShdw blurRad="50800" dist="38100" dir="5400000">
              <a:srgbClr val="000000">
                <a:alpha val="43000"/>
              </a:srgbClr>
            </a:outerShdw>
          </a:effectLst>
        </p:grpSpPr>
        <p:sp>
          <p:nvSpPr>
            <p:cNvPr id="6" name="Oval 1028"/>
            <p:cNvSpPr>
              <a:spLocks noChangeArrowheads="1"/>
            </p:cNvSpPr>
            <p:nvPr/>
          </p:nvSpPr>
          <p:spPr bwMode="auto">
            <a:xfrm>
              <a:off x="528" y="720"/>
              <a:ext cx="1200" cy="1200"/>
            </a:xfrm>
            <a:prstGeom prst="ellipse">
              <a:avLst/>
            </a:prstGeom>
            <a:solidFill>
              <a:srgbClr val="0D319A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latin typeface="+mj-lt"/>
                <a:ea typeface="Verdana" pitchFamily="-107" charset="0"/>
                <a:cs typeface=""/>
              </a:endParaRPr>
            </a:p>
          </p:txBody>
        </p:sp>
        <p:pic>
          <p:nvPicPr>
            <p:cNvPr id="7" name="Picture 103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1104"/>
              <a:ext cx="96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039"/>
            <p:cNvSpPr txBox="1">
              <a:spLocks noChangeArrowheads="1"/>
            </p:cNvSpPr>
            <p:nvPr/>
          </p:nvSpPr>
          <p:spPr bwMode="auto">
            <a:xfrm>
              <a:off x="672" y="1344"/>
              <a:ext cx="9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FFFFFF"/>
                  </a:solidFill>
                  <a:latin typeface="+mj-lt"/>
                  <a:ea typeface="Verdana" pitchFamily="-107" charset="0"/>
                  <a:cs typeface=""/>
                </a:rPr>
                <a:t>8M</a:t>
              </a:r>
              <a:r>
                <a:rPr lang="en-US" sz="2400" b="1" dirty="0" smtClean="0">
                  <a:solidFill>
                    <a:srgbClr val="FFFFFF"/>
                  </a:solidFill>
                  <a:latin typeface="+mj-lt"/>
                  <a:ea typeface="Verdana" pitchFamily="-107" charset="0"/>
                  <a:cs typeface=""/>
                </a:rPr>
                <a:t> artists</a:t>
              </a:r>
              <a:endParaRPr lang="en-US" sz="2400" b="1" dirty="0">
                <a:solidFill>
                  <a:srgbClr val="FFFFFF"/>
                </a:solidFill>
                <a:latin typeface="+mj-lt"/>
                <a:ea typeface="Verdana" pitchFamily="-107" charset="0"/>
                <a:cs typeface=""/>
              </a:endParaRPr>
            </a:p>
          </p:txBody>
        </p:sp>
      </p:grpSp>
      <p:grpSp>
        <p:nvGrpSpPr>
          <p:cNvPr id="5" name="Group 1041"/>
          <p:cNvGrpSpPr>
            <a:grpSpLocks/>
          </p:cNvGrpSpPr>
          <p:nvPr/>
        </p:nvGrpSpPr>
        <p:grpSpPr bwMode="auto">
          <a:xfrm>
            <a:off x="228600" y="2490788"/>
            <a:ext cx="2057400" cy="1981200"/>
            <a:chOff x="960" y="2400"/>
            <a:chExt cx="1296" cy="1248"/>
          </a:xfrm>
          <a:effectLst>
            <a:outerShdw blurRad="50800" dist="38100" dir="5400000">
              <a:srgbClr val="000000">
                <a:alpha val="43000"/>
              </a:srgbClr>
            </a:outerShdw>
          </a:effectLst>
        </p:grpSpPr>
        <p:sp>
          <p:nvSpPr>
            <p:cNvPr id="10" name="Oval 1029"/>
            <p:cNvSpPr>
              <a:spLocks noChangeArrowheads="1"/>
            </p:cNvSpPr>
            <p:nvPr/>
          </p:nvSpPr>
          <p:spPr bwMode="auto">
            <a:xfrm>
              <a:off x="960" y="2400"/>
              <a:ext cx="1296" cy="1248"/>
            </a:xfrm>
            <a:prstGeom prst="ellipse">
              <a:avLst/>
            </a:prstGeom>
            <a:solidFill>
              <a:srgbClr val="CD253B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latin typeface="+mj-lt"/>
                <a:ea typeface="Verdana" pitchFamily="-107" charset="0"/>
                <a:cs typeface=""/>
              </a:endParaRPr>
            </a:p>
          </p:txBody>
        </p:sp>
        <p:pic>
          <p:nvPicPr>
            <p:cNvPr id="11" name="Picture 103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56" y="2752"/>
              <a:ext cx="110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040"/>
            <p:cNvSpPr txBox="1">
              <a:spLocks noChangeArrowheads="1"/>
            </p:cNvSpPr>
            <p:nvPr/>
          </p:nvSpPr>
          <p:spPr bwMode="auto">
            <a:xfrm>
              <a:off x="1031" y="3024"/>
              <a:ext cx="1152" cy="291"/>
            </a:xfrm>
            <a:prstGeom prst="rect">
              <a:avLst/>
            </a:prstGeom>
            <a:solidFill>
              <a:srgbClr val="CD253B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FFFFFF"/>
                  </a:solidFill>
                  <a:latin typeface="+mj-lt"/>
                  <a:ea typeface="Verdana" pitchFamily="-107" charset="0"/>
                  <a:cs typeface=""/>
                </a:rPr>
                <a:t>150M</a:t>
              </a:r>
              <a:r>
                <a:rPr lang="en-US" sz="2400" b="1" dirty="0" smtClean="0">
                  <a:solidFill>
                    <a:srgbClr val="FFFFFF"/>
                  </a:solidFill>
                  <a:latin typeface="+mj-lt"/>
                  <a:ea typeface="Verdana" pitchFamily="-107" charset="0"/>
                  <a:cs typeface=""/>
                </a:rPr>
                <a:t> songs</a:t>
              </a:r>
              <a:endParaRPr lang="en-US" sz="2400" b="1" dirty="0">
                <a:solidFill>
                  <a:srgbClr val="FFFFFF"/>
                </a:solidFill>
                <a:latin typeface="+mj-lt"/>
                <a:ea typeface="Verdana" pitchFamily="-107" charset="0"/>
                <a:cs typeface=""/>
              </a:endParaRPr>
            </a:p>
          </p:txBody>
        </p:sp>
      </p:grpSp>
      <p:grpSp>
        <p:nvGrpSpPr>
          <p:cNvPr id="9" name="Group 1085"/>
          <p:cNvGrpSpPr>
            <a:grpSpLocks/>
          </p:cNvGrpSpPr>
          <p:nvPr/>
        </p:nvGrpSpPr>
        <p:grpSpPr bwMode="auto">
          <a:xfrm>
            <a:off x="6591300" y="2566988"/>
            <a:ext cx="1905000" cy="1905000"/>
            <a:chOff x="4128" y="1776"/>
            <a:chExt cx="1200" cy="1200"/>
          </a:xfrm>
          <a:effectLst>
            <a:outerShdw blurRad="50800" dist="38100" dir="5400000">
              <a:srgbClr val="000000">
                <a:alpha val="43000"/>
              </a:srgbClr>
            </a:outerShdw>
          </a:effectLst>
        </p:grpSpPr>
        <p:sp>
          <p:nvSpPr>
            <p:cNvPr id="14" name="Oval 1052"/>
            <p:cNvSpPr>
              <a:spLocks noChangeArrowheads="1"/>
            </p:cNvSpPr>
            <p:nvPr/>
          </p:nvSpPr>
          <p:spPr bwMode="auto">
            <a:xfrm>
              <a:off x="4128" y="1776"/>
              <a:ext cx="1200" cy="1200"/>
            </a:xfrm>
            <a:prstGeom prst="ellipse">
              <a:avLst/>
            </a:prstGeom>
            <a:solidFill>
              <a:srgbClr val="268328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latin typeface="+mj-lt"/>
                <a:ea typeface="Verdana" pitchFamily="-107" charset="0"/>
                <a:cs typeface=""/>
              </a:endParaRPr>
            </a:p>
          </p:txBody>
        </p:sp>
        <p:pic>
          <p:nvPicPr>
            <p:cNvPr id="15" name="Picture 103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64" y="1961"/>
              <a:ext cx="480" cy="439"/>
            </a:xfrm>
            <a:prstGeom prst="rect">
              <a:avLst/>
            </a:prstGeom>
            <a:solidFill>
              <a:srgbClr val="2E893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053"/>
            <p:cNvSpPr>
              <a:spLocks noChangeArrowheads="1"/>
            </p:cNvSpPr>
            <p:nvPr/>
          </p:nvSpPr>
          <p:spPr bwMode="auto">
            <a:xfrm>
              <a:off x="4272" y="2673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+mj-lt"/>
                <a:ea typeface="Verdana" pitchFamily="-107" charset="0"/>
                <a:cs typeface=""/>
              </a:endParaRPr>
            </a:p>
          </p:txBody>
        </p:sp>
        <p:sp>
          <p:nvSpPr>
            <p:cNvPr id="17" name="Rectangle 1054"/>
            <p:cNvSpPr>
              <a:spLocks noChangeArrowheads="1"/>
            </p:cNvSpPr>
            <p:nvPr/>
          </p:nvSpPr>
          <p:spPr bwMode="auto">
            <a:xfrm>
              <a:off x="4272" y="2673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+mj-lt"/>
                <a:ea typeface="Verdana" pitchFamily="-107" charset="0"/>
                <a:cs typeface=""/>
              </a:endParaRPr>
            </a:p>
          </p:txBody>
        </p:sp>
        <p:sp>
          <p:nvSpPr>
            <p:cNvPr id="18" name="Text Box 1056"/>
            <p:cNvSpPr txBox="1">
              <a:spLocks noChangeArrowheads="1"/>
            </p:cNvSpPr>
            <p:nvPr/>
          </p:nvSpPr>
          <p:spPr bwMode="auto">
            <a:xfrm>
              <a:off x="4248" y="2367"/>
              <a:ext cx="96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FFFFFF"/>
                  </a:solidFill>
                  <a:latin typeface="+mj-lt"/>
                  <a:ea typeface="Verdana" pitchFamily="-107" charset="0"/>
                  <a:cs typeface=""/>
                </a:rPr>
                <a:t>9</a:t>
              </a:r>
              <a:r>
                <a:rPr lang="en-US" sz="2400" b="1" dirty="0" smtClean="0">
                  <a:solidFill>
                    <a:srgbClr val="FFFFFF"/>
                  </a:solidFill>
                  <a:latin typeface="+mj-lt"/>
                  <a:ea typeface="Verdana" pitchFamily="-107" charset="0"/>
                  <a:cs typeface=""/>
                </a:rPr>
                <a:t>B songs</a:t>
              </a:r>
              <a:endParaRPr lang="en-US" sz="2400" b="1" dirty="0">
                <a:solidFill>
                  <a:srgbClr val="FFFFFF"/>
                </a:solidFill>
                <a:latin typeface="+mj-lt"/>
                <a:ea typeface="Verdana" pitchFamily="-107" charset="0"/>
                <a:cs typeface=""/>
              </a:endParaRPr>
            </a:p>
          </p:txBody>
        </p:sp>
      </p:grpSp>
      <p:grpSp>
        <p:nvGrpSpPr>
          <p:cNvPr id="13" name="Group 1077"/>
          <p:cNvGrpSpPr>
            <a:grpSpLocks/>
          </p:cNvGrpSpPr>
          <p:nvPr/>
        </p:nvGrpSpPr>
        <p:grpSpPr bwMode="auto">
          <a:xfrm>
            <a:off x="5476875" y="4471988"/>
            <a:ext cx="2209800" cy="1905000"/>
            <a:chOff x="3504" y="2832"/>
            <a:chExt cx="1392" cy="1200"/>
          </a:xfrm>
          <a:effectLst>
            <a:outerShdw blurRad="50800" dist="38100" dir="5400000">
              <a:srgbClr val="000000">
                <a:alpha val="43000"/>
              </a:srgbClr>
            </a:outerShdw>
          </a:effectLst>
        </p:grpSpPr>
        <p:sp>
          <p:nvSpPr>
            <p:cNvPr id="20" name="Oval 1061"/>
            <p:cNvSpPr>
              <a:spLocks noChangeArrowheads="1"/>
            </p:cNvSpPr>
            <p:nvPr/>
          </p:nvSpPr>
          <p:spPr bwMode="auto">
            <a:xfrm>
              <a:off x="3504" y="2832"/>
              <a:ext cx="1392" cy="120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latin typeface="+mj-lt"/>
                <a:ea typeface="Verdana" pitchFamily="-107" charset="0"/>
                <a:cs typeface=""/>
              </a:endParaRPr>
            </a:p>
          </p:txBody>
        </p:sp>
        <p:pic>
          <p:nvPicPr>
            <p:cNvPr id="21" name="Picture 105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44" y="2976"/>
              <a:ext cx="62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1063"/>
            <p:cNvSpPr>
              <a:spLocks noChangeArrowheads="1"/>
            </p:cNvSpPr>
            <p:nvPr/>
          </p:nvSpPr>
          <p:spPr bwMode="auto">
            <a:xfrm>
              <a:off x="3648" y="3729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+mj-lt"/>
                <a:ea typeface="Verdana" pitchFamily="-107" charset="0"/>
                <a:cs typeface=""/>
              </a:endParaRPr>
            </a:p>
          </p:txBody>
        </p:sp>
        <p:sp>
          <p:nvSpPr>
            <p:cNvPr id="23" name="Rectangle 1064"/>
            <p:cNvSpPr>
              <a:spLocks noChangeArrowheads="1"/>
            </p:cNvSpPr>
            <p:nvPr/>
          </p:nvSpPr>
          <p:spPr bwMode="auto">
            <a:xfrm>
              <a:off x="3648" y="3729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+mj-lt"/>
                <a:ea typeface="Verdana" pitchFamily="-107" charset="0"/>
                <a:cs typeface=""/>
              </a:endParaRPr>
            </a:p>
          </p:txBody>
        </p:sp>
        <p:sp>
          <p:nvSpPr>
            <p:cNvPr id="24" name="Text Box 1065"/>
            <p:cNvSpPr txBox="1">
              <a:spLocks noChangeArrowheads="1"/>
            </p:cNvSpPr>
            <p:nvPr/>
          </p:nvSpPr>
          <p:spPr bwMode="auto">
            <a:xfrm>
              <a:off x="3606" y="3471"/>
              <a:ext cx="124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FF"/>
                  </a:solidFill>
                  <a:latin typeface="+mj-lt"/>
                  <a:ea typeface="Verdana" pitchFamily="-107" charset="0"/>
                  <a:cs typeface=""/>
                </a:rPr>
                <a:t>93M </a:t>
              </a:r>
              <a:r>
                <a:rPr lang="en-US" sz="2000" b="1" dirty="0" err="1">
                  <a:solidFill>
                    <a:srgbClr val="FFFFFF"/>
                  </a:solidFill>
                  <a:latin typeface="+mj-lt"/>
                  <a:ea typeface="Verdana" pitchFamily="-107" charset="0"/>
                  <a:cs typeface=""/>
                </a:rPr>
                <a:t>a</a:t>
              </a:r>
              <a:r>
                <a:rPr lang="en-US" sz="2000" b="1" dirty="0" err="1" smtClean="0">
                  <a:solidFill>
                    <a:srgbClr val="FFFFFF"/>
                  </a:solidFill>
                  <a:latin typeface="+mj-lt"/>
                  <a:ea typeface="Verdana" pitchFamily="-107" charset="0"/>
                  <a:cs typeface=""/>
                </a:rPr>
                <a:t>mericans</a:t>
              </a:r>
              <a:endParaRPr lang="en-US" sz="2000" b="1" dirty="0">
                <a:solidFill>
                  <a:srgbClr val="FFFFFF"/>
                </a:solidFill>
                <a:latin typeface="+mj-lt"/>
                <a:ea typeface="Verdana" pitchFamily="-107" charset="0"/>
                <a:cs typeface=""/>
              </a:endParaRPr>
            </a:p>
          </p:txBody>
        </p:sp>
        <p:pic>
          <p:nvPicPr>
            <p:cNvPr id="25" name="Picture 106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06" y="3292"/>
              <a:ext cx="57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06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16" y="2976"/>
              <a:ext cx="1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6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272" y="3231"/>
              <a:ext cx="48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1086"/>
          <p:cNvGrpSpPr>
            <a:grpSpLocks/>
          </p:cNvGrpSpPr>
          <p:nvPr/>
        </p:nvGrpSpPr>
        <p:grpSpPr bwMode="auto">
          <a:xfrm>
            <a:off x="5172075" y="845960"/>
            <a:ext cx="1905000" cy="1905000"/>
            <a:chOff x="3264" y="720"/>
            <a:chExt cx="1200" cy="1200"/>
          </a:xfrm>
          <a:effectLst>
            <a:outerShdw blurRad="50800" dist="38100" dir="5400000">
              <a:srgbClr val="000000">
                <a:alpha val="43000"/>
              </a:srgbClr>
            </a:outerShdw>
          </a:effectLst>
        </p:grpSpPr>
        <p:sp>
          <p:nvSpPr>
            <p:cNvPr id="31" name="Oval 1049"/>
            <p:cNvSpPr>
              <a:spLocks noChangeArrowheads="1"/>
            </p:cNvSpPr>
            <p:nvPr/>
          </p:nvSpPr>
          <p:spPr bwMode="auto">
            <a:xfrm>
              <a:off x="3264" y="720"/>
              <a:ext cx="1200" cy="1200"/>
            </a:xfrm>
            <a:prstGeom prst="ellipse">
              <a:avLst/>
            </a:prstGeom>
            <a:solidFill>
              <a:srgbClr val="7E9FCE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latin typeface="+mj-lt"/>
                <a:ea typeface="Verdana" pitchFamily="-107" charset="0"/>
                <a:cs typeface=""/>
              </a:endParaRPr>
            </a:p>
          </p:txBody>
        </p:sp>
        <p:sp>
          <p:nvSpPr>
            <p:cNvPr id="32" name="Rectangle 1034"/>
            <p:cNvSpPr>
              <a:spLocks noChangeArrowheads="1"/>
            </p:cNvSpPr>
            <p:nvPr/>
          </p:nvSpPr>
          <p:spPr bwMode="auto">
            <a:xfrm>
              <a:off x="3408" y="1617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+mj-lt"/>
                <a:ea typeface="Verdana" pitchFamily="-107" charset="0"/>
                <a:cs typeface=""/>
              </a:endParaRPr>
            </a:p>
          </p:txBody>
        </p:sp>
        <p:sp>
          <p:nvSpPr>
            <p:cNvPr id="33" name="Text Box 1051"/>
            <p:cNvSpPr txBox="1">
              <a:spLocks noChangeArrowheads="1"/>
            </p:cNvSpPr>
            <p:nvPr/>
          </p:nvSpPr>
          <p:spPr bwMode="auto">
            <a:xfrm>
              <a:off x="3312" y="1296"/>
              <a:ext cx="110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FFFFFF"/>
                  </a:solidFill>
                  <a:latin typeface="+mj-lt"/>
                  <a:ea typeface="Verdana" pitchFamily="-107" charset="0"/>
                  <a:cs typeface=""/>
                </a:rPr>
                <a:t>250M  iPods</a:t>
              </a:r>
              <a:endParaRPr lang="en-US" sz="2400" b="1" dirty="0">
                <a:solidFill>
                  <a:srgbClr val="FFFFFF"/>
                </a:solidFill>
                <a:latin typeface="+mj-lt"/>
                <a:ea typeface="Verdana" pitchFamily="-107" charset="0"/>
                <a:cs typeface=""/>
              </a:endParaRPr>
            </a:p>
          </p:txBody>
        </p:sp>
        <p:pic>
          <p:nvPicPr>
            <p:cNvPr id="34" name="Picture 108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648" y="912"/>
              <a:ext cx="432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Rectangle 1075"/>
          <p:cNvSpPr>
            <a:spLocks noChangeArrowheads="1"/>
          </p:cNvSpPr>
          <p:nvPr/>
        </p:nvSpPr>
        <p:spPr bwMode="auto">
          <a:xfrm>
            <a:off x="3505200" y="2750960"/>
            <a:ext cx="1828800" cy="16764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8575">
            <a:noFill/>
            <a:miter lim="800000"/>
            <a:headEnd/>
            <a:tailEnd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  <a:ea typeface="Verdana" pitchFamily="-107" charset="0"/>
                <a:cs typeface=""/>
              </a:rPr>
              <a:t>music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  <a:ea typeface="Verdana" pitchFamily="-107" charset="0"/>
                <a:cs typeface=""/>
              </a:rPr>
              <a:t>technology</a:t>
            </a:r>
            <a:endParaRPr lang="en-US" sz="2400" b="1" dirty="0">
              <a:solidFill>
                <a:srgbClr val="FFFFFF"/>
              </a:solidFill>
              <a:latin typeface="+mj-lt"/>
              <a:ea typeface="Verdana" pitchFamily="-107" charset="0"/>
              <a:cs typeface=""/>
            </a:endParaRPr>
          </a:p>
        </p:txBody>
      </p:sp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1270000" y="4352925"/>
            <a:ext cx="2235200" cy="1905000"/>
            <a:chOff x="1193800" y="4648200"/>
            <a:chExt cx="2235200" cy="1905000"/>
          </a:xfrm>
          <a:effectLst>
            <a:outerShdw blurRad="50800" dist="38100" dir="5400000">
              <a:srgbClr val="000000">
                <a:alpha val="43000"/>
              </a:srgbClr>
            </a:outerShdw>
          </a:effectLst>
        </p:grpSpPr>
        <p:grpSp>
          <p:nvGrpSpPr>
            <p:cNvPr id="29" name="Group 1047"/>
            <p:cNvGrpSpPr>
              <a:grpSpLocks/>
            </p:cNvGrpSpPr>
            <p:nvPr/>
          </p:nvGrpSpPr>
          <p:grpSpPr bwMode="auto">
            <a:xfrm>
              <a:off x="1193800" y="4648200"/>
              <a:ext cx="2235200" cy="1905000"/>
              <a:chOff x="2480" y="2784"/>
              <a:chExt cx="1408" cy="1200"/>
            </a:xfrm>
          </p:grpSpPr>
          <p:sp>
            <p:nvSpPr>
              <p:cNvPr id="39" name="Oval 1044"/>
              <p:cNvSpPr>
                <a:spLocks noChangeArrowheads="1"/>
              </p:cNvSpPr>
              <p:nvPr/>
            </p:nvSpPr>
            <p:spPr bwMode="auto">
              <a:xfrm>
                <a:off x="2592" y="2784"/>
                <a:ext cx="1200" cy="1200"/>
              </a:xfrm>
              <a:prstGeom prst="ellipse">
                <a:avLst/>
              </a:prstGeom>
              <a:solidFill>
                <a:srgbClr val="FB4F2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FFFFFF"/>
                  </a:solidFill>
                  <a:latin typeface="+mj-lt"/>
                  <a:ea typeface="Verdana" pitchFamily="-107" charset="0"/>
                  <a:cs typeface=""/>
                </a:endParaRPr>
              </a:p>
            </p:txBody>
          </p:sp>
          <p:sp>
            <p:nvSpPr>
              <p:cNvPr id="40" name="Text Box 1046"/>
              <p:cNvSpPr txBox="1">
                <a:spLocks noChangeArrowheads="1"/>
              </p:cNvSpPr>
              <p:nvPr/>
            </p:nvSpPr>
            <p:spPr bwMode="auto">
              <a:xfrm>
                <a:off x="2480" y="3360"/>
                <a:ext cx="1408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FFFFFF"/>
                    </a:solidFill>
                    <a:latin typeface="+mj-lt"/>
                    <a:ea typeface="Verdana" pitchFamily="-107" charset="0"/>
                    <a:cs typeface=""/>
                  </a:rPr>
                  <a:t>1M</a:t>
                </a:r>
                <a:r>
                  <a:rPr lang="en-US" sz="2000" b="1" dirty="0" smtClean="0">
                    <a:solidFill>
                      <a:srgbClr val="FFFFFF"/>
                    </a:solidFill>
                    <a:latin typeface="+mj-lt"/>
                    <a:ea typeface="Verdana" pitchFamily="-107" charset="0"/>
                    <a:cs typeface=""/>
                  </a:rPr>
                  <a:t> </a:t>
                </a:r>
                <a:r>
                  <a:rPr lang="en-US" sz="1800" b="1" dirty="0" smtClean="0">
                    <a:solidFill>
                      <a:srgbClr val="FFFFFF"/>
                    </a:solidFill>
                    <a:latin typeface="+mj-lt"/>
                    <a:ea typeface="Verdana" pitchFamily="-107" charset="0"/>
                    <a:cs typeface=""/>
                  </a:rPr>
                  <a:t>downloads/month</a:t>
                </a:r>
                <a:endParaRPr lang="en-US" sz="1800" b="1" dirty="0">
                  <a:solidFill>
                    <a:srgbClr val="FFFFFF"/>
                  </a:solidFill>
                  <a:latin typeface="+mj-lt"/>
                  <a:ea typeface="Verdana" pitchFamily="-107" charset="0"/>
                  <a:cs typeface=""/>
                </a:endParaRPr>
              </a:p>
            </p:txBody>
          </p:sp>
        </p:grpSp>
        <p:pic>
          <p:nvPicPr>
            <p:cNvPr id="38" name="Picture 41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676400" y="5029200"/>
              <a:ext cx="1301750" cy="514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2590800" y="5257800"/>
            <a:ext cx="16764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Audio Index construction</a:t>
            </a:r>
            <a:endParaRPr lang="en-US" dirty="0"/>
          </a:p>
        </p:txBody>
      </p:sp>
      <p:sp>
        <p:nvSpPr>
          <p:cNvPr id="71689" name="Text Box 19"/>
          <p:cNvSpPr txBox="1">
            <a:spLocks noChangeArrowheads="1"/>
          </p:cNvSpPr>
          <p:nvPr/>
        </p:nvSpPr>
        <p:spPr bwMode="auto">
          <a:xfrm>
            <a:off x="381000" y="2057400"/>
            <a:ext cx="16509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ea typeface="Arial Unicode MS" pitchFamily="-110" charset="0"/>
                <a:cs typeface="Arial Unicode MS" pitchFamily="-110" charset="0"/>
              </a:rPr>
              <a:t>Audio files </a:t>
            </a:r>
            <a:r>
              <a:rPr lang="en-US" sz="2000" dirty="0">
                <a:ea typeface="Arial Unicode MS" pitchFamily="-110" charset="0"/>
                <a:cs typeface="Arial Unicode MS" pitchFamily="-110" charset="0"/>
              </a:rPr>
              <a:t>to</a:t>
            </a:r>
          </a:p>
          <a:p>
            <a:r>
              <a:rPr lang="en-US" sz="2000" dirty="0">
                <a:ea typeface="Arial Unicode MS" pitchFamily="-110" charset="0"/>
                <a:cs typeface="Arial Unicode MS" pitchFamily="-110" charset="0"/>
              </a:rPr>
              <a:t>be indexed</a:t>
            </a:r>
          </a:p>
        </p:txBody>
      </p:sp>
      <p:sp>
        <p:nvSpPr>
          <p:cNvPr id="71692" name="AutoShape 15"/>
          <p:cNvSpPr>
            <a:spLocks noChangeArrowheads="1"/>
          </p:cNvSpPr>
          <p:nvPr/>
        </p:nvSpPr>
        <p:spPr bwMode="auto">
          <a:xfrm>
            <a:off x="2895600" y="4267200"/>
            <a:ext cx="1346200" cy="498475"/>
          </a:xfrm>
          <a:prstGeom prst="flowChartAlternateProcess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Arial Unicode MS" pitchFamily="-110" charset="0"/>
                <a:cs typeface="Arial Unicode MS" pitchFamily="-110" charset="0"/>
              </a:rPr>
              <a:t>indexer</a:t>
            </a:r>
          </a:p>
        </p:txBody>
      </p:sp>
      <p:sp>
        <p:nvSpPr>
          <p:cNvPr id="71693" name="Text Box 23"/>
          <p:cNvSpPr txBox="1">
            <a:spLocks noChangeArrowheads="1"/>
          </p:cNvSpPr>
          <p:nvPr/>
        </p:nvSpPr>
        <p:spPr bwMode="auto">
          <a:xfrm>
            <a:off x="3048000" y="5638800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ea typeface="Arial Unicode MS" pitchFamily="-110" charset="0"/>
                <a:cs typeface="Arial Unicode MS" pitchFamily="-110" charset="0"/>
              </a:rPr>
              <a:t>Index</a:t>
            </a:r>
            <a:endParaRPr lang="en-US" sz="2000" dirty="0">
              <a:ea typeface="Arial Unicode MS" pitchFamily="-110" charset="0"/>
              <a:cs typeface="Arial Unicode MS" pitchFamily="-110" charset="0"/>
            </a:endParaRPr>
          </a:p>
        </p:txBody>
      </p:sp>
      <p:sp>
        <p:nvSpPr>
          <p:cNvPr id="71711" name="AutoShape 31"/>
          <p:cNvSpPr>
            <a:spLocks noChangeArrowheads="1"/>
          </p:cNvSpPr>
          <p:nvPr/>
        </p:nvSpPr>
        <p:spPr bwMode="auto">
          <a:xfrm>
            <a:off x="3332162" y="4876800"/>
            <a:ext cx="325437" cy="2286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15" name="AutoShape 15"/>
          <p:cNvSpPr>
            <a:spLocks noChangeArrowheads="1"/>
          </p:cNvSpPr>
          <p:nvPr/>
        </p:nvSpPr>
        <p:spPr bwMode="auto">
          <a:xfrm>
            <a:off x="1828800" y="3118049"/>
            <a:ext cx="3352800" cy="510778"/>
          </a:xfrm>
          <a:prstGeom prst="flowChartAlternateProcess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ea typeface="Arial Unicode MS" pitchFamily="-110" charset="0"/>
                <a:cs typeface="Arial Unicode MS" pitchFamily="-110" charset="0"/>
              </a:rPr>
              <a:t>audio </a:t>
            </a:r>
            <a:r>
              <a:rPr lang="en-US" dirty="0">
                <a:ea typeface="Arial Unicode MS" pitchFamily="-110" charset="0"/>
                <a:cs typeface="Arial Unicode MS" pitchFamily="-110" charset="0"/>
              </a:rPr>
              <a:t>preprocessing</a:t>
            </a:r>
          </a:p>
        </p:txBody>
      </p:sp>
      <p:sp>
        <p:nvSpPr>
          <p:cNvPr id="37" name="AutoShape 31"/>
          <p:cNvSpPr>
            <a:spLocks noChangeArrowheads="1"/>
          </p:cNvSpPr>
          <p:nvPr/>
        </p:nvSpPr>
        <p:spPr bwMode="auto">
          <a:xfrm>
            <a:off x="3332163" y="3886200"/>
            <a:ext cx="325437" cy="2286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3332163" y="2819400"/>
            <a:ext cx="325437" cy="2286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743200" y="2209800"/>
            <a:ext cx="47533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wav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3276600" y="2390001"/>
            <a:ext cx="49244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midi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3810000" y="2209800"/>
            <a:ext cx="47538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mp3</a:t>
            </a:r>
            <a:endParaRPr lang="en-US" sz="1200" dirty="0"/>
          </a:p>
        </p:txBody>
      </p:sp>
      <p:pic>
        <p:nvPicPr>
          <p:cNvPr id="41" name="Picture 14" descr="C:\School\cs291\presentation2\wav1.bmp"/>
          <p:cNvPicPr>
            <a:picLocks noChangeAspect="1" noChangeArrowheads="1"/>
          </p:cNvPicPr>
          <p:nvPr/>
        </p:nvPicPr>
        <p:blipFill>
          <a:blip r:embed="rId3"/>
          <a:srcRect l="11263" b="7425"/>
          <a:stretch>
            <a:fillRect/>
          </a:stretch>
        </p:blipFill>
        <p:spPr bwMode="auto">
          <a:xfrm>
            <a:off x="6400800" y="2057400"/>
            <a:ext cx="1143000" cy="580264"/>
          </a:xfrm>
          <a:prstGeom prst="rect">
            <a:avLst/>
          </a:prstGeom>
          <a:noFill/>
        </p:spPr>
      </p:pic>
      <p:pic>
        <p:nvPicPr>
          <p:cNvPr id="42" name="Picture 4" descr="C:\School\cs291\presentation2\wavelet_dem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819400"/>
            <a:ext cx="1447800" cy="1527624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7239000" y="3200400"/>
            <a:ext cx="569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slow,</a:t>
            </a:r>
          </a:p>
          <a:p>
            <a:r>
              <a:rPr lang="en-US" sz="1200" dirty="0" smtClean="0"/>
              <a:t>jazzy,</a:t>
            </a:r>
          </a:p>
          <a:p>
            <a:r>
              <a:rPr lang="en-US" sz="1200" dirty="0" smtClean="0"/>
              <a:t>punk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4648200" y="5257800"/>
            <a:ext cx="39413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may be keyed off of text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may be keyed off of audio features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retrieval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452" y="28956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048000" y="2667000"/>
            <a:ext cx="16764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3505200" y="3048000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ea typeface="Arial Unicode MS" pitchFamily="-110" charset="0"/>
                <a:cs typeface="Arial Unicode MS" pitchFamily="-110" charset="0"/>
              </a:rPr>
              <a:t>Index</a:t>
            </a:r>
            <a:endParaRPr lang="en-US" sz="2000" dirty="0">
              <a:ea typeface="Arial Unicode MS" pitchFamily="-110" charset="0"/>
              <a:cs typeface="Arial Unicode MS" pitchFamily="-110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133600" y="2971800"/>
            <a:ext cx="5334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029200" y="2971800"/>
            <a:ext cx="5334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pic>
        <p:nvPicPr>
          <p:cNvPr id="9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248400" y="2057400"/>
            <a:ext cx="1295400" cy="657633"/>
          </a:xfrm>
          <a:prstGeom prst="rect">
            <a:avLst/>
          </a:prstGeom>
          <a:noFill/>
        </p:spPr>
      </p:pic>
      <p:pic>
        <p:nvPicPr>
          <p:cNvPr id="10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248400" y="2819400"/>
            <a:ext cx="1295400" cy="657633"/>
          </a:xfrm>
          <a:prstGeom prst="rect">
            <a:avLst/>
          </a:prstGeom>
          <a:noFill/>
        </p:spPr>
      </p:pic>
      <p:pic>
        <p:nvPicPr>
          <p:cNvPr id="11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248400" y="3657600"/>
            <a:ext cx="1295400" cy="65763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90600" y="4953000"/>
            <a:ext cx="652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Systems differ by what the query input is and how they figure out the 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identification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200400" y="2895600"/>
            <a:ext cx="16764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3657600" y="3276600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ea typeface="Arial Unicode MS" pitchFamily="-110" charset="0"/>
                <a:cs typeface="Arial Unicode MS" pitchFamily="-110" charset="0"/>
              </a:rPr>
              <a:t>Index</a:t>
            </a:r>
            <a:endParaRPr lang="en-US" sz="2000" dirty="0">
              <a:ea typeface="Arial Unicode MS" pitchFamily="-110" charset="0"/>
              <a:cs typeface="Arial Unicode MS" pitchFamily="-110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286000" y="3200400"/>
            <a:ext cx="5334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181600" y="3200400"/>
            <a:ext cx="5334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pic>
        <p:nvPicPr>
          <p:cNvPr id="9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172200" y="3048000"/>
            <a:ext cx="1295400" cy="657633"/>
          </a:xfrm>
          <a:prstGeom prst="rect">
            <a:avLst/>
          </a:prstGeom>
          <a:noFill/>
        </p:spPr>
      </p:pic>
      <p:pic>
        <p:nvPicPr>
          <p:cNvPr id="12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1219200" y="3200400"/>
            <a:ext cx="838200" cy="42552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62000" y="1905000"/>
            <a:ext cx="7661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Given an audio signal, tell me what the “song” 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Examples:</a:t>
            </a:r>
          </a:p>
          <a:p>
            <a:pPr lvl="1"/>
            <a:r>
              <a:rPr lang="en-US" sz="2000" dirty="0" smtClean="0"/>
              <a:t>Query by Humming</a:t>
            </a:r>
          </a:p>
          <a:p>
            <a:pPr lvl="1"/>
            <a:r>
              <a:rPr lang="en-US" sz="2000" dirty="0" smtClean="0"/>
              <a:t>1-866-411-SONG</a:t>
            </a:r>
          </a:p>
          <a:p>
            <a:pPr lvl="1"/>
            <a:r>
              <a:rPr lang="en-US" sz="2000" dirty="0" err="1" smtClean="0"/>
              <a:t>Shazam</a:t>
            </a:r>
            <a:endParaRPr lang="en-US" sz="2000" dirty="0" smtClean="0"/>
          </a:p>
          <a:p>
            <a:pPr lvl="1"/>
            <a:r>
              <a:rPr lang="en-US" sz="2000" dirty="0" smtClean="0"/>
              <a:t>Bird song identification</a:t>
            </a:r>
          </a:p>
          <a:p>
            <a:pPr lvl="1"/>
            <a:r>
              <a:rPr lang="en-US" sz="2000" dirty="0" smtClean="0"/>
              <a:t>…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might you do this?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228600" y="2514600"/>
            <a:ext cx="8004230" cy="4038600"/>
            <a:chOff x="228600" y="2514600"/>
            <a:chExt cx="8004230" cy="403860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3429000" y="4953000"/>
              <a:ext cx="1676400" cy="1600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pic>
          <p:nvPicPr>
            <p:cNvPr id="4" name="Picture 14" descr="C:\School\cs291\presentation2\wav1.bmp"/>
            <p:cNvPicPr>
              <a:picLocks noChangeAspect="1" noChangeArrowheads="1"/>
            </p:cNvPicPr>
            <p:nvPr/>
          </p:nvPicPr>
          <p:blipFill>
            <a:blip r:embed="rId2"/>
            <a:srcRect l="11263" b="7425"/>
            <a:stretch>
              <a:fillRect/>
            </a:stretch>
          </p:blipFill>
          <p:spPr bwMode="auto">
            <a:xfrm>
              <a:off x="990600" y="3429000"/>
              <a:ext cx="838200" cy="425527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28600" y="2514600"/>
              <a:ext cx="2095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Query by humming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2057400" y="3352800"/>
              <a:ext cx="6096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71800" y="3124200"/>
              <a:ext cx="2667000" cy="914400"/>
              <a:chOff x="3048000" y="3276600"/>
              <a:chExt cx="2667000" cy="9144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0" y="3505200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5200" y="3276600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2400" y="35658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9600" y="35658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6800" y="37182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4000" y="3352800"/>
                <a:ext cx="381000" cy="472722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3733800" y="4953000"/>
              <a:ext cx="1066800" cy="457200"/>
              <a:chOff x="3048000" y="3276600"/>
              <a:chExt cx="2667000" cy="9144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0" y="3505200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5200" y="3276600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2400" y="35658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9600" y="35658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6800" y="37182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4000" y="3352800"/>
                <a:ext cx="381000" cy="472722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3733800" y="5486400"/>
              <a:ext cx="1066800" cy="457200"/>
              <a:chOff x="3048000" y="3276600"/>
              <a:chExt cx="2667000" cy="914400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0" y="3505200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5200" y="3276600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2400" y="35658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9600" y="35658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6800" y="37182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4000" y="3352800"/>
                <a:ext cx="381000" cy="472722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3733800" y="6019800"/>
              <a:ext cx="1066800" cy="457200"/>
              <a:chOff x="3048000" y="3276600"/>
              <a:chExt cx="2667000" cy="91440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0" y="3505200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5200" y="3276600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2400" y="35658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9600" y="35658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6800" y="37182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4000" y="3352800"/>
                <a:ext cx="381000" cy="472722"/>
              </a:xfrm>
              <a:prstGeom prst="rect">
                <a:avLst/>
              </a:prstGeom>
            </p:spPr>
          </p:pic>
        </p:grpSp>
        <p:sp>
          <p:nvSpPr>
            <p:cNvPr id="45" name="Right Arrow 44"/>
            <p:cNvSpPr/>
            <p:nvPr/>
          </p:nvSpPr>
          <p:spPr bwMode="auto">
            <a:xfrm rot="5400000">
              <a:off x="3962400" y="4191000"/>
              <a:ext cx="6096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46" name="Right Arrow 45"/>
            <p:cNvSpPr/>
            <p:nvPr/>
          </p:nvSpPr>
          <p:spPr bwMode="auto">
            <a:xfrm>
              <a:off x="5257800" y="5410200"/>
              <a:ext cx="6096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72200" y="5486400"/>
              <a:ext cx="2060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“song” name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identification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2971800" y="4800600"/>
            <a:ext cx="1676400" cy="1600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pic>
        <p:nvPicPr>
          <p:cNvPr id="4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453970" y="2133600"/>
            <a:ext cx="838200" cy="425527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 bwMode="auto">
          <a:xfrm>
            <a:off x="1520770" y="2057400"/>
            <a:ext cx="609600" cy="609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5" name="Right Arrow 44"/>
          <p:cNvSpPr/>
          <p:nvPr/>
        </p:nvSpPr>
        <p:spPr bwMode="auto">
          <a:xfrm rot="7945646">
            <a:off x="4012017" y="3631017"/>
            <a:ext cx="609600" cy="609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>
            <a:off x="4721170" y="5334000"/>
            <a:ext cx="609600" cy="609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5570" y="5410200"/>
            <a:ext cx="206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“song” name</a:t>
            </a:r>
            <a:endParaRPr lang="en-US" dirty="0"/>
          </a:p>
        </p:txBody>
      </p:sp>
      <p:pic>
        <p:nvPicPr>
          <p:cNvPr id="41" name="Picture 4" descr="C:\School\cs291\presentation2\wavelet_de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76400"/>
            <a:ext cx="1447800" cy="1527624"/>
          </a:xfrm>
          <a:prstGeom prst="rect">
            <a:avLst/>
          </a:prstGeom>
          <a:noFill/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600200"/>
            <a:ext cx="1244600" cy="1790700"/>
          </a:xfrm>
          <a:prstGeom prst="rect">
            <a:avLst/>
          </a:prstGeom>
        </p:spPr>
      </p:pic>
      <p:sp>
        <p:nvSpPr>
          <p:cNvPr id="44" name="Right Arrow 43"/>
          <p:cNvSpPr/>
          <p:nvPr/>
        </p:nvSpPr>
        <p:spPr bwMode="auto">
          <a:xfrm>
            <a:off x="4038600" y="2057400"/>
            <a:ext cx="609600" cy="609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938227"/>
            <a:ext cx="381000" cy="54817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938227"/>
            <a:ext cx="381000" cy="54817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938227"/>
            <a:ext cx="381000" cy="54817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5700227"/>
            <a:ext cx="381000" cy="5481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700227"/>
            <a:ext cx="381000" cy="54817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5700227"/>
            <a:ext cx="381000" cy="548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276">
  <a:themeElements>
    <a:clrScheme name="cs27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276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cs27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7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7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Data\Microsoft\Templates\cs276.pot</Template>
  <TotalTime>13278</TotalTime>
  <Words>2779</Words>
  <Application>Microsoft Macintosh PowerPoint</Application>
  <PresentationFormat>On-screen Show (4:3)</PresentationFormat>
  <Paragraphs>1167</Paragraphs>
  <Slides>37</Slides>
  <Notes>20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cs276</vt:lpstr>
      <vt:lpstr>Slide 1</vt:lpstr>
      <vt:lpstr>Audio Retrieval</vt:lpstr>
      <vt:lpstr>Administrative</vt:lpstr>
      <vt:lpstr>producers</vt:lpstr>
      <vt:lpstr>Audio Index construction</vt:lpstr>
      <vt:lpstr>Audio retrieval</vt:lpstr>
      <vt:lpstr>Song identification</vt:lpstr>
      <vt:lpstr>Song identification</vt:lpstr>
      <vt:lpstr>Song identification</vt:lpstr>
      <vt:lpstr>Song similarity</vt:lpstr>
      <vt:lpstr>Song similarity</vt:lpstr>
      <vt:lpstr>Song similarity:  collaborative filtering</vt:lpstr>
      <vt:lpstr>Songs using descriptive text search</vt:lpstr>
      <vt:lpstr>Slide 14</vt:lpstr>
      <vt:lpstr>Slide 15</vt:lpstr>
      <vt:lpstr>Slide 16</vt:lpstr>
      <vt:lpstr>Slide 17</vt:lpstr>
      <vt:lpstr>Slide 18</vt:lpstr>
      <vt:lpstr>Music annotation</vt:lpstr>
      <vt:lpstr>Annotating music</vt:lpstr>
      <vt:lpstr>Annotating music</vt:lpstr>
      <vt:lpstr>Annotating music</vt:lpstr>
      <vt:lpstr>Automatically annotating music</vt:lpstr>
      <vt:lpstr>Automatically annotating music</vt:lpstr>
      <vt:lpstr>System Overview</vt:lpstr>
      <vt:lpstr>Automatically annotating music</vt:lpstr>
      <vt:lpstr>Automatically annotating music</vt:lpstr>
      <vt:lpstr>Content-Based Autotagging</vt:lpstr>
      <vt:lpstr>Modeling a Song  </vt:lpstr>
      <vt:lpstr>Slide 30</vt:lpstr>
      <vt:lpstr>Slide 31</vt:lpstr>
      <vt:lpstr>Annotation</vt:lpstr>
      <vt:lpstr>The CAL500 data set</vt:lpstr>
      <vt:lpstr>Retrieval</vt:lpstr>
      <vt:lpstr>Retrieval</vt:lpstr>
      <vt:lpstr>Annotation results</vt:lpstr>
      <vt:lpstr>Retrieval results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CS276A Text Information Retrieval, Mining, and Exploitation</dc:title>
  <dc:creator>Christopher Manning</dc:creator>
  <cp:lastModifiedBy>Dave Kauchak</cp:lastModifiedBy>
  <cp:revision>782</cp:revision>
  <cp:lastPrinted>1601-01-01T00:00:00Z</cp:lastPrinted>
  <dcterms:created xsi:type="dcterms:W3CDTF">2009-10-28T20:21:53Z</dcterms:created>
  <dcterms:modified xsi:type="dcterms:W3CDTF">2009-10-28T20:24:39Z</dcterms:modified>
</cp:coreProperties>
</file>