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notesSlides/notesSlide4.xml" ContentType="application/vnd.openxmlformats-officedocument.presentationml.notesSlide+xml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embeddings/Microsoft_Equation7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1225" r:id="rId2"/>
    <p:sldId id="1190" r:id="rId3"/>
    <p:sldId id="1191" r:id="rId4"/>
    <p:sldId id="1184" r:id="rId5"/>
    <p:sldId id="1125" r:id="rId6"/>
    <p:sldId id="1192" r:id="rId7"/>
    <p:sldId id="1193" r:id="rId8"/>
    <p:sldId id="1194" r:id="rId9"/>
    <p:sldId id="1131" r:id="rId10"/>
    <p:sldId id="1206" r:id="rId11"/>
    <p:sldId id="1201" r:id="rId12"/>
    <p:sldId id="1202" r:id="rId13"/>
    <p:sldId id="1209" r:id="rId14"/>
    <p:sldId id="1203" r:id="rId15"/>
    <p:sldId id="1132" r:id="rId16"/>
    <p:sldId id="1223" r:id="rId17"/>
    <p:sldId id="1224" r:id="rId18"/>
    <p:sldId id="1205" r:id="rId19"/>
    <p:sldId id="1210" r:id="rId20"/>
    <p:sldId id="1141" r:id="rId21"/>
    <p:sldId id="1142" r:id="rId22"/>
    <p:sldId id="1146" r:id="rId23"/>
    <p:sldId id="1211" r:id="rId24"/>
    <p:sldId id="1147" r:id="rId25"/>
    <p:sldId id="1148" r:id="rId26"/>
    <p:sldId id="1222" r:id="rId27"/>
    <p:sldId id="1221" r:id="rId28"/>
    <p:sldId id="1213" r:id="rId29"/>
    <p:sldId id="1212" r:id="rId30"/>
    <p:sldId id="1215" r:id="rId31"/>
    <p:sldId id="1216" r:id="rId32"/>
    <p:sldId id="1214" r:id="rId33"/>
    <p:sldId id="1217" r:id="rId34"/>
    <p:sldId id="1218" r:id="rId35"/>
    <p:sldId id="1219" r:id="rId36"/>
    <p:sldId id="1220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89C62"/>
    <a:srgbClr val="F4F3EB"/>
    <a:srgbClr val="F0EEEB"/>
    <a:srgbClr val="00A000"/>
    <a:srgbClr val="A40508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85" autoAdjust="0"/>
    <p:restoredTop sz="94660"/>
  </p:normalViewPr>
  <p:slideViewPr>
    <p:cSldViewPr>
      <p:cViewPr varScale="1">
        <p:scale>
          <a:sx n="117" d="100"/>
          <a:sy n="117" d="100"/>
        </p:scale>
        <p:origin x="-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viewProps" Target="view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ableStyles" Target="tableStyles.xml"/><Relationship Id="rId4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-110" charset="0"/>
              </a:defRPr>
            </a:lvl1pPr>
          </a:lstStyle>
          <a:p>
            <a:fld id="{C52D94AE-1324-C74B-9377-DFCFAF4F40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E776990-A21B-674D-B6B8-CFC1C7F675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93B52-4995-904F-B4E2-D700743B2AC5}" type="slidenum">
              <a:rPr lang="he-IL"/>
              <a:pPr/>
              <a:t>11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89B67-3F21-834E-8DA4-C72EC26D1C11}" type="slidenum">
              <a:rPr lang="he-IL"/>
              <a:pPr/>
              <a:t>12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89B67-3F21-834E-8DA4-C72EC26D1C11}" type="slidenum">
              <a:rPr lang="he-IL"/>
              <a:pPr/>
              <a:t>13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C43DD-993F-F043-B6E5-87EA916902FF}" type="slidenum">
              <a:rPr lang="he-IL"/>
              <a:pPr/>
              <a:t>14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5855A-3587-8946-8254-0ACE8E40700C}" type="slidenum">
              <a:rPr lang="he-IL"/>
              <a:pPr/>
              <a:t>18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fld id="{F3CF3162-1186-7C47-A680-849F51B47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D7662-2F74-304B-9DA1-7AF2B6FBE8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572E-CC8A-4340-B182-56B6B75307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0038" y="152400"/>
            <a:ext cx="8643937" cy="627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5486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21725" y="6521450"/>
            <a:ext cx="422275" cy="336550"/>
          </a:xfrm>
        </p:spPr>
        <p:txBody>
          <a:bodyPr/>
          <a:lstStyle>
            <a:lvl1pPr>
              <a:defRPr smtClean="0"/>
            </a:lvl1pPr>
          </a:lstStyle>
          <a:p>
            <a:fld id="{B9A87716-AA20-4D40-AAA6-DA86ED288B8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57BDB-F536-6A40-9A98-7A83AB86B9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2AC21-C58F-614C-B648-F5353282CD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64107-489E-0F4B-8521-A361F99194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33A89-2F01-164C-A721-3E50D931D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5BBD5-37B2-9445-BD45-86C82330B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D1476-B5D5-EC4A-AEF1-91B6471AD8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7DEFF-136B-1C47-BC18-65EFE6483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EF042-7705-A847-B379-0EEB16A41C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110" charset="0"/>
              </a:defRPr>
            </a:lvl1pPr>
          </a:lstStyle>
          <a:p>
            <a:fld id="{2042FB8F-D8D6-1544-8BD1-1262B41C65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Tahoma" pitchFamily="-110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0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 sz="24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 sz="20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4.xml"/><Relationship Id="rId5" Type="http://schemas.openxmlformats.org/officeDocument/2006/relationships/oleObject" Target="../embeddings/Microsoft_Equation4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Relationship Id="rId3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219200"/>
            <a:ext cx="56388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2860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markov</a:t>
            </a:r>
            <a:r>
              <a:rPr lang="en-US" dirty="0" smtClean="0"/>
              <a:t> process is defined by: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a set of states</a:t>
            </a:r>
          </a:p>
          <a:p>
            <a:pPr lvl="1"/>
            <a:r>
              <a:rPr lang="en-US" dirty="0" smtClean="0"/>
              <a:t>An </a:t>
            </a:r>
            <a:r>
              <a:rPr lang="en-US" i="1" dirty="0" err="1" smtClean="0"/>
              <a:t>n</a:t>
            </a:r>
            <a:r>
              <a:rPr lang="en-US" dirty="0" smtClean="0"/>
              <a:t> by </a:t>
            </a:r>
            <a:r>
              <a:rPr lang="en-US" i="1" dirty="0" err="1" smtClean="0"/>
              <a:t>n</a:t>
            </a:r>
            <a:r>
              <a:rPr lang="en-US" dirty="0" smtClean="0"/>
              <a:t> transition matrix describing the probability of transitioning to state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 given that you’re in state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4416623"/>
            <a:ext cx="45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4781490"/>
            <a:ext cx="45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2000" baseline="-250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5848290"/>
            <a:ext cx="448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baseline="-25000" dirty="0" err="1"/>
              <a:t>n</a:t>
            </a:r>
            <a:endParaRPr lang="en-US" sz="2000" baseline="-250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2499211" y="54665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4038600"/>
            <a:ext cx="45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3886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4038600"/>
            <a:ext cx="45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2000" baseline="-250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9724" y="4038600"/>
            <a:ext cx="448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baseline="-25000" dirty="0" err="1"/>
              <a:t>n</a:t>
            </a:r>
            <a:endParaRPr lang="en-US" sz="2000" baseline="-25000" dirty="0"/>
          </a:p>
        </p:txBody>
      </p:sp>
      <p:sp>
        <p:nvSpPr>
          <p:cNvPr id="12" name="Left Bracket 11"/>
          <p:cNvSpPr/>
          <p:nvPr/>
        </p:nvSpPr>
        <p:spPr bwMode="auto">
          <a:xfrm>
            <a:off x="2971800" y="4495800"/>
            <a:ext cx="152400" cy="1752600"/>
          </a:xfrm>
          <a:prstGeom prst="lef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Right Bracket 13"/>
          <p:cNvSpPr/>
          <p:nvPr/>
        </p:nvSpPr>
        <p:spPr bwMode="auto">
          <a:xfrm>
            <a:off x="4953000" y="4495800"/>
            <a:ext cx="152400" cy="17526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6600" y="4953000"/>
            <a:ext cx="1725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r>
              <a:rPr lang="en-US" dirty="0" smtClean="0"/>
              <a:t>: </a:t>
            </a:r>
            <a:r>
              <a:rPr lang="en-US" dirty="0" err="1" smtClean="0"/>
              <a:t>p(x</a:t>
            </a:r>
            <a:r>
              <a:rPr lang="en-US" baseline="-25000" dirty="0" err="1" smtClean="0"/>
              <a:t>j</a:t>
            </a:r>
            <a:r>
              <a:rPr lang="en-US" dirty="0" err="1" smtClean="0"/>
              <a:t>|x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4876800"/>
            <a:ext cx="3167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rows must sum to 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500063" y="1600199"/>
            <a:ext cx="7805737" cy="14773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Given that a person’s last cola purchase </a:t>
            </a:r>
            <a:r>
              <a:rPr lang="en-US" sz="2000" dirty="0" smtClean="0"/>
              <a:t>was </a:t>
            </a:r>
            <a:r>
              <a:rPr lang="en-US" sz="2000" dirty="0" smtClean="0">
                <a:solidFill>
                  <a:schemeClr val="hlink"/>
                </a:solidFill>
              </a:rPr>
              <a:t>Coke</a:t>
            </a:r>
            <a:r>
              <a:rPr lang="en-US" sz="2000" dirty="0"/>
              <a:t>, there is a </a:t>
            </a:r>
            <a:r>
              <a:rPr lang="en-US" sz="2000" dirty="0">
                <a:solidFill>
                  <a:srgbClr val="993300"/>
                </a:solidFill>
              </a:rPr>
              <a:t>90%</a:t>
            </a:r>
            <a:r>
              <a:rPr lang="en-US" sz="2000" dirty="0"/>
              <a:t> chance that his next cola purchase will also be </a:t>
            </a:r>
            <a:r>
              <a:rPr lang="en-US" sz="2000" dirty="0">
                <a:solidFill>
                  <a:schemeClr val="hlink"/>
                </a:solidFill>
              </a:rPr>
              <a:t>Coke</a:t>
            </a:r>
            <a:r>
              <a:rPr lang="en-US" sz="2000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If a person’s last cola purchase was </a:t>
            </a:r>
            <a:r>
              <a:rPr lang="en-US" sz="2000" dirty="0">
                <a:solidFill>
                  <a:srgbClr val="3333CC"/>
                </a:solidFill>
              </a:rPr>
              <a:t>Pepsi</a:t>
            </a:r>
            <a:r>
              <a:rPr lang="en-US" sz="2000" dirty="0"/>
              <a:t>, there is an </a:t>
            </a:r>
            <a:r>
              <a:rPr lang="en-US" sz="2000" dirty="0">
                <a:solidFill>
                  <a:srgbClr val="993300"/>
                </a:solidFill>
              </a:rPr>
              <a:t>80%</a:t>
            </a:r>
            <a:r>
              <a:rPr lang="en-US" sz="2000" dirty="0"/>
              <a:t> chance that his next cola purchase will also be </a:t>
            </a:r>
            <a:r>
              <a:rPr lang="en-US" sz="2000" dirty="0">
                <a:solidFill>
                  <a:srgbClr val="3333CC"/>
                </a:solidFill>
              </a:rPr>
              <a:t>Pepsi</a:t>
            </a:r>
            <a:r>
              <a:rPr lang="en-US" sz="2000" dirty="0"/>
              <a:t>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800600" y="4191000"/>
            <a:ext cx="4132263" cy="1778000"/>
            <a:chOff x="469" y="2387"/>
            <a:chExt cx="2603" cy="1120"/>
          </a:xfrm>
        </p:grpSpPr>
        <p:sp>
          <p:nvSpPr>
            <p:cNvPr id="267268" name="Oval 4"/>
            <p:cNvSpPr>
              <a:spLocks noChangeArrowheads="1"/>
            </p:cNvSpPr>
            <p:nvPr/>
          </p:nvSpPr>
          <p:spPr bwMode="auto">
            <a:xfrm>
              <a:off x="763" y="2751"/>
              <a:ext cx="644" cy="40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Times New Roman" pitchFamily="-110" charset="0"/>
                </a:rPr>
                <a:t>coke</a:t>
              </a:r>
            </a:p>
          </p:txBody>
        </p:sp>
        <p:sp>
          <p:nvSpPr>
            <p:cNvPr id="267269" name="Oval 5"/>
            <p:cNvSpPr>
              <a:spLocks noChangeArrowheads="1"/>
            </p:cNvSpPr>
            <p:nvPr/>
          </p:nvSpPr>
          <p:spPr bwMode="auto">
            <a:xfrm>
              <a:off x="1975" y="2757"/>
              <a:ext cx="705" cy="40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Times New Roman" pitchFamily="-110" charset="0"/>
                </a:rPr>
                <a:t>pepsi</a:t>
              </a:r>
            </a:p>
          </p:txBody>
        </p:sp>
        <p:cxnSp>
          <p:nvCxnSpPr>
            <p:cNvPr id="267270" name="AutoShape 6"/>
            <p:cNvCxnSpPr>
              <a:cxnSpLocks noChangeShapeType="1"/>
              <a:stCxn id="267268" idx="7"/>
              <a:endCxn id="267269" idx="1"/>
            </p:cNvCxnSpPr>
            <p:nvPr/>
          </p:nvCxnSpPr>
          <p:spPr bwMode="auto">
            <a:xfrm rot="5400000" flipV="1">
              <a:off x="1693" y="2422"/>
              <a:ext cx="6" cy="765"/>
            </a:xfrm>
            <a:prstGeom prst="curvedConnector3">
              <a:avLst>
                <a:gd name="adj1" fmla="val -32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67271" name="AutoShape 7"/>
            <p:cNvCxnSpPr>
              <a:cxnSpLocks noChangeShapeType="1"/>
              <a:stCxn id="267269" idx="3"/>
              <a:endCxn id="267268" idx="5"/>
            </p:cNvCxnSpPr>
            <p:nvPr/>
          </p:nvCxnSpPr>
          <p:spPr bwMode="auto">
            <a:xfrm rot="16200000" flipV="1">
              <a:off x="1693" y="2720"/>
              <a:ext cx="6" cy="765"/>
            </a:xfrm>
            <a:prstGeom prst="curvedConnector3">
              <a:avLst>
                <a:gd name="adj1" fmla="val -32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67272" name="AutoShape 8"/>
            <p:cNvCxnSpPr>
              <a:cxnSpLocks noChangeShapeType="1"/>
              <a:stCxn id="267269" idx="7"/>
              <a:endCxn id="267269" idx="6"/>
            </p:cNvCxnSpPr>
            <p:nvPr/>
          </p:nvCxnSpPr>
          <p:spPr bwMode="auto">
            <a:xfrm rot="5400000" flipV="1">
              <a:off x="2558" y="2827"/>
              <a:ext cx="149" cy="111"/>
            </a:xfrm>
            <a:prstGeom prst="curvedConnector4">
              <a:avLst>
                <a:gd name="adj1" fmla="val -130870"/>
                <a:gd name="adj2" fmla="val 22252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67273" name="AutoShape 9"/>
            <p:cNvCxnSpPr>
              <a:cxnSpLocks noChangeShapeType="1"/>
              <a:stCxn id="267268" idx="1"/>
              <a:endCxn id="267268" idx="2"/>
            </p:cNvCxnSpPr>
            <p:nvPr/>
          </p:nvCxnSpPr>
          <p:spPr bwMode="auto">
            <a:xfrm rot="16200000" flipH="1" flipV="1">
              <a:off x="731" y="2826"/>
              <a:ext cx="149" cy="102"/>
            </a:xfrm>
            <a:prstGeom prst="curvedConnector4">
              <a:avLst>
                <a:gd name="adj1" fmla="val -130870"/>
                <a:gd name="adj2" fmla="val 23333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67274" name="Text Box 10"/>
            <p:cNvSpPr txBox="1">
              <a:spLocks noChangeArrowheads="1"/>
            </p:cNvSpPr>
            <p:nvPr/>
          </p:nvSpPr>
          <p:spPr bwMode="auto">
            <a:xfrm>
              <a:off x="1525" y="2387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0.1</a:t>
              </a:r>
            </a:p>
          </p:txBody>
        </p:sp>
        <p:sp>
          <p:nvSpPr>
            <p:cNvPr id="267275" name="Text Box 11"/>
            <p:cNvSpPr txBox="1">
              <a:spLocks noChangeArrowheads="1"/>
            </p:cNvSpPr>
            <p:nvPr/>
          </p:nvSpPr>
          <p:spPr bwMode="auto">
            <a:xfrm>
              <a:off x="469" y="2446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0.9</a:t>
              </a:r>
            </a:p>
          </p:txBody>
        </p:sp>
        <p:sp>
          <p:nvSpPr>
            <p:cNvPr id="267276" name="Text Box 12"/>
            <p:cNvSpPr txBox="1">
              <a:spLocks noChangeArrowheads="1"/>
            </p:cNvSpPr>
            <p:nvPr/>
          </p:nvSpPr>
          <p:spPr bwMode="auto">
            <a:xfrm>
              <a:off x="2758" y="2468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0.8</a:t>
              </a:r>
            </a:p>
          </p:txBody>
        </p:sp>
        <p:sp>
          <p:nvSpPr>
            <p:cNvPr id="267277" name="Text Box 13"/>
            <p:cNvSpPr txBox="1">
              <a:spLocks noChangeArrowheads="1"/>
            </p:cNvSpPr>
            <p:nvPr/>
          </p:nvSpPr>
          <p:spPr bwMode="auto">
            <a:xfrm>
              <a:off x="1538" y="3276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0.2</a:t>
              </a:r>
            </a:p>
          </p:txBody>
        </p:sp>
      </p:grpSp>
      <p:sp>
        <p:nvSpPr>
          <p:cNvPr id="267282" name="Rectangle 18"/>
          <p:cNvSpPr>
            <a:spLocks noChangeArrowheads="1"/>
          </p:cNvSpPr>
          <p:nvPr/>
        </p:nvSpPr>
        <p:spPr bwMode="auto">
          <a:xfrm>
            <a:off x="455613" y="207963"/>
            <a:ext cx="8412162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000099"/>
                </a:solidFill>
                <a:latin typeface="Arial" pitchFamily="-110" charset="0"/>
              </a:rPr>
              <a:t>Markov Process</a:t>
            </a:r>
            <a:br>
              <a:rPr lang="en-US" sz="3600" b="1">
                <a:solidFill>
                  <a:srgbClr val="000099"/>
                </a:solidFill>
                <a:latin typeface="Arial" pitchFamily="-110" charset="0"/>
              </a:rPr>
            </a:br>
            <a:r>
              <a:rPr lang="en-US" b="1">
                <a:solidFill>
                  <a:srgbClr val="000099"/>
                </a:solidFill>
                <a:latin typeface="Arial" pitchFamily="-110" charset="0"/>
              </a:rPr>
              <a:t>Coke vs. Pepsi Example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57200" y="3657600"/>
            <a:ext cx="2913063" cy="2330450"/>
            <a:chOff x="457200" y="3505200"/>
            <a:chExt cx="2913063" cy="2330450"/>
          </a:xfrm>
        </p:grpSpPr>
        <p:graphicFrame>
          <p:nvGraphicFramePr>
            <p:cNvPr id="267284" name="Object 20"/>
            <p:cNvGraphicFramePr>
              <a:graphicFrameLocks noChangeAspect="1"/>
            </p:cNvGraphicFramePr>
            <p:nvPr/>
          </p:nvGraphicFramePr>
          <p:xfrm>
            <a:off x="1430338" y="4573588"/>
            <a:ext cx="1855787" cy="1262062"/>
          </p:xfrm>
          <a:graphic>
            <a:graphicData uri="http://schemas.openxmlformats.org/presentationml/2006/ole">
              <p:oleObj spid="_x0000_s105474" name="Equation" r:id="rId4" imgW="635000" imgH="431800" progId="Equation.3">
                <p:embed/>
              </p:oleObj>
            </a:graphicData>
          </a:graphic>
        </p:graphicFrame>
        <p:sp>
          <p:nvSpPr>
            <p:cNvPr id="267285" name="Text Box 21"/>
            <p:cNvSpPr txBox="1">
              <a:spLocks noChangeArrowheads="1"/>
            </p:cNvSpPr>
            <p:nvPr/>
          </p:nvSpPr>
          <p:spPr bwMode="auto">
            <a:xfrm>
              <a:off x="457200" y="3505200"/>
              <a:ext cx="291306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993300"/>
                  </a:solidFill>
                </a:rPr>
                <a:t>transition matrix: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38400" y="41148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33400" y="53340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24000" y="41148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9600" y="46482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500063" y="1571625"/>
            <a:ext cx="7896225" cy="12003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Given that a person is currently a </a:t>
            </a:r>
            <a:r>
              <a:rPr lang="en-US" dirty="0">
                <a:solidFill>
                  <a:srgbClr val="3333CC"/>
                </a:solidFill>
              </a:rPr>
              <a:t>Pepsi</a:t>
            </a:r>
            <a:r>
              <a:rPr lang="en-US" dirty="0"/>
              <a:t> purchaser, what is the probability that he will purchase </a:t>
            </a:r>
            <a:r>
              <a:rPr lang="en-US" dirty="0">
                <a:solidFill>
                  <a:schemeClr val="hlink"/>
                </a:solidFill>
              </a:rPr>
              <a:t>Coke</a:t>
            </a:r>
            <a:r>
              <a:rPr lang="en-US" dirty="0"/>
              <a:t> two purchases from now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68309" name="Rectangle 21"/>
          <p:cNvSpPr>
            <a:spLocks noChangeArrowheads="1"/>
          </p:cNvSpPr>
          <p:nvPr/>
        </p:nvSpPr>
        <p:spPr bwMode="auto">
          <a:xfrm>
            <a:off x="455613" y="207963"/>
            <a:ext cx="8412162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000099"/>
                </a:solidFill>
                <a:latin typeface="Arial" pitchFamily="-110" charset="0"/>
              </a:rPr>
              <a:t>Markov Process</a:t>
            </a:r>
            <a:br>
              <a:rPr lang="en-US" sz="3600" b="1">
                <a:solidFill>
                  <a:srgbClr val="000099"/>
                </a:solidFill>
                <a:latin typeface="Arial" pitchFamily="-110" charset="0"/>
              </a:rPr>
            </a:br>
            <a:r>
              <a:rPr lang="en-US" b="1">
                <a:solidFill>
                  <a:srgbClr val="000099"/>
                </a:solidFill>
                <a:latin typeface="Arial" pitchFamily="-110" charset="0"/>
              </a:rPr>
              <a:t>Coke vs. Pepsi Example </a:t>
            </a: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(cont)</a:t>
            </a:r>
          </a:p>
        </p:txBody>
      </p:sp>
      <p:grpSp>
        <p:nvGrpSpPr>
          <p:cNvPr id="29" name="Group 14"/>
          <p:cNvGrpSpPr>
            <a:grpSpLocks/>
          </p:cNvGrpSpPr>
          <p:nvPr/>
        </p:nvGrpSpPr>
        <p:grpSpPr bwMode="auto">
          <a:xfrm>
            <a:off x="4800600" y="4191000"/>
            <a:ext cx="4132263" cy="1778000"/>
            <a:chOff x="469" y="2387"/>
            <a:chExt cx="2603" cy="1120"/>
          </a:xfrm>
        </p:grpSpPr>
        <p:sp>
          <p:nvSpPr>
            <p:cNvPr id="30" name="Oval 4"/>
            <p:cNvSpPr>
              <a:spLocks noChangeArrowheads="1"/>
            </p:cNvSpPr>
            <p:nvPr/>
          </p:nvSpPr>
          <p:spPr bwMode="auto">
            <a:xfrm>
              <a:off x="763" y="2751"/>
              <a:ext cx="644" cy="40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Times New Roman" pitchFamily="-110" charset="0"/>
                </a:rPr>
                <a:t>coke</a:t>
              </a:r>
            </a:p>
          </p:txBody>
        </p:sp>
        <p:sp>
          <p:nvSpPr>
            <p:cNvPr id="31" name="Oval 5"/>
            <p:cNvSpPr>
              <a:spLocks noChangeArrowheads="1"/>
            </p:cNvSpPr>
            <p:nvPr/>
          </p:nvSpPr>
          <p:spPr bwMode="auto">
            <a:xfrm>
              <a:off x="1975" y="2757"/>
              <a:ext cx="705" cy="40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Times New Roman" pitchFamily="-110" charset="0"/>
                </a:rPr>
                <a:t>pepsi</a:t>
              </a:r>
            </a:p>
          </p:txBody>
        </p:sp>
        <p:cxnSp>
          <p:nvCxnSpPr>
            <p:cNvPr id="32" name="AutoShape 6"/>
            <p:cNvCxnSpPr>
              <a:cxnSpLocks noChangeShapeType="1"/>
              <a:stCxn id="30" idx="7"/>
              <a:endCxn id="31" idx="1"/>
            </p:cNvCxnSpPr>
            <p:nvPr/>
          </p:nvCxnSpPr>
          <p:spPr bwMode="auto">
            <a:xfrm rot="5400000" flipV="1">
              <a:off x="1693" y="2422"/>
              <a:ext cx="6" cy="765"/>
            </a:xfrm>
            <a:prstGeom prst="curvedConnector3">
              <a:avLst>
                <a:gd name="adj1" fmla="val -32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" name="AutoShape 7"/>
            <p:cNvCxnSpPr>
              <a:cxnSpLocks noChangeShapeType="1"/>
              <a:stCxn id="31" idx="3"/>
              <a:endCxn id="30" idx="5"/>
            </p:cNvCxnSpPr>
            <p:nvPr/>
          </p:nvCxnSpPr>
          <p:spPr bwMode="auto">
            <a:xfrm rot="16200000" flipV="1">
              <a:off x="1693" y="2720"/>
              <a:ext cx="6" cy="765"/>
            </a:xfrm>
            <a:prstGeom prst="curvedConnector3">
              <a:avLst>
                <a:gd name="adj1" fmla="val -32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4" name="AutoShape 8"/>
            <p:cNvCxnSpPr>
              <a:cxnSpLocks noChangeShapeType="1"/>
              <a:stCxn id="31" idx="7"/>
              <a:endCxn id="31" idx="6"/>
            </p:cNvCxnSpPr>
            <p:nvPr/>
          </p:nvCxnSpPr>
          <p:spPr bwMode="auto">
            <a:xfrm rot="5400000" flipV="1">
              <a:off x="2558" y="2827"/>
              <a:ext cx="149" cy="111"/>
            </a:xfrm>
            <a:prstGeom prst="curvedConnector4">
              <a:avLst>
                <a:gd name="adj1" fmla="val -130870"/>
                <a:gd name="adj2" fmla="val 22252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" name="AutoShape 9"/>
            <p:cNvCxnSpPr>
              <a:cxnSpLocks noChangeShapeType="1"/>
              <a:stCxn id="30" idx="1"/>
              <a:endCxn id="30" idx="2"/>
            </p:cNvCxnSpPr>
            <p:nvPr/>
          </p:nvCxnSpPr>
          <p:spPr bwMode="auto">
            <a:xfrm rot="16200000" flipH="1" flipV="1">
              <a:off x="731" y="2826"/>
              <a:ext cx="149" cy="102"/>
            </a:xfrm>
            <a:prstGeom prst="curvedConnector4">
              <a:avLst>
                <a:gd name="adj1" fmla="val -130870"/>
                <a:gd name="adj2" fmla="val 23333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1525" y="2387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0.1</a:t>
              </a: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469" y="2446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0.9</a:t>
              </a:r>
            </a:p>
          </p:txBody>
        </p:sp>
        <p:sp>
          <p:nvSpPr>
            <p:cNvPr id="38" name="Text Box 12"/>
            <p:cNvSpPr txBox="1">
              <a:spLocks noChangeArrowheads="1"/>
            </p:cNvSpPr>
            <p:nvPr/>
          </p:nvSpPr>
          <p:spPr bwMode="auto">
            <a:xfrm>
              <a:off x="2758" y="2468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0.8</a:t>
              </a:r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1538" y="3276"/>
              <a:ext cx="31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-110" charset="0"/>
                </a:rPr>
                <a:t>0.2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7200" y="3657600"/>
            <a:ext cx="2913063" cy="2330450"/>
            <a:chOff x="457200" y="3505200"/>
            <a:chExt cx="2913063" cy="2330450"/>
          </a:xfrm>
        </p:grpSpPr>
        <p:graphicFrame>
          <p:nvGraphicFramePr>
            <p:cNvPr id="41" name="Object 20"/>
            <p:cNvGraphicFramePr>
              <a:graphicFrameLocks noChangeAspect="1"/>
            </p:cNvGraphicFramePr>
            <p:nvPr/>
          </p:nvGraphicFramePr>
          <p:xfrm>
            <a:off x="1430338" y="4573588"/>
            <a:ext cx="1855787" cy="1262062"/>
          </p:xfrm>
          <a:graphic>
            <a:graphicData uri="http://schemas.openxmlformats.org/presentationml/2006/ole">
              <p:oleObj spid="_x0000_s107525" name="Equation" r:id="rId4" imgW="635000" imgH="431800" progId="Equation.3">
                <p:embed/>
              </p:oleObj>
            </a:graphicData>
          </a:graphic>
        </p:graphicFrame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457200" y="3505200"/>
              <a:ext cx="291306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993300"/>
                  </a:solidFill>
                </a:rPr>
                <a:t>transition matrix: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38400" y="41148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33400" y="53340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524000" y="41148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09600" y="46482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500063" y="1571625"/>
            <a:ext cx="7896225" cy="12003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Given that a person is currently a </a:t>
            </a:r>
            <a:r>
              <a:rPr lang="en-US" dirty="0">
                <a:solidFill>
                  <a:srgbClr val="3333CC"/>
                </a:solidFill>
              </a:rPr>
              <a:t>Pepsi</a:t>
            </a:r>
            <a:r>
              <a:rPr lang="en-US" dirty="0"/>
              <a:t> purchaser, what is the probability that he will purchase </a:t>
            </a:r>
            <a:r>
              <a:rPr lang="en-US" dirty="0">
                <a:solidFill>
                  <a:schemeClr val="hlink"/>
                </a:solidFill>
              </a:rPr>
              <a:t>Coke</a:t>
            </a:r>
            <a:r>
              <a:rPr lang="en-US" dirty="0"/>
              <a:t> two purchases from now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268302" name="Object 14"/>
          <p:cNvGraphicFramePr>
            <a:graphicFrameLocks noChangeAspect="1"/>
          </p:cNvGraphicFramePr>
          <p:nvPr/>
        </p:nvGraphicFramePr>
        <p:xfrm>
          <a:off x="636588" y="4273550"/>
          <a:ext cx="7686675" cy="1336675"/>
        </p:xfrm>
        <a:graphic>
          <a:graphicData uri="http://schemas.openxmlformats.org/presentationml/2006/ole">
            <p:oleObj spid="_x0000_s118786" name="Equation" r:id="rId4" imgW="2628720" imgH="457200" progId="Equation.3">
              <p:embed/>
            </p:oleObj>
          </a:graphicData>
        </a:graphic>
      </p:graphicFrame>
      <p:sp>
        <p:nvSpPr>
          <p:cNvPr id="268303" name="Oval 15"/>
          <p:cNvSpPr>
            <a:spLocks noChangeArrowheads="1"/>
          </p:cNvSpPr>
          <p:nvPr/>
        </p:nvSpPr>
        <p:spPr bwMode="auto">
          <a:xfrm>
            <a:off x="6022975" y="4921250"/>
            <a:ext cx="950913" cy="688975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8309" name="Rectangle 21"/>
          <p:cNvSpPr>
            <a:spLocks noChangeArrowheads="1"/>
          </p:cNvSpPr>
          <p:nvPr/>
        </p:nvSpPr>
        <p:spPr bwMode="auto">
          <a:xfrm>
            <a:off x="455613" y="207963"/>
            <a:ext cx="8412162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000099"/>
                </a:solidFill>
                <a:latin typeface="Arial" pitchFamily="-110" charset="0"/>
              </a:rPr>
              <a:t>Markov Process</a:t>
            </a:r>
            <a:br>
              <a:rPr lang="en-US" sz="3600" b="1">
                <a:solidFill>
                  <a:srgbClr val="000099"/>
                </a:solidFill>
                <a:latin typeface="Arial" pitchFamily="-110" charset="0"/>
              </a:rPr>
            </a:br>
            <a:r>
              <a:rPr lang="en-US" b="1">
                <a:solidFill>
                  <a:srgbClr val="000099"/>
                </a:solidFill>
                <a:latin typeface="Arial" pitchFamily="-110" charset="0"/>
              </a:rPr>
              <a:t>Coke vs. Pepsi Example </a:t>
            </a: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(cont)</a:t>
            </a:r>
          </a:p>
        </p:txBody>
      </p:sp>
      <p:sp>
        <p:nvSpPr>
          <p:cNvPr id="268310" name="Line 22"/>
          <p:cNvSpPr>
            <a:spLocks noChangeShapeType="1"/>
          </p:cNvSpPr>
          <p:nvPr/>
        </p:nvSpPr>
        <p:spPr bwMode="auto">
          <a:xfrm flipV="1">
            <a:off x="2609850" y="5722938"/>
            <a:ext cx="11113" cy="407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8311" name="Text Box 23"/>
          <p:cNvSpPr txBox="1">
            <a:spLocks noChangeArrowheads="1"/>
          </p:cNvSpPr>
          <p:nvPr/>
        </p:nvSpPr>
        <p:spPr bwMode="auto">
          <a:xfrm>
            <a:off x="1960563" y="6116638"/>
            <a:ext cx="15462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Pepsi</a:t>
            </a:r>
            <a:r>
              <a:rPr lang="en-US"/>
              <a:t> </a:t>
            </a:r>
            <a:r>
              <a:rPr lang="en-US">
                <a:sym typeface="Wingdings" pitchFamily="-110" charset="2"/>
              </a:rPr>
              <a:t> ?</a:t>
            </a:r>
            <a:endParaRPr lang="en-US"/>
          </a:p>
        </p:txBody>
      </p:sp>
      <p:sp>
        <p:nvSpPr>
          <p:cNvPr id="268312" name="AutoShape 24"/>
          <p:cNvSpPr>
            <a:spLocks/>
          </p:cNvSpPr>
          <p:nvPr/>
        </p:nvSpPr>
        <p:spPr bwMode="auto">
          <a:xfrm rot="5400000">
            <a:off x="2540794" y="4863307"/>
            <a:ext cx="149225" cy="1385887"/>
          </a:xfrm>
          <a:prstGeom prst="rightBrace">
            <a:avLst>
              <a:gd name="adj1" fmla="val 7739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8313" name="AutoShape 25"/>
          <p:cNvSpPr>
            <a:spLocks/>
          </p:cNvSpPr>
          <p:nvPr/>
        </p:nvSpPr>
        <p:spPr bwMode="auto">
          <a:xfrm>
            <a:off x="4302125" y="4413250"/>
            <a:ext cx="88900" cy="1125538"/>
          </a:xfrm>
          <a:prstGeom prst="rightBrace">
            <a:avLst>
              <a:gd name="adj1" fmla="val 10550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8314" name="Line 26"/>
          <p:cNvSpPr>
            <a:spLocks noChangeShapeType="1"/>
          </p:cNvSpPr>
          <p:nvPr/>
        </p:nvSpPr>
        <p:spPr bwMode="auto">
          <a:xfrm>
            <a:off x="4449763" y="4970463"/>
            <a:ext cx="111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8315" name="Line 27"/>
          <p:cNvSpPr>
            <a:spLocks noChangeShapeType="1"/>
          </p:cNvSpPr>
          <p:nvPr/>
        </p:nvSpPr>
        <p:spPr bwMode="auto">
          <a:xfrm>
            <a:off x="4578350" y="4962525"/>
            <a:ext cx="0" cy="1098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8316" name="Text Box 28"/>
          <p:cNvSpPr txBox="1">
            <a:spLocks noChangeArrowheads="1"/>
          </p:cNvSpPr>
          <p:nvPr/>
        </p:nvSpPr>
        <p:spPr bwMode="auto">
          <a:xfrm>
            <a:off x="3733800" y="6099175"/>
            <a:ext cx="15001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Wingdings" pitchFamily="-110" charset="2"/>
              </a:rPr>
              <a:t>? </a:t>
            </a:r>
            <a:r>
              <a:rPr lang="en-US" dirty="0" err="1">
                <a:sym typeface="Wingdings" pitchFamily="-110" charset="2"/>
              </a:rPr>
              <a:t></a:t>
            </a:r>
            <a:r>
              <a:rPr lang="en-US" dirty="0">
                <a:sym typeface="Wingdings" pitchFamily="-110" charset="2"/>
              </a:rPr>
              <a:t> </a:t>
            </a:r>
            <a:r>
              <a:rPr lang="en-US" dirty="0">
                <a:solidFill>
                  <a:schemeClr val="hlink"/>
                </a:solidFill>
                <a:sym typeface="Wingdings" pitchFamily="-110" charset="2"/>
              </a:rPr>
              <a:t>Coke</a:t>
            </a:r>
            <a:endParaRPr lang="en-US" dirty="0">
              <a:solidFill>
                <a:schemeClr val="hlink"/>
              </a:solidFill>
            </a:endParaRPr>
          </a:p>
        </p:txBody>
      </p:sp>
      <p:graphicFrame>
        <p:nvGraphicFramePr>
          <p:cNvPr id="268319" name="Object 31"/>
          <p:cNvGraphicFramePr>
            <a:graphicFrameLocks noChangeAspect="1"/>
          </p:cNvGraphicFramePr>
          <p:nvPr/>
        </p:nvGraphicFramePr>
        <p:xfrm>
          <a:off x="660400" y="4270375"/>
          <a:ext cx="2849563" cy="1336675"/>
        </p:xfrm>
        <a:graphic>
          <a:graphicData uri="http://schemas.openxmlformats.org/presentationml/2006/ole">
            <p:oleObj spid="_x0000_s118787" name="Equation" r:id="rId5" imgW="952200" imgH="4572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514600" y="3733800"/>
            <a:ext cx="855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pepsi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0200" y="3733800"/>
            <a:ext cx="76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coke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564303" y="3714690"/>
            <a:ext cx="5579697" cy="1790820"/>
            <a:chOff x="3564303" y="3714690"/>
            <a:chExt cx="5579697" cy="1790820"/>
          </a:xfrm>
        </p:grpSpPr>
        <p:sp>
          <p:nvSpPr>
            <p:cNvPr id="17" name="TextBox 16"/>
            <p:cNvSpPr txBox="1"/>
            <p:nvPr/>
          </p:nvSpPr>
          <p:spPr>
            <a:xfrm>
              <a:off x="4478703" y="371469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64303" y="371469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10400" y="37338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0" y="37338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88703" y="51054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77619" y="440049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8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8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3" grpId="0" animBg="1"/>
      <p:bldP spid="268310" grpId="0" animBg="1"/>
      <p:bldP spid="268311" grpId="0"/>
      <p:bldP spid="268312" grpId="0" animBg="1"/>
      <p:bldP spid="268313" grpId="0" animBg="1"/>
      <p:bldP spid="268314" grpId="0" animBg="1"/>
      <p:bldP spid="268315" grpId="0" animBg="1"/>
      <p:bldP spid="2683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6D55F1-BBB8-C041-B96A-4AE8A6221EF2}" type="slidenum">
              <a:rPr lang="he-IL"/>
              <a:pPr/>
              <a:t>14</a:t>
            </a:fld>
            <a:endParaRPr lang="en-US"/>
          </a:p>
        </p:txBody>
      </p:sp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500063" y="1571625"/>
            <a:ext cx="7896225" cy="1187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Given that a person is currently a </a:t>
            </a:r>
            <a:r>
              <a:rPr lang="en-US" dirty="0">
                <a:solidFill>
                  <a:schemeClr val="hlink"/>
                </a:solidFill>
              </a:rPr>
              <a:t>Coke</a:t>
            </a:r>
            <a:r>
              <a:rPr lang="en-US" dirty="0"/>
              <a:t> purchaser, what is the probability that he will purchase </a:t>
            </a:r>
            <a:r>
              <a:rPr lang="en-US" dirty="0">
                <a:solidFill>
                  <a:srgbClr val="3333CC"/>
                </a:solidFill>
              </a:rPr>
              <a:t>Pepsi</a:t>
            </a:r>
            <a:r>
              <a:rPr lang="en-US" dirty="0"/>
              <a:t> </a:t>
            </a:r>
            <a:r>
              <a:rPr lang="en-US" b="1" dirty="0">
                <a:solidFill>
                  <a:srgbClr val="993300"/>
                </a:solidFill>
              </a:rPr>
              <a:t>three</a:t>
            </a:r>
            <a:r>
              <a:rPr lang="en-US" dirty="0"/>
              <a:t> purchases from now?</a:t>
            </a:r>
          </a:p>
        </p:txBody>
      </p:sp>
      <p:sp>
        <p:nvSpPr>
          <p:cNvPr id="274437" name="Rectangle 5"/>
          <p:cNvSpPr>
            <a:spLocks noChangeArrowheads="1"/>
          </p:cNvSpPr>
          <p:nvPr/>
        </p:nvSpPr>
        <p:spPr bwMode="auto">
          <a:xfrm>
            <a:off x="455613" y="207963"/>
            <a:ext cx="8412162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000099"/>
                </a:solidFill>
                <a:latin typeface="Arial" pitchFamily="-110" charset="0"/>
              </a:rPr>
              <a:t>Markov Process</a:t>
            </a:r>
            <a:br>
              <a:rPr lang="en-US" sz="3600" b="1">
                <a:solidFill>
                  <a:srgbClr val="000099"/>
                </a:solidFill>
                <a:latin typeface="Arial" pitchFamily="-110" charset="0"/>
              </a:rPr>
            </a:br>
            <a:r>
              <a:rPr lang="en-US" b="1">
                <a:solidFill>
                  <a:srgbClr val="000099"/>
                </a:solidFill>
                <a:latin typeface="Arial" pitchFamily="-110" charset="0"/>
              </a:rPr>
              <a:t>Coke vs. Pepsi Example </a:t>
            </a: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(cont)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0" y="3429000"/>
            <a:ext cx="9220200" cy="1870075"/>
            <a:chOff x="0" y="3429000"/>
            <a:chExt cx="9220200" cy="1870075"/>
          </a:xfrm>
        </p:grpSpPr>
        <p:graphicFrame>
          <p:nvGraphicFramePr>
            <p:cNvPr id="274445" name="Object 13"/>
            <p:cNvGraphicFramePr>
              <a:graphicFrameLocks noChangeAspect="1"/>
            </p:cNvGraphicFramePr>
            <p:nvPr/>
          </p:nvGraphicFramePr>
          <p:xfrm>
            <a:off x="0" y="3962400"/>
            <a:ext cx="8540750" cy="1336675"/>
          </p:xfrm>
          <a:graphic>
            <a:graphicData uri="http://schemas.openxmlformats.org/presentationml/2006/ole">
              <p:oleObj spid="_x0000_s109570" name="Equation" r:id="rId4" imgW="2920680" imgH="457200" progId="Equation.3">
                <p:embed/>
              </p:oleObj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981200" y="344811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6800" y="344811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14800" y="342900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4290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46497" y="344811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32097" y="344811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64903" y="4743510"/>
              <a:ext cx="855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00FF"/>
                  </a:solidFill>
                </a:rPr>
                <a:t>pepsi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53819" y="4038600"/>
              <a:ext cx="766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coke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74446" name="Oval 14"/>
          <p:cNvSpPr>
            <a:spLocks noChangeArrowheads="1"/>
          </p:cNvSpPr>
          <p:nvPr/>
        </p:nvSpPr>
        <p:spPr bwMode="auto">
          <a:xfrm>
            <a:off x="7162800" y="3883025"/>
            <a:ext cx="1165225" cy="688975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Steady state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In general, we can calculate the probability after </a:t>
            </a:r>
            <a:r>
              <a:rPr lang="en-US" i="1" dirty="0" err="1" smtClean="0"/>
              <a:t>n</a:t>
            </a:r>
            <a:r>
              <a:rPr lang="en-US" dirty="0" smtClean="0"/>
              <a:t>  purchases as </a:t>
            </a:r>
            <a:r>
              <a:rPr lang="en-US" dirty="0" err="1" smtClean="0"/>
              <a:t>P</a:t>
            </a:r>
            <a:r>
              <a:rPr lang="en-US" baseline="30000" dirty="0" err="1" smtClean="0"/>
              <a:t>n</a:t>
            </a:r>
            <a:endParaRPr lang="en-US" dirty="0" smtClean="0"/>
          </a:p>
          <a:p>
            <a:pPr eaLnBrk="1" hangingPunct="1"/>
            <a:r>
              <a:rPr lang="en-US" dirty="0" smtClean="0"/>
              <a:t>We might also ask the question, what is the probability of being in state coke or </a:t>
            </a:r>
            <a:r>
              <a:rPr lang="en-US" dirty="0" err="1" smtClean="0"/>
              <a:t>pepsi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/>
              <a:t>This is described by the steady state distribution of a </a:t>
            </a:r>
            <a:r>
              <a:rPr lang="en-US" dirty="0" err="1" smtClean="0"/>
              <a:t>markov</a:t>
            </a:r>
            <a:r>
              <a:rPr lang="en-US" dirty="0" smtClean="0"/>
              <a:t> </a:t>
            </a:r>
            <a:r>
              <a:rPr lang="en-US" dirty="0" smtClean="0"/>
              <a:t>process</a:t>
            </a:r>
          </a:p>
          <a:p>
            <a:pPr lvl="1" eaLnBrk="1" hangingPunct="1"/>
            <a:r>
              <a:rPr lang="en-US" dirty="0" smtClean="0"/>
              <a:t>Note, this is a distribution over </a:t>
            </a:r>
            <a:r>
              <a:rPr lang="en-US" i="1" dirty="0" smtClean="0"/>
              <a:t>states</a:t>
            </a:r>
            <a:r>
              <a:rPr lang="en-US" dirty="0" smtClean="0"/>
              <a:t> not state transitions</a:t>
            </a:r>
            <a:endParaRPr lang="en-US" dirty="0" smtClean="0"/>
          </a:p>
          <a:p>
            <a:pPr eaLnBrk="1" hangingPunct="1"/>
            <a:r>
              <a:rPr lang="en-US" dirty="0" smtClean="0"/>
              <a:t>How might we obtain this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sz="2000" dirty="0" smtClean="0"/>
              <a:t>We have some initial </a:t>
            </a:r>
            <a:r>
              <a:rPr lang="en-US" sz="2000" b="1" dirty="0" smtClean="0"/>
              <a:t>vector</a:t>
            </a:r>
            <a:r>
              <a:rPr lang="en-US" sz="2000" dirty="0" smtClean="0"/>
              <a:t> describing the probabilities of each starting state</a:t>
            </a:r>
          </a:p>
          <a:p>
            <a:pPr lvl="1"/>
            <a:r>
              <a:rPr lang="en-US" sz="2000" dirty="0" smtClean="0"/>
              <a:t>For example, coke drinker: </a:t>
            </a:r>
            <a:r>
              <a:rPr lang="en-US" sz="2000" dirty="0" err="1" smtClean="0"/>
              <a:t>x</a:t>
            </a:r>
            <a:r>
              <a:rPr lang="en-US" sz="2000" dirty="0" smtClean="0"/>
              <a:t> = [1, 0]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We could have said a person that drinks coke 80% of the time, </a:t>
            </a:r>
            <a:r>
              <a:rPr lang="en-US" sz="2000" dirty="0" err="1" smtClean="0"/>
              <a:t>x</a:t>
            </a:r>
            <a:r>
              <a:rPr lang="en-US" sz="2000" dirty="0" smtClean="0"/>
              <a:t> = [0.80, 0.20]</a:t>
            </a:r>
          </a:p>
          <a:p>
            <a:endParaRPr lang="en-US" sz="2000" dirty="0" smtClean="0"/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381000" y="3122673"/>
          <a:ext cx="8056563" cy="1262062"/>
        </p:xfrm>
        <a:graphic>
          <a:graphicData uri="http://schemas.openxmlformats.org/presentationml/2006/ole">
            <p:oleObj spid="_x0000_s145411" name="Equation" r:id="rId3" imgW="2755900" imgH="43180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114800" y="2743200"/>
            <a:ext cx="855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pepsi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0" y="2743200"/>
            <a:ext cx="76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coke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15200" y="2762310"/>
            <a:ext cx="855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pepsi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2762310"/>
            <a:ext cx="76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coke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2743200"/>
            <a:ext cx="855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pepsi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91019" y="2743200"/>
            <a:ext cx="76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coke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442913" y="5334000"/>
          <a:ext cx="8389937" cy="1262063"/>
        </p:xfrm>
        <a:graphic>
          <a:graphicData uri="http://schemas.openxmlformats.org/presentationml/2006/ole">
            <p:oleObj spid="_x0000_s145412" name="Equation" r:id="rId4" imgW="28702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</a:t>
            </a:r>
          </a:p>
          <a:p>
            <a:pPr lvl="1"/>
            <a:r>
              <a:rPr lang="en-US" dirty="0" smtClean="0"/>
              <a:t>start with some initial </a:t>
            </a:r>
            <a:r>
              <a:rPr lang="en-US" dirty="0" err="1" smtClean="0"/>
              <a:t>x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xP</a:t>
            </a:r>
            <a:r>
              <a:rPr lang="en-US" dirty="0" smtClean="0"/>
              <a:t>, xP</a:t>
            </a:r>
            <a:r>
              <a:rPr lang="en-US" baseline="30000" dirty="0" smtClean="0"/>
              <a:t>2</a:t>
            </a:r>
            <a:r>
              <a:rPr lang="en-US" dirty="0" smtClean="0"/>
              <a:t>, xP</a:t>
            </a:r>
            <a:r>
              <a:rPr lang="en-US" baseline="30000" dirty="0" smtClean="0"/>
              <a:t>3</a:t>
            </a:r>
            <a:r>
              <a:rPr lang="en-US" dirty="0" smtClean="0"/>
              <a:t>, xP</a:t>
            </a:r>
            <a:r>
              <a:rPr lang="en-US" baseline="30000" dirty="0" smtClean="0"/>
              <a:t>4</a:t>
            </a:r>
            <a:r>
              <a:rPr lang="en-US" dirty="0" smtClean="0"/>
              <a:t>, …</a:t>
            </a:r>
          </a:p>
          <a:p>
            <a:pPr lvl="1" eaLnBrk="1" hangingPunct="1"/>
            <a:r>
              <a:rPr lang="en-US" dirty="0" smtClean="0"/>
              <a:t>For many processes, this will eventually settle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8380BA-2FA6-9D44-8BDE-17D1288BE08F}" type="slidenum">
              <a:rPr lang="he-IL"/>
              <a:pPr/>
              <a:t>18</a:t>
            </a:fld>
            <a:endParaRPr lang="en-US"/>
          </a:p>
        </p:txBody>
      </p:sp>
      <p:pic>
        <p:nvPicPr>
          <p:cNvPr id="281607" name="Picture 7" descr="tutorial5_simula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76325" y="1663700"/>
            <a:ext cx="6607175" cy="4954588"/>
          </a:xfrm>
          <a:noFill/>
          <a:ln/>
        </p:spPr>
      </p:pic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398463" y="1228725"/>
            <a:ext cx="85772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Simulation:</a:t>
            </a:r>
            <a:endParaRPr lang="en-US" sz="2000" i="1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/>
              <a:t>Markov Process</a:t>
            </a:r>
            <a:br>
              <a:rPr lang="en-US"/>
            </a:br>
            <a:r>
              <a:rPr lang="en-US" sz="2400"/>
              <a:t>Coke vs. Pepsi Example </a:t>
            </a:r>
            <a:r>
              <a:rPr lang="en-US" sz="1800"/>
              <a:t>(cont)</a:t>
            </a:r>
          </a:p>
        </p:txBody>
      </p:sp>
      <p:sp>
        <p:nvSpPr>
          <p:cNvPr id="281609" name="Text Box 9"/>
          <p:cNvSpPr txBox="1">
            <a:spLocks noChangeArrowheads="1"/>
          </p:cNvSpPr>
          <p:nvPr/>
        </p:nvSpPr>
        <p:spPr bwMode="auto">
          <a:xfrm>
            <a:off x="3565525" y="6210300"/>
            <a:ext cx="11652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week - </a:t>
            </a:r>
            <a:r>
              <a:rPr lang="en-US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</a:p>
        </p:txBody>
      </p:sp>
      <p:sp>
        <p:nvSpPr>
          <p:cNvPr id="281610" name="Text Box 10"/>
          <p:cNvSpPr txBox="1">
            <a:spLocks noChangeArrowheads="1"/>
          </p:cNvSpPr>
          <p:nvPr/>
        </p:nvSpPr>
        <p:spPr bwMode="auto">
          <a:xfrm rot="-5400000">
            <a:off x="421481" y="3733007"/>
            <a:ext cx="18684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Pr[</a:t>
            </a:r>
            <a:r>
              <a:rPr lang="en-US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i="1" baseline="-25000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i</a:t>
            </a:r>
            <a:r>
              <a:rPr lang="en-US" i="1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= </a:t>
            </a:r>
            <a:r>
              <a:rPr lang="en-US">
                <a:solidFill>
                  <a:srgbClr val="3333CC"/>
                </a:solidFill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Coke</a:t>
            </a:r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]</a:t>
            </a:r>
            <a:endParaRPr lang="en-US" i="1">
              <a:latin typeface="Times New Roman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281611" name="Text Box 11"/>
          <p:cNvSpPr txBox="1">
            <a:spLocks noChangeArrowheads="1"/>
          </p:cNvSpPr>
          <p:nvPr/>
        </p:nvSpPr>
        <p:spPr bwMode="auto">
          <a:xfrm>
            <a:off x="6554788" y="2019300"/>
            <a:ext cx="5730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pitchFamily="-110" charset="0"/>
                <a:ea typeface="Times New Roman" pitchFamily="-110" charset="0"/>
                <a:cs typeface="Times New Roman" pitchFamily="-110" charset="0"/>
              </a:rPr>
              <a:t>2/3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767013" y="4670425"/>
            <a:ext cx="3562350" cy="1243013"/>
            <a:chOff x="469" y="2387"/>
            <a:chExt cx="2603" cy="1179"/>
          </a:xfrm>
        </p:grpSpPr>
        <p:sp>
          <p:nvSpPr>
            <p:cNvPr id="281618" name="Oval 18"/>
            <p:cNvSpPr>
              <a:spLocks noChangeArrowheads="1"/>
            </p:cNvSpPr>
            <p:nvPr/>
          </p:nvSpPr>
          <p:spPr bwMode="auto">
            <a:xfrm>
              <a:off x="764" y="2711"/>
              <a:ext cx="643" cy="48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>
                  <a:latin typeface="Times New Roman" pitchFamily="-110" charset="0"/>
                </a:rPr>
                <a:t>coke</a:t>
              </a:r>
            </a:p>
          </p:txBody>
        </p:sp>
        <p:sp>
          <p:nvSpPr>
            <p:cNvPr id="281619" name="Oval 19"/>
            <p:cNvSpPr>
              <a:spLocks noChangeArrowheads="1"/>
            </p:cNvSpPr>
            <p:nvPr/>
          </p:nvSpPr>
          <p:spPr bwMode="auto">
            <a:xfrm>
              <a:off x="2002" y="2717"/>
              <a:ext cx="652" cy="480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>
                  <a:latin typeface="Times New Roman" pitchFamily="-110" charset="0"/>
                </a:rPr>
                <a:t>pepsi</a:t>
              </a:r>
            </a:p>
          </p:txBody>
        </p:sp>
        <p:cxnSp>
          <p:nvCxnSpPr>
            <p:cNvPr id="281620" name="AutoShape 20"/>
            <p:cNvCxnSpPr>
              <a:cxnSpLocks noChangeShapeType="1"/>
              <a:stCxn id="281618" idx="7"/>
              <a:endCxn id="281619" idx="1"/>
            </p:cNvCxnSpPr>
            <p:nvPr/>
          </p:nvCxnSpPr>
          <p:spPr bwMode="auto">
            <a:xfrm rot="5400000" flipV="1">
              <a:off x="1693" y="2422"/>
              <a:ext cx="6" cy="765"/>
            </a:xfrm>
            <a:prstGeom prst="curvedConnector3">
              <a:avLst>
                <a:gd name="adj1" fmla="val -32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1621" name="AutoShape 21"/>
            <p:cNvCxnSpPr>
              <a:cxnSpLocks noChangeShapeType="1"/>
              <a:stCxn id="281619" idx="3"/>
              <a:endCxn id="281618" idx="5"/>
            </p:cNvCxnSpPr>
            <p:nvPr/>
          </p:nvCxnSpPr>
          <p:spPr bwMode="auto">
            <a:xfrm rot="16200000" flipV="1">
              <a:off x="1693" y="2720"/>
              <a:ext cx="6" cy="765"/>
            </a:xfrm>
            <a:prstGeom prst="curvedConnector3">
              <a:avLst>
                <a:gd name="adj1" fmla="val -32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1622" name="AutoShape 22"/>
            <p:cNvCxnSpPr>
              <a:cxnSpLocks noChangeShapeType="1"/>
              <a:stCxn id="281619" idx="7"/>
              <a:endCxn id="281619" idx="6"/>
            </p:cNvCxnSpPr>
            <p:nvPr/>
          </p:nvCxnSpPr>
          <p:spPr bwMode="auto">
            <a:xfrm rot="5400000" flipV="1">
              <a:off x="2558" y="2827"/>
              <a:ext cx="149" cy="111"/>
            </a:xfrm>
            <a:prstGeom prst="curvedConnector4">
              <a:avLst>
                <a:gd name="adj1" fmla="val -130870"/>
                <a:gd name="adj2" fmla="val 22252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1623" name="AutoShape 23"/>
            <p:cNvCxnSpPr>
              <a:cxnSpLocks noChangeShapeType="1"/>
              <a:stCxn id="281618" idx="1"/>
              <a:endCxn id="281618" idx="2"/>
            </p:cNvCxnSpPr>
            <p:nvPr/>
          </p:nvCxnSpPr>
          <p:spPr bwMode="auto">
            <a:xfrm rot="16200000" flipH="1" flipV="1">
              <a:off x="731" y="2826"/>
              <a:ext cx="149" cy="102"/>
            </a:xfrm>
            <a:prstGeom prst="curvedConnector4">
              <a:avLst>
                <a:gd name="adj1" fmla="val -130870"/>
                <a:gd name="adj2" fmla="val 23333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1624" name="Text Box 24"/>
            <p:cNvSpPr txBox="1">
              <a:spLocks noChangeArrowheads="1"/>
            </p:cNvSpPr>
            <p:nvPr/>
          </p:nvSpPr>
          <p:spPr bwMode="auto">
            <a:xfrm>
              <a:off x="1525" y="2387"/>
              <a:ext cx="314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Times New Roman" pitchFamily="-110" charset="0"/>
                </a:rPr>
                <a:t>0.1</a:t>
              </a:r>
            </a:p>
          </p:txBody>
        </p:sp>
        <p:sp>
          <p:nvSpPr>
            <p:cNvPr id="281625" name="Text Box 25"/>
            <p:cNvSpPr txBox="1">
              <a:spLocks noChangeArrowheads="1"/>
            </p:cNvSpPr>
            <p:nvPr/>
          </p:nvSpPr>
          <p:spPr bwMode="auto">
            <a:xfrm>
              <a:off x="469" y="2446"/>
              <a:ext cx="314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Times New Roman" pitchFamily="-110" charset="0"/>
                </a:rPr>
                <a:t>0.9</a:t>
              </a:r>
            </a:p>
          </p:txBody>
        </p:sp>
        <p:sp>
          <p:nvSpPr>
            <p:cNvPr id="281626" name="Text Box 26"/>
            <p:cNvSpPr txBox="1">
              <a:spLocks noChangeArrowheads="1"/>
            </p:cNvSpPr>
            <p:nvPr/>
          </p:nvSpPr>
          <p:spPr bwMode="auto">
            <a:xfrm>
              <a:off x="2758" y="2468"/>
              <a:ext cx="314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Times New Roman" pitchFamily="-110" charset="0"/>
                </a:rPr>
                <a:t>0.8</a:t>
              </a:r>
            </a:p>
          </p:txBody>
        </p:sp>
        <p:sp>
          <p:nvSpPr>
            <p:cNvPr id="281627" name="Text Box 27"/>
            <p:cNvSpPr txBox="1">
              <a:spLocks noChangeArrowheads="1"/>
            </p:cNvSpPr>
            <p:nvPr/>
          </p:nvSpPr>
          <p:spPr bwMode="auto">
            <a:xfrm>
              <a:off x="1538" y="3277"/>
              <a:ext cx="314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Times New Roman" pitchFamily="-110" charset="0"/>
                </a:rPr>
                <a:t>0.2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dirty="0" err="1" smtClean="0"/>
              <a:t>pagerank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use this to solve our random surfer problem?</a:t>
            </a:r>
          </a:p>
          <a:p>
            <a:pPr lvl="1"/>
            <a:r>
              <a:rPr lang="en-US" dirty="0" smtClean="0"/>
              <a:t>States are web pages</a:t>
            </a:r>
          </a:p>
          <a:p>
            <a:pPr lvl="1"/>
            <a:r>
              <a:rPr lang="en-US" dirty="0" smtClean="0"/>
              <a:t>Transitions matrix is the probability of transitioning to page A given at page B</a:t>
            </a:r>
          </a:p>
          <a:p>
            <a:pPr lvl="1"/>
            <a:r>
              <a:rPr lang="en-US" dirty="0" smtClean="0"/>
              <a:t>“Teleport” operation makes sure that we can get to any page from any other page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Matrix is much bigger, but same approach is taken…</a:t>
            </a:r>
          </a:p>
          <a:p>
            <a:pPr lvl="1"/>
            <a:r>
              <a:rPr lang="en-US" dirty="0" smtClean="0"/>
              <a:t>P, P</a:t>
            </a:r>
            <a:r>
              <a:rPr lang="en-US" baseline="30000" dirty="0" smtClean="0"/>
              <a:t>2</a:t>
            </a:r>
            <a:r>
              <a:rPr lang="en-US" dirty="0" smtClean="0"/>
              <a:t>, P</a:t>
            </a:r>
            <a:r>
              <a:rPr lang="en-US" baseline="30000" dirty="0" smtClean="0"/>
              <a:t>3</a:t>
            </a:r>
            <a:r>
              <a:rPr lang="en-US" dirty="0" smtClean="0"/>
              <a:t>, P</a:t>
            </a:r>
            <a:r>
              <a:rPr lang="en-US" baseline="30000" dirty="0" smtClean="0"/>
              <a:t>4</a:t>
            </a:r>
            <a:r>
              <a:rPr lang="en-US" dirty="0" smtClean="0"/>
              <a:t>, …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Helvetica" pitchFamily="-107" charset="0"/>
                <a:ea typeface="Times New Roman" pitchFamily="-107" charset="0"/>
                <a:cs typeface="Times New Roman" pitchFamily="-107" charset="0"/>
              </a:rPr>
              <a:t>Link Analysis</a:t>
            </a:r>
            <a:endParaRPr lang="en-US" sz="3200" dirty="0">
              <a:latin typeface="Helvetica" pitchFamily="-107" charset="0"/>
              <a:ea typeface="Times New Roman" pitchFamily="-107" charset="0"/>
              <a:cs typeface="Times New Roman" pitchFamily="-107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91000"/>
            <a:ext cx="7086600" cy="1828800"/>
          </a:xfrm>
        </p:spPr>
        <p:txBody>
          <a:bodyPr/>
          <a:lstStyle/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David Kauchak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cs160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Fall 2009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sz="1300" i="1" dirty="0">
                <a:solidFill>
                  <a:srgbClr val="437085"/>
                </a:solidFill>
              </a:rPr>
              <a:t>adapted from:</a:t>
            </a:r>
            <a:br>
              <a:rPr lang="en-US" sz="1300" i="1" dirty="0">
                <a:solidFill>
                  <a:srgbClr val="437085"/>
                </a:solidFill>
              </a:rPr>
            </a:br>
            <a:r>
              <a:rPr lang="en-US" sz="1300" dirty="0"/>
              <a:t>http://www.stanford.edu/class/cs276/handouts/</a:t>
            </a:r>
            <a:r>
              <a:rPr lang="en-US" sz="1300" dirty="0" smtClean="0"/>
              <a:t>lecture15-linkanalysis.ppt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sz="1300" dirty="0" smtClean="0">
                <a:solidFill>
                  <a:schemeClr val="accent1"/>
                </a:solidFill>
              </a:rPr>
              <a:t>http://webcourse.cs.technion.ac.il/236522/Spring2007/ho/WCFiles/Tutorial05.ppt</a:t>
            </a:r>
            <a:endParaRPr lang="en-US" sz="1300" dirty="0">
              <a:solidFill>
                <a:schemeClr val="accent1"/>
              </a:solidFill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Pagerank summary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Preprocessing:</a:t>
            </a:r>
          </a:p>
          <a:p>
            <a:pPr lvl="1" eaLnBrk="1" hangingPunct="1"/>
            <a:r>
              <a:rPr lang="en-US" dirty="0"/>
              <a:t>Given</a:t>
            </a:r>
            <a:r>
              <a:rPr lang="en-US" dirty="0" smtClean="0"/>
              <a:t> a graph </a:t>
            </a:r>
            <a:r>
              <a:rPr lang="en-US" dirty="0"/>
              <a:t>of links, build matrix </a:t>
            </a:r>
            <a:r>
              <a:rPr lang="en-US" b="1" dirty="0" smtClean="0"/>
              <a:t>P</a:t>
            </a:r>
            <a:endParaRPr lang="en-US" dirty="0" smtClean="0"/>
          </a:p>
          <a:p>
            <a:pPr lvl="1" eaLnBrk="1" hangingPunct="1"/>
            <a:r>
              <a:rPr lang="en-US" dirty="0"/>
              <a:t>From it compute</a:t>
            </a:r>
            <a:r>
              <a:rPr lang="en-US" dirty="0" smtClean="0"/>
              <a:t> </a:t>
            </a:r>
            <a:r>
              <a:rPr lang="en-US" b="1" dirty="0" smtClean="0"/>
              <a:t>steady state</a:t>
            </a:r>
            <a:r>
              <a:rPr lang="en-US" dirty="0" smtClean="0"/>
              <a:t> of each state</a:t>
            </a:r>
          </a:p>
          <a:p>
            <a:pPr lvl="1" eaLnBrk="1" hangingPunct="1"/>
            <a:r>
              <a:rPr lang="en-US" dirty="0" smtClean="0"/>
              <a:t>An entry is </a:t>
            </a:r>
            <a:r>
              <a:rPr lang="en-US" dirty="0"/>
              <a:t>a number between 0 and 1: the </a:t>
            </a:r>
            <a:r>
              <a:rPr lang="en-US" dirty="0" err="1"/>
              <a:t>pagerank</a:t>
            </a:r>
            <a:r>
              <a:rPr lang="en-US" dirty="0"/>
              <a:t> </a:t>
            </a:r>
            <a:r>
              <a:rPr lang="en-US" dirty="0" smtClean="0"/>
              <a:t>of a page</a:t>
            </a:r>
          </a:p>
          <a:p>
            <a:pPr eaLnBrk="1" hangingPunct="1"/>
            <a:r>
              <a:rPr lang="en-US" dirty="0"/>
              <a:t>Query processing:</a:t>
            </a:r>
          </a:p>
          <a:p>
            <a:pPr lvl="1" eaLnBrk="1" hangingPunct="1"/>
            <a:r>
              <a:rPr lang="en-US" dirty="0"/>
              <a:t>Retrieve pages meeting </a:t>
            </a:r>
            <a:r>
              <a:rPr lang="en-US" dirty="0" smtClean="0"/>
              <a:t>query</a:t>
            </a:r>
          </a:p>
          <a:p>
            <a:pPr lvl="1" eaLnBrk="1" hangingPunct="1"/>
            <a:r>
              <a:rPr lang="en-US" dirty="0" smtClean="0"/>
              <a:t>Integrate </a:t>
            </a:r>
            <a:r>
              <a:rPr lang="en-US" dirty="0" err="1" smtClean="0"/>
              <a:t>pagerank</a:t>
            </a:r>
            <a:r>
              <a:rPr lang="en-US" dirty="0" smtClean="0"/>
              <a:t> score with other scoring (e.g. </a:t>
            </a:r>
            <a:r>
              <a:rPr lang="en-US" dirty="0" err="1" smtClean="0"/>
              <a:t>tf-idf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Rank pages by this combined score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/>
              <a:t>The reality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200" dirty="0" err="1"/>
              <a:t>Pagerank</a:t>
            </a:r>
            <a:r>
              <a:rPr lang="en-US" sz="4200" dirty="0"/>
              <a:t> is used in </a:t>
            </a:r>
            <a:r>
              <a:rPr lang="en-US" sz="4200" dirty="0" err="1"/>
              <a:t>google</a:t>
            </a:r>
            <a:r>
              <a:rPr lang="en-US" sz="4200" dirty="0"/>
              <a:t>, but so are many other clever </a:t>
            </a:r>
            <a:r>
              <a:rPr lang="en-US" sz="4200" dirty="0" smtClean="0"/>
              <a:t>heuristics</a:t>
            </a:r>
            <a:endParaRPr lang="en-US" sz="4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Pagerank: Issues and Variants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How realistic is the random surfer model?</a:t>
            </a:r>
            <a:endParaRPr lang="en-US" sz="2800" dirty="0" smtClean="0"/>
          </a:p>
          <a:p>
            <a:pPr lvl="1" eaLnBrk="1" hangingPunct="1"/>
            <a:r>
              <a:rPr lang="en-US" dirty="0" smtClean="0"/>
              <a:t>M</a:t>
            </a:r>
            <a:r>
              <a:rPr lang="en-US" dirty="0" smtClean="0"/>
              <a:t>odeling </a:t>
            </a:r>
            <a:r>
              <a:rPr lang="en-US" dirty="0"/>
              <a:t>the back </a:t>
            </a:r>
            <a:r>
              <a:rPr lang="en-US" dirty="0" smtClean="0"/>
              <a:t>button</a:t>
            </a:r>
          </a:p>
          <a:p>
            <a:pPr lvl="1" eaLnBrk="1" hangingPunct="1"/>
            <a:r>
              <a:rPr lang="en-US" dirty="0"/>
              <a:t>Surfer behavior sharply skewed towards short paths</a:t>
            </a:r>
          </a:p>
          <a:p>
            <a:pPr lvl="1" eaLnBrk="1" hangingPunct="1"/>
            <a:r>
              <a:rPr lang="en-US" dirty="0"/>
              <a:t>Search engines, bookmarks &amp; directories make jumps non-</a:t>
            </a:r>
            <a:r>
              <a:rPr lang="en-US" dirty="0" smtClean="0"/>
              <a:t>random</a:t>
            </a:r>
          </a:p>
          <a:p>
            <a:pPr eaLnBrk="1" hangingPunct="1"/>
            <a:r>
              <a:rPr lang="en-US" dirty="0" smtClean="0"/>
              <a:t>Note that all of these just vary how we create our initial transition probability matrix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Biased surfer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teleport to any page is not very reasonable</a:t>
            </a:r>
          </a:p>
          <a:p>
            <a:pPr eaLnBrk="1" hangingPunct="1"/>
            <a:r>
              <a:rPr lang="en-US" sz="2800" dirty="0" smtClean="0"/>
              <a:t>Biased Surfer Models</a:t>
            </a:r>
          </a:p>
          <a:p>
            <a:pPr lvl="1" eaLnBrk="1" hangingPunct="1"/>
            <a:r>
              <a:rPr lang="en-US" dirty="0" smtClean="0"/>
              <a:t>Weight edge traversal probabilities based on match with topic/query (non-uniform edge selection)</a:t>
            </a:r>
          </a:p>
          <a:p>
            <a:pPr lvl="1" eaLnBrk="1" hangingPunct="1"/>
            <a:r>
              <a:rPr lang="en-US" dirty="0" smtClean="0"/>
              <a:t>Bias jumps to pages on topic (e.g., based on personal bookmarks &amp; categories of interest)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700"/>
              <a:t>Topic Specific Pagerank</a:t>
            </a:r>
            <a:endParaRPr lang="en-US" sz="33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153400" cy="5562600"/>
          </a:xfrm>
        </p:spPr>
        <p:txBody>
          <a:bodyPr/>
          <a:lstStyle/>
          <a:p>
            <a:pPr marL="609600" indent="-609600" eaLnBrk="1" hangingPunct="1"/>
            <a:r>
              <a:rPr lang="en-US" sz="3000" dirty="0"/>
              <a:t>Conceptually, we use a random surfer who teleports, with say 10% probability, using the following rule:</a:t>
            </a:r>
          </a:p>
          <a:p>
            <a:pPr marL="1371600" lvl="2" indent="-457200" eaLnBrk="1" hangingPunct="1"/>
            <a:r>
              <a:rPr lang="en-US" sz="2400" dirty="0"/>
              <a:t>Selects a category</a:t>
            </a:r>
            <a:r>
              <a:rPr lang="en-US" sz="2400" dirty="0" smtClean="0"/>
              <a:t> based </a:t>
            </a:r>
            <a:r>
              <a:rPr lang="en-US" sz="2400" dirty="0"/>
              <a:t>on a query &amp; </a:t>
            </a:r>
            <a:r>
              <a:rPr lang="en-US" sz="2400" dirty="0" smtClean="0"/>
              <a:t>user-</a:t>
            </a:r>
            <a:r>
              <a:rPr lang="en-US" sz="2400" dirty="0"/>
              <a:t>specific distribution over the categories</a:t>
            </a:r>
          </a:p>
          <a:p>
            <a:pPr marL="1371600" lvl="2" indent="-457200" eaLnBrk="1" hangingPunct="1"/>
            <a:r>
              <a:rPr lang="en-US" sz="2400" dirty="0"/>
              <a:t>Teleport to a page uniformly at random within the chosen category</a:t>
            </a:r>
            <a:endParaRPr lang="en-US" sz="2400" dirty="0" smtClean="0"/>
          </a:p>
          <a:p>
            <a:pPr marL="990600" lvl="1" indent="-533400" eaLnBrk="1" hangingPunct="1"/>
            <a:r>
              <a:rPr lang="en-US" sz="2800" dirty="0" smtClean="0">
                <a:solidFill>
                  <a:srgbClr val="FF0000"/>
                </a:solidFill>
              </a:rPr>
              <a:t>What is the challenge?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700"/>
              <a:t>Topic Specific Pagerank</a:t>
            </a:r>
            <a:endParaRPr lang="en-US" sz="330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534400" cy="5257800"/>
          </a:xfrm>
        </p:spPr>
        <p:txBody>
          <a:bodyPr/>
          <a:lstStyle/>
          <a:p>
            <a:pPr marL="571500" indent="-457200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Ideas?</a:t>
            </a:r>
          </a:p>
          <a:p>
            <a:pPr marL="571500" indent="-457200" eaLnBrk="1" hangingPunct="1">
              <a:lnSpc>
                <a:spcPct val="90000"/>
              </a:lnSpc>
            </a:pPr>
            <a:r>
              <a:rPr lang="en-US" sz="2800" b="1" dirty="0" err="1" smtClean="0"/>
              <a:t>Offline</a:t>
            </a:r>
            <a:r>
              <a:rPr lang="en-US" sz="2800" dirty="0" err="1" smtClean="0"/>
              <a:t>:Compute</a:t>
            </a:r>
            <a:r>
              <a:rPr lang="en-US" sz="2800" dirty="0" smtClean="0"/>
              <a:t> </a:t>
            </a:r>
            <a:r>
              <a:rPr lang="en-US" sz="2800" dirty="0" err="1" smtClean="0"/>
              <a:t>pageranks</a:t>
            </a:r>
            <a:r>
              <a:rPr lang="en-US" sz="2800" dirty="0" smtClean="0"/>
              <a:t> </a:t>
            </a:r>
            <a:r>
              <a:rPr lang="en-US" sz="2800" dirty="0"/>
              <a:t>for </a:t>
            </a:r>
            <a:r>
              <a:rPr lang="en-US" sz="2800" i="1" dirty="0"/>
              <a:t>individual</a:t>
            </a:r>
            <a:r>
              <a:rPr lang="en-US" sz="2800" dirty="0"/>
              <a:t> categories</a:t>
            </a:r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000" dirty="0"/>
              <a:t>Query independent as before</a:t>
            </a:r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000" dirty="0"/>
              <a:t>Each page has multiple </a:t>
            </a:r>
            <a:r>
              <a:rPr lang="en-US" sz="2000" dirty="0" err="1"/>
              <a:t>pagerank</a:t>
            </a:r>
            <a:r>
              <a:rPr lang="en-US" sz="2000" dirty="0"/>
              <a:t> scores – one for each</a:t>
            </a:r>
            <a:r>
              <a:rPr lang="en-US" sz="2000" dirty="0" smtClean="0"/>
              <a:t> category</a:t>
            </a:r>
            <a:r>
              <a:rPr lang="en-US" sz="2000" dirty="0"/>
              <a:t>, with teleportation only to that category</a:t>
            </a:r>
          </a:p>
          <a:p>
            <a:pPr marL="571500" indent="-457200" eaLnBrk="1" hangingPunct="1">
              <a:lnSpc>
                <a:spcPct val="90000"/>
              </a:lnSpc>
            </a:pPr>
            <a:r>
              <a:rPr lang="en-US" sz="2800" b="1" dirty="0"/>
              <a:t>Online</a:t>
            </a:r>
            <a:r>
              <a:rPr lang="en-US" sz="2800" dirty="0"/>
              <a:t>: Distribution of weights over categories computed by query context classification</a:t>
            </a:r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000" dirty="0"/>
              <a:t>Generate a dynamic </a:t>
            </a:r>
            <a:r>
              <a:rPr lang="en-US" sz="2000" dirty="0" err="1"/>
              <a:t>pagerank</a:t>
            </a:r>
            <a:r>
              <a:rPr lang="en-US" sz="2000" dirty="0"/>
              <a:t> score for each page - weighted sum of category-specific </a:t>
            </a:r>
            <a:r>
              <a:rPr lang="en-US" sz="2000" dirty="0" err="1"/>
              <a:t>pageranks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Spamming </a:t>
            </a:r>
            <a:r>
              <a:rPr lang="en-US" dirty="0" err="1" smtClean="0"/>
              <a:t>pagerank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link analysis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Pagerank</a:t>
            </a:r>
            <a:r>
              <a:rPr lang="en-US" dirty="0" smtClean="0"/>
              <a:t> is not the only link analysis method</a:t>
            </a:r>
          </a:p>
          <a:p>
            <a:pPr lvl="1"/>
            <a:r>
              <a:rPr lang="en-US" dirty="0" smtClean="0"/>
              <a:t>Many improvements/variations of </a:t>
            </a:r>
            <a:r>
              <a:rPr lang="en-US" dirty="0" err="1" smtClean="0"/>
              <a:t>pagerank</a:t>
            </a:r>
            <a:endParaRPr lang="en-US" dirty="0" smtClean="0"/>
          </a:p>
          <a:p>
            <a:pPr lvl="1"/>
            <a:r>
              <a:rPr lang="en-US" dirty="0" smtClean="0"/>
              <a:t>Hubs and authorities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review: general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covered a lot of material</a:t>
            </a:r>
          </a:p>
          <a:p>
            <a:pPr lvl="1"/>
            <a:r>
              <a:rPr lang="en-US" dirty="0" smtClean="0"/>
              <a:t>Anything from lecture, readings, </a:t>
            </a:r>
            <a:r>
              <a:rPr lang="en-US" dirty="0" err="1" smtClean="0"/>
              <a:t>homeworks</a:t>
            </a:r>
            <a:r>
              <a:rPr lang="en-US" dirty="0" smtClean="0"/>
              <a:t> and assignments is fair game</a:t>
            </a:r>
          </a:p>
          <a:p>
            <a:pPr lvl="1"/>
            <a:r>
              <a:rPr lang="en-US" dirty="0" smtClean="0"/>
              <a:t>Today’s material NOT on the midterm</a:t>
            </a:r>
          </a:p>
          <a:p>
            <a:r>
              <a:rPr lang="en-US" dirty="0" smtClean="0"/>
              <a:t>T/F, short answer, short </a:t>
            </a:r>
            <a:r>
              <a:rPr lang="en-US" dirty="0" err="1" smtClean="0"/>
              <a:t>workthrough</a:t>
            </a:r>
            <a:r>
              <a:rPr lang="en-US" dirty="0" smtClean="0"/>
              <a:t> problems</a:t>
            </a:r>
          </a:p>
          <a:p>
            <a:r>
              <a:rPr lang="en-US" dirty="0" smtClean="0"/>
              <a:t>Some questions like homework, but also many “conceptual” questions</a:t>
            </a:r>
          </a:p>
          <a:p>
            <a:r>
              <a:rPr lang="en-US" dirty="0" smtClean="0"/>
              <a:t>Won’t need calculator</a:t>
            </a:r>
          </a:p>
          <a:p>
            <a:r>
              <a:rPr lang="en-US" dirty="0" smtClean="0"/>
              <a:t>1hr and 15 </a:t>
            </a:r>
            <a:r>
              <a:rPr lang="en-US" dirty="0" err="1" smtClean="0"/>
              <a:t>mins</a:t>
            </a:r>
            <a:r>
              <a:rPr lang="en-US" dirty="0" smtClean="0"/>
              <a:t> goes by fast</a:t>
            </a:r>
          </a:p>
          <a:p>
            <a:r>
              <a:rPr lang="en-US" dirty="0" smtClean="0"/>
              <a:t>Grading for the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skip pointers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why we need an </a:t>
            </a:r>
            <a:r>
              <a:rPr lang="en-US" dirty="0" smtClean="0">
                <a:ea typeface="+mn-ea"/>
                <a:cs typeface="+mn-cs"/>
              </a:rPr>
              <a:t>index</a:t>
            </a:r>
          </a:p>
          <a:p>
            <a:pPr lvl="1"/>
            <a:endParaRPr lang="en-US" dirty="0" smtClean="0">
              <a:ea typeface="+mn-ea"/>
              <a:cs typeface="+mn-cs"/>
            </a:endParaRPr>
          </a:p>
          <a:p>
            <a:r>
              <a:rPr lang="en-US" dirty="0" err="1" smtClean="0"/>
              <a:t>boolean</a:t>
            </a:r>
            <a:r>
              <a:rPr lang="en-US" dirty="0" smtClean="0"/>
              <a:t> index</a:t>
            </a:r>
          </a:p>
          <a:p>
            <a:pPr lvl="1"/>
            <a:r>
              <a:rPr lang="en-US" dirty="0" smtClean="0"/>
              <a:t>merge operation</a:t>
            </a:r>
          </a:p>
          <a:p>
            <a:pPr lvl="1"/>
            <a:r>
              <a:rPr lang="en-US" dirty="0" smtClean="0"/>
              <a:t>query optimization</a:t>
            </a:r>
          </a:p>
          <a:p>
            <a:pPr lvl="1"/>
            <a:r>
              <a:rPr lang="en-US" dirty="0" smtClean="0"/>
              <a:t>phrase queries (query proximity)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feedback</a:t>
            </a:r>
          </a:p>
          <a:p>
            <a:pPr lvl="1"/>
            <a:r>
              <a:rPr lang="en-US" dirty="0" err="1" smtClean="0"/>
              <a:t>homeworks</a:t>
            </a:r>
            <a:endParaRPr lang="en-US" dirty="0" smtClean="0"/>
          </a:p>
          <a:p>
            <a:r>
              <a:rPr lang="en-US" dirty="0" smtClean="0"/>
              <a:t>Midterm review today</a:t>
            </a:r>
          </a:p>
          <a:p>
            <a:r>
              <a:rPr lang="en-US" dirty="0" smtClean="0"/>
              <a:t>Assign 4 out soon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 construction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implementing efficiently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sort-based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spimi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distributed index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contruction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 reduce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dealing with data that refreshes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frequently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 compression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dictionary compression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variable width entries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blocking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front-coding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postings list compression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gaps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gap encoding/compression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documents in th</a:t>
            </a:r>
            <a:r>
              <a:rPr lang="en-US" dirty="0" smtClean="0"/>
              <a:t>e </a:t>
            </a:r>
            <a:r>
              <a:rPr lang="en-US" dirty="0" smtClean="0"/>
              <a:t>index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preprocessing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tokenization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normalization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lists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regex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 hardware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basics</a:t>
            </a:r>
          </a:p>
          <a:p>
            <a:r>
              <a:rPr lang="en-US" dirty="0" smtClean="0"/>
              <a:t>data set analysis</a:t>
            </a:r>
          </a:p>
          <a:p>
            <a:pPr lvl="1"/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heaps’ law</a:t>
            </a:r>
          </a:p>
          <a:p>
            <a:pPr lvl="1"/>
            <a:r>
              <a:rPr lang="en-US" dirty="0" err="1" smtClean="0"/>
              <a:t>zipf's</a:t>
            </a:r>
            <a:r>
              <a:rPr lang="en-US" dirty="0" smtClean="0"/>
              <a:t> law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ranked retrieval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vector space representation and retrieval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representing documents and queries as vectors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cosine similarity measure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normalization/reweighting techniques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calculating similarities from index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Speeding up ranking calculations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approximate top K approaches (e.g. champion lists)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cluster pruning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precision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recall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F1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11-point precision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Kappa statistic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A/B testing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snippet/summary generation</a:t>
            </a:r>
            <a:endParaRPr lang="en-US" dirty="0" smtClean="0"/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pelling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correction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distance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-grams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jaccard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coefficient</a:t>
            </a:r>
            <a:endParaRPr lang="en-US" dirty="0" smtClean="0">
              <a:ea typeface="+mn-ea"/>
              <a:cs typeface="+mn-cs"/>
            </a:endParaRPr>
          </a:p>
          <a:p>
            <a:pPr lvl="1"/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elevance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web search engine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estimating the size of the web (or the size of a search engine's index)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duplicate detection at 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 scale</a:t>
            </a:r>
            <a:endParaRPr lang="en-US" smtClean="0">
              <a:ea typeface="+mn-ea"/>
              <a:cs typeface="+mn-cs"/>
            </a:endParaRPr>
          </a:p>
          <a:p>
            <a:pPr lvl="1"/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crawling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Web as a Directed Graph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52600" y="4572000"/>
            <a:ext cx="541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Times New Roman" pitchFamily="-110" charset="0"/>
              </a:rPr>
              <a:t>A </a:t>
            </a:r>
            <a:r>
              <a:rPr lang="en-US" dirty="0">
                <a:latin typeface="Times New Roman" pitchFamily="-110" charset="0"/>
              </a:rPr>
              <a:t>hyperlink between pages denotes</a:t>
            </a:r>
            <a:r>
              <a:rPr lang="en-US" dirty="0" smtClean="0">
                <a:latin typeface="Times New Roman" pitchFamily="-110" charset="0"/>
              </a:rPr>
              <a:t> author </a:t>
            </a:r>
            <a:r>
              <a:rPr lang="en-US" dirty="0">
                <a:latin typeface="Times New Roman" pitchFamily="-110" charset="0"/>
              </a:rPr>
              <a:t>perceived relevance</a:t>
            </a:r>
            <a:r>
              <a:rPr lang="en-US" dirty="0" smtClean="0">
                <a:latin typeface="Times New Roman" pitchFamily="-110" charset="0"/>
              </a:rPr>
              <a:t> AND importance</a:t>
            </a:r>
            <a:endParaRPr lang="en-US" dirty="0">
              <a:latin typeface="Times New Roman" pitchFamily="-110" charset="0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838200" y="1676400"/>
            <a:ext cx="6858000" cy="2438400"/>
            <a:chOff x="192" y="912"/>
            <a:chExt cx="5232" cy="1536"/>
          </a:xfrm>
        </p:grpSpPr>
        <p:sp>
          <p:nvSpPr>
            <p:cNvPr id="10247" name="Line 6"/>
            <p:cNvSpPr>
              <a:spLocks noChangeShapeType="1"/>
            </p:cNvSpPr>
            <p:nvPr/>
          </p:nvSpPr>
          <p:spPr bwMode="auto">
            <a:xfrm>
              <a:off x="2208" y="1680"/>
              <a:ext cx="13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8" name="Oval 7"/>
            <p:cNvSpPr>
              <a:spLocks noChangeArrowheads="1"/>
            </p:cNvSpPr>
            <p:nvPr/>
          </p:nvSpPr>
          <p:spPr bwMode="auto">
            <a:xfrm>
              <a:off x="192" y="1200"/>
              <a:ext cx="2064" cy="9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Times New Roman" pitchFamily="-110" charset="0"/>
                </a:rPr>
                <a:t>Page A</a:t>
              </a:r>
            </a:p>
          </p:txBody>
        </p:sp>
        <p:sp>
          <p:nvSpPr>
            <p:cNvPr id="10249" name="Text Box 8"/>
            <p:cNvSpPr txBox="1">
              <a:spLocks noChangeArrowheads="1"/>
            </p:cNvSpPr>
            <p:nvPr/>
          </p:nvSpPr>
          <p:spPr bwMode="auto">
            <a:xfrm>
              <a:off x="2496" y="1438"/>
              <a:ext cx="8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latin typeface="Times New Roman" pitchFamily="-110" charset="0"/>
                </a:rPr>
                <a:t>hyperlink</a:t>
              </a:r>
            </a:p>
          </p:txBody>
        </p:sp>
        <p:sp>
          <p:nvSpPr>
            <p:cNvPr id="10250" name="Line 9"/>
            <p:cNvSpPr>
              <a:spLocks noChangeShapeType="1"/>
            </p:cNvSpPr>
            <p:nvPr/>
          </p:nvSpPr>
          <p:spPr bwMode="auto">
            <a:xfrm>
              <a:off x="2112" y="1920"/>
              <a:ext cx="144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1" name="Line 10"/>
            <p:cNvSpPr>
              <a:spLocks noChangeShapeType="1"/>
            </p:cNvSpPr>
            <p:nvPr/>
          </p:nvSpPr>
          <p:spPr bwMode="auto">
            <a:xfrm flipV="1">
              <a:off x="2016" y="960"/>
              <a:ext cx="72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2" name="Line 11"/>
            <p:cNvSpPr>
              <a:spLocks noChangeShapeType="1"/>
            </p:cNvSpPr>
            <p:nvPr/>
          </p:nvSpPr>
          <p:spPr bwMode="auto">
            <a:xfrm flipV="1">
              <a:off x="3024" y="1824"/>
              <a:ext cx="62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3" name="Line 12"/>
            <p:cNvSpPr>
              <a:spLocks noChangeShapeType="1"/>
            </p:cNvSpPr>
            <p:nvPr/>
          </p:nvSpPr>
          <p:spPr bwMode="auto">
            <a:xfrm flipV="1">
              <a:off x="3360" y="1968"/>
              <a:ext cx="528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4" name="Line 13"/>
            <p:cNvSpPr>
              <a:spLocks noChangeShapeType="1"/>
            </p:cNvSpPr>
            <p:nvPr/>
          </p:nvSpPr>
          <p:spPr bwMode="auto">
            <a:xfrm>
              <a:off x="3216" y="912"/>
              <a:ext cx="57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5" name="Oval 14"/>
            <p:cNvSpPr>
              <a:spLocks noChangeArrowheads="1"/>
            </p:cNvSpPr>
            <p:nvPr/>
          </p:nvSpPr>
          <p:spPr bwMode="auto">
            <a:xfrm>
              <a:off x="3552" y="1152"/>
              <a:ext cx="1872" cy="9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Times New Roman" pitchFamily="-110" charset="0"/>
                </a:rPr>
                <a:t>Page B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752600" y="5943600"/>
            <a:ext cx="5201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can we use this information?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Query-independent ordering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352800"/>
          </a:xfrm>
        </p:spPr>
        <p:txBody>
          <a:bodyPr/>
          <a:lstStyle/>
          <a:p>
            <a:pPr eaLnBrk="1" hangingPunct="1"/>
            <a:r>
              <a:rPr lang="en-US" dirty="0"/>
              <a:t>First generation: using link counts as simple measures of </a:t>
            </a:r>
            <a:r>
              <a:rPr lang="en-US" dirty="0" smtClean="0"/>
              <a:t>popularity</a:t>
            </a:r>
          </a:p>
          <a:p>
            <a:pPr eaLnBrk="1" hangingPunct="1"/>
            <a:r>
              <a:rPr lang="en-US" dirty="0"/>
              <a:t>Two basic suggestions:</a:t>
            </a:r>
          </a:p>
          <a:p>
            <a:pPr lvl="1" eaLnBrk="1" hangingPunct="1"/>
            <a:r>
              <a:rPr lang="en-US" u="sng" dirty="0"/>
              <a:t>Undirected popularity:</a:t>
            </a:r>
            <a:endParaRPr lang="en-US" dirty="0"/>
          </a:p>
          <a:p>
            <a:pPr lvl="2" eaLnBrk="1" hangingPunct="1"/>
            <a:r>
              <a:rPr lang="en-US" dirty="0"/>
              <a:t>Each page gets a score = the number of in-links plus the number of out-links (3+2=5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u="sng" dirty="0"/>
              <a:t>Directed popularity:</a:t>
            </a:r>
            <a:endParaRPr lang="en-US" dirty="0"/>
          </a:p>
          <a:p>
            <a:pPr lvl="2" eaLnBrk="1" hangingPunct="1"/>
            <a:r>
              <a:rPr lang="en-US" dirty="0"/>
              <a:t>Score of a page = number of its in-links (3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76400" y="5410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447800" y="6019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1752600" y="62484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3581400" y="55626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505200" y="62484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0" y="571500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problems?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pagerank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800600" cy="4876800"/>
          </a:xfrm>
        </p:spPr>
        <p:txBody>
          <a:bodyPr/>
          <a:lstStyle/>
          <a:p>
            <a:r>
              <a:rPr lang="en-US" sz="2400" dirty="0" smtClean="0"/>
              <a:t>The random surfer model</a:t>
            </a:r>
          </a:p>
          <a:p>
            <a:endParaRPr lang="en-US" sz="2400" dirty="0" smtClean="0"/>
          </a:p>
          <a:p>
            <a:r>
              <a:rPr lang="en-US" sz="2400" dirty="0" smtClean="0"/>
              <a:t>Imagine a user surfing the web randomly using a web browser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pagerank</a:t>
            </a:r>
            <a:r>
              <a:rPr lang="en-US" sz="2400" dirty="0" smtClean="0"/>
              <a:t> score of a page is the probability that that user will visit a given page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600200"/>
            <a:ext cx="3282950" cy="29214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86400" y="4492823"/>
            <a:ext cx="3505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/>
              <a:t>http://images.clipartof.com/small/7872-Clipart-Picture-Of-A-World-Earth-Globe-Mascot-Cartoon-Character-Surfing-On-A-Blue-And-Yellow-Surfboard.jpg</a:t>
            </a:r>
            <a:endParaRPr lang="en-US" sz="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surfer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05800" cy="4876800"/>
          </a:xfrm>
        </p:spPr>
        <p:txBody>
          <a:bodyPr/>
          <a:lstStyle/>
          <a:p>
            <a:r>
              <a:rPr lang="en-US" dirty="0" smtClean="0"/>
              <a:t>We want to model the behavior of a “random” user interfacing</a:t>
            </a:r>
            <a:r>
              <a:rPr lang="en-US" dirty="0" smtClean="0"/>
              <a:t> the web through </a:t>
            </a:r>
            <a:r>
              <a:rPr lang="en-US" dirty="0" smtClean="0"/>
              <a:t>a browser</a:t>
            </a:r>
          </a:p>
          <a:p>
            <a:r>
              <a:rPr lang="en-US" dirty="0" smtClean="0"/>
              <a:t>Model is independent of content (i.e. just graph structure)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types of behavior should we model and how?</a:t>
            </a:r>
          </a:p>
          <a:p>
            <a:pPr lvl="1"/>
            <a:r>
              <a:rPr lang="en-US" dirty="0" smtClean="0"/>
              <a:t>Where to start</a:t>
            </a:r>
          </a:p>
          <a:p>
            <a:pPr lvl="1"/>
            <a:r>
              <a:rPr lang="en-US" dirty="0" smtClean="0"/>
              <a:t>Following links on a page</a:t>
            </a:r>
          </a:p>
          <a:p>
            <a:pPr lvl="1"/>
            <a:r>
              <a:rPr lang="en-US" dirty="0" smtClean="0"/>
              <a:t>Typing in a </a:t>
            </a:r>
            <a:r>
              <a:rPr lang="en-US" dirty="0" err="1" smtClean="0"/>
              <a:t>url</a:t>
            </a:r>
            <a:r>
              <a:rPr lang="en-US" dirty="0" smtClean="0"/>
              <a:t> (bookmarks)</a:t>
            </a:r>
          </a:p>
          <a:p>
            <a:pPr lvl="1"/>
            <a:r>
              <a:rPr lang="en-US" dirty="0" smtClean="0"/>
              <a:t>What happens if we get a page with no </a:t>
            </a:r>
            <a:r>
              <a:rPr lang="en-US" dirty="0" err="1" smtClean="0"/>
              <a:t>outlinks</a:t>
            </a:r>
            <a:endParaRPr lang="en-US" dirty="0" smtClean="0"/>
          </a:p>
          <a:p>
            <a:pPr lvl="1"/>
            <a:r>
              <a:rPr lang="en-US" dirty="0" smtClean="0"/>
              <a:t>Back button on browser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52400"/>
            <a:ext cx="1219200" cy="1084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surfer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305800" cy="4876800"/>
          </a:xfrm>
        </p:spPr>
        <p:txBody>
          <a:bodyPr/>
          <a:lstStyle/>
          <a:p>
            <a:r>
              <a:rPr lang="en-US" dirty="0" smtClean="0"/>
              <a:t>Start at a random page</a:t>
            </a:r>
          </a:p>
          <a:p>
            <a:r>
              <a:rPr lang="en-US" dirty="0" smtClean="0"/>
              <a:t>Go out of the current page along one of the links on that page, </a:t>
            </a:r>
            <a:r>
              <a:rPr lang="en-US" dirty="0" err="1" smtClean="0"/>
              <a:t>equiprobably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“Teleporting”</a:t>
            </a:r>
          </a:p>
          <a:p>
            <a:pPr lvl="1"/>
            <a:r>
              <a:rPr lang="en-US" dirty="0" smtClean="0"/>
              <a:t>If a page has no </a:t>
            </a:r>
            <a:r>
              <a:rPr lang="en-US" dirty="0" err="1" smtClean="0"/>
              <a:t>outlinks</a:t>
            </a:r>
            <a:r>
              <a:rPr lang="en-US" dirty="0" smtClean="0"/>
              <a:t> always jump</a:t>
            </a:r>
            <a:br>
              <a:rPr lang="en-US" dirty="0" smtClean="0"/>
            </a:br>
            <a:r>
              <a:rPr lang="en-US" dirty="0" smtClean="0"/>
              <a:t>to random page</a:t>
            </a:r>
          </a:p>
          <a:p>
            <a:pPr lvl="1"/>
            <a:r>
              <a:rPr lang="en-US" dirty="0" smtClean="0"/>
              <a:t>With some fixed probability, randomly jump to any other page, otherwise follow links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52400"/>
            <a:ext cx="1219200" cy="1084951"/>
          </a:xfrm>
          <a:prstGeom prst="rect">
            <a:avLst/>
          </a:prstGeom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096000" y="3276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553200" y="3314700"/>
            <a:ext cx="6096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6553200" y="3505200"/>
            <a:ext cx="6477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553200" y="3505200"/>
            <a:ext cx="6477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162800" y="3044825"/>
            <a:ext cx="501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Arial" pitchFamily="-110" charset="0"/>
              </a:rPr>
              <a:t>1/3</a:t>
            </a:r>
          </a:p>
          <a:p>
            <a:r>
              <a:rPr lang="en-US" sz="1800">
                <a:latin typeface="Arial" pitchFamily="-110" charset="0"/>
              </a:rPr>
              <a:t>1/3</a:t>
            </a:r>
          </a:p>
          <a:p>
            <a:r>
              <a:rPr lang="en-US" sz="1800">
                <a:latin typeface="Arial" pitchFamily="-110" charset="0"/>
              </a:rPr>
              <a:t>1/3</a:t>
            </a:r>
            <a:endParaRPr lang="en-US">
              <a:latin typeface="Arial" pitchFamily="-110" charset="0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696200" y="4800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7162800" y="51816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7162800" y="464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70104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questions…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828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Given a </a:t>
            </a:r>
            <a:r>
              <a:rPr lang="en-US" sz="2400" dirty="0" smtClean="0"/>
              <a:t>graph and a </a:t>
            </a:r>
            <a:r>
              <a:rPr lang="en-US" sz="2400" dirty="0" smtClean="0"/>
              <a:t>teleporting </a:t>
            </a:r>
            <a:r>
              <a:rPr lang="en-US" sz="2400" dirty="0" smtClean="0"/>
              <a:t>probability, </a:t>
            </a:r>
            <a:r>
              <a:rPr lang="en-US" sz="2400" dirty="0" smtClean="0"/>
              <a:t>we have some probability of visiting every page</a:t>
            </a:r>
          </a:p>
          <a:p>
            <a:pPr eaLnBrk="1" hangingPunct="1"/>
            <a:r>
              <a:rPr lang="en-US" sz="2400" dirty="0" smtClean="0"/>
              <a:t>What is that probability for each page in the graph?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429000"/>
            <a:ext cx="5486400" cy="306625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0" y="645789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http://3.bp.blogspot.com/_ZaGO7GjCqAI/Rkyo5uCmBdI/AAAAAAAACLo/zsHdSlKc-q4/s640/searchology-web-graph.png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76">
  <a:themeElements>
    <a:clrScheme name="cs27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s276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27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Data\Microsoft\Templates\cs276.pot</Template>
  <TotalTime>13012</TotalTime>
  <Words>1559</Words>
  <Application>Microsoft Macintosh PowerPoint</Application>
  <PresentationFormat>On-screen Show (4:3)</PresentationFormat>
  <Paragraphs>294</Paragraphs>
  <Slides>36</Slides>
  <Notes>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cs276</vt:lpstr>
      <vt:lpstr>Equation</vt:lpstr>
      <vt:lpstr>Microsoft Equation</vt:lpstr>
      <vt:lpstr>Slide 1</vt:lpstr>
      <vt:lpstr>Link Analysis</vt:lpstr>
      <vt:lpstr>Administrative</vt:lpstr>
      <vt:lpstr>The Web as a Directed Graph</vt:lpstr>
      <vt:lpstr>Query-independent ordering</vt:lpstr>
      <vt:lpstr>What is pagerank?</vt:lpstr>
      <vt:lpstr>Random surfer model</vt:lpstr>
      <vt:lpstr>Random surfer model</vt:lpstr>
      <vt:lpstr>The questions…</vt:lpstr>
      <vt:lpstr>Markov process</vt:lpstr>
      <vt:lpstr>Slide 11</vt:lpstr>
      <vt:lpstr>Slide 12</vt:lpstr>
      <vt:lpstr>Slide 13</vt:lpstr>
      <vt:lpstr>Slide 14</vt:lpstr>
      <vt:lpstr>Steady state</vt:lpstr>
      <vt:lpstr>Steady state</vt:lpstr>
      <vt:lpstr>Steady state</vt:lpstr>
      <vt:lpstr>Markov Process Coke vs. Pepsi Example (cont)</vt:lpstr>
      <vt:lpstr>Back to pagerank</vt:lpstr>
      <vt:lpstr>Pagerank summary</vt:lpstr>
      <vt:lpstr>The reality</vt:lpstr>
      <vt:lpstr>Pagerank: Issues and Variants</vt:lpstr>
      <vt:lpstr>Biased surfer models</vt:lpstr>
      <vt:lpstr>Topic Specific Pagerank</vt:lpstr>
      <vt:lpstr>Topic Specific Pagerank</vt:lpstr>
      <vt:lpstr>Spamming pagerank</vt:lpstr>
      <vt:lpstr>Other link analysis </vt:lpstr>
      <vt:lpstr>Midterm review: general notes</vt:lpstr>
      <vt:lpstr>Midterm review</vt:lpstr>
      <vt:lpstr>Midterm review</vt:lpstr>
      <vt:lpstr>Midterm review</vt:lpstr>
      <vt:lpstr>Midterm review</vt:lpstr>
      <vt:lpstr>Midterm review</vt:lpstr>
      <vt:lpstr>Midterm review</vt:lpstr>
      <vt:lpstr>Midterm review</vt:lpstr>
      <vt:lpstr>Midterm review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CS276A Text Information Retrieval, Mining, and Exploitation</dc:title>
  <dc:creator>Christopher Manning</dc:creator>
  <cp:lastModifiedBy>Dave Kauchak</cp:lastModifiedBy>
  <cp:revision>698</cp:revision>
  <cp:lastPrinted>1601-01-01T00:00:00Z</cp:lastPrinted>
  <dcterms:created xsi:type="dcterms:W3CDTF">2009-10-12T16:35:12Z</dcterms:created>
  <dcterms:modified xsi:type="dcterms:W3CDTF">2009-10-12T17:58:51Z</dcterms:modified>
</cp:coreProperties>
</file>