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1169" r:id="rId2"/>
    <p:sldId id="1125" r:id="rId3"/>
    <p:sldId id="1176" r:id="rId4"/>
    <p:sldId id="1158" r:id="rId5"/>
    <p:sldId id="1161" r:id="rId6"/>
    <p:sldId id="1162" r:id="rId7"/>
    <p:sldId id="1159" r:id="rId8"/>
    <p:sldId id="1163" r:id="rId9"/>
    <p:sldId id="1167" r:id="rId10"/>
    <p:sldId id="1168" r:id="rId11"/>
    <p:sldId id="1166" r:id="rId12"/>
    <p:sldId id="1170" r:id="rId13"/>
    <p:sldId id="1171" r:id="rId14"/>
    <p:sldId id="1164" r:id="rId15"/>
    <p:sldId id="1165" r:id="rId16"/>
    <p:sldId id="1132" r:id="rId17"/>
    <p:sldId id="1173" r:id="rId18"/>
    <p:sldId id="1174" r:id="rId19"/>
    <p:sldId id="1146" r:id="rId20"/>
    <p:sldId id="1152" r:id="rId21"/>
    <p:sldId id="972" r:id="rId22"/>
    <p:sldId id="1175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489C62"/>
    <a:srgbClr val="F4F3EB"/>
    <a:srgbClr val="F0EEEB"/>
    <a:srgbClr val="00A000"/>
    <a:srgbClr val="A40508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6100" autoAdjust="0"/>
    <p:restoredTop sz="94660"/>
  </p:normalViewPr>
  <p:slideViewPr>
    <p:cSldViewPr>
      <p:cViewPr varScale="1">
        <p:scale>
          <a:sx n="117" d="100"/>
          <a:sy n="117" d="100"/>
        </p:scale>
        <p:origin x="-6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esProps" Target="pres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viewProps" Target="viewProps.xml"/><Relationship Id="rId26" Type="http://schemas.openxmlformats.org/officeDocument/2006/relationships/printerSettings" Target="printerSettings/printerSettings1.bin"/><Relationship Id="rId30" Type="http://schemas.openxmlformats.org/officeDocument/2006/relationships/tableStyles" Target="tableStyles.xml"/><Relationship Id="rId11" Type="http://schemas.openxmlformats.org/officeDocument/2006/relationships/slide" Target="slides/slide10.xml"/><Relationship Id="rId29" Type="http://schemas.openxmlformats.org/officeDocument/2006/relationships/theme" Target="theme/theme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-110" charset="0"/>
              </a:defRPr>
            </a:lvl1pPr>
          </a:lstStyle>
          <a:p>
            <a:fld id="{E04EC45A-7122-3C4B-8B36-824D2C3D23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2E48BE2C-E881-8445-A0D8-57F903F1A1A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000BC4-FE76-6943-91C0-6677B1577AAF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0" charset="0"/>
              </a:defRPr>
            </a:lvl1pPr>
          </a:lstStyle>
          <a:p>
            <a:fld id="{C760D914-EAD5-BD49-B43C-C4AAD82B6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20642-9D79-BA46-AD7E-690CDA3917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E56EC-1412-8048-8B3A-B5EAB0C13B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05D91-92A4-CA45-8A2B-19A1280270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A9F34-E79C-8F4C-A0EE-399954C383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1048EC-C68B-C347-A3FF-B50AA5DE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19AD6-9D8B-5549-A7A9-03BC38BC34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A76D6-7B96-2747-A37B-BE5C2D22C9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BC32A-F2B3-9641-A8A9-21C56B852A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4E0A76-3FA6-E841-A65E-1E2C3B4A7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20716-6FCB-154B-B2A2-84A017C275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E8CFD7-5C0C-0546-9203-17E23A268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-110" charset="0"/>
              </a:defRPr>
            </a:lvl1pPr>
          </a:lstStyle>
          <a:p>
            <a:fld id="{0494ABF7-C6FA-CC48-A994-5B9A7F1245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0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0" charset="2"/>
        <a:buChar char="n"/>
        <a:defRPr sz="24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0" charset="2"/>
        <a:buChar char="n"/>
        <a:defRPr sz="20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0" charset="2"/>
        <a:buChar char="n"/>
        <a:defRPr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0" charset="2"/>
        <a:buChar char="n"/>
        <a:defRPr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botstxt.org/wc/norobots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hyperlink" Target="http://citeseerx.ist.psu.edu/viewdoc/summary?doi=10.1.1.14.6417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search.microsoft.com/~najork/mercator.pdf" TargetMode="External"/><Relationship Id="rId3" Type="http://schemas.openxmlformats.org/officeDocument/2006/relationships/hyperlink" Target="http://www.robotstxt.org/orig.htm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Helvetica" pitchFamily="-107" charset="0"/>
                <a:ea typeface="Times New Roman" pitchFamily="-107" charset="0"/>
                <a:cs typeface="Times New Roman" pitchFamily="-107" charset="0"/>
              </a:rPr>
              <a:t>Web Crawling</a:t>
            </a:r>
            <a:endParaRPr lang="en-US" sz="3200" dirty="0">
              <a:latin typeface="Helvetica" pitchFamily="-107" charset="0"/>
              <a:ea typeface="Times New Roman" pitchFamily="-107" charset="0"/>
              <a:cs typeface="Times New Roman" pitchFamily="-107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buFont typeface="Wingdings" pitchFamily="-107" charset="2"/>
              <a:buNone/>
            </a:pPr>
            <a:r>
              <a:rPr lang="en-US" dirty="0"/>
              <a:t>David Kauchak</a:t>
            </a:r>
          </a:p>
          <a:p>
            <a:pPr algn="r" eaLnBrk="1" hangingPunct="1">
              <a:buFont typeface="Wingdings" pitchFamily="-107" charset="2"/>
              <a:buNone/>
            </a:pPr>
            <a:r>
              <a:rPr lang="en-US" dirty="0"/>
              <a:t>cs160</a:t>
            </a:r>
          </a:p>
          <a:p>
            <a:pPr algn="r" eaLnBrk="1" hangingPunct="1">
              <a:buFont typeface="Wingdings" pitchFamily="-107" charset="2"/>
              <a:buNone/>
            </a:pPr>
            <a:r>
              <a:rPr lang="en-US" dirty="0"/>
              <a:t>Fall 2009</a:t>
            </a:r>
          </a:p>
          <a:p>
            <a:pPr algn="r" eaLnBrk="1" hangingPunct="1">
              <a:buFont typeface="Wingdings" pitchFamily="-107" charset="2"/>
              <a:buNone/>
            </a:pPr>
            <a:r>
              <a:rPr lang="en-US" sz="1300" i="1" dirty="0">
                <a:solidFill>
                  <a:srgbClr val="437085"/>
                </a:solidFill>
              </a:rPr>
              <a:t>adapted from:</a:t>
            </a:r>
            <a:br>
              <a:rPr lang="en-US" sz="1300" i="1" dirty="0">
                <a:solidFill>
                  <a:srgbClr val="437085"/>
                </a:solidFill>
              </a:rPr>
            </a:br>
            <a:r>
              <a:rPr lang="en-US" sz="1300" dirty="0"/>
              <a:t>http://www.stanford.edu/class/cs276/handouts/</a:t>
            </a:r>
            <a:r>
              <a:rPr lang="en-US" sz="1300" dirty="0" smtClean="0"/>
              <a:t>lecture14-Crawling.</a:t>
            </a:r>
            <a:r>
              <a:rPr lang="en-US" sz="1300" dirty="0"/>
              <a:t>ppt</a:t>
            </a:r>
            <a:endParaRPr lang="en-US" sz="1300" dirty="0">
              <a:solidFill>
                <a:schemeClr val="accent1"/>
              </a:solidFill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Fetching web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267200"/>
          </a:xfrm>
        </p:spPr>
        <p:txBody>
          <a:bodyPr/>
          <a:lstStyle/>
          <a:p>
            <a:r>
              <a:rPr lang="en-US" sz="2400" dirty="0" smtClean="0"/>
              <a:t>Given a URL, we first need to fetch the actual web page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What steps need to happen?</a:t>
            </a:r>
          </a:p>
          <a:p>
            <a:pPr lvl="1"/>
            <a:r>
              <a:rPr lang="en-US" sz="2200" dirty="0" smtClean="0"/>
              <a:t>Contact the web server and download the file</a:t>
            </a:r>
          </a:p>
          <a:p>
            <a:pPr lvl="2"/>
            <a:r>
              <a:rPr lang="en-US" sz="1800" dirty="0" smtClean="0"/>
              <a:t>A web server is just a computer connected to the internet listening on port 80 (or sometimes 8080) for HTTP requests</a:t>
            </a:r>
          </a:p>
          <a:p>
            <a:pPr lvl="2"/>
            <a:r>
              <a:rPr lang="en-US" sz="1800" dirty="0" smtClean="0"/>
              <a:t>Connect to the server and request the particular page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2590800"/>
            <a:ext cx="6119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www.cs.pomona.edu</a:t>
            </a:r>
            <a:r>
              <a:rPr lang="en-US" sz="2000" dirty="0" smtClean="0"/>
              <a:t>/</a:t>
            </a:r>
            <a:r>
              <a:rPr lang="en-US" sz="2000" dirty="0" smtClean="0">
                <a:solidFill>
                  <a:srgbClr val="0000FF"/>
                </a:solidFill>
              </a:rPr>
              <a:t>classes/cs160/index.html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2590800" y="1905000"/>
            <a:ext cx="381000" cy="2514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5638800" y="1524001"/>
            <a:ext cx="381000" cy="3276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3352800"/>
            <a:ext cx="1712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domain name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8638" y="3352800"/>
            <a:ext cx="1496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file location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6019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sz="1200" dirty="0" smtClean="0"/>
              <a:t>GET /</a:t>
            </a:r>
            <a:r>
              <a:rPr lang="en-US" sz="1200" dirty="0" err="1" smtClean="0"/>
              <a:t>index.html</a:t>
            </a:r>
            <a:r>
              <a:rPr lang="en-US" sz="1200" dirty="0" smtClean="0"/>
              <a:t> HTTP/1.1</a:t>
            </a:r>
          </a:p>
          <a:p>
            <a:pPr lvl="3"/>
            <a:r>
              <a:rPr lang="en-US" sz="1200" dirty="0" smtClean="0"/>
              <a:t>Host: </a:t>
            </a:r>
            <a:r>
              <a:rPr lang="en-US" sz="1200" dirty="0" err="1" smtClean="0"/>
              <a:t>www.yahoo.com</a:t>
            </a:r>
            <a:endParaRPr lang="en-US" sz="1200" dirty="0"/>
          </a:p>
          <a:p>
            <a:pPr lvl="3"/>
            <a:r>
              <a:rPr lang="en-US" sz="1200" dirty="0" smtClean="0"/>
              <a:t>User-Agent: Mozilla/4.0 (compatible; MSIE 7.0; Windows NT 5.1)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458200" cy="990600"/>
          </a:xfrm>
        </p:spPr>
        <p:txBody>
          <a:bodyPr/>
          <a:lstStyle/>
          <a:p>
            <a:r>
              <a:rPr lang="en-US" dirty="0" smtClean="0"/>
              <a:t>Parse web page and extract URLs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Parsing the web page</a:t>
            </a:r>
          </a:p>
          <a:p>
            <a:pPr lvl="1"/>
            <a:r>
              <a:rPr lang="en-US" dirty="0" smtClean="0"/>
              <a:t>Deal with many of the issues we talked about previously, like encoding, etc.</a:t>
            </a:r>
          </a:p>
          <a:p>
            <a:pPr lvl="1"/>
            <a:r>
              <a:rPr lang="en-US" dirty="0" smtClean="0"/>
              <a:t>Full HTML parsing can be a pain since web browsers are fault tolerant</a:t>
            </a:r>
          </a:p>
          <a:p>
            <a:r>
              <a:rPr lang="en-US" dirty="0" smtClean="0"/>
              <a:t>Extract URLs</a:t>
            </a:r>
          </a:p>
          <a:p>
            <a:pPr lvl="1"/>
            <a:r>
              <a:rPr lang="en-US" dirty="0" smtClean="0"/>
              <a:t>Handle “relative” URLs, e.g. “</a:t>
            </a:r>
            <a:r>
              <a:rPr lang="en-US" dirty="0" err="1" smtClean="0"/>
              <a:t>home.html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Remove duplicate URLs</a:t>
            </a:r>
          </a:p>
          <a:p>
            <a:r>
              <a:rPr lang="en-US" dirty="0" smtClean="0"/>
              <a:t>Besides extracting the URLs/links for crawling purposes, is there anything else we need them for?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Connectivity Server</a:t>
            </a:r>
            <a:br>
              <a:rPr lang="en-US"/>
            </a:br>
            <a:r>
              <a:rPr lang="en-US" sz="2800"/>
              <a:t>[</a:t>
            </a:r>
            <a:r>
              <a:rPr lang="en-US" sz="2800" i="1"/>
              <a:t>CS1:</a:t>
            </a:r>
            <a:r>
              <a:rPr lang="en-US" sz="2800"/>
              <a:t> Bhar98b, </a:t>
            </a:r>
            <a:r>
              <a:rPr lang="en-US" sz="2800" i="1"/>
              <a:t>CS2 &amp; 3:</a:t>
            </a:r>
            <a:r>
              <a:rPr lang="en-US" sz="2800"/>
              <a:t> Rand01]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876800"/>
          </a:xfrm>
        </p:spPr>
        <p:txBody>
          <a:bodyPr/>
          <a:lstStyle/>
          <a:p>
            <a:pPr eaLnBrk="1" hangingPunct="1"/>
            <a:r>
              <a:rPr lang="en-US" sz="2800" dirty="0"/>
              <a:t>Support for fast queries on the web graph</a:t>
            </a:r>
          </a:p>
          <a:p>
            <a:pPr lvl="1" eaLnBrk="1" hangingPunct="1"/>
            <a:r>
              <a:rPr lang="en-US" dirty="0"/>
              <a:t>Which URLs point to a given URL?</a:t>
            </a:r>
          </a:p>
          <a:p>
            <a:pPr lvl="1" eaLnBrk="1" hangingPunct="1"/>
            <a:r>
              <a:rPr lang="en-US" dirty="0"/>
              <a:t>Which URLs does a given URL point to?</a:t>
            </a:r>
          </a:p>
          <a:p>
            <a:pPr eaLnBrk="1" hangingPunct="1">
              <a:buFont typeface="Wingdings" pitchFamily="-110" charset="2"/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Stores the </a:t>
            </a:r>
            <a:r>
              <a:rPr lang="en-US" sz="2800" dirty="0">
                <a:solidFill>
                  <a:srgbClr val="C00000"/>
                </a:solidFill>
              </a:rPr>
              <a:t>mappings in </a:t>
            </a:r>
            <a:r>
              <a:rPr lang="en-US" sz="2800" dirty="0" smtClean="0">
                <a:solidFill>
                  <a:srgbClr val="C00000"/>
                </a:solidFill>
              </a:rPr>
              <a:t>memory</a:t>
            </a:r>
          </a:p>
          <a:p>
            <a:pPr eaLnBrk="1" hangingPunct="1"/>
            <a:r>
              <a:rPr lang="en-US" sz="2800" dirty="0" smtClean="0"/>
              <a:t>Applications</a:t>
            </a:r>
            <a:endParaRPr lang="en-US" sz="2800" dirty="0"/>
          </a:p>
          <a:p>
            <a:pPr lvl="1" eaLnBrk="1" hangingPunct="1"/>
            <a:r>
              <a:rPr lang="en-US" dirty="0"/>
              <a:t>Crawl control</a:t>
            </a:r>
          </a:p>
          <a:p>
            <a:pPr lvl="1" eaLnBrk="1" hangingPunct="1"/>
            <a:r>
              <a:rPr lang="en-US" dirty="0"/>
              <a:t>Web graph analysis</a:t>
            </a:r>
          </a:p>
          <a:p>
            <a:pPr lvl="2" eaLnBrk="1" hangingPunct="1"/>
            <a:r>
              <a:rPr lang="en-US" dirty="0"/>
              <a:t>Connectivity, crawl optimization</a:t>
            </a:r>
          </a:p>
          <a:p>
            <a:pPr lvl="1" eaLnBrk="1" hangingPunct="1"/>
            <a:r>
              <a:rPr lang="en-US" dirty="0"/>
              <a:t>Link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Polite web crawlers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web crawler has few constraints on which pages it can visit, but it </a:t>
            </a:r>
            <a:r>
              <a:rPr lang="en-US" b="1" i="1" dirty="0" smtClean="0"/>
              <a:t>must</a:t>
            </a:r>
            <a:r>
              <a:rPr lang="en-US" dirty="0" smtClean="0"/>
              <a:t> adhere to the to politeness policies</a:t>
            </a:r>
          </a:p>
          <a:p>
            <a:pPr lvl="1"/>
            <a:r>
              <a:rPr lang="en-US" dirty="0" smtClean="0"/>
              <a:t>Never hit the same web server (generally IP) more frequently than once a </a:t>
            </a:r>
            <a:r>
              <a:rPr lang="en-US" dirty="0" smtClean="0"/>
              <a:t>second</a:t>
            </a:r>
          </a:p>
          <a:p>
            <a:pPr lvl="1"/>
            <a:r>
              <a:rPr lang="en-US" dirty="0" smtClean="0"/>
              <a:t>Only one connection open to a giver web server at a time</a:t>
            </a:r>
          </a:p>
          <a:p>
            <a:pPr lvl="1"/>
            <a:r>
              <a:rPr lang="en-US" dirty="0" err="1" smtClean="0"/>
              <a:t>robots.txt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Robots.txt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Protocol for giving spiders (“robots”) limited access to a website, originally from 1994</a:t>
            </a:r>
          </a:p>
          <a:p>
            <a:pPr lvl="1" eaLnBrk="1" hangingPunct="1"/>
            <a:r>
              <a:rPr lang="en-US" sz="2000" dirty="0">
                <a:hlinkClick r:id="rId2"/>
              </a:rPr>
              <a:t>www.robotstxt.org/wc/norobots.html</a:t>
            </a:r>
            <a:endParaRPr lang="en-US" sz="2000" dirty="0"/>
          </a:p>
          <a:p>
            <a:pPr eaLnBrk="1" hangingPunct="1"/>
            <a:r>
              <a:rPr lang="en-US" sz="2400" dirty="0">
                <a:solidFill>
                  <a:srgbClr val="C00000"/>
                </a:solidFill>
              </a:rPr>
              <a:t>Website announces its request on what </a:t>
            </a:r>
            <a:r>
              <a:rPr lang="en-US" sz="2400" dirty="0" err="1">
                <a:solidFill>
                  <a:srgbClr val="C00000"/>
                </a:solidFill>
              </a:rPr>
              <a:t>can(not</a:t>
            </a:r>
            <a:r>
              <a:rPr lang="en-US" sz="2400" dirty="0">
                <a:solidFill>
                  <a:srgbClr val="C00000"/>
                </a:solidFill>
              </a:rPr>
              <a:t>) be crawled</a:t>
            </a:r>
          </a:p>
          <a:p>
            <a:pPr lvl="1" eaLnBrk="1" hangingPunct="1"/>
            <a:r>
              <a:rPr lang="en-US" sz="2000" dirty="0"/>
              <a:t>For a</a:t>
            </a:r>
            <a:r>
              <a:rPr lang="en-US" sz="2000" dirty="0" smtClean="0"/>
              <a:t> </a:t>
            </a:r>
            <a:r>
              <a:rPr lang="en-US" sz="2000" dirty="0" smtClean="0"/>
              <a:t>domain</a:t>
            </a:r>
            <a:r>
              <a:rPr lang="en-US" sz="2000" dirty="0" smtClean="0"/>
              <a:t>, </a:t>
            </a:r>
            <a:r>
              <a:rPr lang="en-US" sz="2000" dirty="0"/>
              <a:t>create a file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ourier New" pitchFamily="-110" charset="0"/>
              </a:rPr>
              <a:t>Domain/</a:t>
            </a:r>
            <a:r>
              <a:rPr lang="en-US" sz="2000" dirty="0" err="1">
                <a:latin typeface="Courier New" pitchFamily="-110" charset="0"/>
              </a:rPr>
              <a:t>robots.txt</a:t>
            </a:r>
            <a:endParaRPr lang="en-US" sz="2000" dirty="0">
              <a:latin typeface="Courier New" pitchFamily="-110" charset="0"/>
            </a:endParaRPr>
          </a:p>
          <a:p>
            <a:pPr lvl="1" eaLnBrk="1" hangingPunct="1"/>
            <a:r>
              <a:rPr lang="en-US" sz="2000" dirty="0"/>
              <a:t>This file specifies access </a:t>
            </a:r>
            <a:r>
              <a:rPr lang="en-US" sz="2000" dirty="0" smtClean="0"/>
              <a:t>restrictions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Robots.txt example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No robot should visit any URL starting with "/yoursite/temp/", except the robot called “searchengine": </a:t>
            </a:r>
          </a:p>
          <a:p>
            <a:pPr eaLnBrk="1" hangingPunct="1"/>
            <a:endParaRPr lang="en-US"/>
          </a:p>
          <a:p>
            <a:pPr eaLnBrk="1" hangingPunct="1">
              <a:buFont typeface="Wingdings" pitchFamily="-110" charset="2"/>
              <a:buNone/>
            </a:pPr>
            <a:r>
              <a:rPr lang="en-US">
                <a:latin typeface="Courier New" pitchFamily="-110" charset="0"/>
              </a:rPr>
              <a:t>User-agent: *</a:t>
            </a:r>
          </a:p>
          <a:p>
            <a:pPr eaLnBrk="1" hangingPunct="1">
              <a:buFont typeface="Wingdings" pitchFamily="-110" charset="2"/>
              <a:buNone/>
            </a:pPr>
            <a:r>
              <a:rPr lang="en-US">
                <a:latin typeface="Courier New" pitchFamily="-110" charset="0"/>
              </a:rPr>
              <a:t>Disallow: /yoursite/temp/ </a:t>
            </a:r>
          </a:p>
          <a:p>
            <a:pPr eaLnBrk="1" hangingPunct="1">
              <a:buFont typeface="Wingdings" pitchFamily="-110" charset="2"/>
              <a:buNone/>
            </a:pPr>
            <a:endParaRPr lang="en-US">
              <a:latin typeface="Courier New" pitchFamily="-110" charset="0"/>
            </a:endParaRPr>
          </a:p>
          <a:p>
            <a:pPr eaLnBrk="1" hangingPunct="1">
              <a:buFont typeface="Wingdings" pitchFamily="-110" charset="2"/>
              <a:buNone/>
            </a:pPr>
            <a:r>
              <a:rPr lang="en-US">
                <a:latin typeface="Courier New" pitchFamily="-110" charset="0"/>
              </a:rPr>
              <a:t>User-agent: searchengine</a:t>
            </a:r>
          </a:p>
          <a:p>
            <a:pPr eaLnBrk="1" hangingPunct="1">
              <a:buFont typeface="Wingdings" pitchFamily="-110" charset="2"/>
              <a:buNone/>
            </a:pPr>
            <a:r>
              <a:rPr lang="en-US">
                <a:latin typeface="Courier New" pitchFamily="-110" charset="0"/>
              </a:rPr>
              <a:t>Disallow:</a:t>
            </a:r>
            <a:r>
              <a:rPr lang="en-US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0" y="6027003"/>
            <a:ext cx="4846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Even Google has a </a:t>
            </a:r>
            <a:r>
              <a:rPr lang="en-US" dirty="0" err="1" smtClean="0">
                <a:solidFill>
                  <a:srgbClr val="FF0000"/>
                </a:solidFill>
              </a:rPr>
              <a:t>robots.txt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</a:t>
            </a:r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crawl architecture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684213" y="1754188"/>
            <a:ext cx="914400" cy="372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WWW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598613" y="1752600"/>
            <a:ext cx="1373187" cy="1219200"/>
            <a:chOff x="1598613" y="1752600"/>
            <a:chExt cx="1373187" cy="1219200"/>
          </a:xfrm>
        </p:grpSpPr>
        <p:sp>
          <p:nvSpPr>
            <p:cNvPr id="17442" name="Rectangle 6"/>
            <p:cNvSpPr>
              <a:spLocks noChangeArrowheads="1"/>
            </p:cNvSpPr>
            <p:nvPr/>
          </p:nvSpPr>
          <p:spPr bwMode="auto">
            <a:xfrm>
              <a:off x="2057400" y="1752600"/>
              <a:ext cx="914400" cy="762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DNS</a:t>
              </a:r>
            </a:p>
          </p:txBody>
        </p:sp>
        <p:sp>
          <p:nvSpPr>
            <p:cNvPr id="17443" name="Line 14"/>
            <p:cNvSpPr>
              <a:spLocks noChangeShapeType="1"/>
            </p:cNvSpPr>
            <p:nvPr/>
          </p:nvSpPr>
          <p:spPr bwMode="auto">
            <a:xfrm flipH="1">
              <a:off x="1598613" y="2128838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4" name="Line 15"/>
            <p:cNvSpPr>
              <a:spLocks noChangeShapeType="1"/>
            </p:cNvSpPr>
            <p:nvPr/>
          </p:nvSpPr>
          <p:spPr bwMode="auto">
            <a:xfrm>
              <a:off x="2514600" y="2514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971800" y="2133600"/>
            <a:ext cx="1371600" cy="3352800"/>
            <a:chOff x="2971800" y="2133600"/>
            <a:chExt cx="1371600" cy="3352800"/>
          </a:xfrm>
        </p:grpSpPr>
        <p:sp>
          <p:nvSpPr>
            <p:cNvPr id="17440" name="Rectangle 7"/>
            <p:cNvSpPr>
              <a:spLocks noChangeArrowheads="1"/>
            </p:cNvSpPr>
            <p:nvPr/>
          </p:nvSpPr>
          <p:spPr bwMode="auto">
            <a:xfrm>
              <a:off x="3429000" y="2133600"/>
              <a:ext cx="914400" cy="3352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Parse</a:t>
              </a:r>
            </a:p>
          </p:txBody>
        </p:sp>
        <p:sp>
          <p:nvSpPr>
            <p:cNvPr id="17441" name="Line 17"/>
            <p:cNvSpPr>
              <a:spLocks noChangeShapeType="1"/>
            </p:cNvSpPr>
            <p:nvPr/>
          </p:nvSpPr>
          <p:spPr bwMode="auto">
            <a:xfrm>
              <a:off x="2971800" y="3810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4343400" y="1981200"/>
            <a:ext cx="1371600" cy="3500438"/>
            <a:chOff x="4343400" y="1981200"/>
            <a:chExt cx="1371600" cy="3500438"/>
          </a:xfrm>
        </p:grpSpPr>
        <p:sp>
          <p:nvSpPr>
            <p:cNvPr id="17436" name="Rectangle 8"/>
            <p:cNvSpPr>
              <a:spLocks noChangeArrowheads="1"/>
            </p:cNvSpPr>
            <p:nvPr/>
          </p:nvSpPr>
          <p:spPr bwMode="auto">
            <a:xfrm>
              <a:off x="4800600" y="3505200"/>
              <a:ext cx="914400" cy="19764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/>
                <a:t>Content</a:t>
              </a:r>
            </a:p>
            <a:p>
              <a:pPr algn="ctr"/>
              <a:r>
                <a:rPr lang="en-US" sz="2000"/>
                <a:t>seen?</a:t>
              </a:r>
            </a:p>
          </p:txBody>
        </p:sp>
        <p:sp>
          <p:nvSpPr>
            <p:cNvPr id="17437" name="AutoShape 11"/>
            <p:cNvSpPr>
              <a:spLocks noChangeArrowheads="1"/>
            </p:cNvSpPr>
            <p:nvPr/>
          </p:nvSpPr>
          <p:spPr bwMode="auto">
            <a:xfrm>
              <a:off x="4800600" y="1981200"/>
              <a:ext cx="914400" cy="990600"/>
            </a:xfrm>
            <a:prstGeom prst="can">
              <a:avLst>
                <a:gd name="adj" fmla="val 27083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Doc</a:t>
              </a:r>
            </a:p>
            <a:p>
              <a:pPr algn="ctr"/>
              <a:r>
                <a:rPr lang="en-US"/>
                <a:t>FP’s</a:t>
              </a:r>
            </a:p>
          </p:txBody>
        </p:sp>
        <p:sp>
          <p:nvSpPr>
            <p:cNvPr id="17438" name="Line 18"/>
            <p:cNvSpPr>
              <a:spLocks noChangeShapeType="1"/>
            </p:cNvSpPr>
            <p:nvPr/>
          </p:nvSpPr>
          <p:spPr bwMode="auto">
            <a:xfrm>
              <a:off x="4343400" y="3810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9" name="Line 21"/>
            <p:cNvSpPr>
              <a:spLocks noChangeShapeType="1"/>
            </p:cNvSpPr>
            <p:nvPr/>
          </p:nvSpPr>
          <p:spPr bwMode="auto">
            <a:xfrm>
              <a:off x="52578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7010400" y="1905000"/>
            <a:ext cx="1295400" cy="3581400"/>
            <a:chOff x="7010400" y="1905000"/>
            <a:chExt cx="1295400" cy="3581400"/>
          </a:xfrm>
        </p:grpSpPr>
        <p:sp>
          <p:nvSpPr>
            <p:cNvPr id="17432" name="Rectangle 10"/>
            <p:cNvSpPr>
              <a:spLocks noChangeArrowheads="1"/>
            </p:cNvSpPr>
            <p:nvPr/>
          </p:nvSpPr>
          <p:spPr bwMode="auto">
            <a:xfrm>
              <a:off x="7391400" y="3509963"/>
              <a:ext cx="914400" cy="197643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Dup</a:t>
              </a:r>
            </a:p>
            <a:p>
              <a:pPr algn="ctr"/>
              <a:r>
                <a:rPr lang="en-US"/>
                <a:t>URL</a:t>
              </a:r>
            </a:p>
            <a:p>
              <a:pPr algn="ctr"/>
              <a:r>
                <a:rPr lang="en-US"/>
                <a:t>elim</a:t>
              </a:r>
            </a:p>
          </p:txBody>
        </p:sp>
        <p:sp>
          <p:nvSpPr>
            <p:cNvPr id="17433" name="AutoShape 12"/>
            <p:cNvSpPr>
              <a:spLocks noChangeArrowheads="1"/>
            </p:cNvSpPr>
            <p:nvPr/>
          </p:nvSpPr>
          <p:spPr bwMode="auto">
            <a:xfrm>
              <a:off x="7391400" y="1905000"/>
              <a:ext cx="914400" cy="1066800"/>
            </a:xfrm>
            <a:prstGeom prst="can">
              <a:avLst>
                <a:gd name="adj" fmla="val 29167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URL</a:t>
              </a:r>
            </a:p>
            <a:p>
              <a:pPr algn="ctr"/>
              <a:r>
                <a:rPr lang="en-US"/>
                <a:t>set</a:t>
              </a:r>
            </a:p>
          </p:txBody>
        </p:sp>
        <p:sp>
          <p:nvSpPr>
            <p:cNvPr id="17434" name="Line 20"/>
            <p:cNvSpPr>
              <a:spLocks noChangeShapeType="1"/>
            </p:cNvSpPr>
            <p:nvPr/>
          </p:nvSpPr>
          <p:spPr bwMode="auto">
            <a:xfrm>
              <a:off x="7010400" y="38100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5" name="Line 22"/>
            <p:cNvSpPr>
              <a:spLocks noChangeShapeType="1"/>
            </p:cNvSpPr>
            <p:nvPr/>
          </p:nvSpPr>
          <p:spPr bwMode="auto">
            <a:xfrm>
              <a:off x="78486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590800" y="5486400"/>
            <a:ext cx="5257800" cy="990600"/>
            <a:chOff x="2590800" y="5486400"/>
            <a:chExt cx="5257800" cy="990600"/>
          </a:xfrm>
        </p:grpSpPr>
        <p:sp>
          <p:nvSpPr>
            <p:cNvPr id="17427" name="Rectangle 13"/>
            <p:cNvSpPr>
              <a:spLocks noChangeArrowheads="1"/>
            </p:cNvSpPr>
            <p:nvPr/>
          </p:nvSpPr>
          <p:spPr bwMode="auto">
            <a:xfrm>
              <a:off x="3200400" y="5791200"/>
              <a:ext cx="3962400" cy="685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URL</a:t>
              </a:r>
              <a:r>
                <a:rPr lang="en-US" dirty="0" smtClean="0"/>
                <a:t> Queue</a:t>
              </a:r>
              <a:endParaRPr lang="en-US" dirty="0"/>
            </a:p>
          </p:txBody>
        </p:sp>
        <p:sp>
          <p:nvSpPr>
            <p:cNvPr id="17428" name="Line 23"/>
            <p:cNvSpPr>
              <a:spLocks noChangeShapeType="1"/>
            </p:cNvSpPr>
            <p:nvPr/>
          </p:nvSpPr>
          <p:spPr bwMode="auto">
            <a:xfrm flipH="1">
              <a:off x="7162800" y="61722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9" name="Line 24"/>
            <p:cNvSpPr>
              <a:spLocks noChangeShapeType="1"/>
            </p:cNvSpPr>
            <p:nvPr/>
          </p:nvSpPr>
          <p:spPr bwMode="auto">
            <a:xfrm flipV="1">
              <a:off x="7848600" y="54864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0" name="Line 26"/>
            <p:cNvSpPr>
              <a:spLocks noChangeShapeType="1"/>
            </p:cNvSpPr>
            <p:nvPr/>
          </p:nvSpPr>
          <p:spPr bwMode="auto">
            <a:xfrm flipH="1">
              <a:off x="2590800" y="6172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1" name="Line 27"/>
            <p:cNvSpPr>
              <a:spLocks noChangeShapeType="1"/>
            </p:cNvSpPr>
            <p:nvPr/>
          </p:nvSpPr>
          <p:spPr bwMode="auto">
            <a:xfrm flipV="1">
              <a:off x="2590800" y="54864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5715000" y="1981200"/>
            <a:ext cx="1295400" cy="3500438"/>
            <a:chOff x="5715000" y="1981200"/>
            <a:chExt cx="1295400" cy="3500438"/>
          </a:xfrm>
        </p:grpSpPr>
        <p:sp>
          <p:nvSpPr>
            <p:cNvPr id="17423" name="Rectangle 9"/>
            <p:cNvSpPr>
              <a:spLocks noChangeArrowheads="1"/>
            </p:cNvSpPr>
            <p:nvPr/>
          </p:nvSpPr>
          <p:spPr bwMode="auto">
            <a:xfrm>
              <a:off x="6096000" y="3505200"/>
              <a:ext cx="914400" cy="19764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URL</a:t>
              </a:r>
            </a:p>
            <a:p>
              <a:pPr algn="ctr"/>
              <a:r>
                <a:rPr lang="en-US"/>
                <a:t>filter</a:t>
              </a:r>
            </a:p>
          </p:txBody>
        </p:sp>
        <p:sp>
          <p:nvSpPr>
            <p:cNvPr id="17424" name="Line 19"/>
            <p:cNvSpPr>
              <a:spLocks noChangeShapeType="1"/>
            </p:cNvSpPr>
            <p:nvPr/>
          </p:nvSpPr>
          <p:spPr bwMode="auto">
            <a:xfrm>
              <a:off x="5715000" y="38100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5" name="AutoShape 28"/>
            <p:cNvSpPr>
              <a:spLocks noChangeArrowheads="1"/>
            </p:cNvSpPr>
            <p:nvPr/>
          </p:nvSpPr>
          <p:spPr bwMode="auto">
            <a:xfrm>
              <a:off x="6096000" y="1981200"/>
              <a:ext cx="914400" cy="990600"/>
            </a:xfrm>
            <a:prstGeom prst="can">
              <a:avLst>
                <a:gd name="adj" fmla="val 27083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robots</a:t>
              </a:r>
            </a:p>
            <a:p>
              <a:pPr algn="ctr"/>
              <a:r>
                <a:rPr lang="en-US"/>
                <a:t>filters</a:t>
              </a:r>
            </a:p>
          </p:txBody>
        </p:sp>
        <p:sp>
          <p:nvSpPr>
            <p:cNvPr id="17426" name="Line 29"/>
            <p:cNvSpPr>
              <a:spLocks noChangeShapeType="1"/>
            </p:cNvSpPr>
            <p:nvPr/>
          </p:nvSpPr>
          <p:spPr bwMode="auto">
            <a:xfrm>
              <a:off x="65532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600200" y="2971800"/>
            <a:ext cx="1371600" cy="2509838"/>
            <a:chOff x="1600200" y="2971800"/>
            <a:chExt cx="1371600" cy="2509838"/>
          </a:xfrm>
        </p:grpSpPr>
        <p:sp>
          <p:nvSpPr>
            <p:cNvPr id="17420" name="Rectangle 5"/>
            <p:cNvSpPr>
              <a:spLocks noChangeArrowheads="1"/>
            </p:cNvSpPr>
            <p:nvPr/>
          </p:nvSpPr>
          <p:spPr bwMode="auto">
            <a:xfrm>
              <a:off x="2057400" y="2971800"/>
              <a:ext cx="914400" cy="25098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Fetch</a:t>
              </a:r>
            </a:p>
          </p:txBody>
        </p:sp>
        <p:sp>
          <p:nvSpPr>
            <p:cNvPr id="17421" name="Line 16"/>
            <p:cNvSpPr>
              <a:spLocks noChangeShapeType="1"/>
            </p:cNvSpPr>
            <p:nvPr/>
          </p:nvSpPr>
          <p:spPr bwMode="auto">
            <a:xfrm>
              <a:off x="1600200" y="3810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2" name="Line 16"/>
            <p:cNvSpPr>
              <a:spLocks noChangeShapeType="1"/>
            </p:cNvSpPr>
            <p:nvPr/>
          </p:nvSpPr>
          <p:spPr bwMode="auto">
            <a:xfrm rot="10800000">
              <a:off x="1600200" y="35814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crawler scale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biggest challenges for web crawlers is dealing with the size of the web</a:t>
            </a:r>
          </a:p>
          <a:p>
            <a:r>
              <a:rPr lang="en-US" dirty="0" smtClean="0"/>
              <a:t>How many web pages per second would we need to download to obtain 1 billion web pages in a month?</a:t>
            </a:r>
          </a:p>
          <a:p>
            <a:pPr lvl="1"/>
            <a:r>
              <a:rPr lang="en-US" dirty="0" smtClean="0"/>
              <a:t>30 </a:t>
            </a:r>
            <a:r>
              <a:rPr lang="en-US" dirty="0" err="1" smtClean="0"/>
              <a:t>d</a:t>
            </a:r>
            <a:r>
              <a:rPr lang="en-US" dirty="0" smtClean="0"/>
              <a:t> * 24 </a:t>
            </a:r>
            <a:r>
              <a:rPr lang="en-US" dirty="0" err="1" smtClean="0"/>
              <a:t>h</a:t>
            </a:r>
            <a:r>
              <a:rPr lang="en-US" dirty="0" smtClean="0"/>
              <a:t> * 60 </a:t>
            </a:r>
            <a:r>
              <a:rPr lang="en-US" dirty="0" err="1" smtClean="0"/>
              <a:t>m</a:t>
            </a:r>
            <a:r>
              <a:rPr lang="en-US" dirty="0" smtClean="0"/>
              <a:t> * 60 </a:t>
            </a:r>
            <a:r>
              <a:rPr lang="en-US" dirty="0" err="1" smtClean="0"/>
              <a:t>s</a:t>
            </a:r>
            <a:r>
              <a:rPr lang="en-US" dirty="0" smtClean="0"/>
              <a:t> = 2,592,000</a:t>
            </a:r>
          </a:p>
          <a:p>
            <a:pPr lvl="1"/>
            <a:r>
              <a:rPr lang="en-US" dirty="0" smtClean="0"/>
              <a:t>1,000,000,000/2,592,000 = </a:t>
            </a:r>
            <a:r>
              <a:rPr lang="en-US" dirty="0" smtClean="0">
                <a:solidFill>
                  <a:srgbClr val="FF0000"/>
                </a:solidFill>
              </a:rPr>
              <a:t>385 pages/sec</a:t>
            </a:r>
          </a:p>
          <a:p>
            <a:r>
              <a:rPr lang="en-US" dirty="0" smtClean="0"/>
              <a:t>Have to be multithreaded/multi-computer</a:t>
            </a:r>
          </a:p>
          <a:p>
            <a:r>
              <a:rPr lang="en-US" dirty="0" smtClean="0"/>
              <a:t>Logistics become trickier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crawler scale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915400" cy="4876800"/>
          </a:xfrm>
        </p:spPr>
        <p:txBody>
          <a:bodyPr/>
          <a:lstStyle/>
          <a:p>
            <a:r>
              <a:rPr lang="en-US" dirty="0" smtClean="0"/>
              <a:t>What complications does this </a:t>
            </a:r>
            <a:r>
              <a:rPr lang="en-US" dirty="0" smtClean="0"/>
              <a:t>create?</a:t>
            </a:r>
          </a:p>
          <a:p>
            <a:pPr lvl="1"/>
            <a:r>
              <a:rPr lang="en-US" dirty="0" smtClean="0"/>
              <a:t>Can’t hit same web server</a:t>
            </a:r>
          </a:p>
          <a:p>
            <a:pPr lvl="2"/>
            <a:r>
              <a:rPr lang="en-US" dirty="0" smtClean="0"/>
              <a:t>Often pages point to pages on the same server</a:t>
            </a:r>
          </a:p>
          <a:p>
            <a:pPr lvl="2"/>
            <a:r>
              <a:rPr lang="en-US" dirty="0" smtClean="0"/>
              <a:t>Can’t just wait… need to keep servers busy</a:t>
            </a:r>
          </a:p>
          <a:p>
            <a:pPr lvl="2"/>
            <a:r>
              <a:rPr lang="en-US" dirty="0" smtClean="0"/>
              <a:t>Cache </a:t>
            </a:r>
            <a:r>
              <a:rPr lang="en-US" dirty="0" err="1" smtClean="0"/>
              <a:t>robots.txt</a:t>
            </a:r>
            <a:endParaRPr lang="en-US" dirty="0" smtClean="0"/>
          </a:p>
          <a:p>
            <a:pPr lvl="1"/>
            <a:r>
              <a:rPr lang="en-US" dirty="0" smtClean="0"/>
              <a:t>Distributed computing</a:t>
            </a:r>
          </a:p>
          <a:p>
            <a:pPr lvl="2"/>
            <a:r>
              <a:rPr lang="en-US" dirty="0" smtClean="0"/>
              <a:t>Duplicate URL detection</a:t>
            </a:r>
          </a:p>
          <a:p>
            <a:pPr lvl="2"/>
            <a:r>
              <a:rPr lang="en-US" dirty="0" smtClean="0"/>
              <a:t>Keeping track of who’s doing what</a:t>
            </a:r>
          </a:p>
          <a:p>
            <a:pPr lvl="2"/>
            <a:r>
              <a:rPr lang="en-US" dirty="0" smtClean="0"/>
              <a:t>Cache DNS lookup since it’s slow</a:t>
            </a:r>
          </a:p>
          <a:p>
            <a:r>
              <a:rPr lang="en-US" dirty="0" smtClean="0"/>
              <a:t>The URL queue becomes an important data structure to try and prioritize things appropriately</a:t>
            </a:r>
          </a:p>
          <a:p>
            <a:pPr lvl="1"/>
            <a:r>
              <a:rPr lang="en-US" dirty="0" smtClean="0"/>
              <a:t>Can’t just do a priority queue!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URL frontier: Mercator scheme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3200400" y="2209800"/>
            <a:ext cx="3124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Prioritizer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809875" y="3851275"/>
            <a:ext cx="4268788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Biased front queue selector</a:t>
            </a:r>
          </a:p>
          <a:p>
            <a:pPr algn="ctr"/>
            <a:r>
              <a:rPr lang="en-US"/>
              <a:t>Back queue router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3200400" y="5791200"/>
            <a:ext cx="3124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Back queue selector</a:t>
            </a: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2209800" y="3048000"/>
            <a:ext cx="5181600" cy="482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hlink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K</a:t>
            </a:r>
            <a:r>
              <a:rPr lang="en-US"/>
              <a:t> front queues</a:t>
            </a:r>
            <a:endParaRPr lang="en-US" i="1"/>
          </a:p>
        </p:txBody>
      </p:sp>
      <p:sp>
        <p:nvSpPr>
          <p:cNvPr id="27655" name="Text Box 8"/>
          <p:cNvSpPr txBox="1">
            <a:spLocks noChangeArrowheads="1"/>
          </p:cNvSpPr>
          <p:nvPr/>
        </p:nvSpPr>
        <p:spPr bwMode="auto">
          <a:xfrm>
            <a:off x="1981200" y="4816475"/>
            <a:ext cx="5715000" cy="847725"/>
          </a:xfrm>
          <a:prstGeom prst="rect">
            <a:avLst/>
          </a:prstGeom>
          <a:solidFill>
            <a:srgbClr val="FFFF99"/>
          </a:solidFill>
          <a:ln w="25400">
            <a:solidFill>
              <a:srgbClr val="00A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B</a:t>
            </a:r>
            <a:r>
              <a:rPr lang="en-US"/>
              <a:t> back queues</a:t>
            </a:r>
          </a:p>
          <a:p>
            <a:pPr algn="ctr"/>
            <a:r>
              <a:rPr lang="en-US"/>
              <a:t>Single host on each</a:t>
            </a:r>
            <a:endParaRPr lang="en-US" i="1"/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>
            <a:off x="38862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40386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>
            <a:off x="41910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>
            <a:off x="43434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44958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>
            <a:off x="46482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48006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49530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4" name="Line 17"/>
          <p:cNvSpPr>
            <a:spLocks noChangeShapeType="1"/>
          </p:cNvSpPr>
          <p:nvPr/>
        </p:nvSpPr>
        <p:spPr bwMode="auto">
          <a:xfrm>
            <a:off x="51054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5" name="Line 18"/>
          <p:cNvSpPr>
            <a:spLocks noChangeShapeType="1"/>
          </p:cNvSpPr>
          <p:nvPr/>
        </p:nvSpPr>
        <p:spPr bwMode="auto">
          <a:xfrm>
            <a:off x="52578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6" name="Line 19"/>
          <p:cNvSpPr>
            <a:spLocks noChangeShapeType="1"/>
          </p:cNvSpPr>
          <p:nvPr/>
        </p:nvSpPr>
        <p:spPr bwMode="auto">
          <a:xfrm>
            <a:off x="54102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7" name="Line 20"/>
          <p:cNvSpPr>
            <a:spLocks noChangeShapeType="1"/>
          </p:cNvSpPr>
          <p:nvPr/>
        </p:nvSpPr>
        <p:spPr bwMode="auto">
          <a:xfrm>
            <a:off x="55626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8" name="Line 21"/>
          <p:cNvSpPr>
            <a:spLocks noChangeShapeType="1"/>
          </p:cNvSpPr>
          <p:nvPr/>
        </p:nvSpPr>
        <p:spPr bwMode="auto">
          <a:xfrm>
            <a:off x="38862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9" name="Line 33"/>
          <p:cNvSpPr>
            <a:spLocks noChangeShapeType="1"/>
          </p:cNvSpPr>
          <p:nvPr/>
        </p:nvSpPr>
        <p:spPr bwMode="auto">
          <a:xfrm>
            <a:off x="38862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0" name="Line 34"/>
          <p:cNvSpPr>
            <a:spLocks noChangeShapeType="1"/>
          </p:cNvSpPr>
          <p:nvPr/>
        </p:nvSpPr>
        <p:spPr bwMode="auto">
          <a:xfrm>
            <a:off x="4038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1" name="Line 35"/>
          <p:cNvSpPr>
            <a:spLocks noChangeShapeType="1"/>
          </p:cNvSpPr>
          <p:nvPr/>
        </p:nvSpPr>
        <p:spPr bwMode="auto">
          <a:xfrm>
            <a:off x="4191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2" name="Line 36"/>
          <p:cNvSpPr>
            <a:spLocks noChangeShapeType="1"/>
          </p:cNvSpPr>
          <p:nvPr/>
        </p:nvSpPr>
        <p:spPr bwMode="auto">
          <a:xfrm>
            <a:off x="4343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3" name="Line 37"/>
          <p:cNvSpPr>
            <a:spLocks noChangeShapeType="1"/>
          </p:cNvSpPr>
          <p:nvPr/>
        </p:nvSpPr>
        <p:spPr bwMode="auto">
          <a:xfrm>
            <a:off x="44958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4" name="Line 38"/>
          <p:cNvSpPr>
            <a:spLocks noChangeShapeType="1"/>
          </p:cNvSpPr>
          <p:nvPr/>
        </p:nvSpPr>
        <p:spPr bwMode="auto">
          <a:xfrm>
            <a:off x="46482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5" name="Line 39"/>
          <p:cNvSpPr>
            <a:spLocks noChangeShapeType="1"/>
          </p:cNvSpPr>
          <p:nvPr/>
        </p:nvSpPr>
        <p:spPr bwMode="auto">
          <a:xfrm>
            <a:off x="4800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6" name="Line 40"/>
          <p:cNvSpPr>
            <a:spLocks noChangeShapeType="1"/>
          </p:cNvSpPr>
          <p:nvPr/>
        </p:nvSpPr>
        <p:spPr bwMode="auto">
          <a:xfrm>
            <a:off x="4953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7" name="Line 41"/>
          <p:cNvSpPr>
            <a:spLocks noChangeShapeType="1"/>
          </p:cNvSpPr>
          <p:nvPr/>
        </p:nvSpPr>
        <p:spPr bwMode="auto">
          <a:xfrm>
            <a:off x="5105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8" name="Line 42"/>
          <p:cNvSpPr>
            <a:spLocks noChangeShapeType="1"/>
          </p:cNvSpPr>
          <p:nvPr/>
        </p:nvSpPr>
        <p:spPr bwMode="auto">
          <a:xfrm>
            <a:off x="52578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79" name="Line 43"/>
          <p:cNvSpPr>
            <a:spLocks noChangeShapeType="1"/>
          </p:cNvSpPr>
          <p:nvPr/>
        </p:nvSpPr>
        <p:spPr bwMode="auto">
          <a:xfrm>
            <a:off x="54102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0" name="Line 44"/>
          <p:cNvSpPr>
            <a:spLocks noChangeShapeType="1"/>
          </p:cNvSpPr>
          <p:nvPr/>
        </p:nvSpPr>
        <p:spPr bwMode="auto">
          <a:xfrm>
            <a:off x="5562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1" name="Line 45"/>
          <p:cNvSpPr>
            <a:spLocks noChangeShapeType="1"/>
          </p:cNvSpPr>
          <p:nvPr/>
        </p:nvSpPr>
        <p:spPr bwMode="auto">
          <a:xfrm>
            <a:off x="38862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2" name="Line 46"/>
          <p:cNvSpPr>
            <a:spLocks noChangeShapeType="1"/>
          </p:cNvSpPr>
          <p:nvPr/>
        </p:nvSpPr>
        <p:spPr bwMode="auto">
          <a:xfrm>
            <a:off x="40386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3" name="Line 47"/>
          <p:cNvSpPr>
            <a:spLocks noChangeShapeType="1"/>
          </p:cNvSpPr>
          <p:nvPr/>
        </p:nvSpPr>
        <p:spPr bwMode="auto">
          <a:xfrm>
            <a:off x="41910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4" name="Line 48"/>
          <p:cNvSpPr>
            <a:spLocks noChangeShapeType="1"/>
          </p:cNvSpPr>
          <p:nvPr/>
        </p:nvSpPr>
        <p:spPr bwMode="auto">
          <a:xfrm>
            <a:off x="4343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5" name="Line 49"/>
          <p:cNvSpPr>
            <a:spLocks noChangeShapeType="1"/>
          </p:cNvSpPr>
          <p:nvPr/>
        </p:nvSpPr>
        <p:spPr bwMode="auto">
          <a:xfrm>
            <a:off x="44958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6" name="Line 50"/>
          <p:cNvSpPr>
            <a:spLocks noChangeShapeType="1"/>
          </p:cNvSpPr>
          <p:nvPr/>
        </p:nvSpPr>
        <p:spPr bwMode="auto">
          <a:xfrm>
            <a:off x="46482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7" name="Line 51"/>
          <p:cNvSpPr>
            <a:spLocks noChangeShapeType="1"/>
          </p:cNvSpPr>
          <p:nvPr/>
        </p:nvSpPr>
        <p:spPr bwMode="auto">
          <a:xfrm>
            <a:off x="48006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8" name="Line 52"/>
          <p:cNvSpPr>
            <a:spLocks noChangeShapeType="1"/>
          </p:cNvSpPr>
          <p:nvPr/>
        </p:nvSpPr>
        <p:spPr bwMode="auto">
          <a:xfrm>
            <a:off x="49530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9" name="Line 53"/>
          <p:cNvSpPr>
            <a:spLocks noChangeShapeType="1"/>
          </p:cNvSpPr>
          <p:nvPr/>
        </p:nvSpPr>
        <p:spPr bwMode="auto">
          <a:xfrm>
            <a:off x="5105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0" name="Line 54"/>
          <p:cNvSpPr>
            <a:spLocks noChangeShapeType="1"/>
          </p:cNvSpPr>
          <p:nvPr/>
        </p:nvSpPr>
        <p:spPr bwMode="auto">
          <a:xfrm>
            <a:off x="52578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1" name="Line 55"/>
          <p:cNvSpPr>
            <a:spLocks noChangeShapeType="1"/>
          </p:cNvSpPr>
          <p:nvPr/>
        </p:nvSpPr>
        <p:spPr bwMode="auto">
          <a:xfrm>
            <a:off x="54102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2" name="Line 56"/>
          <p:cNvSpPr>
            <a:spLocks noChangeShapeType="1"/>
          </p:cNvSpPr>
          <p:nvPr/>
        </p:nvSpPr>
        <p:spPr bwMode="auto">
          <a:xfrm>
            <a:off x="55626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3" name="Line 57"/>
          <p:cNvSpPr>
            <a:spLocks noChangeShapeType="1"/>
          </p:cNvSpPr>
          <p:nvPr/>
        </p:nvSpPr>
        <p:spPr bwMode="auto">
          <a:xfrm>
            <a:off x="4038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4" name="Line 58"/>
          <p:cNvSpPr>
            <a:spLocks noChangeShapeType="1"/>
          </p:cNvSpPr>
          <p:nvPr/>
        </p:nvSpPr>
        <p:spPr bwMode="auto">
          <a:xfrm>
            <a:off x="41910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5" name="Line 59"/>
          <p:cNvSpPr>
            <a:spLocks noChangeShapeType="1"/>
          </p:cNvSpPr>
          <p:nvPr/>
        </p:nvSpPr>
        <p:spPr bwMode="auto">
          <a:xfrm>
            <a:off x="43434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6" name="Line 60"/>
          <p:cNvSpPr>
            <a:spLocks noChangeShapeType="1"/>
          </p:cNvSpPr>
          <p:nvPr/>
        </p:nvSpPr>
        <p:spPr bwMode="auto">
          <a:xfrm>
            <a:off x="44958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7" name="Line 61"/>
          <p:cNvSpPr>
            <a:spLocks noChangeShapeType="1"/>
          </p:cNvSpPr>
          <p:nvPr/>
        </p:nvSpPr>
        <p:spPr bwMode="auto">
          <a:xfrm>
            <a:off x="46482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8" name="Line 62"/>
          <p:cNvSpPr>
            <a:spLocks noChangeShapeType="1"/>
          </p:cNvSpPr>
          <p:nvPr/>
        </p:nvSpPr>
        <p:spPr bwMode="auto">
          <a:xfrm>
            <a:off x="4800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9" name="Line 63"/>
          <p:cNvSpPr>
            <a:spLocks noChangeShapeType="1"/>
          </p:cNvSpPr>
          <p:nvPr/>
        </p:nvSpPr>
        <p:spPr bwMode="auto">
          <a:xfrm>
            <a:off x="49530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0" name="Line 64"/>
          <p:cNvSpPr>
            <a:spLocks noChangeShapeType="1"/>
          </p:cNvSpPr>
          <p:nvPr/>
        </p:nvSpPr>
        <p:spPr bwMode="auto">
          <a:xfrm>
            <a:off x="51054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1" name="Line 65"/>
          <p:cNvSpPr>
            <a:spLocks noChangeShapeType="1"/>
          </p:cNvSpPr>
          <p:nvPr/>
        </p:nvSpPr>
        <p:spPr bwMode="auto">
          <a:xfrm>
            <a:off x="52578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2" name="Line 66"/>
          <p:cNvSpPr>
            <a:spLocks noChangeShapeType="1"/>
          </p:cNvSpPr>
          <p:nvPr/>
        </p:nvSpPr>
        <p:spPr bwMode="auto">
          <a:xfrm>
            <a:off x="54102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3" name="Line 67"/>
          <p:cNvSpPr>
            <a:spLocks noChangeShapeType="1"/>
          </p:cNvSpPr>
          <p:nvPr/>
        </p:nvSpPr>
        <p:spPr bwMode="auto">
          <a:xfrm>
            <a:off x="5562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4" name="Line 68"/>
          <p:cNvSpPr>
            <a:spLocks noChangeShapeType="1"/>
          </p:cNvSpPr>
          <p:nvPr/>
        </p:nvSpPr>
        <p:spPr bwMode="auto">
          <a:xfrm>
            <a:off x="48006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5" name="Line 69"/>
          <p:cNvSpPr>
            <a:spLocks noChangeShapeType="1"/>
          </p:cNvSpPr>
          <p:nvPr/>
        </p:nvSpPr>
        <p:spPr bwMode="auto">
          <a:xfrm>
            <a:off x="4800600" y="640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6" name="Text Box 70"/>
          <p:cNvSpPr txBox="1">
            <a:spLocks noChangeArrowheads="1"/>
          </p:cNvSpPr>
          <p:nvPr/>
        </p:nvSpPr>
        <p:spPr bwMode="auto">
          <a:xfrm>
            <a:off x="4310063" y="1524000"/>
            <a:ext cx="947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/>
              <a:t>URLs</a:t>
            </a:r>
          </a:p>
        </p:txBody>
      </p:sp>
      <p:sp>
        <p:nvSpPr>
          <p:cNvPr id="27707" name="Text Box 71"/>
          <p:cNvSpPr txBox="1">
            <a:spLocks noChangeArrowheads="1"/>
          </p:cNvSpPr>
          <p:nvPr/>
        </p:nvSpPr>
        <p:spPr bwMode="auto">
          <a:xfrm>
            <a:off x="2924175" y="6477000"/>
            <a:ext cx="411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/>
              <a:t>Crawl thread requesting URL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52400" y="2895600"/>
            <a:ext cx="19543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manages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URL priority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200" y="4807803"/>
            <a:ext cx="1938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enforce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“politeness”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/>
              <a:t>Administrative</a:t>
            </a:r>
            <a:endParaRPr lang="en-US" sz="4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Midterm</a:t>
            </a:r>
          </a:p>
          <a:p>
            <a:pPr eaLnBrk="1" hangingPunct="1"/>
            <a:r>
              <a:rPr lang="en-US" sz="3200" dirty="0" smtClean="0"/>
              <a:t>Collaboration on </a:t>
            </a:r>
            <a:r>
              <a:rPr lang="en-US" sz="3200" dirty="0" err="1" smtClean="0"/>
              <a:t>homeworks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Priority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dirty="0" err="1">
                <a:solidFill>
                  <a:srgbClr val="C00000"/>
                </a:solidFill>
              </a:rPr>
              <a:t>Prioritizer</a:t>
            </a:r>
            <a:r>
              <a:rPr lang="en-US" sz="3000" dirty="0">
                <a:solidFill>
                  <a:srgbClr val="C00000"/>
                </a:solidFill>
              </a:rPr>
              <a:t> assigns to URL an integer priority between 1 and </a:t>
            </a:r>
            <a:r>
              <a:rPr lang="en-US" sz="3000" i="1" dirty="0">
                <a:solidFill>
                  <a:srgbClr val="C00000"/>
                </a:solidFill>
              </a:rPr>
              <a:t>K</a:t>
            </a:r>
            <a:endParaRPr lang="en-US" sz="3000" dirty="0">
              <a:solidFill>
                <a:srgbClr val="C00000"/>
              </a:solidFill>
            </a:endParaRPr>
          </a:p>
          <a:p>
            <a:pPr lvl="1" eaLnBrk="1" hangingPunct="1"/>
            <a:r>
              <a:rPr lang="en-US" sz="2800" dirty="0"/>
              <a:t>Appends URL to corresponding queue</a:t>
            </a:r>
          </a:p>
          <a:p>
            <a:pPr eaLnBrk="1" hangingPunct="1"/>
            <a:r>
              <a:rPr lang="en-US" sz="3000" dirty="0">
                <a:solidFill>
                  <a:srgbClr val="C00000"/>
                </a:solidFill>
              </a:rPr>
              <a:t>Heuristics for assigning </a:t>
            </a:r>
            <a:r>
              <a:rPr lang="en-US" sz="3000" dirty="0" smtClean="0">
                <a:solidFill>
                  <a:srgbClr val="C00000"/>
                </a:solidFill>
              </a:rPr>
              <a:t>priority?</a:t>
            </a:r>
          </a:p>
          <a:p>
            <a:pPr lvl="1" eaLnBrk="1" hangingPunct="1"/>
            <a:r>
              <a:rPr lang="en-US" sz="2800" dirty="0"/>
              <a:t>Refresh rate sampled from previous </a:t>
            </a:r>
            <a:r>
              <a:rPr lang="en-US" sz="2800" dirty="0" smtClean="0"/>
              <a:t>crawls</a:t>
            </a:r>
          </a:p>
          <a:p>
            <a:pPr lvl="1" eaLnBrk="1" hangingPunct="1"/>
            <a:r>
              <a:rPr lang="en-US" sz="2800" dirty="0" smtClean="0"/>
              <a:t>Importance</a:t>
            </a:r>
          </a:p>
          <a:p>
            <a:pPr lvl="1" eaLnBrk="1" hangingPunct="1"/>
            <a:r>
              <a:rPr lang="en-US" sz="2800" dirty="0"/>
              <a:t>Application-specific (e.g., “crawl news sites more often”)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Resources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IIR Chapter 20</a:t>
            </a:r>
          </a:p>
          <a:p>
            <a:pPr eaLnBrk="1" hangingPunct="1"/>
            <a:r>
              <a:rPr lang="en-US" sz="2400">
                <a:hlinkClick r:id="rId2"/>
              </a:rPr>
              <a:t>Mercator: A scalable, extensible web crawler (Heydon et al. 1999)</a:t>
            </a:r>
            <a:r>
              <a:rPr lang="en-US" sz="2400"/>
              <a:t> </a:t>
            </a:r>
          </a:p>
          <a:p>
            <a:pPr eaLnBrk="1" hangingPunct="1"/>
            <a:r>
              <a:rPr lang="en-US">
                <a:hlinkClick r:id="rId3"/>
              </a:rPr>
              <a:t>A standard for robot exclusion</a:t>
            </a:r>
            <a:r>
              <a:rPr lang="en-US"/>
              <a:t> </a:t>
            </a:r>
          </a:p>
          <a:p>
            <a:pPr eaLnBrk="1" hangingPunct="1"/>
            <a:r>
              <a:rPr lang="en-US" sz="2400">
                <a:hlinkClick r:id="rId4"/>
              </a:rPr>
              <a:t>The WebGraph framework I: Compression techniques (Boldi et al. 2004)</a:t>
            </a: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search engines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876800"/>
          </a:xfrm>
        </p:spPr>
        <p:txBody>
          <a:bodyPr/>
          <a:lstStyle/>
          <a:p>
            <a:r>
              <a:rPr lang="en-US" sz="2000" dirty="0" smtClean="0"/>
              <a:t>What do you think will be the most important </a:t>
            </a:r>
            <a:r>
              <a:rPr lang="en-US" sz="2000" dirty="0" err="1" smtClean="0"/>
              <a:t>feature(s</a:t>
            </a:r>
            <a:r>
              <a:rPr lang="en-US" sz="2000" dirty="0" smtClean="0"/>
              <a:t>) in next-generation search algorithms?</a:t>
            </a:r>
          </a:p>
          <a:p>
            <a:r>
              <a:rPr lang="en-US" sz="2000" dirty="0" smtClean="0"/>
              <a:t>Is it better to have a broad, general search engine or one that is tailored to your needs?</a:t>
            </a:r>
          </a:p>
          <a:p>
            <a:r>
              <a:rPr lang="en-US" sz="2000" dirty="0" smtClean="0"/>
              <a:t>What new markets can be explored using a search engine?</a:t>
            </a:r>
          </a:p>
          <a:p>
            <a:r>
              <a:rPr lang="en-US" sz="2000" dirty="0" smtClean="0"/>
              <a:t>Some of these search engines are niche-</a:t>
            </a:r>
            <a:r>
              <a:rPr lang="en-US" sz="2000" dirty="0" err="1" smtClean="0"/>
              <a:t>speciﬁc</a:t>
            </a:r>
            <a:r>
              <a:rPr lang="en-US" sz="2000" dirty="0" smtClean="0"/>
              <a:t> sites and others are search aggregators. Is web search diverging in the direction of many topic-</a:t>
            </a:r>
            <a:r>
              <a:rPr lang="en-US" sz="2000" dirty="0" err="1" smtClean="0"/>
              <a:t>speciﬁc</a:t>
            </a:r>
            <a:r>
              <a:rPr lang="en-US" sz="2000" dirty="0" smtClean="0"/>
              <a:t> sites or converging to one large </a:t>
            </a:r>
            <a:r>
              <a:rPr lang="en-US" sz="2000" dirty="0" err="1" smtClean="0"/>
              <a:t>ﬁnd</a:t>
            </a:r>
            <a:r>
              <a:rPr lang="en-US" sz="2000" dirty="0" smtClean="0"/>
              <a:t>-everything site? Is one of these better? What should we be aiming for? </a:t>
            </a:r>
          </a:p>
          <a:p>
            <a:r>
              <a:rPr lang="en-US" sz="2000" dirty="0" smtClean="0"/>
              <a:t>What are the </a:t>
            </a:r>
            <a:r>
              <a:rPr lang="en-US" sz="2000" dirty="0" err="1" smtClean="0"/>
              <a:t>beneﬁts</a:t>
            </a:r>
            <a:r>
              <a:rPr lang="en-US" sz="2000" dirty="0" smtClean="0"/>
              <a:t> of live updating searches (</a:t>
            </a:r>
            <a:r>
              <a:rPr lang="en-US" sz="2000" dirty="0" err="1" smtClean="0"/>
              <a:t>Collecta</a:t>
            </a:r>
            <a:r>
              <a:rPr lang="en-US" sz="2000" dirty="0" smtClean="0"/>
              <a:t>) vs. previously indexed content (Google)?</a:t>
            </a:r>
          </a:p>
          <a:p>
            <a:r>
              <a:rPr lang="en-US" sz="2000" dirty="0" smtClean="0"/>
              <a:t>How do you think </a:t>
            </a:r>
            <a:r>
              <a:rPr lang="en-US" sz="2000" dirty="0" err="1" smtClean="0"/>
              <a:t>Collecta</a:t>
            </a:r>
            <a:r>
              <a:rPr lang="en-US" sz="2000" dirty="0" smtClean="0"/>
              <a:t> is able to </a:t>
            </a:r>
            <a:r>
              <a:rPr lang="en-US" sz="2000" dirty="0" err="1" smtClean="0"/>
              <a:t>ﬁnd</a:t>
            </a:r>
            <a:r>
              <a:rPr lang="en-US" sz="2000" dirty="0" smtClean="0"/>
              <a:t> results so quickly? </a:t>
            </a:r>
          </a:p>
          <a:p>
            <a:r>
              <a:rPr lang="en-US" sz="2000" dirty="0" smtClean="0"/>
              <a:t>The article mentions “inserting a human element into search.” What exactly does this mean? How can a web search include human power? Is that useful?</a:t>
            </a:r>
          </a:p>
          <a:p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topics with equations for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r>
              <a:rPr lang="en-US" sz="2400" dirty="0" smtClean="0"/>
              <a:t>Note this is not necessarily a complete list, but are ones that are relevant</a:t>
            </a:r>
          </a:p>
          <a:p>
            <a:pPr lvl="1"/>
            <a:r>
              <a:rPr lang="en-US" sz="2000" dirty="0" smtClean="0"/>
              <a:t>Heaps and </a:t>
            </a:r>
            <a:r>
              <a:rPr lang="en-US" sz="2000" dirty="0" err="1" smtClean="0"/>
              <a:t>Zipf’s</a:t>
            </a:r>
            <a:r>
              <a:rPr lang="en-US" sz="2000" dirty="0" smtClean="0"/>
              <a:t> law (you don’t need to know the exact equations, but you should understand the relationships they describe)</a:t>
            </a:r>
          </a:p>
          <a:p>
            <a:pPr lvl="1"/>
            <a:r>
              <a:rPr lang="en-US" sz="2000" dirty="0" smtClean="0"/>
              <a:t>Posting file compression</a:t>
            </a:r>
          </a:p>
          <a:p>
            <a:pPr lvl="1"/>
            <a:r>
              <a:rPr lang="en-US" sz="2000" dirty="0" err="1" smtClean="0"/>
              <a:t>Tf-</a:t>
            </a:r>
            <a:r>
              <a:rPr lang="en-US" sz="2000" dirty="0" err="1" smtClean="0"/>
              <a:t>I</a:t>
            </a:r>
            <a:r>
              <a:rPr lang="en-US" sz="2000" dirty="0" err="1" smtClean="0"/>
              <a:t>df</a:t>
            </a:r>
            <a:endParaRPr lang="en-US" sz="2000" dirty="0" smtClean="0"/>
          </a:p>
          <a:p>
            <a:pPr lvl="2"/>
            <a:r>
              <a:rPr lang="en-US" sz="1800" dirty="0" smtClean="0"/>
              <a:t>log and </a:t>
            </a:r>
            <a:r>
              <a:rPr lang="en-US" sz="1800" dirty="0" err="1" smtClean="0"/>
              <a:t>boolean</a:t>
            </a:r>
            <a:r>
              <a:rPr lang="en-US" sz="1800" dirty="0" smtClean="0"/>
              <a:t> term normalization</a:t>
            </a:r>
          </a:p>
          <a:p>
            <a:pPr lvl="2"/>
            <a:r>
              <a:rPr lang="en-US" sz="1800" dirty="0" err="1" smtClean="0"/>
              <a:t>idf</a:t>
            </a:r>
            <a:r>
              <a:rPr lang="en-US" sz="1800" dirty="0" smtClean="0"/>
              <a:t> term weighting</a:t>
            </a:r>
          </a:p>
          <a:p>
            <a:pPr lvl="2"/>
            <a:r>
              <a:rPr lang="en-US" sz="1800" dirty="0" smtClean="0"/>
              <a:t>cosign length normalization</a:t>
            </a:r>
          </a:p>
          <a:p>
            <a:pPr lvl="1"/>
            <a:r>
              <a:rPr lang="en-US" sz="2000" dirty="0" smtClean="0"/>
              <a:t>Evaluation</a:t>
            </a:r>
          </a:p>
          <a:p>
            <a:pPr lvl="2"/>
            <a:r>
              <a:rPr lang="en-US" sz="1800" dirty="0" smtClean="0"/>
              <a:t>Precision/recall</a:t>
            </a:r>
          </a:p>
          <a:p>
            <a:pPr lvl="2"/>
            <a:r>
              <a:rPr lang="en-US" sz="1800" dirty="0" smtClean="0"/>
              <a:t>F1</a:t>
            </a:r>
          </a:p>
          <a:p>
            <a:pPr lvl="2"/>
            <a:r>
              <a:rPr lang="en-US" sz="1800" dirty="0" smtClean="0"/>
              <a:t>MAP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572791" y="28956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572791" y="3200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572791" y="3505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572791" y="47244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572791" y="4114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72791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572791" y="38100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572791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572791" y="5334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572791" y="5638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620791" y="28956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620791" y="3200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620791" y="3505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4620791" y="44196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4620791" y="50292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620791" y="5334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4620791" y="5638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4620791" y="38100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4620791" y="41148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4620791" y="4724400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2030412"/>
            <a:ext cx="1534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153547" y="1981200"/>
            <a:ext cx="1534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2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 bwMode="auto">
          <a:xfrm>
            <a:off x="6712102" y="3352800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169302" y="3195935"/>
            <a:ext cx="1669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relevant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981200" y="6172200"/>
            <a:ext cx="2539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hich is better?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800747" y="2214265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800747" y="25190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800747" y="28238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00747" y="4043065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800747" y="3433465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00747" y="37382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00747" y="3128665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800747" y="43478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800747" y="46526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00747" y="49574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191644" y="2214265"/>
            <a:ext cx="381000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5191644" y="25190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191644" y="28238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191644" y="37382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5191644" y="43478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191644" y="46526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191644" y="49574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5191644" y="31286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5191644" y="34334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191644" y="4043065"/>
            <a:ext cx="381000" cy="228600"/>
          </a:xfrm>
          <a:prstGeom prst="ellipse">
            <a:avLst/>
          </a:prstGeom>
          <a:solidFill>
            <a:srgbClr val="CC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8556" y="1649412"/>
            <a:ext cx="1534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724400" y="1600200"/>
            <a:ext cx="1534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2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600200" y="5562600"/>
            <a:ext cx="617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- MAP is calculate for ALL relevant documents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If a relevant document is not in the result set   it is given a precision of 0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0800000">
            <a:off x="1295401" y="2365077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1285357" y="3279477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rot="10800000">
            <a:off x="1285357" y="3584277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rot="10800000">
            <a:off x="1285357" y="4119265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971157" y="2133600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971157" y="297626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2/4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971157" y="3352800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3/5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971157" y="3886200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4/7</a:t>
            </a:r>
            <a:endParaRPr lang="en-US" dirty="0"/>
          </a:p>
        </p:txBody>
      </p:sp>
      <p:sp>
        <p:nvSpPr>
          <p:cNvPr id="52" name="Right Brace 51"/>
          <p:cNvSpPr/>
          <p:nvPr/>
        </p:nvSpPr>
        <p:spPr bwMode="auto">
          <a:xfrm>
            <a:off x="2656957" y="2214265"/>
            <a:ext cx="685800" cy="2057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47800" y="44958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(1+2/4+3/5+4/7) / 4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= 0.67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rot="10800000">
            <a:off x="5725044" y="2369542"/>
            <a:ext cx="533400" cy="1588"/>
          </a:xfrm>
          <a:prstGeom prst="straightConnector1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400800" y="2138065"/>
            <a:ext cx="74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715000" y="44958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(1+0+0+0) / 4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= 0.25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crawler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209800" y="2133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19600" y="2209800"/>
            <a:ext cx="533400" cy="533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95600" y="3352800"/>
            <a:ext cx="533400" cy="533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600" y="2743200"/>
            <a:ext cx="533400" cy="533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62400" y="3581400"/>
            <a:ext cx="533400" cy="533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48400" y="3505200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324600" y="2667000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72200" y="1905000"/>
            <a:ext cx="533400" cy="533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4" idx="7"/>
            <a:endCxn id="5" idx="2"/>
          </p:cNvCxnSpPr>
          <p:nvPr/>
        </p:nvCxnSpPr>
        <p:spPr>
          <a:xfrm rot="16200000" flipH="1">
            <a:off x="3409951" y="1466850"/>
            <a:ext cx="265112" cy="1754187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6"/>
          </p:cNvCxnSpPr>
          <p:nvPr/>
        </p:nvCxnSpPr>
        <p:spPr>
          <a:xfrm>
            <a:off x="2743200" y="2400300"/>
            <a:ext cx="993775" cy="422275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5"/>
            <a:endCxn id="8" idx="1"/>
          </p:cNvCxnSpPr>
          <p:nvPr/>
        </p:nvCxnSpPr>
        <p:spPr>
          <a:xfrm rot="16200000" flipH="1">
            <a:off x="2817813" y="2436813"/>
            <a:ext cx="1069975" cy="1374775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4"/>
            <a:endCxn id="6" idx="1"/>
          </p:cNvCxnSpPr>
          <p:nvPr/>
        </p:nvCxnSpPr>
        <p:spPr>
          <a:xfrm rot="16200000" flipH="1">
            <a:off x="2343150" y="2800350"/>
            <a:ext cx="763588" cy="496888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7"/>
            <a:endCxn id="13" idx="2"/>
          </p:cNvCxnSpPr>
          <p:nvPr/>
        </p:nvCxnSpPr>
        <p:spPr>
          <a:xfrm rot="5400000" flipH="1" flipV="1">
            <a:off x="5465763" y="1581150"/>
            <a:ext cx="115888" cy="1296987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6"/>
            <a:endCxn id="12" idx="2"/>
          </p:cNvCxnSpPr>
          <p:nvPr/>
        </p:nvCxnSpPr>
        <p:spPr>
          <a:xfrm>
            <a:off x="4953000" y="24765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5"/>
            <a:endCxn id="9" idx="1"/>
          </p:cNvCxnSpPr>
          <p:nvPr/>
        </p:nvCxnSpPr>
        <p:spPr>
          <a:xfrm rot="16200000" flipH="1">
            <a:off x="5141913" y="2398713"/>
            <a:ext cx="917575" cy="1450975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1066800" y="4191000"/>
            <a:ext cx="7467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0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Begin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“seed” </a:t>
            </a:r>
            <a:r>
              <a:rPr lang="en-US" kern="0" dirty="0" smtClean="0">
                <a:latin typeface="+mn-lt"/>
              </a:rPr>
              <a:t>URLs</a:t>
            </a:r>
            <a:r>
              <a:rPr lang="en-US" kern="0" dirty="0" smtClean="0">
                <a:latin typeface="+mn-lt"/>
              </a:rPr>
              <a:t> in </a:t>
            </a:r>
            <a:r>
              <a:rPr lang="en-US" kern="0" dirty="0" smtClean="0">
                <a:latin typeface="+mn-lt"/>
              </a:rPr>
              <a:t>the queue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-110" charset="2"/>
              <a:buChar char="n"/>
            </a:pPr>
            <a:r>
              <a:rPr lang="en-US" kern="0" dirty="0" smtClean="0">
                <a:latin typeface="+mn-lt"/>
              </a:rPr>
              <a:t>Get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lang="en-US" kern="0" dirty="0" smtClean="0">
                <a:latin typeface="+mn-lt"/>
              </a:rPr>
              <a:t>URL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the queue</a:t>
            </a:r>
          </a:p>
          <a:p>
            <a:pPr marL="800100" lvl="1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-110" charset="2"/>
              <a:buChar char="n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Fetch </a:t>
            </a:r>
            <a:r>
              <a:rPr lang="en-US" kern="0" dirty="0" smtClean="0">
                <a:latin typeface="+mn-lt"/>
              </a:rPr>
              <a:t>the page</a:t>
            </a:r>
          </a:p>
          <a:p>
            <a:pPr marL="800100" lvl="1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-110" charset="2"/>
              <a:buChar char="n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Parse the page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lang="en-US" kern="0" dirty="0" err="1">
                <a:latin typeface="+mn-lt"/>
                <a:ea typeface="ＭＳ Ｐゴシック" pitchFamily="-110" charset="-128"/>
              </a:rPr>
              <a:t>e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0" charset="-128"/>
              </a:rPr>
              <a:t>xtract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0" charset="-128"/>
              </a:rPr>
              <a:t> URLs it points to</a:t>
            </a:r>
          </a:p>
          <a:p>
            <a:pPr marL="800100" lvl="1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-110" charset="2"/>
              <a:buChar char="n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0" charset="-128"/>
              </a:rPr>
              <a:t>Place the extracted URLs on a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crawlers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Crawling is similar at a high-level to traditional graph search</a:t>
            </a:r>
          </a:p>
          <a:p>
            <a:r>
              <a:rPr lang="en-US" dirty="0" smtClean="0"/>
              <a:t>How is it different?</a:t>
            </a:r>
          </a:p>
          <a:p>
            <a:pPr lvl="1"/>
            <a:r>
              <a:rPr lang="en-US" dirty="0" smtClean="0"/>
              <a:t>Latency/bandwidth </a:t>
            </a:r>
            <a:r>
              <a:rPr lang="en-US" dirty="0" smtClean="0"/>
              <a:t>issues (we have to actually fetch each node)</a:t>
            </a:r>
          </a:p>
          <a:p>
            <a:pPr lvl="1"/>
            <a:r>
              <a:rPr lang="en-US" dirty="0" smtClean="0"/>
              <a:t>Malicious pages</a:t>
            </a:r>
          </a:p>
          <a:p>
            <a:pPr lvl="2"/>
            <a:r>
              <a:rPr lang="en-US" dirty="0" smtClean="0"/>
              <a:t>Spam</a:t>
            </a:r>
          </a:p>
          <a:p>
            <a:pPr lvl="2"/>
            <a:r>
              <a:rPr lang="en-US" dirty="0" smtClean="0"/>
              <a:t>Spider traps</a:t>
            </a:r>
          </a:p>
          <a:p>
            <a:pPr lvl="1"/>
            <a:r>
              <a:rPr lang="en-US" dirty="0" smtClean="0"/>
              <a:t>Politeness concerns – don’t hit the same server too frequently</a:t>
            </a:r>
          </a:p>
          <a:p>
            <a:pPr lvl="1"/>
            <a:r>
              <a:rPr lang="en-US" dirty="0" smtClean="0"/>
              <a:t>Duplicate </a:t>
            </a:r>
            <a:r>
              <a:rPr lang="en-US" dirty="0" smtClean="0"/>
              <a:t>pages</a:t>
            </a:r>
          </a:p>
          <a:p>
            <a:pPr lvl="1"/>
            <a:r>
              <a:rPr lang="en-US" dirty="0" smtClean="0"/>
              <a:t>Web is not fully connected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Fetching web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724400"/>
          </a:xfrm>
        </p:spPr>
        <p:txBody>
          <a:bodyPr/>
          <a:lstStyle/>
          <a:p>
            <a:r>
              <a:rPr lang="en-US" sz="2400" dirty="0" smtClean="0"/>
              <a:t>Given a URL, we first need to fetch the actual web page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What steps need to happen?</a:t>
            </a:r>
          </a:p>
          <a:p>
            <a:pPr lvl="1"/>
            <a:r>
              <a:rPr lang="en-US" sz="2200" dirty="0" smtClean="0"/>
              <a:t>Find the web server</a:t>
            </a:r>
          </a:p>
          <a:p>
            <a:pPr lvl="2"/>
            <a:r>
              <a:rPr lang="en-US" sz="1800" dirty="0" smtClean="0"/>
              <a:t>similar to “call Dave Kauchak” – we need to know how to contact the web server</a:t>
            </a:r>
          </a:p>
          <a:p>
            <a:pPr lvl="2"/>
            <a:r>
              <a:rPr lang="en-US" sz="1800" dirty="0" smtClean="0"/>
              <a:t>Computers on the web are specified by IP addresses</a:t>
            </a:r>
          </a:p>
          <a:p>
            <a:pPr lvl="2"/>
            <a:r>
              <a:rPr lang="en-US" sz="1800" dirty="0" smtClean="0"/>
              <a:t>DNS (domain name service) offers a directory lookup from domain to IP address</a:t>
            </a:r>
          </a:p>
          <a:p>
            <a:pPr lvl="2"/>
            <a:r>
              <a:rPr lang="en-US" sz="1800" dirty="0" smtClean="0"/>
              <a:t>DNS lookup is distributed and can be slow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2590800"/>
            <a:ext cx="6119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www.cs.pomona.edu</a:t>
            </a:r>
            <a:r>
              <a:rPr lang="en-US" sz="2000" dirty="0" smtClean="0"/>
              <a:t>/</a:t>
            </a:r>
            <a:r>
              <a:rPr lang="en-US" sz="2000" dirty="0" smtClean="0">
                <a:solidFill>
                  <a:srgbClr val="0000FF"/>
                </a:solidFill>
              </a:rPr>
              <a:t>classes/cs160/index.html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2590800" y="1905000"/>
            <a:ext cx="381000" cy="2514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5638800" y="1524001"/>
            <a:ext cx="381000" cy="3276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3352800"/>
            <a:ext cx="1712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domain name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8638" y="3352800"/>
            <a:ext cx="1496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file location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s276">
  <a:themeElements>
    <a:clrScheme name="cs27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s276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triangl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triangl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27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Data\Microsoft\Templates\cs276.pot</Template>
  <TotalTime>14633</TotalTime>
  <Words>1260</Words>
  <Application>Microsoft Macintosh PowerPoint</Application>
  <PresentationFormat>On-screen Show (4:3)</PresentationFormat>
  <Paragraphs>196</Paragraphs>
  <Slides>22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cs276</vt:lpstr>
      <vt:lpstr>Web Crawling</vt:lpstr>
      <vt:lpstr>Administrative</vt:lpstr>
      <vt:lpstr>Possible topics with equations for midterm</vt:lpstr>
      <vt:lpstr>MAP</vt:lpstr>
      <vt:lpstr>MAP</vt:lpstr>
      <vt:lpstr>Duplicate detection</vt:lpstr>
      <vt:lpstr>Basic crawler</vt:lpstr>
      <vt:lpstr>Web crawlers</vt:lpstr>
      <vt:lpstr>Fetching web pages</vt:lpstr>
      <vt:lpstr>Fetching web pages</vt:lpstr>
      <vt:lpstr>Parse web page and extract URLs</vt:lpstr>
      <vt:lpstr>Connectivity Server [CS1: Bhar98b, CS2 &amp; 3: Rand01]</vt:lpstr>
      <vt:lpstr>Polite web crawlers</vt:lpstr>
      <vt:lpstr>Robots.txt</vt:lpstr>
      <vt:lpstr>Robots.txt example</vt:lpstr>
      <vt:lpstr>Basic crawl architecture</vt:lpstr>
      <vt:lpstr>Web crawler scale</vt:lpstr>
      <vt:lpstr>Web crawler scale issues</vt:lpstr>
      <vt:lpstr>URL frontier: Mercator scheme</vt:lpstr>
      <vt:lpstr>Priority</vt:lpstr>
      <vt:lpstr>Resources</vt:lpstr>
      <vt:lpstr>Cool search engines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CS276A Text Information Retrieval, Mining, and Exploitation</dc:title>
  <dc:creator>Christopher Manning</dc:creator>
  <cp:lastModifiedBy>Dave Kauchak</cp:lastModifiedBy>
  <cp:revision>803</cp:revision>
  <cp:lastPrinted>2009-10-07T20:20:25Z</cp:lastPrinted>
  <dcterms:created xsi:type="dcterms:W3CDTF">2009-10-07T16:34:16Z</dcterms:created>
  <dcterms:modified xsi:type="dcterms:W3CDTF">2009-10-07T20:20:28Z</dcterms:modified>
</cp:coreProperties>
</file>