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7"/>
  </p:notesMasterIdLst>
  <p:sldIdLst>
    <p:sldId id="256" r:id="rId2"/>
    <p:sldId id="362" r:id="rId3"/>
    <p:sldId id="423" r:id="rId4"/>
    <p:sldId id="459" r:id="rId5"/>
    <p:sldId id="463" r:id="rId6"/>
    <p:sldId id="520" r:id="rId7"/>
    <p:sldId id="425" r:id="rId8"/>
    <p:sldId id="426" r:id="rId9"/>
    <p:sldId id="447" r:id="rId10"/>
    <p:sldId id="448" r:id="rId11"/>
    <p:sldId id="449" r:id="rId12"/>
    <p:sldId id="450" r:id="rId13"/>
    <p:sldId id="451" r:id="rId14"/>
    <p:sldId id="452" r:id="rId15"/>
    <p:sldId id="454" r:id="rId16"/>
    <p:sldId id="427" r:id="rId17"/>
    <p:sldId id="428" r:id="rId18"/>
    <p:sldId id="429" r:id="rId19"/>
    <p:sldId id="430" r:id="rId20"/>
    <p:sldId id="431" r:id="rId21"/>
    <p:sldId id="432" r:id="rId22"/>
    <p:sldId id="433" r:id="rId23"/>
    <p:sldId id="434" r:id="rId24"/>
    <p:sldId id="435" r:id="rId25"/>
    <p:sldId id="436" r:id="rId26"/>
    <p:sldId id="437" r:id="rId27"/>
    <p:sldId id="438" r:id="rId28"/>
    <p:sldId id="440" r:id="rId29"/>
    <p:sldId id="494" r:id="rId30"/>
    <p:sldId id="495" r:id="rId31"/>
    <p:sldId id="464" r:id="rId32"/>
    <p:sldId id="465" r:id="rId33"/>
    <p:sldId id="466" r:id="rId34"/>
    <p:sldId id="467" r:id="rId35"/>
    <p:sldId id="468" r:id="rId36"/>
    <p:sldId id="469" r:id="rId37"/>
    <p:sldId id="455" r:id="rId38"/>
    <p:sldId id="470" r:id="rId39"/>
    <p:sldId id="471" r:id="rId40"/>
    <p:sldId id="472" r:id="rId41"/>
    <p:sldId id="473" r:id="rId42"/>
    <p:sldId id="474" r:id="rId43"/>
    <p:sldId id="475" r:id="rId44"/>
    <p:sldId id="476" r:id="rId45"/>
    <p:sldId id="477" r:id="rId46"/>
    <p:sldId id="478" r:id="rId47"/>
    <p:sldId id="479" r:id="rId48"/>
    <p:sldId id="480" r:id="rId49"/>
    <p:sldId id="481" r:id="rId50"/>
    <p:sldId id="482" r:id="rId51"/>
    <p:sldId id="483" r:id="rId52"/>
    <p:sldId id="484" r:id="rId53"/>
    <p:sldId id="485" r:id="rId54"/>
    <p:sldId id="486" r:id="rId55"/>
    <p:sldId id="487" r:id="rId56"/>
    <p:sldId id="488" r:id="rId57"/>
    <p:sldId id="489" r:id="rId58"/>
    <p:sldId id="490" r:id="rId59"/>
    <p:sldId id="491" r:id="rId60"/>
    <p:sldId id="492" r:id="rId61"/>
    <p:sldId id="493" r:id="rId62"/>
    <p:sldId id="496" r:id="rId63"/>
    <p:sldId id="497" r:id="rId64"/>
    <p:sldId id="457" r:id="rId65"/>
    <p:sldId id="498" r:id="rId66"/>
    <p:sldId id="458" r:id="rId67"/>
    <p:sldId id="499" r:id="rId68"/>
    <p:sldId id="500" r:id="rId69"/>
    <p:sldId id="501" r:id="rId70"/>
    <p:sldId id="503" r:id="rId71"/>
    <p:sldId id="504" r:id="rId72"/>
    <p:sldId id="508" r:id="rId73"/>
    <p:sldId id="505" r:id="rId74"/>
    <p:sldId id="509" r:id="rId75"/>
    <p:sldId id="506" r:id="rId76"/>
    <p:sldId id="507" r:id="rId77"/>
    <p:sldId id="510" r:id="rId78"/>
    <p:sldId id="511" r:id="rId79"/>
    <p:sldId id="512" r:id="rId80"/>
    <p:sldId id="513" r:id="rId81"/>
    <p:sldId id="515" r:id="rId82"/>
    <p:sldId id="516" r:id="rId83"/>
    <p:sldId id="517" r:id="rId84"/>
    <p:sldId id="518" r:id="rId85"/>
    <p:sldId id="519" r:id="rId8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B050"/>
    <a:srgbClr val="FF9700"/>
    <a:srgbClr val="007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097"/>
    <p:restoredTop sz="94744"/>
  </p:normalViewPr>
  <p:slideViewPr>
    <p:cSldViewPr snapToGrid="0" snapToObjects="1">
      <p:cViewPr varScale="1">
        <p:scale>
          <a:sx n="119" d="100"/>
          <a:sy n="119" d="100"/>
        </p:scale>
        <p:origin x="99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10/8/26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943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99330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US">
                <a:latin typeface="Calibri" charset="0"/>
              </a:rPr>
              <a:t>Eventually, all of the things in L and R will make it down here</a:t>
            </a:r>
          </a:p>
        </p:txBody>
      </p:sp>
      <p:sp>
        <p:nvSpPr>
          <p:cNvPr id="993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0471C99-A0CE-D54D-B7A1-2F645E75F5DC}" type="slidenum">
              <a:rPr lang="en-US" sz="1200"/>
              <a:pPr eaLnBrk="1" hangingPunct="1"/>
              <a:t>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507793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035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10035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F4278DF-4D8A-A149-A022-D561B5AEC660}" type="slidenum">
              <a:rPr lang="en-US" sz="1200"/>
              <a:pPr eaLnBrk="1" hangingPunct="1"/>
              <a:t>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124541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13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1013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06712D2-7AB7-D64E-89EB-13EC04FB6B73}" type="slidenum">
              <a:rPr lang="en-US" sz="1200"/>
              <a:pPr eaLnBrk="1" hangingPunct="1"/>
              <a:t>10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9403325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13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1013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06712D2-7AB7-D64E-89EB-13EC04FB6B73}" type="slidenum">
              <a:rPr lang="en-US" sz="1200"/>
              <a:pPr eaLnBrk="1" hangingPunct="1"/>
              <a:t>11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7555821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13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1013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06712D2-7AB7-D64E-89EB-13EC04FB6B73}" type="slidenum">
              <a:rPr lang="en-US" sz="1200"/>
              <a:pPr eaLnBrk="1" hangingPunct="1"/>
              <a:t>12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4203881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013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>
              <a:latin typeface="Calibri" charset="0"/>
            </a:endParaRPr>
          </a:p>
        </p:txBody>
      </p:sp>
      <p:sp>
        <p:nvSpPr>
          <p:cNvPr id="101379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06712D2-7AB7-D64E-89EB-13EC04FB6B73}" type="slidenum">
              <a:rPr lang="en-US" sz="1200"/>
              <a:pPr eaLnBrk="1" hangingPunct="1"/>
              <a:t>13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9302511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001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10/8/26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10/8/26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10/8/26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10/8/26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C86416-DDB4-CC4D-A669-879A7B7B8A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1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10/8/26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cs.oracle.com/javase/8/docs/api/java/lang/Comparable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David Kauchak</a:t>
            </a:r>
            <a:br>
              <a:rPr lang="en-US" dirty="0"/>
            </a:br>
            <a:r>
              <a:rPr lang="en-US" dirty="0"/>
              <a:t>CS 62 </a:t>
            </a:r>
            <a:r>
              <a:rPr lang="en-US"/>
              <a:t>– Fall </a:t>
            </a:r>
            <a:r>
              <a:rPr lang="en-US" dirty="0"/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6CC63-4BDC-8B49-B0F6-DB2FA78DC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712F3D-D7DC-8E4F-AA34-24ED842EBAEB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Assignment 5 (Wordle) out and due Friday (10/16) @ 5pm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Checkpoint 1 corrections</a:t>
            </a:r>
          </a:p>
        </p:txBody>
      </p:sp>
    </p:spTree>
    <p:extLst>
      <p:ext uri="{BB962C8B-B14F-4D97-AF65-F5344CB8AC3E}">
        <p14:creationId xmlns:p14="http://schemas.microsoft.com/office/powerpoint/2010/main" val="1898572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9EDB4-6F44-D64D-ABD8-982CC0719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Comparable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39A5AB-30BA-AB4B-8117-733BF48F9FE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>
                <a:hlinkClick r:id="rId2"/>
              </a:rPr>
              <a:t>https://docs.oracle.com/javase/8/docs/api/java/lang/Comparable.html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800" dirty="0"/>
              <a:t>Interface Comparable&lt;T&gt;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int </a:t>
            </a:r>
            <a:r>
              <a:rPr lang="en-US" sz="2000" dirty="0" err="1"/>
              <a:t>compareTo</a:t>
            </a:r>
            <a:r>
              <a:rPr lang="en-US" sz="2000" dirty="0"/>
              <a:t>(T other)</a:t>
            </a:r>
          </a:p>
          <a:p>
            <a:r>
              <a:rPr lang="en-US" sz="2000" dirty="0"/>
              <a:t>-1: this object is less than other (technically, any negative number)</a:t>
            </a:r>
          </a:p>
          <a:p>
            <a:r>
              <a:rPr lang="en-US" sz="2000" dirty="0"/>
              <a:t>0: this object is equal to other</a:t>
            </a:r>
          </a:p>
          <a:p>
            <a:r>
              <a:rPr lang="en-US" sz="2000" dirty="0"/>
              <a:t>1: this object is greater than other (technically, any positive number)</a:t>
            </a:r>
          </a:p>
        </p:txBody>
      </p:sp>
    </p:spTree>
    <p:extLst>
      <p:ext uri="{BB962C8B-B14F-4D97-AF65-F5344CB8AC3E}">
        <p14:creationId xmlns:p14="http://schemas.microsoft.com/office/powerpoint/2010/main" val="2032073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9A640-87FA-8149-97E8-F0DFD2A466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sort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71585A-C487-9648-9B01-59FB4EF3DB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381" y="2602185"/>
            <a:ext cx="5457196" cy="2789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966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84E24-67B6-0F44-B0B3-8F3AC920B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better way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AE121E-93C7-C048-A9C3-8095B41EA3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24" y="2487273"/>
            <a:ext cx="7167635" cy="32723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5960F0D-4805-F047-AD3F-CCDB5B778239}"/>
              </a:ext>
            </a:extLst>
          </p:cNvPr>
          <p:cNvSpPr/>
          <p:nvPr/>
        </p:nvSpPr>
        <p:spPr>
          <a:xfrm>
            <a:off x="2322786" y="2487273"/>
            <a:ext cx="2701159" cy="287458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AC366FF-AFB9-4741-B1D1-8B5D9618AFE1}"/>
              </a:ext>
            </a:extLst>
          </p:cNvPr>
          <p:cNvSpPr txBox="1"/>
          <p:nvPr/>
        </p:nvSpPr>
        <p:spPr>
          <a:xfrm>
            <a:off x="223982" y="1765739"/>
            <a:ext cx="8696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We can constrain the type variable to only allow for classes that implement Comparable&lt;E&gt;.</a:t>
            </a:r>
          </a:p>
        </p:txBody>
      </p:sp>
    </p:spTree>
    <p:extLst>
      <p:ext uri="{BB962C8B-B14F-4D97-AF65-F5344CB8AC3E}">
        <p14:creationId xmlns:p14="http://schemas.microsoft.com/office/powerpoint/2010/main" val="32286493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7E092-6816-4101-5AC3-C3147203CD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EAC402-5F8E-E519-B175-247E6CE2741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6234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6" name="Rectangle 8"/>
          <p:cNvSpPr>
            <a:spLocks noChangeArrowheads="1"/>
          </p:cNvSpPr>
          <p:nvPr/>
        </p:nvSpPr>
        <p:spPr bwMode="auto">
          <a:xfrm>
            <a:off x="381000" y="1638300"/>
            <a:ext cx="73152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Clr>
                <a:schemeClr val="tx2"/>
              </a:buClr>
              <a:buSzPct val="70000"/>
              <a:defRPr/>
            </a:pPr>
            <a:r>
              <a:rPr lang="en-US" sz="2600" dirty="0">
                <a:cs typeface="+mn-cs"/>
              </a:rPr>
              <a:t>Assuming left (L) and right (R) are sorted already, merge the two to create a new, single sorted array</a:t>
            </a: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038600" y="2819400"/>
            <a:ext cx="24384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800">
                <a:cs typeface="+mn-cs"/>
              </a:rPr>
              <a:t>R: 2  4  6  7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295400" y="2819400"/>
            <a:ext cx="19812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dirty="0">
                <a:cs typeface="+mn-cs"/>
              </a:rPr>
              <a:t>L: 1  3  5  8</a:t>
            </a:r>
          </a:p>
        </p:txBody>
      </p:sp>
      <p:sp>
        <p:nvSpPr>
          <p:cNvPr id="15365" name="TextBox 1"/>
          <p:cNvSpPr txBox="1">
            <a:spLocks noChangeArrowheads="1"/>
          </p:cNvSpPr>
          <p:nvPr/>
        </p:nvSpPr>
        <p:spPr bwMode="auto">
          <a:xfrm>
            <a:off x="2286000" y="4572000"/>
            <a:ext cx="39719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3200">
                <a:solidFill>
                  <a:srgbClr val="FF0000"/>
                </a:solidFill>
              </a:rPr>
              <a:t>How can we do this?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7E20AC8-1FCF-824F-9E7E-AE2801181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</a:t>
            </a:r>
          </a:p>
        </p:txBody>
      </p:sp>
    </p:spTree>
    <p:extLst>
      <p:ext uri="{BB962C8B-B14F-4D97-AF65-F5344CB8AC3E}">
        <p14:creationId xmlns:p14="http://schemas.microsoft.com/office/powerpoint/2010/main" val="2257746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R: 2  4  6  7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1  3  5  8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400" dirty="0">
              <a:cs typeface="+mn-cs"/>
            </a:endParaRPr>
          </a:p>
        </p:txBody>
      </p:sp>
      <p:sp>
        <p:nvSpPr>
          <p:cNvPr id="16389" name="TextBox 2"/>
          <p:cNvSpPr txBox="1">
            <a:spLocks noChangeArrowheads="1"/>
          </p:cNvSpPr>
          <p:nvPr/>
        </p:nvSpPr>
        <p:spPr bwMode="auto">
          <a:xfrm>
            <a:off x="1524000" y="4267200"/>
            <a:ext cx="4800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>
                <a:solidFill>
                  <a:srgbClr val="0000FF"/>
                </a:solidFill>
              </a:rPr>
              <a:t>Create a new array to hold the result that is the combined length</a:t>
            </a:r>
          </a:p>
        </p:txBody>
      </p:sp>
    </p:spTree>
    <p:extLst>
      <p:ext uri="{BB962C8B-B14F-4D97-AF65-F5344CB8AC3E}">
        <p14:creationId xmlns:p14="http://schemas.microsoft.com/office/powerpoint/2010/main" val="28045753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2590800"/>
            <a:ext cx="457200" cy="457200"/>
          </a:xfrm>
          <a:prstGeom prst="rect">
            <a:avLst/>
          </a:prstGeom>
          <a:solidFill>
            <a:srgbClr val="C0504D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R: 2  4  6  7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1  3  5  8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400" dirty="0">
              <a:cs typeface="+mn-cs"/>
            </a:endParaRPr>
          </a:p>
        </p:txBody>
      </p:sp>
      <p:sp>
        <p:nvSpPr>
          <p:cNvPr id="17414" name="TextBox 2"/>
          <p:cNvSpPr txBox="1">
            <a:spLocks noChangeArrowheads="1"/>
          </p:cNvSpPr>
          <p:nvPr/>
        </p:nvSpPr>
        <p:spPr bwMode="auto">
          <a:xfrm>
            <a:off x="1524000" y="4267200"/>
            <a:ext cx="4800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0000"/>
                </a:solidFill>
              </a:rPr>
              <a:t>What item is first?</a:t>
            </a:r>
          </a:p>
          <a:p>
            <a:pPr eaLnBrk="1" hangingPunct="1"/>
            <a:r>
              <a:rPr lang="en-US" dirty="0">
                <a:solidFill>
                  <a:srgbClr val="FF0000"/>
                </a:solidFill>
              </a:rPr>
              <a:t>How did you know?</a:t>
            </a:r>
          </a:p>
        </p:txBody>
      </p:sp>
    </p:spTree>
    <p:extLst>
      <p:ext uri="{BB962C8B-B14F-4D97-AF65-F5344CB8AC3E}">
        <p14:creationId xmlns:p14="http://schemas.microsoft.com/office/powerpoint/2010/main" val="39820680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2590800"/>
            <a:ext cx="457200" cy="457200"/>
          </a:xfrm>
          <a:prstGeom prst="rect">
            <a:avLst/>
          </a:prstGeom>
          <a:solidFill>
            <a:srgbClr val="C0504D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R: 2  4  6  7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1  3  5  8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400" dirty="0">
              <a:cs typeface="+mn-cs"/>
            </a:endParaRPr>
          </a:p>
        </p:txBody>
      </p:sp>
      <p:sp>
        <p:nvSpPr>
          <p:cNvPr id="18438" name="TextBox 2"/>
          <p:cNvSpPr txBox="1">
            <a:spLocks noChangeArrowheads="1"/>
          </p:cNvSpPr>
          <p:nvPr/>
        </p:nvSpPr>
        <p:spPr bwMode="auto">
          <a:xfrm>
            <a:off x="1524000" y="4267200"/>
            <a:ext cx="4800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0000FF"/>
                </a:solidFill>
              </a:rPr>
              <a:t>Compare the first two elements in the lists!</a:t>
            </a:r>
          </a:p>
        </p:txBody>
      </p:sp>
      <p:sp>
        <p:nvSpPr>
          <p:cNvPr id="3" name="Rectangle 2"/>
          <p:cNvSpPr/>
          <p:nvPr/>
        </p:nvSpPr>
        <p:spPr>
          <a:xfrm>
            <a:off x="1295400" y="1828800"/>
            <a:ext cx="304800" cy="3810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810000" y="1828800"/>
            <a:ext cx="304800" cy="3810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9839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2590800"/>
            <a:ext cx="457200" cy="457200"/>
          </a:xfrm>
          <a:prstGeom prst="rect">
            <a:avLst/>
          </a:prstGeom>
          <a:solidFill>
            <a:srgbClr val="C0504D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R: 2  4  6  7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1  3  5  8</a:t>
            </a:r>
          </a:p>
        </p:txBody>
      </p:sp>
      <p:sp>
        <p:nvSpPr>
          <p:cNvPr id="18438" name="TextBox 2"/>
          <p:cNvSpPr txBox="1">
            <a:spLocks noChangeArrowheads="1"/>
          </p:cNvSpPr>
          <p:nvPr/>
        </p:nvSpPr>
        <p:spPr bwMode="auto">
          <a:xfrm>
            <a:off x="1524000" y="4267200"/>
            <a:ext cx="4800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0000"/>
                </a:solidFill>
              </a:rPr>
              <a:t>What item is second?</a:t>
            </a:r>
          </a:p>
          <a:p>
            <a:pPr eaLnBrk="1" hangingPunct="1"/>
            <a:r>
              <a:rPr lang="en-US" dirty="0">
                <a:solidFill>
                  <a:srgbClr val="FF0000"/>
                </a:solidFill>
              </a:rPr>
              <a:t>How did you know?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400" dirty="0"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90600" y="2590800"/>
            <a:ext cx="327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20316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R: 2  4  6  7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1  3  5  8</a:t>
            </a:r>
          </a:p>
        </p:txBody>
      </p:sp>
      <p:sp>
        <p:nvSpPr>
          <p:cNvPr id="18438" name="TextBox 2"/>
          <p:cNvSpPr txBox="1">
            <a:spLocks noChangeArrowheads="1"/>
          </p:cNvSpPr>
          <p:nvPr/>
        </p:nvSpPr>
        <p:spPr bwMode="auto">
          <a:xfrm>
            <a:off x="1524000" y="4267200"/>
            <a:ext cx="60960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0000FF"/>
                </a:solidFill>
              </a:rPr>
              <a:t>Compare the </a:t>
            </a:r>
            <a:r>
              <a:rPr lang="en-US" b="1" dirty="0">
                <a:solidFill>
                  <a:srgbClr val="0000FF"/>
                </a:solidFill>
              </a:rPr>
              <a:t>smallest element that hasn’t been used yet </a:t>
            </a:r>
            <a:r>
              <a:rPr lang="en-US" dirty="0">
                <a:solidFill>
                  <a:srgbClr val="0000FF"/>
                </a:solidFill>
              </a:rPr>
              <a:t>in each list</a:t>
            </a:r>
          </a:p>
          <a:p>
            <a:pPr marL="342900" indent="-342900" eaLnBrk="1" hangingPunct="1">
              <a:buFontTx/>
              <a:buChar char="-"/>
            </a:pPr>
            <a:r>
              <a:rPr lang="en-US" dirty="0">
                <a:solidFill>
                  <a:srgbClr val="0000FF"/>
                </a:solidFill>
              </a:rPr>
              <a:t>For L, this is next element in the list</a:t>
            </a:r>
          </a:p>
          <a:p>
            <a:pPr marL="342900" indent="-342900" eaLnBrk="1" hangingPunct="1">
              <a:buFontTx/>
              <a:buChar char="-"/>
            </a:pPr>
            <a:r>
              <a:rPr lang="en-US" dirty="0">
                <a:solidFill>
                  <a:srgbClr val="0000FF"/>
                </a:solidFill>
              </a:rPr>
              <a:t>For R, this is still the first element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1600200" y="1828800"/>
            <a:ext cx="304800" cy="3810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810000" y="1828800"/>
            <a:ext cx="304800" cy="3810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371600" y="2590800"/>
            <a:ext cx="457200" cy="457200"/>
          </a:xfrm>
          <a:prstGeom prst="rect">
            <a:avLst/>
          </a:prstGeom>
          <a:solidFill>
            <a:srgbClr val="C0504D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400" dirty="0"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0600" y="2590800"/>
            <a:ext cx="327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677464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R: 2  4  6  7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1  3  5  8</a:t>
            </a:r>
          </a:p>
        </p:txBody>
      </p:sp>
      <p:sp>
        <p:nvSpPr>
          <p:cNvPr id="18438" name="TextBox 2"/>
          <p:cNvSpPr txBox="1">
            <a:spLocks noChangeArrowheads="1"/>
          </p:cNvSpPr>
          <p:nvPr/>
        </p:nvSpPr>
        <p:spPr bwMode="auto">
          <a:xfrm>
            <a:off x="1524000" y="4267200"/>
            <a:ext cx="6096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0000"/>
                </a:solidFill>
              </a:rPr>
              <a:t>General algorithm?</a:t>
            </a:r>
          </a:p>
        </p:txBody>
      </p:sp>
      <p:sp>
        <p:nvSpPr>
          <p:cNvPr id="3" name="Rectangle 2"/>
          <p:cNvSpPr/>
          <p:nvPr/>
        </p:nvSpPr>
        <p:spPr>
          <a:xfrm>
            <a:off x="1600200" y="1828800"/>
            <a:ext cx="304800" cy="3810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810000" y="1828800"/>
            <a:ext cx="304800" cy="381000"/>
          </a:xfrm>
          <a:prstGeom prst="rect">
            <a:avLst/>
          </a:prstGeom>
          <a:noFill/>
          <a:ln>
            <a:solidFill>
              <a:srgbClr val="00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371600" y="2590800"/>
            <a:ext cx="457200" cy="457200"/>
          </a:xfrm>
          <a:prstGeom prst="rect">
            <a:avLst/>
          </a:prstGeom>
          <a:solidFill>
            <a:srgbClr val="C0504D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400" dirty="0"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0600" y="2590800"/>
            <a:ext cx="3273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6620568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R: </a:t>
            </a:r>
            <a:r>
              <a:rPr lang="en-US" sz="2400">
                <a:solidFill>
                  <a:srgbClr val="00FF00"/>
                </a:solidFill>
                <a:cs typeface="+mn-cs"/>
              </a:rPr>
              <a:t>2</a:t>
            </a:r>
            <a:r>
              <a:rPr lang="en-US" sz="2400">
                <a:cs typeface="+mn-cs"/>
              </a:rPr>
              <a:t>  4  6  7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</a:t>
            </a:r>
            <a:r>
              <a:rPr lang="en-US" sz="2400">
                <a:solidFill>
                  <a:srgbClr val="0000CC"/>
                </a:solidFill>
                <a:cs typeface="+mn-cs"/>
              </a:rPr>
              <a:t>1</a:t>
            </a:r>
            <a:r>
              <a:rPr lang="en-US" sz="2400">
                <a:cs typeface="+mn-cs"/>
              </a:rPr>
              <a:t>  3  5  8</a:t>
            </a: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en-US" sz="2400" dirty="0">
              <a:cs typeface="+mn-cs"/>
            </a:endParaRPr>
          </a:p>
        </p:txBody>
      </p:sp>
      <p:sp>
        <p:nvSpPr>
          <p:cNvPr id="37896" name="Line 8"/>
          <p:cNvSpPr>
            <a:spLocks noChangeShapeType="1"/>
          </p:cNvSpPr>
          <p:nvPr/>
        </p:nvSpPr>
        <p:spPr bwMode="auto">
          <a:xfrm>
            <a:off x="1447800" y="1524000"/>
            <a:ext cx="0" cy="2286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7897" name="Line 9"/>
          <p:cNvSpPr>
            <a:spLocks noChangeShapeType="1"/>
          </p:cNvSpPr>
          <p:nvPr/>
        </p:nvSpPr>
        <p:spPr bwMode="auto">
          <a:xfrm>
            <a:off x="3962400" y="1524000"/>
            <a:ext cx="0" cy="2286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9463" name="TextBox 10"/>
          <p:cNvSpPr txBox="1">
            <a:spLocks noChangeArrowheads="1"/>
          </p:cNvSpPr>
          <p:nvPr/>
        </p:nvSpPr>
        <p:spPr bwMode="auto">
          <a:xfrm>
            <a:off x="990600" y="3538478"/>
            <a:ext cx="681858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/>
            <a:r>
              <a:rPr lang="en-US" sz="2000" dirty="0">
                <a:solidFill>
                  <a:srgbClr val="0000FF"/>
                </a:solidFill>
              </a:rPr>
              <a:t>General algorithm: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Keep the index for where we are in each input array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Start them both at 0</a:t>
            </a:r>
          </a:p>
          <a:p>
            <a:pPr marL="0" indent="0" eaLnBrk="1" hangingPunct="1"/>
            <a:endParaRPr lang="en-US" sz="2000" dirty="0">
              <a:solidFill>
                <a:srgbClr val="0000FF"/>
              </a:solidFill>
            </a:endParaRP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Repeat until we’re done: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Compare current elements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Copy smaller one down and increment that index</a:t>
            </a:r>
          </a:p>
        </p:txBody>
      </p:sp>
    </p:spTree>
    <p:extLst>
      <p:ext uri="{BB962C8B-B14F-4D97-AF65-F5344CB8AC3E}">
        <p14:creationId xmlns:p14="http://schemas.microsoft.com/office/powerpoint/2010/main" val="14480416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R: </a:t>
            </a:r>
            <a:r>
              <a:rPr lang="en-US" sz="2400">
                <a:solidFill>
                  <a:srgbClr val="00FF00"/>
                </a:solidFill>
                <a:cs typeface="+mn-cs"/>
              </a:rPr>
              <a:t>2</a:t>
            </a:r>
            <a:r>
              <a:rPr lang="en-US" sz="2400">
                <a:cs typeface="+mn-cs"/>
              </a:rPr>
              <a:t>  4  6  7</a:t>
            </a:r>
          </a:p>
        </p:txBody>
      </p:sp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</a:t>
            </a:r>
            <a:r>
              <a:rPr lang="en-US" sz="2400">
                <a:solidFill>
                  <a:srgbClr val="0000CC"/>
                </a:solidFill>
                <a:cs typeface="+mn-cs"/>
              </a:rPr>
              <a:t>1</a:t>
            </a:r>
            <a:r>
              <a:rPr lang="en-US" sz="2400">
                <a:cs typeface="+mn-cs"/>
              </a:rPr>
              <a:t>  3  5  8</a:t>
            </a:r>
          </a:p>
        </p:txBody>
      </p:sp>
      <p:sp>
        <p:nvSpPr>
          <p:cNvPr id="38918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solidFill>
                  <a:srgbClr val="FF0000"/>
                </a:solidFill>
                <a:cs typeface="+mn-cs"/>
              </a:rPr>
              <a:t>1</a:t>
            </a:r>
          </a:p>
        </p:txBody>
      </p:sp>
      <p:sp>
        <p:nvSpPr>
          <p:cNvPr id="38920" name="Line 8"/>
          <p:cNvSpPr>
            <a:spLocks noChangeShapeType="1"/>
          </p:cNvSpPr>
          <p:nvPr/>
        </p:nvSpPr>
        <p:spPr bwMode="auto">
          <a:xfrm>
            <a:off x="1752600" y="1524000"/>
            <a:ext cx="0" cy="2286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8921" name="Line 9"/>
          <p:cNvSpPr>
            <a:spLocks noChangeShapeType="1"/>
          </p:cNvSpPr>
          <p:nvPr/>
        </p:nvSpPr>
        <p:spPr bwMode="auto">
          <a:xfrm>
            <a:off x="3962400" y="1524000"/>
            <a:ext cx="0" cy="2286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4AB7C581-2843-894D-B128-A5B9EE133F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538478"/>
            <a:ext cx="681858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/>
            <a:r>
              <a:rPr lang="en-US" sz="2000" dirty="0">
                <a:solidFill>
                  <a:srgbClr val="0000FF"/>
                </a:solidFill>
              </a:rPr>
              <a:t>General algorithm: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Keep the index for where we are in each input array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Start them both at 0</a:t>
            </a:r>
          </a:p>
          <a:p>
            <a:pPr marL="0" indent="0" eaLnBrk="1" hangingPunct="1"/>
            <a:endParaRPr lang="en-US" sz="2000" dirty="0">
              <a:solidFill>
                <a:srgbClr val="0000FF"/>
              </a:solidFill>
            </a:endParaRP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Repeat until we’re done: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Compare current elements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Copy smaller one down and increment that index</a:t>
            </a:r>
          </a:p>
        </p:txBody>
      </p:sp>
    </p:spTree>
    <p:extLst>
      <p:ext uri="{BB962C8B-B14F-4D97-AF65-F5344CB8AC3E}">
        <p14:creationId xmlns:p14="http://schemas.microsoft.com/office/powerpoint/2010/main" val="18814512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R: </a:t>
            </a:r>
            <a:r>
              <a:rPr lang="en-US" sz="2400">
                <a:solidFill>
                  <a:srgbClr val="00FF00"/>
                </a:solidFill>
                <a:cs typeface="+mn-cs"/>
              </a:rPr>
              <a:t>2</a:t>
            </a:r>
            <a:r>
              <a:rPr lang="en-US" sz="2400">
                <a:cs typeface="+mn-cs"/>
              </a:rPr>
              <a:t>  4  6  7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1  </a:t>
            </a:r>
            <a:r>
              <a:rPr lang="en-US" sz="2400">
                <a:solidFill>
                  <a:srgbClr val="0000CC"/>
                </a:solidFill>
                <a:cs typeface="+mn-cs"/>
              </a:rPr>
              <a:t>3</a:t>
            </a:r>
            <a:r>
              <a:rPr lang="en-US" sz="2400">
                <a:cs typeface="+mn-cs"/>
              </a:rPr>
              <a:t>  5  8</a:t>
            </a: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1</a:t>
            </a:r>
            <a:endParaRPr lang="en-US" sz="24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9944" name="Line 8"/>
          <p:cNvSpPr>
            <a:spLocks noChangeShapeType="1"/>
          </p:cNvSpPr>
          <p:nvPr/>
        </p:nvSpPr>
        <p:spPr bwMode="auto">
          <a:xfrm>
            <a:off x="1752600" y="1524000"/>
            <a:ext cx="0" cy="2286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9945" name="Line 9"/>
          <p:cNvSpPr>
            <a:spLocks noChangeShapeType="1"/>
          </p:cNvSpPr>
          <p:nvPr/>
        </p:nvSpPr>
        <p:spPr bwMode="auto">
          <a:xfrm>
            <a:off x="3962400" y="1524000"/>
            <a:ext cx="0" cy="2286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AF2E5FC-5022-0242-ABF7-1BBE50FC79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538478"/>
            <a:ext cx="681858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/>
            <a:r>
              <a:rPr lang="en-US" sz="2000" dirty="0">
                <a:solidFill>
                  <a:srgbClr val="0000FF"/>
                </a:solidFill>
              </a:rPr>
              <a:t>General algorithm: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Keep the index for where we are in each input array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Start them both at 0</a:t>
            </a:r>
          </a:p>
          <a:p>
            <a:pPr marL="0" indent="0" eaLnBrk="1" hangingPunct="1"/>
            <a:endParaRPr lang="en-US" sz="2000" dirty="0">
              <a:solidFill>
                <a:srgbClr val="0000FF"/>
              </a:solidFill>
            </a:endParaRP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Repeat until we’re done: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Compare current elements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Copy smaller one down and increment that index</a:t>
            </a:r>
          </a:p>
        </p:txBody>
      </p:sp>
    </p:spTree>
    <p:extLst>
      <p:ext uri="{BB962C8B-B14F-4D97-AF65-F5344CB8AC3E}">
        <p14:creationId xmlns:p14="http://schemas.microsoft.com/office/powerpoint/2010/main" val="1877092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138243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R: </a:t>
            </a:r>
            <a:r>
              <a:rPr lang="en-US" sz="2400">
                <a:solidFill>
                  <a:srgbClr val="00FF00"/>
                </a:solidFill>
                <a:cs typeface="+mn-cs"/>
              </a:rPr>
              <a:t>2</a:t>
            </a:r>
            <a:r>
              <a:rPr lang="en-US" sz="2400">
                <a:cs typeface="+mn-cs"/>
              </a:rPr>
              <a:t>  4  6  7</a:t>
            </a:r>
          </a:p>
        </p:txBody>
      </p:sp>
      <p:sp>
        <p:nvSpPr>
          <p:cNvPr id="138244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1  </a:t>
            </a:r>
            <a:r>
              <a:rPr lang="en-US" sz="2400">
                <a:solidFill>
                  <a:srgbClr val="0000CC"/>
                </a:solidFill>
                <a:cs typeface="+mn-cs"/>
              </a:rPr>
              <a:t>3</a:t>
            </a:r>
            <a:r>
              <a:rPr lang="en-US" sz="2400">
                <a:cs typeface="+mn-cs"/>
              </a:rPr>
              <a:t>  5  8</a:t>
            </a:r>
          </a:p>
        </p:txBody>
      </p:sp>
      <p:sp>
        <p:nvSpPr>
          <p:cNvPr id="138246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1 </a:t>
            </a:r>
            <a:r>
              <a:rPr lang="en-US" sz="2400" dirty="0">
                <a:solidFill>
                  <a:srgbClr val="FF0000"/>
                </a:solidFill>
                <a:cs typeface="+mn-cs"/>
              </a:rPr>
              <a:t>2</a:t>
            </a:r>
          </a:p>
        </p:txBody>
      </p:sp>
      <p:sp>
        <p:nvSpPr>
          <p:cNvPr id="138247" name="Line 7"/>
          <p:cNvSpPr>
            <a:spLocks noChangeShapeType="1"/>
          </p:cNvSpPr>
          <p:nvPr/>
        </p:nvSpPr>
        <p:spPr bwMode="auto">
          <a:xfrm>
            <a:off x="1752600" y="1524000"/>
            <a:ext cx="0" cy="2286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8248" name="Line 8"/>
          <p:cNvSpPr>
            <a:spLocks noChangeShapeType="1"/>
          </p:cNvSpPr>
          <p:nvPr/>
        </p:nvSpPr>
        <p:spPr bwMode="auto">
          <a:xfrm>
            <a:off x="4343400" y="1524000"/>
            <a:ext cx="0" cy="2286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1F156DB6-11CA-7047-89F0-A4A51D2EDB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538478"/>
            <a:ext cx="681858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/>
            <a:r>
              <a:rPr lang="en-US" sz="2000" dirty="0">
                <a:solidFill>
                  <a:srgbClr val="0000FF"/>
                </a:solidFill>
              </a:rPr>
              <a:t>General algorithm: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Keep the index for where we are in each input array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Start them both at 0</a:t>
            </a:r>
          </a:p>
          <a:p>
            <a:pPr marL="0" indent="0" eaLnBrk="1" hangingPunct="1"/>
            <a:endParaRPr lang="en-US" sz="2000" dirty="0">
              <a:solidFill>
                <a:srgbClr val="0000FF"/>
              </a:solidFill>
            </a:endParaRP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Repeat until we’re done: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Compare current elements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Copy smaller one down and increment that index</a:t>
            </a:r>
          </a:p>
        </p:txBody>
      </p:sp>
    </p:spTree>
    <p:extLst>
      <p:ext uri="{BB962C8B-B14F-4D97-AF65-F5344CB8AC3E}">
        <p14:creationId xmlns:p14="http://schemas.microsoft.com/office/powerpoint/2010/main" val="21131434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139267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R: 2  </a:t>
            </a:r>
            <a:r>
              <a:rPr lang="en-US" sz="2400">
                <a:solidFill>
                  <a:srgbClr val="00FF00"/>
                </a:solidFill>
                <a:cs typeface="+mn-cs"/>
              </a:rPr>
              <a:t>4</a:t>
            </a:r>
            <a:r>
              <a:rPr lang="en-US" sz="2400">
                <a:cs typeface="+mn-cs"/>
              </a:rPr>
              <a:t>  6  7</a:t>
            </a:r>
          </a:p>
        </p:txBody>
      </p:sp>
      <p:sp>
        <p:nvSpPr>
          <p:cNvPr id="139268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1  </a:t>
            </a:r>
            <a:r>
              <a:rPr lang="en-US" sz="2400">
                <a:solidFill>
                  <a:srgbClr val="0000CC"/>
                </a:solidFill>
                <a:cs typeface="+mn-cs"/>
              </a:rPr>
              <a:t>3</a:t>
            </a:r>
            <a:r>
              <a:rPr lang="en-US" sz="2400">
                <a:cs typeface="+mn-cs"/>
              </a:rPr>
              <a:t>  5  8</a:t>
            </a:r>
          </a:p>
        </p:txBody>
      </p:sp>
      <p:sp>
        <p:nvSpPr>
          <p:cNvPr id="139270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1 2</a:t>
            </a:r>
            <a:endParaRPr lang="en-US" sz="24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139272" name="Line 8"/>
          <p:cNvSpPr>
            <a:spLocks noChangeShapeType="1"/>
          </p:cNvSpPr>
          <p:nvPr/>
        </p:nvSpPr>
        <p:spPr bwMode="auto">
          <a:xfrm>
            <a:off x="1752600" y="1524000"/>
            <a:ext cx="0" cy="2286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39273" name="Line 9"/>
          <p:cNvSpPr>
            <a:spLocks noChangeShapeType="1"/>
          </p:cNvSpPr>
          <p:nvPr/>
        </p:nvSpPr>
        <p:spPr bwMode="auto">
          <a:xfrm>
            <a:off x="4343400" y="1524000"/>
            <a:ext cx="0" cy="2286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F7B8E015-8F3F-5046-951F-C3D0B73FA2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538478"/>
            <a:ext cx="681858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/>
            <a:r>
              <a:rPr lang="en-US" sz="2000" dirty="0">
                <a:solidFill>
                  <a:srgbClr val="0000FF"/>
                </a:solidFill>
              </a:rPr>
              <a:t>General algorithm: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Keep the index for where we are in each input array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Start them both at 0</a:t>
            </a:r>
          </a:p>
          <a:p>
            <a:pPr marL="0" indent="0" eaLnBrk="1" hangingPunct="1"/>
            <a:endParaRPr lang="en-US" sz="2000" dirty="0">
              <a:solidFill>
                <a:srgbClr val="0000FF"/>
              </a:solidFill>
            </a:endParaRP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Repeat until we’re done: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Compare current elements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Copy smaller one down and increment that index</a:t>
            </a:r>
          </a:p>
        </p:txBody>
      </p:sp>
    </p:spTree>
    <p:extLst>
      <p:ext uri="{BB962C8B-B14F-4D97-AF65-F5344CB8AC3E}">
        <p14:creationId xmlns:p14="http://schemas.microsoft.com/office/powerpoint/2010/main" val="41821007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40963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R: 2  </a:t>
            </a:r>
            <a:r>
              <a:rPr lang="en-US" sz="2400">
                <a:solidFill>
                  <a:srgbClr val="00FF00"/>
                </a:solidFill>
                <a:cs typeface="+mn-cs"/>
              </a:rPr>
              <a:t>4</a:t>
            </a:r>
            <a:r>
              <a:rPr lang="en-US" sz="2400">
                <a:cs typeface="+mn-cs"/>
              </a:rPr>
              <a:t>  6  7</a:t>
            </a:r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1  </a:t>
            </a:r>
            <a:r>
              <a:rPr lang="en-US" sz="2400">
                <a:solidFill>
                  <a:srgbClr val="0000CC"/>
                </a:solidFill>
                <a:cs typeface="+mn-cs"/>
              </a:rPr>
              <a:t>3</a:t>
            </a:r>
            <a:r>
              <a:rPr lang="en-US" sz="2400">
                <a:cs typeface="+mn-cs"/>
              </a:rPr>
              <a:t>  5  8</a:t>
            </a:r>
          </a:p>
        </p:txBody>
      </p:sp>
      <p:sp>
        <p:nvSpPr>
          <p:cNvPr id="40966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1 2</a:t>
            </a:r>
            <a:r>
              <a:rPr lang="en-US" sz="2400" dirty="0">
                <a:solidFill>
                  <a:srgbClr val="FF0000"/>
                </a:solidFill>
                <a:cs typeface="+mn-cs"/>
              </a:rPr>
              <a:t> 3</a:t>
            </a:r>
          </a:p>
        </p:txBody>
      </p:sp>
      <p:sp>
        <p:nvSpPr>
          <p:cNvPr id="40968" name="Line 8"/>
          <p:cNvSpPr>
            <a:spLocks noChangeShapeType="1"/>
          </p:cNvSpPr>
          <p:nvPr/>
        </p:nvSpPr>
        <p:spPr bwMode="auto">
          <a:xfrm>
            <a:off x="2133600" y="1524000"/>
            <a:ext cx="0" cy="2286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969" name="Line 9"/>
          <p:cNvSpPr>
            <a:spLocks noChangeShapeType="1"/>
          </p:cNvSpPr>
          <p:nvPr/>
        </p:nvSpPr>
        <p:spPr bwMode="auto">
          <a:xfrm>
            <a:off x="4343400" y="1524000"/>
            <a:ext cx="0" cy="2286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5DFA0CC7-D51D-7C45-A789-2238A5F729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538478"/>
            <a:ext cx="681858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/>
            <a:r>
              <a:rPr lang="en-US" sz="2000" dirty="0">
                <a:solidFill>
                  <a:srgbClr val="0000FF"/>
                </a:solidFill>
              </a:rPr>
              <a:t>General algorithm: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Keep the index for where we are in each input array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Start them both at 0</a:t>
            </a:r>
          </a:p>
          <a:p>
            <a:pPr marL="0" indent="0" eaLnBrk="1" hangingPunct="1"/>
            <a:endParaRPr lang="en-US" sz="2000" dirty="0">
              <a:solidFill>
                <a:srgbClr val="0000FF"/>
              </a:solidFill>
            </a:endParaRP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Repeat until we’re done: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Compare current elements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Copy smaller one down and increment that index</a:t>
            </a:r>
          </a:p>
        </p:txBody>
      </p:sp>
    </p:spTree>
    <p:extLst>
      <p:ext uri="{BB962C8B-B14F-4D97-AF65-F5344CB8AC3E}">
        <p14:creationId xmlns:p14="http://schemas.microsoft.com/office/powerpoint/2010/main" val="13386542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140291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R: 2  </a:t>
            </a:r>
            <a:r>
              <a:rPr lang="en-US" sz="2400">
                <a:solidFill>
                  <a:srgbClr val="00FF00"/>
                </a:solidFill>
                <a:cs typeface="+mn-cs"/>
              </a:rPr>
              <a:t>4</a:t>
            </a:r>
            <a:r>
              <a:rPr lang="en-US" sz="2400">
                <a:cs typeface="+mn-cs"/>
              </a:rPr>
              <a:t>  6  7</a:t>
            </a:r>
          </a:p>
        </p:txBody>
      </p:sp>
      <p:sp>
        <p:nvSpPr>
          <p:cNvPr id="140292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1  3  </a:t>
            </a:r>
            <a:r>
              <a:rPr lang="en-US" sz="2400">
                <a:solidFill>
                  <a:srgbClr val="0000CC"/>
                </a:solidFill>
                <a:cs typeface="+mn-cs"/>
              </a:rPr>
              <a:t>5</a:t>
            </a:r>
            <a:r>
              <a:rPr lang="en-US" sz="2400">
                <a:cs typeface="+mn-cs"/>
              </a:rPr>
              <a:t>  8</a:t>
            </a:r>
          </a:p>
        </p:txBody>
      </p:sp>
      <p:sp>
        <p:nvSpPr>
          <p:cNvPr id="140294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1 2 3</a:t>
            </a:r>
            <a:endParaRPr lang="en-US" sz="24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140296" name="Line 8"/>
          <p:cNvSpPr>
            <a:spLocks noChangeShapeType="1"/>
          </p:cNvSpPr>
          <p:nvPr/>
        </p:nvSpPr>
        <p:spPr bwMode="auto">
          <a:xfrm>
            <a:off x="2133600" y="1524000"/>
            <a:ext cx="0" cy="2286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40297" name="Line 9"/>
          <p:cNvSpPr>
            <a:spLocks noChangeShapeType="1"/>
          </p:cNvSpPr>
          <p:nvPr/>
        </p:nvSpPr>
        <p:spPr bwMode="auto">
          <a:xfrm>
            <a:off x="4343400" y="1524000"/>
            <a:ext cx="0" cy="2286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34DB3B72-2E09-1E4E-A447-9BF1068C9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538478"/>
            <a:ext cx="681858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/>
            <a:r>
              <a:rPr lang="en-US" sz="2000" dirty="0">
                <a:solidFill>
                  <a:srgbClr val="0000FF"/>
                </a:solidFill>
              </a:rPr>
              <a:t>General algorithm: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Keep the index for where we are in each input array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Start them both at 0</a:t>
            </a:r>
          </a:p>
          <a:p>
            <a:pPr marL="0" indent="0" eaLnBrk="1" hangingPunct="1"/>
            <a:endParaRPr lang="en-US" sz="2000" dirty="0">
              <a:solidFill>
                <a:srgbClr val="0000FF"/>
              </a:solidFill>
            </a:endParaRP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Repeat until we’re done: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Compare current elements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Copy smaller one down and increment that index</a:t>
            </a:r>
          </a:p>
        </p:txBody>
      </p:sp>
    </p:spTree>
    <p:extLst>
      <p:ext uri="{BB962C8B-B14F-4D97-AF65-F5344CB8AC3E}">
        <p14:creationId xmlns:p14="http://schemas.microsoft.com/office/powerpoint/2010/main" val="37699070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R: 2  </a:t>
            </a:r>
            <a:r>
              <a:rPr lang="en-US" sz="2400">
                <a:solidFill>
                  <a:srgbClr val="00FF00"/>
                </a:solidFill>
                <a:cs typeface="+mn-cs"/>
              </a:rPr>
              <a:t>4</a:t>
            </a:r>
            <a:r>
              <a:rPr lang="en-US" sz="2400">
                <a:cs typeface="+mn-cs"/>
              </a:rPr>
              <a:t>  6  7</a:t>
            </a:r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1  3  </a:t>
            </a:r>
            <a:r>
              <a:rPr lang="en-US" sz="2400">
                <a:solidFill>
                  <a:srgbClr val="0000CC"/>
                </a:solidFill>
                <a:cs typeface="+mn-cs"/>
              </a:rPr>
              <a:t>5</a:t>
            </a:r>
            <a:r>
              <a:rPr lang="en-US" sz="2400">
                <a:cs typeface="+mn-cs"/>
              </a:rPr>
              <a:t>  8</a:t>
            </a: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1 2 3</a:t>
            </a:r>
            <a:r>
              <a:rPr lang="en-US" sz="2400" dirty="0">
                <a:solidFill>
                  <a:srgbClr val="FF0000"/>
                </a:solidFill>
                <a:cs typeface="+mn-cs"/>
              </a:rPr>
              <a:t> 4</a:t>
            </a:r>
          </a:p>
        </p:txBody>
      </p:sp>
      <p:sp>
        <p:nvSpPr>
          <p:cNvPr id="41992" name="Line 8"/>
          <p:cNvSpPr>
            <a:spLocks noChangeShapeType="1"/>
          </p:cNvSpPr>
          <p:nvPr/>
        </p:nvSpPr>
        <p:spPr bwMode="auto">
          <a:xfrm>
            <a:off x="2133600" y="1524000"/>
            <a:ext cx="0" cy="2286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>
            <a:off x="4648200" y="1524000"/>
            <a:ext cx="0" cy="2286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6DEDC089-4275-F944-BC6E-F0D58C279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538478"/>
            <a:ext cx="681858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/>
            <a:r>
              <a:rPr lang="en-US" sz="2000" dirty="0">
                <a:solidFill>
                  <a:srgbClr val="0000FF"/>
                </a:solidFill>
              </a:rPr>
              <a:t>General algorithm: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Keep the index for where we are in each input array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Start them both at 0</a:t>
            </a:r>
          </a:p>
          <a:p>
            <a:pPr marL="0" indent="0" eaLnBrk="1" hangingPunct="1"/>
            <a:endParaRPr lang="en-US" sz="2000" dirty="0">
              <a:solidFill>
                <a:srgbClr val="0000FF"/>
              </a:solidFill>
            </a:endParaRP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Repeat until we’re done: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Compare current elements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Copy smaller one down and increment that index</a:t>
            </a:r>
          </a:p>
        </p:txBody>
      </p:sp>
    </p:spTree>
    <p:extLst>
      <p:ext uri="{BB962C8B-B14F-4D97-AF65-F5344CB8AC3E}">
        <p14:creationId xmlns:p14="http://schemas.microsoft.com/office/powerpoint/2010/main" val="747410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141315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R: 2  4  </a:t>
            </a:r>
            <a:r>
              <a:rPr lang="en-US" sz="2400">
                <a:solidFill>
                  <a:srgbClr val="00FF00"/>
                </a:solidFill>
                <a:cs typeface="+mn-cs"/>
              </a:rPr>
              <a:t>6</a:t>
            </a:r>
            <a:r>
              <a:rPr lang="en-US" sz="2400">
                <a:cs typeface="+mn-cs"/>
              </a:rPr>
              <a:t>  7</a:t>
            </a:r>
          </a:p>
        </p:txBody>
      </p:sp>
      <p:sp>
        <p:nvSpPr>
          <p:cNvPr id="141316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1  3  </a:t>
            </a:r>
            <a:r>
              <a:rPr lang="en-US" sz="2400">
                <a:solidFill>
                  <a:srgbClr val="0000CC"/>
                </a:solidFill>
                <a:cs typeface="+mn-cs"/>
              </a:rPr>
              <a:t>5</a:t>
            </a:r>
            <a:r>
              <a:rPr lang="en-US" sz="2400">
                <a:cs typeface="+mn-cs"/>
              </a:rPr>
              <a:t>  8</a:t>
            </a:r>
          </a:p>
        </p:txBody>
      </p:sp>
      <p:sp>
        <p:nvSpPr>
          <p:cNvPr id="141318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1</a:t>
            </a:r>
            <a:r>
              <a:rPr lang="en-US" sz="2400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dirty="0">
                <a:cs typeface="+mn-cs"/>
              </a:rPr>
              <a:t>2 3 4 </a:t>
            </a:r>
          </a:p>
        </p:txBody>
      </p:sp>
      <p:sp>
        <p:nvSpPr>
          <p:cNvPr id="141320" name="Line 8"/>
          <p:cNvSpPr>
            <a:spLocks noChangeShapeType="1"/>
          </p:cNvSpPr>
          <p:nvPr/>
        </p:nvSpPr>
        <p:spPr bwMode="auto">
          <a:xfrm>
            <a:off x="2133600" y="1524000"/>
            <a:ext cx="0" cy="2286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41321" name="Line 9"/>
          <p:cNvSpPr>
            <a:spLocks noChangeShapeType="1"/>
          </p:cNvSpPr>
          <p:nvPr/>
        </p:nvSpPr>
        <p:spPr bwMode="auto">
          <a:xfrm>
            <a:off x="4648200" y="1524000"/>
            <a:ext cx="0" cy="2286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9FA64298-1608-9548-963B-031C5BF1ED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538478"/>
            <a:ext cx="681858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/>
            <a:r>
              <a:rPr lang="en-US" sz="2000" dirty="0">
                <a:solidFill>
                  <a:srgbClr val="0000FF"/>
                </a:solidFill>
              </a:rPr>
              <a:t>General algorithm: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Keep the index for where we are in each input array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Start them both at 0</a:t>
            </a:r>
          </a:p>
          <a:p>
            <a:pPr marL="0" indent="0" eaLnBrk="1" hangingPunct="1"/>
            <a:endParaRPr lang="en-US" sz="2000" dirty="0">
              <a:solidFill>
                <a:srgbClr val="0000FF"/>
              </a:solidFill>
            </a:endParaRP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Repeat until we’re done: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Compare current elements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Copy smaller one down and increment that index</a:t>
            </a:r>
          </a:p>
        </p:txBody>
      </p:sp>
    </p:spTree>
    <p:extLst>
      <p:ext uri="{BB962C8B-B14F-4D97-AF65-F5344CB8AC3E}">
        <p14:creationId xmlns:p14="http://schemas.microsoft.com/office/powerpoint/2010/main" val="40988241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43011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R: 2  4  </a:t>
            </a:r>
            <a:r>
              <a:rPr lang="en-US" sz="2400">
                <a:solidFill>
                  <a:srgbClr val="00FF00"/>
                </a:solidFill>
                <a:cs typeface="+mn-cs"/>
              </a:rPr>
              <a:t>6</a:t>
            </a:r>
            <a:r>
              <a:rPr lang="en-US" sz="2400">
                <a:cs typeface="+mn-cs"/>
              </a:rPr>
              <a:t>  7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1  3  </a:t>
            </a:r>
            <a:r>
              <a:rPr lang="en-US" sz="2400">
                <a:solidFill>
                  <a:srgbClr val="0000CC"/>
                </a:solidFill>
                <a:cs typeface="+mn-cs"/>
              </a:rPr>
              <a:t>5</a:t>
            </a:r>
            <a:r>
              <a:rPr lang="en-US" sz="2400">
                <a:cs typeface="+mn-cs"/>
              </a:rPr>
              <a:t>  8</a:t>
            </a:r>
          </a:p>
        </p:txBody>
      </p:sp>
      <p:sp>
        <p:nvSpPr>
          <p:cNvPr id="43014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1</a:t>
            </a:r>
            <a:r>
              <a:rPr lang="en-US" sz="2400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dirty="0">
                <a:cs typeface="+mn-cs"/>
              </a:rPr>
              <a:t>2 3 4 </a:t>
            </a:r>
            <a:r>
              <a:rPr lang="en-US" sz="2400" dirty="0">
                <a:solidFill>
                  <a:srgbClr val="FF0000"/>
                </a:solidFill>
                <a:cs typeface="+mn-cs"/>
              </a:rPr>
              <a:t>5</a:t>
            </a:r>
            <a:r>
              <a:rPr lang="en-US" sz="2400" dirty="0">
                <a:cs typeface="+mn-cs"/>
              </a:rPr>
              <a:t> </a:t>
            </a:r>
          </a:p>
        </p:txBody>
      </p:sp>
      <p:sp>
        <p:nvSpPr>
          <p:cNvPr id="43016" name="Line 8"/>
          <p:cNvSpPr>
            <a:spLocks noChangeShapeType="1"/>
          </p:cNvSpPr>
          <p:nvPr/>
        </p:nvSpPr>
        <p:spPr bwMode="auto">
          <a:xfrm>
            <a:off x="2438400" y="1524000"/>
            <a:ext cx="0" cy="2286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3017" name="Line 9"/>
          <p:cNvSpPr>
            <a:spLocks noChangeShapeType="1"/>
          </p:cNvSpPr>
          <p:nvPr/>
        </p:nvSpPr>
        <p:spPr bwMode="auto">
          <a:xfrm>
            <a:off x="4648200" y="1524000"/>
            <a:ext cx="0" cy="2286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BDC24C8D-EBF2-2E45-A7F7-40A7CF05F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538478"/>
            <a:ext cx="681858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/>
            <a:r>
              <a:rPr lang="en-US" sz="2000" dirty="0">
                <a:solidFill>
                  <a:srgbClr val="0000FF"/>
                </a:solidFill>
              </a:rPr>
              <a:t>General algorithm: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Keep the index for where we are in each input array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Start them both at 0</a:t>
            </a:r>
          </a:p>
          <a:p>
            <a:pPr marL="0" indent="0" eaLnBrk="1" hangingPunct="1"/>
            <a:endParaRPr lang="en-US" sz="2000" dirty="0">
              <a:solidFill>
                <a:srgbClr val="0000FF"/>
              </a:solidFill>
            </a:endParaRP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Repeat until we’re done: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Compare current elements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Copy smaller one down and increment that index</a:t>
            </a:r>
          </a:p>
        </p:txBody>
      </p:sp>
    </p:spTree>
    <p:extLst>
      <p:ext uri="{BB962C8B-B14F-4D97-AF65-F5344CB8AC3E}">
        <p14:creationId xmlns:p14="http://schemas.microsoft.com/office/powerpoint/2010/main" val="8466342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142339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R: 2  4  </a:t>
            </a:r>
            <a:r>
              <a:rPr lang="en-US" sz="2400">
                <a:solidFill>
                  <a:srgbClr val="00FF00"/>
                </a:solidFill>
                <a:cs typeface="+mn-cs"/>
              </a:rPr>
              <a:t>6</a:t>
            </a:r>
            <a:r>
              <a:rPr lang="en-US" sz="2400">
                <a:cs typeface="+mn-cs"/>
              </a:rPr>
              <a:t>  7</a:t>
            </a:r>
          </a:p>
        </p:txBody>
      </p:sp>
      <p:sp>
        <p:nvSpPr>
          <p:cNvPr id="142340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1  3  5  </a:t>
            </a:r>
            <a:r>
              <a:rPr lang="en-US" sz="2400">
                <a:solidFill>
                  <a:srgbClr val="0000CC"/>
                </a:solidFill>
                <a:cs typeface="+mn-cs"/>
              </a:rPr>
              <a:t>8</a:t>
            </a:r>
          </a:p>
        </p:txBody>
      </p:sp>
      <p:sp>
        <p:nvSpPr>
          <p:cNvPr id="142342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1 2 3 4 5</a:t>
            </a:r>
            <a:endParaRPr lang="en-US" sz="24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142344" name="Line 8"/>
          <p:cNvSpPr>
            <a:spLocks noChangeShapeType="1"/>
          </p:cNvSpPr>
          <p:nvPr/>
        </p:nvSpPr>
        <p:spPr bwMode="auto">
          <a:xfrm>
            <a:off x="2438400" y="1524000"/>
            <a:ext cx="0" cy="2286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42345" name="Line 9"/>
          <p:cNvSpPr>
            <a:spLocks noChangeShapeType="1"/>
          </p:cNvSpPr>
          <p:nvPr/>
        </p:nvSpPr>
        <p:spPr bwMode="auto">
          <a:xfrm>
            <a:off x="4648200" y="1524000"/>
            <a:ext cx="0" cy="2286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54239610-BD93-684A-B066-427F2BB184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538478"/>
            <a:ext cx="681858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/>
            <a:r>
              <a:rPr lang="en-US" sz="2000" dirty="0">
                <a:solidFill>
                  <a:srgbClr val="0000FF"/>
                </a:solidFill>
              </a:rPr>
              <a:t>General algorithm: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Keep the index for where we are in each input array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Start them both at 0</a:t>
            </a:r>
          </a:p>
          <a:p>
            <a:pPr marL="0" indent="0" eaLnBrk="1" hangingPunct="1"/>
            <a:endParaRPr lang="en-US" sz="2000" dirty="0">
              <a:solidFill>
                <a:srgbClr val="0000FF"/>
              </a:solidFill>
            </a:endParaRP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Repeat until we’re done: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Compare current elements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Copy smaller one down and increment that index</a:t>
            </a:r>
          </a:p>
        </p:txBody>
      </p:sp>
    </p:spTree>
    <p:extLst>
      <p:ext uri="{BB962C8B-B14F-4D97-AF65-F5344CB8AC3E}">
        <p14:creationId xmlns:p14="http://schemas.microsoft.com/office/powerpoint/2010/main" val="23476491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R: 2  4  </a:t>
            </a:r>
            <a:r>
              <a:rPr lang="en-US" sz="2400">
                <a:solidFill>
                  <a:srgbClr val="00FF00"/>
                </a:solidFill>
                <a:cs typeface="+mn-cs"/>
              </a:rPr>
              <a:t>6</a:t>
            </a:r>
            <a:r>
              <a:rPr lang="en-US" sz="2400">
                <a:cs typeface="+mn-cs"/>
              </a:rPr>
              <a:t>  7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1  3  5  </a:t>
            </a:r>
            <a:r>
              <a:rPr lang="en-US" sz="2400">
                <a:solidFill>
                  <a:srgbClr val="0000CC"/>
                </a:solidFill>
                <a:cs typeface="+mn-cs"/>
              </a:rPr>
              <a:t>8</a:t>
            </a: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1 2 3 4 5</a:t>
            </a:r>
            <a:r>
              <a:rPr lang="en-US" sz="2400" dirty="0">
                <a:solidFill>
                  <a:srgbClr val="FF0000"/>
                </a:solidFill>
                <a:cs typeface="+mn-cs"/>
              </a:rPr>
              <a:t> 6</a:t>
            </a:r>
          </a:p>
        </p:txBody>
      </p:sp>
      <p:sp>
        <p:nvSpPr>
          <p:cNvPr id="45064" name="Line 8"/>
          <p:cNvSpPr>
            <a:spLocks noChangeShapeType="1"/>
          </p:cNvSpPr>
          <p:nvPr/>
        </p:nvSpPr>
        <p:spPr bwMode="auto">
          <a:xfrm>
            <a:off x="2438400" y="1524000"/>
            <a:ext cx="0" cy="2286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5065" name="Line 9"/>
          <p:cNvSpPr>
            <a:spLocks noChangeShapeType="1"/>
          </p:cNvSpPr>
          <p:nvPr/>
        </p:nvSpPr>
        <p:spPr bwMode="auto">
          <a:xfrm>
            <a:off x="5029200" y="1524000"/>
            <a:ext cx="0" cy="2286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45D37641-5FB3-DB49-ABA4-9CD39EA3BD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538478"/>
            <a:ext cx="681858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/>
            <a:r>
              <a:rPr lang="en-US" sz="2000" dirty="0">
                <a:solidFill>
                  <a:srgbClr val="0000FF"/>
                </a:solidFill>
              </a:rPr>
              <a:t>General algorithm: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Keep the index for where we are in each input array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Start them both at 0</a:t>
            </a:r>
          </a:p>
          <a:p>
            <a:pPr marL="0" indent="0" eaLnBrk="1" hangingPunct="1"/>
            <a:endParaRPr lang="en-US" sz="2000" dirty="0">
              <a:solidFill>
                <a:srgbClr val="0000FF"/>
              </a:solidFill>
            </a:endParaRP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Repeat until we’re done: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Compare current elements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Copy smaller one down and increment that index</a:t>
            </a:r>
          </a:p>
        </p:txBody>
      </p:sp>
    </p:spTree>
    <p:extLst>
      <p:ext uri="{BB962C8B-B14F-4D97-AF65-F5344CB8AC3E}">
        <p14:creationId xmlns:p14="http://schemas.microsoft.com/office/powerpoint/2010/main" val="24103943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143363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R: 2  4  6  </a:t>
            </a:r>
            <a:r>
              <a:rPr lang="en-US" sz="2400">
                <a:solidFill>
                  <a:srgbClr val="00FF00"/>
                </a:solidFill>
                <a:cs typeface="+mn-cs"/>
              </a:rPr>
              <a:t>7</a:t>
            </a:r>
          </a:p>
        </p:txBody>
      </p:sp>
      <p:sp>
        <p:nvSpPr>
          <p:cNvPr id="143364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1  3  5  </a:t>
            </a:r>
            <a:r>
              <a:rPr lang="en-US" sz="2400">
                <a:solidFill>
                  <a:srgbClr val="0000CC"/>
                </a:solidFill>
                <a:cs typeface="+mn-cs"/>
              </a:rPr>
              <a:t>8</a:t>
            </a:r>
          </a:p>
        </p:txBody>
      </p:sp>
      <p:sp>
        <p:nvSpPr>
          <p:cNvPr id="143366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1 2 3</a:t>
            </a:r>
            <a:r>
              <a:rPr lang="en-US" sz="2400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dirty="0">
                <a:cs typeface="+mn-cs"/>
              </a:rPr>
              <a:t>4 5 6</a:t>
            </a:r>
            <a:endParaRPr lang="en-US" sz="24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143368" name="Line 8"/>
          <p:cNvSpPr>
            <a:spLocks noChangeShapeType="1"/>
          </p:cNvSpPr>
          <p:nvPr/>
        </p:nvSpPr>
        <p:spPr bwMode="auto">
          <a:xfrm>
            <a:off x="2438400" y="1524000"/>
            <a:ext cx="0" cy="2286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43369" name="Line 9"/>
          <p:cNvSpPr>
            <a:spLocks noChangeShapeType="1"/>
          </p:cNvSpPr>
          <p:nvPr/>
        </p:nvSpPr>
        <p:spPr bwMode="auto">
          <a:xfrm>
            <a:off x="5029200" y="1524000"/>
            <a:ext cx="0" cy="2286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9" name="TextBox 10">
            <a:extLst>
              <a:ext uri="{FF2B5EF4-FFF2-40B4-BE49-F238E27FC236}">
                <a16:creationId xmlns:a16="http://schemas.microsoft.com/office/drawing/2014/main" id="{B1078B2F-9176-D74B-9E00-80C3166AEB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3538478"/>
            <a:ext cx="6818586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/>
            <a:r>
              <a:rPr lang="en-US" sz="2000" dirty="0">
                <a:solidFill>
                  <a:srgbClr val="0000FF"/>
                </a:solidFill>
              </a:rPr>
              <a:t>General algorithm: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Keep the index for where we are in each input array</a:t>
            </a: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Start them both at 0</a:t>
            </a:r>
          </a:p>
          <a:p>
            <a:pPr marL="0" indent="0" eaLnBrk="1" hangingPunct="1"/>
            <a:endParaRPr lang="en-US" sz="2000" dirty="0">
              <a:solidFill>
                <a:srgbClr val="0000FF"/>
              </a:solidFill>
            </a:endParaRPr>
          </a:p>
          <a:p>
            <a:pPr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Repeat until we’re done: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Compare current elements</a:t>
            </a:r>
          </a:p>
          <a:p>
            <a:pPr lvl="1" eaLnBrk="1" hangingPunct="1">
              <a:buFontTx/>
              <a:buChar char="-"/>
            </a:pPr>
            <a:r>
              <a:rPr lang="en-US" sz="2000" dirty="0">
                <a:solidFill>
                  <a:srgbClr val="0000FF"/>
                </a:solidFill>
              </a:rPr>
              <a:t>Copy smaller one down and increment that index</a:t>
            </a:r>
          </a:p>
        </p:txBody>
      </p:sp>
    </p:spTree>
    <p:extLst>
      <p:ext uri="{BB962C8B-B14F-4D97-AF65-F5344CB8AC3E}">
        <p14:creationId xmlns:p14="http://schemas.microsoft.com/office/powerpoint/2010/main" val="31746626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R: 2  4  6  </a:t>
            </a:r>
            <a:r>
              <a:rPr lang="en-US" sz="2400">
                <a:solidFill>
                  <a:srgbClr val="00FF00"/>
                </a:solidFill>
                <a:cs typeface="+mn-cs"/>
              </a:rPr>
              <a:t>7</a:t>
            </a:r>
          </a:p>
        </p:txBody>
      </p:sp>
      <p:sp>
        <p:nvSpPr>
          <p:cNvPr id="46084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1  3  5  </a:t>
            </a:r>
            <a:r>
              <a:rPr lang="en-US" sz="2400">
                <a:solidFill>
                  <a:srgbClr val="0000CC"/>
                </a:solidFill>
                <a:cs typeface="+mn-cs"/>
              </a:rPr>
              <a:t>8</a:t>
            </a:r>
          </a:p>
        </p:txBody>
      </p:sp>
      <p:sp>
        <p:nvSpPr>
          <p:cNvPr id="46086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1 2 3</a:t>
            </a:r>
            <a:r>
              <a:rPr lang="en-US" sz="2400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dirty="0">
                <a:cs typeface="+mn-cs"/>
              </a:rPr>
              <a:t>4 5 6</a:t>
            </a:r>
            <a:r>
              <a:rPr lang="en-US" sz="2400" dirty="0">
                <a:solidFill>
                  <a:srgbClr val="FF0000"/>
                </a:solidFill>
                <a:cs typeface="+mn-cs"/>
              </a:rPr>
              <a:t> 7</a:t>
            </a:r>
          </a:p>
        </p:txBody>
      </p:sp>
      <p:sp>
        <p:nvSpPr>
          <p:cNvPr id="46088" name="Line 8"/>
          <p:cNvSpPr>
            <a:spLocks noChangeShapeType="1"/>
          </p:cNvSpPr>
          <p:nvPr/>
        </p:nvSpPr>
        <p:spPr bwMode="auto">
          <a:xfrm>
            <a:off x="2438400" y="1524000"/>
            <a:ext cx="0" cy="2286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6089" name="Line 9"/>
          <p:cNvSpPr>
            <a:spLocks noChangeShapeType="1"/>
          </p:cNvSpPr>
          <p:nvPr/>
        </p:nvSpPr>
        <p:spPr bwMode="auto">
          <a:xfrm>
            <a:off x="5257800" y="1524000"/>
            <a:ext cx="0" cy="2286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5064" y="4290085"/>
            <a:ext cx="30589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do we do now?</a:t>
            </a:r>
          </a:p>
        </p:txBody>
      </p:sp>
    </p:spTree>
    <p:extLst>
      <p:ext uri="{BB962C8B-B14F-4D97-AF65-F5344CB8AC3E}">
        <p14:creationId xmlns:p14="http://schemas.microsoft.com/office/powerpoint/2010/main" val="20774769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cs typeface="+mj-cs"/>
              </a:rPr>
              <a:t>Merge</a:t>
            </a:r>
          </a:p>
        </p:txBody>
      </p:sp>
      <p:sp>
        <p:nvSpPr>
          <p:cNvPr id="47107" name="Text Box 3"/>
          <p:cNvSpPr txBox="1">
            <a:spLocks noChangeArrowheads="1"/>
          </p:cNvSpPr>
          <p:nvPr/>
        </p:nvSpPr>
        <p:spPr bwMode="auto">
          <a:xfrm>
            <a:off x="3429000" y="1752600"/>
            <a:ext cx="2057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>
                <a:cs typeface="+mn-cs"/>
              </a:rPr>
              <a:t>R: 2  4  6  7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914400" y="1752600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>
                <a:cs typeface="+mn-cs"/>
              </a:rPr>
              <a:t>L: 1  3  5  </a:t>
            </a:r>
            <a:r>
              <a:rPr lang="en-US" sz="2400">
                <a:solidFill>
                  <a:srgbClr val="0000CC"/>
                </a:solidFill>
                <a:cs typeface="+mn-cs"/>
              </a:rPr>
              <a:t>8</a:t>
            </a:r>
          </a:p>
        </p:txBody>
      </p:sp>
      <p:sp>
        <p:nvSpPr>
          <p:cNvPr id="47110" name="Text Box 6"/>
          <p:cNvSpPr txBox="1">
            <a:spLocks noChangeArrowheads="1"/>
          </p:cNvSpPr>
          <p:nvPr/>
        </p:nvSpPr>
        <p:spPr bwMode="auto">
          <a:xfrm>
            <a:off x="914400" y="2590800"/>
            <a:ext cx="41148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dirty="0">
                <a:cs typeface="+mn-cs"/>
              </a:rPr>
              <a:t>1 2 3</a:t>
            </a:r>
            <a:r>
              <a:rPr lang="en-US" sz="2400" dirty="0">
                <a:solidFill>
                  <a:srgbClr val="FF0000"/>
                </a:solidFill>
                <a:cs typeface="+mn-cs"/>
              </a:rPr>
              <a:t> </a:t>
            </a:r>
            <a:r>
              <a:rPr lang="en-US" sz="2400" dirty="0">
                <a:cs typeface="+mn-cs"/>
              </a:rPr>
              <a:t>4 5 6 7</a:t>
            </a:r>
            <a:r>
              <a:rPr lang="en-US" sz="2400" dirty="0">
                <a:solidFill>
                  <a:srgbClr val="FF0000"/>
                </a:solidFill>
                <a:cs typeface="+mn-cs"/>
              </a:rPr>
              <a:t> 8</a:t>
            </a:r>
          </a:p>
        </p:txBody>
      </p:sp>
      <p:sp>
        <p:nvSpPr>
          <p:cNvPr id="47113" name="Line 9"/>
          <p:cNvSpPr>
            <a:spLocks noChangeShapeType="1"/>
          </p:cNvSpPr>
          <p:nvPr/>
        </p:nvSpPr>
        <p:spPr bwMode="auto">
          <a:xfrm>
            <a:off x="2667000" y="1524000"/>
            <a:ext cx="0" cy="228600"/>
          </a:xfrm>
          <a:prstGeom prst="line">
            <a:avLst/>
          </a:prstGeom>
          <a:noFill/>
          <a:ln w="28575">
            <a:solidFill>
              <a:srgbClr val="00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7114" name="Line 10"/>
          <p:cNvSpPr>
            <a:spLocks noChangeShapeType="1"/>
          </p:cNvSpPr>
          <p:nvPr/>
        </p:nvSpPr>
        <p:spPr bwMode="auto">
          <a:xfrm>
            <a:off x="5257800" y="1524000"/>
            <a:ext cx="0" cy="228600"/>
          </a:xfrm>
          <a:prstGeom prst="line">
            <a:avLst/>
          </a:prstGeom>
          <a:noFill/>
          <a:ln w="28575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25064" y="4290085"/>
            <a:ext cx="5109136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If we run off the end of either array, just copy the remaining from the other array</a:t>
            </a:r>
          </a:p>
        </p:txBody>
      </p:sp>
    </p:spTree>
    <p:extLst>
      <p:ext uri="{BB962C8B-B14F-4D97-AF65-F5344CB8AC3E}">
        <p14:creationId xmlns:p14="http://schemas.microsoft.com/office/powerpoint/2010/main" val="36397371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560D9-D949-5F46-B406-0A8D761D589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33400" y="0"/>
            <a:ext cx="4114800" cy="990600"/>
          </a:xfrm>
        </p:spPr>
        <p:txBody>
          <a:bodyPr/>
          <a:lstStyle/>
          <a:p>
            <a:r>
              <a:rPr lang="en-US" dirty="0"/>
              <a:t>Merge in code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734C984-67C8-3C4E-9595-A40E96945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990600"/>
            <a:ext cx="7951572" cy="532735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1DF363E-6EA4-6594-A037-DBA296A97153}"/>
              </a:ext>
            </a:extLst>
          </p:cNvPr>
          <p:cNvSpPr/>
          <p:nvPr/>
        </p:nvSpPr>
        <p:spPr>
          <a:xfrm>
            <a:off x="4722606" y="2603351"/>
            <a:ext cx="1914862" cy="376517"/>
          </a:xfrm>
          <a:prstGeom prst="rect">
            <a:avLst/>
          </a:prstGeom>
          <a:solidFill>
            <a:schemeClr val="bg1"/>
          </a:solidFill>
          <a:ln w="381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2D7B6F-73DE-AB03-7017-69F22D2F2B15}"/>
              </a:ext>
            </a:extLst>
          </p:cNvPr>
          <p:cNvSpPr/>
          <p:nvPr/>
        </p:nvSpPr>
        <p:spPr>
          <a:xfrm>
            <a:off x="5585011" y="3240741"/>
            <a:ext cx="1914862" cy="376517"/>
          </a:xfrm>
          <a:prstGeom prst="rect">
            <a:avLst/>
          </a:prstGeom>
          <a:solidFill>
            <a:schemeClr val="bg1"/>
          </a:solidFill>
          <a:ln w="38100" cmpd="sng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83A5C5-A7DA-9FFA-F4D0-DE2C2CC89631}"/>
              </a:ext>
            </a:extLst>
          </p:cNvPr>
          <p:cNvSpPr txBox="1"/>
          <p:nvPr/>
        </p:nvSpPr>
        <p:spPr>
          <a:xfrm>
            <a:off x="5549553" y="2740973"/>
            <a:ext cx="2935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are the different cases?</a:t>
            </a:r>
          </a:p>
        </p:txBody>
      </p:sp>
    </p:spTree>
    <p:extLst>
      <p:ext uri="{BB962C8B-B14F-4D97-AF65-F5344CB8AC3E}">
        <p14:creationId xmlns:p14="http://schemas.microsoft.com/office/powerpoint/2010/main" val="33499494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2BB46-924D-155E-1BE8-295477063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C2762-BA72-D72F-C2AB-88A26CFDA16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33400" y="0"/>
            <a:ext cx="4114800" cy="990600"/>
          </a:xfrm>
        </p:spPr>
        <p:txBody>
          <a:bodyPr/>
          <a:lstStyle/>
          <a:p>
            <a:r>
              <a:rPr lang="en-US" dirty="0"/>
              <a:t>Merge in code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B4937F-E24C-6E0B-708F-AB10D5EBC6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990600"/>
            <a:ext cx="7951572" cy="532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05919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20EDF-842B-8A44-8910-BE5DAEC27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6730F-3820-7647-84A2-8C9A809B29B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965295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Divide the data in half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Recursively call </a:t>
            </a:r>
            <a:r>
              <a:rPr lang="en-US" dirty="0" err="1"/>
              <a:t>MergeSort</a:t>
            </a:r>
            <a:r>
              <a:rPr lang="en-US" dirty="0"/>
              <a:t> on each half (resulting in two sorted halves)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Merge the two halves</a:t>
            </a:r>
          </a:p>
        </p:txBody>
      </p:sp>
    </p:spTree>
    <p:extLst>
      <p:ext uri="{BB962C8B-B14F-4D97-AF65-F5344CB8AC3E}">
        <p14:creationId xmlns:p14="http://schemas.microsoft.com/office/powerpoint/2010/main" val="11786672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20EDF-842B-8A44-8910-BE5DAEC27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6730F-3820-7647-84A2-8C9A809B29B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965295" cy="325482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Divide the data in half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Recursively call </a:t>
            </a:r>
            <a:r>
              <a:rPr lang="en-US" dirty="0" err="1"/>
              <a:t>MergeSort</a:t>
            </a:r>
            <a:r>
              <a:rPr lang="en-US" dirty="0"/>
              <a:t> on each half (resulting in two sorted halves)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Merge the two halves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3C5C1E-D3F0-7D4D-925B-82F2B742A692}"/>
              </a:ext>
            </a:extLst>
          </p:cNvPr>
          <p:cNvSpPr/>
          <p:nvPr/>
        </p:nvSpPr>
        <p:spPr>
          <a:xfrm>
            <a:off x="424543" y="2590800"/>
            <a:ext cx="8523514" cy="117565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1AF827-F1A7-794A-9DD5-3948FCE48E4B}"/>
              </a:ext>
            </a:extLst>
          </p:cNvPr>
          <p:cNvSpPr txBox="1"/>
          <p:nvPr/>
        </p:nvSpPr>
        <p:spPr>
          <a:xfrm>
            <a:off x="612648" y="5399315"/>
            <a:ext cx="754116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If the two halves are sorted, does </a:t>
            </a:r>
            <a:r>
              <a:rPr lang="en-US" sz="2800" dirty="0" err="1">
                <a:solidFill>
                  <a:srgbClr val="FF0000"/>
                </a:solidFill>
              </a:rPr>
              <a:t>MergeSort</a:t>
            </a:r>
            <a:r>
              <a:rPr lang="en-US" sz="2800" dirty="0">
                <a:solidFill>
                  <a:srgbClr val="FF0000"/>
                </a:solidFill>
              </a:rPr>
              <a:t> work?</a:t>
            </a:r>
          </a:p>
        </p:txBody>
      </p:sp>
    </p:spTree>
    <p:extLst>
      <p:ext uri="{BB962C8B-B14F-4D97-AF65-F5344CB8AC3E}">
        <p14:creationId xmlns:p14="http://schemas.microsoft.com/office/powerpoint/2010/main" val="11065219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20EDF-842B-8A44-8910-BE5DAEC27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6730F-3820-7647-84A2-8C9A809B29B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965295" cy="325482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Divide the data in half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Recursively call </a:t>
            </a:r>
            <a:r>
              <a:rPr lang="en-US" dirty="0" err="1"/>
              <a:t>MergeSort</a:t>
            </a:r>
            <a:r>
              <a:rPr lang="en-US" dirty="0"/>
              <a:t> on each half (resulting in two sorted halves)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Merge the two halves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3C5C1E-D3F0-7D4D-925B-82F2B742A692}"/>
              </a:ext>
            </a:extLst>
          </p:cNvPr>
          <p:cNvSpPr/>
          <p:nvPr/>
        </p:nvSpPr>
        <p:spPr>
          <a:xfrm>
            <a:off x="424543" y="2590800"/>
            <a:ext cx="8523514" cy="117565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1AF827-F1A7-794A-9DD5-3948FCE48E4B}"/>
              </a:ext>
            </a:extLst>
          </p:cNvPr>
          <p:cNvSpPr txBox="1"/>
          <p:nvPr/>
        </p:nvSpPr>
        <p:spPr>
          <a:xfrm>
            <a:off x="612648" y="5399315"/>
            <a:ext cx="6486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are we missing?  Why does this work?</a:t>
            </a:r>
          </a:p>
        </p:txBody>
      </p:sp>
    </p:spTree>
    <p:extLst>
      <p:ext uri="{BB962C8B-B14F-4D97-AF65-F5344CB8AC3E}">
        <p14:creationId xmlns:p14="http://schemas.microsoft.com/office/powerpoint/2010/main" val="35588854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20EDF-842B-8A44-8910-BE5DAEC27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6730F-3820-7647-84A2-8C9A809B29BD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965295" cy="325482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Divide the data in half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Recursively call </a:t>
            </a:r>
            <a:r>
              <a:rPr lang="en-US" dirty="0" err="1"/>
              <a:t>MergeSort</a:t>
            </a:r>
            <a:r>
              <a:rPr lang="en-US" dirty="0"/>
              <a:t> on each half (resulting in two sorted halves)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Merge the two halves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3C5C1E-D3F0-7D4D-925B-82F2B742A692}"/>
              </a:ext>
            </a:extLst>
          </p:cNvPr>
          <p:cNvSpPr/>
          <p:nvPr/>
        </p:nvSpPr>
        <p:spPr>
          <a:xfrm>
            <a:off x="424543" y="2590800"/>
            <a:ext cx="8523514" cy="1175657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1AF827-F1A7-794A-9DD5-3948FCE48E4B}"/>
              </a:ext>
            </a:extLst>
          </p:cNvPr>
          <p:cNvSpPr txBox="1"/>
          <p:nvPr/>
        </p:nvSpPr>
        <p:spPr>
          <a:xfrm>
            <a:off x="612648" y="5399315"/>
            <a:ext cx="75206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>
                <a:solidFill>
                  <a:srgbClr val="0000FF"/>
                </a:solidFill>
              </a:rPr>
              <a:t>MergeSort</a:t>
            </a:r>
            <a:r>
              <a:rPr lang="en-US" sz="2800" dirty="0">
                <a:solidFill>
                  <a:srgbClr val="0000FF"/>
                </a:solidFill>
              </a:rPr>
              <a:t> is recursive.  We’re missing a base case!</a:t>
            </a:r>
          </a:p>
        </p:txBody>
      </p:sp>
    </p:spTree>
    <p:extLst>
      <p:ext uri="{BB962C8B-B14F-4D97-AF65-F5344CB8AC3E}">
        <p14:creationId xmlns:p14="http://schemas.microsoft.com/office/powerpoint/2010/main" val="124328902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F5991-4E44-4A42-B577-D11B31855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: base case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EE91BC-4303-3A42-B54D-19B102680EE9}"/>
              </a:ext>
            </a:extLst>
          </p:cNvPr>
          <p:cNvSpPr txBox="1"/>
          <p:nvPr/>
        </p:nvSpPr>
        <p:spPr>
          <a:xfrm>
            <a:off x="4352228" y="1992086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D2EAEE-01F1-5F4B-AB53-C7352E157EB9}"/>
              </a:ext>
            </a:extLst>
          </p:cNvPr>
          <p:cNvSpPr txBox="1"/>
          <p:nvPr/>
        </p:nvSpPr>
        <p:spPr>
          <a:xfrm>
            <a:off x="2885897" y="3429000"/>
            <a:ext cx="337220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Is this array sorted?</a:t>
            </a:r>
          </a:p>
        </p:txBody>
      </p:sp>
    </p:spTree>
    <p:extLst>
      <p:ext uri="{BB962C8B-B14F-4D97-AF65-F5344CB8AC3E}">
        <p14:creationId xmlns:p14="http://schemas.microsoft.com/office/powerpoint/2010/main" val="412861896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F5991-4E44-4A42-B577-D11B31855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: base case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EE91BC-4303-3A42-B54D-19B102680EE9}"/>
              </a:ext>
            </a:extLst>
          </p:cNvPr>
          <p:cNvSpPr txBox="1"/>
          <p:nvPr/>
        </p:nvSpPr>
        <p:spPr>
          <a:xfrm>
            <a:off x="4352228" y="1992086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D2EAEE-01F1-5F4B-AB53-C7352E157EB9}"/>
              </a:ext>
            </a:extLst>
          </p:cNvPr>
          <p:cNvSpPr txBox="1"/>
          <p:nvPr/>
        </p:nvSpPr>
        <p:spPr>
          <a:xfrm>
            <a:off x="1111526" y="3494314"/>
            <a:ext cx="67147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If the array is of size 1 (or 0), it’s sorted</a:t>
            </a:r>
          </a:p>
        </p:txBody>
      </p:sp>
    </p:spTree>
    <p:extLst>
      <p:ext uri="{BB962C8B-B14F-4D97-AF65-F5344CB8AC3E}">
        <p14:creationId xmlns:p14="http://schemas.microsoft.com/office/powerpoint/2010/main" val="16958493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</p:spTree>
    <p:extLst>
      <p:ext uri="{BB962C8B-B14F-4D97-AF65-F5344CB8AC3E}">
        <p14:creationId xmlns:p14="http://schemas.microsoft.com/office/powerpoint/2010/main" val="13994562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2005585" y="2649302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7 1 4 2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6 5 3 8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A6FB49-7F37-E04E-88B6-863A9EEE9C03}"/>
              </a:ext>
            </a:extLst>
          </p:cNvPr>
          <p:cNvSpPr txBox="1"/>
          <p:nvPr/>
        </p:nvSpPr>
        <p:spPr>
          <a:xfrm>
            <a:off x="3382251" y="5780706"/>
            <a:ext cx="1965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split in half</a:t>
            </a:r>
          </a:p>
        </p:txBody>
      </p:sp>
    </p:spTree>
    <p:extLst>
      <p:ext uri="{BB962C8B-B14F-4D97-AF65-F5344CB8AC3E}">
        <p14:creationId xmlns:p14="http://schemas.microsoft.com/office/powerpoint/2010/main" val="22859692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rgbClr val="0000FF"/>
                </a:solidFill>
              </a:rPr>
              <a:t>ms</a:t>
            </a:r>
            <a:r>
              <a:rPr lang="en-US" sz="3600" dirty="0">
                <a:solidFill>
                  <a:srgbClr val="0000FF"/>
                </a:solidFill>
              </a:rPr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6 5 3 8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886820-9727-F24B-8A18-40AF5DB4DE7F}"/>
              </a:ext>
            </a:extLst>
          </p:cNvPr>
          <p:cNvSpPr txBox="1"/>
          <p:nvPr/>
        </p:nvSpPr>
        <p:spPr>
          <a:xfrm>
            <a:off x="3382251" y="5780706"/>
            <a:ext cx="22078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sort left side</a:t>
            </a:r>
          </a:p>
        </p:txBody>
      </p:sp>
    </p:spTree>
    <p:extLst>
      <p:ext uri="{BB962C8B-B14F-4D97-AF65-F5344CB8AC3E}">
        <p14:creationId xmlns:p14="http://schemas.microsoft.com/office/powerpoint/2010/main" val="1473012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6 5 3 8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886820-9727-F24B-8A18-40AF5DB4DE7F}"/>
              </a:ext>
            </a:extLst>
          </p:cNvPr>
          <p:cNvSpPr txBox="1"/>
          <p:nvPr/>
        </p:nvSpPr>
        <p:spPr>
          <a:xfrm>
            <a:off x="3382251" y="5780706"/>
            <a:ext cx="1965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split in half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1341556" y="3913609"/>
            <a:ext cx="821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7 1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821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4 2</a:t>
            </a:r>
          </a:p>
        </p:txBody>
      </p:sp>
    </p:spTree>
    <p:extLst>
      <p:ext uri="{BB962C8B-B14F-4D97-AF65-F5344CB8AC3E}">
        <p14:creationId xmlns:p14="http://schemas.microsoft.com/office/powerpoint/2010/main" val="233610235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6 5 3 8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886820-9727-F24B-8A18-40AF5DB4DE7F}"/>
              </a:ext>
            </a:extLst>
          </p:cNvPr>
          <p:cNvSpPr txBox="1"/>
          <p:nvPr/>
        </p:nvSpPr>
        <p:spPr>
          <a:xfrm>
            <a:off x="3382251" y="5780706"/>
            <a:ext cx="22078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sort left side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rgbClr val="0000FF"/>
                </a:solidFill>
              </a:rPr>
              <a:t>ms</a:t>
            </a:r>
            <a:r>
              <a:rPr lang="en-US" sz="3600" dirty="0">
                <a:solidFill>
                  <a:srgbClr val="0000FF"/>
                </a:solidFill>
              </a:rPr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821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4 2</a:t>
            </a:r>
          </a:p>
        </p:txBody>
      </p:sp>
    </p:spTree>
    <p:extLst>
      <p:ext uri="{BB962C8B-B14F-4D97-AF65-F5344CB8AC3E}">
        <p14:creationId xmlns:p14="http://schemas.microsoft.com/office/powerpoint/2010/main" val="4424180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6 5 3 8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886820-9727-F24B-8A18-40AF5DB4DE7F}"/>
              </a:ext>
            </a:extLst>
          </p:cNvPr>
          <p:cNvSpPr txBox="1"/>
          <p:nvPr/>
        </p:nvSpPr>
        <p:spPr>
          <a:xfrm>
            <a:off x="3382251" y="5780706"/>
            <a:ext cx="1965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split in half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821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1697A-33A8-F44E-8132-EC3C77EDFA06}"/>
              </a:ext>
            </a:extLst>
          </p:cNvPr>
          <p:cNvSpPr txBox="1"/>
          <p:nvPr/>
        </p:nvSpPr>
        <p:spPr>
          <a:xfrm>
            <a:off x="847303" y="5103595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2DC88-61E4-3B4F-9FA4-0CA89722847E}"/>
              </a:ext>
            </a:extLst>
          </p:cNvPr>
          <p:cNvSpPr txBox="1"/>
          <p:nvPr/>
        </p:nvSpPr>
        <p:spPr>
          <a:xfrm>
            <a:off x="2022960" y="5103596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00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59393626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6 5 3 8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886820-9727-F24B-8A18-40AF5DB4DE7F}"/>
              </a:ext>
            </a:extLst>
          </p:cNvPr>
          <p:cNvSpPr txBox="1"/>
          <p:nvPr/>
        </p:nvSpPr>
        <p:spPr>
          <a:xfrm>
            <a:off x="3382251" y="5780706"/>
            <a:ext cx="22078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sort left side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821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1697A-33A8-F44E-8132-EC3C77EDFA06}"/>
              </a:ext>
            </a:extLst>
          </p:cNvPr>
          <p:cNvSpPr txBox="1"/>
          <p:nvPr/>
        </p:nvSpPr>
        <p:spPr>
          <a:xfrm>
            <a:off x="33418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rgbClr val="0000FF"/>
                </a:solidFill>
              </a:rPr>
              <a:t>ms</a:t>
            </a:r>
            <a:r>
              <a:rPr lang="en-US" sz="3600" dirty="0">
                <a:solidFill>
                  <a:srgbClr val="0000FF"/>
                </a:solidFill>
              </a:rPr>
              <a:t>(7)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2DC88-61E4-3B4F-9FA4-0CA89722847E}"/>
              </a:ext>
            </a:extLst>
          </p:cNvPr>
          <p:cNvSpPr txBox="1"/>
          <p:nvPr/>
        </p:nvSpPr>
        <p:spPr>
          <a:xfrm>
            <a:off x="2022960" y="5103596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807476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6 5 3 8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886820-9727-F24B-8A18-40AF5DB4DE7F}"/>
              </a:ext>
            </a:extLst>
          </p:cNvPr>
          <p:cNvSpPr txBox="1"/>
          <p:nvPr/>
        </p:nvSpPr>
        <p:spPr>
          <a:xfrm>
            <a:off x="3660282" y="5749926"/>
            <a:ext cx="18940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what now?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821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1697A-33A8-F44E-8132-EC3C77EDFA06}"/>
              </a:ext>
            </a:extLst>
          </p:cNvPr>
          <p:cNvSpPr txBox="1"/>
          <p:nvPr/>
        </p:nvSpPr>
        <p:spPr>
          <a:xfrm>
            <a:off x="33418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2DC88-61E4-3B4F-9FA4-0CA89722847E}"/>
              </a:ext>
            </a:extLst>
          </p:cNvPr>
          <p:cNvSpPr txBox="1"/>
          <p:nvPr/>
        </p:nvSpPr>
        <p:spPr>
          <a:xfrm>
            <a:off x="2022960" y="5103596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51763594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6 5 3 8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886820-9727-F24B-8A18-40AF5DB4DE7F}"/>
              </a:ext>
            </a:extLst>
          </p:cNvPr>
          <p:cNvSpPr txBox="1"/>
          <p:nvPr/>
        </p:nvSpPr>
        <p:spPr>
          <a:xfrm>
            <a:off x="3660282" y="5749926"/>
            <a:ext cx="18870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Base case!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821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1697A-33A8-F44E-8132-EC3C77EDFA06}"/>
              </a:ext>
            </a:extLst>
          </p:cNvPr>
          <p:cNvSpPr txBox="1"/>
          <p:nvPr/>
        </p:nvSpPr>
        <p:spPr>
          <a:xfrm>
            <a:off x="33418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2DC88-61E4-3B4F-9FA4-0CA89722847E}"/>
              </a:ext>
            </a:extLst>
          </p:cNvPr>
          <p:cNvSpPr txBox="1"/>
          <p:nvPr/>
        </p:nvSpPr>
        <p:spPr>
          <a:xfrm>
            <a:off x="2022960" y="5103596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C0747-16C9-714B-8F54-5546F39D42E7}"/>
              </a:ext>
            </a:extLst>
          </p:cNvPr>
          <p:cNvSpPr txBox="1"/>
          <p:nvPr/>
        </p:nvSpPr>
        <p:spPr>
          <a:xfrm>
            <a:off x="704474" y="481120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42550624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6 5 3 8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821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1697A-33A8-F44E-8132-EC3C77EDFA06}"/>
              </a:ext>
            </a:extLst>
          </p:cNvPr>
          <p:cNvSpPr txBox="1"/>
          <p:nvPr/>
        </p:nvSpPr>
        <p:spPr>
          <a:xfrm>
            <a:off x="33418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2DC88-61E4-3B4F-9FA4-0CA89722847E}"/>
              </a:ext>
            </a:extLst>
          </p:cNvPr>
          <p:cNvSpPr txBox="1"/>
          <p:nvPr/>
        </p:nvSpPr>
        <p:spPr>
          <a:xfrm>
            <a:off x="2022960" y="5103596"/>
            <a:ext cx="4395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C0747-16C9-714B-8F54-5546F39D42E7}"/>
              </a:ext>
            </a:extLst>
          </p:cNvPr>
          <p:cNvSpPr txBox="1"/>
          <p:nvPr/>
        </p:nvSpPr>
        <p:spPr>
          <a:xfrm>
            <a:off x="704474" y="481120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DE2831-3B28-C140-8674-6C01999DA889}"/>
              </a:ext>
            </a:extLst>
          </p:cNvPr>
          <p:cNvSpPr txBox="1"/>
          <p:nvPr/>
        </p:nvSpPr>
        <p:spPr>
          <a:xfrm>
            <a:off x="3660282" y="5749926"/>
            <a:ext cx="18940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what now?</a:t>
            </a:r>
          </a:p>
        </p:txBody>
      </p:sp>
    </p:spTree>
    <p:extLst>
      <p:ext uri="{BB962C8B-B14F-4D97-AF65-F5344CB8AC3E}">
        <p14:creationId xmlns:p14="http://schemas.microsoft.com/office/powerpoint/2010/main" val="29542099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6 5 3 8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821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1697A-33A8-F44E-8132-EC3C77EDFA06}"/>
              </a:ext>
            </a:extLst>
          </p:cNvPr>
          <p:cNvSpPr txBox="1"/>
          <p:nvPr/>
        </p:nvSpPr>
        <p:spPr>
          <a:xfrm>
            <a:off x="33418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2DC88-61E4-3B4F-9FA4-0CA89722847E}"/>
              </a:ext>
            </a:extLst>
          </p:cNvPr>
          <p:cNvSpPr txBox="1"/>
          <p:nvPr/>
        </p:nvSpPr>
        <p:spPr>
          <a:xfrm>
            <a:off x="1877522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C0747-16C9-714B-8F54-5546F39D42E7}"/>
              </a:ext>
            </a:extLst>
          </p:cNvPr>
          <p:cNvSpPr txBox="1"/>
          <p:nvPr/>
        </p:nvSpPr>
        <p:spPr>
          <a:xfrm>
            <a:off x="704474" y="481120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DE2831-3B28-C140-8674-6C01999DA889}"/>
              </a:ext>
            </a:extLst>
          </p:cNvPr>
          <p:cNvSpPr txBox="1"/>
          <p:nvPr/>
        </p:nvSpPr>
        <p:spPr>
          <a:xfrm>
            <a:off x="3660282" y="5749926"/>
            <a:ext cx="24979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sort right side!</a:t>
            </a:r>
          </a:p>
        </p:txBody>
      </p:sp>
    </p:spTree>
    <p:extLst>
      <p:ext uri="{BB962C8B-B14F-4D97-AF65-F5344CB8AC3E}">
        <p14:creationId xmlns:p14="http://schemas.microsoft.com/office/powerpoint/2010/main" val="17900868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6 5 3 8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821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1697A-33A8-F44E-8132-EC3C77EDFA06}"/>
              </a:ext>
            </a:extLst>
          </p:cNvPr>
          <p:cNvSpPr txBox="1"/>
          <p:nvPr/>
        </p:nvSpPr>
        <p:spPr>
          <a:xfrm>
            <a:off x="33418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2DC88-61E4-3B4F-9FA4-0CA89722847E}"/>
              </a:ext>
            </a:extLst>
          </p:cNvPr>
          <p:cNvSpPr txBox="1"/>
          <p:nvPr/>
        </p:nvSpPr>
        <p:spPr>
          <a:xfrm>
            <a:off x="1877522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C0747-16C9-714B-8F54-5546F39D42E7}"/>
              </a:ext>
            </a:extLst>
          </p:cNvPr>
          <p:cNvSpPr txBox="1"/>
          <p:nvPr/>
        </p:nvSpPr>
        <p:spPr>
          <a:xfrm>
            <a:off x="704474" y="481120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DE2831-3B28-C140-8674-6C01999DA889}"/>
              </a:ext>
            </a:extLst>
          </p:cNvPr>
          <p:cNvSpPr txBox="1"/>
          <p:nvPr/>
        </p:nvSpPr>
        <p:spPr>
          <a:xfrm>
            <a:off x="3660282" y="5749926"/>
            <a:ext cx="24979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sort right side!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B3FA44-D725-F94B-8756-5405E0304C34}"/>
              </a:ext>
            </a:extLst>
          </p:cNvPr>
          <p:cNvSpPr txBox="1"/>
          <p:nvPr/>
        </p:nvSpPr>
        <p:spPr>
          <a:xfrm>
            <a:off x="2174750" y="4809402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401758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6 5 3 8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821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1697A-33A8-F44E-8132-EC3C77EDFA06}"/>
              </a:ext>
            </a:extLst>
          </p:cNvPr>
          <p:cNvSpPr txBox="1"/>
          <p:nvPr/>
        </p:nvSpPr>
        <p:spPr>
          <a:xfrm>
            <a:off x="33418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2DC88-61E4-3B4F-9FA4-0CA89722847E}"/>
              </a:ext>
            </a:extLst>
          </p:cNvPr>
          <p:cNvSpPr txBox="1"/>
          <p:nvPr/>
        </p:nvSpPr>
        <p:spPr>
          <a:xfrm>
            <a:off x="1877522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C0747-16C9-714B-8F54-5546F39D42E7}"/>
              </a:ext>
            </a:extLst>
          </p:cNvPr>
          <p:cNvSpPr txBox="1"/>
          <p:nvPr/>
        </p:nvSpPr>
        <p:spPr>
          <a:xfrm>
            <a:off x="704474" y="481120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DE2831-3B28-C140-8674-6C01999DA889}"/>
              </a:ext>
            </a:extLst>
          </p:cNvPr>
          <p:cNvSpPr txBox="1"/>
          <p:nvPr/>
        </p:nvSpPr>
        <p:spPr>
          <a:xfrm>
            <a:off x="3660282" y="5749926"/>
            <a:ext cx="18940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what now?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B3FA44-D725-F94B-8756-5405E0304C34}"/>
              </a:ext>
            </a:extLst>
          </p:cNvPr>
          <p:cNvSpPr txBox="1"/>
          <p:nvPr/>
        </p:nvSpPr>
        <p:spPr>
          <a:xfrm>
            <a:off x="2174750" y="4809402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459363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6 5 3 8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821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1697A-33A8-F44E-8132-EC3C77EDFA06}"/>
              </a:ext>
            </a:extLst>
          </p:cNvPr>
          <p:cNvSpPr txBox="1"/>
          <p:nvPr/>
        </p:nvSpPr>
        <p:spPr>
          <a:xfrm>
            <a:off x="33418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2DC88-61E4-3B4F-9FA4-0CA89722847E}"/>
              </a:ext>
            </a:extLst>
          </p:cNvPr>
          <p:cNvSpPr txBox="1"/>
          <p:nvPr/>
        </p:nvSpPr>
        <p:spPr>
          <a:xfrm>
            <a:off x="1877522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C0747-16C9-714B-8F54-5546F39D42E7}"/>
              </a:ext>
            </a:extLst>
          </p:cNvPr>
          <p:cNvSpPr txBox="1"/>
          <p:nvPr/>
        </p:nvSpPr>
        <p:spPr>
          <a:xfrm>
            <a:off x="704474" y="481120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DE2831-3B28-C140-8674-6C01999DA889}"/>
              </a:ext>
            </a:extLst>
          </p:cNvPr>
          <p:cNvSpPr txBox="1"/>
          <p:nvPr/>
        </p:nvSpPr>
        <p:spPr>
          <a:xfrm>
            <a:off x="3660282" y="5749926"/>
            <a:ext cx="13129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merge!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B3FA44-D725-F94B-8756-5405E0304C34}"/>
              </a:ext>
            </a:extLst>
          </p:cNvPr>
          <p:cNvSpPr txBox="1"/>
          <p:nvPr/>
        </p:nvSpPr>
        <p:spPr>
          <a:xfrm>
            <a:off x="2174750" y="4809402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36596220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6 5 3 8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8210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4 2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1697A-33A8-F44E-8132-EC3C77EDFA06}"/>
              </a:ext>
            </a:extLst>
          </p:cNvPr>
          <p:cNvSpPr txBox="1"/>
          <p:nvPr/>
        </p:nvSpPr>
        <p:spPr>
          <a:xfrm>
            <a:off x="33418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2DC88-61E4-3B4F-9FA4-0CA89722847E}"/>
              </a:ext>
            </a:extLst>
          </p:cNvPr>
          <p:cNvSpPr txBox="1"/>
          <p:nvPr/>
        </p:nvSpPr>
        <p:spPr>
          <a:xfrm>
            <a:off x="1877522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C0747-16C9-714B-8F54-5546F39D42E7}"/>
              </a:ext>
            </a:extLst>
          </p:cNvPr>
          <p:cNvSpPr txBox="1"/>
          <p:nvPr/>
        </p:nvSpPr>
        <p:spPr>
          <a:xfrm>
            <a:off x="704474" y="481120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DE2831-3B28-C140-8674-6C01999DA889}"/>
              </a:ext>
            </a:extLst>
          </p:cNvPr>
          <p:cNvSpPr txBox="1"/>
          <p:nvPr/>
        </p:nvSpPr>
        <p:spPr>
          <a:xfrm>
            <a:off x="3660282" y="5749926"/>
            <a:ext cx="13129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merge!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B3FA44-D725-F94B-8756-5405E0304C34}"/>
              </a:ext>
            </a:extLst>
          </p:cNvPr>
          <p:cNvSpPr txBox="1"/>
          <p:nvPr/>
        </p:nvSpPr>
        <p:spPr>
          <a:xfrm>
            <a:off x="2174750" y="4809402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82C20B-02DC-B94B-9F3A-276B19FDD8D7}"/>
              </a:ext>
            </a:extLst>
          </p:cNvPr>
          <p:cNvSpPr txBox="1"/>
          <p:nvPr/>
        </p:nvSpPr>
        <p:spPr>
          <a:xfrm>
            <a:off x="1238436" y="3518823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1 7</a:t>
            </a:r>
          </a:p>
        </p:txBody>
      </p:sp>
    </p:spTree>
    <p:extLst>
      <p:ext uri="{BB962C8B-B14F-4D97-AF65-F5344CB8AC3E}">
        <p14:creationId xmlns:p14="http://schemas.microsoft.com/office/powerpoint/2010/main" val="270309881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6 5 3 8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(4 2)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1697A-33A8-F44E-8132-EC3C77EDFA06}"/>
              </a:ext>
            </a:extLst>
          </p:cNvPr>
          <p:cNvSpPr txBox="1"/>
          <p:nvPr/>
        </p:nvSpPr>
        <p:spPr>
          <a:xfrm>
            <a:off x="33418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2DC88-61E4-3B4F-9FA4-0CA89722847E}"/>
              </a:ext>
            </a:extLst>
          </p:cNvPr>
          <p:cNvSpPr txBox="1"/>
          <p:nvPr/>
        </p:nvSpPr>
        <p:spPr>
          <a:xfrm>
            <a:off x="1877522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C0747-16C9-714B-8F54-5546F39D42E7}"/>
              </a:ext>
            </a:extLst>
          </p:cNvPr>
          <p:cNvSpPr txBox="1"/>
          <p:nvPr/>
        </p:nvSpPr>
        <p:spPr>
          <a:xfrm>
            <a:off x="704474" y="481120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DE2831-3B28-C140-8674-6C01999DA889}"/>
              </a:ext>
            </a:extLst>
          </p:cNvPr>
          <p:cNvSpPr txBox="1"/>
          <p:nvPr/>
        </p:nvSpPr>
        <p:spPr>
          <a:xfrm>
            <a:off x="3660282" y="5749926"/>
            <a:ext cx="16371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sort right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B3FA44-D725-F94B-8756-5405E0304C34}"/>
              </a:ext>
            </a:extLst>
          </p:cNvPr>
          <p:cNvSpPr txBox="1"/>
          <p:nvPr/>
        </p:nvSpPr>
        <p:spPr>
          <a:xfrm>
            <a:off x="2174750" y="4809402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82C20B-02DC-B94B-9F3A-276B19FDD8D7}"/>
              </a:ext>
            </a:extLst>
          </p:cNvPr>
          <p:cNvSpPr txBox="1"/>
          <p:nvPr/>
        </p:nvSpPr>
        <p:spPr>
          <a:xfrm>
            <a:off x="1238436" y="3518823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1 7</a:t>
            </a:r>
          </a:p>
        </p:txBody>
      </p:sp>
    </p:spTree>
    <p:extLst>
      <p:ext uri="{BB962C8B-B14F-4D97-AF65-F5344CB8AC3E}">
        <p14:creationId xmlns:p14="http://schemas.microsoft.com/office/powerpoint/2010/main" val="98723973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6 5 3 8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(4 2)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1697A-33A8-F44E-8132-EC3C77EDFA06}"/>
              </a:ext>
            </a:extLst>
          </p:cNvPr>
          <p:cNvSpPr txBox="1"/>
          <p:nvPr/>
        </p:nvSpPr>
        <p:spPr>
          <a:xfrm>
            <a:off x="33418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2DC88-61E4-3B4F-9FA4-0CA89722847E}"/>
              </a:ext>
            </a:extLst>
          </p:cNvPr>
          <p:cNvSpPr txBox="1"/>
          <p:nvPr/>
        </p:nvSpPr>
        <p:spPr>
          <a:xfrm>
            <a:off x="159911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C0747-16C9-714B-8F54-5546F39D42E7}"/>
              </a:ext>
            </a:extLst>
          </p:cNvPr>
          <p:cNvSpPr txBox="1"/>
          <p:nvPr/>
        </p:nvSpPr>
        <p:spPr>
          <a:xfrm>
            <a:off x="704474" y="481120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DE2831-3B28-C140-8674-6C01999DA889}"/>
              </a:ext>
            </a:extLst>
          </p:cNvPr>
          <p:cNvSpPr txBox="1"/>
          <p:nvPr/>
        </p:nvSpPr>
        <p:spPr>
          <a:xfrm>
            <a:off x="3660282" y="5749926"/>
            <a:ext cx="152157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split in half</a:t>
            </a:r>
          </a:p>
          <a:p>
            <a:r>
              <a:rPr lang="en-US" sz="2400" dirty="0">
                <a:solidFill>
                  <a:srgbClr val="0000FF"/>
                </a:solidFill>
              </a:rPr>
              <a:t>sort left </a:t>
            </a:r>
          </a:p>
          <a:p>
            <a:r>
              <a:rPr lang="en-US" sz="2400" dirty="0">
                <a:solidFill>
                  <a:srgbClr val="0000FF"/>
                </a:solidFill>
              </a:rPr>
              <a:t>sort right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B3FA44-D725-F94B-8756-5405E0304C34}"/>
              </a:ext>
            </a:extLst>
          </p:cNvPr>
          <p:cNvSpPr txBox="1"/>
          <p:nvPr/>
        </p:nvSpPr>
        <p:spPr>
          <a:xfrm>
            <a:off x="1988962" y="481332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82C20B-02DC-B94B-9F3A-276B19FDD8D7}"/>
              </a:ext>
            </a:extLst>
          </p:cNvPr>
          <p:cNvSpPr txBox="1"/>
          <p:nvPr/>
        </p:nvSpPr>
        <p:spPr>
          <a:xfrm>
            <a:off x="1238436" y="3518823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1 7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5176D7-56FD-6A4C-BB6D-3EEF6EB8F40D}"/>
              </a:ext>
            </a:extLst>
          </p:cNvPr>
          <p:cNvSpPr txBox="1"/>
          <p:nvPr/>
        </p:nvSpPr>
        <p:spPr>
          <a:xfrm>
            <a:off x="4141888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(2)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A2B624-EE3F-B248-AFA0-2FF224E4F500}"/>
              </a:ext>
            </a:extLst>
          </p:cNvPr>
          <p:cNvSpPr txBox="1"/>
          <p:nvPr/>
        </p:nvSpPr>
        <p:spPr>
          <a:xfrm>
            <a:off x="3240793" y="4714899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0F75D0-B8F9-3E4A-8A11-30434B43AFCE}"/>
              </a:ext>
            </a:extLst>
          </p:cNvPr>
          <p:cNvSpPr txBox="1"/>
          <p:nvPr/>
        </p:nvSpPr>
        <p:spPr>
          <a:xfrm>
            <a:off x="4525281" y="4717019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D7F528-26C3-AD48-A926-C450A6DCCB07}"/>
              </a:ext>
            </a:extLst>
          </p:cNvPr>
          <p:cNvSpPr txBox="1"/>
          <p:nvPr/>
        </p:nvSpPr>
        <p:spPr>
          <a:xfrm>
            <a:off x="2870500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(4)</a:t>
            </a:r>
          </a:p>
        </p:txBody>
      </p:sp>
    </p:spTree>
    <p:extLst>
      <p:ext uri="{BB962C8B-B14F-4D97-AF65-F5344CB8AC3E}">
        <p14:creationId xmlns:p14="http://schemas.microsoft.com/office/powerpoint/2010/main" val="26036718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6 5 3 8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(4 2)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1697A-33A8-F44E-8132-EC3C77EDFA06}"/>
              </a:ext>
            </a:extLst>
          </p:cNvPr>
          <p:cNvSpPr txBox="1"/>
          <p:nvPr/>
        </p:nvSpPr>
        <p:spPr>
          <a:xfrm>
            <a:off x="33418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2DC88-61E4-3B4F-9FA4-0CA89722847E}"/>
              </a:ext>
            </a:extLst>
          </p:cNvPr>
          <p:cNvSpPr txBox="1"/>
          <p:nvPr/>
        </p:nvSpPr>
        <p:spPr>
          <a:xfrm>
            <a:off x="159911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C0747-16C9-714B-8F54-5546F39D42E7}"/>
              </a:ext>
            </a:extLst>
          </p:cNvPr>
          <p:cNvSpPr txBox="1"/>
          <p:nvPr/>
        </p:nvSpPr>
        <p:spPr>
          <a:xfrm>
            <a:off x="704474" y="481120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B3FA44-D725-F94B-8756-5405E0304C34}"/>
              </a:ext>
            </a:extLst>
          </p:cNvPr>
          <p:cNvSpPr txBox="1"/>
          <p:nvPr/>
        </p:nvSpPr>
        <p:spPr>
          <a:xfrm>
            <a:off x="1988962" y="481332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82C20B-02DC-B94B-9F3A-276B19FDD8D7}"/>
              </a:ext>
            </a:extLst>
          </p:cNvPr>
          <p:cNvSpPr txBox="1"/>
          <p:nvPr/>
        </p:nvSpPr>
        <p:spPr>
          <a:xfrm>
            <a:off x="1238436" y="3518823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1 7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5176D7-56FD-6A4C-BB6D-3EEF6EB8F40D}"/>
              </a:ext>
            </a:extLst>
          </p:cNvPr>
          <p:cNvSpPr txBox="1"/>
          <p:nvPr/>
        </p:nvSpPr>
        <p:spPr>
          <a:xfrm>
            <a:off x="4141888" y="5103594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(2)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A2B624-EE3F-B248-AFA0-2FF224E4F500}"/>
              </a:ext>
            </a:extLst>
          </p:cNvPr>
          <p:cNvSpPr txBox="1"/>
          <p:nvPr/>
        </p:nvSpPr>
        <p:spPr>
          <a:xfrm>
            <a:off x="3240793" y="4714899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0F75D0-B8F9-3E4A-8A11-30434B43AFCE}"/>
              </a:ext>
            </a:extLst>
          </p:cNvPr>
          <p:cNvSpPr txBox="1"/>
          <p:nvPr/>
        </p:nvSpPr>
        <p:spPr>
          <a:xfrm>
            <a:off x="4525281" y="4717019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D7F528-26C3-AD48-A926-C450A6DCCB07}"/>
              </a:ext>
            </a:extLst>
          </p:cNvPr>
          <p:cNvSpPr txBox="1"/>
          <p:nvPr/>
        </p:nvSpPr>
        <p:spPr>
          <a:xfrm>
            <a:off x="2870500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(4)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24E8D8-DCF3-2C40-B11D-C8A8371029B8}"/>
              </a:ext>
            </a:extLst>
          </p:cNvPr>
          <p:cNvSpPr txBox="1"/>
          <p:nvPr/>
        </p:nvSpPr>
        <p:spPr>
          <a:xfrm>
            <a:off x="3660282" y="5749926"/>
            <a:ext cx="13129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merge!</a:t>
            </a:r>
          </a:p>
        </p:txBody>
      </p:sp>
    </p:spTree>
    <p:extLst>
      <p:ext uri="{BB962C8B-B14F-4D97-AF65-F5344CB8AC3E}">
        <p14:creationId xmlns:p14="http://schemas.microsoft.com/office/powerpoint/2010/main" val="29705537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6 5 3 8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(4 2)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1697A-33A8-F44E-8132-EC3C77EDFA06}"/>
              </a:ext>
            </a:extLst>
          </p:cNvPr>
          <p:cNvSpPr txBox="1"/>
          <p:nvPr/>
        </p:nvSpPr>
        <p:spPr>
          <a:xfrm>
            <a:off x="33418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2DC88-61E4-3B4F-9FA4-0CA89722847E}"/>
              </a:ext>
            </a:extLst>
          </p:cNvPr>
          <p:cNvSpPr txBox="1"/>
          <p:nvPr/>
        </p:nvSpPr>
        <p:spPr>
          <a:xfrm>
            <a:off x="159911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C0747-16C9-714B-8F54-5546F39D42E7}"/>
              </a:ext>
            </a:extLst>
          </p:cNvPr>
          <p:cNvSpPr txBox="1"/>
          <p:nvPr/>
        </p:nvSpPr>
        <p:spPr>
          <a:xfrm>
            <a:off x="704474" y="481120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B3FA44-D725-F94B-8756-5405E0304C34}"/>
              </a:ext>
            </a:extLst>
          </p:cNvPr>
          <p:cNvSpPr txBox="1"/>
          <p:nvPr/>
        </p:nvSpPr>
        <p:spPr>
          <a:xfrm>
            <a:off x="1988962" y="481332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82C20B-02DC-B94B-9F3A-276B19FDD8D7}"/>
              </a:ext>
            </a:extLst>
          </p:cNvPr>
          <p:cNvSpPr txBox="1"/>
          <p:nvPr/>
        </p:nvSpPr>
        <p:spPr>
          <a:xfrm>
            <a:off x="1238436" y="3518823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1 7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5176D7-56FD-6A4C-BB6D-3EEF6EB8F40D}"/>
              </a:ext>
            </a:extLst>
          </p:cNvPr>
          <p:cNvSpPr txBox="1"/>
          <p:nvPr/>
        </p:nvSpPr>
        <p:spPr>
          <a:xfrm>
            <a:off x="4141888" y="5103594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(2)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A2B624-EE3F-B248-AFA0-2FF224E4F500}"/>
              </a:ext>
            </a:extLst>
          </p:cNvPr>
          <p:cNvSpPr txBox="1"/>
          <p:nvPr/>
        </p:nvSpPr>
        <p:spPr>
          <a:xfrm>
            <a:off x="3240793" y="4714899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0F75D0-B8F9-3E4A-8A11-30434B43AFCE}"/>
              </a:ext>
            </a:extLst>
          </p:cNvPr>
          <p:cNvSpPr txBox="1"/>
          <p:nvPr/>
        </p:nvSpPr>
        <p:spPr>
          <a:xfrm>
            <a:off x="4525281" y="4717019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D7F528-26C3-AD48-A926-C450A6DCCB07}"/>
              </a:ext>
            </a:extLst>
          </p:cNvPr>
          <p:cNvSpPr txBox="1"/>
          <p:nvPr/>
        </p:nvSpPr>
        <p:spPr>
          <a:xfrm>
            <a:off x="2870500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(4)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24E8D8-DCF3-2C40-B11D-C8A8371029B8}"/>
              </a:ext>
            </a:extLst>
          </p:cNvPr>
          <p:cNvSpPr txBox="1"/>
          <p:nvPr/>
        </p:nvSpPr>
        <p:spPr>
          <a:xfrm>
            <a:off x="3660282" y="5749926"/>
            <a:ext cx="13129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merge!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6EC1CA-8DEB-4047-8EED-2F0F47E51430}"/>
              </a:ext>
            </a:extLst>
          </p:cNvPr>
          <p:cNvSpPr txBox="1"/>
          <p:nvPr/>
        </p:nvSpPr>
        <p:spPr>
          <a:xfrm>
            <a:off x="3232025" y="3518823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2 4</a:t>
            </a:r>
          </a:p>
        </p:txBody>
      </p:sp>
    </p:spTree>
    <p:extLst>
      <p:ext uri="{BB962C8B-B14F-4D97-AF65-F5344CB8AC3E}">
        <p14:creationId xmlns:p14="http://schemas.microsoft.com/office/powerpoint/2010/main" val="36889508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6 5 3 8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(4 2)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1697A-33A8-F44E-8132-EC3C77EDFA06}"/>
              </a:ext>
            </a:extLst>
          </p:cNvPr>
          <p:cNvSpPr txBox="1"/>
          <p:nvPr/>
        </p:nvSpPr>
        <p:spPr>
          <a:xfrm>
            <a:off x="33418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2DC88-61E4-3B4F-9FA4-0CA89722847E}"/>
              </a:ext>
            </a:extLst>
          </p:cNvPr>
          <p:cNvSpPr txBox="1"/>
          <p:nvPr/>
        </p:nvSpPr>
        <p:spPr>
          <a:xfrm>
            <a:off x="159911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C0747-16C9-714B-8F54-5546F39D42E7}"/>
              </a:ext>
            </a:extLst>
          </p:cNvPr>
          <p:cNvSpPr txBox="1"/>
          <p:nvPr/>
        </p:nvSpPr>
        <p:spPr>
          <a:xfrm>
            <a:off x="704474" y="481120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B3FA44-D725-F94B-8756-5405E0304C34}"/>
              </a:ext>
            </a:extLst>
          </p:cNvPr>
          <p:cNvSpPr txBox="1"/>
          <p:nvPr/>
        </p:nvSpPr>
        <p:spPr>
          <a:xfrm>
            <a:off x="1988962" y="481332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82C20B-02DC-B94B-9F3A-276B19FDD8D7}"/>
              </a:ext>
            </a:extLst>
          </p:cNvPr>
          <p:cNvSpPr txBox="1"/>
          <p:nvPr/>
        </p:nvSpPr>
        <p:spPr>
          <a:xfrm>
            <a:off x="1238436" y="3518823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1 7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5176D7-56FD-6A4C-BB6D-3EEF6EB8F40D}"/>
              </a:ext>
            </a:extLst>
          </p:cNvPr>
          <p:cNvSpPr txBox="1"/>
          <p:nvPr/>
        </p:nvSpPr>
        <p:spPr>
          <a:xfrm>
            <a:off x="4141888" y="5103594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(2)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A2B624-EE3F-B248-AFA0-2FF224E4F500}"/>
              </a:ext>
            </a:extLst>
          </p:cNvPr>
          <p:cNvSpPr txBox="1"/>
          <p:nvPr/>
        </p:nvSpPr>
        <p:spPr>
          <a:xfrm>
            <a:off x="3240793" y="4714899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0F75D0-B8F9-3E4A-8A11-30434B43AFCE}"/>
              </a:ext>
            </a:extLst>
          </p:cNvPr>
          <p:cNvSpPr txBox="1"/>
          <p:nvPr/>
        </p:nvSpPr>
        <p:spPr>
          <a:xfrm>
            <a:off x="4525281" y="4717019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D7F528-26C3-AD48-A926-C450A6DCCB07}"/>
              </a:ext>
            </a:extLst>
          </p:cNvPr>
          <p:cNvSpPr txBox="1"/>
          <p:nvPr/>
        </p:nvSpPr>
        <p:spPr>
          <a:xfrm>
            <a:off x="2870500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(4)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24E8D8-DCF3-2C40-B11D-C8A8371029B8}"/>
              </a:ext>
            </a:extLst>
          </p:cNvPr>
          <p:cNvSpPr txBox="1"/>
          <p:nvPr/>
        </p:nvSpPr>
        <p:spPr>
          <a:xfrm>
            <a:off x="3578258" y="5870283"/>
            <a:ext cx="18940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FF0000"/>
                </a:solidFill>
              </a:rPr>
              <a:t>now what?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6EC1CA-8DEB-4047-8EED-2F0F47E51430}"/>
              </a:ext>
            </a:extLst>
          </p:cNvPr>
          <p:cNvSpPr txBox="1"/>
          <p:nvPr/>
        </p:nvSpPr>
        <p:spPr>
          <a:xfrm>
            <a:off x="3232025" y="3518823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2 4</a:t>
            </a:r>
          </a:p>
        </p:txBody>
      </p:sp>
    </p:spTree>
    <p:extLst>
      <p:ext uri="{BB962C8B-B14F-4D97-AF65-F5344CB8AC3E}">
        <p14:creationId xmlns:p14="http://schemas.microsoft.com/office/powerpoint/2010/main" val="6339994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1584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6 5 3 8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(4 2)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1697A-33A8-F44E-8132-EC3C77EDFA06}"/>
              </a:ext>
            </a:extLst>
          </p:cNvPr>
          <p:cNvSpPr txBox="1"/>
          <p:nvPr/>
        </p:nvSpPr>
        <p:spPr>
          <a:xfrm>
            <a:off x="33418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2DC88-61E4-3B4F-9FA4-0CA89722847E}"/>
              </a:ext>
            </a:extLst>
          </p:cNvPr>
          <p:cNvSpPr txBox="1"/>
          <p:nvPr/>
        </p:nvSpPr>
        <p:spPr>
          <a:xfrm>
            <a:off x="159911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C0747-16C9-714B-8F54-5546F39D42E7}"/>
              </a:ext>
            </a:extLst>
          </p:cNvPr>
          <p:cNvSpPr txBox="1"/>
          <p:nvPr/>
        </p:nvSpPr>
        <p:spPr>
          <a:xfrm>
            <a:off x="704474" y="481120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B3FA44-D725-F94B-8756-5405E0304C34}"/>
              </a:ext>
            </a:extLst>
          </p:cNvPr>
          <p:cNvSpPr txBox="1"/>
          <p:nvPr/>
        </p:nvSpPr>
        <p:spPr>
          <a:xfrm>
            <a:off x="1988962" y="481332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82C20B-02DC-B94B-9F3A-276B19FDD8D7}"/>
              </a:ext>
            </a:extLst>
          </p:cNvPr>
          <p:cNvSpPr txBox="1"/>
          <p:nvPr/>
        </p:nvSpPr>
        <p:spPr>
          <a:xfrm>
            <a:off x="1238436" y="3518823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1 7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5176D7-56FD-6A4C-BB6D-3EEF6EB8F40D}"/>
              </a:ext>
            </a:extLst>
          </p:cNvPr>
          <p:cNvSpPr txBox="1"/>
          <p:nvPr/>
        </p:nvSpPr>
        <p:spPr>
          <a:xfrm>
            <a:off x="4141888" y="5103594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(2)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A2B624-EE3F-B248-AFA0-2FF224E4F500}"/>
              </a:ext>
            </a:extLst>
          </p:cNvPr>
          <p:cNvSpPr txBox="1"/>
          <p:nvPr/>
        </p:nvSpPr>
        <p:spPr>
          <a:xfrm>
            <a:off x="3240793" y="4714899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0F75D0-B8F9-3E4A-8A11-30434B43AFCE}"/>
              </a:ext>
            </a:extLst>
          </p:cNvPr>
          <p:cNvSpPr txBox="1"/>
          <p:nvPr/>
        </p:nvSpPr>
        <p:spPr>
          <a:xfrm>
            <a:off x="4525281" y="4717019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D7F528-26C3-AD48-A926-C450A6DCCB07}"/>
              </a:ext>
            </a:extLst>
          </p:cNvPr>
          <p:cNvSpPr txBox="1"/>
          <p:nvPr/>
        </p:nvSpPr>
        <p:spPr>
          <a:xfrm>
            <a:off x="2870500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(4)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24E8D8-DCF3-2C40-B11D-C8A8371029B8}"/>
              </a:ext>
            </a:extLst>
          </p:cNvPr>
          <p:cNvSpPr txBox="1"/>
          <p:nvPr/>
        </p:nvSpPr>
        <p:spPr>
          <a:xfrm>
            <a:off x="3738117" y="5871195"/>
            <a:ext cx="13129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merge!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6EC1CA-8DEB-4047-8EED-2F0F47E51430}"/>
              </a:ext>
            </a:extLst>
          </p:cNvPr>
          <p:cNvSpPr txBox="1"/>
          <p:nvPr/>
        </p:nvSpPr>
        <p:spPr>
          <a:xfrm>
            <a:off x="3232025" y="3518823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2 4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787820-539B-5942-B2FA-AFE00D7B7452}"/>
              </a:ext>
            </a:extLst>
          </p:cNvPr>
          <p:cNvSpPr txBox="1"/>
          <p:nvPr/>
        </p:nvSpPr>
        <p:spPr>
          <a:xfrm>
            <a:off x="2136957" y="2356913"/>
            <a:ext cx="14302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1 2 4 7</a:t>
            </a:r>
          </a:p>
        </p:txBody>
      </p:sp>
    </p:spTree>
    <p:extLst>
      <p:ext uri="{BB962C8B-B14F-4D97-AF65-F5344CB8AC3E}">
        <p14:creationId xmlns:p14="http://schemas.microsoft.com/office/powerpoint/2010/main" val="40907213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(6 5 3 8)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(4 2)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1697A-33A8-F44E-8132-EC3C77EDFA06}"/>
              </a:ext>
            </a:extLst>
          </p:cNvPr>
          <p:cNvSpPr txBox="1"/>
          <p:nvPr/>
        </p:nvSpPr>
        <p:spPr>
          <a:xfrm>
            <a:off x="33418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2DC88-61E4-3B4F-9FA4-0CA89722847E}"/>
              </a:ext>
            </a:extLst>
          </p:cNvPr>
          <p:cNvSpPr txBox="1"/>
          <p:nvPr/>
        </p:nvSpPr>
        <p:spPr>
          <a:xfrm>
            <a:off x="159911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C0747-16C9-714B-8F54-5546F39D42E7}"/>
              </a:ext>
            </a:extLst>
          </p:cNvPr>
          <p:cNvSpPr txBox="1"/>
          <p:nvPr/>
        </p:nvSpPr>
        <p:spPr>
          <a:xfrm>
            <a:off x="704474" y="481120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B3FA44-D725-F94B-8756-5405E0304C34}"/>
              </a:ext>
            </a:extLst>
          </p:cNvPr>
          <p:cNvSpPr txBox="1"/>
          <p:nvPr/>
        </p:nvSpPr>
        <p:spPr>
          <a:xfrm>
            <a:off x="1988962" y="481332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82C20B-02DC-B94B-9F3A-276B19FDD8D7}"/>
              </a:ext>
            </a:extLst>
          </p:cNvPr>
          <p:cNvSpPr txBox="1"/>
          <p:nvPr/>
        </p:nvSpPr>
        <p:spPr>
          <a:xfrm>
            <a:off x="1238436" y="3518823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1 7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5176D7-56FD-6A4C-BB6D-3EEF6EB8F40D}"/>
              </a:ext>
            </a:extLst>
          </p:cNvPr>
          <p:cNvSpPr txBox="1"/>
          <p:nvPr/>
        </p:nvSpPr>
        <p:spPr>
          <a:xfrm>
            <a:off x="4141888" y="5103594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(2)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A2B624-EE3F-B248-AFA0-2FF224E4F500}"/>
              </a:ext>
            </a:extLst>
          </p:cNvPr>
          <p:cNvSpPr txBox="1"/>
          <p:nvPr/>
        </p:nvSpPr>
        <p:spPr>
          <a:xfrm>
            <a:off x="3240793" y="4714899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0F75D0-B8F9-3E4A-8A11-30434B43AFCE}"/>
              </a:ext>
            </a:extLst>
          </p:cNvPr>
          <p:cNvSpPr txBox="1"/>
          <p:nvPr/>
        </p:nvSpPr>
        <p:spPr>
          <a:xfrm>
            <a:off x="4525281" y="4717019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D7F528-26C3-AD48-A926-C450A6DCCB07}"/>
              </a:ext>
            </a:extLst>
          </p:cNvPr>
          <p:cNvSpPr txBox="1"/>
          <p:nvPr/>
        </p:nvSpPr>
        <p:spPr>
          <a:xfrm>
            <a:off x="2870500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(4)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24E8D8-DCF3-2C40-B11D-C8A8371029B8}"/>
              </a:ext>
            </a:extLst>
          </p:cNvPr>
          <p:cNvSpPr txBox="1"/>
          <p:nvPr/>
        </p:nvSpPr>
        <p:spPr>
          <a:xfrm>
            <a:off x="3738117" y="5871195"/>
            <a:ext cx="24979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sort right side!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6EC1CA-8DEB-4047-8EED-2F0F47E51430}"/>
              </a:ext>
            </a:extLst>
          </p:cNvPr>
          <p:cNvSpPr txBox="1"/>
          <p:nvPr/>
        </p:nvSpPr>
        <p:spPr>
          <a:xfrm>
            <a:off x="3232025" y="3518823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2 4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787820-539B-5942-B2FA-AFE00D7B7452}"/>
              </a:ext>
            </a:extLst>
          </p:cNvPr>
          <p:cNvSpPr txBox="1"/>
          <p:nvPr/>
        </p:nvSpPr>
        <p:spPr>
          <a:xfrm>
            <a:off x="2136957" y="2356913"/>
            <a:ext cx="14302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1 2 4 7</a:t>
            </a:r>
          </a:p>
        </p:txBody>
      </p:sp>
    </p:spTree>
    <p:extLst>
      <p:ext uri="{BB962C8B-B14F-4D97-AF65-F5344CB8AC3E}">
        <p14:creationId xmlns:p14="http://schemas.microsoft.com/office/powerpoint/2010/main" val="181869423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(6 5 3 8)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(4 2)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1697A-33A8-F44E-8132-EC3C77EDFA06}"/>
              </a:ext>
            </a:extLst>
          </p:cNvPr>
          <p:cNvSpPr txBox="1"/>
          <p:nvPr/>
        </p:nvSpPr>
        <p:spPr>
          <a:xfrm>
            <a:off x="33418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2DC88-61E4-3B4F-9FA4-0CA89722847E}"/>
              </a:ext>
            </a:extLst>
          </p:cNvPr>
          <p:cNvSpPr txBox="1"/>
          <p:nvPr/>
        </p:nvSpPr>
        <p:spPr>
          <a:xfrm>
            <a:off x="159911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C0747-16C9-714B-8F54-5546F39D42E7}"/>
              </a:ext>
            </a:extLst>
          </p:cNvPr>
          <p:cNvSpPr txBox="1"/>
          <p:nvPr/>
        </p:nvSpPr>
        <p:spPr>
          <a:xfrm>
            <a:off x="704474" y="481120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B3FA44-D725-F94B-8756-5405E0304C34}"/>
              </a:ext>
            </a:extLst>
          </p:cNvPr>
          <p:cNvSpPr txBox="1"/>
          <p:nvPr/>
        </p:nvSpPr>
        <p:spPr>
          <a:xfrm>
            <a:off x="1988962" y="481332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82C20B-02DC-B94B-9F3A-276B19FDD8D7}"/>
              </a:ext>
            </a:extLst>
          </p:cNvPr>
          <p:cNvSpPr txBox="1"/>
          <p:nvPr/>
        </p:nvSpPr>
        <p:spPr>
          <a:xfrm>
            <a:off x="1238436" y="3518823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1 7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5176D7-56FD-6A4C-BB6D-3EEF6EB8F40D}"/>
              </a:ext>
            </a:extLst>
          </p:cNvPr>
          <p:cNvSpPr txBox="1"/>
          <p:nvPr/>
        </p:nvSpPr>
        <p:spPr>
          <a:xfrm>
            <a:off x="4141888" y="5103594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(2)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A2B624-EE3F-B248-AFA0-2FF224E4F500}"/>
              </a:ext>
            </a:extLst>
          </p:cNvPr>
          <p:cNvSpPr txBox="1"/>
          <p:nvPr/>
        </p:nvSpPr>
        <p:spPr>
          <a:xfrm>
            <a:off x="3240793" y="4714899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0F75D0-B8F9-3E4A-8A11-30434B43AFCE}"/>
              </a:ext>
            </a:extLst>
          </p:cNvPr>
          <p:cNvSpPr txBox="1"/>
          <p:nvPr/>
        </p:nvSpPr>
        <p:spPr>
          <a:xfrm>
            <a:off x="4525281" y="4717019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D7F528-26C3-AD48-A926-C450A6DCCB07}"/>
              </a:ext>
            </a:extLst>
          </p:cNvPr>
          <p:cNvSpPr txBox="1"/>
          <p:nvPr/>
        </p:nvSpPr>
        <p:spPr>
          <a:xfrm>
            <a:off x="2870500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(4)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24E8D8-DCF3-2C40-B11D-C8A8371029B8}"/>
              </a:ext>
            </a:extLst>
          </p:cNvPr>
          <p:cNvSpPr txBox="1"/>
          <p:nvPr/>
        </p:nvSpPr>
        <p:spPr>
          <a:xfrm>
            <a:off x="3738117" y="5871195"/>
            <a:ext cx="24979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sort right side!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6EC1CA-8DEB-4047-8EED-2F0F47E51430}"/>
              </a:ext>
            </a:extLst>
          </p:cNvPr>
          <p:cNvSpPr txBox="1"/>
          <p:nvPr/>
        </p:nvSpPr>
        <p:spPr>
          <a:xfrm>
            <a:off x="3232025" y="3518823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2 4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787820-539B-5942-B2FA-AFE00D7B7452}"/>
              </a:ext>
            </a:extLst>
          </p:cNvPr>
          <p:cNvSpPr txBox="1"/>
          <p:nvPr/>
        </p:nvSpPr>
        <p:spPr>
          <a:xfrm>
            <a:off x="2136957" y="2356913"/>
            <a:ext cx="14302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1 2 4 7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99EC61-EC34-C04C-8116-78A679022A44}"/>
              </a:ext>
            </a:extLst>
          </p:cNvPr>
          <p:cNvSpPr txBox="1"/>
          <p:nvPr/>
        </p:nvSpPr>
        <p:spPr>
          <a:xfrm>
            <a:off x="6498771" y="3518823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…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73DA5C-9E8F-AA47-BDBE-A84D1412BDBD}"/>
              </a:ext>
            </a:extLst>
          </p:cNvPr>
          <p:cNvSpPr txBox="1"/>
          <p:nvPr/>
        </p:nvSpPr>
        <p:spPr>
          <a:xfrm>
            <a:off x="5783671" y="2356913"/>
            <a:ext cx="14302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3 5 6 8</a:t>
            </a:r>
          </a:p>
        </p:txBody>
      </p:sp>
    </p:spTree>
    <p:extLst>
      <p:ext uri="{BB962C8B-B14F-4D97-AF65-F5344CB8AC3E}">
        <p14:creationId xmlns:p14="http://schemas.microsoft.com/office/powerpoint/2010/main" val="20831818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(6 5 3 8)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/>
              <a:t>ms</a:t>
            </a:r>
            <a:r>
              <a:rPr lang="en-US" sz="3600" dirty="0"/>
              <a:t>(7 1 4 2 6 5 3 8)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(4 2)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1697A-33A8-F44E-8132-EC3C77EDFA06}"/>
              </a:ext>
            </a:extLst>
          </p:cNvPr>
          <p:cNvSpPr txBox="1"/>
          <p:nvPr/>
        </p:nvSpPr>
        <p:spPr>
          <a:xfrm>
            <a:off x="33418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2DC88-61E4-3B4F-9FA4-0CA89722847E}"/>
              </a:ext>
            </a:extLst>
          </p:cNvPr>
          <p:cNvSpPr txBox="1"/>
          <p:nvPr/>
        </p:nvSpPr>
        <p:spPr>
          <a:xfrm>
            <a:off x="159911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C0747-16C9-714B-8F54-5546F39D42E7}"/>
              </a:ext>
            </a:extLst>
          </p:cNvPr>
          <p:cNvSpPr txBox="1"/>
          <p:nvPr/>
        </p:nvSpPr>
        <p:spPr>
          <a:xfrm>
            <a:off x="704474" y="481120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B3FA44-D725-F94B-8756-5405E0304C34}"/>
              </a:ext>
            </a:extLst>
          </p:cNvPr>
          <p:cNvSpPr txBox="1"/>
          <p:nvPr/>
        </p:nvSpPr>
        <p:spPr>
          <a:xfrm>
            <a:off x="1988962" y="481332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82C20B-02DC-B94B-9F3A-276B19FDD8D7}"/>
              </a:ext>
            </a:extLst>
          </p:cNvPr>
          <p:cNvSpPr txBox="1"/>
          <p:nvPr/>
        </p:nvSpPr>
        <p:spPr>
          <a:xfrm>
            <a:off x="1238436" y="3518823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1 7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5176D7-56FD-6A4C-BB6D-3EEF6EB8F40D}"/>
              </a:ext>
            </a:extLst>
          </p:cNvPr>
          <p:cNvSpPr txBox="1"/>
          <p:nvPr/>
        </p:nvSpPr>
        <p:spPr>
          <a:xfrm>
            <a:off x="4141888" y="5103594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(2)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A2B624-EE3F-B248-AFA0-2FF224E4F500}"/>
              </a:ext>
            </a:extLst>
          </p:cNvPr>
          <p:cNvSpPr txBox="1"/>
          <p:nvPr/>
        </p:nvSpPr>
        <p:spPr>
          <a:xfrm>
            <a:off x="3240793" y="4714899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0F75D0-B8F9-3E4A-8A11-30434B43AFCE}"/>
              </a:ext>
            </a:extLst>
          </p:cNvPr>
          <p:cNvSpPr txBox="1"/>
          <p:nvPr/>
        </p:nvSpPr>
        <p:spPr>
          <a:xfrm>
            <a:off x="4525281" y="4717019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D7F528-26C3-AD48-A926-C450A6DCCB07}"/>
              </a:ext>
            </a:extLst>
          </p:cNvPr>
          <p:cNvSpPr txBox="1"/>
          <p:nvPr/>
        </p:nvSpPr>
        <p:spPr>
          <a:xfrm>
            <a:off x="2870500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(4)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24E8D8-DCF3-2C40-B11D-C8A8371029B8}"/>
              </a:ext>
            </a:extLst>
          </p:cNvPr>
          <p:cNvSpPr txBox="1"/>
          <p:nvPr/>
        </p:nvSpPr>
        <p:spPr>
          <a:xfrm>
            <a:off x="3738117" y="5871195"/>
            <a:ext cx="13129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merge!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6EC1CA-8DEB-4047-8EED-2F0F47E51430}"/>
              </a:ext>
            </a:extLst>
          </p:cNvPr>
          <p:cNvSpPr txBox="1"/>
          <p:nvPr/>
        </p:nvSpPr>
        <p:spPr>
          <a:xfrm>
            <a:off x="3232025" y="3518823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2 4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787820-539B-5942-B2FA-AFE00D7B7452}"/>
              </a:ext>
            </a:extLst>
          </p:cNvPr>
          <p:cNvSpPr txBox="1"/>
          <p:nvPr/>
        </p:nvSpPr>
        <p:spPr>
          <a:xfrm>
            <a:off x="2136957" y="2356913"/>
            <a:ext cx="14302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1 2 4 7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99EC61-EC34-C04C-8116-78A679022A44}"/>
              </a:ext>
            </a:extLst>
          </p:cNvPr>
          <p:cNvSpPr txBox="1"/>
          <p:nvPr/>
        </p:nvSpPr>
        <p:spPr>
          <a:xfrm>
            <a:off x="6498771" y="3518823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…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73DA5C-9E8F-AA47-BDBE-A84D1412BDBD}"/>
              </a:ext>
            </a:extLst>
          </p:cNvPr>
          <p:cNvSpPr txBox="1"/>
          <p:nvPr/>
        </p:nvSpPr>
        <p:spPr>
          <a:xfrm>
            <a:off x="5783671" y="2356913"/>
            <a:ext cx="14302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3 5 6 8</a:t>
            </a:r>
          </a:p>
        </p:txBody>
      </p:sp>
    </p:spTree>
    <p:extLst>
      <p:ext uri="{BB962C8B-B14F-4D97-AF65-F5344CB8AC3E}">
        <p14:creationId xmlns:p14="http://schemas.microsoft.com/office/powerpoint/2010/main" val="115600673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28A28-F19C-D04F-9F32-4155D568CDD7}"/>
              </a:ext>
            </a:extLst>
          </p:cNvPr>
          <p:cNvSpPr txBox="1"/>
          <p:nvPr/>
        </p:nvSpPr>
        <p:spPr>
          <a:xfrm>
            <a:off x="1613699" y="2692847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(7 1 4 2)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85177A-5F4A-0D46-A588-9C226BF4F28A}"/>
              </a:ext>
            </a:extLst>
          </p:cNvPr>
          <p:cNvSpPr txBox="1"/>
          <p:nvPr/>
        </p:nvSpPr>
        <p:spPr>
          <a:xfrm>
            <a:off x="5554327" y="2649301"/>
            <a:ext cx="2295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(6 5 3 8)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31C0B0-EEA8-3644-A27C-FB5775A6A56E}"/>
              </a:ext>
            </a:extLst>
          </p:cNvPr>
          <p:cNvSpPr txBox="1"/>
          <p:nvPr/>
        </p:nvSpPr>
        <p:spPr>
          <a:xfrm>
            <a:off x="2852057" y="1632858"/>
            <a:ext cx="38218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(7 1 4 2 6 5 3 8)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3C8A88-1C65-1542-A4BE-AAEDDB24D9AE}"/>
              </a:ext>
            </a:extLst>
          </p:cNvPr>
          <p:cNvSpPr txBox="1"/>
          <p:nvPr/>
        </p:nvSpPr>
        <p:spPr>
          <a:xfrm>
            <a:off x="847303" y="3919249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(7 1)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08FA2F-CF28-AB48-8DF0-C7BDFB846A63}"/>
              </a:ext>
            </a:extLst>
          </p:cNvPr>
          <p:cNvSpPr txBox="1"/>
          <p:nvPr/>
        </p:nvSpPr>
        <p:spPr>
          <a:xfrm>
            <a:off x="2971721" y="3913610"/>
            <a:ext cx="15327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(4 2)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9C1697A-33A8-F44E-8132-EC3C77EDFA06}"/>
              </a:ext>
            </a:extLst>
          </p:cNvPr>
          <p:cNvSpPr txBox="1"/>
          <p:nvPr/>
        </p:nvSpPr>
        <p:spPr>
          <a:xfrm>
            <a:off x="33418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(7)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72DC88-61E4-3B4F-9FA4-0CA89722847E}"/>
              </a:ext>
            </a:extLst>
          </p:cNvPr>
          <p:cNvSpPr txBox="1"/>
          <p:nvPr/>
        </p:nvSpPr>
        <p:spPr>
          <a:xfrm>
            <a:off x="1599111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1CC0747-16C9-714B-8F54-5546F39D42E7}"/>
              </a:ext>
            </a:extLst>
          </p:cNvPr>
          <p:cNvSpPr txBox="1"/>
          <p:nvPr/>
        </p:nvSpPr>
        <p:spPr>
          <a:xfrm>
            <a:off x="704474" y="481120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4B3FA44-D725-F94B-8756-5405E0304C34}"/>
              </a:ext>
            </a:extLst>
          </p:cNvPr>
          <p:cNvSpPr txBox="1"/>
          <p:nvPr/>
        </p:nvSpPr>
        <p:spPr>
          <a:xfrm>
            <a:off x="1988962" y="4813327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82C20B-02DC-B94B-9F3A-276B19FDD8D7}"/>
              </a:ext>
            </a:extLst>
          </p:cNvPr>
          <p:cNvSpPr txBox="1"/>
          <p:nvPr/>
        </p:nvSpPr>
        <p:spPr>
          <a:xfrm>
            <a:off x="1238436" y="3518823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1 7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35176D7-56FD-6A4C-BB6D-3EEF6EB8F40D}"/>
              </a:ext>
            </a:extLst>
          </p:cNvPr>
          <p:cNvSpPr txBox="1"/>
          <p:nvPr/>
        </p:nvSpPr>
        <p:spPr>
          <a:xfrm>
            <a:off x="4141888" y="5103594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(2)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9A2B624-EE3F-B248-AFA0-2FF224E4F500}"/>
              </a:ext>
            </a:extLst>
          </p:cNvPr>
          <p:cNvSpPr txBox="1"/>
          <p:nvPr/>
        </p:nvSpPr>
        <p:spPr>
          <a:xfrm>
            <a:off x="3240793" y="4714899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0F75D0-B8F9-3E4A-8A11-30434B43AFCE}"/>
              </a:ext>
            </a:extLst>
          </p:cNvPr>
          <p:cNvSpPr txBox="1"/>
          <p:nvPr/>
        </p:nvSpPr>
        <p:spPr>
          <a:xfrm>
            <a:off x="4525281" y="4717019"/>
            <a:ext cx="41069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1D7F528-26C3-AD48-A926-C450A6DCCB07}"/>
              </a:ext>
            </a:extLst>
          </p:cNvPr>
          <p:cNvSpPr txBox="1"/>
          <p:nvPr/>
        </p:nvSpPr>
        <p:spPr>
          <a:xfrm>
            <a:off x="2870500" y="5103595"/>
            <a:ext cx="11512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i="1" dirty="0" err="1">
                <a:solidFill>
                  <a:schemeClr val="bg1">
                    <a:lumMod val="75000"/>
                  </a:schemeClr>
                </a:solidFill>
              </a:rPr>
              <a:t>ms</a:t>
            </a:r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(4)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24E8D8-DCF3-2C40-B11D-C8A8371029B8}"/>
              </a:ext>
            </a:extLst>
          </p:cNvPr>
          <p:cNvSpPr txBox="1"/>
          <p:nvPr/>
        </p:nvSpPr>
        <p:spPr>
          <a:xfrm>
            <a:off x="3738117" y="5871195"/>
            <a:ext cx="13129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merge!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46EC1CA-8DEB-4047-8EED-2F0F47E51430}"/>
              </a:ext>
            </a:extLst>
          </p:cNvPr>
          <p:cNvSpPr txBox="1"/>
          <p:nvPr/>
        </p:nvSpPr>
        <p:spPr>
          <a:xfrm>
            <a:off x="3232025" y="3518823"/>
            <a:ext cx="7505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2 4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787820-539B-5942-B2FA-AFE00D7B7452}"/>
              </a:ext>
            </a:extLst>
          </p:cNvPr>
          <p:cNvSpPr txBox="1"/>
          <p:nvPr/>
        </p:nvSpPr>
        <p:spPr>
          <a:xfrm>
            <a:off x="2136957" y="2356913"/>
            <a:ext cx="14302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1 2 4 7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99EC61-EC34-C04C-8116-78A679022A44}"/>
              </a:ext>
            </a:extLst>
          </p:cNvPr>
          <p:cNvSpPr txBox="1"/>
          <p:nvPr/>
        </p:nvSpPr>
        <p:spPr>
          <a:xfrm>
            <a:off x="6498771" y="3518823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…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A73DA5C-9E8F-AA47-BDBE-A84D1412BDBD}"/>
              </a:ext>
            </a:extLst>
          </p:cNvPr>
          <p:cNvSpPr txBox="1"/>
          <p:nvPr/>
        </p:nvSpPr>
        <p:spPr>
          <a:xfrm>
            <a:off x="5783671" y="2356913"/>
            <a:ext cx="14302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3 5 6 8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C3EDAB1-0D77-634D-A24B-D1B58E537407}"/>
              </a:ext>
            </a:extLst>
          </p:cNvPr>
          <p:cNvSpPr txBox="1"/>
          <p:nvPr/>
        </p:nvSpPr>
        <p:spPr>
          <a:xfrm>
            <a:off x="3446138" y="1296927"/>
            <a:ext cx="27895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</a:rPr>
              <a:t>1 2 3 4 5 6 7 8</a:t>
            </a:r>
          </a:p>
        </p:txBody>
      </p:sp>
    </p:spTree>
    <p:extLst>
      <p:ext uri="{BB962C8B-B14F-4D97-AF65-F5344CB8AC3E}">
        <p14:creationId xmlns:p14="http://schemas.microsoft.com/office/powerpoint/2010/main" val="419793605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9CA0D-EB65-A640-BD86-17EE41194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: implementation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8CE1CD-97AC-2743-8DD7-0E10C0C88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42" y="1736271"/>
            <a:ext cx="8092441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35415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9CA0D-EB65-A640-BD86-17EE41194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: implementation 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8CE1CD-97AC-2743-8DD7-0E10C0C881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542" y="1736271"/>
            <a:ext cx="8092441" cy="30861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4DA9263-4BB2-6541-AB31-57AB3B70844A}"/>
              </a:ext>
            </a:extLst>
          </p:cNvPr>
          <p:cNvSpPr/>
          <p:nvPr/>
        </p:nvSpPr>
        <p:spPr>
          <a:xfrm>
            <a:off x="1534885" y="2993571"/>
            <a:ext cx="6161315" cy="555172"/>
          </a:xfrm>
          <a:prstGeom prst="rect">
            <a:avLst/>
          </a:prstGeom>
          <a:solidFill>
            <a:srgbClr val="FF0000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C5DBC7-1F75-E944-BE0D-E3713113494E}"/>
              </a:ext>
            </a:extLst>
          </p:cNvPr>
          <p:cNvSpPr txBox="1"/>
          <p:nvPr/>
        </p:nvSpPr>
        <p:spPr>
          <a:xfrm>
            <a:off x="2220686" y="5228352"/>
            <a:ext cx="3447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requires copying the data</a:t>
            </a:r>
          </a:p>
        </p:txBody>
      </p:sp>
    </p:spTree>
    <p:extLst>
      <p:ext uri="{BB962C8B-B14F-4D97-AF65-F5344CB8AC3E}">
        <p14:creationId xmlns:p14="http://schemas.microsoft.com/office/powerpoint/2010/main" val="263204777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: implementation 2</a:t>
            </a: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066800" y="1676400"/>
            <a:ext cx="5436104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err="1"/>
              <a:t>mergeSortHelper</a:t>
            </a:r>
            <a:r>
              <a:rPr lang="en-US" dirty="0"/>
              <a:t>(data, low, high)</a:t>
            </a:r>
          </a:p>
          <a:p>
            <a:pPr eaLnBrk="1" hangingPunct="1"/>
            <a:r>
              <a:rPr lang="en-US" dirty="0"/>
              <a:t>    if high-low &gt; 1</a:t>
            </a:r>
          </a:p>
          <a:p>
            <a:pPr eaLnBrk="1" hangingPunct="1"/>
            <a:r>
              <a:rPr lang="en-US" dirty="0"/>
              <a:t>        </a:t>
            </a:r>
            <a:r>
              <a:rPr lang="en-US" dirty="0" err="1"/>
              <a:t>midPoint</a:t>
            </a:r>
            <a:r>
              <a:rPr lang="en-US" dirty="0"/>
              <a:t> = low + (high-low)/2</a:t>
            </a:r>
          </a:p>
          <a:p>
            <a:pPr eaLnBrk="1" hangingPunct="1"/>
            <a:r>
              <a:rPr lang="en-US" dirty="0"/>
              <a:t>        </a:t>
            </a:r>
          </a:p>
          <a:p>
            <a:pPr eaLnBrk="1" hangingPunct="1"/>
            <a:r>
              <a:rPr lang="en-US" dirty="0"/>
              <a:t>        </a:t>
            </a:r>
            <a:r>
              <a:rPr lang="en-US" dirty="0" err="1"/>
              <a:t>mergeSortHelper</a:t>
            </a:r>
            <a:r>
              <a:rPr lang="en-US" dirty="0"/>
              <a:t>(data, low, mid)</a:t>
            </a:r>
          </a:p>
          <a:p>
            <a:pPr eaLnBrk="1" hangingPunct="1"/>
            <a:r>
              <a:rPr lang="en-US" dirty="0"/>
              <a:t>        </a:t>
            </a:r>
            <a:r>
              <a:rPr lang="en-US" dirty="0" err="1"/>
              <a:t>mergeSortHelper</a:t>
            </a:r>
            <a:r>
              <a:rPr lang="en-US" dirty="0"/>
              <a:t>(data, mid, high)</a:t>
            </a:r>
          </a:p>
          <a:p>
            <a:pPr eaLnBrk="1" hangingPunct="1"/>
            <a:r>
              <a:rPr lang="en-US" dirty="0"/>
              <a:t>       </a:t>
            </a:r>
          </a:p>
          <a:p>
            <a:pPr eaLnBrk="1" hangingPunct="1"/>
            <a:r>
              <a:rPr lang="en-US" dirty="0"/>
              <a:t>        merge(data, low, mid, high)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62200" y="5412828"/>
            <a:ext cx="272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is this different?</a:t>
            </a:r>
          </a:p>
        </p:txBody>
      </p:sp>
    </p:spTree>
    <p:extLst>
      <p:ext uri="{BB962C8B-B14F-4D97-AF65-F5344CB8AC3E}">
        <p14:creationId xmlns:p14="http://schemas.microsoft.com/office/powerpoint/2010/main" val="265142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: implementation 2</a:t>
            </a: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1066800" y="1676400"/>
            <a:ext cx="5436104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dirty="0" err="1"/>
              <a:t>mergeSortHelper</a:t>
            </a:r>
            <a:r>
              <a:rPr lang="en-US" dirty="0"/>
              <a:t>(data, low, high)</a:t>
            </a:r>
          </a:p>
          <a:p>
            <a:pPr eaLnBrk="1" hangingPunct="1"/>
            <a:r>
              <a:rPr lang="en-US" dirty="0"/>
              <a:t>    if high-low &gt; 1</a:t>
            </a:r>
          </a:p>
          <a:p>
            <a:pPr eaLnBrk="1" hangingPunct="1"/>
            <a:r>
              <a:rPr lang="en-US" dirty="0"/>
              <a:t>        </a:t>
            </a:r>
            <a:r>
              <a:rPr lang="en-US" dirty="0" err="1"/>
              <a:t>midPoint</a:t>
            </a:r>
            <a:r>
              <a:rPr lang="en-US" dirty="0"/>
              <a:t> = low + (high-low)/2</a:t>
            </a:r>
          </a:p>
          <a:p>
            <a:pPr eaLnBrk="1" hangingPunct="1"/>
            <a:r>
              <a:rPr lang="en-US" dirty="0"/>
              <a:t>        </a:t>
            </a:r>
          </a:p>
          <a:p>
            <a:pPr eaLnBrk="1" hangingPunct="1"/>
            <a:r>
              <a:rPr lang="en-US" dirty="0"/>
              <a:t>        </a:t>
            </a:r>
            <a:r>
              <a:rPr lang="en-US" dirty="0" err="1"/>
              <a:t>mergeSortHelper</a:t>
            </a:r>
            <a:r>
              <a:rPr lang="en-US" dirty="0"/>
              <a:t>(data, low, mid)</a:t>
            </a:r>
          </a:p>
          <a:p>
            <a:pPr eaLnBrk="1" hangingPunct="1"/>
            <a:r>
              <a:rPr lang="en-US" dirty="0"/>
              <a:t>        </a:t>
            </a:r>
            <a:r>
              <a:rPr lang="en-US" dirty="0" err="1"/>
              <a:t>mergeSortHelper</a:t>
            </a:r>
            <a:r>
              <a:rPr lang="en-US" dirty="0"/>
              <a:t>(data, mid, high)</a:t>
            </a:r>
          </a:p>
          <a:p>
            <a:pPr eaLnBrk="1" hangingPunct="1"/>
            <a:r>
              <a:rPr lang="en-US" dirty="0"/>
              <a:t>       </a:t>
            </a:r>
          </a:p>
          <a:p>
            <a:pPr eaLnBrk="1" hangingPunct="1"/>
            <a:r>
              <a:rPr lang="en-US" dirty="0"/>
              <a:t>        merge(data, low, mid, high)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67137" y="5083628"/>
            <a:ext cx="7546489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</a:rPr>
              <a:t>doesn’t require the extra copy!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</a:rPr>
              <a:t>low/high specify the range we’re sorting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FF"/>
                </a:solidFill>
              </a:rPr>
              <a:t>merge = </a:t>
            </a:r>
            <a:r>
              <a:rPr lang="en-US" sz="2800" dirty="0" err="1">
                <a:solidFill>
                  <a:srgbClr val="0000FF"/>
                </a:solidFill>
              </a:rPr>
              <a:t>mergeSortHelper</a:t>
            </a:r>
            <a:r>
              <a:rPr lang="en-US" sz="2800" dirty="0">
                <a:solidFill>
                  <a:srgbClr val="0000FF"/>
                </a:solidFill>
              </a:rPr>
              <a:t>(data, 0, </a:t>
            </a:r>
            <a:r>
              <a:rPr lang="en-US" sz="2800" dirty="0" err="1">
                <a:solidFill>
                  <a:srgbClr val="0000FF"/>
                </a:solidFill>
              </a:rPr>
              <a:t>data.length</a:t>
            </a:r>
            <a:r>
              <a:rPr lang="en-US" sz="2800" dirty="0">
                <a:solidFill>
                  <a:srgbClr val="0000FF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7821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Merge:</a:t>
            </a: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685800" y="1905000"/>
            <a:ext cx="451545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800" dirty="0"/>
              <a:t>merge(data, low, mid, high)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671" y="2830286"/>
            <a:ext cx="7550657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Assume: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data starting at low up to, but not including, mid is sorted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data starting at mid up to, but not including, high is sorted</a:t>
            </a:r>
          </a:p>
          <a:p>
            <a:pPr marL="285750" indent="-285750">
              <a:buFontTx/>
              <a:buChar char="-"/>
            </a:pPr>
            <a:endParaRPr lang="en-US" sz="2400" dirty="0"/>
          </a:p>
          <a:p>
            <a:r>
              <a:rPr lang="en-US" sz="2400" dirty="0"/>
              <a:t>Goal:</a:t>
            </a:r>
          </a:p>
          <a:p>
            <a:pPr marL="285750" indent="-285750">
              <a:buFontTx/>
              <a:buChar char="-"/>
            </a:pPr>
            <a:r>
              <a:rPr lang="en-US" sz="2400" dirty="0"/>
              <a:t>data from low up to, but not including, high is sorted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2B5EB0-7887-9A46-ADD9-CCB341787A53}"/>
              </a:ext>
            </a:extLst>
          </p:cNvPr>
          <p:cNvSpPr txBox="1"/>
          <p:nvPr/>
        </p:nvSpPr>
        <p:spPr>
          <a:xfrm>
            <a:off x="860364" y="5750883"/>
            <a:ext cx="50974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Note: merge still requires an extra helper array!</a:t>
            </a:r>
          </a:p>
        </p:txBody>
      </p:sp>
    </p:spTree>
    <p:extLst>
      <p:ext uri="{BB962C8B-B14F-4D97-AF65-F5344CB8AC3E}">
        <p14:creationId xmlns:p14="http://schemas.microsoft.com/office/powerpoint/2010/main" val="39907265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3B40C0-63E0-E443-8ACB-53CB33F87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 runtime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3ADABCF-9BCB-2244-B998-A3E3078CB2B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965295" cy="330925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Divide the data in half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Call </a:t>
            </a:r>
            <a:r>
              <a:rPr lang="en-US" dirty="0" err="1"/>
              <a:t>MergeSort</a:t>
            </a:r>
            <a:r>
              <a:rPr lang="en-US" dirty="0"/>
              <a:t> on each half (resulting in two sorted halves)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Merge the two halves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D37F5A-A306-9841-8E0F-FC04B4BEB003}"/>
              </a:ext>
            </a:extLst>
          </p:cNvPr>
          <p:cNvSpPr txBox="1"/>
          <p:nvPr/>
        </p:nvSpPr>
        <p:spPr>
          <a:xfrm>
            <a:off x="1556657" y="5410200"/>
            <a:ext cx="51846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What is the runtime of </a:t>
            </a:r>
            <a:r>
              <a:rPr lang="en-US" sz="2800" dirty="0" err="1">
                <a:solidFill>
                  <a:srgbClr val="FF0000"/>
                </a:solidFill>
              </a:rPr>
              <a:t>mergesort</a:t>
            </a:r>
            <a:r>
              <a:rPr lang="en-US" sz="2800" dirty="0">
                <a:solidFill>
                  <a:srgbClr val="FF0000"/>
                </a:solidFill>
              </a:rPr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4158328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4FFC0-F135-0D48-BF3B-40FEC1824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runtime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0C09DF-F214-464D-ABDE-78364BFE73BD}"/>
              </a:ext>
            </a:extLst>
          </p:cNvPr>
          <p:cNvSpPr txBox="1"/>
          <p:nvPr/>
        </p:nvSpPr>
        <p:spPr>
          <a:xfrm>
            <a:off x="1426028" y="6098953"/>
            <a:ext cx="38983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is the runtime of merge?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DF5EF8-63F1-894A-AD5C-AF8A63128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343" y="1519759"/>
            <a:ext cx="6667984" cy="446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60792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4FFC0-F135-0D48-BF3B-40FEC1824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Merge runtime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0C09DF-F214-464D-ABDE-78364BFE73BD}"/>
              </a:ext>
            </a:extLst>
          </p:cNvPr>
          <p:cNvSpPr txBox="1"/>
          <p:nvPr/>
        </p:nvSpPr>
        <p:spPr>
          <a:xfrm>
            <a:off x="1796144" y="6114783"/>
            <a:ext cx="4464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O(</a:t>
            </a:r>
            <a:r>
              <a:rPr lang="en-US" sz="2400" dirty="0" err="1">
                <a:solidFill>
                  <a:srgbClr val="0000FF"/>
                </a:solidFill>
              </a:rPr>
              <a:t>left.length</a:t>
            </a:r>
            <a:r>
              <a:rPr lang="en-US" sz="2400" dirty="0">
                <a:solidFill>
                  <a:srgbClr val="0000FF"/>
                </a:solidFill>
              </a:rPr>
              <a:t> + </a:t>
            </a:r>
            <a:r>
              <a:rPr lang="en-US" sz="2400" dirty="0" err="1">
                <a:solidFill>
                  <a:srgbClr val="0000FF"/>
                </a:solidFill>
              </a:rPr>
              <a:t>right.length</a:t>
            </a:r>
            <a:r>
              <a:rPr lang="en-US" sz="2400" dirty="0">
                <a:solidFill>
                  <a:srgbClr val="0000FF"/>
                </a:solidFill>
              </a:rPr>
              <a:t>) = O(n)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729941-F494-C54E-8593-586703C40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343" y="1519759"/>
            <a:ext cx="6667984" cy="4467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0229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3B40C0-63E0-E443-8ACB-53CB33F87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 runtime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3ADABCF-9BCB-2244-B998-A3E3078CB2B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965295" cy="330925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Divide the data in half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Call </a:t>
            </a:r>
            <a:r>
              <a:rPr lang="en-US" dirty="0" err="1"/>
              <a:t>MergeSort</a:t>
            </a:r>
            <a:r>
              <a:rPr lang="en-US" dirty="0"/>
              <a:t> on each half (resulting in two sorted halves)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Merge the two halves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D37F5A-A306-9841-8E0F-FC04B4BEB003}"/>
              </a:ext>
            </a:extLst>
          </p:cNvPr>
          <p:cNvSpPr txBox="1"/>
          <p:nvPr/>
        </p:nvSpPr>
        <p:spPr>
          <a:xfrm>
            <a:off x="691243" y="5301343"/>
            <a:ext cx="63681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Ignoring the cost of the recursive call, how much work is done </a:t>
            </a:r>
            <a:r>
              <a:rPr lang="en-US" sz="2800" b="1" dirty="0">
                <a:solidFill>
                  <a:srgbClr val="FF0000"/>
                </a:solidFill>
              </a:rPr>
              <a:t>per call </a:t>
            </a:r>
            <a:r>
              <a:rPr lang="en-US" sz="2800" dirty="0">
                <a:solidFill>
                  <a:srgbClr val="FF0000"/>
                </a:solidFill>
              </a:rPr>
              <a:t>of </a:t>
            </a:r>
            <a:r>
              <a:rPr lang="en-US" sz="2800" dirty="0" err="1">
                <a:solidFill>
                  <a:srgbClr val="FF0000"/>
                </a:solidFill>
              </a:rPr>
              <a:t>MergeSort</a:t>
            </a:r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0669501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83B40C0-63E0-E443-8ACB-53CB33F87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 runtime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3ADABCF-9BCB-2244-B998-A3E3078CB2B6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7965295" cy="330925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Divide the data in half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Call </a:t>
            </a:r>
            <a:r>
              <a:rPr lang="en-US" dirty="0" err="1"/>
              <a:t>MergeSort</a:t>
            </a:r>
            <a:r>
              <a:rPr lang="en-US" dirty="0"/>
              <a:t> on each half (resulting in two sorted halves)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Merge the two halves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CD37F5A-A306-9841-8E0F-FC04B4BEB003}"/>
              </a:ext>
            </a:extLst>
          </p:cNvPr>
          <p:cNvSpPr txBox="1"/>
          <p:nvPr/>
        </p:nvSpPr>
        <p:spPr>
          <a:xfrm>
            <a:off x="691243" y="5301343"/>
            <a:ext cx="636814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Ignoring the cost of the recursive call, how much work is done </a:t>
            </a:r>
            <a:r>
              <a:rPr lang="en-US" sz="2800" b="1" dirty="0">
                <a:solidFill>
                  <a:srgbClr val="FF0000"/>
                </a:solidFill>
              </a:rPr>
              <a:t>per call </a:t>
            </a:r>
            <a:r>
              <a:rPr lang="en-US" sz="2800" dirty="0">
                <a:solidFill>
                  <a:srgbClr val="FF0000"/>
                </a:solidFill>
              </a:rPr>
              <a:t>of </a:t>
            </a:r>
            <a:r>
              <a:rPr lang="en-US" sz="2800" dirty="0" err="1">
                <a:solidFill>
                  <a:srgbClr val="FF0000"/>
                </a:solidFill>
              </a:rPr>
              <a:t>MergeSort</a:t>
            </a:r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6C619CD-84BA-3043-A819-8F278BFB8994}"/>
              </a:ext>
            </a:extLst>
          </p:cNvPr>
          <p:cNvSpPr txBox="1"/>
          <p:nvPr/>
        </p:nvSpPr>
        <p:spPr>
          <a:xfrm>
            <a:off x="7059386" y="5516786"/>
            <a:ext cx="911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00FF"/>
                </a:solidFill>
              </a:rPr>
              <a:t>O(n)</a:t>
            </a:r>
          </a:p>
        </p:txBody>
      </p:sp>
    </p:spTree>
    <p:extLst>
      <p:ext uri="{BB962C8B-B14F-4D97-AF65-F5344CB8AC3E}">
        <p14:creationId xmlns:p14="http://schemas.microsoft.com/office/powerpoint/2010/main" val="134229182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E2A69-0F54-374E-84F7-6EA9C39B7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 runtime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5D08D5-5F91-374F-9642-7ED913BEC976}"/>
              </a:ext>
            </a:extLst>
          </p:cNvPr>
          <p:cNvSpPr txBox="1"/>
          <p:nvPr/>
        </p:nvSpPr>
        <p:spPr>
          <a:xfrm>
            <a:off x="3199508" y="1785258"/>
            <a:ext cx="2004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(length=n)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3B2028-7BDF-4843-AC57-9063623E52A1}"/>
              </a:ext>
            </a:extLst>
          </p:cNvPr>
          <p:cNvSpPr txBox="1"/>
          <p:nvPr/>
        </p:nvSpPr>
        <p:spPr>
          <a:xfrm>
            <a:off x="8244425" y="1785258"/>
            <a:ext cx="319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D1B54D-3A7D-7A43-B8F1-8036700C94B0}"/>
              </a:ext>
            </a:extLst>
          </p:cNvPr>
          <p:cNvSpPr txBox="1"/>
          <p:nvPr/>
        </p:nvSpPr>
        <p:spPr>
          <a:xfrm>
            <a:off x="7664939" y="1415143"/>
            <a:ext cx="1478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work done</a:t>
            </a:r>
          </a:p>
        </p:txBody>
      </p:sp>
    </p:spTree>
    <p:extLst>
      <p:ext uri="{BB962C8B-B14F-4D97-AF65-F5344CB8AC3E}">
        <p14:creationId xmlns:p14="http://schemas.microsoft.com/office/powerpoint/2010/main" val="381168032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E2A69-0F54-374E-84F7-6EA9C39B7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 runtime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5D08D5-5F91-374F-9642-7ED913BEC976}"/>
              </a:ext>
            </a:extLst>
          </p:cNvPr>
          <p:cNvSpPr txBox="1"/>
          <p:nvPr/>
        </p:nvSpPr>
        <p:spPr>
          <a:xfrm>
            <a:off x="3199508" y="1785258"/>
            <a:ext cx="2004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(length=n)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3B2028-7BDF-4843-AC57-9063623E52A1}"/>
              </a:ext>
            </a:extLst>
          </p:cNvPr>
          <p:cNvSpPr txBox="1"/>
          <p:nvPr/>
        </p:nvSpPr>
        <p:spPr>
          <a:xfrm>
            <a:off x="8244425" y="1785258"/>
            <a:ext cx="319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388B9E-DB17-DE46-863D-2B1A11D1990A}"/>
              </a:ext>
            </a:extLst>
          </p:cNvPr>
          <p:cNvSpPr txBox="1"/>
          <p:nvPr/>
        </p:nvSpPr>
        <p:spPr>
          <a:xfrm>
            <a:off x="1719050" y="2721429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(n/2)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F75F76-26E3-E041-85D3-3CAB63D97EFC}"/>
              </a:ext>
            </a:extLst>
          </p:cNvPr>
          <p:cNvSpPr txBox="1"/>
          <p:nvPr/>
        </p:nvSpPr>
        <p:spPr>
          <a:xfrm>
            <a:off x="4875536" y="2721429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(n/2)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D1B54D-3A7D-7A43-B8F1-8036700C94B0}"/>
              </a:ext>
            </a:extLst>
          </p:cNvPr>
          <p:cNvSpPr txBox="1"/>
          <p:nvPr/>
        </p:nvSpPr>
        <p:spPr>
          <a:xfrm>
            <a:off x="7664939" y="1415143"/>
            <a:ext cx="1478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work done</a:t>
            </a:r>
          </a:p>
        </p:txBody>
      </p:sp>
    </p:spTree>
    <p:extLst>
      <p:ext uri="{BB962C8B-B14F-4D97-AF65-F5344CB8AC3E}">
        <p14:creationId xmlns:p14="http://schemas.microsoft.com/office/powerpoint/2010/main" val="286512702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E2A69-0F54-374E-84F7-6EA9C39B7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 runtime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5D08D5-5F91-374F-9642-7ED913BEC976}"/>
              </a:ext>
            </a:extLst>
          </p:cNvPr>
          <p:cNvSpPr txBox="1"/>
          <p:nvPr/>
        </p:nvSpPr>
        <p:spPr>
          <a:xfrm>
            <a:off x="3199508" y="1785258"/>
            <a:ext cx="2004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(length=n)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3B2028-7BDF-4843-AC57-9063623E52A1}"/>
              </a:ext>
            </a:extLst>
          </p:cNvPr>
          <p:cNvSpPr txBox="1"/>
          <p:nvPr/>
        </p:nvSpPr>
        <p:spPr>
          <a:xfrm>
            <a:off x="8244425" y="1785258"/>
            <a:ext cx="319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388B9E-DB17-DE46-863D-2B1A11D1990A}"/>
              </a:ext>
            </a:extLst>
          </p:cNvPr>
          <p:cNvSpPr txBox="1"/>
          <p:nvPr/>
        </p:nvSpPr>
        <p:spPr>
          <a:xfrm>
            <a:off x="1719050" y="2721429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(n/2)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F75F76-26E3-E041-85D3-3CAB63D97EFC}"/>
              </a:ext>
            </a:extLst>
          </p:cNvPr>
          <p:cNvSpPr txBox="1"/>
          <p:nvPr/>
        </p:nvSpPr>
        <p:spPr>
          <a:xfrm>
            <a:off x="4875536" y="2721429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(n/2)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302A95-CA79-B447-9458-B7AEE99B3946}"/>
              </a:ext>
            </a:extLst>
          </p:cNvPr>
          <p:cNvSpPr txBox="1"/>
          <p:nvPr/>
        </p:nvSpPr>
        <p:spPr>
          <a:xfrm>
            <a:off x="1719050" y="4375742"/>
            <a:ext cx="4931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much work is done for these calls?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5F4217-49C0-2542-9D6E-1868E548B6A9}"/>
              </a:ext>
            </a:extLst>
          </p:cNvPr>
          <p:cNvSpPr/>
          <p:nvPr/>
        </p:nvSpPr>
        <p:spPr>
          <a:xfrm>
            <a:off x="1719050" y="2721429"/>
            <a:ext cx="4431194" cy="707571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CD1B54D-3A7D-7A43-B8F1-8036700C94B0}"/>
              </a:ext>
            </a:extLst>
          </p:cNvPr>
          <p:cNvSpPr txBox="1"/>
          <p:nvPr/>
        </p:nvSpPr>
        <p:spPr>
          <a:xfrm>
            <a:off x="7664939" y="1415143"/>
            <a:ext cx="1478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work done</a:t>
            </a:r>
          </a:p>
        </p:txBody>
      </p:sp>
    </p:spTree>
    <p:extLst>
      <p:ext uri="{BB962C8B-B14F-4D97-AF65-F5344CB8AC3E}">
        <p14:creationId xmlns:p14="http://schemas.microsoft.com/office/powerpoint/2010/main" val="174554427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E2A69-0F54-374E-84F7-6EA9C39B7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 runtime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5D08D5-5F91-374F-9642-7ED913BEC976}"/>
              </a:ext>
            </a:extLst>
          </p:cNvPr>
          <p:cNvSpPr txBox="1"/>
          <p:nvPr/>
        </p:nvSpPr>
        <p:spPr>
          <a:xfrm>
            <a:off x="3199508" y="1785258"/>
            <a:ext cx="2004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(length=n)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388B9E-DB17-DE46-863D-2B1A11D1990A}"/>
              </a:ext>
            </a:extLst>
          </p:cNvPr>
          <p:cNvSpPr txBox="1"/>
          <p:nvPr/>
        </p:nvSpPr>
        <p:spPr>
          <a:xfrm>
            <a:off x="1719050" y="2721429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(n/2)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F75F76-26E3-E041-85D3-3CAB63D97EFC}"/>
              </a:ext>
            </a:extLst>
          </p:cNvPr>
          <p:cNvSpPr txBox="1"/>
          <p:nvPr/>
        </p:nvSpPr>
        <p:spPr>
          <a:xfrm>
            <a:off x="4875536" y="2721429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(n/2)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302A95-CA79-B447-9458-B7AEE99B3946}"/>
              </a:ext>
            </a:extLst>
          </p:cNvPr>
          <p:cNvSpPr txBox="1"/>
          <p:nvPr/>
        </p:nvSpPr>
        <p:spPr>
          <a:xfrm>
            <a:off x="1719050" y="4375742"/>
            <a:ext cx="4931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much work is done for these calls?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5F4217-49C0-2542-9D6E-1868E548B6A9}"/>
              </a:ext>
            </a:extLst>
          </p:cNvPr>
          <p:cNvSpPr/>
          <p:nvPr/>
        </p:nvSpPr>
        <p:spPr>
          <a:xfrm>
            <a:off x="1719050" y="2721429"/>
            <a:ext cx="4431194" cy="707571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A42365-AD61-7E41-80B6-71ED89F17E42}"/>
              </a:ext>
            </a:extLst>
          </p:cNvPr>
          <p:cNvSpPr txBox="1"/>
          <p:nvPr/>
        </p:nvSpPr>
        <p:spPr>
          <a:xfrm>
            <a:off x="6924652" y="2752206"/>
            <a:ext cx="1816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n/2+n/2 = 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D7D881-1991-FA47-9553-DFC834F260E4}"/>
              </a:ext>
            </a:extLst>
          </p:cNvPr>
          <p:cNvSpPr txBox="1"/>
          <p:nvPr/>
        </p:nvSpPr>
        <p:spPr>
          <a:xfrm>
            <a:off x="8404084" y="1785258"/>
            <a:ext cx="319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8313A9-404D-2949-A8CB-BBFB65E15C17}"/>
              </a:ext>
            </a:extLst>
          </p:cNvPr>
          <p:cNvSpPr txBox="1"/>
          <p:nvPr/>
        </p:nvSpPr>
        <p:spPr>
          <a:xfrm>
            <a:off x="7664939" y="1415143"/>
            <a:ext cx="1478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work done</a:t>
            </a:r>
          </a:p>
        </p:txBody>
      </p:sp>
    </p:spTree>
    <p:extLst>
      <p:ext uri="{BB962C8B-B14F-4D97-AF65-F5344CB8AC3E}">
        <p14:creationId xmlns:p14="http://schemas.microsoft.com/office/powerpoint/2010/main" val="69231196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E2A69-0F54-374E-84F7-6EA9C39B7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 runtime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5D08D5-5F91-374F-9642-7ED913BEC976}"/>
              </a:ext>
            </a:extLst>
          </p:cNvPr>
          <p:cNvSpPr txBox="1"/>
          <p:nvPr/>
        </p:nvSpPr>
        <p:spPr>
          <a:xfrm>
            <a:off x="3199508" y="1785258"/>
            <a:ext cx="2004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(length=n)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388B9E-DB17-DE46-863D-2B1A11D1990A}"/>
              </a:ext>
            </a:extLst>
          </p:cNvPr>
          <p:cNvSpPr txBox="1"/>
          <p:nvPr/>
        </p:nvSpPr>
        <p:spPr>
          <a:xfrm>
            <a:off x="1719050" y="2721429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(n/2)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F75F76-26E3-E041-85D3-3CAB63D97EFC}"/>
              </a:ext>
            </a:extLst>
          </p:cNvPr>
          <p:cNvSpPr txBox="1"/>
          <p:nvPr/>
        </p:nvSpPr>
        <p:spPr>
          <a:xfrm>
            <a:off x="4875536" y="2721429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D7D881-1991-FA47-9553-DFC834F260E4}"/>
              </a:ext>
            </a:extLst>
          </p:cNvPr>
          <p:cNvSpPr txBox="1"/>
          <p:nvPr/>
        </p:nvSpPr>
        <p:spPr>
          <a:xfrm>
            <a:off x="8404084" y="1785258"/>
            <a:ext cx="319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8313A9-404D-2949-A8CB-BBFB65E15C17}"/>
              </a:ext>
            </a:extLst>
          </p:cNvPr>
          <p:cNvSpPr txBox="1"/>
          <p:nvPr/>
        </p:nvSpPr>
        <p:spPr>
          <a:xfrm>
            <a:off x="7664939" y="1415143"/>
            <a:ext cx="1478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work done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C35732-9B44-5A49-B192-B9343CAC4A3B}"/>
              </a:ext>
            </a:extLst>
          </p:cNvPr>
          <p:cNvSpPr txBox="1"/>
          <p:nvPr/>
        </p:nvSpPr>
        <p:spPr>
          <a:xfrm>
            <a:off x="623720" y="3907972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(n/4)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27DE5E-6882-1340-8DF0-FDA23562B8EC}"/>
              </a:ext>
            </a:extLst>
          </p:cNvPr>
          <p:cNvSpPr txBox="1"/>
          <p:nvPr/>
        </p:nvSpPr>
        <p:spPr>
          <a:xfrm>
            <a:off x="2366397" y="3907972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(n/4)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202D71-CBC0-D545-BDD9-C9C6798D6E69}"/>
              </a:ext>
            </a:extLst>
          </p:cNvPr>
          <p:cNvSpPr txBox="1"/>
          <p:nvPr/>
        </p:nvSpPr>
        <p:spPr>
          <a:xfrm>
            <a:off x="4157893" y="3907972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(n/4)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126A7C-D973-8C4D-906F-45FA733A29C0}"/>
              </a:ext>
            </a:extLst>
          </p:cNvPr>
          <p:cNvSpPr txBox="1"/>
          <p:nvPr/>
        </p:nvSpPr>
        <p:spPr>
          <a:xfrm>
            <a:off x="5900570" y="3907972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(n/4)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F351D70-F832-8748-9145-0C05E40E24EC}"/>
              </a:ext>
            </a:extLst>
          </p:cNvPr>
          <p:cNvSpPr txBox="1"/>
          <p:nvPr/>
        </p:nvSpPr>
        <p:spPr>
          <a:xfrm>
            <a:off x="8404084" y="2752206"/>
            <a:ext cx="319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30186064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E2A69-0F54-374E-84F7-6EA9C39B7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 runtime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5D08D5-5F91-374F-9642-7ED913BEC976}"/>
              </a:ext>
            </a:extLst>
          </p:cNvPr>
          <p:cNvSpPr txBox="1"/>
          <p:nvPr/>
        </p:nvSpPr>
        <p:spPr>
          <a:xfrm>
            <a:off x="3199508" y="1785258"/>
            <a:ext cx="2004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(length=n)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388B9E-DB17-DE46-863D-2B1A11D1990A}"/>
              </a:ext>
            </a:extLst>
          </p:cNvPr>
          <p:cNvSpPr txBox="1"/>
          <p:nvPr/>
        </p:nvSpPr>
        <p:spPr>
          <a:xfrm>
            <a:off x="1719050" y="2721429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(n/2)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F75F76-26E3-E041-85D3-3CAB63D97EFC}"/>
              </a:ext>
            </a:extLst>
          </p:cNvPr>
          <p:cNvSpPr txBox="1"/>
          <p:nvPr/>
        </p:nvSpPr>
        <p:spPr>
          <a:xfrm>
            <a:off x="4875536" y="2721429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D7D881-1991-FA47-9553-DFC834F260E4}"/>
              </a:ext>
            </a:extLst>
          </p:cNvPr>
          <p:cNvSpPr txBox="1"/>
          <p:nvPr/>
        </p:nvSpPr>
        <p:spPr>
          <a:xfrm>
            <a:off x="8404084" y="1785258"/>
            <a:ext cx="319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8313A9-404D-2949-A8CB-BBFB65E15C17}"/>
              </a:ext>
            </a:extLst>
          </p:cNvPr>
          <p:cNvSpPr txBox="1"/>
          <p:nvPr/>
        </p:nvSpPr>
        <p:spPr>
          <a:xfrm>
            <a:off x="7664939" y="1415143"/>
            <a:ext cx="1478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work done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C35732-9B44-5A49-B192-B9343CAC4A3B}"/>
              </a:ext>
            </a:extLst>
          </p:cNvPr>
          <p:cNvSpPr txBox="1"/>
          <p:nvPr/>
        </p:nvSpPr>
        <p:spPr>
          <a:xfrm>
            <a:off x="623720" y="3907972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(n/4)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27DE5E-6882-1340-8DF0-FDA23562B8EC}"/>
              </a:ext>
            </a:extLst>
          </p:cNvPr>
          <p:cNvSpPr txBox="1"/>
          <p:nvPr/>
        </p:nvSpPr>
        <p:spPr>
          <a:xfrm>
            <a:off x="2366397" y="3907972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(n/4)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202D71-CBC0-D545-BDD9-C9C6798D6E69}"/>
              </a:ext>
            </a:extLst>
          </p:cNvPr>
          <p:cNvSpPr txBox="1"/>
          <p:nvPr/>
        </p:nvSpPr>
        <p:spPr>
          <a:xfrm>
            <a:off x="4157893" y="3907972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(n/4)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126A7C-D973-8C4D-906F-45FA733A29C0}"/>
              </a:ext>
            </a:extLst>
          </p:cNvPr>
          <p:cNvSpPr txBox="1"/>
          <p:nvPr/>
        </p:nvSpPr>
        <p:spPr>
          <a:xfrm>
            <a:off x="5900570" y="3907972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(n/4)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08F020-A7E1-9448-9855-F55D190953B4}"/>
              </a:ext>
            </a:extLst>
          </p:cNvPr>
          <p:cNvSpPr txBox="1"/>
          <p:nvPr/>
        </p:nvSpPr>
        <p:spPr>
          <a:xfrm>
            <a:off x="1692346" y="5471756"/>
            <a:ext cx="4931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much work is done for these calls?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BD2828-6BEC-9947-8D50-9DC103D9E741}"/>
              </a:ext>
            </a:extLst>
          </p:cNvPr>
          <p:cNvSpPr/>
          <p:nvPr/>
        </p:nvSpPr>
        <p:spPr>
          <a:xfrm>
            <a:off x="364053" y="3810707"/>
            <a:ext cx="6918490" cy="707571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952C7E9-87B3-7B47-AA27-01C4FB720576}"/>
              </a:ext>
            </a:extLst>
          </p:cNvPr>
          <p:cNvSpPr txBox="1"/>
          <p:nvPr/>
        </p:nvSpPr>
        <p:spPr>
          <a:xfrm>
            <a:off x="8404084" y="2752206"/>
            <a:ext cx="319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391345335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E2A69-0F54-374E-84F7-6EA9C39B7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 runtime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5D08D5-5F91-374F-9642-7ED913BEC976}"/>
              </a:ext>
            </a:extLst>
          </p:cNvPr>
          <p:cNvSpPr txBox="1"/>
          <p:nvPr/>
        </p:nvSpPr>
        <p:spPr>
          <a:xfrm>
            <a:off x="3199508" y="1785258"/>
            <a:ext cx="2004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(length=n)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388B9E-DB17-DE46-863D-2B1A11D1990A}"/>
              </a:ext>
            </a:extLst>
          </p:cNvPr>
          <p:cNvSpPr txBox="1"/>
          <p:nvPr/>
        </p:nvSpPr>
        <p:spPr>
          <a:xfrm>
            <a:off x="1719050" y="2721429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(n/2)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F75F76-26E3-E041-85D3-3CAB63D97EFC}"/>
              </a:ext>
            </a:extLst>
          </p:cNvPr>
          <p:cNvSpPr txBox="1"/>
          <p:nvPr/>
        </p:nvSpPr>
        <p:spPr>
          <a:xfrm>
            <a:off x="4875536" y="2721429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D7D881-1991-FA47-9553-DFC834F260E4}"/>
              </a:ext>
            </a:extLst>
          </p:cNvPr>
          <p:cNvSpPr txBox="1"/>
          <p:nvPr/>
        </p:nvSpPr>
        <p:spPr>
          <a:xfrm>
            <a:off x="8404084" y="1785258"/>
            <a:ext cx="319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8313A9-404D-2949-A8CB-BBFB65E15C17}"/>
              </a:ext>
            </a:extLst>
          </p:cNvPr>
          <p:cNvSpPr txBox="1"/>
          <p:nvPr/>
        </p:nvSpPr>
        <p:spPr>
          <a:xfrm>
            <a:off x="7664939" y="1415143"/>
            <a:ext cx="1478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work done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C35732-9B44-5A49-B192-B9343CAC4A3B}"/>
              </a:ext>
            </a:extLst>
          </p:cNvPr>
          <p:cNvSpPr txBox="1"/>
          <p:nvPr/>
        </p:nvSpPr>
        <p:spPr>
          <a:xfrm>
            <a:off x="623720" y="3907972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(n/4)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27DE5E-6882-1340-8DF0-FDA23562B8EC}"/>
              </a:ext>
            </a:extLst>
          </p:cNvPr>
          <p:cNvSpPr txBox="1"/>
          <p:nvPr/>
        </p:nvSpPr>
        <p:spPr>
          <a:xfrm>
            <a:off x="2366397" y="3907972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(n/4)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202D71-CBC0-D545-BDD9-C9C6798D6E69}"/>
              </a:ext>
            </a:extLst>
          </p:cNvPr>
          <p:cNvSpPr txBox="1"/>
          <p:nvPr/>
        </p:nvSpPr>
        <p:spPr>
          <a:xfrm>
            <a:off x="4157893" y="3907972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(n/4)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126A7C-D973-8C4D-906F-45FA733A29C0}"/>
              </a:ext>
            </a:extLst>
          </p:cNvPr>
          <p:cNvSpPr txBox="1"/>
          <p:nvPr/>
        </p:nvSpPr>
        <p:spPr>
          <a:xfrm>
            <a:off x="5900570" y="3907972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(n/4)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08F020-A7E1-9448-9855-F55D190953B4}"/>
              </a:ext>
            </a:extLst>
          </p:cNvPr>
          <p:cNvSpPr txBox="1"/>
          <p:nvPr/>
        </p:nvSpPr>
        <p:spPr>
          <a:xfrm>
            <a:off x="1692346" y="5471756"/>
            <a:ext cx="49310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much work is done for these calls?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BD2828-6BEC-9947-8D50-9DC103D9E741}"/>
              </a:ext>
            </a:extLst>
          </p:cNvPr>
          <p:cNvSpPr/>
          <p:nvPr/>
        </p:nvSpPr>
        <p:spPr>
          <a:xfrm>
            <a:off x="364053" y="3810707"/>
            <a:ext cx="6918490" cy="707571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5DFB20-3DC3-F243-9ECC-6E885B6DB3E6}"/>
              </a:ext>
            </a:extLst>
          </p:cNvPr>
          <p:cNvSpPr txBox="1"/>
          <p:nvPr/>
        </p:nvSpPr>
        <p:spPr>
          <a:xfrm>
            <a:off x="8404084" y="2752206"/>
            <a:ext cx="319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528E72-9539-AA45-9794-964CDD146E68}"/>
              </a:ext>
            </a:extLst>
          </p:cNvPr>
          <p:cNvSpPr txBox="1"/>
          <p:nvPr/>
        </p:nvSpPr>
        <p:spPr>
          <a:xfrm>
            <a:off x="8404084" y="3719154"/>
            <a:ext cx="319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</a:t>
            </a:r>
          </a:p>
        </p:txBody>
      </p:sp>
    </p:spTree>
    <p:extLst>
      <p:ext uri="{BB962C8B-B14F-4D97-AF65-F5344CB8AC3E}">
        <p14:creationId xmlns:p14="http://schemas.microsoft.com/office/powerpoint/2010/main" val="7960937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E2A69-0F54-374E-84F7-6EA9C39B7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 runtime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B5D08D5-5F91-374F-9642-7ED913BEC976}"/>
              </a:ext>
            </a:extLst>
          </p:cNvPr>
          <p:cNvSpPr txBox="1"/>
          <p:nvPr/>
        </p:nvSpPr>
        <p:spPr>
          <a:xfrm>
            <a:off x="3199508" y="1785258"/>
            <a:ext cx="20040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(length=n)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388B9E-DB17-DE46-863D-2B1A11D1990A}"/>
              </a:ext>
            </a:extLst>
          </p:cNvPr>
          <p:cNvSpPr txBox="1"/>
          <p:nvPr/>
        </p:nvSpPr>
        <p:spPr>
          <a:xfrm>
            <a:off x="1719050" y="2721429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(n/2)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F75F76-26E3-E041-85D3-3CAB63D97EFC}"/>
              </a:ext>
            </a:extLst>
          </p:cNvPr>
          <p:cNvSpPr txBox="1"/>
          <p:nvPr/>
        </p:nvSpPr>
        <p:spPr>
          <a:xfrm>
            <a:off x="4875536" y="2721429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(n/2)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D7D881-1991-FA47-9553-DFC834F260E4}"/>
              </a:ext>
            </a:extLst>
          </p:cNvPr>
          <p:cNvSpPr txBox="1"/>
          <p:nvPr/>
        </p:nvSpPr>
        <p:spPr>
          <a:xfrm>
            <a:off x="8404084" y="1785258"/>
            <a:ext cx="319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8313A9-404D-2949-A8CB-BBFB65E15C17}"/>
              </a:ext>
            </a:extLst>
          </p:cNvPr>
          <p:cNvSpPr txBox="1"/>
          <p:nvPr/>
        </p:nvSpPr>
        <p:spPr>
          <a:xfrm>
            <a:off x="7664939" y="1415143"/>
            <a:ext cx="1478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work done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C35732-9B44-5A49-B192-B9343CAC4A3B}"/>
              </a:ext>
            </a:extLst>
          </p:cNvPr>
          <p:cNvSpPr txBox="1"/>
          <p:nvPr/>
        </p:nvSpPr>
        <p:spPr>
          <a:xfrm>
            <a:off x="623720" y="3907972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(n/4)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827DE5E-6882-1340-8DF0-FDA23562B8EC}"/>
              </a:ext>
            </a:extLst>
          </p:cNvPr>
          <p:cNvSpPr txBox="1"/>
          <p:nvPr/>
        </p:nvSpPr>
        <p:spPr>
          <a:xfrm>
            <a:off x="2366397" y="3907972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(n/4)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202D71-CBC0-D545-BDD9-C9C6798D6E69}"/>
              </a:ext>
            </a:extLst>
          </p:cNvPr>
          <p:cNvSpPr txBox="1"/>
          <p:nvPr/>
        </p:nvSpPr>
        <p:spPr>
          <a:xfrm>
            <a:off x="4157893" y="3907972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(n/4)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126A7C-D973-8C4D-906F-45FA733A29C0}"/>
              </a:ext>
            </a:extLst>
          </p:cNvPr>
          <p:cNvSpPr txBox="1"/>
          <p:nvPr/>
        </p:nvSpPr>
        <p:spPr>
          <a:xfrm>
            <a:off x="5900570" y="3907972"/>
            <a:ext cx="12747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ms</a:t>
            </a:r>
            <a:r>
              <a:rPr lang="en-US" sz="2800" dirty="0"/>
              <a:t>(n/4)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B08F020-A7E1-9448-9855-F55D190953B4}"/>
              </a:ext>
            </a:extLst>
          </p:cNvPr>
          <p:cNvSpPr txBox="1"/>
          <p:nvPr/>
        </p:nvSpPr>
        <p:spPr>
          <a:xfrm>
            <a:off x="2026454" y="5669187"/>
            <a:ext cx="35617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How many levels are there?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65DFB20-3DC3-F243-9ECC-6E885B6DB3E6}"/>
              </a:ext>
            </a:extLst>
          </p:cNvPr>
          <p:cNvSpPr txBox="1"/>
          <p:nvPr/>
        </p:nvSpPr>
        <p:spPr>
          <a:xfrm>
            <a:off x="8404084" y="2752206"/>
            <a:ext cx="319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528E72-9539-AA45-9794-964CDD146E68}"/>
              </a:ext>
            </a:extLst>
          </p:cNvPr>
          <p:cNvSpPr txBox="1"/>
          <p:nvPr/>
        </p:nvSpPr>
        <p:spPr>
          <a:xfrm>
            <a:off x="8404084" y="3719154"/>
            <a:ext cx="319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AB1117-AF86-3740-8BFB-F2DB0E718214}"/>
              </a:ext>
            </a:extLst>
          </p:cNvPr>
          <p:cNvSpPr txBox="1"/>
          <p:nvPr/>
        </p:nvSpPr>
        <p:spPr>
          <a:xfrm>
            <a:off x="3950143" y="473301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0D9C9D9-0BE1-EF4E-BA95-32E1BF6FF1B4}"/>
              </a:ext>
            </a:extLst>
          </p:cNvPr>
          <p:cNvSpPr txBox="1"/>
          <p:nvPr/>
        </p:nvSpPr>
        <p:spPr>
          <a:xfrm>
            <a:off x="8307904" y="4733016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26736398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AD1F3-F369-A44B-AE90-505BA03F9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We’ve seen this before…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99E9524-0F94-D241-A91D-BD37605132DC}"/>
                  </a:ext>
                </a:extLst>
              </p:cNvPr>
              <p:cNvSpPr txBox="1"/>
              <p:nvPr/>
            </p:nvSpPr>
            <p:spPr>
              <a:xfrm>
                <a:off x="1292698" y="2318658"/>
                <a:ext cx="2206053" cy="724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𝑙𝑒𝑛𝑔𝑡ℎ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baseline="30000" smtClean="0">
                              <a:latin typeface="Cambria Math" panose="02040503050406030204" pitchFamily="18" charset="0"/>
                            </a:rPr>
                            <m:t>𝑙𝑒𝑣𝑒𝑙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99E9524-0F94-D241-A91D-BD37605132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698" y="2318658"/>
                <a:ext cx="2206053" cy="724109"/>
              </a:xfrm>
              <a:prstGeom prst="rect">
                <a:avLst/>
              </a:prstGeom>
              <a:blipFill>
                <a:blip r:embed="rId2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AE6F0AC-A031-D742-B643-901EAA250C2F}"/>
              </a:ext>
            </a:extLst>
          </p:cNvPr>
          <p:cNvSpPr txBox="1"/>
          <p:nvPr/>
        </p:nvSpPr>
        <p:spPr>
          <a:xfrm>
            <a:off x="304800" y="1828800"/>
            <a:ext cx="46206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Each level down we decrease the size by 2:</a:t>
            </a:r>
          </a:p>
        </p:txBody>
      </p:sp>
    </p:spTree>
    <p:extLst>
      <p:ext uri="{BB962C8B-B14F-4D97-AF65-F5344CB8AC3E}">
        <p14:creationId xmlns:p14="http://schemas.microsoft.com/office/powerpoint/2010/main" val="226105123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AD1F3-F369-A44B-AE90-505BA03F9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We’ve seen this before…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99E9524-0F94-D241-A91D-BD37605132DC}"/>
                  </a:ext>
                </a:extLst>
              </p:cNvPr>
              <p:cNvSpPr txBox="1"/>
              <p:nvPr/>
            </p:nvSpPr>
            <p:spPr>
              <a:xfrm>
                <a:off x="1292698" y="2318658"/>
                <a:ext cx="2206053" cy="72410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𝑙𝑒𝑛𝑔𝑡ℎ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baseline="30000" smtClean="0">
                              <a:latin typeface="Cambria Math" panose="02040503050406030204" pitchFamily="18" charset="0"/>
                            </a:rPr>
                            <m:t>𝑙𝑒𝑣𝑒𝑙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99E9524-0F94-D241-A91D-BD37605132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698" y="2318658"/>
                <a:ext cx="2206053" cy="724109"/>
              </a:xfrm>
              <a:prstGeom prst="rect">
                <a:avLst/>
              </a:prstGeom>
              <a:blipFill>
                <a:blip r:embed="rId2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AE6F0AC-A031-D742-B643-901EAA250C2F}"/>
              </a:ext>
            </a:extLst>
          </p:cNvPr>
          <p:cNvSpPr txBox="1"/>
          <p:nvPr/>
        </p:nvSpPr>
        <p:spPr>
          <a:xfrm>
            <a:off x="304800" y="1828800"/>
            <a:ext cx="46206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Each level down we decrease the size by 2: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63D41CB-BCF3-8B47-8FBA-276818CE101A}"/>
              </a:ext>
            </a:extLst>
          </p:cNvPr>
          <p:cNvSpPr txBox="1"/>
          <p:nvPr/>
        </p:nvSpPr>
        <p:spPr>
          <a:xfrm>
            <a:off x="304800" y="3320143"/>
            <a:ext cx="31858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We stop when the length is 1: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40C7E1C-B86B-EB48-9D8A-E08F14D3D703}"/>
                  </a:ext>
                </a:extLst>
              </p:cNvPr>
              <p:cNvSpPr txBox="1"/>
              <p:nvPr/>
            </p:nvSpPr>
            <p:spPr>
              <a:xfrm>
                <a:off x="1749897" y="3825405"/>
                <a:ext cx="2206053" cy="724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baseline="30000" smtClean="0">
                              <a:latin typeface="Cambria Math" panose="02040503050406030204" pitchFamily="18" charset="0"/>
                            </a:rPr>
                            <m:t>𝑙𝑒𝑣𝑒𝑙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40C7E1C-B86B-EB48-9D8A-E08F14D3D7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9897" y="3825405"/>
                <a:ext cx="2206053" cy="724109"/>
              </a:xfrm>
              <a:prstGeom prst="rect">
                <a:avLst/>
              </a:prstGeom>
              <a:blipFill>
                <a:blip r:embed="rId3"/>
                <a:stretch>
                  <a:fillRect b="-51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3C170BA-36D5-964F-92B1-513E5521DFBE}"/>
                  </a:ext>
                </a:extLst>
              </p:cNvPr>
              <p:cNvSpPr txBox="1"/>
              <p:nvPr/>
            </p:nvSpPr>
            <p:spPr>
              <a:xfrm>
                <a:off x="1292698" y="4787219"/>
                <a:ext cx="22060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i="1" baseline="30000">
                          <a:latin typeface="Cambria Math" panose="02040503050406030204" pitchFamily="18" charset="0"/>
                        </a:rPr>
                        <m:t>𝑙𝑒𝑣𝑒𝑙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3C170BA-36D5-964F-92B1-513E5521DF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698" y="4787219"/>
                <a:ext cx="2206053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C297906-B4A9-8040-881E-25E09100A9E9}"/>
                  </a:ext>
                </a:extLst>
              </p:cNvPr>
              <p:cNvSpPr txBox="1"/>
              <p:nvPr/>
            </p:nvSpPr>
            <p:spPr>
              <a:xfrm>
                <a:off x="1512085" y="5486589"/>
                <a:ext cx="220605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en-US" sz="2400" i="1" smtClean="0">
                          <a:latin typeface="Cambria Math" panose="02040503050406030204" pitchFamily="18" charset="0"/>
                        </a:rPr>
                        <m:t>l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𝑒𝑣𝑒𝑙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𝑙𝑜𝑔</m:t>
                      </m:r>
                      <m:r>
                        <a:rPr lang="en-US" sz="2400" b="0" i="1" baseline="-25000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C297906-B4A9-8040-881E-25E09100A9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2085" y="5486589"/>
                <a:ext cx="2206053" cy="461665"/>
              </a:xfrm>
              <a:prstGeom prst="rect">
                <a:avLst/>
              </a:prstGeom>
              <a:blipFill>
                <a:blip r:embed="rId5"/>
                <a:stretch>
                  <a:fillRect b="-162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026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E8CA1-BCD5-124F-84F0-4AF353A21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 running 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B2D209-82EA-134B-87A2-05FFBB6A6485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O(n) work at each level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log n levels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Overall runtime: </a:t>
            </a:r>
            <a:r>
              <a:rPr lang="en-US" dirty="0">
                <a:solidFill>
                  <a:srgbClr val="0000FF"/>
                </a:solidFill>
              </a:rPr>
              <a:t>O(n log n)   (best, worst, average)</a:t>
            </a:r>
          </a:p>
        </p:txBody>
      </p:sp>
    </p:spTree>
    <p:extLst>
      <p:ext uri="{BB962C8B-B14F-4D97-AF65-F5344CB8AC3E}">
        <p14:creationId xmlns:p14="http://schemas.microsoft.com/office/powerpoint/2010/main" val="55589677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C4E50-8714-1646-A54C-56456C42B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FD9C4-7A31-3C43-A9FA-DB9A646CA37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Stable?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In-place?</a:t>
            </a:r>
          </a:p>
        </p:txBody>
      </p:sp>
    </p:spTree>
    <p:extLst>
      <p:ext uri="{BB962C8B-B14F-4D97-AF65-F5344CB8AC3E}">
        <p14:creationId xmlns:p14="http://schemas.microsoft.com/office/powerpoint/2010/main" val="327704006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63EC3F7-F5C7-4A4E-82D5-9E3B16EF28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9457" y="2238216"/>
            <a:ext cx="6667984" cy="44673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3C4E50-8714-1646-A54C-56456C42B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FD9C4-7A31-3C43-A9FA-DB9A646CA37F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55517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Stable: yes!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65AAA0-1EE5-3F4F-94E6-D69FF20B8A06}"/>
              </a:ext>
            </a:extLst>
          </p:cNvPr>
          <p:cNvSpPr/>
          <p:nvPr/>
        </p:nvSpPr>
        <p:spPr>
          <a:xfrm>
            <a:off x="1915886" y="4604657"/>
            <a:ext cx="5399314" cy="674914"/>
          </a:xfrm>
          <a:prstGeom prst="rect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0153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52E80-8719-524A-BD42-66E48F128E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MergeSort</a:t>
            </a:r>
            <a:r>
              <a:rPr lang="en-US" dirty="0"/>
              <a:t>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5E75F3-62CC-9C4B-9E21-DBFA31287C5D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Stable: yes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In-place: sort of</a:t>
            </a:r>
          </a:p>
          <a:p>
            <a:r>
              <a:rPr lang="en-US" dirty="0"/>
              <a:t>easy way to implement is not</a:t>
            </a:r>
          </a:p>
          <a:p>
            <a:r>
              <a:rPr lang="en-US" dirty="0"/>
              <a:t>very hard to do (but possible)</a:t>
            </a:r>
          </a:p>
          <a:p>
            <a:r>
              <a:rPr lang="en-US" dirty="0"/>
              <a:t>in practice, variants of merge sort that combine with insertion sort </a:t>
            </a:r>
            <a:r>
              <a:rPr lang="en-US"/>
              <a:t>are in-place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1887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11036</TotalTime>
  <Words>3243</Words>
  <Application>Microsoft Macintosh PowerPoint</Application>
  <PresentationFormat>On-screen Show (4:3)</PresentationFormat>
  <Paragraphs>722</Paragraphs>
  <Slides>85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2" baseType="lpstr">
      <vt:lpstr>Arial</vt:lpstr>
      <vt:lpstr>Calibri</vt:lpstr>
      <vt:lpstr>Cambria Math</vt:lpstr>
      <vt:lpstr>Tw Cen MT</vt:lpstr>
      <vt:lpstr>Wingdings</vt:lpstr>
      <vt:lpstr>Wingdings 2</vt:lpstr>
      <vt:lpstr>Median</vt:lpstr>
      <vt:lpstr>Mergesort</vt:lpstr>
      <vt:lpstr>Admin</vt:lpstr>
      <vt:lpstr>Comparable interface</vt:lpstr>
      <vt:lpstr>Selection sort</vt:lpstr>
      <vt:lpstr>A better way</vt:lpstr>
      <vt:lpstr>Insertion sort</vt:lpstr>
      <vt:lpstr>Merge</vt:lpstr>
      <vt:lpstr>Merge</vt:lpstr>
      <vt:lpstr>Merge</vt:lpstr>
      <vt:lpstr>Merge</vt:lpstr>
      <vt:lpstr>Merge</vt:lpstr>
      <vt:lpstr>Merge</vt:lpstr>
      <vt:lpstr>Merge</vt:lpstr>
      <vt:lpstr>Merge</vt:lpstr>
      <vt:lpstr>Merge</vt:lpstr>
      <vt:lpstr>Merge</vt:lpstr>
      <vt:lpstr>Merge</vt:lpstr>
      <vt:lpstr>Merge</vt:lpstr>
      <vt:lpstr>Merge</vt:lpstr>
      <vt:lpstr>Merge</vt:lpstr>
      <vt:lpstr>Merge</vt:lpstr>
      <vt:lpstr>Merge</vt:lpstr>
      <vt:lpstr>Merge</vt:lpstr>
      <vt:lpstr>Merge</vt:lpstr>
      <vt:lpstr>Merge</vt:lpstr>
      <vt:lpstr>Merge</vt:lpstr>
      <vt:lpstr>Merge</vt:lpstr>
      <vt:lpstr>Merge</vt:lpstr>
      <vt:lpstr>Merge in code</vt:lpstr>
      <vt:lpstr>Merge in code</vt:lpstr>
      <vt:lpstr>MergeSort</vt:lpstr>
      <vt:lpstr>MergeSort</vt:lpstr>
      <vt:lpstr>MergeSort</vt:lpstr>
      <vt:lpstr>MergeSort</vt:lpstr>
      <vt:lpstr>MergeSort: base case</vt:lpstr>
      <vt:lpstr>MergeSort: base case</vt:lpstr>
      <vt:lpstr>MergeSort</vt:lpstr>
      <vt:lpstr>MergeSort</vt:lpstr>
      <vt:lpstr>MergeSort</vt:lpstr>
      <vt:lpstr>MergeSort</vt:lpstr>
      <vt:lpstr>MergeSort</vt:lpstr>
      <vt:lpstr>MergeSort</vt:lpstr>
      <vt:lpstr>MergeSort</vt:lpstr>
      <vt:lpstr>MergeSort</vt:lpstr>
      <vt:lpstr>MergeSort</vt:lpstr>
      <vt:lpstr>MergeSort</vt:lpstr>
      <vt:lpstr>MergeSort</vt:lpstr>
      <vt:lpstr>MergeSort</vt:lpstr>
      <vt:lpstr>MergeSort</vt:lpstr>
      <vt:lpstr>MergeSort</vt:lpstr>
      <vt:lpstr>MergeSort</vt:lpstr>
      <vt:lpstr>MergeSort</vt:lpstr>
      <vt:lpstr>MergeSort</vt:lpstr>
      <vt:lpstr>MergeSort</vt:lpstr>
      <vt:lpstr>MergeSort</vt:lpstr>
      <vt:lpstr>MergeSort</vt:lpstr>
      <vt:lpstr>MergeSort</vt:lpstr>
      <vt:lpstr>MergeSort</vt:lpstr>
      <vt:lpstr>MergeSort</vt:lpstr>
      <vt:lpstr>MergeSort</vt:lpstr>
      <vt:lpstr>MergeSort</vt:lpstr>
      <vt:lpstr>MergeSort: implementation 1</vt:lpstr>
      <vt:lpstr>MergeSort: implementation 1</vt:lpstr>
      <vt:lpstr>MergeSort: implementation 2</vt:lpstr>
      <vt:lpstr>MergeSort: implementation 2</vt:lpstr>
      <vt:lpstr>Merge:</vt:lpstr>
      <vt:lpstr>MergeSort runtime</vt:lpstr>
      <vt:lpstr>Merge runtime</vt:lpstr>
      <vt:lpstr>Merge runtime</vt:lpstr>
      <vt:lpstr>MergeSort runtime</vt:lpstr>
      <vt:lpstr>MergeSort runtime</vt:lpstr>
      <vt:lpstr>Mergesort runtime</vt:lpstr>
      <vt:lpstr>Mergesort runtime</vt:lpstr>
      <vt:lpstr>Mergesort runtime</vt:lpstr>
      <vt:lpstr>Mergesort runtime</vt:lpstr>
      <vt:lpstr>Mergesort runtime</vt:lpstr>
      <vt:lpstr>Mergesort runtime</vt:lpstr>
      <vt:lpstr>Mergesort runtime</vt:lpstr>
      <vt:lpstr>Mergesort runtime</vt:lpstr>
      <vt:lpstr>We’ve seen this before…</vt:lpstr>
      <vt:lpstr>We’ve seen this before…</vt:lpstr>
      <vt:lpstr>MergeSort running time</vt:lpstr>
      <vt:lpstr>MergeSort properties</vt:lpstr>
      <vt:lpstr>MergeSort properties</vt:lpstr>
      <vt:lpstr>MergeSort properties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405</cp:revision>
  <cp:lastPrinted>2021-03-16T22:29:41Z</cp:lastPrinted>
  <dcterms:created xsi:type="dcterms:W3CDTF">2013-09-08T20:10:23Z</dcterms:created>
  <dcterms:modified xsi:type="dcterms:W3CDTF">2026-10-08T19:12:11Z</dcterms:modified>
</cp:coreProperties>
</file>