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454" r:id="rId3"/>
    <p:sldId id="320" r:id="rId4"/>
    <p:sldId id="322" r:id="rId5"/>
    <p:sldId id="324" r:id="rId6"/>
    <p:sldId id="340" r:id="rId7"/>
    <p:sldId id="366" r:id="rId8"/>
    <p:sldId id="325" r:id="rId9"/>
    <p:sldId id="344" r:id="rId10"/>
    <p:sldId id="367" r:id="rId11"/>
    <p:sldId id="469" r:id="rId12"/>
    <p:sldId id="353" r:id="rId13"/>
    <p:sldId id="321" r:id="rId14"/>
    <p:sldId id="467" r:id="rId15"/>
    <p:sldId id="368" r:id="rId16"/>
    <p:sldId id="468" r:id="rId17"/>
    <p:sldId id="466" r:id="rId18"/>
    <p:sldId id="470" r:id="rId19"/>
    <p:sldId id="458" r:id="rId20"/>
    <p:sldId id="461" r:id="rId21"/>
    <p:sldId id="4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8" autoAdjust="0"/>
    <p:restoredTop sz="77709" autoAdjust="0"/>
  </p:normalViewPr>
  <p:slideViewPr>
    <p:cSldViewPr>
      <p:cViewPr varScale="1">
        <p:scale>
          <a:sx n="97" d="100"/>
          <a:sy n="97" d="100"/>
        </p:scale>
        <p:origin x="22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100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33</c:v>
                </c:pt>
                <c:pt idx="2">
                  <c:v>303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C9D-E243-BD59-AF963B9D47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490048"/>
        <c:axId val="-752487568"/>
      </c:scatterChart>
      <c:valAx>
        <c:axId val="-752490048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87568"/>
        <c:crosses val="autoZero"/>
        <c:crossBetween val="midCat"/>
      </c:valAx>
      <c:valAx>
        <c:axId val="-7524875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90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15</c:v>
                </c:pt>
                <c:pt idx="11">
                  <c:v>22</c:v>
                </c:pt>
                <c:pt idx="12">
                  <c:v>25</c:v>
                </c:pt>
              </c:numCache>
            </c:numRef>
          </c:xVal>
          <c:yVal>
            <c:numRef>
              <c:f>Sheet1!$B$2:$B$15</c:f>
              <c:numCache>
                <c:formatCode>General</c:formatCode>
                <c:ptCount val="14"/>
                <c:pt idx="0">
                  <c:v>6</c:v>
                </c:pt>
                <c:pt idx="1">
                  <c:v>10</c:v>
                </c:pt>
                <c:pt idx="2">
                  <c:v>15</c:v>
                </c:pt>
                <c:pt idx="3">
                  <c:v>21</c:v>
                </c:pt>
                <c:pt idx="4">
                  <c:v>28</c:v>
                </c:pt>
                <c:pt idx="5">
                  <c:v>36</c:v>
                </c:pt>
                <c:pt idx="6">
                  <c:v>45</c:v>
                </c:pt>
                <c:pt idx="7">
                  <c:v>55</c:v>
                </c:pt>
                <c:pt idx="8">
                  <c:v>66</c:v>
                </c:pt>
                <c:pt idx="9">
                  <c:v>78</c:v>
                </c:pt>
                <c:pt idx="10">
                  <c:v>153</c:v>
                </c:pt>
                <c:pt idx="11">
                  <c:v>300</c:v>
                </c:pt>
                <c:pt idx="12">
                  <c:v>378</c:v>
                </c:pt>
                <c:pt idx="13">
                  <c:v>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BDF-3D4F-B6CA-C60DC2169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372944"/>
        <c:axId val="-827396976"/>
      </c:scatterChart>
      <c:valAx>
        <c:axId val="-752372944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7396976"/>
        <c:crosses val="autoZero"/>
        <c:crossBetween val="midCat"/>
      </c:valAx>
      <c:valAx>
        <c:axId val="-827396976"/>
        <c:scaling>
          <c:orientation val="minMax"/>
          <c:max val="35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372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43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should we cover big-O/</a:t>
            </a:r>
            <a:r>
              <a:rPr lang="en-US" dirty="0" err="1"/>
              <a:t>asymptotics</a:t>
            </a:r>
            <a:r>
              <a:rPr lang="en-US" dirty="0"/>
              <a:t>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5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7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Python’s default sorting algorithm, which is used by the built-in </a:t>
            </a:r>
            <a:r>
              <a:rPr lang="en-US" dirty="0">
                <a:effectLst/>
              </a:rPr>
              <a:t>sorted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function as well as the </a:t>
            </a:r>
            <a:r>
              <a:rPr lang="en-US" dirty="0">
                <a:effectLst/>
              </a:rPr>
              <a:t>sort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 of list objects, is called </a:t>
            </a:r>
            <a:r>
              <a:rPr lang="en-US" sz="1200" b="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Timsort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It’s an algorithm developed by Tim Peters in 2002 for use in Python.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Timsort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modified version of merge sort which uses insertion sort to arrange the list of items into conveniently mergeable sections.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11/29/23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51P		       		       November 30,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22: Analyzing Algorithms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78EF1-A47F-E541-95A0-B88458173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"Big O"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863CD9-46CD-2548-8DD6-055B94DC4F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	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+25000	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100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	</m:t>
                    </m:r>
                  </m:oMath>
                </a14:m>
                <a:r>
                  <a:rPr lang="en-US" dirty="0"/>
                  <a:t>	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+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	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1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863CD9-46CD-2548-8DD6-055B94DC4F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60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08F9-77B5-7CBC-53AB-C33C86C20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growth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DB1797-2D23-C280-3BA6-FD08407F3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159000"/>
            <a:ext cx="72390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16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ea typeface="MS PGothic" charset="-128"/>
                <a:cs typeface="MS PGothic" charset="-128"/>
              </a:rPr>
              <a:t>How Fast is Fast enough?</a:t>
            </a:r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2E7A1B3-B58A-CF40-8A73-6B5E23866A24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graphicFrame>
        <p:nvGraphicFramePr>
          <p:cNvPr id="1638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119240"/>
              </p:ext>
            </p:extLst>
          </p:nvPr>
        </p:nvGraphicFramePr>
        <p:xfrm>
          <a:off x="685800" y="1933575"/>
          <a:ext cx="7772400" cy="3830641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O(1)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constant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logarithmic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linear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 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 log n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pretty 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quadratic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maybe OK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cubic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not 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O(2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exponential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too slow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O(n!)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factorial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too slow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253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87685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A56C5-7554-F54E-AD1A-231A0797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Speed of Selection Sort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46DE9BCC-DFC8-EF44-8DFD-64B27D22F608}"/>
              </a:ext>
            </a:extLst>
          </p:cNvPr>
          <p:cNvSpPr txBox="1">
            <a:spLocks/>
          </p:cNvSpPr>
          <p:nvPr/>
        </p:nvSpPr>
        <p:spPr>
          <a:xfrm>
            <a:off x="304800" y="1524000"/>
            <a:ext cx="5791200" cy="5019020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selection_sort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# for each pos in the list</a:t>
            </a:r>
            <a:b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pos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 range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# find the object that should be there</a:t>
            </a:r>
            <a:b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 range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(pos+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&lt;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# swap the object to position pos</a:t>
            </a:r>
            <a:b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(l[pos],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 = \ </a:t>
            </a:r>
          </a:p>
          <a:p>
            <a:pPr marL="0" indent="0">
              <a:lnSpc>
                <a:spcPts val="29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 l[pos])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6E46F2-E0D3-3C42-B336-F713AB5D5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440690"/>
              </p:ext>
            </p:extLst>
          </p:nvPr>
        </p:nvGraphicFramePr>
        <p:xfrm>
          <a:off x="5826071" y="1525292"/>
          <a:ext cx="289560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20874733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603373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Steps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1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07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498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45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11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07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97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 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4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51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71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9589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A6BB663-E801-0046-BB71-DE6B86E482A9}"/>
                  </a:ext>
                </a:extLst>
              </p:cNvPr>
              <p:cNvSpPr txBox="1"/>
              <p:nvPr/>
            </p:nvSpPr>
            <p:spPr>
              <a:xfrm>
                <a:off x="1752600" y="6106180"/>
                <a:ext cx="5408212" cy="523220"/>
              </a:xfrm>
              <a:prstGeom prst="rect">
                <a:avLst/>
              </a:prstGeom>
              <a:ln w="38100"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Selection Sort runs in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A6BB663-E801-0046-BB71-DE6B86E482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6106180"/>
                <a:ext cx="5408212" cy="523220"/>
              </a:xfrm>
              <a:prstGeom prst="rect">
                <a:avLst/>
              </a:prstGeom>
              <a:blipFill>
                <a:blip r:embed="rId2"/>
                <a:stretch>
                  <a:fillRect l="-1860" t="-8889" b="-24444"/>
                </a:stretch>
              </a:blipFill>
              <a:ln w="381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822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0879-1A1B-8B46-B986-FDD77FDF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9809AD-98C5-A441-8479-B3B5B2EFF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9943"/>
              </p:ext>
            </p:extLst>
          </p:nvPr>
        </p:nvGraphicFramePr>
        <p:xfrm>
          <a:off x="228600" y="2460867"/>
          <a:ext cx="4343400" cy="259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78121446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105417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selection sort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74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worst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65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best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423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avg</a:t>
                      </a:r>
                      <a:r>
                        <a:rPr lang="en-US" sz="2800" dirty="0"/>
                        <a:t>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42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96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56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84A8-99F0-B34F-B97E-D0797D24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Speed of Insertion Sort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387462A4-33D1-E845-A771-78E03137722F}"/>
              </a:ext>
            </a:extLst>
          </p:cNvPr>
          <p:cNvSpPr txBox="1">
            <a:spLocks/>
          </p:cNvSpPr>
          <p:nvPr/>
        </p:nvSpPr>
        <p:spPr>
          <a:xfrm>
            <a:off x="304800" y="1540790"/>
            <a:ext cx="5574224" cy="3951288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800"/>
              </a:lnSpc>
              <a:buFont typeface="Arial" pitchFamily="34" charset="0"/>
              <a:buNone/>
            </a:pP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insertion_sort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# for each obj at position pos</a:t>
            </a:r>
            <a:b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pos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 range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# move the obj to the right position</a:t>
            </a:r>
            <a:b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i="1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&gt;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 and \ </a:t>
            </a:r>
          </a:p>
          <a:p>
            <a:pPr marL="0" indent="0">
              <a:lnSpc>
                <a:spcPts val="2800"/>
              </a:lnSpc>
              <a:buFont typeface="Arial" pitchFamily="34" charset="0"/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&lt; l[curr_pos-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 l[curr_pos-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 = \ </a:t>
            </a:r>
          </a:p>
          <a:p>
            <a:pPr marL="0" indent="0">
              <a:lnSpc>
                <a:spcPts val="2800"/>
              </a:lnSpc>
              <a:buFont typeface="Arial" pitchFamily="34" charset="0"/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(l[curr_pos-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-= </a:t>
            </a:r>
            <a:r>
              <a:rPr lang="en-US" sz="16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F1BA75-B320-9D48-9651-04F946E0E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729965"/>
              </p:ext>
            </p:extLst>
          </p:nvPr>
        </p:nvGraphicFramePr>
        <p:xfrm>
          <a:off x="5826071" y="1525292"/>
          <a:ext cx="289560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20874733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603373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Steps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1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11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07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498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476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11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07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97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 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4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833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 n*O(n)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517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BEC0D4-F6C8-2F4E-A477-A8AA8A8B89AB}"/>
                  </a:ext>
                </a:extLst>
              </p:cNvPr>
              <p:cNvSpPr txBox="1"/>
              <p:nvPr/>
            </p:nvSpPr>
            <p:spPr>
              <a:xfrm>
                <a:off x="1752600" y="6019800"/>
                <a:ext cx="5308826" cy="523220"/>
              </a:xfrm>
              <a:prstGeom prst="rect">
                <a:avLst/>
              </a:prstGeom>
              <a:ln w="38100"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Insertion Sort runs in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BEC0D4-F6C8-2F4E-A477-A8AA8A8B89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6019800"/>
                <a:ext cx="5308826" cy="523220"/>
              </a:xfrm>
              <a:prstGeom prst="rect">
                <a:avLst/>
              </a:prstGeom>
              <a:blipFill>
                <a:blip r:embed="rId2"/>
                <a:stretch>
                  <a:fillRect l="-1896" t="-8889" b="-24444"/>
                </a:stretch>
              </a:blipFill>
              <a:ln w="381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020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0879-1A1B-8B46-B986-FDD77FDF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9809AD-98C5-A441-8479-B3B5B2EFF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84009"/>
              </p:ext>
            </p:extLst>
          </p:nvPr>
        </p:nvGraphicFramePr>
        <p:xfrm>
          <a:off x="228600" y="2460867"/>
          <a:ext cx="6629400" cy="259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78121446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10541731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18290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selection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insertion sort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74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worst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65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best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423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avg</a:t>
                      </a:r>
                      <a:r>
                        <a:rPr lang="en-US" sz="2800" dirty="0"/>
                        <a:t>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42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96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88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98E5C-84DD-5343-9B49-36525F804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Speed of Merge Sort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9968587-AE18-EC4D-90DE-EE41A7984BF6}"/>
              </a:ext>
            </a:extLst>
          </p:cNvPr>
          <p:cNvSpPr txBox="1">
            <a:spLocks/>
          </p:cNvSpPr>
          <p:nvPr/>
        </p:nvSpPr>
        <p:spPr>
          <a:xfrm>
            <a:off x="304800" y="1540790"/>
            <a:ext cx="6172200" cy="5317210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start, end):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# Base Case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 (end-start) &lt; 2: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return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# Recursive Case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else: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middle = start + int((end-start)/2)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start, middle)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middle, end)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merge(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start, end)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0,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pPr marL="0" indent="0">
              <a:buNone/>
            </a:pPr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B26C4B-4E20-F84D-8E06-80E0B5F65A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954610"/>
              </p:ext>
            </p:extLst>
          </p:nvPr>
        </p:nvGraphicFramePr>
        <p:xfrm>
          <a:off x="6172200" y="1525292"/>
          <a:ext cx="2895600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20874733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603373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Steps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1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07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498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11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07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97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34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51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71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95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32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98E5C-84DD-5343-9B49-36525F80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/>
              <a:t>Evaluating Speed of Merge Sort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9968587-AE18-EC4D-90DE-EE41A7984BF6}"/>
              </a:ext>
            </a:extLst>
          </p:cNvPr>
          <p:cNvSpPr txBox="1">
            <a:spLocks/>
          </p:cNvSpPr>
          <p:nvPr/>
        </p:nvSpPr>
        <p:spPr>
          <a:xfrm>
            <a:off x="304800" y="1387098"/>
            <a:ext cx="5257800" cy="5317210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def merge(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start, end):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middle = (end-start)//2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first =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[:middle]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pos,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j = start, start, middle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while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&lt; middle and j &lt; end: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if first[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 &lt;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[j]: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[pos] = first[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+= 1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[j]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	j += 1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pos += 1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if j == end:</a:t>
            </a:r>
            <a:b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while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&lt; middle:</a:t>
            </a:r>
            <a:b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[pos] = first[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b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pos += 1</a:t>
            </a:r>
            <a:b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+= 1</a:t>
            </a:r>
            <a:b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9B26C4B-4E20-F84D-8E06-80E0B5F65A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713399"/>
              </p:ext>
            </p:extLst>
          </p:nvPr>
        </p:nvGraphicFramePr>
        <p:xfrm>
          <a:off x="5486400" y="1264920"/>
          <a:ext cx="3429000" cy="556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4208747337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60337369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#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 Steps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815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07223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O(end-start)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49827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11427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400" dirty="0"/>
                        <a:t>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5176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1400" dirty="0"/>
                        <a:t>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7181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19589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47484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17563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28025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13139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400" dirty="0"/>
                        <a:t>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04575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19292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78912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0024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86195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&lt;=(end-start)/2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6521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634B02A-1B66-7B9D-58EE-6B21EF6699A4}"/>
                  </a:ext>
                </a:extLst>
              </p:cNvPr>
              <p:cNvSpPr txBox="1"/>
              <p:nvPr/>
            </p:nvSpPr>
            <p:spPr>
              <a:xfrm>
                <a:off x="2133600" y="6248400"/>
                <a:ext cx="4025974" cy="523220"/>
              </a:xfrm>
              <a:prstGeom prst="rect">
                <a:avLst/>
              </a:prstGeom>
              <a:ln w="38100"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Merge runs in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634B02A-1B66-7B9D-58EE-6B21EF669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6248400"/>
                <a:ext cx="4025974" cy="523220"/>
              </a:xfrm>
              <a:prstGeom prst="rect">
                <a:avLst/>
              </a:prstGeom>
              <a:blipFill>
                <a:blip r:embed="rId2"/>
                <a:stretch>
                  <a:fillRect l="-2804" t="-8889" r="-623" b="-24444"/>
                </a:stretch>
              </a:blipFill>
              <a:ln w="381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75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6C76A2-F4E4-B34C-9DE4-380620A96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Speed of Merge Sort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A2F31E3-2988-D74B-9B6E-3526FBC3FD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54761" y="1339803"/>
            <a:ext cx="7634478" cy="4908597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6EDDFE-648D-1715-525B-2011968A7441}"/>
              </a:ext>
            </a:extLst>
          </p:cNvPr>
          <p:cNvSpPr txBox="1"/>
          <p:nvPr/>
        </p:nvSpPr>
        <p:spPr>
          <a:xfrm>
            <a:off x="1600200" y="6248400"/>
            <a:ext cx="6143028" cy="52322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Merge is executed for </a:t>
            </a:r>
            <a:r>
              <a:rPr lang="en-US" sz="2800" i="1" dirty="0"/>
              <a:t>O(log(n)) </a:t>
            </a:r>
            <a:r>
              <a:rPr lang="en-US" sz="2800" dirty="0"/>
              <a:t>times</a:t>
            </a:r>
          </a:p>
        </p:txBody>
      </p:sp>
    </p:spTree>
    <p:extLst>
      <p:ext uri="{BB962C8B-B14F-4D97-AF65-F5344CB8AC3E}">
        <p14:creationId xmlns:p14="http://schemas.microsoft.com/office/powerpoint/2010/main" val="142794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D3469-AFC6-8345-ABBD-16FCA655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Algorithms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F2BD83-42FF-664F-AD9F-A552E596D2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Selection Sort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202A91-ABB0-CB4A-8205-8EA63E1F4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438400"/>
            <a:ext cx="429768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selection_sort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# for each pos in list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pos in range(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</a:p>
          <a:p>
            <a:pPr marL="0" indent="0">
              <a:buNone/>
            </a:pP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find obj that should be there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in range(pos+1,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if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&lt;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swap that obj into position pos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(l[pos],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 = \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 l[pos])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274986-D569-E842-B569-9583D87E5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Insertion Sort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D7FD402-64E1-C048-AA61-25F48E9A1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4465320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insertion_sort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# for each obj in list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pos in range(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</a:p>
          <a:p>
            <a:pPr marL="0" indent="0">
              <a:buNone/>
            </a:pP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move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to correct position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while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&gt; 0 and   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]&lt;l[curr_pos-1]: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],l[curr_pos-1])=\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(l[curr_pos-1],l[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- 1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D24ED1-FD36-C64E-B954-888A6C55E051}"/>
              </a:ext>
            </a:extLst>
          </p:cNvPr>
          <p:cNvSpPr/>
          <p:nvPr/>
        </p:nvSpPr>
        <p:spPr>
          <a:xfrm>
            <a:off x="1981200" y="3962400"/>
            <a:ext cx="5219428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dirty="0"/>
              <a:t>Merge Sort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end):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Base Case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if end-start &lt; 2: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return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Recursive Case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else: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middle = start + int((end-start) / 2)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middle)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middle, end)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merge(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end)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478EF3-C2DC-3A45-B0D4-9AC53AFA0185}"/>
              </a:ext>
            </a:extLst>
          </p:cNvPr>
          <p:cNvSpPr txBox="1"/>
          <p:nvPr/>
        </p:nvSpPr>
        <p:spPr>
          <a:xfrm>
            <a:off x="2419486" y="6106180"/>
            <a:ext cx="4342856" cy="52322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Which algorithm is better?</a:t>
            </a:r>
          </a:p>
        </p:txBody>
      </p:sp>
    </p:spTree>
    <p:extLst>
      <p:ext uri="{BB962C8B-B14F-4D97-AF65-F5344CB8AC3E}">
        <p14:creationId xmlns:p14="http://schemas.microsoft.com/office/powerpoint/2010/main" val="390980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3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0879-1A1B-8B46-B986-FDD77FDF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9809AD-98C5-A441-8479-B3B5B2EFF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572524"/>
              </p:ext>
            </p:extLst>
          </p:nvPr>
        </p:nvGraphicFramePr>
        <p:xfrm>
          <a:off x="228600" y="2460867"/>
          <a:ext cx="8686800" cy="259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78121446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10541731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1829088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117540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selection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insertion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merge sort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474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worst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O(n 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65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best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/>
                        <a:t>O(n</a:t>
                      </a:r>
                      <a:r>
                        <a:rPr lang="en-US" sz="2800" baseline="30000"/>
                        <a:t>2</a:t>
                      </a:r>
                      <a:r>
                        <a:rPr lang="en-US" sz="28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 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423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avg</a:t>
                      </a:r>
                      <a:r>
                        <a:rPr lang="en-US" sz="2800" dirty="0"/>
                        <a:t>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</a:t>
                      </a:r>
                      <a:r>
                        <a:rPr lang="en-US" sz="2800" baseline="30000" dirty="0"/>
                        <a:t>2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 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42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396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77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DBD76-6C46-9A46-8149-5540A9DD6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in Python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CC73BA-405E-0C44-AB79-5409907B1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List.sort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Sorts list in place</a:t>
            </a:r>
          </a:p>
          <a:p>
            <a:pPr lvl="1"/>
            <a:r>
              <a:rPr lang="en-US" dirty="0"/>
              <a:t>Optional argument reverse=True to reverse order (greatest-&gt;least)</a:t>
            </a:r>
          </a:p>
          <a:p>
            <a:pPr lvl="1"/>
            <a:endParaRPr lang="en-US" dirty="0"/>
          </a:p>
          <a:p>
            <a:r>
              <a:rPr lang="en-US" dirty="0"/>
              <a:t>sorted(</a:t>
            </a:r>
            <a:r>
              <a:rPr lang="en-US" dirty="0" err="1"/>
              <a:t>lst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Creates sorted copy of list</a:t>
            </a:r>
          </a:p>
          <a:p>
            <a:pPr lvl="1"/>
            <a:r>
              <a:rPr lang="en-US" dirty="0"/>
              <a:t>Optional </a:t>
            </a:r>
            <a:r>
              <a:rPr lang="en-US"/>
              <a:t>arguments reverse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0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D9B6C69-C6F7-4D43-A3BC-C048A48F545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Suppose you have two possible algorithms that do the same thing; which is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spcBef>
                <a:spcPts val="1900"/>
              </a:spcBef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What do we mean by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Correct(</a:t>
            </a:r>
            <a:r>
              <a:rPr lang="en-US" altLang="en-US" sz="2400" dirty="0" err="1">
                <a:ea typeface="MS PGothic" charset="-128"/>
                <a:cs typeface="MS PGothic" charset="-128"/>
              </a:rPr>
              <a:t>er</a:t>
            </a:r>
            <a:r>
              <a:rPr lang="en-US" altLang="en-US" sz="2400" dirty="0">
                <a:ea typeface="MS PGothic" charset="-128"/>
                <a:cs typeface="MS PGothic" charset="-128"/>
              </a:rPr>
              <a:t>)?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Faster?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Less space?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Less power consumption?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code?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maintain?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Required for homework?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6FFA52A-35BF-5042-A9BF-5935583C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What Makes a Good Algorithm?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9FC9FEF-B77C-CB41-AF32-FD903A158E11}"/>
              </a:ext>
            </a:extLst>
          </p:cNvPr>
          <p:cNvSpPr txBox="1">
            <a:spLocks noChangeArrowheads="1"/>
          </p:cNvSpPr>
          <p:nvPr/>
        </p:nvSpPr>
        <p:spPr>
          <a:xfrm>
            <a:off x="617349" y="2909807"/>
            <a:ext cx="3264976" cy="1215377"/>
          </a:xfrm>
          <a:prstGeom prst="rect">
            <a:avLst/>
          </a:prstGeom>
        </p:spPr>
        <p:txBody>
          <a:bodyPr vert="horz" lIns="91440" tIns="45720" rIns="13208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8663" lvl="1">
              <a:lnSpc>
                <a:spcPct val="80000"/>
              </a:lnSpc>
            </a:pPr>
            <a:r>
              <a:rPr lang="en-US" altLang="en-US" sz="2400" dirty="0">
                <a:solidFill>
                  <a:schemeClr val="accent2"/>
                </a:solidFill>
                <a:ea typeface="MS PGothic" charset="-128"/>
                <a:cs typeface="MS PGothic" charset="-128"/>
              </a:rPr>
              <a:t>Correct(</a:t>
            </a:r>
            <a:r>
              <a:rPr lang="en-US" altLang="en-US" sz="2400" dirty="0" err="1">
                <a:solidFill>
                  <a:schemeClr val="accent2"/>
                </a:solidFill>
                <a:ea typeface="MS PGothic" charset="-128"/>
                <a:cs typeface="MS PGothic" charset="-128"/>
              </a:rPr>
              <a:t>er</a:t>
            </a:r>
            <a:r>
              <a:rPr lang="en-US" altLang="en-US" sz="2400" dirty="0">
                <a:solidFill>
                  <a:schemeClr val="accent2"/>
                </a:solidFill>
                <a:ea typeface="MS PGothic" charset="-128"/>
                <a:cs typeface="MS PGothic" charset="-128"/>
              </a:rPr>
              <a:t>)?</a:t>
            </a:r>
          </a:p>
          <a:p>
            <a:pPr marL="728663" lvl="1">
              <a:lnSpc>
                <a:spcPct val="80000"/>
              </a:lnSpc>
            </a:pPr>
            <a:r>
              <a:rPr lang="en-US" altLang="en-US" sz="2400" dirty="0">
                <a:solidFill>
                  <a:schemeClr val="accent2"/>
                </a:solidFill>
                <a:ea typeface="MS PGothic" charset="-128"/>
                <a:cs typeface="MS PGothic" charset="-128"/>
              </a:rPr>
              <a:t>Faster?</a:t>
            </a:r>
          </a:p>
          <a:p>
            <a:pPr marL="728663" lvl="1">
              <a:lnSpc>
                <a:spcPct val="80000"/>
              </a:lnSpc>
            </a:pPr>
            <a:r>
              <a:rPr lang="en-US" altLang="en-US" sz="2400" dirty="0">
                <a:solidFill>
                  <a:schemeClr val="accent2"/>
                </a:solidFill>
                <a:ea typeface="MS PGothic" charset="-128"/>
                <a:cs typeface="MS PGothic" charset="-128"/>
              </a:rPr>
              <a:t>Less space?</a:t>
            </a:r>
          </a:p>
        </p:txBody>
      </p:sp>
    </p:spTree>
    <p:extLst>
      <p:ext uri="{BB962C8B-B14F-4D97-AF65-F5344CB8AC3E}">
        <p14:creationId xmlns:p14="http://schemas.microsoft.com/office/powerpoint/2010/main" val="2577031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latin typeface="+mn-lt"/>
                <a:ea typeface="MS PGothic" charset="-128"/>
                <a:cs typeface="MS PGothic" charset="-128"/>
              </a:rPr>
              <a:t>Basic Step: one “constant time” operation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2C12DD9-2B99-924A-9F13-DC0C99AE78E6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3200400"/>
            <a:ext cx="7772400" cy="3200400"/>
          </a:xfrm>
        </p:spPr>
        <p:txBody>
          <a:bodyPr rIns="132080">
            <a:normAutofit/>
          </a:bodyPr>
          <a:lstStyle/>
          <a:p>
            <a:pPr marL="39688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400" b="1" dirty="0">
                <a:solidFill>
                  <a:srgbClr val="800000"/>
                </a:solidFill>
                <a:ea typeface="+mn-ea"/>
                <a:cs typeface="Times New Roman"/>
              </a:rPr>
              <a:t>Example Basic steps:</a:t>
            </a:r>
            <a:endParaRPr lang="en-US" sz="2400" dirty="0">
              <a:ea typeface="+mn-ea"/>
              <a:cs typeface="Times New Roman"/>
            </a:endParaRPr>
          </a:p>
          <a:p>
            <a:pPr marL="342900" lvl="1" indent="-342900">
              <a:defRPr/>
            </a:pPr>
            <a:r>
              <a:rPr lang="en-US" sz="2400" dirty="0">
                <a:ea typeface="+mn-ea"/>
                <a:cs typeface="Times New Roman"/>
              </a:rPr>
              <a:t>Access value of a variable, list element, or object </a:t>
            </a:r>
            <a:r>
              <a:rPr lang="en-US" sz="2400" dirty="0" err="1">
                <a:ea typeface="+mn-ea"/>
                <a:cs typeface="Times New Roman"/>
              </a:rPr>
              <a:t>attr</a:t>
            </a:r>
            <a:endParaRPr lang="en-US" sz="2400" dirty="0">
              <a:ea typeface="+mn-ea"/>
              <a:cs typeface="Times New Roman"/>
            </a:endParaRPr>
          </a:p>
          <a:p>
            <a:pPr marL="342900" lvl="1" indent="-342900">
              <a:defRPr/>
            </a:pPr>
            <a:r>
              <a:rPr lang="en-US" sz="2400" dirty="0">
                <a:cs typeface="Times New Roman"/>
              </a:rPr>
              <a:t>A</a:t>
            </a:r>
            <a:r>
              <a:rPr lang="en-US" sz="2400" dirty="0">
                <a:ea typeface="+mn-ea"/>
                <a:cs typeface="Times New Roman"/>
              </a:rPr>
              <a:t>ssign to a variable, list element, or object </a:t>
            </a:r>
            <a:r>
              <a:rPr lang="en-US" sz="2400" dirty="0" err="1">
                <a:ea typeface="+mn-ea"/>
                <a:cs typeface="Times New Roman"/>
              </a:rPr>
              <a:t>attr</a:t>
            </a:r>
            <a:r>
              <a:rPr lang="en-US" sz="2400" dirty="0">
                <a:ea typeface="+mn-ea"/>
                <a:cs typeface="Times New Roman"/>
              </a:rPr>
              <a:t> </a:t>
            </a:r>
          </a:p>
          <a:p>
            <a:pPr marL="342900" lvl="1" indent="-342900">
              <a:defRPr/>
            </a:pPr>
            <a:r>
              <a:rPr lang="en-US" sz="2400" dirty="0">
                <a:cs typeface="Times New Roman"/>
              </a:rPr>
              <a:t>D</a:t>
            </a:r>
            <a:r>
              <a:rPr lang="en-US" sz="2400" dirty="0">
                <a:ea typeface="+mn-ea"/>
                <a:cs typeface="Times New Roman"/>
              </a:rPr>
              <a:t>o one arithmetic or logical operation</a:t>
            </a:r>
          </a:p>
          <a:p>
            <a:pPr marL="342900" lvl="1" indent="-342900">
              <a:defRPr/>
            </a:pPr>
            <a:r>
              <a:rPr lang="en-US" sz="2400" dirty="0">
                <a:ea typeface="+mn-ea"/>
                <a:cs typeface="Times New Roman"/>
              </a:rPr>
              <a:t>Call a function</a:t>
            </a: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685800" y="1600200"/>
            <a:ext cx="7772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+mn-lt"/>
              </a:rPr>
              <a:t>Constant time operation: </a:t>
            </a:r>
            <a:r>
              <a:rPr lang="en-US" altLang="en-US" dirty="0">
                <a:latin typeface="+mn-lt"/>
              </a:rPr>
              <a:t>its time doesn’t depend on the size or length of anything. Always roughly the same. Time is bounded above by some number </a:t>
            </a:r>
          </a:p>
        </p:txBody>
      </p:sp>
    </p:spTree>
    <p:extLst>
      <p:ext uri="{BB962C8B-B14F-4D97-AF65-F5344CB8AC3E}">
        <p14:creationId xmlns:p14="http://schemas.microsoft.com/office/powerpoint/2010/main" val="315892089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Counting Steps</a:t>
            </a:r>
          </a:p>
        </p:txBody>
      </p:sp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D3FFD00-D581-2649-B9D8-67F563E79F7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304800" y="1752600"/>
            <a:ext cx="4114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# Store sum of 0..n-1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sum = 0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for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in range(n):    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   sum = sum +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266700" y="4754940"/>
            <a:ext cx="3695700" cy="1446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2200" dirty="0">
                <a:latin typeface="+mn-lt"/>
              </a:rPr>
              <a:t>All basic steps take time 1.</a:t>
            </a:r>
          </a:p>
          <a:p>
            <a:pPr eaLnBrk="1" hangingPunct="1"/>
            <a:r>
              <a:rPr lang="en-US" altLang="en-US" sz="2200" dirty="0">
                <a:latin typeface="+mn-lt"/>
              </a:rPr>
              <a:t>There are n loop iterations. Therefore, takes time proportional to n.</a:t>
            </a:r>
          </a:p>
        </p:txBody>
      </p:sp>
      <p:sp>
        <p:nvSpPr>
          <p:cNvPr id="18437" name="TextBox 3"/>
          <p:cNvSpPr txBox="1">
            <a:spLocks noChangeArrowheads="1"/>
          </p:cNvSpPr>
          <p:nvPr/>
        </p:nvSpPr>
        <p:spPr bwMode="auto">
          <a:xfrm>
            <a:off x="4419600" y="1676400"/>
            <a:ext cx="4648200" cy="193899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u="sng" dirty="0">
                <a:solidFill>
                  <a:srgbClr val="800000"/>
                </a:solidFill>
              </a:rPr>
              <a:t>Statement:</a:t>
            </a:r>
            <a:r>
              <a:rPr lang="en-US" altLang="en-US" dirty="0">
                <a:solidFill>
                  <a:srgbClr val="800000"/>
                </a:solidFill>
              </a:rPr>
              <a:t>		</a:t>
            </a:r>
            <a:r>
              <a:rPr lang="en-US" altLang="en-US" u="sng" dirty="0">
                <a:solidFill>
                  <a:srgbClr val="800000"/>
                </a:solidFill>
              </a:rPr>
              <a:t># times done </a:t>
            </a:r>
            <a:r>
              <a:rPr lang="en-US" altLang="en-US" dirty="0">
                <a:solidFill>
                  <a:srgbClr val="0000FF"/>
                </a:solidFill>
              </a:rPr>
              <a:t>sum = 0</a:t>
            </a:r>
            <a:r>
              <a:rPr lang="en-US" altLang="en-US" dirty="0"/>
              <a:t>		1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i= v</a:t>
            </a:r>
            <a:r>
              <a:rPr lang="en-US" altLang="en-US" dirty="0"/>
              <a:t>			n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sum = sum + </a:t>
            </a:r>
            <a:r>
              <a:rPr lang="en-US" altLang="en-US" dirty="0" err="1">
                <a:solidFill>
                  <a:srgbClr val="0000FF"/>
                </a:solidFill>
              </a:rPr>
              <a:t>i</a:t>
            </a:r>
            <a:r>
              <a:rPr lang="en-US" altLang="en-US" dirty="0">
                <a:solidFill>
                  <a:srgbClr val="0000FF"/>
                </a:solidFill>
              </a:rPr>
              <a:t>	</a:t>
            </a:r>
            <a:r>
              <a:rPr lang="en-US" altLang="en-US" dirty="0"/>
              <a:t>	n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Total steps:		2n + 1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673600" y="4595356"/>
            <a:ext cx="3251200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+mn-lt"/>
              </a:rPr>
              <a:t>Linear algorithm in n</a:t>
            </a:r>
          </a:p>
        </p:txBody>
      </p:sp>
    </p:spTree>
    <p:extLst>
      <p:ext uri="{BB962C8B-B14F-4D97-AF65-F5344CB8AC3E}">
        <p14:creationId xmlns:p14="http://schemas.microsoft.com/office/powerpoint/2010/main" val="32550558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Graphic spid="12" grpId="0">
        <p:bldAsOne/>
      </p:bldGraphic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3"/>
          <p:cNvSpPr txBox="1">
            <a:spLocks noChangeArrowheads="1"/>
          </p:cNvSpPr>
          <p:nvPr/>
        </p:nvSpPr>
        <p:spPr bwMode="auto">
          <a:xfrm>
            <a:off x="4419600" y="1676400"/>
            <a:ext cx="4648200" cy="1938992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u="sng" dirty="0">
                <a:solidFill>
                  <a:srgbClr val="800000"/>
                </a:solidFill>
              </a:rPr>
              <a:t>Statement:</a:t>
            </a:r>
            <a:r>
              <a:rPr lang="en-US" altLang="en-US" dirty="0">
                <a:solidFill>
                  <a:srgbClr val="800000"/>
                </a:solidFill>
              </a:rPr>
              <a:t>		</a:t>
            </a:r>
            <a:r>
              <a:rPr lang="en-US" altLang="en-US" u="sng" dirty="0">
                <a:solidFill>
                  <a:srgbClr val="800000"/>
                </a:solidFill>
              </a:rPr>
              <a:t># times done </a:t>
            </a:r>
            <a:r>
              <a:rPr lang="en-US" altLang="en-US" dirty="0">
                <a:solidFill>
                  <a:srgbClr val="0000FF"/>
                </a:solidFill>
              </a:rPr>
              <a:t>s = ""</a:t>
            </a:r>
            <a:r>
              <a:rPr lang="en-US" altLang="en-US" dirty="0"/>
              <a:t>			1</a:t>
            </a:r>
          </a:p>
          <a:p>
            <a:pPr eaLnBrk="1" hangingPunct="1"/>
            <a:r>
              <a:rPr lang="en-US" altLang="en-US" dirty="0" err="1">
                <a:solidFill>
                  <a:srgbClr val="0000FF"/>
                </a:solidFill>
              </a:rPr>
              <a:t>i</a:t>
            </a:r>
            <a:r>
              <a:rPr lang="en-US" altLang="en-US" dirty="0">
                <a:solidFill>
                  <a:srgbClr val="0000FF"/>
                </a:solidFill>
              </a:rPr>
              <a:t> = v</a:t>
            </a:r>
            <a:r>
              <a:rPr lang="en-US" altLang="en-US" dirty="0"/>
              <a:t>			n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 = s + 'c'	</a:t>
            </a:r>
            <a:r>
              <a:rPr lang="en-US" altLang="en-US" dirty="0"/>
              <a:t>	n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Total steps:		2n + 1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# Store n copies of ‘c’ in s </a:t>
            </a: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s = ""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for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in range(n):    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   s = s + 'c'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4648200"/>
            <a:ext cx="3848100" cy="193899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Concatenation is not a basic step. For each </a:t>
            </a:r>
            <a:r>
              <a:rPr lang="en-US" altLang="en-US" dirty="0" err="1">
                <a:latin typeface="+mn-lt"/>
              </a:rPr>
              <a:t>i</a:t>
            </a:r>
            <a:r>
              <a:rPr lang="en-US" altLang="en-US" dirty="0">
                <a:latin typeface="+mn-lt"/>
              </a:rPr>
              <a:t>, concatenation creates and fills a sequence with </a:t>
            </a:r>
            <a:r>
              <a:rPr lang="en-US" altLang="en-US" dirty="0" err="1">
                <a:latin typeface="+mn-lt"/>
              </a:rPr>
              <a:t>i</a:t>
            </a:r>
            <a:r>
              <a:rPr lang="en-US" altLang="en-US" dirty="0">
                <a:latin typeface="+mn-lt"/>
              </a:rPr>
              <a:t> elements.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05400" y="1676400"/>
            <a:ext cx="274947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dirty="0"/>
              <a:t>❌</a:t>
            </a:r>
          </a:p>
        </p:txBody>
      </p:sp>
    </p:spTree>
    <p:extLst>
      <p:ext uri="{BB962C8B-B14F-4D97-AF65-F5344CB8AC3E}">
        <p14:creationId xmlns:p14="http://schemas.microsoft.com/office/powerpoint/2010/main" val="2354157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419600" y="1676400"/>
            <a:ext cx="4648200" cy="1938992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u="sng" dirty="0">
                <a:solidFill>
                  <a:srgbClr val="800000"/>
                </a:solidFill>
              </a:rPr>
              <a:t>Statement:</a:t>
            </a:r>
            <a:r>
              <a:rPr lang="en-US" altLang="en-US" dirty="0">
                <a:solidFill>
                  <a:srgbClr val="800000"/>
                </a:solidFill>
              </a:rPr>
              <a:t>	</a:t>
            </a:r>
            <a:r>
              <a:rPr lang="en-US" altLang="en-US" u="sng" dirty="0">
                <a:solidFill>
                  <a:srgbClr val="800000"/>
                </a:solidFill>
              </a:rPr>
              <a:t># times	</a:t>
            </a:r>
            <a:r>
              <a:rPr lang="en-US" altLang="en-US" dirty="0">
                <a:solidFill>
                  <a:srgbClr val="800000"/>
                </a:solidFill>
              </a:rPr>
              <a:t>    </a:t>
            </a:r>
            <a:r>
              <a:rPr lang="en-US" altLang="en-US" u="sng" dirty="0">
                <a:solidFill>
                  <a:srgbClr val="800000"/>
                </a:solidFill>
              </a:rPr>
              <a:t># steps 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 = ""</a:t>
            </a:r>
            <a:r>
              <a:rPr lang="en-US" altLang="en-US" dirty="0"/>
              <a:t>		1	    1 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 = v</a:t>
            </a:r>
            <a:r>
              <a:rPr lang="en-US" altLang="en-US" dirty="0"/>
              <a:t>		n	    1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 = s + 'c';	</a:t>
            </a:r>
            <a:r>
              <a:rPr lang="en-US" altLang="en-US" dirty="0"/>
              <a:t>n	    i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Total steps:	    (n-1)*n/2 + n + 1</a:t>
            </a:r>
          </a:p>
        </p:txBody>
      </p:sp>
      <p:graphicFrame>
        <p:nvGraphicFramePr>
          <p:cNvPr id="25" name="Chart 24"/>
          <p:cNvGraphicFramePr/>
          <p:nvPr/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ectangle 3">
            <a:extLst>
              <a:ext uri="{FF2B5EF4-FFF2-40B4-BE49-F238E27FC236}">
                <a16:creationId xmlns:a16="http://schemas.microsoft.com/office/drawing/2014/main" id="{69024961-16A2-4D40-93EF-650BB4581B49}"/>
              </a:ext>
            </a:extLst>
          </p:cNvPr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# Store n copies of ‘c’ in s </a:t>
            </a: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s = ""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for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in range(n):    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   s = s + 'c'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2AA12-31DE-3343-A866-FD2319F3C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4648200"/>
            <a:ext cx="3848100" cy="193899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Concatenation is not a basic step. For each </a:t>
            </a:r>
            <a:r>
              <a:rPr lang="en-US" altLang="en-US" dirty="0" err="1">
                <a:latin typeface="+mn-lt"/>
              </a:rPr>
              <a:t>i</a:t>
            </a:r>
            <a:r>
              <a:rPr lang="en-US" altLang="en-US" dirty="0">
                <a:latin typeface="+mn-lt"/>
              </a:rPr>
              <a:t>, concatenation creates and fills a sequence with </a:t>
            </a:r>
            <a:r>
              <a:rPr lang="en-US" altLang="en-US" dirty="0" err="1">
                <a:latin typeface="+mn-lt"/>
              </a:rPr>
              <a:t>i</a:t>
            </a:r>
            <a:r>
              <a:rPr lang="en-US" altLang="en-US" dirty="0">
                <a:latin typeface="+mn-lt"/>
              </a:rPr>
              <a:t> elements. 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8999EDE6-2856-6442-B6FD-202CDE3D3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511" y="4632158"/>
            <a:ext cx="3708400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+mn-lt"/>
              </a:rPr>
              <a:t>Quadratic algorithm in n</a:t>
            </a:r>
          </a:p>
        </p:txBody>
      </p:sp>
    </p:spTree>
    <p:extLst>
      <p:ext uri="{BB962C8B-B14F-4D97-AF65-F5344CB8AC3E}">
        <p14:creationId xmlns:p14="http://schemas.microsoft.com/office/powerpoint/2010/main" val="3527287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Linear versus </a:t>
            </a:r>
            <a:r>
              <a:rPr lang="en-US" altLang="en-US" sz="3200" dirty="0" err="1">
                <a:solidFill>
                  <a:srgbClr val="800000"/>
                </a:solidFill>
                <a:ea typeface="MS PGothic" charset="-128"/>
                <a:cs typeface="MS PGothic" charset="-128"/>
              </a:rPr>
              <a:t>quadractic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5586A44-E2B4-0C42-8940-EE3962B50BB7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487" name="TextBox 1"/>
          <p:cNvSpPr txBox="1">
            <a:spLocks noChangeArrowheads="1"/>
          </p:cNvSpPr>
          <p:nvPr/>
        </p:nvSpPr>
        <p:spPr bwMode="auto">
          <a:xfrm>
            <a:off x="457200" y="4800600"/>
            <a:ext cx="8229600" cy="184665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2200" dirty="0">
                <a:latin typeface="+mn-lt"/>
              </a:rPr>
              <a:t>In comparing the runtimes of these algorithms, the exact number of basic steps is not important. What’s important is that</a:t>
            </a:r>
          </a:p>
          <a:p>
            <a:pPr algn="ctr" eaLnBrk="1" hangingPunct="1"/>
            <a:endParaRPr lang="en-US" altLang="en-US" sz="2200" dirty="0">
              <a:latin typeface="+mn-lt"/>
            </a:endParaRPr>
          </a:p>
          <a:p>
            <a:pPr algn="ctr"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One is linear in n—takes time proportional to n</a:t>
            </a:r>
          </a:p>
          <a:p>
            <a:pPr algn="ctr" eaLnBrk="1" hangingPunct="1"/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One is quadratic in n—takes time proportional to n</a:t>
            </a:r>
            <a:r>
              <a:rPr lang="en-US" altLang="en-US" sz="3400" b="1" baseline="30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2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57522E8-8232-4D4E-945B-5FD02B33023A}"/>
              </a:ext>
            </a:extLst>
          </p:cNvPr>
          <p:cNvSpPr>
            <a:spLocks/>
          </p:cNvSpPr>
          <p:nvPr/>
        </p:nvSpPr>
        <p:spPr bwMode="auto">
          <a:xfrm>
            <a:off x="4724400" y="1709928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# Store n copies of ‘c’ in s </a:t>
            </a: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s = ""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for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in range(n):    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   s = s + 'c'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CB3494D1-678F-C94E-8A4C-510A2E4B2BF2}"/>
              </a:ext>
            </a:extLst>
          </p:cNvPr>
          <p:cNvSpPr>
            <a:spLocks/>
          </p:cNvSpPr>
          <p:nvPr/>
        </p:nvSpPr>
        <p:spPr bwMode="auto">
          <a:xfrm>
            <a:off x="304800" y="1709928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# Store sum of 1..n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sum = 0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for </a:t>
            </a:r>
            <a:r>
              <a:rPr lang="en-US" altLang="en-US" sz="2000" dirty="0" err="1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i</a:t>
            </a: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in range(1, n+1):    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sz="2000" dirty="0">
                <a:solidFill>
                  <a:srgbClr val="0033CC"/>
                </a:solidFill>
                <a:latin typeface="Consolas" panose="020B0609020204030204" pitchFamily="49" charset="0"/>
                <a:cs typeface="Consolas" panose="020B0609020204030204" pitchFamily="49" charset="0"/>
                <a:sym typeface="Arial" charset="0"/>
              </a:rPr>
              <a:t>    sum = sum + k;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altLang="en-US" sz="2000" dirty="0">
              <a:solidFill>
                <a:srgbClr val="0033CC"/>
              </a:solidFill>
              <a:latin typeface="Consolas" panose="020B0609020204030204" pitchFamily="49" charset="0"/>
              <a:cs typeface="Consolas" panose="020B0609020204030204" pitchFamily="49" charset="0"/>
              <a:sym typeface="Arial" charset="0"/>
            </a:endParaRPr>
          </a:p>
        </p:txBody>
      </p:sp>
      <p:sp>
        <p:nvSpPr>
          <p:cNvPr id="13" name="TextBox 2">
            <a:extLst>
              <a:ext uri="{FF2B5EF4-FFF2-40B4-BE49-F238E27FC236}">
                <a16:creationId xmlns:a16="http://schemas.microsoft.com/office/drawing/2014/main" id="{F556D2BA-229C-1244-A086-9F6958617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3757687"/>
            <a:ext cx="2641600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+mn-lt"/>
              </a:rPr>
              <a:t>Linear algorithm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AB36B924-9E7E-3B48-A164-480B698FE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757687"/>
            <a:ext cx="3175000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+mn-lt"/>
              </a:rPr>
              <a:t>Quadratic algorithm</a:t>
            </a:r>
          </a:p>
        </p:txBody>
      </p:sp>
    </p:spTree>
    <p:extLst>
      <p:ext uri="{BB962C8B-B14F-4D97-AF65-F5344CB8AC3E}">
        <p14:creationId xmlns:p14="http://schemas.microsoft.com/office/powerpoint/2010/main" val="3272458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Looking at execution speed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0DC1216-5A7D-5C48-BF74-45C55F9BCFE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9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1066800" y="24384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762000" y="5791200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8" name="TextBox 11"/>
          <p:cNvSpPr txBox="1">
            <a:spLocks noChangeArrowheads="1"/>
          </p:cNvSpPr>
          <p:nvPr/>
        </p:nvSpPr>
        <p:spPr bwMode="auto">
          <a:xfrm>
            <a:off x="5791200" y="5791200"/>
            <a:ext cx="2951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size n of the list</a:t>
            </a:r>
          </a:p>
        </p:txBody>
      </p:sp>
      <p:sp>
        <p:nvSpPr>
          <p:cNvPr id="28679" name="TextBox 12"/>
          <p:cNvSpPr txBox="1">
            <a:spLocks noChangeArrowheads="1"/>
          </p:cNvSpPr>
          <p:nvPr/>
        </p:nvSpPr>
        <p:spPr bwMode="auto">
          <a:xfrm>
            <a:off x="1066800" y="5791200"/>
            <a:ext cx="1858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0  1  2  3  …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>
            <a:off x="838200" y="5181600"/>
            <a:ext cx="640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1" name="TextBox 15"/>
          <p:cNvSpPr txBox="1">
            <a:spLocks noChangeArrowheads="1"/>
          </p:cNvSpPr>
          <p:nvPr/>
        </p:nvSpPr>
        <p:spPr bwMode="auto">
          <a:xfrm>
            <a:off x="228600" y="1600200"/>
            <a:ext cx="205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Number of operations executed</a:t>
            </a:r>
          </a:p>
        </p:txBody>
      </p:sp>
      <p:sp>
        <p:nvSpPr>
          <p:cNvPr id="28682" name="TextBox 16"/>
          <p:cNvSpPr txBox="1">
            <a:spLocks noChangeArrowheads="1"/>
          </p:cNvSpPr>
          <p:nvPr/>
        </p:nvSpPr>
        <p:spPr bwMode="auto">
          <a:xfrm>
            <a:off x="7162800" y="4876800"/>
            <a:ext cx="2084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Constant time</a:t>
            </a:r>
          </a:p>
        </p:txBody>
      </p: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flipH="1">
            <a:off x="1066800" y="35814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4" name="TextBox 19"/>
          <p:cNvSpPr txBox="1">
            <a:spLocks noChangeArrowheads="1"/>
          </p:cNvSpPr>
          <p:nvPr/>
        </p:nvSpPr>
        <p:spPr bwMode="auto">
          <a:xfrm>
            <a:off x="7315200" y="3429000"/>
            <a:ext cx="9380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n ops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flipH="1">
            <a:off x="1066800" y="34290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7239000" y="2895600"/>
            <a:ext cx="1459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n + 2 ops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flipH="1">
            <a:off x="1066800" y="2209800"/>
            <a:ext cx="6553200" cy="342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8" name="TextBox 24"/>
          <p:cNvSpPr txBox="1">
            <a:spLocks noChangeArrowheads="1"/>
          </p:cNvSpPr>
          <p:nvPr/>
        </p:nvSpPr>
        <p:spPr bwMode="auto">
          <a:xfrm>
            <a:off x="7239000" y="2286000"/>
            <a:ext cx="1630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2n + 2 ops</a:t>
            </a: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-3124200" y="152400"/>
            <a:ext cx="8316520" cy="5638800"/>
            <a:chOff x="-3124200" y="152400"/>
            <a:chExt cx="8316407" cy="5638800"/>
          </a:xfrm>
        </p:grpSpPr>
        <p:sp>
          <p:nvSpPr>
            <p:cNvPr id="26" name="Arc 25"/>
            <p:cNvSpPr>
              <a:spLocks/>
            </p:cNvSpPr>
            <p:nvPr/>
          </p:nvSpPr>
          <p:spPr bwMode="auto">
            <a:xfrm>
              <a:off x="-3124200" y="152400"/>
              <a:ext cx="7086504" cy="5638800"/>
            </a:xfrm>
            <a:custGeom>
              <a:avLst/>
              <a:gdLst>
                <a:gd name="T0" fmla="*/ 7085808 w 7086504"/>
                <a:gd name="T1" fmla="*/ 2875280 h 5638800"/>
                <a:gd name="T2" fmla="*/ 4194505 w 7086504"/>
                <a:gd name="T3" fmla="*/ 5590768 h 5638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86504" h="5638800" stroke="0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  <a:lnTo>
                    <a:pt x="3543252" y="2819400"/>
                  </a:lnTo>
                  <a:lnTo>
                    <a:pt x="7085808" y="2875280"/>
                  </a:lnTo>
                  <a:close/>
                </a:path>
                <a:path w="7086504" h="5638800" fill="none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</a:path>
              </a:pathLst>
            </a:custGeom>
            <a:noFill/>
            <a:ln w="60325">
              <a:solidFill>
                <a:srgbClr val="3366FF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692" name="TextBox 26"/>
            <p:cNvSpPr txBox="1">
              <a:spLocks noChangeArrowheads="1"/>
            </p:cNvSpPr>
            <p:nvPr/>
          </p:nvSpPr>
          <p:spPr bwMode="auto">
            <a:xfrm>
              <a:off x="3962400" y="2743200"/>
              <a:ext cx="122980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dirty="0">
                  <a:latin typeface="+mn-lt"/>
                </a:rPr>
                <a:t>n*n ops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514600" y="1676400"/>
            <a:ext cx="4572000" cy="830263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2n+2, n+2, n are all linear in n, proportional to n</a:t>
            </a:r>
          </a:p>
        </p:txBody>
      </p:sp>
    </p:spTree>
    <p:extLst>
      <p:ext uri="{BB962C8B-B14F-4D97-AF65-F5344CB8AC3E}">
        <p14:creationId xmlns:p14="http://schemas.microsoft.com/office/powerpoint/2010/main" val="217441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6332</TotalTime>
  <Words>2044</Words>
  <Application>Microsoft Macintosh PowerPoint</Application>
  <PresentationFormat>On-screen Show (4:3)</PresentationFormat>
  <Paragraphs>317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Consolas</vt:lpstr>
      <vt:lpstr>Times New Roman</vt:lpstr>
      <vt:lpstr>Wingdings</vt:lpstr>
      <vt:lpstr>Clarity</vt:lpstr>
      <vt:lpstr>Lecture 22: Analyzing Algorithms</vt:lpstr>
      <vt:lpstr>Sorting Algorithms</vt:lpstr>
      <vt:lpstr>What Makes a Good Algorithm?</vt:lpstr>
      <vt:lpstr>Basic Step: one “constant time” operation</vt:lpstr>
      <vt:lpstr>Counting Steps</vt:lpstr>
      <vt:lpstr>Not all operations are basic steps</vt:lpstr>
      <vt:lpstr>Not all operations are basic steps</vt:lpstr>
      <vt:lpstr>Linear versus quadractic</vt:lpstr>
      <vt:lpstr>Looking at execution speed</vt:lpstr>
      <vt:lpstr>"Big O" Notation</vt:lpstr>
      <vt:lpstr>Order of growth</vt:lpstr>
      <vt:lpstr>How Fast is Fast enough?</vt:lpstr>
      <vt:lpstr>Evaluating Speed of Selection Sort</vt:lpstr>
      <vt:lpstr>Comparison</vt:lpstr>
      <vt:lpstr>Evaluating Speed of Insertion Sort</vt:lpstr>
      <vt:lpstr>Comparison</vt:lpstr>
      <vt:lpstr>Evaluating Speed of Merge Sort</vt:lpstr>
      <vt:lpstr>Evaluating Speed of Merge Sort</vt:lpstr>
      <vt:lpstr>Evaluating Speed of Merge Sort</vt:lpstr>
      <vt:lpstr>Comparison</vt:lpstr>
      <vt:lpstr>Sorting in Python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32: Analyzing Algorithms</dc:title>
  <dc:creator>Eleanor  Birrell</dc:creator>
  <cp:lastModifiedBy>Microsoft Office User</cp:lastModifiedBy>
  <cp:revision>73</cp:revision>
  <dcterms:created xsi:type="dcterms:W3CDTF">2018-11-27T23:11:39Z</dcterms:created>
  <dcterms:modified xsi:type="dcterms:W3CDTF">2023-11-30T00:00:27Z</dcterms:modified>
</cp:coreProperties>
</file>