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57" r:id="rId4"/>
    <p:sldId id="461" r:id="rId5"/>
    <p:sldId id="462" r:id="rId6"/>
    <p:sldId id="458" r:id="rId7"/>
    <p:sldId id="459" r:id="rId8"/>
    <p:sldId id="460" r:id="rId9"/>
    <p:sldId id="454" r:id="rId10"/>
    <p:sldId id="4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96969"/>
    <a:srgbClr val="3333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69" autoAdjust="0"/>
    <p:restoredTop sz="88553" autoAdjust="0"/>
  </p:normalViewPr>
  <p:slideViewPr>
    <p:cSldViewPr>
      <p:cViewPr varScale="1">
        <p:scale>
          <a:sx n="95" d="100"/>
          <a:sy n="95" d="100"/>
        </p:scale>
        <p:origin x="160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690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19EE-4C14-416B-9A28-3D9B2AE65E04}" type="datetimeFigureOut">
              <a:rPr lang="en-US" smtClean="0"/>
              <a:t>11/27/23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7E2B7-019C-47AA-8287-AB4BD1848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64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7EBD1-2546-431F-B565-95BCA5604CC4}" type="datetimeFigureOut">
              <a:rPr lang="en-US" smtClean="0"/>
              <a:t>11/27/23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031AF-CC19-4E5A-831F-2BAAD17F6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86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Exercise: (1) think about how you would sort something, (2) turn to a partner: explain in detail how you would sort, (3) did you have the same answer? If not, have your partner explain how they would sort. If yes, discuss why you sort a deck that way.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265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def merge(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):</a:t>
            </a:r>
          </a:p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middle =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)/2)</a:t>
            </a:r>
          </a:p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olist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[:middle].copy()</a:t>
            </a:r>
          </a:p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pos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= 0</a:t>
            </a:r>
          </a:p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= 0</a:t>
            </a:r>
          </a:p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j = middle</a:t>
            </a:r>
          </a:p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while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&lt; middle :</a:t>
            </a:r>
          </a:p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  if j ==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) or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olist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] &lt;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[j]:</a:t>
            </a:r>
          </a:p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pos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] =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olist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</a:p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+= 1</a:t>
            </a:r>
          </a:p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  else:</a:t>
            </a:r>
          </a:p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pos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] =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[j]</a:t>
            </a:r>
          </a:p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	j += 1</a:t>
            </a:r>
          </a:p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pos</a:t>
            </a:r>
            <a:r>
              <a:rPr lang="en-US" sz="1200" dirty="0">
                <a:latin typeface="Consolas" panose="020B0609020204030204" pitchFamily="49" charset="0"/>
                <a:cs typeface="Consolas" panose="020B0609020204030204" pitchFamily="49" charset="0"/>
              </a:rPr>
              <a:t> += 1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959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Image from: </a:t>
            </a:r>
            <a:r>
              <a:rPr lang="en-US" sz="1200" dirty="0"/>
              <a:t>https://</a:t>
            </a:r>
            <a:r>
              <a:rPr lang="en-US" sz="1200" dirty="0" err="1"/>
              <a:t>algorithms.tutorialhorizon.com</a:t>
            </a:r>
            <a:r>
              <a:rPr lang="en-US" sz="1200" dirty="0"/>
              <a:t>/merge-sort/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9514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743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11/27/23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11/27/23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11/27/23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11/27/23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11/27/23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11/27/23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18288"/>
            <a:ext cx="7086600" cy="329184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11/27/23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11/27/23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11/27/23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11/27/23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2250"/>
            <a:ext cx="9144000" cy="311150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191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8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3F7437D-9C28-4485-8136-DE3C7521A7D8}" type="datetimeFigureOut">
              <a:rPr lang="en-US" smtClean="0"/>
              <a:t>11/27/23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visualgo.net/bn/sortin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visualgo.net/bn/sortin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924800" cy="609600"/>
          </a:xfrm>
        </p:spPr>
        <p:txBody>
          <a:bodyPr>
            <a:normAutofit fontScale="92500"/>
          </a:bodyPr>
          <a:lstStyle/>
          <a:p>
            <a:r>
              <a:rPr lang="en-US" dirty="0"/>
              <a:t>CS 51P		       		       November 27, 2023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67000"/>
            <a:ext cx="7848600" cy="631825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Lecture 21: Algorithms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4643181"/>
            <a:ext cx="7848600" cy="631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27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042AA-06B4-5869-8495-2B66A618C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DD95D-9EA4-EDD0-CC60-46A0E5040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Final project</a:t>
            </a:r>
          </a:p>
          <a:p>
            <a:pPr lvl="1"/>
            <a:r>
              <a:rPr lang="en-US" dirty="0"/>
              <a:t>Discuss the proposed questions with course instructors before implementation</a:t>
            </a:r>
          </a:p>
          <a:p>
            <a:endParaRPr lang="en-US" dirty="0"/>
          </a:p>
          <a:p>
            <a:r>
              <a:rPr lang="en-US" dirty="0"/>
              <a:t>Checkpoint 3</a:t>
            </a:r>
          </a:p>
          <a:p>
            <a:pPr lvl="1"/>
            <a:r>
              <a:rPr lang="en-US" dirty="0"/>
              <a:t>12/6/2023</a:t>
            </a:r>
          </a:p>
          <a:p>
            <a:pPr lvl="1"/>
            <a:r>
              <a:rPr lang="en-US" dirty="0"/>
              <a:t>Oct. 18 - File IO through Nov. 30, </a:t>
            </a:r>
            <a:r>
              <a:rPr lang="en-US"/>
              <a:t>Algorithm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937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BBB8CEA-9C9B-2A43-9C35-23A13AD09B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244542"/>
            <a:ext cx="8229600" cy="2251258"/>
          </a:xfrm>
        </p:spPr>
      </p:pic>
    </p:spTree>
    <p:extLst>
      <p:ext uri="{BB962C8B-B14F-4D97-AF65-F5344CB8AC3E}">
        <p14:creationId xmlns:p14="http://schemas.microsoft.com/office/powerpoint/2010/main" val="257561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F1BAA-7303-9B49-B722-905DD550E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Sorting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9257111-32AB-084F-A05E-D5058E31E1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13114"/>
            <a:ext cx="9144000" cy="6335486"/>
          </a:xfrm>
        </p:spPr>
      </p:pic>
    </p:spTree>
    <p:extLst>
      <p:ext uri="{BB962C8B-B14F-4D97-AF65-F5344CB8AC3E}">
        <p14:creationId xmlns:p14="http://schemas.microsoft.com/office/powerpoint/2010/main" val="2640506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5D601-0152-C105-126F-2DABC8DAF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Selection sort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414D10-9601-56AE-1C86-838ED5422F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each position in the list</a:t>
            </a:r>
          </a:p>
          <a:p>
            <a:pPr lvl="1"/>
            <a:r>
              <a:rPr lang="en-US" dirty="0"/>
              <a:t>Find the object that should be there</a:t>
            </a:r>
          </a:p>
          <a:p>
            <a:pPr lvl="1"/>
            <a:r>
              <a:rPr lang="en-US" dirty="0"/>
              <a:t>Put the object in the position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Visualization: </a:t>
            </a:r>
            <a:r>
              <a:rPr lang="en-US" dirty="0">
                <a:hlinkClick r:id="rId2"/>
              </a:rPr>
              <a:t>https://visualgo.net/bn/sorting</a:t>
            </a:r>
            <a:endParaRPr lang="en-US" dirty="0"/>
          </a:p>
          <a:p>
            <a:endParaRPr lang="en-US" dirty="0"/>
          </a:p>
          <a:p>
            <a:r>
              <a:rPr lang="en-US" dirty="0"/>
              <a:t>Code in demo21.py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73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56674-AE88-2CA7-CDE1-0978BDF18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 sort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6B39C-9A0E-BACF-55A3-885BE9FDF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each object in the list</a:t>
            </a:r>
          </a:p>
          <a:p>
            <a:pPr lvl="1"/>
            <a:r>
              <a:rPr lang="en-US" dirty="0"/>
              <a:t>Compare with the object before it</a:t>
            </a:r>
          </a:p>
          <a:p>
            <a:pPr lvl="1"/>
            <a:r>
              <a:rPr lang="en-US" dirty="0"/>
              <a:t>Move it to the right position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Visualization: </a:t>
            </a:r>
            <a:r>
              <a:rPr lang="en-US" dirty="0">
                <a:hlinkClick r:id="rId2"/>
              </a:rPr>
              <a:t>https://visualgo.net/bn/sorting</a:t>
            </a:r>
            <a:endParaRPr lang="en-US" dirty="0"/>
          </a:p>
          <a:p>
            <a:endParaRPr lang="en-US" dirty="0"/>
          </a:p>
          <a:p>
            <a:r>
              <a:rPr lang="en-US" dirty="0"/>
              <a:t>Code in demo21.py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778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7102F-7FAB-194F-B67A-C3307573A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Merging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D8623106-2C5C-1642-A5E8-43DE1BEA08B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What if our list looked like two sorted lists end to end?</a:t>
            </a:r>
          </a:p>
          <a:p>
            <a:r>
              <a:rPr lang="en-US" sz="2400" dirty="0"/>
              <a:t>We could sort by merging the two lists!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9A36F976-B1C6-EC4B-9330-7CCA79E06E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4686546"/>
            <a:ext cx="4038600" cy="1705110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887EAE9-A23C-694E-8784-EA4B72AA7FCD}"/>
              </a:ext>
            </a:extLst>
          </p:cNvPr>
          <p:cNvGrpSpPr/>
          <p:nvPr/>
        </p:nvGrpSpPr>
        <p:grpSpPr>
          <a:xfrm>
            <a:off x="4691461" y="1704728"/>
            <a:ext cx="3952078" cy="466727"/>
            <a:chOff x="1676400" y="2438398"/>
            <a:chExt cx="3952078" cy="46672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1A3A9B2-990F-4748-91BE-B09067B16D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6400" y="2438400"/>
              <a:ext cx="496887" cy="466725"/>
            </a:xfrm>
            <a:prstGeom prst="rect">
              <a:avLst/>
            </a:prstGeom>
            <a:ln w="28575"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40639" bIns="0" anchor="ctr"/>
            <a:lstStyle/>
            <a:p>
              <a:pPr marL="39688" algn="ctr">
                <a:spcBef>
                  <a:spcPts val="1400"/>
                </a:spcBef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4</a:t>
              </a:r>
              <a:endParaRPr lang="en-US" dirty="0">
                <a:solidFill>
                  <a:schemeClr val="tx1"/>
                </a:solidFill>
                <a:cs typeface="Arial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9AC6EF6-4642-C546-BF9D-C0DA857073EA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3287" y="2438399"/>
              <a:ext cx="496887" cy="466725"/>
            </a:xfrm>
            <a:prstGeom prst="rect">
              <a:avLst/>
            </a:prstGeom>
            <a:ln w="28575"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40639" bIns="0" anchor="ctr"/>
            <a:lstStyle/>
            <a:p>
              <a:pPr marL="39688" algn="ctr">
                <a:spcBef>
                  <a:spcPts val="1400"/>
                </a:spcBef>
              </a:pPr>
              <a:r>
                <a:rPr lang="en-US" dirty="0">
                  <a:solidFill>
                    <a:schemeClr val="tx1"/>
                  </a:solidFill>
                  <a:cs typeface="Arial" charset="0"/>
                </a:rPr>
                <a:t>5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336BDE4-5B98-9645-9B9E-80B261E5042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0174" y="2438400"/>
              <a:ext cx="496887" cy="466725"/>
            </a:xfrm>
            <a:prstGeom prst="rect">
              <a:avLst/>
            </a:prstGeom>
            <a:ln w="28575"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40639" bIns="0" anchor="ctr"/>
            <a:lstStyle/>
            <a:p>
              <a:pPr marL="39688" algn="ctr">
                <a:spcBef>
                  <a:spcPts val="1400"/>
                </a:spcBef>
              </a:pPr>
              <a:r>
                <a:rPr lang="en-US" dirty="0">
                  <a:solidFill>
                    <a:schemeClr val="tx1"/>
                  </a:solidFill>
                  <a:cs typeface="Arial" charset="0"/>
                </a:rPr>
                <a:t>10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45EE474-76C5-8842-BE51-8084BB3E4D3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7061" y="2438399"/>
              <a:ext cx="496887" cy="466725"/>
            </a:xfrm>
            <a:prstGeom prst="rect">
              <a:avLst/>
            </a:prstGeom>
            <a:ln w="28575"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40639" bIns="0" anchor="ctr"/>
            <a:lstStyle/>
            <a:p>
              <a:pPr marL="39688" algn="ctr">
                <a:spcBef>
                  <a:spcPts val="1400"/>
                </a:spcBef>
              </a:pPr>
              <a:r>
                <a:rPr lang="en-US" dirty="0">
                  <a:solidFill>
                    <a:schemeClr val="tx1"/>
                  </a:solidFill>
                  <a:cs typeface="Arial" charset="0"/>
                </a:rPr>
                <a:t>24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128B675-5078-0545-B353-2A33A572440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0930" y="2438399"/>
              <a:ext cx="496887" cy="466725"/>
            </a:xfrm>
            <a:prstGeom prst="rect">
              <a:avLst/>
            </a:prstGeom>
            <a:ln w="28575"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40639" bIns="0" anchor="ctr"/>
            <a:lstStyle/>
            <a:p>
              <a:pPr marL="39688" algn="ctr">
                <a:spcBef>
                  <a:spcPts val="1400"/>
                </a:spcBef>
              </a:pPr>
              <a:r>
                <a:rPr lang="en-US" dirty="0">
                  <a:solidFill>
                    <a:schemeClr val="tx1"/>
                  </a:solidFill>
                  <a:cs typeface="Arial" charset="0"/>
                </a:rPr>
                <a:t>1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53B19F5-28DB-5146-AFBA-BCB21D227A12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7817" y="2438398"/>
              <a:ext cx="496887" cy="466725"/>
            </a:xfrm>
            <a:prstGeom prst="rect">
              <a:avLst/>
            </a:prstGeom>
            <a:ln w="28575"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40639" bIns="0" anchor="ctr"/>
            <a:lstStyle/>
            <a:p>
              <a:pPr marL="39688" algn="ctr">
                <a:spcBef>
                  <a:spcPts val="1400"/>
                </a:spcBef>
              </a:pPr>
              <a:r>
                <a:rPr lang="en-US" dirty="0">
                  <a:solidFill>
                    <a:schemeClr val="tx1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F9F2F30-0FB5-844A-A784-E0DB8C3C7594}"/>
                </a:ext>
              </a:extLst>
            </p:cNvPr>
            <p:cNvSpPr>
              <a:spLocks/>
            </p:cNvSpPr>
            <p:nvPr/>
          </p:nvSpPr>
          <p:spPr bwMode="auto">
            <a:xfrm>
              <a:off x="4634704" y="2438399"/>
              <a:ext cx="496887" cy="466725"/>
            </a:xfrm>
            <a:prstGeom prst="rect">
              <a:avLst/>
            </a:prstGeom>
            <a:ln w="28575"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40639" bIns="0" anchor="ctr"/>
            <a:lstStyle/>
            <a:p>
              <a:pPr marL="39688" algn="ctr">
                <a:spcBef>
                  <a:spcPts val="1400"/>
                </a:spcBef>
              </a:pPr>
              <a:r>
                <a:rPr lang="en-US" dirty="0">
                  <a:solidFill>
                    <a:schemeClr val="tx1"/>
                  </a:solidFill>
                  <a:cs typeface="Arial" charset="0"/>
                </a:rPr>
                <a:t>6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2FC926F-8412-204A-8353-235BEFBAF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5131591" y="2438398"/>
              <a:ext cx="496887" cy="466725"/>
            </a:xfrm>
            <a:prstGeom prst="rect">
              <a:avLst/>
            </a:prstGeom>
            <a:ln w="28575"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40639" bIns="0" anchor="ctr"/>
            <a:lstStyle/>
            <a:p>
              <a:pPr marL="39688" algn="ctr">
                <a:spcBef>
                  <a:spcPts val="1400"/>
                </a:spcBef>
              </a:pPr>
              <a:r>
                <a:rPr lang="en-US" dirty="0">
                  <a:solidFill>
                    <a:schemeClr val="tx1"/>
                  </a:solidFill>
                  <a:cs typeface="Arial" charset="0"/>
                </a:rPr>
                <a:t>12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4E9E57C-3E60-D94B-A20C-6AB77787E89C}"/>
              </a:ext>
            </a:extLst>
          </p:cNvPr>
          <p:cNvGrpSpPr/>
          <p:nvPr/>
        </p:nvGrpSpPr>
        <p:grpSpPr>
          <a:xfrm>
            <a:off x="4691463" y="2209801"/>
            <a:ext cx="1964531" cy="526759"/>
            <a:chOff x="4691463" y="2209801"/>
            <a:chExt cx="1964531" cy="526759"/>
          </a:xfrm>
        </p:grpSpPr>
        <p:sp>
          <p:nvSpPr>
            <p:cNvPr id="15" name="Left Brace 14">
              <a:extLst>
                <a:ext uri="{FF2B5EF4-FFF2-40B4-BE49-F238E27FC236}">
                  <a16:creationId xmlns:a16="http://schemas.microsoft.com/office/drawing/2014/main" id="{EFA8FAAB-A88E-D047-9AF1-798718BE7787}"/>
                </a:ext>
              </a:extLst>
            </p:cNvPr>
            <p:cNvSpPr/>
            <p:nvPr/>
          </p:nvSpPr>
          <p:spPr>
            <a:xfrm rot="16200000">
              <a:off x="5578356" y="1322908"/>
              <a:ext cx="190745" cy="1964531"/>
            </a:xfrm>
            <a:prstGeom prst="leftBrac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D0A2E2B-9FE9-F04E-9C39-B9E4B2B99322}"/>
                </a:ext>
              </a:extLst>
            </p:cNvPr>
            <p:cNvSpPr txBox="1"/>
            <p:nvPr/>
          </p:nvSpPr>
          <p:spPr>
            <a:xfrm>
              <a:off x="5208713" y="2367228"/>
              <a:ext cx="8899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3"/>
                  </a:solidFill>
                </a:rPr>
                <a:t>sorted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31C8D9E-AD93-2542-BC1A-440FC9C21643}"/>
              </a:ext>
            </a:extLst>
          </p:cNvPr>
          <p:cNvGrpSpPr/>
          <p:nvPr/>
        </p:nvGrpSpPr>
        <p:grpSpPr>
          <a:xfrm>
            <a:off x="6679009" y="2209800"/>
            <a:ext cx="1964531" cy="529630"/>
            <a:chOff x="6679009" y="2209800"/>
            <a:chExt cx="1964531" cy="529630"/>
          </a:xfrm>
        </p:grpSpPr>
        <p:sp>
          <p:nvSpPr>
            <p:cNvPr id="16" name="Left Brace 15">
              <a:extLst>
                <a:ext uri="{FF2B5EF4-FFF2-40B4-BE49-F238E27FC236}">
                  <a16:creationId xmlns:a16="http://schemas.microsoft.com/office/drawing/2014/main" id="{568AB00F-D85A-794B-95BD-6EE8A4F0EFF4}"/>
                </a:ext>
              </a:extLst>
            </p:cNvPr>
            <p:cNvSpPr/>
            <p:nvPr/>
          </p:nvSpPr>
          <p:spPr>
            <a:xfrm rot="16200000">
              <a:off x="7565902" y="1322907"/>
              <a:ext cx="190745" cy="1964531"/>
            </a:xfrm>
            <a:prstGeom prst="leftBrac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83C7DC03-5A1F-1F41-8998-A87E50C7D2B4}"/>
                </a:ext>
              </a:extLst>
            </p:cNvPr>
            <p:cNvSpPr txBox="1"/>
            <p:nvPr/>
          </p:nvSpPr>
          <p:spPr>
            <a:xfrm>
              <a:off x="7250136" y="2370098"/>
              <a:ext cx="8899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chemeClr val="accent3"/>
                  </a:solidFill>
                </a:rPr>
                <a:t>sorted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84562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7102F-7FAB-194F-B67A-C3307573A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/>
          <a:lstStyle/>
          <a:p>
            <a:r>
              <a:rPr lang="en-US" dirty="0"/>
              <a:t>Merging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D8623106-2C5C-1642-A5E8-43DE1BEA08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73351"/>
            <a:ext cx="4038600" cy="2136649"/>
          </a:xfrm>
        </p:spPr>
        <p:txBody>
          <a:bodyPr>
            <a:normAutofit/>
          </a:bodyPr>
          <a:lstStyle/>
          <a:p>
            <a:r>
              <a:rPr lang="en-US" sz="2400" dirty="0"/>
              <a:t>What if our list looked like two sorted lists end to end?</a:t>
            </a:r>
          </a:p>
          <a:p>
            <a:r>
              <a:rPr lang="en-US" sz="2400" dirty="0"/>
              <a:t>We could sort by merging the two lists!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4A72435-9F4F-1746-9B24-C801D3309DE0}"/>
              </a:ext>
            </a:extLst>
          </p:cNvPr>
          <p:cNvGrpSpPr/>
          <p:nvPr/>
        </p:nvGrpSpPr>
        <p:grpSpPr>
          <a:xfrm>
            <a:off x="4691461" y="1704729"/>
            <a:ext cx="1987548" cy="466726"/>
            <a:chOff x="4691461" y="1704729"/>
            <a:chExt cx="1987548" cy="46672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1A3A9B2-990F-4748-91BE-B09067B16DFB}"/>
                </a:ext>
              </a:extLst>
            </p:cNvPr>
            <p:cNvSpPr>
              <a:spLocks/>
            </p:cNvSpPr>
            <p:nvPr/>
          </p:nvSpPr>
          <p:spPr bwMode="auto">
            <a:xfrm>
              <a:off x="4691461" y="1704730"/>
              <a:ext cx="496887" cy="466725"/>
            </a:xfrm>
            <a:prstGeom prst="rect">
              <a:avLst/>
            </a:prstGeom>
            <a:ln w="28575"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40639" bIns="0" anchor="ctr"/>
            <a:lstStyle/>
            <a:p>
              <a:pPr marL="39688" algn="ctr">
                <a:spcBef>
                  <a:spcPts val="1400"/>
                </a:spcBef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4</a:t>
              </a:r>
              <a:endParaRPr lang="en-US" dirty="0">
                <a:solidFill>
                  <a:schemeClr val="tx1"/>
                </a:solidFill>
                <a:cs typeface="Arial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9AC6EF6-4642-C546-BF9D-C0DA857073EA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8348" y="1704729"/>
              <a:ext cx="496887" cy="466725"/>
            </a:xfrm>
            <a:prstGeom prst="rect">
              <a:avLst/>
            </a:prstGeom>
            <a:ln w="28575"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40639" bIns="0" anchor="ctr"/>
            <a:lstStyle/>
            <a:p>
              <a:pPr marL="39688" algn="ctr">
                <a:spcBef>
                  <a:spcPts val="1400"/>
                </a:spcBef>
              </a:pPr>
              <a:r>
                <a:rPr lang="en-US" dirty="0">
                  <a:solidFill>
                    <a:schemeClr val="tx1"/>
                  </a:solidFill>
                  <a:cs typeface="Arial" charset="0"/>
                </a:rPr>
                <a:t>5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336BDE4-5B98-9645-9B9E-80B261E50426}"/>
                </a:ext>
              </a:extLst>
            </p:cNvPr>
            <p:cNvSpPr>
              <a:spLocks/>
            </p:cNvSpPr>
            <p:nvPr/>
          </p:nvSpPr>
          <p:spPr bwMode="auto">
            <a:xfrm>
              <a:off x="5685235" y="1704730"/>
              <a:ext cx="496887" cy="466725"/>
            </a:xfrm>
            <a:prstGeom prst="rect">
              <a:avLst/>
            </a:prstGeom>
            <a:ln w="28575"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40639" bIns="0" anchor="ctr"/>
            <a:lstStyle/>
            <a:p>
              <a:pPr marL="39688" algn="ctr">
                <a:spcBef>
                  <a:spcPts val="1400"/>
                </a:spcBef>
              </a:pPr>
              <a:r>
                <a:rPr lang="en-US" dirty="0">
                  <a:solidFill>
                    <a:schemeClr val="tx1"/>
                  </a:solidFill>
                  <a:cs typeface="Arial" charset="0"/>
                </a:rPr>
                <a:t>10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45EE474-76C5-8842-BE51-8084BB3E4D37}"/>
                </a:ext>
              </a:extLst>
            </p:cNvPr>
            <p:cNvSpPr>
              <a:spLocks/>
            </p:cNvSpPr>
            <p:nvPr/>
          </p:nvSpPr>
          <p:spPr bwMode="auto">
            <a:xfrm>
              <a:off x="6182122" y="1704729"/>
              <a:ext cx="496887" cy="466725"/>
            </a:xfrm>
            <a:prstGeom prst="rect">
              <a:avLst/>
            </a:prstGeom>
            <a:ln w="28575"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40639" bIns="0" anchor="ctr"/>
            <a:lstStyle/>
            <a:p>
              <a:pPr marL="39688" algn="ctr">
                <a:spcBef>
                  <a:spcPts val="1400"/>
                </a:spcBef>
              </a:pPr>
              <a:r>
                <a:rPr lang="en-US" dirty="0">
                  <a:solidFill>
                    <a:schemeClr val="tx1"/>
                  </a:solidFill>
                  <a:cs typeface="Arial" charset="0"/>
                </a:rPr>
                <a:t>24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4D085B7-66A1-7E4A-80EB-811C460CD368}"/>
              </a:ext>
            </a:extLst>
          </p:cNvPr>
          <p:cNvGrpSpPr/>
          <p:nvPr/>
        </p:nvGrpSpPr>
        <p:grpSpPr>
          <a:xfrm>
            <a:off x="6655991" y="1704728"/>
            <a:ext cx="1987548" cy="466726"/>
            <a:chOff x="6655991" y="1704728"/>
            <a:chExt cx="1987548" cy="466726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128B675-5078-0545-B353-2A33A5724406}"/>
                </a:ext>
              </a:extLst>
            </p:cNvPr>
            <p:cNvSpPr>
              <a:spLocks/>
            </p:cNvSpPr>
            <p:nvPr/>
          </p:nvSpPr>
          <p:spPr bwMode="auto">
            <a:xfrm>
              <a:off x="6655991" y="1704729"/>
              <a:ext cx="496887" cy="466725"/>
            </a:xfrm>
            <a:prstGeom prst="rect">
              <a:avLst/>
            </a:prstGeom>
            <a:ln w="28575"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40639" bIns="0" anchor="ctr"/>
            <a:lstStyle/>
            <a:p>
              <a:pPr marL="39688" algn="ctr">
                <a:spcBef>
                  <a:spcPts val="1400"/>
                </a:spcBef>
              </a:pPr>
              <a:r>
                <a:rPr lang="en-US" dirty="0">
                  <a:solidFill>
                    <a:schemeClr val="tx1"/>
                  </a:solidFill>
                  <a:cs typeface="Arial" charset="0"/>
                </a:rPr>
                <a:t>1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53B19F5-28DB-5146-AFBA-BCB21D227A12}"/>
                </a:ext>
              </a:extLst>
            </p:cNvPr>
            <p:cNvSpPr>
              <a:spLocks/>
            </p:cNvSpPr>
            <p:nvPr/>
          </p:nvSpPr>
          <p:spPr bwMode="auto">
            <a:xfrm>
              <a:off x="7152878" y="1704728"/>
              <a:ext cx="496887" cy="466725"/>
            </a:xfrm>
            <a:prstGeom prst="rect">
              <a:avLst/>
            </a:prstGeom>
            <a:ln w="28575"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40639" bIns="0" anchor="ctr"/>
            <a:lstStyle/>
            <a:p>
              <a:pPr marL="39688" algn="ctr">
                <a:spcBef>
                  <a:spcPts val="1400"/>
                </a:spcBef>
              </a:pPr>
              <a:r>
                <a:rPr lang="en-US" dirty="0">
                  <a:solidFill>
                    <a:schemeClr val="tx1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F9F2F30-0FB5-844A-A784-E0DB8C3C7594}"/>
                </a:ext>
              </a:extLst>
            </p:cNvPr>
            <p:cNvSpPr>
              <a:spLocks/>
            </p:cNvSpPr>
            <p:nvPr/>
          </p:nvSpPr>
          <p:spPr bwMode="auto">
            <a:xfrm>
              <a:off x="7649765" y="1704729"/>
              <a:ext cx="496887" cy="466725"/>
            </a:xfrm>
            <a:prstGeom prst="rect">
              <a:avLst/>
            </a:prstGeom>
            <a:ln w="28575"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40639" bIns="0" anchor="ctr"/>
            <a:lstStyle/>
            <a:p>
              <a:pPr marL="39688" algn="ctr">
                <a:spcBef>
                  <a:spcPts val="1400"/>
                </a:spcBef>
              </a:pPr>
              <a:r>
                <a:rPr lang="en-US" dirty="0">
                  <a:solidFill>
                    <a:schemeClr val="tx1"/>
                  </a:solidFill>
                  <a:cs typeface="Arial" charset="0"/>
                </a:rPr>
                <a:t>6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2FC926F-8412-204A-8353-235BEFBAF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8146652" y="1704728"/>
              <a:ext cx="496887" cy="466725"/>
            </a:xfrm>
            <a:prstGeom prst="rect">
              <a:avLst/>
            </a:prstGeom>
            <a:ln w="28575"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40639" bIns="0" anchor="ctr"/>
            <a:lstStyle/>
            <a:p>
              <a:pPr marL="39688" algn="ctr">
                <a:spcBef>
                  <a:spcPts val="1400"/>
                </a:spcBef>
              </a:pPr>
              <a:r>
                <a:rPr lang="en-US" dirty="0">
                  <a:solidFill>
                    <a:schemeClr val="tx1"/>
                  </a:solidFill>
                  <a:cs typeface="Arial" charset="0"/>
                </a:rPr>
                <a:t>12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47632483-432C-FC4D-AB04-CC72159721A5}"/>
              </a:ext>
            </a:extLst>
          </p:cNvPr>
          <p:cNvGrpSpPr/>
          <p:nvPr/>
        </p:nvGrpSpPr>
        <p:grpSpPr>
          <a:xfrm>
            <a:off x="4691461" y="2971239"/>
            <a:ext cx="1987548" cy="466726"/>
            <a:chOff x="4691461" y="1704729"/>
            <a:chExt cx="1987548" cy="466726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EA5BED5-FAC0-784E-81E3-644A1404BD02}"/>
                </a:ext>
              </a:extLst>
            </p:cNvPr>
            <p:cNvSpPr>
              <a:spLocks/>
            </p:cNvSpPr>
            <p:nvPr/>
          </p:nvSpPr>
          <p:spPr bwMode="auto">
            <a:xfrm>
              <a:off x="4691461" y="1704730"/>
              <a:ext cx="496887" cy="466725"/>
            </a:xfrm>
            <a:prstGeom prst="rect">
              <a:avLst/>
            </a:prstGeom>
            <a:ln w="28575"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40639" bIns="0" anchor="ctr"/>
            <a:lstStyle/>
            <a:p>
              <a:pPr marL="39688" algn="ctr">
                <a:spcBef>
                  <a:spcPts val="1400"/>
                </a:spcBef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4</a:t>
              </a:r>
              <a:endParaRPr lang="en-US" dirty="0">
                <a:solidFill>
                  <a:schemeClr val="tx1"/>
                </a:solidFill>
                <a:cs typeface="Arial" charset="0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59254328-4DAD-DB4F-BE1A-678BE1E65A77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8348" y="1704729"/>
              <a:ext cx="496887" cy="466725"/>
            </a:xfrm>
            <a:prstGeom prst="rect">
              <a:avLst/>
            </a:prstGeom>
            <a:ln w="28575"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40639" bIns="0" anchor="ctr"/>
            <a:lstStyle/>
            <a:p>
              <a:pPr marL="39688" algn="ctr">
                <a:spcBef>
                  <a:spcPts val="1400"/>
                </a:spcBef>
              </a:pPr>
              <a:r>
                <a:rPr lang="en-US" dirty="0">
                  <a:solidFill>
                    <a:schemeClr val="tx1"/>
                  </a:solidFill>
                  <a:cs typeface="Arial" charset="0"/>
                </a:rPr>
                <a:t>5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D6252A1-E26F-BB4F-9451-6F66DAAC35D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85235" y="1704730"/>
              <a:ext cx="496887" cy="466725"/>
            </a:xfrm>
            <a:prstGeom prst="rect">
              <a:avLst/>
            </a:prstGeom>
            <a:ln w="28575"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40639" bIns="0" anchor="ctr"/>
            <a:lstStyle/>
            <a:p>
              <a:pPr marL="39688" algn="ctr">
                <a:spcBef>
                  <a:spcPts val="1400"/>
                </a:spcBef>
              </a:pPr>
              <a:r>
                <a:rPr lang="en-US" dirty="0">
                  <a:solidFill>
                    <a:schemeClr val="tx1"/>
                  </a:solidFill>
                  <a:cs typeface="Arial" charset="0"/>
                </a:rPr>
                <a:t>10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702A2A3-7D6F-9149-B415-B7BBA488D8E1}"/>
                </a:ext>
              </a:extLst>
            </p:cNvPr>
            <p:cNvSpPr>
              <a:spLocks/>
            </p:cNvSpPr>
            <p:nvPr/>
          </p:nvSpPr>
          <p:spPr bwMode="auto">
            <a:xfrm>
              <a:off x="6182122" y="1704729"/>
              <a:ext cx="496887" cy="466725"/>
            </a:xfrm>
            <a:prstGeom prst="rect">
              <a:avLst/>
            </a:prstGeom>
            <a:ln w="28575"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40639" bIns="0" anchor="ctr"/>
            <a:lstStyle/>
            <a:p>
              <a:pPr marL="39688" algn="ctr">
                <a:spcBef>
                  <a:spcPts val="1400"/>
                </a:spcBef>
              </a:pPr>
              <a:r>
                <a:rPr lang="en-US" dirty="0">
                  <a:solidFill>
                    <a:schemeClr val="tx1"/>
                  </a:solidFill>
                  <a:cs typeface="Arial" charset="0"/>
                </a:rPr>
                <a:t>24</a:t>
              </a:r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A093C1C4-42A7-F34E-A397-DCA6A837B4E8}"/>
              </a:ext>
            </a:extLst>
          </p:cNvPr>
          <p:cNvSpPr>
            <a:spLocks/>
          </p:cNvSpPr>
          <p:nvPr/>
        </p:nvSpPr>
        <p:spPr bwMode="auto">
          <a:xfrm>
            <a:off x="4679700" y="1706558"/>
            <a:ext cx="496887" cy="466725"/>
          </a:xfrm>
          <a:prstGeom prst="rect">
            <a:avLst/>
          </a:prstGeom>
          <a:ln w="28575"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40639" bIns="0" anchor="ctr"/>
          <a:lstStyle/>
          <a:p>
            <a:pPr marL="39688" algn="ctr">
              <a:spcBef>
                <a:spcPts val="1400"/>
              </a:spcBef>
            </a:pPr>
            <a:endParaRPr lang="en-US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C7954B6-349E-E54D-8206-319A95B6D34B}"/>
              </a:ext>
            </a:extLst>
          </p:cNvPr>
          <p:cNvSpPr>
            <a:spLocks/>
          </p:cNvSpPr>
          <p:nvPr/>
        </p:nvSpPr>
        <p:spPr bwMode="auto">
          <a:xfrm>
            <a:off x="5176587" y="1706557"/>
            <a:ext cx="496887" cy="466725"/>
          </a:xfrm>
          <a:prstGeom prst="rect">
            <a:avLst/>
          </a:prstGeom>
          <a:ln w="28575"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40639" bIns="0" anchor="ctr"/>
          <a:lstStyle/>
          <a:p>
            <a:pPr marL="39688" algn="ctr">
              <a:spcBef>
                <a:spcPts val="1400"/>
              </a:spcBef>
            </a:pPr>
            <a:endParaRPr lang="en-US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ECE95BD-DE22-0C44-9E94-D87FB04410CB}"/>
              </a:ext>
            </a:extLst>
          </p:cNvPr>
          <p:cNvSpPr>
            <a:spLocks/>
          </p:cNvSpPr>
          <p:nvPr/>
        </p:nvSpPr>
        <p:spPr bwMode="auto">
          <a:xfrm>
            <a:off x="5673474" y="1706558"/>
            <a:ext cx="496887" cy="466725"/>
          </a:xfrm>
          <a:prstGeom prst="rect">
            <a:avLst/>
          </a:prstGeom>
          <a:ln w="28575"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40639" bIns="0" anchor="ctr"/>
          <a:lstStyle/>
          <a:p>
            <a:pPr marL="39688" algn="ctr">
              <a:spcBef>
                <a:spcPts val="1400"/>
              </a:spcBef>
            </a:pPr>
            <a:endParaRPr lang="en-US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006F8A4-375B-394D-8663-722823314127}"/>
              </a:ext>
            </a:extLst>
          </p:cNvPr>
          <p:cNvSpPr>
            <a:spLocks/>
          </p:cNvSpPr>
          <p:nvPr/>
        </p:nvSpPr>
        <p:spPr bwMode="auto">
          <a:xfrm>
            <a:off x="6170361" y="1706557"/>
            <a:ext cx="496887" cy="466725"/>
          </a:xfrm>
          <a:prstGeom prst="rect">
            <a:avLst/>
          </a:prstGeom>
          <a:ln w="28575"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40639" bIns="0" anchor="ctr"/>
          <a:lstStyle/>
          <a:p>
            <a:pPr marL="39688" algn="ctr">
              <a:spcBef>
                <a:spcPts val="1400"/>
              </a:spcBef>
            </a:pPr>
            <a:endParaRPr lang="en-US" dirty="0">
              <a:solidFill>
                <a:schemeClr val="tx1"/>
              </a:solidFill>
              <a:cs typeface="Arial" charset="0"/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09B2BB9E-6C7C-0448-851C-79BD38700555}"/>
              </a:ext>
            </a:extLst>
          </p:cNvPr>
          <p:cNvCxnSpPr>
            <a:cxnSpLocks/>
          </p:cNvCxnSpPr>
          <p:nvPr/>
        </p:nvCxnSpPr>
        <p:spPr>
          <a:xfrm flipV="1">
            <a:off x="6934200" y="2286000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603CAAC1-01B9-6E41-BB8A-364404252120}"/>
              </a:ext>
            </a:extLst>
          </p:cNvPr>
          <p:cNvSpPr>
            <a:spLocks/>
          </p:cNvSpPr>
          <p:nvPr/>
        </p:nvSpPr>
        <p:spPr bwMode="auto">
          <a:xfrm>
            <a:off x="6667248" y="1706556"/>
            <a:ext cx="496887" cy="466725"/>
          </a:xfrm>
          <a:prstGeom prst="rect">
            <a:avLst/>
          </a:prstGeom>
          <a:ln w="28575"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40639" bIns="0" anchor="ctr"/>
          <a:lstStyle/>
          <a:p>
            <a:pPr marL="39688" algn="ctr">
              <a:spcBef>
                <a:spcPts val="1400"/>
              </a:spcBef>
            </a:pPr>
            <a:endParaRPr lang="en-US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62070E9-B7DE-F343-9C96-28754CC02FE7}"/>
              </a:ext>
            </a:extLst>
          </p:cNvPr>
          <p:cNvSpPr>
            <a:spLocks/>
          </p:cNvSpPr>
          <p:nvPr/>
        </p:nvSpPr>
        <p:spPr bwMode="auto">
          <a:xfrm>
            <a:off x="7164135" y="1706555"/>
            <a:ext cx="496887" cy="466725"/>
          </a:xfrm>
          <a:prstGeom prst="rect">
            <a:avLst/>
          </a:prstGeom>
          <a:ln w="28575"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40639" bIns="0" anchor="ctr"/>
          <a:lstStyle/>
          <a:p>
            <a:pPr marL="39688" algn="ctr">
              <a:spcBef>
                <a:spcPts val="1400"/>
              </a:spcBef>
            </a:pPr>
            <a:endParaRPr lang="en-US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1A9028A-0A16-6148-B3D6-694E6278BAEA}"/>
              </a:ext>
            </a:extLst>
          </p:cNvPr>
          <p:cNvSpPr>
            <a:spLocks/>
          </p:cNvSpPr>
          <p:nvPr/>
        </p:nvSpPr>
        <p:spPr bwMode="auto">
          <a:xfrm>
            <a:off x="7661022" y="1706556"/>
            <a:ext cx="496887" cy="466725"/>
          </a:xfrm>
          <a:prstGeom prst="rect">
            <a:avLst/>
          </a:prstGeom>
          <a:ln w="28575"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40639" bIns="0" anchor="ctr"/>
          <a:lstStyle/>
          <a:p>
            <a:pPr marL="39688" algn="ctr">
              <a:spcBef>
                <a:spcPts val="1400"/>
              </a:spcBef>
            </a:pPr>
            <a:endParaRPr lang="en-US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E5F7A74A-2937-9846-8A48-0A740B167813}"/>
              </a:ext>
            </a:extLst>
          </p:cNvPr>
          <p:cNvSpPr>
            <a:spLocks/>
          </p:cNvSpPr>
          <p:nvPr/>
        </p:nvSpPr>
        <p:spPr bwMode="auto">
          <a:xfrm>
            <a:off x="8157909" y="1706555"/>
            <a:ext cx="496887" cy="466725"/>
          </a:xfrm>
          <a:prstGeom prst="rect">
            <a:avLst/>
          </a:prstGeom>
          <a:ln w="28575"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40639" bIns="0" anchor="ctr"/>
          <a:lstStyle/>
          <a:p>
            <a:pPr marL="39688" algn="ctr">
              <a:spcBef>
                <a:spcPts val="1400"/>
              </a:spcBef>
            </a:pPr>
            <a:endParaRPr lang="en-US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9BACC3B9-8B25-EF4B-B2C5-FBE21EE317AD}"/>
              </a:ext>
            </a:extLst>
          </p:cNvPr>
          <p:cNvSpPr>
            <a:spLocks/>
          </p:cNvSpPr>
          <p:nvPr/>
        </p:nvSpPr>
        <p:spPr bwMode="auto">
          <a:xfrm>
            <a:off x="4679700" y="1702899"/>
            <a:ext cx="496887" cy="466725"/>
          </a:xfrm>
          <a:prstGeom prst="rect">
            <a:avLst/>
          </a:prstGeom>
          <a:ln w="28575"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40639" bIns="0" anchor="ctr"/>
          <a:lstStyle/>
          <a:p>
            <a:pPr marL="39688" algn="ctr">
              <a:spcBef>
                <a:spcPts val="1400"/>
              </a:spcBef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1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580A5BF-7BA2-2344-B716-A898119A87A2}"/>
              </a:ext>
            </a:extLst>
          </p:cNvPr>
          <p:cNvSpPr>
            <a:spLocks/>
          </p:cNvSpPr>
          <p:nvPr/>
        </p:nvSpPr>
        <p:spPr bwMode="auto">
          <a:xfrm>
            <a:off x="5176587" y="1702898"/>
            <a:ext cx="496887" cy="466725"/>
          </a:xfrm>
          <a:prstGeom prst="rect">
            <a:avLst/>
          </a:prstGeom>
          <a:ln w="28575"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40639" bIns="0" anchor="ctr"/>
          <a:lstStyle/>
          <a:p>
            <a:pPr marL="39688" algn="ctr">
              <a:spcBef>
                <a:spcPts val="1400"/>
              </a:spcBef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F8F421A7-6F75-C84C-980F-225CC8F42AA2}"/>
              </a:ext>
            </a:extLst>
          </p:cNvPr>
          <p:cNvSpPr>
            <a:spLocks/>
          </p:cNvSpPr>
          <p:nvPr/>
        </p:nvSpPr>
        <p:spPr bwMode="auto">
          <a:xfrm>
            <a:off x="5673474" y="1702899"/>
            <a:ext cx="496887" cy="466725"/>
          </a:xfrm>
          <a:prstGeom prst="rect">
            <a:avLst/>
          </a:prstGeom>
          <a:ln w="28575"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40639" bIns="0" anchor="ctr"/>
          <a:lstStyle/>
          <a:p>
            <a:pPr marL="39688" algn="ctr">
              <a:spcBef>
                <a:spcPts val="1400"/>
              </a:spcBef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F5DF674-0C6B-3448-A8BB-608D58E75F72}"/>
              </a:ext>
            </a:extLst>
          </p:cNvPr>
          <p:cNvSpPr>
            <a:spLocks/>
          </p:cNvSpPr>
          <p:nvPr/>
        </p:nvSpPr>
        <p:spPr bwMode="auto">
          <a:xfrm>
            <a:off x="6170361" y="1702898"/>
            <a:ext cx="496887" cy="466725"/>
          </a:xfrm>
          <a:prstGeom prst="rect">
            <a:avLst/>
          </a:prstGeom>
          <a:ln w="28575"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40639" bIns="0" anchor="ctr"/>
          <a:lstStyle/>
          <a:p>
            <a:pPr marL="39688" algn="ctr">
              <a:spcBef>
                <a:spcPts val="1400"/>
              </a:spcBef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4234C9C-FEAE-F345-AC82-91A5B9FD66E4}"/>
              </a:ext>
            </a:extLst>
          </p:cNvPr>
          <p:cNvSpPr>
            <a:spLocks/>
          </p:cNvSpPr>
          <p:nvPr/>
        </p:nvSpPr>
        <p:spPr bwMode="auto">
          <a:xfrm>
            <a:off x="6644230" y="1702898"/>
            <a:ext cx="496887" cy="466725"/>
          </a:xfrm>
          <a:prstGeom prst="rect">
            <a:avLst/>
          </a:prstGeom>
          <a:ln w="28575"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40639" bIns="0" anchor="ctr"/>
          <a:lstStyle/>
          <a:p>
            <a:pPr marL="39688" algn="ctr">
              <a:spcBef>
                <a:spcPts val="1400"/>
              </a:spcBef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306AE4AD-25D4-A742-8205-4D5D2632ACB0}"/>
              </a:ext>
            </a:extLst>
          </p:cNvPr>
          <p:cNvSpPr>
            <a:spLocks/>
          </p:cNvSpPr>
          <p:nvPr/>
        </p:nvSpPr>
        <p:spPr bwMode="auto">
          <a:xfrm>
            <a:off x="7141117" y="1702897"/>
            <a:ext cx="496887" cy="466725"/>
          </a:xfrm>
          <a:prstGeom prst="rect">
            <a:avLst/>
          </a:prstGeom>
          <a:ln w="28575"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40639" bIns="0" anchor="ctr"/>
          <a:lstStyle/>
          <a:p>
            <a:pPr marL="39688" algn="ctr">
              <a:spcBef>
                <a:spcPts val="1400"/>
              </a:spcBef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7992C5DB-B6BC-674D-A211-799E06CB237F}"/>
              </a:ext>
            </a:extLst>
          </p:cNvPr>
          <p:cNvSpPr>
            <a:spLocks/>
          </p:cNvSpPr>
          <p:nvPr/>
        </p:nvSpPr>
        <p:spPr bwMode="auto">
          <a:xfrm>
            <a:off x="7638004" y="1702898"/>
            <a:ext cx="496887" cy="466725"/>
          </a:xfrm>
          <a:prstGeom prst="rect">
            <a:avLst/>
          </a:prstGeom>
          <a:ln w="28575"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40639" bIns="0" anchor="ctr"/>
          <a:lstStyle/>
          <a:p>
            <a:pPr marL="39688" algn="ctr">
              <a:spcBef>
                <a:spcPts val="1400"/>
              </a:spcBef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12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20B1295A-3142-304E-885D-13A8E34A7A34}"/>
              </a:ext>
            </a:extLst>
          </p:cNvPr>
          <p:cNvSpPr>
            <a:spLocks/>
          </p:cNvSpPr>
          <p:nvPr/>
        </p:nvSpPr>
        <p:spPr bwMode="auto">
          <a:xfrm>
            <a:off x="8134891" y="1702897"/>
            <a:ext cx="496887" cy="466725"/>
          </a:xfrm>
          <a:prstGeom prst="rect">
            <a:avLst/>
          </a:prstGeom>
          <a:ln w="28575"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40639" bIns="0" anchor="ctr"/>
          <a:lstStyle/>
          <a:p>
            <a:pPr marL="39688" algn="ctr">
              <a:spcBef>
                <a:spcPts val="1400"/>
              </a:spcBef>
            </a:pPr>
            <a:r>
              <a:rPr lang="en-US" dirty="0">
                <a:solidFill>
                  <a:schemeClr val="tx1"/>
                </a:solidFill>
                <a:cs typeface="Arial" charset="0"/>
              </a:rPr>
              <a:t>24</a:t>
            </a:r>
          </a:p>
        </p:txBody>
      </p: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E9B6204D-74AB-8F4A-BA4B-E9153467516B}"/>
              </a:ext>
            </a:extLst>
          </p:cNvPr>
          <p:cNvCxnSpPr>
            <a:cxnSpLocks/>
          </p:cNvCxnSpPr>
          <p:nvPr/>
        </p:nvCxnSpPr>
        <p:spPr>
          <a:xfrm flipV="1">
            <a:off x="4953000" y="3581400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03" name="Rectangle 102">
            <a:extLst>
              <a:ext uri="{FF2B5EF4-FFF2-40B4-BE49-F238E27FC236}">
                <a16:creationId xmlns:a16="http://schemas.microsoft.com/office/drawing/2014/main" id="{D3317B9B-09CB-034D-911C-54A82115F469}"/>
              </a:ext>
            </a:extLst>
          </p:cNvPr>
          <p:cNvSpPr>
            <a:spLocks/>
          </p:cNvSpPr>
          <p:nvPr/>
        </p:nvSpPr>
        <p:spPr bwMode="auto">
          <a:xfrm>
            <a:off x="4688735" y="2969859"/>
            <a:ext cx="496887" cy="466725"/>
          </a:xfrm>
          <a:prstGeom prst="rect">
            <a:avLst/>
          </a:prstGeom>
          <a:ln w="28575"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40639" bIns="0" anchor="ctr"/>
          <a:lstStyle/>
          <a:p>
            <a:pPr marL="39688" algn="ctr">
              <a:spcBef>
                <a:spcPts val="1400"/>
              </a:spcBef>
            </a:pPr>
            <a:endParaRPr lang="en-US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C1A76731-67D0-BD47-BFCA-45239EDAB8B9}"/>
              </a:ext>
            </a:extLst>
          </p:cNvPr>
          <p:cNvSpPr>
            <a:spLocks/>
          </p:cNvSpPr>
          <p:nvPr/>
        </p:nvSpPr>
        <p:spPr bwMode="auto">
          <a:xfrm>
            <a:off x="5185622" y="2969858"/>
            <a:ext cx="496887" cy="466725"/>
          </a:xfrm>
          <a:prstGeom prst="rect">
            <a:avLst/>
          </a:prstGeom>
          <a:ln w="28575"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40639" bIns="0" anchor="ctr"/>
          <a:lstStyle/>
          <a:p>
            <a:pPr marL="39688" algn="ctr">
              <a:spcBef>
                <a:spcPts val="1400"/>
              </a:spcBef>
            </a:pPr>
            <a:endParaRPr lang="en-US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6685C2A3-8D94-A148-95CA-66CE8B1C921E}"/>
              </a:ext>
            </a:extLst>
          </p:cNvPr>
          <p:cNvSpPr>
            <a:spLocks/>
          </p:cNvSpPr>
          <p:nvPr/>
        </p:nvSpPr>
        <p:spPr bwMode="auto">
          <a:xfrm>
            <a:off x="5682509" y="2969859"/>
            <a:ext cx="496887" cy="466725"/>
          </a:xfrm>
          <a:prstGeom prst="rect">
            <a:avLst/>
          </a:prstGeom>
          <a:ln w="28575"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40639" bIns="0" anchor="ctr"/>
          <a:lstStyle/>
          <a:p>
            <a:pPr marL="39688" algn="ctr">
              <a:spcBef>
                <a:spcPts val="1400"/>
              </a:spcBef>
            </a:pPr>
            <a:endParaRPr lang="en-US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94C7FE35-3E4A-EB40-938F-5C64843BCE9E}"/>
              </a:ext>
            </a:extLst>
          </p:cNvPr>
          <p:cNvSpPr>
            <a:spLocks/>
          </p:cNvSpPr>
          <p:nvPr/>
        </p:nvSpPr>
        <p:spPr bwMode="auto">
          <a:xfrm>
            <a:off x="6179396" y="2969858"/>
            <a:ext cx="496887" cy="466725"/>
          </a:xfrm>
          <a:prstGeom prst="rect">
            <a:avLst/>
          </a:prstGeom>
          <a:ln w="28575"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40639" bIns="0" anchor="ctr"/>
          <a:lstStyle/>
          <a:p>
            <a:pPr marL="39688" algn="ctr">
              <a:spcBef>
                <a:spcPts val="1400"/>
              </a:spcBef>
            </a:pPr>
            <a:endParaRPr lang="en-US" dirty="0">
              <a:solidFill>
                <a:schemeClr val="tx1"/>
              </a:solidFill>
              <a:cs typeface="Arial" charset="0"/>
            </a:endParaRP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54EE40E-4435-A348-8929-53A9E36629B2}"/>
              </a:ext>
            </a:extLst>
          </p:cNvPr>
          <p:cNvCxnSpPr>
            <a:cxnSpLocks/>
          </p:cNvCxnSpPr>
          <p:nvPr/>
        </p:nvCxnSpPr>
        <p:spPr>
          <a:xfrm flipV="1">
            <a:off x="4939553" y="2286000"/>
            <a:ext cx="0" cy="4191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9672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0.05261 1.11111E-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2" y="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0.05261 1.11111E-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261 1.11111E-6 L 0.10747 -0.00093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43" y="-46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261 1.11111E-6 L 0.10747 -0.0009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43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0.0526 2.22222E-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2" y="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747 -0.00093 L 0.16302 -0.00093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7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26 2.22222E-6 L 0.10746 -0.00093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43" y="-46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302 -0.00093 L 0.21806 3.33333E-6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" y="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747 -0.00093 L 0.16302 -0.00093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78" y="0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805 1.11111E-6 L 0.27066 3.33333E-6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746 -0.00093 L 0.16302 -0.00093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78" y="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066 1.11111E-6 L 0.32552 -0.00092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4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2552 -0.00093 L 0.38055 -0.00093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43" y="0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7" grpId="0" animBg="1"/>
      <p:bldP spid="48" grpId="0" animBg="1"/>
      <p:bldP spid="49" grpId="0" animBg="1"/>
      <p:bldP spid="50" grpId="0" animBg="1"/>
      <p:bldP spid="52" grpId="0" animBg="1"/>
      <p:bldP spid="53" grpId="0" animBg="1"/>
      <p:bldP spid="54" grpId="0" animBg="1"/>
      <p:bldP spid="55" grpId="0" animBg="1"/>
      <p:bldP spid="103" grpId="0" animBg="1"/>
      <p:bldP spid="104" grpId="0" animBg="1"/>
      <p:bldP spid="105" grpId="0" animBg="1"/>
      <p:bldP spid="106" grpId="0" animBg="1"/>
      <p:bldP spid="106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26C76A2-F4E4-B34C-9DE4-380620A96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Mergesort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8A2F31E3-2988-D74B-9B6E-3526FBC3FD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t="4205"/>
          <a:stretch/>
        </p:blipFill>
        <p:spPr>
          <a:xfrm>
            <a:off x="1219200" y="1409700"/>
            <a:ext cx="7051943" cy="4343400"/>
          </a:xfr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005A088-E250-934B-35D7-E2EC337258BC}"/>
              </a:ext>
            </a:extLst>
          </p:cNvPr>
          <p:cNvSpPr txBox="1">
            <a:spLocks/>
          </p:cNvSpPr>
          <p:nvPr/>
        </p:nvSpPr>
        <p:spPr>
          <a:xfrm>
            <a:off x="381000" y="5638800"/>
            <a:ext cx="41148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/>
              <a:t>Recursively:</a:t>
            </a:r>
          </a:p>
          <a:p>
            <a:pPr lvl="2"/>
            <a:r>
              <a:rPr lang="en-US" dirty="0"/>
              <a:t>Sort the first half of the list</a:t>
            </a:r>
          </a:p>
          <a:p>
            <a:pPr lvl="2"/>
            <a:r>
              <a:rPr lang="en-US" dirty="0"/>
              <a:t>Sort the second half of the list</a:t>
            </a:r>
          </a:p>
          <a:p>
            <a:pPr lvl="2"/>
            <a:r>
              <a:rPr lang="en-US" dirty="0"/>
              <a:t>Merge the two halves together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B3DD817-0B23-1C81-72A3-E5F7DB45CC9E}"/>
              </a:ext>
            </a:extLst>
          </p:cNvPr>
          <p:cNvSpPr txBox="1">
            <a:spLocks/>
          </p:cNvSpPr>
          <p:nvPr/>
        </p:nvSpPr>
        <p:spPr>
          <a:xfrm>
            <a:off x="5181600" y="5943600"/>
            <a:ext cx="41148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Code in demo21.py</a:t>
            </a:r>
          </a:p>
          <a:p>
            <a:r>
              <a:rPr lang="en-US" sz="2000" dirty="0"/>
              <a:t>Exercise 21</a:t>
            </a:r>
          </a:p>
        </p:txBody>
      </p:sp>
    </p:spTree>
    <p:extLst>
      <p:ext uri="{BB962C8B-B14F-4D97-AF65-F5344CB8AC3E}">
        <p14:creationId xmlns:p14="http://schemas.microsoft.com/office/powerpoint/2010/main" val="3893028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D3469-AFC6-8345-ABBD-16FCA655D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Sorting Algorithms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F2BD83-42FF-664F-AD9F-A552E596D2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Selection Sort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8202A91-ABB0-CB4A-8205-8EA63E1F4F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8600" y="2438400"/>
            <a:ext cx="4297680" cy="3951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def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selection_sort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(l):</a:t>
            </a:r>
          </a:p>
          <a:p>
            <a:pPr marL="0" indent="0">
              <a:buNone/>
            </a:pP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# for each pos in list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for pos in range(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(l)):</a:t>
            </a:r>
          </a:p>
          <a:p>
            <a:pPr marL="0" indent="0">
              <a:buNone/>
            </a:pP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# find obj that should be there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min_index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= pos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for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in range(pos+1,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(l)):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if l[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] &lt; l[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min_pos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]: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min_index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# swap that obj into position pos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(l[pos], l[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min_index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]) = \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(l[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min_index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], l[pos])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9274986-D569-E842-B569-9583D87E5E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Insertion Sort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D7FD402-64E1-C048-AA61-25F48E9A19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4465320" cy="39512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def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insertion_sort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(l):</a:t>
            </a:r>
          </a:p>
          <a:p>
            <a:pPr marL="0" indent="0">
              <a:buNone/>
            </a:pP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# for each obj in list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for pos in range(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(l)):</a:t>
            </a:r>
          </a:p>
          <a:p>
            <a:pPr marL="0" indent="0">
              <a:buNone/>
            </a:pP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# move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obj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to correct position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curr_pos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pos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while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curr_pos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&gt; 0 and    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l[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curr_pos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]&lt;l[curr_pos-1]: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(l[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curr_pos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],l[curr_pos-1])=\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  (l[curr_pos-1],l[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curr_pos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])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curr_pos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curr_pos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- 1</a:t>
            </a:r>
            <a:b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ED24ED1-FD36-C64E-B954-888A6C55E051}"/>
              </a:ext>
            </a:extLst>
          </p:cNvPr>
          <p:cNvSpPr/>
          <p:nvPr/>
        </p:nvSpPr>
        <p:spPr>
          <a:xfrm>
            <a:off x="1981200" y="3962400"/>
            <a:ext cx="5219428" cy="286232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000" dirty="0"/>
              <a:t>Merge Sort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def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merge_sort_helper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, start, end):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# Base Case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if end-start &lt; 2: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return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# Recursive Case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else: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middle = start + int((end-start) / 2)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merge_sort_helper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, start, middle)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merge_sort_helper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, middle, end)</a:t>
            </a:r>
          </a:p>
          <a:p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merge(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lst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, start, end)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D478EF3-C2DC-3A45-B0D4-9AC53AFA0185}"/>
              </a:ext>
            </a:extLst>
          </p:cNvPr>
          <p:cNvSpPr txBox="1"/>
          <p:nvPr/>
        </p:nvSpPr>
        <p:spPr>
          <a:xfrm>
            <a:off x="2419486" y="6106180"/>
            <a:ext cx="4342856" cy="523220"/>
          </a:xfrm>
          <a:prstGeom prst="rect">
            <a:avLst/>
          </a:prstGeom>
          <a:ln w="381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/>
              <a:t>Which algorithm is better?</a:t>
            </a:r>
          </a:p>
        </p:txBody>
      </p:sp>
    </p:spTree>
    <p:extLst>
      <p:ext uri="{BB962C8B-B14F-4D97-AF65-F5344CB8AC3E}">
        <p14:creationId xmlns:p14="http://schemas.microsoft.com/office/powerpoint/2010/main" val="3909808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3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AExam">
      <a:dk1>
        <a:sysClr val="windowText" lastClr="000000"/>
      </a:dk1>
      <a:lt1>
        <a:sysClr val="window" lastClr="FFFFFF"/>
      </a:lt1>
      <a:dk2>
        <a:srgbClr val="000000"/>
      </a:dk2>
      <a:lt2>
        <a:srgbClr val="A5A5A5"/>
      </a:lt2>
      <a:accent1>
        <a:srgbClr val="A5A5A5"/>
      </a:accent1>
      <a:accent2>
        <a:srgbClr val="0070C0"/>
      </a:accent2>
      <a:accent3>
        <a:srgbClr val="00B050"/>
      </a:accent3>
      <a:accent4>
        <a:srgbClr val="FF0000"/>
      </a:accent4>
      <a:accent5>
        <a:srgbClr val="FFFFFF"/>
      </a:accent5>
      <a:accent6>
        <a:srgbClr val="FFFFFF"/>
      </a:accent6>
      <a:hlink>
        <a:srgbClr val="0070C0"/>
      </a:hlink>
      <a:folHlink>
        <a:srgbClr val="002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6495FFB3-5D92-074E-B89D-542AE82BF1BE}" vid="{19B8E867-9DEE-184C-A40C-B4D7506C62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12209</TotalTime>
  <Words>711</Words>
  <Application>Microsoft Macintosh PowerPoint</Application>
  <PresentationFormat>On-screen Show (4:3)</PresentationFormat>
  <Paragraphs>117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Consolas</vt:lpstr>
      <vt:lpstr>Clarity</vt:lpstr>
      <vt:lpstr>Lecture 21: Algorithms</vt:lpstr>
      <vt:lpstr>PowerPoint Presentation</vt:lpstr>
      <vt:lpstr>Example: Sorting</vt:lpstr>
      <vt:lpstr>Selection sort</vt:lpstr>
      <vt:lpstr>Insertion sort</vt:lpstr>
      <vt:lpstr>Merging</vt:lpstr>
      <vt:lpstr>Merging</vt:lpstr>
      <vt:lpstr>Mergesort</vt:lpstr>
      <vt:lpstr>Sorting Algorithms</vt:lpstr>
      <vt:lpstr>Announcement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31: Intro to Algorithms</dc:title>
  <dc:creator>Eleanor  Birrell</dc:creator>
  <cp:lastModifiedBy>Microsoft Office User</cp:lastModifiedBy>
  <cp:revision>43</cp:revision>
  <cp:lastPrinted>2019-04-22T16:44:17Z</cp:lastPrinted>
  <dcterms:created xsi:type="dcterms:W3CDTF">2018-11-21T03:31:11Z</dcterms:created>
  <dcterms:modified xsi:type="dcterms:W3CDTF">2023-11-27T16:52:15Z</dcterms:modified>
</cp:coreProperties>
</file>