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2" r:id="rId3"/>
    <p:sldId id="419" r:id="rId4"/>
    <p:sldId id="503" r:id="rId5"/>
    <p:sldId id="505" r:id="rId6"/>
    <p:sldId id="421" r:id="rId7"/>
    <p:sldId id="397" r:id="rId8"/>
    <p:sldId id="510" r:id="rId9"/>
    <p:sldId id="512" r:id="rId10"/>
    <p:sldId id="513" r:id="rId11"/>
    <p:sldId id="434" r:id="rId12"/>
    <p:sldId id="507" r:id="rId1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63" autoAdjust="0"/>
    <p:restoredTop sz="88957" autoAdjust="0"/>
  </p:normalViewPr>
  <p:slideViewPr>
    <p:cSldViewPr>
      <p:cViewPr varScale="1">
        <p:scale>
          <a:sx n="108" d="100"/>
          <a:sy n="108" d="100"/>
        </p:scale>
        <p:origin x="176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30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 id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887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Create objects of a class type</a:t>
            </a:r>
          </a:p>
          <a:p>
            <a:r>
              <a:rPr lang="en-US" dirty="0"/>
              <a:t>Invoke methods on the objects</a:t>
            </a:r>
          </a:p>
          <a:p>
            <a:endParaRPr lang="en-US" dirty="0"/>
          </a:p>
          <a:p>
            <a:r>
              <a:rPr lang="en-US" dirty="0"/>
              <a:t>This is what you've been doing with lists and dictionaries (and maybe strings)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194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52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from "Object-Oriented Programming in Python" by Goldwasser and </a:t>
            </a:r>
            <a:r>
              <a:rPr lang="en-US" sz="1200" dirty="0" err="1"/>
              <a:t>Letscher</a:t>
            </a:r>
            <a:endParaRPr lang="en-US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11/20/23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123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11/20/23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4835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11/20/23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581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11/20/23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642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11/20/23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60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11/20/23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8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11/20/23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51P				     November 20, 2023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92375"/>
            <a:ext cx="8305800" cy="63182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Lecture 20: Object-Oriented Programming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D0CC3-CE43-3447-983E-F2E7F8580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8EAF2-3EBC-324B-B6C3-4FC8E6AA68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73352"/>
            <a:ext cx="4343400" cy="4718304"/>
          </a:xfrm>
        </p:spPr>
        <p:txBody>
          <a:bodyPr>
            <a:noAutofit/>
          </a:bodyPr>
          <a:lstStyle/>
          <a:p>
            <a:r>
              <a:rPr lang="en-US" sz="2800" dirty="0"/>
              <a:t>Assume you want to simulate the following:</a:t>
            </a:r>
          </a:p>
          <a:p>
            <a:pPr lvl="1"/>
            <a:r>
              <a:rPr lang="en-US" sz="2400" dirty="0"/>
              <a:t>there are 2 people</a:t>
            </a:r>
          </a:p>
          <a:p>
            <a:pPr lvl="1"/>
            <a:r>
              <a:rPr lang="en-US" sz="2400" dirty="0"/>
              <a:t>each person has a collection of 4 shirts: red, blue, green, yellow</a:t>
            </a:r>
          </a:p>
          <a:p>
            <a:pPr lvl="1"/>
            <a:r>
              <a:rPr lang="en-US" sz="2400" dirty="0"/>
              <a:t>every day for 5 days the two people randomly choose a shirt to wear</a:t>
            </a:r>
          </a:p>
          <a:p>
            <a:pPr lvl="1"/>
            <a:r>
              <a:rPr lang="en-US" sz="2400" dirty="0"/>
              <a:t>a special message is displayed on any day when both people wear the same color shirt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1E1825-F453-0974-FAFF-707D4187AB1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B6B8B6-5798-CDD4-DF13-C34B48A9D9CC}"/>
              </a:ext>
            </a:extLst>
          </p:cNvPr>
          <p:cNvSpPr/>
          <p:nvPr/>
        </p:nvSpPr>
        <p:spPr>
          <a:xfrm>
            <a:off x="4572000" y="1673352"/>
            <a:ext cx="4114800" cy="48013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---------- Day 1 ----------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has a blue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Bob has a green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---------- Day 2 ----------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has a red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Bob has a blue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---------- Day 3 ----------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has a yellow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Bob has a red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---------- Day 4 ----------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has a red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Bob has a red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and Bob are wearing the same color shirt!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---------- Day 5 ----------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has a red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Bob has a blue shirt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4A997E-594C-00E0-2DC7-EEBB103DBEC3}"/>
              </a:ext>
            </a:extLst>
          </p:cNvPr>
          <p:cNvSpPr/>
          <p:nvPr/>
        </p:nvSpPr>
        <p:spPr>
          <a:xfrm>
            <a:off x="4676775" y="152400"/>
            <a:ext cx="4314825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/>
              <a:t>Defining a class:</a:t>
            </a:r>
          </a:p>
          <a:p>
            <a:pPr lvl="1"/>
            <a:r>
              <a:rPr lang="en-US" sz="2000" dirty="0"/>
              <a:t>what attributes does it have?</a:t>
            </a:r>
          </a:p>
          <a:p>
            <a:pPr lvl="1"/>
            <a:r>
              <a:rPr lang="en-US" sz="2000" dirty="0"/>
              <a:t>what can you do with it?</a:t>
            </a:r>
          </a:p>
        </p:txBody>
      </p:sp>
    </p:spTree>
    <p:extLst>
      <p:ext uri="{BB962C8B-B14F-4D97-AF65-F5344CB8AC3E}">
        <p14:creationId xmlns:p14="http://schemas.microsoft.com/office/powerpoint/2010/main" val="1808844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EF9A708-22DC-1244-8331-8D18A1D000D3}"/>
              </a:ext>
            </a:extLst>
          </p:cNvPr>
          <p:cNvSpPr/>
          <p:nvPr/>
        </p:nvSpPr>
        <p:spPr>
          <a:xfrm>
            <a:off x="381000" y="1688601"/>
            <a:ext cx="8358188" cy="48013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class Person: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</a:t>
            </a:r>
            <a:r>
              <a:rPr lang="en-US" dirty="0">
                <a:solidFill>
                  <a:srgbClr val="000000"/>
                </a:solidFill>
                <a:effectLst/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SHIRT_COLORS = ("red", "green", "blue", "yellow")</a:t>
            </a:r>
            <a:endParaRPr lang="en-US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</a:t>
            </a:r>
            <a:endParaRPr lang="en-US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__</a:t>
            </a:r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init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__(self, </a:t>
            </a:r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person_name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):</a:t>
            </a:r>
            <a:endParaRPr lang="en-US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	  pass</a:t>
            </a:r>
            <a:endParaRPr lang="en-US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 </a:t>
            </a:r>
            <a:endParaRPr lang="en-US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</a:t>
            </a:r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get_shirt_color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(self):</a:t>
            </a:r>
            <a:endParaRPr lang="en-US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	  pass</a:t>
            </a:r>
            <a:endParaRPr lang="en-US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</a:t>
            </a:r>
            <a:endParaRPr lang="en-US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</a:t>
            </a:r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get_name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(self):</a:t>
            </a:r>
            <a:endParaRPr lang="en-US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	  pass</a:t>
            </a:r>
            <a:endParaRPr lang="en-US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</a:t>
            </a:r>
            <a:endParaRPr lang="en-US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</a:t>
            </a:r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change_shirt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(self):</a:t>
            </a:r>
            <a:endParaRPr lang="en-US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	  pass</a:t>
            </a:r>
            <a:endParaRPr lang="en-US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    </a:t>
            </a:r>
            <a:endParaRPr lang="en-US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__</a:t>
            </a:r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str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__(self):</a:t>
            </a:r>
            <a:endParaRPr lang="en-US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     pass</a:t>
            </a:r>
            <a:endParaRPr lang="en-US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D1B93-B7B8-A540-A25C-608DAF30F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AB0B85-A031-B3A4-3BA1-1F37E3F435F7}"/>
              </a:ext>
            </a:extLst>
          </p:cNvPr>
          <p:cNvSpPr/>
          <p:nvPr/>
        </p:nvSpPr>
        <p:spPr>
          <a:xfrm>
            <a:off x="4676775" y="152400"/>
            <a:ext cx="4314825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/>
              <a:t>Defining a class:</a:t>
            </a:r>
          </a:p>
          <a:p>
            <a:pPr lvl="1"/>
            <a:r>
              <a:rPr lang="en-US" sz="2000" dirty="0"/>
              <a:t>what attributes does it have?</a:t>
            </a:r>
          </a:p>
          <a:p>
            <a:pPr lvl="1"/>
            <a:r>
              <a:rPr lang="en-US" sz="2000" dirty="0"/>
              <a:t>what can you do with it?</a:t>
            </a:r>
          </a:p>
        </p:txBody>
      </p:sp>
    </p:spTree>
    <p:extLst>
      <p:ext uri="{BB962C8B-B14F-4D97-AF65-F5344CB8AC3E}">
        <p14:creationId xmlns:p14="http://schemas.microsoft.com/office/powerpoint/2010/main" val="3449889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0A363-CACF-6540-A810-115A2FAA8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5BC0D-F333-234B-9E05-09D424C8D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143730"/>
          </a:xfrm>
        </p:spPr>
        <p:txBody>
          <a:bodyPr>
            <a:normAutofit/>
          </a:bodyPr>
          <a:lstStyle/>
          <a:p>
            <a:r>
              <a:rPr lang="en-US" sz="2000" dirty="0"/>
              <a:t>Assume you have a class Person with methods </a:t>
            </a:r>
            <a:r>
              <a:rPr lang="en-US" sz="2000" dirty="0" err="1"/>
              <a:t>get_name</a:t>
            </a:r>
            <a:r>
              <a:rPr lang="en-US" sz="2000" dirty="0"/>
              <a:t>, </a:t>
            </a:r>
            <a:r>
              <a:rPr lang="en-US" sz="2000" dirty="0" err="1"/>
              <a:t>get_shirt_color</a:t>
            </a:r>
            <a:r>
              <a:rPr lang="en-US" sz="2000" dirty="0"/>
              <a:t>, and </a:t>
            </a:r>
            <a:r>
              <a:rPr lang="en-US" sz="2000" dirty="0" err="1"/>
              <a:t>change_shirt</a:t>
            </a:r>
            <a:r>
              <a:rPr lang="en-US" sz="2000" dirty="0"/>
              <a:t>. Implement a program that will exhibit the following behavior: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73A106-2DD0-0C47-A55C-AB57B6F4AF1C}"/>
              </a:ext>
            </a:extLst>
          </p:cNvPr>
          <p:cNvSpPr/>
          <p:nvPr/>
        </p:nvSpPr>
        <p:spPr>
          <a:xfrm>
            <a:off x="1042988" y="2579906"/>
            <a:ext cx="7058024" cy="42780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---------- Day 1 ----------</a:t>
            </a:r>
          </a:p>
          <a:p>
            <a:r>
              <a:rPr lang="en-US" sz="17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has a blue shirt</a:t>
            </a:r>
          </a:p>
          <a:p>
            <a:r>
              <a:rPr lang="en-US" sz="17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Bob has a green shirt</a:t>
            </a:r>
          </a:p>
          <a:p>
            <a:r>
              <a:rPr lang="en-US" sz="17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---------- Day 2 ----------</a:t>
            </a:r>
          </a:p>
          <a:p>
            <a:r>
              <a:rPr lang="en-US" sz="17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has a red shirt</a:t>
            </a:r>
          </a:p>
          <a:p>
            <a:r>
              <a:rPr lang="en-US" sz="17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Bob has a blue shirt</a:t>
            </a:r>
          </a:p>
          <a:p>
            <a:r>
              <a:rPr lang="en-US" sz="17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---------- Day 3 ----------</a:t>
            </a:r>
          </a:p>
          <a:p>
            <a:r>
              <a:rPr lang="en-US" sz="17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has a yellow shirt</a:t>
            </a:r>
          </a:p>
          <a:p>
            <a:r>
              <a:rPr lang="en-US" sz="17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Bob has a red shirt</a:t>
            </a:r>
          </a:p>
          <a:p>
            <a:r>
              <a:rPr lang="en-US" sz="17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---------- Day 4 ----------</a:t>
            </a:r>
          </a:p>
          <a:p>
            <a:r>
              <a:rPr lang="en-US" sz="17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has a red shirt</a:t>
            </a:r>
          </a:p>
          <a:p>
            <a:r>
              <a:rPr lang="en-US" sz="17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Bob has a red shirt</a:t>
            </a:r>
          </a:p>
          <a:p>
            <a:r>
              <a:rPr lang="en-US" sz="17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and Bob are wearing the same color shirt!</a:t>
            </a:r>
          </a:p>
          <a:p>
            <a:r>
              <a:rPr lang="en-US" sz="17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---------- Day 5 ----------</a:t>
            </a:r>
          </a:p>
          <a:p>
            <a:r>
              <a:rPr lang="en-US" sz="17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has a red shirt</a:t>
            </a:r>
          </a:p>
          <a:p>
            <a:r>
              <a:rPr lang="en-US" sz="17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Bob has a blue shirt</a:t>
            </a:r>
          </a:p>
        </p:txBody>
      </p:sp>
    </p:spTree>
    <p:extLst>
      <p:ext uri="{BB962C8B-B14F-4D97-AF65-F5344CB8AC3E}">
        <p14:creationId xmlns:p14="http://schemas.microsoft.com/office/powerpoint/2010/main" val="2977682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Review: Types in Python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Primitive Types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int</a:t>
            </a:r>
            <a:endParaRPr lang="en-US" dirty="0"/>
          </a:p>
          <a:p>
            <a:r>
              <a:rPr lang="en-US" dirty="0"/>
              <a:t>float</a:t>
            </a:r>
          </a:p>
          <a:p>
            <a:r>
              <a:rPr lang="en-US" dirty="0"/>
              <a:t>bool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400" dirty="0"/>
              <a:t>Objects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list</a:t>
            </a:r>
          </a:p>
          <a:p>
            <a:r>
              <a:rPr lang="en-US" dirty="0"/>
              <a:t>dictionary</a:t>
            </a:r>
          </a:p>
          <a:p>
            <a:r>
              <a:rPr lang="en-US" dirty="0"/>
              <a:t>Create your own</a:t>
            </a:r>
            <a:r>
              <a:rPr lang="mr-IN" dirty="0"/>
              <a:t>…</a:t>
            </a:r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2459204" y="4349440"/>
            <a:ext cx="1731796" cy="1446225"/>
            <a:chOff x="2459204" y="4501840"/>
            <a:chExt cx="1731796" cy="1446225"/>
          </a:xfrm>
        </p:grpSpPr>
        <p:sp>
          <p:nvSpPr>
            <p:cNvPr id="8" name="TextBox 7"/>
            <p:cNvSpPr txBox="1"/>
            <p:nvPr/>
          </p:nvSpPr>
          <p:spPr>
            <a:xfrm flipH="1">
              <a:off x="2459204" y="4501840"/>
              <a:ext cx="342163" cy="46166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nsolas" charset="0"/>
                  <a:ea typeface="Consolas" charset="0"/>
                  <a:cs typeface="Consolas" charset="0"/>
                </a:rPr>
                <a:t>x</a:t>
              </a:r>
            </a:p>
          </p:txBody>
        </p:sp>
        <p:cxnSp>
          <p:nvCxnSpPr>
            <p:cNvPr id="9" name="Straight Arrow Connector 8"/>
            <p:cNvCxnSpPr>
              <a:stCxn id="8" idx="2"/>
              <a:endCxn id="14" idx="0"/>
            </p:cNvCxnSpPr>
            <p:nvPr/>
          </p:nvCxnSpPr>
          <p:spPr>
            <a:xfrm>
              <a:off x="2630285" y="4963505"/>
              <a:ext cx="759830" cy="52289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10" name="Group 9"/>
            <p:cNvGrpSpPr/>
            <p:nvPr/>
          </p:nvGrpSpPr>
          <p:grpSpPr>
            <a:xfrm>
              <a:off x="3466315" y="4501840"/>
              <a:ext cx="724685" cy="984560"/>
              <a:chOff x="5088129" y="1748135"/>
              <a:chExt cx="724685" cy="984560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5458230" y="1748135"/>
                <a:ext cx="354584" cy="461665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latin typeface="Consolas" charset="0"/>
                    <a:ea typeface="Consolas" charset="0"/>
                    <a:cs typeface="Consolas" charset="0"/>
                  </a:rPr>
                  <a:t>y</a:t>
                </a:r>
              </a:p>
            </p:txBody>
          </p:sp>
          <p:cxnSp>
            <p:nvCxnSpPr>
              <p:cNvPr id="12" name="Straight Arrow Connector 11"/>
              <p:cNvCxnSpPr>
                <a:stCxn id="11" idx="2"/>
                <a:endCxn id="14" idx="0"/>
              </p:cNvCxnSpPr>
              <p:nvPr/>
            </p:nvCxnSpPr>
            <p:spPr>
              <a:xfrm flipH="1">
                <a:off x="5088129" y="2209800"/>
                <a:ext cx="547393" cy="52289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/>
            <p:cNvSpPr txBox="1"/>
            <p:nvPr/>
          </p:nvSpPr>
          <p:spPr>
            <a:xfrm>
              <a:off x="3086233" y="5486400"/>
              <a:ext cx="607763" cy="4616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/>
                <a:t>5</a:t>
              </a:r>
              <a:endParaRPr lang="en-US" sz="2400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67327" y="4343400"/>
            <a:ext cx="2081973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x = 5</a:t>
            </a:r>
          </a:p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y = 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830320" y="4343400"/>
            <a:ext cx="2081973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x = [5]</a:t>
            </a:r>
          </a:p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y = [5]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7300193" y="4349440"/>
            <a:ext cx="1386607" cy="1446225"/>
            <a:chOff x="7300193" y="4501840"/>
            <a:chExt cx="1386607" cy="1446225"/>
          </a:xfrm>
        </p:grpSpPr>
        <p:sp>
          <p:nvSpPr>
            <p:cNvPr id="31" name="TextBox 30"/>
            <p:cNvSpPr txBox="1"/>
            <p:nvPr/>
          </p:nvSpPr>
          <p:spPr>
            <a:xfrm flipH="1">
              <a:off x="7432992" y="4501840"/>
              <a:ext cx="342163" cy="46166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nsolas" charset="0"/>
                  <a:ea typeface="Consolas" charset="0"/>
                  <a:cs typeface="Consolas" charset="0"/>
                </a:rPr>
                <a:t>x</a:t>
              </a:r>
            </a:p>
          </p:txBody>
        </p:sp>
        <p:cxnSp>
          <p:nvCxnSpPr>
            <p:cNvPr id="32" name="Straight Arrow Connector 31"/>
            <p:cNvCxnSpPr>
              <a:stCxn id="31" idx="2"/>
              <a:endCxn id="36" idx="0"/>
            </p:cNvCxnSpPr>
            <p:nvPr/>
          </p:nvCxnSpPr>
          <p:spPr>
            <a:xfrm>
              <a:off x="7604073" y="4963505"/>
              <a:ext cx="2" cy="52289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7300193" y="5486400"/>
              <a:ext cx="607763" cy="4616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[5]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 flipH="1">
              <a:off x="8211836" y="4501840"/>
              <a:ext cx="342163" cy="46166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nsolas" charset="0"/>
                  <a:ea typeface="Consolas" charset="0"/>
                  <a:cs typeface="Consolas" charset="0"/>
                </a:rPr>
                <a:t>y</a:t>
              </a: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>
              <a:off x="8382917" y="4963505"/>
              <a:ext cx="2" cy="52289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8079037" y="5486400"/>
              <a:ext cx="607763" cy="4616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[5]</a:t>
              </a: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189A7FE1-8FD4-3446-98A3-C4516C5BFFF1}"/>
              </a:ext>
            </a:extLst>
          </p:cNvPr>
          <p:cNvSpPr txBox="1"/>
          <p:nvPr/>
        </p:nvSpPr>
        <p:spPr>
          <a:xfrm>
            <a:off x="168175" y="5288340"/>
            <a:ext cx="2081973" cy="1569660"/>
          </a:xfrm>
          <a:prstGeom prst="rect">
            <a:avLst/>
          </a:prstGeom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&gt;&gt;&gt; x == y</a:t>
            </a:r>
          </a:p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True</a:t>
            </a:r>
          </a:p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&gt;&gt;&gt; x is y</a:t>
            </a:r>
          </a:p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True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2E2D941-94B0-3D46-B313-D06F496FE42E}"/>
              </a:ext>
            </a:extLst>
          </p:cNvPr>
          <p:cNvSpPr txBox="1"/>
          <p:nvPr/>
        </p:nvSpPr>
        <p:spPr>
          <a:xfrm>
            <a:off x="4826478" y="5286696"/>
            <a:ext cx="2081973" cy="1569660"/>
          </a:xfrm>
          <a:prstGeom prst="rect">
            <a:avLst/>
          </a:prstGeom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&gt;&gt;&gt; x == y</a:t>
            </a:r>
          </a:p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True</a:t>
            </a:r>
          </a:p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&gt;&gt;&gt; x is y</a:t>
            </a:r>
          </a:p>
          <a:p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150855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91FD0-AD77-6844-99CD-B1564442A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6640D-ED12-2D48-A0DD-74850E5B1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Defining a type:</a:t>
            </a:r>
          </a:p>
          <a:p>
            <a:pPr lvl="1"/>
            <a:r>
              <a:rPr lang="en-US" dirty="0"/>
              <a:t>how would you describe it?  what distinguishes one object of this type from another? </a:t>
            </a:r>
          </a:p>
          <a:p>
            <a:pPr lvl="1"/>
            <a:r>
              <a:rPr lang="en-US" dirty="0"/>
              <a:t>what can an object of this type do?</a:t>
            </a:r>
          </a:p>
          <a:p>
            <a:pPr lvl="1"/>
            <a:endParaRPr lang="en-US" dirty="0"/>
          </a:p>
          <a:p>
            <a:r>
              <a:rPr lang="en-US" dirty="0"/>
              <a:t>Example: Classroom type</a:t>
            </a:r>
          </a:p>
          <a:p>
            <a:pPr lvl="1"/>
            <a:r>
              <a:rPr lang="en-US" dirty="0"/>
              <a:t>attributes: building, room number, capacity, accessible</a:t>
            </a:r>
          </a:p>
          <a:p>
            <a:pPr lvl="1"/>
            <a:r>
              <a:rPr lang="en-US" dirty="0"/>
              <a:t>methods: </a:t>
            </a:r>
          </a:p>
          <a:p>
            <a:pPr lvl="2"/>
            <a:r>
              <a:rPr lang="en-US" dirty="0"/>
              <a:t>find out building, room number, capacity</a:t>
            </a:r>
          </a:p>
          <a:p>
            <a:pPr lvl="2"/>
            <a:r>
              <a:rPr lang="en-US" dirty="0"/>
              <a:t>change capacity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D45B83-3BC6-A448-8467-4A25208678B1}"/>
              </a:ext>
            </a:extLst>
          </p:cNvPr>
          <p:cNvSpPr/>
          <p:nvPr/>
        </p:nvSpPr>
        <p:spPr>
          <a:xfrm>
            <a:off x="3276600" y="5105400"/>
            <a:ext cx="5638800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room1 = Classroom("</a:t>
            </a:r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Seaver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", "102", 36)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room2 = Classroom("Edmunds", "101", 30)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print(room2)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print(room2.get_capacity())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room2.set_capacity(50)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print(room2.get_capacity())</a:t>
            </a:r>
          </a:p>
        </p:txBody>
      </p:sp>
    </p:spTree>
    <p:extLst>
      <p:ext uri="{BB962C8B-B14F-4D97-AF65-F5344CB8AC3E}">
        <p14:creationId xmlns:p14="http://schemas.microsoft.com/office/powerpoint/2010/main" val="1623225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9E0A1-D6D4-054B-B0CD-5E93F6736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Classes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AD7B239-337F-28B3-5697-9804775A6942}"/>
              </a:ext>
            </a:extLst>
          </p:cNvPr>
          <p:cNvSpPr/>
          <p:nvPr/>
        </p:nvSpPr>
        <p:spPr>
          <a:xfrm>
            <a:off x="457200" y="1557337"/>
            <a:ext cx="7467600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class Classroom:</a:t>
            </a:r>
            <a:endParaRPr lang="en-US" sz="1600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__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init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__(self, building, room, capacity):</a:t>
            </a:r>
            <a:endParaRPr lang="en-US" sz="1600" dirty="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self.building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= building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	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self.room_number</a:t>
            </a:r>
            <a:r>
              <a:rPr lang="en-US" sz="1600" dirty="0">
                <a:solidFill>
                  <a:srgbClr val="000000"/>
                </a:solidFill>
                <a:effectLst/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= room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self.capacity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= capacity</a:t>
            </a:r>
            <a:endParaRPr lang="en-US" sz="1600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 </a:t>
            </a:r>
            <a:endParaRPr lang="en-US" sz="1600" dirty="0">
              <a:effectLst/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__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str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__(self):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	return(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self.building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+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self.room_number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+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          ", capacity " +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str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self.capacity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))</a:t>
            </a:r>
          </a:p>
          <a:p>
            <a:endParaRPr lang="en-US" sz="1600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get_building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(self):</a:t>
            </a:r>
            <a:endParaRPr lang="en-US" sz="1600" dirty="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	 return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self.building</a:t>
            </a:r>
            <a:endParaRPr lang="en-US" sz="1600" dirty="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</a:t>
            </a:r>
            <a:endParaRPr lang="en-US" sz="1600" dirty="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get_room_number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(self):</a:t>
            </a:r>
            <a:endParaRPr lang="en-US" sz="1600" dirty="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1"/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	 return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self.room_number</a:t>
            </a:r>
            <a:endParaRPr lang="en-US" sz="1600" dirty="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set_capacity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(self, capacity):</a:t>
            </a:r>
            <a:endParaRPr lang="en-US" sz="1600" dirty="0"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	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self.capacity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= capacity</a:t>
            </a:r>
          </a:p>
          <a:p>
            <a:endParaRPr lang="en-US" sz="1600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def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check_capacity</a:t>
            </a:r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(self, num):</a:t>
            </a:r>
          </a:p>
          <a:p>
            <a:r>
              <a:rPr lang="en-US" sz="16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       return num &lt;= </a:t>
            </a:r>
            <a:r>
              <a:rPr lang="en-US" sz="16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self.capacity</a:t>
            </a:r>
            <a:endParaRPr lang="en-US" sz="1600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75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BF197-DECE-414E-A688-17CFB3A14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Creating and Using Objects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F2BBF7-6F3B-E143-96EB-9290A21429BD}"/>
              </a:ext>
            </a:extLst>
          </p:cNvPr>
          <p:cNvSpPr/>
          <p:nvPr/>
        </p:nvSpPr>
        <p:spPr>
          <a:xfrm>
            <a:off x="457200" y="2551837"/>
            <a:ext cx="8229600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room = Classroom("</a:t>
            </a:r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Seaver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 Commons", 102, 36)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print(room)</a:t>
            </a:r>
          </a:p>
          <a:p>
            <a:endParaRPr lang="en-US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print(</a:t>
            </a:r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room.get_capacity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())</a:t>
            </a:r>
          </a:p>
          <a:p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room.set_capacity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(50)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print(</a:t>
            </a:r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room.get_capacity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())</a:t>
            </a:r>
          </a:p>
          <a:p>
            <a:endParaRPr lang="en-US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alibri" panose="020F0502020204030204" pitchFamily="34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enough_space</a:t>
            </a:r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([room, Classroom("Edmunds", "101", 30")], 32)</a:t>
            </a:r>
          </a:p>
        </p:txBody>
      </p:sp>
    </p:spTree>
    <p:extLst>
      <p:ext uri="{BB962C8B-B14F-4D97-AF65-F5344CB8AC3E}">
        <p14:creationId xmlns:p14="http://schemas.microsoft.com/office/powerpoint/2010/main" val="289372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453BB78-5C88-1D4C-9E6D-732498646B4B}"/>
              </a:ext>
            </a:extLst>
          </p:cNvPr>
          <p:cNvSpPr txBox="1"/>
          <p:nvPr/>
        </p:nvSpPr>
        <p:spPr>
          <a:xfrm>
            <a:off x="1219200" y="1225689"/>
            <a:ext cx="6705600" cy="563231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500" dirty="0">
                <a:latin typeface="Courier" pitchFamily="2" charset="0"/>
              </a:rPr>
              <a:t>class Thing:</a:t>
            </a:r>
          </a:p>
          <a:p>
            <a:r>
              <a:rPr lang="en-US" sz="1500" dirty="0">
                <a:latin typeface="Courier" pitchFamily="2" charset="0"/>
              </a:rPr>
              <a:t> 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    def __</a:t>
            </a:r>
            <a:r>
              <a:rPr lang="en-US" sz="1500" dirty="0" err="1">
                <a:latin typeface="Courier" pitchFamily="2" charset="0"/>
              </a:rPr>
              <a:t>init</a:t>
            </a:r>
            <a:r>
              <a:rPr lang="en-US" sz="1500" dirty="0">
                <a:latin typeface="Courier" pitchFamily="2" charset="0"/>
              </a:rPr>
              <a:t>__(self):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        </a:t>
            </a:r>
            <a:r>
              <a:rPr lang="en-US" sz="1500" dirty="0" err="1">
                <a:latin typeface="Courier" pitchFamily="2" charset="0"/>
              </a:rPr>
              <a:t>self.a</a:t>
            </a:r>
            <a:r>
              <a:rPr lang="en-US" sz="1500" dirty="0">
                <a:latin typeface="Courier" pitchFamily="2" charset="0"/>
              </a:rPr>
              <a:t> = 1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        </a:t>
            </a:r>
            <a:r>
              <a:rPr lang="en-US" sz="1500" dirty="0" err="1">
                <a:latin typeface="Courier" pitchFamily="2" charset="0"/>
              </a:rPr>
              <a:t>self.b</a:t>
            </a:r>
            <a:r>
              <a:rPr lang="en-US" sz="1500" dirty="0">
                <a:latin typeface="Courier" pitchFamily="2" charset="0"/>
              </a:rPr>
              <a:t> = 4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 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    def foo(self, </a:t>
            </a:r>
            <a:r>
              <a:rPr lang="en-US" sz="1500" dirty="0" err="1">
                <a:latin typeface="Courier" pitchFamily="2" charset="0"/>
              </a:rPr>
              <a:t>param</a:t>
            </a:r>
            <a:r>
              <a:rPr lang="en-US" sz="1500" dirty="0">
                <a:latin typeface="Courier" pitchFamily="2" charset="0"/>
              </a:rPr>
              <a:t>):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        </a:t>
            </a:r>
            <a:r>
              <a:rPr lang="en-US" sz="1500" dirty="0" err="1">
                <a:latin typeface="Courier" pitchFamily="2" charset="0"/>
              </a:rPr>
              <a:t>self.a</a:t>
            </a:r>
            <a:r>
              <a:rPr lang="en-US" sz="1500" dirty="0">
                <a:latin typeface="Courier" pitchFamily="2" charset="0"/>
              </a:rPr>
              <a:t> = </a:t>
            </a:r>
            <a:r>
              <a:rPr lang="en-US" sz="1500" dirty="0" err="1">
                <a:latin typeface="Courier" pitchFamily="2" charset="0"/>
              </a:rPr>
              <a:t>self.a</a:t>
            </a:r>
            <a:r>
              <a:rPr lang="en-US" sz="1500" dirty="0">
                <a:latin typeface="Courier" pitchFamily="2" charset="0"/>
              </a:rPr>
              <a:t> + </a:t>
            </a:r>
            <a:r>
              <a:rPr lang="en-US" sz="1500" dirty="0" err="1">
                <a:latin typeface="Courier" pitchFamily="2" charset="0"/>
              </a:rPr>
              <a:t>param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        </a:t>
            </a:r>
            <a:r>
              <a:rPr lang="en-US" sz="1500" dirty="0" err="1">
                <a:latin typeface="Courier" pitchFamily="2" charset="0"/>
              </a:rPr>
              <a:t>self.b</a:t>
            </a:r>
            <a:r>
              <a:rPr lang="en-US" sz="1500" dirty="0">
                <a:latin typeface="Courier" pitchFamily="2" charset="0"/>
              </a:rPr>
              <a:t> = </a:t>
            </a:r>
            <a:r>
              <a:rPr lang="en-US" sz="1500" dirty="0" err="1">
                <a:latin typeface="Courier" pitchFamily="2" charset="0"/>
              </a:rPr>
              <a:t>self.b</a:t>
            </a:r>
            <a:r>
              <a:rPr lang="en-US" sz="1500" dirty="0">
                <a:latin typeface="Courier" pitchFamily="2" charset="0"/>
              </a:rPr>
              <a:t> + </a:t>
            </a:r>
            <a:r>
              <a:rPr lang="en-US" sz="1500" dirty="0" err="1">
                <a:latin typeface="Courier" pitchFamily="2" charset="0"/>
              </a:rPr>
              <a:t>param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        return (</a:t>
            </a:r>
            <a:r>
              <a:rPr lang="en-US" sz="1500" dirty="0" err="1">
                <a:latin typeface="Courier" pitchFamily="2" charset="0"/>
              </a:rPr>
              <a:t>self.a</a:t>
            </a:r>
            <a:r>
              <a:rPr lang="en-US" sz="1500" dirty="0">
                <a:latin typeface="Courier" pitchFamily="2" charset="0"/>
              </a:rPr>
              <a:t> + </a:t>
            </a:r>
            <a:r>
              <a:rPr lang="en-US" sz="1500" dirty="0" err="1">
                <a:latin typeface="Courier" pitchFamily="2" charset="0"/>
              </a:rPr>
              <a:t>self.b</a:t>
            </a:r>
            <a:r>
              <a:rPr lang="en-US" sz="1500" dirty="0">
                <a:latin typeface="Courier" pitchFamily="2" charset="0"/>
              </a:rPr>
              <a:t>)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 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    def bar(self, </a:t>
            </a:r>
            <a:r>
              <a:rPr lang="en-US" sz="1500" dirty="0" err="1">
                <a:latin typeface="Courier" pitchFamily="2" charset="0"/>
              </a:rPr>
              <a:t>param</a:t>
            </a:r>
            <a:r>
              <a:rPr lang="en-US" sz="1500" dirty="0">
                <a:latin typeface="Courier" pitchFamily="2" charset="0"/>
              </a:rPr>
              <a:t>):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        a = </a:t>
            </a:r>
            <a:r>
              <a:rPr lang="en-US" sz="1500" dirty="0" err="1">
                <a:latin typeface="Courier" pitchFamily="2" charset="0"/>
              </a:rPr>
              <a:t>self.a</a:t>
            </a:r>
            <a:r>
              <a:rPr lang="en-US" sz="1500" dirty="0">
                <a:latin typeface="Courier" pitchFamily="2" charset="0"/>
              </a:rPr>
              <a:t> + </a:t>
            </a:r>
            <a:r>
              <a:rPr lang="en-US" sz="1500" dirty="0" err="1">
                <a:latin typeface="Courier" pitchFamily="2" charset="0"/>
              </a:rPr>
              <a:t>param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        b = </a:t>
            </a:r>
            <a:r>
              <a:rPr lang="en-US" sz="1500" dirty="0" err="1">
                <a:latin typeface="Courier" pitchFamily="2" charset="0"/>
              </a:rPr>
              <a:t>self.b</a:t>
            </a:r>
            <a:r>
              <a:rPr lang="en-US" sz="1500" dirty="0">
                <a:latin typeface="Courier" pitchFamily="2" charset="0"/>
              </a:rPr>
              <a:t> + </a:t>
            </a:r>
            <a:r>
              <a:rPr lang="en-US" sz="1500" dirty="0" err="1">
                <a:latin typeface="Courier" pitchFamily="2" charset="0"/>
              </a:rPr>
              <a:t>param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        return (a + b)</a:t>
            </a:r>
            <a:br>
              <a:rPr lang="en-US" sz="1500" dirty="0">
                <a:latin typeface="Courier" pitchFamily="2" charset="0"/>
              </a:rPr>
            </a:b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    def __</a:t>
            </a:r>
            <a:r>
              <a:rPr lang="en-US" sz="1500" dirty="0" err="1">
                <a:latin typeface="Courier" pitchFamily="2" charset="0"/>
              </a:rPr>
              <a:t>str</a:t>
            </a:r>
            <a:r>
              <a:rPr lang="en-US" sz="1500" dirty="0">
                <a:latin typeface="Courier" pitchFamily="2" charset="0"/>
              </a:rPr>
              <a:t>__(self):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        return ('a is ' + </a:t>
            </a:r>
            <a:r>
              <a:rPr lang="en-US" sz="1500" dirty="0" err="1">
                <a:latin typeface="Courier" pitchFamily="2" charset="0"/>
              </a:rPr>
              <a:t>str</a:t>
            </a:r>
            <a:r>
              <a:rPr lang="en-US" sz="1500" dirty="0">
                <a:latin typeface="Courier" pitchFamily="2" charset="0"/>
              </a:rPr>
              <a:t>(</a:t>
            </a:r>
            <a:r>
              <a:rPr lang="en-US" sz="1500" dirty="0" err="1">
                <a:latin typeface="Courier" pitchFamily="2" charset="0"/>
              </a:rPr>
              <a:t>self.a</a:t>
            </a:r>
            <a:r>
              <a:rPr lang="en-US" sz="1500" dirty="0">
                <a:latin typeface="Courier" pitchFamily="2" charset="0"/>
              </a:rPr>
              <a:t>) + </a:t>
            </a:r>
          </a:p>
          <a:p>
            <a:r>
              <a:rPr lang="en-US" sz="1500" dirty="0">
                <a:latin typeface="Courier" pitchFamily="2" charset="0"/>
              </a:rPr>
              <a:t>			', b is ' + </a:t>
            </a:r>
            <a:r>
              <a:rPr lang="en-US" sz="1500" dirty="0" err="1">
                <a:latin typeface="Courier" pitchFamily="2" charset="0"/>
              </a:rPr>
              <a:t>str</a:t>
            </a:r>
            <a:r>
              <a:rPr lang="en-US" sz="1500" dirty="0">
                <a:latin typeface="Courier" pitchFamily="2" charset="0"/>
              </a:rPr>
              <a:t>(</a:t>
            </a:r>
            <a:r>
              <a:rPr lang="en-US" sz="1500" dirty="0" err="1">
                <a:latin typeface="Courier" pitchFamily="2" charset="0"/>
              </a:rPr>
              <a:t>self.b</a:t>
            </a:r>
            <a:r>
              <a:rPr lang="en-US" sz="1500" dirty="0">
                <a:latin typeface="Courier" pitchFamily="2" charset="0"/>
              </a:rPr>
              <a:t>))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 </a:t>
            </a:r>
          </a:p>
          <a:p>
            <a:r>
              <a:rPr lang="en-US" sz="1500" dirty="0">
                <a:latin typeface="Courier" pitchFamily="2" charset="0"/>
              </a:rPr>
              <a:t>it = Thing()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print(</a:t>
            </a:r>
            <a:r>
              <a:rPr lang="en-US" sz="1500" dirty="0" err="1">
                <a:latin typeface="Courier" pitchFamily="2" charset="0"/>
              </a:rPr>
              <a:t>it.foo</a:t>
            </a:r>
            <a:r>
              <a:rPr lang="en-US" sz="1500" dirty="0">
                <a:latin typeface="Courier" pitchFamily="2" charset="0"/>
              </a:rPr>
              <a:t>(2))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print(</a:t>
            </a:r>
            <a:r>
              <a:rPr lang="en-US" sz="1500" dirty="0" err="1">
                <a:latin typeface="Courier" pitchFamily="2" charset="0"/>
              </a:rPr>
              <a:t>it.bar</a:t>
            </a:r>
            <a:r>
              <a:rPr lang="en-US" sz="1500" dirty="0">
                <a:latin typeface="Courier" pitchFamily="2" charset="0"/>
              </a:rPr>
              <a:t>(3))</a:t>
            </a:r>
            <a:br>
              <a:rPr lang="en-US" sz="1500" dirty="0">
                <a:latin typeface="Courier" pitchFamily="2" charset="0"/>
              </a:rPr>
            </a:br>
            <a:r>
              <a:rPr lang="en-US" sz="1500" dirty="0">
                <a:latin typeface="Courier" pitchFamily="2" charset="0"/>
              </a:rPr>
              <a:t>print(it)</a:t>
            </a:r>
            <a:endParaRPr lang="en-US" sz="1500" dirty="0">
              <a:solidFill>
                <a:schemeClr val="tx1"/>
              </a:solidFill>
              <a:latin typeface="Courier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FBB526-342F-CECB-1973-7DB9DF810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dirty="0"/>
              <a:t>Exercise</a:t>
            </a:r>
          </a:p>
        </p:txBody>
      </p:sp>
    </p:spTree>
    <p:extLst>
      <p:ext uri="{BB962C8B-B14F-4D97-AF65-F5344CB8AC3E}">
        <p14:creationId xmlns:p14="http://schemas.microsoft.com/office/powerpoint/2010/main" val="667428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7AF4C-76D8-7E44-8886-70F3750BD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Programming as a way of thinking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AA413-4689-EE42-BAFE-9B40E4462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Decomposition</a:t>
            </a:r>
          </a:p>
          <a:p>
            <a:pPr lvl="1"/>
            <a:r>
              <a:rPr lang="en-US" dirty="0"/>
              <a:t>what does a problem remind you of</a:t>
            </a:r>
          </a:p>
          <a:p>
            <a:pPr lvl="1"/>
            <a:r>
              <a:rPr lang="en-US" dirty="0"/>
              <a:t>how can you reduce it to smaller, coherent pieces</a:t>
            </a:r>
          </a:p>
          <a:p>
            <a:pPr lvl="1"/>
            <a:endParaRPr lang="en-US" dirty="0"/>
          </a:p>
          <a:p>
            <a:r>
              <a:rPr lang="en-US" dirty="0"/>
              <a:t>Abstraction: </a:t>
            </a:r>
          </a:p>
          <a:p>
            <a:pPr lvl="1"/>
            <a:r>
              <a:rPr lang="en-US" dirty="0"/>
              <a:t>remove low-level details so you can focus on more important things</a:t>
            </a:r>
          </a:p>
          <a:p>
            <a:pPr lvl="1"/>
            <a:endParaRPr lang="en-US" dirty="0"/>
          </a:p>
          <a:p>
            <a:r>
              <a:rPr lang="en-US" dirty="0"/>
              <a:t>Testing</a:t>
            </a:r>
          </a:p>
          <a:p>
            <a:pPr lvl="1"/>
            <a:r>
              <a:rPr lang="en-US" dirty="0"/>
              <a:t>how do you know if something works</a:t>
            </a:r>
          </a:p>
          <a:p>
            <a:pPr lvl="1"/>
            <a:endParaRPr lang="en-US" dirty="0"/>
          </a:p>
          <a:p>
            <a:r>
              <a:rPr lang="en-US" dirty="0"/>
              <a:t>Debugging</a:t>
            </a:r>
          </a:p>
          <a:p>
            <a:pPr lvl="1"/>
            <a:r>
              <a:rPr lang="en-US" dirty="0"/>
              <a:t>how to isolate where the problem is</a:t>
            </a:r>
          </a:p>
          <a:p>
            <a:pPr lvl="1"/>
            <a:endParaRPr lang="en-US" dirty="0"/>
          </a:p>
          <a:p>
            <a:r>
              <a:rPr lang="en-US" dirty="0"/>
              <a:t>Communication</a:t>
            </a:r>
          </a:p>
          <a:p>
            <a:pPr lvl="1"/>
            <a:r>
              <a:rPr lang="en-US" dirty="0"/>
              <a:t>how to explain what you did </a:t>
            </a:r>
          </a:p>
        </p:txBody>
      </p:sp>
    </p:spTree>
    <p:extLst>
      <p:ext uri="{BB962C8B-B14F-4D97-AF65-F5344CB8AC3E}">
        <p14:creationId xmlns:p14="http://schemas.microsoft.com/office/powerpoint/2010/main" val="785789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D0CC3-CE43-3447-983E-F2E7F8580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8EAF2-3EBC-324B-B6C3-4FC8E6AA68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73352"/>
            <a:ext cx="4343400" cy="4718304"/>
          </a:xfrm>
        </p:spPr>
        <p:txBody>
          <a:bodyPr>
            <a:noAutofit/>
          </a:bodyPr>
          <a:lstStyle/>
          <a:p>
            <a:r>
              <a:rPr lang="en-US" dirty="0"/>
              <a:t>Assume you want to simulate the following:</a:t>
            </a:r>
          </a:p>
          <a:p>
            <a:pPr lvl="1"/>
            <a:r>
              <a:rPr lang="en-US" sz="2400" dirty="0"/>
              <a:t>there are a group of people</a:t>
            </a:r>
          </a:p>
          <a:p>
            <a:pPr lvl="1"/>
            <a:r>
              <a:rPr lang="en-US" sz="2400" dirty="0"/>
              <a:t>every person has a closet full of clothes</a:t>
            </a:r>
          </a:p>
          <a:p>
            <a:pPr lvl="1"/>
            <a:r>
              <a:rPr lang="en-US" sz="2400" dirty="0"/>
              <a:t>they each choose clothes on any given day based on the weather and their personal preferences</a:t>
            </a:r>
          </a:p>
          <a:p>
            <a:pPr lvl="1"/>
            <a:r>
              <a:rPr lang="en-US" sz="2400" dirty="0"/>
              <a:t>when they all see each other something happens based on what each of them chose</a:t>
            </a:r>
            <a:endParaRPr lang="en-US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1E1825-F453-0974-FAFF-707D4187AB1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267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D0CC3-CE43-3447-983E-F2E7F8580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8EAF2-3EBC-324B-B6C3-4FC8E6AA68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73352"/>
            <a:ext cx="4343400" cy="4718304"/>
          </a:xfrm>
        </p:spPr>
        <p:txBody>
          <a:bodyPr>
            <a:noAutofit/>
          </a:bodyPr>
          <a:lstStyle/>
          <a:p>
            <a:r>
              <a:rPr lang="en-US" sz="2800" dirty="0"/>
              <a:t>Assume you want to simulate the following:</a:t>
            </a:r>
          </a:p>
          <a:p>
            <a:pPr lvl="1"/>
            <a:r>
              <a:rPr lang="en-US" sz="2400" dirty="0"/>
              <a:t>there are 2 people</a:t>
            </a:r>
          </a:p>
          <a:p>
            <a:pPr lvl="1"/>
            <a:r>
              <a:rPr lang="en-US" sz="2400" dirty="0"/>
              <a:t>each person has a collection of 4 shirts: red, blue, green, yellow</a:t>
            </a:r>
          </a:p>
          <a:p>
            <a:pPr lvl="1"/>
            <a:r>
              <a:rPr lang="en-US" sz="2400" dirty="0"/>
              <a:t>every day for 5 days the two people randomly choose a shirt to wear</a:t>
            </a:r>
          </a:p>
          <a:p>
            <a:pPr lvl="1"/>
            <a:r>
              <a:rPr lang="en-US" sz="2400" dirty="0"/>
              <a:t>a special message is displayed on any day when both people wear the same color shirt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1E1825-F453-0974-FAFF-707D4187AB1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B6B8B6-5798-CDD4-DF13-C34B48A9D9CC}"/>
              </a:ext>
            </a:extLst>
          </p:cNvPr>
          <p:cNvSpPr/>
          <p:nvPr/>
        </p:nvSpPr>
        <p:spPr>
          <a:xfrm>
            <a:off x="4572000" y="1673352"/>
            <a:ext cx="4114800" cy="48013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---------- Day 1 ----------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has a blue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Bob has a green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---------- Day 2 ----------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has a red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Bob has a blue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---------- Day 3 ----------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has a yellow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Bob has a red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---------- Day 4 ----------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has a red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Bob has a red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and Bob are wearing the same color shirt!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---------- Day 5 ----------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Alice has a red shirt</a:t>
            </a:r>
          </a:p>
          <a:p>
            <a:r>
              <a:rPr lang="en-US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alibri" panose="020F0502020204030204" pitchFamily="34" charset="0"/>
              </a:rPr>
              <a:t>Bob has a blue shirt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AD5DC5-9A62-C991-54B4-B759CEE7AFDA}"/>
              </a:ext>
            </a:extLst>
          </p:cNvPr>
          <p:cNvSpPr/>
          <p:nvPr/>
        </p:nvSpPr>
        <p:spPr>
          <a:xfrm>
            <a:off x="5181600" y="152400"/>
            <a:ext cx="3857625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*without using classes* </a:t>
            </a:r>
            <a:r>
              <a:rPr lang="en-US" sz="2000" dirty="0"/>
              <a:t>write a program that behaves like this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EBCF24-A67A-7601-30F2-030BB3AD39DA}"/>
              </a:ext>
            </a:extLst>
          </p:cNvPr>
          <p:cNvSpPr/>
          <p:nvPr/>
        </p:nvSpPr>
        <p:spPr>
          <a:xfrm>
            <a:off x="5181600" y="912876"/>
            <a:ext cx="3857625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/>
              <a:t>Hint: use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randint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(0,3)</a:t>
            </a:r>
          </a:p>
        </p:txBody>
      </p:sp>
    </p:spTree>
    <p:extLst>
      <p:ext uri="{BB962C8B-B14F-4D97-AF65-F5344CB8AC3E}">
        <p14:creationId xmlns:p14="http://schemas.microsoft.com/office/powerpoint/2010/main" val="1941810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Exam">
      <a:dk1>
        <a:sysClr val="windowText" lastClr="000000"/>
      </a:dk1>
      <a:lt1>
        <a:sysClr val="window" lastClr="FFFFFF"/>
      </a:lt1>
      <a:dk2>
        <a:srgbClr val="000000"/>
      </a:dk2>
      <a:lt2>
        <a:srgbClr val="A5A5A5"/>
      </a:lt2>
      <a:accent1>
        <a:srgbClr val="A5A5A5"/>
      </a:accent1>
      <a:accent2>
        <a:srgbClr val="0070C0"/>
      </a:accent2>
      <a:accent3>
        <a:srgbClr val="00B050"/>
      </a:accent3>
      <a:accent4>
        <a:srgbClr val="FF0000"/>
      </a:accent4>
      <a:accent5>
        <a:srgbClr val="FFFFFF"/>
      </a:accent5>
      <a:accent6>
        <a:srgbClr val="FFFFFF"/>
      </a:accent6>
      <a:hlink>
        <a:srgbClr val="0070C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495FFB3-5D92-074E-B89D-542AE82BF1BE}" vid="{19B8E867-9DEE-184C-A40C-B4D7506C62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AExam</Template>
  <TotalTime>27705</TotalTime>
  <Words>1257</Words>
  <Application>Microsoft Macintosh PowerPoint</Application>
  <PresentationFormat>On-screen Show (4:3)</PresentationFormat>
  <Paragraphs>207</Paragraphs>
  <Slides>12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Consolas</vt:lpstr>
      <vt:lpstr>Courier</vt:lpstr>
      <vt:lpstr>Clarity</vt:lpstr>
      <vt:lpstr>Lecture 20: Object-Oriented Programming</vt:lpstr>
      <vt:lpstr>Review: Types in Python</vt:lpstr>
      <vt:lpstr>Review: Classes</vt:lpstr>
      <vt:lpstr>Review: Classes</vt:lpstr>
      <vt:lpstr>Review: Creating and Using Objects</vt:lpstr>
      <vt:lpstr>Exercise</vt:lpstr>
      <vt:lpstr>Programming as a way of thinking</vt:lpstr>
      <vt:lpstr>Design</vt:lpstr>
      <vt:lpstr>Design</vt:lpstr>
      <vt:lpstr>Design</vt:lpstr>
      <vt:lpstr>Exercise</vt:lpstr>
      <vt:lpstr>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Operators and Variables</dc:title>
  <dc:creator>eleanor@cs.cornell.edu</dc:creator>
  <cp:lastModifiedBy>Eleanor Birrell</cp:lastModifiedBy>
  <cp:revision>536</cp:revision>
  <cp:lastPrinted>2019-03-12T17:48:26Z</cp:lastPrinted>
  <dcterms:created xsi:type="dcterms:W3CDTF">2018-09-03T23:44:07Z</dcterms:created>
  <dcterms:modified xsi:type="dcterms:W3CDTF">2023-11-23T02:13:05Z</dcterms:modified>
</cp:coreProperties>
</file>