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56" r:id="rId2"/>
    <p:sldId id="272" r:id="rId3"/>
    <p:sldId id="509" r:id="rId4"/>
    <p:sldId id="511" r:id="rId5"/>
    <p:sldId id="510" r:id="rId6"/>
    <p:sldId id="512" r:id="rId7"/>
    <p:sldId id="513" r:id="rId8"/>
    <p:sldId id="514" r:id="rId9"/>
    <p:sldId id="515" r:id="rId10"/>
    <p:sldId id="516" r:id="rId11"/>
    <p:sldId id="502" r:id="rId12"/>
    <p:sldId id="507" r:id="rId13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696969"/>
    <a:srgbClr val="333333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48" autoAdjust="0"/>
    <p:restoredTop sz="88844" autoAdjust="0"/>
  </p:normalViewPr>
  <p:slideViewPr>
    <p:cSldViewPr>
      <p:cViewPr varScale="1">
        <p:scale>
          <a:sx n="109" d="100"/>
          <a:sy n="109" d="100"/>
        </p:scale>
        <p:origin x="1664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16902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160"/>
        <p:guide pos="28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7F19EE-4C14-416B-9A28-3D9B2AE65E04}" type="datetimeFigureOut">
              <a:rPr lang="en-US" smtClean="0"/>
              <a:t>11/15/23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47E2B7-019C-47AA-8287-AB4BD1848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1646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B7EBD1-2546-431F-B565-95BCA5604CC4}" type="datetimeFigureOut">
              <a:rPr lang="en-US" smtClean="0"/>
              <a:t>11/15/23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E031AF-CC19-4E5A-831F-2BAAD17F6D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186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1306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 id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7741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Create objects of a class type</a:t>
            </a:r>
          </a:p>
          <a:p>
            <a:r>
              <a:rPr lang="en-US" dirty="0"/>
              <a:t>Invoke methods on the objects</a:t>
            </a:r>
          </a:p>
          <a:p>
            <a:endParaRPr lang="en-US" dirty="0"/>
          </a:p>
          <a:p>
            <a:r>
              <a:rPr lang="en-US" dirty="0"/>
              <a:t>This is what you've been doing with lists and dictionaries (and maybe strings)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9363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Create objects of a class type</a:t>
            </a:r>
          </a:p>
          <a:p>
            <a:r>
              <a:rPr lang="en-US" dirty="0"/>
              <a:t>Invoke methods on the objects</a:t>
            </a:r>
          </a:p>
          <a:p>
            <a:endParaRPr lang="en-US" dirty="0"/>
          </a:p>
          <a:p>
            <a:r>
              <a:rPr lang="en-US" dirty="0"/>
              <a:t>This is what you've been doing with lists and dictionaries (and maybe strings)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7075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object factory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9867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11/15/23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11/15/23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11/15/23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11/15/23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</p:spPr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11/15/23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11/15/23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18288"/>
            <a:ext cx="7086600" cy="329184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11/15/23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11/15/23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11/15/23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11/15/23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2250"/>
            <a:ext cx="9144000" cy="311150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4191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8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3F7437D-9C28-4485-8136-DE3C7521A7D8}" type="datetimeFigureOut">
              <a:rPr lang="en-US" smtClean="0"/>
              <a:t>11/15/23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924800" cy="609600"/>
          </a:xfrm>
        </p:spPr>
        <p:txBody>
          <a:bodyPr>
            <a:normAutofit/>
          </a:bodyPr>
          <a:lstStyle/>
          <a:p>
            <a:r>
              <a:rPr lang="en-US" dirty="0"/>
              <a:t>CS 51P				     November 15, 2023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492375"/>
            <a:ext cx="8458200" cy="631825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Lecture 19: Object-Oriented Programming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5800" y="4643181"/>
            <a:ext cx="7848600" cy="631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24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27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F5256FA-71A8-674F-BC2D-6BD7F9E0945F}"/>
              </a:ext>
            </a:extLst>
          </p:cNvPr>
          <p:cNvSpPr/>
          <p:nvPr/>
        </p:nvSpPr>
        <p:spPr>
          <a:xfrm>
            <a:off x="457200" y="1557337"/>
            <a:ext cx="7467600" cy="526297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class Classroom:</a:t>
            </a:r>
            <a:endParaRPr lang="en-US" sz="1600" dirty="0">
              <a:effectLst/>
              <a:latin typeface="Courier" pitchFamily="2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    def __</a:t>
            </a:r>
            <a:r>
              <a:rPr lang="en-US" sz="1600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init</a:t>
            </a:r>
            <a:r>
              <a:rPr lang="en-US" sz="16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__(self, building, room, capacity):</a:t>
            </a:r>
            <a:endParaRPr lang="en-US" sz="1600" dirty="0">
              <a:latin typeface="Courier" pitchFamily="2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r>
              <a:rPr lang="en-US" sz="1600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self.building</a:t>
            </a:r>
            <a:r>
              <a:rPr lang="en-US" sz="16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 = building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	</a:t>
            </a:r>
            <a:r>
              <a:rPr lang="en-US" sz="1600" dirty="0" err="1">
                <a:solidFill>
                  <a:srgbClr val="000000"/>
                </a:solidFill>
                <a:effectLst/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self.room_number</a:t>
            </a:r>
            <a:r>
              <a:rPr lang="en-US" sz="1600" dirty="0">
                <a:solidFill>
                  <a:srgbClr val="000000"/>
                </a:solidFill>
                <a:effectLst/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 = room</a:t>
            </a:r>
          </a:p>
          <a:p>
            <a:r>
              <a:rPr lang="en-US" sz="16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	</a:t>
            </a:r>
            <a:r>
              <a:rPr lang="en-US" sz="1600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self.capacity</a:t>
            </a:r>
            <a:r>
              <a:rPr lang="en-US" sz="16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 = capacity</a:t>
            </a:r>
            <a:endParaRPr lang="en-US" sz="1600" dirty="0">
              <a:effectLst/>
              <a:latin typeface="Courier" pitchFamily="2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 </a:t>
            </a:r>
            <a:endParaRPr lang="en-US" sz="1600" dirty="0">
              <a:effectLst/>
              <a:latin typeface="Courier" pitchFamily="2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    def __</a:t>
            </a:r>
            <a:r>
              <a:rPr lang="en-US" sz="1600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str</a:t>
            </a:r>
            <a:r>
              <a:rPr lang="en-US" sz="16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__(self):</a:t>
            </a:r>
          </a:p>
          <a:p>
            <a:r>
              <a:rPr lang="en-US" sz="16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    	return(</a:t>
            </a:r>
            <a:r>
              <a:rPr lang="en-US" sz="1600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self.building</a:t>
            </a:r>
            <a:r>
              <a:rPr lang="en-US" sz="16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 + </a:t>
            </a:r>
            <a:r>
              <a:rPr lang="en-US" sz="1600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self.room_number</a:t>
            </a:r>
            <a:r>
              <a:rPr lang="en-US" sz="16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 +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              ", capacity " + </a:t>
            </a:r>
            <a:r>
              <a:rPr lang="en-US" sz="1600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str</a:t>
            </a:r>
            <a:r>
              <a:rPr lang="en-US" sz="16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self.capacity</a:t>
            </a:r>
            <a:r>
              <a:rPr lang="en-US" sz="16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))</a:t>
            </a:r>
          </a:p>
          <a:p>
            <a:endParaRPr lang="en-US" sz="1600" dirty="0">
              <a:solidFill>
                <a:srgbClr val="000000"/>
              </a:solidFill>
              <a:latin typeface="Courier" pitchFamily="2" charset="0"/>
              <a:ea typeface="MS Mincho" panose="02020609040205080304" pitchFamily="49" charset="-128"/>
              <a:cs typeface="Calibri" panose="020F0502020204030204" pitchFamily="34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    def </a:t>
            </a:r>
            <a:r>
              <a:rPr lang="en-US" sz="1600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get_building</a:t>
            </a:r>
            <a:r>
              <a:rPr lang="en-US" sz="16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(self):</a:t>
            </a:r>
            <a:endParaRPr lang="en-US" sz="1600" dirty="0">
              <a:latin typeface="Courier" pitchFamily="2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	 return </a:t>
            </a:r>
            <a:r>
              <a:rPr lang="en-US" sz="1600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self.building</a:t>
            </a:r>
            <a:endParaRPr lang="en-US" sz="1600" dirty="0">
              <a:latin typeface="Courier" pitchFamily="2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    </a:t>
            </a:r>
            <a:endParaRPr lang="en-US" sz="1600" dirty="0">
              <a:latin typeface="Courier" pitchFamily="2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    def </a:t>
            </a:r>
            <a:r>
              <a:rPr lang="en-US" sz="1600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get_room_number</a:t>
            </a:r>
            <a:r>
              <a:rPr lang="en-US" sz="16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(self):</a:t>
            </a:r>
            <a:endParaRPr lang="en-US" sz="1600" dirty="0">
              <a:latin typeface="Courier" pitchFamily="2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lvl="1"/>
            <a:r>
              <a:rPr lang="en-US" sz="16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	 return </a:t>
            </a:r>
            <a:r>
              <a:rPr lang="en-US" sz="1600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self.room_number</a:t>
            </a:r>
            <a:endParaRPr lang="en-US" sz="1600" dirty="0">
              <a:latin typeface="Courier" pitchFamily="2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    def </a:t>
            </a:r>
            <a:r>
              <a:rPr lang="en-US" sz="1600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set_capacity</a:t>
            </a:r>
            <a:r>
              <a:rPr lang="en-US" sz="16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(self, capacity):</a:t>
            </a:r>
            <a:endParaRPr lang="en-US" sz="1600" dirty="0">
              <a:latin typeface="Courier" pitchFamily="2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	 </a:t>
            </a:r>
            <a:r>
              <a:rPr lang="en-US" sz="1600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self.capacity</a:t>
            </a:r>
            <a:r>
              <a:rPr lang="en-US" sz="16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 = capacity</a:t>
            </a:r>
          </a:p>
          <a:p>
            <a:endParaRPr lang="en-US" sz="1600" dirty="0">
              <a:solidFill>
                <a:srgbClr val="000000"/>
              </a:solidFill>
              <a:latin typeface="Courier" pitchFamily="2" charset="0"/>
              <a:ea typeface="MS Mincho" panose="02020609040205080304" pitchFamily="49" charset="-128"/>
              <a:cs typeface="Calibri" panose="020F0502020204030204" pitchFamily="34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    def </a:t>
            </a:r>
            <a:r>
              <a:rPr lang="en-US" sz="1600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check_capacity</a:t>
            </a:r>
            <a:r>
              <a:rPr lang="en-US" sz="16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(self, num):</a:t>
            </a:r>
          </a:p>
          <a:p>
            <a:r>
              <a:rPr lang="en-US" sz="16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        return num &lt;= </a:t>
            </a:r>
            <a:r>
              <a:rPr lang="en-US" sz="1600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self.capacity</a:t>
            </a:r>
            <a:endParaRPr lang="en-US" sz="1600" dirty="0">
              <a:solidFill>
                <a:srgbClr val="000000"/>
              </a:solidFill>
              <a:latin typeface="Courier" pitchFamily="2" charset="0"/>
              <a:ea typeface="MS Mincho" panose="02020609040205080304" pitchFamily="49" charset="-128"/>
              <a:cs typeface="Calibri" panose="020F050202020403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13697E-6170-BA42-B5B7-8E465EDF1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Methods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6F7F842-1B68-AE42-81C4-871E283EA0C0}"/>
              </a:ext>
            </a:extLst>
          </p:cNvPr>
          <p:cNvGrpSpPr/>
          <p:nvPr/>
        </p:nvGrpSpPr>
        <p:grpSpPr>
          <a:xfrm>
            <a:off x="5105400" y="5181600"/>
            <a:ext cx="3862886" cy="923330"/>
            <a:chOff x="4601441" y="4207876"/>
            <a:chExt cx="3862886" cy="923330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BDE862EE-2D03-8A48-8E5D-7BB2129FE4EC}"/>
                </a:ext>
              </a:extLst>
            </p:cNvPr>
            <p:cNvSpPr txBox="1"/>
            <p:nvPr/>
          </p:nvSpPr>
          <p:spPr>
            <a:xfrm>
              <a:off x="4971063" y="4207876"/>
              <a:ext cx="3493264" cy="923330"/>
            </a:xfrm>
            <a:prstGeom prst="rect">
              <a:avLst/>
            </a:prstGeom>
            <a:ln w="3810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/>
                <a:t>methods that modify the current </a:t>
              </a:r>
            </a:p>
            <a:p>
              <a:r>
                <a:rPr lang="en-US" dirty="0"/>
                <a:t>value in an attribute are called </a:t>
              </a:r>
            </a:p>
            <a:p>
              <a:r>
                <a:rPr lang="en-US" b="1" dirty="0">
                  <a:solidFill>
                    <a:schemeClr val="accent2"/>
                  </a:solidFill>
                </a:rPr>
                <a:t>setter</a:t>
              </a:r>
              <a:r>
                <a:rPr lang="en-US" dirty="0"/>
                <a:t> or </a:t>
              </a:r>
              <a:r>
                <a:rPr lang="en-US" b="1" dirty="0">
                  <a:solidFill>
                    <a:schemeClr val="accent2"/>
                  </a:solidFill>
                </a:rPr>
                <a:t>mutator</a:t>
              </a:r>
              <a:r>
                <a:rPr lang="en-US" dirty="0"/>
                <a:t> methods</a:t>
              </a:r>
            </a:p>
          </p:txBody>
        </p: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493AFA0B-D5C0-7B47-B0DE-6EA66350DF52}"/>
                </a:ext>
              </a:extLst>
            </p:cNvPr>
            <p:cNvCxnSpPr>
              <a:cxnSpLocks/>
              <a:stCxn id="17" idx="1"/>
            </p:cNvCxnSpPr>
            <p:nvPr/>
          </p:nvCxnSpPr>
          <p:spPr>
            <a:xfrm flipH="1">
              <a:off x="4601441" y="4669541"/>
              <a:ext cx="369622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9BED451D-16CE-4E45-8640-77976B0696CA}"/>
              </a:ext>
            </a:extLst>
          </p:cNvPr>
          <p:cNvGrpSpPr/>
          <p:nvPr/>
        </p:nvGrpSpPr>
        <p:grpSpPr>
          <a:xfrm>
            <a:off x="3886201" y="4114800"/>
            <a:ext cx="4501182" cy="923330"/>
            <a:chOff x="3886201" y="4207876"/>
            <a:chExt cx="4501182" cy="92333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6F934756-C0AA-AE4A-9B56-313C4365F1E1}"/>
                </a:ext>
              </a:extLst>
            </p:cNvPr>
            <p:cNvGrpSpPr/>
            <p:nvPr/>
          </p:nvGrpSpPr>
          <p:grpSpPr>
            <a:xfrm>
              <a:off x="3886201" y="4207876"/>
              <a:ext cx="4501182" cy="923330"/>
              <a:chOff x="1020128" y="1302156"/>
              <a:chExt cx="4501182" cy="923330"/>
            </a:xfrm>
          </p:grpSpPr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5D8B459-E1D8-DA4F-8626-6724FFE8E1FA}"/>
                  </a:ext>
                </a:extLst>
              </p:cNvPr>
              <p:cNvSpPr txBox="1"/>
              <p:nvPr/>
            </p:nvSpPr>
            <p:spPr>
              <a:xfrm>
                <a:off x="2104990" y="1302156"/>
                <a:ext cx="3416320" cy="923330"/>
              </a:xfrm>
              <a:prstGeom prst="rect">
                <a:avLst/>
              </a:prstGeom>
              <a:ln w="38100"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r>
                  <a:rPr lang="en-US" dirty="0"/>
                  <a:t>methods that return the current </a:t>
                </a:r>
              </a:p>
              <a:p>
                <a:r>
                  <a:rPr lang="en-US" dirty="0"/>
                  <a:t>value in an attribute are called </a:t>
                </a:r>
              </a:p>
              <a:p>
                <a:r>
                  <a:rPr lang="en-US" b="1" dirty="0">
                    <a:solidFill>
                      <a:schemeClr val="accent2"/>
                    </a:solidFill>
                  </a:rPr>
                  <a:t>getter</a:t>
                </a:r>
                <a:r>
                  <a:rPr lang="en-US" dirty="0"/>
                  <a:t> or </a:t>
                </a:r>
                <a:r>
                  <a:rPr lang="en-US" b="1" dirty="0">
                    <a:solidFill>
                      <a:schemeClr val="accent2"/>
                    </a:solidFill>
                  </a:rPr>
                  <a:t>accessor</a:t>
                </a:r>
                <a:r>
                  <a:rPr lang="en-US" dirty="0"/>
                  <a:t> methods</a:t>
                </a:r>
              </a:p>
            </p:txBody>
          </p: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E511CAA5-2BAA-194E-A8CD-87B2346338B8}"/>
                  </a:ext>
                </a:extLst>
              </p:cNvPr>
              <p:cNvCxnSpPr>
                <a:cxnSpLocks/>
                <a:stCxn id="7" idx="1"/>
              </p:cNvCxnSpPr>
              <p:nvPr/>
            </p:nvCxnSpPr>
            <p:spPr>
              <a:xfrm flipH="1" flipV="1">
                <a:off x="1020128" y="1376183"/>
                <a:ext cx="1084862" cy="387638"/>
              </a:xfrm>
              <a:prstGeom prst="straightConnector1">
                <a:avLst/>
              </a:prstGeom>
              <a:ln w="38100">
                <a:tailEnd type="triangle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C989E97B-5026-6949-B37B-83967F4371E6}"/>
                </a:ext>
              </a:extLst>
            </p:cNvPr>
            <p:cNvCxnSpPr>
              <a:cxnSpLocks/>
              <a:stCxn id="7" idx="1"/>
            </p:cNvCxnSpPr>
            <p:nvPr/>
          </p:nvCxnSpPr>
          <p:spPr>
            <a:xfrm flipH="1">
              <a:off x="4191001" y="4669541"/>
              <a:ext cx="780062" cy="300335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ADB6B2F5-A914-5502-4D6B-1C4FA49EA8C9}"/>
              </a:ext>
            </a:extLst>
          </p:cNvPr>
          <p:cNvSpPr txBox="1"/>
          <p:nvPr/>
        </p:nvSpPr>
        <p:spPr>
          <a:xfrm>
            <a:off x="5270480" y="725269"/>
            <a:ext cx="3416320" cy="646331"/>
          </a:xfrm>
          <a:prstGeom prst="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Functions defined in a class are called </a:t>
            </a:r>
            <a:r>
              <a:rPr lang="en-US" b="1" dirty="0">
                <a:solidFill>
                  <a:schemeClr val="accent2"/>
                </a:solidFill>
              </a:rPr>
              <a:t>methods</a:t>
            </a:r>
          </a:p>
        </p:txBody>
      </p:sp>
    </p:spTree>
    <p:extLst>
      <p:ext uri="{BB962C8B-B14F-4D97-AF65-F5344CB8AC3E}">
        <p14:creationId xmlns:p14="http://schemas.microsoft.com/office/powerpoint/2010/main" val="1652029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CC09E-33EE-7242-B556-25EB99407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BB417-576D-9247-BCEC-B33DBE8536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876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Write a function </a:t>
            </a:r>
            <a:r>
              <a:rPr lang="en-US" dirty="0" err="1">
                <a:latin typeface="Courier" pitchFamily="2" charset="0"/>
              </a:rPr>
              <a:t>enough_space</a:t>
            </a:r>
            <a:r>
              <a:rPr lang="en-US" dirty="0">
                <a:latin typeface="Courier" pitchFamily="2" charset="0"/>
              </a:rPr>
              <a:t> </a:t>
            </a:r>
            <a:r>
              <a:rPr lang="en-US" dirty="0"/>
              <a:t>that takes two parameters: </a:t>
            </a:r>
            <a:r>
              <a:rPr lang="en-US" dirty="0">
                <a:latin typeface="Courier" pitchFamily="2" charset="0"/>
              </a:rPr>
              <a:t>rooms</a:t>
            </a:r>
            <a:r>
              <a:rPr lang="en-US" dirty="0"/>
              <a:t> (a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list</a:t>
            </a:r>
            <a:r>
              <a:rPr lang="en-US" dirty="0"/>
              <a:t> of </a:t>
            </a:r>
            <a:r>
              <a:rPr lang="en-US" dirty="0">
                <a:latin typeface="Courier" pitchFamily="2" charset="0"/>
              </a:rPr>
              <a:t>Classrooms</a:t>
            </a:r>
            <a:r>
              <a:rPr lang="en-US" dirty="0"/>
              <a:t>) and </a:t>
            </a:r>
            <a:r>
              <a:rPr lang="en-US" dirty="0" err="1">
                <a:latin typeface="Courier" pitchFamily="2" charset="0"/>
              </a:rPr>
              <a:t>num_people</a:t>
            </a:r>
            <a:r>
              <a:rPr lang="en-US" dirty="0">
                <a:latin typeface="Courier" pitchFamily="2" charset="0"/>
              </a:rPr>
              <a:t> </a:t>
            </a:r>
            <a:r>
              <a:rPr lang="en-US" dirty="0"/>
              <a:t>(</a:t>
            </a:r>
            <a:r>
              <a:rPr lang="en-US" dirty="0" err="1">
                <a:latin typeface="Courier" pitchFamily="2" charset="0"/>
              </a:rPr>
              <a:t>int</a:t>
            </a:r>
            <a:r>
              <a:rPr lang="en-US" dirty="0"/>
              <a:t>).  The function should return a list of rooms that have capacity greater than or equal to </a:t>
            </a:r>
            <a:r>
              <a:rPr lang="en-US" dirty="0" err="1">
                <a:latin typeface="Courier" pitchFamily="2" charset="0"/>
              </a:rPr>
              <a:t>num_people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Write a main function that creates a list of two classrooms and then calls </a:t>
            </a:r>
            <a:r>
              <a:rPr lang="en-US" dirty="0" err="1">
                <a:latin typeface="Courier" pitchFamily="2" charset="0"/>
              </a:rPr>
              <a:t>enough_space</a:t>
            </a:r>
            <a:r>
              <a:rPr lang="en-US" dirty="0">
                <a:latin typeface="Courier" pitchFamily="2" charset="0"/>
              </a:rPr>
              <a:t> </a:t>
            </a:r>
            <a:r>
              <a:rPr lang="en-US" dirty="0"/>
              <a:t>with that list and prints the results.</a:t>
            </a:r>
          </a:p>
        </p:txBody>
      </p:sp>
    </p:spTree>
    <p:extLst>
      <p:ext uri="{BB962C8B-B14F-4D97-AF65-F5344CB8AC3E}">
        <p14:creationId xmlns:p14="http://schemas.microsoft.com/office/powerpoint/2010/main" val="16630862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C6D71-9F5D-AD46-8ECB-C4D12142D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5CF851-13E0-5144-8F19-9EEC43D23D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Modify your class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Rectangle</a:t>
            </a:r>
            <a:r>
              <a:rPr lang="en-US" dirty="0"/>
              <a:t> to add an additional method area that returns the area of the rectangle</a:t>
            </a:r>
          </a:p>
          <a:p>
            <a:endParaRPr lang="en-US" dirty="0"/>
          </a:p>
          <a:p>
            <a:r>
              <a:rPr lang="en-US" dirty="0"/>
              <a:t>Write a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main</a:t>
            </a:r>
            <a:r>
              <a:rPr lang="en-US" dirty="0"/>
              <a:t> function that creates two rectangles, uses the area method to compute the area of each and then prints which one is bigger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100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Types in Python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Primitive Types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/>
              <a:t>int</a:t>
            </a:r>
            <a:endParaRPr lang="en-US" dirty="0"/>
          </a:p>
          <a:p>
            <a:r>
              <a:rPr lang="en-US" dirty="0"/>
              <a:t>float</a:t>
            </a:r>
          </a:p>
          <a:p>
            <a:r>
              <a:rPr lang="en-US" dirty="0"/>
              <a:t>bool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2400" dirty="0"/>
              <a:t>Objects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list</a:t>
            </a:r>
          </a:p>
          <a:p>
            <a:r>
              <a:rPr lang="en-US" dirty="0"/>
              <a:t>dictionary</a:t>
            </a:r>
          </a:p>
          <a:p>
            <a:endParaRPr lang="en-US" dirty="0"/>
          </a:p>
          <a:p>
            <a:r>
              <a:rPr lang="en-US" dirty="0"/>
              <a:t>Create your own</a:t>
            </a:r>
            <a:r>
              <a:rPr lang="mr-IN" dirty="0"/>
              <a:t>…</a:t>
            </a:r>
            <a:endParaRPr lang="en-US" dirty="0"/>
          </a:p>
        </p:txBody>
      </p:sp>
      <p:grpSp>
        <p:nvGrpSpPr>
          <p:cNvPr id="45" name="Group 44"/>
          <p:cNvGrpSpPr/>
          <p:nvPr/>
        </p:nvGrpSpPr>
        <p:grpSpPr>
          <a:xfrm>
            <a:off x="2459204" y="4349440"/>
            <a:ext cx="1731796" cy="1446225"/>
            <a:chOff x="2459204" y="4501840"/>
            <a:chExt cx="1731796" cy="1446225"/>
          </a:xfrm>
        </p:grpSpPr>
        <p:sp>
          <p:nvSpPr>
            <p:cNvPr id="8" name="TextBox 7"/>
            <p:cNvSpPr txBox="1"/>
            <p:nvPr/>
          </p:nvSpPr>
          <p:spPr>
            <a:xfrm flipH="1">
              <a:off x="2459204" y="4501840"/>
              <a:ext cx="342163" cy="461665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nsolas" charset="0"/>
                  <a:ea typeface="Consolas" charset="0"/>
                  <a:cs typeface="Consolas" charset="0"/>
                </a:rPr>
                <a:t>x</a:t>
              </a:r>
            </a:p>
          </p:txBody>
        </p:sp>
        <p:cxnSp>
          <p:nvCxnSpPr>
            <p:cNvPr id="9" name="Straight Arrow Connector 8"/>
            <p:cNvCxnSpPr>
              <a:stCxn id="8" idx="2"/>
              <a:endCxn id="14" idx="0"/>
            </p:cNvCxnSpPr>
            <p:nvPr/>
          </p:nvCxnSpPr>
          <p:spPr>
            <a:xfrm>
              <a:off x="2630285" y="4963505"/>
              <a:ext cx="759830" cy="522895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grpSp>
          <p:nvGrpSpPr>
            <p:cNvPr id="10" name="Group 9"/>
            <p:cNvGrpSpPr/>
            <p:nvPr/>
          </p:nvGrpSpPr>
          <p:grpSpPr>
            <a:xfrm>
              <a:off x="3466315" y="4501840"/>
              <a:ext cx="724685" cy="984560"/>
              <a:chOff x="5088129" y="1748135"/>
              <a:chExt cx="724685" cy="984560"/>
            </a:xfrm>
          </p:grpSpPr>
          <p:sp>
            <p:nvSpPr>
              <p:cNvPr id="11" name="TextBox 10"/>
              <p:cNvSpPr txBox="1"/>
              <p:nvPr/>
            </p:nvSpPr>
            <p:spPr>
              <a:xfrm>
                <a:off x="5458230" y="1748135"/>
                <a:ext cx="354584" cy="461665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latin typeface="Consolas" charset="0"/>
                    <a:ea typeface="Consolas" charset="0"/>
                    <a:cs typeface="Consolas" charset="0"/>
                  </a:rPr>
                  <a:t>y</a:t>
                </a:r>
              </a:p>
            </p:txBody>
          </p:sp>
          <p:cxnSp>
            <p:nvCxnSpPr>
              <p:cNvPr id="12" name="Straight Arrow Connector 11"/>
              <p:cNvCxnSpPr>
                <a:stCxn id="11" idx="2"/>
                <a:endCxn id="14" idx="0"/>
              </p:cNvCxnSpPr>
              <p:nvPr/>
            </p:nvCxnSpPr>
            <p:spPr>
              <a:xfrm flipH="1">
                <a:off x="5088129" y="2209800"/>
                <a:ext cx="547393" cy="522895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4" name="TextBox 13"/>
            <p:cNvSpPr txBox="1"/>
            <p:nvPr/>
          </p:nvSpPr>
          <p:spPr>
            <a:xfrm>
              <a:off x="3086233" y="5486400"/>
              <a:ext cx="607763" cy="46166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400"/>
                <a:t>5</a:t>
              </a:r>
              <a:endParaRPr lang="en-US" sz="2400" dirty="0"/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167327" y="4343400"/>
            <a:ext cx="2081973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>
                <a:latin typeface="Consolas" charset="0"/>
                <a:ea typeface="Consolas" charset="0"/>
                <a:cs typeface="Consolas" charset="0"/>
              </a:rPr>
              <a:t>x = 5</a:t>
            </a:r>
          </a:p>
          <a:p>
            <a:r>
              <a:rPr lang="en-US" sz="2400" dirty="0">
                <a:latin typeface="Consolas" charset="0"/>
                <a:ea typeface="Consolas" charset="0"/>
                <a:cs typeface="Consolas" charset="0"/>
              </a:rPr>
              <a:t>y = 5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830320" y="4343400"/>
            <a:ext cx="2081973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>
                <a:latin typeface="Consolas" charset="0"/>
                <a:ea typeface="Consolas" charset="0"/>
                <a:cs typeface="Consolas" charset="0"/>
              </a:rPr>
              <a:t>x = [5]</a:t>
            </a:r>
          </a:p>
          <a:p>
            <a:r>
              <a:rPr lang="en-US" sz="2400" dirty="0">
                <a:latin typeface="Consolas" charset="0"/>
                <a:ea typeface="Consolas" charset="0"/>
                <a:cs typeface="Consolas" charset="0"/>
              </a:rPr>
              <a:t>y = [5]</a:t>
            </a:r>
          </a:p>
        </p:txBody>
      </p:sp>
      <p:grpSp>
        <p:nvGrpSpPr>
          <p:cNvPr id="46" name="Group 45"/>
          <p:cNvGrpSpPr/>
          <p:nvPr/>
        </p:nvGrpSpPr>
        <p:grpSpPr>
          <a:xfrm>
            <a:off x="7300193" y="4349440"/>
            <a:ext cx="1386607" cy="1446225"/>
            <a:chOff x="7300193" y="4501840"/>
            <a:chExt cx="1386607" cy="1446225"/>
          </a:xfrm>
        </p:grpSpPr>
        <p:sp>
          <p:nvSpPr>
            <p:cNvPr id="31" name="TextBox 30"/>
            <p:cNvSpPr txBox="1"/>
            <p:nvPr/>
          </p:nvSpPr>
          <p:spPr>
            <a:xfrm flipH="1">
              <a:off x="7432992" y="4501840"/>
              <a:ext cx="342163" cy="461665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nsolas" charset="0"/>
                  <a:ea typeface="Consolas" charset="0"/>
                  <a:cs typeface="Consolas" charset="0"/>
                </a:rPr>
                <a:t>x</a:t>
              </a:r>
            </a:p>
          </p:txBody>
        </p:sp>
        <p:cxnSp>
          <p:nvCxnSpPr>
            <p:cNvPr id="32" name="Straight Arrow Connector 31"/>
            <p:cNvCxnSpPr>
              <a:stCxn id="31" idx="2"/>
              <a:endCxn id="36" idx="0"/>
            </p:cNvCxnSpPr>
            <p:nvPr/>
          </p:nvCxnSpPr>
          <p:spPr>
            <a:xfrm>
              <a:off x="7604073" y="4963505"/>
              <a:ext cx="2" cy="522895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7300193" y="5486400"/>
              <a:ext cx="607763" cy="46166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[5]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 flipH="1">
              <a:off x="8211836" y="4501840"/>
              <a:ext cx="342163" cy="461665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nsolas" charset="0"/>
                  <a:ea typeface="Consolas" charset="0"/>
                  <a:cs typeface="Consolas" charset="0"/>
                </a:rPr>
                <a:t>y</a:t>
              </a:r>
            </a:p>
          </p:txBody>
        </p:sp>
        <p:cxnSp>
          <p:nvCxnSpPr>
            <p:cNvPr id="43" name="Straight Arrow Connector 42"/>
            <p:cNvCxnSpPr/>
            <p:nvPr/>
          </p:nvCxnSpPr>
          <p:spPr>
            <a:xfrm>
              <a:off x="8382917" y="4963505"/>
              <a:ext cx="2" cy="522895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4" name="TextBox 43"/>
            <p:cNvSpPr txBox="1"/>
            <p:nvPr/>
          </p:nvSpPr>
          <p:spPr>
            <a:xfrm>
              <a:off x="8079037" y="5486400"/>
              <a:ext cx="607763" cy="46166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[5]</a:t>
              </a:r>
            </a:p>
          </p:txBody>
        </p: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189A7FE1-8FD4-3446-98A3-C4516C5BFFF1}"/>
              </a:ext>
            </a:extLst>
          </p:cNvPr>
          <p:cNvSpPr txBox="1"/>
          <p:nvPr/>
        </p:nvSpPr>
        <p:spPr>
          <a:xfrm>
            <a:off x="168175" y="5288340"/>
            <a:ext cx="2081973" cy="1569660"/>
          </a:xfrm>
          <a:prstGeom prst="rect">
            <a:avLst/>
          </a:prstGeom>
          <a:ln w="26424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>
                <a:latin typeface="Consolas" charset="0"/>
                <a:ea typeface="Consolas" charset="0"/>
                <a:cs typeface="Consolas" charset="0"/>
              </a:rPr>
              <a:t>&gt;&gt;&gt; x == y</a:t>
            </a:r>
          </a:p>
          <a:p>
            <a:r>
              <a:rPr lang="en-US" sz="2400" dirty="0">
                <a:latin typeface="Consolas" charset="0"/>
                <a:ea typeface="Consolas" charset="0"/>
                <a:cs typeface="Consolas" charset="0"/>
              </a:rPr>
              <a:t>True</a:t>
            </a:r>
          </a:p>
          <a:p>
            <a:r>
              <a:rPr lang="en-US" sz="2400" dirty="0">
                <a:latin typeface="Consolas" charset="0"/>
                <a:ea typeface="Consolas" charset="0"/>
                <a:cs typeface="Consolas" charset="0"/>
              </a:rPr>
              <a:t>&gt;&gt;&gt; x is y</a:t>
            </a:r>
          </a:p>
          <a:p>
            <a:r>
              <a:rPr lang="en-US" sz="2400" dirty="0">
                <a:latin typeface="Consolas" charset="0"/>
                <a:ea typeface="Consolas" charset="0"/>
                <a:cs typeface="Consolas" charset="0"/>
              </a:rPr>
              <a:t>True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2E2D941-94B0-3D46-B313-D06F496FE42E}"/>
              </a:ext>
            </a:extLst>
          </p:cNvPr>
          <p:cNvSpPr txBox="1"/>
          <p:nvPr/>
        </p:nvSpPr>
        <p:spPr>
          <a:xfrm>
            <a:off x="4826478" y="5286696"/>
            <a:ext cx="2081973" cy="1569660"/>
          </a:xfrm>
          <a:prstGeom prst="rect">
            <a:avLst/>
          </a:prstGeom>
          <a:ln w="26424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>
                <a:latin typeface="Consolas" charset="0"/>
                <a:ea typeface="Consolas" charset="0"/>
                <a:cs typeface="Consolas" charset="0"/>
              </a:rPr>
              <a:t>&gt;&gt;&gt; x == y</a:t>
            </a:r>
          </a:p>
          <a:p>
            <a:r>
              <a:rPr lang="en-US" sz="2400" dirty="0">
                <a:latin typeface="Consolas" charset="0"/>
                <a:ea typeface="Consolas" charset="0"/>
                <a:cs typeface="Consolas" charset="0"/>
              </a:rPr>
              <a:t>True</a:t>
            </a:r>
          </a:p>
          <a:p>
            <a:r>
              <a:rPr lang="en-US" sz="2400" dirty="0">
                <a:latin typeface="Consolas" charset="0"/>
                <a:ea typeface="Consolas" charset="0"/>
                <a:cs typeface="Consolas" charset="0"/>
              </a:rPr>
              <a:t>&gt;&gt;&gt; x is y</a:t>
            </a:r>
          </a:p>
          <a:p>
            <a:r>
              <a:rPr lang="en-US" sz="2400" dirty="0">
                <a:latin typeface="Consolas" charset="0"/>
                <a:ea typeface="Consolas" charset="0"/>
                <a:cs typeface="Consolas" charset="0"/>
              </a:rPr>
              <a:t>False</a:t>
            </a:r>
          </a:p>
        </p:txBody>
      </p:sp>
    </p:spTree>
    <p:extLst>
      <p:ext uri="{BB962C8B-B14F-4D97-AF65-F5344CB8AC3E}">
        <p14:creationId xmlns:p14="http://schemas.microsoft.com/office/powerpoint/2010/main" val="808076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uiExpand="1" build="p"/>
      <p:bldP spid="6" grpId="0" build="p"/>
      <p:bldP spid="7" grpId="0" uiExpand="1" build="p"/>
      <p:bldP spid="7" grpId="1" uiExpand="1" build="p"/>
      <p:bldP spid="30" grpId="0" animBg="1"/>
      <p:bldP spid="37" grpId="0" animBg="1"/>
      <p:bldP spid="23" grpId="0" animBg="1"/>
      <p:bldP spid="2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91FD0-AD77-6844-99CD-B1564442A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class: programmer-defined type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C6640D-ED12-2D48-A0DD-74850E5B1D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Defining a type:</a:t>
            </a:r>
          </a:p>
          <a:p>
            <a:pPr lvl="1"/>
            <a:r>
              <a:rPr lang="en-US" b="1" dirty="0">
                <a:solidFill>
                  <a:schemeClr val="accent2"/>
                </a:solidFill>
              </a:rPr>
              <a:t>Step 1: </a:t>
            </a:r>
            <a:r>
              <a:rPr lang="en-US" dirty="0"/>
              <a:t>how would you describe it?  what distinguishes one object of this type from another?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Example: Classroom type</a:t>
            </a:r>
          </a:p>
          <a:p>
            <a:pPr lvl="1"/>
            <a:r>
              <a:rPr lang="en-US" dirty="0"/>
              <a:t>attributes: building, room number, capacity, accessible</a:t>
            </a:r>
          </a:p>
        </p:txBody>
      </p:sp>
    </p:spTree>
    <p:extLst>
      <p:ext uri="{BB962C8B-B14F-4D97-AF65-F5344CB8AC3E}">
        <p14:creationId xmlns:p14="http://schemas.microsoft.com/office/powerpoint/2010/main" val="178852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EB54B-7E03-54EE-5B74-C27D172990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Syntax: Defining a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769A72-D98D-2299-BE10-7C045C80E0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3F8F2B6-1D32-5C81-BC87-41DBAEC2A9DD}"/>
              </a:ext>
            </a:extLst>
          </p:cNvPr>
          <p:cNvSpPr/>
          <p:nvPr/>
        </p:nvSpPr>
        <p:spPr>
          <a:xfrm>
            <a:off x="1104900" y="2690336"/>
            <a:ext cx="6934200" cy="1477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class Classroom:</a:t>
            </a:r>
          </a:p>
          <a:p>
            <a:endParaRPr lang="en-US" dirty="0">
              <a:solidFill>
                <a:srgbClr val="000000"/>
              </a:solidFill>
              <a:latin typeface="Courier" pitchFamily="2" charset="0"/>
              <a:ea typeface="MS Mincho" panose="02020609040205080304" pitchFamily="49" charset="-128"/>
              <a:cs typeface="Calibri" panose="020F0502020204030204" pitchFamily="34" charset="0"/>
            </a:endParaRPr>
          </a:p>
          <a:p>
            <a:endParaRPr lang="en-US" dirty="0">
              <a:solidFill>
                <a:srgbClr val="000000"/>
              </a:solidFill>
              <a:latin typeface="Courier" pitchFamily="2" charset="0"/>
              <a:ea typeface="MS Mincho" panose="02020609040205080304" pitchFamily="49" charset="-128"/>
              <a:cs typeface="Calibri" panose="020F0502020204030204" pitchFamily="34" charset="0"/>
            </a:endParaRPr>
          </a:p>
          <a:p>
            <a:endParaRPr lang="en-US" dirty="0">
              <a:solidFill>
                <a:srgbClr val="000000"/>
              </a:solidFill>
              <a:latin typeface="Courier" pitchFamily="2" charset="0"/>
              <a:ea typeface="MS Mincho" panose="02020609040205080304" pitchFamily="49" charset="-128"/>
              <a:cs typeface="Calibri" panose="020F050202020403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   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E673BFB-8C86-C2F6-475C-53FD7670349D}"/>
              </a:ext>
            </a:extLst>
          </p:cNvPr>
          <p:cNvSpPr txBox="1"/>
          <p:nvPr/>
        </p:nvSpPr>
        <p:spPr>
          <a:xfrm>
            <a:off x="1087315" y="3244334"/>
            <a:ext cx="684334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        </a:t>
            </a:r>
            <a:r>
              <a:rPr lang="en-US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self.building</a:t>
            </a:r>
            <a:endParaRPr lang="en-US" dirty="0">
              <a:solidFill>
                <a:srgbClr val="000000"/>
              </a:solidFill>
              <a:latin typeface="Courier" pitchFamily="2" charset="0"/>
              <a:ea typeface="MS Mincho" panose="02020609040205080304" pitchFamily="49" charset="-128"/>
              <a:cs typeface="Calibri" panose="020F050202020403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        </a:t>
            </a:r>
            <a:r>
              <a:rPr lang="en-US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self.room_number</a:t>
            </a:r>
            <a:endParaRPr lang="en-US" dirty="0">
              <a:solidFill>
                <a:srgbClr val="000000"/>
              </a:solidFill>
              <a:latin typeface="Courier" pitchFamily="2" charset="0"/>
              <a:ea typeface="MS Mincho" panose="02020609040205080304" pitchFamily="49" charset="-128"/>
              <a:cs typeface="Calibri" panose="020F050202020403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        </a:t>
            </a:r>
            <a:r>
              <a:rPr lang="en-US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self.capacity</a:t>
            </a:r>
            <a:endParaRPr lang="en-US" dirty="0">
              <a:solidFill>
                <a:srgbClr val="000000"/>
              </a:solidFill>
              <a:latin typeface="Courier" pitchFamily="2" charset="0"/>
              <a:ea typeface="MS Mincho" panose="02020609040205080304" pitchFamily="49" charset="-128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3D07294-1375-2AD2-C1AC-95709C710D72}"/>
              </a:ext>
            </a:extLst>
          </p:cNvPr>
          <p:cNvSpPr txBox="1"/>
          <p:nvPr/>
        </p:nvSpPr>
        <p:spPr>
          <a:xfrm>
            <a:off x="4076700" y="3255845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= None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118FEB7-22ED-E24B-1AE5-E484544AE17E}"/>
              </a:ext>
            </a:extLst>
          </p:cNvPr>
          <p:cNvSpPr txBox="1"/>
          <p:nvPr/>
        </p:nvSpPr>
        <p:spPr>
          <a:xfrm>
            <a:off x="4533900" y="3544512"/>
            <a:ext cx="48006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= None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9273D3F-CF6A-FE68-DB0A-CEBC04175D0B}"/>
              </a:ext>
            </a:extLst>
          </p:cNvPr>
          <p:cNvSpPr txBox="1"/>
          <p:nvPr/>
        </p:nvSpPr>
        <p:spPr>
          <a:xfrm>
            <a:off x="4076700" y="3809843"/>
            <a:ext cx="514643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= None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8F6230-3C60-8E6D-23F6-9CF6C86F5E9E}"/>
              </a:ext>
            </a:extLst>
          </p:cNvPr>
          <p:cNvSpPr txBox="1"/>
          <p:nvPr/>
        </p:nvSpPr>
        <p:spPr>
          <a:xfrm>
            <a:off x="1553310" y="2963624"/>
            <a:ext cx="648579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def __</a:t>
            </a:r>
            <a:r>
              <a:rPr lang="en-US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init</a:t>
            </a:r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__(self):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D58273A-4317-D4F9-FBA6-B93CA9B8A26D}"/>
              </a:ext>
            </a:extLst>
          </p:cNvPr>
          <p:cNvGrpSpPr/>
          <p:nvPr/>
        </p:nvGrpSpPr>
        <p:grpSpPr>
          <a:xfrm>
            <a:off x="2790791" y="2228923"/>
            <a:ext cx="3023428" cy="538312"/>
            <a:chOff x="1600200" y="1302156"/>
            <a:chExt cx="3023428" cy="538312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FA242325-4C18-3ABE-1263-2C5FE61FEBBC}"/>
                </a:ext>
              </a:extLst>
            </p:cNvPr>
            <p:cNvSpPr txBox="1"/>
            <p:nvPr/>
          </p:nvSpPr>
          <p:spPr>
            <a:xfrm>
              <a:off x="2104990" y="1302156"/>
              <a:ext cx="2518638" cy="369332"/>
            </a:xfrm>
            <a:prstGeom prst="rect">
              <a:avLst/>
            </a:prstGeom>
            <a:ln w="3810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/>
                <a:t>name of your new type</a:t>
              </a:r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8E06223F-C203-6DF5-F0DF-E7FC43D00CC5}"/>
                </a:ext>
              </a:extLst>
            </p:cNvPr>
            <p:cNvCxnSpPr>
              <a:stCxn id="11" idx="1"/>
            </p:cNvCxnSpPr>
            <p:nvPr/>
          </p:nvCxnSpPr>
          <p:spPr>
            <a:xfrm flipH="1">
              <a:off x="1600200" y="1486822"/>
              <a:ext cx="504790" cy="353646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E3BB5CD-0866-2123-5C5F-639CD77D7071}"/>
              </a:ext>
            </a:extLst>
          </p:cNvPr>
          <p:cNvGrpSpPr/>
          <p:nvPr/>
        </p:nvGrpSpPr>
        <p:grpSpPr>
          <a:xfrm>
            <a:off x="272153" y="3733800"/>
            <a:ext cx="1908596" cy="994625"/>
            <a:chOff x="1409291" y="633039"/>
            <a:chExt cx="1908596" cy="994625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D0CC629D-ADD1-EAFE-97A3-351D8E939E95}"/>
                </a:ext>
              </a:extLst>
            </p:cNvPr>
            <p:cNvSpPr txBox="1"/>
            <p:nvPr/>
          </p:nvSpPr>
          <p:spPr>
            <a:xfrm>
              <a:off x="1409291" y="1258332"/>
              <a:ext cx="1723549" cy="369332"/>
            </a:xfrm>
            <a:prstGeom prst="rect">
              <a:avLst/>
            </a:prstGeom>
            <a:ln w="3810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/>
                <a:t>class attributes</a:t>
              </a:r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CACCC5F1-C5AC-14CE-E07B-1D1366FCFBF2}"/>
                </a:ext>
              </a:extLst>
            </p:cNvPr>
            <p:cNvCxnSpPr>
              <a:cxnSpLocks/>
              <a:stCxn id="14" idx="0"/>
            </p:cNvCxnSpPr>
            <p:nvPr/>
          </p:nvCxnSpPr>
          <p:spPr>
            <a:xfrm flipV="1">
              <a:off x="2271066" y="633039"/>
              <a:ext cx="1046821" cy="625293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55612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5A247-D945-91E3-3A1D-EDB176E48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and using a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C110A8-99D3-9B84-4B93-7E6E714ABB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3F03ADA-002F-A41B-C4E4-1458504381E1}"/>
              </a:ext>
            </a:extLst>
          </p:cNvPr>
          <p:cNvSpPr/>
          <p:nvPr/>
        </p:nvSpPr>
        <p:spPr>
          <a:xfrm>
            <a:off x="1447800" y="2551837"/>
            <a:ext cx="6477000" cy="20313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room1 = Classroom()</a:t>
            </a:r>
          </a:p>
          <a:p>
            <a:endParaRPr lang="en-US" dirty="0">
              <a:solidFill>
                <a:srgbClr val="000000"/>
              </a:solidFill>
              <a:latin typeface="Courier" pitchFamily="2" charset="0"/>
              <a:ea typeface="MS Mincho" panose="02020609040205080304" pitchFamily="49" charset="-128"/>
              <a:cs typeface="Calibri" panose="020F0502020204030204" pitchFamily="34" charset="0"/>
            </a:endParaRPr>
          </a:p>
          <a:p>
            <a:endParaRPr lang="en-US" dirty="0">
              <a:solidFill>
                <a:srgbClr val="000000"/>
              </a:solidFill>
              <a:latin typeface="Courier" pitchFamily="2" charset="0"/>
              <a:ea typeface="MS Mincho" panose="02020609040205080304" pitchFamily="49" charset="-128"/>
              <a:cs typeface="Calibri" panose="020F0502020204030204" pitchFamily="34" charset="0"/>
            </a:endParaRPr>
          </a:p>
          <a:p>
            <a:endParaRPr lang="en-US" dirty="0">
              <a:solidFill>
                <a:srgbClr val="000000"/>
              </a:solidFill>
              <a:latin typeface="Courier" pitchFamily="2" charset="0"/>
              <a:ea typeface="MS Mincho" panose="02020609040205080304" pitchFamily="49" charset="-128"/>
              <a:cs typeface="Calibri" panose="020F0502020204030204" pitchFamily="34" charset="0"/>
            </a:endParaRPr>
          </a:p>
          <a:p>
            <a:endParaRPr lang="en-US" dirty="0">
              <a:solidFill>
                <a:srgbClr val="000000"/>
              </a:solidFill>
              <a:latin typeface="Courier" pitchFamily="2" charset="0"/>
              <a:ea typeface="MS Mincho" panose="02020609040205080304" pitchFamily="49" charset="-128"/>
              <a:cs typeface="Calibri" panose="020F0502020204030204" pitchFamily="34" charset="0"/>
            </a:endParaRPr>
          </a:p>
          <a:p>
            <a:endParaRPr lang="en-US" dirty="0">
              <a:solidFill>
                <a:srgbClr val="000000"/>
              </a:solidFill>
              <a:latin typeface="Courier" pitchFamily="2" charset="0"/>
              <a:ea typeface="MS Mincho" panose="02020609040205080304" pitchFamily="49" charset="-128"/>
              <a:cs typeface="Calibri" panose="020F0502020204030204" pitchFamily="34" charset="0"/>
            </a:endParaRPr>
          </a:p>
          <a:p>
            <a:endParaRPr lang="en-US" dirty="0">
              <a:solidFill>
                <a:srgbClr val="000000"/>
              </a:solidFill>
              <a:latin typeface="Courier" pitchFamily="2" charset="0"/>
              <a:ea typeface="MS Mincho" panose="02020609040205080304" pitchFamily="49" charset="-128"/>
              <a:cs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7DAD6C8-7565-C631-B435-13A20935CE93}"/>
              </a:ext>
            </a:extLst>
          </p:cNvPr>
          <p:cNvSpPr txBox="1"/>
          <p:nvPr/>
        </p:nvSpPr>
        <p:spPr>
          <a:xfrm>
            <a:off x="1436077" y="2967335"/>
            <a:ext cx="4572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room1.building = "Edmunds"</a:t>
            </a:r>
          </a:p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room1.room_number = "114"</a:t>
            </a:r>
          </a:p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room1.capacity = 40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9AB65F6-7E34-80A8-5994-966EFC4F5EB0}"/>
              </a:ext>
            </a:extLst>
          </p:cNvPr>
          <p:cNvSpPr txBox="1"/>
          <p:nvPr/>
        </p:nvSpPr>
        <p:spPr>
          <a:xfrm>
            <a:off x="1465384" y="3900991"/>
            <a:ext cx="623081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print(room1.bulding, room1.room_number)</a:t>
            </a:r>
          </a:p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print(room1.capacity)</a:t>
            </a:r>
          </a:p>
        </p:txBody>
      </p:sp>
    </p:spTree>
    <p:extLst>
      <p:ext uri="{BB962C8B-B14F-4D97-AF65-F5344CB8AC3E}">
        <p14:creationId xmlns:p14="http://schemas.microsoft.com/office/powerpoint/2010/main" val="214966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C6D71-9F5D-AD46-8ECB-C4D12142D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5CF851-13E0-5144-8F19-9EEC43D23D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Define a class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Rectangle</a:t>
            </a:r>
            <a:r>
              <a:rPr lang="en-US" dirty="0"/>
              <a:t> with attributes width and height and method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__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init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__</a:t>
            </a:r>
          </a:p>
          <a:p>
            <a:endParaRPr lang="en-US" dirty="0"/>
          </a:p>
          <a:p>
            <a:r>
              <a:rPr lang="en-US" dirty="0"/>
              <a:t>Define a function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create_rect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w,h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r>
              <a:rPr lang="en-US" dirty="0"/>
              <a:t> that takes two arguments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w</a:t>
            </a:r>
            <a:r>
              <a:rPr lang="en-US" dirty="0"/>
              <a:t> and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h</a:t>
            </a:r>
            <a:r>
              <a:rPr lang="en-US" dirty="0"/>
              <a:t>, creates a rectangle with width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w</a:t>
            </a:r>
            <a:r>
              <a:rPr lang="en-US" dirty="0"/>
              <a:t> and height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h</a:t>
            </a:r>
            <a:r>
              <a:rPr lang="en-US" dirty="0"/>
              <a:t>, and returns that rectangle. </a:t>
            </a:r>
          </a:p>
        </p:txBody>
      </p:sp>
    </p:spTree>
    <p:extLst>
      <p:ext uri="{BB962C8B-B14F-4D97-AF65-F5344CB8AC3E}">
        <p14:creationId xmlns:p14="http://schemas.microsoft.com/office/powerpoint/2010/main" val="7659036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3A3403D-215D-CE4F-BF69-57B04E5B0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Special methods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2F8FCF-6238-B640-BF03-EB56F5709D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199"/>
            <a:ext cx="8229600" cy="4978063"/>
          </a:xfrm>
        </p:spPr>
        <p:txBody>
          <a:bodyPr>
            <a:normAutofit/>
          </a:bodyPr>
          <a:lstStyle/>
          <a:p>
            <a:r>
              <a:rPr lang="en-US" dirty="0"/>
              <a:t>__</a:t>
            </a:r>
            <a:r>
              <a:rPr lang="en-US" dirty="0" err="1"/>
              <a:t>init</a:t>
            </a:r>
            <a:r>
              <a:rPr lang="en-US" dirty="0"/>
              <a:t>__ </a:t>
            </a:r>
          </a:p>
          <a:p>
            <a:pPr lvl="1"/>
            <a:r>
              <a:rPr lang="en-US" dirty="0"/>
              <a:t>constructor</a:t>
            </a:r>
          </a:p>
          <a:p>
            <a:pPr lvl="1"/>
            <a:r>
              <a:rPr lang="en-US" dirty="0"/>
              <a:t>called when you create an object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r>
              <a:rPr lang="en-US" dirty="0"/>
              <a:t>__</a:t>
            </a:r>
            <a:r>
              <a:rPr lang="en-US" dirty="0" err="1"/>
              <a:t>str</a:t>
            </a:r>
            <a:r>
              <a:rPr lang="en-US" dirty="0"/>
              <a:t>__</a:t>
            </a:r>
          </a:p>
          <a:p>
            <a:pPr lvl="1"/>
            <a:r>
              <a:rPr lang="en-US" dirty="0"/>
              <a:t>called when you print an object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0D922A2-714B-324F-AA40-A77F03E1566B}"/>
              </a:ext>
            </a:extLst>
          </p:cNvPr>
          <p:cNvSpPr/>
          <p:nvPr/>
        </p:nvSpPr>
        <p:spPr>
          <a:xfrm>
            <a:off x="1295399" y="5562600"/>
            <a:ext cx="7662309" cy="10156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def __</a:t>
            </a:r>
            <a:r>
              <a:rPr lang="en-US" sz="2000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str</a:t>
            </a:r>
            <a:r>
              <a:rPr lang="en-US" sz="20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__(self):</a:t>
            </a:r>
          </a:p>
          <a:p>
            <a:r>
              <a:rPr lang="en-US" sz="20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    return </a:t>
            </a:r>
            <a:r>
              <a:rPr lang="en-US" sz="2000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self.building</a:t>
            </a:r>
            <a:r>
              <a:rPr lang="en-US" sz="20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 + </a:t>
            </a:r>
            <a:r>
              <a:rPr lang="en-US" sz="2000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self.room_number</a:t>
            </a:r>
            <a:r>
              <a:rPr lang="en-US" sz="20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 </a:t>
            </a:r>
          </a:p>
          <a:p>
            <a:r>
              <a:rPr lang="en-US" sz="20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	     + ", capacity " + str(</a:t>
            </a:r>
            <a:r>
              <a:rPr lang="en-US" sz="2000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self.capacity</a:t>
            </a:r>
            <a:r>
              <a:rPr lang="en-US" sz="20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4ED9131-EE39-770D-7EDD-FADA7FD0EF65}"/>
              </a:ext>
            </a:extLst>
          </p:cNvPr>
          <p:cNvSpPr/>
          <p:nvPr/>
        </p:nvSpPr>
        <p:spPr>
          <a:xfrm>
            <a:off x="1295400" y="2971799"/>
            <a:ext cx="7467600" cy="132343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def __</a:t>
            </a:r>
            <a:r>
              <a:rPr lang="en-US" sz="2000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init</a:t>
            </a:r>
            <a:r>
              <a:rPr lang="en-US" sz="20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__(self):</a:t>
            </a:r>
            <a:endParaRPr lang="en-US" sz="2000" dirty="0">
              <a:latin typeface="Courier" pitchFamily="2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Times New Roman" panose="02020603050405020304" pitchFamily="18" charset="0"/>
              </a:rPr>
              <a:t>        </a:t>
            </a:r>
            <a:r>
              <a:rPr lang="en-US" sz="2000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self.building</a:t>
            </a:r>
            <a:r>
              <a:rPr lang="en-US" sz="20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 = None</a:t>
            </a:r>
          </a:p>
          <a:p>
            <a:r>
              <a:rPr lang="en-US" sz="20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        </a:t>
            </a:r>
            <a:r>
              <a:rPr lang="en-US" sz="2000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self.room_number</a:t>
            </a:r>
            <a:r>
              <a:rPr lang="en-US" sz="20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 = None</a:t>
            </a:r>
          </a:p>
          <a:p>
            <a:r>
              <a:rPr lang="en-US" sz="20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        </a:t>
            </a:r>
            <a:r>
              <a:rPr lang="en-US" sz="2000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self.capacity</a:t>
            </a:r>
            <a:r>
              <a:rPr lang="en-US" sz="20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 = None</a:t>
            </a:r>
            <a:endParaRPr lang="en-US" sz="2000" dirty="0">
              <a:latin typeface="Courier" pitchFamily="2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265AF13-E933-4141-BAED-0C57BAB6C282}"/>
              </a:ext>
            </a:extLst>
          </p:cNvPr>
          <p:cNvSpPr/>
          <p:nvPr/>
        </p:nvSpPr>
        <p:spPr>
          <a:xfrm>
            <a:off x="1295400" y="2971800"/>
            <a:ext cx="7467600" cy="132343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def __init__(self, building, room, capacity):</a:t>
            </a:r>
            <a:endParaRPr lang="en-US" sz="2000">
              <a:latin typeface="Courier" pitchFamily="2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200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Times New Roman" panose="02020603050405020304" pitchFamily="18" charset="0"/>
              </a:rPr>
              <a:t>        </a:t>
            </a:r>
            <a:r>
              <a:rPr lang="en-US" sz="200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self.building = building</a:t>
            </a:r>
          </a:p>
          <a:p>
            <a:r>
              <a:rPr lang="en-US" sz="200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        self.room_number = room</a:t>
            </a:r>
          </a:p>
          <a:p>
            <a:r>
              <a:rPr lang="en-US" sz="200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        self.capacity = capacity</a:t>
            </a:r>
            <a:endParaRPr lang="en-US" sz="2000">
              <a:latin typeface="Courier" pitchFamily="2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96E3F926-C71A-4240-B3B1-BFD54C1334AB}"/>
              </a:ext>
            </a:extLst>
          </p:cNvPr>
          <p:cNvGrpSpPr/>
          <p:nvPr/>
        </p:nvGrpSpPr>
        <p:grpSpPr>
          <a:xfrm>
            <a:off x="1600200" y="1302156"/>
            <a:ext cx="5896009" cy="538312"/>
            <a:chOff x="1600200" y="1302156"/>
            <a:chExt cx="5896009" cy="538312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85B1A517-8E95-B540-91D2-23891DF53F6B}"/>
                </a:ext>
              </a:extLst>
            </p:cNvPr>
            <p:cNvSpPr txBox="1"/>
            <p:nvPr/>
          </p:nvSpPr>
          <p:spPr>
            <a:xfrm>
              <a:off x="2104990" y="1302156"/>
              <a:ext cx="5391219" cy="369332"/>
            </a:xfrm>
            <a:prstGeom prst="rect">
              <a:avLst/>
            </a:prstGeom>
            <a:ln w="3810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/>
                <a:t>special methods have double underscores in name</a:t>
              </a:r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E9F0B95E-405D-5744-8577-E04500EE2EFE}"/>
                </a:ext>
              </a:extLst>
            </p:cNvPr>
            <p:cNvCxnSpPr>
              <a:stCxn id="2" idx="1"/>
            </p:cNvCxnSpPr>
            <p:nvPr/>
          </p:nvCxnSpPr>
          <p:spPr>
            <a:xfrm flipH="1">
              <a:off x="1600200" y="1486822"/>
              <a:ext cx="504790" cy="353646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97598759-C8E3-BA45-A1DC-053AD0482120}"/>
              </a:ext>
            </a:extLst>
          </p:cNvPr>
          <p:cNvGrpSpPr/>
          <p:nvPr/>
        </p:nvGrpSpPr>
        <p:grpSpPr>
          <a:xfrm>
            <a:off x="3822782" y="2380921"/>
            <a:ext cx="4660438" cy="646331"/>
            <a:chOff x="1143000" y="1302156"/>
            <a:chExt cx="4660438" cy="646331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79C7BAB8-296B-A140-86CE-0F02FE888131}"/>
                </a:ext>
              </a:extLst>
            </p:cNvPr>
            <p:cNvSpPr txBox="1"/>
            <p:nvPr/>
          </p:nvSpPr>
          <p:spPr>
            <a:xfrm>
              <a:off x="2104990" y="1302156"/>
              <a:ext cx="3698448" cy="646331"/>
            </a:xfrm>
            <a:prstGeom prst="rect">
              <a:avLst/>
            </a:prstGeom>
            <a:ln w="3810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/>
                <a:t>self refers to this instance. always </a:t>
              </a:r>
            </a:p>
            <a:p>
              <a:r>
                <a:rPr lang="en-US" dirty="0"/>
                <a:t>the first parameter.</a:t>
              </a:r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E459B178-BEFD-AD40-B19F-E09A76340F69}"/>
                </a:ext>
              </a:extLst>
            </p:cNvPr>
            <p:cNvCxnSpPr>
              <a:cxnSpLocks/>
              <a:stCxn id="12" idx="1"/>
            </p:cNvCxnSpPr>
            <p:nvPr/>
          </p:nvCxnSpPr>
          <p:spPr>
            <a:xfrm flipH="1">
              <a:off x="1143000" y="1625322"/>
              <a:ext cx="961990" cy="303803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6D080348-1A68-FC4F-AC5F-09CDCDEA1CDC}"/>
              </a:ext>
            </a:extLst>
          </p:cNvPr>
          <p:cNvGrpSpPr/>
          <p:nvPr/>
        </p:nvGrpSpPr>
        <p:grpSpPr>
          <a:xfrm>
            <a:off x="3276601" y="4232195"/>
            <a:ext cx="5671583" cy="815311"/>
            <a:chOff x="452456" y="1133176"/>
            <a:chExt cx="5671583" cy="815311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FED15696-B05C-3549-9E7F-847A55500B36}"/>
                </a:ext>
              </a:extLst>
            </p:cNvPr>
            <p:cNvSpPr txBox="1"/>
            <p:nvPr/>
          </p:nvSpPr>
          <p:spPr>
            <a:xfrm>
              <a:off x="2104990" y="1302156"/>
              <a:ext cx="4019049" cy="646331"/>
            </a:xfrm>
            <a:prstGeom prst="rect">
              <a:avLst/>
            </a:prstGeom>
            <a:ln w="3810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 err="1"/>
                <a:t>self.variable_name</a:t>
              </a:r>
              <a:r>
                <a:rPr lang="en-US" dirty="0"/>
                <a:t> refers to instance </a:t>
              </a:r>
            </a:p>
            <a:p>
              <a:r>
                <a:rPr lang="en-US" dirty="0"/>
                <a:t>attributes (i.e., variables)</a:t>
              </a:r>
            </a:p>
          </p:txBody>
        </p: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597FFC93-A8E3-2F4A-8946-2E6C50111EED}"/>
                </a:ext>
              </a:extLst>
            </p:cNvPr>
            <p:cNvCxnSpPr>
              <a:cxnSpLocks/>
              <a:stCxn id="16" idx="1"/>
            </p:cNvCxnSpPr>
            <p:nvPr/>
          </p:nvCxnSpPr>
          <p:spPr>
            <a:xfrm flipH="1" flipV="1">
              <a:off x="452456" y="1133176"/>
              <a:ext cx="1652534" cy="492146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82BE3150-82D5-7347-8F96-FA4C22C3BB4A}"/>
              </a:ext>
            </a:extLst>
          </p:cNvPr>
          <p:cNvGrpSpPr/>
          <p:nvPr/>
        </p:nvGrpSpPr>
        <p:grpSpPr>
          <a:xfrm>
            <a:off x="3962401" y="5196378"/>
            <a:ext cx="5209504" cy="646331"/>
            <a:chOff x="1491616" y="1302156"/>
            <a:chExt cx="5209504" cy="646331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BF9B8C2A-C36E-F148-BC17-62ADA5B29377}"/>
                </a:ext>
              </a:extLst>
            </p:cNvPr>
            <p:cNvSpPr txBox="1"/>
            <p:nvPr/>
          </p:nvSpPr>
          <p:spPr>
            <a:xfrm>
              <a:off x="2104990" y="1302156"/>
              <a:ext cx="4596130" cy="646331"/>
            </a:xfrm>
            <a:prstGeom prst="rect">
              <a:avLst/>
            </a:prstGeom>
            <a:ln w="3810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/>
                <a:t>all methods have self as the first parameter</a:t>
              </a:r>
            </a:p>
            <a:p>
              <a:r>
                <a:rPr lang="en-US" dirty="0"/>
                <a:t>even if they have no other parameters</a:t>
              </a:r>
            </a:p>
          </p:txBody>
        </p: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0D6575A2-A65A-1D49-BBE0-27BB5C6466D7}"/>
                </a:ext>
              </a:extLst>
            </p:cNvPr>
            <p:cNvCxnSpPr>
              <a:cxnSpLocks/>
              <a:stCxn id="20" idx="1"/>
            </p:cNvCxnSpPr>
            <p:nvPr/>
          </p:nvCxnSpPr>
          <p:spPr>
            <a:xfrm flipH="1">
              <a:off x="1491616" y="1625322"/>
              <a:ext cx="613374" cy="147296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81072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C6D71-9F5D-AD46-8ECB-C4D12142D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5CF851-13E0-5144-8F19-9EEC43D23D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a second constructor to your class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Rectangle</a:t>
            </a:r>
            <a:r>
              <a:rPr lang="en-US" dirty="0"/>
              <a:t> that takes three parameters (self, width, and height). </a:t>
            </a:r>
          </a:p>
          <a:p>
            <a:r>
              <a:rPr lang="en-US" dirty="0"/>
              <a:t>Add a __str__ method to your class Rectangle so that the following code: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  prints</a:t>
            </a: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5635EFD-660A-E3BC-01E0-37EC5E0336E1}"/>
              </a:ext>
            </a:extLst>
          </p:cNvPr>
          <p:cNvSpPr/>
          <p:nvPr/>
        </p:nvSpPr>
        <p:spPr>
          <a:xfrm>
            <a:off x="1333500" y="3429000"/>
            <a:ext cx="6477000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my_rectangle</a:t>
            </a:r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 = Rectangle(47, 4)</a:t>
            </a:r>
          </a:p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print(</a:t>
            </a:r>
            <a:r>
              <a:rPr lang="en-US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my_rectangle</a:t>
            </a:r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9D08ACC-8029-78EA-4A6C-AB53583AF418}"/>
              </a:ext>
            </a:extLst>
          </p:cNvPr>
          <p:cNvSpPr/>
          <p:nvPr/>
        </p:nvSpPr>
        <p:spPr>
          <a:xfrm>
            <a:off x="1339362" y="4629834"/>
            <a:ext cx="647700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47x4</a:t>
            </a:r>
          </a:p>
        </p:txBody>
      </p:sp>
    </p:spTree>
    <p:extLst>
      <p:ext uri="{BB962C8B-B14F-4D97-AF65-F5344CB8AC3E}">
        <p14:creationId xmlns:p14="http://schemas.microsoft.com/office/powerpoint/2010/main" val="6677991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91FD0-AD77-6844-99CD-B1564442A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class: programmer-defined type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C6640D-ED12-2D48-A0DD-74850E5B1D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Defining a type:</a:t>
            </a:r>
          </a:p>
          <a:p>
            <a:pPr lvl="1"/>
            <a:r>
              <a:rPr lang="en-US" b="1" dirty="0">
                <a:solidFill>
                  <a:schemeClr val="accent2"/>
                </a:solidFill>
              </a:rPr>
              <a:t>Step 1: </a:t>
            </a:r>
            <a:r>
              <a:rPr lang="en-US" dirty="0"/>
              <a:t>how would you describe it?  what distinguishes one object of this type from another? </a:t>
            </a:r>
          </a:p>
          <a:p>
            <a:pPr lvl="1"/>
            <a:r>
              <a:rPr lang="en-US" b="1" dirty="0">
                <a:solidFill>
                  <a:schemeClr val="accent2"/>
                </a:solidFill>
              </a:rPr>
              <a:t>Step 2: </a:t>
            </a:r>
            <a:r>
              <a:rPr lang="en-US" dirty="0"/>
              <a:t>what can an object of this type do?</a:t>
            </a:r>
          </a:p>
          <a:p>
            <a:pPr lvl="1"/>
            <a:endParaRPr lang="en-US" dirty="0"/>
          </a:p>
          <a:p>
            <a:r>
              <a:rPr lang="en-US" dirty="0"/>
              <a:t>Example: Classroom type</a:t>
            </a:r>
          </a:p>
          <a:p>
            <a:pPr lvl="1"/>
            <a:r>
              <a:rPr lang="en-US" dirty="0"/>
              <a:t>attributes: building, room number, capacity, accessible</a:t>
            </a:r>
          </a:p>
          <a:p>
            <a:pPr lvl="1"/>
            <a:r>
              <a:rPr lang="en-US" dirty="0"/>
              <a:t>methods: find current attribute values, change capacity, check capacity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0456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AExam">
      <a:dk1>
        <a:sysClr val="windowText" lastClr="000000"/>
      </a:dk1>
      <a:lt1>
        <a:sysClr val="window" lastClr="FFFFFF"/>
      </a:lt1>
      <a:dk2>
        <a:srgbClr val="000000"/>
      </a:dk2>
      <a:lt2>
        <a:srgbClr val="A5A5A5"/>
      </a:lt2>
      <a:accent1>
        <a:srgbClr val="A5A5A5"/>
      </a:accent1>
      <a:accent2>
        <a:srgbClr val="0070C0"/>
      </a:accent2>
      <a:accent3>
        <a:srgbClr val="00B050"/>
      </a:accent3>
      <a:accent4>
        <a:srgbClr val="FF0000"/>
      </a:accent4>
      <a:accent5>
        <a:srgbClr val="FFFFFF"/>
      </a:accent5>
      <a:accent6>
        <a:srgbClr val="FFFFFF"/>
      </a:accent6>
      <a:hlink>
        <a:srgbClr val="0070C0"/>
      </a:hlink>
      <a:folHlink>
        <a:srgbClr val="00206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6495FFB3-5D92-074E-B89D-542AE82BF1BE}" vid="{19B8E867-9DEE-184C-A40C-B4D7506C62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AExam</Template>
  <TotalTime>14689</TotalTime>
  <Words>893</Words>
  <Application>Microsoft Macintosh PowerPoint</Application>
  <PresentationFormat>On-screen Show (4:3)</PresentationFormat>
  <Paragraphs>166</Paragraphs>
  <Slides>12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Consolas</vt:lpstr>
      <vt:lpstr>Courier</vt:lpstr>
      <vt:lpstr>Clarity</vt:lpstr>
      <vt:lpstr>Lecture 19: Object-Oriented Programming</vt:lpstr>
      <vt:lpstr>Types in Python</vt:lpstr>
      <vt:lpstr>class: programmer-defined type</vt:lpstr>
      <vt:lpstr>Syntax: Defining a Class</vt:lpstr>
      <vt:lpstr>Creating and using a class</vt:lpstr>
      <vt:lpstr>Exercise 1</vt:lpstr>
      <vt:lpstr>Special methods</vt:lpstr>
      <vt:lpstr>Exercise 2</vt:lpstr>
      <vt:lpstr>class: programmer-defined type</vt:lpstr>
      <vt:lpstr>Additional Methods</vt:lpstr>
      <vt:lpstr>Example</vt:lpstr>
      <vt:lpstr>Exercise 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2: Operators and Variables</dc:title>
  <dc:creator>eleanor@cs.cornell.edu</dc:creator>
  <cp:lastModifiedBy>Eleanor Birrell</cp:lastModifiedBy>
  <cp:revision>538</cp:revision>
  <cp:lastPrinted>2019-03-08T17:06:28Z</cp:lastPrinted>
  <dcterms:created xsi:type="dcterms:W3CDTF">2018-09-03T23:44:07Z</dcterms:created>
  <dcterms:modified xsi:type="dcterms:W3CDTF">2023-11-15T08:37:08Z</dcterms:modified>
</cp:coreProperties>
</file>