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3" r:id="rId4"/>
    <p:sldId id="269" r:id="rId5"/>
    <p:sldId id="421" r:id="rId6"/>
    <p:sldId id="412" r:id="rId7"/>
    <p:sldId id="424" r:id="rId8"/>
    <p:sldId id="422" r:id="rId9"/>
    <p:sldId id="417" r:id="rId10"/>
    <p:sldId id="425" r:id="rId11"/>
    <p:sldId id="423" r:id="rId12"/>
    <p:sldId id="428" r:id="rId13"/>
    <p:sldId id="429" r:id="rId14"/>
    <p:sldId id="432" r:id="rId15"/>
    <p:sldId id="418" r:id="rId16"/>
    <p:sldId id="431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96969"/>
    <a:srgbClr val="33333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71" autoAdjust="0"/>
    <p:restoredTop sz="88889" autoAdjust="0"/>
  </p:normalViewPr>
  <p:slideViewPr>
    <p:cSldViewPr>
      <p:cViewPr varScale="1">
        <p:scale>
          <a:sx n="108" d="100"/>
          <a:sy n="108" d="100"/>
        </p:scale>
        <p:origin x="9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690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F19EE-4C14-416B-9A28-3D9B2AE65E04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7E2B7-019C-47AA-8287-AB4BD1848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64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7EBD1-2546-431F-B565-95BCA5604CC4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31AF-CC19-4E5A-831F-2BAAD17F6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8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30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11/13/23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46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11/13/23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73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11/13/23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91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 example dataset, then general intro to visualization, then demo election </a:t>
            </a:r>
            <a:r>
              <a:rPr lang="en-US" dirty="0" err="1"/>
              <a:t>visualiations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031AF-CC19-4E5A-831F-2BAAD17F6D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58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11/13/23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9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11/13/23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05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11/13/23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35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11/13/23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09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9489826-36B8-834E-9CA7-B68E5F2BB95F}" type="datetime1">
              <a:rPr lang="en-US" smtClean="0"/>
              <a:t>11/13/23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62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11/13/23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18288"/>
            <a:ext cx="7086600" cy="329184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437D-9C28-4485-8136-DE3C7521A7D8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743B4-AD12-49DE-BA27-1A16B7F35F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2250"/>
            <a:ext cx="9144000" cy="31115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8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3F7437D-9C28-4485-8136-DE3C7521A7D8}" type="datetimeFigureOut">
              <a:rPr lang="en-US" smtClean="0"/>
              <a:t>11/13/23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EA743B4-AD12-49DE-BA27-1A16B7F35F0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924800" cy="609600"/>
          </a:xfrm>
        </p:spPr>
        <p:txBody>
          <a:bodyPr>
            <a:normAutofit/>
          </a:bodyPr>
          <a:lstStyle/>
          <a:p>
            <a:r>
              <a:rPr lang="en-US" dirty="0"/>
              <a:t>CS 51P				     November 13, 2023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7000"/>
            <a:ext cx="7848600" cy="63182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Lecture 19: Visualizations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4643181"/>
            <a:ext cx="7848600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4E352-7D37-53CC-E461-86949767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DA970-B7E2-3F47-7423-8E30ACB2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76800"/>
          </a:xfrm>
        </p:spPr>
        <p:txBody>
          <a:bodyPr/>
          <a:lstStyle/>
          <a:p>
            <a:r>
              <a:rPr lang="en-US" dirty="0"/>
              <a:t>Modify your plot of the powers of 2 from 1, 2, 4, 8, … 1024 to include axis labels, a title, and a legend.</a:t>
            </a:r>
          </a:p>
        </p:txBody>
      </p:sp>
    </p:spTree>
    <p:extLst>
      <p:ext uri="{BB962C8B-B14F-4D97-AF65-F5344CB8AC3E}">
        <p14:creationId xmlns:p14="http://schemas.microsoft.com/office/powerpoint/2010/main" val="1003135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B2CBF-3980-964B-A9B1-E66C7A78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970"/>
            <a:ext cx="8229600" cy="1143000"/>
          </a:xfrm>
        </p:spPr>
        <p:txBody>
          <a:bodyPr/>
          <a:lstStyle/>
          <a:p>
            <a:r>
              <a:rPr lang="en-US" dirty="0"/>
              <a:t>Multiple Datasets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C8EF2-8E91-0C47-AAFF-AA3A8CE1AB49}"/>
              </a:ext>
            </a:extLst>
          </p:cNvPr>
          <p:cNvSpPr txBox="1"/>
          <p:nvPr/>
        </p:nvSpPr>
        <p:spPr>
          <a:xfrm>
            <a:off x="223479" y="1981200"/>
            <a:ext cx="6850985" cy="47089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Courier" pitchFamily="2" charset="0"/>
                <a:ea typeface="Courier" charset="0"/>
                <a:cs typeface="Courier" charset="0"/>
              </a:rPr>
              <a:t>import </a:t>
            </a:r>
            <a:r>
              <a:rPr lang="en-US" sz="2000" dirty="0" err="1">
                <a:latin typeface="Courier" pitchFamily="2" charset="0"/>
                <a:ea typeface="Courier" charset="0"/>
                <a:cs typeface="Courier" charset="0"/>
              </a:rPr>
              <a:t>matplotlib.pyplot</a:t>
            </a:r>
            <a:r>
              <a:rPr lang="en-US" sz="2000" dirty="0">
                <a:latin typeface="Courier" pitchFamily="2" charset="0"/>
                <a:ea typeface="Courier" charset="0"/>
                <a:cs typeface="Courier" charset="0"/>
              </a:rPr>
              <a:t> as </a:t>
            </a:r>
            <a:r>
              <a:rPr lang="en-US" sz="2000" dirty="0" err="1">
                <a:latin typeface="Courier" pitchFamily="2" charset="0"/>
                <a:ea typeface="Courier" charset="0"/>
                <a:cs typeface="Courier" charset="0"/>
              </a:rPr>
              <a:t>plt</a:t>
            </a:r>
            <a:endParaRPr lang="en-US" sz="2000" dirty="0">
              <a:latin typeface="Courier" pitchFamily="2" charset="0"/>
              <a:ea typeface="Courier" charset="0"/>
              <a:cs typeface="Courier" charset="0"/>
            </a:endParaRPr>
          </a:p>
          <a:p>
            <a:r>
              <a:rPr lang="en-US" sz="2000" dirty="0">
                <a:latin typeface="Courier" pitchFamily="2" charset="0"/>
                <a:ea typeface="Courier" charset="0"/>
                <a:cs typeface="Courier" charset="0"/>
              </a:rPr>
              <a:t>from random import shuffle</a:t>
            </a:r>
          </a:p>
          <a:p>
            <a:endParaRPr lang="en-US" sz="2000" dirty="0">
              <a:latin typeface="Courier" pitchFamily="2" charset="0"/>
              <a:ea typeface="Courier" charset="0"/>
              <a:cs typeface="Courier" charset="0"/>
            </a:endParaRPr>
          </a:p>
          <a:p>
            <a:r>
              <a:rPr lang="en-US" sz="2000" dirty="0">
                <a:latin typeface="Courier" pitchFamily="2" charset="0"/>
                <a:ea typeface="Courier" charset="0"/>
                <a:cs typeface="Courier" charset="0"/>
              </a:rPr>
              <a:t>x = list(range(1,10))</a:t>
            </a:r>
          </a:p>
          <a:p>
            <a:r>
              <a:rPr lang="en-US" sz="2000" dirty="0">
                <a:latin typeface="Courier" pitchFamily="2" charset="0"/>
                <a:ea typeface="Courier" charset="0"/>
                <a:cs typeface="Courier" charset="0"/>
              </a:rPr>
              <a:t>y = </a:t>
            </a:r>
            <a:r>
              <a:rPr lang="en-US" sz="2000" dirty="0" err="1">
                <a:latin typeface="Courier" pitchFamily="2" charset="0"/>
                <a:ea typeface="Courier" charset="0"/>
                <a:cs typeface="Courier" charset="0"/>
              </a:rPr>
              <a:t>x.copy</a:t>
            </a:r>
            <a:r>
              <a:rPr lang="en-US" sz="2000" dirty="0">
                <a:latin typeface="Courier" pitchFamily="2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sz="2000" dirty="0">
                <a:latin typeface="Courier" pitchFamily="2" charset="0"/>
                <a:ea typeface="Courier" charset="0"/>
                <a:cs typeface="Courier" charset="0"/>
              </a:rPr>
              <a:t>shuffle(y) </a:t>
            </a:r>
          </a:p>
          <a:p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plt.plot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(x, x, label="linear") </a:t>
            </a:r>
          </a:p>
          <a:p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plt.plot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(x, y, 'r.' label="random")</a:t>
            </a:r>
          </a:p>
          <a:p>
            <a:endParaRPr lang="en-US" sz="2000" dirty="0">
              <a:solidFill>
                <a:schemeClr val="tx1"/>
              </a:solidFill>
              <a:latin typeface="Courier" pitchFamily="2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plt.xlabel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("x axis") </a:t>
            </a:r>
          </a:p>
          <a:p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plt.ylabel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("y axis") </a:t>
            </a:r>
          </a:p>
          <a:p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plt.title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("Sample plot") </a:t>
            </a:r>
          </a:p>
          <a:p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plt.legend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() </a:t>
            </a:r>
          </a:p>
          <a:p>
            <a:endParaRPr lang="en-US" sz="2000" dirty="0">
              <a:solidFill>
                <a:schemeClr val="tx1"/>
              </a:solidFill>
              <a:latin typeface="Courier" pitchFamily="2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plt.show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A8A239-2B5F-8449-A295-A750A05E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208" y="436158"/>
            <a:ext cx="4866297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80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B2CBF-3980-964B-A9B1-E66C7A78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970"/>
            <a:ext cx="8229600" cy="1143000"/>
          </a:xfrm>
        </p:spPr>
        <p:txBody>
          <a:bodyPr/>
          <a:lstStyle/>
          <a:p>
            <a:r>
              <a:rPr lang="en-US" dirty="0"/>
              <a:t>Bar 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C8EF2-8E91-0C47-AAFF-AA3A8CE1AB49}"/>
              </a:ext>
            </a:extLst>
          </p:cNvPr>
          <p:cNvSpPr txBox="1"/>
          <p:nvPr/>
        </p:nvSpPr>
        <p:spPr>
          <a:xfrm>
            <a:off x="223479" y="1981200"/>
            <a:ext cx="7777521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urier" pitchFamily="2" charset="0"/>
                <a:ea typeface="Courier" charset="0"/>
                <a:cs typeface="Courier" charset="0"/>
              </a:rPr>
              <a:t>import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  <a:ea typeface="Courier" charset="0"/>
                <a:cs typeface="Courier" charset="0"/>
              </a:rPr>
              <a:t>matplotlib.pyplot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  <a:ea typeface="Courier" charset="0"/>
                <a:cs typeface="Courier" charset="0"/>
              </a:rPr>
              <a:t> as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  <a:ea typeface="Courier" charset="0"/>
                <a:cs typeface="Courier" charset="0"/>
              </a:rPr>
              <a:t>plt</a:t>
            </a:r>
            <a:endParaRPr lang="en-US" sz="2000" dirty="0">
              <a:solidFill>
                <a:schemeClr val="tx1"/>
              </a:solidFill>
              <a:latin typeface="Courier" pitchFamily="2" charset="0"/>
              <a:ea typeface="Courier" charset="0"/>
              <a:cs typeface="Courier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Courier" pitchFamily="2" charset="0"/>
                <a:ea typeface="Courier" charset="0"/>
                <a:cs typeface="Courier" charset="0"/>
              </a:rPr>
              <a:t>from random import shuffle</a:t>
            </a:r>
          </a:p>
          <a:p>
            <a:endParaRPr lang="en-US" sz="2000" dirty="0">
              <a:solidFill>
                <a:schemeClr val="tx1"/>
              </a:solidFill>
              <a:latin typeface="Courier" pitchFamily="2" charset="0"/>
              <a:ea typeface="Courier" charset="0"/>
              <a:cs typeface="Courier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x = </a:t>
            </a:r>
            <a:r>
              <a:rPr lang="en-US" sz="2000" dirty="0">
                <a:solidFill>
                  <a:schemeClr val="tx1"/>
                </a:solidFill>
                <a:effectLst/>
                <a:latin typeface="Courier" pitchFamily="2" charset="0"/>
              </a:rPr>
              <a:t>list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effectLst/>
                <a:latin typeface="Courier" pitchFamily="2" charset="0"/>
              </a:rPr>
              <a:t>range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effectLst/>
                <a:latin typeface="Courier" pitchFamily="2" charset="0"/>
              </a:rPr>
              <a:t>1, 5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))</a:t>
            </a: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y =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x.copy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()</a:t>
            </a: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shuffle(y)</a:t>
            </a: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bar_width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 = </a:t>
            </a:r>
            <a:r>
              <a:rPr lang="en-US" sz="2000" dirty="0">
                <a:solidFill>
                  <a:schemeClr val="tx1"/>
                </a:solidFill>
                <a:effectLst/>
                <a:latin typeface="Courier" pitchFamily="2" charset="0"/>
              </a:rPr>
              <a:t>.35</a:t>
            </a:r>
            <a:br>
              <a:rPr lang="en-US" sz="2000" dirty="0">
                <a:solidFill>
                  <a:schemeClr val="tx1"/>
                </a:solidFill>
                <a:effectLst/>
                <a:latin typeface="Courier" pitchFamily="2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Courier" pitchFamily="2" charset="0"/>
              </a:rPr>
            </a:b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plt.bar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(x</a:t>
            </a:r>
            <a:r>
              <a:rPr lang="en-US" sz="2000" dirty="0">
                <a:solidFill>
                  <a:schemeClr val="tx1"/>
                </a:solidFill>
                <a:effectLst/>
                <a:latin typeface="Courier" pitchFamily="2" charset="0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y</a:t>
            </a:r>
            <a:r>
              <a:rPr lang="en-US" sz="2000" dirty="0">
                <a:solidFill>
                  <a:schemeClr val="tx1"/>
                </a:solidFill>
                <a:effectLst/>
                <a:latin typeface="Courier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bar_width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)</a:t>
            </a: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plt.xticks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(x</a:t>
            </a:r>
            <a:r>
              <a:rPr lang="en-US" sz="2000" dirty="0">
                <a:solidFill>
                  <a:schemeClr val="tx1"/>
                </a:solidFill>
                <a:effectLst/>
                <a:latin typeface="Courier" pitchFamily="2" charset="0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effectLst/>
                <a:latin typeface="Courier" pitchFamily="2" charset="0"/>
              </a:rPr>
              <a:t>'Alice', 'Bob', 'Charlie', 'Eve'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))</a:t>
            </a: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plt.show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()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9164731-3B45-DFDA-995A-87F876A69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98" y="-152400"/>
            <a:ext cx="4822902" cy="42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9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B2CBF-3980-964B-A9B1-E66C7A78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970"/>
            <a:ext cx="8229600" cy="1143000"/>
          </a:xfrm>
        </p:spPr>
        <p:txBody>
          <a:bodyPr/>
          <a:lstStyle/>
          <a:p>
            <a:r>
              <a:rPr lang="en-US" dirty="0"/>
              <a:t>Bar Graphs w/ Multiple Datasets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C8EF2-8E91-0C47-AAFF-AA3A8CE1AB49}"/>
              </a:ext>
            </a:extLst>
          </p:cNvPr>
          <p:cNvSpPr txBox="1"/>
          <p:nvPr/>
        </p:nvSpPr>
        <p:spPr>
          <a:xfrm>
            <a:off x="228600" y="1691970"/>
            <a:ext cx="7777521" cy="5016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urier" pitchFamily="2" charset="0"/>
                <a:ea typeface="Courier" charset="0"/>
                <a:cs typeface="Courier" charset="0"/>
              </a:rPr>
              <a:t>import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  <a:ea typeface="Courier" charset="0"/>
                <a:cs typeface="Courier" charset="0"/>
              </a:rPr>
              <a:t>matplotlib.pyplot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  <a:ea typeface="Courier" charset="0"/>
                <a:cs typeface="Courier" charset="0"/>
              </a:rPr>
              <a:t> as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  <a:ea typeface="Courier" charset="0"/>
                <a:cs typeface="Courier" charset="0"/>
              </a:rPr>
              <a:t>plt</a:t>
            </a:r>
            <a:endParaRPr lang="en-US" sz="2000" dirty="0">
              <a:solidFill>
                <a:schemeClr val="tx1"/>
              </a:solidFill>
              <a:latin typeface="Courier" pitchFamily="2" charset="0"/>
              <a:ea typeface="Courier" charset="0"/>
              <a:cs typeface="Courier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Courier" pitchFamily="2" charset="0"/>
                <a:ea typeface="Courier" charset="0"/>
                <a:cs typeface="Courier" charset="0"/>
              </a:rPr>
              <a:t>from random import shuffle</a:t>
            </a:r>
          </a:p>
          <a:p>
            <a:endParaRPr lang="en-US" sz="2000" dirty="0">
              <a:solidFill>
                <a:schemeClr val="tx1"/>
              </a:solidFill>
              <a:latin typeface="Courier" pitchFamily="2" charset="0"/>
              <a:ea typeface="Courier" charset="0"/>
              <a:cs typeface="Courier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x = list(range(0, 4))</a:t>
            </a: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y1 = [100, 250, 5, 212]</a:t>
            </a: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bar_width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 = .35</a:t>
            </a:r>
          </a:p>
          <a:p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x2 = [x[0] +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bar_width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, x[1] +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bar_width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, x[2] +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bar_width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, x[3] +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bar_width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]</a:t>
            </a: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y2 = [25, 200, 8, 250]</a:t>
            </a: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plt.bar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(x, y1,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bar_width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)</a:t>
            </a: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plt.bar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(x2, y2, </a:t>
            </a: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bar_width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)</a:t>
            </a: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plt.xticks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(x, ('Alice', 'Bob', 'Charlie', 'Eve'))</a:t>
            </a: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br>
              <a:rPr lang="en-US" sz="2000" dirty="0">
                <a:solidFill>
                  <a:schemeClr val="tx1"/>
                </a:solidFill>
                <a:latin typeface="Courier" pitchFamily="2" charset="0"/>
              </a:rPr>
            </a:br>
            <a:r>
              <a:rPr lang="en-US" sz="2000" dirty="0" err="1">
                <a:solidFill>
                  <a:schemeClr val="tx1"/>
                </a:solidFill>
                <a:latin typeface="Courier" pitchFamily="2" charset="0"/>
              </a:rPr>
              <a:t>plt.show</a:t>
            </a:r>
            <a:r>
              <a:rPr lang="en-US" sz="2000" dirty="0">
                <a:solidFill>
                  <a:schemeClr val="tx1"/>
                </a:solidFill>
                <a:latin typeface="Courier" pitchFamily="2" charset="0"/>
              </a:rPr>
              <a:t>()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34ADF4D-F0DF-DBF8-8B7E-3A08A46B9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-152400"/>
            <a:ext cx="4927874" cy="429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8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4E352-7D37-53CC-E461-86949767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DA970-B7E2-3F47-7423-8E30ACB20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a bar graph of the powers of 2 from 1, 2, 4, 8, … 1024</a:t>
            </a:r>
          </a:p>
        </p:txBody>
      </p:sp>
    </p:spTree>
    <p:extLst>
      <p:ext uri="{BB962C8B-B14F-4D97-AF65-F5344CB8AC3E}">
        <p14:creationId xmlns:p14="http://schemas.microsoft.com/office/powerpoint/2010/main" val="2733487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43307-FCDB-F84A-A185-5E245D2E1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8B14F-E7CB-CA42-B065-976F5FE33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a function </a:t>
            </a:r>
            <a:r>
              <a:rPr lang="en-US" dirty="0" err="1"/>
              <a:t>plot_ppm</a:t>
            </a:r>
            <a:r>
              <a:rPr lang="en-US" dirty="0"/>
              <a:t> that takes a filename as input and produces an image histogram (a plot of the number of pixels for each </a:t>
            </a:r>
            <a:r>
              <a:rPr lang="en-US" dirty="0" err="1"/>
              <a:t>rgb</a:t>
            </a:r>
            <a:r>
              <a:rPr lang="en-US" dirty="0"/>
              <a:t> value).</a:t>
            </a:r>
          </a:p>
          <a:p>
            <a:pPr lvl="1"/>
            <a:r>
              <a:rPr lang="en-US" dirty="0"/>
              <a:t>Hint: you will want to use a bar graph</a:t>
            </a:r>
          </a:p>
          <a:p>
            <a:pPr lvl="1"/>
            <a:r>
              <a:rPr lang="en-US" dirty="0"/>
              <a:t>Hint: r g b values in a ppm file are represented by three numbers (e.g., </a:t>
            </a:r>
            <a:r>
              <a:rPr lang="en-US" b="1" dirty="0">
                <a:solidFill>
                  <a:srgbClr val="FF0000"/>
                </a:solidFill>
              </a:rPr>
              <a:t>250</a:t>
            </a:r>
            <a:r>
              <a:rPr lang="en-US" dirty="0"/>
              <a:t> </a:t>
            </a:r>
            <a:r>
              <a:rPr lang="en-US" b="1" dirty="0">
                <a:solidFill>
                  <a:schemeClr val="accent3"/>
                </a:solidFill>
              </a:rPr>
              <a:t>50</a:t>
            </a:r>
            <a:r>
              <a:rPr lang="en-US" dirty="0"/>
              <a:t> </a:t>
            </a:r>
            <a:r>
              <a:rPr lang="en-US" b="1" dirty="0">
                <a:solidFill>
                  <a:schemeClr val="accent2"/>
                </a:solidFill>
              </a:rPr>
              <a:t>100</a:t>
            </a:r>
            <a:r>
              <a:rPr lang="en-US" dirty="0"/>
              <a:t>). You can represent this pixel as a number </a:t>
            </a:r>
            <a:r>
              <a:rPr lang="en-US" b="1" dirty="0">
                <a:solidFill>
                  <a:schemeClr val="accent4"/>
                </a:solidFill>
              </a:rPr>
              <a:t>250</a:t>
            </a:r>
            <a:r>
              <a:rPr lang="en-US" dirty="0"/>
              <a:t>*(255*255) + </a:t>
            </a:r>
            <a:r>
              <a:rPr lang="en-US" b="1" dirty="0">
                <a:solidFill>
                  <a:schemeClr val="accent3"/>
                </a:solidFill>
              </a:rPr>
              <a:t>50</a:t>
            </a:r>
            <a:r>
              <a:rPr lang="en-US" dirty="0"/>
              <a:t>*(255) + </a:t>
            </a:r>
            <a:r>
              <a:rPr lang="en-US" b="1" dirty="0">
                <a:solidFill>
                  <a:schemeClr val="accent2"/>
                </a:solidFill>
              </a:rPr>
              <a:t>100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6BBC1-92BC-A64C-BAD7-A548510C5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65" y="3766120"/>
            <a:ext cx="4152900" cy="30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9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43307-FCDB-F84A-A185-5E245D2E1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8B14F-E7CB-CA42-B065-976F5FE33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a function </a:t>
            </a:r>
            <a:r>
              <a:rPr lang="en-US" dirty="0" err="1"/>
              <a:t>plot_ppm_color</a:t>
            </a:r>
            <a:r>
              <a:rPr lang="en-US" dirty="0"/>
              <a:t> that takes two arguments, a filename and a color option ("r", "g", or "b"), as input and produces a graph of the frequencies of that color (a plot of the number of pixels for each value for that color)</a:t>
            </a:r>
          </a:p>
          <a:p>
            <a:pPr lvl="1"/>
            <a:r>
              <a:rPr lang="en-US" dirty="0"/>
              <a:t>Hint: r g b values in a ppm file are represented by three numbers (e.g., </a:t>
            </a:r>
            <a:r>
              <a:rPr lang="en-US" b="1" dirty="0">
                <a:solidFill>
                  <a:srgbClr val="FF0000"/>
                </a:solidFill>
              </a:rPr>
              <a:t>250</a:t>
            </a:r>
            <a:r>
              <a:rPr lang="en-US" dirty="0"/>
              <a:t> </a:t>
            </a:r>
            <a:r>
              <a:rPr lang="en-US" b="1" dirty="0">
                <a:solidFill>
                  <a:schemeClr val="accent3"/>
                </a:solidFill>
              </a:rPr>
              <a:t>50</a:t>
            </a:r>
            <a:r>
              <a:rPr lang="en-US" dirty="0"/>
              <a:t> </a:t>
            </a:r>
            <a:r>
              <a:rPr lang="en-US" b="1" dirty="0">
                <a:solidFill>
                  <a:schemeClr val="accent2"/>
                </a:solidFill>
              </a:rPr>
              <a:t>100</a:t>
            </a:r>
            <a:r>
              <a:rPr lang="en-US" dirty="0"/>
              <a:t>). 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B31733C2-B969-4263-CD18-2BC28450C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251470"/>
            <a:ext cx="4599879" cy="401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48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Visualizing Text Files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229600" cy="4366726"/>
          </a:xfrm>
        </p:spPr>
      </p:pic>
    </p:spTree>
    <p:extLst>
      <p:ext uri="{BB962C8B-B14F-4D97-AF65-F5344CB8AC3E}">
        <p14:creationId xmlns:p14="http://schemas.microsoft.com/office/powerpoint/2010/main" val="49537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B65A6-D656-C746-991C-5F0EE059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Week: Dictionaries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7A245-DF8C-0D42-8A49-299437BA7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/>
              <a:t>a data structure that stores </a:t>
            </a:r>
            <a:r>
              <a:rPr lang="en-US" sz="2800" dirty="0" err="1"/>
              <a:t>key:value</a:t>
            </a:r>
            <a:r>
              <a:rPr lang="en-US" sz="2800" dirty="0"/>
              <a:t> pairs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C75E7D-813E-C34A-B1D8-7E475178A5B4}"/>
              </a:ext>
            </a:extLst>
          </p:cNvPr>
          <p:cNvSpPr txBox="1">
            <a:spLocks/>
          </p:cNvSpPr>
          <p:nvPr/>
        </p:nvSpPr>
        <p:spPr>
          <a:xfrm>
            <a:off x="498987" y="3505200"/>
            <a:ext cx="8229600" cy="2523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restriction:</a:t>
            </a:r>
          </a:p>
          <a:p>
            <a:pPr lvl="1"/>
            <a:r>
              <a:rPr lang="en-US" dirty="0"/>
              <a:t>key must be immutable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EBE3B-CDDA-214A-A7BC-A2A5583FD9D5}"/>
              </a:ext>
            </a:extLst>
          </p:cNvPr>
          <p:cNvSpPr txBox="1"/>
          <p:nvPr/>
        </p:nvSpPr>
        <p:spPr>
          <a:xfrm>
            <a:off x="457200" y="2467254"/>
            <a:ext cx="83058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Courier" pitchFamily="2" charset="0"/>
                <a:ea typeface="Courier" charset="0"/>
                <a:cs typeface="Courier" charset="0"/>
              </a:rPr>
              <a:t>d </a:t>
            </a:r>
            <a:r>
              <a:rPr lang="en-US" sz="2000" dirty="0">
                <a:latin typeface="Courier" pitchFamily="2" charset="0"/>
                <a:ea typeface="Courier" charset="0"/>
                <a:cs typeface="Courier" charset="0"/>
              </a:rPr>
              <a:t>= {'apple': .99, 'banana': .19, '</a:t>
            </a:r>
            <a:r>
              <a:rPr lang="en-US" sz="2000" dirty="0" err="1">
                <a:latin typeface="Courier" pitchFamily="2" charset="0"/>
                <a:ea typeface="Courier" charset="0"/>
                <a:cs typeface="Courier" charset="0"/>
              </a:rPr>
              <a:t>cantelope</a:t>
            </a:r>
            <a:r>
              <a:rPr lang="en-US" sz="2000" dirty="0">
                <a:latin typeface="Courier" pitchFamily="2" charset="0"/>
                <a:ea typeface="Courier" charset="0"/>
                <a:cs typeface="Courier" charset="0"/>
              </a:rPr>
              <a:t>': 2.99}</a:t>
            </a:r>
          </a:p>
        </p:txBody>
      </p:sp>
    </p:spTree>
    <p:extLst>
      <p:ext uri="{BB962C8B-B14F-4D97-AF65-F5344CB8AC3E}">
        <p14:creationId xmlns:p14="http://schemas.microsoft.com/office/powerpoint/2010/main" val="2617387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Week: Dictionary Operations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E65A15-7A07-B841-959F-EB1F05AC48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a_dict</a:t>
            </a:r>
            <a:r>
              <a:rPr lang="en-US" dirty="0"/>
              <a:t>[key] = value</a:t>
            </a:r>
          </a:p>
          <a:p>
            <a:r>
              <a:rPr lang="en-US" dirty="0" err="1"/>
              <a:t>a_dict.update</a:t>
            </a:r>
            <a:r>
              <a:rPr lang="en-US" dirty="0"/>
              <a:t>(</a:t>
            </a:r>
            <a:r>
              <a:rPr lang="en-US" i="1" dirty="0" err="1"/>
              <a:t>b_dict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removing from a dictionary</a:t>
            </a:r>
            <a:endParaRPr lang="en-US" dirty="0"/>
          </a:p>
          <a:p>
            <a:r>
              <a:rPr lang="en-US" dirty="0"/>
              <a:t>del (</a:t>
            </a:r>
            <a:r>
              <a:rPr lang="en-US" dirty="0" err="1"/>
              <a:t>a_dict</a:t>
            </a:r>
            <a:r>
              <a:rPr lang="en-US" dirty="0"/>
              <a:t>[</a:t>
            </a:r>
            <a:r>
              <a:rPr lang="en-US" i="1" dirty="0"/>
              <a:t>key</a:t>
            </a:r>
            <a:r>
              <a:rPr lang="en-US" dirty="0"/>
              <a:t>])</a:t>
            </a:r>
          </a:p>
          <a:p>
            <a:r>
              <a:rPr lang="en-US" dirty="0" err="1"/>
              <a:t>a_dict.pop</a:t>
            </a:r>
            <a:r>
              <a:rPr lang="en-US" dirty="0"/>
              <a:t>(</a:t>
            </a:r>
            <a:r>
              <a:rPr lang="en-US" i="1" dirty="0"/>
              <a:t>key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returns </a:t>
            </a:r>
            <a:r>
              <a:rPr lang="en-US" dirty="0" err="1"/>
              <a:t>a_dict</a:t>
            </a:r>
            <a:r>
              <a:rPr lang="en-US" dirty="0"/>
              <a:t>[key]</a:t>
            </a:r>
          </a:p>
          <a:p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len</a:t>
            </a:r>
            <a:r>
              <a:rPr lang="en-US" dirty="0"/>
              <a:t>(</a:t>
            </a:r>
            <a:r>
              <a:rPr lang="en-US" dirty="0" err="1"/>
              <a:t>a_dict</a:t>
            </a:r>
            <a:r>
              <a:rPr lang="en-US" dirty="0"/>
              <a:t>)</a:t>
            </a:r>
          </a:p>
          <a:p>
            <a:r>
              <a:rPr lang="en-US" dirty="0" err="1"/>
              <a:t>a_dict.keys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returns list </a:t>
            </a:r>
            <a:endParaRPr lang="en-US" i="1" dirty="0"/>
          </a:p>
          <a:p>
            <a:r>
              <a:rPr lang="en-US" dirty="0" err="1"/>
              <a:t>a_dict.values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returns list</a:t>
            </a:r>
            <a:endParaRPr lang="en-US" i="1" dirty="0"/>
          </a:p>
          <a:p>
            <a:r>
              <a:rPr lang="en-US" dirty="0" err="1"/>
              <a:t>a_dict.items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returns list of tuples</a:t>
            </a:r>
          </a:p>
          <a:p>
            <a:r>
              <a:rPr lang="en-US" dirty="0" err="1"/>
              <a:t>b_dict</a:t>
            </a:r>
            <a:r>
              <a:rPr lang="en-US" dirty="0"/>
              <a:t> = </a:t>
            </a:r>
            <a:r>
              <a:rPr lang="en-US" dirty="0" err="1"/>
              <a:t>a_dict.copy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shallow copy!</a:t>
            </a:r>
          </a:p>
          <a:p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F97A3F9-63D7-5946-B99A-0AE45AF3E98E}"/>
              </a:ext>
            </a:extLst>
          </p:cNvPr>
          <p:cNvSpPr txBox="1">
            <a:spLocks/>
          </p:cNvSpPr>
          <p:nvPr/>
        </p:nvSpPr>
        <p:spPr>
          <a:xfrm>
            <a:off x="524311" y="1742145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adding to a dictionary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F44AF6F-54F7-614A-8BF2-71CC26E2D7BF}"/>
              </a:ext>
            </a:extLst>
          </p:cNvPr>
          <p:cNvSpPr txBox="1">
            <a:spLocks/>
          </p:cNvSpPr>
          <p:nvPr/>
        </p:nvSpPr>
        <p:spPr>
          <a:xfrm>
            <a:off x="4800600" y="1551645"/>
            <a:ext cx="4040188" cy="886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61419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D5CE4-6C6A-5C4B-96E6-8295CBEA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Week: Lists vs. dictionaries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469A9-9227-4041-8514-86BBEB0FE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Both data structures.</a:t>
            </a:r>
          </a:p>
          <a:p>
            <a:r>
              <a:rPr lang="en-US"/>
              <a:t>Why would you choose one over the other?</a:t>
            </a:r>
          </a:p>
          <a:p>
            <a:pPr lvl="1"/>
            <a:r>
              <a:rPr lang="en-US"/>
              <a:t>a data structure is something that holds a collection of data and that supports certain operations for working with that data</a:t>
            </a:r>
          </a:p>
          <a:p>
            <a:pPr lvl="1"/>
            <a:endParaRPr lang="en-US"/>
          </a:p>
          <a:p>
            <a:r>
              <a:rPr lang="en-US"/>
              <a:t>Lists: sequential access</a:t>
            </a:r>
          </a:p>
          <a:p>
            <a:r>
              <a:rPr lang="en-US"/>
              <a:t>Dictionaries: fast lookup</a:t>
            </a:r>
          </a:p>
        </p:txBody>
      </p:sp>
    </p:spTree>
    <p:extLst>
      <p:ext uri="{BB962C8B-B14F-4D97-AF65-F5344CB8AC3E}">
        <p14:creationId xmlns:p14="http://schemas.microsoft.com/office/powerpoint/2010/main" val="3960285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2CA9-62AA-FF40-A3A9-1ACA0AA9C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09C366-33BC-C74D-ACAF-0A9851884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3" y="1600200"/>
            <a:ext cx="4508500" cy="19685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4B93B9-386D-0D4F-89B0-0BEC4FF3B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00" y="3762400"/>
            <a:ext cx="4643400" cy="309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89EB97-BEB1-3D43-A68B-796763EA9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33400"/>
            <a:ext cx="3816947" cy="3021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A41D2D-2A5B-E349-87A2-FB0851669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3755883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1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B2CBF-3980-964B-A9B1-E66C7A78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D66B6-ABC1-E94C-8F42-5E37FC781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/>
              <a:t>matplotlib</a:t>
            </a:r>
          </a:p>
          <a:p>
            <a:pPr lvl="1"/>
            <a:r>
              <a:rPr lang="en-US"/>
              <a:t>https://matplotlib.org/index.html</a:t>
            </a:r>
          </a:p>
          <a:p>
            <a:pPr lvl="1"/>
            <a:r>
              <a:rPr lang="en-US"/>
              <a:t>based on Matlab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C8EF2-8E91-0C47-AAFF-AA3A8CE1AB49}"/>
              </a:ext>
            </a:extLst>
          </p:cNvPr>
          <p:cNvSpPr txBox="1"/>
          <p:nvPr/>
        </p:nvSpPr>
        <p:spPr>
          <a:xfrm>
            <a:off x="274320" y="3539629"/>
            <a:ext cx="6206264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import </a:t>
            </a: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matplotlib.pyplot</a:t>
            </a: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 as </a:t>
            </a: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plt</a:t>
            </a:r>
            <a:endParaRPr lang="en-US" sz="2400" dirty="0">
              <a:latin typeface="Courier" pitchFamily="2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from random import shuffle</a:t>
            </a:r>
          </a:p>
          <a:p>
            <a:endParaRPr lang="en-US" sz="2400" dirty="0">
              <a:latin typeface="Courier" pitchFamily="2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x = list(range(1,10))</a:t>
            </a:r>
          </a:p>
          <a:p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y = </a:t>
            </a: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x.copy</a:t>
            </a: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shuffle(y) </a:t>
            </a:r>
          </a:p>
          <a:p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plt.plot</a:t>
            </a: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(x, y)</a:t>
            </a:r>
          </a:p>
          <a:p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plt.show</a:t>
            </a: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()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6EEBD-FECD-7144-BEEE-1D1CCBA9C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840" y="2529332"/>
            <a:ext cx="5413248" cy="46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0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4E352-7D37-53CC-E461-86949767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DA970-B7E2-3F47-7423-8E30ACB20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a line graph showing the powers of 2 from 1, 2, 4, 8, … 1024</a:t>
            </a:r>
          </a:p>
        </p:txBody>
      </p:sp>
    </p:spTree>
    <p:extLst>
      <p:ext uri="{BB962C8B-B14F-4D97-AF65-F5344CB8AC3E}">
        <p14:creationId xmlns:p14="http://schemas.microsoft.com/office/powerpoint/2010/main" val="208848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B2CBF-3980-964B-A9B1-E66C7A78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 Plots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D66B6-ABC1-E94C-8F42-5E37FC781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/>
              <a:t>matplotlib</a:t>
            </a:r>
          </a:p>
          <a:p>
            <a:pPr lvl="1"/>
            <a:r>
              <a:rPr lang="en-US"/>
              <a:t>https://matplotlib.org/index.html</a:t>
            </a:r>
          </a:p>
          <a:p>
            <a:pPr lvl="1"/>
            <a:r>
              <a:rPr lang="en-US"/>
              <a:t>based on Matlab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C8EF2-8E91-0C47-AAFF-AA3A8CE1AB49}"/>
              </a:ext>
            </a:extLst>
          </p:cNvPr>
          <p:cNvSpPr txBox="1"/>
          <p:nvPr/>
        </p:nvSpPr>
        <p:spPr>
          <a:xfrm>
            <a:off x="274320" y="3539629"/>
            <a:ext cx="6206264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import </a:t>
            </a: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matplotlib.pyplot</a:t>
            </a: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 as </a:t>
            </a: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plt</a:t>
            </a:r>
            <a:endParaRPr lang="en-US" sz="2400" dirty="0">
              <a:latin typeface="Courier" pitchFamily="2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from random import shuffle</a:t>
            </a:r>
          </a:p>
          <a:p>
            <a:endParaRPr lang="en-US" sz="2400" dirty="0">
              <a:latin typeface="Courier" pitchFamily="2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x = list(range(1, 10))</a:t>
            </a:r>
            <a:br>
              <a:rPr lang="en-US" sz="2400" dirty="0">
                <a:latin typeface="Courier" pitchFamily="2" charset="0"/>
                <a:ea typeface="Courier" charset="0"/>
                <a:cs typeface="Courier" charset="0"/>
              </a:rPr>
            </a:b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y = </a:t>
            </a: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x.copy</a:t>
            </a: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()</a:t>
            </a:r>
            <a:br>
              <a:rPr lang="en-US" sz="2400" dirty="0">
                <a:latin typeface="Courier" pitchFamily="2" charset="0"/>
                <a:ea typeface="Courier" charset="0"/>
                <a:cs typeface="Courier" charset="0"/>
              </a:rPr>
            </a:b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shuffle(y)</a:t>
            </a:r>
            <a:br>
              <a:rPr lang="en-US" sz="2400" dirty="0">
                <a:latin typeface="Courier" pitchFamily="2" charset="0"/>
                <a:ea typeface="Courier" charset="0"/>
                <a:cs typeface="Courier" charset="0"/>
              </a:rPr>
            </a:b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plt.plot</a:t>
            </a: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(x, y, '.')</a:t>
            </a:r>
            <a:br>
              <a:rPr lang="en-US" sz="2400" dirty="0">
                <a:latin typeface="Courier" pitchFamily="2" charset="0"/>
                <a:ea typeface="Courier" charset="0"/>
                <a:cs typeface="Courier" charset="0"/>
              </a:rPr>
            </a:b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plt.show</a:t>
            </a: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()</a:t>
            </a:r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5B42E11-95B1-7864-4712-8B4129669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436646"/>
            <a:ext cx="5443653" cy="474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5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B2CBF-3980-964B-A9B1-E66C7A78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970"/>
            <a:ext cx="8229600" cy="1143000"/>
          </a:xfrm>
        </p:spPr>
        <p:txBody>
          <a:bodyPr/>
          <a:lstStyle/>
          <a:p>
            <a:r>
              <a:rPr lang="en-US" dirty="0"/>
              <a:t>Customizing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BD633-DFE7-E138-662D-9223FF662018}"/>
              </a:ext>
            </a:extLst>
          </p:cNvPr>
          <p:cNvSpPr txBox="1"/>
          <p:nvPr/>
        </p:nvSpPr>
        <p:spPr>
          <a:xfrm>
            <a:off x="304800" y="1447800"/>
            <a:ext cx="6934200" cy="5262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import </a:t>
            </a: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matplotlib.pyplot</a:t>
            </a: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 as </a:t>
            </a: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plt</a:t>
            </a:r>
            <a:endParaRPr lang="en-US" sz="2400" dirty="0">
              <a:latin typeface="Courier" pitchFamily="2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from random import shuffle</a:t>
            </a:r>
          </a:p>
          <a:p>
            <a:endParaRPr lang="en-US" sz="2400" dirty="0">
              <a:latin typeface="Courier" pitchFamily="2" charset="0"/>
              <a:ea typeface="Courier" charset="0"/>
              <a:cs typeface="Courier" charset="0"/>
            </a:endParaRPr>
          </a:p>
          <a:p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x = list(range(1, 10))</a:t>
            </a:r>
            <a:br>
              <a:rPr lang="en-US" sz="2400" dirty="0">
                <a:latin typeface="Courier" pitchFamily="2" charset="0"/>
                <a:ea typeface="Courier" charset="0"/>
                <a:cs typeface="Courier" charset="0"/>
              </a:rPr>
            </a:b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y = </a:t>
            </a: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x.copy</a:t>
            </a: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()</a:t>
            </a:r>
            <a:br>
              <a:rPr lang="en-US" sz="2400" dirty="0">
                <a:latin typeface="Courier" pitchFamily="2" charset="0"/>
                <a:ea typeface="Courier" charset="0"/>
                <a:cs typeface="Courier" charset="0"/>
              </a:rPr>
            </a:b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shuffle(y)</a:t>
            </a:r>
            <a:br>
              <a:rPr lang="en-US" sz="2400" dirty="0">
                <a:latin typeface="Courier" pitchFamily="2" charset="0"/>
                <a:ea typeface="Courier" charset="0"/>
                <a:cs typeface="Courier" charset="0"/>
              </a:rPr>
            </a:b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plt.plot</a:t>
            </a: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(x, y, '</a:t>
            </a: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rx</a:t>
            </a: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')</a:t>
            </a:r>
          </a:p>
          <a:p>
            <a:endParaRPr lang="en-US" sz="2400" dirty="0">
              <a:latin typeface="Courier" pitchFamily="2" charset="0"/>
              <a:ea typeface="Courier" charset="0"/>
              <a:cs typeface="Courier" charset="0"/>
            </a:endParaRPr>
          </a:p>
          <a:p>
            <a:r>
              <a:rPr lang="en-US" sz="2400" dirty="0" err="1">
                <a:solidFill>
                  <a:schemeClr val="tx1"/>
                </a:solidFill>
                <a:latin typeface="Courier" pitchFamily="2" charset="0"/>
              </a:rPr>
              <a:t>plt.xlabel</a:t>
            </a:r>
            <a:r>
              <a:rPr lang="en-US" sz="2400" dirty="0">
                <a:solidFill>
                  <a:schemeClr val="tx1"/>
                </a:solidFill>
                <a:latin typeface="Courier" pitchFamily="2" charset="0"/>
              </a:rPr>
              <a:t>("x axis") </a:t>
            </a:r>
          </a:p>
          <a:p>
            <a:r>
              <a:rPr lang="en-US" sz="2400" dirty="0" err="1">
                <a:solidFill>
                  <a:schemeClr val="tx1"/>
                </a:solidFill>
                <a:latin typeface="Courier" pitchFamily="2" charset="0"/>
              </a:rPr>
              <a:t>plt.ylabel</a:t>
            </a:r>
            <a:r>
              <a:rPr lang="en-US" sz="2400" dirty="0">
                <a:solidFill>
                  <a:schemeClr val="tx1"/>
                </a:solidFill>
                <a:latin typeface="Courier" pitchFamily="2" charset="0"/>
              </a:rPr>
              <a:t>("y axis") </a:t>
            </a:r>
          </a:p>
          <a:p>
            <a:r>
              <a:rPr lang="en-US" sz="2400" dirty="0" err="1">
                <a:solidFill>
                  <a:schemeClr val="tx1"/>
                </a:solidFill>
                <a:latin typeface="Courier" pitchFamily="2" charset="0"/>
              </a:rPr>
              <a:t>plt.title</a:t>
            </a:r>
            <a:r>
              <a:rPr lang="en-US" sz="2400" dirty="0">
                <a:solidFill>
                  <a:schemeClr val="tx1"/>
                </a:solidFill>
                <a:latin typeface="Courier" pitchFamily="2" charset="0"/>
              </a:rPr>
              <a:t>("Sample plot") </a:t>
            </a:r>
          </a:p>
          <a:p>
            <a:r>
              <a:rPr lang="en-US" sz="2400" dirty="0" err="1">
                <a:solidFill>
                  <a:schemeClr val="tx1"/>
                </a:solidFill>
                <a:latin typeface="Courier" pitchFamily="2" charset="0"/>
              </a:rPr>
              <a:t>plt.legend</a:t>
            </a:r>
            <a:r>
              <a:rPr lang="en-US" sz="2400" dirty="0">
                <a:solidFill>
                  <a:schemeClr val="tx1"/>
                </a:solidFill>
                <a:latin typeface="Courier" pitchFamily="2" charset="0"/>
              </a:rPr>
              <a:t>() </a:t>
            </a:r>
            <a:endParaRPr lang="en-US" sz="2400" dirty="0">
              <a:latin typeface="Courier" pitchFamily="2" charset="0"/>
              <a:ea typeface="Courier" charset="0"/>
              <a:cs typeface="Courier" charset="0"/>
            </a:endParaRPr>
          </a:p>
          <a:p>
            <a:br>
              <a:rPr lang="en-US" sz="2400" dirty="0">
                <a:latin typeface="Courier" pitchFamily="2" charset="0"/>
                <a:ea typeface="Courier" charset="0"/>
                <a:cs typeface="Courier" charset="0"/>
              </a:rPr>
            </a:br>
            <a:r>
              <a:rPr lang="en-US" sz="2400" dirty="0" err="1">
                <a:latin typeface="Courier" pitchFamily="2" charset="0"/>
                <a:ea typeface="Courier" charset="0"/>
                <a:cs typeface="Courier" charset="0"/>
              </a:rPr>
              <a:t>plt.show</a:t>
            </a:r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C1F158-E014-C12A-8DAB-8CAB061391C4}"/>
              </a:ext>
            </a:extLst>
          </p:cNvPr>
          <p:cNvSpPr txBox="1"/>
          <p:nvPr/>
        </p:nvSpPr>
        <p:spPr>
          <a:xfrm>
            <a:off x="3886200" y="3653135"/>
            <a:ext cx="33528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ea typeface="Courier" charset="0"/>
                <a:cs typeface="Courier" charset="0"/>
              </a:rPr>
              <a:t>, label="random")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8088B76-046B-7CEB-0D4B-4542AE931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7221"/>
            <a:ext cx="4891669" cy="426720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FC26CCE4-3088-041B-5D8E-567B3D1FD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7221"/>
            <a:ext cx="489166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0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AExam">
      <a:dk1>
        <a:sysClr val="windowText" lastClr="000000"/>
      </a:dk1>
      <a:lt1>
        <a:sysClr val="window" lastClr="FFFFFF"/>
      </a:lt1>
      <a:dk2>
        <a:srgbClr val="000000"/>
      </a:dk2>
      <a:lt2>
        <a:srgbClr val="A5A5A5"/>
      </a:lt2>
      <a:accent1>
        <a:srgbClr val="A5A5A5"/>
      </a:accent1>
      <a:accent2>
        <a:srgbClr val="0070C0"/>
      </a:accent2>
      <a:accent3>
        <a:srgbClr val="00B050"/>
      </a:accent3>
      <a:accent4>
        <a:srgbClr val="FF0000"/>
      </a:accent4>
      <a:accent5>
        <a:srgbClr val="FFFFFF"/>
      </a:accent5>
      <a:accent6>
        <a:srgbClr val="FFFFFF"/>
      </a:accent6>
      <a:hlink>
        <a:srgbClr val="0070C0"/>
      </a:hlink>
      <a:folHlink>
        <a:srgbClr val="002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495FFB3-5D92-074E-B89D-542AE82BF1BE}" vid="{19B8E867-9DEE-184C-A40C-B4D7506C62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AExam</Template>
  <TotalTime>24299</TotalTime>
  <Words>974</Words>
  <Application>Microsoft Macintosh PowerPoint</Application>
  <PresentationFormat>On-screen Show (4:3)</PresentationFormat>
  <Paragraphs>118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Courier</vt:lpstr>
      <vt:lpstr>Clarity</vt:lpstr>
      <vt:lpstr>Lecture 19: Visualizations</vt:lpstr>
      <vt:lpstr>Last Week: Dictionaries</vt:lpstr>
      <vt:lpstr>Last Week: Dictionary Operations</vt:lpstr>
      <vt:lpstr>Last Week: Lists vs. dictionaries</vt:lpstr>
      <vt:lpstr>Data Visualization</vt:lpstr>
      <vt:lpstr>Data Visualization</vt:lpstr>
      <vt:lpstr>Exercise</vt:lpstr>
      <vt:lpstr>Scatter Plots</vt:lpstr>
      <vt:lpstr>Customizing   </vt:lpstr>
      <vt:lpstr>Exercise</vt:lpstr>
      <vt:lpstr>Multiple Datasets</vt:lpstr>
      <vt:lpstr>Bar Graphs</vt:lpstr>
      <vt:lpstr>Bar Graphs w/ Multiple Datasets</vt:lpstr>
      <vt:lpstr>Exercise</vt:lpstr>
      <vt:lpstr>Exercise</vt:lpstr>
      <vt:lpstr>Exercise</vt:lpstr>
      <vt:lpstr>Exercise: Visualizing Text Files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Operators and Variables</dc:title>
  <dc:creator>eleanor@cs.cornell.edu</dc:creator>
  <cp:lastModifiedBy>Eleanor Birrell</cp:lastModifiedBy>
  <cp:revision>176</cp:revision>
  <dcterms:created xsi:type="dcterms:W3CDTF">2018-09-03T23:44:07Z</dcterms:created>
  <dcterms:modified xsi:type="dcterms:W3CDTF">2023-11-15T16:49:34Z</dcterms:modified>
</cp:coreProperties>
</file>