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0"/>
  </p:notesMasterIdLst>
  <p:handoutMasterIdLst>
    <p:handoutMasterId r:id="rId21"/>
  </p:handoutMasterIdLst>
  <p:sldIdLst>
    <p:sldId id="256" r:id="rId2"/>
    <p:sldId id="426" r:id="rId3"/>
    <p:sldId id="257" r:id="rId4"/>
    <p:sldId id="427" r:id="rId5"/>
    <p:sldId id="428" r:id="rId6"/>
    <p:sldId id="429" r:id="rId7"/>
    <p:sldId id="434" r:id="rId8"/>
    <p:sldId id="435" r:id="rId9"/>
    <p:sldId id="433" r:id="rId10"/>
    <p:sldId id="430" r:id="rId11"/>
    <p:sldId id="431" r:id="rId12"/>
    <p:sldId id="436" r:id="rId13"/>
    <p:sldId id="273" r:id="rId14"/>
    <p:sldId id="265" r:id="rId15"/>
    <p:sldId id="263" r:id="rId16"/>
    <p:sldId id="269" r:id="rId17"/>
    <p:sldId id="272" r:id="rId18"/>
    <p:sldId id="261" r:id="rId1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browse/>
    <p:sldAll/>
    <p:penClr>
      <a:prstClr val="red"/>
    </p:penClr>
    <p:extLst>
      <p:ext uri="{EC167BDD-8182-4AB7-AECC-EB403E3ABB37}">
        <p14:laserClr xmlns:p14="http://schemas.microsoft.com/office/powerpoint/2010/main">
          <a:srgbClr val="000000"/>
        </p14:laserClr>
      </p:ext>
      <p:ext uri="{2FDB2607-1784-4EEB-B798-7EB5836EED8A}">
        <p14:showMediaCtrls xmlns:p14="http://schemas.microsoft.com/office/powerpoint/2010/main" val="1"/>
      </p:ext>
    </p:extLst>
  </p:showPr>
  <p:clrMru>
    <a:srgbClr val="FFFFFF"/>
    <a:srgbClr val="696969"/>
    <a:srgbClr val="333333"/>
    <a:srgbClr val="0000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8A107856-5554-42FB-B03E-39F5DBC370BA}" styleName="Medium Style 4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9797" autoAdjust="0"/>
    <p:restoredTop sz="88957" autoAdjust="0"/>
  </p:normalViewPr>
  <p:slideViewPr>
    <p:cSldViewPr>
      <p:cViewPr varScale="1">
        <p:scale>
          <a:sx n="108" d="100"/>
          <a:sy n="108" d="100"/>
        </p:scale>
        <p:origin x="456" y="184"/>
      </p:cViewPr>
      <p:guideLst>
        <p:guide orient="horz" pos="2160"/>
        <p:guide pos="2880"/>
      </p:guideLst>
    </p:cSldViewPr>
  </p:slideViewPr>
  <p:outlineViewPr>
    <p:cViewPr>
      <p:scale>
        <a:sx n="33" d="100"/>
        <a:sy n="33" d="100"/>
      </p:scale>
      <p:origin x="36" y="16902"/>
    </p:cViewPr>
  </p:outlineViewPr>
  <p:notesTextViewPr>
    <p:cViewPr>
      <p:scale>
        <a:sx n="1" d="1"/>
        <a:sy n="1" d="1"/>
      </p:scale>
      <p:origin x="0" y="0"/>
    </p:cViewPr>
  </p:notesTextViewPr>
  <p:notesViewPr>
    <p:cSldViewPr>
      <p:cViewPr varScale="1">
        <p:scale>
          <a:sx n="56" d="100"/>
          <a:sy n="56" d="100"/>
        </p:scale>
        <p:origin x="-2886" y="-84"/>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557F19EE-4C14-416B-9A28-3D9B2AE65E04}" type="datetimeFigureOut">
              <a:rPr lang="en-US" smtClean="0"/>
              <a:t>11/8/23</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FE47E2B7-019C-47AA-8287-AB4BD1848ED5}" type="slidenum">
              <a:rPr lang="en-US" smtClean="0"/>
              <a:t>‹#›</a:t>
            </a:fld>
            <a:endParaRPr lang="en-US"/>
          </a:p>
        </p:txBody>
      </p:sp>
    </p:spTree>
    <p:extLst>
      <p:ext uri="{BB962C8B-B14F-4D97-AF65-F5344CB8AC3E}">
        <p14:creationId xmlns:p14="http://schemas.microsoft.com/office/powerpoint/2010/main" val="389516468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8B7EBD1-2546-431F-B565-95BCA5604CC4}" type="datetimeFigureOut">
              <a:rPr lang="en-US" smtClean="0"/>
              <a:t>11/8/23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FE031AF-CC19-4E5A-831F-2BAAD17F6D1A}" type="slidenum">
              <a:rPr lang="en-US" smtClean="0"/>
              <a:t>‹#›</a:t>
            </a:fld>
            <a:endParaRPr lang="en-US"/>
          </a:p>
        </p:txBody>
      </p:sp>
    </p:spTree>
    <p:extLst>
      <p:ext uri="{BB962C8B-B14F-4D97-AF65-F5344CB8AC3E}">
        <p14:creationId xmlns:p14="http://schemas.microsoft.com/office/powerpoint/2010/main" val="103518663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FE031AF-CC19-4E5A-831F-2BAAD17F6D1A}" type="slidenum">
              <a:rPr lang="en-US" smtClean="0"/>
              <a:t>1</a:t>
            </a:fld>
            <a:endParaRPr lang="en-US"/>
          </a:p>
        </p:txBody>
      </p:sp>
    </p:spTree>
    <p:extLst>
      <p:ext uri="{BB962C8B-B14F-4D97-AF65-F5344CB8AC3E}">
        <p14:creationId xmlns:p14="http://schemas.microsoft.com/office/powerpoint/2010/main" val="153813062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mention naïve version with counting to answer each query</a:t>
            </a:r>
          </a:p>
          <a:p>
            <a:r>
              <a:rPr lang="en-US" dirty="0"/>
              <a:t>discuss pre-processing and try naïve version with a list of pairs</a:t>
            </a:r>
          </a:p>
          <a:p>
            <a:r>
              <a:rPr lang="en-US" dirty="0"/>
              <a:t>then motivate dictionaries</a:t>
            </a:r>
          </a:p>
        </p:txBody>
      </p:sp>
      <p:sp>
        <p:nvSpPr>
          <p:cNvPr id="4" name="Date Placeholder 3"/>
          <p:cNvSpPr>
            <a:spLocks noGrp="1"/>
          </p:cNvSpPr>
          <p:nvPr>
            <p:ph type="dt" idx="10"/>
          </p:nvPr>
        </p:nvSpPr>
        <p:spPr/>
        <p:txBody>
          <a:bodyPr/>
          <a:lstStyle/>
          <a:p>
            <a:fld id="{D9489826-36B8-834E-9CA7-B68E5F2BB95F}" type="datetime1">
              <a:rPr lang="en-US" smtClean="0"/>
              <a:t>11/8/23</a:t>
            </a:fld>
            <a:endParaRPr lang="en-US"/>
          </a:p>
        </p:txBody>
      </p:sp>
    </p:spTree>
    <p:extLst>
      <p:ext uri="{BB962C8B-B14F-4D97-AF65-F5344CB8AC3E}">
        <p14:creationId xmlns:p14="http://schemas.microsoft.com/office/powerpoint/2010/main" val="334126691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Date Placeholder 3"/>
          <p:cNvSpPr>
            <a:spLocks noGrp="1"/>
          </p:cNvSpPr>
          <p:nvPr>
            <p:ph type="dt" idx="10"/>
          </p:nvPr>
        </p:nvSpPr>
        <p:spPr/>
        <p:txBody>
          <a:bodyPr/>
          <a:lstStyle/>
          <a:p>
            <a:fld id="{D9489826-36B8-834E-9CA7-B68E5F2BB95F}" type="datetime1">
              <a:rPr lang="en-US" smtClean="0"/>
              <a:t>11/8/23</a:t>
            </a:fld>
            <a:endParaRPr lang="en-US"/>
          </a:p>
        </p:txBody>
      </p:sp>
    </p:spTree>
    <p:extLst>
      <p:ext uri="{BB962C8B-B14F-4D97-AF65-F5344CB8AC3E}">
        <p14:creationId xmlns:p14="http://schemas.microsoft.com/office/powerpoint/2010/main" val="156154924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Date Placeholder 3"/>
          <p:cNvSpPr>
            <a:spLocks noGrp="1"/>
          </p:cNvSpPr>
          <p:nvPr>
            <p:ph type="dt" idx="10"/>
          </p:nvPr>
        </p:nvSpPr>
        <p:spPr/>
        <p:txBody>
          <a:bodyPr/>
          <a:lstStyle/>
          <a:p>
            <a:fld id="{D9489826-36B8-834E-9CA7-B68E5F2BB95F}" type="datetime1">
              <a:rPr lang="en-US" smtClean="0"/>
              <a:t>11/8/23</a:t>
            </a:fld>
            <a:endParaRPr lang="en-US"/>
          </a:p>
        </p:txBody>
      </p:sp>
    </p:spTree>
    <p:extLst>
      <p:ext uri="{BB962C8B-B14F-4D97-AF65-F5344CB8AC3E}">
        <p14:creationId xmlns:p14="http://schemas.microsoft.com/office/powerpoint/2010/main" val="6224514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Date Placeholder 3"/>
          <p:cNvSpPr>
            <a:spLocks noGrp="1"/>
          </p:cNvSpPr>
          <p:nvPr>
            <p:ph type="dt" idx="10"/>
          </p:nvPr>
        </p:nvSpPr>
        <p:spPr/>
        <p:txBody>
          <a:bodyPr/>
          <a:lstStyle/>
          <a:p>
            <a:fld id="{D9489826-36B8-834E-9CA7-B68E5F2BB95F}" type="datetime1">
              <a:rPr lang="en-US" smtClean="0"/>
              <a:t>11/8/23</a:t>
            </a:fld>
            <a:endParaRPr lang="en-US"/>
          </a:p>
        </p:txBody>
      </p:sp>
    </p:spTree>
    <p:extLst>
      <p:ext uri="{BB962C8B-B14F-4D97-AF65-F5344CB8AC3E}">
        <p14:creationId xmlns:p14="http://schemas.microsoft.com/office/powerpoint/2010/main" val="23178241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Date Placeholder 3"/>
          <p:cNvSpPr>
            <a:spLocks noGrp="1"/>
          </p:cNvSpPr>
          <p:nvPr>
            <p:ph type="dt" idx="10"/>
          </p:nvPr>
        </p:nvSpPr>
        <p:spPr/>
        <p:txBody>
          <a:bodyPr/>
          <a:lstStyle/>
          <a:p>
            <a:fld id="{D9489826-36B8-834E-9CA7-B68E5F2BB95F}" type="datetime1">
              <a:rPr lang="en-US" smtClean="0"/>
              <a:t>11/8/23</a:t>
            </a:fld>
            <a:endParaRPr lang="en-US"/>
          </a:p>
        </p:txBody>
      </p:sp>
    </p:spTree>
    <p:extLst>
      <p:ext uri="{BB962C8B-B14F-4D97-AF65-F5344CB8AC3E}">
        <p14:creationId xmlns:p14="http://schemas.microsoft.com/office/powerpoint/2010/main" val="22143337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685800" y="3505200"/>
            <a:ext cx="6400800" cy="1752600"/>
          </a:xfrm>
        </p:spPr>
        <p:txBody>
          <a:bodyPr/>
          <a:lstStyle>
            <a:lvl1pPr marL="0" indent="0" algn="l">
              <a:buNone/>
              <a:defRPr>
                <a:solidFill>
                  <a:schemeClr val="tx1">
                    <a:lumMod val="75000"/>
                    <a:lumOff val="2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cxnSp>
        <p:nvCxnSpPr>
          <p:cNvPr id="8" name="Straight Connector 7"/>
          <p:cNvCxnSpPr/>
          <p:nvPr/>
        </p:nvCxnSpPr>
        <p:spPr>
          <a:xfrm>
            <a:off x="685800" y="3398520"/>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p:txBody>
          <a:bodyPr/>
          <a:lstStyle/>
          <a:p>
            <a:r>
              <a:rPr lang="en-US"/>
              <a:t>Click to edit Master title style</a:t>
            </a:r>
          </a:p>
        </p:txBody>
      </p:sp>
      <p:sp>
        <p:nvSpPr>
          <p:cNvPr id="12" name="Date Placeholder 11"/>
          <p:cNvSpPr>
            <a:spLocks noGrp="1"/>
          </p:cNvSpPr>
          <p:nvPr>
            <p:ph type="dt" sz="half" idx="10"/>
          </p:nvPr>
        </p:nvSpPr>
        <p:spPr/>
        <p:txBody>
          <a:bodyPr/>
          <a:lstStyle/>
          <a:p>
            <a:fld id="{63F7437D-9C28-4485-8136-DE3C7521A7D8}" type="datetimeFigureOut">
              <a:rPr lang="en-US" smtClean="0"/>
              <a:t>11/8/23</a:t>
            </a:fld>
            <a:endParaRPr lang="en-US" dirty="0"/>
          </a:p>
        </p:txBody>
      </p:sp>
      <p:sp>
        <p:nvSpPr>
          <p:cNvPr id="13" name="Footer Placeholder 12"/>
          <p:cNvSpPr>
            <a:spLocks noGrp="1"/>
          </p:cNvSpPr>
          <p:nvPr>
            <p:ph type="ftr" sz="quarter" idx="11"/>
          </p:nvPr>
        </p:nvSpPr>
        <p:spPr/>
        <p:txBody>
          <a:bodyPr/>
          <a:lstStyle/>
          <a:p>
            <a:endParaRPr lang="en-US" dirty="0"/>
          </a:p>
        </p:txBody>
      </p:sp>
      <p:sp>
        <p:nvSpPr>
          <p:cNvPr id="14" name="Slide Number Placeholder 13"/>
          <p:cNvSpPr>
            <a:spLocks noGrp="1"/>
          </p:cNvSpPr>
          <p:nvPr>
            <p:ph type="sldNum" sz="quarter" idx="12"/>
          </p:nvPr>
        </p:nvSpPr>
        <p:spPr/>
        <p:txBody>
          <a:bodyPr/>
          <a:lstStyle/>
          <a:p>
            <a:fld id="{7EA743B4-AD12-49DE-BA27-1A16B7F35F00}" type="slidenum">
              <a:rPr lang="en-US" smtClean="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3F7437D-9C28-4485-8136-DE3C7521A7D8}" type="datetimeFigureOut">
              <a:rPr lang="en-US" smtClean="0"/>
              <a:t>11/8/23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EA743B4-AD12-49DE-BA27-1A16B7F35F00}"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609600"/>
            <a:ext cx="2057400" cy="5867400"/>
          </a:xfrm>
        </p:spPr>
        <p:txBody>
          <a:bodyPr vert="eaVert" anchor="b"/>
          <a:lstStyle/>
          <a:p>
            <a:r>
              <a:rPr lang="en-US"/>
              <a:t>Click to edit Master title style</a:t>
            </a:r>
            <a:endParaRPr lang="en-US" dirty="0"/>
          </a:p>
        </p:txBody>
      </p:sp>
      <p:sp>
        <p:nvSpPr>
          <p:cNvPr id="3" name="Vertical Text Placeholder 2"/>
          <p:cNvSpPr>
            <a:spLocks noGrp="1"/>
          </p:cNvSpPr>
          <p:nvPr>
            <p:ph type="body" orient="vert" idx="1"/>
          </p:nvPr>
        </p:nvSpPr>
        <p:spPr>
          <a:xfrm>
            <a:off x="457200" y="609600"/>
            <a:ext cx="6019800" cy="58674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3F7437D-9C28-4485-8136-DE3C7521A7D8}" type="datetimeFigureOut">
              <a:rPr lang="en-US" smtClean="0"/>
              <a:t>11/8/23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EA743B4-AD12-49DE-BA27-1A16B7F35F00}"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3F7437D-9C28-4485-8136-DE3C7521A7D8}" type="datetimeFigureOut">
              <a:rPr lang="en-US" smtClean="0"/>
              <a:t>11/8/23</a:t>
            </a:fld>
            <a:endParaRPr lang="en-US"/>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7620000" y="18288"/>
            <a:ext cx="1066800" cy="329184"/>
          </a:xfrm>
        </p:spPr>
        <p:txBody>
          <a:bodyPr/>
          <a:lstStyle/>
          <a:p>
            <a:fld id="{7EA743B4-AD12-49DE-BA27-1A16B7F35F00}"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13" y="2362200"/>
            <a:ext cx="7772400" cy="2200275"/>
          </a:xfrm>
        </p:spPr>
        <p:txBody>
          <a:bodyPr anchor="b">
            <a:normAutofit/>
          </a:bodyPr>
          <a:lstStyle>
            <a:lvl1pPr algn="l">
              <a:defRPr sz="4800" b="0" cap="all"/>
            </a:lvl1pPr>
          </a:lstStyle>
          <a:p>
            <a:r>
              <a:rPr lang="en-US"/>
              <a:t>Click to edit Master title style</a:t>
            </a:r>
            <a:endParaRPr lang="en-US" dirty="0"/>
          </a:p>
        </p:txBody>
      </p:sp>
      <p:sp>
        <p:nvSpPr>
          <p:cNvPr id="3" name="Text Placeholder 2"/>
          <p:cNvSpPr>
            <a:spLocks noGrp="1"/>
          </p:cNvSpPr>
          <p:nvPr>
            <p:ph type="body" idx="1"/>
          </p:nvPr>
        </p:nvSpPr>
        <p:spPr>
          <a:xfrm>
            <a:off x="722313" y="4626864"/>
            <a:ext cx="7772400" cy="1500187"/>
          </a:xfrm>
        </p:spPr>
        <p:txBody>
          <a:bodyPr anchor="t">
            <a:normAutofit/>
          </a:bodyPr>
          <a:lstStyle>
            <a:lvl1pPr marL="0" indent="0">
              <a:buNone/>
              <a:defRPr sz="24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3F7437D-9C28-4485-8136-DE3C7521A7D8}" type="datetimeFigureOut">
              <a:rPr lang="en-US" smtClean="0"/>
              <a:t>11/8/23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EA743B4-AD12-49DE-BA27-1A16B7F35F00}" type="slidenum">
              <a:rPr lang="en-US" smtClean="0"/>
              <a:t>‹#›</a:t>
            </a:fld>
            <a:endParaRPr lang="en-US"/>
          </a:p>
        </p:txBody>
      </p:sp>
      <p:cxnSp>
        <p:nvCxnSpPr>
          <p:cNvPr id="7" name="Straight Connector 6"/>
          <p:cNvCxnSpPr/>
          <p:nvPr/>
        </p:nvCxnSpPr>
        <p:spPr>
          <a:xfrm>
            <a:off x="731520" y="4599432"/>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48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63F7437D-9C28-4485-8136-DE3C7521A7D8}" type="datetimeFigureOut">
              <a:rPr lang="en-US" smtClean="0"/>
              <a:t>11/8/23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EA743B4-AD12-49DE-BA27-1A16B7F35F00}"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45720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sz="20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75488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lang="en-US" sz="2000" b="0" kern="1200" dirty="0" smtClean="0">
                <a:solidFill>
                  <a:schemeClr val="tx2"/>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75488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Footer Placeholder 7"/>
          <p:cNvSpPr>
            <a:spLocks noGrp="1"/>
          </p:cNvSpPr>
          <p:nvPr>
            <p:ph type="ftr" sz="quarter" idx="11"/>
          </p:nvPr>
        </p:nvSpPr>
        <p:spPr>
          <a:xfrm>
            <a:off x="457200" y="18288"/>
            <a:ext cx="7086600" cy="329184"/>
          </a:xfrm>
        </p:spPr>
        <p:txBody>
          <a:bodyPr/>
          <a:lstStyle>
            <a:lvl1pPr algn="l">
              <a:defRPr/>
            </a:lvl1pPr>
          </a:lstStyle>
          <a:p>
            <a:endParaRPr lang="en-US" dirty="0"/>
          </a:p>
        </p:txBody>
      </p:sp>
      <p:sp>
        <p:nvSpPr>
          <p:cNvPr id="9" name="Slide Number Placeholder 8"/>
          <p:cNvSpPr>
            <a:spLocks noGrp="1"/>
          </p:cNvSpPr>
          <p:nvPr>
            <p:ph type="sldNum" sz="quarter" idx="12"/>
          </p:nvPr>
        </p:nvSpPr>
        <p:spPr/>
        <p:txBody>
          <a:bodyPr/>
          <a:lstStyle/>
          <a:p>
            <a:fld id="{7EA743B4-AD12-49DE-BA27-1A16B7F35F00}" type="slidenum">
              <a:rPr lang="en-US" smtClean="0"/>
              <a:t>‹#›</a:t>
            </a:fld>
            <a:endParaRPr lang="en-US" dirty="0"/>
          </a:p>
        </p:txBody>
      </p:sp>
      <p:cxnSp>
        <p:nvCxnSpPr>
          <p:cNvPr id="11" name="Straight Connector 10"/>
          <p:cNvCxnSpPr/>
          <p:nvPr/>
        </p:nvCxnSpPr>
        <p:spPr>
          <a:xfrm rot="5400000">
            <a:off x="2217817" y="4045823"/>
            <a:ext cx="4709160" cy="794"/>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63F7437D-9C28-4485-8136-DE3C7521A7D8}" type="datetimeFigureOut">
              <a:rPr lang="en-US" smtClean="0"/>
              <a:t>11/8/23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EA743B4-AD12-49DE-BA27-1A16B7F35F00}"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3F7437D-9C28-4485-8136-DE3C7521A7D8}" type="datetimeFigureOut">
              <a:rPr lang="en-US" smtClean="0"/>
              <a:t>11/8/23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EA743B4-AD12-49DE-BA27-1A16B7F35F00}"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792080"/>
            <a:ext cx="2139696" cy="1261872"/>
          </a:xfrm>
        </p:spPr>
        <p:txBody>
          <a:bodyPr anchor="b">
            <a:noAutofit/>
          </a:bodyPr>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2971800" y="792080"/>
            <a:ext cx="5715000" cy="55778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57201" y="2130552"/>
            <a:ext cx="2139696" cy="424361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63F7437D-9C28-4485-8136-DE3C7521A7D8}" type="datetimeFigureOut">
              <a:rPr lang="en-US" smtClean="0"/>
              <a:t>11/8/23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EA743B4-AD12-49DE-BA27-1A16B7F35F00}" type="slidenum">
              <a:rPr lang="en-US" smtClean="0"/>
              <a:t>‹#›</a:t>
            </a:fld>
            <a:endParaRPr lang="en-US"/>
          </a:p>
        </p:txBody>
      </p:sp>
      <p:cxnSp>
        <p:nvCxnSpPr>
          <p:cNvPr id="9" name="Straight Connector 8"/>
          <p:cNvCxnSpPr/>
          <p:nvPr/>
        </p:nvCxnSpPr>
        <p:spPr>
          <a:xfrm rot="5400000">
            <a:off x="-13116" y="3580206"/>
            <a:ext cx="557784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792480"/>
            <a:ext cx="2142680" cy="1264920"/>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p:cNvSpPr>
          <p:nvPr>
            <p:ph type="pic" idx="1"/>
          </p:nvPr>
        </p:nvSpPr>
        <p:spPr>
          <a:xfrm>
            <a:off x="2858610" y="838201"/>
            <a:ext cx="5904390" cy="5500456"/>
          </a:xfrm>
          <a:solidFill>
            <a:schemeClr val="bg2"/>
          </a:solidFill>
          <a:ln w="76200">
            <a:solidFill>
              <a:srgbClr val="FFFFFF"/>
            </a:solidFill>
            <a:miter lim="800000"/>
          </a:ln>
          <a:effectLst>
            <a:outerShdw blurRad="50800" dist="12700" dir="5400000" algn="t" rotWithShape="0">
              <a:prstClr val="black">
                <a:alpha val="59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Drag picture to placeholder or click icon to add</a:t>
            </a:r>
            <a:endParaRPr lang="en-US" dirty="0"/>
          </a:p>
        </p:txBody>
      </p:sp>
      <p:sp>
        <p:nvSpPr>
          <p:cNvPr id="4" name="Text Placeholder 3"/>
          <p:cNvSpPr>
            <a:spLocks noGrp="1"/>
          </p:cNvSpPr>
          <p:nvPr>
            <p:ph type="body" sz="half" idx="2"/>
          </p:nvPr>
        </p:nvSpPr>
        <p:spPr>
          <a:xfrm>
            <a:off x="457200" y="2133600"/>
            <a:ext cx="2139696" cy="424281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63F7437D-9C28-4485-8136-DE3C7521A7D8}" type="datetimeFigureOut">
              <a:rPr lang="en-US" smtClean="0"/>
              <a:t>11/8/23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EA743B4-AD12-49DE-BA27-1A16B7F35F00}"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p:nvPr/>
        </p:nvSpPr>
        <p:spPr>
          <a:xfrm>
            <a:off x="0" y="222250"/>
            <a:ext cx="9144000" cy="311150"/>
          </a:xfrm>
          <a:prstGeom prst="rect">
            <a:avLst/>
          </a:prstGeom>
          <a:gradFill flip="none" rotWithShape="1">
            <a:gsLst>
              <a:gs pos="0">
                <a:srgbClr val="0070C0">
                  <a:tint val="66000"/>
                  <a:satMod val="160000"/>
                </a:srgbClr>
              </a:gs>
              <a:gs pos="50000">
                <a:srgbClr val="0070C0">
                  <a:tint val="44500"/>
                  <a:satMod val="160000"/>
                </a:srgbClr>
              </a:gs>
              <a:gs pos="100000">
                <a:srgbClr val="0070C0">
                  <a:tint val="23500"/>
                  <a:satMod val="160000"/>
                </a:srgb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457200" y="533400"/>
            <a:ext cx="8229600" cy="9906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457200" y="1600200"/>
            <a:ext cx="8229600" cy="4876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Rectangle 6"/>
          <p:cNvSpPr/>
          <p:nvPr/>
        </p:nvSpPr>
        <p:spPr>
          <a:xfrm>
            <a:off x="0" y="0"/>
            <a:ext cx="9144000" cy="419100"/>
          </a:xfrm>
          <a:prstGeom prst="rect">
            <a:avLst/>
          </a:prstGeom>
          <a:gradFill flip="none" rotWithShape="1">
            <a:gsLst>
              <a:gs pos="0">
                <a:schemeClr val="accent1">
                  <a:shade val="30000"/>
                  <a:satMod val="115000"/>
                </a:schemeClr>
              </a:gs>
              <a:gs pos="80000">
                <a:schemeClr val="accent1">
                  <a:shade val="67500"/>
                  <a:satMod val="115000"/>
                </a:schemeClr>
              </a:gs>
              <a:gs pos="100000">
                <a:schemeClr val="accent1">
                  <a:shade val="100000"/>
                  <a:satMod val="115000"/>
                </a:schemeClr>
              </a:gs>
            </a:gsLst>
            <a:lin ang="135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2"/>
          </p:nvPr>
        </p:nvSpPr>
        <p:spPr>
          <a:xfrm>
            <a:off x="457200" y="18288"/>
            <a:ext cx="2895600" cy="329184"/>
          </a:xfrm>
          <a:prstGeom prst="rect">
            <a:avLst/>
          </a:prstGeom>
        </p:spPr>
        <p:txBody>
          <a:bodyPr vert="horz" lIns="91440" tIns="45720" rIns="91440" bIns="45720" rtlCol="0" anchor="ctr"/>
          <a:lstStyle>
            <a:lvl1pPr algn="l">
              <a:defRPr sz="1200">
                <a:solidFill>
                  <a:srgbClr val="FFFFFF"/>
                </a:solidFill>
              </a:defRPr>
            </a:lvl1pPr>
          </a:lstStyle>
          <a:p>
            <a:fld id="{63F7437D-9C28-4485-8136-DE3C7521A7D8}" type="datetimeFigureOut">
              <a:rPr lang="en-US" smtClean="0"/>
              <a:t>11/8/23</a:t>
            </a:fld>
            <a:endParaRPr lang="en-US" dirty="0"/>
          </a:p>
        </p:txBody>
      </p:sp>
      <p:sp>
        <p:nvSpPr>
          <p:cNvPr id="5" name="Footer Placeholder 4"/>
          <p:cNvSpPr>
            <a:spLocks noGrp="1"/>
          </p:cNvSpPr>
          <p:nvPr>
            <p:ph type="ftr" sz="quarter" idx="3"/>
          </p:nvPr>
        </p:nvSpPr>
        <p:spPr>
          <a:xfrm>
            <a:off x="3429000" y="18288"/>
            <a:ext cx="4114800" cy="329184"/>
          </a:xfrm>
          <a:prstGeom prst="rect">
            <a:avLst/>
          </a:prstGeom>
        </p:spPr>
        <p:txBody>
          <a:bodyPr vert="horz" lIns="91440" tIns="45720" rIns="91440" bIns="45720" rtlCol="0" anchor="ctr"/>
          <a:lstStyle>
            <a:lvl1pPr algn="ctr">
              <a:defRPr sz="1200">
                <a:solidFill>
                  <a:srgbClr val="FFFFFF"/>
                </a:solidFill>
              </a:defRPr>
            </a:lvl1pPr>
          </a:lstStyle>
          <a:p>
            <a:endParaRPr lang="en-US" dirty="0"/>
          </a:p>
        </p:txBody>
      </p:sp>
      <p:sp>
        <p:nvSpPr>
          <p:cNvPr id="6" name="Slide Number Placeholder 5"/>
          <p:cNvSpPr>
            <a:spLocks noGrp="1"/>
          </p:cNvSpPr>
          <p:nvPr>
            <p:ph type="sldNum" sz="quarter" idx="4"/>
          </p:nvPr>
        </p:nvSpPr>
        <p:spPr>
          <a:xfrm>
            <a:off x="7620000" y="18288"/>
            <a:ext cx="1066800" cy="329184"/>
          </a:xfrm>
          <a:prstGeom prst="rect">
            <a:avLst/>
          </a:prstGeom>
        </p:spPr>
        <p:txBody>
          <a:bodyPr vert="horz" lIns="91440" tIns="45720" rIns="91440" bIns="45720" rtlCol="0" anchor="ctr"/>
          <a:lstStyle>
            <a:lvl1pPr algn="l">
              <a:defRPr sz="1400" b="1">
                <a:solidFill>
                  <a:srgbClr val="FFFFFF"/>
                </a:solidFill>
              </a:defRPr>
            </a:lvl1pPr>
          </a:lstStyle>
          <a:p>
            <a:fld id="{7EA743B4-AD12-49DE-BA27-1A16B7F35F00}" type="slidenum">
              <a:rPr lang="en-US" smtClean="0"/>
              <a:t>‹#›</a:t>
            </a:fld>
            <a:endParaRPr lang="en-US"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spcBef>
          <a:spcPct val="0"/>
        </a:spcBef>
        <a:buNone/>
        <a:defRPr sz="4000" kern="1200" spc="-100" baseline="0">
          <a:solidFill>
            <a:schemeClr val="tx2"/>
          </a:solidFill>
          <a:latin typeface="+mj-lt"/>
          <a:ea typeface="+mj-ea"/>
          <a:cs typeface="+mj-cs"/>
        </a:defRPr>
      </a:lvl1pPr>
    </p:titleStyle>
    <p:bodyStyle>
      <a:lvl1pPr marL="182880" indent="-182880" algn="l" defTabSz="914400" rtl="0" eaLnBrk="1" latinLnBrk="0" hangingPunct="1">
        <a:spcBef>
          <a:spcPct val="20000"/>
        </a:spcBef>
        <a:buClr>
          <a:schemeClr val="accent1"/>
        </a:buClr>
        <a:buSzPct val="85000"/>
        <a:buFont typeface="Arial" pitchFamily="34" charset="0"/>
        <a:buChar char="•"/>
        <a:defRPr sz="2400" kern="1200">
          <a:solidFill>
            <a:schemeClr val="tx1"/>
          </a:solidFill>
          <a:latin typeface="+mn-lt"/>
          <a:ea typeface="+mn-ea"/>
          <a:cs typeface="+mn-cs"/>
        </a:defRPr>
      </a:lvl1pPr>
      <a:lvl2pPr marL="457200" indent="-182880" algn="l" defTabSz="914400" rtl="0" eaLnBrk="1" latinLnBrk="0" hangingPunct="1">
        <a:spcBef>
          <a:spcPct val="20000"/>
        </a:spcBef>
        <a:buClr>
          <a:schemeClr val="accent1"/>
        </a:buClr>
        <a:buSzPct val="85000"/>
        <a:buFont typeface="Arial" pitchFamily="34" charset="0"/>
        <a:buChar char="•"/>
        <a:defRPr sz="2000" kern="1200">
          <a:solidFill>
            <a:schemeClr val="tx1"/>
          </a:solidFill>
          <a:latin typeface="+mn-lt"/>
          <a:ea typeface="+mn-ea"/>
          <a:cs typeface="+mn-cs"/>
        </a:defRPr>
      </a:lvl2pPr>
      <a:lvl3pPr marL="731520" indent="-182880" algn="l" defTabSz="914400" rtl="0" eaLnBrk="1" latinLnBrk="0" hangingPunct="1">
        <a:spcBef>
          <a:spcPct val="20000"/>
        </a:spcBef>
        <a:buClr>
          <a:schemeClr val="accent1"/>
        </a:buClr>
        <a:buSzPct val="90000"/>
        <a:buFont typeface="Arial" pitchFamily="34" charset="0"/>
        <a:buChar char="•"/>
        <a:defRPr sz="1800" kern="1200">
          <a:solidFill>
            <a:schemeClr val="tx1"/>
          </a:solidFill>
          <a:latin typeface="+mn-lt"/>
          <a:ea typeface="+mn-ea"/>
          <a:cs typeface="+mn-cs"/>
        </a:defRPr>
      </a:lvl3pPr>
      <a:lvl4pPr marL="1005840" indent="-182880" algn="l" defTabSz="914400" rtl="0" eaLnBrk="1" latinLnBrk="0" hangingPunct="1">
        <a:spcBef>
          <a:spcPct val="20000"/>
        </a:spcBef>
        <a:buClr>
          <a:schemeClr val="accent1"/>
        </a:buClr>
        <a:buFont typeface="Arial" pitchFamily="34" charset="0"/>
        <a:buChar char="•"/>
        <a:defRPr sz="1600" kern="1200">
          <a:solidFill>
            <a:schemeClr val="tx1"/>
          </a:solidFill>
          <a:latin typeface="+mn-lt"/>
          <a:ea typeface="+mn-ea"/>
          <a:cs typeface="+mn-cs"/>
        </a:defRPr>
      </a:lvl4pPr>
      <a:lvl5pPr marL="1188720" indent="-137160" algn="l" defTabSz="914400" rtl="0" eaLnBrk="1" latinLnBrk="0" hangingPunct="1">
        <a:spcBef>
          <a:spcPct val="20000"/>
        </a:spcBef>
        <a:buClr>
          <a:schemeClr val="accent1"/>
        </a:buClr>
        <a:buSzPct val="100000"/>
        <a:buFont typeface="Arial" pitchFamily="34" charset="0"/>
        <a:buChar char="•"/>
        <a:defRPr sz="1400" kern="1200" baseline="0">
          <a:solidFill>
            <a:schemeClr val="tx1"/>
          </a:solidFill>
          <a:latin typeface="+mn-lt"/>
          <a:ea typeface="+mn-ea"/>
          <a:cs typeface="+mn-cs"/>
        </a:defRPr>
      </a:lvl5pPr>
      <a:lvl6pPr marL="137160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Subtitle 2"/>
          <p:cNvSpPr>
            <a:spLocks noGrp="1"/>
          </p:cNvSpPr>
          <p:nvPr>
            <p:ph type="subTitle" idx="1"/>
          </p:nvPr>
        </p:nvSpPr>
        <p:spPr>
          <a:xfrm>
            <a:off x="685800" y="3505200"/>
            <a:ext cx="7924800" cy="609600"/>
          </a:xfrm>
        </p:spPr>
        <p:txBody>
          <a:bodyPr>
            <a:normAutofit/>
          </a:bodyPr>
          <a:lstStyle/>
          <a:p>
            <a:r>
              <a:rPr lang="en-US" dirty="0"/>
              <a:t>CS 51P				       	           Fall 2023</a:t>
            </a:r>
          </a:p>
        </p:txBody>
      </p:sp>
      <p:sp>
        <p:nvSpPr>
          <p:cNvPr id="2" name="Title 1"/>
          <p:cNvSpPr>
            <a:spLocks noGrp="1"/>
          </p:cNvSpPr>
          <p:nvPr>
            <p:ph type="title"/>
          </p:nvPr>
        </p:nvSpPr>
        <p:spPr>
          <a:xfrm>
            <a:off x="685800" y="2667000"/>
            <a:ext cx="7848600" cy="631825"/>
          </a:xfrm>
        </p:spPr>
        <p:txBody>
          <a:bodyPr>
            <a:normAutofit fontScale="90000"/>
          </a:bodyPr>
          <a:lstStyle/>
          <a:p>
            <a:r>
              <a:rPr lang="en-US" sz="4000" dirty="0"/>
              <a:t>Lecture 17: Dictionaries</a:t>
            </a:r>
          </a:p>
        </p:txBody>
      </p:sp>
    </p:spTree>
    <p:extLst>
      <p:ext uri="{BB962C8B-B14F-4D97-AF65-F5344CB8AC3E}">
        <p14:creationId xmlns:p14="http://schemas.microsoft.com/office/powerpoint/2010/main" val="17972779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F7EDE6-F965-986F-DDE1-8FB523B1D4AD}"/>
              </a:ext>
            </a:extLst>
          </p:cNvPr>
          <p:cNvSpPr>
            <a:spLocks noGrp="1"/>
          </p:cNvSpPr>
          <p:nvPr>
            <p:ph type="title"/>
          </p:nvPr>
        </p:nvSpPr>
        <p:spPr/>
        <p:txBody>
          <a:bodyPr/>
          <a:lstStyle/>
          <a:p>
            <a:r>
              <a:rPr lang="en-US" dirty="0"/>
              <a:t>Exercise 2</a:t>
            </a:r>
          </a:p>
        </p:txBody>
      </p:sp>
      <p:sp>
        <p:nvSpPr>
          <p:cNvPr id="3" name="Content Placeholder 2">
            <a:extLst>
              <a:ext uri="{FF2B5EF4-FFF2-40B4-BE49-F238E27FC236}">
                <a16:creationId xmlns:a16="http://schemas.microsoft.com/office/drawing/2014/main" id="{1FE3606B-FF28-9823-52D5-0C50E4AE5B3E}"/>
              </a:ext>
            </a:extLst>
          </p:cNvPr>
          <p:cNvSpPr>
            <a:spLocks noGrp="1"/>
          </p:cNvSpPr>
          <p:nvPr>
            <p:ph idx="1"/>
          </p:nvPr>
        </p:nvSpPr>
        <p:spPr/>
        <p:txBody>
          <a:bodyPr/>
          <a:lstStyle/>
          <a:p>
            <a:r>
              <a:rPr lang="en-US" dirty="0"/>
              <a:t>Define a function </a:t>
            </a:r>
            <a:r>
              <a:rPr lang="en-US" dirty="0" err="1">
                <a:latin typeface="Courier" pitchFamily="2" charset="0"/>
              </a:rPr>
              <a:t>compute_cost</a:t>
            </a:r>
            <a:r>
              <a:rPr lang="en-US" dirty="0"/>
              <a:t> that takes two arguments, a dictionary </a:t>
            </a:r>
            <a:r>
              <a:rPr lang="en-US" dirty="0">
                <a:latin typeface="Courier" pitchFamily="2" charset="0"/>
              </a:rPr>
              <a:t>prices</a:t>
            </a:r>
            <a:r>
              <a:rPr lang="en-US" dirty="0"/>
              <a:t> and list of items </a:t>
            </a:r>
            <a:r>
              <a:rPr lang="en-US" dirty="0" err="1">
                <a:latin typeface="Courier" pitchFamily="2" charset="0"/>
              </a:rPr>
              <a:t>shopping_list</a:t>
            </a:r>
            <a:r>
              <a:rPr lang="en-US" dirty="0"/>
              <a:t> and returns the total cost of buying all the items on the shopping list. If an item on the shopping list is not in the prices dictionary, just exclude it from the total cost. </a:t>
            </a:r>
          </a:p>
          <a:p>
            <a:pPr marL="0" indent="0">
              <a:buNone/>
            </a:pPr>
            <a:endParaRPr lang="en-US" dirty="0"/>
          </a:p>
        </p:txBody>
      </p:sp>
    </p:spTree>
    <p:extLst>
      <p:ext uri="{BB962C8B-B14F-4D97-AF65-F5344CB8AC3E}">
        <p14:creationId xmlns:p14="http://schemas.microsoft.com/office/powerpoint/2010/main" val="31086071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B6BAE4-1A42-12E4-5D1E-3C703FCE53BB}"/>
              </a:ext>
            </a:extLst>
          </p:cNvPr>
          <p:cNvSpPr>
            <a:spLocks noGrp="1"/>
          </p:cNvSpPr>
          <p:nvPr>
            <p:ph type="title"/>
          </p:nvPr>
        </p:nvSpPr>
        <p:spPr/>
        <p:txBody>
          <a:bodyPr/>
          <a:lstStyle/>
          <a:p>
            <a:r>
              <a:rPr lang="en-US" dirty="0"/>
              <a:t>Modifying Dictionaries</a:t>
            </a:r>
          </a:p>
        </p:txBody>
      </p:sp>
      <p:sp>
        <p:nvSpPr>
          <p:cNvPr id="3" name="Content Placeholder 2">
            <a:extLst>
              <a:ext uri="{FF2B5EF4-FFF2-40B4-BE49-F238E27FC236}">
                <a16:creationId xmlns:a16="http://schemas.microsoft.com/office/drawing/2014/main" id="{CBD33248-AE03-48FE-B16F-A855630CD57C}"/>
              </a:ext>
            </a:extLst>
          </p:cNvPr>
          <p:cNvSpPr>
            <a:spLocks noGrp="1"/>
          </p:cNvSpPr>
          <p:nvPr>
            <p:ph idx="1"/>
          </p:nvPr>
        </p:nvSpPr>
        <p:spPr>
          <a:xfrm>
            <a:off x="457200" y="4632830"/>
            <a:ext cx="8229600" cy="1844170"/>
          </a:xfrm>
        </p:spPr>
        <p:txBody>
          <a:bodyPr/>
          <a:lstStyle/>
          <a:p>
            <a:r>
              <a:rPr lang="en-US" sz="2400" dirty="0">
                <a:latin typeface="Courier" pitchFamily="2" charset="0"/>
              </a:rPr>
              <a:t>add: d["lemon"] = .50</a:t>
            </a:r>
          </a:p>
          <a:p>
            <a:r>
              <a:rPr lang="en-US" sz="2400" dirty="0">
                <a:latin typeface="Courier" pitchFamily="2" charset="0"/>
              </a:rPr>
              <a:t>update: d["apple"] = 1.99</a:t>
            </a:r>
          </a:p>
          <a:p>
            <a:r>
              <a:rPr lang="en-US" sz="2400" dirty="0">
                <a:latin typeface="Courier" pitchFamily="2" charset="0"/>
              </a:rPr>
              <a:t>delete: </a:t>
            </a:r>
            <a:r>
              <a:rPr lang="en-US" sz="2400" dirty="0" err="1">
                <a:latin typeface="Courier" pitchFamily="2" charset="0"/>
              </a:rPr>
              <a:t>d.pop</a:t>
            </a:r>
            <a:r>
              <a:rPr lang="en-US" dirty="0">
                <a:latin typeface="Courier" pitchFamily="2" charset="0"/>
              </a:rPr>
              <a:t>(</a:t>
            </a:r>
            <a:r>
              <a:rPr lang="en-US" sz="2400" dirty="0">
                <a:latin typeface="Courier" pitchFamily="2" charset="0"/>
              </a:rPr>
              <a:t>"melon")</a:t>
            </a:r>
          </a:p>
          <a:p>
            <a:endParaRPr lang="en-US" dirty="0"/>
          </a:p>
        </p:txBody>
      </p:sp>
      <p:grpSp>
        <p:nvGrpSpPr>
          <p:cNvPr id="4" name="Group 3">
            <a:extLst>
              <a:ext uri="{FF2B5EF4-FFF2-40B4-BE49-F238E27FC236}">
                <a16:creationId xmlns:a16="http://schemas.microsoft.com/office/drawing/2014/main" id="{CD5B5259-1AA4-0008-B3A6-980667039B7B}"/>
              </a:ext>
            </a:extLst>
          </p:cNvPr>
          <p:cNvGrpSpPr/>
          <p:nvPr/>
        </p:nvGrpSpPr>
        <p:grpSpPr>
          <a:xfrm>
            <a:off x="914400" y="1676400"/>
            <a:ext cx="5293545" cy="1524000"/>
            <a:chOff x="878655" y="5181600"/>
            <a:chExt cx="5293545" cy="1524000"/>
          </a:xfrm>
        </p:grpSpPr>
        <p:sp>
          <p:nvSpPr>
            <p:cNvPr id="5" name="Rectangle 4">
              <a:extLst>
                <a:ext uri="{FF2B5EF4-FFF2-40B4-BE49-F238E27FC236}">
                  <a16:creationId xmlns:a16="http://schemas.microsoft.com/office/drawing/2014/main" id="{1A5CABF5-5928-8FEE-C131-D503DB6EF426}"/>
                </a:ext>
              </a:extLst>
            </p:cNvPr>
            <p:cNvSpPr/>
            <p:nvPr/>
          </p:nvSpPr>
          <p:spPr>
            <a:xfrm>
              <a:off x="2895600" y="5181600"/>
              <a:ext cx="3276600" cy="1524000"/>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endParaRPr lang="en-US"/>
            </a:p>
          </p:txBody>
        </p:sp>
        <p:sp>
          <p:nvSpPr>
            <p:cNvPr id="6" name="Rectangle 5">
              <a:extLst>
                <a:ext uri="{FF2B5EF4-FFF2-40B4-BE49-F238E27FC236}">
                  <a16:creationId xmlns:a16="http://schemas.microsoft.com/office/drawing/2014/main" id="{A104D8EB-4D81-4F40-782A-1BF6FFB224CA}"/>
                </a:ext>
              </a:extLst>
            </p:cNvPr>
            <p:cNvSpPr/>
            <p:nvPr/>
          </p:nvSpPr>
          <p:spPr>
            <a:xfrm>
              <a:off x="3040627" y="5361039"/>
              <a:ext cx="1219200" cy="381000"/>
            </a:xfrm>
            <a:prstGeom prst="rect">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lang="en-US" dirty="0"/>
                <a:t>"apple"</a:t>
              </a:r>
            </a:p>
          </p:txBody>
        </p:sp>
        <p:sp>
          <p:nvSpPr>
            <p:cNvPr id="7" name="Rectangle 6">
              <a:extLst>
                <a:ext uri="{FF2B5EF4-FFF2-40B4-BE49-F238E27FC236}">
                  <a16:creationId xmlns:a16="http://schemas.microsoft.com/office/drawing/2014/main" id="{0DD87957-D934-4C9D-1C0B-061E8D6FDDC2}"/>
                </a:ext>
              </a:extLst>
            </p:cNvPr>
            <p:cNvSpPr/>
            <p:nvPr/>
          </p:nvSpPr>
          <p:spPr>
            <a:xfrm>
              <a:off x="3040627" y="5791200"/>
              <a:ext cx="1219200" cy="381000"/>
            </a:xfrm>
            <a:prstGeom prst="rect">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lang="en-US" dirty="0"/>
                <a:t>"banana"</a:t>
              </a:r>
            </a:p>
          </p:txBody>
        </p:sp>
        <p:sp>
          <p:nvSpPr>
            <p:cNvPr id="8" name="Rectangle 7">
              <a:extLst>
                <a:ext uri="{FF2B5EF4-FFF2-40B4-BE49-F238E27FC236}">
                  <a16:creationId xmlns:a16="http://schemas.microsoft.com/office/drawing/2014/main" id="{8E9D40DB-628B-0452-D0B1-6976BA5DA9C2}"/>
                </a:ext>
              </a:extLst>
            </p:cNvPr>
            <p:cNvSpPr/>
            <p:nvPr/>
          </p:nvSpPr>
          <p:spPr>
            <a:xfrm>
              <a:off x="3040627" y="6221361"/>
              <a:ext cx="1219200" cy="381000"/>
            </a:xfrm>
            <a:prstGeom prst="rect">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lang="en-US" dirty="0"/>
                <a:t>"melon"</a:t>
              </a:r>
            </a:p>
          </p:txBody>
        </p:sp>
        <p:sp>
          <p:nvSpPr>
            <p:cNvPr id="9" name="Rectangle 8">
              <a:extLst>
                <a:ext uri="{FF2B5EF4-FFF2-40B4-BE49-F238E27FC236}">
                  <a16:creationId xmlns:a16="http://schemas.microsoft.com/office/drawing/2014/main" id="{AA9DD0E6-75EB-EFCD-C9E7-802B5D97489B}"/>
                </a:ext>
              </a:extLst>
            </p:cNvPr>
            <p:cNvSpPr/>
            <p:nvPr/>
          </p:nvSpPr>
          <p:spPr>
            <a:xfrm>
              <a:off x="4884174" y="5361039"/>
              <a:ext cx="1219200" cy="381000"/>
            </a:xfrm>
            <a:prstGeom prst="rect">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lang="en-US" dirty="0"/>
                <a:t>0.99</a:t>
              </a:r>
            </a:p>
          </p:txBody>
        </p:sp>
        <p:sp>
          <p:nvSpPr>
            <p:cNvPr id="10" name="Rectangle 9">
              <a:extLst>
                <a:ext uri="{FF2B5EF4-FFF2-40B4-BE49-F238E27FC236}">
                  <a16:creationId xmlns:a16="http://schemas.microsoft.com/office/drawing/2014/main" id="{B05E190E-C36F-443F-2A77-D14A0CB21936}"/>
                </a:ext>
              </a:extLst>
            </p:cNvPr>
            <p:cNvSpPr/>
            <p:nvPr/>
          </p:nvSpPr>
          <p:spPr>
            <a:xfrm>
              <a:off x="4884174" y="5791200"/>
              <a:ext cx="1219200" cy="381000"/>
            </a:xfrm>
            <a:prstGeom prst="rect">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lang="en-US" dirty="0"/>
                <a:t>0.19</a:t>
              </a:r>
            </a:p>
          </p:txBody>
        </p:sp>
        <p:sp>
          <p:nvSpPr>
            <p:cNvPr id="11" name="Rectangle 10">
              <a:extLst>
                <a:ext uri="{FF2B5EF4-FFF2-40B4-BE49-F238E27FC236}">
                  <a16:creationId xmlns:a16="http://schemas.microsoft.com/office/drawing/2014/main" id="{C25B27B3-1590-972E-A4D6-B36BA7828DFB}"/>
                </a:ext>
              </a:extLst>
            </p:cNvPr>
            <p:cNvSpPr/>
            <p:nvPr/>
          </p:nvSpPr>
          <p:spPr>
            <a:xfrm>
              <a:off x="4884174" y="6221361"/>
              <a:ext cx="1219200" cy="381000"/>
            </a:xfrm>
            <a:prstGeom prst="rect">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lang="en-US" dirty="0"/>
                <a:t>2.99</a:t>
              </a:r>
            </a:p>
          </p:txBody>
        </p:sp>
        <p:cxnSp>
          <p:nvCxnSpPr>
            <p:cNvPr id="12" name="Straight Arrow Connector 11">
              <a:extLst>
                <a:ext uri="{FF2B5EF4-FFF2-40B4-BE49-F238E27FC236}">
                  <a16:creationId xmlns:a16="http://schemas.microsoft.com/office/drawing/2014/main" id="{B0194CE0-7747-C5FD-D982-40406F151419}"/>
                </a:ext>
              </a:extLst>
            </p:cNvPr>
            <p:cNvCxnSpPr>
              <a:endCxn id="9" idx="1"/>
            </p:cNvCxnSpPr>
            <p:nvPr/>
          </p:nvCxnSpPr>
          <p:spPr>
            <a:xfrm flipV="1">
              <a:off x="4259827" y="5551539"/>
              <a:ext cx="624347" cy="11061"/>
            </a:xfrm>
            <a:prstGeom prst="straightConnector1">
              <a:avLst/>
            </a:prstGeom>
            <a:ln>
              <a:tailEnd type="triangle"/>
            </a:ln>
          </p:spPr>
          <p:style>
            <a:lnRef idx="3">
              <a:schemeClr val="accent2"/>
            </a:lnRef>
            <a:fillRef idx="0">
              <a:schemeClr val="accent2"/>
            </a:fillRef>
            <a:effectRef idx="2">
              <a:schemeClr val="accent2"/>
            </a:effectRef>
            <a:fontRef idx="minor">
              <a:schemeClr val="tx1"/>
            </a:fontRef>
          </p:style>
        </p:cxnSp>
        <p:cxnSp>
          <p:nvCxnSpPr>
            <p:cNvPr id="13" name="Straight Arrow Connector 12">
              <a:extLst>
                <a:ext uri="{FF2B5EF4-FFF2-40B4-BE49-F238E27FC236}">
                  <a16:creationId xmlns:a16="http://schemas.microsoft.com/office/drawing/2014/main" id="{B8533F68-2AC5-85A7-9907-74BC9C549FAE}"/>
                </a:ext>
              </a:extLst>
            </p:cNvPr>
            <p:cNvCxnSpPr/>
            <p:nvPr/>
          </p:nvCxnSpPr>
          <p:spPr>
            <a:xfrm flipV="1">
              <a:off x="4259827" y="5968796"/>
              <a:ext cx="624347" cy="11061"/>
            </a:xfrm>
            <a:prstGeom prst="straightConnector1">
              <a:avLst/>
            </a:prstGeom>
            <a:ln>
              <a:tailEnd type="triangle"/>
            </a:ln>
          </p:spPr>
          <p:style>
            <a:lnRef idx="3">
              <a:schemeClr val="accent2"/>
            </a:lnRef>
            <a:fillRef idx="0">
              <a:schemeClr val="accent2"/>
            </a:fillRef>
            <a:effectRef idx="2">
              <a:schemeClr val="accent2"/>
            </a:effectRef>
            <a:fontRef idx="minor">
              <a:schemeClr val="tx1"/>
            </a:fontRef>
          </p:style>
        </p:cxnSp>
        <p:cxnSp>
          <p:nvCxnSpPr>
            <p:cNvPr id="14" name="Straight Arrow Connector 13">
              <a:extLst>
                <a:ext uri="{FF2B5EF4-FFF2-40B4-BE49-F238E27FC236}">
                  <a16:creationId xmlns:a16="http://schemas.microsoft.com/office/drawing/2014/main" id="{2A609D5E-FAAB-012B-1B3A-1B9BA7F92C98}"/>
                </a:ext>
              </a:extLst>
            </p:cNvPr>
            <p:cNvCxnSpPr/>
            <p:nvPr/>
          </p:nvCxnSpPr>
          <p:spPr>
            <a:xfrm flipV="1">
              <a:off x="4259827" y="6411861"/>
              <a:ext cx="624347" cy="11061"/>
            </a:xfrm>
            <a:prstGeom prst="straightConnector1">
              <a:avLst/>
            </a:prstGeom>
            <a:ln>
              <a:tailEnd type="triangle"/>
            </a:ln>
          </p:spPr>
          <p:style>
            <a:lnRef idx="3">
              <a:schemeClr val="accent2"/>
            </a:lnRef>
            <a:fillRef idx="0">
              <a:schemeClr val="accent2"/>
            </a:fillRef>
            <a:effectRef idx="2">
              <a:schemeClr val="accent2"/>
            </a:effectRef>
            <a:fontRef idx="minor">
              <a:schemeClr val="tx1"/>
            </a:fontRef>
          </p:style>
        </p:cxnSp>
        <p:cxnSp>
          <p:nvCxnSpPr>
            <p:cNvPr id="15" name="Straight Arrow Connector 14">
              <a:extLst>
                <a:ext uri="{FF2B5EF4-FFF2-40B4-BE49-F238E27FC236}">
                  <a16:creationId xmlns:a16="http://schemas.microsoft.com/office/drawing/2014/main" id="{CEDE7A2B-1112-1C34-5A2B-8707798580DF}"/>
                </a:ext>
              </a:extLst>
            </p:cNvPr>
            <p:cNvCxnSpPr>
              <a:cxnSpLocks/>
            </p:cNvCxnSpPr>
            <p:nvPr/>
          </p:nvCxnSpPr>
          <p:spPr>
            <a:xfrm>
              <a:off x="1973827" y="5540478"/>
              <a:ext cx="903338" cy="0"/>
            </a:xfrm>
            <a:prstGeom prst="straightConnector1">
              <a:avLst/>
            </a:prstGeom>
            <a:ln>
              <a:tailEnd type="triangle"/>
            </a:ln>
          </p:spPr>
          <p:style>
            <a:lnRef idx="3">
              <a:schemeClr val="accent2"/>
            </a:lnRef>
            <a:fillRef idx="0">
              <a:schemeClr val="accent2"/>
            </a:fillRef>
            <a:effectRef idx="2">
              <a:schemeClr val="accent2"/>
            </a:effectRef>
            <a:fontRef idx="minor">
              <a:schemeClr val="tx1"/>
            </a:fontRef>
          </p:style>
        </p:cxnSp>
        <p:sp>
          <p:nvSpPr>
            <p:cNvPr id="16" name="TextBox 15">
              <a:extLst>
                <a:ext uri="{FF2B5EF4-FFF2-40B4-BE49-F238E27FC236}">
                  <a16:creationId xmlns:a16="http://schemas.microsoft.com/office/drawing/2014/main" id="{5416667E-56EF-5177-A0C2-86E10320007F}"/>
                </a:ext>
              </a:extLst>
            </p:cNvPr>
            <p:cNvSpPr txBox="1"/>
            <p:nvPr/>
          </p:nvSpPr>
          <p:spPr>
            <a:xfrm>
              <a:off x="878655" y="5361039"/>
              <a:ext cx="1095172" cy="369332"/>
            </a:xfrm>
            <a:prstGeom prst="rect">
              <a:avLst/>
            </a:prstGeom>
            <a:noFill/>
          </p:spPr>
          <p:txBody>
            <a:bodyPr wrap="none" rtlCol="0">
              <a:spAutoFit/>
            </a:bodyPr>
            <a:lstStyle/>
            <a:p>
              <a:r>
                <a:rPr lang="en-US" dirty="0" err="1"/>
                <a:t>price_list</a:t>
              </a:r>
              <a:endParaRPr lang="en-US" dirty="0"/>
            </a:p>
          </p:txBody>
        </p:sp>
      </p:grpSp>
      <p:grpSp>
        <p:nvGrpSpPr>
          <p:cNvPr id="33" name="Group 32">
            <a:extLst>
              <a:ext uri="{FF2B5EF4-FFF2-40B4-BE49-F238E27FC236}">
                <a16:creationId xmlns:a16="http://schemas.microsoft.com/office/drawing/2014/main" id="{38A2A183-5F8E-94B9-EA53-A58098931315}"/>
              </a:ext>
            </a:extLst>
          </p:cNvPr>
          <p:cNvGrpSpPr/>
          <p:nvPr/>
        </p:nvGrpSpPr>
        <p:grpSpPr>
          <a:xfrm>
            <a:off x="914400" y="1676399"/>
            <a:ext cx="5293545" cy="1981187"/>
            <a:chOff x="914400" y="1676399"/>
            <a:chExt cx="5293545" cy="1981187"/>
          </a:xfrm>
        </p:grpSpPr>
        <p:grpSp>
          <p:nvGrpSpPr>
            <p:cNvPr id="17" name="Group 16">
              <a:extLst>
                <a:ext uri="{FF2B5EF4-FFF2-40B4-BE49-F238E27FC236}">
                  <a16:creationId xmlns:a16="http://schemas.microsoft.com/office/drawing/2014/main" id="{C8C3501D-79E5-0953-F620-1B28876BC8A4}"/>
                </a:ext>
              </a:extLst>
            </p:cNvPr>
            <p:cNvGrpSpPr/>
            <p:nvPr/>
          </p:nvGrpSpPr>
          <p:grpSpPr>
            <a:xfrm>
              <a:off x="914400" y="1676399"/>
              <a:ext cx="5293545" cy="1981187"/>
              <a:chOff x="878655" y="5181599"/>
              <a:chExt cx="5293545" cy="1981187"/>
            </a:xfrm>
          </p:grpSpPr>
          <p:sp>
            <p:nvSpPr>
              <p:cNvPr id="18" name="Rectangle 17">
                <a:extLst>
                  <a:ext uri="{FF2B5EF4-FFF2-40B4-BE49-F238E27FC236}">
                    <a16:creationId xmlns:a16="http://schemas.microsoft.com/office/drawing/2014/main" id="{5DEB9ADB-EBC3-2E35-A7A1-831749705F15}"/>
                  </a:ext>
                </a:extLst>
              </p:cNvPr>
              <p:cNvSpPr/>
              <p:nvPr/>
            </p:nvSpPr>
            <p:spPr>
              <a:xfrm>
                <a:off x="2895600" y="5181599"/>
                <a:ext cx="3276600" cy="1981187"/>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endParaRPr lang="en-US"/>
              </a:p>
            </p:txBody>
          </p:sp>
          <p:sp>
            <p:nvSpPr>
              <p:cNvPr id="19" name="Rectangle 18">
                <a:extLst>
                  <a:ext uri="{FF2B5EF4-FFF2-40B4-BE49-F238E27FC236}">
                    <a16:creationId xmlns:a16="http://schemas.microsoft.com/office/drawing/2014/main" id="{8D0D30B4-DEC9-6F21-8929-6E6D8828460D}"/>
                  </a:ext>
                </a:extLst>
              </p:cNvPr>
              <p:cNvSpPr/>
              <p:nvPr/>
            </p:nvSpPr>
            <p:spPr>
              <a:xfrm>
                <a:off x="3040627" y="5361039"/>
                <a:ext cx="1219200" cy="381000"/>
              </a:xfrm>
              <a:prstGeom prst="rect">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lang="en-US" dirty="0"/>
                  <a:t>"apple"</a:t>
                </a:r>
              </a:p>
            </p:txBody>
          </p:sp>
          <p:sp>
            <p:nvSpPr>
              <p:cNvPr id="20" name="Rectangle 19">
                <a:extLst>
                  <a:ext uri="{FF2B5EF4-FFF2-40B4-BE49-F238E27FC236}">
                    <a16:creationId xmlns:a16="http://schemas.microsoft.com/office/drawing/2014/main" id="{98AE0050-5F73-D703-0209-7D4B19EF90BE}"/>
                  </a:ext>
                </a:extLst>
              </p:cNvPr>
              <p:cNvSpPr/>
              <p:nvPr/>
            </p:nvSpPr>
            <p:spPr>
              <a:xfrm>
                <a:off x="3040627" y="5791200"/>
                <a:ext cx="1219200" cy="381000"/>
              </a:xfrm>
              <a:prstGeom prst="rect">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lang="en-US" dirty="0"/>
                  <a:t>"banana"</a:t>
                </a:r>
              </a:p>
            </p:txBody>
          </p:sp>
          <p:sp>
            <p:nvSpPr>
              <p:cNvPr id="21" name="Rectangle 20">
                <a:extLst>
                  <a:ext uri="{FF2B5EF4-FFF2-40B4-BE49-F238E27FC236}">
                    <a16:creationId xmlns:a16="http://schemas.microsoft.com/office/drawing/2014/main" id="{19DE769E-7696-1911-BEC6-DFFA4BDA6652}"/>
                  </a:ext>
                </a:extLst>
              </p:cNvPr>
              <p:cNvSpPr/>
              <p:nvPr/>
            </p:nvSpPr>
            <p:spPr>
              <a:xfrm>
                <a:off x="3040627" y="6221361"/>
                <a:ext cx="1219200" cy="381000"/>
              </a:xfrm>
              <a:prstGeom prst="rect">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lang="en-US" dirty="0"/>
                  <a:t>"melon"</a:t>
                </a:r>
              </a:p>
            </p:txBody>
          </p:sp>
          <p:sp>
            <p:nvSpPr>
              <p:cNvPr id="22" name="Rectangle 21">
                <a:extLst>
                  <a:ext uri="{FF2B5EF4-FFF2-40B4-BE49-F238E27FC236}">
                    <a16:creationId xmlns:a16="http://schemas.microsoft.com/office/drawing/2014/main" id="{02732B50-91C0-B62D-E460-825E95F25DD9}"/>
                  </a:ext>
                </a:extLst>
              </p:cNvPr>
              <p:cNvSpPr/>
              <p:nvPr/>
            </p:nvSpPr>
            <p:spPr>
              <a:xfrm>
                <a:off x="4884174" y="5361039"/>
                <a:ext cx="1219200" cy="381000"/>
              </a:xfrm>
              <a:prstGeom prst="rect">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lang="en-US" dirty="0"/>
                  <a:t>0.99</a:t>
                </a:r>
              </a:p>
            </p:txBody>
          </p:sp>
          <p:sp>
            <p:nvSpPr>
              <p:cNvPr id="23" name="Rectangle 22">
                <a:extLst>
                  <a:ext uri="{FF2B5EF4-FFF2-40B4-BE49-F238E27FC236}">
                    <a16:creationId xmlns:a16="http://schemas.microsoft.com/office/drawing/2014/main" id="{F7AD678B-9284-610E-7192-52903D77DC35}"/>
                  </a:ext>
                </a:extLst>
              </p:cNvPr>
              <p:cNvSpPr/>
              <p:nvPr/>
            </p:nvSpPr>
            <p:spPr>
              <a:xfrm>
                <a:off x="4884174" y="5791200"/>
                <a:ext cx="1219200" cy="381000"/>
              </a:xfrm>
              <a:prstGeom prst="rect">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lang="en-US" dirty="0"/>
                  <a:t>0.19</a:t>
                </a:r>
              </a:p>
            </p:txBody>
          </p:sp>
          <p:sp>
            <p:nvSpPr>
              <p:cNvPr id="24" name="Rectangle 23">
                <a:extLst>
                  <a:ext uri="{FF2B5EF4-FFF2-40B4-BE49-F238E27FC236}">
                    <a16:creationId xmlns:a16="http://schemas.microsoft.com/office/drawing/2014/main" id="{E2A78D2E-7223-930D-457F-BD23413F1DDC}"/>
                  </a:ext>
                </a:extLst>
              </p:cNvPr>
              <p:cNvSpPr/>
              <p:nvPr/>
            </p:nvSpPr>
            <p:spPr>
              <a:xfrm>
                <a:off x="4884174" y="6221361"/>
                <a:ext cx="1219200" cy="381000"/>
              </a:xfrm>
              <a:prstGeom prst="rect">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lang="en-US" dirty="0"/>
                  <a:t>2.99</a:t>
                </a:r>
              </a:p>
            </p:txBody>
          </p:sp>
          <p:cxnSp>
            <p:nvCxnSpPr>
              <p:cNvPr id="25" name="Straight Arrow Connector 24">
                <a:extLst>
                  <a:ext uri="{FF2B5EF4-FFF2-40B4-BE49-F238E27FC236}">
                    <a16:creationId xmlns:a16="http://schemas.microsoft.com/office/drawing/2014/main" id="{3F744DF8-67B0-2A1D-D16F-5BF94A15602D}"/>
                  </a:ext>
                </a:extLst>
              </p:cNvPr>
              <p:cNvCxnSpPr>
                <a:endCxn id="22" idx="1"/>
              </p:cNvCxnSpPr>
              <p:nvPr/>
            </p:nvCxnSpPr>
            <p:spPr>
              <a:xfrm flipV="1">
                <a:off x="4259827" y="5551539"/>
                <a:ext cx="624347" cy="11061"/>
              </a:xfrm>
              <a:prstGeom prst="straightConnector1">
                <a:avLst/>
              </a:prstGeom>
              <a:ln>
                <a:tailEnd type="triangle"/>
              </a:ln>
            </p:spPr>
            <p:style>
              <a:lnRef idx="3">
                <a:schemeClr val="accent2"/>
              </a:lnRef>
              <a:fillRef idx="0">
                <a:schemeClr val="accent2"/>
              </a:fillRef>
              <a:effectRef idx="2">
                <a:schemeClr val="accent2"/>
              </a:effectRef>
              <a:fontRef idx="minor">
                <a:schemeClr val="tx1"/>
              </a:fontRef>
            </p:style>
          </p:cxnSp>
          <p:cxnSp>
            <p:nvCxnSpPr>
              <p:cNvPr id="26" name="Straight Arrow Connector 25">
                <a:extLst>
                  <a:ext uri="{FF2B5EF4-FFF2-40B4-BE49-F238E27FC236}">
                    <a16:creationId xmlns:a16="http://schemas.microsoft.com/office/drawing/2014/main" id="{B125ACA0-3602-A282-529F-E93355CE8266}"/>
                  </a:ext>
                </a:extLst>
              </p:cNvPr>
              <p:cNvCxnSpPr/>
              <p:nvPr/>
            </p:nvCxnSpPr>
            <p:spPr>
              <a:xfrm flipV="1">
                <a:off x="4259827" y="5968796"/>
                <a:ext cx="624347" cy="11061"/>
              </a:xfrm>
              <a:prstGeom prst="straightConnector1">
                <a:avLst/>
              </a:prstGeom>
              <a:ln>
                <a:tailEnd type="triangle"/>
              </a:ln>
            </p:spPr>
            <p:style>
              <a:lnRef idx="3">
                <a:schemeClr val="accent2"/>
              </a:lnRef>
              <a:fillRef idx="0">
                <a:schemeClr val="accent2"/>
              </a:fillRef>
              <a:effectRef idx="2">
                <a:schemeClr val="accent2"/>
              </a:effectRef>
              <a:fontRef idx="minor">
                <a:schemeClr val="tx1"/>
              </a:fontRef>
            </p:style>
          </p:cxnSp>
          <p:cxnSp>
            <p:nvCxnSpPr>
              <p:cNvPr id="27" name="Straight Arrow Connector 26">
                <a:extLst>
                  <a:ext uri="{FF2B5EF4-FFF2-40B4-BE49-F238E27FC236}">
                    <a16:creationId xmlns:a16="http://schemas.microsoft.com/office/drawing/2014/main" id="{992F8D88-8BFC-3D25-684B-89E8FC6E9A88}"/>
                  </a:ext>
                </a:extLst>
              </p:cNvPr>
              <p:cNvCxnSpPr/>
              <p:nvPr/>
            </p:nvCxnSpPr>
            <p:spPr>
              <a:xfrm flipV="1">
                <a:off x="4259827" y="6411861"/>
                <a:ext cx="624347" cy="11061"/>
              </a:xfrm>
              <a:prstGeom prst="straightConnector1">
                <a:avLst/>
              </a:prstGeom>
              <a:ln>
                <a:tailEnd type="triangle"/>
              </a:ln>
            </p:spPr>
            <p:style>
              <a:lnRef idx="3">
                <a:schemeClr val="accent2"/>
              </a:lnRef>
              <a:fillRef idx="0">
                <a:schemeClr val="accent2"/>
              </a:fillRef>
              <a:effectRef idx="2">
                <a:schemeClr val="accent2"/>
              </a:effectRef>
              <a:fontRef idx="minor">
                <a:schemeClr val="tx1"/>
              </a:fontRef>
            </p:style>
          </p:cxnSp>
          <p:cxnSp>
            <p:nvCxnSpPr>
              <p:cNvPr id="28" name="Straight Arrow Connector 27">
                <a:extLst>
                  <a:ext uri="{FF2B5EF4-FFF2-40B4-BE49-F238E27FC236}">
                    <a16:creationId xmlns:a16="http://schemas.microsoft.com/office/drawing/2014/main" id="{90C1471F-0B07-7AF1-77DB-703BE796DADA}"/>
                  </a:ext>
                </a:extLst>
              </p:cNvPr>
              <p:cNvCxnSpPr>
                <a:cxnSpLocks/>
              </p:cNvCxnSpPr>
              <p:nvPr/>
            </p:nvCxnSpPr>
            <p:spPr>
              <a:xfrm>
                <a:off x="1973827" y="5540478"/>
                <a:ext cx="903338" cy="0"/>
              </a:xfrm>
              <a:prstGeom prst="straightConnector1">
                <a:avLst/>
              </a:prstGeom>
              <a:ln>
                <a:tailEnd type="triangle"/>
              </a:ln>
            </p:spPr>
            <p:style>
              <a:lnRef idx="3">
                <a:schemeClr val="accent2"/>
              </a:lnRef>
              <a:fillRef idx="0">
                <a:schemeClr val="accent2"/>
              </a:fillRef>
              <a:effectRef idx="2">
                <a:schemeClr val="accent2"/>
              </a:effectRef>
              <a:fontRef idx="minor">
                <a:schemeClr val="tx1"/>
              </a:fontRef>
            </p:style>
          </p:cxnSp>
          <p:sp>
            <p:nvSpPr>
              <p:cNvPr id="29" name="TextBox 28">
                <a:extLst>
                  <a:ext uri="{FF2B5EF4-FFF2-40B4-BE49-F238E27FC236}">
                    <a16:creationId xmlns:a16="http://schemas.microsoft.com/office/drawing/2014/main" id="{1FACA02A-D9E5-8193-2216-73E4835EAB21}"/>
                  </a:ext>
                </a:extLst>
              </p:cNvPr>
              <p:cNvSpPr txBox="1"/>
              <p:nvPr/>
            </p:nvSpPr>
            <p:spPr>
              <a:xfrm>
                <a:off x="878655" y="5361039"/>
                <a:ext cx="1095172" cy="369332"/>
              </a:xfrm>
              <a:prstGeom prst="rect">
                <a:avLst/>
              </a:prstGeom>
              <a:noFill/>
            </p:spPr>
            <p:txBody>
              <a:bodyPr wrap="none" rtlCol="0">
                <a:spAutoFit/>
              </a:bodyPr>
              <a:lstStyle/>
              <a:p>
                <a:r>
                  <a:rPr lang="en-US" dirty="0" err="1"/>
                  <a:t>price_list</a:t>
                </a:r>
                <a:endParaRPr lang="en-US" dirty="0"/>
              </a:p>
            </p:txBody>
          </p:sp>
        </p:grpSp>
        <p:sp>
          <p:nvSpPr>
            <p:cNvPr id="30" name="Rectangle 29">
              <a:extLst>
                <a:ext uri="{FF2B5EF4-FFF2-40B4-BE49-F238E27FC236}">
                  <a16:creationId xmlns:a16="http://schemas.microsoft.com/office/drawing/2014/main" id="{7E884601-BFA4-3DAC-D14D-8251A70DDC39}"/>
                </a:ext>
              </a:extLst>
            </p:cNvPr>
            <p:cNvSpPr/>
            <p:nvPr/>
          </p:nvSpPr>
          <p:spPr>
            <a:xfrm>
              <a:off x="3076372" y="3159226"/>
              <a:ext cx="1219200" cy="381000"/>
            </a:xfrm>
            <a:prstGeom prst="rect">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lang="en-US" dirty="0"/>
                <a:t>"lemon"</a:t>
              </a:r>
            </a:p>
          </p:txBody>
        </p:sp>
        <p:sp>
          <p:nvSpPr>
            <p:cNvPr id="31" name="Rectangle 30">
              <a:extLst>
                <a:ext uri="{FF2B5EF4-FFF2-40B4-BE49-F238E27FC236}">
                  <a16:creationId xmlns:a16="http://schemas.microsoft.com/office/drawing/2014/main" id="{6539886B-B098-3890-EB85-F3B408ADCA77}"/>
                </a:ext>
              </a:extLst>
            </p:cNvPr>
            <p:cNvSpPr/>
            <p:nvPr/>
          </p:nvSpPr>
          <p:spPr>
            <a:xfrm>
              <a:off x="4919919" y="3159226"/>
              <a:ext cx="1219200" cy="381000"/>
            </a:xfrm>
            <a:prstGeom prst="rect">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lang="en-US" dirty="0"/>
                <a:t>.50</a:t>
              </a:r>
            </a:p>
          </p:txBody>
        </p:sp>
        <p:cxnSp>
          <p:nvCxnSpPr>
            <p:cNvPr id="32" name="Straight Arrow Connector 31">
              <a:extLst>
                <a:ext uri="{FF2B5EF4-FFF2-40B4-BE49-F238E27FC236}">
                  <a16:creationId xmlns:a16="http://schemas.microsoft.com/office/drawing/2014/main" id="{57539DE8-7C8F-AE41-1276-922632ECEA97}"/>
                </a:ext>
              </a:extLst>
            </p:cNvPr>
            <p:cNvCxnSpPr/>
            <p:nvPr/>
          </p:nvCxnSpPr>
          <p:spPr>
            <a:xfrm flipV="1">
              <a:off x="4295572" y="3349726"/>
              <a:ext cx="624347" cy="11061"/>
            </a:xfrm>
            <a:prstGeom prst="straightConnector1">
              <a:avLst/>
            </a:prstGeom>
            <a:ln>
              <a:tailEnd type="triangle"/>
            </a:ln>
          </p:spPr>
          <p:style>
            <a:lnRef idx="3">
              <a:schemeClr val="accent2"/>
            </a:lnRef>
            <a:fillRef idx="0">
              <a:schemeClr val="accent2"/>
            </a:fillRef>
            <a:effectRef idx="2">
              <a:schemeClr val="accent2"/>
            </a:effectRef>
            <a:fontRef idx="minor">
              <a:schemeClr val="tx1"/>
            </a:fontRef>
          </p:style>
        </p:cxnSp>
      </p:grpSp>
      <p:sp>
        <p:nvSpPr>
          <p:cNvPr id="34" name="Rectangle 33">
            <a:extLst>
              <a:ext uri="{FF2B5EF4-FFF2-40B4-BE49-F238E27FC236}">
                <a16:creationId xmlns:a16="http://schemas.microsoft.com/office/drawing/2014/main" id="{AA1BDC3A-AA35-4BEA-5CD9-CAB3081BC596}"/>
              </a:ext>
            </a:extLst>
          </p:cNvPr>
          <p:cNvSpPr/>
          <p:nvPr/>
        </p:nvSpPr>
        <p:spPr>
          <a:xfrm>
            <a:off x="4919919" y="1866533"/>
            <a:ext cx="1219200" cy="381000"/>
          </a:xfrm>
          <a:prstGeom prst="rect">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lang="en-US" dirty="0"/>
              <a:t>1.99</a:t>
            </a:r>
          </a:p>
        </p:txBody>
      </p:sp>
      <p:grpSp>
        <p:nvGrpSpPr>
          <p:cNvPr id="35" name="Group 34">
            <a:extLst>
              <a:ext uri="{FF2B5EF4-FFF2-40B4-BE49-F238E27FC236}">
                <a16:creationId xmlns:a16="http://schemas.microsoft.com/office/drawing/2014/main" id="{D23DED3F-B877-FBAB-25DF-4D1062897F0D}"/>
              </a:ext>
            </a:extLst>
          </p:cNvPr>
          <p:cNvGrpSpPr/>
          <p:nvPr/>
        </p:nvGrpSpPr>
        <p:grpSpPr>
          <a:xfrm>
            <a:off x="914400" y="1677663"/>
            <a:ext cx="5293545" cy="1981187"/>
            <a:chOff x="914400" y="1676399"/>
            <a:chExt cx="5293545" cy="1981187"/>
          </a:xfrm>
        </p:grpSpPr>
        <p:grpSp>
          <p:nvGrpSpPr>
            <p:cNvPr id="36" name="Group 35">
              <a:extLst>
                <a:ext uri="{FF2B5EF4-FFF2-40B4-BE49-F238E27FC236}">
                  <a16:creationId xmlns:a16="http://schemas.microsoft.com/office/drawing/2014/main" id="{CA0951DB-9EBD-3178-7C6E-C061CB45F4B8}"/>
                </a:ext>
              </a:extLst>
            </p:cNvPr>
            <p:cNvGrpSpPr/>
            <p:nvPr/>
          </p:nvGrpSpPr>
          <p:grpSpPr>
            <a:xfrm>
              <a:off x="914400" y="1676399"/>
              <a:ext cx="5293545" cy="1981187"/>
              <a:chOff x="878655" y="5181599"/>
              <a:chExt cx="5293545" cy="1981187"/>
            </a:xfrm>
          </p:grpSpPr>
          <p:sp>
            <p:nvSpPr>
              <p:cNvPr id="40" name="Rectangle 39">
                <a:extLst>
                  <a:ext uri="{FF2B5EF4-FFF2-40B4-BE49-F238E27FC236}">
                    <a16:creationId xmlns:a16="http://schemas.microsoft.com/office/drawing/2014/main" id="{4FBA931E-97E1-5316-A422-E4FC8922A41D}"/>
                  </a:ext>
                </a:extLst>
              </p:cNvPr>
              <p:cNvSpPr/>
              <p:nvPr/>
            </p:nvSpPr>
            <p:spPr>
              <a:xfrm>
                <a:off x="2895600" y="5181599"/>
                <a:ext cx="3276600" cy="1981187"/>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endParaRPr lang="en-US"/>
              </a:p>
            </p:txBody>
          </p:sp>
          <p:sp>
            <p:nvSpPr>
              <p:cNvPr id="41" name="Rectangle 40">
                <a:extLst>
                  <a:ext uri="{FF2B5EF4-FFF2-40B4-BE49-F238E27FC236}">
                    <a16:creationId xmlns:a16="http://schemas.microsoft.com/office/drawing/2014/main" id="{75887699-91C9-3D10-AC7D-DC2140FA800F}"/>
                  </a:ext>
                </a:extLst>
              </p:cNvPr>
              <p:cNvSpPr/>
              <p:nvPr/>
            </p:nvSpPr>
            <p:spPr>
              <a:xfrm>
                <a:off x="3040627" y="5361039"/>
                <a:ext cx="1219200" cy="381000"/>
              </a:xfrm>
              <a:prstGeom prst="rect">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lang="en-US" dirty="0"/>
                  <a:t>"apple"</a:t>
                </a:r>
              </a:p>
            </p:txBody>
          </p:sp>
          <p:sp>
            <p:nvSpPr>
              <p:cNvPr id="42" name="Rectangle 41">
                <a:extLst>
                  <a:ext uri="{FF2B5EF4-FFF2-40B4-BE49-F238E27FC236}">
                    <a16:creationId xmlns:a16="http://schemas.microsoft.com/office/drawing/2014/main" id="{ED208C31-6A9A-2E31-899D-DB0333011337}"/>
                  </a:ext>
                </a:extLst>
              </p:cNvPr>
              <p:cNvSpPr/>
              <p:nvPr/>
            </p:nvSpPr>
            <p:spPr>
              <a:xfrm>
                <a:off x="3040627" y="5791200"/>
                <a:ext cx="1219200" cy="381000"/>
              </a:xfrm>
              <a:prstGeom prst="rect">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lang="en-US" dirty="0"/>
                  <a:t>"banana"</a:t>
                </a:r>
              </a:p>
            </p:txBody>
          </p:sp>
          <p:sp>
            <p:nvSpPr>
              <p:cNvPr id="44" name="Rectangle 43">
                <a:extLst>
                  <a:ext uri="{FF2B5EF4-FFF2-40B4-BE49-F238E27FC236}">
                    <a16:creationId xmlns:a16="http://schemas.microsoft.com/office/drawing/2014/main" id="{D4CD9C5B-7ADE-C7DB-AA7D-E20B717ED0F6}"/>
                  </a:ext>
                </a:extLst>
              </p:cNvPr>
              <p:cNvSpPr/>
              <p:nvPr/>
            </p:nvSpPr>
            <p:spPr>
              <a:xfrm>
                <a:off x="4884174" y="5361039"/>
                <a:ext cx="1219200" cy="381000"/>
              </a:xfrm>
              <a:prstGeom prst="rect">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lang="en-US" dirty="0"/>
                  <a:t>1.99</a:t>
                </a:r>
              </a:p>
            </p:txBody>
          </p:sp>
          <p:sp>
            <p:nvSpPr>
              <p:cNvPr id="45" name="Rectangle 44">
                <a:extLst>
                  <a:ext uri="{FF2B5EF4-FFF2-40B4-BE49-F238E27FC236}">
                    <a16:creationId xmlns:a16="http://schemas.microsoft.com/office/drawing/2014/main" id="{0461B510-9F93-18FA-52B9-25CC6272BF57}"/>
                  </a:ext>
                </a:extLst>
              </p:cNvPr>
              <p:cNvSpPr/>
              <p:nvPr/>
            </p:nvSpPr>
            <p:spPr>
              <a:xfrm>
                <a:off x="4884174" y="5791200"/>
                <a:ext cx="1219200" cy="381000"/>
              </a:xfrm>
              <a:prstGeom prst="rect">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lang="en-US" dirty="0"/>
                  <a:t>0.19</a:t>
                </a:r>
              </a:p>
            </p:txBody>
          </p:sp>
          <p:cxnSp>
            <p:nvCxnSpPr>
              <p:cNvPr id="47" name="Straight Arrow Connector 46">
                <a:extLst>
                  <a:ext uri="{FF2B5EF4-FFF2-40B4-BE49-F238E27FC236}">
                    <a16:creationId xmlns:a16="http://schemas.microsoft.com/office/drawing/2014/main" id="{B42B5DB1-A4F6-EE95-B629-C9EE02FD0E89}"/>
                  </a:ext>
                </a:extLst>
              </p:cNvPr>
              <p:cNvCxnSpPr>
                <a:endCxn id="44" idx="1"/>
              </p:cNvCxnSpPr>
              <p:nvPr/>
            </p:nvCxnSpPr>
            <p:spPr>
              <a:xfrm flipV="1">
                <a:off x="4259827" y="5551539"/>
                <a:ext cx="624347" cy="11061"/>
              </a:xfrm>
              <a:prstGeom prst="straightConnector1">
                <a:avLst/>
              </a:prstGeom>
              <a:ln>
                <a:tailEnd type="triangle"/>
              </a:ln>
            </p:spPr>
            <p:style>
              <a:lnRef idx="3">
                <a:schemeClr val="accent2"/>
              </a:lnRef>
              <a:fillRef idx="0">
                <a:schemeClr val="accent2"/>
              </a:fillRef>
              <a:effectRef idx="2">
                <a:schemeClr val="accent2"/>
              </a:effectRef>
              <a:fontRef idx="minor">
                <a:schemeClr val="tx1"/>
              </a:fontRef>
            </p:style>
          </p:cxnSp>
          <p:cxnSp>
            <p:nvCxnSpPr>
              <p:cNvPr id="48" name="Straight Arrow Connector 47">
                <a:extLst>
                  <a:ext uri="{FF2B5EF4-FFF2-40B4-BE49-F238E27FC236}">
                    <a16:creationId xmlns:a16="http://schemas.microsoft.com/office/drawing/2014/main" id="{416718C6-C6ED-1903-0CD0-4D0CAE37F045}"/>
                  </a:ext>
                </a:extLst>
              </p:cNvPr>
              <p:cNvCxnSpPr/>
              <p:nvPr/>
            </p:nvCxnSpPr>
            <p:spPr>
              <a:xfrm flipV="1">
                <a:off x="4259827" y="5968796"/>
                <a:ext cx="624347" cy="11061"/>
              </a:xfrm>
              <a:prstGeom prst="straightConnector1">
                <a:avLst/>
              </a:prstGeom>
              <a:ln>
                <a:tailEnd type="triangle"/>
              </a:ln>
            </p:spPr>
            <p:style>
              <a:lnRef idx="3">
                <a:schemeClr val="accent2"/>
              </a:lnRef>
              <a:fillRef idx="0">
                <a:schemeClr val="accent2"/>
              </a:fillRef>
              <a:effectRef idx="2">
                <a:schemeClr val="accent2"/>
              </a:effectRef>
              <a:fontRef idx="minor">
                <a:schemeClr val="tx1"/>
              </a:fontRef>
            </p:style>
          </p:cxnSp>
          <p:cxnSp>
            <p:nvCxnSpPr>
              <p:cNvPr id="50" name="Straight Arrow Connector 49">
                <a:extLst>
                  <a:ext uri="{FF2B5EF4-FFF2-40B4-BE49-F238E27FC236}">
                    <a16:creationId xmlns:a16="http://schemas.microsoft.com/office/drawing/2014/main" id="{6D954F62-F782-5AEB-8996-B6D8ED29540E}"/>
                  </a:ext>
                </a:extLst>
              </p:cNvPr>
              <p:cNvCxnSpPr>
                <a:cxnSpLocks/>
              </p:cNvCxnSpPr>
              <p:nvPr/>
            </p:nvCxnSpPr>
            <p:spPr>
              <a:xfrm>
                <a:off x="1973827" y="5540478"/>
                <a:ext cx="903338" cy="0"/>
              </a:xfrm>
              <a:prstGeom prst="straightConnector1">
                <a:avLst/>
              </a:prstGeom>
              <a:ln>
                <a:tailEnd type="triangle"/>
              </a:ln>
            </p:spPr>
            <p:style>
              <a:lnRef idx="3">
                <a:schemeClr val="accent2"/>
              </a:lnRef>
              <a:fillRef idx="0">
                <a:schemeClr val="accent2"/>
              </a:fillRef>
              <a:effectRef idx="2">
                <a:schemeClr val="accent2"/>
              </a:effectRef>
              <a:fontRef idx="minor">
                <a:schemeClr val="tx1"/>
              </a:fontRef>
            </p:style>
          </p:cxnSp>
          <p:sp>
            <p:nvSpPr>
              <p:cNvPr id="51" name="TextBox 50">
                <a:extLst>
                  <a:ext uri="{FF2B5EF4-FFF2-40B4-BE49-F238E27FC236}">
                    <a16:creationId xmlns:a16="http://schemas.microsoft.com/office/drawing/2014/main" id="{ED284A00-2B62-D361-6F15-BDA09FAE185C}"/>
                  </a:ext>
                </a:extLst>
              </p:cNvPr>
              <p:cNvSpPr txBox="1"/>
              <p:nvPr/>
            </p:nvSpPr>
            <p:spPr>
              <a:xfrm>
                <a:off x="878655" y="5361039"/>
                <a:ext cx="1095172" cy="369332"/>
              </a:xfrm>
              <a:prstGeom prst="rect">
                <a:avLst/>
              </a:prstGeom>
              <a:noFill/>
            </p:spPr>
            <p:txBody>
              <a:bodyPr wrap="none" rtlCol="0">
                <a:spAutoFit/>
              </a:bodyPr>
              <a:lstStyle/>
              <a:p>
                <a:r>
                  <a:rPr lang="en-US" dirty="0" err="1"/>
                  <a:t>price_list</a:t>
                </a:r>
                <a:endParaRPr lang="en-US" dirty="0"/>
              </a:p>
            </p:txBody>
          </p:sp>
        </p:grpSp>
        <p:sp>
          <p:nvSpPr>
            <p:cNvPr id="37" name="Rectangle 36">
              <a:extLst>
                <a:ext uri="{FF2B5EF4-FFF2-40B4-BE49-F238E27FC236}">
                  <a16:creationId xmlns:a16="http://schemas.microsoft.com/office/drawing/2014/main" id="{86DDFF1D-3527-D5F9-65C2-A543B8084EC3}"/>
                </a:ext>
              </a:extLst>
            </p:cNvPr>
            <p:cNvSpPr/>
            <p:nvPr/>
          </p:nvSpPr>
          <p:spPr>
            <a:xfrm>
              <a:off x="3076372" y="3159226"/>
              <a:ext cx="1219200" cy="381000"/>
            </a:xfrm>
            <a:prstGeom prst="rect">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lang="en-US" dirty="0"/>
                <a:t>"lemon"</a:t>
              </a:r>
            </a:p>
          </p:txBody>
        </p:sp>
        <p:sp>
          <p:nvSpPr>
            <p:cNvPr id="38" name="Rectangle 37">
              <a:extLst>
                <a:ext uri="{FF2B5EF4-FFF2-40B4-BE49-F238E27FC236}">
                  <a16:creationId xmlns:a16="http://schemas.microsoft.com/office/drawing/2014/main" id="{5EA2EC8B-A494-672F-B674-F8030034BEEF}"/>
                </a:ext>
              </a:extLst>
            </p:cNvPr>
            <p:cNvSpPr/>
            <p:nvPr/>
          </p:nvSpPr>
          <p:spPr>
            <a:xfrm>
              <a:off x="4919919" y="3159226"/>
              <a:ext cx="1219200" cy="381000"/>
            </a:xfrm>
            <a:prstGeom prst="rect">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lang="en-US" dirty="0"/>
                <a:t>.50</a:t>
              </a:r>
            </a:p>
          </p:txBody>
        </p:sp>
        <p:cxnSp>
          <p:nvCxnSpPr>
            <p:cNvPr id="39" name="Straight Arrow Connector 38">
              <a:extLst>
                <a:ext uri="{FF2B5EF4-FFF2-40B4-BE49-F238E27FC236}">
                  <a16:creationId xmlns:a16="http://schemas.microsoft.com/office/drawing/2014/main" id="{BB29BFB0-AEEA-E4E1-1160-F392271005E0}"/>
                </a:ext>
              </a:extLst>
            </p:cNvPr>
            <p:cNvCxnSpPr/>
            <p:nvPr/>
          </p:nvCxnSpPr>
          <p:spPr>
            <a:xfrm flipV="1">
              <a:off x="4295572" y="3349726"/>
              <a:ext cx="624347" cy="11061"/>
            </a:xfrm>
            <a:prstGeom prst="straightConnector1">
              <a:avLst/>
            </a:prstGeom>
            <a:ln>
              <a:tailEnd type="triangle"/>
            </a:ln>
          </p:spPr>
          <p:style>
            <a:lnRef idx="3">
              <a:schemeClr val="accent2"/>
            </a:lnRef>
            <a:fillRef idx="0">
              <a:schemeClr val="accent2"/>
            </a:fillRef>
            <a:effectRef idx="2">
              <a:schemeClr val="accent2"/>
            </a:effectRef>
            <a:fontRef idx="minor">
              <a:schemeClr val="tx1"/>
            </a:fontRef>
          </p:style>
        </p:cxnSp>
      </p:grpSp>
      <p:sp>
        <p:nvSpPr>
          <p:cNvPr id="52" name="TextBox 51">
            <a:extLst>
              <a:ext uri="{FF2B5EF4-FFF2-40B4-BE49-F238E27FC236}">
                <a16:creationId xmlns:a16="http://schemas.microsoft.com/office/drawing/2014/main" id="{5721CB76-8EC3-F910-4355-D95A23898AF1}"/>
              </a:ext>
            </a:extLst>
          </p:cNvPr>
          <p:cNvSpPr txBox="1"/>
          <p:nvPr/>
        </p:nvSpPr>
        <p:spPr>
          <a:xfrm>
            <a:off x="5007581" y="5554915"/>
            <a:ext cx="1556836" cy="369332"/>
          </a:xfrm>
          <a:prstGeom prst="rect">
            <a:avLst/>
          </a:prstGeom>
          <a:noFill/>
        </p:spPr>
        <p:txBody>
          <a:bodyPr wrap="none" rtlCol="0">
            <a:spAutoFit/>
          </a:bodyPr>
          <a:lstStyle/>
          <a:p>
            <a:r>
              <a:rPr lang="en-US" b="1" dirty="0">
                <a:solidFill>
                  <a:schemeClr val="accent2"/>
                </a:solidFill>
              </a:rPr>
              <a:t>returns 2.99 </a:t>
            </a:r>
          </a:p>
        </p:txBody>
      </p:sp>
    </p:spTree>
    <p:extLst>
      <p:ext uri="{BB962C8B-B14F-4D97-AF65-F5344CB8AC3E}">
        <p14:creationId xmlns:p14="http://schemas.microsoft.com/office/powerpoint/2010/main" val="5416865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4"/>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5"/>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5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 grpId="0" animBg="1"/>
      <p:bldP spid="52"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FAFD10-6FA7-FA86-DA41-F69ABA411B8F}"/>
              </a:ext>
            </a:extLst>
          </p:cNvPr>
          <p:cNvSpPr>
            <a:spLocks noGrp="1"/>
          </p:cNvSpPr>
          <p:nvPr>
            <p:ph type="title"/>
          </p:nvPr>
        </p:nvSpPr>
        <p:spPr/>
        <p:txBody>
          <a:bodyPr/>
          <a:lstStyle/>
          <a:p>
            <a:r>
              <a:rPr lang="en-US" dirty="0"/>
              <a:t>Example</a:t>
            </a:r>
          </a:p>
        </p:txBody>
      </p:sp>
      <p:sp>
        <p:nvSpPr>
          <p:cNvPr id="3" name="Content Placeholder 2">
            <a:extLst>
              <a:ext uri="{FF2B5EF4-FFF2-40B4-BE49-F238E27FC236}">
                <a16:creationId xmlns:a16="http://schemas.microsoft.com/office/drawing/2014/main" id="{86B8E137-9AA6-F77A-CDCA-8000A031BAEC}"/>
              </a:ext>
            </a:extLst>
          </p:cNvPr>
          <p:cNvSpPr>
            <a:spLocks noGrp="1"/>
          </p:cNvSpPr>
          <p:nvPr>
            <p:ph idx="1"/>
          </p:nvPr>
        </p:nvSpPr>
        <p:spPr/>
        <p:txBody>
          <a:bodyPr/>
          <a:lstStyle/>
          <a:p>
            <a:r>
              <a:rPr lang="en-US" dirty="0"/>
              <a:t>Define a function </a:t>
            </a:r>
            <a:r>
              <a:rPr lang="en-US" dirty="0" err="1">
                <a:latin typeface="Courier" pitchFamily="2" charset="0"/>
              </a:rPr>
              <a:t>add_items</a:t>
            </a:r>
            <a:r>
              <a:rPr lang="en-US" dirty="0">
                <a:latin typeface="Courier" pitchFamily="2" charset="0"/>
              </a:rPr>
              <a:t> </a:t>
            </a:r>
            <a:r>
              <a:rPr lang="en-US" dirty="0"/>
              <a:t>that takes two arguments, a dictionary </a:t>
            </a:r>
            <a:r>
              <a:rPr lang="en-US" dirty="0" err="1">
                <a:latin typeface="Courier" pitchFamily="2" charset="0"/>
              </a:rPr>
              <a:t>grocery_store</a:t>
            </a:r>
            <a:r>
              <a:rPr lang="en-US" dirty="0"/>
              <a:t> and list of item-price pairs </a:t>
            </a:r>
            <a:r>
              <a:rPr lang="en-US" dirty="0" err="1"/>
              <a:t>new_items</a:t>
            </a:r>
            <a:r>
              <a:rPr lang="en-US" dirty="0"/>
              <a:t> and adds the new items (with their associated prices) to the grocery store. </a:t>
            </a:r>
          </a:p>
        </p:txBody>
      </p:sp>
    </p:spTree>
    <p:extLst>
      <p:ext uri="{BB962C8B-B14F-4D97-AF65-F5344CB8AC3E}">
        <p14:creationId xmlns:p14="http://schemas.microsoft.com/office/powerpoint/2010/main" val="2313861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0E56DFDC-5681-284D-BCA3-AB46C1C64474}"/>
              </a:ext>
            </a:extLst>
          </p:cNvPr>
          <p:cNvSpPr txBox="1"/>
          <p:nvPr/>
        </p:nvSpPr>
        <p:spPr>
          <a:xfrm>
            <a:off x="513813" y="1524000"/>
            <a:ext cx="8116373" cy="5262979"/>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r>
              <a:rPr lang="en-US" sz="2400" dirty="0" err="1">
                <a:latin typeface="Courier" pitchFamily="2" charset="0"/>
              </a:rPr>
              <a:t>def</a:t>
            </a:r>
            <a:r>
              <a:rPr lang="en-US" sz="2400" dirty="0">
                <a:latin typeface="Courier" pitchFamily="2" charset="0"/>
              </a:rPr>
              <a:t> mystery(</a:t>
            </a:r>
            <a:r>
              <a:rPr lang="en-US" sz="2400" dirty="0" err="1">
                <a:latin typeface="Courier" pitchFamily="2" charset="0"/>
              </a:rPr>
              <a:t>my_dict</a:t>
            </a:r>
            <a:r>
              <a:rPr lang="en-US" sz="2400" dirty="0">
                <a:latin typeface="Courier" pitchFamily="2" charset="0"/>
              </a:rPr>
              <a:t>):</a:t>
            </a:r>
            <a:br>
              <a:rPr lang="en-US" sz="2400" dirty="0">
                <a:latin typeface="Courier" pitchFamily="2" charset="0"/>
              </a:rPr>
            </a:br>
            <a:r>
              <a:rPr lang="en-US" sz="2400" dirty="0">
                <a:latin typeface="Courier" pitchFamily="2" charset="0"/>
              </a:rPr>
              <a:t>    d = {}</a:t>
            </a:r>
            <a:br>
              <a:rPr lang="en-US" sz="2400" dirty="0">
                <a:latin typeface="Courier" pitchFamily="2" charset="0"/>
              </a:rPr>
            </a:br>
            <a:r>
              <a:rPr lang="en-US" sz="2400" dirty="0">
                <a:latin typeface="Courier" pitchFamily="2" charset="0"/>
              </a:rPr>
              <a:t>    for </a:t>
            </a:r>
            <a:r>
              <a:rPr lang="en-US" sz="2400" dirty="0" err="1">
                <a:latin typeface="Courier" pitchFamily="2" charset="0"/>
              </a:rPr>
              <a:t>i</a:t>
            </a:r>
            <a:r>
              <a:rPr lang="en-US" sz="2400" dirty="0">
                <a:latin typeface="Courier" pitchFamily="2" charset="0"/>
              </a:rPr>
              <a:t> in </a:t>
            </a:r>
            <a:r>
              <a:rPr lang="en-US" sz="2400" dirty="0" err="1">
                <a:latin typeface="Courier" pitchFamily="2" charset="0"/>
              </a:rPr>
              <a:t>my_dict.keys</a:t>
            </a:r>
            <a:r>
              <a:rPr lang="en-US" sz="2400" dirty="0">
                <a:latin typeface="Courier" pitchFamily="2" charset="0"/>
              </a:rPr>
              <a:t>():</a:t>
            </a:r>
            <a:br>
              <a:rPr lang="en-US" sz="2400" dirty="0">
                <a:latin typeface="Courier" pitchFamily="2" charset="0"/>
              </a:rPr>
            </a:br>
            <a:r>
              <a:rPr lang="en-US" sz="2400" dirty="0">
                <a:latin typeface="Courier" pitchFamily="2" charset="0"/>
              </a:rPr>
              <a:t>        if </a:t>
            </a:r>
            <a:r>
              <a:rPr lang="en-US" sz="2400" dirty="0" err="1">
                <a:latin typeface="Courier" pitchFamily="2" charset="0"/>
              </a:rPr>
              <a:t>my_dict</a:t>
            </a:r>
            <a:r>
              <a:rPr lang="en-US" sz="2400" dirty="0">
                <a:latin typeface="Courier" pitchFamily="2" charset="0"/>
              </a:rPr>
              <a:t>[</a:t>
            </a:r>
            <a:r>
              <a:rPr lang="en-US" sz="2400" dirty="0" err="1">
                <a:latin typeface="Courier" pitchFamily="2" charset="0"/>
              </a:rPr>
              <a:t>i</a:t>
            </a:r>
            <a:r>
              <a:rPr lang="en-US" sz="2400" dirty="0">
                <a:latin typeface="Courier" pitchFamily="2" charset="0"/>
              </a:rPr>
              <a:t>] in d:</a:t>
            </a:r>
            <a:br>
              <a:rPr lang="en-US" sz="2400" dirty="0">
                <a:latin typeface="Courier" pitchFamily="2" charset="0"/>
              </a:rPr>
            </a:br>
            <a:r>
              <a:rPr lang="en-US" sz="2400" dirty="0">
                <a:latin typeface="Courier" pitchFamily="2" charset="0"/>
              </a:rPr>
              <a:t>            d[</a:t>
            </a:r>
            <a:r>
              <a:rPr lang="en-US" sz="2400" dirty="0" err="1">
                <a:latin typeface="Courier" pitchFamily="2" charset="0"/>
              </a:rPr>
              <a:t>my_dict</a:t>
            </a:r>
            <a:r>
              <a:rPr lang="en-US" sz="2400" dirty="0">
                <a:latin typeface="Courier" pitchFamily="2" charset="0"/>
              </a:rPr>
              <a:t>[</a:t>
            </a:r>
            <a:r>
              <a:rPr lang="en-US" sz="2400" dirty="0" err="1">
                <a:latin typeface="Courier" pitchFamily="2" charset="0"/>
              </a:rPr>
              <a:t>i</a:t>
            </a:r>
            <a:r>
              <a:rPr lang="en-US" sz="2400" dirty="0">
                <a:latin typeface="Courier" pitchFamily="2" charset="0"/>
              </a:rPr>
              <a:t>]].append(</a:t>
            </a:r>
            <a:r>
              <a:rPr lang="en-US" sz="2400" dirty="0" err="1">
                <a:latin typeface="Courier" pitchFamily="2" charset="0"/>
              </a:rPr>
              <a:t>i</a:t>
            </a:r>
            <a:r>
              <a:rPr lang="en-US" sz="2400" dirty="0">
                <a:latin typeface="Courier" pitchFamily="2" charset="0"/>
              </a:rPr>
              <a:t>)</a:t>
            </a:r>
            <a:br>
              <a:rPr lang="en-US" sz="2400" dirty="0">
                <a:latin typeface="Courier" pitchFamily="2" charset="0"/>
              </a:rPr>
            </a:br>
            <a:r>
              <a:rPr lang="en-US" sz="2400" dirty="0">
                <a:latin typeface="Courier" pitchFamily="2" charset="0"/>
              </a:rPr>
              <a:t>        else:</a:t>
            </a:r>
            <a:br>
              <a:rPr lang="en-US" sz="2400" dirty="0">
                <a:latin typeface="Courier" pitchFamily="2" charset="0"/>
              </a:rPr>
            </a:br>
            <a:r>
              <a:rPr lang="en-US" sz="2400" dirty="0">
                <a:latin typeface="Courier" pitchFamily="2" charset="0"/>
              </a:rPr>
              <a:t>            d[</a:t>
            </a:r>
            <a:r>
              <a:rPr lang="en-US" sz="2400" dirty="0" err="1">
                <a:latin typeface="Courier" pitchFamily="2" charset="0"/>
              </a:rPr>
              <a:t>my_dict</a:t>
            </a:r>
            <a:r>
              <a:rPr lang="en-US" sz="2400" dirty="0">
                <a:latin typeface="Courier" pitchFamily="2" charset="0"/>
              </a:rPr>
              <a:t>[</a:t>
            </a:r>
            <a:r>
              <a:rPr lang="en-US" sz="2400" dirty="0" err="1">
                <a:latin typeface="Courier" pitchFamily="2" charset="0"/>
              </a:rPr>
              <a:t>i</a:t>
            </a:r>
            <a:r>
              <a:rPr lang="en-US" sz="2400" dirty="0">
                <a:latin typeface="Courier" pitchFamily="2" charset="0"/>
              </a:rPr>
              <a:t>]] = [</a:t>
            </a:r>
            <a:r>
              <a:rPr lang="en-US" sz="2400" dirty="0" err="1">
                <a:latin typeface="Courier" pitchFamily="2" charset="0"/>
              </a:rPr>
              <a:t>i</a:t>
            </a:r>
            <a:r>
              <a:rPr lang="en-US" sz="2400" dirty="0">
                <a:latin typeface="Courier" pitchFamily="2" charset="0"/>
              </a:rPr>
              <a:t>]</a:t>
            </a:r>
            <a:br>
              <a:rPr lang="en-US" sz="2400" dirty="0">
                <a:latin typeface="Courier" pitchFamily="2" charset="0"/>
              </a:rPr>
            </a:br>
            <a:r>
              <a:rPr lang="en-US" sz="2400" dirty="0">
                <a:latin typeface="Courier" pitchFamily="2" charset="0"/>
              </a:rPr>
              <a:t>    return d</a:t>
            </a:r>
            <a:br>
              <a:rPr lang="en-US" sz="2400" dirty="0">
                <a:latin typeface="Courier" pitchFamily="2" charset="0"/>
              </a:rPr>
            </a:br>
            <a:br>
              <a:rPr lang="en-US" sz="2400" dirty="0">
                <a:latin typeface="Courier" pitchFamily="2" charset="0"/>
              </a:rPr>
            </a:br>
            <a:r>
              <a:rPr lang="en-US" sz="2400" dirty="0" err="1">
                <a:latin typeface="Courier" pitchFamily="2" charset="0"/>
              </a:rPr>
              <a:t>def</a:t>
            </a:r>
            <a:r>
              <a:rPr lang="en-US" sz="2400" dirty="0">
                <a:latin typeface="Courier" pitchFamily="2" charset="0"/>
              </a:rPr>
              <a:t> main():</a:t>
            </a:r>
            <a:br>
              <a:rPr lang="en-US" sz="2400" dirty="0">
                <a:latin typeface="Courier" pitchFamily="2" charset="0"/>
              </a:rPr>
            </a:br>
            <a:r>
              <a:rPr lang="en-US" sz="2400" dirty="0">
                <a:latin typeface="Courier" pitchFamily="2" charset="0"/>
              </a:rPr>
              <a:t>    d = {"a":1, "b":2, "c":1, "d":0, "e":2}</a:t>
            </a:r>
            <a:br>
              <a:rPr lang="en-US" sz="2400" dirty="0">
                <a:latin typeface="Courier" pitchFamily="2" charset="0"/>
              </a:rPr>
            </a:br>
            <a:r>
              <a:rPr lang="en-US" sz="2400" dirty="0">
                <a:latin typeface="Courier" pitchFamily="2" charset="0"/>
              </a:rPr>
              <a:t>    print(mystery(d))</a:t>
            </a:r>
          </a:p>
          <a:p>
            <a:endParaRPr lang="en-US" sz="2400" dirty="0">
              <a:latin typeface="Courier" pitchFamily="2" charset="0"/>
              <a:ea typeface="Courier" charset="0"/>
              <a:cs typeface="Courier" charset="0"/>
            </a:endParaRPr>
          </a:p>
          <a:p>
            <a:r>
              <a:rPr lang="en-US" sz="2400" dirty="0">
                <a:latin typeface="Courier" pitchFamily="2" charset="0"/>
                <a:ea typeface="Courier" charset="0"/>
                <a:cs typeface="Courier" charset="0"/>
              </a:rPr>
              <a:t>main()</a:t>
            </a:r>
          </a:p>
        </p:txBody>
      </p:sp>
      <p:sp>
        <p:nvSpPr>
          <p:cNvPr id="2" name="Title 1">
            <a:extLst>
              <a:ext uri="{FF2B5EF4-FFF2-40B4-BE49-F238E27FC236}">
                <a16:creationId xmlns:a16="http://schemas.microsoft.com/office/drawing/2014/main" id="{378E539F-AFF1-B968-77C1-2A0FA338BDF4}"/>
              </a:ext>
            </a:extLst>
          </p:cNvPr>
          <p:cNvSpPr>
            <a:spLocks noGrp="1"/>
          </p:cNvSpPr>
          <p:nvPr>
            <p:ph type="title"/>
          </p:nvPr>
        </p:nvSpPr>
        <p:spPr/>
        <p:txBody>
          <a:bodyPr/>
          <a:lstStyle/>
          <a:p>
            <a:r>
              <a:rPr lang="en-US" dirty="0"/>
              <a:t>Exercise 3</a:t>
            </a:r>
          </a:p>
        </p:txBody>
      </p:sp>
    </p:spTree>
    <p:extLst>
      <p:ext uri="{BB962C8B-B14F-4D97-AF65-F5344CB8AC3E}">
        <p14:creationId xmlns:p14="http://schemas.microsoft.com/office/powerpoint/2010/main" val="382432963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Exercise: Merge</a:t>
            </a:r>
          </a:p>
        </p:txBody>
      </p:sp>
      <p:sp>
        <p:nvSpPr>
          <p:cNvPr id="3" name="Content Placeholder 2"/>
          <p:cNvSpPr>
            <a:spLocks noGrp="1"/>
          </p:cNvSpPr>
          <p:nvPr>
            <p:ph idx="1"/>
          </p:nvPr>
        </p:nvSpPr>
        <p:spPr/>
        <p:txBody>
          <a:bodyPr/>
          <a:lstStyle/>
          <a:p>
            <a:r>
              <a:rPr lang="en-US" dirty="0"/>
              <a:t>Write a function merge(d1,d2) that merges two dictionaries and returns a single dictionary containing all the </a:t>
            </a:r>
            <a:r>
              <a:rPr lang="en-US" dirty="0" err="1"/>
              <a:t>key:value</a:t>
            </a:r>
            <a:r>
              <a:rPr lang="en-US" dirty="0"/>
              <a:t> pairs from both input dictionaries. </a:t>
            </a: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334000" y="3581400"/>
            <a:ext cx="2273300" cy="2666627"/>
          </a:xfrm>
          <a:prstGeom prst="rect">
            <a:avLst/>
          </a:prstGeom>
        </p:spPr>
      </p:pic>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43000" y="3011539"/>
            <a:ext cx="2336800" cy="3492500"/>
          </a:xfrm>
          <a:prstGeom prst="rect">
            <a:avLst/>
          </a:prstGeom>
        </p:spPr>
      </p:pic>
    </p:spTree>
    <p:extLst>
      <p:ext uri="{BB962C8B-B14F-4D97-AF65-F5344CB8AC3E}">
        <p14:creationId xmlns:p14="http://schemas.microsoft.com/office/powerpoint/2010/main" val="147389938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Title 15"/>
          <p:cNvSpPr>
            <a:spLocks noGrp="1"/>
          </p:cNvSpPr>
          <p:nvPr>
            <p:ph type="title"/>
          </p:nvPr>
        </p:nvSpPr>
        <p:spPr/>
        <p:txBody>
          <a:bodyPr/>
          <a:lstStyle/>
          <a:p>
            <a:r>
              <a:rPr lang="en-US" dirty="0"/>
              <a:t>Dictionary Operations</a:t>
            </a:r>
          </a:p>
        </p:txBody>
      </p:sp>
      <p:sp>
        <p:nvSpPr>
          <p:cNvPr id="6" name="Content Placeholder 5">
            <a:extLst>
              <a:ext uri="{FF2B5EF4-FFF2-40B4-BE49-F238E27FC236}">
                <a16:creationId xmlns:a16="http://schemas.microsoft.com/office/drawing/2014/main" id="{F4E65A15-7A07-B841-959F-EB1F05AC4879}"/>
              </a:ext>
            </a:extLst>
          </p:cNvPr>
          <p:cNvSpPr>
            <a:spLocks noGrp="1"/>
          </p:cNvSpPr>
          <p:nvPr>
            <p:ph sz="half" idx="2"/>
          </p:nvPr>
        </p:nvSpPr>
        <p:spPr/>
        <p:txBody>
          <a:bodyPr/>
          <a:lstStyle/>
          <a:p>
            <a:r>
              <a:rPr lang="en-US" dirty="0" err="1"/>
              <a:t>a_dict</a:t>
            </a:r>
            <a:r>
              <a:rPr lang="en-US" dirty="0"/>
              <a:t>[key] = value</a:t>
            </a:r>
          </a:p>
          <a:p>
            <a:r>
              <a:rPr lang="en-US" dirty="0" err="1"/>
              <a:t>a_dict.update</a:t>
            </a:r>
            <a:r>
              <a:rPr lang="en-US" dirty="0"/>
              <a:t>(</a:t>
            </a:r>
            <a:r>
              <a:rPr lang="en-US" i="1" dirty="0" err="1"/>
              <a:t>b_dict</a:t>
            </a:r>
            <a:r>
              <a:rPr lang="en-US" dirty="0"/>
              <a:t>)</a:t>
            </a:r>
          </a:p>
          <a:p>
            <a:pPr marL="0" indent="0">
              <a:buNone/>
            </a:pPr>
            <a:endParaRPr lang="en-US" sz="2200" b="1" dirty="0"/>
          </a:p>
          <a:p>
            <a:pPr marL="0" indent="0">
              <a:buNone/>
            </a:pPr>
            <a:r>
              <a:rPr lang="en-US" sz="2200" b="1" dirty="0"/>
              <a:t>removing from a dictionary</a:t>
            </a:r>
            <a:endParaRPr lang="en-US" dirty="0"/>
          </a:p>
          <a:p>
            <a:r>
              <a:rPr lang="en-US" dirty="0"/>
              <a:t>del (</a:t>
            </a:r>
            <a:r>
              <a:rPr lang="en-US" dirty="0" err="1"/>
              <a:t>a_dict</a:t>
            </a:r>
            <a:r>
              <a:rPr lang="en-US" dirty="0"/>
              <a:t>[</a:t>
            </a:r>
            <a:r>
              <a:rPr lang="en-US" i="1" dirty="0"/>
              <a:t>key</a:t>
            </a:r>
            <a:r>
              <a:rPr lang="en-US" dirty="0"/>
              <a:t>])</a:t>
            </a:r>
          </a:p>
          <a:p>
            <a:r>
              <a:rPr lang="en-US" dirty="0" err="1"/>
              <a:t>a_dict.pop</a:t>
            </a:r>
            <a:r>
              <a:rPr lang="en-US" dirty="0"/>
              <a:t>(</a:t>
            </a:r>
            <a:r>
              <a:rPr lang="en-US" i="1" dirty="0"/>
              <a:t>key</a:t>
            </a:r>
            <a:r>
              <a:rPr lang="en-US" dirty="0"/>
              <a:t>)</a:t>
            </a:r>
          </a:p>
          <a:p>
            <a:pPr lvl="1"/>
            <a:r>
              <a:rPr lang="en-US" dirty="0"/>
              <a:t>returns </a:t>
            </a:r>
            <a:r>
              <a:rPr lang="en-US" dirty="0" err="1"/>
              <a:t>a_dict</a:t>
            </a:r>
            <a:r>
              <a:rPr lang="en-US" dirty="0"/>
              <a:t>[key]</a:t>
            </a:r>
          </a:p>
          <a:p>
            <a:endParaRPr lang="en-US" dirty="0"/>
          </a:p>
        </p:txBody>
      </p:sp>
      <p:sp>
        <p:nvSpPr>
          <p:cNvPr id="19" name="Content Placeholder 18"/>
          <p:cNvSpPr>
            <a:spLocks noGrp="1"/>
          </p:cNvSpPr>
          <p:nvPr>
            <p:ph sz="quarter" idx="4"/>
          </p:nvPr>
        </p:nvSpPr>
        <p:spPr/>
        <p:txBody>
          <a:bodyPr/>
          <a:lstStyle/>
          <a:p>
            <a:r>
              <a:rPr lang="en-US" dirty="0" err="1"/>
              <a:t>len</a:t>
            </a:r>
            <a:r>
              <a:rPr lang="en-US" dirty="0"/>
              <a:t>(</a:t>
            </a:r>
            <a:r>
              <a:rPr lang="en-US" dirty="0" err="1"/>
              <a:t>a_dict</a:t>
            </a:r>
            <a:r>
              <a:rPr lang="en-US" dirty="0"/>
              <a:t>)</a:t>
            </a:r>
          </a:p>
          <a:p>
            <a:r>
              <a:rPr lang="en-US" dirty="0" err="1"/>
              <a:t>a_dict.keys</a:t>
            </a:r>
            <a:r>
              <a:rPr lang="en-US" dirty="0"/>
              <a:t>()</a:t>
            </a:r>
          </a:p>
          <a:p>
            <a:pPr lvl="1"/>
            <a:r>
              <a:rPr lang="en-US" dirty="0"/>
              <a:t>returns list </a:t>
            </a:r>
            <a:endParaRPr lang="en-US" i="1" dirty="0"/>
          </a:p>
          <a:p>
            <a:r>
              <a:rPr lang="en-US" dirty="0" err="1"/>
              <a:t>a_dict.values</a:t>
            </a:r>
            <a:r>
              <a:rPr lang="en-US" dirty="0"/>
              <a:t>()</a:t>
            </a:r>
          </a:p>
          <a:p>
            <a:pPr lvl="1"/>
            <a:r>
              <a:rPr lang="en-US" dirty="0"/>
              <a:t>returns list</a:t>
            </a:r>
            <a:endParaRPr lang="en-US" i="1" dirty="0"/>
          </a:p>
          <a:p>
            <a:r>
              <a:rPr lang="en-US" dirty="0" err="1"/>
              <a:t>a_dict.items</a:t>
            </a:r>
            <a:r>
              <a:rPr lang="en-US" dirty="0"/>
              <a:t>()</a:t>
            </a:r>
          </a:p>
          <a:p>
            <a:pPr lvl="1"/>
            <a:r>
              <a:rPr lang="en-US" dirty="0"/>
              <a:t>returns list of tuples</a:t>
            </a:r>
          </a:p>
          <a:p>
            <a:r>
              <a:rPr lang="en-US" dirty="0" err="1"/>
              <a:t>b_dict</a:t>
            </a:r>
            <a:r>
              <a:rPr lang="en-US" dirty="0"/>
              <a:t> = </a:t>
            </a:r>
            <a:r>
              <a:rPr lang="en-US" dirty="0" err="1"/>
              <a:t>a_dict.copy</a:t>
            </a:r>
            <a:r>
              <a:rPr lang="en-US" dirty="0"/>
              <a:t>()</a:t>
            </a:r>
          </a:p>
          <a:p>
            <a:pPr lvl="1"/>
            <a:r>
              <a:rPr lang="en-US" dirty="0"/>
              <a:t>shallow copy!</a:t>
            </a:r>
          </a:p>
          <a:p>
            <a:endParaRPr lang="en-US" dirty="0"/>
          </a:p>
        </p:txBody>
      </p:sp>
      <p:sp>
        <p:nvSpPr>
          <p:cNvPr id="9" name="Text Placeholder 4">
            <a:extLst>
              <a:ext uri="{FF2B5EF4-FFF2-40B4-BE49-F238E27FC236}">
                <a16:creationId xmlns:a16="http://schemas.microsoft.com/office/drawing/2014/main" id="{BF97A3F9-63D7-5946-B99A-0AE45AF3E98E}"/>
              </a:ext>
            </a:extLst>
          </p:cNvPr>
          <p:cNvSpPr txBox="1">
            <a:spLocks/>
          </p:cNvSpPr>
          <p:nvPr/>
        </p:nvSpPr>
        <p:spPr>
          <a:xfrm>
            <a:off x="524311" y="1742145"/>
            <a:ext cx="4040188" cy="639762"/>
          </a:xfrm>
          <a:prstGeom prst="rect">
            <a:avLst/>
          </a:prstGeom>
        </p:spPr>
        <p:txBody>
          <a:bodyPr vert="horz" lIns="91440" tIns="45720" rIns="91440" bIns="45720" rtlCol="0" anchor="b">
            <a:normAutofit/>
          </a:bodyPr>
          <a:lstStyle>
            <a:lvl1pPr marL="0" indent="0" algn="l" defTabSz="457200" rtl="0" eaLnBrk="1" latinLnBrk="0" hangingPunct="1">
              <a:spcBef>
                <a:spcPct val="20000"/>
              </a:spcBef>
              <a:buFont typeface="Arial"/>
              <a:buNone/>
              <a:defRPr sz="2400" b="1" kern="1200">
                <a:solidFill>
                  <a:schemeClr val="tx1"/>
                </a:solidFill>
                <a:latin typeface="+mn-lt"/>
                <a:ea typeface="+mn-ea"/>
                <a:cs typeface="+mn-cs"/>
              </a:defRPr>
            </a:lvl1pPr>
            <a:lvl2pPr marL="457200" indent="0" algn="l" defTabSz="457200" rtl="0" eaLnBrk="1" latinLnBrk="0" hangingPunct="1">
              <a:spcBef>
                <a:spcPct val="20000"/>
              </a:spcBef>
              <a:buFont typeface="Arial"/>
              <a:buNone/>
              <a:defRPr sz="2000" b="1" kern="1200">
                <a:solidFill>
                  <a:schemeClr val="tx1"/>
                </a:solidFill>
                <a:latin typeface="+mn-lt"/>
                <a:ea typeface="+mn-ea"/>
                <a:cs typeface="+mn-cs"/>
              </a:defRPr>
            </a:lvl2pPr>
            <a:lvl3pPr marL="914400" indent="0" algn="l" defTabSz="457200" rtl="0" eaLnBrk="1" latinLnBrk="0" hangingPunct="1">
              <a:spcBef>
                <a:spcPct val="20000"/>
              </a:spcBef>
              <a:buFont typeface="Arial"/>
              <a:buNone/>
              <a:defRPr sz="1800" b="1" kern="1200">
                <a:solidFill>
                  <a:schemeClr val="tx1"/>
                </a:solidFill>
                <a:latin typeface="+mn-lt"/>
                <a:ea typeface="+mn-ea"/>
                <a:cs typeface="+mn-cs"/>
              </a:defRPr>
            </a:lvl3pPr>
            <a:lvl4pPr marL="1371600" indent="0" algn="l" defTabSz="457200" rtl="0" eaLnBrk="1" latinLnBrk="0" hangingPunct="1">
              <a:spcBef>
                <a:spcPct val="20000"/>
              </a:spcBef>
              <a:buFont typeface="Arial"/>
              <a:buNone/>
              <a:defRPr sz="1600" b="1" kern="1200">
                <a:solidFill>
                  <a:schemeClr val="tx1"/>
                </a:solidFill>
                <a:latin typeface="+mn-lt"/>
                <a:ea typeface="+mn-ea"/>
                <a:cs typeface="+mn-cs"/>
              </a:defRPr>
            </a:lvl4pPr>
            <a:lvl5pPr marL="1828800" indent="0" algn="l" defTabSz="457200" rtl="0" eaLnBrk="1" latinLnBrk="0" hangingPunct="1">
              <a:spcBef>
                <a:spcPct val="20000"/>
              </a:spcBef>
              <a:buFont typeface="Arial"/>
              <a:buNone/>
              <a:defRPr sz="1600" b="1" kern="1200">
                <a:solidFill>
                  <a:schemeClr val="tx1"/>
                </a:solidFill>
                <a:latin typeface="+mn-lt"/>
                <a:ea typeface="+mn-ea"/>
                <a:cs typeface="+mn-cs"/>
              </a:defRPr>
            </a:lvl5pPr>
            <a:lvl6pPr marL="2286000" indent="0" algn="l" defTabSz="457200" rtl="0" eaLnBrk="1" latinLnBrk="0" hangingPunct="1">
              <a:spcBef>
                <a:spcPct val="20000"/>
              </a:spcBef>
              <a:buFont typeface="Arial"/>
              <a:buNone/>
              <a:defRPr sz="1600" b="1" kern="1200">
                <a:solidFill>
                  <a:schemeClr val="tx1"/>
                </a:solidFill>
                <a:latin typeface="+mn-lt"/>
                <a:ea typeface="+mn-ea"/>
                <a:cs typeface="+mn-cs"/>
              </a:defRPr>
            </a:lvl6pPr>
            <a:lvl7pPr marL="2743200" indent="0" algn="l" defTabSz="457200" rtl="0" eaLnBrk="1" latinLnBrk="0" hangingPunct="1">
              <a:spcBef>
                <a:spcPct val="20000"/>
              </a:spcBef>
              <a:buFont typeface="Arial"/>
              <a:buNone/>
              <a:defRPr sz="1600" b="1" kern="1200">
                <a:solidFill>
                  <a:schemeClr val="tx1"/>
                </a:solidFill>
                <a:latin typeface="+mn-lt"/>
                <a:ea typeface="+mn-ea"/>
                <a:cs typeface="+mn-cs"/>
              </a:defRPr>
            </a:lvl7pPr>
            <a:lvl8pPr marL="3200400" indent="0" algn="l" defTabSz="457200" rtl="0" eaLnBrk="1" latinLnBrk="0" hangingPunct="1">
              <a:spcBef>
                <a:spcPct val="20000"/>
              </a:spcBef>
              <a:buFont typeface="Arial"/>
              <a:buNone/>
              <a:defRPr sz="1600" b="1" kern="1200">
                <a:solidFill>
                  <a:schemeClr val="tx1"/>
                </a:solidFill>
                <a:latin typeface="+mn-lt"/>
                <a:ea typeface="+mn-ea"/>
                <a:cs typeface="+mn-cs"/>
              </a:defRPr>
            </a:lvl8pPr>
            <a:lvl9pPr marL="3657600" indent="0" algn="l" defTabSz="457200" rtl="0" eaLnBrk="1" latinLnBrk="0" hangingPunct="1">
              <a:spcBef>
                <a:spcPct val="20000"/>
              </a:spcBef>
              <a:buFont typeface="Arial"/>
              <a:buNone/>
              <a:defRPr sz="1600" b="1" kern="1200">
                <a:solidFill>
                  <a:schemeClr val="tx1"/>
                </a:solidFill>
                <a:latin typeface="+mn-lt"/>
                <a:ea typeface="+mn-ea"/>
                <a:cs typeface="+mn-cs"/>
              </a:defRPr>
            </a:lvl9pPr>
          </a:lstStyle>
          <a:p>
            <a:r>
              <a:rPr lang="en-US" dirty="0"/>
              <a:t>adding to a dictionary</a:t>
            </a:r>
          </a:p>
        </p:txBody>
      </p:sp>
      <p:sp>
        <p:nvSpPr>
          <p:cNvPr id="11" name="Text Placeholder 4">
            <a:extLst>
              <a:ext uri="{FF2B5EF4-FFF2-40B4-BE49-F238E27FC236}">
                <a16:creationId xmlns:a16="http://schemas.microsoft.com/office/drawing/2014/main" id="{4F44AF6F-54F7-614A-8BF2-71CC26E2D7BF}"/>
              </a:ext>
            </a:extLst>
          </p:cNvPr>
          <p:cNvSpPr txBox="1">
            <a:spLocks/>
          </p:cNvSpPr>
          <p:nvPr/>
        </p:nvSpPr>
        <p:spPr>
          <a:xfrm>
            <a:off x="4800600" y="1551645"/>
            <a:ext cx="4040188" cy="886755"/>
          </a:xfrm>
          <a:prstGeom prst="rect">
            <a:avLst/>
          </a:prstGeom>
        </p:spPr>
        <p:txBody>
          <a:bodyPr vert="horz" lIns="91440" tIns="45720" rIns="91440" bIns="45720" rtlCol="0" anchor="b">
            <a:normAutofit/>
          </a:bodyPr>
          <a:lstStyle>
            <a:lvl1pPr marL="0" indent="0" algn="l" defTabSz="457200" rtl="0" eaLnBrk="1" latinLnBrk="0" hangingPunct="1">
              <a:spcBef>
                <a:spcPct val="20000"/>
              </a:spcBef>
              <a:buFont typeface="Arial"/>
              <a:buNone/>
              <a:defRPr sz="2400" b="1" kern="1200">
                <a:solidFill>
                  <a:schemeClr val="tx1"/>
                </a:solidFill>
                <a:latin typeface="+mn-lt"/>
                <a:ea typeface="+mn-ea"/>
                <a:cs typeface="+mn-cs"/>
              </a:defRPr>
            </a:lvl1pPr>
            <a:lvl2pPr marL="457200" indent="0" algn="l" defTabSz="457200" rtl="0" eaLnBrk="1" latinLnBrk="0" hangingPunct="1">
              <a:spcBef>
                <a:spcPct val="20000"/>
              </a:spcBef>
              <a:buFont typeface="Arial"/>
              <a:buNone/>
              <a:defRPr sz="2000" b="1" kern="1200">
                <a:solidFill>
                  <a:schemeClr val="tx1"/>
                </a:solidFill>
                <a:latin typeface="+mn-lt"/>
                <a:ea typeface="+mn-ea"/>
                <a:cs typeface="+mn-cs"/>
              </a:defRPr>
            </a:lvl2pPr>
            <a:lvl3pPr marL="914400" indent="0" algn="l" defTabSz="457200" rtl="0" eaLnBrk="1" latinLnBrk="0" hangingPunct="1">
              <a:spcBef>
                <a:spcPct val="20000"/>
              </a:spcBef>
              <a:buFont typeface="Arial"/>
              <a:buNone/>
              <a:defRPr sz="1800" b="1" kern="1200">
                <a:solidFill>
                  <a:schemeClr val="tx1"/>
                </a:solidFill>
                <a:latin typeface="+mn-lt"/>
                <a:ea typeface="+mn-ea"/>
                <a:cs typeface="+mn-cs"/>
              </a:defRPr>
            </a:lvl3pPr>
            <a:lvl4pPr marL="1371600" indent="0" algn="l" defTabSz="457200" rtl="0" eaLnBrk="1" latinLnBrk="0" hangingPunct="1">
              <a:spcBef>
                <a:spcPct val="20000"/>
              </a:spcBef>
              <a:buFont typeface="Arial"/>
              <a:buNone/>
              <a:defRPr sz="1600" b="1" kern="1200">
                <a:solidFill>
                  <a:schemeClr val="tx1"/>
                </a:solidFill>
                <a:latin typeface="+mn-lt"/>
                <a:ea typeface="+mn-ea"/>
                <a:cs typeface="+mn-cs"/>
              </a:defRPr>
            </a:lvl4pPr>
            <a:lvl5pPr marL="1828800" indent="0" algn="l" defTabSz="457200" rtl="0" eaLnBrk="1" latinLnBrk="0" hangingPunct="1">
              <a:spcBef>
                <a:spcPct val="20000"/>
              </a:spcBef>
              <a:buFont typeface="Arial"/>
              <a:buNone/>
              <a:defRPr sz="1600" b="1" kern="1200">
                <a:solidFill>
                  <a:schemeClr val="tx1"/>
                </a:solidFill>
                <a:latin typeface="+mn-lt"/>
                <a:ea typeface="+mn-ea"/>
                <a:cs typeface="+mn-cs"/>
              </a:defRPr>
            </a:lvl5pPr>
            <a:lvl6pPr marL="2286000" indent="0" algn="l" defTabSz="457200" rtl="0" eaLnBrk="1" latinLnBrk="0" hangingPunct="1">
              <a:spcBef>
                <a:spcPct val="20000"/>
              </a:spcBef>
              <a:buFont typeface="Arial"/>
              <a:buNone/>
              <a:defRPr sz="1600" b="1" kern="1200">
                <a:solidFill>
                  <a:schemeClr val="tx1"/>
                </a:solidFill>
                <a:latin typeface="+mn-lt"/>
                <a:ea typeface="+mn-ea"/>
                <a:cs typeface="+mn-cs"/>
              </a:defRPr>
            </a:lvl6pPr>
            <a:lvl7pPr marL="2743200" indent="0" algn="l" defTabSz="457200" rtl="0" eaLnBrk="1" latinLnBrk="0" hangingPunct="1">
              <a:spcBef>
                <a:spcPct val="20000"/>
              </a:spcBef>
              <a:buFont typeface="Arial"/>
              <a:buNone/>
              <a:defRPr sz="1600" b="1" kern="1200">
                <a:solidFill>
                  <a:schemeClr val="tx1"/>
                </a:solidFill>
                <a:latin typeface="+mn-lt"/>
                <a:ea typeface="+mn-ea"/>
                <a:cs typeface="+mn-cs"/>
              </a:defRPr>
            </a:lvl7pPr>
            <a:lvl8pPr marL="3200400" indent="0" algn="l" defTabSz="457200" rtl="0" eaLnBrk="1" latinLnBrk="0" hangingPunct="1">
              <a:spcBef>
                <a:spcPct val="20000"/>
              </a:spcBef>
              <a:buFont typeface="Arial"/>
              <a:buNone/>
              <a:defRPr sz="1600" b="1" kern="1200">
                <a:solidFill>
                  <a:schemeClr val="tx1"/>
                </a:solidFill>
                <a:latin typeface="+mn-lt"/>
                <a:ea typeface="+mn-ea"/>
                <a:cs typeface="+mn-cs"/>
              </a:defRPr>
            </a:lvl8pPr>
            <a:lvl9pPr marL="3657600" indent="0" algn="l" defTabSz="457200" rtl="0" eaLnBrk="1" latinLnBrk="0" hangingPunct="1">
              <a:spcBef>
                <a:spcPct val="20000"/>
              </a:spcBef>
              <a:buFont typeface="Arial"/>
              <a:buNone/>
              <a:defRPr sz="1600" b="1" kern="1200">
                <a:solidFill>
                  <a:schemeClr val="tx1"/>
                </a:solidFill>
                <a:latin typeface="+mn-lt"/>
                <a:ea typeface="+mn-ea"/>
                <a:cs typeface="+mn-cs"/>
              </a:defRPr>
            </a:lvl9pPr>
          </a:lstStyle>
          <a:p>
            <a:r>
              <a:rPr lang="en-US"/>
              <a:t>other</a:t>
            </a:r>
          </a:p>
        </p:txBody>
      </p:sp>
    </p:spTree>
    <p:extLst>
      <p:ext uri="{BB962C8B-B14F-4D97-AF65-F5344CB8AC3E}">
        <p14:creationId xmlns:p14="http://schemas.microsoft.com/office/powerpoint/2010/main" val="60668079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BD5CE4-6C6A-5C4B-96E6-8295CBEAB7E5}"/>
              </a:ext>
            </a:extLst>
          </p:cNvPr>
          <p:cNvSpPr>
            <a:spLocks noGrp="1"/>
          </p:cNvSpPr>
          <p:nvPr>
            <p:ph type="title"/>
          </p:nvPr>
        </p:nvSpPr>
        <p:spPr/>
        <p:txBody>
          <a:bodyPr/>
          <a:lstStyle/>
          <a:p>
            <a:r>
              <a:rPr lang="en-US"/>
              <a:t>Lists, dictionaries</a:t>
            </a:r>
          </a:p>
        </p:txBody>
      </p:sp>
      <p:sp>
        <p:nvSpPr>
          <p:cNvPr id="3" name="Content Placeholder 2">
            <a:extLst>
              <a:ext uri="{FF2B5EF4-FFF2-40B4-BE49-F238E27FC236}">
                <a16:creationId xmlns:a16="http://schemas.microsoft.com/office/drawing/2014/main" id="{C98469A9-9227-4041-8514-86BBEB0FE10D}"/>
              </a:ext>
            </a:extLst>
          </p:cNvPr>
          <p:cNvSpPr>
            <a:spLocks noGrp="1"/>
          </p:cNvSpPr>
          <p:nvPr>
            <p:ph idx="1"/>
          </p:nvPr>
        </p:nvSpPr>
        <p:spPr/>
        <p:txBody>
          <a:bodyPr/>
          <a:lstStyle/>
          <a:p>
            <a:r>
              <a:rPr lang="en-US"/>
              <a:t>Both data structures.</a:t>
            </a:r>
          </a:p>
          <a:p>
            <a:r>
              <a:rPr lang="en-US"/>
              <a:t>Why would you choose one over the other?</a:t>
            </a:r>
          </a:p>
          <a:p>
            <a:pPr lvl="1"/>
            <a:r>
              <a:rPr lang="en-US"/>
              <a:t>a data structure is something that holds a collection of data and that supports certain operations for working with that data</a:t>
            </a:r>
          </a:p>
          <a:p>
            <a:pPr lvl="1"/>
            <a:endParaRPr lang="en-US"/>
          </a:p>
          <a:p>
            <a:r>
              <a:rPr lang="en-US"/>
              <a:t>Lists: sequential access</a:t>
            </a:r>
          </a:p>
          <a:p>
            <a:r>
              <a:rPr lang="en-US"/>
              <a:t>Dictionaries: fast lookup</a:t>
            </a:r>
          </a:p>
        </p:txBody>
      </p:sp>
    </p:spTree>
    <p:extLst>
      <p:ext uri="{BB962C8B-B14F-4D97-AF65-F5344CB8AC3E}">
        <p14:creationId xmlns:p14="http://schemas.microsoft.com/office/powerpoint/2010/main" val="211774302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Word Count</a:t>
            </a:r>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457200" y="1371600"/>
            <a:ext cx="8229600" cy="4366726"/>
          </a:xfrm>
        </p:spPr>
      </p:pic>
      <p:sp>
        <p:nvSpPr>
          <p:cNvPr id="5" name="Content Placeholder 2">
            <a:extLst>
              <a:ext uri="{FF2B5EF4-FFF2-40B4-BE49-F238E27FC236}">
                <a16:creationId xmlns:a16="http://schemas.microsoft.com/office/drawing/2014/main" id="{9D97A245-DF8C-0D42-8A49-299437BA7D77}"/>
              </a:ext>
            </a:extLst>
          </p:cNvPr>
          <p:cNvSpPr txBox="1">
            <a:spLocks/>
          </p:cNvSpPr>
          <p:nvPr/>
        </p:nvSpPr>
        <p:spPr>
          <a:xfrm>
            <a:off x="457200" y="5738326"/>
            <a:ext cx="8229600" cy="1017740"/>
          </a:xfrm>
          <a:prstGeom prst="rect">
            <a:avLst/>
          </a:prstGeom>
        </p:spPr>
        <p:txBody>
          <a:bodyPr vert="horz" lIns="91440" tIns="45720" rIns="91440" bIns="45720" rtlCol="0">
            <a:normAutofit fontScale="85000" lnSpcReduction="20000"/>
          </a:bodyPr>
          <a:lstStyle>
            <a:lvl1pPr marL="182880" indent="-182880" algn="l" defTabSz="914400" rtl="0" eaLnBrk="1" latinLnBrk="0" hangingPunct="1">
              <a:spcBef>
                <a:spcPct val="20000"/>
              </a:spcBef>
              <a:buClr>
                <a:schemeClr val="accent1"/>
              </a:buClr>
              <a:buSzPct val="85000"/>
              <a:buFont typeface="Arial" pitchFamily="34" charset="0"/>
              <a:buChar char="•"/>
              <a:defRPr sz="2400" kern="1200">
                <a:solidFill>
                  <a:schemeClr val="tx1"/>
                </a:solidFill>
                <a:latin typeface="+mn-lt"/>
                <a:ea typeface="+mn-ea"/>
                <a:cs typeface="+mn-cs"/>
              </a:defRPr>
            </a:lvl1pPr>
            <a:lvl2pPr marL="457200" indent="-182880" algn="l" defTabSz="914400" rtl="0" eaLnBrk="1" latinLnBrk="0" hangingPunct="1">
              <a:spcBef>
                <a:spcPct val="20000"/>
              </a:spcBef>
              <a:buClr>
                <a:schemeClr val="accent1"/>
              </a:buClr>
              <a:buSzPct val="85000"/>
              <a:buFont typeface="Arial" pitchFamily="34" charset="0"/>
              <a:buChar char="•"/>
              <a:defRPr sz="2000" kern="1200">
                <a:solidFill>
                  <a:schemeClr val="tx1"/>
                </a:solidFill>
                <a:latin typeface="+mn-lt"/>
                <a:ea typeface="+mn-ea"/>
                <a:cs typeface="+mn-cs"/>
              </a:defRPr>
            </a:lvl2pPr>
            <a:lvl3pPr marL="731520" indent="-182880" algn="l" defTabSz="914400" rtl="0" eaLnBrk="1" latinLnBrk="0" hangingPunct="1">
              <a:spcBef>
                <a:spcPct val="20000"/>
              </a:spcBef>
              <a:buClr>
                <a:schemeClr val="accent1"/>
              </a:buClr>
              <a:buSzPct val="90000"/>
              <a:buFont typeface="Arial" pitchFamily="34" charset="0"/>
              <a:buChar char="•"/>
              <a:defRPr sz="1800" kern="1200">
                <a:solidFill>
                  <a:schemeClr val="tx1"/>
                </a:solidFill>
                <a:latin typeface="+mn-lt"/>
                <a:ea typeface="+mn-ea"/>
                <a:cs typeface="+mn-cs"/>
              </a:defRPr>
            </a:lvl3pPr>
            <a:lvl4pPr marL="1005840" indent="-182880" algn="l" defTabSz="914400" rtl="0" eaLnBrk="1" latinLnBrk="0" hangingPunct="1">
              <a:spcBef>
                <a:spcPct val="20000"/>
              </a:spcBef>
              <a:buClr>
                <a:schemeClr val="accent1"/>
              </a:buClr>
              <a:buFont typeface="Arial" pitchFamily="34" charset="0"/>
              <a:buChar char="•"/>
              <a:defRPr sz="1600" kern="1200">
                <a:solidFill>
                  <a:schemeClr val="tx1"/>
                </a:solidFill>
                <a:latin typeface="+mn-lt"/>
                <a:ea typeface="+mn-ea"/>
                <a:cs typeface="+mn-cs"/>
              </a:defRPr>
            </a:lvl4pPr>
            <a:lvl5pPr marL="1188720" indent="-137160" algn="l" defTabSz="914400" rtl="0" eaLnBrk="1" latinLnBrk="0" hangingPunct="1">
              <a:spcBef>
                <a:spcPct val="20000"/>
              </a:spcBef>
              <a:buClr>
                <a:schemeClr val="accent1"/>
              </a:buClr>
              <a:buSzPct val="100000"/>
              <a:buFont typeface="Arial" pitchFamily="34" charset="0"/>
              <a:buChar char="•"/>
              <a:defRPr sz="1400" kern="1200" baseline="0">
                <a:solidFill>
                  <a:schemeClr val="tx1"/>
                </a:solidFill>
                <a:latin typeface="+mn-lt"/>
                <a:ea typeface="+mn-ea"/>
                <a:cs typeface="+mn-cs"/>
              </a:defRPr>
            </a:lvl5pPr>
            <a:lvl6pPr marL="137160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9pPr>
          </a:lstStyle>
          <a:p>
            <a:r>
              <a:rPr lang="en-US" sz="2800"/>
              <a:t>Write a function that processes a file and returns a dictionary for handling repeated queries of the form "How many times does the word _____ appear?"</a:t>
            </a:r>
            <a:endParaRPr lang="en-US" sz="2800" dirty="0"/>
          </a:p>
        </p:txBody>
      </p:sp>
    </p:spTree>
    <p:extLst>
      <p:ext uri="{BB962C8B-B14F-4D97-AF65-F5344CB8AC3E}">
        <p14:creationId xmlns:p14="http://schemas.microsoft.com/office/powerpoint/2010/main" val="37907499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EB65A6-D656-C746-991C-5F0EE059A9E2}"/>
              </a:ext>
            </a:extLst>
          </p:cNvPr>
          <p:cNvSpPr>
            <a:spLocks noGrp="1"/>
          </p:cNvSpPr>
          <p:nvPr>
            <p:ph type="title"/>
          </p:nvPr>
        </p:nvSpPr>
        <p:spPr/>
        <p:txBody>
          <a:bodyPr/>
          <a:lstStyle/>
          <a:p>
            <a:r>
              <a:rPr lang="en-US" dirty="0"/>
              <a:t>Example: Word Count</a:t>
            </a:r>
          </a:p>
        </p:txBody>
      </p:sp>
      <p:sp>
        <p:nvSpPr>
          <p:cNvPr id="3" name="Content Placeholder 2">
            <a:extLst>
              <a:ext uri="{FF2B5EF4-FFF2-40B4-BE49-F238E27FC236}">
                <a16:creationId xmlns:a16="http://schemas.microsoft.com/office/drawing/2014/main" id="{9D97A245-DF8C-0D42-8A49-299437BA7D77}"/>
              </a:ext>
            </a:extLst>
          </p:cNvPr>
          <p:cNvSpPr>
            <a:spLocks noGrp="1"/>
          </p:cNvSpPr>
          <p:nvPr>
            <p:ph idx="1"/>
          </p:nvPr>
        </p:nvSpPr>
        <p:spPr>
          <a:xfrm>
            <a:off x="457200" y="1439055"/>
            <a:ext cx="8229600" cy="1017740"/>
          </a:xfrm>
        </p:spPr>
        <p:txBody>
          <a:bodyPr>
            <a:normAutofit fontScale="85000" lnSpcReduction="20000"/>
          </a:bodyPr>
          <a:lstStyle/>
          <a:p>
            <a:r>
              <a:rPr lang="en-US" sz="2800" dirty="0"/>
              <a:t>Write a function that processes a file and returns a dictionary for handling repeated queries of the form "How many times does the word _____ appear?"</a:t>
            </a:r>
          </a:p>
        </p:txBody>
      </p:sp>
      <p:sp>
        <p:nvSpPr>
          <p:cNvPr id="4" name="TextBox 3">
            <a:extLst>
              <a:ext uri="{FF2B5EF4-FFF2-40B4-BE49-F238E27FC236}">
                <a16:creationId xmlns:a16="http://schemas.microsoft.com/office/drawing/2014/main" id="{BF301C41-6B84-B24F-991D-5338E49F2821}"/>
              </a:ext>
            </a:extLst>
          </p:cNvPr>
          <p:cNvSpPr txBox="1"/>
          <p:nvPr/>
        </p:nvSpPr>
        <p:spPr>
          <a:xfrm>
            <a:off x="152400" y="2456795"/>
            <a:ext cx="8839200" cy="4401205"/>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r>
              <a:rPr lang="en-US" sz="2000" dirty="0">
                <a:latin typeface="Courier" pitchFamily="2" charset="0"/>
                <a:ea typeface="Courier" charset="0"/>
                <a:cs typeface="Courier" charset="0"/>
              </a:rPr>
              <a:t>def </a:t>
            </a:r>
            <a:r>
              <a:rPr lang="en-US" sz="2000" dirty="0" err="1">
                <a:latin typeface="Courier" pitchFamily="2" charset="0"/>
                <a:ea typeface="Courier" charset="0"/>
                <a:cs typeface="Courier" charset="0"/>
              </a:rPr>
              <a:t>count_words</a:t>
            </a:r>
            <a:r>
              <a:rPr lang="en-US" sz="2000" dirty="0">
                <a:latin typeface="Courier" pitchFamily="2" charset="0"/>
                <a:ea typeface="Courier" charset="0"/>
                <a:cs typeface="Courier" charset="0"/>
              </a:rPr>
              <a:t>(filename):</a:t>
            </a:r>
          </a:p>
          <a:p>
            <a:r>
              <a:rPr lang="en-US" sz="2000" dirty="0">
                <a:latin typeface="Courier" pitchFamily="2" charset="0"/>
                <a:ea typeface="Courier" charset="0"/>
                <a:cs typeface="Courier" charset="0"/>
              </a:rPr>
              <a:t>    counts = {}</a:t>
            </a:r>
          </a:p>
          <a:p>
            <a:r>
              <a:rPr lang="en-US" sz="2000" dirty="0">
                <a:latin typeface="Courier" pitchFamily="2" charset="0"/>
                <a:ea typeface="Courier" charset="0"/>
                <a:cs typeface="Courier" charset="0"/>
              </a:rPr>
              <a:t>    f = open(filename, "r")</a:t>
            </a:r>
          </a:p>
          <a:p>
            <a:r>
              <a:rPr lang="en-US" sz="2000" dirty="0">
                <a:latin typeface="Courier" pitchFamily="2" charset="0"/>
                <a:ea typeface="Courier" charset="0"/>
                <a:cs typeface="Courier" charset="0"/>
              </a:rPr>
              <a:t>    text = </a:t>
            </a:r>
            <a:r>
              <a:rPr lang="en-US" sz="2000" dirty="0" err="1">
                <a:latin typeface="Courier" pitchFamily="2" charset="0"/>
                <a:ea typeface="Courier" charset="0"/>
                <a:cs typeface="Courier" charset="0"/>
              </a:rPr>
              <a:t>f.readlines</a:t>
            </a:r>
            <a:r>
              <a:rPr lang="en-US" sz="2000" dirty="0">
                <a:latin typeface="Courier" pitchFamily="2" charset="0"/>
                <a:ea typeface="Courier" charset="0"/>
                <a:cs typeface="Courier" charset="0"/>
              </a:rPr>
              <a:t>()</a:t>
            </a:r>
          </a:p>
          <a:p>
            <a:r>
              <a:rPr lang="en-US" sz="2000" dirty="0">
                <a:latin typeface="Courier" pitchFamily="2" charset="0"/>
                <a:ea typeface="Courier" charset="0"/>
                <a:cs typeface="Courier" charset="0"/>
              </a:rPr>
              <a:t>    for line in text:</a:t>
            </a:r>
          </a:p>
          <a:p>
            <a:r>
              <a:rPr lang="en-US" sz="2000" dirty="0">
                <a:latin typeface="Courier" pitchFamily="2" charset="0"/>
                <a:ea typeface="Courier" charset="0"/>
                <a:cs typeface="Courier" charset="0"/>
              </a:rPr>
              <a:t>        words = </a:t>
            </a:r>
            <a:r>
              <a:rPr lang="en-US" sz="2000" dirty="0" err="1">
                <a:latin typeface="Courier" pitchFamily="2" charset="0"/>
                <a:ea typeface="Courier" charset="0"/>
                <a:cs typeface="Courier" charset="0"/>
              </a:rPr>
              <a:t>line.split</a:t>
            </a:r>
            <a:r>
              <a:rPr lang="en-US" sz="2000" dirty="0">
                <a:latin typeface="Courier" pitchFamily="2" charset="0"/>
                <a:ea typeface="Courier" charset="0"/>
                <a:cs typeface="Courier" charset="0"/>
              </a:rPr>
              <a:t>()</a:t>
            </a:r>
          </a:p>
          <a:p>
            <a:r>
              <a:rPr lang="en-US" sz="2000" dirty="0">
                <a:latin typeface="Courier" pitchFamily="2" charset="0"/>
                <a:ea typeface="Courier" charset="0"/>
                <a:cs typeface="Courier" charset="0"/>
              </a:rPr>
              <a:t>        for w in words:</a:t>
            </a:r>
          </a:p>
          <a:p>
            <a:r>
              <a:rPr lang="en-US" sz="2000" dirty="0">
                <a:latin typeface="Courier" pitchFamily="2" charset="0"/>
                <a:ea typeface="Courier" charset="0"/>
                <a:cs typeface="Courier" charset="0"/>
              </a:rPr>
              <a:t>            w2 = </a:t>
            </a:r>
            <a:r>
              <a:rPr lang="en-US" sz="2000" dirty="0" err="1">
                <a:latin typeface="Courier" pitchFamily="2" charset="0"/>
                <a:ea typeface="Courier" charset="0"/>
                <a:cs typeface="Courier" charset="0"/>
              </a:rPr>
              <a:t>w.strip</a:t>
            </a:r>
            <a:r>
              <a:rPr lang="en-US" sz="2000" dirty="0">
                <a:latin typeface="Courier" pitchFamily="2" charset="0"/>
                <a:ea typeface="Courier" charset="0"/>
                <a:cs typeface="Courier" charset="0"/>
              </a:rPr>
              <a:t>(</a:t>
            </a:r>
            <a:r>
              <a:rPr lang="en-US" sz="2000" dirty="0" err="1">
                <a:latin typeface="Courier" pitchFamily="2" charset="0"/>
                <a:ea typeface="Courier" charset="0"/>
                <a:cs typeface="Courier" charset="0"/>
              </a:rPr>
              <a:t>string.punctuation</a:t>
            </a:r>
            <a:r>
              <a:rPr lang="en-US" sz="2000" dirty="0">
                <a:latin typeface="Courier" pitchFamily="2" charset="0"/>
                <a:ea typeface="Courier" charset="0"/>
                <a:cs typeface="Courier" charset="0"/>
              </a:rPr>
              <a:t>)</a:t>
            </a:r>
          </a:p>
          <a:p>
            <a:r>
              <a:rPr lang="en-US" sz="2000" dirty="0">
                <a:latin typeface="Courier" pitchFamily="2" charset="0"/>
                <a:ea typeface="Courier" charset="0"/>
                <a:cs typeface="Courier" charset="0"/>
              </a:rPr>
              <a:t>            if w2 in </a:t>
            </a:r>
            <a:r>
              <a:rPr lang="en-US" sz="2000" dirty="0" err="1">
                <a:latin typeface="Courier" pitchFamily="2" charset="0"/>
                <a:ea typeface="Courier" charset="0"/>
                <a:cs typeface="Courier" charset="0"/>
              </a:rPr>
              <a:t>counts.keys</a:t>
            </a:r>
            <a:r>
              <a:rPr lang="en-US" sz="2000" dirty="0">
                <a:latin typeface="Courier" pitchFamily="2" charset="0"/>
                <a:ea typeface="Courier" charset="0"/>
                <a:cs typeface="Courier" charset="0"/>
              </a:rPr>
              <a:t>():</a:t>
            </a:r>
          </a:p>
          <a:p>
            <a:r>
              <a:rPr lang="en-US" sz="2000" dirty="0">
                <a:latin typeface="Courier" pitchFamily="2" charset="0"/>
                <a:ea typeface="Courier" charset="0"/>
                <a:cs typeface="Courier" charset="0"/>
              </a:rPr>
              <a:t>                counts[w2] = counts[w2] + 1</a:t>
            </a:r>
          </a:p>
          <a:p>
            <a:r>
              <a:rPr lang="en-US" sz="2000" dirty="0">
                <a:latin typeface="Courier" pitchFamily="2" charset="0"/>
                <a:ea typeface="Courier" charset="0"/>
                <a:cs typeface="Courier" charset="0"/>
              </a:rPr>
              <a:t>            else:</a:t>
            </a:r>
          </a:p>
          <a:p>
            <a:r>
              <a:rPr lang="en-US" sz="2000" dirty="0">
                <a:latin typeface="Courier" pitchFamily="2" charset="0"/>
                <a:ea typeface="Courier" charset="0"/>
                <a:cs typeface="Courier" charset="0"/>
              </a:rPr>
              <a:t>                counts[w2] = 1</a:t>
            </a:r>
          </a:p>
          <a:p>
            <a:r>
              <a:rPr lang="en-US" sz="2000" dirty="0">
                <a:latin typeface="Courier" pitchFamily="2" charset="0"/>
                <a:ea typeface="Courier" charset="0"/>
                <a:cs typeface="Courier" charset="0"/>
              </a:rPr>
              <a:t>    </a:t>
            </a:r>
            <a:r>
              <a:rPr lang="en-US" sz="2000" dirty="0" err="1">
                <a:latin typeface="Courier" pitchFamily="2" charset="0"/>
                <a:ea typeface="Courier" charset="0"/>
                <a:cs typeface="Courier" charset="0"/>
              </a:rPr>
              <a:t>f.close</a:t>
            </a:r>
            <a:r>
              <a:rPr lang="en-US" sz="2000" dirty="0">
                <a:latin typeface="Courier" pitchFamily="2" charset="0"/>
                <a:ea typeface="Courier" charset="0"/>
                <a:cs typeface="Courier" charset="0"/>
              </a:rPr>
              <a:t>()</a:t>
            </a:r>
          </a:p>
          <a:p>
            <a:r>
              <a:rPr lang="en-US" sz="2000" dirty="0">
                <a:latin typeface="Courier" pitchFamily="2" charset="0"/>
                <a:ea typeface="Courier" charset="0"/>
                <a:cs typeface="Courier" charset="0"/>
              </a:rPr>
              <a:t>    return counts</a:t>
            </a:r>
          </a:p>
        </p:txBody>
      </p:sp>
    </p:spTree>
    <p:extLst>
      <p:ext uri="{BB962C8B-B14F-4D97-AF65-F5344CB8AC3E}">
        <p14:creationId xmlns:p14="http://schemas.microsoft.com/office/powerpoint/2010/main" val="38726378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4">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4">
                                            <p:txEl>
                                              <p:pRg st="4" end="4"/>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4">
                                            <p:txEl>
                                              <p:pRg st="5" end="5"/>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4">
                                            <p:txEl>
                                              <p:pRg st="6" end="6"/>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4">
                                            <p:txEl>
                                              <p:pRg st="7" end="7"/>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4">
                                            <p:txEl>
                                              <p:pRg st="8" end="8"/>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4">
                                            <p:txEl>
                                              <p:pRg st="9" end="9"/>
                                            </p:txEl>
                                          </p:spTgt>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4">
                                            <p:txEl>
                                              <p:pRg st="10" end="10"/>
                                            </p:txEl>
                                          </p:spTgt>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4">
                                            <p:txEl>
                                              <p:pRg st="11" end="11"/>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4">
                                            <p:txEl>
                                              <p:pRg st="12" end="12"/>
                                            </p:txEl>
                                          </p:spTgt>
                                        </p:tgtEl>
                                        <p:attrNameLst>
                                          <p:attrName>style.visibility</p:attrName>
                                        </p:attrNameLst>
                                      </p:cBhvr>
                                      <p:to>
                                        <p:strVal val="visible"/>
                                      </p:to>
                                    </p:set>
                                  </p:childTnLst>
                                </p:cTn>
                              </p:par>
                              <p:par>
                                <p:cTn id="35" presetID="1" presetClass="entr" presetSubtype="0" fill="hold" nodeType="withEffect">
                                  <p:stCondLst>
                                    <p:cond delay="0"/>
                                  </p:stCondLst>
                                  <p:childTnLst>
                                    <p:set>
                                      <p:cBhvr>
                                        <p:cTn id="36" dur="1" fill="hold">
                                          <p:stCondLst>
                                            <p:cond delay="0"/>
                                          </p:stCondLst>
                                        </p:cTn>
                                        <p:tgtEl>
                                          <p:spTgt spid="4">
                                            <p:txEl>
                                              <p:pRg st="13" end="1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uiExpand="1" build="allAtOnce"/>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EB65A6-D656-C746-991C-5F0EE059A9E2}"/>
              </a:ext>
            </a:extLst>
          </p:cNvPr>
          <p:cNvSpPr>
            <a:spLocks noGrp="1"/>
          </p:cNvSpPr>
          <p:nvPr>
            <p:ph type="title"/>
          </p:nvPr>
        </p:nvSpPr>
        <p:spPr/>
        <p:txBody>
          <a:bodyPr/>
          <a:lstStyle/>
          <a:p>
            <a:r>
              <a:rPr lang="en-US" dirty="0"/>
              <a:t>Example: Processing files</a:t>
            </a:r>
          </a:p>
        </p:txBody>
      </p:sp>
      <p:sp>
        <p:nvSpPr>
          <p:cNvPr id="3" name="Content Placeholder 2">
            <a:extLst>
              <a:ext uri="{FF2B5EF4-FFF2-40B4-BE49-F238E27FC236}">
                <a16:creationId xmlns:a16="http://schemas.microsoft.com/office/drawing/2014/main" id="{9D97A245-DF8C-0D42-8A49-299437BA7D77}"/>
              </a:ext>
            </a:extLst>
          </p:cNvPr>
          <p:cNvSpPr>
            <a:spLocks noGrp="1"/>
          </p:cNvSpPr>
          <p:nvPr>
            <p:ph idx="1"/>
          </p:nvPr>
        </p:nvSpPr>
        <p:spPr>
          <a:xfrm>
            <a:off x="457200" y="1600200"/>
            <a:ext cx="8686800" cy="4876800"/>
          </a:xfrm>
        </p:spPr>
        <p:txBody>
          <a:bodyPr>
            <a:normAutofit fontScale="92500" lnSpcReduction="20000"/>
          </a:bodyPr>
          <a:lstStyle/>
          <a:p>
            <a:r>
              <a:rPr lang="en-US" dirty="0"/>
              <a:t>Write a function </a:t>
            </a:r>
            <a:r>
              <a:rPr lang="en-US" dirty="0" err="1">
                <a:latin typeface="Courier" pitchFamily="2" charset="0"/>
              </a:rPr>
              <a:t>count_word</a:t>
            </a:r>
            <a:r>
              <a:rPr lang="en-US" dirty="0">
                <a:latin typeface="Courier" pitchFamily="2" charset="0"/>
              </a:rPr>
              <a:t> </a:t>
            </a:r>
            <a:r>
              <a:rPr lang="en-US" dirty="0"/>
              <a:t>that takes a file and a word  and returns the number of times that word appears in the file.</a:t>
            </a:r>
          </a:p>
          <a:p>
            <a:endParaRPr lang="en-US" dirty="0"/>
          </a:p>
          <a:p>
            <a:endParaRPr lang="en-US" dirty="0"/>
          </a:p>
          <a:p>
            <a:endParaRPr lang="en-US" dirty="0"/>
          </a:p>
          <a:p>
            <a:endParaRPr lang="en-US" dirty="0"/>
          </a:p>
          <a:p>
            <a:endParaRPr lang="en-US" dirty="0"/>
          </a:p>
          <a:p>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r>
              <a:rPr lang="en-US" dirty="0"/>
              <a:t>What if you wanted to process a file so you could answer repeated queries of the form "How many times does the word _____ appear?"  </a:t>
            </a:r>
          </a:p>
          <a:p>
            <a:pPr marL="0" indent="0">
              <a:buNone/>
            </a:pPr>
            <a:endParaRPr lang="en-US" dirty="0"/>
          </a:p>
        </p:txBody>
      </p:sp>
      <p:sp>
        <p:nvSpPr>
          <p:cNvPr id="4" name="Rectangle 3">
            <a:extLst>
              <a:ext uri="{FF2B5EF4-FFF2-40B4-BE49-F238E27FC236}">
                <a16:creationId xmlns:a16="http://schemas.microsoft.com/office/drawing/2014/main" id="{CDE3230D-E435-A94E-B1CB-C37B8878FC03}"/>
              </a:ext>
            </a:extLst>
          </p:cNvPr>
          <p:cNvSpPr/>
          <p:nvPr/>
        </p:nvSpPr>
        <p:spPr>
          <a:xfrm>
            <a:off x="1600200" y="2380806"/>
            <a:ext cx="6705600" cy="2862322"/>
          </a:xfrm>
          <a:prstGeom prst="rect">
            <a:avLst/>
          </a:prstGeom>
        </p:spPr>
        <p:style>
          <a:lnRef idx="2">
            <a:schemeClr val="accent2"/>
          </a:lnRef>
          <a:fillRef idx="1">
            <a:schemeClr val="lt1"/>
          </a:fillRef>
          <a:effectRef idx="0">
            <a:schemeClr val="accent2"/>
          </a:effectRef>
          <a:fontRef idx="minor">
            <a:schemeClr val="dk1"/>
          </a:fontRef>
        </p:style>
        <p:txBody>
          <a:bodyPr wrap="square">
            <a:spAutoFit/>
          </a:bodyPr>
          <a:lstStyle/>
          <a:p>
            <a:r>
              <a:rPr lang="en-US" dirty="0">
                <a:effectLst/>
                <a:latin typeface="Courier" pitchFamily="2" charset="0"/>
              </a:rPr>
              <a:t>def </a:t>
            </a:r>
            <a:r>
              <a:rPr lang="en-US" dirty="0" err="1">
                <a:effectLst/>
                <a:latin typeface="Courier" pitchFamily="2" charset="0"/>
              </a:rPr>
              <a:t>count_word</a:t>
            </a:r>
            <a:r>
              <a:rPr lang="en-US" dirty="0">
                <a:latin typeface="Courier" pitchFamily="2" charset="0"/>
              </a:rPr>
              <a:t>(file</a:t>
            </a:r>
            <a:r>
              <a:rPr lang="en-US" dirty="0">
                <a:effectLst/>
                <a:latin typeface="Courier" pitchFamily="2" charset="0"/>
              </a:rPr>
              <a:t>, </a:t>
            </a:r>
            <a:r>
              <a:rPr lang="en-US" dirty="0" err="1">
                <a:latin typeface="Courier" pitchFamily="2" charset="0"/>
              </a:rPr>
              <a:t>word_in</a:t>
            </a:r>
            <a:r>
              <a:rPr lang="en-US" dirty="0">
                <a:latin typeface="Courier" pitchFamily="2" charset="0"/>
              </a:rPr>
              <a:t>):</a:t>
            </a:r>
            <a:br>
              <a:rPr lang="en-US" dirty="0">
                <a:latin typeface="Courier" pitchFamily="2" charset="0"/>
              </a:rPr>
            </a:br>
            <a:r>
              <a:rPr lang="en-US" dirty="0">
                <a:latin typeface="Courier" pitchFamily="2" charset="0"/>
              </a:rPr>
              <a:t>    count = </a:t>
            </a:r>
            <a:r>
              <a:rPr lang="en-US" dirty="0">
                <a:effectLst/>
                <a:latin typeface="Courier" pitchFamily="2" charset="0"/>
              </a:rPr>
              <a:t>0</a:t>
            </a:r>
            <a:br>
              <a:rPr lang="en-US" dirty="0">
                <a:effectLst/>
                <a:latin typeface="Courier" pitchFamily="2" charset="0"/>
              </a:rPr>
            </a:br>
            <a:r>
              <a:rPr lang="en-US" dirty="0">
                <a:effectLst/>
                <a:latin typeface="Courier" pitchFamily="2" charset="0"/>
              </a:rPr>
              <a:t>    </a:t>
            </a:r>
            <a:r>
              <a:rPr lang="en-US" dirty="0">
                <a:latin typeface="Courier" pitchFamily="2" charset="0"/>
              </a:rPr>
              <a:t>lines = </a:t>
            </a:r>
            <a:r>
              <a:rPr lang="en-US" dirty="0" err="1">
                <a:latin typeface="Courier" pitchFamily="2" charset="0"/>
              </a:rPr>
              <a:t>file.readlines</a:t>
            </a:r>
            <a:r>
              <a:rPr lang="en-US" dirty="0">
                <a:latin typeface="Courier" pitchFamily="2" charset="0"/>
              </a:rPr>
              <a:t>()</a:t>
            </a:r>
            <a:br>
              <a:rPr lang="en-US" dirty="0">
                <a:latin typeface="Courier" pitchFamily="2" charset="0"/>
              </a:rPr>
            </a:br>
            <a:r>
              <a:rPr lang="en-US" dirty="0">
                <a:latin typeface="Courier" pitchFamily="2" charset="0"/>
              </a:rPr>
              <a:t>    </a:t>
            </a:r>
            <a:r>
              <a:rPr lang="en-US" dirty="0">
                <a:effectLst/>
                <a:latin typeface="Courier" pitchFamily="2" charset="0"/>
              </a:rPr>
              <a:t>for </a:t>
            </a:r>
            <a:r>
              <a:rPr lang="en-US" dirty="0">
                <a:latin typeface="Courier" pitchFamily="2" charset="0"/>
              </a:rPr>
              <a:t>line </a:t>
            </a:r>
            <a:r>
              <a:rPr lang="en-US" dirty="0">
                <a:effectLst/>
                <a:latin typeface="Courier" pitchFamily="2" charset="0"/>
              </a:rPr>
              <a:t>in </a:t>
            </a:r>
            <a:r>
              <a:rPr lang="en-US" dirty="0">
                <a:latin typeface="Courier" pitchFamily="2" charset="0"/>
              </a:rPr>
              <a:t>lines:</a:t>
            </a:r>
            <a:br>
              <a:rPr lang="en-US" dirty="0">
                <a:latin typeface="Courier" pitchFamily="2" charset="0"/>
              </a:rPr>
            </a:br>
            <a:r>
              <a:rPr lang="en-US" dirty="0">
                <a:latin typeface="Courier" pitchFamily="2" charset="0"/>
              </a:rPr>
              <a:t>        words = </a:t>
            </a:r>
            <a:r>
              <a:rPr lang="en-US" dirty="0" err="1">
                <a:latin typeface="Courier" pitchFamily="2" charset="0"/>
              </a:rPr>
              <a:t>line.split</a:t>
            </a:r>
            <a:r>
              <a:rPr lang="en-US" dirty="0">
                <a:latin typeface="Courier" pitchFamily="2" charset="0"/>
              </a:rPr>
              <a:t>()</a:t>
            </a:r>
            <a:br>
              <a:rPr lang="en-US" dirty="0">
                <a:latin typeface="Courier" pitchFamily="2" charset="0"/>
              </a:rPr>
            </a:br>
            <a:r>
              <a:rPr lang="en-US" dirty="0">
                <a:latin typeface="Courier" pitchFamily="2" charset="0"/>
              </a:rPr>
              <a:t>        </a:t>
            </a:r>
            <a:r>
              <a:rPr lang="en-US" dirty="0">
                <a:effectLst/>
                <a:latin typeface="Courier" pitchFamily="2" charset="0"/>
              </a:rPr>
              <a:t>for </a:t>
            </a:r>
            <a:r>
              <a:rPr lang="en-US" dirty="0">
                <a:latin typeface="Courier" pitchFamily="2" charset="0"/>
              </a:rPr>
              <a:t>word </a:t>
            </a:r>
            <a:r>
              <a:rPr lang="en-US" dirty="0">
                <a:effectLst/>
                <a:latin typeface="Courier" pitchFamily="2" charset="0"/>
              </a:rPr>
              <a:t>in </a:t>
            </a:r>
            <a:r>
              <a:rPr lang="en-US" dirty="0">
                <a:latin typeface="Courier" pitchFamily="2" charset="0"/>
              </a:rPr>
              <a:t>words:</a:t>
            </a:r>
            <a:br>
              <a:rPr lang="en-US" dirty="0">
                <a:latin typeface="Courier" pitchFamily="2" charset="0"/>
              </a:rPr>
            </a:br>
            <a:r>
              <a:rPr lang="en-US" dirty="0">
                <a:latin typeface="Courier" pitchFamily="2" charset="0"/>
              </a:rPr>
              <a:t>            w = </a:t>
            </a:r>
            <a:r>
              <a:rPr lang="en-US" dirty="0" err="1">
                <a:latin typeface="Courier" pitchFamily="2" charset="0"/>
              </a:rPr>
              <a:t>word.strip</a:t>
            </a:r>
            <a:r>
              <a:rPr lang="en-US" dirty="0">
                <a:latin typeface="Courier" pitchFamily="2" charset="0"/>
              </a:rPr>
              <a:t>(</a:t>
            </a:r>
            <a:r>
              <a:rPr lang="en-US" dirty="0" err="1">
                <a:latin typeface="Courier" pitchFamily="2" charset="0"/>
              </a:rPr>
              <a:t>string.punctuation</a:t>
            </a:r>
            <a:r>
              <a:rPr lang="en-US" dirty="0">
                <a:latin typeface="Courier" pitchFamily="2" charset="0"/>
              </a:rPr>
              <a:t>)</a:t>
            </a:r>
            <a:br>
              <a:rPr lang="en-US" dirty="0">
                <a:latin typeface="Courier" pitchFamily="2" charset="0"/>
              </a:rPr>
            </a:br>
            <a:r>
              <a:rPr lang="en-US" dirty="0">
                <a:latin typeface="Courier" pitchFamily="2" charset="0"/>
              </a:rPr>
              <a:t>            </a:t>
            </a:r>
            <a:r>
              <a:rPr lang="en-US" dirty="0">
                <a:effectLst/>
                <a:latin typeface="Courier" pitchFamily="2" charset="0"/>
              </a:rPr>
              <a:t>if </a:t>
            </a:r>
            <a:r>
              <a:rPr lang="en-US" dirty="0">
                <a:latin typeface="Courier" pitchFamily="2" charset="0"/>
              </a:rPr>
              <a:t>w == </a:t>
            </a:r>
            <a:r>
              <a:rPr lang="en-US" dirty="0" err="1">
                <a:latin typeface="Courier" pitchFamily="2" charset="0"/>
              </a:rPr>
              <a:t>word_in</a:t>
            </a:r>
            <a:r>
              <a:rPr lang="en-US" dirty="0">
                <a:latin typeface="Courier" pitchFamily="2" charset="0"/>
              </a:rPr>
              <a:t>:</a:t>
            </a:r>
            <a:br>
              <a:rPr lang="en-US" dirty="0">
                <a:latin typeface="Courier" pitchFamily="2" charset="0"/>
              </a:rPr>
            </a:br>
            <a:r>
              <a:rPr lang="en-US" dirty="0">
                <a:latin typeface="Courier" pitchFamily="2" charset="0"/>
              </a:rPr>
              <a:t>                count = count + </a:t>
            </a:r>
            <a:r>
              <a:rPr lang="en-US" dirty="0">
                <a:effectLst/>
                <a:latin typeface="Courier" pitchFamily="2" charset="0"/>
              </a:rPr>
              <a:t>1</a:t>
            </a:r>
            <a:br>
              <a:rPr lang="en-US" dirty="0">
                <a:effectLst/>
                <a:latin typeface="Courier" pitchFamily="2" charset="0"/>
              </a:rPr>
            </a:br>
            <a:r>
              <a:rPr lang="en-US" dirty="0">
                <a:effectLst/>
                <a:latin typeface="Courier" pitchFamily="2" charset="0"/>
              </a:rPr>
              <a:t>    return </a:t>
            </a:r>
            <a:r>
              <a:rPr lang="en-US" dirty="0">
                <a:latin typeface="Courier" pitchFamily="2" charset="0"/>
              </a:rPr>
              <a:t>count</a:t>
            </a:r>
          </a:p>
        </p:txBody>
      </p:sp>
    </p:spTree>
    <p:extLst>
      <p:ext uri="{BB962C8B-B14F-4D97-AF65-F5344CB8AC3E}">
        <p14:creationId xmlns:p14="http://schemas.microsoft.com/office/powerpoint/2010/main" val="22463278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1" end="1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P spid="4"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EB65A6-D656-C746-991C-5F0EE059A9E2}"/>
              </a:ext>
            </a:extLst>
          </p:cNvPr>
          <p:cNvSpPr>
            <a:spLocks noGrp="1"/>
          </p:cNvSpPr>
          <p:nvPr>
            <p:ph type="title"/>
          </p:nvPr>
        </p:nvSpPr>
        <p:spPr/>
        <p:txBody>
          <a:bodyPr/>
          <a:lstStyle/>
          <a:p>
            <a:r>
              <a:rPr lang="en-US"/>
              <a:t>Dictionaries</a:t>
            </a:r>
          </a:p>
        </p:txBody>
      </p:sp>
      <p:sp>
        <p:nvSpPr>
          <p:cNvPr id="3" name="Content Placeholder 2">
            <a:extLst>
              <a:ext uri="{FF2B5EF4-FFF2-40B4-BE49-F238E27FC236}">
                <a16:creationId xmlns:a16="http://schemas.microsoft.com/office/drawing/2014/main" id="{9D97A245-DF8C-0D42-8A49-299437BA7D77}"/>
              </a:ext>
            </a:extLst>
          </p:cNvPr>
          <p:cNvSpPr>
            <a:spLocks noGrp="1"/>
          </p:cNvSpPr>
          <p:nvPr>
            <p:ph idx="1"/>
          </p:nvPr>
        </p:nvSpPr>
        <p:spPr>
          <a:xfrm>
            <a:off x="457200" y="1600200"/>
            <a:ext cx="8229600" cy="1600199"/>
          </a:xfrm>
        </p:spPr>
        <p:txBody>
          <a:bodyPr>
            <a:normAutofit fontScale="92500" lnSpcReduction="10000"/>
          </a:bodyPr>
          <a:lstStyle/>
          <a:p>
            <a:r>
              <a:rPr lang="en-US" sz="2800" dirty="0"/>
              <a:t>a data structure that associates a key with a value</a:t>
            </a:r>
          </a:p>
          <a:p>
            <a:pPr lvl="1"/>
            <a:r>
              <a:rPr lang="en-US" sz="2400" dirty="0"/>
              <a:t>key is a unique identifier</a:t>
            </a:r>
          </a:p>
          <a:p>
            <a:pPr lvl="1"/>
            <a:r>
              <a:rPr lang="en-US" sz="2400" dirty="0"/>
              <a:t>value is something we associate with that key</a:t>
            </a:r>
          </a:p>
          <a:p>
            <a:pPr lvl="1"/>
            <a:r>
              <a:rPr lang="en-US" sz="2400" dirty="0"/>
              <a:t>dictionary stores </a:t>
            </a:r>
            <a:r>
              <a:rPr lang="en-US" sz="2400" dirty="0" err="1"/>
              <a:t>key:value</a:t>
            </a:r>
            <a:r>
              <a:rPr lang="en-US" sz="2400" dirty="0"/>
              <a:t> pairs</a:t>
            </a:r>
          </a:p>
        </p:txBody>
      </p:sp>
      <p:sp>
        <p:nvSpPr>
          <p:cNvPr id="5" name="Content Placeholder 2">
            <a:extLst>
              <a:ext uri="{FF2B5EF4-FFF2-40B4-BE49-F238E27FC236}">
                <a16:creationId xmlns:a16="http://schemas.microsoft.com/office/drawing/2014/main" id="{CDC75E7D-813E-C34A-B1D8-7E475178A5B4}"/>
              </a:ext>
            </a:extLst>
          </p:cNvPr>
          <p:cNvSpPr txBox="1">
            <a:spLocks/>
          </p:cNvSpPr>
          <p:nvPr/>
        </p:nvSpPr>
        <p:spPr>
          <a:xfrm>
            <a:off x="4038600" y="1967802"/>
            <a:ext cx="2927838" cy="508698"/>
          </a:xfrm>
          <a:prstGeom prst="rect">
            <a:avLst/>
          </a:prstGeom>
        </p:spPr>
        <p:txBody>
          <a:bodyPr vert="horz" lIns="91440" tIns="45720" rIns="91440" bIns="45720" rtlCol="0">
            <a:norm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None/>
            </a:pPr>
            <a:r>
              <a:rPr lang="en-US" sz="2200" dirty="0"/>
              <a:t>(must be immutable)</a:t>
            </a:r>
          </a:p>
          <a:p>
            <a:endParaRPr lang="en-US" dirty="0"/>
          </a:p>
        </p:txBody>
      </p:sp>
      <p:sp>
        <p:nvSpPr>
          <p:cNvPr id="6" name="TextBox 5">
            <a:extLst>
              <a:ext uri="{FF2B5EF4-FFF2-40B4-BE49-F238E27FC236}">
                <a16:creationId xmlns:a16="http://schemas.microsoft.com/office/drawing/2014/main" id="{29CEBE3B-CDDA-214A-A7BC-A2A5583FD9D5}"/>
              </a:ext>
            </a:extLst>
          </p:cNvPr>
          <p:cNvSpPr txBox="1"/>
          <p:nvPr/>
        </p:nvSpPr>
        <p:spPr>
          <a:xfrm>
            <a:off x="457200" y="3429000"/>
            <a:ext cx="8305800" cy="400110"/>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pPr algn="ctr"/>
            <a:r>
              <a:rPr lang="en-US" sz="2000">
                <a:latin typeface="Courier" pitchFamily="2" charset="0"/>
                <a:ea typeface="Courier" charset="0"/>
                <a:cs typeface="Courier" charset="0"/>
              </a:rPr>
              <a:t>d </a:t>
            </a:r>
            <a:r>
              <a:rPr lang="en-US" sz="2000" dirty="0">
                <a:latin typeface="Courier" pitchFamily="2" charset="0"/>
                <a:ea typeface="Courier" charset="0"/>
                <a:cs typeface="Courier" charset="0"/>
              </a:rPr>
              <a:t>= {'apple': .99, 'banana': .19, '</a:t>
            </a:r>
            <a:r>
              <a:rPr lang="en-US" sz="2000" dirty="0" err="1">
                <a:latin typeface="Courier" pitchFamily="2" charset="0"/>
                <a:ea typeface="Courier" charset="0"/>
                <a:cs typeface="Courier" charset="0"/>
              </a:rPr>
              <a:t>cantelope</a:t>
            </a:r>
            <a:r>
              <a:rPr lang="en-US" sz="2000" dirty="0">
                <a:latin typeface="Courier" pitchFamily="2" charset="0"/>
                <a:ea typeface="Courier" charset="0"/>
                <a:cs typeface="Courier" charset="0"/>
              </a:rPr>
              <a:t>': 2.99}</a:t>
            </a:r>
          </a:p>
        </p:txBody>
      </p:sp>
      <p:sp>
        <p:nvSpPr>
          <p:cNvPr id="4" name="Content Placeholder 2">
            <a:extLst>
              <a:ext uri="{FF2B5EF4-FFF2-40B4-BE49-F238E27FC236}">
                <a16:creationId xmlns:a16="http://schemas.microsoft.com/office/drawing/2014/main" id="{E355085D-FD98-DCC6-5FAF-5A209CE812DD}"/>
              </a:ext>
            </a:extLst>
          </p:cNvPr>
          <p:cNvSpPr txBox="1">
            <a:spLocks/>
          </p:cNvSpPr>
          <p:nvPr/>
        </p:nvSpPr>
        <p:spPr>
          <a:xfrm>
            <a:off x="495300" y="4428124"/>
            <a:ext cx="8229600" cy="1600199"/>
          </a:xfrm>
          <a:prstGeom prst="rect">
            <a:avLst/>
          </a:prstGeom>
        </p:spPr>
        <p:txBody>
          <a:bodyPr vert="horz" lIns="91440" tIns="45720" rIns="91440" bIns="45720" rtlCol="0">
            <a:normAutofit fontScale="92500" lnSpcReduction="10000"/>
          </a:bodyPr>
          <a:lstStyle>
            <a:lvl1pPr marL="182880" indent="-182880" algn="l" defTabSz="914400" rtl="0" eaLnBrk="1" latinLnBrk="0" hangingPunct="1">
              <a:spcBef>
                <a:spcPct val="20000"/>
              </a:spcBef>
              <a:buClr>
                <a:schemeClr val="accent1"/>
              </a:buClr>
              <a:buSzPct val="85000"/>
              <a:buFont typeface="Arial" pitchFamily="34" charset="0"/>
              <a:buChar char="•"/>
              <a:defRPr sz="2400" kern="1200">
                <a:solidFill>
                  <a:schemeClr val="tx1"/>
                </a:solidFill>
                <a:latin typeface="+mn-lt"/>
                <a:ea typeface="+mn-ea"/>
                <a:cs typeface="+mn-cs"/>
              </a:defRPr>
            </a:lvl1pPr>
            <a:lvl2pPr marL="457200" indent="-182880" algn="l" defTabSz="914400" rtl="0" eaLnBrk="1" latinLnBrk="0" hangingPunct="1">
              <a:spcBef>
                <a:spcPct val="20000"/>
              </a:spcBef>
              <a:buClr>
                <a:schemeClr val="accent1"/>
              </a:buClr>
              <a:buSzPct val="85000"/>
              <a:buFont typeface="Arial" pitchFamily="34" charset="0"/>
              <a:buChar char="•"/>
              <a:defRPr sz="2000" kern="1200">
                <a:solidFill>
                  <a:schemeClr val="tx1"/>
                </a:solidFill>
                <a:latin typeface="+mn-lt"/>
                <a:ea typeface="+mn-ea"/>
                <a:cs typeface="+mn-cs"/>
              </a:defRPr>
            </a:lvl2pPr>
            <a:lvl3pPr marL="731520" indent="-182880" algn="l" defTabSz="914400" rtl="0" eaLnBrk="1" latinLnBrk="0" hangingPunct="1">
              <a:spcBef>
                <a:spcPct val="20000"/>
              </a:spcBef>
              <a:buClr>
                <a:schemeClr val="accent1"/>
              </a:buClr>
              <a:buSzPct val="90000"/>
              <a:buFont typeface="Arial" pitchFamily="34" charset="0"/>
              <a:buChar char="•"/>
              <a:defRPr sz="1800" kern="1200">
                <a:solidFill>
                  <a:schemeClr val="tx1"/>
                </a:solidFill>
                <a:latin typeface="+mn-lt"/>
                <a:ea typeface="+mn-ea"/>
                <a:cs typeface="+mn-cs"/>
              </a:defRPr>
            </a:lvl3pPr>
            <a:lvl4pPr marL="1005840" indent="-182880" algn="l" defTabSz="914400" rtl="0" eaLnBrk="1" latinLnBrk="0" hangingPunct="1">
              <a:spcBef>
                <a:spcPct val="20000"/>
              </a:spcBef>
              <a:buClr>
                <a:schemeClr val="accent1"/>
              </a:buClr>
              <a:buFont typeface="Arial" pitchFamily="34" charset="0"/>
              <a:buChar char="•"/>
              <a:defRPr sz="1600" kern="1200">
                <a:solidFill>
                  <a:schemeClr val="tx1"/>
                </a:solidFill>
                <a:latin typeface="+mn-lt"/>
                <a:ea typeface="+mn-ea"/>
                <a:cs typeface="+mn-cs"/>
              </a:defRPr>
            </a:lvl4pPr>
            <a:lvl5pPr marL="1188720" indent="-137160" algn="l" defTabSz="914400" rtl="0" eaLnBrk="1" latinLnBrk="0" hangingPunct="1">
              <a:spcBef>
                <a:spcPct val="20000"/>
              </a:spcBef>
              <a:buClr>
                <a:schemeClr val="accent1"/>
              </a:buClr>
              <a:buSzPct val="100000"/>
              <a:buFont typeface="Arial" pitchFamily="34" charset="0"/>
              <a:buChar char="•"/>
              <a:defRPr sz="1400" kern="1200" baseline="0">
                <a:solidFill>
                  <a:schemeClr val="tx1"/>
                </a:solidFill>
                <a:latin typeface="+mn-lt"/>
                <a:ea typeface="+mn-ea"/>
                <a:cs typeface="+mn-cs"/>
              </a:defRPr>
            </a:lvl5pPr>
            <a:lvl6pPr marL="137160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9pPr>
          </a:lstStyle>
          <a:p>
            <a:r>
              <a:rPr lang="en-US" sz="2800" dirty="0"/>
              <a:t>Real world examples</a:t>
            </a:r>
          </a:p>
          <a:p>
            <a:pPr lvl="1"/>
            <a:r>
              <a:rPr lang="en-US" sz="2400" dirty="0"/>
              <a:t>dictionary (key: word, value: definition)</a:t>
            </a:r>
          </a:p>
          <a:p>
            <a:pPr lvl="1"/>
            <a:r>
              <a:rPr lang="en-US" sz="2400" dirty="0"/>
              <a:t>phonebooks (key: name, value: phone number)</a:t>
            </a:r>
          </a:p>
          <a:p>
            <a:pPr lvl="1"/>
            <a:r>
              <a:rPr lang="en-US" sz="2400" dirty="0"/>
              <a:t>price list (key: product, value: price)</a:t>
            </a:r>
          </a:p>
        </p:txBody>
      </p:sp>
    </p:spTree>
    <p:extLst>
      <p:ext uri="{BB962C8B-B14F-4D97-AF65-F5344CB8AC3E}">
        <p14:creationId xmlns:p14="http://schemas.microsoft.com/office/powerpoint/2010/main" val="4842254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4"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88FFAB-DB67-00A2-66D4-EC748A4F7BA1}"/>
              </a:ext>
            </a:extLst>
          </p:cNvPr>
          <p:cNvSpPr>
            <a:spLocks noGrp="1"/>
          </p:cNvSpPr>
          <p:nvPr>
            <p:ph type="title"/>
          </p:nvPr>
        </p:nvSpPr>
        <p:spPr/>
        <p:txBody>
          <a:bodyPr/>
          <a:lstStyle/>
          <a:p>
            <a:r>
              <a:rPr lang="en-US" dirty="0"/>
              <a:t>Creating Dictionaries</a:t>
            </a:r>
          </a:p>
        </p:txBody>
      </p:sp>
      <p:sp>
        <p:nvSpPr>
          <p:cNvPr id="3" name="Content Placeholder 2">
            <a:extLst>
              <a:ext uri="{FF2B5EF4-FFF2-40B4-BE49-F238E27FC236}">
                <a16:creationId xmlns:a16="http://schemas.microsoft.com/office/drawing/2014/main" id="{C9B0E5B1-2116-F317-FDA9-A3795DEABD53}"/>
              </a:ext>
            </a:extLst>
          </p:cNvPr>
          <p:cNvSpPr>
            <a:spLocks noGrp="1"/>
          </p:cNvSpPr>
          <p:nvPr>
            <p:ph idx="1"/>
          </p:nvPr>
        </p:nvSpPr>
        <p:spPr>
          <a:xfrm>
            <a:off x="457200" y="1600200"/>
            <a:ext cx="8458200" cy="3429000"/>
          </a:xfrm>
        </p:spPr>
        <p:txBody>
          <a:bodyPr/>
          <a:lstStyle/>
          <a:p>
            <a:r>
              <a:rPr lang="en-US" dirty="0"/>
              <a:t>Dictionaries start/end with curly braces</a:t>
            </a:r>
          </a:p>
          <a:p>
            <a:r>
              <a:rPr lang="en-US" dirty="0" err="1"/>
              <a:t>Kev:value</a:t>
            </a:r>
            <a:r>
              <a:rPr lang="en-US" dirty="0"/>
              <a:t> pairs have colons in between</a:t>
            </a:r>
          </a:p>
          <a:p>
            <a:r>
              <a:rPr lang="en-US" dirty="0"/>
              <a:t>Each pair is separated by a common</a:t>
            </a:r>
          </a:p>
          <a:p>
            <a:endParaRPr lang="en-US" dirty="0"/>
          </a:p>
          <a:p>
            <a:r>
              <a:rPr lang="en-US" dirty="0"/>
              <a:t>Examples:</a:t>
            </a:r>
          </a:p>
          <a:p>
            <a:pPr lvl="1"/>
            <a:r>
              <a:rPr lang="en-US" dirty="0" err="1"/>
              <a:t>empty_dict</a:t>
            </a:r>
            <a:r>
              <a:rPr lang="en-US" dirty="0"/>
              <a:t> = {}</a:t>
            </a:r>
          </a:p>
          <a:p>
            <a:pPr lvl="1"/>
            <a:r>
              <a:rPr lang="en-US" dirty="0" err="1"/>
              <a:t>phone_book</a:t>
            </a:r>
            <a:r>
              <a:rPr lang="en-US" dirty="0"/>
              <a:t> = {"Joe": "909-607-9799", "Alexandra": "909-607-0969"}</a:t>
            </a:r>
          </a:p>
          <a:p>
            <a:pPr lvl="1"/>
            <a:r>
              <a:rPr lang="en-US" dirty="0"/>
              <a:t>prices = {"apple": .99, "banana": .19, "melon": 2.99}</a:t>
            </a:r>
          </a:p>
        </p:txBody>
      </p:sp>
      <p:grpSp>
        <p:nvGrpSpPr>
          <p:cNvPr id="18" name="Group 17">
            <a:extLst>
              <a:ext uri="{FF2B5EF4-FFF2-40B4-BE49-F238E27FC236}">
                <a16:creationId xmlns:a16="http://schemas.microsoft.com/office/drawing/2014/main" id="{44846B4C-979F-E2FB-6B84-EA1D95FA42A2}"/>
              </a:ext>
            </a:extLst>
          </p:cNvPr>
          <p:cNvGrpSpPr/>
          <p:nvPr/>
        </p:nvGrpSpPr>
        <p:grpSpPr>
          <a:xfrm>
            <a:off x="1173608" y="5181600"/>
            <a:ext cx="4998592" cy="1524000"/>
            <a:chOff x="1173608" y="5181600"/>
            <a:chExt cx="4998592" cy="1524000"/>
          </a:xfrm>
        </p:grpSpPr>
        <p:sp>
          <p:nvSpPr>
            <p:cNvPr id="4" name="Rectangle 3">
              <a:extLst>
                <a:ext uri="{FF2B5EF4-FFF2-40B4-BE49-F238E27FC236}">
                  <a16:creationId xmlns:a16="http://schemas.microsoft.com/office/drawing/2014/main" id="{ED729461-F87C-C0E5-768F-4DA54C540508}"/>
                </a:ext>
              </a:extLst>
            </p:cNvPr>
            <p:cNvSpPr/>
            <p:nvPr/>
          </p:nvSpPr>
          <p:spPr>
            <a:xfrm>
              <a:off x="2895600" y="5181600"/>
              <a:ext cx="3276600" cy="1524000"/>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endParaRPr lang="en-US"/>
            </a:p>
          </p:txBody>
        </p:sp>
        <p:sp>
          <p:nvSpPr>
            <p:cNvPr id="5" name="Rectangle 4">
              <a:extLst>
                <a:ext uri="{FF2B5EF4-FFF2-40B4-BE49-F238E27FC236}">
                  <a16:creationId xmlns:a16="http://schemas.microsoft.com/office/drawing/2014/main" id="{0C49F1E4-7213-0E31-2A42-C548417EA716}"/>
                </a:ext>
              </a:extLst>
            </p:cNvPr>
            <p:cNvSpPr/>
            <p:nvPr/>
          </p:nvSpPr>
          <p:spPr>
            <a:xfrm>
              <a:off x="3040627" y="5361039"/>
              <a:ext cx="1219200" cy="381000"/>
            </a:xfrm>
            <a:prstGeom prst="rect">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lang="en-US" dirty="0"/>
                <a:t>"apple"</a:t>
              </a:r>
            </a:p>
          </p:txBody>
        </p:sp>
        <p:sp>
          <p:nvSpPr>
            <p:cNvPr id="6" name="Rectangle 5">
              <a:extLst>
                <a:ext uri="{FF2B5EF4-FFF2-40B4-BE49-F238E27FC236}">
                  <a16:creationId xmlns:a16="http://schemas.microsoft.com/office/drawing/2014/main" id="{40322E7E-6F49-2FF1-7086-F0DEEC00B1EF}"/>
                </a:ext>
              </a:extLst>
            </p:cNvPr>
            <p:cNvSpPr/>
            <p:nvPr/>
          </p:nvSpPr>
          <p:spPr>
            <a:xfrm>
              <a:off x="3040627" y="5791200"/>
              <a:ext cx="1219200" cy="381000"/>
            </a:xfrm>
            <a:prstGeom prst="rect">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lang="en-US" dirty="0"/>
                <a:t>"banana"</a:t>
              </a:r>
            </a:p>
          </p:txBody>
        </p:sp>
        <p:sp>
          <p:nvSpPr>
            <p:cNvPr id="7" name="Rectangle 6">
              <a:extLst>
                <a:ext uri="{FF2B5EF4-FFF2-40B4-BE49-F238E27FC236}">
                  <a16:creationId xmlns:a16="http://schemas.microsoft.com/office/drawing/2014/main" id="{DE8B79B2-AA78-86C6-26C7-DC6A8C114063}"/>
                </a:ext>
              </a:extLst>
            </p:cNvPr>
            <p:cNvSpPr/>
            <p:nvPr/>
          </p:nvSpPr>
          <p:spPr>
            <a:xfrm>
              <a:off x="3040627" y="6221361"/>
              <a:ext cx="1219200" cy="381000"/>
            </a:xfrm>
            <a:prstGeom prst="rect">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lang="en-US" dirty="0"/>
                <a:t>"melon"</a:t>
              </a:r>
            </a:p>
          </p:txBody>
        </p:sp>
        <p:sp>
          <p:nvSpPr>
            <p:cNvPr id="8" name="Rectangle 7">
              <a:extLst>
                <a:ext uri="{FF2B5EF4-FFF2-40B4-BE49-F238E27FC236}">
                  <a16:creationId xmlns:a16="http://schemas.microsoft.com/office/drawing/2014/main" id="{D03FFED7-C44B-ACE6-6405-397D5411FD73}"/>
                </a:ext>
              </a:extLst>
            </p:cNvPr>
            <p:cNvSpPr/>
            <p:nvPr/>
          </p:nvSpPr>
          <p:spPr>
            <a:xfrm>
              <a:off x="4884174" y="5361039"/>
              <a:ext cx="1219200" cy="381000"/>
            </a:xfrm>
            <a:prstGeom prst="rect">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lang="en-US" dirty="0"/>
                <a:t>0.99</a:t>
              </a:r>
            </a:p>
          </p:txBody>
        </p:sp>
        <p:sp>
          <p:nvSpPr>
            <p:cNvPr id="9" name="Rectangle 8">
              <a:extLst>
                <a:ext uri="{FF2B5EF4-FFF2-40B4-BE49-F238E27FC236}">
                  <a16:creationId xmlns:a16="http://schemas.microsoft.com/office/drawing/2014/main" id="{E8CCAB7A-C68E-C4EB-6B5C-0D71E32DE8D9}"/>
                </a:ext>
              </a:extLst>
            </p:cNvPr>
            <p:cNvSpPr/>
            <p:nvPr/>
          </p:nvSpPr>
          <p:spPr>
            <a:xfrm>
              <a:off x="4884174" y="5791200"/>
              <a:ext cx="1219200" cy="381000"/>
            </a:xfrm>
            <a:prstGeom prst="rect">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lang="en-US" dirty="0"/>
                <a:t>0.19</a:t>
              </a:r>
            </a:p>
          </p:txBody>
        </p:sp>
        <p:sp>
          <p:nvSpPr>
            <p:cNvPr id="10" name="Rectangle 9">
              <a:extLst>
                <a:ext uri="{FF2B5EF4-FFF2-40B4-BE49-F238E27FC236}">
                  <a16:creationId xmlns:a16="http://schemas.microsoft.com/office/drawing/2014/main" id="{7DE4B848-00A8-506E-A0E3-80495BBF5470}"/>
                </a:ext>
              </a:extLst>
            </p:cNvPr>
            <p:cNvSpPr/>
            <p:nvPr/>
          </p:nvSpPr>
          <p:spPr>
            <a:xfrm>
              <a:off x="4884174" y="6221361"/>
              <a:ext cx="1219200" cy="381000"/>
            </a:xfrm>
            <a:prstGeom prst="rect">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lang="en-US" dirty="0"/>
                <a:t>2.99</a:t>
              </a:r>
            </a:p>
          </p:txBody>
        </p:sp>
        <p:cxnSp>
          <p:nvCxnSpPr>
            <p:cNvPr id="12" name="Straight Arrow Connector 11">
              <a:extLst>
                <a:ext uri="{FF2B5EF4-FFF2-40B4-BE49-F238E27FC236}">
                  <a16:creationId xmlns:a16="http://schemas.microsoft.com/office/drawing/2014/main" id="{0B8F3815-67AB-401C-9688-9434E9C3DED8}"/>
                </a:ext>
              </a:extLst>
            </p:cNvPr>
            <p:cNvCxnSpPr>
              <a:endCxn id="8" idx="1"/>
            </p:cNvCxnSpPr>
            <p:nvPr/>
          </p:nvCxnSpPr>
          <p:spPr>
            <a:xfrm flipV="1">
              <a:off x="4259827" y="5551539"/>
              <a:ext cx="624347" cy="11061"/>
            </a:xfrm>
            <a:prstGeom prst="straightConnector1">
              <a:avLst/>
            </a:prstGeom>
            <a:ln>
              <a:tailEnd type="triangle"/>
            </a:ln>
          </p:spPr>
          <p:style>
            <a:lnRef idx="3">
              <a:schemeClr val="accent2"/>
            </a:lnRef>
            <a:fillRef idx="0">
              <a:schemeClr val="accent2"/>
            </a:fillRef>
            <a:effectRef idx="2">
              <a:schemeClr val="accent2"/>
            </a:effectRef>
            <a:fontRef idx="minor">
              <a:schemeClr val="tx1"/>
            </a:fontRef>
          </p:style>
        </p:cxnSp>
        <p:cxnSp>
          <p:nvCxnSpPr>
            <p:cNvPr id="13" name="Straight Arrow Connector 12">
              <a:extLst>
                <a:ext uri="{FF2B5EF4-FFF2-40B4-BE49-F238E27FC236}">
                  <a16:creationId xmlns:a16="http://schemas.microsoft.com/office/drawing/2014/main" id="{C4810DB0-4983-22D6-B5D4-17870C9B7C03}"/>
                </a:ext>
              </a:extLst>
            </p:cNvPr>
            <p:cNvCxnSpPr/>
            <p:nvPr/>
          </p:nvCxnSpPr>
          <p:spPr>
            <a:xfrm flipV="1">
              <a:off x="4259827" y="5968796"/>
              <a:ext cx="624347" cy="11061"/>
            </a:xfrm>
            <a:prstGeom prst="straightConnector1">
              <a:avLst/>
            </a:prstGeom>
            <a:ln>
              <a:tailEnd type="triangle"/>
            </a:ln>
          </p:spPr>
          <p:style>
            <a:lnRef idx="3">
              <a:schemeClr val="accent2"/>
            </a:lnRef>
            <a:fillRef idx="0">
              <a:schemeClr val="accent2"/>
            </a:fillRef>
            <a:effectRef idx="2">
              <a:schemeClr val="accent2"/>
            </a:effectRef>
            <a:fontRef idx="minor">
              <a:schemeClr val="tx1"/>
            </a:fontRef>
          </p:style>
        </p:cxnSp>
        <p:cxnSp>
          <p:nvCxnSpPr>
            <p:cNvPr id="14" name="Straight Arrow Connector 13">
              <a:extLst>
                <a:ext uri="{FF2B5EF4-FFF2-40B4-BE49-F238E27FC236}">
                  <a16:creationId xmlns:a16="http://schemas.microsoft.com/office/drawing/2014/main" id="{2E176B15-02D5-2E92-5F98-8FC9510D1A56}"/>
                </a:ext>
              </a:extLst>
            </p:cNvPr>
            <p:cNvCxnSpPr/>
            <p:nvPr/>
          </p:nvCxnSpPr>
          <p:spPr>
            <a:xfrm flipV="1">
              <a:off x="4259827" y="6411861"/>
              <a:ext cx="624347" cy="11061"/>
            </a:xfrm>
            <a:prstGeom prst="straightConnector1">
              <a:avLst/>
            </a:prstGeom>
            <a:ln>
              <a:tailEnd type="triangle"/>
            </a:ln>
          </p:spPr>
          <p:style>
            <a:lnRef idx="3">
              <a:schemeClr val="accent2"/>
            </a:lnRef>
            <a:fillRef idx="0">
              <a:schemeClr val="accent2"/>
            </a:fillRef>
            <a:effectRef idx="2">
              <a:schemeClr val="accent2"/>
            </a:effectRef>
            <a:fontRef idx="minor">
              <a:schemeClr val="tx1"/>
            </a:fontRef>
          </p:style>
        </p:cxnSp>
        <p:cxnSp>
          <p:nvCxnSpPr>
            <p:cNvPr id="15" name="Straight Arrow Connector 14">
              <a:extLst>
                <a:ext uri="{FF2B5EF4-FFF2-40B4-BE49-F238E27FC236}">
                  <a16:creationId xmlns:a16="http://schemas.microsoft.com/office/drawing/2014/main" id="{6D7E4D86-F637-D3AA-8FC8-7758A9B7E3D2}"/>
                </a:ext>
              </a:extLst>
            </p:cNvPr>
            <p:cNvCxnSpPr>
              <a:cxnSpLocks/>
            </p:cNvCxnSpPr>
            <p:nvPr/>
          </p:nvCxnSpPr>
          <p:spPr>
            <a:xfrm>
              <a:off x="1973827" y="5540478"/>
              <a:ext cx="903338" cy="0"/>
            </a:xfrm>
            <a:prstGeom prst="straightConnector1">
              <a:avLst/>
            </a:prstGeom>
            <a:ln>
              <a:tailEnd type="triangle"/>
            </a:ln>
          </p:spPr>
          <p:style>
            <a:lnRef idx="3">
              <a:schemeClr val="accent2"/>
            </a:lnRef>
            <a:fillRef idx="0">
              <a:schemeClr val="accent2"/>
            </a:fillRef>
            <a:effectRef idx="2">
              <a:schemeClr val="accent2"/>
            </a:effectRef>
            <a:fontRef idx="minor">
              <a:schemeClr val="tx1"/>
            </a:fontRef>
          </p:style>
        </p:cxnSp>
        <p:sp>
          <p:nvSpPr>
            <p:cNvPr id="17" name="TextBox 16">
              <a:extLst>
                <a:ext uri="{FF2B5EF4-FFF2-40B4-BE49-F238E27FC236}">
                  <a16:creationId xmlns:a16="http://schemas.microsoft.com/office/drawing/2014/main" id="{5A85E3B4-DB0D-CA1F-DE3F-ABA4EA6E208B}"/>
                </a:ext>
              </a:extLst>
            </p:cNvPr>
            <p:cNvSpPr txBox="1"/>
            <p:nvPr/>
          </p:nvSpPr>
          <p:spPr>
            <a:xfrm>
              <a:off x="1173608" y="5361039"/>
              <a:ext cx="800219" cy="369332"/>
            </a:xfrm>
            <a:prstGeom prst="rect">
              <a:avLst/>
            </a:prstGeom>
            <a:noFill/>
          </p:spPr>
          <p:txBody>
            <a:bodyPr wrap="none" rtlCol="0">
              <a:spAutoFit/>
            </a:bodyPr>
            <a:lstStyle/>
            <a:p>
              <a:pPr algn="r"/>
              <a:r>
                <a:rPr lang="en-US" dirty="0"/>
                <a:t>prices</a:t>
              </a:r>
            </a:p>
          </p:txBody>
        </p:sp>
      </p:grpSp>
    </p:spTree>
    <p:extLst>
      <p:ext uri="{BB962C8B-B14F-4D97-AF65-F5344CB8AC3E}">
        <p14:creationId xmlns:p14="http://schemas.microsoft.com/office/powerpoint/2010/main" val="20857917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5" end="5"/>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6" end="6"/>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1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99A457-FA48-ED60-A1D3-6D25A001F214}"/>
              </a:ext>
            </a:extLst>
          </p:cNvPr>
          <p:cNvSpPr>
            <a:spLocks noGrp="1"/>
          </p:cNvSpPr>
          <p:nvPr>
            <p:ph type="title"/>
          </p:nvPr>
        </p:nvSpPr>
        <p:spPr/>
        <p:txBody>
          <a:bodyPr/>
          <a:lstStyle/>
          <a:p>
            <a:r>
              <a:rPr lang="en-US" dirty="0"/>
              <a:t>Accessing Dictionary Elements</a:t>
            </a:r>
          </a:p>
        </p:txBody>
      </p:sp>
      <p:sp>
        <p:nvSpPr>
          <p:cNvPr id="3" name="Content Placeholder 2">
            <a:extLst>
              <a:ext uri="{FF2B5EF4-FFF2-40B4-BE49-F238E27FC236}">
                <a16:creationId xmlns:a16="http://schemas.microsoft.com/office/drawing/2014/main" id="{4A9A0967-5057-8B47-843C-3D1009A20626}"/>
              </a:ext>
            </a:extLst>
          </p:cNvPr>
          <p:cNvSpPr>
            <a:spLocks noGrp="1"/>
          </p:cNvSpPr>
          <p:nvPr>
            <p:ph idx="1"/>
          </p:nvPr>
        </p:nvSpPr>
        <p:spPr>
          <a:xfrm>
            <a:off x="457200" y="1600200"/>
            <a:ext cx="8458200" cy="5257800"/>
          </a:xfrm>
        </p:spPr>
        <p:txBody>
          <a:bodyPr/>
          <a:lstStyle/>
          <a:p>
            <a:r>
              <a:rPr lang="en-US" dirty="0"/>
              <a:t>Given a dictionary d, use any key k to access the associated value d[k]</a:t>
            </a:r>
          </a:p>
          <a:p>
            <a:endParaRPr lang="en-US" dirty="0"/>
          </a:p>
          <a:p>
            <a:r>
              <a:rPr lang="en-US" dirty="0"/>
              <a:t>Example:</a:t>
            </a:r>
          </a:p>
          <a:p>
            <a:pPr lvl="1"/>
            <a:r>
              <a:rPr lang="en-US" dirty="0"/>
              <a:t>prices = {"apple": .99, "banana": .19, "melon": 2.99}</a:t>
            </a:r>
          </a:p>
          <a:p>
            <a:pPr lvl="1"/>
            <a:endParaRPr lang="en-US" dirty="0"/>
          </a:p>
          <a:p>
            <a:pPr lvl="1"/>
            <a:endParaRPr lang="en-US" dirty="0"/>
          </a:p>
          <a:p>
            <a:pPr lvl="1"/>
            <a:endParaRPr lang="en-US" dirty="0"/>
          </a:p>
          <a:p>
            <a:pPr lvl="1"/>
            <a:endParaRPr lang="en-US" dirty="0"/>
          </a:p>
          <a:p>
            <a:pPr lvl="1"/>
            <a:endParaRPr lang="en-US" dirty="0"/>
          </a:p>
          <a:p>
            <a:pPr lvl="1"/>
            <a:r>
              <a:rPr lang="en-US" dirty="0"/>
              <a:t>prices["apple"] is .99</a:t>
            </a:r>
          </a:p>
          <a:p>
            <a:pPr lvl="1"/>
            <a:r>
              <a:rPr lang="en-US" dirty="0"/>
              <a:t>prices["melon"] is 2.99</a:t>
            </a:r>
          </a:p>
          <a:p>
            <a:pPr lvl="1"/>
            <a:r>
              <a:rPr lang="en-US" dirty="0"/>
              <a:t>price["grape"] is ???</a:t>
            </a:r>
          </a:p>
          <a:p>
            <a:pPr lvl="1"/>
            <a:endParaRPr lang="en-US" dirty="0"/>
          </a:p>
        </p:txBody>
      </p:sp>
      <p:grpSp>
        <p:nvGrpSpPr>
          <p:cNvPr id="4" name="Group 3">
            <a:extLst>
              <a:ext uri="{FF2B5EF4-FFF2-40B4-BE49-F238E27FC236}">
                <a16:creationId xmlns:a16="http://schemas.microsoft.com/office/drawing/2014/main" id="{774CCACC-777B-353E-5FF4-68A898C71131}"/>
              </a:ext>
            </a:extLst>
          </p:cNvPr>
          <p:cNvGrpSpPr/>
          <p:nvPr/>
        </p:nvGrpSpPr>
        <p:grpSpPr>
          <a:xfrm>
            <a:off x="1361753" y="3733800"/>
            <a:ext cx="4998592" cy="1524000"/>
            <a:chOff x="1173608" y="5181600"/>
            <a:chExt cx="4998592" cy="1524000"/>
          </a:xfrm>
        </p:grpSpPr>
        <p:sp>
          <p:nvSpPr>
            <p:cNvPr id="5" name="Rectangle 4">
              <a:extLst>
                <a:ext uri="{FF2B5EF4-FFF2-40B4-BE49-F238E27FC236}">
                  <a16:creationId xmlns:a16="http://schemas.microsoft.com/office/drawing/2014/main" id="{889803B5-8A58-BE69-420E-2C4AD4D0D905}"/>
                </a:ext>
              </a:extLst>
            </p:cNvPr>
            <p:cNvSpPr/>
            <p:nvPr/>
          </p:nvSpPr>
          <p:spPr>
            <a:xfrm>
              <a:off x="2895600" y="5181600"/>
              <a:ext cx="3276600" cy="1524000"/>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endParaRPr lang="en-US"/>
            </a:p>
          </p:txBody>
        </p:sp>
        <p:sp>
          <p:nvSpPr>
            <p:cNvPr id="6" name="Rectangle 5">
              <a:extLst>
                <a:ext uri="{FF2B5EF4-FFF2-40B4-BE49-F238E27FC236}">
                  <a16:creationId xmlns:a16="http://schemas.microsoft.com/office/drawing/2014/main" id="{72F6CE3E-393A-E5CB-9492-2E8F00E42232}"/>
                </a:ext>
              </a:extLst>
            </p:cNvPr>
            <p:cNvSpPr/>
            <p:nvPr/>
          </p:nvSpPr>
          <p:spPr>
            <a:xfrm>
              <a:off x="3040627" y="5361039"/>
              <a:ext cx="1219200" cy="381000"/>
            </a:xfrm>
            <a:prstGeom prst="rect">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lang="en-US" dirty="0"/>
                <a:t>"apple"</a:t>
              </a:r>
            </a:p>
          </p:txBody>
        </p:sp>
        <p:sp>
          <p:nvSpPr>
            <p:cNvPr id="7" name="Rectangle 6">
              <a:extLst>
                <a:ext uri="{FF2B5EF4-FFF2-40B4-BE49-F238E27FC236}">
                  <a16:creationId xmlns:a16="http://schemas.microsoft.com/office/drawing/2014/main" id="{787C4ACD-21BF-6D42-76DB-1EDC91687501}"/>
                </a:ext>
              </a:extLst>
            </p:cNvPr>
            <p:cNvSpPr/>
            <p:nvPr/>
          </p:nvSpPr>
          <p:spPr>
            <a:xfrm>
              <a:off x="3040627" y="5791200"/>
              <a:ext cx="1219200" cy="381000"/>
            </a:xfrm>
            <a:prstGeom prst="rect">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lang="en-US" dirty="0"/>
                <a:t>"banana"</a:t>
              </a:r>
            </a:p>
          </p:txBody>
        </p:sp>
        <p:sp>
          <p:nvSpPr>
            <p:cNvPr id="8" name="Rectangle 7">
              <a:extLst>
                <a:ext uri="{FF2B5EF4-FFF2-40B4-BE49-F238E27FC236}">
                  <a16:creationId xmlns:a16="http://schemas.microsoft.com/office/drawing/2014/main" id="{18E97C15-F7AB-B425-43F5-A2EC2A281F8E}"/>
                </a:ext>
              </a:extLst>
            </p:cNvPr>
            <p:cNvSpPr/>
            <p:nvPr/>
          </p:nvSpPr>
          <p:spPr>
            <a:xfrm>
              <a:off x="3040627" y="6221361"/>
              <a:ext cx="1219200" cy="381000"/>
            </a:xfrm>
            <a:prstGeom prst="rect">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lang="en-US" dirty="0"/>
                <a:t>"melon"</a:t>
              </a:r>
            </a:p>
          </p:txBody>
        </p:sp>
        <p:sp>
          <p:nvSpPr>
            <p:cNvPr id="9" name="Rectangle 8">
              <a:extLst>
                <a:ext uri="{FF2B5EF4-FFF2-40B4-BE49-F238E27FC236}">
                  <a16:creationId xmlns:a16="http://schemas.microsoft.com/office/drawing/2014/main" id="{52A0BE7C-6522-DEF5-678C-16E2E478E968}"/>
                </a:ext>
              </a:extLst>
            </p:cNvPr>
            <p:cNvSpPr/>
            <p:nvPr/>
          </p:nvSpPr>
          <p:spPr>
            <a:xfrm>
              <a:off x="4884174" y="5361039"/>
              <a:ext cx="1219200" cy="381000"/>
            </a:xfrm>
            <a:prstGeom prst="rect">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lang="en-US" dirty="0"/>
                <a:t>0.99</a:t>
              </a:r>
            </a:p>
          </p:txBody>
        </p:sp>
        <p:sp>
          <p:nvSpPr>
            <p:cNvPr id="10" name="Rectangle 9">
              <a:extLst>
                <a:ext uri="{FF2B5EF4-FFF2-40B4-BE49-F238E27FC236}">
                  <a16:creationId xmlns:a16="http://schemas.microsoft.com/office/drawing/2014/main" id="{A456336B-C8B1-7F47-AB8D-50A5682A71D9}"/>
                </a:ext>
              </a:extLst>
            </p:cNvPr>
            <p:cNvSpPr/>
            <p:nvPr/>
          </p:nvSpPr>
          <p:spPr>
            <a:xfrm>
              <a:off x="4884174" y="5791200"/>
              <a:ext cx="1219200" cy="381000"/>
            </a:xfrm>
            <a:prstGeom prst="rect">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lang="en-US" dirty="0"/>
                <a:t>0.19</a:t>
              </a:r>
            </a:p>
          </p:txBody>
        </p:sp>
        <p:sp>
          <p:nvSpPr>
            <p:cNvPr id="11" name="Rectangle 10">
              <a:extLst>
                <a:ext uri="{FF2B5EF4-FFF2-40B4-BE49-F238E27FC236}">
                  <a16:creationId xmlns:a16="http://schemas.microsoft.com/office/drawing/2014/main" id="{0E79C017-0E66-55B3-23DE-D3DAB89D3104}"/>
                </a:ext>
              </a:extLst>
            </p:cNvPr>
            <p:cNvSpPr/>
            <p:nvPr/>
          </p:nvSpPr>
          <p:spPr>
            <a:xfrm>
              <a:off x="4884174" y="6221361"/>
              <a:ext cx="1219200" cy="381000"/>
            </a:xfrm>
            <a:prstGeom prst="rect">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lang="en-US" dirty="0"/>
                <a:t>2.99</a:t>
              </a:r>
            </a:p>
          </p:txBody>
        </p:sp>
        <p:cxnSp>
          <p:nvCxnSpPr>
            <p:cNvPr id="12" name="Straight Arrow Connector 11">
              <a:extLst>
                <a:ext uri="{FF2B5EF4-FFF2-40B4-BE49-F238E27FC236}">
                  <a16:creationId xmlns:a16="http://schemas.microsoft.com/office/drawing/2014/main" id="{233BDCCA-F0DD-168F-90FD-A536ACCDFCD1}"/>
                </a:ext>
              </a:extLst>
            </p:cNvPr>
            <p:cNvCxnSpPr>
              <a:endCxn id="9" idx="1"/>
            </p:cNvCxnSpPr>
            <p:nvPr/>
          </p:nvCxnSpPr>
          <p:spPr>
            <a:xfrm flipV="1">
              <a:off x="4259827" y="5551539"/>
              <a:ext cx="624347" cy="11061"/>
            </a:xfrm>
            <a:prstGeom prst="straightConnector1">
              <a:avLst/>
            </a:prstGeom>
            <a:ln>
              <a:tailEnd type="triangle"/>
            </a:ln>
          </p:spPr>
          <p:style>
            <a:lnRef idx="3">
              <a:schemeClr val="accent2"/>
            </a:lnRef>
            <a:fillRef idx="0">
              <a:schemeClr val="accent2"/>
            </a:fillRef>
            <a:effectRef idx="2">
              <a:schemeClr val="accent2"/>
            </a:effectRef>
            <a:fontRef idx="minor">
              <a:schemeClr val="tx1"/>
            </a:fontRef>
          </p:style>
        </p:cxnSp>
        <p:cxnSp>
          <p:nvCxnSpPr>
            <p:cNvPr id="13" name="Straight Arrow Connector 12">
              <a:extLst>
                <a:ext uri="{FF2B5EF4-FFF2-40B4-BE49-F238E27FC236}">
                  <a16:creationId xmlns:a16="http://schemas.microsoft.com/office/drawing/2014/main" id="{E63064DB-12E9-2E2E-F323-A05D5964D65D}"/>
                </a:ext>
              </a:extLst>
            </p:cNvPr>
            <p:cNvCxnSpPr/>
            <p:nvPr/>
          </p:nvCxnSpPr>
          <p:spPr>
            <a:xfrm flipV="1">
              <a:off x="4259827" y="5968796"/>
              <a:ext cx="624347" cy="11061"/>
            </a:xfrm>
            <a:prstGeom prst="straightConnector1">
              <a:avLst/>
            </a:prstGeom>
            <a:ln>
              <a:tailEnd type="triangle"/>
            </a:ln>
          </p:spPr>
          <p:style>
            <a:lnRef idx="3">
              <a:schemeClr val="accent2"/>
            </a:lnRef>
            <a:fillRef idx="0">
              <a:schemeClr val="accent2"/>
            </a:fillRef>
            <a:effectRef idx="2">
              <a:schemeClr val="accent2"/>
            </a:effectRef>
            <a:fontRef idx="minor">
              <a:schemeClr val="tx1"/>
            </a:fontRef>
          </p:style>
        </p:cxnSp>
        <p:cxnSp>
          <p:nvCxnSpPr>
            <p:cNvPr id="14" name="Straight Arrow Connector 13">
              <a:extLst>
                <a:ext uri="{FF2B5EF4-FFF2-40B4-BE49-F238E27FC236}">
                  <a16:creationId xmlns:a16="http://schemas.microsoft.com/office/drawing/2014/main" id="{5ED0FF62-496F-B532-AE3D-6676F57466D5}"/>
                </a:ext>
              </a:extLst>
            </p:cNvPr>
            <p:cNvCxnSpPr/>
            <p:nvPr/>
          </p:nvCxnSpPr>
          <p:spPr>
            <a:xfrm flipV="1">
              <a:off x="4259827" y="6411861"/>
              <a:ext cx="624347" cy="11061"/>
            </a:xfrm>
            <a:prstGeom prst="straightConnector1">
              <a:avLst/>
            </a:prstGeom>
            <a:ln>
              <a:tailEnd type="triangle"/>
            </a:ln>
          </p:spPr>
          <p:style>
            <a:lnRef idx="3">
              <a:schemeClr val="accent2"/>
            </a:lnRef>
            <a:fillRef idx="0">
              <a:schemeClr val="accent2"/>
            </a:fillRef>
            <a:effectRef idx="2">
              <a:schemeClr val="accent2"/>
            </a:effectRef>
            <a:fontRef idx="minor">
              <a:schemeClr val="tx1"/>
            </a:fontRef>
          </p:style>
        </p:cxnSp>
        <p:cxnSp>
          <p:nvCxnSpPr>
            <p:cNvPr id="15" name="Straight Arrow Connector 14">
              <a:extLst>
                <a:ext uri="{FF2B5EF4-FFF2-40B4-BE49-F238E27FC236}">
                  <a16:creationId xmlns:a16="http://schemas.microsoft.com/office/drawing/2014/main" id="{FAA3C9AC-04D7-129F-5AEF-6C9061D0C6ED}"/>
                </a:ext>
              </a:extLst>
            </p:cNvPr>
            <p:cNvCxnSpPr>
              <a:cxnSpLocks/>
            </p:cNvCxnSpPr>
            <p:nvPr/>
          </p:nvCxnSpPr>
          <p:spPr>
            <a:xfrm>
              <a:off x="1973827" y="5540478"/>
              <a:ext cx="903338" cy="0"/>
            </a:xfrm>
            <a:prstGeom prst="straightConnector1">
              <a:avLst/>
            </a:prstGeom>
            <a:ln>
              <a:tailEnd type="triangle"/>
            </a:ln>
          </p:spPr>
          <p:style>
            <a:lnRef idx="3">
              <a:schemeClr val="accent2"/>
            </a:lnRef>
            <a:fillRef idx="0">
              <a:schemeClr val="accent2"/>
            </a:fillRef>
            <a:effectRef idx="2">
              <a:schemeClr val="accent2"/>
            </a:effectRef>
            <a:fontRef idx="minor">
              <a:schemeClr val="tx1"/>
            </a:fontRef>
          </p:style>
        </p:cxnSp>
        <p:sp>
          <p:nvSpPr>
            <p:cNvPr id="16" name="TextBox 15">
              <a:extLst>
                <a:ext uri="{FF2B5EF4-FFF2-40B4-BE49-F238E27FC236}">
                  <a16:creationId xmlns:a16="http://schemas.microsoft.com/office/drawing/2014/main" id="{5AF2F3A5-3142-9EF6-6D54-B95DC04C99A4}"/>
                </a:ext>
              </a:extLst>
            </p:cNvPr>
            <p:cNvSpPr txBox="1"/>
            <p:nvPr/>
          </p:nvSpPr>
          <p:spPr>
            <a:xfrm>
              <a:off x="1173608" y="5361039"/>
              <a:ext cx="800219" cy="369332"/>
            </a:xfrm>
            <a:prstGeom prst="rect">
              <a:avLst/>
            </a:prstGeom>
            <a:noFill/>
          </p:spPr>
          <p:txBody>
            <a:bodyPr wrap="none" rtlCol="0">
              <a:spAutoFit/>
            </a:bodyPr>
            <a:lstStyle/>
            <a:p>
              <a:pPr algn="r"/>
              <a:r>
                <a:rPr lang="en-US" dirty="0"/>
                <a:t>prices</a:t>
              </a:r>
            </a:p>
          </p:txBody>
        </p:sp>
      </p:grpSp>
      <p:sp>
        <p:nvSpPr>
          <p:cNvPr id="17" name="TextBox 16">
            <a:extLst>
              <a:ext uri="{FF2B5EF4-FFF2-40B4-BE49-F238E27FC236}">
                <a16:creationId xmlns:a16="http://schemas.microsoft.com/office/drawing/2014/main" id="{C0BB5BCC-FA91-E32C-EDA6-C66723DFAF6B}"/>
              </a:ext>
            </a:extLst>
          </p:cNvPr>
          <p:cNvSpPr txBox="1"/>
          <p:nvPr/>
        </p:nvSpPr>
        <p:spPr>
          <a:xfrm>
            <a:off x="3310690" y="6172200"/>
            <a:ext cx="1172116" cy="369332"/>
          </a:xfrm>
          <a:prstGeom prst="rect">
            <a:avLst/>
          </a:prstGeom>
          <a:noFill/>
        </p:spPr>
        <p:txBody>
          <a:bodyPr wrap="none" rtlCol="0">
            <a:spAutoFit/>
          </a:bodyPr>
          <a:lstStyle/>
          <a:p>
            <a:r>
              <a:rPr lang="en-US" b="1" dirty="0" err="1">
                <a:solidFill>
                  <a:schemeClr val="accent2"/>
                </a:solidFill>
              </a:rPr>
              <a:t>KeyError</a:t>
            </a:r>
            <a:endParaRPr lang="en-US" b="1" dirty="0">
              <a:solidFill>
                <a:schemeClr val="accent2"/>
              </a:solidFill>
            </a:endParaRPr>
          </a:p>
        </p:txBody>
      </p:sp>
    </p:spTree>
    <p:extLst>
      <p:ext uri="{BB962C8B-B14F-4D97-AF65-F5344CB8AC3E}">
        <p14:creationId xmlns:p14="http://schemas.microsoft.com/office/powerpoint/2010/main" val="15590112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3" end="3"/>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9" end="9"/>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3">
                                            <p:txEl>
                                              <p:pRg st="11" end="11"/>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1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AF94E2-CC72-9F45-B027-D303F92954EF}"/>
              </a:ext>
            </a:extLst>
          </p:cNvPr>
          <p:cNvSpPr>
            <a:spLocks noGrp="1"/>
          </p:cNvSpPr>
          <p:nvPr>
            <p:ph type="title"/>
          </p:nvPr>
        </p:nvSpPr>
        <p:spPr/>
        <p:txBody>
          <a:bodyPr/>
          <a:lstStyle/>
          <a:p>
            <a:r>
              <a:rPr lang="en-US" dirty="0"/>
              <a:t>Accessing all Dictionary Elements</a:t>
            </a:r>
          </a:p>
        </p:txBody>
      </p:sp>
      <p:sp>
        <p:nvSpPr>
          <p:cNvPr id="3" name="Content Placeholder 2">
            <a:extLst>
              <a:ext uri="{FF2B5EF4-FFF2-40B4-BE49-F238E27FC236}">
                <a16:creationId xmlns:a16="http://schemas.microsoft.com/office/drawing/2014/main" id="{987E099B-AD53-7CE7-337B-DEBE4B1E7A5E}"/>
              </a:ext>
            </a:extLst>
          </p:cNvPr>
          <p:cNvSpPr>
            <a:spLocks noGrp="1"/>
          </p:cNvSpPr>
          <p:nvPr>
            <p:ph idx="1"/>
          </p:nvPr>
        </p:nvSpPr>
        <p:spPr/>
        <p:txBody>
          <a:bodyPr/>
          <a:lstStyle/>
          <a:p>
            <a:r>
              <a:rPr lang="en-US" dirty="0"/>
              <a:t>Given a dictionary d:</a:t>
            </a:r>
          </a:p>
          <a:p>
            <a:pPr lvl="1"/>
            <a:r>
              <a:rPr lang="en-US" dirty="0" err="1"/>
              <a:t>d.keys</a:t>
            </a:r>
            <a:r>
              <a:rPr lang="en-US" dirty="0"/>
              <a:t>() returns a list of all the keys in d</a:t>
            </a:r>
          </a:p>
          <a:p>
            <a:pPr lvl="1"/>
            <a:r>
              <a:rPr lang="en-US" dirty="0" err="1"/>
              <a:t>d.values</a:t>
            </a:r>
            <a:r>
              <a:rPr lang="en-US" dirty="0"/>
              <a:t>() returns a list of all the values in d</a:t>
            </a:r>
          </a:p>
          <a:p>
            <a:pPr lvl="1"/>
            <a:r>
              <a:rPr lang="en-US" dirty="0" err="1"/>
              <a:t>d.items</a:t>
            </a:r>
            <a:r>
              <a:rPr lang="en-US" dirty="0"/>
              <a:t>() returns a list of all the (key, value) pairs in d</a:t>
            </a:r>
          </a:p>
          <a:p>
            <a:pPr lvl="1"/>
            <a:endParaRPr lang="en-US" dirty="0"/>
          </a:p>
          <a:p>
            <a:r>
              <a:rPr lang="en-US" dirty="0"/>
              <a:t>Example:</a:t>
            </a:r>
          </a:p>
          <a:p>
            <a:pPr lvl="1"/>
            <a:r>
              <a:rPr lang="en-US" dirty="0"/>
              <a:t>prices = {"apple": .99, "banana": .19, "melon": 2.99}</a:t>
            </a:r>
          </a:p>
          <a:p>
            <a:pPr lvl="1"/>
            <a:endParaRPr lang="en-US" dirty="0"/>
          </a:p>
        </p:txBody>
      </p:sp>
      <p:grpSp>
        <p:nvGrpSpPr>
          <p:cNvPr id="4" name="Group 3">
            <a:extLst>
              <a:ext uri="{FF2B5EF4-FFF2-40B4-BE49-F238E27FC236}">
                <a16:creationId xmlns:a16="http://schemas.microsoft.com/office/drawing/2014/main" id="{F9968BB0-D55B-81C4-C89A-8B143D41A101}"/>
              </a:ext>
            </a:extLst>
          </p:cNvPr>
          <p:cNvGrpSpPr/>
          <p:nvPr/>
        </p:nvGrpSpPr>
        <p:grpSpPr>
          <a:xfrm>
            <a:off x="4342067" y="5334000"/>
            <a:ext cx="4801933" cy="1524000"/>
            <a:chOff x="1370267" y="5181600"/>
            <a:chExt cx="4801933" cy="1524000"/>
          </a:xfrm>
        </p:grpSpPr>
        <p:sp>
          <p:nvSpPr>
            <p:cNvPr id="5" name="Rectangle 4">
              <a:extLst>
                <a:ext uri="{FF2B5EF4-FFF2-40B4-BE49-F238E27FC236}">
                  <a16:creationId xmlns:a16="http://schemas.microsoft.com/office/drawing/2014/main" id="{FECC38BF-7E05-755C-60F8-FCC66BF1AE2F}"/>
                </a:ext>
              </a:extLst>
            </p:cNvPr>
            <p:cNvSpPr/>
            <p:nvPr/>
          </p:nvSpPr>
          <p:spPr>
            <a:xfrm>
              <a:off x="2895600" y="5181600"/>
              <a:ext cx="3276600" cy="1524000"/>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endParaRPr lang="en-US"/>
            </a:p>
          </p:txBody>
        </p:sp>
        <p:sp>
          <p:nvSpPr>
            <p:cNvPr id="6" name="Rectangle 5">
              <a:extLst>
                <a:ext uri="{FF2B5EF4-FFF2-40B4-BE49-F238E27FC236}">
                  <a16:creationId xmlns:a16="http://schemas.microsoft.com/office/drawing/2014/main" id="{6D5BD6E7-8CDF-A058-F925-024B862D65DE}"/>
                </a:ext>
              </a:extLst>
            </p:cNvPr>
            <p:cNvSpPr/>
            <p:nvPr/>
          </p:nvSpPr>
          <p:spPr>
            <a:xfrm>
              <a:off x="3040627" y="5361039"/>
              <a:ext cx="1219200" cy="381000"/>
            </a:xfrm>
            <a:prstGeom prst="rect">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lang="en-US" dirty="0"/>
                <a:t>"apple"</a:t>
              </a:r>
            </a:p>
          </p:txBody>
        </p:sp>
        <p:sp>
          <p:nvSpPr>
            <p:cNvPr id="7" name="Rectangle 6">
              <a:extLst>
                <a:ext uri="{FF2B5EF4-FFF2-40B4-BE49-F238E27FC236}">
                  <a16:creationId xmlns:a16="http://schemas.microsoft.com/office/drawing/2014/main" id="{9606E5D1-F421-FDF0-1C87-BDFBE5C88F06}"/>
                </a:ext>
              </a:extLst>
            </p:cNvPr>
            <p:cNvSpPr/>
            <p:nvPr/>
          </p:nvSpPr>
          <p:spPr>
            <a:xfrm>
              <a:off x="3040627" y="5791200"/>
              <a:ext cx="1219200" cy="381000"/>
            </a:xfrm>
            <a:prstGeom prst="rect">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lang="en-US" dirty="0"/>
                <a:t>"banana"</a:t>
              </a:r>
            </a:p>
          </p:txBody>
        </p:sp>
        <p:sp>
          <p:nvSpPr>
            <p:cNvPr id="8" name="Rectangle 7">
              <a:extLst>
                <a:ext uri="{FF2B5EF4-FFF2-40B4-BE49-F238E27FC236}">
                  <a16:creationId xmlns:a16="http://schemas.microsoft.com/office/drawing/2014/main" id="{2D753BB4-4516-9D02-3A31-94C741E82CB4}"/>
                </a:ext>
              </a:extLst>
            </p:cNvPr>
            <p:cNvSpPr/>
            <p:nvPr/>
          </p:nvSpPr>
          <p:spPr>
            <a:xfrm>
              <a:off x="3040627" y="6221361"/>
              <a:ext cx="1219200" cy="381000"/>
            </a:xfrm>
            <a:prstGeom prst="rect">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lang="en-US" dirty="0"/>
                <a:t>"melon"</a:t>
              </a:r>
            </a:p>
          </p:txBody>
        </p:sp>
        <p:sp>
          <p:nvSpPr>
            <p:cNvPr id="9" name="Rectangle 8">
              <a:extLst>
                <a:ext uri="{FF2B5EF4-FFF2-40B4-BE49-F238E27FC236}">
                  <a16:creationId xmlns:a16="http://schemas.microsoft.com/office/drawing/2014/main" id="{29F3D07D-2C12-77DF-CA93-D84268E88BC6}"/>
                </a:ext>
              </a:extLst>
            </p:cNvPr>
            <p:cNvSpPr/>
            <p:nvPr/>
          </p:nvSpPr>
          <p:spPr>
            <a:xfrm>
              <a:off x="4884174" y="5361039"/>
              <a:ext cx="1219200" cy="381000"/>
            </a:xfrm>
            <a:prstGeom prst="rect">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lang="en-US" dirty="0"/>
                <a:t>0.99</a:t>
              </a:r>
            </a:p>
          </p:txBody>
        </p:sp>
        <p:sp>
          <p:nvSpPr>
            <p:cNvPr id="10" name="Rectangle 9">
              <a:extLst>
                <a:ext uri="{FF2B5EF4-FFF2-40B4-BE49-F238E27FC236}">
                  <a16:creationId xmlns:a16="http://schemas.microsoft.com/office/drawing/2014/main" id="{7CFB6285-91EC-ACE0-6C79-3532EB6D2EA7}"/>
                </a:ext>
              </a:extLst>
            </p:cNvPr>
            <p:cNvSpPr/>
            <p:nvPr/>
          </p:nvSpPr>
          <p:spPr>
            <a:xfrm>
              <a:off x="4884174" y="5791200"/>
              <a:ext cx="1219200" cy="381000"/>
            </a:xfrm>
            <a:prstGeom prst="rect">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lang="en-US" dirty="0"/>
                <a:t>0.19</a:t>
              </a:r>
            </a:p>
          </p:txBody>
        </p:sp>
        <p:sp>
          <p:nvSpPr>
            <p:cNvPr id="11" name="Rectangle 10">
              <a:extLst>
                <a:ext uri="{FF2B5EF4-FFF2-40B4-BE49-F238E27FC236}">
                  <a16:creationId xmlns:a16="http://schemas.microsoft.com/office/drawing/2014/main" id="{200F6E92-90DC-2D0B-43D5-A1E966172F2B}"/>
                </a:ext>
              </a:extLst>
            </p:cNvPr>
            <p:cNvSpPr/>
            <p:nvPr/>
          </p:nvSpPr>
          <p:spPr>
            <a:xfrm>
              <a:off x="4884174" y="6221361"/>
              <a:ext cx="1219200" cy="381000"/>
            </a:xfrm>
            <a:prstGeom prst="rect">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lang="en-US" dirty="0"/>
                <a:t>2.99</a:t>
              </a:r>
            </a:p>
          </p:txBody>
        </p:sp>
        <p:cxnSp>
          <p:nvCxnSpPr>
            <p:cNvPr id="12" name="Straight Arrow Connector 11">
              <a:extLst>
                <a:ext uri="{FF2B5EF4-FFF2-40B4-BE49-F238E27FC236}">
                  <a16:creationId xmlns:a16="http://schemas.microsoft.com/office/drawing/2014/main" id="{4E5177E6-6531-C12E-215F-8739E9AFF43C}"/>
                </a:ext>
              </a:extLst>
            </p:cNvPr>
            <p:cNvCxnSpPr>
              <a:endCxn id="9" idx="1"/>
            </p:cNvCxnSpPr>
            <p:nvPr/>
          </p:nvCxnSpPr>
          <p:spPr>
            <a:xfrm flipV="1">
              <a:off x="4259827" y="5551539"/>
              <a:ext cx="624347" cy="11061"/>
            </a:xfrm>
            <a:prstGeom prst="straightConnector1">
              <a:avLst/>
            </a:prstGeom>
            <a:ln>
              <a:tailEnd type="triangle"/>
            </a:ln>
          </p:spPr>
          <p:style>
            <a:lnRef idx="3">
              <a:schemeClr val="accent2"/>
            </a:lnRef>
            <a:fillRef idx="0">
              <a:schemeClr val="accent2"/>
            </a:fillRef>
            <a:effectRef idx="2">
              <a:schemeClr val="accent2"/>
            </a:effectRef>
            <a:fontRef idx="minor">
              <a:schemeClr val="tx1"/>
            </a:fontRef>
          </p:style>
        </p:cxnSp>
        <p:cxnSp>
          <p:nvCxnSpPr>
            <p:cNvPr id="13" name="Straight Arrow Connector 12">
              <a:extLst>
                <a:ext uri="{FF2B5EF4-FFF2-40B4-BE49-F238E27FC236}">
                  <a16:creationId xmlns:a16="http://schemas.microsoft.com/office/drawing/2014/main" id="{DF7CE95D-05ED-E7F3-F356-40374A716315}"/>
                </a:ext>
              </a:extLst>
            </p:cNvPr>
            <p:cNvCxnSpPr/>
            <p:nvPr/>
          </p:nvCxnSpPr>
          <p:spPr>
            <a:xfrm flipV="1">
              <a:off x="4259827" y="5968796"/>
              <a:ext cx="624347" cy="11061"/>
            </a:xfrm>
            <a:prstGeom prst="straightConnector1">
              <a:avLst/>
            </a:prstGeom>
            <a:ln>
              <a:tailEnd type="triangle"/>
            </a:ln>
          </p:spPr>
          <p:style>
            <a:lnRef idx="3">
              <a:schemeClr val="accent2"/>
            </a:lnRef>
            <a:fillRef idx="0">
              <a:schemeClr val="accent2"/>
            </a:fillRef>
            <a:effectRef idx="2">
              <a:schemeClr val="accent2"/>
            </a:effectRef>
            <a:fontRef idx="minor">
              <a:schemeClr val="tx1"/>
            </a:fontRef>
          </p:style>
        </p:cxnSp>
        <p:cxnSp>
          <p:nvCxnSpPr>
            <p:cNvPr id="14" name="Straight Arrow Connector 13">
              <a:extLst>
                <a:ext uri="{FF2B5EF4-FFF2-40B4-BE49-F238E27FC236}">
                  <a16:creationId xmlns:a16="http://schemas.microsoft.com/office/drawing/2014/main" id="{53BEDC12-0B66-0524-7DC8-D3626BC1F64D}"/>
                </a:ext>
              </a:extLst>
            </p:cNvPr>
            <p:cNvCxnSpPr/>
            <p:nvPr/>
          </p:nvCxnSpPr>
          <p:spPr>
            <a:xfrm flipV="1">
              <a:off x="4259827" y="6411861"/>
              <a:ext cx="624347" cy="11061"/>
            </a:xfrm>
            <a:prstGeom prst="straightConnector1">
              <a:avLst/>
            </a:prstGeom>
            <a:ln>
              <a:tailEnd type="triangle"/>
            </a:ln>
          </p:spPr>
          <p:style>
            <a:lnRef idx="3">
              <a:schemeClr val="accent2"/>
            </a:lnRef>
            <a:fillRef idx="0">
              <a:schemeClr val="accent2"/>
            </a:fillRef>
            <a:effectRef idx="2">
              <a:schemeClr val="accent2"/>
            </a:effectRef>
            <a:fontRef idx="minor">
              <a:schemeClr val="tx1"/>
            </a:fontRef>
          </p:style>
        </p:cxnSp>
        <p:cxnSp>
          <p:nvCxnSpPr>
            <p:cNvPr id="15" name="Straight Arrow Connector 14">
              <a:extLst>
                <a:ext uri="{FF2B5EF4-FFF2-40B4-BE49-F238E27FC236}">
                  <a16:creationId xmlns:a16="http://schemas.microsoft.com/office/drawing/2014/main" id="{80741B6E-DFD6-3D25-DEDE-DB12CF4E3DAE}"/>
                </a:ext>
              </a:extLst>
            </p:cNvPr>
            <p:cNvCxnSpPr>
              <a:cxnSpLocks/>
            </p:cNvCxnSpPr>
            <p:nvPr/>
          </p:nvCxnSpPr>
          <p:spPr>
            <a:xfrm>
              <a:off x="2416280" y="5540478"/>
              <a:ext cx="460885" cy="0"/>
            </a:xfrm>
            <a:prstGeom prst="straightConnector1">
              <a:avLst/>
            </a:prstGeom>
            <a:ln>
              <a:tailEnd type="triangle"/>
            </a:ln>
          </p:spPr>
          <p:style>
            <a:lnRef idx="3">
              <a:schemeClr val="accent2"/>
            </a:lnRef>
            <a:fillRef idx="0">
              <a:schemeClr val="accent2"/>
            </a:fillRef>
            <a:effectRef idx="2">
              <a:schemeClr val="accent2"/>
            </a:effectRef>
            <a:fontRef idx="minor">
              <a:schemeClr val="tx1"/>
            </a:fontRef>
          </p:style>
        </p:cxnSp>
        <p:sp>
          <p:nvSpPr>
            <p:cNvPr id="16" name="TextBox 15">
              <a:extLst>
                <a:ext uri="{FF2B5EF4-FFF2-40B4-BE49-F238E27FC236}">
                  <a16:creationId xmlns:a16="http://schemas.microsoft.com/office/drawing/2014/main" id="{EC6A76B3-6444-A49C-A79F-3BB5FF278D11}"/>
                </a:ext>
              </a:extLst>
            </p:cNvPr>
            <p:cNvSpPr txBox="1"/>
            <p:nvPr/>
          </p:nvSpPr>
          <p:spPr>
            <a:xfrm>
              <a:off x="1370267" y="5361039"/>
              <a:ext cx="1095172" cy="369332"/>
            </a:xfrm>
            <a:prstGeom prst="rect">
              <a:avLst/>
            </a:prstGeom>
            <a:noFill/>
          </p:spPr>
          <p:txBody>
            <a:bodyPr wrap="none" rtlCol="0">
              <a:spAutoFit/>
            </a:bodyPr>
            <a:lstStyle/>
            <a:p>
              <a:r>
                <a:rPr lang="en-US" dirty="0" err="1"/>
                <a:t>price_list</a:t>
              </a:r>
              <a:endParaRPr lang="en-US" dirty="0"/>
            </a:p>
          </p:txBody>
        </p:sp>
      </p:grpSp>
      <p:sp>
        <p:nvSpPr>
          <p:cNvPr id="19" name="TextBox 18">
            <a:extLst>
              <a:ext uri="{FF2B5EF4-FFF2-40B4-BE49-F238E27FC236}">
                <a16:creationId xmlns:a16="http://schemas.microsoft.com/office/drawing/2014/main" id="{93C3061F-D4DC-D86F-3799-AA0D40FBC238}"/>
              </a:ext>
            </a:extLst>
          </p:cNvPr>
          <p:cNvSpPr txBox="1"/>
          <p:nvPr/>
        </p:nvSpPr>
        <p:spPr>
          <a:xfrm>
            <a:off x="1042546" y="4334470"/>
            <a:ext cx="6388287" cy="923330"/>
          </a:xfrm>
          <a:prstGeom prst="rect">
            <a:avLst/>
          </a:prstGeom>
        </p:spPr>
        <p:style>
          <a:lnRef idx="2">
            <a:schemeClr val="accent2"/>
          </a:lnRef>
          <a:fillRef idx="1">
            <a:schemeClr val="lt1"/>
          </a:fillRef>
          <a:effectRef idx="0">
            <a:schemeClr val="accent2"/>
          </a:effectRef>
          <a:fontRef idx="minor">
            <a:schemeClr val="dk1"/>
          </a:fontRef>
        </p:style>
        <p:txBody>
          <a:bodyPr wrap="none" rtlCol="0">
            <a:spAutoFit/>
          </a:bodyPr>
          <a:lstStyle/>
          <a:p>
            <a:r>
              <a:rPr lang="en-US" dirty="0">
                <a:latin typeface="Courier" pitchFamily="2" charset="0"/>
              </a:rPr>
              <a:t>for key in </a:t>
            </a:r>
            <a:r>
              <a:rPr lang="en-US" dirty="0" err="1">
                <a:latin typeface="Courier" pitchFamily="2" charset="0"/>
              </a:rPr>
              <a:t>prices.keys</a:t>
            </a:r>
            <a:r>
              <a:rPr lang="en-US" dirty="0">
                <a:latin typeface="Courier" pitchFamily="2" charset="0"/>
              </a:rPr>
              <a:t>():</a:t>
            </a:r>
          </a:p>
          <a:p>
            <a:r>
              <a:rPr lang="en-US" dirty="0">
                <a:latin typeface="Courier" pitchFamily="2" charset="0"/>
              </a:rPr>
              <a:t>    price = prices[key]</a:t>
            </a:r>
          </a:p>
          <a:p>
            <a:r>
              <a:rPr lang="en-US" dirty="0">
                <a:latin typeface="Courier" pitchFamily="2" charset="0"/>
              </a:rPr>
              <a:t>    print("The price of a", key, "is", price)</a:t>
            </a:r>
          </a:p>
        </p:txBody>
      </p:sp>
    </p:spTree>
    <p:extLst>
      <p:ext uri="{BB962C8B-B14F-4D97-AF65-F5344CB8AC3E}">
        <p14:creationId xmlns:p14="http://schemas.microsoft.com/office/powerpoint/2010/main" val="10859735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4"/>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1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F7EDE6-F965-986F-DDE1-8FB523B1D4AD}"/>
              </a:ext>
            </a:extLst>
          </p:cNvPr>
          <p:cNvSpPr>
            <a:spLocks noGrp="1"/>
          </p:cNvSpPr>
          <p:nvPr>
            <p:ph type="title"/>
          </p:nvPr>
        </p:nvSpPr>
        <p:spPr/>
        <p:txBody>
          <a:bodyPr/>
          <a:lstStyle/>
          <a:p>
            <a:r>
              <a:rPr lang="en-US" dirty="0"/>
              <a:t>Example</a:t>
            </a:r>
          </a:p>
        </p:txBody>
      </p:sp>
      <p:sp>
        <p:nvSpPr>
          <p:cNvPr id="3" name="Content Placeholder 2">
            <a:extLst>
              <a:ext uri="{FF2B5EF4-FFF2-40B4-BE49-F238E27FC236}">
                <a16:creationId xmlns:a16="http://schemas.microsoft.com/office/drawing/2014/main" id="{1FE3606B-FF28-9823-52D5-0C50E4AE5B3E}"/>
              </a:ext>
            </a:extLst>
          </p:cNvPr>
          <p:cNvSpPr>
            <a:spLocks noGrp="1"/>
          </p:cNvSpPr>
          <p:nvPr>
            <p:ph idx="1"/>
          </p:nvPr>
        </p:nvSpPr>
        <p:spPr/>
        <p:txBody>
          <a:bodyPr/>
          <a:lstStyle/>
          <a:p>
            <a:r>
              <a:rPr lang="en-US" dirty="0"/>
              <a:t>Define a function </a:t>
            </a:r>
            <a:r>
              <a:rPr lang="en-US" dirty="0" err="1">
                <a:latin typeface="Courier" pitchFamily="2" charset="0"/>
              </a:rPr>
              <a:t>most_expensive</a:t>
            </a:r>
            <a:r>
              <a:rPr lang="en-US" dirty="0">
                <a:latin typeface="Courier" pitchFamily="2" charset="0"/>
              </a:rPr>
              <a:t> </a:t>
            </a:r>
            <a:r>
              <a:rPr lang="en-US" dirty="0"/>
              <a:t>that takes one parameter, a dictionary </a:t>
            </a:r>
            <a:r>
              <a:rPr lang="en-US" dirty="0">
                <a:latin typeface="Courier" pitchFamily="2" charset="0"/>
              </a:rPr>
              <a:t>prices</a:t>
            </a:r>
            <a:r>
              <a:rPr lang="en-US" dirty="0"/>
              <a:t>, and returns the item with the highest price.</a:t>
            </a:r>
          </a:p>
          <a:p>
            <a:endParaRPr lang="en-US" dirty="0"/>
          </a:p>
          <a:p>
            <a:r>
              <a:rPr lang="en-US" dirty="0"/>
              <a:t>You may assume that </a:t>
            </a:r>
            <a:r>
              <a:rPr lang="en-US" dirty="0">
                <a:latin typeface="Courier" pitchFamily="2" charset="0"/>
              </a:rPr>
              <a:t>prices</a:t>
            </a:r>
            <a:r>
              <a:rPr lang="en-US" dirty="0"/>
              <a:t> contains at least one item.</a:t>
            </a:r>
          </a:p>
          <a:p>
            <a:pPr marL="0" indent="0">
              <a:buNone/>
            </a:pPr>
            <a:endParaRPr lang="en-US" dirty="0"/>
          </a:p>
        </p:txBody>
      </p:sp>
    </p:spTree>
    <p:extLst>
      <p:ext uri="{BB962C8B-B14F-4D97-AF65-F5344CB8AC3E}">
        <p14:creationId xmlns:p14="http://schemas.microsoft.com/office/powerpoint/2010/main" val="116967013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EC8F03-4C3D-1F0B-8407-21BB19D12B9C}"/>
              </a:ext>
            </a:extLst>
          </p:cNvPr>
          <p:cNvSpPr>
            <a:spLocks noGrp="1"/>
          </p:cNvSpPr>
          <p:nvPr>
            <p:ph type="title"/>
          </p:nvPr>
        </p:nvSpPr>
        <p:spPr/>
        <p:txBody>
          <a:bodyPr/>
          <a:lstStyle/>
          <a:p>
            <a:r>
              <a:rPr lang="en-US" dirty="0"/>
              <a:t>Exercise 1</a:t>
            </a:r>
          </a:p>
        </p:txBody>
      </p:sp>
      <p:sp>
        <p:nvSpPr>
          <p:cNvPr id="3" name="Content Placeholder 2">
            <a:extLst>
              <a:ext uri="{FF2B5EF4-FFF2-40B4-BE49-F238E27FC236}">
                <a16:creationId xmlns:a16="http://schemas.microsoft.com/office/drawing/2014/main" id="{4B64392C-55B9-2433-8DE9-C3C24722D1F0}"/>
              </a:ext>
            </a:extLst>
          </p:cNvPr>
          <p:cNvSpPr>
            <a:spLocks noGrp="1"/>
          </p:cNvSpPr>
          <p:nvPr>
            <p:ph idx="1"/>
          </p:nvPr>
        </p:nvSpPr>
        <p:spPr/>
        <p:txBody>
          <a:bodyPr/>
          <a:lstStyle/>
          <a:p>
            <a:r>
              <a:rPr lang="en-US" dirty="0"/>
              <a:t>Define a function </a:t>
            </a:r>
            <a:r>
              <a:rPr lang="en-US" dirty="0" err="1">
                <a:latin typeface="Courier" pitchFamily="2" charset="0"/>
              </a:rPr>
              <a:t>under_price</a:t>
            </a:r>
            <a:r>
              <a:rPr lang="en-US" dirty="0">
                <a:latin typeface="Courier" pitchFamily="2" charset="0"/>
              </a:rPr>
              <a:t>(</a:t>
            </a:r>
            <a:r>
              <a:rPr lang="en-US" dirty="0" err="1">
                <a:latin typeface="Courier" pitchFamily="2" charset="0"/>
              </a:rPr>
              <a:t>grocery_store</a:t>
            </a:r>
            <a:r>
              <a:rPr lang="en-US" dirty="0">
                <a:latin typeface="Courier" pitchFamily="2" charset="0"/>
              </a:rPr>
              <a:t>, p)</a:t>
            </a:r>
            <a:r>
              <a:rPr lang="en-US" dirty="0"/>
              <a:t> that takes two parameters, a dictionary </a:t>
            </a:r>
            <a:r>
              <a:rPr lang="en-US" dirty="0" err="1">
                <a:latin typeface="Courier" pitchFamily="2" charset="0"/>
              </a:rPr>
              <a:t>grocery_store</a:t>
            </a:r>
            <a:r>
              <a:rPr lang="en-US" dirty="0">
                <a:latin typeface="Courier" pitchFamily="2" charset="0"/>
              </a:rPr>
              <a:t> </a:t>
            </a:r>
            <a:r>
              <a:rPr lang="en-US" dirty="0"/>
              <a:t>and a price </a:t>
            </a:r>
            <a:r>
              <a:rPr lang="en-US" dirty="0">
                <a:latin typeface="Courier" pitchFamily="2" charset="0"/>
              </a:rPr>
              <a:t>p</a:t>
            </a:r>
            <a:r>
              <a:rPr lang="en-US" dirty="0"/>
              <a:t>, and returns the number of unique items available for less than (or equal to) price </a:t>
            </a:r>
            <a:r>
              <a:rPr lang="en-US" dirty="0">
                <a:latin typeface="Courier" pitchFamily="2" charset="0"/>
              </a:rPr>
              <a:t>p</a:t>
            </a:r>
            <a:r>
              <a:rPr lang="en-US" dirty="0"/>
              <a:t>.</a:t>
            </a:r>
          </a:p>
          <a:p>
            <a:endParaRPr lang="en-US" dirty="0"/>
          </a:p>
        </p:txBody>
      </p:sp>
    </p:spTree>
    <p:extLst>
      <p:ext uri="{BB962C8B-B14F-4D97-AF65-F5344CB8AC3E}">
        <p14:creationId xmlns:p14="http://schemas.microsoft.com/office/powerpoint/2010/main" val="220739911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AF94E2-CC72-9F45-B027-D303F92954EF}"/>
              </a:ext>
            </a:extLst>
          </p:cNvPr>
          <p:cNvSpPr>
            <a:spLocks noGrp="1"/>
          </p:cNvSpPr>
          <p:nvPr>
            <p:ph type="title"/>
          </p:nvPr>
        </p:nvSpPr>
        <p:spPr/>
        <p:txBody>
          <a:bodyPr/>
          <a:lstStyle/>
          <a:p>
            <a:r>
              <a:rPr lang="en-US" dirty="0"/>
              <a:t>Checking for Dictionary Elements</a:t>
            </a:r>
          </a:p>
        </p:txBody>
      </p:sp>
      <p:sp>
        <p:nvSpPr>
          <p:cNvPr id="3" name="Content Placeholder 2">
            <a:extLst>
              <a:ext uri="{FF2B5EF4-FFF2-40B4-BE49-F238E27FC236}">
                <a16:creationId xmlns:a16="http://schemas.microsoft.com/office/drawing/2014/main" id="{987E099B-AD53-7CE7-337B-DEBE4B1E7A5E}"/>
              </a:ext>
            </a:extLst>
          </p:cNvPr>
          <p:cNvSpPr>
            <a:spLocks noGrp="1"/>
          </p:cNvSpPr>
          <p:nvPr>
            <p:ph idx="1"/>
          </p:nvPr>
        </p:nvSpPr>
        <p:spPr/>
        <p:txBody>
          <a:bodyPr/>
          <a:lstStyle/>
          <a:p>
            <a:r>
              <a:rPr lang="en-US" dirty="0"/>
              <a:t>Given a dictionary d:</a:t>
            </a:r>
          </a:p>
          <a:p>
            <a:pPr lvl="1"/>
            <a:r>
              <a:rPr lang="en-US" dirty="0" err="1"/>
              <a:t>d.keys</a:t>
            </a:r>
            <a:r>
              <a:rPr lang="en-US" dirty="0"/>
              <a:t>() returns a list of all the keys in d</a:t>
            </a:r>
          </a:p>
          <a:p>
            <a:pPr lvl="1"/>
            <a:r>
              <a:rPr lang="en-US" dirty="0" err="1"/>
              <a:t>d.values</a:t>
            </a:r>
            <a:r>
              <a:rPr lang="en-US" dirty="0"/>
              <a:t>() returns a list of all the values in d</a:t>
            </a:r>
          </a:p>
          <a:p>
            <a:pPr lvl="1"/>
            <a:r>
              <a:rPr lang="en-US" dirty="0" err="1"/>
              <a:t>d.items</a:t>
            </a:r>
            <a:r>
              <a:rPr lang="en-US" dirty="0"/>
              <a:t>() returns a list of all the (key, value) pairs in d</a:t>
            </a:r>
          </a:p>
          <a:p>
            <a:pPr lvl="1"/>
            <a:endParaRPr lang="en-US" dirty="0"/>
          </a:p>
          <a:p>
            <a:r>
              <a:rPr lang="en-US" dirty="0"/>
              <a:t>Example:</a:t>
            </a:r>
          </a:p>
          <a:p>
            <a:pPr lvl="1"/>
            <a:r>
              <a:rPr lang="en-US" dirty="0"/>
              <a:t>prices = {"apple": .99, "banana": .19, "melon": 2.99}</a:t>
            </a:r>
          </a:p>
          <a:p>
            <a:pPr lvl="1"/>
            <a:endParaRPr lang="en-US" dirty="0"/>
          </a:p>
        </p:txBody>
      </p:sp>
      <p:grpSp>
        <p:nvGrpSpPr>
          <p:cNvPr id="4" name="Group 3">
            <a:extLst>
              <a:ext uri="{FF2B5EF4-FFF2-40B4-BE49-F238E27FC236}">
                <a16:creationId xmlns:a16="http://schemas.microsoft.com/office/drawing/2014/main" id="{F9968BB0-D55B-81C4-C89A-8B143D41A101}"/>
              </a:ext>
            </a:extLst>
          </p:cNvPr>
          <p:cNvGrpSpPr/>
          <p:nvPr/>
        </p:nvGrpSpPr>
        <p:grpSpPr>
          <a:xfrm>
            <a:off x="4342067" y="5334000"/>
            <a:ext cx="4801933" cy="1524000"/>
            <a:chOff x="1370267" y="5181600"/>
            <a:chExt cx="4801933" cy="1524000"/>
          </a:xfrm>
        </p:grpSpPr>
        <p:sp>
          <p:nvSpPr>
            <p:cNvPr id="5" name="Rectangle 4">
              <a:extLst>
                <a:ext uri="{FF2B5EF4-FFF2-40B4-BE49-F238E27FC236}">
                  <a16:creationId xmlns:a16="http://schemas.microsoft.com/office/drawing/2014/main" id="{FECC38BF-7E05-755C-60F8-FCC66BF1AE2F}"/>
                </a:ext>
              </a:extLst>
            </p:cNvPr>
            <p:cNvSpPr/>
            <p:nvPr/>
          </p:nvSpPr>
          <p:spPr>
            <a:xfrm>
              <a:off x="2895600" y="5181600"/>
              <a:ext cx="3276600" cy="1524000"/>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endParaRPr lang="en-US"/>
            </a:p>
          </p:txBody>
        </p:sp>
        <p:sp>
          <p:nvSpPr>
            <p:cNvPr id="6" name="Rectangle 5">
              <a:extLst>
                <a:ext uri="{FF2B5EF4-FFF2-40B4-BE49-F238E27FC236}">
                  <a16:creationId xmlns:a16="http://schemas.microsoft.com/office/drawing/2014/main" id="{6D5BD6E7-8CDF-A058-F925-024B862D65DE}"/>
                </a:ext>
              </a:extLst>
            </p:cNvPr>
            <p:cNvSpPr/>
            <p:nvPr/>
          </p:nvSpPr>
          <p:spPr>
            <a:xfrm>
              <a:off x="3040627" y="5361039"/>
              <a:ext cx="1219200" cy="381000"/>
            </a:xfrm>
            <a:prstGeom prst="rect">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lang="en-US" dirty="0"/>
                <a:t>"apple"</a:t>
              </a:r>
            </a:p>
          </p:txBody>
        </p:sp>
        <p:sp>
          <p:nvSpPr>
            <p:cNvPr id="7" name="Rectangle 6">
              <a:extLst>
                <a:ext uri="{FF2B5EF4-FFF2-40B4-BE49-F238E27FC236}">
                  <a16:creationId xmlns:a16="http://schemas.microsoft.com/office/drawing/2014/main" id="{9606E5D1-F421-FDF0-1C87-BDFBE5C88F06}"/>
                </a:ext>
              </a:extLst>
            </p:cNvPr>
            <p:cNvSpPr/>
            <p:nvPr/>
          </p:nvSpPr>
          <p:spPr>
            <a:xfrm>
              <a:off x="3040627" y="5791200"/>
              <a:ext cx="1219200" cy="381000"/>
            </a:xfrm>
            <a:prstGeom prst="rect">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lang="en-US" dirty="0"/>
                <a:t>"banana"</a:t>
              </a:r>
            </a:p>
          </p:txBody>
        </p:sp>
        <p:sp>
          <p:nvSpPr>
            <p:cNvPr id="8" name="Rectangle 7">
              <a:extLst>
                <a:ext uri="{FF2B5EF4-FFF2-40B4-BE49-F238E27FC236}">
                  <a16:creationId xmlns:a16="http://schemas.microsoft.com/office/drawing/2014/main" id="{2D753BB4-4516-9D02-3A31-94C741E82CB4}"/>
                </a:ext>
              </a:extLst>
            </p:cNvPr>
            <p:cNvSpPr/>
            <p:nvPr/>
          </p:nvSpPr>
          <p:spPr>
            <a:xfrm>
              <a:off x="3040627" y="6221361"/>
              <a:ext cx="1219200" cy="381000"/>
            </a:xfrm>
            <a:prstGeom prst="rect">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lang="en-US" dirty="0"/>
                <a:t>"melon"</a:t>
              </a:r>
            </a:p>
          </p:txBody>
        </p:sp>
        <p:sp>
          <p:nvSpPr>
            <p:cNvPr id="9" name="Rectangle 8">
              <a:extLst>
                <a:ext uri="{FF2B5EF4-FFF2-40B4-BE49-F238E27FC236}">
                  <a16:creationId xmlns:a16="http://schemas.microsoft.com/office/drawing/2014/main" id="{29F3D07D-2C12-77DF-CA93-D84268E88BC6}"/>
                </a:ext>
              </a:extLst>
            </p:cNvPr>
            <p:cNvSpPr/>
            <p:nvPr/>
          </p:nvSpPr>
          <p:spPr>
            <a:xfrm>
              <a:off x="4884174" y="5361039"/>
              <a:ext cx="1219200" cy="381000"/>
            </a:xfrm>
            <a:prstGeom prst="rect">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lang="en-US" dirty="0"/>
                <a:t>0.99</a:t>
              </a:r>
            </a:p>
          </p:txBody>
        </p:sp>
        <p:sp>
          <p:nvSpPr>
            <p:cNvPr id="10" name="Rectangle 9">
              <a:extLst>
                <a:ext uri="{FF2B5EF4-FFF2-40B4-BE49-F238E27FC236}">
                  <a16:creationId xmlns:a16="http://schemas.microsoft.com/office/drawing/2014/main" id="{7CFB6285-91EC-ACE0-6C79-3532EB6D2EA7}"/>
                </a:ext>
              </a:extLst>
            </p:cNvPr>
            <p:cNvSpPr/>
            <p:nvPr/>
          </p:nvSpPr>
          <p:spPr>
            <a:xfrm>
              <a:off x="4884174" y="5791200"/>
              <a:ext cx="1219200" cy="381000"/>
            </a:xfrm>
            <a:prstGeom prst="rect">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lang="en-US" dirty="0"/>
                <a:t>0.19</a:t>
              </a:r>
            </a:p>
          </p:txBody>
        </p:sp>
        <p:sp>
          <p:nvSpPr>
            <p:cNvPr id="11" name="Rectangle 10">
              <a:extLst>
                <a:ext uri="{FF2B5EF4-FFF2-40B4-BE49-F238E27FC236}">
                  <a16:creationId xmlns:a16="http://schemas.microsoft.com/office/drawing/2014/main" id="{200F6E92-90DC-2D0B-43D5-A1E966172F2B}"/>
                </a:ext>
              </a:extLst>
            </p:cNvPr>
            <p:cNvSpPr/>
            <p:nvPr/>
          </p:nvSpPr>
          <p:spPr>
            <a:xfrm>
              <a:off x="4884174" y="6221361"/>
              <a:ext cx="1219200" cy="381000"/>
            </a:xfrm>
            <a:prstGeom prst="rect">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lang="en-US" dirty="0"/>
                <a:t>2.99</a:t>
              </a:r>
            </a:p>
          </p:txBody>
        </p:sp>
        <p:cxnSp>
          <p:nvCxnSpPr>
            <p:cNvPr id="12" name="Straight Arrow Connector 11">
              <a:extLst>
                <a:ext uri="{FF2B5EF4-FFF2-40B4-BE49-F238E27FC236}">
                  <a16:creationId xmlns:a16="http://schemas.microsoft.com/office/drawing/2014/main" id="{4E5177E6-6531-C12E-215F-8739E9AFF43C}"/>
                </a:ext>
              </a:extLst>
            </p:cNvPr>
            <p:cNvCxnSpPr>
              <a:endCxn id="9" idx="1"/>
            </p:cNvCxnSpPr>
            <p:nvPr/>
          </p:nvCxnSpPr>
          <p:spPr>
            <a:xfrm flipV="1">
              <a:off x="4259827" y="5551539"/>
              <a:ext cx="624347" cy="11061"/>
            </a:xfrm>
            <a:prstGeom prst="straightConnector1">
              <a:avLst/>
            </a:prstGeom>
            <a:ln>
              <a:tailEnd type="triangle"/>
            </a:ln>
          </p:spPr>
          <p:style>
            <a:lnRef idx="3">
              <a:schemeClr val="accent2"/>
            </a:lnRef>
            <a:fillRef idx="0">
              <a:schemeClr val="accent2"/>
            </a:fillRef>
            <a:effectRef idx="2">
              <a:schemeClr val="accent2"/>
            </a:effectRef>
            <a:fontRef idx="minor">
              <a:schemeClr val="tx1"/>
            </a:fontRef>
          </p:style>
        </p:cxnSp>
        <p:cxnSp>
          <p:nvCxnSpPr>
            <p:cNvPr id="13" name="Straight Arrow Connector 12">
              <a:extLst>
                <a:ext uri="{FF2B5EF4-FFF2-40B4-BE49-F238E27FC236}">
                  <a16:creationId xmlns:a16="http://schemas.microsoft.com/office/drawing/2014/main" id="{DF7CE95D-05ED-E7F3-F356-40374A716315}"/>
                </a:ext>
              </a:extLst>
            </p:cNvPr>
            <p:cNvCxnSpPr/>
            <p:nvPr/>
          </p:nvCxnSpPr>
          <p:spPr>
            <a:xfrm flipV="1">
              <a:off x="4259827" y="5968796"/>
              <a:ext cx="624347" cy="11061"/>
            </a:xfrm>
            <a:prstGeom prst="straightConnector1">
              <a:avLst/>
            </a:prstGeom>
            <a:ln>
              <a:tailEnd type="triangle"/>
            </a:ln>
          </p:spPr>
          <p:style>
            <a:lnRef idx="3">
              <a:schemeClr val="accent2"/>
            </a:lnRef>
            <a:fillRef idx="0">
              <a:schemeClr val="accent2"/>
            </a:fillRef>
            <a:effectRef idx="2">
              <a:schemeClr val="accent2"/>
            </a:effectRef>
            <a:fontRef idx="minor">
              <a:schemeClr val="tx1"/>
            </a:fontRef>
          </p:style>
        </p:cxnSp>
        <p:cxnSp>
          <p:nvCxnSpPr>
            <p:cNvPr id="14" name="Straight Arrow Connector 13">
              <a:extLst>
                <a:ext uri="{FF2B5EF4-FFF2-40B4-BE49-F238E27FC236}">
                  <a16:creationId xmlns:a16="http://schemas.microsoft.com/office/drawing/2014/main" id="{53BEDC12-0B66-0524-7DC8-D3626BC1F64D}"/>
                </a:ext>
              </a:extLst>
            </p:cNvPr>
            <p:cNvCxnSpPr/>
            <p:nvPr/>
          </p:nvCxnSpPr>
          <p:spPr>
            <a:xfrm flipV="1">
              <a:off x="4259827" y="6411861"/>
              <a:ext cx="624347" cy="11061"/>
            </a:xfrm>
            <a:prstGeom prst="straightConnector1">
              <a:avLst/>
            </a:prstGeom>
            <a:ln>
              <a:tailEnd type="triangle"/>
            </a:ln>
          </p:spPr>
          <p:style>
            <a:lnRef idx="3">
              <a:schemeClr val="accent2"/>
            </a:lnRef>
            <a:fillRef idx="0">
              <a:schemeClr val="accent2"/>
            </a:fillRef>
            <a:effectRef idx="2">
              <a:schemeClr val="accent2"/>
            </a:effectRef>
            <a:fontRef idx="minor">
              <a:schemeClr val="tx1"/>
            </a:fontRef>
          </p:style>
        </p:cxnSp>
        <p:cxnSp>
          <p:nvCxnSpPr>
            <p:cNvPr id="15" name="Straight Arrow Connector 14">
              <a:extLst>
                <a:ext uri="{FF2B5EF4-FFF2-40B4-BE49-F238E27FC236}">
                  <a16:creationId xmlns:a16="http://schemas.microsoft.com/office/drawing/2014/main" id="{80741B6E-DFD6-3D25-DEDE-DB12CF4E3DAE}"/>
                </a:ext>
              </a:extLst>
            </p:cNvPr>
            <p:cNvCxnSpPr>
              <a:cxnSpLocks/>
            </p:cNvCxnSpPr>
            <p:nvPr/>
          </p:nvCxnSpPr>
          <p:spPr>
            <a:xfrm>
              <a:off x="2416280" y="5540478"/>
              <a:ext cx="460885" cy="0"/>
            </a:xfrm>
            <a:prstGeom prst="straightConnector1">
              <a:avLst/>
            </a:prstGeom>
            <a:ln>
              <a:tailEnd type="triangle"/>
            </a:ln>
          </p:spPr>
          <p:style>
            <a:lnRef idx="3">
              <a:schemeClr val="accent2"/>
            </a:lnRef>
            <a:fillRef idx="0">
              <a:schemeClr val="accent2"/>
            </a:fillRef>
            <a:effectRef idx="2">
              <a:schemeClr val="accent2"/>
            </a:effectRef>
            <a:fontRef idx="minor">
              <a:schemeClr val="tx1"/>
            </a:fontRef>
          </p:style>
        </p:cxnSp>
        <p:sp>
          <p:nvSpPr>
            <p:cNvPr id="16" name="TextBox 15">
              <a:extLst>
                <a:ext uri="{FF2B5EF4-FFF2-40B4-BE49-F238E27FC236}">
                  <a16:creationId xmlns:a16="http://schemas.microsoft.com/office/drawing/2014/main" id="{EC6A76B3-6444-A49C-A79F-3BB5FF278D11}"/>
                </a:ext>
              </a:extLst>
            </p:cNvPr>
            <p:cNvSpPr txBox="1"/>
            <p:nvPr/>
          </p:nvSpPr>
          <p:spPr>
            <a:xfrm>
              <a:off x="1370267" y="5361039"/>
              <a:ext cx="1095172" cy="369332"/>
            </a:xfrm>
            <a:prstGeom prst="rect">
              <a:avLst/>
            </a:prstGeom>
            <a:noFill/>
          </p:spPr>
          <p:txBody>
            <a:bodyPr wrap="none" rtlCol="0">
              <a:spAutoFit/>
            </a:bodyPr>
            <a:lstStyle/>
            <a:p>
              <a:r>
                <a:rPr lang="en-US" dirty="0" err="1"/>
                <a:t>price_list</a:t>
              </a:r>
              <a:endParaRPr lang="en-US" dirty="0"/>
            </a:p>
          </p:txBody>
        </p:sp>
      </p:grpSp>
      <p:sp>
        <p:nvSpPr>
          <p:cNvPr id="19" name="TextBox 18">
            <a:extLst>
              <a:ext uri="{FF2B5EF4-FFF2-40B4-BE49-F238E27FC236}">
                <a16:creationId xmlns:a16="http://schemas.microsoft.com/office/drawing/2014/main" id="{93C3061F-D4DC-D86F-3799-AA0D40FBC238}"/>
              </a:ext>
            </a:extLst>
          </p:cNvPr>
          <p:cNvSpPr txBox="1"/>
          <p:nvPr/>
        </p:nvSpPr>
        <p:spPr>
          <a:xfrm>
            <a:off x="1042546" y="4334470"/>
            <a:ext cx="6250429" cy="646331"/>
          </a:xfrm>
          <a:prstGeom prst="rect">
            <a:avLst/>
          </a:prstGeom>
        </p:spPr>
        <p:style>
          <a:lnRef idx="2">
            <a:schemeClr val="accent2"/>
          </a:lnRef>
          <a:fillRef idx="1">
            <a:schemeClr val="lt1"/>
          </a:fillRef>
          <a:effectRef idx="0">
            <a:schemeClr val="accent2"/>
          </a:effectRef>
          <a:fontRef idx="minor">
            <a:schemeClr val="dk1"/>
          </a:fontRef>
        </p:style>
        <p:txBody>
          <a:bodyPr wrap="none" rtlCol="0">
            <a:spAutoFit/>
          </a:bodyPr>
          <a:lstStyle/>
          <a:p>
            <a:r>
              <a:rPr lang="en-US" dirty="0">
                <a:latin typeface="Courier" pitchFamily="2" charset="0"/>
              </a:rPr>
              <a:t>if "apple" in </a:t>
            </a:r>
            <a:r>
              <a:rPr lang="en-US" dirty="0" err="1">
                <a:latin typeface="Courier" pitchFamily="2" charset="0"/>
              </a:rPr>
              <a:t>prices.keys</a:t>
            </a:r>
            <a:r>
              <a:rPr lang="en-US" dirty="0">
                <a:latin typeface="Courier" pitchFamily="2" charset="0"/>
              </a:rPr>
              <a:t>():</a:t>
            </a:r>
          </a:p>
          <a:p>
            <a:r>
              <a:rPr lang="en-US" dirty="0">
                <a:latin typeface="Courier" pitchFamily="2" charset="0"/>
              </a:rPr>
              <a:t>    print("The price of an apple is", price)</a:t>
            </a:r>
          </a:p>
        </p:txBody>
      </p:sp>
    </p:spTree>
    <p:extLst>
      <p:ext uri="{BB962C8B-B14F-4D97-AF65-F5344CB8AC3E}">
        <p14:creationId xmlns:p14="http://schemas.microsoft.com/office/powerpoint/2010/main" val="40787088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5" end="5"/>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6" end="6"/>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animBg="1"/>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larity">
  <a:themeElements>
    <a:clrScheme name="AExam">
      <a:dk1>
        <a:sysClr val="windowText" lastClr="000000"/>
      </a:dk1>
      <a:lt1>
        <a:sysClr val="window" lastClr="FFFFFF"/>
      </a:lt1>
      <a:dk2>
        <a:srgbClr val="000000"/>
      </a:dk2>
      <a:lt2>
        <a:srgbClr val="A5A5A5"/>
      </a:lt2>
      <a:accent1>
        <a:srgbClr val="A5A5A5"/>
      </a:accent1>
      <a:accent2>
        <a:srgbClr val="0070C0"/>
      </a:accent2>
      <a:accent3>
        <a:srgbClr val="00B050"/>
      </a:accent3>
      <a:accent4>
        <a:srgbClr val="FF0000"/>
      </a:accent4>
      <a:accent5>
        <a:srgbClr val="FFFFFF"/>
      </a:accent5>
      <a:accent6>
        <a:srgbClr val="FFFFFF"/>
      </a:accent6>
      <a:hlink>
        <a:srgbClr val="0070C0"/>
      </a:hlink>
      <a:folHlink>
        <a:srgbClr val="002060"/>
      </a:folHlink>
    </a:clrScheme>
    <a:fontScheme name="Office Classic 2">
      <a:maj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larity">
      <a:fillStyleLst>
        <a:solidFill>
          <a:schemeClr val="phClr"/>
        </a:solidFill>
        <a:gradFill rotWithShape="1">
          <a:gsLst>
            <a:gs pos="0">
              <a:schemeClr val="phClr">
                <a:tint val="50000"/>
                <a:shade val="86000"/>
                <a:satMod val="140000"/>
              </a:schemeClr>
            </a:gs>
            <a:gs pos="45000">
              <a:schemeClr val="phClr">
                <a:tint val="48000"/>
                <a:satMod val="150000"/>
              </a:schemeClr>
            </a:gs>
            <a:gs pos="100000">
              <a:schemeClr val="phClr">
                <a:tint val="28000"/>
                <a:satMod val="160000"/>
              </a:schemeClr>
            </a:gs>
          </a:gsLst>
          <a:path path="circle">
            <a:fillToRect l="100000" t="100000" r="100000" b="100000"/>
          </a:path>
        </a:gradFill>
        <a:gradFill rotWithShape="1">
          <a:gsLst>
            <a:gs pos="0">
              <a:schemeClr val="phClr">
                <a:shade val="70000"/>
                <a:satMod val="150000"/>
              </a:schemeClr>
            </a:gs>
            <a:gs pos="34000">
              <a:schemeClr val="phClr">
                <a:shade val="70000"/>
                <a:satMod val="140000"/>
              </a:schemeClr>
            </a:gs>
            <a:gs pos="70000">
              <a:schemeClr val="phClr">
                <a:tint val="100000"/>
                <a:shade val="90000"/>
                <a:satMod val="140000"/>
              </a:schemeClr>
            </a:gs>
            <a:gs pos="100000">
              <a:schemeClr val="phClr">
                <a:tint val="100000"/>
                <a:shade val="100000"/>
                <a:satMod val="100000"/>
              </a:schemeClr>
            </a:gs>
          </a:gsLst>
          <a:path path="circle">
            <a:fillToRect l="100000" t="100000" r="100000" b="100000"/>
          </a:path>
        </a:gradFill>
      </a:fillStyleLst>
      <a:lnStyleLst>
        <a:ln w="9525" cap="flat" cmpd="sng" algn="ctr">
          <a:solidFill>
            <a:schemeClr val="phClr"/>
          </a:solidFill>
          <a:prstDash val="solid"/>
        </a:ln>
        <a:ln w="26425" cap="flat" cmpd="sng" algn="ctr">
          <a:solidFill>
            <a:schemeClr val="phClr"/>
          </a:solidFill>
          <a:prstDash val="solid"/>
        </a:ln>
        <a:ln w="4445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38100" dist="25400" dir="2700000" algn="br" rotWithShape="0">
              <a:srgbClr val="000000">
                <a:alpha val="60000"/>
              </a:srgbClr>
            </a:outerShdw>
          </a:effectLst>
          <a:scene3d>
            <a:camera prst="orthographicFront">
              <a:rot lat="0" lon="0" rev="0"/>
            </a:camera>
            <a:lightRig rig="balanced" dir="t">
              <a:rot lat="0" lon="0" rev="5100000"/>
            </a:lightRig>
          </a:scene3d>
          <a:sp3d contourW="6350">
            <a:bevelT w="29210" h="12700"/>
            <a:contourClr>
              <a:schemeClr val="phClr">
                <a:shade val="30000"/>
                <a:satMod val="130000"/>
              </a:schemeClr>
            </a:contourClr>
          </a:sp3d>
        </a:effectStyle>
      </a:effectStyleLst>
      <a:bgFillStyleLst>
        <a:solidFill>
          <a:schemeClr val="phClr"/>
        </a:solidFill>
        <a:gradFill rotWithShape="1">
          <a:gsLst>
            <a:gs pos="0">
              <a:schemeClr val="phClr">
                <a:tint val="85000"/>
                <a:satMod val="180000"/>
              </a:schemeClr>
            </a:gs>
            <a:gs pos="40000">
              <a:schemeClr val="phClr">
                <a:tint val="95000"/>
                <a:shade val="85000"/>
                <a:satMod val="150000"/>
              </a:schemeClr>
            </a:gs>
            <a:gs pos="100000">
              <a:schemeClr val="phClr">
                <a:shade val="45000"/>
                <a:satMod val="200000"/>
              </a:schemeClr>
            </a:gs>
          </a:gsLst>
          <a:lin ang="5400000" scaled="0"/>
        </a:gradFill>
        <a:blipFill rotWithShape="1">
          <a:blip xmlns:r="http://schemas.openxmlformats.org/officeDocument/2006/relationships" r:embed="rId1">
            <a:duotone>
              <a:schemeClr val="phClr">
                <a:shade val="55000"/>
              </a:schemeClr>
              <a:schemeClr val="phClr">
                <a:tint val="97000"/>
                <a:satMod val="95000"/>
              </a:schemeClr>
            </a:duotone>
          </a:blip>
          <a:tile tx="0" ty="0" sx="70000" sy="70000" flip="none" algn="tl"/>
        </a:blipFill>
      </a:bgFillStyleLst>
    </a:fmtScheme>
  </a:themeElements>
  <a:objectDefaults/>
  <a:extraClrSchemeLst/>
  <a:extLst>
    <a:ext uri="{05A4C25C-085E-4340-85A3-A5531E510DB2}">
      <thm15:themeFamily xmlns:thm15="http://schemas.microsoft.com/office/thememl/2012/main" name="Presentation3" id="{6495FFB3-5D92-074E-B89D-542AE82BF1BE}" vid="{19B8E867-9DEE-184C-A40C-B4D7506C621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AExam</Template>
  <TotalTime>24397</TotalTime>
  <Words>1367</Words>
  <Application>Microsoft Macintosh PowerPoint</Application>
  <PresentationFormat>On-screen Show (4:3)</PresentationFormat>
  <Paragraphs>197</Paragraphs>
  <Slides>18</Slides>
  <Notes>6</Notes>
  <HiddenSlides>1</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18</vt:i4>
      </vt:variant>
    </vt:vector>
  </HeadingPairs>
  <TitlesOfParts>
    <vt:vector size="22" baseType="lpstr">
      <vt:lpstr>Arial</vt:lpstr>
      <vt:lpstr>Calibri</vt:lpstr>
      <vt:lpstr>Courier</vt:lpstr>
      <vt:lpstr>Clarity</vt:lpstr>
      <vt:lpstr>Lecture 17: Dictionaries</vt:lpstr>
      <vt:lpstr>Example: Processing files</vt:lpstr>
      <vt:lpstr>Dictionaries</vt:lpstr>
      <vt:lpstr>Creating Dictionaries</vt:lpstr>
      <vt:lpstr>Accessing Dictionary Elements</vt:lpstr>
      <vt:lpstr>Accessing all Dictionary Elements</vt:lpstr>
      <vt:lpstr>Example</vt:lpstr>
      <vt:lpstr>Exercise 1</vt:lpstr>
      <vt:lpstr>Checking for Dictionary Elements</vt:lpstr>
      <vt:lpstr>Exercise 2</vt:lpstr>
      <vt:lpstr>Modifying Dictionaries</vt:lpstr>
      <vt:lpstr>Example</vt:lpstr>
      <vt:lpstr>Exercise 3</vt:lpstr>
      <vt:lpstr>Exercise: Merge</vt:lpstr>
      <vt:lpstr>Dictionary Operations</vt:lpstr>
      <vt:lpstr>Lists, dictionaries</vt:lpstr>
      <vt:lpstr>Example: Word Count</vt:lpstr>
      <vt:lpstr>Example: Word Count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Lecture 2: Operators and Variables</dc:title>
  <dc:creator>eleanor@cs.cornell.edu</dc:creator>
  <cp:lastModifiedBy>Eleanor Birrell</cp:lastModifiedBy>
  <cp:revision>169</cp:revision>
  <cp:lastPrinted>2023-11-08T18:21:51Z</cp:lastPrinted>
  <dcterms:created xsi:type="dcterms:W3CDTF">2018-09-03T23:44:07Z</dcterms:created>
  <dcterms:modified xsi:type="dcterms:W3CDTF">2023-11-15T16:49:49Z</dcterms:modified>
</cp:coreProperties>
</file>