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56" r:id="rId2"/>
    <p:sldId id="504" r:id="rId3"/>
    <p:sldId id="265" r:id="rId4"/>
    <p:sldId id="388" r:id="rId5"/>
    <p:sldId id="486" r:id="rId6"/>
    <p:sldId id="490" r:id="rId7"/>
    <p:sldId id="487" r:id="rId8"/>
    <p:sldId id="492" r:id="rId9"/>
    <p:sldId id="493" r:id="rId10"/>
    <p:sldId id="502" r:id="rId11"/>
    <p:sldId id="494" r:id="rId12"/>
    <p:sldId id="485" r:id="rId13"/>
    <p:sldId id="503" r:id="rId14"/>
    <p:sldId id="491" r:id="rId15"/>
    <p:sldId id="488" r:id="rId16"/>
    <p:sldId id="496" r:id="rId17"/>
    <p:sldId id="497" r:id="rId18"/>
    <p:sldId id="501" r:id="rId19"/>
    <p:sldId id="499" r:id="rId20"/>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userDrawn="1">
          <p15:clr>
            <a:srgbClr val="A4A3A4"/>
          </p15:clr>
        </p15:guide>
        <p15:guide id="2" pos="288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696969"/>
    <a:srgbClr val="333333"/>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098" autoAdjust="0"/>
    <p:restoredTop sz="88912" autoAdjust="0"/>
  </p:normalViewPr>
  <p:slideViewPr>
    <p:cSldViewPr>
      <p:cViewPr varScale="1">
        <p:scale>
          <a:sx n="109" d="100"/>
          <a:sy n="109" d="100"/>
        </p:scale>
        <p:origin x="1024" y="176"/>
      </p:cViewPr>
      <p:guideLst>
        <p:guide orient="horz" pos="2160"/>
        <p:guide pos="2880"/>
      </p:guideLst>
    </p:cSldViewPr>
  </p:slideViewPr>
  <p:outlineViewPr>
    <p:cViewPr>
      <p:scale>
        <a:sx n="33" d="100"/>
        <a:sy n="33" d="100"/>
      </p:scale>
      <p:origin x="36" y="16902"/>
    </p:cViewPr>
  </p:outlineViewPr>
  <p:notesTextViewPr>
    <p:cViewPr>
      <p:scale>
        <a:sx n="1" d="1"/>
        <a:sy n="1" d="1"/>
      </p:scale>
      <p:origin x="0" y="0"/>
    </p:cViewPr>
  </p:notesTextViewPr>
  <p:notesViewPr>
    <p:cSldViewPr>
      <p:cViewPr varScale="1">
        <p:scale>
          <a:sx n="56" d="100"/>
          <a:sy n="56" d="100"/>
        </p:scale>
        <p:origin x="-2886" y="-8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557F19EE-4C14-416B-9A28-3D9B2AE65E04}" type="datetimeFigureOut">
              <a:rPr lang="en-US" smtClean="0"/>
              <a:t>11/9/23</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FE47E2B7-019C-47AA-8287-AB4BD1848ED5}" type="slidenum">
              <a:rPr lang="en-US" smtClean="0"/>
              <a:t>‹#›</a:t>
            </a:fld>
            <a:endParaRPr lang="en-US"/>
          </a:p>
        </p:txBody>
      </p:sp>
    </p:spTree>
    <p:extLst>
      <p:ext uri="{BB962C8B-B14F-4D97-AF65-F5344CB8AC3E}">
        <p14:creationId xmlns:p14="http://schemas.microsoft.com/office/powerpoint/2010/main" val="3895164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88B7EBD1-2546-431F-B565-95BCA5604CC4}" type="datetimeFigureOut">
              <a:rPr lang="en-US" smtClean="0"/>
              <a:t>11/9/23</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BFE031AF-CC19-4E5A-831F-2BAAD17F6D1A}" type="slidenum">
              <a:rPr lang="en-US" smtClean="0"/>
              <a:t>‹#›</a:t>
            </a:fld>
            <a:endParaRPr lang="en-US"/>
          </a:p>
        </p:txBody>
      </p:sp>
    </p:spTree>
    <p:extLst>
      <p:ext uri="{BB962C8B-B14F-4D97-AF65-F5344CB8AC3E}">
        <p14:creationId xmlns:p14="http://schemas.microsoft.com/office/powerpoint/2010/main" val="1035186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E031AF-CC19-4E5A-831F-2BAAD17F6D1A}" type="slidenum">
              <a:rPr lang="en-US" smtClean="0"/>
              <a:t>1</a:t>
            </a:fld>
            <a:endParaRPr lang="en-US"/>
          </a:p>
        </p:txBody>
      </p:sp>
    </p:spTree>
    <p:extLst>
      <p:ext uri="{BB962C8B-B14F-4D97-AF65-F5344CB8AC3E}">
        <p14:creationId xmlns:p14="http://schemas.microsoft.com/office/powerpoint/2010/main" val="1538130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can go wrong?</a:t>
            </a:r>
          </a:p>
        </p:txBody>
      </p:sp>
      <p:sp>
        <p:nvSpPr>
          <p:cNvPr id="4" name="Slide Number Placeholder 3"/>
          <p:cNvSpPr>
            <a:spLocks noGrp="1"/>
          </p:cNvSpPr>
          <p:nvPr>
            <p:ph type="sldNum" sz="quarter" idx="10"/>
          </p:nvPr>
        </p:nvSpPr>
        <p:spPr/>
        <p:txBody>
          <a:bodyPr/>
          <a:lstStyle/>
          <a:p>
            <a:fld id="{BFE031AF-CC19-4E5A-831F-2BAAD17F6D1A}" type="slidenum">
              <a:rPr lang="en-US" smtClean="0"/>
              <a:t>5</a:t>
            </a:fld>
            <a:endParaRPr lang="en-US"/>
          </a:p>
        </p:txBody>
      </p:sp>
    </p:spTree>
    <p:extLst>
      <p:ext uri="{BB962C8B-B14F-4D97-AF65-F5344CB8AC3E}">
        <p14:creationId xmlns:p14="http://schemas.microsoft.com/office/powerpoint/2010/main" val="3293719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work through example</a:t>
            </a:r>
          </a:p>
        </p:txBody>
      </p:sp>
      <p:sp>
        <p:nvSpPr>
          <p:cNvPr id="4" name="Slide Number Placeholder 3"/>
          <p:cNvSpPr>
            <a:spLocks noGrp="1"/>
          </p:cNvSpPr>
          <p:nvPr>
            <p:ph type="sldNum" sz="quarter" idx="10"/>
          </p:nvPr>
        </p:nvSpPr>
        <p:spPr/>
        <p:txBody>
          <a:bodyPr/>
          <a:lstStyle/>
          <a:p>
            <a:fld id="{BFE031AF-CC19-4E5A-831F-2BAAD17F6D1A}" type="slidenum">
              <a:rPr lang="en-US" smtClean="0"/>
              <a:t>7</a:t>
            </a:fld>
            <a:endParaRPr lang="en-US"/>
          </a:p>
        </p:txBody>
      </p:sp>
    </p:spTree>
    <p:extLst>
      <p:ext uri="{BB962C8B-B14F-4D97-AF65-F5344CB8AC3E}">
        <p14:creationId xmlns:p14="http://schemas.microsoft.com/office/powerpoint/2010/main" val="856169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work through example</a:t>
            </a:r>
          </a:p>
        </p:txBody>
      </p:sp>
      <p:sp>
        <p:nvSpPr>
          <p:cNvPr id="4" name="Slide Number Placeholder 3"/>
          <p:cNvSpPr>
            <a:spLocks noGrp="1"/>
          </p:cNvSpPr>
          <p:nvPr>
            <p:ph type="sldNum" sz="quarter" idx="10"/>
          </p:nvPr>
        </p:nvSpPr>
        <p:spPr/>
        <p:txBody>
          <a:bodyPr/>
          <a:lstStyle/>
          <a:p>
            <a:fld id="{BFE031AF-CC19-4E5A-831F-2BAAD17F6D1A}" type="slidenum">
              <a:rPr lang="en-US" smtClean="0"/>
              <a:t>11</a:t>
            </a:fld>
            <a:endParaRPr lang="en-US"/>
          </a:p>
        </p:txBody>
      </p:sp>
    </p:spTree>
    <p:extLst>
      <p:ext uri="{BB962C8B-B14F-4D97-AF65-F5344CB8AC3E}">
        <p14:creationId xmlns:p14="http://schemas.microsoft.com/office/powerpoint/2010/main" val="1158623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work through example</a:t>
            </a:r>
          </a:p>
        </p:txBody>
      </p:sp>
      <p:sp>
        <p:nvSpPr>
          <p:cNvPr id="4" name="Slide Number Placeholder 3"/>
          <p:cNvSpPr>
            <a:spLocks noGrp="1"/>
          </p:cNvSpPr>
          <p:nvPr>
            <p:ph type="sldNum" sz="quarter" idx="10"/>
          </p:nvPr>
        </p:nvSpPr>
        <p:spPr/>
        <p:txBody>
          <a:bodyPr/>
          <a:lstStyle/>
          <a:p>
            <a:fld id="{BFE031AF-CC19-4E5A-831F-2BAAD17F6D1A}" type="slidenum">
              <a:rPr lang="en-US" smtClean="0"/>
              <a:t>14</a:t>
            </a:fld>
            <a:endParaRPr lang="en-US"/>
          </a:p>
        </p:txBody>
      </p:sp>
    </p:spTree>
    <p:extLst>
      <p:ext uri="{BB962C8B-B14F-4D97-AF65-F5344CB8AC3E}">
        <p14:creationId xmlns:p14="http://schemas.microsoft.com/office/powerpoint/2010/main" val="1795432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E031AF-CC19-4E5A-831F-2BAAD17F6D1A}" type="slidenum">
              <a:rPr lang="en-US" smtClean="0"/>
              <a:t>18</a:t>
            </a:fld>
            <a:endParaRPr lang="en-US"/>
          </a:p>
        </p:txBody>
      </p:sp>
    </p:spTree>
    <p:extLst>
      <p:ext uri="{BB962C8B-B14F-4D97-AF65-F5344CB8AC3E}">
        <p14:creationId xmlns:p14="http://schemas.microsoft.com/office/powerpoint/2010/main" val="3591227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12" name="Date Placeholder 11"/>
          <p:cNvSpPr>
            <a:spLocks noGrp="1"/>
          </p:cNvSpPr>
          <p:nvPr>
            <p:ph type="dt" sz="half" idx="10"/>
          </p:nvPr>
        </p:nvSpPr>
        <p:spPr/>
        <p:txBody>
          <a:bodyPr/>
          <a:lstStyle/>
          <a:p>
            <a:fld id="{63F7437D-9C28-4485-8136-DE3C7521A7D8}" type="datetimeFigureOut">
              <a:rPr lang="en-US" smtClean="0"/>
              <a:t>11/9/23</a:t>
            </a:fld>
            <a:endParaRPr lang="en-US" dirty="0"/>
          </a:p>
        </p:txBody>
      </p:sp>
      <p:sp>
        <p:nvSpPr>
          <p:cNvPr id="13" name="Footer Placeholder 12"/>
          <p:cNvSpPr>
            <a:spLocks noGrp="1"/>
          </p:cNvSpPr>
          <p:nvPr>
            <p:ph type="ftr" sz="quarter" idx="11"/>
          </p:nvPr>
        </p:nvSpPr>
        <p:spPr/>
        <p:txBody>
          <a:bodyPr/>
          <a:lstStyle/>
          <a:p>
            <a:endParaRPr lang="en-US" dirty="0"/>
          </a:p>
        </p:txBody>
      </p:sp>
      <p:sp>
        <p:nvSpPr>
          <p:cNvPr id="14" name="Slide Number Placeholder 13"/>
          <p:cNvSpPr>
            <a:spLocks noGrp="1"/>
          </p:cNvSpPr>
          <p:nvPr>
            <p:ph type="sldNum" sz="quarter" idx="12"/>
          </p:nvPr>
        </p:nvSpPr>
        <p:spPr/>
        <p:txBody>
          <a:bodyPr/>
          <a:lstStyle/>
          <a:p>
            <a:fld id="{7EA743B4-AD12-49DE-BA27-1A16B7F35F00}"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11/9/23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F7437D-9C28-4485-8136-DE3C7521A7D8}" type="datetimeFigureOut">
              <a:rPr lang="en-US" smtClean="0"/>
              <a:t>11/9/23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11/9/23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620000" y="18288"/>
            <a:ext cx="1066800" cy="329184"/>
          </a:xfrm>
        </p:spPr>
        <p:txBody>
          <a:bodyPr/>
          <a:lstStyle/>
          <a:p>
            <a:fld id="{7EA743B4-AD12-49DE-BA27-1A16B7F35F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F7437D-9C28-4485-8136-DE3C7521A7D8}" type="datetimeFigureOut">
              <a:rPr lang="en-US" smtClean="0"/>
              <a:t>11/9/23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F7437D-9C28-4485-8136-DE3C7521A7D8}" type="datetimeFigureOut">
              <a:rPr lang="en-US" smtClean="0"/>
              <a:t>11/9/23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a:xfrm>
            <a:off x="457200" y="18288"/>
            <a:ext cx="7086600" cy="329184"/>
          </a:xfrm>
        </p:spPr>
        <p:txBody>
          <a:bodyPr/>
          <a:lstStyle>
            <a:lvl1pPr algn="l">
              <a:defRPr/>
            </a:lvl1pPr>
          </a:lstStyle>
          <a:p>
            <a:endParaRPr lang="en-US" dirty="0"/>
          </a:p>
        </p:txBody>
      </p:sp>
      <p:sp>
        <p:nvSpPr>
          <p:cNvPr id="9" name="Slide Number Placeholder 8"/>
          <p:cNvSpPr>
            <a:spLocks noGrp="1"/>
          </p:cNvSpPr>
          <p:nvPr>
            <p:ph type="sldNum" sz="quarter" idx="12"/>
          </p:nvPr>
        </p:nvSpPr>
        <p:spPr/>
        <p:txBody>
          <a:bodyPr/>
          <a:lstStyle/>
          <a:p>
            <a:fld id="{7EA743B4-AD12-49DE-BA27-1A16B7F35F00}"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F7437D-9C28-4485-8136-DE3C7521A7D8}" type="datetimeFigureOut">
              <a:rPr lang="en-US" smtClean="0"/>
              <a:t>11/9/23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7437D-9C28-4485-8136-DE3C7521A7D8}" type="datetimeFigureOut">
              <a:rPr lang="en-US" smtClean="0"/>
              <a:t>11/9/23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11/9/23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11/9/23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2250"/>
            <a:ext cx="9144000" cy="311150"/>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419100"/>
          </a:xfrm>
          <a:prstGeom prst="rect">
            <a:avLst/>
          </a:prstGeom>
          <a:gradFill flip="none" rotWithShape="1">
            <a:gsLst>
              <a:gs pos="0">
                <a:schemeClr val="accent1">
                  <a:shade val="30000"/>
                  <a:satMod val="115000"/>
                </a:schemeClr>
              </a:gs>
              <a:gs pos="80000">
                <a:schemeClr val="accent1">
                  <a:shade val="67500"/>
                  <a:satMod val="115000"/>
                </a:schemeClr>
              </a:gs>
              <a:gs pos="100000">
                <a:schemeClr val="accent1">
                  <a:shade val="100000"/>
                  <a:satMod val="11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3F7437D-9C28-4485-8136-DE3C7521A7D8}" type="datetimeFigureOut">
              <a:rPr lang="en-US" smtClean="0"/>
              <a:t>11/9/23</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EA743B4-AD12-49DE-BA27-1A16B7F35F0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7924800" cy="609600"/>
          </a:xfrm>
        </p:spPr>
        <p:txBody>
          <a:bodyPr>
            <a:normAutofit/>
          </a:bodyPr>
          <a:lstStyle/>
          <a:p>
            <a:r>
              <a:rPr lang="en-US" dirty="0"/>
              <a:t>CS 51P				       November 6, 2023</a:t>
            </a:r>
          </a:p>
        </p:txBody>
      </p:sp>
      <p:sp>
        <p:nvSpPr>
          <p:cNvPr id="2" name="Title 1"/>
          <p:cNvSpPr>
            <a:spLocks noGrp="1"/>
          </p:cNvSpPr>
          <p:nvPr>
            <p:ph type="title"/>
          </p:nvPr>
        </p:nvSpPr>
        <p:spPr>
          <a:xfrm>
            <a:off x="685800" y="2492375"/>
            <a:ext cx="8001000" cy="631825"/>
          </a:xfrm>
        </p:spPr>
        <p:txBody>
          <a:bodyPr>
            <a:normAutofit fontScale="90000"/>
          </a:bodyPr>
          <a:lstStyle/>
          <a:p>
            <a:r>
              <a:rPr lang="en-US" sz="4000" dirty="0"/>
              <a:t>Lecture </a:t>
            </a:r>
            <a:r>
              <a:rPr lang="en-US" dirty="0"/>
              <a:t>16</a:t>
            </a:r>
            <a:r>
              <a:rPr lang="en-US" sz="4000" dirty="0"/>
              <a:t>: Exceptions</a:t>
            </a:r>
          </a:p>
        </p:txBody>
      </p:sp>
      <p:sp>
        <p:nvSpPr>
          <p:cNvPr id="4" name="Title 1"/>
          <p:cNvSpPr txBox="1">
            <a:spLocks/>
          </p:cNvSpPr>
          <p:nvPr/>
        </p:nvSpPr>
        <p:spPr>
          <a:xfrm>
            <a:off x="685800" y="4643181"/>
            <a:ext cx="7848600" cy="631825"/>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en-US" sz="2400" dirty="0">
              <a:solidFill>
                <a:schemeClr val="bg2"/>
              </a:solidFill>
            </a:endParaRPr>
          </a:p>
        </p:txBody>
      </p:sp>
    </p:spTree>
    <p:extLst>
      <p:ext uri="{BB962C8B-B14F-4D97-AF65-F5344CB8AC3E}">
        <p14:creationId xmlns:p14="http://schemas.microsoft.com/office/powerpoint/2010/main" val="179727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B9B4B4B-E430-9DC8-9A1D-50E53F64E029}"/>
              </a:ext>
            </a:extLst>
          </p:cNvPr>
          <p:cNvSpPr txBox="1"/>
          <p:nvPr/>
        </p:nvSpPr>
        <p:spPr>
          <a:xfrm>
            <a:off x="990600" y="1612880"/>
            <a:ext cx="7086600" cy="34163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400" dirty="0">
                <a:latin typeface="Courier" pitchFamily="2" charset="0"/>
              </a:rPr>
              <a:t>def example2(filename):</a:t>
            </a:r>
            <a:br>
              <a:rPr lang="en-US" sz="2400" dirty="0">
                <a:latin typeface="Courier" pitchFamily="2" charset="0"/>
              </a:rPr>
            </a:br>
            <a:r>
              <a:rPr lang="en-US" sz="2400" dirty="0">
                <a:latin typeface="Courier" pitchFamily="2" charset="0"/>
              </a:rPr>
              <a:t>    s = 0</a:t>
            </a:r>
          </a:p>
          <a:p>
            <a:br>
              <a:rPr lang="en-US" sz="2400" dirty="0">
                <a:latin typeface="Courier" pitchFamily="2" charset="0"/>
              </a:rPr>
            </a:br>
            <a:r>
              <a:rPr lang="en-US" sz="2400" dirty="0">
                <a:latin typeface="Courier" pitchFamily="2" charset="0"/>
              </a:rPr>
              <a:t>    file = open(filename, "r")</a:t>
            </a:r>
            <a:br>
              <a:rPr lang="en-US" sz="2400" dirty="0">
                <a:latin typeface="Courier" pitchFamily="2" charset="0"/>
              </a:rPr>
            </a:br>
            <a:r>
              <a:rPr lang="en-US" sz="2400" dirty="0">
                <a:latin typeface="Courier" pitchFamily="2" charset="0"/>
              </a:rPr>
              <a:t>    for </a:t>
            </a:r>
            <a:r>
              <a:rPr lang="en-US" sz="2400" dirty="0" err="1">
                <a:latin typeface="Courier" pitchFamily="2" charset="0"/>
              </a:rPr>
              <a:t>i</a:t>
            </a:r>
            <a:r>
              <a:rPr lang="en-US" sz="2400" dirty="0">
                <a:latin typeface="Courier" pitchFamily="2" charset="0"/>
              </a:rPr>
              <a:t> in file:</a:t>
            </a:r>
            <a:br>
              <a:rPr lang="en-US" sz="2400" dirty="0">
                <a:latin typeface="Courier" pitchFamily="2" charset="0"/>
              </a:rPr>
            </a:br>
            <a:r>
              <a:rPr lang="en-US" sz="2400" dirty="0">
                <a:latin typeface="Courier" pitchFamily="2" charset="0"/>
              </a:rPr>
              <a:t>        s = s + int(</a:t>
            </a:r>
            <a:r>
              <a:rPr lang="en-US" sz="2400" dirty="0" err="1">
                <a:latin typeface="Courier" pitchFamily="2" charset="0"/>
              </a:rPr>
              <a:t>i</a:t>
            </a:r>
            <a:r>
              <a:rPr lang="en-US" sz="2400" dirty="0">
                <a:latin typeface="Courier" pitchFamily="2" charset="0"/>
              </a:rPr>
              <a:t>)</a:t>
            </a:r>
            <a:br>
              <a:rPr lang="en-US" sz="2400" dirty="0">
                <a:latin typeface="Courier" pitchFamily="2" charset="0"/>
              </a:rPr>
            </a:br>
            <a:r>
              <a:rPr lang="en-US" sz="2400" dirty="0">
                <a:latin typeface="Courier" pitchFamily="2" charset="0"/>
              </a:rPr>
              <a:t>    </a:t>
            </a:r>
            <a:r>
              <a:rPr lang="en-US" sz="2400" dirty="0" err="1">
                <a:latin typeface="Courier" pitchFamily="2" charset="0"/>
              </a:rPr>
              <a:t>file.close</a:t>
            </a:r>
            <a:r>
              <a:rPr lang="en-US" sz="2400" dirty="0">
                <a:latin typeface="Courier" pitchFamily="2" charset="0"/>
              </a:rPr>
              <a:t>()</a:t>
            </a:r>
          </a:p>
          <a:p>
            <a:br>
              <a:rPr lang="en-US" sz="2400" dirty="0">
                <a:latin typeface="Courier" pitchFamily="2" charset="0"/>
              </a:rPr>
            </a:br>
            <a:r>
              <a:rPr lang="en-US" sz="2400" dirty="0">
                <a:latin typeface="Courier" pitchFamily="2" charset="0"/>
              </a:rPr>
              <a:t>    return s</a:t>
            </a:r>
          </a:p>
        </p:txBody>
      </p:sp>
      <p:sp>
        <p:nvSpPr>
          <p:cNvPr id="2" name="Title 1">
            <a:extLst>
              <a:ext uri="{FF2B5EF4-FFF2-40B4-BE49-F238E27FC236}">
                <a16:creationId xmlns:a16="http://schemas.microsoft.com/office/drawing/2014/main" id="{E8A01EED-4D28-9F0B-68EF-A6D50AB97CE4}"/>
              </a:ext>
            </a:extLst>
          </p:cNvPr>
          <p:cNvSpPr>
            <a:spLocks noGrp="1"/>
          </p:cNvSpPr>
          <p:nvPr>
            <p:ph type="title"/>
          </p:nvPr>
        </p:nvSpPr>
        <p:spPr/>
        <p:txBody>
          <a:bodyPr/>
          <a:lstStyle/>
          <a:p>
            <a:r>
              <a:rPr lang="en-US" dirty="0"/>
              <a:t>Example: Exception Handling</a:t>
            </a:r>
          </a:p>
        </p:txBody>
      </p:sp>
      <p:sp>
        <p:nvSpPr>
          <p:cNvPr id="4" name="TextBox 3">
            <a:extLst>
              <a:ext uri="{FF2B5EF4-FFF2-40B4-BE49-F238E27FC236}">
                <a16:creationId xmlns:a16="http://schemas.microsoft.com/office/drawing/2014/main" id="{6337D7F0-FA97-AC4F-B343-6CB3EA2D6211}"/>
              </a:ext>
            </a:extLst>
          </p:cNvPr>
          <p:cNvSpPr txBox="1"/>
          <p:nvPr/>
        </p:nvSpPr>
        <p:spPr>
          <a:xfrm>
            <a:off x="990600" y="1612880"/>
            <a:ext cx="7086600" cy="489364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400" dirty="0">
                <a:latin typeface="Courier" pitchFamily="2" charset="0"/>
              </a:rPr>
              <a:t>def exception_v0(filename):</a:t>
            </a:r>
            <a:br>
              <a:rPr lang="en-US" sz="2400" dirty="0">
                <a:latin typeface="Courier" pitchFamily="2" charset="0"/>
              </a:rPr>
            </a:br>
            <a:r>
              <a:rPr lang="en-US" sz="2400" dirty="0">
                <a:latin typeface="Courier" pitchFamily="2" charset="0"/>
              </a:rPr>
              <a:t>    s = 0</a:t>
            </a:r>
          </a:p>
          <a:p>
            <a:endParaRPr lang="en-US" sz="2400" dirty="0">
              <a:latin typeface="Courier" pitchFamily="2" charset="0"/>
            </a:endParaRPr>
          </a:p>
          <a:p>
            <a:r>
              <a:rPr lang="en-US" sz="2400" dirty="0">
                <a:latin typeface="Courier" pitchFamily="2" charset="0"/>
              </a:rPr>
              <a:t>    try:</a:t>
            </a:r>
            <a:br>
              <a:rPr lang="en-US" sz="2400" dirty="0">
                <a:latin typeface="Courier" pitchFamily="2" charset="0"/>
              </a:rPr>
            </a:br>
            <a:r>
              <a:rPr lang="en-US" sz="2400" dirty="0">
                <a:latin typeface="Courier" pitchFamily="2" charset="0"/>
              </a:rPr>
              <a:t>        file = open(filename, "r")</a:t>
            </a:r>
          </a:p>
          <a:p>
            <a:r>
              <a:rPr lang="en-US" sz="2400" dirty="0">
                <a:latin typeface="Courier" pitchFamily="2" charset="0"/>
              </a:rPr>
              <a:t>        for </a:t>
            </a:r>
            <a:r>
              <a:rPr lang="en-US" sz="2400" dirty="0" err="1">
                <a:latin typeface="Courier" pitchFamily="2" charset="0"/>
              </a:rPr>
              <a:t>i</a:t>
            </a:r>
            <a:r>
              <a:rPr lang="en-US" sz="2400" dirty="0">
                <a:latin typeface="Courier" pitchFamily="2" charset="0"/>
              </a:rPr>
              <a:t> in file:</a:t>
            </a:r>
            <a:br>
              <a:rPr lang="en-US" sz="2400" dirty="0">
                <a:latin typeface="Courier" pitchFamily="2" charset="0"/>
              </a:rPr>
            </a:br>
            <a:r>
              <a:rPr lang="en-US" sz="2400" dirty="0">
                <a:latin typeface="Courier" pitchFamily="2" charset="0"/>
              </a:rPr>
              <a:t>            s = s + int(</a:t>
            </a:r>
            <a:r>
              <a:rPr lang="en-US" sz="2400" dirty="0" err="1">
                <a:latin typeface="Courier" pitchFamily="2" charset="0"/>
              </a:rPr>
              <a:t>i</a:t>
            </a:r>
            <a:r>
              <a:rPr lang="en-US" sz="2400" dirty="0">
                <a:latin typeface="Courier" pitchFamily="2" charset="0"/>
              </a:rPr>
              <a:t>)</a:t>
            </a:r>
            <a:br>
              <a:rPr lang="en-US" sz="2400" dirty="0">
                <a:latin typeface="Courier" pitchFamily="2" charset="0"/>
              </a:rPr>
            </a:br>
            <a:r>
              <a:rPr lang="en-US" sz="2400" dirty="0">
                <a:latin typeface="Courier" pitchFamily="2" charset="0"/>
              </a:rPr>
              <a:t>        </a:t>
            </a:r>
            <a:r>
              <a:rPr lang="en-US" sz="2400" dirty="0" err="1">
                <a:latin typeface="Courier" pitchFamily="2" charset="0"/>
              </a:rPr>
              <a:t>file.close</a:t>
            </a:r>
            <a:r>
              <a:rPr lang="en-US" sz="2400" dirty="0">
                <a:latin typeface="Courier" pitchFamily="2" charset="0"/>
              </a:rPr>
              <a:t>()</a:t>
            </a:r>
          </a:p>
          <a:p>
            <a:r>
              <a:rPr lang="en-US" sz="2400" dirty="0">
                <a:latin typeface="Courier" pitchFamily="2" charset="0"/>
              </a:rPr>
              <a:t>    except: </a:t>
            </a:r>
          </a:p>
          <a:p>
            <a:r>
              <a:rPr lang="en-US" sz="2400" dirty="0">
                <a:latin typeface="Courier" pitchFamily="2" charset="0"/>
              </a:rPr>
              <a:t>        print("An error occurred")</a:t>
            </a:r>
          </a:p>
          <a:p>
            <a:r>
              <a:rPr lang="en-US" sz="2400" dirty="0">
                <a:latin typeface="Courier" pitchFamily="2" charset="0"/>
              </a:rPr>
              <a:t>        s = -1</a:t>
            </a:r>
            <a:br>
              <a:rPr lang="en-US" sz="2400" dirty="0">
                <a:latin typeface="Courier" pitchFamily="2" charset="0"/>
              </a:rPr>
            </a:br>
            <a:r>
              <a:rPr lang="en-US" sz="2400" dirty="0">
                <a:latin typeface="Courier" pitchFamily="2" charset="0"/>
              </a:rPr>
              <a:t>    </a:t>
            </a:r>
            <a:br>
              <a:rPr lang="en-US" sz="2400" dirty="0">
                <a:latin typeface="Courier" pitchFamily="2" charset="0"/>
              </a:rPr>
            </a:br>
            <a:r>
              <a:rPr lang="en-US" sz="2400" dirty="0">
                <a:latin typeface="Courier" pitchFamily="2" charset="0"/>
              </a:rPr>
              <a:t>    print(s)</a:t>
            </a:r>
          </a:p>
        </p:txBody>
      </p:sp>
    </p:spTree>
    <p:extLst>
      <p:ext uri="{BB962C8B-B14F-4D97-AF65-F5344CB8AC3E}">
        <p14:creationId xmlns:p14="http://schemas.microsoft.com/office/powerpoint/2010/main" val="3780653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12EB4-105C-4D49-ABDF-4BAC7536EC8A}"/>
              </a:ext>
            </a:extLst>
          </p:cNvPr>
          <p:cNvSpPr>
            <a:spLocks noGrp="1"/>
          </p:cNvSpPr>
          <p:nvPr>
            <p:ph type="title"/>
          </p:nvPr>
        </p:nvSpPr>
        <p:spPr/>
        <p:txBody>
          <a:bodyPr/>
          <a:lstStyle/>
          <a:p>
            <a:r>
              <a:rPr lang="en-US" dirty="0"/>
              <a:t>Handling Multiple Exceptions</a:t>
            </a:r>
          </a:p>
        </p:txBody>
      </p:sp>
      <p:sp>
        <p:nvSpPr>
          <p:cNvPr id="3" name="Content Placeholder 2">
            <a:extLst>
              <a:ext uri="{FF2B5EF4-FFF2-40B4-BE49-F238E27FC236}">
                <a16:creationId xmlns:a16="http://schemas.microsoft.com/office/drawing/2014/main" id="{45B95BA4-376A-714D-85A1-D14958528A3F}"/>
              </a:ext>
            </a:extLst>
          </p:cNvPr>
          <p:cNvSpPr>
            <a:spLocks noGrp="1"/>
          </p:cNvSpPr>
          <p:nvPr>
            <p:ph idx="1"/>
          </p:nvPr>
        </p:nvSpPr>
        <p:spPr/>
        <p:txBody>
          <a:bodyPr/>
          <a:lstStyle/>
          <a:p>
            <a:r>
              <a:rPr lang="en-US"/>
              <a:t>A flexible mechanism for handling errors</a:t>
            </a:r>
          </a:p>
        </p:txBody>
      </p:sp>
      <p:sp>
        <p:nvSpPr>
          <p:cNvPr id="4" name="Content Placeholder 2">
            <a:extLst>
              <a:ext uri="{FF2B5EF4-FFF2-40B4-BE49-F238E27FC236}">
                <a16:creationId xmlns:a16="http://schemas.microsoft.com/office/drawing/2014/main" id="{7F237592-BAFB-2441-847C-ABFD39A8A134}"/>
              </a:ext>
            </a:extLst>
          </p:cNvPr>
          <p:cNvSpPr txBox="1">
            <a:spLocks/>
          </p:cNvSpPr>
          <p:nvPr/>
        </p:nvSpPr>
        <p:spPr>
          <a:xfrm>
            <a:off x="685800" y="2278546"/>
            <a:ext cx="6934200" cy="18669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a:latin typeface="Courier" pitchFamily="2" charset="0"/>
              </a:rPr>
              <a:t>try:</a:t>
            </a:r>
            <a:br>
              <a:rPr lang="en-US">
                <a:latin typeface="Courier" pitchFamily="2" charset="0"/>
              </a:rPr>
            </a:br>
            <a:r>
              <a:rPr lang="en-US">
                <a:latin typeface="Courier" pitchFamily="2" charset="0"/>
              </a:rPr>
              <a:t>    </a:t>
            </a:r>
            <a:r>
              <a:rPr lang="en-US">
                <a:latin typeface="Courier" pitchFamily="2" charset="0"/>
                <a:ea typeface="Courier" charset="0"/>
                <a:cs typeface="Courier" charset="0"/>
              </a:rPr>
              <a:t># code to execute</a:t>
            </a:r>
          </a:p>
          <a:p>
            <a:pPr marL="0" indent="0">
              <a:buNone/>
            </a:pPr>
            <a:r>
              <a:rPr lang="en-US">
                <a:latin typeface="Courier" pitchFamily="2" charset="0"/>
                <a:ea typeface="Courier" charset="0"/>
                <a:cs typeface="Courier" charset="0"/>
              </a:rPr>
              <a:t>except:</a:t>
            </a:r>
          </a:p>
          <a:p>
            <a:pPr marL="0" indent="0">
              <a:buNone/>
            </a:pPr>
            <a:r>
              <a:rPr lang="en-US">
                <a:latin typeface="Courier" pitchFamily="2" charset="0"/>
                <a:ea typeface="Courier" charset="0"/>
                <a:cs typeface="Courier" charset="0"/>
              </a:rPr>
              <a:t>    # what to do if there's an error</a:t>
            </a:r>
          </a:p>
          <a:p>
            <a:pPr marL="0" indent="0">
              <a:buNone/>
            </a:pPr>
            <a:r>
              <a:rPr lang="en-US">
                <a:latin typeface="Courier" pitchFamily="2" charset="0"/>
                <a:ea typeface="Courier" charset="0"/>
                <a:cs typeface="Courier" charset="0"/>
              </a:rPr>
              <a:t>    </a:t>
            </a:r>
            <a:br>
              <a:rPr lang="en-US">
                <a:latin typeface="Courier" pitchFamily="2" charset="0"/>
                <a:ea typeface="Courier" charset="0"/>
                <a:cs typeface="Courier" charset="0"/>
              </a:rPr>
            </a:br>
            <a:endParaRPr lang="en-US">
              <a:latin typeface="Courier" pitchFamily="2" charset="0"/>
              <a:ea typeface="Courier" charset="0"/>
              <a:cs typeface="Courier" charset="0"/>
            </a:endParaRPr>
          </a:p>
        </p:txBody>
      </p:sp>
      <p:sp>
        <p:nvSpPr>
          <p:cNvPr id="5" name="Content Placeholder 2">
            <a:extLst>
              <a:ext uri="{FF2B5EF4-FFF2-40B4-BE49-F238E27FC236}">
                <a16:creationId xmlns:a16="http://schemas.microsoft.com/office/drawing/2014/main" id="{F151BC38-2ED0-CE42-B1D6-EF1BA9C054A4}"/>
              </a:ext>
            </a:extLst>
          </p:cNvPr>
          <p:cNvSpPr txBox="1">
            <a:spLocks/>
          </p:cNvSpPr>
          <p:nvPr/>
        </p:nvSpPr>
        <p:spPr>
          <a:xfrm>
            <a:off x="1066800" y="2606123"/>
            <a:ext cx="6934200" cy="27051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a:latin typeface="Courier" pitchFamily="2" charset="0"/>
              </a:rPr>
              <a:t>try:</a:t>
            </a:r>
            <a:br>
              <a:rPr lang="en-US">
                <a:latin typeface="Courier" pitchFamily="2" charset="0"/>
              </a:rPr>
            </a:br>
            <a:r>
              <a:rPr lang="en-US">
                <a:latin typeface="Courier" pitchFamily="2" charset="0"/>
              </a:rPr>
              <a:t>    </a:t>
            </a:r>
            <a:r>
              <a:rPr lang="en-US">
                <a:latin typeface="Courier" pitchFamily="2" charset="0"/>
                <a:ea typeface="Courier" charset="0"/>
                <a:cs typeface="Courier" charset="0"/>
              </a:rPr>
              <a:t># code to execute</a:t>
            </a:r>
          </a:p>
          <a:p>
            <a:pPr marL="0" indent="0">
              <a:buNone/>
            </a:pPr>
            <a:r>
              <a:rPr lang="en-US">
                <a:latin typeface="Courier" pitchFamily="2" charset="0"/>
                <a:ea typeface="Courier" charset="0"/>
                <a:cs typeface="Courier" charset="0"/>
              </a:rPr>
              <a:t>except &lt;Error1&gt;:</a:t>
            </a:r>
          </a:p>
          <a:p>
            <a:pPr marL="0" indent="0">
              <a:buNone/>
            </a:pPr>
            <a:r>
              <a:rPr lang="en-US">
                <a:latin typeface="Courier" pitchFamily="2" charset="0"/>
                <a:ea typeface="Courier" charset="0"/>
                <a:cs typeface="Courier" charset="0"/>
              </a:rPr>
              <a:t>    # what to do if Error1 occurs</a:t>
            </a:r>
          </a:p>
          <a:p>
            <a:pPr marL="0" indent="0">
              <a:buNone/>
            </a:pPr>
            <a:r>
              <a:rPr lang="en-US">
                <a:latin typeface="Courier" pitchFamily="2" charset="0"/>
                <a:ea typeface="Courier" charset="0"/>
                <a:cs typeface="Courier" charset="0"/>
              </a:rPr>
              <a:t>except &lt;Error2&gt;:</a:t>
            </a:r>
          </a:p>
          <a:p>
            <a:pPr marL="0" indent="0">
              <a:buNone/>
            </a:pPr>
            <a:r>
              <a:rPr lang="en-US">
                <a:latin typeface="Courier" pitchFamily="2" charset="0"/>
                <a:ea typeface="Courier" charset="0"/>
                <a:cs typeface="Courier" charset="0"/>
              </a:rPr>
              <a:t>    # what to do if Error 2 occurs</a:t>
            </a:r>
          </a:p>
          <a:p>
            <a:pPr marL="0" indent="0">
              <a:buNone/>
            </a:pPr>
            <a:endParaRPr lang="en-US">
              <a:latin typeface="Courier" pitchFamily="2" charset="0"/>
              <a:ea typeface="Courier" charset="0"/>
              <a:cs typeface="Courier" charset="0"/>
            </a:endParaRPr>
          </a:p>
          <a:p>
            <a:pPr marL="0" indent="0">
              <a:buNone/>
            </a:pPr>
            <a:r>
              <a:rPr lang="en-US">
                <a:latin typeface="Courier" pitchFamily="2" charset="0"/>
                <a:ea typeface="Courier" charset="0"/>
                <a:cs typeface="Courier" charset="0"/>
              </a:rPr>
              <a:t>    </a:t>
            </a:r>
            <a:br>
              <a:rPr lang="en-US">
                <a:latin typeface="Courier" pitchFamily="2" charset="0"/>
                <a:ea typeface="Courier" charset="0"/>
                <a:cs typeface="Courier" charset="0"/>
              </a:rPr>
            </a:br>
            <a:endParaRPr lang="en-US">
              <a:latin typeface="Courier" pitchFamily="2" charset="0"/>
              <a:ea typeface="Courier" charset="0"/>
              <a:cs typeface="Courier" charset="0"/>
            </a:endParaRPr>
          </a:p>
        </p:txBody>
      </p:sp>
    </p:spTree>
    <p:extLst>
      <p:ext uri="{BB962C8B-B14F-4D97-AF65-F5344CB8AC3E}">
        <p14:creationId xmlns:p14="http://schemas.microsoft.com/office/powerpoint/2010/main" val="2763869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2D483EF-EA45-EE40-9D22-D984D98207AB}"/>
              </a:ext>
            </a:extLst>
          </p:cNvPr>
          <p:cNvSpPr txBox="1">
            <a:spLocks/>
          </p:cNvSpPr>
          <p:nvPr/>
        </p:nvSpPr>
        <p:spPr>
          <a:xfrm>
            <a:off x="723900" y="1524000"/>
            <a:ext cx="7696200" cy="51816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sz="2000" dirty="0">
                <a:latin typeface="Courier" pitchFamily="2" charset="0"/>
              </a:rPr>
              <a:t>def exception_v1(filename):</a:t>
            </a:r>
          </a:p>
          <a:p>
            <a:pPr marL="0" indent="0">
              <a:buNone/>
            </a:pPr>
            <a:r>
              <a:rPr lang="en-US" sz="2000" dirty="0">
                <a:latin typeface="Courier" pitchFamily="2" charset="0"/>
              </a:rPr>
              <a:t>    s = 0</a:t>
            </a:r>
          </a:p>
          <a:p>
            <a:pPr marL="0" indent="0">
              <a:buNone/>
            </a:pPr>
            <a:r>
              <a:rPr lang="en-US" sz="2000" dirty="0">
                <a:latin typeface="Courier" pitchFamily="2" charset="0"/>
              </a:rPr>
              <a:t>    try:</a:t>
            </a:r>
            <a:br>
              <a:rPr lang="en-US" sz="2000" dirty="0">
                <a:latin typeface="Courier" pitchFamily="2" charset="0"/>
              </a:rPr>
            </a:br>
            <a:r>
              <a:rPr lang="en-US" sz="2000" dirty="0">
                <a:latin typeface="Courier" pitchFamily="2" charset="0"/>
              </a:rPr>
              <a:t>    	  file = open(filename, "r")</a:t>
            </a:r>
            <a:br>
              <a:rPr lang="en-US" sz="2000" dirty="0">
                <a:latin typeface="Courier" pitchFamily="2" charset="0"/>
              </a:rPr>
            </a:br>
            <a:r>
              <a:rPr lang="en-US" sz="2000" dirty="0">
                <a:latin typeface="Courier" pitchFamily="2" charset="0"/>
              </a:rPr>
              <a:t>        for </a:t>
            </a:r>
            <a:r>
              <a:rPr lang="en-US" sz="2000" dirty="0" err="1">
                <a:latin typeface="Courier" pitchFamily="2" charset="0"/>
              </a:rPr>
              <a:t>i</a:t>
            </a:r>
            <a:r>
              <a:rPr lang="en-US" sz="2000" dirty="0">
                <a:latin typeface="Courier" pitchFamily="2" charset="0"/>
              </a:rPr>
              <a:t> in file:</a:t>
            </a:r>
            <a:br>
              <a:rPr lang="en-US" sz="2000" dirty="0">
                <a:latin typeface="Courier" pitchFamily="2" charset="0"/>
              </a:rPr>
            </a:br>
            <a:r>
              <a:rPr lang="en-US" sz="2000" dirty="0">
                <a:latin typeface="Courier" pitchFamily="2" charset="0"/>
              </a:rPr>
              <a:t>            s = s + int(</a:t>
            </a:r>
            <a:r>
              <a:rPr lang="en-US" sz="2000" dirty="0" err="1">
                <a:latin typeface="Courier" pitchFamily="2" charset="0"/>
              </a:rPr>
              <a:t>i</a:t>
            </a:r>
            <a:r>
              <a:rPr lang="en-US" sz="2000" dirty="0">
                <a:latin typeface="Courier" pitchFamily="2" charset="0"/>
              </a:rPr>
              <a:t>)</a:t>
            </a:r>
          </a:p>
          <a:p>
            <a:pPr marL="0" indent="0">
              <a:buNone/>
            </a:pPr>
            <a:r>
              <a:rPr lang="en-US" sz="2000" dirty="0">
                <a:latin typeface="Courier" pitchFamily="2" charset="0"/>
              </a:rPr>
              <a:t>        </a:t>
            </a:r>
            <a:r>
              <a:rPr lang="en-US" sz="2000" dirty="0" err="1">
                <a:latin typeface="Courier" pitchFamily="2" charset="0"/>
              </a:rPr>
              <a:t>file.close</a:t>
            </a:r>
            <a:r>
              <a:rPr lang="en-US" sz="2000" dirty="0">
                <a:latin typeface="Courier" pitchFamily="2" charset="0"/>
              </a:rPr>
              <a:t>()</a:t>
            </a:r>
            <a:br>
              <a:rPr lang="en-US" sz="2000" dirty="0">
                <a:latin typeface="Courier" pitchFamily="2" charset="0"/>
              </a:rPr>
            </a:br>
            <a:r>
              <a:rPr lang="en-US" sz="2000" dirty="0">
                <a:latin typeface="Courier" pitchFamily="2" charset="0"/>
              </a:rPr>
              <a:t>    except </a:t>
            </a:r>
            <a:r>
              <a:rPr lang="en-US" sz="2000" dirty="0" err="1">
                <a:latin typeface="Courier" pitchFamily="2" charset="0"/>
              </a:rPr>
              <a:t>IOError</a:t>
            </a:r>
            <a:r>
              <a:rPr lang="en-US" sz="2000" dirty="0">
                <a:latin typeface="Courier" pitchFamily="2" charset="0"/>
              </a:rPr>
              <a:t>:</a:t>
            </a:r>
            <a:br>
              <a:rPr lang="en-US" sz="2000" dirty="0">
                <a:latin typeface="Courier" pitchFamily="2" charset="0"/>
              </a:rPr>
            </a:br>
            <a:r>
              <a:rPr lang="en-US" sz="2000" dirty="0">
                <a:latin typeface="Courier" pitchFamily="2" charset="0"/>
              </a:rPr>
              <a:t>        print("problem opening file")</a:t>
            </a:r>
          </a:p>
          <a:p>
            <a:pPr marL="0" indent="0">
              <a:buNone/>
            </a:pPr>
            <a:r>
              <a:rPr lang="en-US" sz="2000" dirty="0">
                <a:latin typeface="Courier" pitchFamily="2" charset="0"/>
              </a:rPr>
              <a:t>        s = -1</a:t>
            </a:r>
            <a:br>
              <a:rPr lang="en-US" sz="2000" dirty="0">
                <a:latin typeface="Courier" pitchFamily="2" charset="0"/>
              </a:rPr>
            </a:br>
            <a:r>
              <a:rPr lang="en-US" sz="2000" dirty="0">
                <a:latin typeface="Courier" pitchFamily="2" charset="0"/>
              </a:rPr>
              <a:t>    except </a:t>
            </a:r>
            <a:r>
              <a:rPr lang="en-US" sz="2000" dirty="0" err="1">
                <a:latin typeface="Courier" pitchFamily="2" charset="0"/>
              </a:rPr>
              <a:t>ValueError</a:t>
            </a:r>
            <a:r>
              <a:rPr lang="en-US" sz="2000" dirty="0">
                <a:latin typeface="Courier" pitchFamily="2" charset="0"/>
              </a:rPr>
              <a:t>:</a:t>
            </a:r>
            <a:br>
              <a:rPr lang="en-US" sz="2000" dirty="0">
                <a:latin typeface="Courier" pitchFamily="2" charset="0"/>
              </a:rPr>
            </a:br>
            <a:r>
              <a:rPr lang="en-US" sz="2000" dirty="0">
                <a:latin typeface="Courier" pitchFamily="2" charset="0"/>
              </a:rPr>
              <a:t>        print("file contained non-integer value")</a:t>
            </a:r>
            <a:br>
              <a:rPr lang="en-US" sz="2000" dirty="0">
                <a:latin typeface="Courier" pitchFamily="2" charset="0"/>
              </a:rPr>
            </a:br>
            <a:r>
              <a:rPr lang="en-US" sz="2000" dirty="0">
                <a:latin typeface="Courier" pitchFamily="2" charset="0"/>
              </a:rPr>
              <a:t>        </a:t>
            </a:r>
            <a:r>
              <a:rPr lang="en-US" sz="2000" dirty="0" err="1">
                <a:latin typeface="Courier" pitchFamily="2" charset="0"/>
              </a:rPr>
              <a:t>file.close</a:t>
            </a:r>
            <a:r>
              <a:rPr lang="en-US" sz="2000" dirty="0">
                <a:latin typeface="Courier" pitchFamily="2" charset="0"/>
              </a:rPr>
              <a:t>()</a:t>
            </a:r>
          </a:p>
          <a:p>
            <a:pPr marL="0" indent="0">
              <a:buNone/>
            </a:pPr>
            <a:r>
              <a:rPr lang="en-US" sz="2000" dirty="0">
                <a:latin typeface="Courier" pitchFamily="2" charset="0"/>
              </a:rPr>
              <a:t>        s = -1</a:t>
            </a:r>
          </a:p>
          <a:p>
            <a:pPr marL="0" indent="0">
              <a:buNone/>
            </a:pPr>
            <a:r>
              <a:rPr lang="en-US" sz="2000" dirty="0">
                <a:latin typeface="Courier" pitchFamily="2" charset="0"/>
              </a:rPr>
              <a:t>    print(s)</a:t>
            </a:r>
          </a:p>
        </p:txBody>
      </p:sp>
      <p:sp>
        <p:nvSpPr>
          <p:cNvPr id="4" name="Title 3">
            <a:extLst>
              <a:ext uri="{FF2B5EF4-FFF2-40B4-BE49-F238E27FC236}">
                <a16:creationId xmlns:a16="http://schemas.microsoft.com/office/drawing/2014/main" id="{08E1F301-D0D9-8120-8293-D366B6C9E27C}"/>
              </a:ext>
            </a:extLst>
          </p:cNvPr>
          <p:cNvSpPr>
            <a:spLocks noGrp="1"/>
          </p:cNvSpPr>
          <p:nvPr>
            <p:ph type="title"/>
          </p:nvPr>
        </p:nvSpPr>
        <p:spPr>
          <a:xfrm>
            <a:off x="457200" y="533400"/>
            <a:ext cx="8686800" cy="990600"/>
          </a:xfrm>
        </p:spPr>
        <p:txBody>
          <a:bodyPr>
            <a:normAutofit/>
          </a:bodyPr>
          <a:lstStyle/>
          <a:p>
            <a:r>
              <a:rPr lang="en-US" dirty="0"/>
              <a:t>Example: Handling Multiple Exceptions</a:t>
            </a:r>
          </a:p>
        </p:txBody>
      </p:sp>
    </p:spTree>
    <p:extLst>
      <p:ext uri="{BB962C8B-B14F-4D97-AF65-F5344CB8AC3E}">
        <p14:creationId xmlns:p14="http://schemas.microsoft.com/office/powerpoint/2010/main" val="1610829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0C309-DAF4-0C1E-873D-ACEC00E91A74}"/>
              </a:ext>
            </a:extLst>
          </p:cNvPr>
          <p:cNvSpPr>
            <a:spLocks noGrp="1"/>
          </p:cNvSpPr>
          <p:nvPr>
            <p:ph type="title"/>
          </p:nvPr>
        </p:nvSpPr>
        <p:spPr/>
        <p:txBody>
          <a:bodyPr>
            <a:normAutofit fontScale="90000"/>
          </a:bodyPr>
          <a:lstStyle/>
          <a:p>
            <a:r>
              <a:rPr lang="en-US" dirty="0"/>
              <a:t>Exercise 2: Handling Multiple Exceptions</a:t>
            </a:r>
          </a:p>
        </p:txBody>
      </p:sp>
      <p:sp>
        <p:nvSpPr>
          <p:cNvPr id="3" name="Content Placeholder 2">
            <a:extLst>
              <a:ext uri="{FF2B5EF4-FFF2-40B4-BE49-F238E27FC236}">
                <a16:creationId xmlns:a16="http://schemas.microsoft.com/office/drawing/2014/main" id="{680D115F-D466-B658-0B3B-AA8C282CE7D1}"/>
              </a:ext>
            </a:extLst>
          </p:cNvPr>
          <p:cNvSpPr>
            <a:spLocks noGrp="1"/>
          </p:cNvSpPr>
          <p:nvPr>
            <p:ph idx="1"/>
          </p:nvPr>
        </p:nvSpPr>
        <p:spPr/>
        <p:txBody>
          <a:bodyPr/>
          <a:lstStyle/>
          <a:p>
            <a:r>
              <a:rPr lang="en-US" dirty="0"/>
              <a:t>Define a function </a:t>
            </a:r>
            <a:r>
              <a:rPr lang="en-US" dirty="0" err="1"/>
              <a:t>list_avg</a:t>
            </a:r>
            <a:r>
              <a:rPr lang="en-US" dirty="0"/>
              <a:t> that takes one parameter </a:t>
            </a:r>
            <a:r>
              <a:rPr lang="en-US" dirty="0" err="1"/>
              <a:t>lst</a:t>
            </a:r>
            <a:r>
              <a:rPr lang="en-US" dirty="0"/>
              <a:t> (a list) and returns the average of that list. If the list contains non-numeric values, the function should print a message explaining the error and then return -1. If the list is empty, the function should print an explanation and then return 0.</a:t>
            </a:r>
          </a:p>
          <a:p>
            <a:endParaRPr lang="en-US" dirty="0"/>
          </a:p>
          <a:p>
            <a:r>
              <a:rPr lang="en-US" dirty="0"/>
              <a:t>Use exceptions to handle the two corner cases. Do not use an if statement in your function definition. </a:t>
            </a:r>
          </a:p>
        </p:txBody>
      </p:sp>
    </p:spTree>
    <p:extLst>
      <p:ext uri="{BB962C8B-B14F-4D97-AF65-F5344CB8AC3E}">
        <p14:creationId xmlns:p14="http://schemas.microsoft.com/office/powerpoint/2010/main" val="3602675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12EB4-105C-4D49-ABDF-4BAC7536EC8A}"/>
              </a:ext>
            </a:extLst>
          </p:cNvPr>
          <p:cNvSpPr>
            <a:spLocks noGrp="1"/>
          </p:cNvSpPr>
          <p:nvPr>
            <p:ph type="title"/>
          </p:nvPr>
        </p:nvSpPr>
        <p:spPr/>
        <p:txBody>
          <a:bodyPr/>
          <a:lstStyle/>
          <a:p>
            <a:r>
              <a:rPr lang="en-US" dirty="0"/>
              <a:t>Handling the non-exception case</a:t>
            </a:r>
          </a:p>
        </p:txBody>
      </p:sp>
      <p:sp>
        <p:nvSpPr>
          <p:cNvPr id="3" name="Content Placeholder 2">
            <a:extLst>
              <a:ext uri="{FF2B5EF4-FFF2-40B4-BE49-F238E27FC236}">
                <a16:creationId xmlns:a16="http://schemas.microsoft.com/office/drawing/2014/main" id="{45B95BA4-376A-714D-85A1-D14958528A3F}"/>
              </a:ext>
            </a:extLst>
          </p:cNvPr>
          <p:cNvSpPr>
            <a:spLocks noGrp="1"/>
          </p:cNvSpPr>
          <p:nvPr>
            <p:ph idx="1"/>
          </p:nvPr>
        </p:nvSpPr>
        <p:spPr/>
        <p:txBody>
          <a:bodyPr/>
          <a:lstStyle/>
          <a:p>
            <a:r>
              <a:rPr lang="en-US"/>
              <a:t>A flexible mechanism for handling errors</a:t>
            </a:r>
          </a:p>
        </p:txBody>
      </p:sp>
      <p:sp>
        <p:nvSpPr>
          <p:cNvPr id="4" name="Content Placeholder 2">
            <a:extLst>
              <a:ext uri="{FF2B5EF4-FFF2-40B4-BE49-F238E27FC236}">
                <a16:creationId xmlns:a16="http://schemas.microsoft.com/office/drawing/2014/main" id="{7F237592-BAFB-2441-847C-ABFD39A8A134}"/>
              </a:ext>
            </a:extLst>
          </p:cNvPr>
          <p:cNvSpPr txBox="1">
            <a:spLocks/>
          </p:cNvSpPr>
          <p:nvPr/>
        </p:nvSpPr>
        <p:spPr>
          <a:xfrm>
            <a:off x="685800" y="2278546"/>
            <a:ext cx="6934200" cy="18669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dirty="0">
                <a:latin typeface="Courier" pitchFamily="2" charset="0"/>
              </a:rPr>
              <a:t>try:</a:t>
            </a:r>
            <a:br>
              <a:rPr lang="en-US" dirty="0">
                <a:latin typeface="Courier" pitchFamily="2" charset="0"/>
              </a:rPr>
            </a:br>
            <a:r>
              <a:rPr lang="en-US" dirty="0">
                <a:latin typeface="Courier" pitchFamily="2" charset="0"/>
              </a:rPr>
              <a:t>    </a:t>
            </a:r>
            <a:r>
              <a:rPr lang="en-US" dirty="0">
                <a:latin typeface="Courier" pitchFamily="2" charset="0"/>
                <a:ea typeface="Courier" charset="0"/>
                <a:cs typeface="Courier" charset="0"/>
              </a:rPr>
              <a:t># code to execute</a:t>
            </a:r>
          </a:p>
          <a:p>
            <a:pPr marL="0" indent="0">
              <a:buNone/>
            </a:pPr>
            <a:r>
              <a:rPr lang="en-US" dirty="0">
                <a:latin typeface="Courier" pitchFamily="2" charset="0"/>
                <a:ea typeface="Courier" charset="0"/>
                <a:cs typeface="Courier" charset="0"/>
              </a:rPr>
              <a:t>except:</a:t>
            </a:r>
          </a:p>
          <a:p>
            <a:pPr marL="0" indent="0">
              <a:buNone/>
            </a:pPr>
            <a:r>
              <a:rPr lang="en-US" dirty="0">
                <a:latin typeface="Courier" pitchFamily="2" charset="0"/>
                <a:ea typeface="Courier" charset="0"/>
                <a:cs typeface="Courier" charset="0"/>
              </a:rPr>
              <a:t>    # what to do if there's an error</a:t>
            </a:r>
          </a:p>
          <a:p>
            <a:pPr marL="0" indent="0">
              <a:buNone/>
            </a:pPr>
            <a:r>
              <a:rPr lang="en-US" dirty="0">
                <a:latin typeface="Courier" pitchFamily="2" charset="0"/>
                <a:ea typeface="Courier" charset="0"/>
                <a:cs typeface="Courier" charset="0"/>
              </a:rPr>
              <a:t>    </a:t>
            </a:r>
            <a:br>
              <a:rPr lang="en-US" dirty="0">
                <a:latin typeface="Courier" pitchFamily="2" charset="0"/>
                <a:ea typeface="Courier" charset="0"/>
                <a:cs typeface="Courier" charset="0"/>
              </a:rPr>
            </a:br>
            <a:endParaRPr lang="en-US" dirty="0">
              <a:latin typeface="Courier" pitchFamily="2" charset="0"/>
              <a:ea typeface="Courier" charset="0"/>
              <a:cs typeface="Courier" charset="0"/>
            </a:endParaRPr>
          </a:p>
        </p:txBody>
      </p:sp>
      <p:sp>
        <p:nvSpPr>
          <p:cNvPr id="5" name="Content Placeholder 2">
            <a:extLst>
              <a:ext uri="{FF2B5EF4-FFF2-40B4-BE49-F238E27FC236}">
                <a16:creationId xmlns:a16="http://schemas.microsoft.com/office/drawing/2014/main" id="{F151BC38-2ED0-CE42-B1D6-EF1BA9C054A4}"/>
              </a:ext>
            </a:extLst>
          </p:cNvPr>
          <p:cNvSpPr txBox="1">
            <a:spLocks/>
          </p:cNvSpPr>
          <p:nvPr/>
        </p:nvSpPr>
        <p:spPr>
          <a:xfrm>
            <a:off x="1066800" y="2606123"/>
            <a:ext cx="6934200" cy="27051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a:latin typeface="Courier" pitchFamily="2" charset="0"/>
              </a:rPr>
              <a:t>try:</a:t>
            </a:r>
            <a:br>
              <a:rPr lang="en-US">
                <a:latin typeface="Courier" pitchFamily="2" charset="0"/>
              </a:rPr>
            </a:br>
            <a:r>
              <a:rPr lang="en-US">
                <a:latin typeface="Courier" pitchFamily="2" charset="0"/>
              </a:rPr>
              <a:t>    </a:t>
            </a:r>
            <a:r>
              <a:rPr lang="en-US">
                <a:latin typeface="Courier" pitchFamily="2" charset="0"/>
                <a:ea typeface="Courier" charset="0"/>
                <a:cs typeface="Courier" charset="0"/>
              </a:rPr>
              <a:t># code to execute</a:t>
            </a:r>
          </a:p>
          <a:p>
            <a:pPr marL="0" indent="0">
              <a:buNone/>
            </a:pPr>
            <a:r>
              <a:rPr lang="en-US">
                <a:latin typeface="Courier" pitchFamily="2" charset="0"/>
                <a:ea typeface="Courier" charset="0"/>
                <a:cs typeface="Courier" charset="0"/>
              </a:rPr>
              <a:t>except &lt;Error1&gt;:</a:t>
            </a:r>
          </a:p>
          <a:p>
            <a:pPr marL="0" indent="0">
              <a:buNone/>
            </a:pPr>
            <a:r>
              <a:rPr lang="en-US">
                <a:latin typeface="Courier" pitchFamily="2" charset="0"/>
                <a:ea typeface="Courier" charset="0"/>
                <a:cs typeface="Courier" charset="0"/>
              </a:rPr>
              <a:t>    # what to do if Error1 occurs</a:t>
            </a:r>
          </a:p>
          <a:p>
            <a:pPr marL="0" indent="0">
              <a:buNone/>
            </a:pPr>
            <a:r>
              <a:rPr lang="en-US">
                <a:latin typeface="Courier" pitchFamily="2" charset="0"/>
                <a:ea typeface="Courier" charset="0"/>
                <a:cs typeface="Courier" charset="0"/>
              </a:rPr>
              <a:t>except &lt;Error2&gt;:</a:t>
            </a:r>
          </a:p>
          <a:p>
            <a:pPr marL="0" indent="0">
              <a:buNone/>
            </a:pPr>
            <a:r>
              <a:rPr lang="en-US">
                <a:latin typeface="Courier" pitchFamily="2" charset="0"/>
                <a:ea typeface="Courier" charset="0"/>
                <a:cs typeface="Courier" charset="0"/>
              </a:rPr>
              <a:t>    # what to do if Error 2 occurs</a:t>
            </a:r>
          </a:p>
          <a:p>
            <a:pPr marL="0" indent="0">
              <a:buNone/>
            </a:pPr>
            <a:endParaRPr lang="en-US">
              <a:latin typeface="Courier" pitchFamily="2" charset="0"/>
              <a:ea typeface="Courier" charset="0"/>
              <a:cs typeface="Courier" charset="0"/>
            </a:endParaRPr>
          </a:p>
          <a:p>
            <a:pPr marL="0" indent="0">
              <a:buNone/>
            </a:pPr>
            <a:r>
              <a:rPr lang="en-US">
                <a:latin typeface="Courier" pitchFamily="2" charset="0"/>
                <a:ea typeface="Courier" charset="0"/>
                <a:cs typeface="Courier" charset="0"/>
              </a:rPr>
              <a:t>    </a:t>
            </a:r>
            <a:br>
              <a:rPr lang="en-US">
                <a:latin typeface="Courier" pitchFamily="2" charset="0"/>
                <a:ea typeface="Courier" charset="0"/>
                <a:cs typeface="Courier" charset="0"/>
              </a:rPr>
            </a:br>
            <a:endParaRPr lang="en-US">
              <a:latin typeface="Courier" pitchFamily="2" charset="0"/>
              <a:ea typeface="Courier" charset="0"/>
              <a:cs typeface="Courier" charset="0"/>
            </a:endParaRPr>
          </a:p>
        </p:txBody>
      </p:sp>
      <p:sp>
        <p:nvSpPr>
          <p:cNvPr id="6" name="Content Placeholder 2">
            <a:extLst>
              <a:ext uri="{FF2B5EF4-FFF2-40B4-BE49-F238E27FC236}">
                <a16:creationId xmlns:a16="http://schemas.microsoft.com/office/drawing/2014/main" id="{9F6C7EE4-F7AD-1441-A10A-2DF1DF34F35B}"/>
              </a:ext>
            </a:extLst>
          </p:cNvPr>
          <p:cNvSpPr txBox="1">
            <a:spLocks/>
          </p:cNvSpPr>
          <p:nvPr/>
        </p:nvSpPr>
        <p:spPr>
          <a:xfrm>
            <a:off x="1447800" y="2933700"/>
            <a:ext cx="6934200" cy="35433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a:latin typeface="Courier" pitchFamily="2" charset="0"/>
              </a:rPr>
              <a:t>try:</a:t>
            </a:r>
            <a:br>
              <a:rPr lang="en-US">
                <a:latin typeface="Courier" pitchFamily="2" charset="0"/>
              </a:rPr>
            </a:br>
            <a:r>
              <a:rPr lang="en-US">
                <a:latin typeface="Courier" pitchFamily="2" charset="0"/>
              </a:rPr>
              <a:t>    </a:t>
            </a:r>
            <a:r>
              <a:rPr lang="en-US">
                <a:latin typeface="Courier" pitchFamily="2" charset="0"/>
                <a:ea typeface="Courier" charset="0"/>
                <a:cs typeface="Courier" charset="0"/>
              </a:rPr>
              <a:t># code to execute</a:t>
            </a:r>
          </a:p>
          <a:p>
            <a:pPr marL="0" indent="0">
              <a:buNone/>
            </a:pPr>
            <a:r>
              <a:rPr lang="en-US">
                <a:latin typeface="Courier" pitchFamily="2" charset="0"/>
                <a:ea typeface="Courier" charset="0"/>
                <a:cs typeface="Courier" charset="0"/>
              </a:rPr>
              <a:t>except &lt;Error1&gt;:</a:t>
            </a:r>
          </a:p>
          <a:p>
            <a:pPr marL="0" indent="0">
              <a:buNone/>
            </a:pPr>
            <a:r>
              <a:rPr lang="en-US">
                <a:latin typeface="Courier" pitchFamily="2" charset="0"/>
                <a:ea typeface="Courier" charset="0"/>
                <a:cs typeface="Courier" charset="0"/>
              </a:rPr>
              <a:t>    # what to do if Error1 occurs</a:t>
            </a:r>
          </a:p>
          <a:p>
            <a:pPr marL="0" indent="0">
              <a:buNone/>
            </a:pPr>
            <a:r>
              <a:rPr lang="en-US">
                <a:latin typeface="Courier" pitchFamily="2" charset="0"/>
                <a:ea typeface="Courier" charset="0"/>
                <a:cs typeface="Courier" charset="0"/>
              </a:rPr>
              <a:t>except &lt;Error2&gt;:</a:t>
            </a:r>
          </a:p>
          <a:p>
            <a:pPr marL="0" indent="0">
              <a:buNone/>
            </a:pPr>
            <a:r>
              <a:rPr lang="en-US">
                <a:latin typeface="Courier" pitchFamily="2" charset="0"/>
                <a:ea typeface="Courier" charset="0"/>
                <a:cs typeface="Courier" charset="0"/>
              </a:rPr>
              <a:t>    # what to do if Error 2 occurs</a:t>
            </a:r>
          </a:p>
          <a:p>
            <a:pPr marL="0" indent="0">
              <a:buNone/>
            </a:pPr>
            <a:r>
              <a:rPr lang="en-US">
                <a:latin typeface="Courier" pitchFamily="2" charset="0"/>
                <a:ea typeface="Courier" charset="0"/>
                <a:cs typeface="Courier" charset="0"/>
              </a:rPr>
              <a:t>else:</a:t>
            </a:r>
          </a:p>
          <a:p>
            <a:pPr marL="0" indent="0">
              <a:buNone/>
            </a:pPr>
            <a:r>
              <a:rPr lang="en-US">
                <a:latin typeface="Courier" pitchFamily="2" charset="0"/>
                <a:ea typeface="Courier" charset="0"/>
                <a:cs typeface="Courier" charset="0"/>
              </a:rPr>
              <a:t>    # additional code if no errors</a:t>
            </a:r>
          </a:p>
          <a:p>
            <a:pPr marL="0" indent="0">
              <a:buNone/>
            </a:pPr>
            <a:endParaRPr lang="en-US">
              <a:latin typeface="Courier" pitchFamily="2" charset="0"/>
              <a:ea typeface="Courier" charset="0"/>
              <a:cs typeface="Courier" charset="0"/>
            </a:endParaRPr>
          </a:p>
          <a:p>
            <a:pPr marL="0" indent="0">
              <a:buNone/>
            </a:pPr>
            <a:r>
              <a:rPr lang="en-US">
                <a:latin typeface="Courier" pitchFamily="2" charset="0"/>
                <a:ea typeface="Courier" charset="0"/>
                <a:cs typeface="Courier" charset="0"/>
              </a:rPr>
              <a:t>    </a:t>
            </a:r>
            <a:br>
              <a:rPr lang="en-US">
                <a:latin typeface="Courier" pitchFamily="2" charset="0"/>
                <a:ea typeface="Courier" charset="0"/>
                <a:cs typeface="Courier" charset="0"/>
              </a:rPr>
            </a:br>
            <a:endParaRPr lang="en-US">
              <a:latin typeface="Courier" pitchFamily="2" charset="0"/>
              <a:ea typeface="Courier" charset="0"/>
              <a:cs typeface="Courier" charset="0"/>
            </a:endParaRPr>
          </a:p>
        </p:txBody>
      </p:sp>
    </p:spTree>
    <p:extLst>
      <p:ext uri="{BB962C8B-B14F-4D97-AF65-F5344CB8AC3E}">
        <p14:creationId xmlns:p14="http://schemas.microsoft.com/office/powerpoint/2010/main" val="338164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2D483EF-EA45-EE40-9D22-D984D98207AB}"/>
              </a:ext>
            </a:extLst>
          </p:cNvPr>
          <p:cNvSpPr txBox="1">
            <a:spLocks/>
          </p:cNvSpPr>
          <p:nvPr/>
        </p:nvSpPr>
        <p:spPr>
          <a:xfrm>
            <a:off x="762000" y="1447800"/>
            <a:ext cx="7670800" cy="54102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sz="2000" dirty="0">
                <a:latin typeface="Courier" pitchFamily="2" charset="0"/>
              </a:rPr>
              <a:t>def exception_v2(filename):</a:t>
            </a:r>
          </a:p>
          <a:p>
            <a:pPr marL="0" indent="0">
              <a:buNone/>
            </a:pPr>
            <a:r>
              <a:rPr lang="en-US" sz="2000" dirty="0">
                <a:latin typeface="Courier" pitchFamily="2" charset="0"/>
              </a:rPr>
              <a:t>    s = 0</a:t>
            </a:r>
          </a:p>
          <a:p>
            <a:pPr marL="0" indent="0">
              <a:buNone/>
            </a:pPr>
            <a:r>
              <a:rPr lang="en-US" sz="2000" dirty="0">
                <a:latin typeface="Courier" pitchFamily="2" charset="0"/>
              </a:rPr>
              <a:t>    try:</a:t>
            </a:r>
            <a:br>
              <a:rPr lang="en-US" sz="2000" dirty="0">
                <a:latin typeface="Courier" pitchFamily="2" charset="0"/>
              </a:rPr>
            </a:br>
            <a:r>
              <a:rPr lang="en-US" sz="2000" dirty="0">
                <a:latin typeface="Courier" pitchFamily="2" charset="0"/>
              </a:rPr>
              <a:t>        file = open(filename, "r")</a:t>
            </a:r>
            <a:br>
              <a:rPr lang="en-US" sz="2000" dirty="0">
                <a:latin typeface="Courier" pitchFamily="2" charset="0"/>
              </a:rPr>
            </a:br>
            <a:r>
              <a:rPr lang="en-US" sz="2000" dirty="0">
                <a:latin typeface="Courier" pitchFamily="2" charset="0"/>
              </a:rPr>
              <a:t>    except </a:t>
            </a:r>
            <a:r>
              <a:rPr lang="en-US" sz="2000" dirty="0" err="1">
                <a:latin typeface="Courier" pitchFamily="2" charset="0"/>
              </a:rPr>
              <a:t>IOError</a:t>
            </a:r>
            <a:r>
              <a:rPr lang="en-US" sz="2000" dirty="0">
                <a:latin typeface="Courier" pitchFamily="2" charset="0"/>
              </a:rPr>
              <a:t>:</a:t>
            </a:r>
            <a:br>
              <a:rPr lang="en-US" sz="2000" dirty="0">
                <a:latin typeface="Courier" pitchFamily="2" charset="0"/>
              </a:rPr>
            </a:br>
            <a:r>
              <a:rPr lang="en-US" sz="2000" dirty="0">
                <a:latin typeface="Courier" pitchFamily="2" charset="0"/>
              </a:rPr>
              <a:t>        print("problem opening file")</a:t>
            </a:r>
          </a:p>
          <a:p>
            <a:pPr marL="0" indent="0">
              <a:buNone/>
            </a:pPr>
            <a:r>
              <a:rPr lang="en-US" sz="2000" dirty="0">
                <a:latin typeface="Courier" pitchFamily="2" charset="0"/>
              </a:rPr>
              <a:t>        s = -1</a:t>
            </a:r>
          </a:p>
          <a:p>
            <a:pPr marL="0" indent="0">
              <a:buNone/>
            </a:pPr>
            <a:r>
              <a:rPr lang="en-US" sz="2000" dirty="0">
                <a:latin typeface="Courier" pitchFamily="2" charset="0"/>
              </a:rPr>
              <a:t>    else:</a:t>
            </a:r>
          </a:p>
          <a:p>
            <a:pPr marL="0" indent="0">
              <a:buNone/>
            </a:pPr>
            <a:r>
              <a:rPr lang="en-US" sz="2000" dirty="0">
                <a:latin typeface="Courier" pitchFamily="2" charset="0"/>
              </a:rPr>
              <a:t>	  for </a:t>
            </a:r>
            <a:r>
              <a:rPr lang="en-US" sz="2000" dirty="0" err="1">
                <a:latin typeface="Courier" pitchFamily="2" charset="0"/>
              </a:rPr>
              <a:t>i</a:t>
            </a:r>
            <a:r>
              <a:rPr lang="en-US" sz="2000" dirty="0">
                <a:latin typeface="Courier" pitchFamily="2" charset="0"/>
              </a:rPr>
              <a:t> in file:</a:t>
            </a:r>
          </a:p>
          <a:p>
            <a:pPr marL="0" indent="0">
              <a:buNone/>
            </a:pPr>
            <a:r>
              <a:rPr lang="en-US" sz="2000" dirty="0">
                <a:latin typeface="Courier" pitchFamily="2" charset="0"/>
              </a:rPr>
              <a:t>		try:</a:t>
            </a:r>
            <a:br>
              <a:rPr lang="en-US" sz="2000" dirty="0">
                <a:latin typeface="Courier" pitchFamily="2" charset="0"/>
              </a:rPr>
            </a:br>
            <a:r>
              <a:rPr lang="en-US" sz="2000" dirty="0">
                <a:latin typeface="Courier" pitchFamily="2" charset="0"/>
              </a:rPr>
              <a:t>                s = s + int(</a:t>
            </a:r>
            <a:r>
              <a:rPr lang="en-US" sz="2000" dirty="0" err="1">
                <a:latin typeface="Courier" pitchFamily="2" charset="0"/>
              </a:rPr>
              <a:t>i</a:t>
            </a:r>
            <a:r>
              <a:rPr lang="en-US" sz="2000" dirty="0">
                <a:latin typeface="Courier" pitchFamily="2" charset="0"/>
              </a:rPr>
              <a:t>)</a:t>
            </a:r>
            <a:br>
              <a:rPr lang="en-US" sz="2000" dirty="0">
                <a:latin typeface="Courier" pitchFamily="2" charset="0"/>
              </a:rPr>
            </a:br>
            <a:r>
              <a:rPr lang="en-US" sz="2000" dirty="0">
                <a:latin typeface="Courier" pitchFamily="2" charset="0"/>
              </a:rPr>
              <a:t>        	except </a:t>
            </a:r>
            <a:r>
              <a:rPr lang="en-US" sz="2000" dirty="0" err="1">
                <a:latin typeface="Courier" pitchFamily="2" charset="0"/>
              </a:rPr>
              <a:t>ValueError</a:t>
            </a:r>
            <a:r>
              <a:rPr lang="en-US" sz="2000" dirty="0">
                <a:latin typeface="Courier" pitchFamily="2" charset="0"/>
              </a:rPr>
              <a:t>:</a:t>
            </a:r>
            <a:br>
              <a:rPr lang="en-US" sz="2000" dirty="0">
                <a:latin typeface="Courier" pitchFamily="2" charset="0"/>
              </a:rPr>
            </a:br>
            <a:r>
              <a:rPr lang="en-US" sz="2000" dirty="0">
                <a:latin typeface="Courier" pitchFamily="2" charset="0"/>
              </a:rPr>
              <a:t>                print("problem with non-integer")</a:t>
            </a:r>
          </a:p>
          <a:p>
            <a:pPr marL="0" indent="0">
              <a:buNone/>
            </a:pPr>
            <a:r>
              <a:rPr lang="en-US" sz="2000" dirty="0">
                <a:latin typeface="Courier" pitchFamily="2" charset="0"/>
              </a:rPr>
              <a:t>                s = -1</a:t>
            </a:r>
            <a:br>
              <a:rPr lang="en-US" sz="2000" dirty="0">
                <a:latin typeface="Courier" pitchFamily="2" charset="0"/>
              </a:rPr>
            </a:br>
            <a:r>
              <a:rPr lang="en-US" sz="2000" dirty="0">
                <a:latin typeface="Courier" pitchFamily="2" charset="0"/>
              </a:rPr>
              <a:t>        </a:t>
            </a:r>
            <a:r>
              <a:rPr lang="en-US" sz="2000" dirty="0" err="1">
                <a:latin typeface="Courier" pitchFamily="2" charset="0"/>
              </a:rPr>
              <a:t>file.close</a:t>
            </a:r>
            <a:r>
              <a:rPr lang="en-US" sz="2000" dirty="0">
                <a:latin typeface="Courier" pitchFamily="2" charset="0"/>
              </a:rPr>
              <a:t>()</a:t>
            </a:r>
          </a:p>
          <a:p>
            <a:pPr marL="0" indent="0">
              <a:buNone/>
            </a:pPr>
            <a:r>
              <a:rPr lang="en-US" sz="2000" dirty="0">
                <a:latin typeface="Courier" pitchFamily="2" charset="0"/>
              </a:rPr>
              <a:t>    print(s)</a:t>
            </a:r>
          </a:p>
        </p:txBody>
      </p:sp>
      <p:sp>
        <p:nvSpPr>
          <p:cNvPr id="3" name="Title 2">
            <a:extLst>
              <a:ext uri="{FF2B5EF4-FFF2-40B4-BE49-F238E27FC236}">
                <a16:creationId xmlns:a16="http://schemas.microsoft.com/office/drawing/2014/main" id="{CD011CF7-3E60-3F47-F260-EC4DFDF8CF5C}"/>
              </a:ext>
            </a:extLst>
          </p:cNvPr>
          <p:cNvSpPr>
            <a:spLocks noGrp="1"/>
          </p:cNvSpPr>
          <p:nvPr>
            <p:ph type="title"/>
          </p:nvPr>
        </p:nvSpPr>
        <p:spPr>
          <a:xfrm>
            <a:off x="381000" y="533400"/>
            <a:ext cx="8763000" cy="990600"/>
          </a:xfrm>
        </p:spPr>
        <p:txBody>
          <a:bodyPr>
            <a:normAutofit fontScale="90000"/>
          </a:bodyPr>
          <a:lstStyle/>
          <a:p>
            <a:r>
              <a:rPr lang="en-US" dirty="0"/>
              <a:t>Example: Handling the non-exceptional case</a:t>
            </a:r>
          </a:p>
        </p:txBody>
      </p:sp>
    </p:spTree>
    <p:extLst>
      <p:ext uri="{BB962C8B-B14F-4D97-AF65-F5344CB8AC3E}">
        <p14:creationId xmlns:p14="http://schemas.microsoft.com/office/powerpoint/2010/main" val="519415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2D483EF-EA45-EE40-9D22-D984D98207AB}"/>
              </a:ext>
            </a:extLst>
          </p:cNvPr>
          <p:cNvSpPr txBox="1">
            <a:spLocks/>
          </p:cNvSpPr>
          <p:nvPr/>
        </p:nvSpPr>
        <p:spPr>
          <a:xfrm>
            <a:off x="82062" y="1228344"/>
            <a:ext cx="4495800" cy="5629656"/>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sz="1800" dirty="0">
                <a:latin typeface="Courier" pitchFamily="2" charset="0"/>
              </a:rPr>
              <a:t>def f(</a:t>
            </a:r>
            <a:r>
              <a:rPr lang="en-US" sz="1800" dirty="0" err="1">
                <a:latin typeface="Courier" pitchFamily="2" charset="0"/>
              </a:rPr>
              <a:t>x,y</a:t>
            </a:r>
            <a:r>
              <a:rPr lang="en-US" sz="1800" dirty="0">
                <a:latin typeface="Courier" pitchFamily="2" charset="0"/>
              </a:rPr>
              <a:t>):</a:t>
            </a:r>
          </a:p>
          <a:p>
            <a:pPr marL="0" indent="0">
              <a:buNone/>
            </a:pPr>
            <a:r>
              <a:rPr lang="en-US" sz="1800" dirty="0">
                <a:latin typeface="Courier" pitchFamily="2" charset="0"/>
              </a:rPr>
              <a:t>    try:</a:t>
            </a:r>
          </a:p>
          <a:p>
            <a:pPr marL="0" indent="0">
              <a:buNone/>
            </a:pPr>
            <a:r>
              <a:rPr lang="en-US" sz="1800" dirty="0">
                <a:latin typeface="Courier" pitchFamily="2" charset="0"/>
              </a:rPr>
              <a:t>        try:</a:t>
            </a:r>
          </a:p>
          <a:p>
            <a:pPr marL="0" indent="0">
              <a:buNone/>
            </a:pPr>
            <a:r>
              <a:rPr lang="en-US" sz="1800" dirty="0">
                <a:latin typeface="Courier" pitchFamily="2" charset="0"/>
              </a:rPr>
              <a:t>            for </a:t>
            </a:r>
            <a:r>
              <a:rPr lang="en-US" sz="1800" dirty="0" err="1">
                <a:latin typeface="Courier" pitchFamily="2" charset="0"/>
              </a:rPr>
              <a:t>i</a:t>
            </a:r>
            <a:r>
              <a:rPr lang="en-US" sz="1800" dirty="0">
                <a:latin typeface="Courier" pitchFamily="2" charset="0"/>
              </a:rPr>
              <a:t> in x:</a:t>
            </a:r>
          </a:p>
          <a:p>
            <a:pPr marL="0" indent="0">
              <a:buNone/>
            </a:pPr>
            <a:r>
              <a:rPr lang="en-US" sz="1800" dirty="0">
                <a:latin typeface="Courier" pitchFamily="2" charset="0"/>
              </a:rPr>
              <a:t>                print(int(</a:t>
            </a:r>
            <a:r>
              <a:rPr lang="en-US" sz="1800" dirty="0" err="1">
                <a:latin typeface="Courier" pitchFamily="2" charset="0"/>
              </a:rPr>
              <a:t>i</a:t>
            </a:r>
            <a:r>
              <a:rPr lang="en-US" sz="1800" dirty="0">
                <a:latin typeface="Courier" pitchFamily="2" charset="0"/>
              </a:rPr>
              <a:t>))</a:t>
            </a:r>
          </a:p>
          <a:p>
            <a:pPr marL="0" indent="0">
              <a:buNone/>
            </a:pPr>
            <a:r>
              <a:rPr lang="en-US" sz="1800" dirty="0">
                <a:latin typeface="Courier" pitchFamily="2" charset="0"/>
              </a:rPr>
              <a:t>            print(x[y])</a:t>
            </a:r>
          </a:p>
          <a:p>
            <a:pPr marL="0" indent="0">
              <a:buNone/>
            </a:pPr>
            <a:r>
              <a:rPr lang="en-US" sz="1800" dirty="0">
                <a:latin typeface="Courier" pitchFamily="2" charset="0"/>
              </a:rPr>
              <a:t>        except </a:t>
            </a:r>
            <a:r>
              <a:rPr lang="en-US" sz="1800" dirty="0" err="1">
                <a:latin typeface="Courier" pitchFamily="2" charset="0"/>
              </a:rPr>
              <a:t>ValueError</a:t>
            </a:r>
            <a:r>
              <a:rPr lang="en-US" sz="1800" dirty="0">
                <a:latin typeface="Courier" pitchFamily="2" charset="0"/>
              </a:rPr>
              <a:t>:</a:t>
            </a:r>
          </a:p>
          <a:p>
            <a:pPr marL="0" indent="0">
              <a:buNone/>
            </a:pPr>
            <a:r>
              <a:rPr lang="en-US" sz="1800" dirty="0">
                <a:latin typeface="Courier" pitchFamily="2" charset="0"/>
              </a:rPr>
              <a:t>            print(1)</a:t>
            </a:r>
          </a:p>
          <a:p>
            <a:pPr marL="0" indent="0">
              <a:buNone/>
            </a:pPr>
            <a:r>
              <a:rPr lang="en-US" sz="1800" dirty="0">
                <a:latin typeface="Courier" pitchFamily="2" charset="0"/>
              </a:rPr>
              <a:t>        except </a:t>
            </a:r>
            <a:r>
              <a:rPr lang="en-US" sz="1800" dirty="0" err="1">
                <a:latin typeface="Courier" pitchFamily="2" charset="0"/>
              </a:rPr>
              <a:t>TypeError</a:t>
            </a:r>
            <a:r>
              <a:rPr lang="en-US" sz="1800" dirty="0">
                <a:latin typeface="Courier" pitchFamily="2" charset="0"/>
              </a:rPr>
              <a:t>:</a:t>
            </a:r>
          </a:p>
          <a:p>
            <a:pPr marL="0" indent="0">
              <a:buNone/>
            </a:pPr>
            <a:r>
              <a:rPr lang="en-US" sz="1800" dirty="0">
                <a:latin typeface="Courier" pitchFamily="2" charset="0"/>
              </a:rPr>
              <a:t>            print(2)</a:t>
            </a:r>
          </a:p>
          <a:p>
            <a:pPr marL="0" indent="0">
              <a:buNone/>
            </a:pPr>
            <a:r>
              <a:rPr lang="en-US" sz="1800" dirty="0">
                <a:latin typeface="Courier" pitchFamily="2" charset="0"/>
              </a:rPr>
              <a:t>        except </a:t>
            </a:r>
            <a:r>
              <a:rPr lang="en-US" sz="1800" dirty="0" err="1">
                <a:latin typeface="Courier" pitchFamily="2" charset="0"/>
              </a:rPr>
              <a:t>IndexError</a:t>
            </a:r>
            <a:r>
              <a:rPr lang="en-US" sz="1800" dirty="0">
                <a:latin typeface="Courier" pitchFamily="2" charset="0"/>
              </a:rPr>
              <a:t>:</a:t>
            </a:r>
          </a:p>
          <a:p>
            <a:pPr marL="0" indent="0">
              <a:buNone/>
            </a:pPr>
            <a:r>
              <a:rPr lang="en-US" sz="1800" dirty="0">
                <a:latin typeface="Courier" pitchFamily="2" charset="0"/>
              </a:rPr>
              <a:t>            print(3)</a:t>
            </a:r>
          </a:p>
          <a:p>
            <a:pPr marL="0" indent="0">
              <a:buNone/>
            </a:pPr>
            <a:r>
              <a:rPr lang="en-US" sz="1800" dirty="0">
                <a:latin typeface="Courier" pitchFamily="2" charset="0"/>
              </a:rPr>
              <a:t>        else:</a:t>
            </a:r>
          </a:p>
          <a:p>
            <a:pPr marL="0" indent="0">
              <a:buNone/>
            </a:pPr>
            <a:r>
              <a:rPr lang="en-US" sz="1800" dirty="0">
                <a:latin typeface="Courier" pitchFamily="2" charset="0"/>
              </a:rPr>
              <a:t>            print(4)</a:t>
            </a:r>
          </a:p>
          <a:p>
            <a:pPr marL="0" indent="0">
              <a:buNone/>
            </a:pPr>
            <a:r>
              <a:rPr lang="en-US" sz="1800" dirty="0">
                <a:latin typeface="Courier" pitchFamily="2" charset="0"/>
              </a:rPr>
              <a:t>        print(5)</a:t>
            </a:r>
          </a:p>
          <a:p>
            <a:pPr marL="0" indent="0">
              <a:buNone/>
            </a:pPr>
            <a:r>
              <a:rPr lang="en-US" sz="1800" dirty="0">
                <a:latin typeface="Courier" pitchFamily="2" charset="0"/>
              </a:rPr>
              <a:t>    except:</a:t>
            </a:r>
          </a:p>
          <a:p>
            <a:pPr marL="0" indent="0">
              <a:buNone/>
            </a:pPr>
            <a:r>
              <a:rPr lang="en-US" sz="1800" dirty="0">
                <a:latin typeface="Courier" pitchFamily="2" charset="0"/>
              </a:rPr>
              <a:t>        print(6)</a:t>
            </a:r>
          </a:p>
        </p:txBody>
      </p:sp>
      <p:sp>
        <p:nvSpPr>
          <p:cNvPr id="2" name="Title 1">
            <a:extLst>
              <a:ext uri="{FF2B5EF4-FFF2-40B4-BE49-F238E27FC236}">
                <a16:creationId xmlns:a16="http://schemas.microsoft.com/office/drawing/2014/main" id="{56DBC175-7E8B-3899-8BB9-1F9AD0D052F2}"/>
              </a:ext>
            </a:extLst>
          </p:cNvPr>
          <p:cNvSpPr>
            <a:spLocks noGrp="1"/>
          </p:cNvSpPr>
          <p:nvPr>
            <p:ph type="title"/>
          </p:nvPr>
        </p:nvSpPr>
        <p:spPr>
          <a:xfrm>
            <a:off x="457200" y="466725"/>
            <a:ext cx="8229600" cy="990600"/>
          </a:xfrm>
        </p:spPr>
        <p:txBody>
          <a:bodyPr/>
          <a:lstStyle/>
          <a:p>
            <a:r>
              <a:rPr lang="en-US" dirty="0"/>
              <a:t>Exercise 3: Exception Handling</a:t>
            </a:r>
          </a:p>
        </p:txBody>
      </p:sp>
      <p:sp>
        <p:nvSpPr>
          <p:cNvPr id="4" name="Content Placeholder 3">
            <a:extLst>
              <a:ext uri="{FF2B5EF4-FFF2-40B4-BE49-F238E27FC236}">
                <a16:creationId xmlns:a16="http://schemas.microsoft.com/office/drawing/2014/main" id="{757D58D8-EF28-6110-AA45-5DC7383D0AFD}"/>
              </a:ext>
            </a:extLst>
          </p:cNvPr>
          <p:cNvSpPr>
            <a:spLocks noGrp="1"/>
          </p:cNvSpPr>
          <p:nvPr>
            <p:ph sz="half" idx="4294967295"/>
          </p:nvPr>
        </p:nvSpPr>
        <p:spPr>
          <a:xfrm>
            <a:off x="4730750" y="1673225"/>
            <a:ext cx="4413250" cy="4718050"/>
          </a:xfrm>
        </p:spPr>
        <p:txBody>
          <a:bodyPr>
            <a:normAutofit/>
          </a:bodyPr>
          <a:lstStyle/>
          <a:p>
            <a:r>
              <a:rPr lang="en-US" sz="2400" dirty="0"/>
              <a:t>What happens when you evaluate </a:t>
            </a:r>
            <a:r>
              <a:rPr lang="en-US" sz="2400" dirty="0">
                <a:latin typeface="Consolas" panose="020B0609020204030204" pitchFamily="49" charset="0"/>
                <a:cs typeface="Consolas" panose="020B0609020204030204" pitchFamily="49" charset="0"/>
              </a:rPr>
              <a:t>f("</a:t>
            </a:r>
            <a:r>
              <a:rPr lang="en-US" sz="2400" dirty="0" err="1">
                <a:latin typeface="Consolas" panose="020B0609020204030204" pitchFamily="49" charset="0"/>
                <a:cs typeface="Consolas" panose="020B0609020204030204" pitchFamily="49" charset="0"/>
              </a:rPr>
              <a:t>abc</a:t>
            </a:r>
            <a:r>
              <a:rPr lang="en-US" sz="2400" dirty="0">
                <a:latin typeface="Consolas" panose="020B0609020204030204" pitchFamily="49" charset="0"/>
                <a:cs typeface="Consolas" panose="020B0609020204030204" pitchFamily="49" charset="0"/>
              </a:rPr>
              <a:t>","a")</a:t>
            </a:r>
            <a:r>
              <a:rPr lang="en-US" sz="2400" dirty="0"/>
              <a:t>?</a:t>
            </a:r>
          </a:p>
          <a:p>
            <a:endParaRPr lang="en-US" sz="2400" dirty="0"/>
          </a:p>
          <a:p>
            <a:r>
              <a:rPr lang="en-US" sz="2400" dirty="0"/>
              <a:t>What happens when you evaluate </a:t>
            </a:r>
            <a:r>
              <a:rPr lang="en-US" sz="2400" dirty="0">
                <a:latin typeface="Consolas" panose="020B0609020204030204" pitchFamily="49" charset="0"/>
                <a:cs typeface="Consolas" panose="020B0609020204030204" pitchFamily="49" charset="0"/>
              </a:rPr>
              <a:t>f([1,2,3],4)</a:t>
            </a:r>
            <a:r>
              <a:rPr lang="en-US" sz="2400" dirty="0"/>
              <a:t>?</a:t>
            </a:r>
          </a:p>
          <a:p>
            <a:endParaRPr lang="en-US" sz="2400" dirty="0"/>
          </a:p>
          <a:p>
            <a:r>
              <a:rPr lang="en-US" sz="2400" dirty="0"/>
              <a:t>What happens when you evaluate </a:t>
            </a:r>
            <a:r>
              <a:rPr lang="en-US" sz="2400" dirty="0">
                <a:latin typeface="Consolas" panose="020B0609020204030204" pitchFamily="49" charset="0"/>
                <a:cs typeface="Consolas" panose="020B0609020204030204" pitchFamily="49" charset="0"/>
              </a:rPr>
              <a:t>f([4,5,6],1)</a:t>
            </a:r>
            <a:r>
              <a:rPr lang="en-US" sz="2400" dirty="0"/>
              <a:t>?</a:t>
            </a:r>
          </a:p>
        </p:txBody>
      </p:sp>
    </p:spTree>
    <p:extLst>
      <p:ext uri="{BB962C8B-B14F-4D97-AF65-F5344CB8AC3E}">
        <p14:creationId xmlns:p14="http://schemas.microsoft.com/office/powerpoint/2010/main" val="687219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6D69D-346E-90CF-C255-0F254FA3795F}"/>
              </a:ext>
            </a:extLst>
          </p:cNvPr>
          <p:cNvSpPr>
            <a:spLocks noGrp="1"/>
          </p:cNvSpPr>
          <p:nvPr>
            <p:ph type="title"/>
          </p:nvPr>
        </p:nvSpPr>
        <p:spPr/>
        <p:txBody>
          <a:bodyPr/>
          <a:lstStyle/>
          <a:p>
            <a:r>
              <a:rPr lang="en-US" dirty="0"/>
              <a:t>Raising Exceptions</a:t>
            </a:r>
          </a:p>
        </p:txBody>
      </p:sp>
      <p:sp>
        <p:nvSpPr>
          <p:cNvPr id="3" name="Content Placeholder 2">
            <a:extLst>
              <a:ext uri="{FF2B5EF4-FFF2-40B4-BE49-F238E27FC236}">
                <a16:creationId xmlns:a16="http://schemas.microsoft.com/office/drawing/2014/main" id="{2F849498-68EE-05C9-34BE-E1BE64E6348A}"/>
              </a:ext>
            </a:extLst>
          </p:cNvPr>
          <p:cNvSpPr>
            <a:spLocks noGrp="1"/>
          </p:cNvSpPr>
          <p:nvPr>
            <p:ph idx="1"/>
          </p:nvPr>
        </p:nvSpPr>
        <p:spPr/>
        <p:txBody>
          <a:bodyPr/>
          <a:lstStyle/>
          <a:p>
            <a:r>
              <a:rPr lang="en-US" dirty="0"/>
              <a:t>You can use the raise keyword to throw your own exceptions</a:t>
            </a:r>
          </a:p>
          <a:p>
            <a:pPr lvl="1"/>
            <a:r>
              <a:rPr lang="en-US" dirty="0"/>
              <a:t>raise Exception("CS51P Exception")</a:t>
            </a:r>
          </a:p>
          <a:p>
            <a:pPr lvl="1"/>
            <a:r>
              <a:rPr lang="en-US" dirty="0"/>
              <a:t>raise </a:t>
            </a:r>
            <a:r>
              <a:rPr lang="en-US" dirty="0" err="1"/>
              <a:t>ValueError</a:t>
            </a:r>
            <a:r>
              <a:rPr lang="en-US" dirty="0"/>
              <a:t>("Invalid filename")</a:t>
            </a:r>
          </a:p>
          <a:p>
            <a:pPr lvl="1"/>
            <a:endParaRPr lang="en-US" dirty="0"/>
          </a:p>
          <a:p>
            <a:pPr marL="0" indent="0">
              <a:buNone/>
            </a:pPr>
            <a:endParaRPr lang="en-US" dirty="0"/>
          </a:p>
        </p:txBody>
      </p:sp>
    </p:spTree>
    <p:extLst>
      <p:ext uri="{BB962C8B-B14F-4D97-AF65-F5344CB8AC3E}">
        <p14:creationId xmlns:p14="http://schemas.microsoft.com/office/powerpoint/2010/main" val="1178700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B8CDB-5110-991C-A904-5DDA44CA33C4}"/>
              </a:ext>
            </a:extLst>
          </p:cNvPr>
          <p:cNvSpPr>
            <a:spLocks noGrp="1"/>
          </p:cNvSpPr>
          <p:nvPr>
            <p:ph type="title"/>
          </p:nvPr>
        </p:nvSpPr>
        <p:spPr/>
        <p:txBody>
          <a:bodyPr/>
          <a:lstStyle/>
          <a:p>
            <a:r>
              <a:rPr lang="en-US" dirty="0"/>
              <a:t>Example: Raising Exceptions</a:t>
            </a:r>
          </a:p>
        </p:txBody>
      </p:sp>
      <p:sp>
        <p:nvSpPr>
          <p:cNvPr id="4" name="Content Placeholder 2">
            <a:extLst>
              <a:ext uri="{FF2B5EF4-FFF2-40B4-BE49-F238E27FC236}">
                <a16:creationId xmlns:a16="http://schemas.microsoft.com/office/drawing/2014/main" id="{24E5DEFD-83A9-3B08-E381-70F310815A62}"/>
              </a:ext>
            </a:extLst>
          </p:cNvPr>
          <p:cNvSpPr txBox="1">
            <a:spLocks/>
          </p:cNvSpPr>
          <p:nvPr/>
        </p:nvSpPr>
        <p:spPr>
          <a:xfrm>
            <a:off x="704850" y="1611923"/>
            <a:ext cx="7981950" cy="44958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sz="2000" dirty="0">
                <a:latin typeface="Courier" pitchFamily="2" charset="0"/>
              </a:rPr>
              <a:t>def exception_v3(filename):</a:t>
            </a:r>
          </a:p>
          <a:p>
            <a:pPr marL="0" indent="0">
              <a:buNone/>
            </a:pPr>
            <a:r>
              <a:rPr lang="en-US" sz="2000" dirty="0">
                <a:latin typeface="Courier" pitchFamily="2" charset="0"/>
              </a:rPr>
              <a:t>    s = 0</a:t>
            </a:r>
          </a:p>
          <a:p>
            <a:pPr marL="0" indent="0">
              <a:buNone/>
            </a:pPr>
            <a:r>
              <a:rPr lang="en-US" sz="2000" dirty="0">
                <a:latin typeface="Courier" pitchFamily="2" charset="0"/>
              </a:rPr>
              <a:t>    try:</a:t>
            </a:r>
            <a:br>
              <a:rPr lang="en-US" sz="2000" dirty="0">
                <a:latin typeface="Courier" pitchFamily="2" charset="0"/>
              </a:rPr>
            </a:br>
            <a:r>
              <a:rPr lang="en-US" sz="2000" dirty="0">
                <a:latin typeface="Courier" pitchFamily="2" charset="0"/>
              </a:rPr>
              <a:t>    	  file = open(filename, "r")</a:t>
            </a:r>
            <a:br>
              <a:rPr lang="en-US" sz="2000" dirty="0">
                <a:latin typeface="Courier" pitchFamily="2" charset="0"/>
              </a:rPr>
            </a:br>
            <a:r>
              <a:rPr lang="en-US" sz="2000" dirty="0">
                <a:latin typeface="Courier" pitchFamily="2" charset="0"/>
              </a:rPr>
              <a:t>        for </a:t>
            </a:r>
            <a:r>
              <a:rPr lang="en-US" sz="2000" dirty="0" err="1">
                <a:latin typeface="Courier" pitchFamily="2" charset="0"/>
              </a:rPr>
              <a:t>i</a:t>
            </a:r>
            <a:r>
              <a:rPr lang="en-US" sz="2000" dirty="0">
                <a:latin typeface="Courier" pitchFamily="2" charset="0"/>
              </a:rPr>
              <a:t> in file:</a:t>
            </a:r>
            <a:br>
              <a:rPr lang="en-US" sz="2000" dirty="0">
                <a:latin typeface="Courier" pitchFamily="2" charset="0"/>
              </a:rPr>
            </a:br>
            <a:r>
              <a:rPr lang="en-US" sz="2000" dirty="0">
                <a:latin typeface="Courier" pitchFamily="2" charset="0"/>
              </a:rPr>
              <a:t>            s = s + int(</a:t>
            </a:r>
            <a:r>
              <a:rPr lang="en-US" sz="2000" dirty="0" err="1">
                <a:latin typeface="Courier" pitchFamily="2" charset="0"/>
              </a:rPr>
              <a:t>i</a:t>
            </a:r>
            <a:r>
              <a:rPr lang="en-US" sz="2000" dirty="0">
                <a:latin typeface="Courier" pitchFamily="2" charset="0"/>
              </a:rPr>
              <a:t>)</a:t>
            </a:r>
          </a:p>
          <a:p>
            <a:pPr marL="0" indent="0">
              <a:buNone/>
            </a:pPr>
            <a:r>
              <a:rPr lang="en-US" sz="2000" dirty="0">
                <a:latin typeface="Courier" pitchFamily="2" charset="0"/>
              </a:rPr>
              <a:t>        </a:t>
            </a:r>
            <a:r>
              <a:rPr lang="en-US" sz="2000" dirty="0" err="1">
                <a:latin typeface="Courier" pitchFamily="2" charset="0"/>
              </a:rPr>
              <a:t>file.close</a:t>
            </a:r>
            <a:r>
              <a:rPr lang="en-US" sz="2000" dirty="0">
                <a:latin typeface="Courier" pitchFamily="2" charset="0"/>
              </a:rPr>
              <a:t>()</a:t>
            </a:r>
            <a:br>
              <a:rPr lang="en-US" sz="2000" dirty="0">
                <a:latin typeface="Courier" pitchFamily="2" charset="0"/>
              </a:rPr>
            </a:br>
            <a:r>
              <a:rPr lang="en-US" sz="2000" dirty="0">
                <a:latin typeface="Courier" pitchFamily="2" charset="0"/>
              </a:rPr>
              <a:t>    except </a:t>
            </a:r>
            <a:r>
              <a:rPr lang="en-US" sz="2000" dirty="0" err="1">
                <a:latin typeface="Courier" pitchFamily="2" charset="0"/>
              </a:rPr>
              <a:t>IOException</a:t>
            </a:r>
            <a:r>
              <a:rPr lang="en-US" sz="2000" dirty="0">
                <a:latin typeface="Courier" pitchFamily="2" charset="0"/>
              </a:rPr>
              <a:t>:</a:t>
            </a:r>
            <a:br>
              <a:rPr lang="en-US" sz="2000" dirty="0">
                <a:latin typeface="Courier" pitchFamily="2" charset="0"/>
              </a:rPr>
            </a:br>
            <a:r>
              <a:rPr lang="en-US" sz="2000" dirty="0">
                <a:latin typeface="Courier" pitchFamily="2" charset="0"/>
              </a:rPr>
              <a:t>        raise </a:t>
            </a:r>
            <a:r>
              <a:rPr lang="en-US" sz="2000" dirty="0" err="1">
                <a:latin typeface="Courier" pitchFamily="2" charset="0"/>
              </a:rPr>
              <a:t>ValueError</a:t>
            </a:r>
            <a:r>
              <a:rPr lang="en-US" sz="2000" dirty="0">
                <a:latin typeface="Courier" pitchFamily="2" charset="0"/>
              </a:rPr>
              <a:t>("Invalid filename")</a:t>
            </a:r>
          </a:p>
          <a:p>
            <a:pPr marL="0" indent="0">
              <a:buNone/>
            </a:pPr>
            <a:r>
              <a:rPr lang="en-US" sz="2000" dirty="0">
                <a:latin typeface="Courier" pitchFamily="2" charset="0"/>
              </a:rPr>
              <a:t>    except </a:t>
            </a:r>
            <a:r>
              <a:rPr lang="en-US" sz="2000" dirty="0" err="1">
                <a:latin typeface="Courier" pitchFamily="2" charset="0"/>
              </a:rPr>
              <a:t>ValueError</a:t>
            </a:r>
            <a:r>
              <a:rPr lang="en-US" sz="2000" dirty="0">
                <a:latin typeface="Courier" pitchFamily="2" charset="0"/>
              </a:rPr>
              <a:t>:</a:t>
            </a:r>
          </a:p>
          <a:p>
            <a:pPr marL="0" indent="0">
              <a:buNone/>
            </a:pPr>
            <a:r>
              <a:rPr lang="en-US" sz="2000" dirty="0">
                <a:latin typeface="Courier" pitchFamily="2" charset="0"/>
              </a:rPr>
              <a:t>        </a:t>
            </a:r>
            <a:r>
              <a:rPr lang="en-US" sz="2000" dirty="0" err="1">
                <a:latin typeface="Courier" pitchFamily="2" charset="0"/>
              </a:rPr>
              <a:t>file.close</a:t>
            </a:r>
            <a:r>
              <a:rPr lang="en-US" sz="2000" dirty="0">
                <a:latin typeface="Courier" pitchFamily="2" charset="0"/>
              </a:rPr>
              <a:t>()</a:t>
            </a:r>
          </a:p>
          <a:p>
            <a:pPr marL="0" indent="0">
              <a:buNone/>
            </a:pPr>
            <a:r>
              <a:rPr lang="en-US" sz="2000" dirty="0">
                <a:latin typeface="Courier" pitchFamily="2" charset="0"/>
              </a:rPr>
              <a:t>        raise </a:t>
            </a:r>
            <a:r>
              <a:rPr lang="en-US" sz="2000" dirty="0" err="1">
                <a:latin typeface="Courier" pitchFamily="2" charset="0"/>
              </a:rPr>
              <a:t>ValueError</a:t>
            </a:r>
            <a:r>
              <a:rPr lang="en-US" sz="2000" dirty="0">
                <a:latin typeface="Courier" pitchFamily="2" charset="0"/>
              </a:rPr>
              <a:t>("file contained non—int")</a:t>
            </a:r>
          </a:p>
          <a:p>
            <a:pPr marL="0" indent="0">
              <a:buNone/>
            </a:pPr>
            <a:r>
              <a:rPr lang="en-US" sz="2000" dirty="0">
                <a:latin typeface="Courier" pitchFamily="2" charset="0"/>
              </a:rPr>
              <a:t>    print(s)</a:t>
            </a:r>
          </a:p>
        </p:txBody>
      </p:sp>
    </p:spTree>
    <p:extLst>
      <p:ext uri="{BB962C8B-B14F-4D97-AF65-F5344CB8AC3E}">
        <p14:creationId xmlns:p14="http://schemas.microsoft.com/office/powerpoint/2010/main" val="198639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C1BA1-35CE-032B-D052-FE4AB71FBB64}"/>
              </a:ext>
            </a:extLst>
          </p:cNvPr>
          <p:cNvSpPr>
            <a:spLocks noGrp="1"/>
          </p:cNvSpPr>
          <p:nvPr>
            <p:ph type="title"/>
          </p:nvPr>
        </p:nvSpPr>
        <p:spPr/>
        <p:txBody>
          <a:bodyPr/>
          <a:lstStyle/>
          <a:p>
            <a:r>
              <a:rPr lang="en-US" dirty="0"/>
              <a:t>Exercise 4: Raising Exceptions</a:t>
            </a:r>
          </a:p>
        </p:txBody>
      </p:sp>
      <p:sp>
        <p:nvSpPr>
          <p:cNvPr id="4" name="Content Placeholder 3">
            <a:extLst>
              <a:ext uri="{FF2B5EF4-FFF2-40B4-BE49-F238E27FC236}">
                <a16:creationId xmlns:a16="http://schemas.microsoft.com/office/drawing/2014/main" id="{451BB417-576D-9247-BCEC-B33DBE85361A}"/>
              </a:ext>
            </a:extLst>
          </p:cNvPr>
          <p:cNvSpPr>
            <a:spLocks noGrp="1"/>
          </p:cNvSpPr>
          <p:nvPr>
            <p:ph idx="1"/>
          </p:nvPr>
        </p:nvSpPr>
        <p:spPr>
          <a:xfrm>
            <a:off x="457200" y="1600200"/>
            <a:ext cx="8382000" cy="4876800"/>
          </a:xfrm>
        </p:spPr>
        <p:txBody>
          <a:bodyPr/>
          <a:lstStyle/>
          <a:p>
            <a:pPr marL="0" indent="0">
              <a:buNone/>
            </a:pPr>
            <a:r>
              <a:rPr lang="en-US" dirty="0"/>
              <a:t>Write a function </a:t>
            </a:r>
            <a:r>
              <a:rPr lang="en-US" dirty="0" err="1">
                <a:latin typeface="Consolas" panose="020B0609020204030204" pitchFamily="49" charset="0"/>
                <a:cs typeface="Consolas" panose="020B0609020204030204" pitchFamily="49" charset="0"/>
              </a:rPr>
              <a:t>return_pos_int_onetry</a:t>
            </a:r>
            <a:r>
              <a:rPr lang="en-US" dirty="0">
                <a:latin typeface="Consolas" panose="020B0609020204030204" pitchFamily="49" charset="0"/>
                <a:cs typeface="Consolas" panose="020B0609020204030204" pitchFamily="49" charset="0"/>
              </a:rPr>
              <a:t> </a:t>
            </a:r>
            <a:r>
              <a:rPr lang="en-US" dirty="0"/>
              <a:t>that asks the user to enter a positive integer.  If the user enters a positive integer, the function returns that integer. If the user does not enter a positive integer, the function raises a </a:t>
            </a:r>
            <a:r>
              <a:rPr lang="en-US" dirty="0" err="1"/>
              <a:t>ValueError</a:t>
            </a:r>
            <a:r>
              <a:rPr lang="en-US" dirty="0"/>
              <a:t>. </a:t>
            </a:r>
          </a:p>
          <a:p>
            <a:endParaRPr lang="en-US" dirty="0"/>
          </a:p>
          <a:p>
            <a:endParaRPr lang="en-US" dirty="0"/>
          </a:p>
        </p:txBody>
      </p:sp>
    </p:spTree>
    <p:extLst>
      <p:ext uri="{BB962C8B-B14F-4D97-AF65-F5344CB8AC3E}">
        <p14:creationId xmlns:p14="http://schemas.microsoft.com/office/powerpoint/2010/main" val="1612828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F8B7C-E30E-0DFB-4BCB-EB7D4774EC4D}"/>
              </a:ext>
            </a:extLst>
          </p:cNvPr>
          <p:cNvSpPr>
            <a:spLocks noGrp="1"/>
          </p:cNvSpPr>
          <p:nvPr>
            <p:ph type="title"/>
          </p:nvPr>
        </p:nvSpPr>
        <p:spPr/>
        <p:txBody>
          <a:bodyPr/>
          <a:lstStyle/>
          <a:p>
            <a:r>
              <a:rPr lang="en-US" dirty="0"/>
              <a:t>Programming</a:t>
            </a:r>
          </a:p>
        </p:txBody>
      </p:sp>
      <p:pic>
        <p:nvPicPr>
          <p:cNvPr id="5" name="Content Placeholder 4" descr="A computer code on a blue background&#10;&#10;Description automatically generated">
            <a:extLst>
              <a:ext uri="{FF2B5EF4-FFF2-40B4-BE49-F238E27FC236}">
                <a16:creationId xmlns:a16="http://schemas.microsoft.com/office/drawing/2014/main" id="{26AAB083-173F-CE46-4417-EA2BB731D8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2286000"/>
            <a:ext cx="4680534" cy="3505200"/>
          </a:xfrm>
        </p:spPr>
      </p:pic>
      <p:pic>
        <p:nvPicPr>
          <p:cNvPr id="7" name="Picture 6" descr="A cartoon of a person holding a bag&#10;&#10;Description automatically generated">
            <a:extLst>
              <a:ext uri="{FF2B5EF4-FFF2-40B4-BE49-F238E27FC236}">
                <a16:creationId xmlns:a16="http://schemas.microsoft.com/office/drawing/2014/main" id="{E2F6646D-A963-912C-6AAE-73426980D9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1719943"/>
            <a:ext cx="3492500" cy="4940300"/>
          </a:xfrm>
          <a:prstGeom prst="rect">
            <a:avLst/>
          </a:prstGeom>
        </p:spPr>
      </p:pic>
      <p:sp>
        <p:nvSpPr>
          <p:cNvPr id="8" name="TextBox 7">
            <a:extLst>
              <a:ext uri="{FF2B5EF4-FFF2-40B4-BE49-F238E27FC236}">
                <a16:creationId xmlns:a16="http://schemas.microsoft.com/office/drawing/2014/main" id="{96304CDC-197E-83F3-0C5A-F0C64F67190F}"/>
              </a:ext>
            </a:extLst>
          </p:cNvPr>
          <p:cNvSpPr txBox="1"/>
          <p:nvPr/>
        </p:nvSpPr>
        <p:spPr>
          <a:xfrm>
            <a:off x="5417451" y="877669"/>
            <a:ext cx="3485249" cy="646331"/>
          </a:xfrm>
          <a:prstGeom prst="rect">
            <a:avLst/>
          </a:prstGeom>
          <a:noFill/>
        </p:spPr>
        <p:txBody>
          <a:bodyPr wrap="none" rtlCol="0">
            <a:spAutoFit/>
          </a:bodyPr>
          <a:lstStyle/>
          <a:p>
            <a:r>
              <a:rPr lang="en-US" dirty="0"/>
              <a:t>Except when they </a:t>
            </a:r>
            <a:r>
              <a:rPr lang="en-US" i="1" dirty="0"/>
              <a:t>don't</a:t>
            </a:r>
          </a:p>
          <a:p>
            <a:r>
              <a:rPr lang="en-US" dirty="0"/>
              <a:t>Because, sometimes, they </a:t>
            </a:r>
            <a:r>
              <a:rPr lang="en-US" i="1" dirty="0"/>
              <a:t>won't</a:t>
            </a:r>
          </a:p>
        </p:txBody>
      </p:sp>
    </p:spTree>
    <p:extLst>
      <p:ext uri="{BB962C8B-B14F-4D97-AF65-F5344CB8AC3E}">
        <p14:creationId xmlns:p14="http://schemas.microsoft.com/office/powerpoint/2010/main" val="422749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5B4E6-EA97-054F-B1D5-D70B7A2D3E39}"/>
              </a:ext>
            </a:extLst>
          </p:cNvPr>
          <p:cNvSpPr>
            <a:spLocks noGrp="1"/>
          </p:cNvSpPr>
          <p:nvPr>
            <p:ph type="title"/>
          </p:nvPr>
        </p:nvSpPr>
        <p:spPr/>
        <p:txBody>
          <a:bodyPr/>
          <a:lstStyle/>
          <a:p>
            <a:r>
              <a:rPr lang="en-US" dirty="0"/>
              <a:t>Common Types of Errors</a:t>
            </a:r>
          </a:p>
        </p:txBody>
      </p:sp>
      <p:sp>
        <p:nvSpPr>
          <p:cNvPr id="3" name="Content Placeholder 2">
            <a:extLst>
              <a:ext uri="{FF2B5EF4-FFF2-40B4-BE49-F238E27FC236}">
                <a16:creationId xmlns:a16="http://schemas.microsoft.com/office/drawing/2014/main" id="{E7E48CFC-1135-0A41-A5F1-45BDEBB21704}"/>
              </a:ext>
            </a:extLst>
          </p:cNvPr>
          <p:cNvSpPr>
            <a:spLocks noGrp="1"/>
          </p:cNvSpPr>
          <p:nvPr>
            <p:ph idx="1"/>
          </p:nvPr>
        </p:nvSpPr>
        <p:spPr>
          <a:xfrm>
            <a:off x="457200" y="2133600"/>
            <a:ext cx="8382000" cy="4343400"/>
          </a:xfrm>
        </p:spPr>
        <p:txBody>
          <a:bodyPr/>
          <a:lstStyle/>
          <a:p>
            <a:r>
              <a:rPr lang="en-US" b="1" dirty="0">
                <a:solidFill>
                  <a:schemeClr val="accent2"/>
                </a:solidFill>
              </a:rPr>
              <a:t>Syntax Errors: </a:t>
            </a:r>
            <a:r>
              <a:rPr lang="en-US" dirty="0"/>
              <a:t>there is something wrong with the structure of the program, and Python doesn't understand it</a:t>
            </a:r>
          </a:p>
          <a:p>
            <a:endParaRPr lang="en-US" dirty="0"/>
          </a:p>
          <a:p>
            <a:r>
              <a:rPr lang="en-US" b="1" dirty="0">
                <a:solidFill>
                  <a:schemeClr val="accent2"/>
                </a:solidFill>
              </a:rPr>
              <a:t>Runtime Errors: </a:t>
            </a:r>
            <a:r>
              <a:rPr lang="en-US" dirty="0"/>
              <a:t>something goes wrong while the program is running (Exceptions)</a:t>
            </a:r>
          </a:p>
          <a:p>
            <a:endParaRPr lang="en-US" dirty="0"/>
          </a:p>
          <a:p>
            <a:r>
              <a:rPr lang="en-US" b="1" dirty="0">
                <a:solidFill>
                  <a:schemeClr val="accent2"/>
                </a:solidFill>
              </a:rPr>
              <a:t>Semantic Errors: </a:t>
            </a:r>
            <a:r>
              <a:rPr lang="en-US" dirty="0"/>
              <a:t>the program runs, but it doesn't do what you want it to do</a:t>
            </a:r>
          </a:p>
        </p:txBody>
      </p:sp>
    </p:spTree>
    <p:extLst>
      <p:ext uri="{BB962C8B-B14F-4D97-AF65-F5344CB8AC3E}">
        <p14:creationId xmlns:p14="http://schemas.microsoft.com/office/powerpoint/2010/main" val="3211628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AAC2A-ACA2-EA49-98D3-1E5AAAFD0CD2}"/>
              </a:ext>
            </a:extLst>
          </p:cNvPr>
          <p:cNvSpPr>
            <a:spLocks noGrp="1"/>
          </p:cNvSpPr>
          <p:nvPr>
            <p:ph type="title"/>
          </p:nvPr>
        </p:nvSpPr>
        <p:spPr/>
        <p:txBody>
          <a:bodyPr/>
          <a:lstStyle/>
          <a:p>
            <a:r>
              <a:rPr lang="en-US" dirty="0"/>
              <a:t>Example Runtime Errors</a:t>
            </a:r>
          </a:p>
        </p:txBody>
      </p:sp>
      <p:sp>
        <p:nvSpPr>
          <p:cNvPr id="3" name="Content Placeholder 2">
            <a:extLst>
              <a:ext uri="{FF2B5EF4-FFF2-40B4-BE49-F238E27FC236}">
                <a16:creationId xmlns:a16="http://schemas.microsoft.com/office/drawing/2014/main" id="{B5D1E15A-14EE-EA48-99EF-A9F2A27B7A95}"/>
              </a:ext>
            </a:extLst>
          </p:cNvPr>
          <p:cNvSpPr>
            <a:spLocks noGrp="1"/>
          </p:cNvSpPr>
          <p:nvPr>
            <p:ph idx="1"/>
          </p:nvPr>
        </p:nvSpPr>
        <p:spPr>
          <a:xfrm>
            <a:off x="457200" y="1752600"/>
            <a:ext cx="8229600" cy="5334000"/>
          </a:xfrm>
        </p:spPr>
        <p:txBody>
          <a:bodyPr>
            <a:normAutofit/>
          </a:bodyPr>
          <a:lstStyle/>
          <a:p>
            <a:r>
              <a:rPr lang="en-US" dirty="0" err="1"/>
              <a:t>NameError</a:t>
            </a:r>
            <a:r>
              <a:rPr lang="en-US" dirty="0"/>
              <a:t>: Python doesn't recognize a (variable) name</a:t>
            </a:r>
          </a:p>
          <a:p>
            <a:pPr lvl="1"/>
            <a:endParaRPr lang="en-US" dirty="0"/>
          </a:p>
          <a:p>
            <a:r>
              <a:rPr lang="en-US" dirty="0" err="1"/>
              <a:t>TypeError</a:t>
            </a:r>
            <a:r>
              <a:rPr lang="en-US" dirty="0"/>
              <a:t>: Python can't perform that operation/function on values of that type</a:t>
            </a:r>
          </a:p>
          <a:p>
            <a:pPr lvl="1"/>
            <a:endParaRPr lang="en-US" dirty="0"/>
          </a:p>
          <a:p>
            <a:r>
              <a:rPr lang="en-US" dirty="0" err="1"/>
              <a:t>ValueError</a:t>
            </a:r>
            <a:r>
              <a:rPr lang="en-US" dirty="0"/>
              <a:t>: Python can't perform that operation/function on that particular value</a:t>
            </a:r>
          </a:p>
          <a:p>
            <a:endParaRPr lang="en-US" dirty="0"/>
          </a:p>
          <a:p>
            <a:r>
              <a:rPr lang="en-US" dirty="0" err="1"/>
              <a:t>IOException</a:t>
            </a:r>
            <a:r>
              <a:rPr lang="en-US" dirty="0"/>
              <a:t>: Python can't find (or can't open) a filename you gave it</a:t>
            </a:r>
          </a:p>
          <a:p>
            <a:pPr lvl="1"/>
            <a:endParaRPr lang="en-US" dirty="0"/>
          </a:p>
        </p:txBody>
      </p:sp>
    </p:spTree>
    <p:extLst>
      <p:ext uri="{BB962C8B-B14F-4D97-AF65-F5344CB8AC3E}">
        <p14:creationId xmlns:p14="http://schemas.microsoft.com/office/powerpoint/2010/main" val="2275333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FB12B-1EE4-F442-8DFE-EC6BF2F97721}"/>
              </a:ext>
            </a:extLst>
          </p:cNvPr>
          <p:cNvSpPr txBox="1"/>
          <p:nvPr/>
        </p:nvSpPr>
        <p:spPr>
          <a:xfrm>
            <a:off x="990600" y="1612880"/>
            <a:ext cx="7086600" cy="34163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400" dirty="0">
                <a:latin typeface="Courier" pitchFamily="2" charset="0"/>
              </a:rPr>
              <a:t>def example(filename):</a:t>
            </a:r>
            <a:br>
              <a:rPr lang="en-US" sz="2400" dirty="0">
                <a:latin typeface="Courier" pitchFamily="2" charset="0"/>
              </a:rPr>
            </a:br>
            <a:r>
              <a:rPr lang="en-US" sz="2400" dirty="0">
                <a:latin typeface="Courier" pitchFamily="2" charset="0"/>
              </a:rPr>
              <a:t>    s = 0</a:t>
            </a:r>
          </a:p>
          <a:p>
            <a:br>
              <a:rPr lang="en-US" sz="2400" dirty="0">
                <a:latin typeface="Courier" pitchFamily="2" charset="0"/>
              </a:rPr>
            </a:br>
            <a:r>
              <a:rPr lang="en-US" sz="2400" dirty="0">
                <a:latin typeface="Courier" pitchFamily="2" charset="0"/>
              </a:rPr>
              <a:t>    file = open(filename, "r")</a:t>
            </a:r>
            <a:br>
              <a:rPr lang="en-US" sz="2400" dirty="0">
                <a:latin typeface="Courier" pitchFamily="2" charset="0"/>
              </a:rPr>
            </a:br>
            <a:r>
              <a:rPr lang="en-US" sz="2400" dirty="0">
                <a:latin typeface="Courier" pitchFamily="2" charset="0"/>
              </a:rPr>
              <a:t>    for </a:t>
            </a:r>
            <a:r>
              <a:rPr lang="en-US" sz="2400" dirty="0" err="1">
                <a:latin typeface="Courier" pitchFamily="2" charset="0"/>
              </a:rPr>
              <a:t>i</a:t>
            </a:r>
            <a:r>
              <a:rPr lang="en-US" sz="2400" dirty="0">
                <a:latin typeface="Courier" pitchFamily="2" charset="0"/>
              </a:rPr>
              <a:t> in file:</a:t>
            </a:r>
            <a:br>
              <a:rPr lang="en-US" sz="2400" dirty="0">
                <a:latin typeface="Courier" pitchFamily="2" charset="0"/>
              </a:rPr>
            </a:br>
            <a:r>
              <a:rPr lang="en-US" sz="2400" dirty="0">
                <a:latin typeface="Courier" pitchFamily="2" charset="0"/>
              </a:rPr>
              <a:t>        s = s + int(</a:t>
            </a:r>
            <a:r>
              <a:rPr lang="en-US" sz="2400" dirty="0" err="1">
                <a:latin typeface="Courier" pitchFamily="2" charset="0"/>
              </a:rPr>
              <a:t>i</a:t>
            </a:r>
            <a:r>
              <a:rPr lang="en-US" sz="2400" dirty="0">
                <a:latin typeface="Courier" pitchFamily="2" charset="0"/>
              </a:rPr>
              <a:t>)</a:t>
            </a:r>
            <a:br>
              <a:rPr lang="en-US" sz="2400" dirty="0">
                <a:latin typeface="Courier" pitchFamily="2" charset="0"/>
              </a:rPr>
            </a:br>
            <a:r>
              <a:rPr lang="en-US" sz="2400" dirty="0">
                <a:latin typeface="Courier" pitchFamily="2" charset="0"/>
              </a:rPr>
              <a:t>    </a:t>
            </a:r>
            <a:r>
              <a:rPr lang="en-US" sz="2400" dirty="0" err="1">
                <a:latin typeface="Courier" pitchFamily="2" charset="0"/>
              </a:rPr>
              <a:t>file.close</a:t>
            </a:r>
            <a:r>
              <a:rPr lang="en-US" sz="2400" dirty="0">
                <a:latin typeface="Courier" pitchFamily="2" charset="0"/>
              </a:rPr>
              <a:t>()</a:t>
            </a:r>
          </a:p>
          <a:p>
            <a:br>
              <a:rPr lang="en-US" sz="2400" dirty="0">
                <a:latin typeface="Courier" pitchFamily="2" charset="0"/>
              </a:rPr>
            </a:br>
            <a:r>
              <a:rPr lang="en-US" sz="2400" dirty="0">
                <a:latin typeface="Courier" pitchFamily="2" charset="0"/>
              </a:rPr>
              <a:t>    return s</a:t>
            </a:r>
          </a:p>
        </p:txBody>
      </p:sp>
      <p:sp>
        <p:nvSpPr>
          <p:cNvPr id="5" name="Content Placeholder 6">
            <a:extLst>
              <a:ext uri="{FF2B5EF4-FFF2-40B4-BE49-F238E27FC236}">
                <a16:creationId xmlns:a16="http://schemas.microsoft.com/office/drawing/2014/main" id="{B1D5E6A7-33D2-D74F-BAB7-0A55513888D8}"/>
              </a:ext>
            </a:extLst>
          </p:cNvPr>
          <p:cNvSpPr txBox="1">
            <a:spLocks/>
          </p:cNvSpPr>
          <p:nvPr/>
        </p:nvSpPr>
        <p:spPr>
          <a:xfrm>
            <a:off x="457200" y="5029200"/>
            <a:ext cx="8229600" cy="1828800"/>
          </a:xfrm>
          <a:prstGeom prst="rect">
            <a:avLst/>
          </a:prstGeom>
        </p:spPr>
        <p:txBody>
          <a:bodyPr>
            <a:normAutofit fontScale="925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r>
              <a:rPr lang="en-US" dirty="0"/>
              <a:t>what if the file doesn't exist?</a:t>
            </a:r>
          </a:p>
          <a:p>
            <a:r>
              <a:rPr lang="en-US" dirty="0"/>
              <a:t>what if it does exist but you don't have access permissions?</a:t>
            </a:r>
          </a:p>
          <a:p>
            <a:r>
              <a:rPr lang="en-US" dirty="0"/>
              <a:t>what if the file exists and you can open it for reading, but it doesn't contain integers?</a:t>
            </a:r>
          </a:p>
        </p:txBody>
      </p:sp>
      <p:sp>
        <p:nvSpPr>
          <p:cNvPr id="2" name="Title 1">
            <a:extLst>
              <a:ext uri="{FF2B5EF4-FFF2-40B4-BE49-F238E27FC236}">
                <a16:creationId xmlns:a16="http://schemas.microsoft.com/office/drawing/2014/main" id="{6530709B-2C12-694E-911A-2FBA00BA6034}"/>
              </a:ext>
            </a:extLst>
          </p:cNvPr>
          <p:cNvSpPr>
            <a:spLocks noGrp="1"/>
          </p:cNvSpPr>
          <p:nvPr>
            <p:ph type="title"/>
          </p:nvPr>
        </p:nvSpPr>
        <p:spPr/>
        <p:txBody>
          <a:bodyPr>
            <a:normAutofit fontScale="90000"/>
          </a:bodyPr>
          <a:lstStyle/>
          <a:p>
            <a:r>
              <a:rPr lang="en-US" dirty="0"/>
              <a:t>What if your code depends on inputs you don't control?</a:t>
            </a:r>
          </a:p>
        </p:txBody>
      </p:sp>
    </p:spTree>
    <p:extLst>
      <p:ext uri="{BB962C8B-B14F-4D97-AF65-F5344CB8AC3E}">
        <p14:creationId xmlns:p14="http://schemas.microsoft.com/office/powerpoint/2010/main" val="618178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C0562-C652-FC2A-813E-4A46780620FB}"/>
              </a:ext>
            </a:extLst>
          </p:cNvPr>
          <p:cNvSpPr>
            <a:spLocks noGrp="1"/>
          </p:cNvSpPr>
          <p:nvPr>
            <p:ph type="title"/>
          </p:nvPr>
        </p:nvSpPr>
        <p:spPr/>
        <p:txBody>
          <a:bodyPr>
            <a:normAutofit fontScale="90000"/>
          </a:bodyPr>
          <a:lstStyle/>
          <a:p>
            <a:r>
              <a:rPr lang="en-US" dirty="0"/>
              <a:t>What if your code depends on inputs you don't control?</a:t>
            </a:r>
          </a:p>
        </p:txBody>
      </p:sp>
      <p:sp>
        <p:nvSpPr>
          <p:cNvPr id="3" name="Content Placeholder 2">
            <a:extLst>
              <a:ext uri="{FF2B5EF4-FFF2-40B4-BE49-F238E27FC236}">
                <a16:creationId xmlns:a16="http://schemas.microsoft.com/office/drawing/2014/main" id="{A6BDAEC8-447B-C997-4810-286EDAC22956}"/>
              </a:ext>
            </a:extLst>
          </p:cNvPr>
          <p:cNvSpPr>
            <a:spLocks noGrp="1"/>
          </p:cNvSpPr>
          <p:nvPr>
            <p:ph idx="1"/>
          </p:nvPr>
        </p:nvSpPr>
        <p:spPr/>
        <p:txBody>
          <a:bodyPr/>
          <a:lstStyle/>
          <a:p>
            <a:endParaRPr lang="en-US" dirty="0"/>
          </a:p>
          <a:p>
            <a:r>
              <a:rPr lang="en-US" dirty="0"/>
              <a:t>Best answer: check whether input will work before using it</a:t>
            </a:r>
          </a:p>
          <a:p>
            <a:pPr lvl="1"/>
            <a:r>
              <a:rPr lang="en-US" dirty="0">
                <a:latin typeface="Consolas" panose="020B0609020204030204" pitchFamily="49" charset="0"/>
                <a:cs typeface="Consolas" panose="020B0609020204030204" pitchFamily="49" charset="0"/>
              </a:rPr>
              <a:t>if </a:t>
            </a:r>
            <a:r>
              <a:rPr lang="en-US" dirty="0" err="1">
                <a:latin typeface="Consolas" panose="020B0609020204030204" pitchFamily="49" charset="0"/>
                <a:cs typeface="Consolas" panose="020B0609020204030204" pitchFamily="49" charset="0"/>
              </a:rPr>
              <a:t>str.isdigit</a:t>
            </a:r>
            <a:r>
              <a:rPr lang="en-US" dirty="0">
                <a:latin typeface="Consolas" panose="020B0609020204030204" pitchFamily="49" charset="0"/>
                <a:cs typeface="Consolas" panose="020B0609020204030204" pitchFamily="49" charset="0"/>
              </a:rPr>
              <a:t>(</a:t>
            </a:r>
            <a:r>
              <a:rPr lang="en-US" dirty="0" err="1">
                <a:latin typeface="Consolas" panose="020B0609020204030204" pitchFamily="49" charset="0"/>
                <a:cs typeface="Consolas" panose="020B0609020204030204" pitchFamily="49" charset="0"/>
              </a:rPr>
              <a:t>user_in</a:t>
            </a:r>
            <a:r>
              <a:rPr lang="en-US" dirty="0">
                <a:latin typeface="Consolas" panose="020B0609020204030204" pitchFamily="49" charset="0"/>
                <a:cs typeface="Consolas" panose="020B0609020204030204" pitchFamily="49" charset="0"/>
              </a:rPr>
              <a:t>)</a:t>
            </a:r>
          </a:p>
          <a:p>
            <a:pPr lvl="1"/>
            <a:endParaRPr lang="en-US" dirty="0"/>
          </a:p>
          <a:p>
            <a:r>
              <a:rPr lang="en-US" dirty="0"/>
              <a:t>Alternate answer: try it and crash if an error occurs</a:t>
            </a:r>
          </a:p>
          <a:p>
            <a:endParaRPr lang="en-US" dirty="0"/>
          </a:p>
          <a:p>
            <a:r>
              <a:rPr lang="en-US" dirty="0"/>
              <a:t>Alternate answer: try it and recover if an error occurs</a:t>
            </a:r>
          </a:p>
          <a:p>
            <a:pPr lvl="1"/>
            <a:r>
              <a:rPr lang="en-US" dirty="0"/>
              <a:t>Warning: very inefficient</a:t>
            </a:r>
          </a:p>
        </p:txBody>
      </p:sp>
    </p:spTree>
    <p:extLst>
      <p:ext uri="{BB962C8B-B14F-4D97-AF65-F5344CB8AC3E}">
        <p14:creationId xmlns:p14="http://schemas.microsoft.com/office/powerpoint/2010/main" val="3479091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12EB4-105C-4D49-ABDF-4BAC7536EC8A}"/>
              </a:ext>
            </a:extLst>
          </p:cNvPr>
          <p:cNvSpPr>
            <a:spLocks noGrp="1"/>
          </p:cNvSpPr>
          <p:nvPr>
            <p:ph type="title"/>
          </p:nvPr>
        </p:nvSpPr>
        <p:spPr/>
        <p:txBody>
          <a:bodyPr/>
          <a:lstStyle/>
          <a:p>
            <a:r>
              <a:rPr lang="en-US" dirty="0"/>
              <a:t>Exception Handling</a:t>
            </a:r>
          </a:p>
        </p:txBody>
      </p:sp>
      <p:sp>
        <p:nvSpPr>
          <p:cNvPr id="3" name="Content Placeholder 2">
            <a:extLst>
              <a:ext uri="{FF2B5EF4-FFF2-40B4-BE49-F238E27FC236}">
                <a16:creationId xmlns:a16="http://schemas.microsoft.com/office/drawing/2014/main" id="{45B95BA4-376A-714D-85A1-D14958528A3F}"/>
              </a:ext>
            </a:extLst>
          </p:cNvPr>
          <p:cNvSpPr>
            <a:spLocks noGrp="1"/>
          </p:cNvSpPr>
          <p:nvPr>
            <p:ph idx="1"/>
          </p:nvPr>
        </p:nvSpPr>
        <p:spPr/>
        <p:txBody>
          <a:bodyPr/>
          <a:lstStyle/>
          <a:p>
            <a:r>
              <a:rPr lang="en-US"/>
              <a:t>A flexible mechanism for handling errors</a:t>
            </a:r>
          </a:p>
        </p:txBody>
      </p:sp>
      <p:sp>
        <p:nvSpPr>
          <p:cNvPr id="4" name="Content Placeholder 2">
            <a:extLst>
              <a:ext uri="{FF2B5EF4-FFF2-40B4-BE49-F238E27FC236}">
                <a16:creationId xmlns:a16="http://schemas.microsoft.com/office/drawing/2014/main" id="{7F237592-BAFB-2441-847C-ABFD39A8A134}"/>
              </a:ext>
            </a:extLst>
          </p:cNvPr>
          <p:cNvSpPr txBox="1">
            <a:spLocks/>
          </p:cNvSpPr>
          <p:nvPr/>
        </p:nvSpPr>
        <p:spPr>
          <a:xfrm>
            <a:off x="685800" y="2278546"/>
            <a:ext cx="6934200" cy="18669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dk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dk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dk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dk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dk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dk1"/>
                </a:solidFill>
                <a:latin typeface="+mn-lt"/>
                <a:ea typeface="+mn-ea"/>
                <a:cs typeface="+mn-cs"/>
              </a:defRPr>
            </a:lvl9pPr>
          </a:lstStyle>
          <a:p>
            <a:pPr marL="0" indent="0">
              <a:buNone/>
            </a:pPr>
            <a:r>
              <a:rPr lang="en-US">
                <a:latin typeface="Courier" pitchFamily="2" charset="0"/>
              </a:rPr>
              <a:t>try:</a:t>
            </a:r>
            <a:br>
              <a:rPr lang="en-US">
                <a:latin typeface="Courier" pitchFamily="2" charset="0"/>
              </a:rPr>
            </a:br>
            <a:r>
              <a:rPr lang="en-US">
                <a:latin typeface="Courier" pitchFamily="2" charset="0"/>
              </a:rPr>
              <a:t>    </a:t>
            </a:r>
            <a:r>
              <a:rPr lang="en-US">
                <a:latin typeface="Courier" pitchFamily="2" charset="0"/>
                <a:ea typeface="Courier" charset="0"/>
                <a:cs typeface="Courier" charset="0"/>
              </a:rPr>
              <a:t># code to execute</a:t>
            </a:r>
          </a:p>
          <a:p>
            <a:pPr marL="0" indent="0">
              <a:buNone/>
            </a:pPr>
            <a:r>
              <a:rPr lang="en-US">
                <a:latin typeface="Courier" pitchFamily="2" charset="0"/>
                <a:ea typeface="Courier" charset="0"/>
                <a:cs typeface="Courier" charset="0"/>
              </a:rPr>
              <a:t>except:</a:t>
            </a:r>
          </a:p>
          <a:p>
            <a:pPr marL="0" indent="0">
              <a:buNone/>
            </a:pPr>
            <a:r>
              <a:rPr lang="en-US">
                <a:latin typeface="Courier" pitchFamily="2" charset="0"/>
                <a:ea typeface="Courier" charset="0"/>
                <a:cs typeface="Courier" charset="0"/>
              </a:rPr>
              <a:t>    # what to do if there's an error</a:t>
            </a:r>
          </a:p>
          <a:p>
            <a:pPr marL="0" indent="0">
              <a:buNone/>
            </a:pPr>
            <a:r>
              <a:rPr lang="en-US">
                <a:latin typeface="Courier" pitchFamily="2" charset="0"/>
                <a:ea typeface="Courier" charset="0"/>
                <a:cs typeface="Courier" charset="0"/>
              </a:rPr>
              <a:t>    </a:t>
            </a:r>
            <a:br>
              <a:rPr lang="en-US">
                <a:latin typeface="Courier" pitchFamily="2" charset="0"/>
                <a:ea typeface="Courier" charset="0"/>
                <a:cs typeface="Courier" charset="0"/>
              </a:rPr>
            </a:br>
            <a:endParaRPr lang="en-US">
              <a:latin typeface="Courier" pitchFamily="2" charset="0"/>
              <a:ea typeface="Courier" charset="0"/>
              <a:cs typeface="Courier" charset="0"/>
            </a:endParaRPr>
          </a:p>
        </p:txBody>
      </p:sp>
    </p:spTree>
    <p:extLst>
      <p:ext uri="{BB962C8B-B14F-4D97-AF65-F5344CB8AC3E}">
        <p14:creationId xmlns:p14="http://schemas.microsoft.com/office/powerpoint/2010/main" val="587410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B9B4B4B-E430-9DC8-9A1D-50E53F64E029}"/>
              </a:ext>
            </a:extLst>
          </p:cNvPr>
          <p:cNvSpPr txBox="1"/>
          <p:nvPr/>
        </p:nvSpPr>
        <p:spPr>
          <a:xfrm>
            <a:off x="990600" y="1612880"/>
            <a:ext cx="7086600" cy="34163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400" dirty="0">
                <a:latin typeface="Courier" pitchFamily="2" charset="0"/>
              </a:rPr>
              <a:t>def example2(filename):</a:t>
            </a:r>
            <a:br>
              <a:rPr lang="en-US" sz="2400" dirty="0">
                <a:latin typeface="Courier" pitchFamily="2" charset="0"/>
              </a:rPr>
            </a:br>
            <a:r>
              <a:rPr lang="en-US" sz="2400" dirty="0">
                <a:latin typeface="Courier" pitchFamily="2" charset="0"/>
              </a:rPr>
              <a:t>    s = 0</a:t>
            </a:r>
          </a:p>
          <a:p>
            <a:br>
              <a:rPr lang="en-US" sz="2400" dirty="0">
                <a:latin typeface="Courier" pitchFamily="2" charset="0"/>
              </a:rPr>
            </a:br>
            <a:r>
              <a:rPr lang="en-US" sz="2400" dirty="0">
                <a:latin typeface="Courier" pitchFamily="2" charset="0"/>
              </a:rPr>
              <a:t>    file = open(filename, "r")</a:t>
            </a:r>
            <a:br>
              <a:rPr lang="en-US" sz="2400" dirty="0">
                <a:latin typeface="Courier" pitchFamily="2" charset="0"/>
              </a:rPr>
            </a:br>
            <a:r>
              <a:rPr lang="en-US" sz="2400" dirty="0">
                <a:latin typeface="Courier" pitchFamily="2" charset="0"/>
              </a:rPr>
              <a:t>    for </a:t>
            </a:r>
            <a:r>
              <a:rPr lang="en-US" sz="2400" dirty="0" err="1">
                <a:latin typeface="Courier" pitchFamily="2" charset="0"/>
              </a:rPr>
              <a:t>i</a:t>
            </a:r>
            <a:r>
              <a:rPr lang="en-US" sz="2400" dirty="0">
                <a:latin typeface="Courier" pitchFamily="2" charset="0"/>
              </a:rPr>
              <a:t> in file:</a:t>
            </a:r>
            <a:br>
              <a:rPr lang="en-US" sz="2400" dirty="0">
                <a:latin typeface="Courier" pitchFamily="2" charset="0"/>
              </a:rPr>
            </a:br>
            <a:r>
              <a:rPr lang="en-US" sz="2400" dirty="0">
                <a:latin typeface="Courier" pitchFamily="2" charset="0"/>
              </a:rPr>
              <a:t>        s = s + int(</a:t>
            </a:r>
            <a:r>
              <a:rPr lang="en-US" sz="2400" dirty="0" err="1">
                <a:latin typeface="Courier" pitchFamily="2" charset="0"/>
              </a:rPr>
              <a:t>i</a:t>
            </a:r>
            <a:r>
              <a:rPr lang="en-US" sz="2400" dirty="0">
                <a:latin typeface="Courier" pitchFamily="2" charset="0"/>
              </a:rPr>
              <a:t>)</a:t>
            </a:r>
            <a:br>
              <a:rPr lang="en-US" sz="2400" dirty="0">
                <a:latin typeface="Courier" pitchFamily="2" charset="0"/>
              </a:rPr>
            </a:br>
            <a:r>
              <a:rPr lang="en-US" sz="2400" dirty="0">
                <a:latin typeface="Courier" pitchFamily="2" charset="0"/>
              </a:rPr>
              <a:t>    </a:t>
            </a:r>
            <a:r>
              <a:rPr lang="en-US" sz="2400" dirty="0" err="1">
                <a:latin typeface="Courier" pitchFamily="2" charset="0"/>
              </a:rPr>
              <a:t>file.close</a:t>
            </a:r>
            <a:r>
              <a:rPr lang="en-US" sz="2400" dirty="0">
                <a:latin typeface="Courier" pitchFamily="2" charset="0"/>
              </a:rPr>
              <a:t>()</a:t>
            </a:r>
          </a:p>
          <a:p>
            <a:br>
              <a:rPr lang="en-US" sz="2400" dirty="0">
                <a:latin typeface="Courier" pitchFamily="2" charset="0"/>
              </a:rPr>
            </a:br>
            <a:r>
              <a:rPr lang="en-US" sz="2400" dirty="0">
                <a:latin typeface="Courier" pitchFamily="2" charset="0"/>
              </a:rPr>
              <a:t>    return s</a:t>
            </a:r>
          </a:p>
        </p:txBody>
      </p:sp>
      <p:sp>
        <p:nvSpPr>
          <p:cNvPr id="2" name="Title 1">
            <a:extLst>
              <a:ext uri="{FF2B5EF4-FFF2-40B4-BE49-F238E27FC236}">
                <a16:creationId xmlns:a16="http://schemas.microsoft.com/office/drawing/2014/main" id="{E8A01EED-4D28-9F0B-68EF-A6D50AB97CE4}"/>
              </a:ext>
            </a:extLst>
          </p:cNvPr>
          <p:cNvSpPr>
            <a:spLocks noGrp="1"/>
          </p:cNvSpPr>
          <p:nvPr>
            <p:ph type="title"/>
          </p:nvPr>
        </p:nvSpPr>
        <p:spPr/>
        <p:txBody>
          <a:bodyPr/>
          <a:lstStyle/>
          <a:p>
            <a:r>
              <a:rPr lang="en-US" dirty="0"/>
              <a:t>Example: Exception Handling</a:t>
            </a:r>
          </a:p>
        </p:txBody>
      </p:sp>
      <p:sp>
        <p:nvSpPr>
          <p:cNvPr id="4" name="TextBox 3">
            <a:extLst>
              <a:ext uri="{FF2B5EF4-FFF2-40B4-BE49-F238E27FC236}">
                <a16:creationId xmlns:a16="http://schemas.microsoft.com/office/drawing/2014/main" id="{6337D7F0-FA97-AC4F-B343-6CB3EA2D6211}"/>
              </a:ext>
            </a:extLst>
          </p:cNvPr>
          <p:cNvSpPr txBox="1"/>
          <p:nvPr/>
        </p:nvSpPr>
        <p:spPr>
          <a:xfrm>
            <a:off x="990600" y="1612880"/>
            <a:ext cx="7086600" cy="489364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400" dirty="0">
                <a:latin typeface="Courier" pitchFamily="2" charset="0"/>
              </a:rPr>
              <a:t>def exception_v0(filename):</a:t>
            </a:r>
            <a:br>
              <a:rPr lang="en-US" sz="2400" dirty="0">
                <a:latin typeface="Courier" pitchFamily="2" charset="0"/>
              </a:rPr>
            </a:br>
            <a:r>
              <a:rPr lang="en-US" sz="2400" dirty="0">
                <a:latin typeface="Courier" pitchFamily="2" charset="0"/>
              </a:rPr>
              <a:t>    s = 0</a:t>
            </a:r>
          </a:p>
          <a:p>
            <a:endParaRPr lang="en-US" sz="2400" dirty="0">
              <a:latin typeface="Courier" pitchFamily="2" charset="0"/>
            </a:endParaRPr>
          </a:p>
          <a:p>
            <a:r>
              <a:rPr lang="en-US" sz="2400" dirty="0">
                <a:latin typeface="Courier" pitchFamily="2" charset="0"/>
              </a:rPr>
              <a:t>    try:</a:t>
            </a:r>
            <a:br>
              <a:rPr lang="en-US" sz="2400" dirty="0">
                <a:latin typeface="Courier" pitchFamily="2" charset="0"/>
              </a:rPr>
            </a:br>
            <a:r>
              <a:rPr lang="en-US" sz="2400" dirty="0">
                <a:latin typeface="Courier" pitchFamily="2" charset="0"/>
              </a:rPr>
              <a:t>        file = open(filename, "r")</a:t>
            </a:r>
          </a:p>
          <a:p>
            <a:r>
              <a:rPr lang="en-US" sz="2400" dirty="0">
                <a:latin typeface="Courier" pitchFamily="2" charset="0"/>
              </a:rPr>
              <a:t>        for </a:t>
            </a:r>
            <a:r>
              <a:rPr lang="en-US" sz="2400" dirty="0" err="1">
                <a:latin typeface="Courier" pitchFamily="2" charset="0"/>
              </a:rPr>
              <a:t>i</a:t>
            </a:r>
            <a:r>
              <a:rPr lang="en-US" sz="2400" dirty="0">
                <a:latin typeface="Courier" pitchFamily="2" charset="0"/>
              </a:rPr>
              <a:t> in file:</a:t>
            </a:r>
            <a:br>
              <a:rPr lang="en-US" sz="2400" dirty="0">
                <a:latin typeface="Courier" pitchFamily="2" charset="0"/>
              </a:rPr>
            </a:br>
            <a:r>
              <a:rPr lang="en-US" sz="2400" dirty="0">
                <a:latin typeface="Courier" pitchFamily="2" charset="0"/>
              </a:rPr>
              <a:t>            s = s + int(</a:t>
            </a:r>
            <a:r>
              <a:rPr lang="en-US" sz="2400" dirty="0" err="1">
                <a:latin typeface="Courier" pitchFamily="2" charset="0"/>
              </a:rPr>
              <a:t>i</a:t>
            </a:r>
            <a:r>
              <a:rPr lang="en-US" sz="2400" dirty="0">
                <a:latin typeface="Courier" pitchFamily="2" charset="0"/>
              </a:rPr>
              <a:t>)</a:t>
            </a:r>
            <a:br>
              <a:rPr lang="en-US" sz="2400" dirty="0">
                <a:latin typeface="Courier" pitchFamily="2" charset="0"/>
              </a:rPr>
            </a:br>
            <a:r>
              <a:rPr lang="en-US" sz="2400" dirty="0">
                <a:latin typeface="Courier" pitchFamily="2" charset="0"/>
              </a:rPr>
              <a:t>        </a:t>
            </a:r>
            <a:r>
              <a:rPr lang="en-US" sz="2400" dirty="0" err="1">
                <a:latin typeface="Courier" pitchFamily="2" charset="0"/>
              </a:rPr>
              <a:t>file.close</a:t>
            </a:r>
            <a:r>
              <a:rPr lang="en-US" sz="2400" dirty="0">
                <a:latin typeface="Courier" pitchFamily="2" charset="0"/>
              </a:rPr>
              <a:t>()</a:t>
            </a:r>
          </a:p>
          <a:p>
            <a:r>
              <a:rPr lang="en-US" sz="2400" dirty="0">
                <a:latin typeface="Courier" pitchFamily="2" charset="0"/>
              </a:rPr>
              <a:t>    except: </a:t>
            </a:r>
          </a:p>
          <a:p>
            <a:r>
              <a:rPr lang="en-US" sz="2400" dirty="0">
                <a:latin typeface="Courier" pitchFamily="2" charset="0"/>
              </a:rPr>
              <a:t>        print("An error occurred")</a:t>
            </a:r>
          </a:p>
          <a:p>
            <a:r>
              <a:rPr lang="en-US" sz="2400" dirty="0">
                <a:latin typeface="Courier" pitchFamily="2" charset="0"/>
              </a:rPr>
              <a:t>        s = -1</a:t>
            </a:r>
            <a:br>
              <a:rPr lang="en-US" sz="2400" dirty="0">
                <a:latin typeface="Courier" pitchFamily="2" charset="0"/>
              </a:rPr>
            </a:br>
            <a:r>
              <a:rPr lang="en-US" sz="2400" dirty="0">
                <a:latin typeface="Courier" pitchFamily="2" charset="0"/>
              </a:rPr>
              <a:t>    </a:t>
            </a:r>
            <a:br>
              <a:rPr lang="en-US" sz="2400" dirty="0">
                <a:latin typeface="Courier" pitchFamily="2" charset="0"/>
              </a:rPr>
            </a:br>
            <a:r>
              <a:rPr lang="en-US" sz="2400" dirty="0">
                <a:latin typeface="Courier" pitchFamily="2" charset="0"/>
              </a:rPr>
              <a:t>    print(s)</a:t>
            </a:r>
          </a:p>
        </p:txBody>
      </p:sp>
    </p:spTree>
    <p:extLst>
      <p:ext uri="{BB962C8B-B14F-4D97-AF65-F5344CB8AC3E}">
        <p14:creationId xmlns:p14="http://schemas.microsoft.com/office/powerpoint/2010/main" val="3259392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C1BA1-35CE-032B-D052-FE4AB71FBB64}"/>
              </a:ext>
            </a:extLst>
          </p:cNvPr>
          <p:cNvSpPr>
            <a:spLocks noGrp="1"/>
          </p:cNvSpPr>
          <p:nvPr>
            <p:ph type="title"/>
          </p:nvPr>
        </p:nvSpPr>
        <p:spPr/>
        <p:txBody>
          <a:bodyPr/>
          <a:lstStyle/>
          <a:p>
            <a:r>
              <a:rPr lang="en-US" dirty="0"/>
              <a:t>Exercise 1: Exception Handling</a:t>
            </a:r>
          </a:p>
        </p:txBody>
      </p:sp>
      <p:sp>
        <p:nvSpPr>
          <p:cNvPr id="4" name="Content Placeholder 3">
            <a:extLst>
              <a:ext uri="{FF2B5EF4-FFF2-40B4-BE49-F238E27FC236}">
                <a16:creationId xmlns:a16="http://schemas.microsoft.com/office/drawing/2014/main" id="{451BB417-576D-9247-BCEC-B33DBE85361A}"/>
              </a:ext>
            </a:extLst>
          </p:cNvPr>
          <p:cNvSpPr>
            <a:spLocks noGrp="1"/>
          </p:cNvSpPr>
          <p:nvPr>
            <p:ph idx="1"/>
          </p:nvPr>
        </p:nvSpPr>
        <p:spPr/>
        <p:txBody>
          <a:bodyPr/>
          <a:lstStyle/>
          <a:p>
            <a:r>
              <a:rPr lang="en-US" dirty="0"/>
              <a:t>Write a function </a:t>
            </a:r>
            <a:r>
              <a:rPr lang="en-US" dirty="0" err="1">
                <a:latin typeface="Consolas" panose="020B0609020204030204" pitchFamily="49" charset="0"/>
                <a:cs typeface="Consolas" panose="020B0609020204030204" pitchFamily="49" charset="0"/>
              </a:rPr>
              <a:t>return_int</a:t>
            </a:r>
            <a:r>
              <a:rPr lang="en-US" dirty="0">
                <a:latin typeface="Consolas" panose="020B0609020204030204" pitchFamily="49" charset="0"/>
                <a:cs typeface="Consolas" panose="020B0609020204030204" pitchFamily="49" charset="0"/>
              </a:rPr>
              <a:t> </a:t>
            </a:r>
            <a:r>
              <a:rPr lang="en-US" dirty="0"/>
              <a:t>that asks the user to enter an integer.  If the user enters an integer, the function returns that integer. If the user does not enter an integer, the function returns 0. </a:t>
            </a:r>
          </a:p>
          <a:p>
            <a:endParaRPr lang="en-US" dirty="0"/>
          </a:p>
          <a:p>
            <a:r>
              <a:rPr lang="en-US" dirty="0"/>
              <a:t>Use exceptions to handle the case where the user does not enter an integer. Do not use an if statement. </a:t>
            </a:r>
          </a:p>
        </p:txBody>
      </p:sp>
    </p:spTree>
    <p:extLst>
      <p:ext uri="{BB962C8B-B14F-4D97-AF65-F5344CB8AC3E}">
        <p14:creationId xmlns:p14="http://schemas.microsoft.com/office/powerpoint/2010/main" val="2431184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AExam">
      <a:dk1>
        <a:sysClr val="windowText" lastClr="000000"/>
      </a:dk1>
      <a:lt1>
        <a:sysClr val="window" lastClr="FFFFFF"/>
      </a:lt1>
      <a:dk2>
        <a:srgbClr val="000000"/>
      </a:dk2>
      <a:lt2>
        <a:srgbClr val="A5A5A5"/>
      </a:lt2>
      <a:accent1>
        <a:srgbClr val="A5A5A5"/>
      </a:accent1>
      <a:accent2>
        <a:srgbClr val="0070C0"/>
      </a:accent2>
      <a:accent3>
        <a:srgbClr val="00B050"/>
      </a:accent3>
      <a:accent4>
        <a:srgbClr val="FF0000"/>
      </a:accent4>
      <a:accent5>
        <a:srgbClr val="FFFFFF"/>
      </a:accent5>
      <a:accent6>
        <a:srgbClr val="FFFFFF"/>
      </a:accent6>
      <a:hlink>
        <a:srgbClr val="0070C0"/>
      </a:hlink>
      <a:folHlink>
        <a:srgbClr val="00206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Presentation3" id="{6495FFB3-5D92-074E-B89D-542AE82BF1BE}" vid="{19B8E867-9DEE-184C-A40C-B4D7506C62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AExam</Template>
  <TotalTime>19187</TotalTime>
  <Words>1410</Words>
  <Application>Microsoft Macintosh PowerPoint</Application>
  <PresentationFormat>On-screen Show (4:3)</PresentationFormat>
  <Paragraphs>172</Paragraphs>
  <Slides>19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Consolas</vt:lpstr>
      <vt:lpstr>Courier</vt:lpstr>
      <vt:lpstr>Clarity</vt:lpstr>
      <vt:lpstr>Lecture 16: Exceptions</vt:lpstr>
      <vt:lpstr>Programming</vt:lpstr>
      <vt:lpstr>Common Types of Errors</vt:lpstr>
      <vt:lpstr>Example Runtime Errors</vt:lpstr>
      <vt:lpstr>What if your code depends on inputs you don't control?</vt:lpstr>
      <vt:lpstr>What if your code depends on inputs you don't control?</vt:lpstr>
      <vt:lpstr>Exception Handling</vt:lpstr>
      <vt:lpstr>Example: Exception Handling</vt:lpstr>
      <vt:lpstr>Exercise 1: Exception Handling</vt:lpstr>
      <vt:lpstr>Example: Exception Handling</vt:lpstr>
      <vt:lpstr>Handling Multiple Exceptions</vt:lpstr>
      <vt:lpstr>Example: Handling Multiple Exceptions</vt:lpstr>
      <vt:lpstr>Exercise 2: Handling Multiple Exceptions</vt:lpstr>
      <vt:lpstr>Handling the non-exception case</vt:lpstr>
      <vt:lpstr>Example: Handling the non-exceptional case</vt:lpstr>
      <vt:lpstr>Exercise 3: Exception Handling</vt:lpstr>
      <vt:lpstr>Raising Exceptions</vt:lpstr>
      <vt:lpstr>Example: Raising Exceptions</vt:lpstr>
      <vt:lpstr>Exercise 4: Raising Exceptions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2: Operators and Variables</dc:title>
  <dc:creator>eleanor@cs.cornell.edu</dc:creator>
  <cp:lastModifiedBy>Eleanor Birrell</cp:lastModifiedBy>
  <cp:revision>321</cp:revision>
  <cp:lastPrinted>2019-09-30T21:36:35Z</cp:lastPrinted>
  <dcterms:created xsi:type="dcterms:W3CDTF">2018-09-03T23:44:07Z</dcterms:created>
  <dcterms:modified xsi:type="dcterms:W3CDTF">2023-11-09T18:15:02Z</dcterms:modified>
</cp:coreProperties>
</file>