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400" r:id="rId3"/>
    <p:sldId id="486" r:id="rId4"/>
    <p:sldId id="487" r:id="rId5"/>
    <p:sldId id="415" r:id="rId6"/>
    <p:sldId id="401" r:id="rId7"/>
    <p:sldId id="262" r:id="rId8"/>
    <p:sldId id="488" r:id="rId9"/>
    <p:sldId id="263" r:id="rId10"/>
    <p:sldId id="41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62" autoAdjust="0"/>
    <p:restoredTop sz="88943" autoAdjust="0"/>
  </p:normalViewPr>
  <p:slideViewPr>
    <p:cSldViewPr>
      <p:cViewPr varScale="1">
        <p:scale>
          <a:sx n="88" d="100"/>
          <a:sy n="88" d="100"/>
        </p:scale>
        <p:origin x="201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306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10/31/2023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53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file.readlines</a:t>
            </a:r>
            <a:r>
              <a:rPr lang="en-US" dirty="0"/>
              <a:t>()?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10/31/2023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45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rows and columns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46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rows and columns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64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23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10/31/2023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11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10/31/2023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729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 </a:t>
            </a:r>
            <a:r>
              <a:rPr lang="en-US" dirty="0" err="1"/>
              <a:t>set_value</a:t>
            </a:r>
            <a:r>
              <a:rPr lang="en-US" dirty="0"/>
              <a:t>(board, </a:t>
            </a:r>
            <a:r>
              <a:rPr lang="en-US" dirty="0" err="1"/>
              <a:t>i</a:t>
            </a:r>
            <a:r>
              <a:rPr lang="en-US" dirty="0"/>
              <a:t>, j, n):</a:t>
            </a:r>
          </a:p>
          <a:p>
            <a:r>
              <a:rPr lang="en-US" dirty="0"/>
              <a:t>  board[</a:t>
            </a:r>
            <a:r>
              <a:rPr lang="en-US" dirty="0" err="1"/>
              <a:t>i</a:t>
            </a:r>
            <a:r>
              <a:rPr lang="en-US" dirty="0"/>
              <a:t>][j] = n</a:t>
            </a:r>
          </a:p>
          <a:p>
            <a:endParaRPr lang="en-US" dirty="0"/>
          </a:p>
          <a:p>
            <a:r>
              <a:rPr lang="en-US" dirty="0"/>
              <a:t>No return but modify in place</a:t>
            </a:r>
          </a:p>
          <a:p>
            <a:endParaRPr lang="en-US" dirty="0"/>
          </a:p>
          <a:p>
            <a:r>
              <a:rPr lang="en-US" dirty="0"/>
              <a:t>    </a:t>
            </a:r>
          </a:p>
          <a:p>
            <a:r>
              <a:rPr lang="en-US" dirty="0"/>
              <a:t>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10/31/2023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83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10/31/2023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01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10/31/2023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10/31/2023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 fontScale="92500"/>
          </a:bodyPr>
          <a:lstStyle/>
          <a:p>
            <a:r>
              <a:rPr lang="en-US" dirty="0"/>
              <a:t>CS 51P				         November 1,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15: Nested Lists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67995-93A4-EE49-9BFB-08F49A015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8DBB615-037B-694B-96AE-0732C55A9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3048000"/>
          </a:xfrm>
        </p:spPr>
        <p:txBody>
          <a:bodyPr>
            <a:noAutofit/>
          </a:bodyPr>
          <a:lstStyle/>
          <a:p>
            <a:r>
              <a:rPr lang="en-US" sz="2000" dirty="0"/>
              <a:t>write a function </a:t>
            </a:r>
            <a:r>
              <a:rPr lang="en-US" sz="2000" dirty="0" err="1">
                <a:latin typeface="Courier" pitchFamily="2" charset="0"/>
              </a:rPr>
              <a:t>check_column</a:t>
            </a:r>
            <a:r>
              <a:rPr lang="en-US" sz="2000" dirty="0">
                <a:latin typeface="Courier" pitchFamily="2" charset="0"/>
              </a:rPr>
              <a:t> </a:t>
            </a:r>
            <a:r>
              <a:rPr lang="en-US" sz="2000" dirty="0"/>
              <a:t>that takes an int j and a nested list board.  The function should return True if and only if column </a:t>
            </a:r>
            <a:r>
              <a:rPr lang="en-US" sz="2000" dirty="0" err="1"/>
              <a:t>i</a:t>
            </a:r>
            <a:r>
              <a:rPr lang="en-US" sz="2000" dirty="0"/>
              <a:t> contains each integer from 1 through 9 exactly once.</a:t>
            </a:r>
          </a:p>
          <a:p>
            <a:r>
              <a:rPr lang="en-US" sz="2000" dirty="0"/>
              <a:t>write a function </a:t>
            </a:r>
            <a:r>
              <a:rPr lang="en-US" sz="2000" dirty="0" err="1">
                <a:latin typeface="Courier" pitchFamily="2" charset="0"/>
              </a:rPr>
              <a:t>check_block</a:t>
            </a:r>
            <a:r>
              <a:rPr lang="en-US" sz="2000" dirty="0"/>
              <a:t> that takes </a:t>
            </a:r>
            <a:r>
              <a:rPr lang="en-US" sz="2000" dirty="0" err="1"/>
              <a:t>ints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and j and a nested list board. The function should return True if and only if the 3x3 block starting at row </a:t>
            </a:r>
            <a:r>
              <a:rPr lang="en-US" sz="2000" dirty="0" err="1"/>
              <a:t>i</a:t>
            </a:r>
            <a:r>
              <a:rPr lang="en-US" sz="2000" dirty="0"/>
              <a:t>, column j contains each integer from 1 through 9 exactly once</a:t>
            </a:r>
          </a:p>
          <a:p>
            <a:r>
              <a:rPr lang="en-US" sz="2000" dirty="0"/>
              <a:t>write a function </a:t>
            </a:r>
            <a:r>
              <a:rPr lang="en-US" sz="2000" dirty="0" err="1">
                <a:latin typeface="Courier" pitchFamily="2" charset="0"/>
              </a:rPr>
              <a:t>check_solution</a:t>
            </a:r>
            <a:r>
              <a:rPr lang="en-US" sz="2000" dirty="0">
                <a:latin typeface="Courier" pitchFamily="2" charset="0"/>
              </a:rPr>
              <a:t> </a:t>
            </a:r>
            <a:r>
              <a:rPr lang="en-US" sz="2000" dirty="0"/>
              <a:t>that takes a nested list board and returns True if and only if board represents a correctly solved puzzle.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A69B1D-7B94-8D4C-82CC-8C4409FD7759}"/>
              </a:ext>
            </a:extLst>
          </p:cNvPr>
          <p:cNvSpPr txBox="1"/>
          <p:nvPr/>
        </p:nvSpPr>
        <p:spPr>
          <a:xfrm>
            <a:off x="3688572" y="1797784"/>
            <a:ext cx="5003671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board = [[0,0,9,6,0,7,4,3,1],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   [8,0,0,0,5,3,0,0,9],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   [0,6,0,2,0,0,5,0,0],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	      ...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   [4,0,0,1,0,2,6,5,0]]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49483B7-65CA-F643-8315-B4353A216C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643" y="1295400"/>
            <a:ext cx="2535385" cy="2579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84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946E4-E20F-0348-A65C-06C8893F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elements in an inner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292DB-AA34-C44C-9DE0-783FFDEE9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list that consists of an inner list</a:t>
            </a:r>
          </a:p>
          <a:p>
            <a:endParaRPr lang="en-US" dirty="0"/>
          </a:p>
          <a:p>
            <a:endParaRPr lang="en-US" sz="1600" dirty="0"/>
          </a:p>
          <a:p>
            <a:endParaRPr lang="en-US" dirty="0"/>
          </a:p>
          <a:p>
            <a:r>
              <a:rPr lang="en-US" dirty="0" err="1"/>
              <a:t>a_list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a_list</a:t>
            </a:r>
            <a:r>
              <a:rPr lang="en-US" dirty="0"/>
              <a:t>[2] is [1, 2]</a:t>
            </a:r>
          </a:p>
          <a:p>
            <a:pPr lvl="1"/>
            <a:r>
              <a:rPr lang="en-US" dirty="0" err="1"/>
              <a:t>a_list</a:t>
            </a:r>
            <a:r>
              <a:rPr lang="en-US" dirty="0"/>
              <a:t>[2][0] is 1</a:t>
            </a:r>
          </a:p>
          <a:p>
            <a:pPr lvl="1"/>
            <a:r>
              <a:rPr lang="en-US" dirty="0" err="1"/>
              <a:t>a_list</a:t>
            </a:r>
            <a:r>
              <a:rPr lang="en-US" dirty="0"/>
              <a:t>[2][1] is 2</a:t>
            </a:r>
          </a:p>
          <a:p>
            <a:endParaRPr lang="en-US" dirty="0"/>
          </a:p>
          <a:p>
            <a:r>
              <a:rPr lang="en-US" dirty="0"/>
              <a:t>To access or modify elements, specify index in “outer” list first, then index in “inner” list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5382A7-123E-EB00-0401-34B9CD4E54E0}"/>
              </a:ext>
            </a:extLst>
          </p:cNvPr>
          <p:cNvSpPr txBox="1"/>
          <p:nvPr/>
        </p:nvSpPr>
        <p:spPr>
          <a:xfrm>
            <a:off x="1421606" y="2205335"/>
            <a:ext cx="6300787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>
                <a:latin typeface="Courier" pitchFamily="2" charset="0"/>
              </a:rPr>
              <a:t>a_list</a:t>
            </a:r>
            <a:r>
              <a:rPr lang="en-US" sz="2400" dirty="0">
                <a:latin typeface="Courier" pitchFamily="2" charset="0"/>
              </a:rPr>
              <a:t> = [3.5, 6, [1, 2], "</a:t>
            </a:r>
            <a:r>
              <a:rPr lang="en-US" sz="2400" dirty="0" err="1">
                <a:latin typeface="Courier" pitchFamily="2" charset="0"/>
              </a:rPr>
              <a:t>abc</a:t>
            </a:r>
            <a:r>
              <a:rPr lang="en-US" sz="2400" dirty="0">
                <a:latin typeface="Courier" pitchFamily="2" charset="0"/>
              </a:rPr>
              <a:t>"]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BBE6201-0641-1508-D092-3625B8C8F0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229997"/>
              </p:ext>
            </p:extLst>
          </p:nvPr>
        </p:nvGraphicFramePr>
        <p:xfrm>
          <a:off x="2057400" y="3176815"/>
          <a:ext cx="4876800" cy="37084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860992488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44509753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24019545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7395231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3.5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[1, 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“</a:t>
                      </a:r>
                      <a:r>
                        <a:rPr lang="en-US" dirty="0" err="1">
                          <a:solidFill>
                            <a:schemeClr val="tx2"/>
                          </a:solidFill>
                        </a:rPr>
                        <a:t>abc</a:t>
                      </a:r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93827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3565106-7E8A-30F9-7DC7-1E01F562E5DA}"/>
              </a:ext>
            </a:extLst>
          </p:cNvPr>
          <p:cNvSpPr txBox="1"/>
          <p:nvPr/>
        </p:nvSpPr>
        <p:spPr>
          <a:xfrm>
            <a:off x="2057400" y="36692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0                 1                 2                 3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061493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8CED7-31F9-673A-9F43-297DD74C3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D01EE-3C28-FCB1-B912-E94CA1167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/>
              <a:t>Can create a </a:t>
            </a:r>
            <a:r>
              <a:rPr lang="en-US" b="1" dirty="0">
                <a:solidFill>
                  <a:schemeClr val="accent2"/>
                </a:solidFill>
              </a:rPr>
              <a:t>list of lists </a:t>
            </a:r>
            <a:r>
              <a:rPr lang="en-US" dirty="0"/>
              <a:t>aka a </a:t>
            </a:r>
            <a:r>
              <a:rPr lang="en-US" b="1" dirty="0">
                <a:solidFill>
                  <a:schemeClr val="accent2"/>
                </a:solidFill>
              </a:rPr>
              <a:t>nested list</a:t>
            </a:r>
            <a:r>
              <a:rPr lang="en-US" dirty="0"/>
              <a:t>!</a:t>
            </a:r>
          </a:p>
          <a:p>
            <a:r>
              <a:rPr lang="en-US" dirty="0"/>
              <a:t>2-D list is a list of lists</a:t>
            </a:r>
          </a:p>
          <a:p>
            <a:pPr lvl="1"/>
            <a:r>
              <a:rPr lang="en-US" dirty="0"/>
              <a:t>Each element of “outer” list is just another list (the inner list)</a:t>
            </a:r>
          </a:p>
          <a:p>
            <a:pPr lvl="1"/>
            <a:r>
              <a:rPr lang="en-US" dirty="0"/>
              <a:t>Can think of this as a matrix if inner lists have the same size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matrix = [ [ 1, 2, 3], [ 4, 5, 6], [ 7, 8, 9] ]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matrix</a:t>
            </a:r>
          </a:p>
          <a:p>
            <a:pPr lvl="1"/>
            <a:r>
              <a:rPr lang="en-US" dirty="0"/>
              <a:t>                               0                 1                  2</a:t>
            </a:r>
          </a:p>
          <a:p>
            <a:r>
              <a:rPr lang="en-US" dirty="0"/>
              <a:t>matrix[0]           [1, 2, 3]       </a:t>
            </a:r>
          </a:p>
          <a:p>
            <a:r>
              <a:rPr lang="en-US" dirty="0"/>
              <a:t>matrix</a:t>
            </a:r>
            <a:r>
              <a:rPr lang="en-US" dirty="0">
                <a:solidFill>
                  <a:schemeClr val="tx2"/>
                </a:solidFill>
              </a:rPr>
              <a:t>[</a:t>
            </a:r>
            <a:r>
              <a:rPr lang="en-US" dirty="0"/>
              <a:t>1]           [4, 5, 6]    </a:t>
            </a:r>
          </a:p>
          <a:p>
            <a:r>
              <a:rPr lang="en-US" dirty="0"/>
              <a:t>matrix[2]           [7, 8, 9]                  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C2A521D-C73A-2CED-91EC-A26B96E75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26903"/>
              </p:ext>
            </p:extLst>
          </p:nvPr>
        </p:nvGraphicFramePr>
        <p:xfrm>
          <a:off x="2537460" y="4386580"/>
          <a:ext cx="4069080" cy="37084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356360">
                  <a:extLst>
                    <a:ext uri="{9D8B030D-6E8A-4147-A177-3AD203B41FA5}">
                      <a16:colId xmlns:a16="http://schemas.microsoft.com/office/drawing/2014/main" val="3860992488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1445097532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32401954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[ 1, 2, 3 ]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[ 4, 5, 6 ]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[ 7, 8, 9]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938276"/>
                  </a:ext>
                </a:extLst>
              </a:tr>
            </a:tbl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A7D9EC4-13B6-A640-0B95-1C3CBDFFB594}"/>
              </a:ext>
            </a:extLst>
          </p:cNvPr>
          <p:cNvCxnSpPr>
            <a:cxnSpLocks/>
          </p:cNvCxnSpPr>
          <p:nvPr/>
        </p:nvCxnSpPr>
        <p:spPr>
          <a:xfrm>
            <a:off x="1828800" y="45720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C2516C9-17CA-6AFD-FF9F-20E815CCED17}"/>
              </a:ext>
            </a:extLst>
          </p:cNvPr>
          <p:cNvCxnSpPr>
            <a:cxnSpLocks/>
          </p:cNvCxnSpPr>
          <p:nvPr/>
        </p:nvCxnSpPr>
        <p:spPr>
          <a:xfrm>
            <a:off x="2004060" y="53340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F80E11A-DDB6-C2FC-A4C6-EC7E4CE7B67A}"/>
              </a:ext>
            </a:extLst>
          </p:cNvPr>
          <p:cNvCxnSpPr>
            <a:cxnSpLocks/>
          </p:cNvCxnSpPr>
          <p:nvPr/>
        </p:nvCxnSpPr>
        <p:spPr>
          <a:xfrm>
            <a:off x="1981200" y="57912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9C5198B-8690-73B0-A202-C3781A5AC480}"/>
              </a:ext>
            </a:extLst>
          </p:cNvPr>
          <p:cNvCxnSpPr>
            <a:cxnSpLocks/>
          </p:cNvCxnSpPr>
          <p:nvPr/>
        </p:nvCxnSpPr>
        <p:spPr>
          <a:xfrm>
            <a:off x="1981200" y="62484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760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8CED7-31F9-673A-9F43-297DD74C3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D01EE-3C28-FCB1-B912-E94CA1167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/>
              <a:t>Can create a </a:t>
            </a:r>
            <a:r>
              <a:rPr lang="en-US" b="1" dirty="0">
                <a:solidFill>
                  <a:schemeClr val="accent2"/>
                </a:solidFill>
              </a:rPr>
              <a:t>list of lists </a:t>
            </a:r>
            <a:r>
              <a:rPr lang="en-US" dirty="0"/>
              <a:t>aka a </a:t>
            </a:r>
            <a:r>
              <a:rPr lang="en-US" b="1" dirty="0">
                <a:solidFill>
                  <a:schemeClr val="accent2"/>
                </a:solidFill>
              </a:rPr>
              <a:t>nested list</a:t>
            </a:r>
            <a:r>
              <a:rPr lang="en-US" dirty="0"/>
              <a:t>!</a:t>
            </a:r>
          </a:p>
          <a:p>
            <a:r>
              <a:rPr lang="en-US" dirty="0"/>
              <a:t>2-D list is a list of lists</a:t>
            </a:r>
          </a:p>
          <a:p>
            <a:pPr lvl="1"/>
            <a:r>
              <a:rPr lang="en-US" dirty="0"/>
              <a:t>Each element of “outer” list is just another list (the inner list)</a:t>
            </a:r>
          </a:p>
          <a:p>
            <a:pPr lvl="1"/>
            <a:r>
              <a:rPr lang="en-US" dirty="0"/>
              <a:t>Can think of this as a matrix if inner lists have the same size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matrix = [ [ 1, 2, 3], [ 4, 5, 6], [ 7, 8, 9] ]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matrix</a:t>
            </a:r>
          </a:p>
          <a:p>
            <a:pPr lvl="1"/>
            <a:r>
              <a:rPr lang="en-US" dirty="0"/>
              <a:t>                               0                 1                  2</a:t>
            </a:r>
          </a:p>
          <a:p>
            <a:r>
              <a:rPr lang="en-US" dirty="0">
                <a:highlight>
                  <a:srgbClr val="FFFF00"/>
                </a:highlight>
              </a:rPr>
              <a:t>matrix[0][0]</a:t>
            </a:r>
            <a:r>
              <a:rPr lang="en-US" dirty="0"/>
              <a:t>           1       </a:t>
            </a:r>
          </a:p>
          <a:p>
            <a:r>
              <a:rPr lang="en-US" dirty="0">
                <a:highlight>
                  <a:srgbClr val="00FF00"/>
                </a:highlight>
              </a:rPr>
              <a:t>matrix</a:t>
            </a:r>
            <a:r>
              <a:rPr lang="en-US" dirty="0">
                <a:solidFill>
                  <a:schemeClr val="tx2"/>
                </a:solidFill>
                <a:highlight>
                  <a:srgbClr val="00FF00"/>
                </a:highlight>
              </a:rPr>
              <a:t>[</a:t>
            </a:r>
            <a:r>
              <a:rPr lang="en-US" dirty="0">
                <a:highlight>
                  <a:srgbClr val="00FF00"/>
                </a:highlight>
              </a:rPr>
              <a:t>1][0]</a:t>
            </a:r>
            <a:r>
              <a:rPr lang="en-US" dirty="0"/>
              <a:t>           4   </a:t>
            </a:r>
          </a:p>
          <a:p>
            <a:r>
              <a:rPr lang="en-US" dirty="0">
                <a:highlight>
                  <a:srgbClr val="00FFFF"/>
                </a:highlight>
              </a:rPr>
              <a:t>matrix[2][2]</a:t>
            </a:r>
            <a:r>
              <a:rPr lang="en-US" dirty="0"/>
              <a:t>           9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C2A521D-C73A-2CED-91EC-A26B96E75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127400"/>
              </p:ext>
            </p:extLst>
          </p:nvPr>
        </p:nvGraphicFramePr>
        <p:xfrm>
          <a:off x="2537460" y="4386580"/>
          <a:ext cx="4069080" cy="37084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356360">
                  <a:extLst>
                    <a:ext uri="{9D8B030D-6E8A-4147-A177-3AD203B41FA5}">
                      <a16:colId xmlns:a16="http://schemas.microsoft.com/office/drawing/2014/main" val="3860992488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1445097532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32401954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[ 1, 2, 3 ]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[ 4, 5, 6 ]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  [ 7, 8, 9]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938276"/>
                  </a:ext>
                </a:extLst>
              </a:tr>
            </a:tbl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A7D9EC4-13B6-A640-0B95-1C3CBDFFB594}"/>
              </a:ext>
            </a:extLst>
          </p:cNvPr>
          <p:cNvCxnSpPr>
            <a:cxnSpLocks/>
          </p:cNvCxnSpPr>
          <p:nvPr/>
        </p:nvCxnSpPr>
        <p:spPr>
          <a:xfrm>
            <a:off x="1828800" y="45720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C2516C9-17CA-6AFD-FF9F-20E815CCED17}"/>
              </a:ext>
            </a:extLst>
          </p:cNvPr>
          <p:cNvCxnSpPr>
            <a:cxnSpLocks/>
          </p:cNvCxnSpPr>
          <p:nvPr/>
        </p:nvCxnSpPr>
        <p:spPr>
          <a:xfrm>
            <a:off x="2438400" y="53340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F80E11A-DDB6-C2FC-A4C6-EC7E4CE7B67A}"/>
              </a:ext>
            </a:extLst>
          </p:cNvPr>
          <p:cNvCxnSpPr>
            <a:cxnSpLocks/>
          </p:cNvCxnSpPr>
          <p:nvPr/>
        </p:nvCxnSpPr>
        <p:spPr>
          <a:xfrm>
            <a:off x="2415540" y="57912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9C5198B-8690-73B0-A202-C3781A5AC480}"/>
              </a:ext>
            </a:extLst>
          </p:cNvPr>
          <p:cNvCxnSpPr>
            <a:cxnSpLocks/>
          </p:cNvCxnSpPr>
          <p:nvPr/>
        </p:nvCxnSpPr>
        <p:spPr>
          <a:xfrm>
            <a:off x="2415540" y="62484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67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30842-C229-0142-8E47-A6EFB7913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844383-FC18-DF42-8857-B1F02FD45411}"/>
              </a:ext>
            </a:extLst>
          </p:cNvPr>
          <p:cNvSpPr txBox="1"/>
          <p:nvPr/>
        </p:nvSpPr>
        <p:spPr>
          <a:xfrm>
            <a:off x="685800" y="2861608"/>
            <a:ext cx="77724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>
                <a:latin typeface="Courier" pitchFamily="2" charset="0"/>
              </a:rPr>
              <a:t>a_list = [ [4, [True, False], 6, 8], [888, 999] ]</a:t>
            </a:r>
          </a:p>
          <a:p>
            <a:endParaRPr lang="en-US" sz="2000">
              <a:latin typeface="Courier" pitchFamily="2" charset="0"/>
            </a:endParaRPr>
          </a:p>
          <a:p>
            <a:r>
              <a:rPr lang="en-US" sz="2000">
                <a:latin typeface="Courier" pitchFamily="2" charset="0"/>
              </a:rPr>
              <a:t>if alist[0][1][0]: </a:t>
            </a:r>
          </a:p>
          <a:p>
            <a:r>
              <a:rPr lang="en-US" sz="2000">
                <a:latin typeface="Courier" pitchFamily="2" charset="0"/>
              </a:rPr>
              <a:t>    print(alist[1][0]) </a:t>
            </a:r>
          </a:p>
          <a:p>
            <a:r>
              <a:rPr lang="en-US" sz="2000">
                <a:latin typeface="Courier" pitchFamily="2" charset="0"/>
              </a:rPr>
              <a:t>else: </a:t>
            </a:r>
          </a:p>
          <a:p>
            <a:r>
              <a:rPr lang="en-US" sz="2000">
                <a:latin typeface="Courier" pitchFamily="2" charset="0"/>
              </a:rPr>
              <a:t>    print(alist[1][1])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E053C1-7405-C347-8676-F3D7FC782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/>
              <a:t>Nested lists can be N-dimensional </a:t>
            </a:r>
          </a:p>
          <a:p>
            <a:r>
              <a:rPr lang="en-US" dirty="0"/>
              <a:t>Inner lists do not have to be in the same size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330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83D79EB-458D-274A-A3F4-2ED36F447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26C1321-72F4-E341-AD60-C93A05EA7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605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Define a function </a:t>
            </a:r>
            <a:r>
              <a:rPr lang="en-US" sz="2800" dirty="0" err="1"/>
              <a:t>nested_total</a:t>
            </a:r>
            <a:r>
              <a:rPr lang="en-US" sz="2800" dirty="0"/>
              <a:t> that takes a list of lists of </a:t>
            </a:r>
            <a:r>
              <a:rPr lang="en-US" sz="2800" dirty="0" err="1"/>
              <a:t>ints</a:t>
            </a:r>
            <a:r>
              <a:rPr lang="en-US" sz="2800" dirty="0"/>
              <a:t> and returns the sum of all the values.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FCF690-D859-7E4D-8B71-3E463B1B388D}"/>
              </a:ext>
            </a:extLst>
          </p:cNvPr>
          <p:cNvSpPr txBox="1"/>
          <p:nvPr/>
        </p:nvSpPr>
        <p:spPr>
          <a:xfrm>
            <a:off x="1828800" y="3200400"/>
            <a:ext cx="568583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list = [[1,2], [3], [4,5,6]]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sum = </a:t>
            </a:r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nested_total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(list)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print(sum)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06A2B2-989F-2044-8C20-150D2D043EFB}"/>
              </a:ext>
            </a:extLst>
          </p:cNvPr>
          <p:cNvSpPr/>
          <p:nvPr/>
        </p:nvSpPr>
        <p:spPr>
          <a:xfrm>
            <a:off x="1804261" y="4547265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" pitchFamily="2" charset="0"/>
                <a:ea typeface="Courier" charset="0"/>
                <a:cs typeface="Courier" charset="0"/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89205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83D79EB-458D-274A-A3F4-2ED36F447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26C1321-72F4-E341-AD60-C93A05EA7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605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Define a function </a:t>
            </a:r>
            <a:r>
              <a:rPr lang="en-US" sz="2800" dirty="0" err="1"/>
              <a:t>nested_avg</a:t>
            </a:r>
            <a:r>
              <a:rPr lang="en-US" sz="2800" dirty="0"/>
              <a:t> that takes a list of lists of </a:t>
            </a:r>
            <a:r>
              <a:rPr lang="en-US" sz="2800" dirty="0" err="1"/>
              <a:t>ints</a:t>
            </a:r>
            <a:r>
              <a:rPr lang="en-US" sz="2800" dirty="0"/>
              <a:t> and returns a list with each </a:t>
            </a:r>
            <a:r>
              <a:rPr lang="en-US" sz="2800" dirty="0" err="1"/>
              <a:t>sublist</a:t>
            </a:r>
            <a:r>
              <a:rPr lang="en-US" sz="2800" dirty="0"/>
              <a:t> averaged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FCF690-D859-7E4D-8B71-3E463B1B388D}"/>
              </a:ext>
            </a:extLst>
          </p:cNvPr>
          <p:cNvSpPr txBox="1"/>
          <p:nvPr/>
        </p:nvSpPr>
        <p:spPr>
          <a:xfrm>
            <a:off x="1828800" y="3200400"/>
            <a:ext cx="568583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list = [[1,2], [3], [4,5,6]]</a:t>
            </a:r>
          </a:p>
          <a:p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list_avg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 = </a:t>
            </a:r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nested_avg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(list)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print(</a:t>
            </a:r>
            <a:r>
              <a:rPr lang="en-US" sz="2000" dirty="0" err="1">
                <a:latin typeface="Courier" pitchFamily="2" charset="0"/>
                <a:ea typeface="Courier" charset="0"/>
                <a:cs typeface="Courier" charset="0"/>
              </a:rPr>
              <a:t>list_avg</a:t>
            </a:r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06A2B2-989F-2044-8C20-150D2D043EFB}"/>
              </a:ext>
            </a:extLst>
          </p:cNvPr>
          <p:cNvSpPr/>
          <p:nvPr/>
        </p:nvSpPr>
        <p:spPr>
          <a:xfrm>
            <a:off x="1804261" y="4547265"/>
            <a:ext cx="2252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" pitchFamily="2" charset="0"/>
                <a:ea typeface="Courier" charset="0"/>
                <a:cs typeface="Courier" charset="0"/>
              </a:rPr>
              <a:t>[1.5, 3.0, 5.0]</a:t>
            </a:r>
          </a:p>
        </p:txBody>
      </p:sp>
    </p:spTree>
    <p:extLst>
      <p:ext uri="{BB962C8B-B14F-4D97-AF65-F5344CB8AC3E}">
        <p14:creationId xmlns:p14="http://schemas.microsoft.com/office/powerpoint/2010/main" val="857208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67995-93A4-EE49-9BFB-08F49A015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- Sudoku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8DBB615-037B-694B-96AE-0732C55A9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2438400"/>
          </a:xfrm>
        </p:spPr>
        <p:txBody>
          <a:bodyPr>
            <a:noAutofit/>
          </a:bodyPr>
          <a:lstStyle/>
          <a:p>
            <a:r>
              <a:rPr lang="en-US" sz="2000" dirty="0"/>
              <a:t>Rules of the game:</a:t>
            </a:r>
          </a:p>
          <a:p>
            <a:pPr lvl="1"/>
            <a:r>
              <a:rPr lang="en-US" sz="1800" dirty="0"/>
              <a:t>Grid of 9x9 spaces</a:t>
            </a:r>
          </a:p>
          <a:p>
            <a:pPr lvl="1"/>
            <a:r>
              <a:rPr lang="en-US" sz="1800" dirty="0"/>
              <a:t>Each row, column, and 3x3 square needs to have the numbers 1-9, without repeating any numbers within row, column or square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A69B1D-7B94-8D4C-82CC-8C4409FD7759}"/>
              </a:ext>
            </a:extLst>
          </p:cNvPr>
          <p:cNvSpPr txBox="1"/>
          <p:nvPr/>
        </p:nvSpPr>
        <p:spPr>
          <a:xfrm>
            <a:off x="3644138" y="1815795"/>
            <a:ext cx="5003671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board = [[0,0,9,6,0,7,4,3,1],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   [8,0,0,0,5,3,0,0,9],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   [0,6,0,2,0,0,5,0,0],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	      ...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   [4,0,0,1,0,2,6,5,0]]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49483B7-65CA-F643-8315-B4353A216C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643" y="1371600"/>
            <a:ext cx="2535385" cy="2579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947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67995-93A4-EE49-9BFB-08F49A015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8DBB615-037B-694B-96AE-0732C55A9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114800"/>
            <a:ext cx="8229600" cy="1669473"/>
          </a:xfrm>
        </p:spPr>
        <p:txBody>
          <a:bodyPr>
            <a:noAutofit/>
          </a:bodyPr>
          <a:lstStyle/>
          <a:p>
            <a:r>
              <a:rPr lang="en-US" sz="2000" dirty="0"/>
              <a:t>write a function </a:t>
            </a:r>
            <a:r>
              <a:rPr lang="en-US" sz="2000" dirty="0" err="1">
                <a:latin typeface="Courier" pitchFamily="2" charset="0"/>
              </a:rPr>
              <a:t>set_value</a:t>
            </a:r>
            <a:r>
              <a:rPr lang="en-US" sz="2000" dirty="0">
                <a:latin typeface="Courier" pitchFamily="2" charset="0"/>
              </a:rPr>
              <a:t> </a:t>
            </a:r>
            <a:r>
              <a:rPr lang="en-US" sz="2000" dirty="0"/>
              <a:t>that takes a nested list board and </a:t>
            </a:r>
            <a:r>
              <a:rPr lang="en-US" sz="2000" dirty="0" err="1"/>
              <a:t>ints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, j, n and updates the (</a:t>
            </a:r>
            <a:r>
              <a:rPr lang="en-US" sz="2000" dirty="0" err="1"/>
              <a:t>i,j</a:t>
            </a:r>
            <a:r>
              <a:rPr lang="en-US" sz="2000" dirty="0"/>
              <a:t>)</a:t>
            </a:r>
            <a:r>
              <a:rPr lang="en-US" sz="2000" dirty="0" err="1"/>
              <a:t>th</a:t>
            </a:r>
            <a:r>
              <a:rPr lang="en-US" sz="2000" dirty="0"/>
              <a:t> entry of board to be the value n</a:t>
            </a:r>
          </a:p>
          <a:p>
            <a:r>
              <a:rPr lang="en-US" sz="2000" dirty="0"/>
              <a:t>write a function </a:t>
            </a:r>
            <a:r>
              <a:rPr lang="en-US" sz="2000" dirty="0" err="1">
                <a:latin typeface="Courier" pitchFamily="2" charset="0"/>
              </a:rPr>
              <a:t>check_row</a:t>
            </a:r>
            <a:r>
              <a:rPr lang="en-US" sz="2000" dirty="0">
                <a:latin typeface="Courier" pitchFamily="2" charset="0"/>
              </a:rPr>
              <a:t> </a:t>
            </a:r>
            <a:r>
              <a:rPr lang="en-US" sz="2000" dirty="0"/>
              <a:t>that takes an int </a:t>
            </a:r>
            <a:r>
              <a:rPr lang="en-US" sz="2000" dirty="0" err="1"/>
              <a:t>i</a:t>
            </a:r>
            <a:r>
              <a:rPr lang="en-US" sz="2000" dirty="0"/>
              <a:t> and a nested list board.  The function should return True if and only if row </a:t>
            </a:r>
            <a:r>
              <a:rPr lang="en-US" sz="2000" dirty="0" err="1"/>
              <a:t>i</a:t>
            </a:r>
            <a:r>
              <a:rPr lang="en-US" sz="2000" dirty="0"/>
              <a:t> contains each integer from 1 through 9 exactly once.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A69B1D-7B94-8D4C-82CC-8C4409FD7759}"/>
              </a:ext>
            </a:extLst>
          </p:cNvPr>
          <p:cNvSpPr txBox="1"/>
          <p:nvPr/>
        </p:nvSpPr>
        <p:spPr>
          <a:xfrm>
            <a:off x="3677686" y="1797784"/>
            <a:ext cx="5003671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board = [[0,0,9,6,0,7,4,3,1],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   [8,0,0,0,5,3,0,0,9],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   [0,6,0,2,0,0,5,0,0],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	      ...</a:t>
            </a:r>
          </a:p>
          <a:p>
            <a:r>
              <a:rPr lang="en-US" sz="2000" dirty="0">
                <a:latin typeface="Courier" pitchFamily="2" charset="0"/>
                <a:ea typeface="Courier" charset="0"/>
                <a:cs typeface="Courier" charset="0"/>
              </a:rPr>
              <a:t>	   [4,0,0,1,0,2,6,5,0]]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49483B7-65CA-F643-8315-B4353A216C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643" y="1371600"/>
            <a:ext cx="2535385" cy="2579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095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AExam</Template>
  <TotalTime>12802</TotalTime>
  <Words>908</Words>
  <Application>Microsoft Office PowerPoint</Application>
  <PresentationFormat>On-screen Show (4:3)</PresentationFormat>
  <Paragraphs>123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Courier</vt:lpstr>
      <vt:lpstr>Arial</vt:lpstr>
      <vt:lpstr>Calibri</vt:lpstr>
      <vt:lpstr>Clarity</vt:lpstr>
      <vt:lpstr>Lecture 15: Nested Lists</vt:lpstr>
      <vt:lpstr>Access elements in an inner list</vt:lpstr>
      <vt:lpstr>Nested lists</vt:lpstr>
      <vt:lpstr>Nested lists</vt:lpstr>
      <vt:lpstr>Example</vt:lpstr>
      <vt:lpstr>Example</vt:lpstr>
      <vt:lpstr>Exercise</vt:lpstr>
      <vt:lpstr>Example - Sudoku</vt:lpstr>
      <vt:lpstr>Example</vt:lpstr>
      <vt:lpstr>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Operators and Variables</dc:title>
  <dc:creator>eleanor@cs.cornell.edu</dc:creator>
  <cp:lastModifiedBy>Ye, Zilong</cp:lastModifiedBy>
  <cp:revision>120</cp:revision>
  <dcterms:created xsi:type="dcterms:W3CDTF">2018-09-03T23:44:07Z</dcterms:created>
  <dcterms:modified xsi:type="dcterms:W3CDTF">2023-10-31T17:44:19Z</dcterms:modified>
</cp:coreProperties>
</file>