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handoutMasterIdLst>
    <p:handoutMasterId r:id="rId20"/>
  </p:handoutMasterIdLst>
  <p:sldIdLst>
    <p:sldId id="256" r:id="rId2"/>
    <p:sldId id="400" r:id="rId3"/>
    <p:sldId id="397" r:id="rId4"/>
    <p:sldId id="422" r:id="rId5"/>
    <p:sldId id="423" r:id="rId6"/>
    <p:sldId id="410" r:id="rId7"/>
    <p:sldId id="502" r:id="rId8"/>
    <p:sldId id="429" r:id="rId9"/>
    <p:sldId id="508" r:id="rId10"/>
    <p:sldId id="396" r:id="rId11"/>
    <p:sldId id="503" r:id="rId12"/>
    <p:sldId id="411" r:id="rId13"/>
    <p:sldId id="504" r:id="rId14"/>
    <p:sldId id="505" r:id="rId15"/>
    <p:sldId id="450" r:id="rId16"/>
    <p:sldId id="507" r:id="rId17"/>
    <p:sldId id="506" r:id="rId18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696969"/>
    <a:srgbClr val="333333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07" autoAdjust="0"/>
    <p:restoredTop sz="80149" autoAdjust="0"/>
  </p:normalViewPr>
  <p:slideViewPr>
    <p:cSldViewPr>
      <p:cViewPr varScale="1">
        <p:scale>
          <a:sx n="102" d="100"/>
          <a:sy n="102" d="100"/>
        </p:scale>
        <p:origin x="2016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16902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160"/>
        <p:guide pos="28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7F19EE-4C14-416B-9A28-3D9B2AE65E04}" type="datetimeFigureOut">
              <a:rPr lang="en-US" smtClean="0"/>
              <a:t>10/30/23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47E2B7-019C-47AA-8287-AB4BD1848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1646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B7EBD1-2546-431F-B565-95BCA5604CC4}" type="datetimeFigureOut">
              <a:rPr lang="en-US" smtClean="0"/>
              <a:t>10/30/23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E031AF-CC19-4E5A-831F-2BAAD17F6D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186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1306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 </a:t>
            </a:r>
            <a:r>
              <a:rPr lang="en-US" dirty="0" err="1"/>
              <a:t>file.readlines</a:t>
            </a:r>
            <a:r>
              <a:rPr lang="en-US" dirty="0"/>
              <a:t>()?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D9489826-36B8-834E-9CA7-B68E5F2BB95F}" type="datetime1">
              <a:rPr lang="en-US" smtClean="0"/>
              <a:t>10/30/23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8049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D9489826-36B8-834E-9CA7-B68E5F2BB95F}" type="datetime1">
              <a:rPr lang="en-US" smtClean="0"/>
              <a:t>10/30/23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0557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D9489826-36B8-834E-9CA7-B68E5F2BB95F}" type="datetime1">
              <a:rPr lang="en-US" smtClean="0"/>
              <a:t>10/30/23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0942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6099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0473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 </a:t>
            </a:r>
            <a:r>
              <a:rPr lang="en-US" dirty="0" err="1"/>
              <a:t>file.readlines</a:t>
            </a:r>
            <a:r>
              <a:rPr lang="en-US" dirty="0"/>
              <a:t>()?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D9489826-36B8-834E-9CA7-B68E5F2BB95F}" type="datetime1">
              <a:rPr lang="en-US" smtClean="0"/>
              <a:t>10/30/23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1230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 </a:t>
            </a:r>
            <a:r>
              <a:rPr lang="en-US" dirty="0" err="1"/>
              <a:t>file.readlines</a:t>
            </a:r>
            <a:r>
              <a:rPr lang="en-US" dirty="0"/>
              <a:t>()?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D9489826-36B8-834E-9CA7-B68E5F2BB95F}" type="datetime1">
              <a:rPr lang="en-US" smtClean="0"/>
              <a:t>10/30/23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755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10/30/23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10/30/23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10/30/23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10/30/23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</p:spPr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10/30/23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10/30/23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18288"/>
            <a:ext cx="7086600" cy="329184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10/30/23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10/30/23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10/30/23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10/30/23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2250"/>
            <a:ext cx="9144000" cy="311150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4191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8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3F7437D-9C28-4485-8136-DE3C7521A7D8}" type="datetimeFigureOut">
              <a:rPr lang="en-US" smtClean="0"/>
              <a:t>10/30/23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924800" cy="609600"/>
          </a:xfrm>
        </p:spPr>
        <p:txBody>
          <a:bodyPr>
            <a:normAutofit/>
          </a:bodyPr>
          <a:lstStyle/>
          <a:p>
            <a:r>
              <a:rPr lang="en-US" dirty="0"/>
              <a:t>CS 51P				         October 30, 2023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492375"/>
            <a:ext cx="8001000" cy="631825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Lecture 14: Lists (cont'd)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5800" y="4643181"/>
            <a:ext cx="7848600" cy="631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24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27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593F3-97C2-E342-AC1D-0C76E93AD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list comprehension (filter + map)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548747-F843-0945-8B09-07B8E5B40D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127" y="4572000"/>
            <a:ext cx="8229600" cy="1565031"/>
          </a:xfrm>
        </p:spPr>
        <p:txBody>
          <a:bodyPr>
            <a:noAutofit/>
          </a:bodyPr>
          <a:lstStyle/>
          <a:p>
            <a:r>
              <a:rPr lang="en-US" sz="2800" dirty="0"/>
              <a:t>Examples:</a:t>
            </a:r>
            <a:endParaRPr lang="en-US" sz="2400" dirty="0"/>
          </a:p>
          <a:p>
            <a:pPr lvl="1"/>
            <a:r>
              <a:rPr lang="en-US" sz="2400" dirty="0"/>
              <a:t>write a function </a:t>
            </a:r>
            <a:r>
              <a:rPr lang="en-US" sz="2400" dirty="0">
                <a:latin typeface="Courier" pitchFamily="2" charset="0"/>
              </a:rPr>
              <a:t>double</a:t>
            </a:r>
            <a:r>
              <a:rPr lang="en-US" sz="2400" dirty="0"/>
              <a:t> that takes a list of </a:t>
            </a:r>
            <a:r>
              <a:rPr lang="en-US" sz="2400" dirty="0" err="1"/>
              <a:t>ints</a:t>
            </a:r>
            <a:r>
              <a:rPr lang="en-US" sz="2400" dirty="0"/>
              <a:t> and returns a list with every number doubled</a:t>
            </a:r>
          </a:p>
          <a:p>
            <a:pPr lvl="1"/>
            <a:r>
              <a:rPr lang="en-US" sz="2400" dirty="0"/>
              <a:t>write a function </a:t>
            </a:r>
            <a:r>
              <a:rPr lang="en-US" sz="2400" dirty="0">
                <a:latin typeface="Courier" pitchFamily="2" charset="0"/>
              </a:rPr>
              <a:t>odds</a:t>
            </a:r>
            <a:r>
              <a:rPr lang="en-US" sz="2400" dirty="0"/>
              <a:t> that takes a list of </a:t>
            </a:r>
            <a:r>
              <a:rPr lang="en-US" sz="2400" dirty="0" err="1"/>
              <a:t>ints</a:t>
            </a:r>
            <a:r>
              <a:rPr lang="en-US" sz="2400" dirty="0"/>
              <a:t> and returns a list of the odd elements</a:t>
            </a:r>
            <a:endParaRPr lang="en-US" sz="1600" dirty="0"/>
          </a:p>
          <a:p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6365599-5E0B-4549-A621-97C8D6ECC0FC}"/>
              </a:ext>
            </a:extLst>
          </p:cNvPr>
          <p:cNvSpPr txBox="1"/>
          <p:nvPr/>
        </p:nvSpPr>
        <p:spPr>
          <a:xfrm>
            <a:off x="633044" y="3867090"/>
            <a:ext cx="7877907" cy="4001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>
                <a:latin typeface="Courier" pitchFamily="2" charset="0"/>
              </a:rPr>
              <a:t>new_list = [map(i) for i in old_list if filter(i)]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5408702-6BCD-804B-A65F-F315FE99DB22}"/>
              </a:ext>
            </a:extLst>
          </p:cNvPr>
          <p:cNvSpPr txBox="1"/>
          <p:nvPr/>
        </p:nvSpPr>
        <p:spPr>
          <a:xfrm>
            <a:off x="1371600" y="1764030"/>
            <a:ext cx="6583682" cy="15696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>
                <a:latin typeface="Courier" pitchFamily="2" charset="0"/>
              </a:rPr>
              <a:t>new_list = []</a:t>
            </a:r>
          </a:p>
          <a:p>
            <a:r>
              <a:rPr lang="en-US" sz="2400">
                <a:latin typeface="Courier" pitchFamily="2" charset="0"/>
              </a:rPr>
              <a:t>for i in old_list:</a:t>
            </a:r>
          </a:p>
          <a:p>
            <a:r>
              <a:rPr lang="en-US" sz="2400">
                <a:latin typeface="Courier" pitchFamily="2" charset="0"/>
              </a:rPr>
              <a:t>	if filter(i):</a:t>
            </a:r>
          </a:p>
          <a:p>
            <a:r>
              <a:rPr lang="en-US" sz="2400">
                <a:latin typeface="Courier" pitchFamily="2" charset="0"/>
              </a:rPr>
              <a:t>		new_list.append(map(i))	</a:t>
            </a:r>
          </a:p>
        </p:txBody>
      </p:sp>
    </p:spTree>
    <p:extLst>
      <p:ext uri="{BB962C8B-B14F-4D97-AF65-F5344CB8AC3E}">
        <p14:creationId xmlns:p14="http://schemas.microsoft.com/office/powerpoint/2010/main" val="2237732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ADA3B-45D3-EFC9-5114-F37C3320C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F4E3B6-612D-3042-7E47-BA62724A1C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list comprehension to w</a:t>
            </a:r>
            <a:r>
              <a:rPr lang="en-US" sz="2400" dirty="0"/>
              <a:t>rite a function </a:t>
            </a:r>
            <a:r>
              <a:rPr lang="en-US" dirty="0" err="1">
                <a:latin typeface="Courier" pitchFamily="2" charset="0"/>
              </a:rPr>
              <a:t>square_positive</a:t>
            </a:r>
            <a:r>
              <a:rPr lang="en-US" sz="2400" dirty="0"/>
              <a:t> that takes a list of </a:t>
            </a:r>
            <a:r>
              <a:rPr lang="en-US" sz="2400" dirty="0" err="1"/>
              <a:t>ints</a:t>
            </a:r>
            <a:r>
              <a:rPr lang="en-US" sz="2400" dirty="0"/>
              <a:t> and returns a list that contains the square of all those that are positive. For example, </a:t>
            </a:r>
            <a:r>
              <a:rPr lang="en-US" sz="2400" dirty="0" err="1"/>
              <a:t>square_positive</a:t>
            </a:r>
            <a:r>
              <a:rPr lang="en-US" sz="2400" dirty="0"/>
              <a:t>([-1, -2, 3, 4, -5]) will return [9, 16].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57092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946E4-E20F-0348-A65C-06C8893F4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C292DB-AA34-C44C-9DE0-783FFDEE9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6388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 tuple is an ordered set of elements:</a:t>
            </a:r>
          </a:p>
          <a:p>
            <a:endParaRPr lang="en-US" dirty="0"/>
          </a:p>
          <a:p>
            <a:endParaRPr lang="en-US" sz="1600" dirty="0"/>
          </a:p>
          <a:p>
            <a:r>
              <a:rPr lang="en-US" dirty="0"/>
              <a:t>ways to create a tuple:</a:t>
            </a:r>
          </a:p>
          <a:p>
            <a:endParaRPr lang="en-US" dirty="0"/>
          </a:p>
          <a:p>
            <a:endParaRPr lang="en-US" dirty="0"/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r>
              <a:rPr lang="en-US" dirty="0"/>
              <a:t>a tuple is a sequence, so can index into, loop over, check for membership, slice, </a:t>
            </a:r>
            <a:r>
              <a:rPr lang="en-US" dirty="0" err="1"/>
              <a:t>etc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operators: + and *</a:t>
            </a:r>
          </a:p>
          <a:p>
            <a:r>
              <a:rPr lang="en-US" dirty="0"/>
              <a:t>tuples are immutable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FD3078-1C29-5045-9BDB-0B2043AEB9C1}"/>
              </a:ext>
            </a:extLst>
          </p:cNvPr>
          <p:cNvSpPr txBox="1"/>
          <p:nvPr/>
        </p:nvSpPr>
        <p:spPr>
          <a:xfrm>
            <a:off x="2361216" y="2133600"/>
            <a:ext cx="4125309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>
                <a:latin typeface="Courier" pitchFamily="2" charset="0"/>
              </a:rPr>
              <a:t>(3, 6, 2, 1)</a:t>
            </a:r>
            <a:endParaRPr lang="en-US" sz="2400" dirty="0">
              <a:latin typeface="Courier" pitchFamily="2" charset="0"/>
              <a:ea typeface="Courier" charset="0"/>
              <a:cs typeface="Courier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FC19C64-351C-A24F-BEC0-B0EE9E679B72}"/>
              </a:ext>
            </a:extLst>
          </p:cNvPr>
          <p:cNvSpPr txBox="1"/>
          <p:nvPr/>
        </p:nvSpPr>
        <p:spPr>
          <a:xfrm>
            <a:off x="685800" y="3156972"/>
            <a:ext cx="7772400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>
                <a:latin typeface="Courier" pitchFamily="2" charset="0"/>
              </a:rPr>
              <a:t>tup = (3, 6, 2, 1)</a:t>
            </a:r>
          </a:p>
          <a:p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tup1 = ()</a:t>
            </a:r>
          </a:p>
          <a:p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tup2 = tuple(["</a:t>
            </a:r>
            <a:r>
              <a:rPr lang="en-US" sz="2400" dirty="0" err="1">
                <a:latin typeface="Courier" pitchFamily="2" charset="0"/>
                <a:ea typeface="Courier" charset="0"/>
                <a:cs typeface="Courier" charset="0"/>
              </a:rPr>
              <a:t>a","b","c</a:t>
            </a:r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"])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27A1BE2-9559-EB47-1D4B-53671C0231EE}"/>
              </a:ext>
            </a:extLst>
          </p:cNvPr>
          <p:cNvSpPr txBox="1"/>
          <p:nvPr/>
        </p:nvSpPr>
        <p:spPr>
          <a:xfrm>
            <a:off x="875316" y="5449669"/>
            <a:ext cx="2971800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latin typeface="Courier" pitchFamily="2" charset="0"/>
              </a:rPr>
              <a:t>&gt;&gt;&gt; tup[1]</a:t>
            </a:r>
          </a:p>
          <a:p>
            <a:r>
              <a:rPr lang="en-US" dirty="0">
                <a:latin typeface="Courier" pitchFamily="2" charset="0"/>
              </a:rPr>
              <a:t>&gt;&gt;&gt; 6</a:t>
            </a:r>
          </a:p>
        </p:txBody>
      </p:sp>
    </p:spTree>
    <p:extLst>
      <p:ext uri="{BB962C8B-B14F-4D97-AF65-F5344CB8AC3E}">
        <p14:creationId xmlns:p14="http://schemas.microsoft.com/office/powerpoint/2010/main" val="375297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946E4-E20F-0348-A65C-06C8893F4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Tuples are immutable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C292DB-AA34-C44C-9DE0-783FFDEE9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638800"/>
          </a:xfrm>
        </p:spPr>
        <p:txBody>
          <a:bodyPr>
            <a:normAutofit/>
          </a:bodyPr>
          <a:lstStyle/>
          <a:p>
            <a:r>
              <a:rPr lang="en-US" dirty="0"/>
              <a:t>tuples are immutable (</a:t>
            </a:r>
            <a:r>
              <a:rPr lang="en-US" dirty="0">
                <a:solidFill>
                  <a:srgbClr val="FF0000"/>
                </a:solidFill>
              </a:rPr>
              <a:t>can not be changed in place</a:t>
            </a:r>
            <a:r>
              <a:rPr lang="en-US" dirty="0"/>
              <a:t>)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dirty="0" err="1">
                <a:solidFill>
                  <a:srgbClr val="FF0000"/>
                </a:solidFill>
              </a:rPr>
              <a:t>TypeError</a:t>
            </a:r>
            <a:r>
              <a:rPr lang="en-US" dirty="0">
                <a:solidFill>
                  <a:srgbClr val="FF0000"/>
                </a:solidFill>
              </a:rPr>
              <a:t>: ’tuple’ object does not support item assignment</a:t>
            </a:r>
          </a:p>
          <a:p>
            <a:endParaRPr lang="en-US" b="1" dirty="0"/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72D30A0-0FFC-EC84-D1D9-FD4755BFCE23}"/>
              </a:ext>
            </a:extLst>
          </p:cNvPr>
          <p:cNvSpPr txBox="1"/>
          <p:nvPr/>
        </p:nvSpPr>
        <p:spPr>
          <a:xfrm>
            <a:off x="685800" y="2598003"/>
            <a:ext cx="7772400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>
                <a:latin typeface="Courier" pitchFamily="2" charset="0"/>
              </a:rPr>
              <a:t>tup = (3, 6, 2, 1)</a:t>
            </a:r>
          </a:p>
          <a:p>
            <a:r>
              <a:rPr lang="en-US" sz="2400" dirty="0">
                <a:latin typeface="Courier" pitchFamily="2" charset="0"/>
              </a:rPr>
              <a:t>tup[0] = 4</a:t>
            </a:r>
          </a:p>
        </p:txBody>
      </p:sp>
    </p:spTree>
    <p:extLst>
      <p:ext uri="{BB962C8B-B14F-4D97-AF65-F5344CB8AC3E}">
        <p14:creationId xmlns:p14="http://schemas.microsoft.com/office/powerpoint/2010/main" val="3024811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E72F7-30FE-4D2A-F03D-CB9A3585AA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Tuple unpacking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5145C8-4E87-BBB2-8CB6-8EA5D0F12B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use tuples to assign multiple variables at the same time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&gt;&gt;&gt; (x, y) = (5, 1)</a:t>
            </a:r>
          </a:p>
          <a:p>
            <a:pPr lvl="1"/>
            <a:r>
              <a:rPr lang="en-US" dirty="0"/>
              <a:t>&gt;&gt;&gt; x</a:t>
            </a:r>
          </a:p>
          <a:p>
            <a:pPr lvl="1"/>
            <a:r>
              <a:rPr lang="en-US" dirty="0"/>
              <a:t>5</a:t>
            </a:r>
          </a:p>
          <a:p>
            <a:pPr lvl="1"/>
            <a:r>
              <a:rPr lang="en-US" dirty="0"/>
              <a:t>&gt;&gt;&gt; y</a:t>
            </a:r>
          </a:p>
          <a:p>
            <a:pPr lvl="1"/>
            <a:r>
              <a:rPr lang="en-US" dirty="0"/>
              <a:t>1</a:t>
            </a:r>
            <a:br>
              <a:rPr lang="en-US" dirty="0"/>
            </a:br>
            <a:endParaRPr lang="en-US" dirty="0"/>
          </a:p>
          <a:p>
            <a:r>
              <a:rPr lang="en-US" dirty="0"/>
              <a:t>Number of variables on left hand side needs to be the same as the right hand side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04163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0A537-1346-EA14-131F-50D8D95B57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Tuples?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1B21B3-9244-0D9C-4342-02FC10B964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More restrictive because it is immutable</a:t>
            </a:r>
          </a:p>
          <a:p>
            <a:r>
              <a:rPr lang="en-US" dirty="0"/>
              <a:t>Tuples are more memory efficient than lists</a:t>
            </a:r>
          </a:p>
          <a:p>
            <a:r>
              <a:rPr lang="en-US" dirty="0"/>
              <a:t>Execution speed of using tuples is faster than using lists</a:t>
            </a:r>
          </a:p>
        </p:txBody>
      </p:sp>
    </p:spTree>
    <p:extLst>
      <p:ext uri="{BB962C8B-B14F-4D97-AF65-F5344CB8AC3E}">
        <p14:creationId xmlns:p14="http://schemas.microsoft.com/office/powerpoint/2010/main" val="9554345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2F36F0-8DD2-00C9-3A90-DF2D10F2EC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Example/Exercise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E590D0-E897-B81F-A2A7-6A1CABBCC8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list comprehension to write a function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average_pairs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/>
              <a:t>that takes a list of pairs (two-element tuples where both elements are integers), and returns a list consists of the average value of each pair. For example </a:t>
            </a:r>
            <a:r>
              <a:rPr lang="en-US" dirty="0" err="1"/>
              <a:t>average_pairs</a:t>
            </a:r>
            <a:r>
              <a:rPr lang="en-US" dirty="0"/>
              <a:t>([(1, 2), (2, 3), (3, 4)]) will return [1.5, 2.5, 3.5].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2667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F6DE3-B5FE-B014-C348-22B13C57E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Pixels and RGB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BD271E-903A-7766-2889-4A345AC5E9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5029200" cy="4876800"/>
          </a:xfrm>
        </p:spPr>
        <p:txBody>
          <a:bodyPr/>
          <a:lstStyle/>
          <a:p>
            <a:r>
              <a:rPr lang="en-US" dirty="0"/>
              <a:t>A PPM image consists of</a:t>
            </a:r>
          </a:p>
          <a:p>
            <a:pPr lvl="1"/>
            <a:r>
              <a:rPr lang="en-US" dirty="0"/>
              <a:t>Header</a:t>
            </a:r>
          </a:p>
          <a:p>
            <a:pPr lvl="1"/>
            <a:r>
              <a:rPr lang="en-US" dirty="0"/>
              <a:t>Body that consists of </a:t>
            </a:r>
          </a:p>
          <a:p>
            <a:pPr marL="274320" lvl="1" indent="0">
              <a:buNone/>
            </a:pPr>
            <a:r>
              <a:rPr lang="en-US" dirty="0"/>
              <a:t>   rows of pixels</a:t>
            </a:r>
          </a:p>
          <a:p>
            <a:pPr marL="27432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274320" lvl="1" indent="0">
              <a:buNone/>
            </a:pPr>
            <a:r>
              <a:rPr lang="en-US" dirty="0"/>
              <a:t>P3</a:t>
            </a:r>
          </a:p>
          <a:p>
            <a:pPr marL="274320" lvl="1" indent="0">
              <a:buNone/>
            </a:pPr>
            <a:r>
              <a:rPr lang="en-US" dirty="0"/>
              <a:t>3 2</a:t>
            </a:r>
          </a:p>
          <a:p>
            <a:pPr marL="274320" lvl="1" indent="0">
              <a:buNone/>
            </a:pPr>
            <a:r>
              <a:rPr lang="en-US" dirty="0"/>
              <a:t>255</a:t>
            </a:r>
          </a:p>
          <a:p>
            <a:pPr marL="274320" lvl="1" indent="0">
              <a:buNone/>
            </a:pPr>
            <a:r>
              <a:rPr lang="en-US" dirty="0"/>
              <a:t>255 0 0 	0 255 0 	0 0 255</a:t>
            </a:r>
          </a:p>
          <a:p>
            <a:pPr marL="274320" lvl="1" indent="0">
              <a:buNone/>
            </a:pPr>
            <a:r>
              <a:rPr lang="en-US" dirty="0"/>
              <a:t>122 23 55 	128 200 	100 0 0 0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E85E2C7-7ADD-F972-6DB0-A006A7DD0F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1547" y="4616368"/>
            <a:ext cx="1155700" cy="723900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F8D6CD57-1660-311C-0F9F-EFCDC47CE337}"/>
              </a:ext>
            </a:extLst>
          </p:cNvPr>
          <p:cNvSpPr txBox="1">
            <a:spLocks/>
          </p:cNvSpPr>
          <p:nvPr/>
        </p:nvSpPr>
        <p:spPr>
          <a:xfrm>
            <a:off x="4800600" y="1600200"/>
            <a:ext cx="42672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Each pixel holds RGB values</a:t>
            </a:r>
          </a:p>
          <a:p>
            <a:pPr lvl="1"/>
            <a:r>
              <a:rPr lang="en-US" dirty="0"/>
              <a:t>Red, Green, and Blue</a:t>
            </a:r>
          </a:p>
          <a:p>
            <a:pPr lvl="1"/>
            <a:r>
              <a:rPr lang="en-US" dirty="0"/>
              <a:t>Each value is the brightness for the color</a:t>
            </a:r>
          </a:p>
          <a:p>
            <a:pPr lvl="1"/>
            <a:r>
              <a:rPr lang="en-US" dirty="0"/>
              <a:t>Can make any color from RGB</a:t>
            </a:r>
          </a:p>
          <a:p>
            <a:endParaRPr lang="en-US" dirty="0"/>
          </a:p>
        </p:txBody>
      </p:sp>
      <p:sp>
        <p:nvSpPr>
          <p:cNvPr id="10" name="Left Brace 9">
            <a:extLst>
              <a:ext uri="{FF2B5EF4-FFF2-40B4-BE49-F238E27FC236}">
                <a16:creationId xmlns:a16="http://schemas.microsoft.com/office/drawing/2014/main" id="{3AD5791B-B103-541A-9716-D719B5FEF36E}"/>
              </a:ext>
            </a:extLst>
          </p:cNvPr>
          <p:cNvSpPr/>
          <p:nvPr/>
        </p:nvSpPr>
        <p:spPr>
          <a:xfrm rot="10800000">
            <a:off x="1371600" y="4807910"/>
            <a:ext cx="152286" cy="722334"/>
          </a:xfrm>
          <a:prstGeom prst="leftBrace">
            <a:avLst/>
          </a:prstGeom>
          <a:ln w="317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3B6E48B-1A2C-D7EA-8E9B-7A2BCD4738D4}"/>
              </a:ext>
            </a:extLst>
          </p:cNvPr>
          <p:cNvSpPr txBox="1"/>
          <p:nvPr/>
        </p:nvSpPr>
        <p:spPr>
          <a:xfrm>
            <a:off x="1713454" y="4938244"/>
            <a:ext cx="11448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header</a:t>
            </a:r>
          </a:p>
        </p:txBody>
      </p:sp>
      <p:sp>
        <p:nvSpPr>
          <p:cNvPr id="12" name="Left Brace 11">
            <a:extLst>
              <a:ext uri="{FF2B5EF4-FFF2-40B4-BE49-F238E27FC236}">
                <a16:creationId xmlns:a16="http://schemas.microsoft.com/office/drawing/2014/main" id="{4E449054-5ED0-1FFA-433A-F8AEB9E36919}"/>
              </a:ext>
            </a:extLst>
          </p:cNvPr>
          <p:cNvSpPr/>
          <p:nvPr/>
        </p:nvSpPr>
        <p:spPr>
          <a:xfrm rot="10800000">
            <a:off x="5334000" y="5731556"/>
            <a:ext cx="148912" cy="593043"/>
          </a:xfrm>
          <a:prstGeom prst="leftBrace">
            <a:avLst/>
          </a:prstGeom>
          <a:ln w="317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AD5E08B-8F86-7F21-B1AB-C830E7609C34}"/>
              </a:ext>
            </a:extLst>
          </p:cNvPr>
          <p:cNvSpPr txBox="1"/>
          <p:nvPr/>
        </p:nvSpPr>
        <p:spPr>
          <a:xfrm>
            <a:off x="5560735" y="5731558"/>
            <a:ext cx="8531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body</a:t>
            </a:r>
          </a:p>
        </p:txBody>
      </p:sp>
    </p:spTree>
    <p:extLst>
      <p:ext uri="{BB962C8B-B14F-4D97-AF65-F5344CB8AC3E}">
        <p14:creationId xmlns:p14="http://schemas.microsoft.com/office/powerpoint/2010/main" val="1953950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946E4-E20F-0348-A65C-06C8893F4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C292DB-AA34-C44C-9DE0-783FFDEE9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200"/>
          </a:xfrm>
        </p:spPr>
        <p:txBody>
          <a:bodyPr>
            <a:normAutofit/>
          </a:bodyPr>
          <a:lstStyle/>
          <a:p>
            <a:r>
              <a:rPr lang="en-US" dirty="0"/>
              <a:t>a list is an ordered collection of arbitrary elements:</a:t>
            </a:r>
          </a:p>
          <a:p>
            <a:endParaRPr lang="en-US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r>
              <a:rPr lang="en-US" dirty="0"/>
              <a:t>a list is a sequence, so can index into, loop over, check for membership, slice, </a:t>
            </a:r>
            <a:r>
              <a:rPr lang="en-US" dirty="0" err="1"/>
              <a:t>etc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lists are mutable</a:t>
            </a:r>
          </a:p>
          <a:p>
            <a:pPr lvl="1"/>
            <a:r>
              <a:rPr lang="en-US" dirty="0"/>
              <a:t>Add, remove or modify elements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FD3078-1C29-5045-9BDB-0B2043AEB9C1}"/>
              </a:ext>
            </a:extLst>
          </p:cNvPr>
          <p:cNvSpPr txBox="1"/>
          <p:nvPr/>
        </p:nvSpPr>
        <p:spPr>
          <a:xfrm>
            <a:off x="914400" y="2362200"/>
            <a:ext cx="7086600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err="1">
                <a:latin typeface="Courier" pitchFamily="2" charset="0"/>
              </a:rPr>
              <a:t>a_list</a:t>
            </a:r>
            <a:r>
              <a:rPr lang="en-US" sz="2400" dirty="0">
                <a:latin typeface="Courier" pitchFamily="2" charset="0"/>
              </a:rPr>
              <a:t> = [3, 6.5, True, “a”, [5, 3]]</a:t>
            </a:r>
          </a:p>
          <a:p>
            <a:r>
              <a:rPr lang="en-US" sz="2400" dirty="0" err="1">
                <a:latin typeface="Courier" pitchFamily="2" charset="0"/>
                <a:ea typeface="Courier" charset="0"/>
                <a:cs typeface="Courier" charset="0"/>
              </a:rPr>
              <a:t>b_list</a:t>
            </a:r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 = []</a:t>
            </a:r>
          </a:p>
          <a:p>
            <a:r>
              <a:rPr lang="en-US" sz="2400" dirty="0" err="1">
                <a:latin typeface="Courier" pitchFamily="2" charset="0"/>
                <a:ea typeface="Courier" charset="0"/>
                <a:cs typeface="Courier" charset="0"/>
              </a:rPr>
              <a:t>c_list</a:t>
            </a:r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 = "a b c </a:t>
            </a:r>
            <a:r>
              <a:rPr lang="en-US" sz="2400" dirty="0" err="1">
                <a:latin typeface="Courier" pitchFamily="2" charset="0"/>
                <a:ea typeface="Courier" charset="0"/>
                <a:cs typeface="Courier" charset="0"/>
              </a:rPr>
              <a:t>d".split</a:t>
            </a:r>
            <a:r>
              <a:rPr lang="en-US" sz="2400" dirty="0">
                <a:latin typeface="Courier" pitchFamily="2" charset="0"/>
                <a:ea typeface="Courier" charset="0"/>
                <a:cs typeface="Courier" charset="0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2846278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A1672578-3D46-9C46-B853-C0917D250E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Operations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BF955EE-821F-654C-931A-C8C0FD03F0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2032374"/>
            <a:ext cx="4040188" cy="639762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b="1" dirty="0">
                <a:solidFill>
                  <a:schemeClr val="tx1"/>
                </a:solidFill>
              </a:rPr>
              <a:t>adding to a list </a:t>
            </a:r>
          </a:p>
          <a:p>
            <a:pPr algn="l"/>
            <a:r>
              <a:rPr lang="en-US" b="1" dirty="0">
                <a:solidFill>
                  <a:schemeClr val="tx1"/>
                </a:solidFill>
              </a:rPr>
              <a:t>(updates original list)</a:t>
            </a:r>
            <a:endParaRPr lang="en-US" sz="18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E65A15-7A07-B841-959F-EB1F05AC48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1812" y="2721879"/>
            <a:ext cx="4040188" cy="2183344"/>
          </a:xfrm>
        </p:spPr>
        <p:txBody>
          <a:bodyPr>
            <a:normAutofit fontScale="92500" lnSpcReduction="20000"/>
          </a:bodyPr>
          <a:lstStyle/>
          <a:p>
            <a:r>
              <a:rPr lang="en-US" sz="2000" dirty="0" err="1"/>
              <a:t>a_list.extend</a:t>
            </a:r>
            <a:r>
              <a:rPr lang="en-US" sz="2000" dirty="0"/>
              <a:t>(</a:t>
            </a:r>
            <a:r>
              <a:rPr lang="en-US" sz="2000" i="1" dirty="0"/>
              <a:t>list</a:t>
            </a:r>
            <a:r>
              <a:rPr lang="en-US" sz="2000" dirty="0"/>
              <a:t>)</a:t>
            </a:r>
          </a:p>
          <a:p>
            <a:r>
              <a:rPr lang="en-US" sz="2000" dirty="0" err="1"/>
              <a:t>a_list.append</a:t>
            </a:r>
            <a:r>
              <a:rPr lang="en-US" sz="2000" dirty="0"/>
              <a:t>(</a:t>
            </a:r>
            <a:r>
              <a:rPr lang="en-US" sz="2000" i="1" dirty="0" err="1"/>
              <a:t>elem</a:t>
            </a:r>
            <a:r>
              <a:rPr lang="en-US" sz="2000" dirty="0"/>
              <a:t>)</a:t>
            </a:r>
          </a:p>
          <a:p>
            <a:pPr lvl="1"/>
            <a:r>
              <a:rPr lang="en-US" sz="1600" dirty="0"/>
              <a:t>Different than extend – e.g. [5, 1]</a:t>
            </a:r>
          </a:p>
          <a:p>
            <a:r>
              <a:rPr lang="en-US" sz="2000" dirty="0" err="1"/>
              <a:t>a_list.insert</a:t>
            </a:r>
            <a:r>
              <a:rPr lang="en-US" sz="2000" dirty="0"/>
              <a:t>(</a:t>
            </a:r>
            <a:r>
              <a:rPr lang="en-US" sz="2000" i="1" dirty="0"/>
              <a:t>index</a:t>
            </a:r>
            <a:r>
              <a:rPr lang="en-US" sz="2000" dirty="0"/>
              <a:t>, </a:t>
            </a:r>
            <a:r>
              <a:rPr lang="en-US" sz="2000" i="1" dirty="0" err="1"/>
              <a:t>elem</a:t>
            </a:r>
            <a:r>
              <a:rPr lang="en-US" sz="2000" dirty="0"/>
              <a:t>)</a:t>
            </a:r>
          </a:p>
          <a:p>
            <a:pPr lvl="1"/>
            <a:r>
              <a:rPr lang="en-US" sz="1600" dirty="0"/>
              <a:t>Insert </a:t>
            </a:r>
            <a:r>
              <a:rPr lang="en-US" sz="1600" dirty="0" err="1"/>
              <a:t>elem</a:t>
            </a:r>
            <a:r>
              <a:rPr lang="en-US" sz="1600" dirty="0"/>
              <a:t> at index, shifts down</a:t>
            </a:r>
          </a:p>
          <a:p>
            <a:endParaRPr lang="en-US" sz="2000" dirty="0"/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1F9D52A5-6E26-70D4-4D5F-640BF89D18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949825" y="1807479"/>
            <a:ext cx="4041775" cy="639762"/>
          </a:xfrm>
        </p:spPr>
        <p:txBody>
          <a:bodyPr/>
          <a:lstStyle/>
          <a:p>
            <a:pPr algn="l"/>
            <a:r>
              <a:rPr lang="en-US" b="1" dirty="0">
                <a:solidFill>
                  <a:schemeClr val="tx1"/>
                </a:solidFill>
              </a:rPr>
              <a:t>removing from a list</a:t>
            </a:r>
            <a:endParaRPr lang="en-US" sz="1800" dirty="0"/>
          </a:p>
        </p:txBody>
      </p:sp>
      <p:sp>
        <p:nvSpPr>
          <p:cNvPr id="9" name="Content Placeholder 7">
            <a:extLst>
              <a:ext uri="{FF2B5EF4-FFF2-40B4-BE49-F238E27FC236}">
                <a16:creationId xmlns:a16="http://schemas.microsoft.com/office/drawing/2014/main" id="{F28CB175-A602-4667-8A9C-9FA602BCDE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801855" y="2494681"/>
            <a:ext cx="4189745" cy="2686919"/>
          </a:xfrm>
        </p:spPr>
        <p:txBody>
          <a:bodyPr>
            <a:normAutofit fontScale="92500" lnSpcReduction="20000"/>
          </a:bodyPr>
          <a:lstStyle/>
          <a:p>
            <a:r>
              <a:rPr lang="en-US" sz="2000" dirty="0" err="1"/>
              <a:t>a_list.remove</a:t>
            </a:r>
            <a:r>
              <a:rPr lang="en-US" sz="2000" dirty="0"/>
              <a:t>(</a:t>
            </a:r>
            <a:r>
              <a:rPr lang="en-US" sz="2000" i="1" dirty="0" err="1"/>
              <a:t>elem</a:t>
            </a:r>
            <a:r>
              <a:rPr lang="en-US" sz="2000" dirty="0"/>
              <a:t>)</a:t>
            </a:r>
          </a:p>
          <a:p>
            <a:pPr lvl="1"/>
            <a:r>
              <a:rPr lang="en-US" sz="1800" dirty="0"/>
              <a:t>removes 1</a:t>
            </a:r>
            <a:r>
              <a:rPr lang="en-US" sz="1800" baseline="30000" dirty="0"/>
              <a:t>st</a:t>
            </a:r>
            <a:r>
              <a:rPr lang="en-US" sz="1800" dirty="0"/>
              <a:t> instance of </a:t>
            </a:r>
            <a:r>
              <a:rPr lang="en-US" sz="1800" dirty="0" err="1"/>
              <a:t>elem</a:t>
            </a:r>
            <a:endParaRPr lang="en-US" sz="1800" dirty="0"/>
          </a:p>
          <a:p>
            <a:pPr lvl="1"/>
            <a:r>
              <a:rPr lang="en-US" sz="1800" dirty="0"/>
              <a:t>error if </a:t>
            </a:r>
            <a:r>
              <a:rPr lang="en-US" sz="1800" i="1" dirty="0" err="1"/>
              <a:t>elem</a:t>
            </a:r>
            <a:r>
              <a:rPr lang="en-US" sz="1800" dirty="0"/>
              <a:t> not in </a:t>
            </a:r>
            <a:r>
              <a:rPr lang="en-US" sz="1800" dirty="0" err="1"/>
              <a:t>a_list</a:t>
            </a:r>
            <a:endParaRPr lang="en-US" sz="1800" dirty="0"/>
          </a:p>
          <a:p>
            <a:r>
              <a:rPr lang="en-US" sz="2000" dirty="0"/>
              <a:t>del </a:t>
            </a:r>
            <a:r>
              <a:rPr lang="en-US" sz="2000" dirty="0" err="1"/>
              <a:t>a_list</a:t>
            </a:r>
            <a:r>
              <a:rPr lang="en-US" sz="2000" dirty="0"/>
              <a:t>[</a:t>
            </a:r>
            <a:r>
              <a:rPr lang="en-US" sz="2000" i="1" dirty="0"/>
              <a:t>slice</a:t>
            </a:r>
            <a:r>
              <a:rPr lang="en-US" sz="2000" dirty="0"/>
              <a:t>])</a:t>
            </a:r>
          </a:p>
          <a:p>
            <a:pPr lvl="1"/>
            <a:r>
              <a:rPr lang="en-US" sz="1600" dirty="0"/>
              <a:t>removes the slice from the list based on the given index</a:t>
            </a:r>
            <a:endParaRPr lang="en-US" sz="1800" dirty="0"/>
          </a:p>
          <a:p>
            <a:r>
              <a:rPr lang="en-US" sz="2000" dirty="0" err="1"/>
              <a:t>a_list.pop</a:t>
            </a:r>
            <a:r>
              <a:rPr lang="en-US" sz="2000" dirty="0"/>
              <a:t>()</a:t>
            </a:r>
          </a:p>
          <a:p>
            <a:pPr lvl="1"/>
            <a:r>
              <a:rPr lang="en-US" sz="1800" dirty="0"/>
              <a:t>returns (and removes) </a:t>
            </a:r>
            <a:r>
              <a:rPr lang="en-US" sz="1800" dirty="0" err="1"/>
              <a:t>a_list</a:t>
            </a:r>
            <a:r>
              <a:rPr lang="en-US" sz="1800" dirty="0"/>
              <a:t>[-1]</a:t>
            </a:r>
          </a:p>
          <a:p>
            <a:r>
              <a:rPr lang="en-US" sz="2000" dirty="0" err="1"/>
              <a:t>a_list.pop</a:t>
            </a:r>
            <a:r>
              <a:rPr lang="en-US" sz="2000" dirty="0"/>
              <a:t>(</a:t>
            </a:r>
            <a:r>
              <a:rPr lang="en-US" sz="2000" i="1" dirty="0"/>
              <a:t>index</a:t>
            </a:r>
            <a:r>
              <a:rPr lang="en-US" sz="2000" dirty="0"/>
              <a:t>)</a:t>
            </a:r>
          </a:p>
          <a:p>
            <a:pPr lvl="1"/>
            <a:r>
              <a:rPr lang="en-US" sz="1800" dirty="0"/>
              <a:t>returns (and removes) </a:t>
            </a:r>
            <a:r>
              <a:rPr lang="en-US" sz="1800" dirty="0" err="1"/>
              <a:t>a_list</a:t>
            </a:r>
            <a:r>
              <a:rPr lang="en-US" sz="1800" dirty="0"/>
              <a:t>[index]</a:t>
            </a:r>
          </a:p>
          <a:p>
            <a:pPr lvl="1"/>
            <a:endParaRPr lang="en-US" sz="1800" dirty="0"/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8F8373D9-FE04-6AF2-F295-9DF5CF3B53BA}"/>
              </a:ext>
            </a:extLst>
          </p:cNvPr>
          <p:cNvSpPr txBox="1">
            <a:spLocks/>
          </p:cNvSpPr>
          <p:nvPr/>
        </p:nvSpPr>
        <p:spPr>
          <a:xfrm>
            <a:off x="473529" y="4572000"/>
            <a:ext cx="4040188" cy="4572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modifying a list</a:t>
            </a: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F8250048-102D-0559-82AE-92A21208B266}"/>
              </a:ext>
            </a:extLst>
          </p:cNvPr>
          <p:cNvSpPr txBox="1">
            <a:spLocks/>
          </p:cNvSpPr>
          <p:nvPr/>
        </p:nvSpPr>
        <p:spPr>
          <a:xfrm>
            <a:off x="456596" y="5090748"/>
            <a:ext cx="4040188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direct assignment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 err="1"/>
              <a:t>a_list</a:t>
            </a:r>
            <a:r>
              <a:rPr lang="en-US" sz="1600" dirty="0"/>
              <a:t>[0] = 2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422994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A1672578-3D46-9C46-B853-C0917D250E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Operations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8EFB243-8096-1539-B183-4BCA3708E968}"/>
              </a:ext>
            </a:extLst>
          </p:cNvPr>
          <p:cNvSpPr txBox="1"/>
          <p:nvPr/>
        </p:nvSpPr>
        <p:spPr>
          <a:xfrm>
            <a:off x="4951765" y="2209800"/>
            <a:ext cx="461715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/>
              <a:t>+ and * operators</a:t>
            </a:r>
          </a:p>
          <a:p>
            <a:endParaRPr lang="en-US" sz="1800" b="1" dirty="0"/>
          </a:p>
        </p:txBody>
      </p:sp>
      <p:sp>
        <p:nvSpPr>
          <p:cNvPr id="19" name="Content Placeholder 5">
            <a:extLst>
              <a:ext uri="{FF2B5EF4-FFF2-40B4-BE49-F238E27FC236}">
                <a16:creationId xmlns:a16="http://schemas.microsoft.com/office/drawing/2014/main" id="{03C88BE2-EDFE-FA6C-52C2-75BAD2E5EDA5}"/>
              </a:ext>
            </a:extLst>
          </p:cNvPr>
          <p:cNvSpPr txBox="1">
            <a:spLocks/>
          </p:cNvSpPr>
          <p:nvPr/>
        </p:nvSpPr>
        <p:spPr>
          <a:xfrm>
            <a:off x="4951765" y="2607127"/>
            <a:ext cx="4040188" cy="268691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Works on lists, but creates a new list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&gt;&gt;&gt; </a:t>
            </a:r>
            <a:r>
              <a:rPr lang="en-US" sz="1600" dirty="0" err="1"/>
              <a:t>a_list</a:t>
            </a:r>
            <a:r>
              <a:rPr lang="en-US" sz="1600" dirty="0"/>
              <a:t> = [1, 2, 3]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&gt;&gt;&gt; </a:t>
            </a:r>
            <a:r>
              <a:rPr lang="en-US" sz="1600" dirty="0" err="1"/>
              <a:t>new_list</a:t>
            </a:r>
            <a:r>
              <a:rPr lang="en-US" sz="1600" dirty="0"/>
              <a:t> = </a:t>
            </a:r>
            <a:r>
              <a:rPr lang="en-US" sz="1600" dirty="0" err="1"/>
              <a:t>a_list</a:t>
            </a:r>
            <a:r>
              <a:rPr lang="en-US" sz="1600" dirty="0"/>
              <a:t> + </a:t>
            </a:r>
            <a:r>
              <a:rPr lang="en-US" sz="1600" dirty="0" err="1"/>
              <a:t>a_list</a:t>
            </a:r>
            <a:endParaRPr lang="en-US" sz="16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&gt;&gt;&gt; </a:t>
            </a:r>
            <a:r>
              <a:rPr lang="en-US" sz="1600" dirty="0" err="1"/>
              <a:t>new_list</a:t>
            </a:r>
            <a:endParaRPr lang="en-US" sz="16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[1,2,3,1,2,3]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&gt;&gt;&gt; </a:t>
            </a:r>
            <a:r>
              <a:rPr lang="en-US" sz="1600" dirty="0" err="1"/>
              <a:t>another_list</a:t>
            </a:r>
            <a:r>
              <a:rPr lang="en-US" sz="1600" dirty="0"/>
              <a:t> = </a:t>
            </a:r>
            <a:r>
              <a:rPr lang="en-US" sz="1600" dirty="0" err="1"/>
              <a:t>a_list</a:t>
            </a:r>
            <a:r>
              <a:rPr lang="en-US" sz="1600" dirty="0"/>
              <a:t> * 2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&gt;&gt;&gt; another list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[1,2,3,1,2,3]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1600" dirty="0"/>
          </a:p>
          <a:p>
            <a:endParaRPr lang="en-US" sz="1800" dirty="0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304E2699-5571-6C09-94BD-1A01FC22C049}"/>
              </a:ext>
            </a:extLst>
          </p:cNvPr>
          <p:cNvSpPr txBox="1">
            <a:spLocks/>
          </p:cNvSpPr>
          <p:nvPr/>
        </p:nvSpPr>
        <p:spPr>
          <a:xfrm>
            <a:off x="376590" y="1828800"/>
            <a:ext cx="4040188" cy="45720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other</a:t>
            </a:r>
          </a:p>
        </p:txBody>
      </p:sp>
      <p:sp>
        <p:nvSpPr>
          <p:cNvPr id="11" name="Content Placeholder 5">
            <a:extLst>
              <a:ext uri="{FF2B5EF4-FFF2-40B4-BE49-F238E27FC236}">
                <a16:creationId xmlns:a16="http://schemas.microsoft.com/office/drawing/2014/main" id="{B6B302E9-45FE-68A4-49FB-037264D362B7}"/>
              </a:ext>
            </a:extLst>
          </p:cNvPr>
          <p:cNvSpPr txBox="1">
            <a:spLocks/>
          </p:cNvSpPr>
          <p:nvPr/>
        </p:nvSpPr>
        <p:spPr>
          <a:xfrm>
            <a:off x="379412" y="2308579"/>
            <a:ext cx="4040188" cy="39773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min(</a:t>
            </a:r>
            <a:r>
              <a:rPr lang="en-US" sz="1800" dirty="0" err="1"/>
              <a:t>a_list</a:t>
            </a:r>
            <a:r>
              <a:rPr lang="en-US" sz="1800" dirty="0"/>
              <a:t>), max(</a:t>
            </a:r>
            <a:r>
              <a:rPr lang="en-US" sz="1800" dirty="0" err="1"/>
              <a:t>a_list</a:t>
            </a:r>
            <a:r>
              <a:rPr lang="en-US" sz="1800" dirty="0"/>
              <a:t>), sum(</a:t>
            </a:r>
            <a:r>
              <a:rPr lang="en-US" sz="1800" dirty="0" err="1"/>
              <a:t>a_list</a:t>
            </a:r>
            <a:r>
              <a:rPr lang="en-US" sz="1800" dirty="0"/>
              <a:t>)</a:t>
            </a:r>
          </a:p>
          <a:p>
            <a:r>
              <a:rPr lang="en-US" sz="1800" dirty="0" err="1"/>
              <a:t>len</a:t>
            </a:r>
            <a:r>
              <a:rPr lang="en-US" sz="1800" dirty="0"/>
              <a:t>(</a:t>
            </a:r>
            <a:r>
              <a:rPr lang="en-US" sz="1800" dirty="0" err="1"/>
              <a:t>a_list</a:t>
            </a:r>
            <a:r>
              <a:rPr lang="en-US" sz="1800" dirty="0"/>
              <a:t>)</a:t>
            </a:r>
          </a:p>
          <a:p>
            <a:r>
              <a:rPr lang="en-US" sz="1800" dirty="0" err="1"/>
              <a:t>a_list.index</a:t>
            </a:r>
            <a:r>
              <a:rPr lang="en-US" sz="1800" dirty="0"/>
              <a:t>(</a:t>
            </a:r>
            <a:r>
              <a:rPr lang="en-US" sz="1800" i="1" dirty="0" err="1"/>
              <a:t>elem</a:t>
            </a:r>
            <a:r>
              <a:rPr lang="en-US" sz="1800" dirty="0"/>
              <a:t>)</a:t>
            </a:r>
          </a:p>
          <a:p>
            <a:pPr lvl="1"/>
            <a:r>
              <a:rPr lang="en-US" sz="1800" dirty="0"/>
              <a:t>returns index of 1</a:t>
            </a:r>
            <a:r>
              <a:rPr lang="en-US" sz="1800" baseline="30000" dirty="0"/>
              <a:t>st</a:t>
            </a:r>
            <a:r>
              <a:rPr lang="en-US" sz="1800" dirty="0"/>
              <a:t> instance of </a:t>
            </a:r>
            <a:r>
              <a:rPr lang="en-US" sz="1800" dirty="0" err="1"/>
              <a:t>elem</a:t>
            </a:r>
            <a:r>
              <a:rPr lang="en-US" sz="1800" dirty="0"/>
              <a:t> or error</a:t>
            </a:r>
          </a:p>
          <a:p>
            <a:r>
              <a:rPr lang="en-US" sz="1800" dirty="0" err="1"/>
              <a:t>a_list.count</a:t>
            </a:r>
            <a:r>
              <a:rPr lang="en-US" sz="1800" dirty="0"/>
              <a:t>(</a:t>
            </a:r>
            <a:r>
              <a:rPr lang="en-US" sz="1800" dirty="0" err="1"/>
              <a:t>elem</a:t>
            </a:r>
            <a:r>
              <a:rPr lang="en-US" sz="1800" dirty="0"/>
              <a:t>)</a:t>
            </a:r>
          </a:p>
          <a:p>
            <a:pPr lvl="1"/>
            <a:r>
              <a:rPr lang="en-US" sz="1800" dirty="0"/>
              <a:t>returns the number of </a:t>
            </a:r>
            <a:r>
              <a:rPr lang="en-US" sz="1800" i="1" dirty="0" err="1"/>
              <a:t>elem</a:t>
            </a:r>
            <a:r>
              <a:rPr lang="en-US" sz="1800" dirty="0"/>
              <a:t> in the list</a:t>
            </a:r>
          </a:p>
          <a:p>
            <a:r>
              <a:rPr lang="en-US" sz="1800" dirty="0" err="1"/>
              <a:t>a_list.copy</a:t>
            </a:r>
            <a:r>
              <a:rPr lang="en-US" sz="1800" dirty="0"/>
              <a:t>()</a:t>
            </a:r>
          </a:p>
          <a:p>
            <a:pPr lvl="1"/>
            <a:r>
              <a:rPr lang="en-US" sz="1400" dirty="0"/>
              <a:t>Returns a copy of list</a:t>
            </a:r>
          </a:p>
        </p:txBody>
      </p:sp>
    </p:spTree>
    <p:extLst>
      <p:ext uri="{BB962C8B-B14F-4D97-AF65-F5344CB8AC3E}">
        <p14:creationId xmlns:p14="http://schemas.microsoft.com/office/powerpoint/2010/main" val="1413460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FC334-D072-D941-9C97-5300AC4E4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726186-FF2F-944A-B02B-D255A9E164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Define a function </a:t>
            </a:r>
            <a:r>
              <a:rPr lang="en-US" dirty="0" err="1"/>
              <a:t>word_list</a:t>
            </a:r>
            <a:r>
              <a:rPr lang="en-US" dirty="0"/>
              <a:t> that takes a filename as an argument and returns a list of  all the words in that file.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95914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FC334-D072-D941-9C97-5300AC4E4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726186-FF2F-944A-B02B-D255A9E164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Define a function </a:t>
            </a:r>
            <a:r>
              <a:rPr lang="en-US" dirty="0" err="1"/>
              <a:t>count_words</a:t>
            </a:r>
            <a:r>
              <a:rPr lang="en-US" dirty="0"/>
              <a:t> that takes a filename as input and returns the total number of unique words in that file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99705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FC334-D072-D941-9C97-5300AC4E4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alias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726186-FF2F-944A-B02B-D255A9E164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&gt;&gt;&gt; sports = ["basketball", "soccer", "tennis"]</a:t>
            </a:r>
          </a:p>
          <a:p>
            <a:pPr marL="0" indent="0">
              <a:buNone/>
            </a:pPr>
            <a:r>
              <a:rPr lang="en-US" dirty="0"/>
              <a:t>&gt;&gt;&gt; </a:t>
            </a:r>
            <a:r>
              <a:rPr lang="en-US" dirty="0" err="1"/>
              <a:t>my_sports</a:t>
            </a:r>
            <a:r>
              <a:rPr lang="en-US" dirty="0"/>
              <a:t> = sports</a:t>
            </a:r>
          </a:p>
          <a:p>
            <a:pPr marL="0" indent="0">
              <a:buNone/>
            </a:pPr>
            <a:r>
              <a:rPr lang="en-US" dirty="0"/>
              <a:t>&gt;&gt;&gt; </a:t>
            </a:r>
            <a:r>
              <a:rPr lang="en-US" dirty="0" err="1"/>
              <a:t>my_sports.append</a:t>
            </a:r>
            <a:r>
              <a:rPr lang="en-US" dirty="0"/>
              <a:t>("swimming")</a:t>
            </a:r>
          </a:p>
          <a:p>
            <a:pPr marL="0" indent="0">
              <a:buNone/>
            </a:pPr>
            <a:r>
              <a:rPr lang="en-US" dirty="0"/>
              <a:t>&gt;&gt;&gt; </a:t>
            </a:r>
            <a:r>
              <a:rPr lang="en-US" dirty="0" err="1"/>
              <a:t>my_sports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&gt;&gt;&gt; ?</a:t>
            </a:r>
          </a:p>
          <a:p>
            <a:pPr marL="0" indent="0">
              <a:buNone/>
            </a:pPr>
            <a:r>
              <a:rPr lang="en-US" dirty="0"/>
              <a:t>&gt;&gt;&gt; sports</a:t>
            </a:r>
          </a:p>
          <a:p>
            <a:pPr marL="0" indent="0">
              <a:buNone/>
            </a:pPr>
            <a:r>
              <a:rPr lang="en-US" dirty="0"/>
              <a:t>&gt;&gt;&gt; ?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The same list that have two different names</a:t>
            </a:r>
          </a:p>
          <a:p>
            <a:r>
              <a:rPr lang="en-US" dirty="0"/>
              <a:t>Changes made with one list will affect the other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4171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DCF29D-36B5-5B45-8B0E-329A7C88C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List.copy</a:t>
            </a:r>
            <a:r>
              <a:rPr lang="en-US" dirty="0"/>
              <a:t>()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50F0C9-21B2-A14D-AF09-903356340C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list.copy</a:t>
            </a:r>
            <a:r>
              <a:rPr lang="en-US" dirty="0"/>
              <a:t>() – returns a copy of the list</a:t>
            </a:r>
          </a:p>
          <a:p>
            <a:endParaRPr lang="en-US" dirty="0"/>
          </a:p>
          <a:p>
            <a:r>
              <a:rPr lang="en-US" dirty="0"/>
              <a:t>&gt;&gt;&gt; sports = ["basketball", "soccer", "tennis"]</a:t>
            </a:r>
          </a:p>
          <a:p>
            <a:r>
              <a:rPr lang="en-US" dirty="0"/>
              <a:t>&gt;&gt;&gt; </a:t>
            </a:r>
            <a:r>
              <a:rPr lang="en-US" dirty="0" err="1"/>
              <a:t>my_sports</a:t>
            </a:r>
            <a:r>
              <a:rPr lang="en-US" dirty="0"/>
              <a:t> = </a:t>
            </a:r>
            <a:r>
              <a:rPr lang="en-US" dirty="0" err="1"/>
              <a:t>sports.copy</a:t>
            </a:r>
            <a:r>
              <a:rPr lang="en-US" dirty="0"/>
              <a:t>() </a:t>
            </a:r>
          </a:p>
          <a:p>
            <a:r>
              <a:rPr lang="en-US" dirty="0"/>
              <a:t>&gt;&gt;&gt; </a:t>
            </a:r>
            <a:r>
              <a:rPr lang="en-US" dirty="0" err="1"/>
              <a:t>my_sports.append</a:t>
            </a:r>
            <a:r>
              <a:rPr lang="en-US" dirty="0"/>
              <a:t>("swimming")</a:t>
            </a:r>
          </a:p>
          <a:p>
            <a:r>
              <a:rPr lang="en-US" dirty="0"/>
              <a:t>&gt;&gt;&gt; </a:t>
            </a:r>
            <a:r>
              <a:rPr lang="en-US" dirty="0" err="1"/>
              <a:t>my_sports</a:t>
            </a:r>
            <a:endParaRPr lang="en-US" dirty="0"/>
          </a:p>
          <a:p>
            <a:r>
              <a:rPr lang="en-US" dirty="0"/>
              <a:t>???</a:t>
            </a:r>
          </a:p>
          <a:p>
            <a:r>
              <a:rPr lang="en-US" dirty="0"/>
              <a:t>&gt;&gt;&gt; sports</a:t>
            </a:r>
          </a:p>
          <a:p>
            <a:r>
              <a:rPr lang="en-US" dirty="0"/>
              <a:t>???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1575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7891DF-2E7C-D416-AC5F-F16973FC71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07B7C6-959B-F8A7-D3EC-D13973DCAD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we define a function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capitalize_colors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/>
              <a:t>that takes in a list of rainbow colors as input, and modify the colors in place?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67327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AExam">
      <a:dk1>
        <a:sysClr val="windowText" lastClr="000000"/>
      </a:dk1>
      <a:lt1>
        <a:sysClr val="window" lastClr="FFFFFF"/>
      </a:lt1>
      <a:dk2>
        <a:srgbClr val="000000"/>
      </a:dk2>
      <a:lt2>
        <a:srgbClr val="A5A5A5"/>
      </a:lt2>
      <a:accent1>
        <a:srgbClr val="A5A5A5"/>
      </a:accent1>
      <a:accent2>
        <a:srgbClr val="0070C0"/>
      </a:accent2>
      <a:accent3>
        <a:srgbClr val="00B050"/>
      </a:accent3>
      <a:accent4>
        <a:srgbClr val="FF0000"/>
      </a:accent4>
      <a:accent5>
        <a:srgbClr val="FFFFFF"/>
      </a:accent5>
      <a:accent6>
        <a:srgbClr val="FFFFFF"/>
      </a:accent6>
      <a:hlink>
        <a:srgbClr val="0070C0"/>
      </a:hlink>
      <a:folHlink>
        <a:srgbClr val="00206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6495FFB3-5D92-074E-B89D-542AE82BF1BE}" vid="{19B8E867-9DEE-184C-A40C-B4D7506C62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AExam</Template>
  <TotalTime>14258</TotalTime>
  <Words>1082</Words>
  <Application>Microsoft Macintosh PowerPoint</Application>
  <PresentationFormat>On-screen Show (4:3)</PresentationFormat>
  <Paragraphs>188</Paragraphs>
  <Slides>17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Courier</vt:lpstr>
      <vt:lpstr>Courier New</vt:lpstr>
      <vt:lpstr>Clarity</vt:lpstr>
      <vt:lpstr>Lecture 14: Lists (cont'd)</vt:lpstr>
      <vt:lpstr>Lists</vt:lpstr>
      <vt:lpstr>List Operations</vt:lpstr>
      <vt:lpstr>List Operations</vt:lpstr>
      <vt:lpstr>Example</vt:lpstr>
      <vt:lpstr>Exercise</vt:lpstr>
      <vt:lpstr>List alias</vt:lpstr>
      <vt:lpstr>List.copy()</vt:lpstr>
      <vt:lpstr>Example</vt:lpstr>
      <vt:lpstr>list comprehension (filter + map)</vt:lpstr>
      <vt:lpstr>Exercise</vt:lpstr>
      <vt:lpstr>Tuples</vt:lpstr>
      <vt:lpstr>Tuples are immutable</vt:lpstr>
      <vt:lpstr>Tuple unpacking</vt:lpstr>
      <vt:lpstr>Why Tuples?</vt:lpstr>
      <vt:lpstr>Example/Exercise</vt:lpstr>
      <vt:lpstr>Pixels and RGB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2: Operators and Variables</dc:title>
  <dc:creator>eleanor@cs.cornell.edu</dc:creator>
  <cp:lastModifiedBy>Microsoft Office User</cp:lastModifiedBy>
  <cp:revision>475</cp:revision>
  <cp:lastPrinted>2018-10-15T17:01:30Z</cp:lastPrinted>
  <dcterms:created xsi:type="dcterms:W3CDTF">2018-09-03T23:44:07Z</dcterms:created>
  <dcterms:modified xsi:type="dcterms:W3CDTF">2023-10-30T16:30:15Z</dcterms:modified>
</cp:coreProperties>
</file>