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402" r:id="rId3"/>
    <p:sldId id="404" r:id="rId4"/>
    <p:sldId id="385" r:id="rId5"/>
    <p:sldId id="398" r:id="rId6"/>
    <p:sldId id="413" r:id="rId7"/>
    <p:sldId id="416" r:id="rId8"/>
    <p:sldId id="418" r:id="rId9"/>
    <p:sldId id="502" r:id="rId10"/>
    <p:sldId id="387" r:id="rId11"/>
    <p:sldId id="405" r:id="rId12"/>
    <p:sldId id="388" r:id="rId13"/>
    <p:sldId id="397" r:id="rId14"/>
    <p:sldId id="391" r:id="rId15"/>
    <p:sldId id="501" r:id="rId16"/>
    <p:sldId id="406" r:id="rId17"/>
    <p:sldId id="411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78" autoAdjust="0"/>
    <p:restoredTop sz="72741" autoAdjust="0"/>
  </p:normalViewPr>
  <p:slideViewPr>
    <p:cSldViewPr>
      <p:cViewPr varScale="1">
        <p:scale>
          <a:sx n="79" d="100"/>
          <a:sy n="79" d="100"/>
        </p:scale>
        <p:origin x="30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27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11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52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18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52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mutability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60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5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</a:t>
            </a:r>
          </a:p>
          <a:p>
            <a:endParaRPr lang="en-US" dirty="0"/>
          </a:p>
          <a:p>
            <a:r>
              <a:rPr lang="en-US" dirty="0"/>
              <a:t>a:&lt;class '</a:t>
            </a:r>
            <a:r>
              <a:rPr lang="en-US" dirty="0" err="1"/>
              <a:t>str</a:t>
            </a:r>
            <a:r>
              <a:rPr lang="en-US" dirty="0"/>
              <a:t>'&gt;</a:t>
            </a:r>
          </a:p>
          <a:p>
            <a:r>
              <a:rPr lang="en-US" dirty="0"/>
              <a:t>b:&lt;class '</a:t>
            </a:r>
            <a:r>
              <a:rPr lang="en-US" dirty="0" err="1"/>
              <a:t>str</a:t>
            </a:r>
            <a:r>
              <a:rPr lang="en-US" dirty="0"/>
              <a:t>'&gt;</a:t>
            </a:r>
          </a:p>
          <a:p>
            <a:r>
              <a:rPr lang="en-US" dirty="0"/>
              <a:t>[1, 2]:&lt;class 'list'&gt;</a:t>
            </a:r>
          </a:p>
          <a:p>
            <a:r>
              <a:rPr lang="en-US" dirty="0"/>
              <a:t>[0, 2, 4]:&lt;class 'list'&gt;</a:t>
            </a:r>
          </a:p>
          <a:p>
            <a:r>
              <a:rPr lang="en-US" dirty="0"/>
              <a:t>5:&lt;class '</a:t>
            </a:r>
            <a:r>
              <a:rPr lang="en-US" dirty="0" err="1"/>
              <a:t>int</a:t>
            </a:r>
            <a:r>
              <a:rPr lang="en-US" dirty="0"/>
              <a:t>'&gt;</a:t>
            </a:r>
          </a:p>
          <a:p>
            <a:r>
              <a:rPr lang="en-US" dirty="0"/>
              <a:t>3:&lt;class '</a:t>
            </a:r>
            <a:r>
              <a:rPr lang="en-US" dirty="0" err="1"/>
              <a:t>int</a:t>
            </a:r>
            <a:r>
              <a:rPr lang="en-US" dirty="0"/>
              <a:t>'&gt;</a:t>
            </a:r>
          </a:p>
          <a:p>
            <a:r>
              <a:rPr lang="en-US" dirty="0"/>
              <a:t>1:&lt;class '</a:t>
            </a:r>
            <a:r>
              <a:rPr lang="en-US" dirty="0" err="1"/>
              <a:t>int</a:t>
            </a:r>
            <a:r>
              <a:rPr lang="en-US" dirty="0"/>
              <a:t>'&gt;</a:t>
            </a:r>
          </a:p>
          <a:p>
            <a:endParaRPr lang="en-US" dirty="0"/>
          </a:p>
          <a:p>
            <a:r>
              <a:rPr lang="en-US" dirty="0"/>
              <a:t>['b', [1, 2], 3, 1]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10/23/23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97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10/23/23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     October 23,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0010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13: Lists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9986D-6512-E14E-8C8B-D3FE942A2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as sequences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6E99B2-6F36-0E4B-A51C-B99108C1FAC4}"/>
              </a:ext>
            </a:extLst>
          </p:cNvPr>
          <p:cNvSpPr txBox="1"/>
          <p:nvPr/>
        </p:nvSpPr>
        <p:spPr>
          <a:xfrm>
            <a:off x="1596267" y="2070080"/>
            <a:ext cx="6099933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string = "Hello world !! "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print(string[1:3])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print(string[-1])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print(string[:2])</a:t>
            </a:r>
          </a:p>
          <a:p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=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string.split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[1:3])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[-1])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[:2])</a:t>
            </a:r>
          </a:p>
        </p:txBody>
      </p:sp>
    </p:spTree>
    <p:extLst>
      <p:ext uri="{BB962C8B-B14F-4D97-AF65-F5344CB8AC3E}">
        <p14:creationId xmlns:p14="http://schemas.microsoft.com/office/powerpoint/2010/main" val="2000958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BE818-3EED-844E-9C2B-14581CC56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Lists as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D8152-53C9-8A48-BB47-46148CDF8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define a variable that stores the colors of the rainbow?</a:t>
            </a:r>
          </a:p>
          <a:p>
            <a:pPr lvl="1"/>
            <a:r>
              <a:rPr lang="en-US" dirty="0"/>
              <a:t>colors = ["red", "orange", "yellow", "green", "blue", "purple"]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81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2C61-BBDC-6A46-9B02-4AEBDB80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about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B269F-77E8-5F45-9094-93C21D6F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the elements of a list can have any value and any type</a:t>
            </a:r>
          </a:p>
          <a:p>
            <a:endParaRPr lang="en-US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lists are mutable</a:t>
            </a:r>
          </a:p>
          <a:p>
            <a:endParaRPr lang="en-US" dirty="0"/>
          </a:p>
          <a:p>
            <a:pPr lvl="1"/>
            <a:r>
              <a:rPr lang="en-US" dirty="0"/>
              <a:t>add elements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modify elements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remove elements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259BA4-ADE8-5942-AAAC-5B597D88FD44}"/>
              </a:ext>
            </a:extLst>
          </p:cNvPr>
          <p:cNvSpPr txBox="1"/>
          <p:nvPr/>
        </p:nvSpPr>
        <p:spPr>
          <a:xfrm>
            <a:off x="1421606" y="2230692"/>
            <a:ext cx="630078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</a:rPr>
              <a:t>a_list</a:t>
            </a:r>
            <a:r>
              <a:rPr lang="en-US" sz="2400" dirty="0">
                <a:latin typeface="Courier" pitchFamily="2" charset="0"/>
              </a:rPr>
              <a:t> = [3.5, 6, [1, 2], "</a:t>
            </a:r>
            <a:r>
              <a:rPr lang="en-US" sz="2400" dirty="0" err="1">
                <a:latin typeface="Courier" pitchFamily="2" charset="0"/>
              </a:rPr>
              <a:t>abc</a:t>
            </a:r>
            <a:r>
              <a:rPr lang="en-US" sz="2400" dirty="0">
                <a:latin typeface="Courier" pitchFamily="2" charset="0"/>
              </a:rPr>
              <a:t>"]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D2122B-04A4-FA42-B620-8918DEE9BEE4}"/>
              </a:ext>
            </a:extLst>
          </p:cNvPr>
          <p:cNvSpPr txBox="1"/>
          <p:nvPr/>
        </p:nvSpPr>
        <p:spPr>
          <a:xfrm>
            <a:off x="3048001" y="5866611"/>
            <a:ext cx="57912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a_list.pop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del(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[0:1])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8B9691-BEEB-954A-96F5-9245390685BE}"/>
              </a:ext>
            </a:extLst>
          </p:cNvPr>
          <p:cNvSpPr txBox="1"/>
          <p:nvPr/>
        </p:nvSpPr>
        <p:spPr>
          <a:xfrm>
            <a:off x="3048001" y="3684216"/>
            <a:ext cx="57912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a_list.append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("c")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a_list.extend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(["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c","b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"])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DEBAB8-E98F-0343-9FB6-D537E4BE5350}"/>
              </a:ext>
            </a:extLst>
          </p:cNvPr>
          <p:cNvSpPr txBox="1"/>
          <p:nvPr/>
        </p:nvSpPr>
        <p:spPr>
          <a:xfrm>
            <a:off x="3048001" y="4852573"/>
            <a:ext cx="57912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</a:rPr>
              <a:t>a_list</a:t>
            </a:r>
            <a:r>
              <a:rPr lang="en-US" sz="2400" dirty="0">
                <a:latin typeface="Courier" pitchFamily="2" charset="0"/>
              </a:rPr>
              <a:t>[3] = 3.33333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[:2] = ["a", "b"]</a:t>
            </a:r>
          </a:p>
        </p:txBody>
      </p:sp>
    </p:spTree>
    <p:extLst>
      <p:ext uri="{BB962C8B-B14F-4D97-AF65-F5344CB8AC3E}">
        <p14:creationId xmlns:p14="http://schemas.microsoft.com/office/powerpoint/2010/main" val="338825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72578-3D46-9C46-B853-C0917D250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Operations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955EE-821F-654C-931A-C8C0FD03F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32374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adding to a list 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(updates original list)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65A15-7A07-B841-959F-EB1F05AC4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1812" y="2721879"/>
            <a:ext cx="4040188" cy="2183344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a_list.extend</a:t>
            </a:r>
            <a:r>
              <a:rPr lang="en-US" sz="2000" dirty="0"/>
              <a:t>(</a:t>
            </a:r>
            <a:r>
              <a:rPr lang="en-US" sz="2000" i="1" dirty="0"/>
              <a:t>list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a_list.append</a:t>
            </a:r>
            <a:r>
              <a:rPr lang="en-US" sz="2000" dirty="0"/>
              <a:t>(</a:t>
            </a:r>
            <a:r>
              <a:rPr lang="en-US" sz="2000" i="1" dirty="0" err="1"/>
              <a:t>elem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Different than extend – e.g. [5, 1]</a:t>
            </a:r>
          </a:p>
          <a:p>
            <a:r>
              <a:rPr lang="en-US" sz="2000" dirty="0" err="1"/>
              <a:t>a_list.insert</a:t>
            </a:r>
            <a:r>
              <a:rPr lang="en-US" sz="2000" dirty="0"/>
              <a:t>(</a:t>
            </a:r>
            <a:r>
              <a:rPr lang="en-US" sz="2000" i="1" dirty="0"/>
              <a:t>index</a:t>
            </a:r>
            <a:r>
              <a:rPr lang="en-US" sz="2000" dirty="0"/>
              <a:t>, </a:t>
            </a:r>
            <a:r>
              <a:rPr lang="en-US" sz="2000" i="1" dirty="0" err="1"/>
              <a:t>elem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Insert </a:t>
            </a:r>
            <a:r>
              <a:rPr lang="en-US" sz="1600" dirty="0" err="1"/>
              <a:t>elem</a:t>
            </a:r>
            <a:r>
              <a:rPr lang="en-US" sz="1600" dirty="0"/>
              <a:t> at index, shifts down</a:t>
            </a:r>
          </a:p>
          <a:p>
            <a:endParaRPr lang="en-US" sz="2000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F9D52A5-6E26-70D4-4D5F-640BF89D1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49825" y="1807479"/>
            <a:ext cx="4041775" cy="639762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removing from a list</a:t>
            </a:r>
            <a:endParaRPr lang="en-US" sz="1800" dirty="0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28CB175-A602-4667-8A9C-9FA602BCD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01855" y="2494681"/>
            <a:ext cx="4189745" cy="2686919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a_list.remove</a:t>
            </a:r>
            <a:r>
              <a:rPr lang="en-US" sz="2000" dirty="0"/>
              <a:t>(</a:t>
            </a:r>
            <a:r>
              <a:rPr lang="en-US" sz="2000" i="1" dirty="0" err="1"/>
              <a:t>elem</a:t>
            </a:r>
            <a:r>
              <a:rPr lang="en-US" sz="2000" dirty="0"/>
              <a:t>)</a:t>
            </a:r>
          </a:p>
          <a:p>
            <a:pPr lvl="1"/>
            <a:r>
              <a:rPr lang="en-US" sz="1800" dirty="0"/>
              <a:t>removes 1</a:t>
            </a:r>
            <a:r>
              <a:rPr lang="en-US" sz="1800" baseline="30000" dirty="0"/>
              <a:t>st</a:t>
            </a:r>
            <a:r>
              <a:rPr lang="en-US" sz="1800" dirty="0"/>
              <a:t> instance of </a:t>
            </a:r>
            <a:r>
              <a:rPr lang="en-US" sz="1800" dirty="0" err="1"/>
              <a:t>elem</a:t>
            </a:r>
            <a:endParaRPr lang="en-US" sz="1800" dirty="0"/>
          </a:p>
          <a:p>
            <a:pPr lvl="1"/>
            <a:r>
              <a:rPr lang="en-US" sz="1800" dirty="0"/>
              <a:t>error if </a:t>
            </a:r>
            <a:r>
              <a:rPr lang="en-US" sz="1800" i="1" dirty="0" err="1"/>
              <a:t>elem</a:t>
            </a:r>
            <a:r>
              <a:rPr lang="en-US" sz="1800" dirty="0"/>
              <a:t> not in </a:t>
            </a:r>
            <a:r>
              <a:rPr lang="en-US" sz="1800" dirty="0" err="1"/>
              <a:t>a_list</a:t>
            </a:r>
            <a:endParaRPr lang="en-US" sz="1800" dirty="0"/>
          </a:p>
          <a:p>
            <a:r>
              <a:rPr lang="en-US" sz="2000" dirty="0"/>
              <a:t>del </a:t>
            </a:r>
            <a:r>
              <a:rPr lang="en-US" sz="2000" dirty="0" err="1"/>
              <a:t>a_list</a:t>
            </a:r>
            <a:r>
              <a:rPr lang="en-US" sz="2000" dirty="0"/>
              <a:t>[</a:t>
            </a:r>
            <a:r>
              <a:rPr lang="en-US" sz="2000" i="1" dirty="0"/>
              <a:t>slice</a:t>
            </a:r>
            <a:r>
              <a:rPr lang="en-US" sz="2000" dirty="0"/>
              <a:t>])</a:t>
            </a:r>
          </a:p>
          <a:p>
            <a:pPr lvl="1"/>
            <a:r>
              <a:rPr lang="en-US" sz="1600" dirty="0"/>
              <a:t>removes the slice from the list based on the given index</a:t>
            </a:r>
            <a:endParaRPr lang="en-US" sz="1800" dirty="0"/>
          </a:p>
          <a:p>
            <a:r>
              <a:rPr lang="en-US" sz="2000" dirty="0" err="1"/>
              <a:t>a_list.pop</a:t>
            </a:r>
            <a:r>
              <a:rPr lang="en-US" sz="2000" dirty="0"/>
              <a:t>()</a:t>
            </a:r>
          </a:p>
          <a:p>
            <a:pPr lvl="1"/>
            <a:r>
              <a:rPr lang="en-US" sz="1800" dirty="0"/>
              <a:t>returns (and removes) </a:t>
            </a:r>
            <a:r>
              <a:rPr lang="en-US" sz="1800" dirty="0" err="1"/>
              <a:t>a_list</a:t>
            </a:r>
            <a:r>
              <a:rPr lang="en-US" sz="1800" dirty="0"/>
              <a:t>[-1]</a:t>
            </a:r>
          </a:p>
          <a:p>
            <a:r>
              <a:rPr lang="en-US" sz="2000" dirty="0" err="1"/>
              <a:t>a_list.pop</a:t>
            </a:r>
            <a:r>
              <a:rPr lang="en-US" sz="2000" dirty="0"/>
              <a:t>(</a:t>
            </a:r>
            <a:r>
              <a:rPr lang="en-US" sz="2000" i="1" dirty="0"/>
              <a:t>index</a:t>
            </a:r>
            <a:r>
              <a:rPr lang="en-US" sz="2000" dirty="0"/>
              <a:t>)</a:t>
            </a:r>
          </a:p>
          <a:p>
            <a:pPr lvl="1"/>
            <a:r>
              <a:rPr lang="en-US" sz="1800" dirty="0"/>
              <a:t>returns (and removes) </a:t>
            </a:r>
            <a:r>
              <a:rPr lang="en-US" sz="1800" dirty="0" err="1"/>
              <a:t>a_list</a:t>
            </a:r>
            <a:r>
              <a:rPr lang="en-US" sz="1800" dirty="0"/>
              <a:t>[index]</a:t>
            </a:r>
          </a:p>
          <a:p>
            <a:pPr lvl="1"/>
            <a:endParaRPr lang="en-US" sz="18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F8373D9-FE04-6AF2-F295-9DF5CF3B53BA}"/>
              </a:ext>
            </a:extLst>
          </p:cNvPr>
          <p:cNvSpPr txBox="1">
            <a:spLocks/>
          </p:cNvSpPr>
          <p:nvPr/>
        </p:nvSpPr>
        <p:spPr>
          <a:xfrm>
            <a:off x="473529" y="4572000"/>
            <a:ext cx="4040188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modifying a list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F8250048-102D-0559-82AE-92A21208B266}"/>
              </a:ext>
            </a:extLst>
          </p:cNvPr>
          <p:cNvSpPr txBox="1">
            <a:spLocks/>
          </p:cNvSpPr>
          <p:nvPr/>
        </p:nvSpPr>
        <p:spPr>
          <a:xfrm>
            <a:off x="456596" y="5090748"/>
            <a:ext cx="4040188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direct assignment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err="1"/>
              <a:t>a_list</a:t>
            </a:r>
            <a:r>
              <a:rPr lang="en-US" sz="1600" dirty="0"/>
              <a:t>[0] = 2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22994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F259BA4-ADE8-5942-AAAC-5B597D88FD44}"/>
              </a:ext>
            </a:extLst>
          </p:cNvPr>
          <p:cNvSpPr txBox="1"/>
          <p:nvPr/>
        </p:nvSpPr>
        <p:spPr>
          <a:xfrm>
            <a:off x="302417" y="1800285"/>
            <a:ext cx="8539166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</a:rPr>
              <a:t>a_list</a:t>
            </a:r>
            <a:r>
              <a:rPr lang="en-US" sz="2400" dirty="0">
                <a:latin typeface="Courier" pitchFamily="2" charset="0"/>
              </a:rPr>
              <a:t> = [3.5, 6, [1, 2], "</a:t>
            </a:r>
            <a:r>
              <a:rPr lang="en-US" sz="2400" dirty="0" err="1">
                <a:latin typeface="Courier" pitchFamily="2" charset="0"/>
              </a:rPr>
              <a:t>abc</a:t>
            </a:r>
            <a:r>
              <a:rPr lang="en-US" sz="2400" dirty="0">
                <a:latin typeface="Courier" pitchFamily="2" charset="0"/>
              </a:rPr>
              <a:t>"]</a:t>
            </a:r>
          </a:p>
          <a:p>
            <a:r>
              <a:rPr lang="en-US" sz="2400" dirty="0" err="1">
                <a:latin typeface="Courier" pitchFamily="2" charset="0"/>
              </a:rPr>
              <a:t>a_list</a:t>
            </a:r>
            <a:r>
              <a:rPr lang="en-US" sz="2400" dirty="0">
                <a:latin typeface="Courier" pitchFamily="2" charset="0"/>
              </a:rPr>
              <a:t>[3] = list(range(0,5,2))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[:2] = ["a", "b"]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a_list.extend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([5,3,1])</a:t>
            </a:r>
          </a:p>
          <a:p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len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))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elem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in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	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elem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) + ":" +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str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(type(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elem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)))</a:t>
            </a:r>
          </a:p>
          <a:p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del(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[3:5])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a_list.remove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("a")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BF0F7-5ED4-CC4A-A39B-59119CC27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</p:spTree>
    <p:extLst>
      <p:ext uri="{BB962C8B-B14F-4D97-AF65-F5344CB8AC3E}">
        <p14:creationId xmlns:p14="http://schemas.microsoft.com/office/powerpoint/2010/main" val="3147637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6CE83-1541-4C7A-0746-ABBC0ADEC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ways to process each item in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3B868-CB7A-2B85-7B61-7931DED99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iterate over items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2. iterate based on index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B40F89-B904-4410-6795-B095B8D53AEC}"/>
              </a:ext>
            </a:extLst>
          </p:cNvPr>
          <p:cNvSpPr txBox="1"/>
          <p:nvPr/>
        </p:nvSpPr>
        <p:spPr>
          <a:xfrm>
            <a:off x="1905000" y="2247900"/>
            <a:ext cx="44196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elem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in l: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 	print(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elem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E0ACC-870A-7ECA-FE11-BBC1BD5B065B}"/>
              </a:ext>
            </a:extLst>
          </p:cNvPr>
          <p:cNvSpPr txBox="1"/>
          <p:nvPr/>
        </p:nvSpPr>
        <p:spPr>
          <a:xfrm>
            <a:off x="1905000" y="4572000"/>
            <a:ext cx="56388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i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in range(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len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(l)):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 	print(l[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i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74644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BE818-3EED-844E-9C2B-14581CC56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D8152-53C9-8A48-BB47-46148CDF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90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Can we define a function that takes in a list of rainbow colors as input, and returns a list of rainbow colors with uppercase letters?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73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CF29D-36B5-5B45-8B0E-329A7C88C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0F0C9-21B2-A14D-AF09-903356340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/>
              <a:t>get_digits</a:t>
            </a:r>
            <a:r>
              <a:rPr lang="en-US" dirty="0"/>
              <a:t> that takes one parameter num (an positive int) and returns a list of the digits of num</a:t>
            </a:r>
          </a:p>
        </p:txBody>
      </p:sp>
    </p:spTree>
    <p:extLst>
      <p:ext uri="{BB962C8B-B14F-4D97-AF65-F5344CB8AC3E}">
        <p14:creationId xmlns:p14="http://schemas.microsoft.com/office/powerpoint/2010/main" val="298194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16047-0F78-E047-BC6C-68711B3E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Programs operate on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AFBC7-26E7-D64A-B326-DF29D2D3A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new values using expressions</a:t>
            </a:r>
          </a:p>
          <a:p>
            <a:r>
              <a:rPr lang="en-US" dirty="0"/>
              <a:t>store values in variables</a:t>
            </a:r>
          </a:p>
          <a:p>
            <a:r>
              <a:rPr lang="en-US" dirty="0"/>
              <a:t>pass values to functions (as arguments)</a:t>
            </a:r>
          </a:p>
          <a:p>
            <a:r>
              <a:rPr lang="en-US" dirty="0"/>
              <a:t>return values to caller (as return value)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7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5ABE7-C815-AC4F-AF89-54E67CE30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Can we operate on multiple values at the same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F8343-3A08-6249-A6E1-C3CFBD36E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Store colors of the rainbow?</a:t>
            </a:r>
          </a:p>
          <a:p>
            <a:pPr marL="274320" lvl="1" indent="0">
              <a:buNone/>
            </a:pPr>
            <a:r>
              <a:rPr lang="en-US" dirty="0"/>
              <a:t>color1 = “red” </a:t>
            </a:r>
          </a:p>
          <a:p>
            <a:pPr marL="274320" lvl="1" indent="0">
              <a:buNone/>
            </a:pPr>
            <a:r>
              <a:rPr lang="en-US" dirty="0"/>
              <a:t>color2 = “orange”</a:t>
            </a:r>
          </a:p>
          <a:p>
            <a:pPr marL="274320" lvl="1" indent="0">
              <a:buNone/>
            </a:pPr>
            <a:r>
              <a:rPr lang="en-US" dirty="0"/>
              <a:t>color3 = “yellow”</a:t>
            </a:r>
          </a:p>
          <a:p>
            <a:pPr marL="274320" lvl="1" indent="0">
              <a:buNone/>
            </a:pPr>
            <a:r>
              <a:rPr lang="en-US" dirty="0"/>
              <a:t>color4 = “green”</a:t>
            </a:r>
          </a:p>
          <a:p>
            <a:pPr marL="274320" lvl="1" indent="0">
              <a:buNone/>
            </a:pPr>
            <a:r>
              <a:rPr lang="en-US" dirty="0"/>
              <a:t>color5 = “blue”</a:t>
            </a:r>
          </a:p>
          <a:p>
            <a:pPr marL="274320" lvl="1" indent="0">
              <a:buNone/>
            </a:pPr>
            <a:r>
              <a:rPr lang="en-US" dirty="0"/>
              <a:t>color6 = “purple”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Not efficient!!</a:t>
            </a:r>
          </a:p>
          <a:p>
            <a:endParaRPr lang="en-US" dirty="0"/>
          </a:p>
          <a:p>
            <a:r>
              <a:rPr lang="en-US" dirty="0"/>
              <a:t>Can we define a variable that stores the colors of the rainbow?</a:t>
            </a:r>
          </a:p>
          <a:p>
            <a:endParaRPr lang="en-US" dirty="0"/>
          </a:p>
          <a:p>
            <a:r>
              <a:rPr lang="en-US" dirty="0"/>
              <a:t>Can we define a function that returns the colors of rainbow in uppercase?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14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C30E6-4C41-3949-9F91-99BFC736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585E2-6D06-8B43-82A0-B02824F20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chemeClr val="accent2"/>
                </a:solidFill>
              </a:rPr>
              <a:t>data structure </a:t>
            </a:r>
            <a:r>
              <a:rPr lang="en-US" dirty="0"/>
              <a:t>is a type that stores a collection of values</a:t>
            </a:r>
          </a:p>
          <a:p>
            <a:r>
              <a:rPr lang="en-US" dirty="0"/>
              <a:t>Python provides some built-in data structure types</a:t>
            </a:r>
          </a:p>
        </p:txBody>
      </p:sp>
    </p:spTree>
    <p:extLst>
      <p:ext uri="{BB962C8B-B14F-4D97-AF65-F5344CB8AC3E}">
        <p14:creationId xmlns:p14="http://schemas.microsoft.com/office/powerpoint/2010/main" val="337973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B68E5-B591-6D44-BDFE-476FC2383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5E619-57F8-8947-83DB-86A5B0E06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sequences are ordered sets of values</a:t>
            </a:r>
          </a:p>
          <a:p>
            <a:pPr lvl="1"/>
            <a:r>
              <a:rPr lang="en-US" dirty="0"/>
              <a:t>ranges are sequences of integers</a:t>
            </a:r>
          </a:p>
          <a:p>
            <a:pPr lvl="1"/>
            <a:r>
              <a:rPr lang="en-US" dirty="0"/>
              <a:t>strings are sequences of characters</a:t>
            </a:r>
          </a:p>
          <a:p>
            <a:pPr lvl="1"/>
            <a:r>
              <a:rPr lang="en-US" dirty="0"/>
              <a:t>files are sequences of strings</a:t>
            </a:r>
          </a:p>
          <a:p>
            <a:pPr lvl="1"/>
            <a:endParaRPr lang="en-US" dirty="0"/>
          </a:p>
          <a:p>
            <a:r>
              <a:rPr lang="en-US" dirty="0"/>
              <a:t>we can perform operations on sequences</a:t>
            </a:r>
          </a:p>
          <a:p>
            <a:pPr lvl="1"/>
            <a:r>
              <a:rPr lang="en-US" dirty="0"/>
              <a:t>indexing  (e.g., "hello"[0])</a:t>
            </a:r>
          </a:p>
          <a:p>
            <a:pPr lvl="1"/>
            <a:r>
              <a:rPr lang="en-US" dirty="0"/>
              <a:t>slicing (e.g., "hello"[1:3])</a:t>
            </a:r>
          </a:p>
          <a:p>
            <a:pPr lvl="1"/>
            <a:r>
              <a:rPr lang="en-US" dirty="0"/>
              <a:t>looping (with for loop) (e.g., for </a:t>
            </a:r>
            <a:r>
              <a:rPr lang="en-US" dirty="0" err="1"/>
              <a:t>i</a:t>
            </a:r>
            <a:r>
              <a:rPr lang="en-US" dirty="0"/>
              <a:t> in range(1,10): </a:t>
            </a:r>
            <a:r>
              <a:rPr lang="en-US" dirty="0">
                <a:sym typeface="Wingdings" pitchFamily="2" charset="2"/>
              </a:rPr>
              <a:t>)</a:t>
            </a:r>
            <a:endParaRPr lang="en-US" dirty="0"/>
          </a:p>
          <a:p>
            <a:pPr lvl="1"/>
            <a:r>
              <a:rPr lang="en-US" dirty="0"/>
              <a:t>check membership (e.g., char in "</a:t>
            </a:r>
            <a:r>
              <a:rPr lang="en-US" dirty="0" err="1"/>
              <a:t>abcd</a:t>
            </a:r>
            <a:r>
              <a:rPr lang="en-US" dirty="0"/>
              <a:t>" )</a:t>
            </a:r>
          </a:p>
          <a:p>
            <a:pPr marL="274320" lvl="1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List is a sequence of arbitrary values</a:t>
            </a:r>
          </a:p>
        </p:txBody>
      </p:sp>
    </p:spTree>
    <p:extLst>
      <p:ext uri="{BB962C8B-B14F-4D97-AF65-F5344CB8AC3E}">
        <p14:creationId xmlns:p14="http://schemas.microsoft.com/office/powerpoint/2010/main" val="131865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a list is a sequence or an </a:t>
            </a:r>
            <a:r>
              <a:rPr lang="en-US" i="1" dirty="0"/>
              <a:t>ordered collection </a:t>
            </a:r>
            <a:r>
              <a:rPr lang="en-US" dirty="0"/>
              <a:t>of arbitrary items</a:t>
            </a:r>
          </a:p>
          <a:p>
            <a:pPr lvl="1"/>
            <a:r>
              <a:rPr lang="en-US" dirty="0"/>
              <a:t>Lists start/end with brackets with elements separated by commas.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list is a sequence, so can index into, loop over, check for membership, slice</a:t>
            </a:r>
          </a:p>
          <a:p>
            <a:pPr lvl="1"/>
            <a:r>
              <a:rPr lang="en-US" dirty="0"/>
              <a:t>Lots of built-in functionality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0AC450-262F-B909-F874-57242553A821}"/>
              </a:ext>
            </a:extLst>
          </p:cNvPr>
          <p:cNvSpPr txBox="1"/>
          <p:nvPr/>
        </p:nvSpPr>
        <p:spPr>
          <a:xfrm>
            <a:off x="914400" y="2971800"/>
            <a:ext cx="7772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latin typeface="Courier" pitchFamily="2" charset="0"/>
              </a:rPr>
              <a:t>a_list</a:t>
            </a:r>
            <a:r>
              <a:rPr lang="en-US" sz="2000" dirty="0">
                <a:latin typeface="Courier" pitchFamily="2" charset="0"/>
              </a:rPr>
              <a:t> = [3, 6, 2, 1]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float_list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[5.1, 6.2, 0.23]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str_list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[‘this’, ‘is’, ‘a’, ‘list’]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mix_list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[3, 5.1, ‘is’, True]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empty_list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[]</a:t>
            </a:r>
          </a:p>
          <a:p>
            <a:endParaRPr lang="en-US" sz="2000" dirty="0">
              <a:latin typeface="Courier" pitchFamily="2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9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elements of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Consider this list: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a_list</a:t>
            </a:r>
            <a:r>
              <a:rPr lang="en-US" dirty="0"/>
              <a:t>		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Accessing individual elements:</a:t>
            </a:r>
          </a:p>
          <a:p>
            <a:pPr lvl="1"/>
            <a:r>
              <a:rPr lang="en-US" dirty="0" err="1"/>
              <a:t>a_list</a:t>
            </a:r>
            <a:r>
              <a:rPr lang="en-US" dirty="0"/>
              <a:t>[0] is ‘a’</a:t>
            </a:r>
          </a:p>
          <a:p>
            <a:pPr lvl="1"/>
            <a:r>
              <a:rPr lang="en-US" dirty="0" err="1"/>
              <a:t>a_list</a:t>
            </a:r>
            <a:r>
              <a:rPr lang="en-US" dirty="0"/>
              <a:t>[3] is ‘d’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D3078-1C29-5045-9BDB-0B2043AEB9C1}"/>
              </a:ext>
            </a:extLst>
          </p:cNvPr>
          <p:cNvSpPr txBox="1"/>
          <p:nvPr/>
        </p:nvSpPr>
        <p:spPr>
          <a:xfrm>
            <a:off x="3276600" y="1600200"/>
            <a:ext cx="563880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latin typeface="Courier" pitchFamily="2" charset="0"/>
              </a:rPr>
              <a:t>a_list</a:t>
            </a:r>
            <a:r>
              <a:rPr lang="en-US" sz="2000" dirty="0">
                <a:latin typeface="Courier" pitchFamily="2" charset="0"/>
              </a:rPr>
              <a:t> = [‘a’, ‘b’, ‘c’, ‘d’, ‘e’]</a:t>
            </a:r>
            <a:endParaRPr lang="en-US" sz="2000" dirty="0">
              <a:latin typeface="Courier" pitchFamily="2" charset="0"/>
              <a:ea typeface="Courier" charset="0"/>
              <a:cs typeface="Courier" charset="0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56A3D51D-C5B3-B80F-B67C-A396DC1E7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874851"/>
              </p:ext>
            </p:extLst>
          </p:nvPr>
        </p:nvGraphicFramePr>
        <p:xfrm>
          <a:off x="2367454" y="2895600"/>
          <a:ext cx="6096000" cy="3708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6099248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4509753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019545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73952317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403807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 ‘a’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 ‘b’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 ‘c’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‘d’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‘e’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93827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5EB85B5-47E5-416B-0283-6974B018552B}"/>
              </a:ext>
            </a:extLst>
          </p:cNvPr>
          <p:cNvSpPr txBox="1"/>
          <p:nvPr/>
        </p:nvSpPr>
        <p:spPr>
          <a:xfrm>
            <a:off x="2367454" y="3388053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0                 1                 2                 3                 4</a:t>
            </a:r>
          </a:p>
        </p:txBody>
      </p:sp>
    </p:spTree>
    <p:extLst>
      <p:ext uri="{BB962C8B-B14F-4D97-AF65-F5344CB8AC3E}">
        <p14:creationId xmlns:p14="http://schemas.microsoft.com/office/powerpoint/2010/main" val="3499662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 elements of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Consider this list:</a:t>
            </a:r>
          </a:p>
          <a:p>
            <a:endParaRPr lang="en-US" dirty="0"/>
          </a:p>
          <a:p>
            <a:r>
              <a:rPr lang="en-US" dirty="0"/>
              <a:t>Can think of it like a series of variables that are indexed</a:t>
            </a:r>
          </a:p>
          <a:p>
            <a:pPr lvl="1"/>
            <a:r>
              <a:rPr lang="en-US" dirty="0"/>
              <a:t>E.g., </a:t>
            </a:r>
            <a:r>
              <a:rPr lang="en-US" dirty="0" err="1"/>
              <a:t>a_list</a:t>
            </a:r>
            <a:r>
              <a:rPr lang="en-US" dirty="0"/>
              <a:t>[0], </a:t>
            </a:r>
            <a:r>
              <a:rPr lang="en-US" dirty="0" err="1"/>
              <a:t>a_list</a:t>
            </a:r>
            <a:r>
              <a:rPr lang="en-US" dirty="0"/>
              <a:t>[1], </a:t>
            </a:r>
            <a:r>
              <a:rPr lang="en-US" dirty="0" err="1"/>
              <a:t>a_list</a:t>
            </a:r>
            <a:r>
              <a:rPr lang="en-US" dirty="0"/>
              <a:t>[2], …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a_list</a:t>
            </a:r>
            <a:r>
              <a:rPr lang="en-US" dirty="0"/>
              <a:t>		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Can modify individual elements like variables</a:t>
            </a:r>
          </a:p>
          <a:p>
            <a:pPr lvl="1"/>
            <a:r>
              <a:rPr lang="en-US" dirty="0" err="1"/>
              <a:t>a_list</a:t>
            </a:r>
            <a:r>
              <a:rPr lang="en-US" dirty="0"/>
              <a:t>[1] = ‘x’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D3078-1C29-5045-9BDB-0B2043AEB9C1}"/>
              </a:ext>
            </a:extLst>
          </p:cNvPr>
          <p:cNvSpPr txBox="1"/>
          <p:nvPr/>
        </p:nvSpPr>
        <p:spPr>
          <a:xfrm>
            <a:off x="3276600" y="1600200"/>
            <a:ext cx="563880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latin typeface="Courier" pitchFamily="2" charset="0"/>
              </a:rPr>
              <a:t>a_list</a:t>
            </a:r>
            <a:r>
              <a:rPr lang="en-US" sz="2000" dirty="0">
                <a:latin typeface="Courier" pitchFamily="2" charset="0"/>
              </a:rPr>
              <a:t> = [‘a’, ‘b’, ‘c’, ‘d’, ‘e’]</a:t>
            </a:r>
            <a:endParaRPr lang="en-US" sz="2000" dirty="0">
              <a:latin typeface="Courier" pitchFamily="2" charset="0"/>
              <a:ea typeface="Courier" charset="0"/>
              <a:cs typeface="Courier" charset="0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56A3D51D-C5B3-B80F-B67C-A396DC1E70B1}"/>
              </a:ext>
            </a:extLst>
          </p:cNvPr>
          <p:cNvGraphicFramePr>
            <a:graphicFrameLocks noGrp="1"/>
          </p:cNvGraphicFramePr>
          <p:nvPr/>
        </p:nvGraphicFramePr>
        <p:xfrm>
          <a:off x="2367454" y="3736647"/>
          <a:ext cx="6096000" cy="3708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6099248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4509753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019545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73952317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403807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 ‘a’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 ‘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 ‘c’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‘d’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   ‘e’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93827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5EB85B5-47E5-416B-0283-6974B018552B}"/>
              </a:ext>
            </a:extLst>
          </p:cNvPr>
          <p:cNvSpPr txBox="1"/>
          <p:nvPr/>
        </p:nvSpPr>
        <p:spPr>
          <a:xfrm>
            <a:off x="2367454" y="42291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0                 1                 2                 3                 4</a:t>
            </a:r>
          </a:p>
        </p:txBody>
      </p:sp>
    </p:spTree>
    <p:extLst>
      <p:ext uri="{BB962C8B-B14F-4D97-AF65-F5344CB8AC3E}">
        <p14:creationId xmlns:p14="http://schemas.microsoft.com/office/powerpoint/2010/main" val="1404462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0E29-64B4-B9AF-BDC7-86CAE7F7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list from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83EE4-4F44-7AE9-13B8-D19D5F895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split() can be used to create a list from a string</a:t>
            </a:r>
          </a:p>
          <a:p>
            <a:pPr lvl="1"/>
            <a:r>
              <a:rPr lang="en-US" dirty="0"/>
              <a:t>split() will split the string based on whitespaces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split(c) will split the string based on the given character c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9D7C67-4E0D-D145-0907-9695353E1559}"/>
              </a:ext>
            </a:extLst>
          </p:cNvPr>
          <p:cNvSpPr txBox="1"/>
          <p:nvPr/>
        </p:nvSpPr>
        <p:spPr>
          <a:xfrm>
            <a:off x="685800" y="2667000"/>
            <a:ext cx="77724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s = “hello there!”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l = 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s.split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()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print(l)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7D6B97-4254-DC4A-B2DA-F5B9D842DFEF}"/>
              </a:ext>
            </a:extLst>
          </p:cNvPr>
          <p:cNvSpPr txBox="1"/>
          <p:nvPr/>
        </p:nvSpPr>
        <p:spPr>
          <a:xfrm>
            <a:off x="685800" y="5029200"/>
            <a:ext cx="77724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s = “3,4,5,6”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l = 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s.split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(“,”)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print(l)</a:t>
            </a:r>
          </a:p>
        </p:txBody>
      </p:sp>
    </p:spTree>
    <p:extLst>
      <p:ext uri="{BB962C8B-B14F-4D97-AF65-F5344CB8AC3E}">
        <p14:creationId xmlns:p14="http://schemas.microsoft.com/office/powerpoint/2010/main" val="4043913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14555</TotalTime>
  <Words>1245</Words>
  <Application>Microsoft Macintosh PowerPoint</Application>
  <PresentationFormat>On-screen Show (4:3)</PresentationFormat>
  <Paragraphs>212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Courier</vt:lpstr>
      <vt:lpstr>Clarity</vt:lpstr>
      <vt:lpstr>Lecture 13: Lists</vt:lpstr>
      <vt:lpstr>Programs operate on values</vt:lpstr>
      <vt:lpstr>Can we operate on multiple values at the same time?</vt:lpstr>
      <vt:lpstr>Data Structures</vt:lpstr>
      <vt:lpstr>Sequences</vt:lpstr>
      <vt:lpstr>What is a List?</vt:lpstr>
      <vt:lpstr>Accessing elements of a list</vt:lpstr>
      <vt:lpstr>Modify elements of a list</vt:lpstr>
      <vt:lpstr>Create list from string</vt:lpstr>
      <vt:lpstr>Lists as sequences</vt:lpstr>
      <vt:lpstr>Example: Lists as sequences</vt:lpstr>
      <vt:lpstr>Differences about Lists</vt:lpstr>
      <vt:lpstr>List Operations</vt:lpstr>
      <vt:lpstr>Exercise</vt:lpstr>
      <vt:lpstr>Two ways to process each item in a list</vt:lpstr>
      <vt:lpstr>Example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Microsoft Office User</cp:lastModifiedBy>
  <cp:revision>492</cp:revision>
  <cp:lastPrinted>2019-10-23T21:26:22Z</cp:lastPrinted>
  <dcterms:created xsi:type="dcterms:W3CDTF">2018-09-03T23:44:07Z</dcterms:created>
  <dcterms:modified xsi:type="dcterms:W3CDTF">2023-10-23T19:42:55Z</dcterms:modified>
</cp:coreProperties>
</file>