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61" r:id="rId4"/>
    <p:sldId id="279" r:id="rId5"/>
    <p:sldId id="280" r:id="rId6"/>
    <p:sldId id="281" r:id="rId7"/>
    <p:sldId id="345" r:id="rId8"/>
    <p:sldId id="348" r:id="rId9"/>
    <p:sldId id="349" r:id="rId10"/>
    <p:sldId id="344" r:id="rId11"/>
    <p:sldId id="35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8889" autoAdjust="0"/>
  </p:normalViewPr>
  <p:slideViewPr>
    <p:cSldViewPr>
      <p:cViewPr varScale="1">
        <p:scale>
          <a:sx n="114" d="100"/>
          <a:sy n="114" d="100"/>
        </p:scale>
        <p:origin x="18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10/8/23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	         October 9,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</a:t>
            </a:r>
            <a:r>
              <a:rPr lang="en-US" dirty="0"/>
              <a:t>10</a:t>
            </a:r>
            <a:r>
              <a:rPr lang="en-US" sz="4000" dirty="0"/>
              <a:t>: Recursion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5F5-9B4C-3647-ACE1-D80DC510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76863-1A0B-5441-BE41-42058497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_x_ is _y_ plus _#_ smaller _x_.  unless it is very small, in which case it is _z_.</a:t>
            </a:r>
          </a:p>
          <a:p>
            <a:r>
              <a:rPr lang="en-US" dirty="0"/>
              <a:t>A </a:t>
            </a:r>
            <a:r>
              <a:rPr lang="en-US" dirty="0" err="1"/>
              <a:t>recursive_squares</a:t>
            </a:r>
            <a:r>
              <a:rPr lang="en-US" dirty="0"/>
              <a:t> is a square </a:t>
            </a:r>
          </a:p>
          <a:p>
            <a:pPr lvl="1"/>
            <a:r>
              <a:rPr lang="en-US" dirty="0"/>
              <a:t>plus 4 smaller </a:t>
            </a:r>
            <a:r>
              <a:rPr lang="en-US" dirty="0" err="1"/>
              <a:t>recursive_squares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of half the size</a:t>
            </a:r>
          </a:p>
          <a:p>
            <a:pPr lvl="2"/>
            <a:r>
              <a:rPr lang="en-US" dirty="0"/>
              <a:t>centered at each of the corners of the large square</a:t>
            </a:r>
          </a:p>
          <a:p>
            <a:pPr lvl="1"/>
            <a:r>
              <a:rPr lang="en-US" dirty="0"/>
              <a:t>unless it's very small in which case it's nothing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C1F62-B492-D649-9040-3C56272AC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98833"/>
            <a:ext cx="7970854" cy="13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E23A-4B65-A874-C6A0-24147E53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D61F-774D-C306-74EA-DA01A963B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function called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recursive_squares</a:t>
            </a:r>
            <a:r>
              <a:rPr lang="en-US" dirty="0"/>
              <a:t>, which takes in three input parameters, which 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(floats).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are the coordinates of the bottom left corner of the big square,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is the length of each side of the square. Recursively draw squares at the four corners of the big square as long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is greater than 10. In each recursion,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will be shortened by half. </a:t>
            </a:r>
          </a:p>
          <a:p>
            <a:r>
              <a:rPr lang="en-US" dirty="0"/>
              <a:t>Return how many squares are drawn.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B0157-B50B-CAF5-899D-81746B33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98833"/>
            <a:ext cx="7970854" cy="13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2C86-85E0-D1BE-2B3D-90CBB43E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F16C-5AE6-B2B4-85AE-10C5602F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containing smaller copies of itself</a:t>
            </a:r>
          </a:p>
          <a:p>
            <a:endParaRPr lang="en-US" dirty="0"/>
          </a:p>
          <a:p>
            <a:r>
              <a:rPr lang="en-US" dirty="0"/>
              <a:t>Define a base case when an answer can be returned directly, e.g., doesn’t need to recursively call the function itself anymore</a:t>
            </a:r>
          </a:p>
          <a:p>
            <a:endParaRPr lang="en-US" dirty="0"/>
          </a:p>
          <a:p>
            <a:r>
              <a:rPr lang="en-US" dirty="0"/>
              <a:t>Define a recursive case when the function calls itself with a different (e.g., smaller) arguments</a:t>
            </a:r>
          </a:p>
          <a:p>
            <a:endParaRPr lang="en-US" dirty="0"/>
          </a:p>
          <a:p>
            <a:r>
              <a:rPr lang="en-US" dirty="0"/>
              <a:t>Solution is built up as you come back up the call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3178F0E-4234-5D44-86DF-ECB1D3EB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" y="3450956"/>
            <a:ext cx="4044841" cy="345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8" y="1368835"/>
            <a:ext cx="4188542" cy="20942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A95926-6DD0-6C46-9F5D-5B996EFBD990}"/>
              </a:ext>
            </a:extLst>
          </p:cNvPr>
          <p:cNvSpPr/>
          <p:nvPr/>
        </p:nvSpPr>
        <p:spPr>
          <a:xfrm>
            <a:off x="5493576" y="5489165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1, 1, 2, 3, 5, 8, 13, 21, ...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BAEE25-CAD2-ED5D-9E08-C409ED87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7" y="1368835"/>
            <a:ext cx="3309311" cy="31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6D862F-F16B-5643-AC19-DB72E778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63175"/>
            <a:ext cx="5486400" cy="5457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CB2BF-1E04-614C-BA31-E1B438C4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graphics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8FF2EB-1120-5246-BF2C-9233609B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200"/>
            <a:ext cx="1158875" cy="1370909"/>
          </a:xfrm>
        </p:spPr>
      </p:pic>
    </p:spTree>
    <p:extLst>
      <p:ext uri="{BB962C8B-B14F-4D97-AF65-F5344CB8AC3E}">
        <p14:creationId xmlns:p14="http://schemas.microsoft.com/office/powerpoint/2010/main" val="7495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138-4321-37CA-00FF-DC3F220C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7776-FEFC-C3D2-7D4B-077B74A4C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function called </a:t>
            </a:r>
            <a:r>
              <a:rPr lang="en-US" dirty="0" err="1"/>
              <a:t>draw_triangle</a:t>
            </a:r>
            <a:r>
              <a:rPr lang="en-US" dirty="0"/>
              <a:t>, which takes in the length of a side (e.g., a float) as input, and draws a triangle with equal length of each side.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you create another function to draw a square with length as input?</a:t>
            </a:r>
          </a:p>
        </p:txBody>
      </p:sp>
    </p:spTree>
    <p:extLst>
      <p:ext uri="{BB962C8B-B14F-4D97-AF65-F5344CB8AC3E}">
        <p14:creationId xmlns:p14="http://schemas.microsoft.com/office/powerpoint/2010/main" val="300010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8EBD-6C52-4763-4300-1DA5E756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D788-DF86-962C-B582-E4E902C0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A _x_ is _y_ plus _#_ smaller _x_.  unless it is very small, in which case it is _z_.</a:t>
            </a:r>
          </a:p>
          <a:p>
            <a:endParaRPr lang="en-US" sz="28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D574470-7194-ADCE-37E5-43FFDC76FEB0}"/>
              </a:ext>
            </a:extLst>
          </p:cNvPr>
          <p:cNvSpPr/>
          <p:nvPr/>
        </p:nvSpPr>
        <p:spPr>
          <a:xfrm rot="5400000">
            <a:off x="3619500" y="114300"/>
            <a:ext cx="419100" cy="5676900"/>
          </a:xfrm>
          <a:prstGeom prst="leftBrace">
            <a:avLst>
              <a:gd name="adj1" fmla="val 8333"/>
              <a:gd name="adj2" fmla="val 50690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329B73-0C35-9761-959B-E61745790FA4}"/>
              </a:ext>
            </a:extLst>
          </p:cNvPr>
          <p:cNvSpPr txBox="1">
            <a:spLocks/>
          </p:cNvSpPr>
          <p:nvPr/>
        </p:nvSpPr>
        <p:spPr>
          <a:xfrm>
            <a:off x="2362200" y="2134690"/>
            <a:ext cx="3733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Recursive case</a:t>
            </a:r>
          </a:p>
          <a:p>
            <a:endParaRPr lang="en-US" sz="28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E3B5F08-A790-7797-DD5C-607E64E8F6B6}"/>
              </a:ext>
            </a:extLst>
          </p:cNvPr>
          <p:cNvSpPr/>
          <p:nvPr/>
        </p:nvSpPr>
        <p:spPr>
          <a:xfrm rot="16200000">
            <a:off x="4476750" y="689610"/>
            <a:ext cx="419100" cy="7696200"/>
          </a:xfrm>
          <a:prstGeom prst="leftBrace">
            <a:avLst>
              <a:gd name="adj1" fmla="val 8333"/>
              <a:gd name="adj2" fmla="val 5069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30B5D1-DA96-DA6C-A0AC-D6E4CE246283}"/>
              </a:ext>
            </a:extLst>
          </p:cNvPr>
          <p:cNvSpPr txBox="1">
            <a:spLocks/>
          </p:cNvSpPr>
          <p:nvPr/>
        </p:nvSpPr>
        <p:spPr>
          <a:xfrm>
            <a:off x="3124200" y="4774476"/>
            <a:ext cx="3733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Base case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0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04E7-16B1-4048-AEA6-4E0660EE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matryoshka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1C7F-0E55-044B-945D-AF468FD5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40065"/>
            <a:ext cx="5974597" cy="4525963"/>
          </a:xfrm>
        </p:spPr>
        <p:txBody>
          <a:bodyPr/>
          <a:lstStyle/>
          <a:p>
            <a:r>
              <a:rPr lang="en-US"/>
              <a:t>What is a matryoshka?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5B9BD-5183-A74F-A7C1-55E0543A3C7C}"/>
              </a:ext>
            </a:extLst>
          </p:cNvPr>
          <p:cNvSpPr/>
          <p:nvPr/>
        </p:nvSpPr>
        <p:spPr>
          <a:xfrm>
            <a:off x="777820" y="1602500"/>
            <a:ext cx="76687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 _x_ is _y_ plus _#_ smaller _x_.  unless it is very small, in which case it is _z_.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50F45-FA69-E14A-B6D9-9D4659B08F65}"/>
              </a:ext>
            </a:extLst>
          </p:cNvPr>
          <p:cNvSpPr/>
          <p:nvPr/>
        </p:nvSpPr>
        <p:spPr>
          <a:xfrm>
            <a:off x="475698" y="4007664"/>
            <a:ext cx="4817068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 matryoshka is a doll plus 1 smaller matryoshka.  unless it is very small, in which case it is nothing.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B481CC-787D-7D42-A934-1AF716055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04" y="2813041"/>
            <a:ext cx="3334749" cy="2389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EA0E24-272C-7C44-A2B6-F1BA475F6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20" y="5180165"/>
            <a:ext cx="2302525" cy="15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04E7-16B1-4048-AEA6-4E0660EE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circle_drawing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1C7F-0E55-044B-945D-AF468FD5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40065"/>
            <a:ext cx="5974597" cy="4525963"/>
          </a:xfrm>
        </p:spPr>
        <p:txBody>
          <a:bodyPr/>
          <a:lstStyle/>
          <a:p>
            <a:r>
              <a:rPr lang="en-US"/>
              <a:t>What is a circle_drawing?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D5B9BD-5183-A74F-A7C1-55E0543A3C7C}"/>
              </a:ext>
            </a:extLst>
          </p:cNvPr>
          <p:cNvSpPr/>
          <p:nvPr/>
        </p:nvSpPr>
        <p:spPr>
          <a:xfrm>
            <a:off x="777820" y="1602500"/>
            <a:ext cx="76687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 _x_ is _y_ plus _#_ smaller _x_.  unless it is very small, in which case it is _z_.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50F45-FA69-E14A-B6D9-9D4659B08F65}"/>
              </a:ext>
            </a:extLst>
          </p:cNvPr>
          <p:cNvSpPr/>
          <p:nvPr/>
        </p:nvSpPr>
        <p:spPr>
          <a:xfrm>
            <a:off x="350413" y="3974614"/>
            <a:ext cx="537425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circle_drawing</a:t>
            </a:r>
            <a:r>
              <a:rPr lang="en-US" sz="2800" dirty="0"/>
              <a:t> is a circle plus 1 smaller </a:t>
            </a:r>
            <a:r>
              <a:rPr lang="en-US" sz="2800" dirty="0" err="1"/>
              <a:t>circle_drawing</a:t>
            </a:r>
            <a:r>
              <a:rPr lang="en-US" sz="2800" dirty="0"/>
              <a:t>.  unless it is very small, in which case it is a filled circle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2DC3E-C166-9A4E-BB49-1104B18F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276" y="3051672"/>
            <a:ext cx="3309311" cy="31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8F39-4E4E-CCFC-8C85-4FA28F1A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0F77-9C89-5677-181E-20942EE8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set of circles (each circle has radius 20 smaller than the circle outside it), same bottommost point. Once the radius is &lt; 20, draw filled in circle</a:t>
            </a:r>
          </a:p>
          <a:p>
            <a:endParaRPr lang="en-US" dirty="0"/>
          </a:p>
          <a:p>
            <a:r>
              <a:rPr lang="en-US" dirty="0"/>
              <a:t>Return how many circles </a:t>
            </a:r>
            <a:r>
              <a:rPr lang="en-US"/>
              <a:t>are drawn.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66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12579</TotalTime>
  <Words>517</Words>
  <Application>Microsoft Macintosh PowerPoint</Application>
  <PresentationFormat>On-screen Show (4:3)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Clarity</vt:lpstr>
      <vt:lpstr>Lecture 10: Recursion</vt:lpstr>
      <vt:lpstr>Recursion</vt:lpstr>
      <vt:lpstr>Recursion</vt:lpstr>
      <vt:lpstr>Turtle graphics</vt:lpstr>
      <vt:lpstr>Example</vt:lpstr>
      <vt:lpstr>Recursive definition</vt:lpstr>
      <vt:lpstr>Example: matryoshka</vt:lpstr>
      <vt:lpstr>Example: circle_drawing</vt:lpstr>
      <vt:lpstr>Example</vt:lpstr>
      <vt:lpstr>Exercise</vt:lpstr>
      <vt:lpstr>Bonus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Microsoft Office User</cp:lastModifiedBy>
  <cp:revision>118</cp:revision>
  <cp:lastPrinted>2019-10-14T17:49:25Z</cp:lastPrinted>
  <dcterms:created xsi:type="dcterms:W3CDTF">2018-09-03T23:44:07Z</dcterms:created>
  <dcterms:modified xsi:type="dcterms:W3CDTF">2023-10-08T21:07:37Z</dcterms:modified>
</cp:coreProperties>
</file>