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358" r:id="rId4"/>
    <p:sldId id="359" r:id="rId5"/>
    <p:sldId id="360" r:id="rId6"/>
    <p:sldId id="362" r:id="rId7"/>
    <p:sldId id="363" r:id="rId8"/>
    <p:sldId id="364" r:id="rId9"/>
    <p:sldId id="365" r:id="rId10"/>
    <p:sldId id="366" r:id="rId11"/>
    <p:sldId id="368" r:id="rId12"/>
    <p:sldId id="3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7" autoAdjust="0"/>
    <p:restoredTop sz="88889" autoAdjust="0"/>
  </p:normalViewPr>
  <p:slideViewPr>
    <p:cSldViewPr>
      <p:cViewPr varScale="1">
        <p:scale>
          <a:sx n="114" d="100"/>
          <a:sy n="114" d="100"/>
        </p:scale>
        <p:origin x="19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10/4/23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10/4/23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       October 4,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9: Recursion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06D2-2921-A644-BB6F-61466DBC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8F2AE2-93D6-6541-9779-141AD981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24873"/>
            <a:ext cx="8229600" cy="1311838"/>
          </a:xfrm>
        </p:spPr>
        <p:txBody>
          <a:bodyPr/>
          <a:lstStyle/>
          <a:p>
            <a:r>
              <a:rPr lang="en-US"/>
              <a:t>what is returned by </a:t>
            </a:r>
            <a:r>
              <a:rPr lang="en-US">
                <a:latin typeface="Courier" pitchFamily="2" charset="0"/>
              </a:rPr>
              <a:t>mystery(3)</a:t>
            </a:r>
            <a:r>
              <a:rPr lang="en-US"/>
              <a:t>?  </a:t>
            </a:r>
            <a:r>
              <a:rPr lang="en-US">
                <a:latin typeface="Courier" pitchFamily="2" charset="0"/>
              </a:rPr>
              <a:t>mystery(5)</a:t>
            </a:r>
            <a:r>
              <a:rPr lang="en-US"/>
              <a:t>?  </a:t>
            </a:r>
            <a:r>
              <a:rPr lang="en-US">
                <a:latin typeface="Courier" pitchFamily="2" charset="0"/>
              </a:rPr>
              <a:t>mystery(k)</a:t>
            </a:r>
            <a:r>
              <a:rPr lang="en-US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7C63A-F10A-E243-B945-BEAD88F8759E}"/>
              </a:ext>
            </a:extLst>
          </p:cNvPr>
          <p:cNvSpPr txBox="1"/>
          <p:nvPr/>
        </p:nvSpPr>
        <p:spPr>
          <a:xfrm>
            <a:off x="1910520" y="1884841"/>
            <a:ext cx="53229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def mystery(n):</a:t>
            </a:r>
          </a:p>
          <a:p>
            <a:r>
              <a:rPr lang="en-US" sz="2400" dirty="0">
                <a:solidFill>
                  <a:schemeClr val="bg2"/>
                </a:solidFill>
                <a:latin typeface="Courier" pitchFamily="2" charset="0"/>
              </a:rPr>
              <a:t>1</a:t>
            </a:r>
            <a:r>
              <a:rPr lang="en-US" sz="2400" dirty="0">
                <a:latin typeface="Courier" pitchFamily="2" charset="0"/>
              </a:rPr>
              <a:t>  if n == 1:</a:t>
            </a:r>
          </a:p>
          <a:p>
            <a:r>
              <a:rPr lang="en-US" sz="2400" dirty="0">
                <a:solidFill>
                  <a:schemeClr val="bg2"/>
                </a:solidFill>
                <a:latin typeface="Courier" pitchFamily="2" charset="0"/>
              </a:rPr>
              <a:t>2</a:t>
            </a:r>
            <a:r>
              <a:rPr lang="en-US" sz="2400" dirty="0">
                <a:latin typeface="Courier" pitchFamily="2" charset="0"/>
              </a:rPr>
              <a:t>	return 1</a:t>
            </a:r>
          </a:p>
          <a:p>
            <a:r>
              <a:rPr lang="en-US" sz="2400" dirty="0">
                <a:solidFill>
                  <a:schemeClr val="bg2"/>
                </a:solidFill>
                <a:latin typeface="Courier" pitchFamily="2" charset="0"/>
              </a:rPr>
              <a:t>3</a:t>
            </a:r>
            <a:r>
              <a:rPr lang="en-US" sz="2400" dirty="0">
                <a:latin typeface="Courier" pitchFamily="2" charset="0"/>
              </a:rPr>
              <a:t>  else: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solidFill>
                  <a:schemeClr val="bg2"/>
                </a:solidFill>
                <a:latin typeface="Courier" pitchFamily="2" charset="0"/>
              </a:rPr>
              <a:t>4</a:t>
            </a:r>
            <a:r>
              <a:rPr lang="en-US" sz="2400" dirty="0">
                <a:latin typeface="Courier" pitchFamily="2" charset="0"/>
              </a:rPr>
              <a:t>    return n + mystery(n-1)</a:t>
            </a:r>
            <a:endParaRPr lang="en-US" sz="2400" dirty="0">
              <a:latin typeface="Courier" pitchFamily="2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2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A548-D817-F2B6-6B84-05581FF7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B408-1C63-B716-BA66-80EE9406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n factorial, n! in math notation, is defined as:</a:t>
            </a:r>
          </a:p>
          <a:p>
            <a:pPr lvl="1"/>
            <a:r>
              <a:rPr lang="en-US" dirty="0"/>
              <a:t>n! = n * (n-1) * (n-2) * … * 2 * 1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3! = 3 * 2 * 1 = 6</a:t>
            </a:r>
          </a:p>
          <a:p>
            <a:pPr lvl="1"/>
            <a:r>
              <a:rPr lang="en-US" dirty="0"/>
              <a:t>5! = 5 * 4 * 3 * 2 * 1 = 120</a:t>
            </a:r>
          </a:p>
          <a:p>
            <a:pPr lvl="1"/>
            <a:r>
              <a:rPr lang="en-US" dirty="0"/>
              <a:t>0! = 1 (by definition)</a:t>
            </a:r>
          </a:p>
          <a:p>
            <a:pPr lvl="1"/>
            <a:endParaRPr lang="en-US" dirty="0"/>
          </a:p>
          <a:p>
            <a:r>
              <a:rPr lang="en-US" dirty="0"/>
              <a:t>Define a function called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  <a:r>
              <a:rPr lang="en-US" dirty="0"/>
              <a:t>, which takes in an integer number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as input, and returns 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7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95115-0432-0B4A-B7F3-677C9011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70C4-D3EE-E443-9C2E-3668E561D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Fibonacci numbers:</a:t>
            </a:r>
          </a:p>
          <a:p>
            <a:pPr marL="0" indent="0">
              <a:buNone/>
            </a:pPr>
            <a:r>
              <a:rPr lang="en-US" dirty="0"/>
              <a:t>			1, 1, 2, 3, 5, 8, 13, 21, ...</a:t>
            </a:r>
          </a:p>
          <a:p>
            <a:endParaRPr lang="en-US" dirty="0"/>
          </a:p>
          <a:p>
            <a:r>
              <a:rPr lang="en-US" dirty="0"/>
              <a:t>Define a function </a:t>
            </a:r>
            <a:r>
              <a:rPr lang="en-US" dirty="0">
                <a:latin typeface="Courier" pitchFamily="2" charset="0"/>
              </a:rPr>
              <a:t>fib</a:t>
            </a:r>
            <a:r>
              <a:rPr lang="en-US" dirty="0"/>
              <a:t> which takes a parameter </a:t>
            </a:r>
            <a:r>
              <a:rPr lang="en-US" dirty="0">
                <a:latin typeface="Courier" pitchFamily="2" charset="0"/>
              </a:rPr>
              <a:t>n</a:t>
            </a:r>
            <a:r>
              <a:rPr lang="en-US" dirty="0"/>
              <a:t> (an </a:t>
            </a:r>
            <a:r>
              <a:rPr lang="en-US" dirty="0" err="1"/>
              <a:t>int</a:t>
            </a:r>
            <a:r>
              <a:rPr lang="en-US" dirty="0"/>
              <a:t>) and returns the n</a:t>
            </a:r>
            <a:r>
              <a:rPr lang="en-US" baseline="30000" dirty="0"/>
              <a:t>th</a:t>
            </a:r>
            <a:r>
              <a:rPr lang="en-US" dirty="0"/>
              <a:t> Fibonacci number </a:t>
            </a:r>
          </a:p>
        </p:txBody>
      </p:sp>
    </p:spTree>
    <p:extLst>
      <p:ext uri="{BB962C8B-B14F-4D97-AF65-F5344CB8AC3E}">
        <p14:creationId xmlns:p14="http://schemas.microsoft.com/office/powerpoint/2010/main" val="270453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" y="3657599"/>
            <a:ext cx="3563191" cy="2890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6" b="8013"/>
          <a:stretch/>
        </p:blipFill>
        <p:spPr>
          <a:xfrm>
            <a:off x="4860421" y="4328345"/>
            <a:ext cx="3508744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56545"/>
            <a:ext cx="2882765" cy="282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8" y="1368835"/>
            <a:ext cx="4188542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E130-FBA6-57C9-B654-5C041BF2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recursion?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525D-80EB-5DA2-A582-AB6650254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ArialMT"/>
              </a:rPr>
              <a:t>Wikipedia: “Recursion occurs when a thing is defined in terms of itself.” </a:t>
            </a:r>
          </a:p>
          <a:p>
            <a:endParaRPr lang="en-US" sz="2800" dirty="0">
              <a:latin typeface="ArialMT"/>
            </a:endParaRPr>
          </a:p>
          <a:p>
            <a:r>
              <a:rPr lang="en-US" sz="2800" dirty="0">
                <a:effectLst/>
                <a:latin typeface="ArialMT"/>
              </a:rPr>
              <a:t>Object containing smaller copies of itself </a:t>
            </a:r>
            <a:endParaRPr lang="en-US" sz="36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5759C-0754-980A-9C16-BB6DFA18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35443"/>
            <a:ext cx="3334749" cy="2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8933-F363-FA8B-E570-A0578961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Recursion in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590C-F43E-A473-2947-AB8387F9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calls itself by passing a different arguments</a:t>
            </a:r>
          </a:p>
          <a:p>
            <a:endParaRPr lang="en-US" dirty="0"/>
          </a:p>
          <a:p>
            <a:r>
              <a:rPr lang="en-US" dirty="0"/>
              <a:t>A powerful substitute for loops</a:t>
            </a:r>
          </a:p>
          <a:p>
            <a:endParaRPr lang="en-US" dirty="0"/>
          </a:p>
          <a:p>
            <a:r>
              <a:rPr lang="en-US" dirty="0"/>
              <a:t>A technique for tackling a complicated problem by taking one bite of the problem at a time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endParaRPr lang="en-US" dirty="0"/>
          </a:p>
          <a:p>
            <a:r>
              <a:rPr lang="en-US" dirty="0"/>
              <a:t>Short code and easy </a:t>
            </a:r>
            <a:r>
              <a:rPr lang="en-US"/>
              <a:t>to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6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B284-A2F2-6F28-C59D-D5012D07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students in a 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25B3-B923-C81A-9F3E-4D3AE8E3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 or iteration</a:t>
            </a:r>
          </a:p>
          <a:p>
            <a:endParaRPr lang="en-US" dirty="0"/>
          </a:p>
          <a:p>
            <a:r>
              <a:rPr lang="en-US" dirty="0"/>
              <a:t>Walk around and count</a:t>
            </a:r>
          </a:p>
          <a:p>
            <a:endParaRPr lang="en-US" dirty="0"/>
          </a:p>
          <a:p>
            <a:r>
              <a:rPr lang="en-US" dirty="0"/>
              <a:t>The first student looks back, counts and reports</a:t>
            </a:r>
          </a:p>
        </p:txBody>
      </p:sp>
    </p:spTree>
    <p:extLst>
      <p:ext uri="{BB962C8B-B14F-4D97-AF65-F5344CB8AC3E}">
        <p14:creationId xmlns:p14="http://schemas.microsoft.com/office/powerpoint/2010/main" val="261977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33BF-6DEF-3221-BFBC-9F7EA8E5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students in a 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7FF9A-7D10-C0D2-BE4D-592C2830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walk around</a:t>
            </a:r>
          </a:p>
          <a:p>
            <a:endParaRPr lang="en-US" dirty="0"/>
          </a:p>
          <a:p>
            <a:r>
              <a:rPr lang="en-US" dirty="0"/>
              <a:t>Don’t look back</a:t>
            </a:r>
          </a:p>
          <a:p>
            <a:endParaRPr lang="en-US" dirty="0"/>
          </a:p>
          <a:p>
            <a:r>
              <a:rPr lang="en-US" dirty="0"/>
              <a:t>Don’t rely on one person (minimize each student’s amount of work)</a:t>
            </a:r>
          </a:p>
          <a:p>
            <a:endParaRPr lang="en-US" dirty="0"/>
          </a:p>
          <a:p>
            <a:r>
              <a:rPr lang="en-US" dirty="0"/>
              <a:t>Don’t use indexing</a:t>
            </a:r>
          </a:p>
        </p:txBody>
      </p:sp>
    </p:spTree>
    <p:extLst>
      <p:ext uri="{BB962C8B-B14F-4D97-AF65-F5344CB8AC3E}">
        <p14:creationId xmlns:p14="http://schemas.microsoft.com/office/powerpoint/2010/main" val="77478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1D90-9BAC-8655-C408-81365177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students in a 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BE551-1545-F448-0B2F-523ED66E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Ask behind “how many people are sitting behind you?”</a:t>
            </a:r>
          </a:p>
          <a:p>
            <a:pPr lvl="1"/>
            <a:r>
              <a:rPr lang="en-US" dirty="0"/>
              <a:t>If no response, then answer 0</a:t>
            </a:r>
          </a:p>
          <a:p>
            <a:pPr lvl="1"/>
            <a:r>
              <a:rPr lang="en-US" dirty="0"/>
              <a:t>If the student behind you says “let me check”, you will wait for their response. The student behind you will recur to ask behind “how many people are sitting behind you?”</a:t>
            </a:r>
          </a:p>
          <a:p>
            <a:pPr lvl="1"/>
            <a:r>
              <a:rPr lang="en-US" dirty="0"/>
              <a:t>When a response (e.g., N) is received, respond (N + 1) to the person who asks this question (e.g., the one in front of you)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6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BF91-AD2A-1EA1-5C79-E8D26DC5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components of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CDB62-4153-E5E9-FAA9-CA7785267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Base case: </a:t>
            </a:r>
          </a:p>
          <a:p>
            <a:pPr lvl="1"/>
            <a:r>
              <a:rPr lang="en-US" dirty="0"/>
              <a:t>The simplest version of your problem that all other cases reduce to</a:t>
            </a:r>
          </a:p>
          <a:p>
            <a:pPr lvl="1"/>
            <a:r>
              <a:rPr lang="en-US" dirty="0"/>
              <a:t>An occurrence that can be answered directly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base case of the demo?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Recursive case:</a:t>
            </a:r>
          </a:p>
          <a:p>
            <a:pPr lvl="1"/>
            <a:r>
              <a:rPr lang="en-US" dirty="0"/>
              <a:t>The step where you break down more complex versions of the task into smaller occurrences</a:t>
            </a:r>
          </a:p>
          <a:p>
            <a:pPr lvl="1"/>
            <a:r>
              <a:rPr lang="en-US" dirty="0"/>
              <a:t>Cannot be answered directly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recursive case of the demo?</a:t>
            </a:r>
          </a:p>
        </p:txBody>
      </p:sp>
    </p:spTree>
    <p:extLst>
      <p:ext uri="{BB962C8B-B14F-4D97-AF65-F5344CB8AC3E}">
        <p14:creationId xmlns:p14="http://schemas.microsoft.com/office/powerpoint/2010/main" val="7154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10D4-012A-7997-CB8F-761CC3A1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B7FF-78E1-AE94-1E76-D2B0C7235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problem into repeated, smaller tasks of the same form</a:t>
            </a:r>
          </a:p>
          <a:p>
            <a:endParaRPr lang="en-US" dirty="0"/>
          </a:p>
          <a:p>
            <a:r>
              <a:rPr lang="en-US" dirty="0"/>
              <a:t>Recursion has 2 main parts: base case and recursive case</a:t>
            </a:r>
          </a:p>
          <a:p>
            <a:endParaRPr lang="en-US" dirty="0"/>
          </a:p>
          <a:p>
            <a:r>
              <a:rPr lang="en-US" dirty="0"/>
              <a:t>Solution is built up as you come back up the call stack</a:t>
            </a:r>
          </a:p>
        </p:txBody>
      </p:sp>
    </p:spTree>
    <p:extLst>
      <p:ext uri="{BB962C8B-B14F-4D97-AF65-F5344CB8AC3E}">
        <p14:creationId xmlns:p14="http://schemas.microsoft.com/office/powerpoint/2010/main" val="129679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9362</TotalTime>
  <Words>518</Words>
  <Application>Microsoft Macintosh PowerPoint</Application>
  <PresentationFormat>On-screen Show (4:3)</PresentationFormat>
  <Paragraphs>80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ArialMT</vt:lpstr>
      <vt:lpstr>Arial</vt:lpstr>
      <vt:lpstr>Calibri</vt:lpstr>
      <vt:lpstr>Courier</vt:lpstr>
      <vt:lpstr>Courier New</vt:lpstr>
      <vt:lpstr>Clarity</vt:lpstr>
      <vt:lpstr>Lecture 9: Recursion</vt:lpstr>
      <vt:lpstr>Recursion</vt:lpstr>
      <vt:lpstr>What is recursion?</vt:lpstr>
      <vt:lpstr>Recursion in programming</vt:lpstr>
      <vt:lpstr>How many students in a row?</vt:lpstr>
      <vt:lpstr>How many students in a row?</vt:lpstr>
      <vt:lpstr>How many students in a row?</vt:lpstr>
      <vt:lpstr>Two main components of recursion</vt:lpstr>
      <vt:lpstr>Recursion summary</vt:lpstr>
      <vt:lpstr>Example</vt:lpstr>
      <vt:lpstr>Exercise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Microsoft Office User</cp:lastModifiedBy>
  <cp:revision>82</cp:revision>
  <cp:lastPrinted>2019-10-10T18:20:40Z</cp:lastPrinted>
  <dcterms:created xsi:type="dcterms:W3CDTF">2018-09-03T23:44:07Z</dcterms:created>
  <dcterms:modified xsi:type="dcterms:W3CDTF">2023-10-04T17:32:13Z</dcterms:modified>
</cp:coreProperties>
</file>