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69" r:id="rId2"/>
    <p:sldId id="355" r:id="rId3"/>
    <p:sldId id="326" r:id="rId4"/>
    <p:sldId id="378" r:id="rId5"/>
    <p:sldId id="379" r:id="rId6"/>
    <p:sldId id="380" r:id="rId7"/>
    <p:sldId id="381" r:id="rId8"/>
    <p:sldId id="382" r:id="rId9"/>
    <p:sldId id="383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BCCEF"/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34" autoAdjust="0"/>
    <p:restoredTop sz="88821" autoAdjust="0"/>
  </p:normalViewPr>
  <p:slideViewPr>
    <p:cSldViewPr>
      <p:cViewPr varScale="1">
        <p:scale>
          <a:sx n="113" d="100"/>
          <a:sy n="113" d="100"/>
        </p:scale>
        <p:origin x="20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10/2/23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10/2/23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0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leal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1(%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5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0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10/2/23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    	    October 2,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8: Memory and the Stack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5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318E3-2CA2-2342-92D1-2A273F756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 characters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6E5580-D5E0-6246-ADC2-DB4EA4B6743D}"/>
              </a:ext>
            </a:extLst>
          </p:cNvPr>
          <p:cNvGraphicFramePr>
            <a:graphicFrameLocks noGrp="1"/>
          </p:cNvGraphicFramePr>
          <p:nvPr/>
        </p:nvGraphicFramePr>
        <p:xfrm>
          <a:off x="-63950" y="1600200"/>
          <a:ext cx="1866901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010">
                  <a:extLst>
                    <a:ext uri="{9D8B030D-6E8A-4147-A177-3AD203B41FA5}">
                      <a16:colId xmlns:a16="http://schemas.microsoft.com/office/drawing/2014/main" val="1683078313"/>
                    </a:ext>
                  </a:extLst>
                </a:gridCol>
                <a:gridCol w="504012">
                  <a:extLst>
                    <a:ext uri="{9D8B030D-6E8A-4147-A177-3AD203B41FA5}">
                      <a16:colId xmlns:a16="http://schemas.microsoft.com/office/drawing/2014/main" val="3785568201"/>
                    </a:ext>
                  </a:extLst>
                </a:gridCol>
                <a:gridCol w="930879">
                  <a:extLst>
                    <a:ext uri="{9D8B030D-6E8A-4147-A177-3AD203B41FA5}">
                      <a16:colId xmlns:a16="http://schemas.microsoft.com/office/drawing/2014/main" val="3618185367"/>
                    </a:ext>
                  </a:extLst>
                </a:gridCol>
              </a:tblGrid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57536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62596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65729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84583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57280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543056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061812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97860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81175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75872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30335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07940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60561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21325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53968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00101111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92095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82458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3ABF77-13D2-E54A-A426-3CE544C31FC4}"/>
              </a:ext>
            </a:extLst>
          </p:cNvPr>
          <p:cNvGraphicFramePr>
            <a:graphicFrameLocks noGrp="1"/>
          </p:cNvGraphicFramePr>
          <p:nvPr/>
        </p:nvGraphicFramePr>
        <p:xfrm>
          <a:off x="1790704" y="1600200"/>
          <a:ext cx="1845130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1757">
                  <a:extLst>
                    <a:ext uri="{9D8B030D-6E8A-4147-A177-3AD203B41FA5}">
                      <a16:colId xmlns:a16="http://schemas.microsoft.com/office/drawing/2014/main" val="7920322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576121728"/>
                    </a:ext>
                  </a:extLst>
                </a:gridCol>
                <a:gridCol w="859973">
                  <a:extLst>
                    <a:ext uri="{9D8B030D-6E8A-4147-A177-3AD203B41FA5}">
                      <a16:colId xmlns:a16="http://schemas.microsoft.com/office/drawing/2014/main" val="4256958681"/>
                    </a:ext>
                  </a:extLst>
                </a:gridCol>
              </a:tblGrid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99859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95088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83125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0770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18108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54643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8345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8608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00623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1497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0839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1709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56168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52162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49703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00111111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2138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948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CCB300-9BBA-BE4E-A6A1-3AA40B5BB4ED}"/>
              </a:ext>
            </a:extLst>
          </p:cNvPr>
          <p:cNvGraphicFramePr>
            <a:graphicFrameLocks noGrp="1"/>
          </p:cNvGraphicFramePr>
          <p:nvPr/>
        </p:nvGraphicFramePr>
        <p:xfrm>
          <a:off x="3633112" y="1600200"/>
          <a:ext cx="1845130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8215">
                  <a:extLst>
                    <a:ext uri="{9D8B030D-6E8A-4147-A177-3AD203B41FA5}">
                      <a16:colId xmlns:a16="http://schemas.microsoft.com/office/drawing/2014/main" val="7920322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576121728"/>
                    </a:ext>
                  </a:extLst>
                </a:gridCol>
                <a:gridCol w="903515">
                  <a:extLst>
                    <a:ext uri="{9D8B030D-6E8A-4147-A177-3AD203B41FA5}">
                      <a16:colId xmlns:a16="http://schemas.microsoft.com/office/drawing/2014/main" val="4256958681"/>
                    </a:ext>
                  </a:extLst>
                </a:gridCol>
              </a:tblGrid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99859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95088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83125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0770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18108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54643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8345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8608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00623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1497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0839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1709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56168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52162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49703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01001111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2138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01010000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9480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16EE6F9-80C6-AE4B-91D3-E7B32B012087}"/>
              </a:ext>
            </a:extLst>
          </p:cNvPr>
          <p:cNvGraphicFramePr>
            <a:graphicFrameLocks noGrp="1"/>
          </p:cNvGraphicFramePr>
          <p:nvPr/>
        </p:nvGraphicFramePr>
        <p:xfrm>
          <a:off x="5475519" y="1600200"/>
          <a:ext cx="1845130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0873">
                  <a:extLst>
                    <a:ext uri="{9D8B030D-6E8A-4147-A177-3AD203B41FA5}">
                      <a16:colId xmlns:a16="http://schemas.microsoft.com/office/drawing/2014/main" val="7920322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576121728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256958681"/>
                    </a:ext>
                  </a:extLst>
                </a:gridCol>
              </a:tblGrid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99859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95088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83125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0770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18108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54643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8345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8608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00623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1497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0839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[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1709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\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56168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52162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49703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01011111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2138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`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01100000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948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1670744-E056-3B46-A510-FCAA1A2C4639}"/>
              </a:ext>
            </a:extLst>
          </p:cNvPr>
          <p:cNvGraphicFramePr>
            <a:graphicFrameLocks noGrp="1"/>
          </p:cNvGraphicFramePr>
          <p:nvPr/>
        </p:nvGraphicFramePr>
        <p:xfrm>
          <a:off x="7320649" y="1600200"/>
          <a:ext cx="1899551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532">
                  <a:extLst>
                    <a:ext uri="{9D8B030D-6E8A-4147-A177-3AD203B41FA5}">
                      <a16:colId xmlns:a16="http://schemas.microsoft.com/office/drawing/2014/main" val="792032283"/>
                    </a:ext>
                  </a:extLst>
                </a:gridCol>
                <a:gridCol w="511619">
                  <a:extLst>
                    <a:ext uri="{9D8B030D-6E8A-4147-A177-3AD203B41FA5}">
                      <a16:colId xmlns:a16="http://schemas.microsoft.com/office/drawing/2014/main" val="157612172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56958681"/>
                    </a:ext>
                  </a:extLst>
                </a:gridCol>
              </a:tblGrid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99859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950889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83125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0770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18108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546433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8345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8608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006231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1497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0839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17090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561688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52162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497034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01101111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021387"/>
                  </a:ext>
                </a:extLst>
              </a:tr>
              <a:tr h="2376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01110000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94805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0A621AD-3E20-F845-A79D-BE9D31DB1842}"/>
              </a:ext>
            </a:extLst>
          </p:cNvPr>
          <p:cNvCxnSpPr/>
          <p:nvPr/>
        </p:nvCxnSpPr>
        <p:spPr>
          <a:xfrm>
            <a:off x="1790704" y="1600200"/>
            <a:ext cx="0" cy="46634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C067821-4636-5F48-A6B1-80D928EAE142}"/>
              </a:ext>
            </a:extLst>
          </p:cNvPr>
          <p:cNvCxnSpPr/>
          <p:nvPr/>
        </p:nvCxnSpPr>
        <p:spPr>
          <a:xfrm>
            <a:off x="3622231" y="1600200"/>
            <a:ext cx="0" cy="46634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D7F97E5-ABCA-6A4E-A9E0-835570E5BC70}"/>
              </a:ext>
            </a:extLst>
          </p:cNvPr>
          <p:cNvCxnSpPr/>
          <p:nvPr/>
        </p:nvCxnSpPr>
        <p:spPr>
          <a:xfrm>
            <a:off x="5480964" y="1600200"/>
            <a:ext cx="0" cy="46634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C3C5257-E8B2-5C4B-A5AF-1672C6AF1F61}"/>
              </a:ext>
            </a:extLst>
          </p:cNvPr>
          <p:cNvCxnSpPr/>
          <p:nvPr/>
        </p:nvCxnSpPr>
        <p:spPr>
          <a:xfrm>
            <a:off x="7320649" y="1600200"/>
            <a:ext cx="0" cy="46634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46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A0F02-067C-9741-BE68-D731E59A7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290D87-8FA2-A444-A7FB-B44BDF6E0B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 Code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E899659-5119-0549-8B72-F9294EBE5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386012"/>
            <a:ext cx="3931920" cy="1271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example1(n):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x = n + 1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return x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9336018-2B38-5640-87D4-0DC71E31D973}"/>
              </a:ext>
            </a:extLst>
          </p:cNvPr>
          <p:cNvSpPr txBox="1">
            <a:spLocks/>
          </p:cNvSpPr>
          <p:nvPr/>
        </p:nvSpPr>
        <p:spPr>
          <a:xfrm>
            <a:off x="5105400" y="1676400"/>
            <a:ext cx="3931920" cy="639762"/>
          </a:xfrm>
          <a:prstGeom prst="rect">
            <a:avLst/>
          </a:prstGeom>
          <a:noFill/>
          <a:ln w="4445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Binary Representation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886F9276-8B1E-2C47-B569-64B25950819F}"/>
              </a:ext>
            </a:extLst>
          </p:cNvPr>
          <p:cNvSpPr txBox="1">
            <a:spLocks/>
          </p:cNvSpPr>
          <p:nvPr/>
        </p:nvSpPr>
        <p:spPr>
          <a:xfrm>
            <a:off x="4876800" y="2386012"/>
            <a:ext cx="438912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10001101 01000111 00000001 </a:t>
            </a:r>
          </a:p>
          <a:p>
            <a:pPr marL="0" indent="0">
              <a:buFont typeface="Arial" pitchFamily="34" charset="0"/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11000011</a:t>
            </a:r>
          </a:p>
        </p:txBody>
      </p:sp>
    </p:spTree>
    <p:extLst>
      <p:ext uri="{BB962C8B-B14F-4D97-AF65-F5344CB8AC3E}">
        <p14:creationId xmlns:p14="http://schemas.microsoft.com/office/powerpoint/2010/main" val="157353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C44BF13-4761-3044-880A-8C6EDCC01FDB}"/>
              </a:ext>
            </a:extLst>
          </p:cNvPr>
          <p:cNvSpPr txBox="1"/>
          <p:nvPr/>
        </p:nvSpPr>
        <p:spPr>
          <a:xfrm>
            <a:off x="6172201" y="1143954"/>
            <a:ext cx="2286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10100101111010101010101011101010101010101000011111010101010101110101010101110101010101101010101010101110101001000000001101010111110101010101010101011101010101110101000101010000011110001110101011110101011010000011001110111011001000011101010101111000110011010100011000001010101100111001110101111011010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F26DE-7D1A-8842-83C0-CD3725C4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1F16DFB-ABC3-DF49-84F8-EEB4D2903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114800" cy="47183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memory is a sequence of </a:t>
            </a:r>
            <a:r>
              <a:rPr lang="en-US" b="1" dirty="0">
                <a:solidFill>
                  <a:schemeClr val="accent2"/>
                </a:solidFill>
              </a:rPr>
              <a:t>bytes</a:t>
            </a:r>
            <a:r>
              <a:rPr lang="en-US" dirty="0"/>
              <a:t> (8-bit segments)</a:t>
            </a:r>
          </a:p>
          <a:p>
            <a:endParaRPr lang="en-US" dirty="0"/>
          </a:p>
          <a:p>
            <a:r>
              <a:rPr lang="en-US" dirty="0"/>
              <a:t>different "sections" of memory are used for different purposes</a:t>
            </a:r>
          </a:p>
          <a:p>
            <a:endParaRPr lang="en-US" dirty="0"/>
          </a:p>
          <a:p>
            <a:r>
              <a:rPr lang="en-US" dirty="0"/>
              <a:t>code section stores your programs</a:t>
            </a:r>
          </a:p>
          <a:p>
            <a:endParaRPr lang="en-US" dirty="0"/>
          </a:p>
          <a:p>
            <a:r>
              <a:rPr lang="en-US" dirty="0"/>
              <a:t>the stack is used to store variables to keep track of functions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2BCD7-6A99-D944-980E-DAEE16DFB507}"/>
              </a:ext>
            </a:extLst>
          </p:cNvPr>
          <p:cNvSpPr/>
          <p:nvPr/>
        </p:nvSpPr>
        <p:spPr>
          <a:xfrm>
            <a:off x="6178644" y="1143973"/>
            <a:ext cx="2286000" cy="1971186"/>
          </a:xfrm>
          <a:prstGeom prst="rect">
            <a:avLst/>
          </a:prstGeom>
          <a:solidFill>
            <a:srgbClr val="BBCCEF">
              <a:alpha val="50196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DB43A4-5FDC-1E40-A583-2623BD16412A}"/>
              </a:ext>
            </a:extLst>
          </p:cNvPr>
          <p:cNvSpPr/>
          <p:nvPr/>
        </p:nvSpPr>
        <p:spPr>
          <a:xfrm>
            <a:off x="6178644" y="1143991"/>
            <a:ext cx="2286000" cy="558227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B87245-9927-4C47-A5A2-1DE9384AB9D5}"/>
              </a:ext>
            </a:extLst>
          </p:cNvPr>
          <p:cNvSpPr/>
          <p:nvPr/>
        </p:nvSpPr>
        <p:spPr>
          <a:xfrm>
            <a:off x="6178644" y="5562601"/>
            <a:ext cx="2286000" cy="1163664"/>
          </a:xfrm>
          <a:prstGeom prst="rect">
            <a:avLst/>
          </a:prstGeom>
          <a:solidFill>
            <a:srgbClr val="000000">
              <a:alpha val="20000"/>
            </a:srgb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A78DB4-D41F-8E42-96F5-612E0BCFB80E}"/>
              </a:ext>
            </a:extLst>
          </p:cNvPr>
          <p:cNvSpPr txBox="1"/>
          <p:nvPr/>
        </p:nvSpPr>
        <p:spPr>
          <a:xfrm rot="16200000">
            <a:off x="5126504" y="1904874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The Stack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667221-2AF8-FE45-ABE7-240A433643E3}"/>
              </a:ext>
            </a:extLst>
          </p:cNvPr>
          <p:cNvSpPr txBox="1"/>
          <p:nvPr/>
        </p:nvSpPr>
        <p:spPr>
          <a:xfrm rot="16200000">
            <a:off x="5484774" y="5913600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</a:rPr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333625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15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AB195-97CF-FA45-B564-09AB76DEF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Frames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7FEAC-3B19-CC47-8688-34A44EB8F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8229600" cy="1450848"/>
          </a:xfrm>
        </p:spPr>
        <p:txBody>
          <a:bodyPr/>
          <a:lstStyle/>
          <a:p>
            <a:r>
              <a:rPr lang="en-US" dirty="0"/>
              <a:t>each time a function is called, that function call gets its own section of the stack, known as a stack frame or function frame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154AB-A7EE-E74B-8211-3BA481DA39B6}"/>
              </a:ext>
            </a:extLst>
          </p:cNvPr>
          <p:cNvSpPr/>
          <p:nvPr/>
        </p:nvSpPr>
        <p:spPr>
          <a:xfrm>
            <a:off x="1447800" y="3886200"/>
            <a:ext cx="6477000" cy="2438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E89166-9831-8E43-A223-76F946D5EF54}"/>
              </a:ext>
            </a:extLst>
          </p:cNvPr>
          <p:cNvSpPr/>
          <p:nvPr/>
        </p:nvSpPr>
        <p:spPr>
          <a:xfrm>
            <a:off x="1447800" y="3886200"/>
            <a:ext cx="22860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function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7FFB0-8F8A-E841-B764-165B13247778}"/>
              </a:ext>
            </a:extLst>
          </p:cNvPr>
          <p:cNvSpPr/>
          <p:nvPr/>
        </p:nvSpPr>
        <p:spPr>
          <a:xfrm>
            <a:off x="5181600" y="3886200"/>
            <a:ext cx="27432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instruction counter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B5B54-D257-E644-83F0-C05D158592F9}"/>
              </a:ext>
            </a:extLst>
          </p:cNvPr>
          <p:cNvSpPr txBox="1"/>
          <p:nvPr/>
        </p:nvSpPr>
        <p:spPr>
          <a:xfrm>
            <a:off x="1752600" y="4572000"/>
            <a:ext cx="2908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parameter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2D092-D19B-8945-BA80-8538B5266163}"/>
              </a:ext>
            </a:extLst>
          </p:cNvPr>
          <p:cNvSpPr txBox="1"/>
          <p:nvPr/>
        </p:nvSpPr>
        <p:spPr>
          <a:xfrm>
            <a:off x="1752600" y="5183017"/>
            <a:ext cx="2138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local variables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E37689-D02F-D645-8DD2-DCBAB44FBA99}"/>
              </a:ext>
            </a:extLst>
          </p:cNvPr>
          <p:cNvSpPr txBox="1"/>
          <p:nvPr/>
        </p:nvSpPr>
        <p:spPr>
          <a:xfrm>
            <a:off x="1752600" y="5794034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return value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E54BFB0-BB7F-0F43-9D8B-A4B4491ED21B}"/>
              </a:ext>
            </a:extLst>
          </p:cNvPr>
          <p:cNvGrpSpPr/>
          <p:nvPr/>
        </p:nvGrpSpPr>
        <p:grpSpPr>
          <a:xfrm>
            <a:off x="152399" y="5410200"/>
            <a:ext cx="3581401" cy="1377434"/>
            <a:chOff x="152399" y="5410200"/>
            <a:chExt cx="3581401" cy="137743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68A0D9F-E224-3A40-A6B5-74582558DC77}"/>
                </a:ext>
              </a:extLst>
            </p:cNvPr>
            <p:cNvSpPr txBox="1"/>
            <p:nvPr/>
          </p:nvSpPr>
          <p:spPr>
            <a:xfrm>
              <a:off x="152399" y="6418302"/>
              <a:ext cx="3581401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draw variables as named boxes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68A8BD8-6632-BA49-A3D2-58107D56CA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800" y="5410200"/>
              <a:ext cx="990600" cy="100810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3564C8E-7228-C548-AF17-B6ED24A1D3A5}"/>
              </a:ext>
            </a:extLst>
          </p:cNvPr>
          <p:cNvGrpSpPr/>
          <p:nvPr/>
        </p:nvGrpSpPr>
        <p:grpSpPr>
          <a:xfrm>
            <a:off x="5791200" y="2743200"/>
            <a:ext cx="3352801" cy="1143000"/>
            <a:chOff x="5791200" y="2743200"/>
            <a:chExt cx="3352801" cy="114300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7E0357-8E14-2849-B630-449A3AB9CDE2}"/>
                </a:ext>
              </a:extLst>
            </p:cNvPr>
            <p:cNvSpPr txBox="1"/>
            <p:nvPr/>
          </p:nvSpPr>
          <p:spPr>
            <a:xfrm>
              <a:off x="5791200" y="2743200"/>
              <a:ext cx="3352801" cy="92333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line number of </a:t>
              </a:r>
              <a:r>
                <a:rPr lang="en-US" b="1" dirty="0">
                  <a:solidFill>
                    <a:schemeClr val="accent2"/>
                  </a:solidFill>
                </a:rPr>
                <a:t>next</a:t>
              </a:r>
              <a:r>
                <a:rPr lang="en-US" dirty="0"/>
                <a:t> statement in the function body to execute</a:t>
              </a:r>
            </a:p>
            <a:p>
              <a:r>
                <a:rPr lang="en-US" dirty="0"/>
                <a:t>initially first line of body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2D3AE3D-44C9-7F4D-BF74-2CC4F2AAF8C5}"/>
                </a:ext>
              </a:extLst>
            </p:cNvPr>
            <p:cNvCxnSpPr>
              <a:cxnSpLocks/>
              <a:stCxn id="4" idx="2"/>
            </p:cNvCxnSpPr>
            <p:nvPr/>
          </p:nvCxnSpPr>
          <p:spPr>
            <a:xfrm flipH="1">
              <a:off x="7239001" y="3666530"/>
              <a:ext cx="228600" cy="21967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114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8294E0E1-4842-E549-B081-851456710795}"/>
              </a:ext>
            </a:extLst>
          </p:cNvPr>
          <p:cNvSpPr txBox="1"/>
          <p:nvPr/>
        </p:nvSpPr>
        <p:spPr>
          <a:xfrm rot="1714143">
            <a:off x="4346642" y="3365214"/>
            <a:ext cx="4746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ERASE WHOLE FRAME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05E0BA-3D13-834D-83D8-30FE4A67B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7B23-197D-0843-B6E1-A45DBB33E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5532" y="1673352"/>
            <a:ext cx="4038600" cy="471830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add_one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(n):</a:t>
            </a:r>
          </a:p>
          <a:p>
            <a:pPr marL="514350" indent="-514350"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n + 1</a:t>
            </a:r>
          </a:p>
          <a:p>
            <a:pPr marL="514350" indent="-514350"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 x</a:t>
            </a:r>
          </a:p>
          <a:p>
            <a:pPr marL="514350" indent="-514350"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num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add_one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(46)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6E1CD1F-7F52-5D41-B5A9-3471622678FC}"/>
              </a:ext>
            </a:extLst>
          </p:cNvPr>
          <p:cNvGrpSpPr/>
          <p:nvPr/>
        </p:nvGrpSpPr>
        <p:grpSpPr>
          <a:xfrm>
            <a:off x="4622369" y="2438400"/>
            <a:ext cx="4090261" cy="2438400"/>
            <a:chOff x="2209800" y="3581400"/>
            <a:chExt cx="4090261" cy="24384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A081C40-AF7A-464B-896F-67C6F7B022D7}"/>
                </a:ext>
              </a:extLst>
            </p:cNvPr>
            <p:cNvGrpSpPr/>
            <p:nvPr/>
          </p:nvGrpSpPr>
          <p:grpSpPr>
            <a:xfrm>
              <a:off x="2209800" y="3581400"/>
              <a:ext cx="4090261" cy="2438400"/>
              <a:chOff x="2209800" y="3581400"/>
              <a:chExt cx="4090261" cy="243840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C362AA-CAAC-1443-9876-E2B098DFE810}"/>
                  </a:ext>
                </a:extLst>
              </p:cNvPr>
              <p:cNvSpPr/>
              <p:nvPr/>
            </p:nvSpPr>
            <p:spPr>
              <a:xfrm>
                <a:off x="2209800" y="3581400"/>
                <a:ext cx="4090261" cy="24384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A84CB0E-92E0-1C4E-B1F7-6D163BDF3512}"/>
                  </a:ext>
                </a:extLst>
              </p:cNvPr>
              <p:cNvSpPr/>
              <p:nvPr/>
            </p:nvSpPr>
            <p:spPr>
              <a:xfrm>
                <a:off x="2234339" y="3581400"/>
                <a:ext cx="2286000" cy="53340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/>
                  <a:t>add_one</a:t>
                </a:r>
                <a:endParaRPr lang="en-US" sz="2400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5EBC23C-3131-DB4A-987C-E2A333ECC68E}"/>
                  </a:ext>
                </a:extLst>
              </p:cNvPr>
              <p:cNvSpPr/>
              <p:nvPr/>
            </p:nvSpPr>
            <p:spPr>
              <a:xfrm>
                <a:off x="5690461" y="3581400"/>
                <a:ext cx="609600" cy="53340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1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73CE9B-694A-DA41-9DA0-F5A7CAB700A2}"/>
                  </a:ext>
                </a:extLst>
              </p:cNvPr>
              <p:cNvSpPr txBox="1"/>
              <p:nvPr/>
            </p:nvSpPr>
            <p:spPr>
              <a:xfrm>
                <a:off x="2335350" y="4267200"/>
                <a:ext cx="3561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BC2F810-61D7-BD44-AD7C-0B9859524446}"/>
                  </a:ext>
                </a:extLst>
              </p:cNvPr>
              <p:cNvSpPr txBox="1"/>
              <p:nvPr/>
            </p:nvSpPr>
            <p:spPr>
              <a:xfrm>
                <a:off x="2335350" y="5467538"/>
                <a:ext cx="9893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return</a:t>
                </a:r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ADC34B-36F3-9944-8C01-DC82839663D2}"/>
                </a:ext>
              </a:extLst>
            </p:cNvPr>
            <p:cNvSpPr/>
            <p:nvPr/>
          </p:nvSpPr>
          <p:spPr>
            <a:xfrm>
              <a:off x="2767737" y="4347972"/>
              <a:ext cx="609601" cy="37642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46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A7C0D81-A1CF-E043-B723-CC231726C3FD}"/>
                </a:ext>
              </a:extLst>
            </p:cNvPr>
            <p:cNvSpPr/>
            <p:nvPr/>
          </p:nvSpPr>
          <p:spPr>
            <a:xfrm>
              <a:off x="3347798" y="5562600"/>
              <a:ext cx="989373" cy="37642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None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A9ABE09-9FAB-9348-BF96-BF0A69AD698E}"/>
              </a:ext>
            </a:extLst>
          </p:cNvPr>
          <p:cNvGrpSpPr/>
          <p:nvPr/>
        </p:nvGrpSpPr>
        <p:grpSpPr>
          <a:xfrm>
            <a:off x="4747919" y="3759995"/>
            <a:ext cx="1041987" cy="461665"/>
            <a:chOff x="4747919" y="3759995"/>
            <a:chExt cx="1041987" cy="46166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39A6198-B2C6-5840-9FAB-C6FFE2A7288B}"/>
                </a:ext>
              </a:extLst>
            </p:cNvPr>
            <p:cNvSpPr txBox="1"/>
            <p:nvPr/>
          </p:nvSpPr>
          <p:spPr>
            <a:xfrm>
              <a:off x="4747919" y="375999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x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0900BC5-21A0-484C-87BA-7738C1829DFF}"/>
                </a:ext>
              </a:extLst>
            </p:cNvPr>
            <p:cNvSpPr/>
            <p:nvPr/>
          </p:nvSpPr>
          <p:spPr>
            <a:xfrm>
              <a:off x="5180305" y="3810000"/>
              <a:ext cx="609601" cy="37642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47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02A9DA9-CB78-9C41-9DFE-61237D541404}"/>
              </a:ext>
            </a:extLst>
          </p:cNvPr>
          <p:cNvSpPr/>
          <p:nvPr/>
        </p:nvSpPr>
        <p:spPr>
          <a:xfrm>
            <a:off x="8103029" y="2432237"/>
            <a:ext cx="6096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61B975-FA52-2D4C-B99A-34082B542D22}"/>
              </a:ext>
            </a:extLst>
          </p:cNvPr>
          <p:cNvSpPr/>
          <p:nvPr/>
        </p:nvSpPr>
        <p:spPr>
          <a:xfrm>
            <a:off x="8108194" y="2426074"/>
            <a:ext cx="6096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X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DAEB419-CC43-C241-95C5-3B428D240736}"/>
              </a:ext>
            </a:extLst>
          </p:cNvPr>
          <p:cNvSpPr/>
          <p:nvPr/>
        </p:nvSpPr>
        <p:spPr>
          <a:xfrm>
            <a:off x="5755203" y="4409775"/>
            <a:ext cx="989373" cy="376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47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A2A4DC-FAE9-9A46-932A-CD99AE0821B0}"/>
              </a:ext>
            </a:extLst>
          </p:cNvPr>
          <p:cNvGrpSpPr/>
          <p:nvPr/>
        </p:nvGrpSpPr>
        <p:grpSpPr>
          <a:xfrm>
            <a:off x="4724400" y="1367135"/>
            <a:ext cx="1388458" cy="461665"/>
            <a:chOff x="4401448" y="3771229"/>
            <a:chExt cx="1388458" cy="46166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C108005-66ED-7241-A49E-9C800FB17D08}"/>
                </a:ext>
              </a:extLst>
            </p:cNvPr>
            <p:cNvSpPr txBox="1"/>
            <p:nvPr/>
          </p:nvSpPr>
          <p:spPr>
            <a:xfrm>
              <a:off x="4401448" y="3771229"/>
              <a:ext cx="784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num</a:t>
              </a:r>
              <a:endParaRPr lang="en-US" sz="24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EA337D7-DFEC-A541-A773-F60336D63E9E}"/>
                </a:ext>
              </a:extLst>
            </p:cNvPr>
            <p:cNvSpPr/>
            <p:nvPr/>
          </p:nvSpPr>
          <p:spPr>
            <a:xfrm>
              <a:off x="5180305" y="3810000"/>
              <a:ext cx="609601" cy="37642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47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231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F23E6-F9B9-5E4D-8C38-143771229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7AD86A-3F8F-FB40-A366-3E7AB68836E7}"/>
              </a:ext>
            </a:extLst>
          </p:cNvPr>
          <p:cNvSpPr txBox="1">
            <a:spLocks/>
          </p:cNvSpPr>
          <p:nvPr/>
        </p:nvSpPr>
        <p:spPr>
          <a:xfrm>
            <a:off x="329339" y="1828800"/>
            <a:ext cx="4038600" cy="471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foo(a, b):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a + b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y = 2 * b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 2 * x + y</a:t>
            </a:r>
          </a:p>
          <a:p>
            <a:pPr marL="514350" indent="-514350">
              <a:buFont typeface="Arial" pitchFamily="34" charset="0"/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 = foo(2, 3)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3A335E1-B1DA-B846-AD51-852A4D270DB2}"/>
              </a:ext>
            </a:extLst>
          </p:cNvPr>
          <p:cNvSpPr txBox="1">
            <a:spLocks/>
          </p:cNvSpPr>
          <p:nvPr/>
        </p:nvSpPr>
        <p:spPr>
          <a:xfrm>
            <a:off x="4953000" y="1825752"/>
            <a:ext cx="4038600" cy="471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9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F23E6-F9B9-5E4D-8C38-143771229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and Nested Functions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7AD86A-3F8F-FB40-A366-3E7AB68836E7}"/>
              </a:ext>
            </a:extLst>
          </p:cNvPr>
          <p:cNvSpPr txBox="1">
            <a:spLocks/>
          </p:cNvSpPr>
          <p:nvPr/>
        </p:nvSpPr>
        <p:spPr>
          <a:xfrm>
            <a:off x="329338" y="1447800"/>
            <a:ext cx="4242661" cy="579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square(n):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n &lt;= 0: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0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else: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n**2</a:t>
            </a:r>
          </a:p>
          <a:p>
            <a:pPr marL="514350" indent="-514350">
              <a:buFont typeface="Arial" pitchFamily="34" charset="0"/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sum_squares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(n):</a:t>
            </a:r>
          </a:p>
          <a:p>
            <a:pPr marL="514350" indent="-514350">
              <a:buFont typeface="Wingdings" pitchFamily="2" charset="2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sum = 0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in range(n):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sum += square(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 sum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main():</a:t>
            </a:r>
          </a:p>
          <a:p>
            <a:pPr marL="514350" indent="-514350">
              <a:buFont typeface="Wingdings" pitchFamily="2" charset="2"/>
              <a:buAutoNum type="arabicPlain" startAt="9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total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sum_squares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(2)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main()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14350" indent="-514350">
              <a:buFont typeface="Arial" pitchFamily="34" charset="0"/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3A335E1-B1DA-B846-AD51-852A4D270DB2}"/>
              </a:ext>
            </a:extLst>
          </p:cNvPr>
          <p:cNvSpPr txBox="1">
            <a:spLocks/>
          </p:cNvSpPr>
          <p:nvPr/>
        </p:nvSpPr>
        <p:spPr>
          <a:xfrm>
            <a:off x="4953000" y="1825752"/>
            <a:ext cx="4038600" cy="471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98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33B2-E22B-3343-ABFD-F950C28F5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DEDE3-9F0F-CC4A-89B6-920020853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2338" y="1471246"/>
            <a:ext cx="4038600" cy="47183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assume user enters</a:t>
            </a:r>
          </a:p>
          <a:p>
            <a:pPr lvl="1"/>
            <a:r>
              <a:rPr lang="en-US" dirty="0"/>
              <a:t>"hello"</a:t>
            </a:r>
          </a:p>
          <a:p>
            <a:pPr lvl="1"/>
            <a:r>
              <a:rPr lang="en-US" dirty="0"/>
              <a:t>"47”</a:t>
            </a:r>
          </a:p>
          <a:p>
            <a:pPr lvl="1"/>
            <a:endParaRPr lang="en-US" dirty="0"/>
          </a:p>
          <a:p>
            <a:r>
              <a:rPr lang="en-US" dirty="0"/>
              <a:t>Draw the state of the stack immediately before Python executes line 9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996284-46B1-5346-A429-6CBBECEC05C3}"/>
              </a:ext>
            </a:extLst>
          </p:cNvPr>
          <p:cNvSpPr txBox="1">
            <a:spLocks/>
          </p:cNvSpPr>
          <p:nvPr/>
        </p:nvSpPr>
        <p:spPr>
          <a:xfrm>
            <a:off x="329338" y="1600200"/>
            <a:ext cx="4776062" cy="5337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is_pos_int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(s):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str.isdigit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(s):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(s) &gt; 0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else:</a:t>
            </a:r>
          </a:p>
          <a:p>
            <a:pPr marL="514350" indent="-514350">
              <a:buFont typeface="Arial" pitchFamily="34" charset="0"/>
              <a:buAutoNum type="arabicPlain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False</a:t>
            </a:r>
          </a:p>
          <a:p>
            <a:pPr marL="514350" indent="-514350">
              <a:buFont typeface="Arial" pitchFamily="34" charset="0"/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get_pos_int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():</a:t>
            </a:r>
          </a:p>
          <a:p>
            <a:pPr marL="514350" indent="-514350">
              <a:buFont typeface="Wingdings" pitchFamily="2" charset="2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done = False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 not done: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s = input()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done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is_pos_int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(s)</a:t>
            </a:r>
          </a:p>
          <a:p>
            <a:pPr marL="514350" indent="-514350">
              <a:buFont typeface="Arial" pitchFamily="34" charset="0"/>
              <a:buAutoNum type="arabicPlain" startAt="5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 s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main():</a:t>
            </a:r>
          </a:p>
          <a:p>
            <a:pPr marL="514350" indent="-514350">
              <a:buFont typeface="Wingdings" pitchFamily="2" charset="2"/>
              <a:buAutoNum type="arabicPlain" startAt="10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get_pos_int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514350" indent="-514350">
              <a:buFont typeface="Wingdings" pitchFamily="2" charset="2"/>
              <a:buAutoNum type="arabicPlain" startAt="10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main()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14350" indent="-514350">
              <a:buFont typeface="Arial" pitchFamily="34" charset="0"/>
              <a:buAutoNum type="arabicPlain"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86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10996</TotalTime>
  <Words>646</Words>
  <Application>Microsoft Macintosh PowerPoint</Application>
  <PresentationFormat>On-screen Show (4:3)</PresentationFormat>
  <Paragraphs>361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Consolas</vt:lpstr>
      <vt:lpstr>Courier</vt:lpstr>
      <vt:lpstr>Wingdings</vt:lpstr>
      <vt:lpstr>Clarity</vt:lpstr>
      <vt:lpstr>Lecture 8: Memory and the Stack</vt:lpstr>
      <vt:lpstr>ASCII characters</vt:lpstr>
      <vt:lpstr>Program Instructions</vt:lpstr>
      <vt:lpstr>Memory</vt:lpstr>
      <vt:lpstr>Stack Frames</vt:lpstr>
      <vt:lpstr>Example</vt:lpstr>
      <vt:lpstr>Exercise</vt:lpstr>
      <vt:lpstr>Control Flow and Nested Functions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378</cp:revision>
  <cp:lastPrinted>2019-09-25T20:43:51Z</cp:lastPrinted>
  <dcterms:created xsi:type="dcterms:W3CDTF">2018-09-03T23:44:07Z</dcterms:created>
  <dcterms:modified xsi:type="dcterms:W3CDTF">2023-10-02T23:01:53Z</dcterms:modified>
</cp:coreProperties>
</file>