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69" r:id="rId2"/>
    <p:sldId id="349" r:id="rId3"/>
    <p:sldId id="394" r:id="rId4"/>
    <p:sldId id="387" r:id="rId5"/>
    <p:sldId id="411" r:id="rId6"/>
    <p:sldId id="412" r:id="rId7"/>
    <p:sldId id="413" r:id="rId8"/>
    <p:sldId id="414" r:id="rId9"/>
    <p:sldId id="404" r:id="rId10"/>
    <p:sldId id="407" r:id="rId11"/>
    <p:sldId id="402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73" autoAdjust="0"/>
    <p:restoredTop sz="88785" autoAdjust="0"/>
  </p:normalViewPr>
  <p:slideViewPr>
    <p:cSldViewPr>
      <p:cViewPr varScale="1">
        <p:scale>
          <a:sx n="98" d="100"/>
          <a:sy n="98" d="100"/>
        </p:scale>
        <p:origin x="24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9/23/23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9/23/23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04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77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9/23/23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	    September 25,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7: More Functions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350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4B8FD-B025-1C45-91AD-978383B4E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00EE1-3DD3-3F4B-AECA-F722CC37CE8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By convention, the only code that goes in the body of a Python file is the two-line program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rest of the program is defined in a function called main()</a:t>
            </a:r>
          </a:p>
          <a:p>
            <a:r>
              <a:rPr lang="en-US" dirty="0"/>
              <a:t>(or in other functions!)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4E4FB3-F273-FC40-92F4-D3EA93C46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5800" y="1673352"/>
            <a:ext cx="4495800" cy="471830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 exp(n, p)…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…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sum_power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(n, p)…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… 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 main():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n = int(input(“Enter a base”))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p = int(input(“Enter a power”))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print(“The sum power of ” + str(n)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+ “ and ” + str(p) + “ is ” +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str(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sum_power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(n, p)))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 __name__ == "__main__":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main()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C4C65A-4883-524C-B9EE-EC1530A8DC00}"/>
              </a:ext>
            </a:extLst>
          </p:cNvPr>
          <p:cNvSpPr/>
          <p:nvPr/>
        </p:nvSpPr>
        <p:spPr>
          <a:xfrm>
            <a:off x="609600" y="3048000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__name__ == "__main__":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main()</a:t>
            </a:r>
          </a:p>
        </p:txBody>
      </p:sp>
    </p:spTree>
    <p:extLst>
      <p:ext uri="{BB962C8B-B14F-4D97-AF65-F5344CB8AC3E}">
        <p14:creationId xmlns:p14="http://schemas.microsoft.com/office/powerpoint/2010/main" val="17019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FCF38-0A88-6696-A44C-F6CC42A0A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</a:t>
            </a:r>
            <a:r>
              <a:rPr lang="en-US" dirty="0" err="1"/>
              <a:t>v.s</a:t>
            </a:r>
            <a:r>
              <a:rPr lang="en-US" dirty="0"/>
              <a:t>. print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70FD9-FCDD-E16F-BEFF-09A71B4F9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Whether to return a value or print out the value depends on the specification of the requirement</a:t>
            </a:r>
          </a:p>
          <a:p>
            <a:endParaRPr lang="en-US" dirty="0"/>
          </a:p>
          <a:p>
            <a:r>
              <a:rPr lang="en-US" dirty="0"/>
              <a:t>When design a function by yourself, how to choose return or print?</a:t>
            </a:r>
          </a:p>
          <a:p>
            <a:pPr lvl="1"/>
            <a:r>
              <a:rPr lang="en-US" dirty="0"/>
              <a:t>If the result is only an intermediate result that needs to be further processed, then use return rather than print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If the result is a final result, then you can use either return or print</a:t>
            </a:r>
          </a:p>
        </p:txBody>
      </p:sp>
    </p:spTree>
    <p:extLst>
      <p:ext uri="{BB962C8B-B14F-4D97-AF65-F5344CB8AC3E}">
        <p14:creationId xmlns:p14="http://schemas.microsoft.com/office/powerpoint/2010/main" val="132429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CB6F4E-B74A-7F48-940C-E7ED6C409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Functions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8A74E-FF99-F346-8751-53FDE604D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105400"/>
          </a:xfrm>
        </p:spPr>
        <p:txBody>
          <a:bodyPr>
            <a:normAutofit/>
          </a:bodyPr>
          <a:lstStyle/>
          <a:p>
            <a:r>
              <a:rPr lang="en-US" dirty="0"/>
              <a:t>How to define a function?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to use or call a function?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070D3F-0465-5E0F-AA39-B1F2BD2CC7ED}"/>
              </a:ext>
            </a:extLst>
          </p:cNvPr>
          <p:cNvSpPr txBox="1"/>
          <p:nvPr/>
        </p:nvSpPr>
        <p:spPr>
          <a:xfrm>
            <a:off x="1963785" y="2745432"/>
            <a:ext cx="6951615" cy="132343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charset="0"/>
              </a:rPr>
              <a:t>def </a:t>
            </a:r>
            <a:r>
              <a:rPr lang="en-US" sz="2000" dirty="0" err="1">
                <a:latin typeface="Courier" charset="0"/>
              </a:rPr>
              <a:t>tips_calculator</a:t>
            </a:r>
            <a:r>
              <a:rPr lang="en-US" sz="2000" dirty="0">
                <a:latin typeface="Courier" charset="0"/>
              </a:rPr>
              <a:t>(</a:t>
            </a:r>
            <a:r>
              <a:rPr lang="en-US" sz="2000" dirty="0" err="1">
                <a:latin typeface="Courier" charset="0"/>
              </a:rPr>
              <a:t>meal_price</a:t>
            </a:r>
            <a:r>
              <a:rPr lang="en-US" sz="2000" dirty="0">
                <a:latin typeface="Courier" charset="0"/>
              </a:rPr>
              <a:t>, </a:t>
            </a:r>
            <a:r>
              <a:rPr lang="en-US" sz="2000" dirty="0" err="1">
                <a:latin typeface="Courier" charset="0"/>
              </a:rPr>
              <a:t>tips_rate</a:t>
            </a:r>
            <a:r>
              <a:rPr lang="en-US" sz="2000" dirty="0">
                <a:latin typeface="Courier" charset="0"/>
              </a:rPr>
              <a:t>):</a:t>
            </a:r>
            <a:endParaRPr lang="en-US" sz="2000" dirty="0">
              <a:latin typeface="Courier" charset="0"/>
              <a:sym typeface="Wingdings"/>
            </a:endParaRPr>
          </a:p>
          <a:p>
            <a:r>
              <a:rPr lang="en-US" sz="2000" dirty="0">
                <a:latin typeface="Courier" charset="0"/>
                <a:sym typeface="Wingdings"/>
              </a:rPr>
              <a:t>	</a:t>
            </a:r>
            <a:r>
              <a:rPr lang="en-US" sz="2000" dirty="0">
                <a:latin typeface="Courier" charset="0"/>
              </a:rPr>
              <a:t>tips = </a:t>
            </a:r>
            <a:r>
              <a:rPr lang="en-US" sz="2000" dirty="0" err="1">
                <a:latin typeface="Courier" charset="0"/>
              </a:rPr>
              <a:t>meal_price</a:t>
            </a:r>
            <a:r>
              <a:rPr lang="en-US" sz="2000" dirty="0">
                <a:latin typeface="Courier" charset="0"/>
              </a:rPr>
              <a:t> * </a:t>
            </a:r>
            <a:r>
              <a:rPr lang="en-US" sz="2000" dirty="0" err="1">
                <a:latin typeface="Courier" charset="0"/>
              </a:rPr>
              <a:t>tips_rate</a:t>
            </a:r>
            <a:endParaRPr lang="en-US" sz="2000" dirty="0">
              <a:latin typeface="Courier" charset="0"/>
            </a:endParaRPr>
          </a:p>
          <a:p>
            <a:r>
              <a:rPr lang="en-US" sz="2000" dirty="0">
                <a:latin typeface="Courier" charset="0"/>
              </a:rPr>
              <a:t>	return tips</a:t>
            </a:r>
          </a:p>
          <a:p>
            <a:endParaRPr lang="en-US" sz="2000" dirty="0">
              <a:latin typeface="Courier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D9C9D5-D601-9108-3969-A618EB62FBEC}"/>
              </a:ext>
            </a:extLst>
          </p:cNvPr>
          <p:cNvGrpSpPr/>
          <p:nvPr/>
        </p:nvGrpSpPr>
        <p:grpSpPr>
          <a:xfrm>
            <a:off x="22647" y="2666791"/>
            <a:ext cx="1939625" cy="461665"/>
            <a:chOff x="803576" y="4678740"/>
            <a:chExt cx="1939625" cy="46166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E0998AF-0680-FDFF-50EE-DCDB04F47A3E}"/>
                </a:ext>
              </a:extLst>
            </p:cNvPr>
            <p:cNvSpPr txBox="1"/>
            <p:nvPr/>
          </p:nvSpPr>
          <p:spPr>
            <a:xfrm>
              <a:off x="803576" y="4678740"/>
              <a:ext cx="11448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header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0B12E26-9E4E-60AA-D466-390342E7A825}"/>
                </a:ext>
              </a:extLst>
            </p:cNvPr>
            <p:cNvCxnSpPr>
              <a:cxnSpLocks/>
            </p:cNvCxnSpPr>
            <p:nvPr/>
          </p:nvCxnSpPr>
          <p:spPr>
            <a:xfrm>
              <a:off x="1905000" y="4977965"/>
              <a:ext cx="838201" cy="0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2586372-45E8-4038-3E38-8D7CDF93D304}"/>
              </a:ext>
            </a:extLst>
          </p:cNvPr>
          <p:cNvGrpSpPr/>
          <p:nvPr/>
        </p:nvGrpSpPr>
        <p:grpSpPr>
          <a:xfrm>
            <a:off x="314419" y="3096399"/>
            <a:ext cx="2504982" cy="555748"/>
            <a:chOff x="1095322" y="5422852"/>
            <a:chExt cx="2504982" cy="555748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2D72494-7897-1EDA-F164-2488B546BFAD}"/>
                </a:ext>
              </a:extLst>
            </p:cNvPr>
            <p:cNvSpPr txBox="1"/>
            <p:nvPr/>
          </p:nvSpPr>
          <p:spPr>
            <a:xfrm>
              <a:off x="1095322" y="5422852"/>
              <a:ext cx="8531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body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B15B6AA-BC79-22F3-BB56-39AF097E8514}"/>
                </a:ext>
              </a:extLst>
            </p:cNvPr>
            <p:cNvCxnSpPr>
              <a:cxnSpLocks/>
            </p:cNvCxnSpPr>
            <p:nvPr/>
          </p:nvCxnSpPr>
          <p:spPr>
            <a:xfrm>
              <a:off x="1905000" y="5732117"/>
              <a:ext cx="1447801" cy="0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Left Brace 21">
              <a:extLst>
                <a:ext uri="{FF2B5EF4-FFF2-40B4-BE49-F238E27FC236}">
                  <a16:creationId xmlns:a16="http://schemas.microsoft.com/office/drawing/2014/main" id="{DF1B12E2-119C-6DB8-2001-F127537CAE32}"/>
                </a:ext>
              </a:extLst>
            </p:cNvPr>
            <p:cNvSpPr/>
            <p:nvPr/>
          </p:nvSpPr>
          <p:spPr>
            <a:xfrm>
              <a:off x="3448018" y="5438510"/>
              <a:ext cx="152286" cy="540090"/>
            </a:xfrm>
            <a:prstGeom prst="leftBrace">
              <a:avLst/>
            </a:prstGeom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D98054E-5D82-1578-83AB-83848B612650}"/>
              </a:ext>
            </a:extLst>
          </p:cNvPr>
          <p:cNvGrpSpPr/>
          <p:nvPr/>
        </p:nvGrpSpPr>
        <p:grpSpPr>
          <a:xfrm>
            <a:off x="5571386" y="1524000"/>
            <a:ext cx="2496196" cy="1447591"/>
            <a:chOff x="801849" y="4749526"/>
            <a:chExt cx="1160104" cy="1447591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0F408CB-396A-B050-7E0F-AEC976D351CB}"/>
                </a:ext>
              </a:extLst>
            </p:cNvPr>
            <p:cNvSpPr txBox="1"/>
            <p:nvPr/>
          </p:nvSpPr>
          <p:spPr>
            <a:xfrm>
              <a:off x="801849" y="4749526"/>
              <a:ext cx="11601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input parameters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4E202AC4-0036-9321-EAB9-72C0322DDDF3}"/>
                </a:ext>
              </a:extLst>
            </p:cNvPr>
            <p:cNvCxnSpPr>
              <a:cxnSpLocks/>
            </p:cNvCxnSpPr>
            <p:nvPr/>
          </p:nvCxnSpPr>
          <p:spPr>
            <a:xfrm>
              <a:off x="1382209" y="5411990"/>
              <a:ext cx="0" cy="785127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7000B9A-1F6E-92C9-862E-A854CFE74BD1}"/>
              </a:ext>
            </a:extLst>
          </p:cNvPr>
          <p:cNvGrpSpPr/>
          <p:nvPr/>
        </p:nvGrpSpPr>
        <p:grpSpPr>
          <a:xfrm>
            <a:off x="2937495" y="3748500"/>
            <a:ext cx="1965604" cy="982806"/>
            <a:chOff x="801849" y="4228385"/>
            <a:chExt cx="913511" cy="982806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3FB4EE1-C4EB-36B3-9726-8E94C9478CF3}"/>
                </a:ext>
              </a:extLst>
            </p:cNvPr>
            <p:cNvSpPr txBox="1"/>
            <p:nvPr/>
          </p:nvSpPr>
          <p:spPr>
            <a:xfrm>
              <a:off x="801849" y="4749526"/>
              <a:ext cx="9135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return values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3648D1BE-9803-C00E-93AD-F26448B14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01103" y="4228385"/>
              <a:ext cx="0" cy="647764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AA6B2DC3-6486-D9E2-C48B-03C89D756C11}"/>
              </a:ext>
            </a:extLst>
          </p:cNvPr>
          <p:cNvSpPr txBox="1"/>
          <p:nvPr/>
        </p:nvSpPr>
        <p:spPr>
          <a:xfrm>
            <a:off x="1962272" y="5867400"/>
            <a:ext cx="6951615" cy="70788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charset="0"/>
              </a:rPr>
              <a:t>tips = </a:t>
            </a:r>
            <a:r>
              <a:rPr lang="en-US" sz="2000" dirty="0" err="1">
                <a:latin typeface="Courier" charset="0"/>
              </a:rPr>
              <a:t>tips_calculator</a:t>
            </a:r>
            <a:r>
              <a:rPr lang="en-US" sz="2000" dirty="0">
                <a:latin typeface="Courier" charset="0"/>
              </a:rPr>
              <a:t>(10, 0.18)</a:t>
            </a:r>
          </a:p>
          <a:p>
            <a:r>
              <a:rPr lang="en-US" sz="2000" dirty="0">
                <a:latin typeface="Courier" charset="0"/>
              </a:rPr>
              <a:t>print(tips)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30F1179-D1DF-CD60-8812-424150030DFF}"/>
              </a:ext>
            </a:extLst>
          </p:cNvPr>
          <p:cNvGrpSpPr/>
          <p:nvPr/>
        </p:nvGrpSpPr>
        <p:grpSpPr>
          <a:xfrm>
            <a:off x="5284486" y="4627839"/>
            <a:ext cx="1640193" cy="1447591"/>
            <a:chOff x="1001070" y="4749526"/>
            <a:chExt cx="762277" cy="144759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2B8669-CE13-DF70-71B9-4047BB4285B2}"/>
                </a:ext>
              </a:extLst>
            </p:cNvPr>
            <p:cNvSpPr txBox="1"/>
            <p:nvPr/>
          </p:nvSpPr>
          <p:spPr>
            <a:xfrm>
              <a:off x="1001070" y="4749526"/>
              <a:ext cx="7622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arguments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9B45275-A44B-A221-9E44-99D300E29BB2}"/>
                </a:ext>
              </a:extLst>
            </p:cNvPr>
            <p:cNvCxnSpPr>
              <a:cxnSpLocks/>
            </p:cNvCxnSpPr>
            <p:nvPr/>
          </p:nvCxnSpPr>
          <p:spPr>
            <a:xfrm>
              <a:off x="1382209" y="5411990"/>
              <a:ext cx="0" cy="785127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8952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498C6-0F01-22FD-CD96-70D7E99CE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 input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C9957-74BC-B0C9-0CF7-EDF6FCC00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 parameters can be int, float, Boolean or str, etc.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Sometimes, there could be no input parameters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F5D00B-9FAC-4292-AE0A-EF9E92D24EBD}"/>
              </a:ext>
            </a:extLst>
          </p:cNvPr>
          <p:cNvSpPr txBox="1"/>
          <p:nvPr/>
        </p:nvSpPr>
        <p:spPr>
          <a:xfrm>
            <a:off x="3238500" y="4038600"/>
            <a:ext cx="26670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9::::=======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|::::======= 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|=========== 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|===========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</a:p>
          <a:p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DC1B4AD1-76E6-DC0B-0623-0C1CDC89CBF4}"/>
              </a:ext>
            </a:extLst>
          </p:cNvPr>
          <p:cNvSpPr txBox="1">
            <a:spLocks/>
          </p:cNvSpPr>
          <p:nvPr/>
        </p:nvSpPr>
        <p:spPr>
          <a:xfrm>
            <a:off x="491067" y="3448756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Define a function </a:t>
            </a:r>
            <a:r>
              <a:rPr lang="en-US">
                <a:latin typeface="Courier" pitchFamily="2" charset="0"/>
              </a:rPr>
              <a:t>print_flag() </a:t>
            </a:r>
            <a:r>
              <a:rPr lang="en-US"/>
              <a:t>that prints the following image: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8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C3644-A4F6-AA4E-A64E-EFC977C9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013F8-B5C9-1C42-9EA8-152E59007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</a:t>
            </a:r>
            <a:r>
              <a:rPr lang="en-US" dirty="0" err="1"/>
              <a:t>get_pos_int</a:t>
            </a:r>
            <a:r>
              <a:rPr lang="en-US" dirty="0"/>
              <a:t>() that repeatedly asks the user for an input until the user enters a positive integer and then returns that number as an int.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Write a program that gets a positive integer from the user (using </a:t>
            </a:r>
            <a:r>
              <a:rPr lang="en-US" dirty="0" err="1"/>
              <a:t>get_pos_int</a:t>
            </a:r>
            <a:r>
              <a:rPr lang="en-US" dirty="0"/>
              <a:t>()) and then prints that number of flags (using </a:t>
            </a:r>
            <a:r>
              <a:rPr lang="en-US" dirty="0" err="1"/>
              <a:t>print_flag</a:t>
            </a:r>
            <a:r>
              <a:rPr lang="en-US" dirty="0"/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360448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3E9B-9BC5-0AD8-7DE4-CFE160BE4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ADF7F9-8501-E853-DF6D-F161E87652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Define a function called </a:t>
                </a:r>
                <a:r>
                  <a:rPr lang="en-US" dirty="0">
                    <a:latin typeface="Courier" charset="0"/>
                    <a:ea typeface="Courier" charset="0"/>
                    <a:cs typeface="Courier" charset="0"/>
                  </a:rPr>
                  <a:t>exp </a:t>
                </a:r>
                <a:r>
                  <a:rPr lang="en-US" dirty="0"/>
                  <a:t>that takes a number n (an </a:t>
                </a:r>
                <a:r>
                  <a:rPr lang="en-US" dirty="0">
                    <a:latin typeface="Courier" charset="0"/>
                    <a:ea typeface="Courier" charset="0"/>
                    <a:cs typeface="Courier" charset="0"/>
                  </a:rPr>
                  <a:t>int</a:t>
                </a:r>
                <a:r>
                  <a:rPr lang="en-US" dirty="0"/>
                  <a:t> or </a:t>
                </a:r>
                <a:r>
                  <a:rPr lang="en-US" dirty="0">
                    <a:latin typeface="Courier" charset="0"/>
                    <a:ea typeface="Courier" charset="0"/>
                    <a:cs typeface="Courier" charset="0"/>
                  </a:rPr>
                  <a:t>float</a:t>
                </a:r>
                <a:r>
                  <a:rPr lang="en-US" dirty="0"/>
                  <a:t>) and a number p (an int or float) as parameters and returns the value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dirty="0"/>
                  <a:t>. Please use a for loop to solve it.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ADF7F9-8501-E853-DF6D-F161E87652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2" t="-1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2564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5D68-F706-6B73-5E7A-8BAD00069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functions as helpers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E3B94-3510-C134-088B-047EEF037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Function is like a helper or an assistant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Control flow</a:t>
            </a:r>
          </a:p>
          <a:p>
            <a:pPr lvl="1"/>
            <a:r>
              <a:rPr lang="en-US" sz="2400" dirty="0"/>
              <a:t>A function can be called in another function</a:t>
            </a:r>
          </a:p>
          <a:p>
            <a:pPr lvl="1"/>
            <a:r>
              <a:rPr lang="en-US" sz="2400" dirty="0"/>
              <a:t>The return value may not be a final product, yet it could be an intermediate result that can be used in other places</a:t>
            </a:r>
          </a:p>
          <a:p>
            <a:pPr lvl="1"/>
            <a:r>
              <a:rPr lang="en-US" sz="2400" dirty="0">
                <a:solidFill>
                  <a:srgbClr val="00B0F0"/>
                </a:solidFill>
              </a:rPr>
              <a:t>return</a:t>
            </a:r>
            <a:r>
              <a:rPr lang="en-US" sz="2400" dirty="0"/>
              <a:t> will return the value back to where you call the function</a:t>
            </a:r>
          </a:p>
          <a:p>
            <a:pPr lvl="1"/>
            <a:r>
              <a:rPr lang="en-US" sz="2400" dirty="0"/>
              <a:t>Local variable</a:t>
            </a:r>
            <a:r>
              <a:rPr lang="en-US" sz="2400"/>
              <a:t>, scope</a:t>
            </a:r>
            <a:endParaRPr lang="en-US" sz="24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359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3E9B-9BC5-0AD8-7DE4-CFE160BE4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ADF7F9-8501-E853-DF6D-F161E87652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Define a function called </a:t>
                </a:r>
                <a:r>
                  <a:rPr lang="en-US" dirty="0" err="1">
                    <a:latin typeface="Courier" charset="0"/>
                  </a:rPr>
                  <a:t>sum</a:t>
                </a:r>
                <a:r>
                  <a:rPr lang="en-US" dirty="0" err="1">
                    <a:latin typeface="Courier" charset="0"/>
                    <a:ea typeface="Courier" charset="0"/>
                    <a:cs typeface="Courier" charset="0"/>
                  </a:rPr>
                  <a:t>_powers</a:t>
                </a:r>
                <a:r>
                  <a:rPr lang="en-US" dirty="0">
                    <a:latin typeface="Courier" charset="0"/>
                    <a:ea typeface="Courier" charset="0"/>
                    <a:cs typeface="Courier" charset="0"/>
                  </a:rPr>
                  <a:t> </a:t>
                </a:r>
                <a:r>
                  <a:rPr lang="en-US" dirty="0"/>
                  <a:t>that takes a number n (an </a:t>
                </a:r>
                <a:r>
                  <a:rPr lang="en-US" dirty="0">
                    <a:latin typeface="Consolas" panose="020B0609020204030204" pitchFamily="49" charset="0"/>
                    <a:ea typeface="Courier" charset="0"/>
                    <a:cs typeface="Consolas" panose="020B0609020204030204" pitchFamily="49" charset="0"/>
                  </a:rPr>
                  <a:t>int or float</a:t>
                </a:r>
                <a:r>
                  <a:rPr lang="en-US" dirty="0"/>
                  <a:t>) and a power p (an 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int or float</a:t>
                </a:r>
                <a:r>
                  <a:rPr lang="en-US" dirty="0"/>
                  <a:t>). If n is a positive </a:t>
                </a:r>
                <a:r>
                  <a:rPr lang="en-US" dirty="0">
                    <a:latin typeface="Courier" charset="0"/>
                    <a:ea typeface="Courier" charset="0"/>
                    <a:cs typeface="Courier" charset="0"/>
                  </a:rPr>
                  <a:t>int</a:t>
                </a:r>
                <a:r>
                  <a:rPr lang="en-US" dirty="0"/>
                  <a:t>, it returns the sum of the powers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…+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dirty="0"/>
                  <a:t>. Otherwise it returns 0. 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ADF7F9-8501-E853-DF6D-F161E87652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2" t="-1558" r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162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18642-AEDD-2923-2763-B168BB7A4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A36DC-D233-91DE-681F-B22C597EE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called </a:t>
            </a:r>
            <a:r>
              <a:rPr lang="en-US" dirty="0" err="1"/>
              <a:t>contain_vowels</a:t>
            </a:r>
            <a:r>
              <a:rPr lang="en-US" dirty="0"/>
              <a:t>, which takes in a word (a str) as input, and returns True if the word contains vowels; False otherwise.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Define a function called </a:t>
            </a:r>
            <a:r>
              <a:rPr lang="en-US" dirty="0" err="1"/>
              <a:t>print_valid_word</a:t>
            </a:r>
            <a:r>
              <a:rPr lang="en-US" dirty="0"/>
              <a:t>, which takes in a word (a str) as input. If the given word contains vowels, this function will print out the given word, otherwise this function will print out “bad word”.</a:t>
            </a:r>
          </a:p>
        </p:txBody>
      </p:sp>
    </p:spTree>
    <p:extLst>
      <p:ext uri="{BB962C8B-B14F-4D97-AF65-F5344CB8AC3E}">
        <p14:creationId xmlns:p14="http://schemas.microsoft.com/office/powerpoint/2010/main" val="4164730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7A9D6-1539-B08B-0006-6AAC60E8B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Docstring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7AE50-9E86-E399-D640-CE6C7C905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19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33B3"/>
                </a:solidFill>
                <a:effectLst/>
              </a:rPr>
              <a:t>def </a:t>
            </a:r>
            <a:r>
              <a:rPr lang="en-US" dirty="0" err="1">
                <a:solidFill>
                  <a:srgbClr val="00627A"/>
                </a:solidFill>
                <a:effectLst/>
              </a:rPr>
              <a:t>contain_vowels</a:t>
            </a:r>
            <a:r>
              <a:rPr lang="en-US" dirty="0"/>
              <a:t>(word):</a:t>
            </a:r>
            <a:br>
              <a:rPr lang="en-US" dirty="0"/>
            </a:br>
            <a:r>
              <a:rPr lang="en-US" dirty="0"/>
              <a:t>    </a:t>
            </a:r>
            <a:r>
              <a:rPr lang="en-US" i="1" dirty="0">
                <a:solidFill>
                  <a:srgbClr val="8C8C8C"/>
                </a:solidFill>
                <a:effectLst/>
              </a:rPr>
              <a:t>"""</a:t>
            </a:r>
            <a:br>
              <a:rPr lang="en-US" i="1" dirty="0">
                <a:solidFill>
                  <a:srgbClr val="8C8C8C"/>
                </a:solidFill>
                <a:effectLst/>
              </a:rPr>
            </a:br>
            <a:r>
              <a:rPr lang="en-US" i="1" dirty="0">
                <a:solidFill>
                  <a:srgbClr val="8C8C8C"/>
                </a:solidFill>
                <a:effectLst/>
              </a:rPr>
              <a:t>    check if the given word contains vowels</a:t>
            </a:r>
            <a:br>
              <a:rPr lang="en-US" i="1" dirty="0">
                <a:solidFill>
                  <a:srgbClr val="8C8C8C"/>
                </a:solidFill>
                <a:effectLst/>
              </a:rPr>
            </a:br>
            <a:r>
              <a:rPr lang="en-US" i="1" dirty="0">
                <a:solidFill>
                  <a:srgbClr val="8C8C8C"/>
                </a:solidFill>
                <a:effectLst/>
              </a:rPr>
              <a:t>    :param word: (str) a word</a:t>
            </a:r>
            <a:br>
              <a:rPr lang="en-US" i="1" dirty="0">
                <a:solidFill>
                  <a:srgbClr val="8C8C8C"/>
                </a:solidFill>
                <a:effectLst/>
              </a:rPr>
            </a:br>
            <a:r>
              <a:rPr lang="en-US" i="1" dirty="0">
                <a:solidFill>
                  <a:srgbClr val="8C8C8C"/>
                </a:solidFill>
                <a:effectLst/>
              </a:rPr>
              <a:t>    :return: (</a:t>
            </a:r>
            <a:r>
              <a:rPr lang="en-US" i="1" dirty="0" err="1">
                <a:solidFill>
                  <a:srgbClr val="8C8C8C"/>
                </a:solidFill>
                <a:effectLst/>
              </a:rPr>
              <a:t>boolean</a:t>
            </a:r>
            <a:r>
              <a:rPr lang="en-US" i="1" dirty="0">
                <a:solidFill>
                  <a:srgbClr val="8C8C8C"/>
                </a:solidFill>
                <a:effectLst/>
              </a:rPr>
              <a:t>) True if the given word contains </a:t>
            </a:r>
          </a:p>
          <a:p>
            <a:pPr marL="0" indent="0">
              <a:buNone/>
            </a:pPr>
            <a:r>
              <a:rPr lang="en-US" i="1" dirty="0">
                <a:solidFill>
                  <a:srgbClr val="8C8C8C"/>
                </a:solidFill>
              </a:rPr>
              <a:t>    </a:t>
            </a:r>
            <a:r>
              <a:rPr lang="en-US" i="1" dirty="0">
                <a:solidFill>
                  <a:srgbClr val="8C8C8C"/>
                </a:solidFill>
                <a:effectLst/>
              </a:rPr>
              <a:t>vowels; False, otherwise</a:t>
            </a:r>
            <a:br>
              <a:rPr lang="en-US" i="1" dirty="0">
                <a:solidFill>
                  <a:srgbClr val="8C8C8C"/>
                </a:solidFill>
                <a:effectLst/>
              </a:rPr>
            </a:br>
            <a:r>
              <a:rPr lang="en-US" i="1" dirty="0">
                <a:solidFill>
                  <a:srgbClr val="8C8C8C"/>
                </a:solidFill>
                <a:effectLst/>
              </a:rPr>
              <a:t>    ""”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86B1C17-88A0-3D15-0FE1-DD6027598665}"/>
              </a:ext>
            </a:extLst>
          </p:cNvPr>
          <p:cNvSpPr txBox="1">
            <a:spLocks/>
          </p:cNvSpPr>
          <p:nvPr/>
        </p:nvSpPr>
        <p:spPr>
          <a:xfrm>
            <a:off x="457200" y="46482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Function description</a:t>
            </a:r>
          </a:p>
          <a:p>
            <a:r>
              <a:rPr lang="en-US" dirty="0"/>
              <a:t>Parameter description, with data type</a:t>
            </a:r>
          </a:p>
          <a:p>
            <a:r>
              <a:rPr lang="en-US" dirty="0"/>
              <a:t>Return value description, with data type</a:t>
            </a:r>
          </a:p>
        </p:txBody>
      </p:sp>
    </p:spTree>
    <p:extLst>
      <p:ext uri="{BB962C8B-B14F-4D97-AF65-F5344CB8AC3E}">
        <p14:creationId xmlns:p14="http://schemas.microsoft.com/office/powerpoint/2010/main" val="733458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10585</TotalTime>
  <Words>725</Words>
  <Application>Microsoft Macintosh PowerPoint</Application>
  <PresentationFormat>On-screen Show (4:3)</PresentationFormat>
  <Paragraphs>100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Consolas</vt:lpstr>
      <vt:lpstr>Courier</vt:lpstr>
      <vt:lpstr>Clarity</vt:lpstr>
      <vt:lpstr>Lecture 7: More Functions</vt:lpstr>
      <vt:lpstr>Review: Functions</vt:lpstr>
      <vt:lpstr>Revisit input parameters</vt:lpstr>
      <vt:lpstr>Example</vt:lpstr>
      <vt:lpstr>Exercise</vt:lpstr>
      <vt:lpstr>More about functions as helpers</vt:lpstr>
      <vt:lpstr>Example</vt:lpstr>
      <vt:lpstr>Exercise</vt:lpstr>
      <vt:lpstr>Docstring </vt:lpstr>
      <vt:lpstr>Main functions</vt:lpstr>
      <vt:lpstr>return v.s. print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Microsoft Office User</cp:lastModifiedBy>
  <cp:revision>343</cp:revision>
  <cp:lastPrinted>2018-09-12T19:25:21Z</cp:lastPrinted>
  <dcterms:created xsi:type="dcterms:W3CDTF">2018-09-03T23:44:07Z</dcterms:created>
  <dcterms:modified xsi:type="dcterms:W3CDTF">2023-09-23T21:54:28Z</dcterms:modified>
</cp:coreProperties>
</file>