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77" r:id="rId3"/>
    <p:sldId id="341" r:id="rId4"/>
    <p:sldId id="349" r:id="rId5"/>
    <p:sldId id="352" r:id="rId6"/>
    <p:sldId id="386" r:id="rId7"/>
    <p:sldId id="393" r:id="rId8"/>
    <p:sldId id="394" r:id="rId9"/>
    <p:sldId id="368" r:id="rId10"/>
    <p:sldId id="395" r:id="rId11"/>
    <p:sldId id="397" r:id="rId12"/>
    <p:sldId id="396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1" autoAdjust="0"/>
    <p:restoredTop sz="88889" autoAdjust="0"/>
  </p:normalViewPr>
  <p:slideViewPr>
    <p:cSldViewPr>
      <p:cViewPr varScale="1">
        <p:scale>
          <a:sx n="143" d="100"/>
          <a:sy n="143" d="100"/>
        </p:scale>
        <p:origin x="2936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85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easier to read, also makes it possible to change something once in the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20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put code on slide, demo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5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September 20,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6: </a:t>
            </a:r>
            <a:r>
              <a:rPr lang="en-US" dirty="0"/>
              <a:t>F</a:t>
            </a:r>
            <a:r>
              <a:rPr lang="en-US" sz="4000" dirty="0"/>
              <a:t>unctions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C017F-F08F-E4B3-E279-CD2CEAB8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A47C6-4B33-6EC6-7031-ADA4CE42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return value can be int, float, Boolean, str, and etc.</a:t>
            </a:r>
          </a:p>
          <a:p>
            <a:endParaRPr lang="en-US" dirty="0"/>
          </a:p>
          <a:p>
            <a:r>
              <a:rPr lang="en-US" dirty="0"/>
              <a:t>Sometimes, we don’t need to return anything</a:t>
            </a:r>
          </a:p>
          <a:p>
            <a:endParaRPr lang="en-US" dirty="0"/>
          </a:p>
          <a:p>
            <a:r>
              <a:rPr lang="en-US" dirty="0"/>
              <a:t>For example, print out a pyramid of “*” based on the given parameter, e.g., pyramid(4) will display a pyramid as below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*</a:t>
            </a:r>
          </a:p>
          <a:p>
            <a:pPr marL="0" indent="0">
              <a:buNone/>
            </a:pPr>
            <a:r>
              <a:rPr lang="en-US" dirty="0"/>
              <a:t>	**</a:t>
            </a:r>
          </a:p>
          <a:p>
            <a:pPr marL="0" indent="0">
              <a:buNone/>
            </a:pPr>
            <a:r>
              <a:rPr lang="en-US" dirty="0"/>
              <a:t>	***</a:t>
            </a:r>
          </a:p>
          <a:p>
            <a:pPr marL="0" indent="0">
              <a:buNone/>
            </a:pPr>
            <a:r>
              <a:rPr lang="en-US" dirty="0"/>
              <a:t>	****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75A4-AD25-C304-F7A6-7A73C313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AF3F34-6F69-DD2C-4318-A1E1A046D3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Define a function called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exp </a:t>
                </a:r>
                <a:r>
                  <a:rPr lang="en-US" dirty="0"/>
                  <a:t>that takes a number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dirty="0"/>
                  <a:t> (an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int</a:t>
                </a:r>
                <a:r>
                  <a:rPr lang="en-US" dirty="0"/>
                  <a:t> or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float</a:t>
                </a:r>
                <a:r>
                  <a:rPr lang="en-US" dirty="0"/>
                  <a:t>) and a number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  <a:r>
                  <a:rPr lang="en-US" dirty="0"/>
                  <a:t> (an int or float) as parameters and returns the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AF3F34-6F69-DD2C-4318-A1E1A046D3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 t="-1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93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2A1A-E921-7333-7B98-EAEC9156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FEF44-C4D1-2165-ADA3-D09977E07113}"/>
              </a:ext>
            </a:extLst>
          </p:cNvPr>
          <p:cNvSpPr txBox="1"/>
          <p:nvPr/>
        </p:nvSpPr>
        <p:spPr>
          <a:xfrm>
            <a:off x="3238500" y="2928373"/>
            <a:ext cx="26670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9::::=======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|::::======= 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|=========== 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|===========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17EEE5D-F966-DD1C-A665-37206ECC159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Define a function </a:t>
            </a:r>
            <a:r>
              <a:rPr lang="en-US" dirty="0" err="1">
                <a:latin typeface="Courier" pitchFamily="2" charset="0"/>
              </a:rPr>
              <a:t>print_flag</a:t>
            </a:r>
            <a:r>
              <a:rPr lang="en-US" dirty="0">
                <a:latin typeface="Courier" pitchFamily="2" charset="0"/>
              </a:rPr>
              <a:t>() </a:t>
            </a:r>
            <a:r>
              <a:rPr lang="en-US" dirty="0"/>
              <a:t>that prints the following image:</a:t>
            </a:r>
          </a:p>
        </p:txBody>
      </p:sp>
    </p:spTree>
    <p:extLst>
      <p:ext uri="{BB962C8B-B14F-4D97-AF65-F5344CB8AC3E}">
        <p14:creationId xmlns:p14="http://schemas.microsoft.com/office/powerpoint/2010/main" val="13615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0AC64-01EB-9440-B18D-8D0A6E85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D7C6C-18C7-9147-8CBB-88DCE43513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Values</a:t>
            </a:r>
          </a:p>
          <a:p>
            <a:pPr lvl="1"/>
            <a:r>
              <a:rPr lang="en-US" dirty="0"/>
              <a:t>47</a:t>
            </a:r>
          </a:p>
          <a:p>
            <a:pPr lvl="1"/>
            <a:r>
              <a:rPr lang="en-US" dirty="0"/>
              <a:t>"hello, world!\n"</a:t>
            </a:r>
          </a:p>
          <a:p>
            <a:pPr lvl="1"/>
            <a:r>
              <a:rPr lang="en-US" dirty="0"/>
              <a:t>True</a:t>
            </a:r>
          </a:p>
          <a:p>
            <a:pPr lvl="1"/>
            <a:endParaRPr lang="en-US" dirty="0"/>
          </a:p>
          <a:p>
            <a:r>
              <a:rPr lang="en-US" dirty="0"/>
              <a:t>Variables</a:t>
            </a:r>
          </a:p>
          <a:p>
            <a:pPr lvl="1"/>
            <a:r>
              <a:rPr lang="en-US" dirty="0"/>
              <a:t>x</a:t>
            </a:r>
          </a:p>
          <a:p>
            <a:pPr lvl="1"/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/>
              <a:t>char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CE032-0E49-4945-9987-8061EE343F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Operations on values or variables</a:t>
            </a:r>
          </a:p>
          <a:p>
            <a:pPr lvl="1"/>
            <a:r>
              <a:rPr lang="en-US" dirty="0"/>
              <a:t>1 * 2 * 3</a:t>
            </a:r>
          </a:p>
          <a:p>
            <a:pPr lvl="1"/>
            <a:r>
              <a:rPr lang="en-US" dirty="0"/>
              <a:t>"hello" + "world</a:t>
            </a:r>
          </a:p>
          <a:p>
            <a:pPr lvl="1"/>
            <a:r>
              <a:rPr lang="en-US" dirty="0"/>
              <a:t>x % 2</a:t>
            </a:r>
          </a:p>
          <a:p>
            <a:r>
              <a:rPr lang="en-US" dirty="0"/>
              <a:t>Function calls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("32")</a:t>
            </a:r>
          </a:p>
          <a:p>
            <a:pPr lvl="1"/>
            <a:r>
              <a:rPr lang="en-US" dirty="0"/>
              <a:t>print("hello, world")</a:t>
            </a:r>
          </a:p>
          <a:p>
            <a:pPr lvl="1"/>
            <a:r>
              <a:rPr lang="en-US" dirty="0" err="1"/>
              <a:t>str.isdigit</a:t>
            </a:r>
            <a:r>
              <a:rPr lang="en-US" dirty="0"/>
              <a:t>("12345678")</a:t>
            </a:r>
          </a:p>
        </p:txBody>
      </p:sp>
    </p:spTree>
    <p:extLst>
      <p:ext uri="{BB962C8B-B14F-4D97-AF65-F5344CB8AC3E}">
        <p14:creationId xmlns:p14="http://schemas.microsoft.com/office/powerpoint/2010/main" val="221589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CB6F4E-B74A-7F48-940C-E7ED6C409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8A74E-FF99-F346-8751-53FDE604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600" dirty="0"/>
              <a:t>A function is like a helper or assistant</a:t>
            </a:r>
          </a:p>
          <a:p>
            <a:endParaRPr lang="en-US" sz="2600" dirty="0"/>
          </a:p>
          <a:p>
            <a:r>
              <a:rPr lang="en-US" sz="2600" dirty="0"/>
              <a:t>When you call a function, it will do a certain job for you automatically.</a:t>
            </a:r>
          </a:p>
          <a:p>
            <a:pPr lvl="1"/>
            <a:r>
              <a:rPr lang="en-US" sz="2200" dirty="0" err="1"/>
              <a:t>tips_calculator</a:t>
            </a:r>
            <a:r>
              <a:rPr lang="en-US" sz="2200" dirty="0"/>
              <a:t>(</a:t>
            </a:r>
            <a:r>
              <a:rPr lang="en-US" sz="2200" dirty="0" err="1"/>
              <a:t>meal_price</a:t>
            </a:r>
            <a:r>
              <a:rPr lang="en-US" sz="2200" dirty="0"/>
              <a:t>, </a:t>
            </a:r>
            <a:r>
              <a:rPr lang="en-US" sz="2200" dirty="0" err="1"/>
              <a:t>tips_rate</a:t>
            </a:r>
            <a:r>
              <a:rPr lang="en-US" sz="2200" dirty="0"/>
              <a:t>)</a:t>
            </a:r>
          </a:p>
          <a:p>
            <a:pPr lvl="1"/>
            <a:r>
              <a:rPr lang="en-US" sz="2200" dirty="0" err="1"/>
              <a:t>roofing_price</a:t>
            </a:r>
            <a:r>
              <a:rPr lang="en-US" sz="2200" dirty="0"/>
              <a:t>(</a:t>
            </a:r>
            <a:r>
              <a:rPr lang="en-US" sz="2200" dirty="0" err="1"/>
              <a:t>square_feet</a:t>
            </a:r>
            <a:r>
              <a:rPr lang="en-US" sz="2200" dirty="0"/>
              <a:t>, </a:t>
            </a:r>
            <a:r>
              <a:rPr lang="en-US" sz="2200" dirty="0" err="1"/>
              <a:t>unit_price</a:t>
            </a:r>
            <a:r>
              <a:rPr lang="en-US" sz="22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Benefits:</a:t>
            </a:r>
          </a:p>
          <a:p>
            <a:pPr lvl="1"/>
            <a:r>
              <a:rPr lang="en-US" dirty="0"/>
              <a:t>Automate the operations</a:t>
            </a:r>
          </a:p>
          <a:p>
            <a:pPr lvl="1"/>
            <a:r>
              <a:rPr lang="en-US" dirty="0"/>
              <a:t>Reusable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4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CB6F4E-B74A-7F48-940C-E7ED6C409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8A74E-FF99-F346-8751-53FDE604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2895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How to define a function?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BF7CA-A9E3-5E4D-94A3-5B4840CE5503}"/>
              </a:ext>
            </a:extLst>
          </p:cNvPr>
          <p:cNvSpPr txBox="1"/>
          <p:nvPr/>
        </p:nvSpPr>
        <p:spPr>
          <a:xfrm>
            <a:off x="1963785" y="3957726"/>
            <a:ext cx="6951615" cy="132343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</a:rPr>
              <a:t>def </a:t>
            </a:r>
            <a:r>
              <a:rPr lang="en-US" sz="2000" dirty="0" err="1">
                <a:latin typeface="Courier" charset="0"/>
              </a:rPr>
              <a:t>tips_calculator</a:t>
            </a:r>
            <a:r>
              <a:rPr lang="en-US" sz="2000" dirty="0">
                <a:latin typeface="Courier" charset="0"/>
              </a:rPr>
              <a:t>(</a:t>
            </a:r>
            <a:r>
              <a:rPr lang="en-US" sz="2000" dirty="0" err="1">
                <a:latin typeface="Courier" charset="0"/>
              </a:rPr>
              <a:t>meal_price</a:t>
            </a:r>
            <a:r>
              <a:rPr lang="en-US" sz="2000" dirty="0">
                <a:latin typeface="Courier" charset="0"/>
              </a:rPr>
              <a:t>, </a:t>
            </a:r>
            <a:r>
              <a:rPr lang="en-US" sz="2000" dirty="0" err="1">
                <a:latin typeface="Courier" charset="0"/>
              </a:rPr>
              <a:t>tips_rate</a:t>
            </a:r>
            <a:r>
              <a:rPr lang="en-US" sz="2000" dirty="0">
                <a:latin typeface="Courier" charset="0"/>
              </a:rPr>
              <a:t>):</a:t>
            </a:r>
            <a:endParaRPr lang="en-US" sz="2000" dirty="0">
              <a:latin typeface="Courier" charset="0"/>
              <a:sym typeface="Wingdings"/>
            </a:endParaRPr>
          </a:p>
          <a:p>
            <a:r>
              <a:rPr lang="en-US" sz="2000" dirty="0">
                <a:latin typeface="Courier" charset="0"/>
                <a:sym typeface="Wingdings"/>
              </a:rPr>
              <a:t>	</a:t>
            </a:r>
            <a:r>
              <a:rPr lang="en-US" sz="2000" dirty="0">
                <a:latin typeface="Courier" charset="0"/>
              </a:rPr>
              <a:t>tips = </a:t>
            </a:r>
            <a:r>
              <a:rPr lang="en-US" sz="2000" dirty="0" err="1">
                <a:latin typeface="Courier" charset="0"/>
              </a:rPr>
              <a:t>meal_price</a:t>
            </a:r>
            <a:r>
              <a:rPr lang="en-US" sz="2000" dirty="0">
                <a:latin typeface="Courier" charset="0"/>
              </a:rPr>
              <a:t> * </a:t>
            </a:r>
            <a:r>
              <a:rPr lang="en-US" sz="2000" dirty="0" err="1">
                <a:latin typeface="Courier" charset="0"/>
              </a:rPr>
              <a:t>tips_rate</a:t>
            </a:r>
            <a:endParaRPr lang="en-US" sz="2000" dirty="0">
              <a:latin typeface="Courier" charset="0"/>
            </a:endParaRPr>
          </a:p>
          <a:p>
            <a:r>
              <a:rPr lang="en-US" sz="2000" dirty="0">
                <a:latin typeface="Courier" charset="0"/>
              </a:rPr>
              <a:t>	return tips</a:t>
            </a:r>
          </a:p>
          <a:p>
            <a:endParaRPr lang="en-US" sz="2000" dirty="0">
              <a:latin typeface="Courier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40A6648-2819-8448-A702-C13D3F899F7D}"/>
              </a:ext>
            </a:extLst>
          </p:cNvPr>
          <p:cNvGrpSpPr/>
          <p:nvPr/>
        </p:nvGrpSpPr>
        <p:grpSpPr>
          <a:xfrm>
            <a:off x="22647" y="3879085"/>
            <a:ext cx="1939625" cy="461665"/>
            <a:chOff x="803576" y="4678740"/>
            <a:chExt cx="1939625" cy="46166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3AB07E2-4D53-644D-A675-BEBE0B098461}"/>
                </a:ext>
              </a:extLst>
            </p:cNvPr>
            <p:cNvSpPr txBox="1"/>
            <p:nvPr/>
          </p:nvSpPr>
          <p:spPr>
            <a:xfrm>
              <a:off x="803576" y="4678740"/>
              <a:ext cx="11448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header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263DB39-7234-8247-B183-F33265B609EA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4977965"/>
              <a:ext cx="838201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2BF1B5C-A6A3-AA43-8234-31928F899063}"/>
              </a:ext>
            </a:extLst>
          </p:cNvPr>
          <p:cNvGrpSpPr/>
          <p:nvPr/>
        </p:nvGrpSpPr>
        <p:grpSpPr>
          <a:xfrm>
            <a:off x="314419" y="4308693"/>
            <a:ext cx="2504982" cy="555748"/>
            <a:chOff x="1095322" y="5422852"/>
            <a:chExt cx="2504982" cy="55574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6D17F2A-4D9A-DD48-A2D4-3D559C01C738}"/>
                </a:ext>
              </a:extLst>
            </p:cNvPr>
            <p:cNvSpPr txBox="1"/>
            <p:nvPr/>
          </p:nvSpPr>
          <p:spPr>
            <a:xfrm>
              <a:off x="1095322" y="5422852"/>
              <a:ext cx="8531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body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A36A63E-4236-C64A-9C2C-7CED9161D3EF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5732117"/>
              <a:ext cx="1447801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eft Brace 9">
              <a:extLst>
                <a:ext uri="{FF2B5EF4-FFF2-40B4-BE49-F238E27FC236}">
                  <a16:creationId xmlns:a16="http://schemas.microsoft.com/office/drawing/2014/main" id="{83FC983D-7669-9042-BC66-36078DA3C200}"/>
                </a:ext>
              </a:extLst>
            </p:cNvPr>
            <p:cNvSpPr/>
            <p:nvPr/>
          </p:nvSpPr>
          <p:spPr>
            <a:xfrm>
              <a:off x="3448018" y="5438510"/>
              <a:ext cx="152286" cy="540090"/>
            </a:xfrm>
            <a:prstGeom prst="leftBrace">
              <a:avLst/>
            </a:prstGeom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16B10B5-F5F3-D4A6-7F9B-9AC2F38A2967}"/>
              </a:ext>
            </a:extLst>
          </p:cNvPr>
          <p:cNvGrpSpPr/>
          <p:nvPr/>
        </p:nvGrpSpPr>
        <p:grpSpPr>
          <a:xfrm>
            <a:off x="5571386" y="2736294"/>
            <a:ext cx="2496196" cy="1447591"/>
            <a:chOff x="801849" y="4749526"/>
            <a:chExt cx="1160104" cy="144759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36A540A-F406-CE6D-FEE1-08E247BB9791}"/>
                </a:ext>
              </a:extLst>
            </p:cNvPr>
            <p:cNvSpPr txBox="1"/>
            <p:nvPr/>
          </p:nvSpPr>
          <p:spPr>
            <a:xfrm>
              <a:off x="801849" y="4749526"/>
              <a:ext cx="11601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input parameters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98F3B486-0162-C97B-1122-3EA02DD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1382209" y="5411990"/>
              <a:ext cx="0" cy="785127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4D738A6-259D-8080-29DC-6E12A4D277D3}"/>
              </a:ext>
            </a:extLst>
          </p:cNvPr>
          <p:cNvGrpSpPr/>
          <p:nvPr/>
        </p:nvGrpSpPr>
        <p:grpSpPr>
          <a:xfrm>
            <a:off x="2937495" y="4960794"/>
            <a:ext cx="1965604" cy="982806"/>
            <a:chOff x="801849" y="4228385"/>
            <a:chExt cx="913511" cy="98280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B91B584-04FB-18CF-AEC4-038674572D6F}"/>
                </a:ext>
              </a:extLst>
            </p:cNvPr>
            <p:cNvSpPr txBox="1"/>
            <p:nvPr/>
          </p:nvSpPr>
          <p:spPr>
            <a:xfrm>
              <a:off x="801849" y="4749526"/>
              <a:ext cx="9135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return values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797E34F-CA3C-35A6-9206-B128672D2C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01103" y="4228385"/>
              <a:ext cx="0" cy="647764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E5B5F9B-D067-1637-52DC-4CB20374FF0A}"/>
              </a:ext>
            </a:extLst>
          </p:cNvPr>
          <p:cNvSpPr txBox="1"/>
          <p:nvPr/>
        </p:nvSpPr>
        <p:spPr>
          <a:xfrm>
            <a:off x="2362200" y="6144370"/>
            <a:ext cx="3967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Don’t forget the indentation!</a:t>
            </a:r>
          </a:p>
        </p:txBody>
      </p:sp>
    </p:spTree>
    <p:extLst>
      <p:ext uri="{BB962C8B-B14F-4D97-AF65-F5344CB8AC3E}">
        <p14:creationId xmlns:p14="http://schemas.microsoft.com/office/powerpoint/2010/main" val="98121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C4BBAF-6574-614E-B554-6B96D3C35626}"/>
              </a:ext>
            </a:extLst>
          </p:cNvPr>
          <p:cNvSpPr txBox="1"/>
          <p:nvPr/>
        </p:nvSpPr>
        <p:spPr>
          <a:xfrm>
            <a:off x="457200" y="2819400"/>
            <a:ext cx="8229600" cy="267765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</a:rPr>
              <a:t>def </a:t>
            </a:r>
            <a:r>
              <a:rPr lang="en-US" sz="2400" dirty="0" err="1">
                <a:latin typeface="Courier" charset="0"/>
              </a:rPr>
              <a:t>roofing_price</a:t>
            </a:r>
            <a:r>
              <a:rPr lang="en-US" sz="2400" dirty="0">
                <a:latin typeface="Courier" charset="0"/>
              </a:rPr>
              <a:t>(</a:t>
            </a:r>
            <a:r>
              <a:rPr lang="en-US" sz="2400" dirty="0" err="1">
                <a:latin typeface="Courier" charset="0"/>
              </a:rPr>
              <a:t>square_feet</a:t>
            </a:r>
            <a:r>
              <a:rPr lang="en-US" sz="2400" dirty="0">
                <a:latin typeface="Courier" charset="0"/>
              </a:rPr>
              <a:t>, </a:t>
            </a:r>
            <a:r>
              <a:rPr lang="en-US" sz="2400" dirty="0" err="1">
                <a:latin typeface="Courier" charset="0"/>
              </a:rPr>
              <a:t>unit_price</a:t>
            </a:r>
            <a:r>
              <a:rPr lang="en-US" sz="2400" dirty="0">
                <a:latin typeface="Courier" charset="0"/>
              </a:rPr>
              <a:t>):</a:t>
            </a:r>
            <a:endParaRPr lang="en-US" sz="2400" dirty="0">
              <a:latin typeface="Courier" charset="0"/>
              <a:sym typeface="Wingdings"/>
            </a:endParaRPr>
          </a:p>
          <a:p>
            <a:r>
              <a:rPr lang="en-US" sz="2400" dirty="0">
                <a:latin typeface="Courier" charset="0"/>
                <a:sym typeface="Wingdings"/>
              </a:rPr>
              <a:t>	</a:t>
            </a:r>
            <a:r>
              <a:rPr lang="en-US" sz="2400" dirty="0" err="1">
                <a:latin typeface="Courier" charset="0"/>
                <a:sym typeface="Wingdings"/>
              </a:rPr>
              <a:t>total_price</a:t>
            </a:r>
            <a:r>
              <a:rPr lang="en-US" sz="2400" dirty="0">
                <a:latin typeface="Courier" charset="0"/>
                <a:sym typeface="Wingdings"/>
              </a:rPr>
              <a:t> = </a:t>
            </a:r>
            <a:r>
              <a:rPr lang="en-US" sz="2400" dirty="0" err="1">
                <a:latin typeface="Courier" charset="0"/>
                <a:sym typeface="Wingdings"/>
              </a:rPr>
              <a:t>square_feet</a:t>
            </a:r>
            <a:r>
              <a:rPr lang="en-US" sz="2400" dirty="0">
                <a:latin typeface="Courier" charset="0"/>
                <a:sym typeface="Wingdings"/>
              </a:rPr>
              <a:t> * </a:t>
            </a:r>
            <a:r>
              <a:rPr lang="en-US" sz="2400" dirty="0" err="1">
                <a:latin typeface="Courier" charset="0"/>
                <a:sym typeface="Wingdings"/>
              </a:rPr>
              <a:t>unit_price</a:t>
            </a:r>
            <a:endParaRPr lang="en-US" sz="2400" dirty="0">
              <a:latin typeface="Courier" charset="0"/>
              <a:sym typeface="Wingdings"/>
            </a:endParaRPr>
          </a:p>
          <a:p>
            <a:r>
              <a:rPr lang="en-US" sz="2400" dirty="0">
                <a:latin typeface="Courier" charset="0"/>
                <a:sym typeface="Wingdings"/>
              </a:rPr>
              <a:t>     return </a:t>
            </a:r>
            <a:r>
              <a:rPr lang="en-US" sz="2400" dirty="0" err="1">
                <a:latin typeface="Courier" charset="0"/>
                <a:sym typeface="Wingdings"/>
              </a:rPr>
              <a:t>total_price</a:t>
            </a:r>
            <a:endParaRPr lang="en-US" sz="2400" dirty="0">
              <a:latin typeface="Courier" charset="0"/>
            </a:endParaRPr>
          </a:p>
          <a:p>
            <a:endParaRPr lang="en-US" sz="2400" dirty="0">
              <a:latin typeface="Courier" charset="0"/>
            </a:endParaRPr>
          </a:p>
          <a:p>
            <a:r>
              <a:rPr lang="en-US" sz="2400" dirty="0">
                <a:latin typeface="Courier" charset="0"/>
              </a:rPr>
              <a:t>price = </a:t>
            </a:r>
            <a:r>
              <a:rPr lang="en-US" sz="2400" dirty="0" err="1">
                <a:latin typeface="Courier" charset="0"/>
              </a:rPr>
              <a:t>roofing_price</a:t>
            </a:r>
            <a:r>
              <a:rPr lang="en-US" sz="2400" dirty="0">
                <a:latin typeface="Courier" charset="0"/>
              </a:rPr>
              <a:t>(2000, 10)</a:t>
            </a:r>
          </a:p>
          <a:p>
            <a:r>
              <a:rPr lang="en-US" sz="2400" dirty="0">
                <a:latin typeface="Courier" charset="0"/>
              </a:rPr>
              <a:t>print(”The estimated roofing price is ” + str(price)”)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990EE7-BF0A-B34F-AC13-B071865E6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5D9C2449-DB4C-BE46-021E-7515FB4A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2895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How to use or call a function?</a:t>
            </a:r>
          </a:p>
        </p:txBody>
      </p:sp>
    </p:spTree>
    <p:extLst>
      <p:ext uri="{BB962C8B-B14F-4D97-AF65-F5344CB8AC3E}">
        <p14:creationId xmlns:p14="http://schemas.microsoft.com/office/powerpoint/2010/main" val="100155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78024-7CDE-F14A-B0BB-DDB4A00EA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511E0-812F-BF45-A326-D23CB989F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Functions calls are expressions, i.e. they evaluate to a value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("47") evaluates to 47</a:t>
            </a:r>
          </a:p>
          <a:p>
            <a:pPr lvl="1"/>
            <a:r>
              <a:rPr lang="en-US" dirty="0" err="1"/>
              <a:t>str.isdigit</a:t>
            </a:r>
            <a:r>
              <a:rPr lang="en-US" dirty="0"/>
              <a:t>("hello") evaluates to False</a:t>
            </a:r>
          </a:p>
          <a:p>
            <a:pPr lvl="1"/>
            <a:r>
              <a:rPr lang="en-US" dirty="0"/>
              <a:t>input() evaluates to the string the user enters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We can store the value that an expression evaluates to in a variable </a:t>
            </a:r>
          </a:p>
          <a:p>
            <a:pPr lvl="1"/>
            <a:r>
              <a:rPr lang="en-US" dirty="0" err="1"/>
              <a:t>num</a:t>
            </a:r>
            <a:r>
              <a:rPr lang="en-US" dirty="0"/>
              <a:t> = </a:t>
            </a:r>
            <a:r>
              <a:rPr lang="en-US" dirty="0" err="1"/>
              <a:t>int</a:t>
            </a:r>
            <a:r>
              <a:rPr lang="en-US" dirty="0"/>
              <a:t>("47")</a:t>
            </a:r>
          </a:p>
          <a:p>
            <a:pPr lvl="1"/>
            <a:r>
              <a:rPr lang="en-US" dirty="0" err="1"/>
              <a:t>is_pos_int</a:t>
            </a:r>
            <a:r>
              <a:rPr lang="en-US" dirty="0"/>
              <a:t> = </a:t>
            </a:r>
            <a:r>
              <a:rPr lang="en-US" dirty="0" err="1"/>
              <a:t>str.isdigit</a:t>
            </a:r>
            <a:r>
              <a:rPr lang="en-US" dirty="0"/>
              <a:t>("hello")</a:t>
            </a:r>
          </a:p>
          <a:p>
            <a:pPr lvl="1"/>
            <a:r>
              <a:rPr lang="en-US" dirty="0" err="1"/>
              <a:t>input_str</a:t>
            </a:r>
            <a:r>
              <a:rPr lang="en-US" dirty="0"/>
              <a:t> = input()</a:t>
            </a:r>
          </a:p>
          <a:p>
            <a:pPr lvl="1"/>
            <a:endParaRPr lang="en-US" dirty="0"/>
          </a:p>
          <a:p>
            <a:r>
              <a:rPr lang="en-US" dirty="0"/>
              <a:t>keyword </a:t>
            </a:r>
            <a:r>
              <a:rPr lang="en-US" b="1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/>
              <a:t> defines a value for the function to evaluate to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7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575A0-7B33-949A-C91E-F4828A14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A040-D304-2172-69BF-B9E2D223B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that takes in two numbers as input, e.g., num1 and num2, and then return the average value of these two numbers. Practice to call/use this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Define a function that takes in two numbers as input, e.g., num1 and num2, and then return the absolute value of deducting num1 by num2 (e.g., |num1 – num2|). Practice to call/use this function.</a:t>
            </a:r>
          </a:p>
        </p:txBody>
      </p:sp>
    </p:spTree>
    <p:extLst>
      <p:ext uri="{BB962C8B-B14F-4D97-AF65-F5344CB8AC3E}">
        <p14:creationId xmlns:p14="http://schemas.microsoft.com/office/powerpoint/2010/main" val="3052186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CB6F4E-B74A-7F48-940C-E7ED6C409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8A74E-FF99-F346-8751-53FDE604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A function is a named sequence of instructions that performs some useful operation</a:t>
            </a:r>
          </a:p>
          <a:p>
            <a:endParaRPr lang="en-US" sz="2600" dirty="0"/>
          </a:p>
          <a:p>
            <a:r>
              <a:rPr lang="en-US" sz="2600" dirty="0"/>
              <a:t>When you call a function, the sequence of instructions executes.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dirty="0"/>
              <a:t>A function call is an expression (it evaluates to a value)</a:t>
            </a:r>
          </a:p>
          <a:p>
            <a:endParaRPr lang="en-US" sz="2600" dirty="0"/>
          </a:p>
          <a:p>
            <a:r>
              <a:rPr lang="en-US" sz="2600" dirty="0"/>
              <a:t>How can you define your own functions?</a:t>
            </a:r>
          </a:p>
          <a:p>
            <a:r>
              <a:rPr lang="en-US" sz="2600" dirty="0"/>
              <a:t>How do you use (call) your own functions?</a:t>
            </a:r>
          </a:p>
          <a:p>
            <a:r>
              <a:rPr lang="en-US" sz="2600" dirty="0"/>
              <a:t>When should you define a function?</a:t>
            </a:r>
          </a:p>
          <a:p>
            <a:pPr lvl="1"/>
            <a:r>
              <a:rPr lang="en-US" sz="2400" dirty="0"/>
              <a:t>There's some useful operation that you want to do over and over and over</a:t>
            </a:r>
          </a:p>
          <a:p>
            <a:endParaRPr lang="en-US" sz="2600" dirty="0"/>
          </a:p>
          <a:p>
            <a:pPr lvl="1"/>
            <a:endParaRPr lang="en-US" sz="2200" dirty="0"/>
          </a:p>
          <a:p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7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FB826-7FB4-774C-BB16-3B784758C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F01AE-D7F9-9146-B03B-01F1C422F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function immediately terminates ("returns") when a return statement is executed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a function terminates without executing a return statement, it evaluates to the default value None (type is </a:t>
            </a:r>
            <a:r>
              <a:rPr lang="en-US" dirty="0" err="1"/>
              <a:t>NoneType</a:t>
            </a:r>
            <a:r>
              <a:rPr lang="en-US" dirty="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5513E2-5DCC-7646-AD6E-53402E850508}"/>
              </a:ext>
            </a:extLst>
          </p:cNvPr>
          <p:cNvSpPr txBox="1"/>
          <p:nvPr/>
        </p:nvSpPr>
        <p:spPr>
          <a:xfrm>
            <a:off x="1295400" y="5260549"/>
            <a:ext cx="70104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tips_calculator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meal_price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tips_rate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tips =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meal_price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tips_rate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tips_calculator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(20, 0.18))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F2CF5-3045-8CE0-F226-1C02D360CFCB}"/>
              </a:ext>
            </a:extLst>
          </p:cNvPr>
          <p:cNvSpPr txBox="1"/>
          <p:nvPr/>
        </p:nvSpPr>
        <p:spPr>
          <a:xfrm>
            <a:off x="1285741" y="2667000"/>
            <a:ext cx="70104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def add(num1, num2):</a:t>
            </a:r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result = 0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return result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result = num1 + num2</a:t>
            </a:r>
          </a:p>
        </p:txBody>
      </p:sp>
    </p:spTree>
    <p:extLst>
      <p:ext uri="{BB962C8B-B14F-4D97-AF65-F5344CB8AC3E}">
        <p14:creationId xmlns:p14="http://schemas.microsoft.com/office/powerpoint/2010/main" val="120397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10088</TotalTime>
  <Words>728</Words>
  <Application>Microsoft Macintosh PowerPoint</Application>
  <PresentationFormat>On-screen Show (4:3)</PresentationFormat>
  <Paragraphs>125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Consolas</vt:lpstr>
      <vt:lpstr>Courier</vt:lpstr>
      <vt:lpstr>Courier New</vt:lpstr>
      <vt:lpstr>Clarity</vt:lpstr>
      <vt:lpstr>Lecture 6: Functions</vt:lpstr>
      <vt:lpstr>Review: Expressions</vt:lpstr>
      <vt:lpstr>Functions</vt:lpstr>
      <vt:lpstr>Defining Functions</vt:lpstr>
      <vt:lpstr>Calling Functions</vt:lpstr>
      <vt:lpstr>Function Evaluation</vt:lpstr>
      <vt:lpstr>Exercise</vt:lpstr>
      <vt:lpstr>Functions Summary</vt:lpstr>
      <vt:lpstr>Revisit return</vt:lpstr>
      <vt:lpstr>More about return</vt:lpstr>
      <vt:lpstr>Exercise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333</cp:revision>
  <cp:lastPrinted>2019-09-18T23:35:11Z</cp:lastPrinted>
  <dcterms:created xsi:type="dcterms:W3CDTF">2018-09-03T23:44:07Z</dcterms:created>
  <dcterms:modified xsi:type="dcterms:W3CDTF">2023-09-19T21:54:15Z</dcterms:modified>
</cp:coreProperties>
</file>