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332" r:id="rId3"/>
    <p:sldId id="333" r:id="rId4"/>
    <p:sldId id="358" r:id="rId5"/>
    <p:sldId id="360" r:id="rId6"/>
    <p:sldId id="331" r:id="rId7"/>
    <p:sldId id="359" r:id="rId8"/>
    <p:sldId id="365" r:id="rId9"/>
    <p:sldId id="346" r:id="rId10"/>
    <p:sldId id="3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4" autoAdjust="0"/>
    <p:restoredTop sz="86831" autoAdjust="0"/>
  </p:normalViewPr>
  <p:slideViewPr>
    <p:cSldViewPr>
      <p:cViewPr varScale="1">
        <p:scale>
          <a:sx n="105" d="100"/>
          <a:sy n="105" d="100"/>
        </p:scale>
        <p:origin x="173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9/18/23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9/18/23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Example: printing sequence of squares (on board)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9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some examples of </a:t>
            </a:r>
            <a:r>
              <a:rPr lang="en-US" dirty="0" err="1"/>
              <a:t>str.isdigit</a:t>
            </a:r>
            <a:r>
              <a:rPr lang="en-US" dirty="0"/>
              <a:t>: 1.25, -10, </a:t>
            </a:r>
            <a:r>
              <a:rPr lang="en-US" dirty="0" err="1"/>
              <a:t>abc</a:t>
            </a:r>
            <a:r>
              <a:rPr lang="en-US"/>
              <a:t>, 47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320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version with non-negative, then with strictly positive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21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9/18/23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79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a refresher on the for loop version first, then translate to a while loop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9/18/23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800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9/18/23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8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9/18/23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51P			       	    September 18, 2023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Lecture 5: While Loops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08066-31E3-A57C-4A17-27BA6D8FE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Bonus Exercise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A66E213-C0CC-312C-FC58-98FB057890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Write a program that asks the user for a positive integer and then prints the value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+…+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A66E213-C0CC-312C-FC58-98FB057890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35" t="-1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9047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B19AE-B199-9C47-A62E-486AD27D8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for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7A80C-B4F7-E243-B54E-BAD224CE9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want some set of statements to execute repeatedly . . . once for each element in a sequence.</a:t>
            </a:r>
          </a:p>
          <a:p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392206F-295D-7E4D-886B-0913B9A205B5}"/>
              </a:ext>
            </a:extLst>
          </p:cNvPr>
          <p:cNvGrpSpPr/>
          <p:nvPr/>
        </p:nvGrpSpPr>
        <p:grpSpPr>
          <a:xfrm>
            <a:off x="1752600" y="3048000"/>
            <a:ext cx="8229600" cy="1981200"/>
            <a:chOff x="457200" y="3048000"/>
            <a:chExt cx="8229600" cy="1981200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7D079521-5C64-F840-8B43-78D50D5B2A7B}"/>
                </a:ext>
              </a:extLst>
            </p:cNvPr>
            <p:cNvSpPr txBox="1">
              <a:spLocks/>
            </p:cNvSpPr>
            <p:nvPr/>
          </p:nvSpPr>
          <p:spPr>
            <a:xfrm>
              <a:off x="457200" y="3048000"/>
              <a:ext cx="8229600" cy="19812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18288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73152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90000"/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0584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88720" indent="-13716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37160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55448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r>
                <a:rPr lang="en-US" dirty="0">
                  <a:latin typeface="Consolas" charset="0"/>
                  <a:ea typeface="Consolas" charset="0"/>
                  <a:cs typeface="Consolas" charset="0"/>
                </a:rPr>
                <a:t>for &lt;</a:t>
              </a:r>
              <a:r>
                <a:rPr lang="en-US" dirty="0" err="1">
                  <a:latin typeface="Consolas" charset="0"/>
                  <a:ea typeface="Consolas" charset="0"/>
                  <a:cs typeface="Consolas" charset="0"/>
                </a:rPr>
                <a:t>var</a:t>
              </a:r>
              <a:r>
                <a:rPr lang="en-US" dirty="0">
                  <a:latin typeface="Consolas" charset="0"/>
                  <a:ea typeface="Consolas" charset="0"/>
                  <a:cs typeface="Consolas" charset="0"/>
                </a:rPr>
                <a:t>&gt; in &lt;sequence&gt;:</a:t>
              </a:r>
            </a:p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r>
                <a:rPr lang="en-US" dirty="0">
                  <a:latin typeface="Consolas" charset="0"/>
                  <a:ea typeface="Consolas" charset="0"/>
                  <a:cs typeface="Consolas" charset="0"/>
                </a:rPr>
                <a:t>   </a:t>
              </a:r>
            </a:p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endParaRPr lang="en-US" dirty="0">
                <a:latin typeface="Consolas" charset="0"/>
                <a:ea typeface="Consolas" charset="0"/>
                <a:cs typeface="Consolas" charset="0"/>
              </a:endParaRPr>
            </a:p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endParaRPr lang="en-US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A68F9D1-7CA6-C841-926C-4D37DC9AFA09}"/>
                </a:ext>
              </a:extLst>
            </p:cNvPr>
            <p:cNvSpPr/>
            <p:nvPr/>
          </p:nvSpPr>
          <p:spPr>
            <a:xfrm>
              <a:off x="1066800" y="3505200"/>
              <a:ext cx="3581400" cy="990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Code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852A181-6112-064B-BB7E-9CD0F543A42A}"/>
              </a:ext>
            </a:extLst>
          </p:cNvPr>
          <p:cNvGrpSpPr/>
          <p:nvPr/>
        </p:nvGrpSpPr>
        <p:grpSpPr>
          <a:xfrm>
            <a:off x="1426086" y="4572000"/>
            <a:ext cx="1338828" cy="841713"/>
            <a:chOff x="130686" y="4572000"/>
            <a:chExt cx="1338828" cy="841713"/>
          </a:xfrm>
        </p:grpSpPr>
        <p:sp>
          <p:nvSpPr>
            <p:cNvPr id="11" name="Left Brace 10">
              <a:extLst>
                <a:ext uri="{FF2B5EF4-FFF2-40B4-BE49-F238E27FC236}">
                  <a16:creationId xmlns:a16="http://schemas.microsoft.com/office/drawing/2014/main" id="{75B9710C-600D-F841-925A-4CCB2D9E5B67}"/>
                </a:ext>
              </a:extLst>
            </p:cNvPr>
            <p:cNvSpPr/>
            <p:nvPr/>
          </p:nvSpPr>
          <p:spPr>
            <a:xfrm rot="16200000">
              <a:off x="685800" y="4419600"/>
              <a:ext cx="228600" cy="533400"/>
            </a:xfrm>
            <a:prstGeom prst="leftBrac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2678132-66EA-C941-86B1-22CFF3BE12FA}"/>
                </a:ext>
              </a:extLst>
            </p:cNvPr>
            <p:cNvSpPr txBox="1"/>
            <p:nvPr/>
          </p:nvSpPr>
          <p:spPr>
            <a:xfrm>
              <a:off x="130686" y="4767382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whitespace</a:t>
              </a:r>
            </a:p>
            <a:p>
              <a:pPr algn="ctr"/>
              <a:r>
                <a:rPr lang="en-US" dirty="0"/>
                <a:t>matters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953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0AA45-DBFF-6C4B-8CA0-EB8A4FFF7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2128E-3699-014A-9BFA-413EA8477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828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What if we wanted a program that asks the user for a positive number and keeps asking until the user enters a positive int, then prints "Thanks!"</a:t>
            </a:r>
          </a:p>
          <a:p>
            <a:endParaRPr lang="en-US" dirty="0"/>
          </a:p>
          <a:p>
            <a:r>
              <a:rPr lang="en-US" dirty="0"/>
              <a:t>Example run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BC709B-41DA-C04A-9DEB-1EC0D6CAF408}"/>
              </a:ext>
            </a:extLst>
          </p:cNvPr>
          <p:cNvSpPr txBox="1">
            <a:spLocks/>
          </p:cNvSpPr>
          <p:nvPr/>
        </p:nvSpPr>
        <p:spPr>
          <a:xfrm>
            <a:off x="952500" y="3396712"/>
            <a:ext cx="7239000" cy="3352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what's your favorite positive int?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-10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That's not a positive int! Try again: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hello</a:t>
            </a:r>
          </a:p>
          <a:p>
            <a:pPr marL="0" indent="0"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That's not a positive int! Try again: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13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Thanks!</a:t>
            </a:r>
          </a:p>
          <a:p>
            <a:pPr marL="0" indent="0">
              <a:buFont typeface="Arial"/>
              <a:buNone/>
            </a:pPr>
            <a:endParaRPr lang="en-US" sz="2400" dirty="0">
              <a:latin typeface="Courier" charset="0"/>
              <a:ea typeface="Courier" charset="0"/>
              <a:cs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006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B19AE-B199-9C47-A62E-486AD27D8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7A80C-B4F7-E243-B54E-BAD224CE9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want some set of statements to execute repeatedly . . . until some stopping criteria is met.</a:t>
            </a:r>
          </a:p>
          <a:p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392206F-295D-7E4D-886B-0913B9A205B5}"/>
              </a:ext>
            </a:extLst>
          </p:cNvPr>
          <p:cNvGrpSpPr/>
          <p:nvPr/>
        </p:nvGrpSpPr>
        <p:grpSpPr>
          <a:xfrm>
            <a:off x="457200" y="3048000"/>
            <a:ext cx="8229600" cy="1981200"/>
            <a:chOff x="457200" y="3048000"/>
            <a:chExt cx="8229600" cy="1981200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7D079521-5C64-F840-8B43-78D50D5B2A7B}"/>
                </a:ext>
              </a:extLst>
            </p:cNvPr>
            <p:cNvSpPr txBox="1">
              <a:spLocks/>
            </p:cNvSpPr>
            <p:nvPr/>
          </p:nvSpPr>
          <p:spPr>
            <a:xfrm>
              <a:off x="457200" y="3048000"/>
              <a:ext cx="8229600" cy="19812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18288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85000"/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73152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90000"/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0584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88720" indent="-13716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37160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55448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r>
                <a:rPr lang="en-US" dirty="0">
                  <a:latin typeface="Consolas" charset="0"/>
                  <a:ea typeface="Consolas" charset="0"/>
                  <a:cs typeface="Consolas" charset="0"/>
                </a:rPr>
                <a:t>while &lt;</a:t>
              </a:r>
              <a:r>
                <a:rPr lang="en-US" dirty="0" err="1">
                  <a:latin typeface="Consolas" charset="0"/>
                  <a:ea typeface="Consolas" charset="0"/>
                  <a:cs typeface="Consolas" charset="0"/>
                </a:rPr>
                <a:t>boolean</a:t>
              </a:r>
              <a:r>
                <a:rPr lang="en-US" dirty="0">
                  <a:latin typeface="Consolas" charset="0"/>
                  <a:ea typeface="Consolas" charset="0"/>
                  <a:cs typeface="Consolas" charset="0"/>
                </a:rPr>
                <a:t> expression&gt;:</a:t>
              </a:r>
            </a:p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endParaRPr lang="en-US" dirty="0">
                <a:latin typeface="Consolas" charset="0"/>
                <a:ea typeface="Consolas" charset="0"/>
                <a:cs typeface="Consolas" charset="0"/>
              </a:endParaRPr>
            </a:p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r>
                <a:rPr lang="en-US" dirty="0">
                  <a:latin typeface="Consolas" charset="0"/>
                  <a:ea typeface="Consolas" charset="0"/>
                  <a:cs typeface="Consolas" charset="0"/>
                </a:rPr>
                <a:t>   </a:t>
              </a:r>
            </a:p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endParaRPr lang="en-US" dirty="0">
                <a:latin typeface="Consolas" charset="0"/>
                <a:ea typeface="Consolas" charset="0"/>
                <a:cs typeface="Consolas" charset="0"/>
              </a:endParaRPr>
            </a:p>
            <a:p>
              <a:pPr marL="0" indent="0">
                <a:spcBef>
                  <a:spcPts val="0"/>
                </a:spcBef>
                <a:buClrTx/>
                <a:buSzTx/>
                <a:buFontTx/>
                <a:buNone/>
                <a:defRPr/>
              </a:pPr>
              <a:endParaRPr lang="en-US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A68F9D1-7CA6-C841-926C-4D37DC9AFA09}"/>
                </a:ext>
              </a:extLst>
            </p:cNvPr>
            <p:cNvSpPr/>
            <p:nvPr/>
          </p:nvSpPr>
          <p:spPr>
            <a:xfrm>
              <a:off x="1066800" y="3505200"/>
              <a:ext cx="3581400" cy="990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Code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B5C48C0-117A-FB4D-A245-47DD1E71F097}"/>
              </a:ext>
            </a:extLst>
          </p:cNvPr>
          <p:cNvGrpSpPr/>
          <p:nvPr/>
        </p:nvGrpSpPr>
        <p:grpSpPr>
          <a:xfrm>
            <a:off x="1600200" y="3429000"/>
            <a:ext cx="6809238" cy="1269155"/>
            <a:chOff x="1600200" y="1981200"/>
            <a:chExt cx="6809238" cy="1269155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B72097F-7072-B145-A13F-5C0EB3EA1917}"/>
                </a:ext>
              </a:extLst>
            </p:cNvPr>
            <p:cNvSpPr txBox="1"/>
            <p:nvPr/>
          </p:nvSpPr>
          <p:spPr>
            <a:xfrm>
              <a:off x="5801032" y="2050026"/>
              <a:ext cx="2608406" cy="1200329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/>
                <a:t>True</a:t>
              </a:r>
            </a:p>
            <a:p>
              <a:r>
                <a:rPr lang="en-US" dirty="0"/>
                <a:t>x &lt; 5</a:t>
              </a:r>
            </a:p>
            <a:p>
              <a:r>
                <a:rPr lang="en-US" dirty="0"/>
                <a:t>(x &lt; 0) or (x &gt; 1000000)</a:t>
              </a:r>
            </a:p>
            <a:p>
              <a:r>
                <a:rPr lang="en-US" dirty="0"/>
                <a:t>not </a:t>
              </a:r>
              <a:r>
                <a:rPr lang="en-US" dirty="0" err="1"/>
                <a:t>str.isdigit</a:t>
              </a:r>
              <a:r>
                <a:rPr lang="en-US" dirty="0"/>
                <a:t>(x)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E5B2A35-A3D4-F548-9B0C-994936ED0294}"/>
                </a:ext>
              </a:extLst>
            </p:cNvPr>
            <p:cNvCxnSpPr/>
            <p:nvPr/>
          </p:nvCxnSpPr>
          <p:spPr>
            <a:xfrm>
              <a:off x="1600200" y="1981200"/>
              <a:ext cx="3276600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B07CBF9-C5FC-DB4D-BFDD-9DFFBA39EC6E}"/>
                </a:ext>
              </a:extLst>
            </p:cNvPr>
            <p:cNvCxnSpPr/>
            <p:nvPr/>
          </p:nvCxnSpPr>
          <p:spPr>
            <a:xfrm>
              <a:off x="3124200" y="1981200"/>
              <a:ext cx="2667000" cy="57150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852A181-6112-064B-BB7E-9CD0F543A42A}"/>
              </a:ext>
            </a:extLst>
          </p:cNvPr>
          <p:cNvGrpSpPr/>
          <p:nvPr/>
        </p:nvGrpSpPr>
        <p:grpSpPr>
          <a:xfrm>
            <a:off x="130686" y="4572000"/>
            <a:ext cx="1338828" cy="841713"/>
            <a:chOff x="130686" y="4572000"/>
            <a:chExt cx="1338828" cy="841713"/>
          </a:xfrm>
        </p:grpSpPr>
        <p:sp>
          <p:nvSpPr>
            <p:cNvPr id="11" name="Left Brace 10">
              <a:extLst>
                <a:ext uri="{FF2B5EF4-FFF2-40B4-BE49-F238E27FC236}">
                  <a16:creationId xmlns:a16="http://schemas.microsoft.com/office/drawing/2014/main" id="{75B9710C-600D-F841-925A-4CCB2D9E5B67}"/>
                </a:ext>
              </a:extLst>
            </p:cNvPr>
            <p:cNvSpPr/>
            <p:nvPr/>
          </p:nvSpPr>
          <p:spPr>
            <a:xfrm rot="16200000">
              <a:off x="685800" y="4419600"/>
              <a:ext cx="228600" cy="533400"/>
            </a:xfrm>
            <a:prstGeom prst="leftBrac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2678132-66EA-C941-86B1-22CFF3BE12FA}"/>
                </a:ext>
              </a:extLst>
            </p:cNvPr>
            <p:cNvSpPr txBox="1"/>
            <p:nvPr/>
          </p:nvSpPr>
          <p:spPr>
            <a:xfrm>
              <a:off x="130686" y="4767382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whitespace</a:t>
              </a:r>
            </a:p>
            <a:p>
              <a:pPr algn="ctr"/>
              <a:r>
                <a:rPr lang="en-US" dirty="0"/>
                <a:t>matters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7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0AA45-DBFF-6C4B-8CA0-EB8A4FFF7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2128E-3699-014A-9BFA-413EA8477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828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Write a program that asks the user for a positive number and keeps asking until the user enters a positive </a:t>
            </a:r>
            <a:r>
              <a:rPr lang="en-US" dirty="0" err="1"/>
              <a:t>int</a:t>
            </a:r>
            <a:r>
              <a:rPr lang="en-US" dirty="0"/>
              <a:t>, then prints "Thanks!"</a:t>
            </a:r>
          </a:p>
          <a:p>
            <a:endParaRPr lang="en-US" dirty="0"/>
          </a:p>
          <a:p>
            <a:r>
              <a:rPr lang="en-US" dirty="0"/>
              <a:t>Example run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BC709B-41DA-C04A-9DEB-1EC0D6CAF408}"/>
              </a:ext>
            </a:extLst>
          </p:cNvPr>
          <p:cNvSpPr txBox="1">
            <a:spLocks/>
          </p:cNvSpPr>
          <p:nvPr/>
        </p:nvSpPr>
        <p:spPr>
          <a:xfrm>
            <a:off x="952500" y="3396712"/>
            <a:ext cx="7239000" cy="3352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Enter a positive integer: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-10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That's not a positive integer! Try again: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hello</a:t>
            </a:r>
          </a:p>
          <a:p>
            <a:pPr marL="0" indent="0"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That's not a positive integer! Try again: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13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Thanks!</a:t>
            </a:r>
          </a:p>
          <a:p>
            <a:pPr marL="0" indent="0">
              <a:buFont typeface="Arial"/>
              <a:buNone/>
            </a:pPr>
            <a:endParaRPr lang="en-US" sz="2400" dirty="0">
              <a:latin typeface="Courier" charset="0"/>
              <a:ea typeface="Courier" charset="0"/>
              <a:cs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815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6AD24-6F62-6447-86AB-9E9526A9B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8096D-D333-294C-9863-C1B88F36D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52600"/>
            <a:ext cx="8382000" cy="16764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Write a program that prompts user for a password, repeating until the correct password is entered, then prints "Login Successful".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Assume that the correct password is "123456"</a:t>
            </a:r>
          </a:p>
        </p:txBody>
      </p:sp>
    </p:spTree>
    <p:extLst>
      <p:ext uri="{BB962C8B-B14F-4D97-AF65-F5344CB8AC3E}">
        <p14:creationId xmlns:p14="http://schemas.microsoft.com/office/powerpoint/2010/main" val="1676811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F8B30-C037-AB46-91DA-5116D333D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	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354F8C-3D34-8243-91EB-A898A9646DBE}"/>
              </a:ext>
            </a:extLst>
          </p:cNvPr>
          <p:cNvSpPr txBox="1">
            <a:spLocks/>
          </p:cNvSpPr>
          <p:nvPr/>
        </p:nvSpPr>
        <p:spPr>
          <a:xfrm>
            <a:off x="457200" y="5274391"/>
            <a:ext cx="8229600" cy="1644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9FF1301-7C7F-4D4A-A49C-AD7EC835120F}"/>
              </a:ext>
            </a:extLst>
          </p:cNvPr>
          <p:cNvSpPr txBox="1">
            <a:spLocks/>
          </p:cNvSpPr>
          <p:nvPr/>
        </p:nvSpPr>
        <p:spPr>
          <a:xfrm>
            <a:off x="476250" y="1547812"/>
            <a:ext cx="8229600" cy="2667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Write a program that asks the user for a positive integer and then counts down from that value to </a:t>
            </a:r>
            <a:r>
              <a:rPr lang="en-US" sz="2400" dirty="0">
                <a:latin typeface="Courier" pitchFamily="2" charset="0"/>
              </a:rPr>
              <a:t>1</a:t>
            </a:r>
            <a:r>
              <a:rPr lang="en-US" sz="2400" dirty="0"/>
              <a:t> (all on one line!) and then prints "GO!" on the next line.  For example, if the user enters 5, it should print: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400" dirty="0">
                <a:latin typeface="Courier" pitchFamily="2" charset="0"/>
              </a:rPr>
              <a:t>5, 4, 3, 2, 1</a:t>
            </a:r>
          </a:p>
          <a:p>
            <a:pPr marL="0" indent="0">
              <a:buNone/>
            </a:pPr>
            <a:r>
              <a:rPr lang="en-US" sz="2400" dirty="0">
                <a:latin typeface="Courier" pitchFamily="2" charset="0"/>
              </a:rPr>
              <a:t>GO!</a:t>
            </a:r>
          </a:p>
        </p:txBody>
      </p:sp>
    </p:spTree>
    <p:extLst>
      <p:ext uri="{BB962C8B-B14F-4D97-AF65-F5344CB8AC3E}">
        <p14:creationId xmlns:p14="http://schemas.microsoft.com/office/powerpoint/2010/main" val="3202512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838E8-6EDA-6916-4384-5F8F3DA11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04A8C-2F60-AA2B-F036-B0961CDB9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a while loop, write a program that asks the user for word and a number, then prints the word followed by ! that many times, each on its own line.  For example: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844EAC8-DFC4-3D2D-8F0F-866BE8998E06}"/>
              </a:ext>
            </a:extLst>
          </p:cNvPr>
          <p:cNvSpPr txBox="1">
            <a:spLocks/>
          </p:cNvSpPr>
          <p:nvPr/>
        </p:nvSpPr>
        <p:spPr>
          <a:xfrm>
            <a:off x="2182812" y="2951164"/>
            <a:ext cx="4778376" cy="360203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Enter a word: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5"/>
                </a:solidFill>
              </a:rPr>
              <a:t>	</a:t>
            </a:r>
            <a:r>
              <a:rPr lang="en-US" sz="2800" dirty="0">
                <a:solidFill>
                  <a:schemeClr val="accent2"/>
                </a:solidFill>
              </a:rPr>
              <a:t>happy</a:t>
            </a:r>
          </a:p>
          <a:p>
            <a:pPr marL="0" indent="0">
              <a:buNone/>
            </a:pPr>
            <a:r>
              <a:rPr lang="en-US" sz="2800" dirty="0"/>
              <a:t>Enter a pos int: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chemeClr val="accent2"/>
                </a:solidFill>
              </a:rPr>
              <a:t>3</a:t>
            </a:r>
            <a:endParaRPr lang="en-US" sz="1200" dirty="0"/>
          </a:p>
          <a:p>
            <a:pPr marL="0" indent="0">
              <a:buNone/>
            </a:pPr>
            <a:r>
              <a:rPr lang="en-US" sz="2800" dirty="0"/>
              <a:t>happy!</a:t>
            </a:r>
          </a:p>
          <a:p>
            <a:pPr marL="0" indent="0">
              <a:buNone/>
            </a:pPr>
            <a:r>
              <a:rPr lang="en-US" sz="2800" dirty="0"/>
              <a:t>happy! </a:t>
            </a:r>
          </a:p>
          <a:p>
            <a:pPr marL="0" indent="0">
              <a:buNone/>
            </a:pPr>
            <a:r>
              <a:rPr lang="en-US" sz="2800" dirty="0"/>
              <a:t>happy!</a:t>
            </a:r>
          </a:p>
        </p:txBody>
      </p:sp>
    </p:spTree>
    <p:extLst>
      <p:ext uri="{BB962C8B-B14F-4D97-AF65-F5344CB8AC3E}">
        <p14:creationId xmlns:p14="http://schemas.microsoft.com/office/powerpoint/2010/main" val="1823176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AC7D5-0905-B048-B9BD-A24116F9F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8EABC-CA34-A040-8419-F58F59B03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Write a program that asks the user for a positive integer and then prints the sum of the odd values between 1 and n.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For example, if the user enters 5, it would print 9 (since 1 + 3 + 5 == 9)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8722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Exam">
      <a:dk1>
        <a:sysClr val="windowText" lastClr="000000"/>
      </a:dk1>
      <a:lt1>
        <a:sysClr val="window" lastClr="FFFFFF"/>
      </a:lt1>
      <a:dk2>
        <a:srgbClr val="000000"/>
      </a:dk2>
      <a:lt2>
        <a:srgbClr val="A5A5A5"/>
      </a:lt2>
      <a:accent1>
        <a:srgbClr val="A5A5A5"/>
      </a:accent1>
      <a:accent2>
        <a:srgbClr val="0070C0"/>
      </a:accent2>
      <a:accent3>
        <a:srgbClr val="00B050"/>
      </a:accent3>
      <a:accent4>
        <a:srgbClr val="FF0000"/>
      </a:accent4>
      <a:accent5>
        <a:srgbClr val="FFFFFF"/>
      </a:accent5>
      <a:accent6>
        <a:srgbClr val="FFFFFF"/>
      </a:accent6>
      <a:hlink>
        <a:srgbClr val="0070C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495FFB3-5D92-074E-B89D-542AE82BF1BE}" vid="{19B8E867-9DEE-184C-A40C-B4D7506C62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5354</TotalTime>
  <Words>520</Words>
  <Application>Microsoft Macintosh PowerPoint</Application>
  <PresentationFormat>On-screen Show (4:3)</PresentationFormat>
  <Paragraphs>77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 Math</vt:lpstr>
      <vt:lpstr>Consolas</vt:lpstr>
      <vt:lpstr>Courier</vt:lpstr>
      <vt:lpstr>Clarity</vt:lpstr>
      <vt:lpstr>Lecture 5: While Loops</vt:lpstr>
      <vt:lpstr>Review: for loops</vt:lpstr>
      <vt:lpstr>What about…</vt:lpstr>
      <vt:lpstr>while loops</vt:lpstr>
      <vt:lpstr>Example</vt:lpstr>
      <vt:lpstr>Exercise</vt:lpstr>
      <vt:lpstr>Example </vt:lpstr>
      <vt:lpstr>Exercise</vt:lpstr>
      <vt:lpstr>Exercise</vt:lpstr>
      <vt:lpstr>Bonus 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Eleanor Birrell</dc:creator>
  <cp:lastModifiedBy>Eleanor Birrell</cp:lastModifiedBy>
  <cp:revision>78</cp:revision>
  <cp:lastPrinted>2019-09-11T20:47:48Z</cp:lastPrinted>
  <dcterms:created xsi:type="dcterms:W3CDTF">2019-09-08T23:14:20Z</dcterms:created>
  <dcterms:modified xsi:type="dcterms:W3CDTF">2023-09-19T00:49:47Z</dcterms:modified>
</cp:coreProperties>
</file>