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332" r:id="rId3"/>
    <p:sldId id="342" r:id="rId4"/>
    <p:sldId id="359" r:id="rId5"/>
    <p:sldId id="362" r:id="rId6"/>
    <p:sldId id="363" r:id="rId7"/>
    <p:sldId id="361" r:id="rId8"/>
    <p:sldId id="364" r:id="rId9"/>
    <p:sldId id="365" r:id="rId1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37" autoAdjust="0"/>
    <p:restoredTop sz="88889" autoAdjust="0"/>
  </p:normalViewPr>
  <p:slideViewPr>
    <p:cSldViewPr>
      <p:cViewPr varScale="1">
        <p:scale>
          <a:sx n="108" d="100"/>
          <a:sy n="108" d="100"/>
        </p:scale>
        <p:origin x="163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9/13/23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9/13/23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30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Example: printing sequence of squares (on board)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9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3815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solve on board (sequence, range, variable, rest of code)</a:t>
            </a:r>
          </a:p>
          <a:p>
            <a:r>
              <a:rPr lang="en-US" dirty="0"/>
              <a:t>run through line-by-line what would happen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9/13/23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3335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0701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205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9/13/23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8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9/13/23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/>
          </a:bodyPr>
          <a:lstStyle/>
          <a:p>
            <a:r>
              <a:rPr lang="en-US" dirty="0"/>
              <a:t>CS 51P				    September 13, 2023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92375"/>
            <a:ext cx="8001000" cy="631825"/>
          </a:xfrm>
        </p:spPr>
        <p:txBody>
          <a:bodyPr>
            <a:normAutofit fontScale="90000"/>
          </a:bodyPr>
          <a:lstStyle/>
          <a:p>
            <a:r>
              <a:rPr lang="en-US" sz="4000"/>
              <a:t>Lecture </a:t>
            </a:r>
            <a:r>
              <a:rPr lang="en-US"/>
              <a:t>4</a:t>
            </a:r>
            <a:r>
              <a:rPr lang="en-US" sz="4000"/>
              <a:t>: </a:t>
            </a:r>
            <a:r>
              <a:rPr lang="en-US" sz="4000" dirty="0"/>
              <a:t>For </a:t>
            </a:r>
            <a:r>
              <a:rPr lang="en-US" dirty="0"/>
              <a:t>L</a:t>
            </a:r>
            <a:r>
              <a:rPr lang="en-US" sz="4000" dirty="0"/>
              <a:t>oops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B19AE-B199-9C47-A62E-486AD27D8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Time: for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7A80C-B4F7-E243-B54E-BAD224CE9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want some set of statements to execute repeatedly . . . once for each element in a sequence.</a:t>
            </a:r>
          </a:p>
          <a:p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392206F-295D-7E4D-886B-0913B9A205B5}"/>
              </a:ext>
            </a:extLst>
          </p:cNvPr>
          <p:cNvGrpSpPr/>
          <p:nvPr/>
        </p:nvGrpSpPr>
        <p:grpSpPr>
          <a:xfrm>
            <a:off x="1752600" y="3048000"/>
            <a:ext cx="8229600" cy="1981200"/>
            <a:chOff x="457200" y="3048000"/>
            <a:chExt cx="8229600" cy="1981200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7D079521-5C64-F840-8B43-78D50D5B2A7B}"/>
                </a:ext>
              </a:extLst>
            </p:cNvPr>
            <p:cNvSpPr txBox="1">
              <a:spLocks/>
            </p:cNvSpPr>
            <p:nvPr/>
          </p:nvSpPr>
          <p:spPr>
            <a:xfrm>
              <a:off x="457200" y="3048000"/>
              <a:ext cx="8229600" cy="19812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18288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85000"/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85000"/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73152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90000"/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0584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88720" indent="-13716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37160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55448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Bef>
                  <a:spcPts val="0"/>
                </a:spcBef>
                <a:buClrTx/>
                <a:buSzTx/>
                <a:buFontTx/>
                <a:buNone/>
                <a:defRPr/>
              </a:pPr>
              <a:r>
                <a:rPr lang="en-US" dirty="0">
                  <a:latin typeface="Consolas" charset="0"/>
                  <a:ea typeface="Consolas" charset="0"/>
                  <a:cs typeface="Consolas" charset="0"/>
                </a:rPr>
                <a:t>for &lt;</a:t>
              </a:r>
              <a:r>
                <a:rPr lang="en-US" dirty="0" err="1">
                  <a:latin typeface="Consolas" charset="0"/>
                  <a:ea typeface="Consolas" charset="0"/>
                  <a:cs typeface="Consolas" charset="0"/>
                </a:rPr>
                <a:t>var</a:t>
              </a:r>
              <a:r>
                <a:rPr lang="en-US" dirty="0">
                  <a:latin typeface="Consolas" charset="0"/>
                  <a:ea typeface="Consolas" charset="0"/>
                  <a:cs typeface="Consolas" charset="0"/>
                </a:rPr>
                <a:t>&gt; in &lt;sequence&gt;:</a:t>
              </a:r>
            </a:p>
            <a:p>
              <a:pPr marL="0" indent="0">
                <a:spcBef>
                  <a:spcPts val="0"/>
                </a:spcBef>
                <a:buClrTx/>
                <a:buSzTx/>
                <a:buFontTx/>
                <a:buNone/>
                <a:defRPr/>
              </a:pPr>
              <a:r>
                <a:rPr lang="en-US" dirty="0">
                  <a:latin typeface="Consolas" charset="0"/>
                  <a:ea typeface="Consolas" charset="0"/>
                  <a:cs typeface="Consolas" charset="0"/>
                </a:rPr>
                <a:t>   </a:t>
              </a:r>
            </a:p>
            <a:p>
              <a:pPr marL="0" indent="0">
                <a:spcBef>
                  <a:spcPts val="0"/>
                </a:spcBef>
                <a:buClrTx/>
                <a:buSzTx/>
                <a:buFontTx/>
                <a:buNone/>
                <a:defRPr/>
              </a:pPr>
              <a:endParaRPr lang="en-US" dirty="0">
                <a:latin typeface="Consolas" charset="0"/>
                <a:ea typeface="Consolas" charset="0"/>
                <a:cs typeface="Consolas" charset="0"/>
              </a:endParaRPr>
            </a:p>
            <a:p>
              <a:pPr marL="0" indent="0">
                <a:spcBef>
                  <a:spcPts val="0"/>
                </a:spcBef>
                <a:buClrTx/>
                <a:buSzTx/>
                <a:buFontTx/>
                <a:buNone/>
                <a:defRPr/>
              </a:pPr>
              <a:endParaRPr lang="en-US" dirty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A68F9D1-7CA6-C841-926C-4D37DC9AFA09}"/>
                </a:ext>
              </a:extLst>
            </p:cNvPr>
            <p:cNvSpPr/>
            <p:nvPr/>
          </p:nvSpPr>
          <p:spPr>
            <a:xfrm>
              <a:off x="1066800" y="3505200"/>
              <a:ext cx="3581400" cy="990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Code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852A181-6112-064B-BB7E-9CD0F543A42A}"/>
              </a:ext>
            </a:extLst>
          </p:cNvPr>
          <p:cNvGrpSpPr/>
          <p:nvPr/>
        </p:nvGrpSpPr>
        <p:grpSpPr>
          <a:xfrm>
            <a:off x="1426086" y="4572000"/>
            <a:ext cx="1338828" cy="841713"/>
            <a:chOff x="130686" y="4572000"/>
            <a:chExt cx="1338828" cy="841713"/>
          </a:xfrm>
        </p:grpSpPr>
        <p:sp>
          <p:nvSpPr>
            <p:cNvPr id="11" name="Left Brace 10">
              <a:extLst>
                <a:ext uri="{FF2B5EF4-FFF2-40B4-BE49-F238E27FC236}">
                  <a16:creationId xmlns:a16="http://schemas.microsoft.com/office/drawing/2014/main" id="{75B9710C-600D-F841-925A-4CCB2D9E5B67}"/>
                </a:ext>
              </a:extLst>
            </p:cNvPr>
            <p:cNvSpPr/>
            <p:nvPr/>
          </p:nvSpPr>
          <p:spPr>
            <a:xfrm rot="16200000">
              <a:off x="685800" y="4419600"/>
              <a:ext cx="228600" cy="533400"/>
            </a:xfrm>
            <a:prstGeom prst="leftBrac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2678132-66EA-C941-86B1-22CFF3BE12FA}"/>
                </a:ext>
              </a:extLst>
            </p:cNvPr>
            <p:cNvSpPr txBox="1"/>
            <p:nvPr/>
          </p:nvSpPr>
          <p:spPr>
            <a:xfrm>
              <a:off x="130686" y="4767382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whitespace</a:t>
              </a:r>
            </a:p>
            <a:p>
              <a:pPr algn="ctr"/>
              <a:r>
                <a:rPr lang="en-US" dirty="0"/>
                <a:t>matters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6953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786C8-5157-2048-87F9-6AEEB7282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Last Time: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D7CF81-FE30-6643-9B42-9110B12FB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1143000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Courier" pitchFamily="2" charset="0"/>
              </a:rPr>
              <a:t>range([start,] stop [, step])</a:t>
            </a:r>
          </a:p>
          <a:p>
            <a:r>
              <a:rPr lang="en-US" dirty="0"/>
              <a:t>generates a sequence of numbers</a:t>
            </a:r>
            <a:endParaRPr lang="en-US" dirty="0">
              <a:latin typeface="Courier" pitchFamily="2" charset="0"/>
            </a:endParaRPr>
          </a:p>
          <a:p>
            <a:r>
              <a:rPr lang="en-US" dirty="0"/>
              <a:t>to see the elements, call the function </a:t>
            </a:r>
            <a:r>
              <a:rPr lang="en-US" dirty="0">
                <a:latin typeface="Courier" pitchFamily="2" charset="0"/>
              </a:rPr>
              <a:t>list</a:t>
            </a: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1B637C3-5DC1-2B4F-8C9A-776EB92F3897}"/>
              </a:ext>
            </a:extLst>
          </p:cNvPr>
          <p:cNvSpPr txBox="1">
            <a:spLocks/>
          </p:cNvSpPr>
          <p:nvPr/>
        </p:nvSpPr>
        <p:spPr>
          <a:xfrm>
            <a:off x="762000" y="3200400"/>
            <a:ext cx="7924800" cy="3352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range(5)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range(1,10)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range(1,15,2)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range(1,15,-1)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range(10,-5,-3)</a:t>
            </a:r>
          </a:p>
        </p:txBody>
      </p:sp>
    </p:spTree>
    <p:extLst>
      <p:ext uri="{BB962C8B-B14F-4D97-AF65-F5344CB8AC3E}">
        <p14:creationId xmlns:p14="http://schemas.microsoft.com/office/powerpoint/2010/main" val="3653079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F8B30-C037-AB46-91DA-5116D333D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	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354F8C-3D34-8243-91EB-A898A9646DBE}"/>
              </a:ext>
            </a:extLst>
          </p:cNvPr>
          <p:cNvSpPr txBox="1">
            <a:spLocks/>
          </p:cNvSpPr>
          <p:nvPr/>
        </p:nvSpPr>
        <p:spPr>
          <a:xfrm>
            <a:off x="457200" y="5274391"/>
            <a:ext cx="8229600" cy="1644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9FF1301-7C7F-4D4A-A49C-AD7EC835120F}"/>
              </a:ext>
            </a:extLst>
          </p:cNvPr>
          <p:cNvSpPr txBox="1">
            <a:spLocks/>
          </p:cNvSpPr>
          <p:nvPr/>
        </p:nvSpPr>
        <p:spPr>
          <a:xfrm>
            <a:off x="476250" y="1547812"/>
            <a:ext cx="8229600" cy="2667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Write a program using a for-loop that asks the user for a positive integer and then counts down from that value to </a:t>
            </a:r>
            <a:r>
              <a:rPr lang="en-US" sz="2400" dirty="0">
                <a:latin typeface="Courier" pitchFamily="2" charset="0"/>
              </a:rPr>
              <a:t>1</a:t>
            </a:r>
            <a:r>
              <a:rPr lang="en-US" sz="2400" dirty="0"/>
              <a:t> (all on one line!) and then prints "GO!" on the next line.  For example, if the user enters 5, it should print: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2400" dirty="0">
                <a:latin typeface="Courier" pitchFamily="2" charset="0"/>
              </a:rPr>
              <a:t>5, 4, 3, 2, 1</a:t>
            </a:r>
          </a:p>
          <a:p>
            <a:pPr marL="0" indent="0">
              <a:buNone/>
            </a:pPr>
            <a:r>
              <a:rPr lang="en-US" sz="2400" dirty="0">
                <a:latin typeface="Courier" pitchFamily="2" charset="0"/>
              </a:rPr>
              <a:t>GO!</a:t>
            </a:r>
          </a:p>
        </p:txBody>
      </p:sp>
    </p:spTree>
    <p:extLst>
      <p:ext uri="{BB962C8B-B14F-4D97-AF65-F5344CB8AC3E}">
        <p14:creationId xmlns:p14="http://schemas.microsoft.com/office/powerpoint/2010/main" val="95632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48B49-D122-4240-B289-6496337B6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Strings as 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7D884-7ECC-8E48-B967-6C1254737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Example: write a program that asks the user for a string and then prints each letter of the string on a new line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string is a sequence of characters!</a:t>
            </a: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B4031F1-18D9-BB4A-AFD1-7054BDA04AD8}"/>
              </a:ext>
            </a:extLst>
          </p:cNvPr>
          <p:cNvSpPr txBox="1">
            <a:spLocks/>
          </p:cNvSpPr>
          <p:nvPr/>
        </p:nvSpPr>
        <p:spPr>
          <a:xfrm>
            <a:off x="838200" y="2438400"/>
            <a:ext cx="7467600" cy="3429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string?</a:t>
            </a:r>
          </a:p>
          <a:p>
            <a:pPr marL="0" indent="0">
              <a:buFont typeface="Arial"/>
              <a:buNone/>
            </a:pPr>
            <a:r>
              <a:rPr lang="en-US" sz="2400" i="1" dirty="0">
                <a:solidFill>
                  <a:schemeClr val="accent3">
                    <a:lumMod val="50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hello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h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e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l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l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902281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8A21F-5496-0640-9D76-431414BAE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541DB-122D-2341-8107-132D6B7E9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Write a program that asks the user for a string and then prints that string with every letter doubled.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4C78D7F-FDDD-9543-A877-F26AA716B29A}"/>
              </a:ext>
            </a:extLst>
          </p:cNvPr>
          <p:cNvSpPr txBox="1">
            <a:spLocks/>
          </p:cNvSpPr>
          <p:nvPr/>
        </p:nvSpPr>
        <p:spPr>
          <a:xfrm>
            <a:off x="838200" y="3124200"/>
            <a:ext cx="7467600" cy="150979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string?</a:t>
            </a:r>
          </a:p>
          <a:p>
            <a:pPr marL="0" indent="0">
              <a:buFont typeface="Arial"/>
              <a:buNone/>
            </a:pPr>
            <a:r>
              <a:rPr lang="en-US" sz="2400" i="1" dirty="0">
                <a:solidFill>
                  <a:schemeClr val="accent3">
                    <a:lumMod val="50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hello</a:t>
            </a:r>
          </a:p>
          <a:p>
            <a:pPr marL="0" indent="0">
              <a:buFont typeface="Arial"/>
              <a:buNone/>
            </a:pPr>
            <a:r>
              <a:rPr lang="en-US" sz="2400" dirty="0" err="1">
                <a:latin typeface="Courier" charset="0"/>
                <a:ea typeface="Courier" charset="0"/>
                <a:cs typeface="Courier" charset="0"/>
              </a:rPr>
              <a:t>hheelllloo</a:t>
            </a:r>
            <a:endParaRPr lang="en-US" sz="2400" dirty="0">
              <a:latin typeface="Courier" charset="0"/>
              <a:ea typeface="Courier" charset="0"/>
              <a:cs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245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786C8-5157-2048-87F9-6AEEB7282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Nested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D7CF81-FE30-6643-9B42-9110B12FB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1534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Without using multiplication, write a program that asks the user for two inputs (a width and a height) and then prints a rectangle of plus signs that is </a:t>
            </a:r>
            <a:r>
              <a:rPr lang="en-US" dirty="0">
                <a:latin typeface="Courier" pitchFamily="2" charset="0"/>
              </a:rPr>
              <a:t>width</a:t>
            </a:r>
            <a:r>
              <a:rPr lang="en-US" dirty="0"/>
              <a:t> across and </a:t>
            </a:r>
            <a:r>
              <a:rPr lang="en-US" dirty="0">
                <a:latin typeface="Courier" pitchFamily="2" charset="0"/>
              </a:rPr>
              <a:t>height</a:t>
            </a:r>
            <a:r>
              <a:rPr lang="en-US" dirty="0"/>
              <a:t> high. 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C83177D-0906-DD48-A0E6-61C5AEE4D817}"/>
              </a:ext>
            </a:extLst>
          </p:cNvPr>
          <p:cNvSpPr txBox="1">
            <a:spLocks/>
          </p:cNvSpPr>
          <p:nvPr/>
        </p:nvSpPr>
        <p:spPr>
          <a:xfrm>
            <a:off x="838200" y="3124200"/>
            <a:ext cx="7467600" cy="3429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width?</a:t>
            </a:r>
          </a:p>
          <a:p>
            <a:pPr marL="0" indent="0">
              <a:buFont typeface="Arial"/>
              <a:buNone/>
            </a:pPr>
            <a:r>
              <a:rPr lang="en-US" sz="2400" i="1" dirty="0">
                <a:solidFill>
                  <a:schemeClr val="accent3">
                    <a:lumMod val="50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3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height?</a:t>
            </a:r>
          </a:p>
          <a:p>
            <a:pPr marL="0" indent="0">
              <a:buFont typeface="Arial"/>
              <a:buNone/>
            </a:pPr>
            <a:r>
              <a:rPr lang="en-US" sz="2400" i="1" dirty="0">
                <a:solidFill>
                  <a:schemeClr val="accent3">
                    <a:lumMod val="50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4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+++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+++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+++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+++</a:t>
            </a:r>
          </a:p>
        </p:txBody>
      </p:sp>
    </p:spTree>
    <p:extLst>
      <p:ext uri="{BB962C8B-B14F-4D97-AF65-F5344CB8AC3E}">
        <p14:creationId xmlns:p14="http://schemas.microsoft.com/office/powerpoint/2010/main" val="4184736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84D12-E8EF-19D1-8C07-431C4625C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Nested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33E86-A8CC-1664-8579-27A9891E5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gets printed when the following code is executed?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881B1BC-3663-391F-A063-37D93D41C273}"/>
              </a:ext>
            </a:extLst>
          </p:cNvPr>
          <p:cNvSpPr txBox="1">
            <a:spLocks/>
          </p:cNvSpPr>
          <p:nvPr/>
        </p:nvSpPr>
        <p:spPr>
          <a:xfrm>
            <a:off x="838200" y="2438400"/>
            <a:ext cx="7467600" cy="381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x = 3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print("a")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for idx1 in range(x):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 print("</a:t>
            </a:r>
            <a:r>
              <a:rPr lang="en-US" sz="2400" dirty="0" err="1">
                <a:latin typeface="Courier" charset="0"/>
                <a:ea typeface="Courier" charset="0"/>
                <a:cs typeface="Courier" charset="0"/>
              </a:rPr>
              <a:t>b"+str</a:t>
            </a: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(idx1))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 for idx2 in range(x):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   print("</a:t>
            </a:r>
            <a:r>
              <a:rPr lang="en-US" sz="2400" dirty="0" err="1">
                <a:latin typeface="Courier" charset="0"/>
                <a:ea typeface="Courier" charset="0"/>
                <a:cs typeface="Courier" charset="0"/>
              </a:rPr>
              <a:t>c"+str</a:t>
            </a: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(idx1)+str(idx2))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 print("</a:t>
            </a:r>
            <a:r>
              <a:rPr lang="en-US" sz="2400" dirty="0" err="1">
                <a:latin typeface="Courier" charset="0"/>
                <a:ea typeface="Courier" charset="0"/>
                <a:cs typeface="Courier" charset="0"/>
              </a:rPr>
              <a:t>d"+str</a:t>
            </a: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(idx1))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print("e")</a:t>
            </a:r>
          </a:p>
        </p:txBody>
      </p:sp>
    </p:spTree>
    <p:extLst>
      <p:ext uri="{BB962C8B-B14F-4D97-AF65-F5344CB8AC3E}">
        <p14:creationId xmlns:p14="http://schemas.microsoft.com/office/powerpoint/2010/main" val="1133547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2B0B8-BAA8-472E-4A9C-D5BF4BAE5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Nested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1BFF70-7053-7549-B81A-A86F4B1715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Write a program that asks the user for a positive integer and then prints out the times table up to that value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E39714A-DB1E-7720-641F-6B3C7E841D00}"/>
              </a:ext>
            </a:extLst>
          </p:cNvPr>
          <p:cNvSpPr txBox="1">
            <a:spLocks/>
          </p:cNvSpPr>
          <p:nvPr/>
        </p:nvSpPr>
        <p:spPr>
          <a:xfrm>
            <a:off x="838200" y="2438400"/>
            <a:ext cx="7467600" cy="381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pos int?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en-US" sz="2400" i="1" dirty="0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4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1: 1 2 3 4 5 6 7 8 9 10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2: 2 4 6 8 10 12 14 16 18 20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3: 3 6 9 12 15 18 21 24 27 30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4: 4 8 12 16 20 24 28 32 36 40</a:t>
            </a:r>
          </a:p>
        </p:txBody>
      </p:sp>
    </p:spTree>
    <p:extLst>
      <p:ext uri="{BB962C8B-B14F-4D97-AF65-F5344CB8AC3E}">
        <p14:creationId xmlns:p14="http://schemas.microsoft.com/office/powerpoint/2010/main" val="32991446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Exam">
      <a:dk1>
        <a:sysClr val="windowText" lastClr="000000"/>
      </a:dk1>
      <a:lt1>
        <a:sysClr val="window" lastClr="FFFFFF"/>
      </a:lt1>
      <a:dk2>
        <a:srgbClr val="000000"/>
      </a:dk2>
      <a:lt2>
        <a:srgbClr val="A5A5A5"/>
      </a:lt2>
      <a:accent1>
        <a:srgbClr val="A5A5A5"/>
      </a:accent1>
      <a:accent2>
        <a:srgbClr val="0070C0"/>
      </a:accent2>
      <a:accent3>
        <a:srgbClr val="00B050"/>
      </a:accent3>
      <a:accent4>
        <a:srgbClr val="FF0000"/>
      </a:accent4>
      <a:accent5>
        <a:srgbClr val="FFFFFF"/>
      </a:accent5>
      <a:accent6>
        <a:srgbClr val="FFFFFF"/>
      </a:accent6>
      <a:hlink>
        <a:srgbClr val="0070C0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495FFB3-5D92-074E-B89D-542AE82BF1BE}" vid="{19B8E867-9DEE-184C-A40C-B4D7506C62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AExam</Template>
  <TotalTime>14212</TotalTime>
  <Words>477</Words>
  <Application>Microsoft Macintosh PowerPoint</Application>
  <PresentationFormat>On-screen Show (4:3)</PresentationFormat>
  <Paragraphs>87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Consolas</vt:lpstr>
      <vt:lpstr>Courier</vt:lpstr>
      <vt:lpstr>Clarity</vt:lpstr>
      <vt:lpstr>Lecture 4: For Loops</vt:lpstr>
      <vt:lpstr>Last Time: for loops</vt:lpstr>
      <vt:lpstr>Last Time: range</vt:lpstr>
      <vt:lpstr>Example  </vt:lpstr>
      <vt:lpstr>Strings as sequences</vt:lpstr>
      <vt:lpstr>Exercise </vt:lpstr>
      <vt:lpstr>Example: Nested loops</vt:lpstr>
      <vt:lpstr>Exercise: Nested Loops</vt:lpstr>
      <vt:lpstr>Exercise: Nested Loops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Operators and Variables</dc:title>
  <dc:creator>eleanor@cs.cornell.edu</dc:creator>
  <cp:lastModifiedBy>Eleanor Birrell</cp:lastModifiedBy>
  <cp:revision>230</cp:revision>
  <cp:lastPrinted>2019-09-16T17:10:28Z</cp:lastPrinted>
  <dcterms:created xsi:type="dcterms:W3CDTF">2018-09-03T23:44:07Z</dcterms:created>
  <dcterms:modified xsi:type="dcterms:W3CDTF">2023-09-13T23:23:12Z</dcterms:modified>
</cp:coreProperties>
</file>