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0" r:id="rId3"/>
    <p:sldId id="296" r:id="rId4"/>
    <p:sldId id="327" r:id="rId5"/>
    <p:sldId id="316" r:id="rId6"/>
    <p:sldId id="323" r:id="rId7"/>
    <p:sldId id="324" r:id="rId8"/>
    <p:sldId id="358" r:id="rId9"/>
    <p:sldId id="325" r:id="rId10"/>
    <p:sldId id="326" r:id="rId11"/>
    <p:sldId id="328" r:id="rId12"/>
    <p:sldId id="359" r:id="rId13"/>
    <p:sldId id="329" r:id="rId14"/>
    <p:sldId id="331" r:id="rId15"/>
    <p:sldId id="332" r:id="rId16"/>
    <p:sldId id="357" r:id="rId17"/>
    <p:sldId id="355" r:id="rId18"/>
    <p:sldId id="330" r:id="rId19"/>
    <p:sldId id="35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466" autoAdjust="0"/>
    <p:restoredTop sz="84842" autoAdjust="0"/>
  </p:normalViewPr>
  <p:slideViewPr>
    <p:cSldViewPr>
      <p:cViewPr varScale="1">
        <p:scale>
          <a:sx n="95" d="100"/>
          <a:sy n="95" d="100"/>
        </p:scale>
        <p:origin x="200" y="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9/4/23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9/4/23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4459409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9/4/23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855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9/4/23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4318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9/4/23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0178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problem: efficiency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3030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014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9/4/23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652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9/4/23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43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through solution on board with boxes for variables</a:t>
            </a:r>
          </a:p>
        </p:txBody>
      </p:sp>
    </p:spTree>
    <p:extLst>
      <p:ext uri="{BB962C8B-B14F-4D97-AF65-F5344CB8AC3E}">
        <p14:creationId xmlns:p14="http://schemas.microsoft.com/office/powerpoint/2010/main" val="1677949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9/4/23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3821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9/4/23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9725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9/4/23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497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9/4/23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5594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5715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9/4/23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8926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9/4/23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141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9/4/23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9/4/23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9/4/23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8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9/4/23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/>
          </a:bodyPr>
          <a:lstStyle/>
          <a:p>
            <a:r>
              <a:rPr lang="en-US" dirty="0"/>
              <a:t>Eleanor Birrell 		       	      September 6, 2023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848600" cy="631825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Lecture 2: Conditionals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1: Boolean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10667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After executing each snippet of code, the variable 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val</a:t>
            </a:r>
            <a:r>
              <a:rPr lang="en-US" dirty="0"/>
              <a:t> stores a value of type 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bool</a:t>
            </a:r>
            <a:r>
              <a:rPr lang="en-US" dirty="0"/>
              <a:t>.  What value does it store?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19200" y="2938464"/>
            <a:ext cx="700544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A)   	</a:t>
            </a:r>
            <a:r>
              <a:rPr lang="en-US" sz="2400" dirty="0" err="1">
                <a:latin typeface="Courier" charset="0"/>
                <a:ea typeface="Courier" charset="0"/>
                <a:cs typeface="Courier" charset="0"/>
              </a:rPr>
              <a:t>val</a:t>
            </a: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= (5</a:t>
            </a:r>
            <a:r>
              <a:rPr lang="mr-IN" sz="2400" dirty="0">
                <a:latin typeface="Courier" charset="0"/>
                <a:ea typeface="Courier" charset="0"/>
                <a:cs typeface="Courier" charset="0"/>
              </a:rPr>
              <a:t> &gt; 0 </a:t>
            </a:r>
            <a:r>
              <a:rPr lang="mr-IN" sz="2400" dirty="0" err="1">
                <a:latin typeface="Courier" charset="0"/>
                <a:ea typeface="Courier" charset="0"/>
                <a:cs typeface="Courier" charset="0"/>
              </a:rPr>
              <a:t>and</a:t>
            </a:r>
            <a:r>
              <a:rPr lang="mr-IN" sz="24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2400" dirty="0" err="1">
                <a:latin typeface="Courier" charset="0"/>
                <a:ea typeface="Courier" charset="0"/>
                <a:cs typeface="Courier" charset="0"/>
              </a:rPr>
              <a:t>5</a:t>
            </a:r>
            <a:r>
              <a:rPr lang="mr-IN" sz="2400" dirty="0">
                <a:latin typeface="Courier" charset="0"/>
                <a:ea typeface="Courier" charset="0"/>
                <a:cs typeface="Courier" charset="0"/>
              </a:rPr>
              <a:t> &lt; 10</a:t>
            </a: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endParaRPr lang="en-US" sz="2400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B) 	</a:t>
            </a:r>
            <a:r>
              <a:rPr lang="mr-IN" sz="2400" dirty="0" err="1">
                <a:latin typeface="Courier" charset="0"/>
                <a:ea typeface="Courier" charset="0"/>
                <a:cs typeface="Courier" charset="0"/>
              </a:rPr>
              <a:t>n</a:t>
            </a:r>
            <a:r>
              <a:rPr lang="mr-IN" sz="2400" dirty="0">
                <a:latin typeface="Courier" charset="0"/>
                <a:ea typeface="Courier" charset="0"/>
                <a:cs typeface="Courier" charset="0"/>
              </a:rPr>
              <a:t> = </a:t>
            </a: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25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    </a:t>
            </a:r>
            <a:r>
              <a:rPr lang="en-US" sz="2400" dirty="0" err="1">
                <a:latin typeface="Courier" charset="0"/>
                <a:ea typeface="Courier" charset="0"/>
                <a:cs typeface="Courier" charset="0"/>
              </a:rPr>
              <a:t>val</a:t>
            </a: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= (</a:t>
            </a:r>
            <a:r>
              <a:rPr lang="mr-IN" sz="2400" dirty="0" err="1">
                <a:latin typeface="Courier" charset="0"/>
                <a:ea typeface="Courier" charset="0"/>
                <a:cs typeface="Courier" charset="0"/>
              </a:rPr>
              <a:t>n</a:t>
            </a:r>
            <a:r>
              <a:rPr lang="mr-IN" sz="2400" dirty="0">
                <a:latin typeface="Courier" charset="0"/>
                <a:ea typeface="Courier" charset="0"/>
                <a:cs typeface="Courier" charset="0"/>
              </a:rPr>
              <a:t> % 2 == 0 </a:t>
            </a:r>
            <a:r>
              <a:rPr lang="mr-IN" sz="2400" dirty="0" err="1">
                <a:latin typeface="Courier" charset="0"/>
                <a:ea typeface="Courier" charset="0"/>
                <a:cs typeface="Courier" charset="0"/>
              </a:rPr>
              <a:t>or</a:t>
            </a:r>
            <a:r>
              <a:rPr lang="mr-IN" sz="24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mr-IN" sz="2400" dirty="0" err="1">
                <a:latin typeface="Courier" charset="0"/>
                <a:ea typeface="Courier" charset="0"/>
                <a:cs typeface="Courier" charset="0"/>
              </a:rPr>
              <a:t>n</a:t>
            </a:r>
            <a:r>
              <a:rPr lang="mr-IN" sz="2400" dirty="0">
                <a:latin typeface="Courier" charset="0"/>
                <a:ea typeface="Courier" charset="0"/>
                <a:cs typeface="Courier" charset="0"/>
              </a:rPr>
              <a:t> % 3 == 0</a:t>
            </a: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endParaRPr lang="en-US" sz="2400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C)  	s = "string"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    </a:t>
            </a:r>
            <a:r>
              <a:rPr lang="en-US" sz="2400" dirty="0" err="1">
                <a:latin typeface="Courier" charset="0"/>
                <a:ea typeface="Courier" charset="0"/>
                <a:cs typeface="Courier" charset="0"/>
              </a:rPr>
              <a:t>val</a:t>
            </a: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= ("String" != s)</a:t>
            </a:r>
          </a:p>
          <a:p>
            <a:endParaRPr lang="en-US" sz="2400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D) 	</a:t>
            </a:r>
            <a:r>
              <a:rPr lang="en-US" sz="2400" dirty="0" err="1">
                <a:latin typeface="Courier" charset="0"/>
                <a:ea typeface="Courier" charset="0"/>
                <a:cs typeface="Courier" charset="0"/>
              </a:rPr>
              <a:t>val</a:t>
            </a: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= not True and False </a:t>
            </a:r>
          </a:p>
        </p:txBody>
      </p:sp>
    </p:spTree>
    <p:extLst>
      <p:ext uri="{BB962C8B-B14F-4D97-AF65-F5344CB8AC3E}">
        <p14:creationId xmlns:p14="http://schemas.microsoft.com/office/powerpoint/2010/main" val="3584942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if-statements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1100"/>
          </a:xfrm>
        </p:spPr>
        <p:txBody>
          <a:bodyPr/>
          <a:lstStyle/>
          <a:p>
            <a:r>
              <a:rPr lang="en-US" dirty="0"/>
              <a:t>syntax</a:t>
            </a:r>
          </a:p>
          <a:p>
            <a:endParaRPr lang="en-US" dirty="0"/>
          </a:p>
          <a:p>
            <a:endParaRPr lang="en-US" dirty="0"/>
          </a:p>
          <a:p>
            <a:endParaRPr lang="en-US" sz="2000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condition must be an expression that evaluates to True or False (type bool)</a:t>
            </a:r>
          </a:p>
          <a:p>
            <a:pPr lvl="1"/>
            <a:r>
              <a:rPr lang="en-US" dirty="0"/>
              <a:t>Booleans: True, False</a:t>
            </a:r>
          </a:p>
          <a:p>
            <a:pPr lvl="1"/>
            <a:r>
              <a:rPr lang="en-US" dirty="0"/>
              <a:t>relational operators: ==, !=, &gt;, &lt;, &gt;=, &lt;=</a:t>
            </a:r>
          </a:p>
          <a:p>
            <a:pPr lvl="1"/>
            <a:r>
              <a:rPr lang="en-US" dirty="0"/>
              <a:t>logical operators: and, or, not</a:t>
            </a:r>
          </a:p>
          <a:p>
            <a:pPr lvl="1"/>
            <a:r>
              <a:rPr lang="en-US" dirty="0"/>
              <a:t>functions that evaluate to type bool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2826603"/>
            <a:ext cx="8445500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if x == 13 :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   print("that's my favorite number too!")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   print("what a coincidence!")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11BBA99-955D-3E4C-83DE-B5F81F1264CC}"/>
              </a:ext>
            </a:extLst>
          </p:cNvPr>
          <p:cNvGrpSpPr/>
          <p:nvPr/>
        </p:nvGrpSpPr>
        <p:grpSpPr>
          <a:xfrm>
            <a:off x="1085850" y="2042825"/>
            <a:ext cx="4229096" cy="1278040"/>
            <a:chOff x="2546350" y="1628091"/>
            <a:chExt cx="4229096" cy="1278040"/>
          </a:xfrm>
        </p:grpSpPr>
        <p:sp>
          <p:nvSpPr>
            <p:cNvPr id="5" name="Oval 4"/>
            <p:cNvSpPr/>
            <p:nvPr/>
          </p:nvSpPr>
          <p:spPr>
            <a:xfrm>
              <a:off x="2546350" y="2348347"/>
              <a:ext cx="1568450" cy="557784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410200" y="1628091"/>
              <a:ext cx="13652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condition</a:t>
              </a:r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H="1">
              <a:off x="3718133" y="1926357"/>
              <a:ext cx="1707734" cy="478856"/>
            </a:xfrm>
            <a:prstGeom prst="straightConnector1">
              <a:avLst/>
            </a:prstGeom>
            <a:ln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08955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23C77-9F50-084E-A8E5-F08EB3713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2: If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7C67E-2872-F716-4C57-C3F117E53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input, print, and if statements to write a program with the following behavior: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77900" y="4343400"/>
            <a:ext cx="7188200" cy="1200329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Which room in Edmunds is CS51 in?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2400" dirty="0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13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I thought it was Edmunds 114.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7900" y="2643657"/>
            <a:ext cx="7188200" cy="1200329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Which room in Edmunds is CS51 in?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2400" dirty="0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114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Thanks!</a:t>
            </a:r>
          </a:p>
        </p:txBody>
      </p:sp>
    </p:spTree>
    <p:extLst>
      <p:ext uri="{BB962C8B-B14F-4D97-AF65-F5344CB8AC3E}">
        <p14:creationId xmlns:p14="http://schemas.microsoft.com/office/powerpoint/2010/main" val="3817477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if-else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syntax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209800"/>
            <a:ext cx="8229600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if x == 13: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   print("that's my favorite number too!")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   print("what a coincidence!")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else: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   print("mine is 13")</a:t>
            </a:r>
          </a:p>
        </p:txBody>
      </p:sp>
    </p:spTree>
    <p:extLst>
      <p:ext uri="{BB962C8B-B14F-4D97-AF65-F5344CB8AC3E}">
        <p14:creationId xmlns:p14="http://schemas.microsoft.com/office/powerpoint/2010/main" val="36715271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3: if-else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722438"/>
            <a:ext cx="5590083" cy="330676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s1 = </a:t>
            </a:r>
            <a:r>
              <a:rPr lang="en-US" sz="2400" dirty="0" err="1"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(input())</a:t>
            </a:r>
          </a:p>
          <a:p>
            <a:pPr marL="0" indent="0"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if s1 % 4 == 0:</a:t>
            </a:r>
          </a:p>
          <a:p>
            <a:pPr marL="0" indent="0">
              <a:buNone/>
            </a:pPr>
            <a:r>
              <a:rPr lang="en-US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print(4*s1)</a:t>
            </a:r>
          </a:p>
          <a:p>
            <a:pPr marL="0" indent="0"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if s1 % 2 == 0: </a:t>
            </a:r>
          </a:p>
          <a:p>
            <a:pPr marL="0" indent="0"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	print(2*s1)</a:t>
            </a:r>
          </a:p>
          <a:p>
            <a:pPr marL="0" indent="0">
              <a:buNone/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else:</a:t>
            </a:r>
          </a:p>
          <a:p>
            <a:pPr marL="0" indent="0">
              <a:buNone/>
            </a:pPr>
            <a:r>
              <a:rPr lang="en-US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print(s1)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3E1C99-8BF5-9046-834F-7E5119C6A248}"/>
              </a:ext>
            </a:extLst>
          </p:cNvPr>
          <p:cNvSpPr txBox="1"/>
          <p:nvPr/>
        </p:nvSpPr>
        <p:spPr>
          <a:xfrm>
            <a:off x="838200" y="5257800"/>
            <a:ext cx="7467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What gets printed if the user inputs 2? </a:t>
            </a:r>
          </a:p>
          <a:p>
            <a:r>
              <a:rPr lang="en-US" sz="2400" dirty="0"/>
              <a:t>If they input 3? </a:t>
            </a:r>
          </a:p>
          <a:p>
            <a:r>
              <a:rPr lang="en-US" sz="2400" dirty="0"/>
              <a:t>If they input 4? </a:t>
            </a:r>
          </a:p>
          <a:p>
            <a:r>
              <a:rPr lang="en-US" sz="2400" dirty="0"/>
              <a:t>If they input 5.0?</a:t>
            </a:r>
          </a:p>
        </p:txBody>
      </p:sp>
    </p:spTree>
    <p:extLst>
      <p:ext uri="{BB962C8B-B14F-4D97-AF65-F5344CB8AC3E}">
        <p14:creationId xmlns:p14="http://schemas.microsoft.com/office/powerpoint/2010/main" val="11500016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23C77-9F50-084E-A8E5-F08EB3713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about?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0600" y="1752600"/>
            <a:ext cx="7162800" cy="1569660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what's your favorite positive integer?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2400" dirty="0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13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that's my favorite number too!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what a coincidence!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3651407"/>
            <a:ext cx="7162800" cy="1200329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what's your favorite positive integer?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2400" dirty="0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20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my favorite number is less than that.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0BD967-DE74-5D44-97CD-D20621D8525A}"/>
              </a:ext>
            </a:extLst>
          </p:cNvPr>
          <p:cNvSpPr txBox="1"/>
          <p:nvPr/>
        </p:nvSpPr>
        <p:spPr>
          <a:xfrm>
            <a:off x="990600" y="5175407"/>
            <a:ext cx="7162800" cy="1200329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what's your favorite positive integer?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2400" dirty="0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10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my favorite number is more than that.</a:t>
            </a:r>
          </a:p>
        </p:txBody>
      </p:sp>
    </p:spTree>
    <p:extLst>
      <p:ext uri="{BB962C8B-B14F-4D97-AF65-F5344CB8AC3E}">
        <p14:creationId xmlns:p14="http://schemas.microsoft.com/office/powerpoint/2010/main" val="18734410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38EE7-52AF-B745-9451-D3822AE9C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Attempt #1: If statements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3889FF-7EDB-444B-8E79-48AA03BFAD3A}"/>
              </a:ext>
            </a:extLst>
          </p:cNvPr>
          <p:cNvSpPr txBox="1"/>
          <p:nvPr/>
        </p:nvSpPr>
        <p:spPr>
          <a:xfrm>
            <a:off x="838200" y="2099608"/>
            <a:ext cx="7847351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latin typeface="Courier" charset="0"/>
                <a:ea typeface="Courier" charset="0"/>
                <a:cs typeface="Courier" charset="0"/>
              </a:rPr>
              <a:t>if x == 13:</a:t>
            </a:r>
          </a:p>
          <a:p>
            <a:r>
              <a:rPr lang="en-US" sz="2000" dirty="0">
                <a:latin typeface="Courier" charset="0"/>
                <a:ea typeface="Courier" charset="0"/>
                <a:cs typeface="Courier" charset="0"/>
              </a:rPr>
              <a:t>    print("that's my favorite number too!")</a:t>
            </a:r>
          </a:p>
          <a:p>
            <a:r>
              <a:rPr lang="en-US" sz="2000" dirty="0">
                <a:latin typeface="Courier" charset="0"/>
                <a:ea typeface="Courier" charset="0"/>
                <a:cs typeface="Courier" charset="0"/>
              </a:rPr>
              <a:t>if x &gt; 13:</a:t>
            </a:r>
          </a:p>
          <a:p>
            <a:r>
              <a:rPr lang="en-US" sz="2000" dirty="0">
                <a:latin typeface="Courier" charset="0"/>
                <a:ea typeface="Courier" charset="0"/>
                <a:cs typeface="Courier" charset="0"/>
              </a:rPr>
              <a:t>    print("my favorite number is less than that.")</a:t>
            </a:r>
          </a:p>
          <a:p>
            <a:r>
              <a:rPr lang="en-US" sz="2000" dirty="0">
                <a:latin typeface="Courier" charset="0"/>
                <a:ea typeface="Courier" charset="0"/>
                <a:cs typeface="Courier" charset="0"/>
              </a:rPr>
              <a:t>if x &lt; 13:</a:t>
            </a:r>
          </a:p>
          <a:p>
            <a:r>
              <a:rPr lang="en-US" sz="2000" dirty="0">
                <a:latin typeface="Courier" charset="0"/>
                <a:ea typeface="Courier" charset="0"/>
                <a:cs typeface="Courier" charset="0"/>
              </a:rPr>
              <a:t>    print("my favorite number is more than that.")</a:t>
            </a:r>
          </a:p>
        </p:txBody>
      </p:sp>
    </p:spTree>
    <p:extLst>
      <p:ext uri="{BB962C8B-B14F-4D97-AF65-F5344CB8AC3E}">
        <p14:creationId xmlns:p14="http://schemas.microsoft.com/office/powerpoint/2010/main" val="6421537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6A0B1-ED6F-D54C-8FCE-1FC519F6D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Attempt #2: nested if-statements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CE0FFE-1296-D040-BF3E-FE9068E4AC80}"/>
              </a:ext>
            </a:extLst>
          </p:cNvPr>
          <p:cNvSpPr txBox="1"/>
          <p:nvPr/>
        </p:nvSpPr>
        <p:spPr>
          <a:xfrm>
            <a:off x="342900" y="2020431"/>
            <a:ext cx="8572500" cy="2246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latin typeface="Courier" charset="0"/>
                <a:ea typeface="Courier" charset="0"/>
                <a:cs typeface="Courier" charset="0"/>
              </a:rPr>
              <a:t>if x == 13:</a:t>
            </a:r>
          </a:p>
          <a:p>
            <a:r>
              <a:rPr lang="en-US" sz="2000" dirty="0">
                <a:latin typeface="Courier" charset="0"/>
                <a:ea typeface="Courier" charset="0"/>
                <a:cs typeface="Courier" charset="0"/>
              </a:rPr>
              <a:t>    print("that's my favorite number too!")</a:t>
            </a:r>
          </a:p>
          <a:p>
            <a:r>
              <a:rPr lang="en-US" sz="2000" dirty="0">
                <a:latin typeface="Courier" charset="0"/>
                <a:ea typeface="Courier" charset="0"/>
                <a:cs typeface="Courier" charset="0"/>
              </a:rPr>
              <a:t>else:</a:t>
            </a:r>
          </a:p>
          <a:p>
            <a:r>
              <a:rPr lang="en-US" sz="2000" dirty="0">
                <a:latin typeface="Courier" charset="0"/>
                <a:ea typeface="Courier" charset="0"/>
                <a:cs typeface="Courier" charset="0"/>
              </a:rPr>
              <a:t>    if x &gt; 13:</a:t>
            </a:r>
          </a:p>
          <a:p>
            <a:r>
              <a:rPr lang="en-US" sz="2000" dirty="0">
                <a:latin typeface="Courier" charset="0"/>
                <a:ea typeface="Courier" charset="0"/>
                <a:cs typeface="Courier" charset="0"/>
              </a:rPr>
              <a:t>	   print("my favorite number is less than that.")</a:t>
            </a:r>
          </a:p>
          <a:p>
            <a:r>
              <a:rPr lang="en-US" sz="2000" dirty="0">
                <a:latin typeface="Courier" charset="0"/>
                <a:ea typeface="Courier" charset="0"/>
                <a:cs typeface="Courier" charset="0"/>
              </a:rPr>
              <a:t>    else:</a:t>
            </a:r>
          </a:p>
          <a:p>
            <a:r>
              <a:rPr lang="en-US" sz="2000" dirty="0">
                <a:latin typeface="Courier" charset="0"/>
                <a:ea typeface="Courier" charset="0"/>
                <a:cs typeface="Courier" charset="0"/>
              </a:rPr>
              <a:t>        print("my favorite number is more than that.")</a:t>
            </a:r>
          </a:p>
        </p:txBody>
      </p:sp>
    </p:spTree>
    <p:extLst>
      <p:ext uri="{BB962C8B-B14F-4D97-AF65-F5344CB8AC3E}">
        <p14:creationId xmlns:p14="http://schemas.microsoft.com/office/powerpoint/2010/main" val="7627221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Attempt #3: using </a:t>
            </a:r>
            <a:r>
              <a:rPr lang="en-US" dirty="0" err="1"/>
              <a:t>elif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0D6312-9DB7-BD4C-9070-69BF73A64BC0}"/>
              </a:ext>
            </a:extLst>
          </p:cNvPr>
          <p:cNvSpPr txBox="1"/>
          <p:nvPr/>
        </p:nvSpPr>
        <p:spPr>
          <a:xfrm>
            <a:off x="648324" y="2057400"/>
            <a:ext cx="7847352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latin typeface="Courier" charset="0"/>
                <a:ea typeface="Courier" charset="0"/>
                <a:cs typeface="Courier" charset="0"/>
              </a:rPr>
              <a:t>if x == 13:</a:t>
            </a:r>
          </a:p>
          <a:p>
            <a:r>
              <a:rPr lang="en-US" sz="2000" dirty="0">
                <a:latin typeface="Courier" charset="0"/>
                <a:ea typeface="Courier" charset="0"/>
                <a:cs typeface="Courier" charset="0"/>
              </a:rPr>
              <a:t>    print("that's my favorite number too!")</a:t>
            </a:r>
          </a:p>
          <a:p>
            <a:r>
              <a:rPr lang="en-US" sz="2000" dirty="0" err="1">
                <a:latin typeface="Courier" charset="0"/>
                <a:ea typeface="Courier" charset="0"/>
                <a:cs typeface="Courier" charset="0"/>
              </a:rPr>
              <a:t>elif</a:t>
            </a:r>
            <a:r>
              <a:rPr lang="en-US" sz="2000" dirty="0">
                <a:latin typeface="Courier" charset="0"/>
                <a:ea typeface="Courier" charset="0"/>
                <a:cs typeface="Courier" charset="0"/>
              </a:rPr>
              <a:t> x &gt; 13:</a:t>
            </a:r>
          </a:p>
          <a:p>
            <a:r>
              <a:rPr lang="en-US" sz="2000" dirty="0">
                <a:latin typeface="Courier" charset="0"/>
                <a:ea typeface="Courier" charset="0"/>
                <a:cs typeface="Courier" charset="0"/>
              </a:rPr>
              <a:t>    print("my favorite number is less than that.")</a:t>
            </a:r>
          </a:p>
          <a:p>
            <a:r>
              <a:rPr lang="en-US" sz="2000" dirty="0">
                <a:latin typeface="Courier" charset="0"/>
                <a:ea typeface="Courier" charset="0"/>
                <a:cs typeface="Courier" charset="0"/>
              </a:rPr>
              <a:t>else:</a:t>
            </a:r>
          </a:p>
          <a:p>
            <a:r>
              <a:rPr lang="en-US" sz="2000" dirty="0">
                <a:latin typeface="Courier" charset="0"/>
                <a:ea typeface="Courier" charset="0"/>
                <a:cs typeface="Courier" charset="0"/>
              </a:rPr>
              <a:t>    print("my favorite number is more than that.")</a:t>
            </a:r>
          </a:p>
        </p:txBody>
      </p:sp>
    </p:spTree>
    <p:extLst>
      <p:ext uri="{BB962C8B-B14F-4D97-AF65-F5344CB8AC3E}">
        <p14:creationId xmlns:p14="http://schemas.microsoft.com/office/powerpoint/2010/main" val="14957203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24000" y="2257485"/>
            <a:ext cx="6330846" cy="452431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x = int(input("pos int?\n\t"))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if x == 13: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   print("mine too!")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else:</a:t>
            </a:r>
          </a:p>
          <a:p>
            <a:r>
              <a:rPr lang="en-US" sz="2400" dirty="0" err="1">
                <a:latin typeface="Courier" charset="0"/>
                <a:ea typeface="Courier" charset="0"/>
                <a:cs typeface="Courier" charset="0"/>
              </a:rPr>
              <a:t>    if</a:t>
            </a: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x &gt; 30 or x &lt; 10: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       print("mine is 13")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   else: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	   if x == 19: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           print("19!")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	   else: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		  print("?")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print("!")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AF7FD2-DBC0-8248-9F44-B1172A9CE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4: </a:t>
            </a:r>
            <a:r>
              <a:rPr lang="en-US" dirty="0" err="1"/>
              <a:t>elif</a:t>
            </a:r>
            <a:r>
              <a:rPr lang="en-US" dirty="0"/>
              <a:t>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13497-304E-0F42-B0BA-C5FB68F4D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990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Convert the following program to a program with the same behavior that doesn't use nested if-statements</a:t>
            </a:r>
          </a:p>
        </p:txBody>
      </p:sp>
    </p:spTree>
    <p:extLst>
      <p:ext uri="{BB962C8B-B14F-4D97-AF65-F5344CB8AC3E}">
        <p14:creationId xmlns:p14="http://schemas.microsoft.com/office/powerpoint/2010/main" val="245275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Useful (simple)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5105400" cy="4152900"/>
          </a:xfrm>
        </p:spPr>
        <p:txBody>
          <a:bodyPr/>
          <a:lstStyle/>
          <a:p>
            <a:r>
              <a:rPr lang="en-US" dirty="0"/>
              <a:t>Example Functions</a:t>
            </a:r>
          </a:p>
          <a:p>
            <a:pPr lvl="1"/>
            <a:r>
              <a:rPr lang="en-US" dirty="0"/>
              <a:t>print( )</a:t>
            </a:r>
          </a:p>
          <a:p>
            <a:pPr lvl="1"/>
            <a:r>
              <a:rPr lang="en-US" dirty="0"/>
              <a:t>type( )</a:t>
            </a:r>
          </a:p>
          <a:p>
            <a:pPr lvl="1"/>
            <a:r>
              <a:rPr lang="en-US" dirty="0"/>
              <a:t>str( ), int( ), float( )</a:t>
            </a:r>
          </a:p>
          <a:p>
            <a:pPr lvl="1"/>
            <a:r>
              <a:rPr lang="en-US" dirty="0"/>
              <a:t>input( 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0" y="5376793"/>
            <a:ext cx="3400792" cy="113184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print(1*2 + </a:t>
            </a:r>
            <a:r>
              <a:rPr lang="en-US" sz="2400" dirty="0" err="1"/>
              <a:t>int</a:t>
            </a:r>
            <a:r>
              <a:rPr lang="en-US" sz="2400" dirty="0"/>
              <a:t>("2")*2)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print(</a:t>
            </a:r>
            <a:r>
              <a:rPr lang="en-US" sz="2400" dirty="0" err="1"/>
              <a:t>str</a:t>
            </a:r>
            <a:r>
              <a:rPr lang="en-US" sz="2400" dirty="0"/>
              <a:t>(1)*2 + "2"*2)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1524000"/>
            <a:ext cx="3814946" cy="27938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print(1+2.001)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print(1*3)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print("1.0"+"2.0")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print("Happy"*2 + "?!"*3)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print(1*2 + "2"*2)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86E366D-2F4E-A346-AEF6-38F71509F12C}"/>
              </a:ext>
            </a:extLst>
          </p:cNvPr>
          <p:cNvSpPr/>
          <p:nvPr/>
        </p:nvSpPr>
        <p:spPr>
          <a:xfrm>
            <a:off x="4578927" y="4608629"/>
            <a:ext cx="3400792" cy="5778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print(type("2"))</a:t>
            </a:r>
          </a:p>
        </p:txBody>
      </p:sp>
    </p:spTree>
    <p:extLst>
      <p:ext uri="{BB962C8B-B14F-4D97-AF65-F5344CB8AC3E}">
        <p14:creationId xmlns:p14="http://schemas.microsoft.com/office/powerpoint/2010/main" val="3847796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Input and 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98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Write a program that asks the user for word and a number, then prints the word followed by an exclamation point and a space that many times.  For example: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19324" y="3255964"/>
            <a:ext cx="4778376" cy="291623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Enter a word: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5"/>
                </a:solidFill>
              </a:rPr>
              <a:t>	</a:t>
            </a:r>
            <a:r>
              <a:rPr lang="en-US" sz="2800" dirty="0">
                <a:solidFill>
                  <a:srgbClr val="FF0000"/>
                </a:solidFill>
              </a:rPr>
              <a:t>happy</a:t>
            </a:r>
          </a:p>
          <a:p>
            <a:pPr marL="0" indent="0">
              <a:buNone/>
            </a:pPr>
            <a:r>
              <a:rPr lang="en-US" sz="2800" dirty="0"/>
              <a:t>Enter a positive integer: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en-US" sz="2800" dirty="0">
              <a:solidFill>
                <a:schemeClr val="accent5"/>
              </a:solidFill>
            </a:endParaRP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800" dirty="0"/>
              <a:t>happy! happy! happy!</a:t>
            </a:r>
          </a:p>
        </p:txBody>
      </p:sp>
    </p:spTree>
    <p:extLst>
      <p:ext uri="{BB962C8B-B14F-4D97-AF65-F5344CB8AC3E}">
        <p14:creationId xmlns:p14="http://schemas.microsoft.com/office/powerpoint/2010/main" val="4136456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23C77-9F50-084E-A8E5-F08EB3713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about?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77900" y="3680943"/>
            <a:ext cx="7188200" cy="1569660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what's your favorite positive integer?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2400" dirty="0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13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that's my favorite number too!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what a coincidence!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7900" y="1981200"/>
            <a:ext cx="7188200" cy="1200329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what's your favorite positive integer?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2400" dirty="0">
                <a:solidFill>
                  <a:schemeClr val="accent2"/>
                </a:solidFill>
                <a:latin typeface="Courier" charset="0"/>
                <a:ea typeface="Courier" charset="0"/>
                <a:cs typeface="Courier" charset="0"/>
              </a:rPr>
              <a:t>20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mine is 13.</a:t>
            </a:r>
          </a:p>
        </p:txBody>
      </p:sp>
    </p:spTree>
    <p:extLst>
      <p:ext uri="{BB962C8B-B14F-4D97-AF65-F5344CB8AC3E}">
        <p14:creationId xmlns:p14="http://schemas.microsoft.com/office/powerpoint/2010/main" val="1028321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if-statements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1100"/>
          </a:xfrm>
        </p:spPr>
        <p:txBody>
          <a:bodyPr/>
          <a:lstStyle/>
          <a:p>
            <a:r>
              <a:rPr lang="en-US" dirty="0"/>
              <a:t>syntax</a:t>
            </a:r>
          </a:p>
          <a:p>
            <a:endParaRPr lang="en-US" dirty="0"/>
          </a:p>
          <a:p>
            <a:endParaRPr lang="en-US" dirty="0"/>
          </a:p>
          <a:p>
            <a:endParaRPr lang="en-US" sz="2000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condition must be an expression that evaluates to True or False (type bool)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2750403"/>
            <a:ext cx="8229600" cy="120032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if x == 13 :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   print("that's my favorite number too!")</a:t>
            </a:r>
          </a:p>
          <a:p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    print("what a coincidence!")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11BBA99-955D-3E4C-83DE-B5F81F1264CC}"/>
              </a:ext>
            </a:extLst>
          </p:cNvPr>
          <p:cNvGrpSpPr/>
          <p:nvPr/>
        </p:nvGrpSpPr>
        <p:grpSpPr>
          <a:xfrm>
            <a:off x="1238250" y="1966625"/>
            <a:ext cx="4229096" cy="1278040"/>
            <a:chOff x="2546350" y="1628091"/>
            <a:chExt cx="4229096" cy="1278040"/>
          </a:xfrm>
        </p:grpSpPr>
        <p:sp>
          <p:nvSpPr>
            <p:cNvPr id="5" name="Oval 4"/>
            <p:cNvSpPr/>
            <p:nvPr/>
          </p:nvSpPr>
          <p:spPr>
            <a:xfrm>
              <a:off x="2546350" y="2348347"/>
              <a:ext cx="1568450" cy="557784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410200" y="1628091"/>
              <a:ext cx="13652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condition</a:t>
              </a:r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H="1">
              <a:off x="3718133" y="1926357"/>
              <a:ext cx="1707734" cy="478856"/>
            </a:xfrm>
            <a:prstGeom prst="straightConnector1">
              <a:avLst/>
            </a:prstGeom>
            <a:ln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8C8FE7F9-B54F-7243-B6A9-7E8D79972917}"/>
              </a:ext>
            </a:extLst>
          </p:cNvPr>
          <p:cNvGrpSpPr/>
          <p:nvPr/>
        </p:nvGrpSpPr>
        <p:grpSpPr>
          <a:xfrm>
            <a:off x="652402" y="3154863"/>
            <a:ext cx="5325146" cy="1264737"/>
            <a:chOff x="2093249" y="3154863"/>
            <a:chExt cx="5325146" cy="1264737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F74143E-5056-FA4F-88E3-4598C45BD82A}"/>
                </a:ext>
              </a:extLst>
            </p:cNvPr>
            <p:cNvSpPr/>
            <p:nvPr/>
          </p:nvSpPr>
          <p:spPr>
            <a:xfrm>
              <a:off x="2093249" y="3154863"/>
              <a:ext cx="1030951" cy="411915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406B478-BFE1-E84E-B11E-8799A3E3FBFC}"/>
                </a:ext>
              </a:extLst>
            </p:cNvPr>
            <p:cNvSpPr txBox="1"/>
            <p:nvPr/>
          </p:nvSpPr>
          <p:spPr>
            <a:xfrm>
              <a:off x="4495800" y="3957935"/>
              <a:ext cx="292259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whitespace matters!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55C2FE5D-979A-C249-BC9A-C0DCBD4E5416}"/>
                </a:ext>
              </a:extLst>
            </p:cNvPr>
            <p:cNvCxnSpPr>
              <a:cxnSpLocks/>
              <a:endCxn id="11" idx="5"/>
            </p:cNvCxnSpPr>
            <p:nvPr/>
          </p:nvCxnSpPr>
          <p:spPr>
            <a:xfrm flipH="1" flipV="1">
              <a:off x="2973221" y="3506454"/>
              <a:ext cx="1522579" cy="608346"/>
            </a:xfrm>
            <a:prstGeom prst="straightConnector1">
              <a:avLst/>
            </a:prstGeom>
            <a:ln>
              <a:solidFill>
                <a:schemeClr val="accent2"/>
              </a:solidFill>
              <a:headEnd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88568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bool datatype -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1100"/>
          </a:xfrm>
        </p:spPr>
        <p:txBody>
          <a:bodyPr>
            <a:normAutofit/>
          </a:bodyPr>
          <a:lstStyle/>
          <a:p>
            <a:r>
              <a:rPr lang="en-US" dirty="0"/>
              <a:t>Values: True and False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599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52DE83-2613-EE49-9714-50C5DE942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Examples of operations that return a bool:</a:t>
            </a:r>
          </a:p>
          <a:p>
            <a:pPr lvl="1"/>
            <a:r>
              <a:rPr lang="en-US" dirty="0"/>
              <a:t>relational operators: ==, !=, &gt;, &lt;, &gt;=, &lt;=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CD8CE8-BE6E-0E45-AE7C-32EA18E01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Expressions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C94B3E-F488-C942-9B4B-D35829BF8B15}"/>
              </a:ext>
            </a:extLst>
          </p:cNvPr>
          <p:cNvSpPr txBox="1"/>
          <p:nvPr/>
        </p:nvSpPr>
        <p:spPr>
          <a:xfrm>
            <a:off x="1930400" y="3124200"/>
            <a:ext cx="2222500" cy="2308324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>
                <a:latin typeface="Courier" charset="0"/>
                <a:ea typeface="Courier" charset="0"/>
                <a:cs typeface="Courier" charset="0"/>
              </a:rPr>
              <a:t>10 &lt; 0</a:t>
            </a: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en-US" sz="2400">
                <a:latin typeface="Courier" charset="0"/>
                <a:ea typeface="Courier" charset="0"/>
                <a:cs typeface="Courier" charset="0"/>
              </a:rPr>
              <a:t>11 &gt;= 11</a:t>
            </a:r>
            <a:endParaRPr lang="en-US" sz="2400" dirty="0">
              <a:latin typeface="Courier" charset="0"/>
              <a:ea typeface="Courier" charset="0"/>
              <a:cs typeface="Courier" charset="0"/>
            </a:endParaRPr>
          </a:p>
          <a:p>
            <a:pPr>
              <a:lnSpc>
                <a:spcPct val="150000"/>
              </a:lnSpc>
            </a:pPr>
            <a:r>
              <a:rPr lang="en-US" sz="2400">
                <a:latin typeface="Courier" charset="0"/>
                <a:ea typeface="Courier" charset="0"/>
                <a:cs typeface="Courier" charset="0"/>
              </a:rPr>
              <a:t>11 &gt; 11.0</a:t>
            </a:r>
            <a:endParaRPr lang="en-US" sz="2400" dirty="0">
              <a:latin typeface="Courier" charset="0"/>
              <a:ea typeface="Courier" charset="0"/>
              <a:cs typeface="Courier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10 == 10.1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74EBC7-C2B4-E243-9BBE-6863562D90BD}"/>
              </a:ext>
            </a:extLst>
          </p:cNvPr>
          <p:cNvSpPr txBox="1"/>
          <p:nvPr/>
        </p:nvSpPr>
        <p:spPr>
          <a:xfrm>
            <a:off x="4921250" y="3429000"/>
            <a:ext cx="2114550" cy="1706686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x != 3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y &lt;= x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Courier" charset="0"/>
                <a:ea typeface="Courier" charset="0"/>
                <a:cs typeface="Courier" charset="0"/>
              </a:rPr>
              <a:t>x = 5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060C229-274D-F04D-8C02-09756A575594}"/>
              </a:ext>
            </a:extLst>
          </p:cNvPr>
          <p:cNvCxnSpPr/>
          <p:nvPr/>
        </p:nvCxnSpPr>
        <p:spPr>
          <a:xfrm>
            <a:off x="4800600" y="4876800"/>
            <a:ext cx="236220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6821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 datatype -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1100"/>
          </a:xfrm>
        </p:spPr>
        <p:txBody>
          <a:bodyPr>
            <a:normAutofit/>
          </a:bodyPr>
          <a:lstStyle/>
          <a:p>
            <a:r>
              <a:rPr lang="en-US" dirty="0"/>
              <a:t>Values: True and False</a:t>
            </a:r>
          </a:p>
          <a:p>
            <a:endParaRPr lang="en-US" dirty="0"/>
          </a:p>
          <a:p>
            <a:r>
              <a:rPr lang="en-US" dirty="0"/>
              <a:t>Operators: and, or, not</a:t>
            </a:r>
          </a:p>
          <a:p>
            <a:endParaRPr lang="en-US" dirty="0"/>
          </a:p>
          <a:p>
            <a:r>
              <a:rPr lang="en-US" dirty="0"/>
              <a:t>&lt;bool expression&gt; </a:t>
            </a:r>
            <a:r>
              <a:rPr lang="en-US" b="1" dirty="0"/>
              <a:t>and</a:t>
            </a:r>
            <a:r>
              <a:rPr lang="en-US" dirty="0"/>
              <a:t> &lt;bool expression&gt;</a:t>
            </a:r>
          </a:p>
          <a:p>
            <a:pPr lvl="1"/>
            <a:r>
              <a:rPr lang="en-US" dirty="0"/>
              <a:t>True if both expressions True, False otherwise</a:t>
            </a:r>
          </a:p>
          <a:p>
            <a:r>
              <a:rPr lang="en-US" dirty="0"/>
              <a:t>&lt;bool expression&gt; </a:t>
            </a:r>
            <a:r>
              <a:rPr lang="en-US" b="1" dirty="0"/>
              <a:t>or</a:t>
            </a:r>
            <a:r>
              <a:rPr lang="en-US" dirty="0"/>
              <a:t> &lt;bool expression&gt;</a:t>
            </a:r>
          </a:p>
          <a:p>
            <a:pPr lvl="1"/>
            <a:r>
              <a:rPr lang="en-US" dirty="0"/>
              <a:t>True if at least one expression True, False otherwise</a:t>
            </a:r>
          </a:p>
          <a:p>
            <a:r>
              <a:rPr lang="en-US" b="1" dirty="0"/>
              <a:t>not</a:t>
            </a:r>
            <a:r>
              <a:rPr lang="en-US" dirty="0"/>
              <a:t> &lt;bool expression&gt;</a:t>
            </a:r>
          </a:p>
          <a:p>
            <a:pPr lvl="1"/>
            <a:r>
              <a:rPr lang="en-US" dirty="0"/>
              <a:t>returns True if expression is False, False otherwise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67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064500" cy="11429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Assume the variable n currently stores the value 25. </a:t>
            </a:r>
          </a:p>
          <a:p>
            <a:pPr marL="0" indent="0">
              <a:buNone/>
            </a:pPr>
            <a:r>
              <a:rPr lang="en-US" dirty="0"/>
              <a:t>What will the following expressions evaluate to?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2667000"/>
            <a:ext cx="4480714" cy="39703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2 &lt; n and n &lt; 30</a:t>
            </a:r>
          </a:p>
          <a:p>
            <a:endParaRPr lang="en-US" sz="2800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n &gt; 2 and &lt; 20</a:t>
            </a:r>
          </a:p>
          <a:p>
            <a:endParaRPr lang="en-US" sz="2800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(2 &gt; n) or (n == 25)</a:t>
            </a:r>
          </a:p>
          <a:p>
            <a:endParaRPr lang="en-US" sz="2800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not (n == n)</a:t>
            </a:r>
          </a:p>
          <a:p>
            <a:endParaRPr lang="en-US" sz="2800" dirty="0">
              <a:latin typeface="Courier" charset="0"/>
              <a:ea typeface="Courier" charset="0"/>
              <a:cs typeface="Courier" charset="0"/>
            </a:endParaRPr>
          </a:p>
          <a:p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not (n != 3)</a:t>
            </a:r>
          </a:p>
        </p:txBody>
      </p:sp>
    </p:spTree>
    <p:extLst>
      <p:ext uri="{BB962C8B-B14F-4D97-AF65-F5344CB8AC3E}">
        <p14:creationId xmlns:p14="http://schemas.microsoft.com/office/powerpoint/2010/main" val="26083724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Exam">
      <a:dk1>
        <a:sysClr val="windowText" lastClr="000000"/>
      </a:dk1>
      <a:lt1>
        <a:sysClr val="window" lastClr="FFFFFF"/>
      </a:lt1>
      <a:dk2>
        <a:srgbClr val="000000"/>
      </a:dk2>
      <a:lt2>
        <a:srgbClr val="A5A5A5"/>
      </a:lt2>
      <a:accent1>
        <a:srgbClr val="A5A5A5"/>
      </a:accent1>
      <a:accent2>
        <a:srgbClr val="0070C0"/>
      </a:accent2>
      <a:accent3>
        <a:srgbClr val="00B050"/>
      </a:accent3>
      <a:accent4>
        <a:srgbClr val="FF0000"/>
      </a:accent4>
      <a:accent5>
        <a:srgbClr val="FFFFFF"/>
      </a:accent5>
      <a:accent6>
        <a:srgbClr val="FFFFFF"/>
      </a:accent6>
      <a:hlink>
        <a:srgbClr val="0070C0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495FFB3-5D92-074E-B89D-542AE82BF1BE}" vid="{19B8E867-9DEE-184C-A40C-B4D7506C62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8654</TotalTime>
  <Words>1040</Words>
  <Application>Microsoft Macintosh PowerPoint</Application>
  <PresentationFormat>On-screen Show (4:3)</PresentationFormat>
  <Paragraphs>209</Paragraphs>
  <Slides>19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Courier</vt:lpstr>
      <vt:lpstr>Clarity</vt:lpstr>
      <vt:lpstr>Lecture 2: Conditionals</vt:lpstr>
      <vt:lpstr>Review: Useful (simple) Functions</vt:lpstr>
      <vt:lpstr>Review: Input and Output</vt:lpstr>
      <vt:lpstr>What about?</vt:lpstr>
      <vt:lpstr>if-statements</vt:lpstr>
      <vt:lpstr>bool datatype - values</vt:lpstr>
      <vt:lpstr>Boolean Expressions</vt:lpstr>
      <vt:lpstr>bool datatype - operators</vt:lpstr>
      <vt:lpstr>Example</vt:lpstr>
      <vt:lpstr>Exercise 1: Boolean Expressions</vt:lpstr>
      <vt:lpstr>if-statements</vt:lpstr>
      <vt:lpstr>Exercise 2: If statements</vt:lpstr>
      <vt:lpstr>if-else statements</vt:lpstr>
      <vt:lpstr>Exercise 3: if-else statements</vt:lpstr>
      <vt:lpstr>What about?</vt:lpstr>
      <vt:lpstr>Attempt #1: If statements</vt:lpstr>
      <vt:lpstr>Attempt #2: nested if-statements</vt:lpstr>
      <vt:lpstr>Attempt #3: using elif</vt:lpstr>
      <vt:lpstr>Exercise 4: elif statements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Eleanor Birrell</dc:creator>
  <cp:lastModifiedBy>Eleanor Birrell</cp:lastModifiedBy>
  <cp:revision>75</cp:revision>
  <cp:lastPrinted>2019-09-09T17:15:10Z</cp:lastPrinted>
  <dcterms:created xsi:type="dcterms:W3CDTF">2019-09-08T23:14:20Z</dcterms:created>
  <dcterms:modified xsi:type="dcterms:W3CDTF">2023-09-06T23:31:49Z</dcterms:modified>
</cp:coreProperties>
</file>