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handoutMasterIdLst>
    <p:handoutMasterId r:id="rId23"/>
  </p:handoutMasterIdLst>
  <p:sldIdLst>
    <p:sldId id="257" r:id="rId2"/>
    <p:sldId id="308" r:id="rId3"/>
    <p:sldId id="309" r:id="rId4"/>
    <p:sldId id="270" r:id="rId5"/>
    <p:sldId id="271" r:id="rId6"/>
    <p:sldId id="313" r:id="rId7"/>
    <p:sldId id="297" r:id="rId8"/>
    <p:sldId id="307" r:id="rId9"/>
    <p:sldId id="301" r:id="rId10"/>
    <p:sldId id="302" r:id="rId11"/>
    <p:sldId id="314" r:id="rId12"/>
    <p:sldId id="315" r:id="rId13"/>
    <p:sldId id="316" r:id="rId14"/>
    <p:sldId id="280" r:id="rId15"/>
    <p:sldId id="294" r:id="rId16"/>
    <p:sldId id="317" r:id="rId17"/>
    <p:sldId id="272" r:id="rId18"/>
    <p:sldId id="358" r:id="rId19"/>
    <p:sldId id="295" r:id="rId20"/>
    <p:sldId id="29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696969"/>
    <a:srgbClr val="333333"/>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autoAdjust="0"/>
    <p:restoredTop sz="80864" autoAdjust="0"/>
  </p:normalViewPr>
  <p:slideViewPr>
    <p:cSldViewPr>
      <p:cViewPr varScale="1">
        <p:scale>
          <a:sx n="97" d="100"/>
          <a:sy n="97" d="100"/>
        </p:scale>
        <p:origin x="880" y="184"/>
      </p:cViewPr>
      <p:guideLst>
        <p:guide orient="horz" pos="2160"/>
        <p:guide pos="2880"/>
      </p:guideLst>
    </p:cSldViewPr>
  </p:slideViewPr>
  <p:outlineViewPr>
    <p:cViewPr>
      <p:scale>
        <a:sx n="33" d="100"/>
        <a:sy n="33" d="100"/>
      </p:scale>
      <p:origin x="36" y="16902"/>
    </p:cViewPr>
  </p:outlineViewPr>
  <p:notesTextViewPr>
    <p:cViewPr>
      <p:scale>
        <a:sx n="1" d="1"/>
        <a:sy n="1" d="1"/>
      </p:scale>
      <p:origin x="0" y="0"/>
    </p:cViewPr>
  </p:notesTextViewPr>
  <p:notesViewPr>
    <p:cSldViewPr>
      <p:cViewPr varScale="1">
        <p:scale>
          <a:sx n="56" d="100"/>
          <a:sy n="56" d="100"/>
        </p:scale>
        <p:origin x="-2886"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57F19EE-4C14-416B-9A28-3D9B2AE65E04}" type="datetimeFigureOut">
              <a:rPr lang="en-US" smtClean="0"/>
              <a:t>8/30/23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E47E2B7-019C-47AA-8287-AB4BD1848ED5}" type="slidenum">
              <a:rPr lang="en-US" smtClean="0"/>
              <a:t>‹#›</a:t>
            </a:fld>
            <a:endParaRPr lang="en-US"/>
          </a:p>
        </p:txBody>
      </p:sp>
    </p:spTree>
    <p:extLst>
      <p:ext uri="{BB962C8B-B14F-4D97-AF65-F5344CB8AC3E}">
        <p14:creationId xmlns:p14="http://schemas.microsoft.com/office/powerpoint/2010/main" val="38951646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B7EBD1-2546-431F-B565-95BCA5604CC4}" type="datetimeFigureOut">
              <a:rPr lang="en-US" smtClean="0"/>
              <a:t>8/30/23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E031AF-CC19-4E5A-831F-2BAAD17F6D1A}" type="slidenum">
              <a:rPr lang="en-US" smtClean="0"/>
              <a:t>‹#›</a:t>
            </a:fld>
            <a:endParaRPr lang="en-US"/>
          </a:p>
        </p:txBody>
      </p:sp>
    </p:spTree>
    <p:extLst>
      <p:ext uri="{BB962C8B-B14F-4D97-AF65-F5344CB8AC3E}">
        <p14:creationId xmlns:p14="http://schemas.microsoft.com/office/powerpoint/2010/main" val="1035186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E031AF-CC19-4E5A-831F-2BAAD17F6D1A}" type="slidenum">
              <a:rPr lang="en-US" smtClean="0"/>
              <a:t>1</a:t>
            </a:fld>
            <a:endParaRPr lang="en-US"/>
          </a:p>
        </p:txBody>
      </p:sp>
    </p:spTree>
    <p:extLst>
      <p:ext uri="{BB962C8B-B14F-4D97-AF65-F5344CB8AC3E}">
        <p14:creationId xmlns:p14="http://schemas.microsoft.com/office/powerpoint/2010/main" val="11556925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Demo input</a:t>
            </a:r>
          </a:p>
          <a:p>
            <a:endParaRPr lang="en-US" dirty="0"/>
          </a:p>
        </p:txBody>
      </p:sp>
      <p:sp>
        <p:nvSpPr>
          <p:cNvPr id="4" name="Slide Number Placeholder 3"/>
          <p:cNvSpPr>
            <a:spLocks noGrp="1"/>
          </p:cNvSpPr>
          <p:nvPr>
            <p:ph type="sldNum" sz="quarter" idx="5"/>
          </p:nvPr>
        </p:nvSpPr>
        <p:spPr/>
        <p:txBody>
          <a:bodyPr/>
          <a:lstStyle/>
          <a:p>
            <a:fld id="{BFE031AF-CC19-4E5A-831F-2BAAD17F6D1A}" type="slidenum">
              <a:rPr lang="en-US" smtClean="0"/>
              <a:t>18</a:t>
            </a:fld>
            <a:endParaRPr lang="en-US"/>
          </a:p>
        </p:txBody>
      </p:sp>
    </p:spTree>
    <p:extLst>
      <p:ext uri="{BB962C8B-B14F-4D97-AF65-F5344CB8AC3E}">
        <p14:creationId xmlns:p14="http://schemas.microsoft.com/office/powerpoint/2010/main" val="11133591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edit on screen then walk through on board w/ boxes for variables</a:t>
            </a:r>
          </a:p>
          <a:p>
            <a:endParaRPr lang="en-US" sz="1200" dirty="0">
              <a:latin typeface="Consolas" panose="020B0609020204030204" pitchFamily="49" charset="0"/>
              <a:cs typeface="Consolas" panose="020B0609020204030204" pitchFamily="49" charset="0"/>
            </a:endParaRPr>
          </a:p>
          <a:p>
            <a:endParaRPr lang="en-US" dirty="0"/>
          </a:p>
        </p:txBody>
      </p:sp>
      <p:sp>
        <p:nvSpPr>
          <p:cNvPr id="4" name="Slide Number Placeholder 3"/>
          <p:cNvSpPr>
            <a:spLocks noGrp="1"/>
          </p:cNvSpPr>
          <p:nvPr>
            <p:ph type="sldNum" sz="quarter" idx="10"/>
          </p:nvPr>
        </p:nvSpPr>
        <p:spPr/>
        <p:txBody>
          <a:bodyPr/>
          <a:lstStyle/>
          <a:p>
            <a:fld id="{BFE031AF-CC19-4E5A-831F-2BAAD17F6D1A}" type="slidenum">
              <a:rPr lang="en-US" smtClean="0"/>
              <a:t>19</a:t>
            </a:fld>
            <a:endParaRPr lang="en-US"/>
          </a:p>
        </p:txBody>
      </p:sp>
    </p:spTree>
    <p:extLst>
      <p:ext uri="{BB962C8B-B14F-4D97-AF65-F5344CB8AC3E}">
        <p14:creationId xmlns:p14="http://schemas.microsoft.com/office/powerpoint/2010/main" val="33755157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solution on board with boxes for variables</a:t>
            </a:r>
          </a:p>
        </p:txBody>
      </p:sp>
    </p:spTree>
    <p:extLst>
      <p:ext uri="{BB962C8B-B14F-4D97-AF65-F5344CB8AC3E}">
        <p14:creationId xmlns:p14="http://schemas.microsoft.com/office/powerpoint/2010/main" val="1677949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value is one of the basic things a program works with, like a letter or a number (e.g., 47, 2.0, "Hello, World!")</a:t>
            </a:r>
          </a:p>
          <a:p>
            <a:r>
              <a:rPr lang="en-US" dirty="0"/>
              <a:t>Every value has a type</a:t>
            </a:r>
          </a:p>
          <a:p>
            <a:endParaRPr lang="en-US" dirty="0"/>
          </a:p>
          <a:p>
            <a:r>
              <a:rPr lang="en-US" dirty="0"/>
              <a:t>A type is a set of values + a set of operations on those values</a:t>
            </a:r>
          </a:p>
          <a:p>
            <a:endParaRPr lang="en-US" dirty="0"/>
          </a:p>
          <a:p>
            <a:r>
              <a:rPr lang="en-US" dirty="0"/>
              <a:t>Operators are special symbols that represent computations like addition, subtraction, and multiplication</a:t>
            </a:r>
          </a:p>
          <a:p>
            <a:pPr marL="171450" indent="-171450">
              <a:buFontTx/>
              <a:buChar char="-"/>
            </a:pPr>
            <a:r>
              <a:rPr lang="en-US" dirty="0" err="1"/>
              <a:t>int</a:t>
            </a:r>
            <a:r>
              <a:rPr lang="en-US" dirty="0"/>
              <a:t>, float: +,-,/,*,** (exponentiation), % (remainder), // (integer division)</a:t>
            </a:r>
          </a:p>
          <a:p>
            <a:pPr marL="171450" indent="-171450">
              <a:buFontTx/>
              <a:buChar char="-"/>
            </a:pPr>
            <a:r>
              <a:rPr lang="en-US" dirty="0"/>
              <a:t>string: +, *</a:t>
            </a:r>
          </a:p>
        </p:txBody>
      </p:sp>
      <p:sp>
        <p:nvSpPr>
          <p:cNvPr id="5" name="Date Placeholder 4"/>
          <p:cNvSpPr>
            <a:spLocks noGrp="1"/>
          </p:cNvSpPr>
          <p:nvPr>
            <p:ph type="dt" idx="11"/>
          </p:nvPr>
        </p:nvSpPr>
        <p:spPr/>
        <p:txBody>
          <a:bodyPr/>
          <a:lstStyle/>
          <a:p>
            <a:fld id="{59119A58-6EC1-A14C-99BB-A82BEE1BF995}" type="datetime1">
              <a:rPr lang="en-US" smtClean="0"/>
              <a:t>8/30/23</a:t>
            </a:fld>
            <a:endParaRPr lang="en-US"/>
          </a:p>
        </p:txBody>
      </p:sp>
    </p:spTree>
    <p:extLst>
      <p:ext uri="{BB962C8B-B14F-4D97-AF65-F5344CB8AC3E}">
        <p14:creationId xmlns:p14="http://schemas.microsoft.com/office/powerpoint/2010/main" val="39132432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586697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Demo: variables</a:t>
            </a:r>
            <a:r>
              <a:rPr lang="en-US" baseline="0" dirty="0"/>
              <a:t> don't have types type(x) ; x = 10; type(x); x = "10"; type(x)</a:t>
            </a:r>
            <a:endParaRPr lang="en-US" dirty="0"/>
          </a:p>
        </p:txBody>
      </p:sp>
    </p:spTree>
    <p:extLst>
      <p:ext uri="{BB962C8B-B14F-4D97-AF65-F5344CB8AC3E}">
        <p14:creationId xmlns:p14="http://schemas.microsoft.com/office/powerpoint/2010/main" val="853266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Demo: variables</a:t>
            </a:r>
            <a:r>
              <a:rPr lang="en-US" baseline="0" dirty="0"/>
              <a:t> don't have types type(x) ; x = 10; type(x); x = "10"; type(x)</a:t>
            </a:r>
            <a:endParaRPr lang="en-US" dirty="0"/>
          </a:p>
        </p:txBody>
      </p:sp>
    </p:spTree>
    <p:extLst>
      <p:ext uri="{BB962C8B-B14F-4D97-AF65-F5344CB8AC3E}">
        <p14:creationId xmlns:p14="http://schemas.microsoft.com/office/powerpoint/2010/main" val="42051700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E031AF-CC19-4E5A-831F-2BAAD17F6D1A}" type="slidenum">
              <a:rPr lang="en-US" smtClean="0"/>
              <a:t>13</a:t>
            </a:fld>
            <a:endParaRPr lang="en-US"/>
          </a:p>
        </p:txBody>
      </p:sp>
    </p:spTree>
    <p:extLst>
      <p:ext uri="{BB962C8B-B14F-4D97-AF65-F5344CB8AC3E}">
        <p14:creationId xmlns:p14="http://schemas.microsoft.com/office/powerpoint/2010/main" val="42473114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Consolas" panose="020B0609020204030204" pitchFamily="49" charset="0"/>
                <a:cs typeface="Consolas" panose="020B0609020204030204" pitchFamily="49" charset="0"/>
              </a:rPr>
              <a:t>miles = 10/1.61</a:t>
            </a:r>
            <a:br>
              <a:rPr lang="en-US" sz="1200" dirty="0">
                <a:latin typeface="Consolas" panose="020B0609020204030204" pitchFamily="49" charset="0"/>
                <a:cs typeface="Consolas" panose="020B0609020204030204" pitchFamily="49" charset="0"/>
              </a:rPr>
            </a:br>
            <a:r>
              <a:rPr lang="en-US" sz="1200" dirty="0" err="1">
                <a:latin typeface="Consolas" panose="020B0609020204030204" pitchFamily="49" charset="0"/>
                <a:cs typeface="Consolas" panose="020B0609020204030204" pitchFamily="49" charset="0"/>
              </a:rPr>
              <a:t>time_mins</a:t>
            </a:r>
            <a:r>
              <a:rPr lang="en-US" sz="1200" dirty="0">
                <a:latin typeface="Consolas" panose="020B0609020204030204" pitchFamily="49" charset="0"/>
                <a:cs typeface="Consolas" panose="020B0609020204030204" pitchFamily="49" charset="0"/>
              </a:rPr>
              <a:t> = 43.5</a:t>
            </a:r>
            <a:br>
              <a:rPr lang="en-US" sz="1200" dirty="0">
                <a:latin typeface="Consolas" panose="020B0609020204030204" pitchFamily="49" charset="0"/>
                <a:cs typeface="Consolas" panose="020B0609020204030204" pitchFamily="49" charset="0"/>
              </a:rPr>
            </a:br>
            <a:r>
              <a:rPr lang="en-US" sz="1200" dirty="0">
                <a:latin typeface="Consolas" panose="020B0609020204030204" pitchFamily="49" charset="0"/>
                <a:cs typeface="Consolas" panose="020B0609020204030204" pitchFamily="49" charset="0"/>
              </a:rPr>
              <a:t>pace = </a:t>
            </a:r>
            <a:r>
              <a:rPr lang="en-US" sz="1200" dirty="0" err="1">
                <a:latin typeface="Consolas" panose="020B0609020204030204" pitchFamily="49" charset="0"/>
                <a:cs typeface="Consolas" panose="020B0609020204030204" pitchFamily="49" charset="0"/>
              </a:rPr>
              <a:t>time_mins</a:t>
            </a:r>
            <a:r>
              <a:rPr lang="en-US" sz="1200" dirty="0">
                <a:latin typeface="Consolas" panose="020B0609020204030204" pitchFamily="49" charset="0"/>
                <a:cs typeface="Consolas" panose="020B0609020204030204" pitchFamily="49" charset="0"/>
              </a:rPr>
              <a:t>/miles</a:t>
            </a:r>
            <a:br>
              <a:rPr lang="en-US" sz="1200" dirty="0">
                <a:latin typeface="Consolas" panose="020B0609020204030204" pitchFamily="49" charset="0"/>
                <a:cs typeface="Consolas" panose="020B0609020204030204" pitchFamily="49" charset="0"/>
              </a:rPr>
            </a:br>
            <a:br>
              <a:rPr lang="en-US" sz="1200" dirty="0">
                <a:latin typeface="Consolas" panose="020B0609020204030204" pitchFamily="49" charset="0"/>
                <a:cs typeface="Consolas" panose="020B0609020204030204" pitchFamily="49" charset="0"/>
              </a:rPr>
            </a:br>
            <a:endParaRPr lang="en-US" dirty="0"/>
          </a:p>
        </p:txBody>
      </p:sp>
      <p:sp>
        <p:nvSpPr>
          <p:cNvPr id="4" name="Slide Number Placeholder 3"/>
          <p:cNvSpPr>
            <a:spLocks noGrp="1"/>
          </p:cNvSpPr>
          <p:nvPr>
            <p:ph type="sldNum" sz="quarter" idx="5"/>
          </p:nvPr>
        </p:nvSpPr>
        <p:spPr/>
        <p:txBody>
          <a:bodyPr/>
          <a:lstStyle/>
          <a:p>
            <a:fld id="{BFE031AF-CC19-4E5A-831F-2BAAD17F6D1A}" type="slidenum">
              <a:rPr lang="en-US" smtClean="0"/>
              <a:t>14</a:t>
            </a:fld>
            <a:endParaRPr lang="en-US"/>
          </a:p>
        </p:txBody>
      </p:sp>
    </p:spTree>
    <p:extLst>
      <p:ext uri="{BB962C8B-B14F-4D97-AF65-F5344CB8AC3E}">
        <p14:creationId xmlns:p14="http://schemas.microsoft.com/office/powerpoint/2010/main" val="30044786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err="1">
                <a:latin typeface="Consolas" panose="020B0609020204030204" pitchFamily="49" charset="0"/>
                <a:cs typeface="Consolas" panose="020B0609020204030204" pitchFamily="49" charset="0"/>
              </a:rPr>
              <a:t>time_hrs</a:t>
            </a:r>
            <a:r>
              <a:rPr lang="en-US" sz="1200" dirty="0">
                <a:latin typeface="Consolas" panose="020B0609020204030204" pitchFamily="49" charset="0"/>
                <a:cs typeface="Consolas" panose="020B0609020204030204" pitchFamily="49" charset="0"/>
              </a:rPr>
              <a:t> = </a:t>
            </a:r>
            <a:r>
              <a:rPr lang="en-US" sz="1200" dirty="0" err="1">
                <a:latin typeface="Consolas" panose="020B0609020204030204" pitchFamily="49" charset="0"/>
                <a:cs typeface="Consolas" panose="020B0609020204030204" pitchFamily="49" charset="0"/>
              </a:rPr>
              <a:t>time_mins</a:t>
            </a:r>
            <a:r>
              <a:rPr lang="en-US" sz="1200" dirty="0">
                <a:latin typeface="Consolas" panose="020B0609020204030204" pitchFamily="49" charset="0"/>
                <a:cs typeface="Consolas" panose="020B0609020204030204" pitchFamily="49" charset="0"/>
              </a:rPr>
              <a:t>/60</a:t>
            </a:r>
            <a:br>
              <a:rPr lang="en-US" sz="1200" dirty="0">
                <a:latin typeface="Consolas" panose="020B0609020204030204" pitchFamily="49" charset="0"/>
                <a:cs typeface="Consolas" panose="020B0609020204030204" pitchFamily="49" charset="0"/>
              </a:rPr>
            </a:br>
            <a:r>
              <a:rPr lang="en-US" sz="1200" dirty="0">
                <a:latin typeface="Consolas" panose="020B0609020204030204" pitchFamily="49" charset="0"/>
                <a:cs typeface="Consolas" panose="020B0609020204030204" pitchFamily="49" charset="0"/>
              </a:rPr>
              <a:t>speed = miles/</a:t>
            </a:r>
            <a:r>
              <a:rPr lang="en-US" sz="1200" dirty="0" err="1">
                <a:latin typeface="Consolas" panose="020B0609020204030204" pitchFamily="49" charset="0"/>
                <a:cs typeface="Consolas" panose="020B0609020204030204" pitchFamily="49" charset="0"/>
              </a:rPr>
              <a:t>time_hrs</a:t>
            </a:r>
            <a:br>
              <a:rPr lang="en-US" sz="1200" dirty="0">
                <a:latin typeface="Consolas" panose="020B0609020204030204" pitchFamily="49" charset="0"/>
                <a:cs typeface="Consolas" panose="020B0609020204030204" pitchFamily="49" charset="0"/>
              </a:rPr>
            </a:br>
            <a:endParaRPr lang="en-US" dirty="0"/>
          </a:p>
        </p:txBody>
      </p:sp>
      <p:sp>
        <p:nvSpPr>
          <p:cNvPr id="4" name="Slide Number Placeholder 3"/>
          <p:cNvSpPr>
            <a:spLocks noGrp="1"/>
          </p:cNvSpPr>
          <p:nvPr>
            <p:ph type="sldNum" sz="quarter" idx="10"/>
          </p:nvPr>
        </p:nvSpPr>
        <p:spPr/>
        <p:txBody>
          <a:bodyPr/>
          <a:lstStyle/>
          <a:p>
            <a:fld id="{BFE031AF-CC19-4E5A-831F-2BAAD17F6D1A}" type="slidenum">
              <a:rPr lang="en-US" smtClean="0"/>
              <a:t>15</a:t>
            </a:fld>
            <a:endParaRPr lang="en-US"/>
          </a:p>
        </p:txBody>
      </p:sp>
    </p:spTree>
    <p:extLst>
      <p:ext uri="{BB962C8B-B14F-4D97-AF65-F5344CB8AC3E}">
        <p14:creationId xmlns:p14="http://schemas.microsoft.com/office/powerpoint/2010/main" val="42723855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citation: </a:t>
            </a:r>
            <a:r>
              <a:rPr lang="en-US" sz="1200" dirty="0"/>
              <a:t>page 2, Think Python 2</a:t>
            </a:r>
            <a:r>
              <a:rPr lang="en-US" sz="1200" baseline="30000" dirty="0"/>
              <a:t>nd</a:t>
            </a:r>
            <a:r>
              <a:rPr lang="en-US" sz="1200" dirty="0"/>
              <a:t> edition</a:t>
            </a:r>
          </a:p>
          <a:p>
            <a:endParaRPr lang="en-US" dirty="0"/>
          </a:p>
          <a:p>
            <a:r>
              <a:rPr lang="en-US" dirty="0"/>
              <a:t>walk through on board w/ boxes for variables</a:t>
            </a:r>
          </a:p>
        </p:txBody>
      </p:sp>
      <p:sp>
        <p:nvSpPr>
          <p:cNvPr id="5" name="Date Placeholder 4"/>
          <p:cNvSpPr>
            <a:spLocks noGrp="1"/>
          </p:cNvSpPr>
          <p:nvPr>
            <p:ph type="dt" idx="11"/>
          </p:nvPr>
        </p:nvSpPr>
        <p:spPr/>
        <p:txBody>
          <a:bodyPr/>
          <a:lstStyle/>
          <a:p>
            <a:fld id="{5A865B7B-3D24-4B4D-9F08-D6191496A27B}" type="datetime1">
              <a:rPr lang="en-US" smtClean="0"/>
              <a:t>8/30/23</a:t>
            </a:fld>
            <a:endParaRPr lang="en-US"/>
          </a:p>
        </p:txBody>
      </p:sp>
    </p:spTree>
    <p:extLst>
      <p:ext uri="{BB962C8B-B14F-4D97-AF65-F5344CB8AC3E}">
        <p14:creationId xmlns:p14="http://schemas.microsoft.com/office/powerpoint/2010/main" val="340973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12" name="Date Placeholder 11"/>
          <p:cNvSpPr>
            <a:spLocks noGrp="1"/>
          </p:cNvSpPr>
          <p:nvPr>
            <p:ph type="dt" sz="half" idx="10"/>
          </p:nvPr>
        </p:nvSpPr>
        <p:spPr/>
        <p:txBody>
          <a:bodyPr/>
          <a:lstStyle/>
          <a:p>
            <a:fld id="{63F7437D-9C28-4485-8136-DE3C7521A7D8}" type="datetimeFigureOut">
              <a:rPr lang="en-US" smtClean="0"/>
              <a:t>8/30/23</a:t>
            </a:fld>
            <a:endParaRPr lang="en-US" dirty="0"/>
          </a:p>
        </p:txBody>
      </p:sp>
      <p:sp>
        <p:nvSpPr>
          <p:cNvPr id="13" name="Footer Placeholder 12"/>
          <p:cNvSpPr>
            <a:spLocks noGrp="1"/>
          </p:cNvSpPr>
          <p:nvPr>
            <p:ph type="ftr" sz="quarter" idx="11"/>
          </p:nvPr>
        </p:nvSpPr>
        <p:spPr/>
        <p:txBody>
          <a:bodyPr/>
          <a:lstStyle/>
          <a:p>
            <a:endParaRPr lang="en-US" dirty="0"/>
          </a:p>
        </p:txBody>
      </p:sp>
      <p:sp>
        <p:nvSpPr>
          <p:cNvPr id="14" name="Slide Number Placeholder 13"/>
          <p:cNvSpPr>
            <a:spLocks noGrp="1"/>
          </p:cNvSpPr>
          <p:nvPr>
            <p:ph type="sldNum" sz="quarter" idx="12"/>
          </p:nvPr>
        </p:nvSpPr>
        <p:spPr/>
        <p:txBody>
          <a:bodyPr/>
          <a:lstStyle/>
          <a:p>
            <a:fld id="{7EA743B4-AD12-49DE-BA27-1A16B7F35F00}"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F7437D-9C28-4485-8136-DE3C7521A7D8}" type="datetimeFigureOut">
              <a:rPr lang="en-US" smtClean="0"/>
              <a:t>8/30/23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F7437D-9C28-4485-8136-DE3C7521A7D8}" type="datetimeFigureOut">
              <a:rPr lang="en-US" smtClean="0"/>
              <a:t>8/30/23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F7437D-9C28-4485-8136-DE3C7521A7D8}" type="datetimeFigureOut">
              <a:rPr lang="en-US" smtClean="0"/>
              <a:t>8/30/23</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620000" y="18288"/>
            <a:ext cx="1066800" cy="329184"/>
          </a:xfrm>
        </p:spPr>
        <p:txBody>
          <a:bodyPr/>
          <a:lstStyle/>
          <a:p>
            <a:fld id="{7EA743B4-AD12-49DE-BA27-1A16B7F35F0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3F7437D-9C28-4485-8136-DE3C7521A7D8}" type="datetimeFigureOut">
              <a:rPr lang="en-US" smtClean="0"/>
              <a:t>8/30/23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743B4-AD12-49DE-BA27-1A16B7F35F00}"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F7437D-9C28-4485-8136-DE3C7521A7D8}" type="datetimeFigureOut">
              <a:rPr lang="en-US" smtClean="0"/>
              <a:t>8/30/23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a:xfrm>
            <a:off x="457200" y="18288"/>
            <a:ext cx="7086600" cy="329184"/>
          </a:xfrm>
        </p:spPr>
        <p:txBody>
          <a:bodyPr/>
          <a:lstStyle>
            <a:lvl1pPr algn="l">
              <a:defRPr/>
            </a:lvl1pPr>
          </a:lstStyle>
          <a:p>
            <a:endParaRPr lang="en-US" dirty="0"/>
          </a:p>
        </p:txBody>
      </p:sp>
      <p:sp>
        <p:nvSpPr>
          <p:cNvPr id="9" name="Slide Number Placeholder 8"/>
          <p:cNvSpPr>
            <a:spLocks noGrp="1"/>
          </p:cNvSpPr>
          <p:nvPr>
            <p:ph type="sldNum" sz="quarter" idx="12"/>
          </p:nvPr>
        </p:nvSpPr>
        <p:spPr/>
        <p:txBody>
          <a:bodyPr/>
          <a:lstStyle/>
          <a:p>
            <a:fld id="{7EA743B4-AD12-49DE-BA27-1A16B7F35F00}" type="slidenum">
              <a:rPr lang="en-US" smtClean="0"/>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F7437D-9C28-4485-8136-DE3C7521A7D8}" type="datetimeFigureOut">
              <a:rPr lang="en-US" smtClean="0"/>
              <a:t>8/30/23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F7437D-9C28-4485-8136-DE3C7521A7D8}" type="datetimeFigureOut">
              <a:rPr lang="en-US" smtClean="0"/>
              <a:t>8/30/23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3F7437D-9C28-4485-8136-DE3C7521A7D8}" type="datetimeFigureOut">
              <a:rPr lang="en-US" smtClean="0"/>
              <a:t>8/30/23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A743B4-AD12-49DE-BA27-1A16B7F35F00}"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3F7437D-9C28-4485-8136-DE3C7521A7D8}" type="datetimeFigureOut">
              <a:rPr lang="en-US" smtClean="0"/>
              <a:t>8/30/23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2250"/>
            <a:ext cx="9144000" cy="311150"/>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419100"/>
          </a:xfrm>
          <a:prstGeom prst="rect">
            <a:avLst/>
          </a:prstGeom>
          <a:gradFill flip="none" rotWithShape="1">
            <a:gsLst>
              <a:gs pos="0">
                <a:schemeClr val="accent1">
                  <a:shade val="30000"/>
                  <a:satMod val="115000"/>
                </a:schemeClr>
              </a:gs>
              <a:gs pos="80000">
                <a:schemeClr val="accent1">
                  <a:shade val="67500"/>
                  <a:satMod val="115000"/>
                </a:schemeClr>
              </a:gs>
              <a:gs pos="100000">
                <a:schemeClr val="accent1">
                  <a:shade val="100000"/>
                  <a:satMod val="115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63F7437D-9C28-4485-8136-DE3C7521A7D8}" type="datetimeFigureOut">
              <a:rPr lang="en-US" smtClean="0"/>
              <a:t>8/30/23</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7EA743B4-AD12-49DE-BA27-1A16B7F35F0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505200"/>
            <a:ext cx="7924800" cy="609600"/>
          </a:xfrm>
        </p:spPr>
        <p:txBody>
          <a:bodyPr>
            <a:normAutofit/>
          </a:bodyPr>
          <a:lstStyle/>
          <a:p>
            <a:r>
              <a:rPr lang="en-US" dirty="0"/>
              <a:t>CS 51P 		       		      	August 30, 2023</a:t>
            </a:r>
          </a:p>
        </p:txBody>
      </p:sp>
      <p:sp>
        <p:nvSpPr>
          <p:cNvPr id="2" name="Title 1"/>
          <p:cNvSpPr>
            <a:spLocks noGrp="1"/>
          </p:cNvSpPr>
          <p:nvPr>
            <p:ph type="title"/>
          </p:nvPr>
        </p:nvSpPr>
        <p:spPr>
          <a:xfrm>
            <a:off x="685800" y="2667000"/>
            <a:ext cx="7848600" cy="631825"/>
          </a:xfrm>
        </p:spPr>
        <p:txBody>
          <a:bodyPr>
            <a:normAutofit/>
          </a:bodyPr>
          <a:lstStyle/>
          <a:p>
            <a:r>
              <a:rPr lang="en-US" sz="3200" dirty="0"/>
              <a:t>Lecture 1: Expressions and Variables</a:t>
            </a:r>
          </a:p>
        </p:txBody>
      </p:sp>
      <p:sp>
        <p:nvSpPr>
          <p:cNvPr id="4" name="Title 1"/>
          <p:cNvSpPr txBox="1">
            <a:spLocks/>
          </p:cNvSpPr>
          <p:nvPr/>
        </p:nvSpPr>
        <p:spPr>
          <a:xfrm>
            <a:off x="685800" y="4643181"/>
            <a:ext cx="7848600" cy="631825"/>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ctr"/>
            <a:endParaRPr lang="en-US" sz="2400" dirty="0">
              <a:solidFill>
                <a:schemeClr val="bg2"/>
              </a:solidFill>
            </a:endParaRPr>
          </a:p>
        </p:txBody>
      </p:sp>
    </p:spTree>
    <p:extLst>
      <p:ext uri="{BB962C8B-B14F-4D97-AF65-F5344CB8AC3E}">
        <p14:creationId xmlns:p14="http://schemas.microsoft.com/office/powerpoint/2010/main" val="18560101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Assigning variables</a:t>
            </a:r>
          </a:p>
        </p:txBody>
      </p:sp>
      <p:sp>
        <p:nvSpPr>
          <p:cNvPr id="3" name="Content Placeholder 2"/>
          <p:cNvSpPr>
            <a:spLocks noGrp="1"/>
          </p:cNvSpPr>
          <p:nvPr>
            <p:ph idx="1"/>
          </p:nvPr>
        </p:nvSpPr>
        <p:spPr/>
        <p:txBody>
          <a:bodyPr>
            <a:normAutofit/>
          </a:bodyPr>
          <a:lstStyle/>
          <a:p>
            <a:r>
              <a:rPr lang="en-US" sz="2800" dirty="0"/>
              <a:t>Can assign a value to a variable</a:t>
            </a:r>
          </a:p>
        </p:txBody>
      </p:sp>
      <p:sp>
        <p:nvSpPr>
          <p:cNvPr id="6" name="TextBox 5"/>
          <p:cNvSpPr txBox="1"/>
          <p:nvPr/>
        </p:nvSpPr>
        <p:spPr>
          <a:xfrm>
            <a:off x="1524000" y="2352754"/>
            <a:ext cx="5829652" cy="113184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50000"/>
              </a:lnSpc>
            </a:pPr>
            <a:r>
              <a:rPr lang="en-US" sz="2400" dirty="0"/>
              <a:t>x = 47</a:t>
            </a:r>
          </a:p>
          <a:p>
            <a:pPr>
              <a:lnSpc>
                <a:spcPct val="150000"/>
              </a:lnSpc>
            </a:pPr>
            <a:r>
              <a:rPr lang="en-US" sz="2400" dirty="0" err="1"/>
              <a:t>a_string</a:t>
            </a:r>
            <a:r>
              <a:rPr lang="en-US" sz="2400" dirty="0"/>
              <a:t> = "Hello"</a:t>
            </a:r>
          </a:p>
        </p:txBody>
      </p:sp>
      <p:sp>
        <p:nvSpPr>
          <p:cNvPr id="4" name="Rectangle 3">
            <a:extLst>
              <a:ext uri="{FF2B5EF4-FFF2-40B4-BE49-F238E27FC236}">
                <a16:creationId xmlns:a16="http://schemas.microsoft.com/office/drawing/2014/main" id="{AB1BCB32-F431-D678-E1D8-B36762C721DA}"/>
              </a:ext>
            </a:extLst>
          </p:cNvPr>
          <p:cNvSpPr/>
          <p:nvPr/>
        </p:nvSpPr>
        <p:spPr>
          <a:xfrm>
            <a:off x="2971800" y="4008556"/>
            <a:ext cx="4267200" cy="4572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a:t>00000000000000000000000000101111</a:t>
            </a:r>
          </a:p>
        </p:txBody>
      </p:sp>
      <p:sp>
        <p:nvSpPr>
          <p:cNvPr id="5" name="Rectangle 4">
            <a:extLst>
              <a:ext uri="{FF2B5EF4-FFF2-40B4-BE49-F238E27FC236}">
                <a16:creationId xmlns:a16="http://schemas.microsoft.com/office/drawing/2014/main" id="{B4687495-D6B0-C537-F5FD-6FFE2DCA248D}"/>
              </a:ext>
            </a:extLst>
          </p:cNvPr>
          <p:cNvSpPr/>
          <p:nvPr/>
        </p:nvSpPr>
        <p:spPr>
          <a:xfrm>
            <a:off x="2971800" y="4631655"/>
            <a:ext cx="5257800" cy="4572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a:solidFill>
                  <a:schemeClr val="bg1"/>
                </a:solidFill>
              </a:rPr>
              <a:t>0100100001100101011011000110110001101111</a:t>
            </a:r>
          </a:p>
        </p:txBody>
      </p:sp>
      <p:sp>
        <p:nvSpPr>
          <p:cNvPr id="7" name="TextBox 6">
            <a:extLst>
              <a:ext uri="{FF2B5EF4-FFF2-40B4-BE49-F238E27FC236}">
                <a16:creationId xmlns:a16="http://schemas.microsoft.com/office/drawing/2014/main" id="{3104E5DE-2343-C861-2986-E29B4954BFCB}"/>
              </a:ext>
            </a:extLst>
          </p:cNvPr>
          <p:cNvSpPr txBox="1"/>
          <p:nvPr/>
        </p:nvSpPr>
        <p:spPr>
          <a:xfrm>
            <a:off x="2133600" y="4008556"/>
            <a:ext cx="761747" cy="369332"/>
          </a:xfrm>
          <a:prstGeom prst="rect">
            <a:avLst/>
          </a:prstGeom>
          <a:noFill/>
        </p:spPr>
        <p:txBody>
          <a:bodyPr wrap="none" rtlCol="0">
            <a:spAutoFit/>
          </a:bodyPr>
          <a:lstStyle/>
          <a:p>
            <a:r>
              <a:rPr lang="en-US" dirty="0"/>
              <a:t>x (int)</a:t>
            </a:r>
          </a:p>
        </p:txBody>
      </p:sp>
      <p:sp>
        <p:nvSpPr>
          <p:cNvPr id="8" name="TextBox 7">
            <a:extLst>
              <a:ext uri="{FF2B5EF4-FFF2-40B4-BE49-F238E27FC236}">
                <a16:creationId xmlns:a16="http://schemas.microsoft.com/office/drawing/2014/main" id="{9C88B3F7-42B0-8C2A-B4F9-FB5BAD6A13A2}"/>
              </a:ext>
            </a:extLst>
          </p:cNvPr>
          <p:cNvSpPr txBox="1"/>
          <p:nvPr/>
        </p:nvSpPr>
        <p:spPr>
          <a:xfrm>
            <a:off x="1415455" y="4631655"/>
            <a:ext cx="1479892" cy="369332"/>
          </a:xfrm>
          <a:prstGeom prst="rect">
            <a:avLst/>
          </a:prstGeom>
          <a:noFill/>
        </p:spPr>
        <p:txBody>
          <a:bodyPr wrap="none" rtlCol="0">
            <a:spAutoFit/>
          </a:bodyPr>
          <a:lstStyle/>
          <a:p>
            <a:r>
              <a:rPr lang="en-US" dirty="0" err="1"/>
              <a:t>a_string</a:t>
            </a:r>
            <a:r>
              <a:rPr lang="en-US" dirty="0"/>
              <a:t> (str)</a:t>
            </a:r>
          </a:p>
        </p:txBody>
      </p:sp>
    </p:spTree>
    <p:extLst>
      <p:ext uri="{BB962C8B-B14F-4D97-AF65-F5344CB8AC3E}">
        <p14:creationId xmlns:p14="http://schemas.microsoft.com/office/powerpoint/2010/main" val="193445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Assigning variables</a:t>
            </a:r>
          </a:p>
        </p:txBody>
      </p:sp>
      <p:sp>
        <p:nvSpPr>
          <p:cNvPr id="3" name="Content Placeholder 2"/>
          <p:cNvSpPr>
            <a:spLocks noGrp="1"/>
          </p:cNvSpPr>
          <p:nvPr>
            <p:ph idx="1"/>
          </p:nvPr>
        </p:nvSpPr>
        <p:spPr/>
        <p:txBody>
          <a:bodyPr>
            <a:normAutofit/>
          </a:bodyPr>
          <a:lstStyle/>
          <a:p>
            <a:r>
              <a:rPr lang="en-US" sz="2800" dirty="0"/>
              <a:t>Can assign a value to a variable</a:t>
            </a:r>
          </a:p>
          <a:p>
            <a:r>
              <a:rPr lang="en-US" sz="2800" dirty="0"/>
              <a:t>Right hand side can be any expression (anything that is, or that evaluates to, a value)</a:t>
            </a:r>
          </a:p>
        </p:txBody>
      </p:sp>
      <p:sp>
        <p:nvSpPr>
          <p:cNvPr id="6" name="TextBox 5"/>
          <p:cNvSpPr txBox="1"/>
          <p:nvPr/>
        </p:nvSpPr>
        <p:spPr>
          <a:xfrm>
            <a:off x="1657174" y="3195677"/>
            <a:ext cx="5829652" cy="168584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50000"/>
              </a:lnSpc>
            </a:pPr>
            <a:r>
              <a:rPr lang="en-US" sz="2400" dirty="0"/>
              <a:t>x = 13</a:t>
            </a:r>
          </a:p>
          <a:p>
            <a:pPr>
              <a:lnSpc>
                <a:spcPct val="150000"/>
              </a:lnSpc>
            </a:pPr>
            <a:r>
              <a:rPr lang="en-US" sz="2400" dirty="0" err="1"/>
              <a:t>a_string</a:t>
            </a:r>
            <a:r>
              <a:rPr lang="en-US" sz="2400" dirty="0"/>
              <a:t> = 1*</a:t>
            </a:r>
            <a:r>
              <a:rPr lang="en-US" sz="2400" dirty="0" err="1"/>
              <a:t>str</a:t>
            </a:r>
            <a:r>
              <a:rPr lang="en-US" sz="2400" dirty="0"/>
              <a:t>(2) + "2"*2 </a:t>
            </a:r>
          </a:p>
          <a:p>
            <a:pPr>
              <a:lnSpc>
                <a:spcPct val="150000"/>
              </a:lnSpc>
            </a:pPr>
            <a:r>
              <a:rPr lang="en-US" sz="2400" dirty="0" err="1"/>
              <a:t>x_type</a:t>
            </a:r>
            <a:r>
              <a:rPr lang="en-US" sz="2400" dirty="0"/>
              <a:t> = type(1+2.001)</a:t>
            </a:r>
          </a:p>
        </p:txBody>
      </p:sp>
    </p:spTree>
    <p:extLst>
      <p:ext uri="{BB962C8B-B14F-4D97-AF65-F5344CB8AC3E}">
        <p14:creationId xmlns:p14="http://schemas.microsoft.com/office/powerpoint/2010/main" val="2450851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F80C2-87D6-B708-37B6-23B5C29A0789}"/>
              </a:ext>
            </a:extLst>
          </p:cNvPr>
          <p:cNvSpPr>
            <a:spLocks noGrp="1"/>
          </p:cNvSpPr>
          <p:nvPr>
            <p:ph type="title"/>
          </p:nvPr>
        </p:nvSpPr>
        <p:spPr/>
        <p:txBody>
          <a:bodyPr/>
          <a:lstStyle/>
          <a:p>
            <a:r>
              <a:rPr lang="en-US" dirty="0"/>
              <a:t>Variables and Expressions</a:t>
            </a:r>
          </a:p>
        </p:txBody>
      </p:sp>
      <p:sp>
        <p:nvSpPr>
          <p:cNvPr id="3" name="Content Placeholder 2">
            <a:extLst>
              <a:ext uri="{FF2B5EF4-FFF2-40B4-BE49-F238E27FC236}">
                <a16:creationId xmlns:a16="http://schemas.microsoft.com/office/drawing/2014/main" id="{8A97BCD3-18DA-41DF-828A-3EBB954B824C}"/>
              </a:ext>
            </a:extLst>
          </p:cNvPr>
          <p:cNvSpPr>
            <a:spLocks noGrp="1"/>
          </p:cNvSpPr>
          <p:nvPr>
            <p:ph idx="1"/>
          </p:nvPr>
        </p:nvSpPr>
        <p:spPr/>
        <p:txBody>
          <a:bodyPr/>
          <a:lstStyle/>
          <a:p>
            <a:r>
              <a:rPr lang="en-US" dirty="0"/>
              <a:t>a variable evaluates to the value stored in that variable</a:t>
            </a:r>
          </a:p>
          <a:p>
            <a:r>
              <a:rPr lang="en-US" dirty="0"/>
              <a:t>variables can be used in expressions</a:t>
            </a:r>
          </a:p>
        </p:txBody>
      </p:sp>
      <p:sp>
        <p:nvSpPr>
          <p:cNvPr id="4" name="TextBox 3">
            <a:extLst>
              <a:ext uri="{FF2B5EF4-FFF2-40B4-BE49-F238E27FC236}">
                <a16:creationId xmlns:a16="http://schemas.microsoft.com/office/drawing/2014/main" id="{AFBC64E8-1DEE-694F-29F3-013C190C4C01}"/>
              </a:ext>
            </a:extLst>
          </p:cNvPr>
          <p:cNvSpPr txBox="1"/>
          <p:nvPr/>
        </p:nvSpPr>
        <p:spPr>
          <a:xfrm>
            <a:off x="2018948" y="3171805"/>
            <a:ext cx="5829652" cy="113184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50000"/>
              </a:lnSpc>
            </a:pPr>
            <a:r>
              <a:rPr lang="en-US" sz="2400" dirty="0" err="1"/>
              <a:t>my_num</a:t>
            </a:r>
            <a:r>
              <a:rPr lang="en-US" sz="2400" dirty="0"/>
              <a:t> = 13</a:t>
            </a:r>
          </a:p>
          <a:p>
            <a:pPr>
              <a:lnSpc>
                <a:spcPct val="150000"/>
              </a:lnSpc>
            </a:pPr>
            <a:r>
              <a:rPr lang="en-US" sz="2400" dirty="0" err="1"/>
              <a:t>new_num</a:t>
            </a:r>
            <a:r>
              <a:rPr lang="en-US" sz="2400" dirty="0"/>
              <a:t> = </a:t>
            </a:r>
            <a:r>
              <a:rPr lang="en-US" sz="2400" dirty="0" err="1"/>
              <a:t>my_num</a:t>
            </a:r>
            <a:r>
              <a:rPr lang="en-US" sz="2400" dirty="0"/>
              <a:t> + 34</a:t>
            </a:r>
          </a:p>
        </p:txBody>
      </p:sp>
    </p:spTree>
    <p:extLst>
      <p:ext uri="{BB962C8B-B14F-4D97-AF65-F5344CB8AC3E}">
        <p14:creationId xmlns:p14="http://schemas.microsoft.com/office/powerpoint/2010/main" val="2161050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3C43D-9EFA-8242-B095-F31497400329}"/>
              </a:ext>
            </a:extLst>
          </p:cNvPr>
          <p:cNvSpPr>
            <a:spLocks noGrp="1"/>
          </p:cNvSpPr>
          <p:nvPr>
            <p:ph type="title"/>
          </p:nvPr>
        </p:nvSpPr>
        <p:spPr/>
        <p:txBody>
          <a:bodyPr/>
          <a:lstStyle/>
          <a:p>
            <a:r>
              <a:rPr lang="en-US" dirty="0"/>
              <a:t>Example: Word Problem</a:t>
            </a:r>
          </a:p>
        </p:txBody>
      </p:sp>
      <p:sp>
        <p:nvSpPr>
          <p:cNvPr id="6" name="Content Placeholder 5">
            <a:extLst>
              <a:ext uri="{FF2B5EF4-FFF2-40B4-BE49-F238E27FC236}">
                <a16:creationId xmlns:a16="http://schemas.microsoft.com/office/drawing/2014/main" id="{E8333827-DACB-0E4D-A987-FFE6EADB27D2}"/>
              </a:ext>
            </a:extLst>
          </p:cNvPr>
          <p:cNvSpPr>
            <a:spLocks noGrp="1"/>
          </p:cNvSpPr>
          <p:nvPr>
            <p:ph sz="half" idx="2"/>
          </p:nvPr>
        </p:nvSpPr>
        <p:spPr>
          <a:xfrm>
            <a:off x="457200" y="1749552"/>
            <a:ext cx="8229600" cy="1384995"/>
          </a:xfrm>
        </p:spPr>
        <p:style>
          <a:lnRef idx="1">
            <a:schemeClr val="accent2"/>
          </a:lnRef>
          <a:fillRef idx="2">
            <a:schemeClr val="accent2"/>
          </a:fillRef>
          <a:effectRef idx="1">
            <a:schemeClr val="accent2"/>
          </a:effectRef>
          <a:fontRef idx="minor">
            <a:schemeClr val="dk1"/>
          </a:fontRef>
        </p:style>
        <p:txBody>
          <a:bodyPr>
            <a:normAutofit/>
          </a:bodyPr>
          <a:lstStyle/>
          <a:p>
            <a:pPr marL="0" indent="0">
              <a:buNone/>
            </a:pPr>
            <a:r>
              <a:rPr lang="en-US" i="1" dirty="0"/>
              <a:t>If you run a 10 kilometer race in 43 minutes 30 seconds, what is your average time per mile? (Hint: there are 1.61 kilometers in a mile). </a:t>
            </a:r>
            <a:endParaRPr lang="en-US" dirty="0"/>
          </a:p>
        </p:txBody>
      </p:sp>
    </p:spTree>
    <p:extLst>
      <p:ext uri="{BB962C8B-B14F-4D97-AF65-F5344CB8AC3E}">
        <p14:creationId xmlns:p14="http://schemas.microsoft.com/office/powerpoint/2010/main" val="1582907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3C43D-9EFA-8242-B095-F31497400329}"/>
              </a:ext>
            </a:extLst>
          </p:cNvPr>
          <p:cNvSpPr>
            <a:spLocks noGrp="1"/>
          </p:cNvSpPr>
          <p:nvPr>
            <p:ph type="title"/>
          </p:nvPr>
        </p:nvSpPr>
        <p:spPr/>
        <p:txBody>
          <a:bodyPr/>
          <a:lstStyle/>
          <a:p>
            <a:r>
              <a:rPr lang="en-US" dirty="0"/>
              <a:t>Example: Writing a Program</a:t>
            </a:r>
          </a:p>
        </p:txBody>
      </p:sp>
      <p:sp>
        <p:nvSpPr>
          <p:cNvPr id="6" name="Content Placeholder 5">
            <a:extLst>
              <a:ext uri="{FF2B5EF4-FFF2-40B4-BE49-F238E27FC236}">
                <a16:creationId xmlns:a16="http://schemas.microsoft.com/office/drawing/2014/main" id="{E8333827-DACB-0E4D-A987-FFE6EADB27D2}"/>
              </a:ext>
            </a:extLst>
          </p:cNvPr>
          <p:cNvSpPr>
            <a:spLocks noGrp="1"/>
          </p:cNvSpPr>
          <p:nvPr>
            <p:ph sz="half" idx="2"/>
          </p:nvPr>
        </p:nvSpPr>
        <p:spPr>
          <a:xfrm>
            <a:off x="457200" y="1749552"/>
            <a:ext cx="8229600" cy="1384995"/>
          </a:xfrm>
        </p:spPr>
        <p:style>
          <a:lnRef idx="1">
            <a:schemeClr val="accent2"/>
          </a:lnRef>
          <a:fillRef idx="2">
            <a:schemeClr val="accent2"/>
          </a:fillRef>
          <a:effectRef idx="1">
            <a:schemeClr val="accent2"/>
          </a:effectRef>
          <a:fontRef idx="minor">
            <a:schemeClr val="dk1"/>
          </a:fontRef>
        </p:style>
        <p:txBody>
          <a:bodyPr>
            <a:normAutofit/>
          </a:bodyPr>
          <a:lstStyle/>
          <a:p>
            <a:pPr marL="0" indent="0">
              <a:buNone/>
            </a:pPr>
            <a:r>
              <a:rPr lang="en-US" i="1" dirty="0"/>
              <a:t>If you run a 10 kilometer race in 43 minutes 30 seconds, what is your average time per mile? (Hint: there are 1.61 kilometers in a mile). </a:t>
            </a:r>
            <a:endParaRPr lang="en-US" dirty="0"/>
          </a:p>
        </p:txBody>
      </p:sp>
    </p:spTree>
    <p:extLst>
      <p:ext uri="{BB962C8B-B14F-4D97-AF65-F5344CB8AC3E}">
        <p14:creationId xmlns:p14="http://schemas.microsoft.com/office/powerpoint/2010/main" val="1794124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D6CBF-9400-F940-9B68-5D370E0A2350}"/>
              </a:ext>
            </a:extLst>
          </p:cNvPr>
          <p:cNvSpPr>
            <a:spLocks noGrp="1"/>
          </p:cNvSpPr>
          <p:nvPr>
            <p:ph type="title"/>
          </p:nvPr>
        </p:nvSpPr>
        <p:spPr/>
        <p:txBody>
          <a:bodyPr/>
          <a:lstStyle/>
          <a:p>
            <a:r>
              <a:rPr lang="en-US" dirty="0"/>
              <a:t>Exercise 3: Writing a Program</a:t>
            </a:r>
          </a:p>
        </p:txBody>
      </p:sp>
      <p:sp>
        <p:nvSpPr>
          <p:cNvPr id="7" name="Content Placeholder 5">
            <a:extLst>
              <a:ext uri="{FF2B5EF4-FFF2-40B4-BE49-F238E27FC236}">
                <a16:creationId xmlns:a16="http://schemas.microsoft.com/office/drawing/2014/main" id="{087B544B-2CEF-0544-B231-071631DA5133}"/>
              </a:ext>
            </a:extLst>
          </p:cNvPr>
          <p:cNvSpPr txBox="1">
            <a:spLocks/>
          </p:cNvSpPr>
          <p:nvPr/>
        </p:nvSpPr>
        <p:spPr>
          <a:xfrm>
            <a:off x="457200" y="1828800"/>
            <a:ext cx="8225883" cy="1382751"/>
          </a:xfrm>
          <a:prstGeom prst="rect">
            <a:avLst/>
          </a:prstGeom>
        </p:spPr>
        <p:style>
          <a:lnRef idx="1">
            <a:schemeClr val="accent2"/>
          </a:lnRef>
          <a:fillRef idx="2">
            <a:schemeClr val="accent2"/>
          </a:fillRef>
          <a:effectRef idx="1">
            <a:schemeClr val="accent2"/>
          </a:effectRef>
          <a:fontRef idx="minor">
            <a:schemeClr val="dk1"/>
          </a:fontRef>
        </p:style>
        <p:txBody>
          <a:bodyPr>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dk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dk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dk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dk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dk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9pPr>
          </a:lstStyle>
          <a:p>
            <a:pPr marL="0" indent="0">
              <a:buNone/>
            </a:pPr>
            <a:r>
              <a:rPr lang="en-US" sz="2800" i="1" dirty="0"/>
              <a:t>If you run a 10 kilometer race in 43 minutes 30 seconds, what is your average speed in miles per hour? (Hint: there are 1.61 kilometers in a mile). </a:t>
            </a:r>
            <a:endParaRPr lang="en-US" sz="2800" dirty="0"/>
          </a:p>
        </p:txBody>
      </p:sp>
    </p:spTree>
    <p:extLst>
      <p:ext uri="{BB962C8B-B14F-4D97-AF65-F5344CB8AC3E}">
        <p14:creationId xmlns:p14="http://schemas.microsoft.com/office/powerpoint/2010/main" val="2240339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2C4AF-BA89-CFFA-5ABE-B0F4ED457593}"/>
              </a:ext>
            </a:extLst>
          </p:cNvPr>
          <p:cNvSpPr>
            <a:spLocks noGrp="1"/>
          </p:cNvSpPr>
          <p:nvPr>
            <p:ph type="title"/>
          </p:nvPr>
        </p:nvSpPr>
        <p:spPr/>
        <p:txBody>
          <a:bodyPr/>
          <a:lstStyle/>
          <a:p>
            <a:r>
              <a:rPr lang="en-US" dirty="0"/>
              <a:t>Demo: Running a Program</a:t>
            </a:r>
          </a:p>
        </p:txBody>
      </p:sp>
    </p:spTree>
    <p:extLst>
      <p:ext uri="{BB962C8B-B14F-4D97-AF65-F5344CB8AC3E}">
        <p14:creationId xmlns:p14="http://schemas.microsoft.com/office/powerpoint/2010/main" val="2235109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High-level languages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155700" y="1752599"/>
            <a:ext cx="7061200" cy="3576751"/>
          </a:xfrm>
        </p:spPr>
      </p:pic>
      <p:sp>
        <p:nvSpPr>
          <p:cNvPr id="3" name="Rectangle 4">
            <a:extLst>
              <a:ext uri="{FF2B5EF4-FFF2-40B4-BE49-F238E27FC236}">
                <a16:creationId xmlns:a16="http://schemas.microsoft.com/office/drawing/2014/main" id="{A658FAF5-50B5-AA46-906B-3FB4F3015DC4}"/>
              </a:ext>
            </a:extLst>
          </p:cNvPr>
          <p:cNvSpPr>
            <a:spLocks/>
          </p:cNvSpPr>
          <p:nvPr/>
        </p:nvSpPr>
        <p:spPr bwMode="auto">
          <a:xfrm>
            <a:off x="1256635" y="1752599"/>
            <a:ext cx="2197906" cy="1259865"/>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100" b="1" dirty="0">
                <a:solidFill>
                  <a:schemeClr val="tx1"/>
                </a:solidFill>
                <a:latin typeface="Courier New"/>
                <a:ea typeface="Monaco" charset="0"/>
                <a:cs typeface="Courier New"/>
                <a:sym typeface="Monaco" charset="0"/>
              </a:rPr>
              <a:t>print("Hello World!\n")</a:t>
            </a:r>
          </a:p>
        </p:txBody>
      </p:sp>
      <p:sp>
        <p:nvSpPr>
          <p:cNvPr id="5" name="Rectangle 4">
            <a:extLst>
              <a:ext uri="{FF2B5EF4-FFF2-40B4-BE49-F238E27FC236}">
                <a16:creationId xmlns:a16="http://schemas.microsoft.com/office/drawing/2014/main" id="{871B4A5D-49DD-CA1E-7508-B809DBCA517C}"/>
              </a:ext>
            </a:extLst>
          </p:cNvPr>
          <p:cNvSpPr>
            <a:spLocks/>
          </p:cNvSpPr>
          <p:nvPr/>
        </p:nvSpPr>
        <p:spPr bwMode="auto">
          <a:xfrm>
            <a:off x="5753382" y="264136"/>
            <a:ext cx="2197907" cy="2748328"/>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r>
              <a:rPr lang="en-US" sz="1100" b="1" dirty="0" err="1">
                <a:latin typeface="Courier New" panose="02070309020205020404" pitchFamily="49" charset="0"/>
                <a:cs typeface="Courier New" panose="02070309020205020404" pitchFamily="49" charset="0"/>
              </a:rPr>
              <a:t>pushq</a:t>
            </a:r>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rbp</a:t>
            </a:r>
            <a:endParaRPr lang="en-US" sz="1100" b="1" dirty="0">
              <a:latin typeface="Courier New" panose="02070309020205020404" pitchFamily="49" charset="0"/>
              <a:cs typeface="Courier New" panose="02070309020205020404" pitchFamily="49" charset="0"/>
            </a:endParaRPr>
          </a:p>
          <a:p>
            <a:r>
              <a:rPr lang="en-US" sz="1100" b="1" dirty="0" err="1">
                <a:latin typeface="Courier New" panose="02070309020205020404" pitchFamily="49" charset="0"/>
                <a:cs typeface="Courier New" panose="02070309020205020404" pitchFamily="49" charset="0"/>
              </a:rPr>
              <a:t>movq</a:t>
            </a:r>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rsp</a:t>
            </a:r>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rbp</a:t>
            </a:r>
            <a:endParaRPr lang="en-US" sz="1100" b="1" dirty="0">
              <a:latin typeface="Courier New" panose="02070309020205020404" pitchFamily="49" charset="0"/>
              <a:cs typeface="Courier New" panose="02070309020205020404" pitchFamily="49" charset="0"/>
            </a:endParaRPr>
          </a:p>
          <a:p>
            <a:r>
              <a:rPr lang="en-US" sz="1100" b="1" dirty="0" err="1">
                <a:latin typeface="Courier New" panose="02070309020205020404" pitchFamily="49" charset="0"/>
                <a:cs typeface="Courier New" panose="02070309020205020404" pitchFamily="49" charset="0"/>
              </a:rPr>
              <a:t>subq</a:t>
            </a:r>
            <a:r>
              <a:rPr lang="en-US" sz="1100" b="1" dirty="0">
                <a:latin typeface="Courier New" panose="02070309020205020404" pitchFamily="49" charset="0"/>
                <a:cs typeface="Courier New" panose="02070309020205020404" pitchFamily="49" charset="0"/>
              </a:rPr>
              <a:t>  $32, %</a:t>
            </a:r>
            <a:r>
              <a:rPr lang="en-US" sz="1100" b="1" dirty="0" err="1">
                <a:latin typeface="Courier New" panose="02070309020205020404" pitchFamily="49" charset="0"/>
                <a:cs typeface="Courier New" panose="02070309020205020404" pitchFamily="49" charset="0"/>
              </a:rPr>
              <a:t>rsp</a:t>
            </a:r>
            <a:endParaRPr lang="en-US" sz="1100" b="1" dirty="0">
              <a:latin typeface="Courier New" panose="02070309020205020404" pitchFamily="49" charset="0"/>
              <a:cs typeface="Courier New" panose="02070309020205020404" pitchFamily="49" charset="0"/>
            </a:endParaRPr>
          </a:p>
          <a:p>
            <a:r>
              <a:rPr lang="en-US" sz="1100" b="1" dirty="0" err="1">
                <a:latin typeface="Courier New" panose="02070309020205020404" pitchFamily="49" charset="0"/>
                <a:cs typeface="Courier New" panose="02070309020205020404" pitchFamily="49" charset="0"/>
              </a:rPr>
              <a:t>leaq</a:t>
            </a:r>
            <a:r>
              <a:rPr lang="en-US" sz="1100" b="1" dirty="0">
                <a:latin typeface="Courier New" panose="02070309020205020404" pitchFamily="49" charset="0"/>
                <a:cs typeface="Courier New" panose="02070309020205020404" pitchFamily="49" charset="0"/>
              </a:rPr>
              <a:t>  L_.</a:t>
            </a:r>
            <a:r>
              <a:rPr lang="en-US" sz="1100" b="1" dirty="0" err="1">
                <a:latin typeface="Courier New" panose="02070309020205020404" pitchFamily="49" charset="0"/>
                <a:cs typeface="Courier New" panose="02070309020205020404" pitchFamily="49" charset="0"/>
              </a:rPr>
              <a:t>str</a:t>
            </a:r>
            <a:r>
              <a:rPr lang="en-US" sz="1100" b="1" dirty="0">
                <a:latin typeface="Courier New" panose="02070309020205020404" pitchFamily="49" charset="0"/>
                <a:cs typeface="Courier New" panose="02070309020205020404" pitchFamily="49" charset="0"/>
              </a:rPr>
              <a:t>(%rip), %</a:t>
            </a:r>
            <a:r>
              <a:rPr lang="en-US" sz="1100" b="1" dirty="0" err="1">
                <a:latin typeface="Courier New" panose="02070309020205020404" pitchFamily="49" charset="0"/>
                <a:cs typeface="Courier New" panose="02070309020205020404" pitchFamily="49" charset="0"/>
              </a:rPr>
              <a:t>rax</a:t>
            </a:r>
            <a:endParaRPr lang="en-US" sz="1100" b="1" dirty="0">
              <a:latin typeface="Courier New" panose="02070309020205020404" pitchFamily="49" charset="0"/>
              <a:cs typeface="Courier New" panose="02070309020205020404" pitchFamily="49" charset="0"/>
            </a:endParaRPr>
          </a:p>
          <a:p>
            <a:r>
              <a:rPr lang="en-US" sz="1100" b="1" dirty="0" err="1">
                <a:latin typeface="Courier New" panose="02070309020205020404" pitchFamily="49" charset="0"/>
                <a:cs typeface="Courier New" panose="02070309020205020404" pitchFamily="49" charset="0"/>
              </a:rPr>
              <a:t>movl</a:t>
            </a:r>
            <a:r>
              <a:rPr lang="en-US" sz="1100" b="1" dirty="0">
                <a:latin typeface="Courier New" panose="02070309020205020404" pitchFamily="49" charset="0"/>
                <a:cs typeface="Courier New" panose="02070309020205020404" pitchFamily="49" charset="0"/>
              </a:rPr>
              <a:t>  $0, -4(%</a:t>
            </a:r>
            <a:r>
              <a:rPr lang="en-US" sz="1100" b="1" dirty="0" err="1">
                <a:latin typeface="Courier New" panose="02070309020205020404" pitchFamily="49" charset="0"/>
                <a:cs typeface="Courier New" panose="02070309020205020404" pitchFamily="49" charset="0"/>
              </a:rPr>
              <a:t>rbp</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movl</a:t>
            </a:r>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edi</a:t>
            </a:r>
            <a:r>
              <a:rPr lang="en-US" sz="1100" b="1" dirty="0">
                <a:latin typeface="Courier New" panose="02070309020205020404" pitchFamily="49" charset="0"/>
                <a:cs typeface="Courier New" panose="02070309020205020404" pitchFamily="49" charset="0"/>
              </a:rPr>
              <a:t>, -8(%</a:t>
            </a:r>
            <a:r>
              <a:rPr lang="en-US" sz="1100" b="1" dirty="0" err="1">
                <a:latin typeface="Courier New" panose="02070309020205020404" pitchFamily="49" charset="0"/>
                <a:cs typeface="Courier New" panose="02070309020205020404" pitchFamily="49" charset="0"/>
              </a:rPr>
              <a:t>rbp</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movq</a:t>
            </a:r>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rsi</a:t>
            </a:r>
            <a:r>
              <a:rPr lang="en-US" sz="1100" b="1" dirty="0">
                <a:latin typeface="Courier New" panose="02070309020205020404" pitchFamily="49" charset="0"/>
                <a:cs typeface="Courier New" panose="02070309020205020404" pitchFamily="49" charset="0"/>
              </a:rPr>
              <a:t>, -16(%</a:t>
            </a:r>
            <a:r>
              <a:rPr lang="en-US" sz="1100" b="1" dirty="0" err="1">
                <a:latin typeface="Courier New" panose="02070309020205020404" pitchFamily="49" charset="0"/>
                <a:cs typeface="Courier New" panose="02070309020205020404" pitchFamily="49" charset="0"/>
              </a:rPr>
              <a:t>rbp</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movq</a:t>
            </a:r>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rax</a:t>
            </a:r>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rdi</a:t>
            </a:r>
            <a:endParaRPr lang="en-US" sz="1100" b="1" dirty="0">
              <a:latin typeface="Courier New" panose="02070309020205020404" pitchFamily="49" charset="0"/>
              <a:cs typeface="Courier New" panose="02070309020205020404" pitchFamily="49" charset="0"/>
            </a:endParaRPr>
          </a:p>
          <a:p>
            <a:r>
              <a:rPr lang="en-US" sz="1100" b="1" dirty="0" err="1">
                <a:latin typeface="Courier New" panose="02070309020205020404" pitchFamily="49" charset="0"/>
                <a:cs typeface="Courier New" panose="02070309020205020404" pitchFamily="49" charset="0"/>
              </a:rPr>
              <a:t>movb</a:t>
            </a:r>
            <a:r>
              <a:rPr lang="en-US" sz="1100" b="1" dirty="0">
                <a:latin typeface="Courier New" panose="02070309020205020404" pitchFamily="49" charset="0"/>
                <a:cs typeface="Courier New" panose="02070309020205020404" pitchFamily="49" charset="0"/>
              </a:rPr>
              <a:t>  $0, %al</a:t>
            </a:r>
          </a:p>
          <a:p>
            <a:r>
              <a:rPr lang="en-US" sz="1100" b="1" dirty="0" err="1">
                <a:latin typeface="Courier New" panose="02070309020205020404" pitchFamily="49" charset="0"/>
                <a:cs typeface="Courier New" panose="02070309020205020404" pitchFamily="49" charset="0"/>
              </a:rPr>
              <a:t>callq</a:t>
            </a:r>
            <a:r>
              <a:rPr lang="en-US" sz="1100" b="1" dirty="0">
                <a:latin typeface="Courier New" panose="02070309020205020404" pitchFamily="49" charset="0"/>
                <a:cs typeface="Courier New" panose="02070309020205020404" pitchFamily="49" charset="0"/>
              </a:rPr>
              <a:t> _</a:t>
            </a:r>
            <a:r>
              <a:rPr lang="en-US" sz="1100" b="1" dirty="0" err="1">
                <a:latin typeface="Courier New" panose="02070309020205020404" pitchFamily="49" charset="0"/>
                <a:cs typeface="Courier New" panose="02070309020205020404" pitchFamily="49" charset="0"/>
              </a:rPr>
              <a:t>printf</a:t>
            </a:r>
            <a:endParaRPr lang="en-US" sz="1100" b="1" dirty="0">
              <a:latin typeface="Courier New" panose="02070309020205020404" pitchFamily="49" charset="0"/>
              <a:cs typeface="Courier New" panose="02070309020205020404" pitchFamily="49" charset="0"/>
            </a:endParaRPr>
          </a:p>
          <a:p>
            <a:r>
              <a:rPr lang="en-US" sz="1100" b="1" dirty="0" err="1">
                <a:latin typeface="Courier New" panose="02070309020205020404" pitchFamily="49" charset="0"/>
                <a:cs typeface="Courier New" panose="02070309020205020404" pitchFamily="49" charset="0"/>
              </a:rPr>
              <a:t>xorl</a:t>
            </a:r>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ecx</a:t>
            </a:r>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ecx</a:t>
            </a:r>
            <a:endParaRPr lang="en-US" sz="1100" b="1" dirty="0">
              <a:latin typeface="Courier New" panose="02070309020205020404" pitchFamily="49" charset="0"/>
              <a:cs typeface="Courier New" panose="02070309020205020404" pitchFamily="49" charset="0"/>
            </a:endParaRPr>
          </a:p>
          <a:p>
            <a:r>
              <a:rPr lang="en-US" sz="1100" b="1" dirty="0" err="1">
                <a:latin typeface="Courier New" panose="02070309020205020404" pitchFamily="49" charset="0"/>
                <a:cs typeface="Courier New" panose="02070309020205020404" pitchFamily="49" charset="0"/>
              </a:rPr>
              <a:t>movl</a:t>
            </a:r>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eax</a:t>
            </a:r>
            <a:r>
              <a:rPr lang="en-US" sz="1100" b="1" dirty="0">
                <a:latin typeface="Courier New" panose="02070309020205020404" pitchFamily="49" charset="0"/>
                <a:cs typeface="Courier New" panose="02070309020205020404" pitchFamily="49" charset="0"/>
              </a:rPr>
              <a:t>, -20(%</a:t>
            </a:r>
            <a:r>
              <a:rPr lang="en-US" sz="1100" b="1" dirty="0" err="1">
                <a:latin typeface="Courier New" panose="02070309020205020404" pitchFamily="49" charset="0"/>
                <a:cs typeface="Courier New" panose="02070309020205020404" pitchFamily="49" charset="0"/>
              </a:rPr>
              <a:t>rbp</a:t>
            </a:r>
            <a:r>
              <a:rPr lang="en-US" sz="1100" b="1" dirty="0">
                <a:latin typeface="Courier New" panose="02070309020205020404" pitchFamily="49" charset="0"/>
                <a:cs typeface="Courier New" panose="02070309020205020404" pitchFamily="49" charset="0"/>
              </a:rPr>
              <a:t>) </a:t>
            </a:r>
          </a:p>
          <a:p>
            <a:r>
              <a:rPr lang="en-US" sz="1100" b="1" dirty="0" err="1">
                <a:latin typeface="Courier New" panose="02070309020205020404" pitchFamily="49" charset="0"/>
                <a:cs typeface="Courier New" panose="02070309020205020404" pitchFamily="49" charset="0"/>
              </a:rPr>
              <a:t>movl</a:t>
            </a:r>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ecx</a:t>
            </a:r>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eax</a:t>
            </a:r>
            <a:endParaRPr lang="en-US" sz="1100" b="1" dirty="0">
              <a:latin typeface="Courier New" panose="02070309020205020404" pitchFamily="49" charset="0"/>
              <a:cs typeface="Courier New" panose="02070309020205020404" pitchFamily="49" charset="0"/>
            </a:endParaRPr>
          </a:p>
          <a:p>
            <a:r>
              <a:rPr lang="en-US" sz="1100" b="1" dirty="0" err="1">
                <a:latin typeface="Courier New" panose="02070309020205020404" pitchFamily="49" charset="0"/>
                <a:cs typeface="Courier New" panose="02070309020205020404" pitchFamily="49" charset="0"/>
              </a:rPr>
              <a:t>addq</a:t>
            </a:r>
            <a:r>
              <a:rPr lang="en-US" sz="1100" b="1" dirty="0">
                <a:latin typeface="Courier New" panose="02070309020205020404" pitchFamily="49" charset="0"/>
                <a:cs typeface="Courier New" panose="02070309020205020404" pitchFamily="49" charset="0"/>
              </a:rPr>
              <a:t>  $32, %</a:t>
            </a:r>
            <a:r>
              <a:rPr lang="en-US" sz="1100" b="1" dirty="0" err="1">
                <a:latin typeface="Courier New" panose="02070309020205020404" pitchFamily="49" charset="0"/>
                <a:cs typeface="Courier New" panose="02070309020205020404" pitchFamily="49" charset="0"/>
              </a:rPr>
              <a:t>rsp</a:t>
            </a:r>
            <a:endParaRPr lang="en-US" sz="1100" b="1" dirty="0">
              <a:latin typeface="Courier New" panose="02070309020205020404" pitchFamily="49" charset="0"/>
              <a:cs typeface="Courier New" panose="02070309020205020404" pitchFamily="49" charset="0"/>
            </a:endParaRPr>
          </a:p>
          <a:p>
            <a:r>
              <a:rPr lang="en-US" sz="1100" b="1" dirty="0" err="1">
                <a:latin typeface="Courier New" panose="02070309020205020404" pitchFamily="49" charset="0"/>
                <a:cs typeface="Courier New" panose="02070309020205020404" pitchFamily="49" charset="0"/>
              </a:rPr>
              <a:t>popq</a:t>
            </a:r>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rbp</a:t>
            </a:r>
            <a:endParaRPr lang="en-US" sz="1100" b="1" dirty="0">
              <a:latin typeface="Courier New" panose="02070309020205020404" pitchFamily="49" charset="0"/>
              <a:cs typeface="Courier New" panose="02070309020205020404" pitchFamily="49" charset="0"/>
            </a:endParaRPr>
          </a:p>
          <a:p>
            <a:r>
              <a:rPr lang="en-US" sz="1100" b="1" dirty="0" err="1">
                <a:latin typeface="Courier New" panose="02070309020205020404" pitchFamily="49" charset="0"/>
                <a:cs typeface="Courier New" panose="02070309020205020404" pitchFamily="49" charset="0"/>
              </a:rPr>
              <a:t>retq</a:t>
            </a:r>
            <a:endParaRPr lang="en-US" sz="1100" b="1" dirty="0">
              <a:latin typeface="Courier New" panose="02070309020205020404" pitchFamily="49" charset="0"/>
              <a:cs typeface="Courier New" panose="02070309020205020404" pitchFamily="49" charset="0"/>
            </a:endParaRPr>
          </a:p>
          <a:p>
            <a:r>
              <a:rPr lang="en-US" sz="1100"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2245729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3B89B-59A2-5348-A318-4334F56DED4E}"/>
              </a:ext>
            </a:extLst>
          </p:cNvPr>
          <p:cNvSpPr>
            <a:spLocks noGrp="1"/>
          </p:cNvSpPr>
          <p:nvPr>
            <p:ph type="title"/>
          </p:nvPr>
        </p:nvSpPr>
        <p:spPr/>
        <p:txBody>
          <a:bodyPr/>
          <a:lstStyle/>
          <a:p>
            <a:r>
              <a:rPr lang="en-US" dirty="0"/>
              <a:t>Input an Output</a:t>
            </a:r>
          </a:p>
        </p:txBody>
      </p:sp>
      <p:sp>
        <p:nvSpPr>
          <p:cNvPr id="3" name="Content Placeholder 2">
            <a:extLst>
              <a:ext uri="{FF2B5EF4-FFF2-40B4-BE49-F238E27FC236}">
                <a16:creationId xmlns:a16="http://schemas.microsoft.com/office/drawing/2014/main" id="{F3546C51-872F-F840-BE3A-36F3D4FD793A}"/>
              </a:ext>
            </a:extLst>
          </p:cNvPr>
          <p:cNvSpPr>
            <a:spLocks noGrp="1"/>
          </p:cNvSpPr>
          <p:nvPr>
            <p:ph idx="1"/>
          </p:nvPr>
        </p:nvSpPr>
        <p:spPr/>
        <p:txBody>
          <a:bodyPr/>
          <a:lstStyle/>
          <a:p>
            <a:r>
              <a:rPr lang="en-US" dirty="0"/>
              <a:t>print() is a function that allows you to display text on the screen </a:t>
            </a:r>
          </a:p>
          <a:p>
            <a:endParaRPr lang="en-US" dirty="0"/>
          </a:p>
          <a:p>
            <a:r>
              <a:rPr lang="en-US" dirty="0"/>
              <a:t>input() is a function that allows you to get a value from your user</a:t>
            </a:r>
          </a:p>
        </p:txBody>
      </p:sp>
    </p:spTree>
    <p:extLst>
      <p:ext uri="{BB962C8B-B14F-4D97-AF65-F5344CB8AC3E}">
        <p14:creationId xmlns:p14="http://schemas.microsoft.com/office/powerpoint/2010/main" val="7807866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C1039F-DE14-5548-BC32-7F21A5B3FA68}"/>
              </a:ext>
            </a:extLst>
          </p:cNvPr>
          <p:cNvSpPr txBox="1">
            <a:spLocks/>
          </p:cNvSpPr>
          <p:nvPr/>
        </p:nvSpPr>
        <p:spPr>
          <a:xfrm>
            <a:off x="457200" y="1600201"/>
            <a:ext cx="8229600" cy="1498600"/>
          </a:xfrm>
          <a:prstGeom prst="rect">
            <a:avLst/>
          </a:prstGeom>
        </p:spPr>
        <p:txBody>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None/>
            </a:pPr>
            <a:r>
              <a:rPr lang="en-US" dirty="0"/>
              <a:t>How would you change this program so that it asks the user for their time in minutes and seconds and then prints out their average time per mile for the 10K race?</a:t>
            </a:r>
          </a:p>
        </p:txBody>
      </p:sp>
      <p:sp>
        <p:nvSpPr>
          <p:cNvPr id="2" name="Title 1">
            <a:extLst>
              <a:ext uri="{FF2B5EF4-FFF2-40B4-BE49-F238E27FC236}">
                <a16:creationId xmlns:a16="http://schemas.microsoft.com/office/drawing/2014/main" id="{E4731BD5-7F79-0B40-9F2E-9A5995EDBCC3}"/>
              </a:ext>
            </a:extLst>
          </p:cNvPr>
          <p:cNvSpPr>
            <a:spLocks noGrp="1"/>
          </p:cNvSpPr>
          <p:nvPr>
            <p:ph type="title"/>
          </p:nvPr>
        </p:nvSpPr>
        <p:spPr/>
        <p:txBody>
          <a:bodyPr/>
          <a:lstStyle/>
          <a:p>
            <a:r>
              <a:rPr lang="en-US" dirty="0"/>
              <a:t>Example</a:t>
            </a:r>
          </a:p>
        </p:txBody>
      </p:sp>
    </p:spTree>
    <p:extLst>
      <p:ext uri="{BB962C8B-B14F-4D97-AF65-F5344CB8AC3E}">
        <p14:creationId xmlns:p14="http://schemas.microsoft.com/office/powerpoint/2010/main" val="273544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a:t>
            </a:r>
          </a:p>
        </p:txBody>
      </p:sp>
      <p:sp>
        <p:nvSpPr>
          <p:cNvPr id="4" name="Text Placeholder 3"/>
          <p:cNvSpPr>
            <a:spLocks noGrp="1"/>
          </p:cNvSpPr>
          <p:nvPr>
            <p:ph type="body" idx="1"/>
          </p:nvPr>
        </p:nvSpPr>
        <p:spPr>
          <a:xfrm>
            <a:off x="457200" y="2220912"/>
            <a:ext cx="3931920" cy="639762"/>
          </a:xfrm>
        </p:spPr>
        <p:txBody>
          <a:bodyPr>
            <a:normAutofit/>
          </a:bodyPr>
          <a:lstStyle/>
          <a:p>
            <a:r>
              <a:rPr lang="en-US" sz="2400" dirty="0" err="1"/>
              <a:t>int</a:t>
            </a:r>
            <a:endParaRPr lang="en-US" sz="2400" dirty="0"/>
          </a:p>
        </p:txBody>
      </p:sp>
      <p:sp>
        <p:nvSpPr>
          <p:cNvPr id="3" name="Content Placeholder 2"/>
          <p:cNvSpPr>
            <a:spLocks noGrp="1"/>
          </p:cNvSpPr>
          <p:nvPr>
            <p:ph sz="half" idx="2"/>
          </p:nvPr>
        </p:nvSpPr>
        <p:spPr>
          <a:xfrm>
            <a:off x="457200" y="2982912"/>
            <a:ext cx="4114800" cy="3951288"/>
          </a:xfrm>
        </p:spPr>
        <p:txBody>
          <a:bodyPr/>
          <a:lstStyle/>
          <a:p>
            <a:r>
              <a:rPr lang="en-US" dirty="0"/>
              <a:t>Values: 0, 1, -10, 34022, </a:t>
            </a:r>
            <a:r>
              <a:rPr lang="mr-IN" dirty="0"/>
              <a:t>…</a:t>
            </a:r>
            <a:r>
              <a:rPr lang="en-US" dirty="0"/>
              <a:t> </a:t>
            </a:r>
          </a:p>
          <a:p>
            <a:pPr marL="182880" lvl="2">
              <a:buSzPct val="85000"/>
            </a:pPr>
            <a:r>
              <a:rPr lang="en-US" sz="2400" dirty="0"/>
              <a:t>Operations: </a:t>
            </a:r>
            <a:r>
              <a:rPr lang="mr-IN" sz="2200" dirty="0"/>
              <a:t>+, -, /, *</a:t>
            </a:r>
            <a:endParaRPr lang="en-US" sz="2200" dirty="0"/>
          </a:p>
          <a:p>
            <a:pPr marL="822960" lvl="6" indent="0">
              <a:buSzPct val="85000"/>
              <a:buNone/>
            </a:pPr>
            <a:r>
              <a:rPr lang="mr-IN" sz="2200" dirty="0"/>
              <a:t>** (</a:t>
            </a:r>
            <a:r>
              <a:rPr lang="mr-IN" sz="2200" dirty="0" err="1"/>
              <a:t>exponent</a:t>
            </a:r>
            <a:r>
              <a:rPr lang="mr-IN" sz="2200" dirty="0"/>
              <a:t>),  </a:t>
            </a:r>
            <a:endParaRPr lang="en-US" sz="2200" dirty="0"/>
          </a:p>
          <a:p>
            <a:pPr marL="822960" lvl="6" indent="0">
              <a:buSzPct val="85000"/>
              <a:buNone/>
            </a:pPr>
            <a:r>
              <a:rPr lang="mr-IN" sz="2200" dirty="0"/>
              <a:t>% (</a:t>
            </a:r>
            <a:r>
              <a:rPr lang="mr-IN" sz="2200" dirty="0" err="1"/>
              <a:t>remainder</a:t>
            </a:r>
            <a:r>
              <a:rPr lang="mr-IN" sz="2200" dirty="0"/>
              <a:t>)</a:t>
            </a:r>
          </a:p>
          <a:p>
            <a:pPr marL="822960" lvl="6" indent="0">
              <a:buSzPct val="85000"/>
              <a:buNone/>
            </a:pPr>
            <a:r>
              <a:rPr lang="mr-IN" sz="2200" dirty="0"/>
              <a:t>//  (</a:t>
            </a:r>
            <a:r>
              <a:rPr lang="mr-IN" sz="2200" dirty="0" err="1"/>
              <a:t>truncated</a:t>
            </a:r>
            <a:r>
              <a:rPr lang="mr-IN" sz="2200" dirty="0"/>
              <a:t> </a:t>
            </a:r>
            <a:r>
              <a:rPr lang="mr-IN" sz="2200" dirty="0" err="1"/>
              <a:t>division</a:t>
            </a:r>
            <a:r>
              <a:rPr lang="mr-IN" sz="2200" dirty="0"/>
              <a:t>)</a:t>
            </a:r>
          </a:p>
          <a:p>
            <a:endParaRPr lang="en-US" dirty="0"/>
          </a:p>
          <a:p>
            <a:pPr marL="182880" lvl="2">
              <a:buSzPct val="85000"/>
            </a:pPr>
            <a:endParaRPr lang="en-US" dirty="0"/>
          </a:p>
        </p:txBody>
      </p:sp>
      <p:sp>
        <p:nvSpPr>
          <p:cNvPr id="5" name="Text Placeholder 4"/>
          <p:cNvSpPr>
            <a:spLocks noGrp="1"/>
          </p:cNvSpPr>
          <p:nvPr>
            <p:ph type="body" sz="quarter" idx="3"/>
          </p:nvPr>
        </p:nvSpPr>
        <p:spPr>
          <a:xfrm>
            <a:off x="4754880" y="2220912"/>
            <a:ext cx="3931920" cy="639762"/>
          </a:xfrm>
        </p:spPr>
        <p:txBody>
          <a:bodyPr>
            <a:normAutofit/>
          </a:bodyPr>
          <a:lstStyle/>
          <a:p>
            <a:r>
              <a:rPr lang="en-US" sz="2400" dirty="0"/>
              <a:t>string</a:t>
            </a:r>
          </a:p>
        </p:txBody>
      </p:sp>
      <p:sp>
        <p:nvSpPr>
          <p:cNvPr id="6" name="Content Placeholder 5"/>
          <p:cNvSpPr>
            <a:spLocks noGrp="1"/>
          </p:cNvSpPr>
          <p:nvPr>
            <p:ph sz="quarter" idx="4"/>
          </p:nvPr>
        </p:nvSpPr>
        <p:spPr>
          <a:xfrm>
            <a:off x="4754880" y="2982912"/>
            <a:ext cx="4389120" cy="3951288"/>
          </a:xfrm>
        </p:spPr>
        <p:txBody>
          <a:bodyPr/>
          <a:lstStyle/>
          <a:p>
            <a:r>
              <a:rPr lang="en-US" dirty="0"/>
              <a:t>Values: "Hi!", "", "2.0",</a:t>
            </a:r>
            <a:r>
              <a:rPr lang="mr-IN" dirty="0"/>
              <a:t>…</a:t>
            </a:r>
            <a:endParaRPr lang="en-US" dirty="0"/>
          </a:p>
          <a:p>
            <a:r>
              <a:rPr lang="en-US" dirty="0"/>
              <a:t>Operations: </a:t>
            </a:r>
            <a:r>
              <a:rPr lang="en-US" sz="2200" dirty="0"/>
              <a:t>+ (concatenation)</a:t>
            </a:r>
          </a:p>
          <a:p>
            <a:pPr marL="822960" lvl="6" indent="0">
              <a:buSzPct val="85000"/>
              <a:buNone/>
            </a:pPr>
            <a:r>
              <a:rPr lang="en-US" sz="2200" dirty="0"/>
              <a:t>		*</a:t>
            </a:r>
            <a:r>
              <a:rPr lang="mr-IN" sz="2200" dirty="0"/>
              <a:t> (</a:t>
            </a:r>
            <a:r>
              <a:rPr lang="en-US" sz="2200" dirty="0"/>
              <a:t>duplication</a:t>
            </a:r>
            <a:r>
              <a:rPr lang="mr-IN" sz="2200" dirty="0"/>
              <a:t>),  </a:t>
            </a:r>
            <a:endParaRPr lang="en-US" sz="2200" dirty="0"/>
          </a:p>
          <a:p>
            <a:endParaRPr lang="en-US" dirty="0"/>
          </a:p>
          <a:p>
            <a:endParaRPr lang="en-US" sz="2200" dirty="0"/>
          </a:p>
        </p:txBody>
      </p:sp>
      <p:sp>
        <p:nvSpPr>
          <p:cNvPr id="7" name="Content Placeholder 2"/>
          <p:cNvSpPr txBox="1">
            <a:spLocks/>
          </p:cNvSpPr>
          <p:nvPr/>
        </p:nvSpPr>
        <p:spPr>
          <a:xfrm>
            <a:off x="510540" y="1363048"/>
            <a:ext cx="8633460" cy="846752"/>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6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9pPr>
          </a:lstStyle>
          <a:p>
            <a:pPr marL="0" indent="0">
              <a:buNone/>
            </a:pPr>
            <a:r>
              <a:rPr lang="en-US" dirty="0"/>
              <a:t>A </a:t>
            </a:r>
            <a:r>
              <a:rPr lang="en-US" b="1" dirty="0">
                <a:solidFill>
                  <a:schemeClr val="accent2"/>
                </a:solidFill>
              </a:rPr>
              <a:t>type</a:t>
            </a:r>
            <a:r>
              <a:rPr lang="en-US" dirty="0">
                <a:solidFill>
                  <a:schemeClr val="accent2"/>
                </a:solidFill>
              </a:rPr>
              <a:t> </a:t>
            </a:r>
            <a:r>
              <a:rPr lang="en-US" dirty="0"/>
              <a:t>is a set of values and plan for representing/interpreting those values in binary</a:t>
            </a:r>
          </a:p>
        </p:txBody>
      </p:sp>
      <p:sp>
        <p:nvSpPr>
          <p:cNvPr id="8" name="TextBox 7"/>
          <p:cNvSpPr txBox="1"/>
          <p:nvPr/>
        </p:nvSpPr>
        <p:spPr>
          <a:xfrm>
            <a:off x="1812526" y="5489510"/>
            <a:ext cx="5518948" cy="954107"/>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pPr algn="ctr"/>
            <a:r>
              <a:rPr lang="en-US" sz="2800" dirty="0"/>
              <a:t>All values have types</a:t>
            </a:r>
          </a:p>
          <a:p>
            <a:pPr algn="ctr"/>
            <a:r>
              <a:rPr lang="en-US" sz="2800" dirty="0"/>
              <a:t>Common types: </a:t>
            </a:r>
            <a:r>
              <a:rPr lang="en-US" sz="2800" dirty="0" err="1"/>
              <a:t>int</a:t>
            </a:r>
            <a:r>
              <a:rPr lang="en-US" sz="2800" dirty="0"/>
              <a:t>, float, </a:t>
            </a:r>
            <a:r>
              <a:rPr lang="en-US" sz="2800" dirty="0" err="1"/>
              <a:t>str</a:t>
            </a:r>
            <a:r>
              <a:rPr lang="en-US" sz="2800" dirty="0"/>
              <a:t>, bool</a:t>
            </a:r>
          </a:p>
        </p:txBody>
      </p:sp>
    </p:spTree>
    <p:extLst>
      <p:ext uri="{BB962C8B-B14F-4D97-AF65-F5344CB8AC3E}">
        <p14:creationId xmlns:p14="http://schemas.microsoft.com/office/powerpoint/2010/main" val="4214371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Exercise 4: Interactive Programs</a:t>
            </a:r>
          </a:p>
        </p:txBody>
      </p:sp>
      <p:sp>
        <p:nvSpPr>
          <p:cNvPr id="3" name="Content Placeholder 2"/>
          <p:cNvSpPr>
            <a:spLocks noGrp="1"/>
          </p:cNvSpPr>
          <p:nvPr>
            <p:ph idx="1"/>
          </p:nvPr>
        </p:nvSpPr>
        <p:spPr>
          <a:xfrm>
            <a:off x="457200" y="1600201"/>
            <a:ext cx="8229600" cy="1498600"/>
          </a:xfrm>
        </p:spPr>
        <p:txBody>
          <a:bodyPr/>
          <a:lstStyle/>
          <a:p>
            <a:pPr marL="0" indent="0">
              <a:buNone/>
            </a:pPr>
            <a:r>
              <a:rPr lang="en-US" dirty="0"/>
              <a:t>Write a program that asks the user for word and a number, then prints the word followed by an exclamation point and a space that many times.  For example:</a:t>
            </a:r>
          </a:p>
        </p:txBody>
      </p:sp>
      <p:sp>
        <p:nvSpPr>
          <p:cNvPr id="5" name="Content Placeholder 2"/>
          <p:cNvSpPr txBox="1">
            <a:spLocks/>
          </p:cNvSpPr>
          <p:nvPr/>
        </p:nvSpPr>
        <p:spPr>
          <a:xfrm>
            <a:off x="2219324" y="3255964"/>
            <a:ext cx="4778376" cy="2916236"/>
          </a:xfrm>
          <a:prstGeom prst="rect">
            <a:avLst/>
          </a:prstGeom>
        </p:spPr>
        <p:style>
          <a:lnRef idx="2">
            <a:schemeClr val="accent2"/>
          </a:lnRef>
          <a:fillRef idx="1">
            <a:schemeClr val="lt1"/>
          </a:fillRef>
          <a:effectRef idx="0">
            <a:schemeClr val="accent2"/>
          </a:effectRef>
          <a:fontRef idx="minor">
            <a:schemeClr val="dk1"/>
          </a:fontRef>
        </p:style>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800" dirty="0"/>
              <a:t>Enter a word:</a:t>
            </a:r>
          </a:p>
          <a:p>
            <a:pPr marL="0" indent="0">
              <a:buNone/>
            </a:pPr>
            <a:r>
              <a:rPr lang="en-US" sz="2800" dirty="0">
                <a:solidFill>
                  <a:schemeClr val="accent5"/>
                </a:solidFill>
              </a:rPr>
              <a:t>	</a:t>
            </a:r>
            <a:r>
              <a:rPr lang="en-US" sz="2800" dirty="0">
                <a:solidFill>
                  <a:srgbClr val="FF0000"/>
                </a:solidFill>
              </a:rPr>
              <a:t>happy</a:t>
            </a:r>
          </a:p>
          <a:p>
            <a:pPr marL="0" indent="0">
              <a:buNone/>
            </a:pPr>
            <a:r>
              <a:rPr lang="en-US" sz="2800" dirty="0"/>
              <a:t>Enter a positive integer:</a:t>
            </a:r>
          </a:p>
          <a:p>
            <a:pPr marL="0" indent="0">
              <a:buNone/>
            </a:pPr>
            <a:r>
              <a:rPr lang="en-US" sz="2800" dirty="0"/>
              <a:t>	</a:t>
            </a:r>
            <a:r>
              <a:rPr lang="en-US" sz="2800" dirty="0">
                <a:solidFill>
                  <a:srgbClr val="FF0000"/>
                </a:solidFill>
              </a:rPr>
              <a:t>3</a:t>
            </a:r>
            <a:endParaRPr lang="en-US" sz="2800" dirty="0">
              <a:solidFill>
                <a:schemeClr val="accent5"/>
              </a:solidFill>
            </a:endParaRPr>
          </a:p>
          <a:p>
            <a:pPr marL="0" indent="0">
              <a:buNone/>
            </a:pPr>
            <a:endParaRPr lang="en-US" sz="1200" dirty="0"/>
          </a:p>
          <a:p>
            <a:pPr marL="0" indent="0">
              <a:buNone/>
            </a:pPr>
            <a:r>
              <a:rPr lang="en-US" sz="2800" dirty="0"/>
              <a:t>happy! happy! happy!</a:t>
            </a:r>
          </a:p>
        </p:txBody>
      </p:sp>
    </p:spTree>
    <p:extLst>
      <p:ext uri="{BB962C8B-B14F-4D97-AF65-F5344CB8AC3E}">
        <p14:creationId xmlns:p14="http://schemas.microsoft.com/office/powerpoint/2010/main" val="4136456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Terminology</a:t>
            </a:r>
          </a:p>
        </p:txBody>
      </p:sp>
      <p:sp>
        <p:nvSpPr>
          <p:cNvPr id="3" name="Content Placeholder 2"/>
          <p:cNvSpPr>
            <a:spLocks noGrp="1"/>
          </p:cNvSpPr>
          <p:nvPr>
            <p:ph idx="1"/>
          </p:nvPr>
        </p:nvSpPr>
        <p:spPr/>
        <p:txBody>
          <a:bodyPr/>
          <a:lstStyle/>
          <a:p>
            <a:r>
              <a:rPr lang="en-US" dirty="0"/>
              <a:t>Value</a:t>
            </a:r>
          </a:p>
          <a:p>
            <a:endParaRPr lang="en-US" dirty="0"/>
          </a:p>
          <a:p>
            <a:r>
              <a:rPr lang="en-US" dirty="0"/>
              <a:t>Type</a:t>
            </a:r>
          </a:p>
          <a:p>
            <a:endParaRPr lang="en-US" dirty="0"/>
          </a:p>
          <a:p>
            <a:r>
              <a:rPr lang="en-US" dirty="0"/>
              <a:t>Operator</a:t>
            </a:r>
          </a:p>
          <a:p>
            <a:endParaRPr lang="en-US" dirty="0"/>
          </a:p>
          <a:p>
            <a:r>
              <a:rPr lang="en-US" dirty="0"/>
              <a:t>Expression</a:t>
            </a:r>
          </a:p>
          <a:p>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1990417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Expressions</a:t>
            </a:r>
          </a:p>
        </p:txBody>
      </p:sp>
      <p:grpSp>
        <p:nvGrpSpPr>
          <p:cNvPr id="10" name="Group 9"/>
          <p:cNvGrpSpPr/>
          <p:nvPr/>
        </p:nvGrpSpPr>
        <p:grpSpPr>
          <a:xfrm>
            <a:off x="1219200" y="1676400"/>
            <a:ext cx="7010400" cy="4419600"/>
            <a:chOff x="0" y="533400"/>
            <a:chExt cx="7010400" cy="4419600"/>
          </a:xfrm>
        </p:grpSpPr>
        <p:grpSp>
          <p:nvGrpSpPr>
            <p:cNvPr id="8" name="Group 7"/>
            <p:cNvGrpSpPr/>
            <p:nvPr/>
          </p:nvGrpSpPr>
          <p:grpSpPr>
            <a:xfrm>
              <a:off x="91768" y="762000"/>
              <a:ext cx="6766232" cy="4016478"/>
              <a:chOff x="91768" y="762000"/>
              <a:chExt cx="6766232" cy="4016478"/>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 r="36363" b="70947"/>
              <a:stretch/>
            </p:blipFill>
            <p:spPr>
              <a:xfrm>
                <a:off x="101600" y="762000"/>
                <a:ext cx="5689600" cy="1730478"/>
              </a:xfrm>
              <a:prstGeom prst="rect">
                <a:avLst/>
              </a:prstGeom>
            </p:spPr>
          </p:pic>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7669" t="55224" r="23956"/>
              <a:stretch/>
            </p:blipFill>
            <p:spPr>
              <a:xfrm>
                <a:off x="744794" y="2111478"/>
                <a:ext cx="6113206" cy="2667000"/>
              </a:xfrm>
              <a:prstGeom prst="rect">
                <a:avLst/>
              </a:prstGeom>
            </p:spPr>
          </p:pic>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t="57569" r="91761" b="37314"/>
              <a:stretch/>
            </p:blipFill>
            <p:spPr>
              <a:xfrm>
                <a:off x="91768" y="3252019"/>
                <a:ext cx="736600" cy="304800"/>
              </a:xfrm>
              <a:prstGeom prst="rect">
                <a:avLst/>
              </a:prstGeom>
            </p:spPr>
          </p:pic>
        </p:grpSp>
        <p:sp>
          <p:nvSpPr>
            <p:cNvPr id="9" name="Rectangle 8"/>
            <p:cNvSpPr/>
            <p:nvPr/>
          </p:nvSpPr>
          <p:spPr>
            <a:xfrm>
              <a:off x="0" y="533400"/>
              <a:ext cx="7010400" cy="4419600"/>
            </a:xfrm>
            <a:prstGeom prst="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grpSp>
    </p:spTree>
    <p:extLst>
      <p:ext uri="{BB962C8B-B14F-4D97-AF65-F5344CB8AC3E}">
        <p14:creationId xmlns:p14="http://schemas.microsoft.com/office/powerpoint/2010/main" val="3021390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Expressions</a:t>
            </a:r>
          </a:p>
        </p:txBody>
      </p:sp>
      <p:sp>
        <p:nvSpPr>
          <p:cNvPr id="3" name="Content Placeholder 2"/>
          <p:cNvSpPr>
            <a:spLocks noGrp="1"/>
          </p:cNvSpPr>
          <p:nvPr>
            <p:ph idx="1"/>
          </p:nvPr>
        </p:nvSpPr>
        <p:spPr/>
        <p:txBody>
          <a:bodyPr/>
          <a:lstStyle/>
          <a:p>
            <a:r>
              <a:rPr lang="en-US" dirty="0"/>
              <a:t>Expressions represent a value</a:t>
            </a:r>
          </a:p>
          <a:p>
            <a:r>
              <a:rPr lang="en-US" dirty="0"/>
              <a:t>Python evaluates expressions (similar to a calculator) </a:t>
            </a:r>
          </a:p>
        </p:txBody>
      </p:sp>
      <p:sp>
        <p:nvSpPr>
          <p:cNvPr id="4" name="TextBox 3"/>
          <p:cNvSpPr txBox="1"/>
          <p:nvPr/>
        </p:nvSpPr>
        <p:spPr>
          <a:xfrm>
            <a:off x="2057400" y="2838767"/>
            <a:ext cx="3708400" cy="334784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nSpc>
                <a:spcPct val="150000"/>
              </a:lnSpc>
            </a:pPr>
            <a:r>
              <a:rPr lang="en-US" sz="2400" dirty="0"/>
              <a:t> 47</a:t>
            </a:r>
          </a:p>
          <a:p>
            <a:pPr>
              <a:lnSpc>
                <a:spcPct val="150000"/>
              </a:lnSpc>
            </a:pPr>
            <a:r>
              <a:rPr lang="en-US" sz="2400" dirty="0"/>
              <a:t>1.0+2.001</a:t>
            </a:r>
          </a:p>
          <a:p>
            <a:pPr>
              <a:lnSpc>
                <a:spcPct val="150000"/>
              </a:lnSpc>
            </a:pPr>
            <a:r>
              <a:rPr lang="en-US" sz="2400" dirty="0"/>
              <a:t> 1*3</a:t>
            </a:r>
          </a:p>
          <a:p>
            <a:pPr>
              <a:lnSpc>
                <a:spcPct val="150000"/>
              </a:lnSpc>
            </a:pPr>
            <a:r>
              <a:rPr lang="en-US" sz="2400" dirty="0"/>
              <a:t>  "1.0"+"2.0"</a:t>
            </a:r>
          </a:p>
          <a:p>
            <a:pPr>
              <a:lnSpc>
                <a:spcPct val="150000"/>
              </a:lnSpc>
            </a:pPr>
            <a:r>
              <a:rPr lang="en-US" sz="2400" dirty="0"/>
              <a:t>"Happy"*2 + "?!"*3</a:t>
            </a:r>
          </a:p>
          <a:p>
            <a:pPr>
              <a:lnSpc>
                <a:spcPct val="150000"/>
              </a:lnSpc>
            </a:pPr>
            <a:r>
              <a:rPr lang="en-US" sz="2400" dirty="0"/>
              <a:t>type(1+2)</a:t>
            </a:r>
          </a:p>
        </p:txBody>
      </p:sp>
      <p:grpSp>
        <p:nvGrpSpPr>
          <p:cNvPr id="24" name="Group 23"/>
          <p:cNvGrpSpPr/>
          <p:nvPr/>
        </p:nvGrpSpPr>
        <p:grpSpPr>
          <a:xfrm>
            <a:off x="2362200" y="2925834"/>
            <a:ext cx="5186516" cy="1874766"/>
            <a:chOff x="2362200" y="2544834"/>
            <a:chExt cx="5186516" cy="1874766"/>
          </a:xfrm>
        </p:grpSpPr>
        <p:cxnSp>
          <p:nvCxnSpPr>
            <p:cNvPr id="6" name="Straight Arrow Connector 5"/>
            <p:cNvCxnSpPr/>
            <p:nvPr/>
          </p:nvCxnSpPr>
          <p:spPr>
            <a:xfrm flipH="1">
              <a:off x="2362200" y="2819400"/>
              <a:ext cx="3810000" cy="509016"/>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8" name="Straight Arrow Connector 7"/>
            <p:cNvCxnSpPr>
              <a:cxnSpLocks/>
            </p:cNvCxnSpPr>
            <p:nvPr/>
          </p:nvCxnSpPr>
          <p:spPr>
            <a:xfrm flipH="1">
              <a:off x="3657600" y="2829427"/>
              <a:ext cx="2514600" cy="498989"/>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6" name="Straight Arrow Connector 15"/>
            <p:cNvCxnSpPr/>
            <p:nvPr/>
          </p:nvCxnSpPr>
          <p:spPr>
            <a:xfrm flipH="1">
              <a:off x="2590800" y="2848797"/>
              <a:ext cx="3581400" cy="1494603"/>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9" name="Straight Arrow Connector 18"/>
            <p:cNvCxnSpPr/>
            <p:nvPr/>
          </p:nvCxnSpPr>
          <p:spPr>
            <a:xfrm flipH="1">
              <a:off x="3352800" y="2848797"/>
              <a:ext cx="2819400" cy="1570803"/>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22" name="TextBox 21"/>
            <p:cNvSpPr txBox="1"/>
            <p:nvPr/>
          </p:nvSpPr>
          <p:spPr>
            <a:xfrm>
              <a:off x="6224827" y="2544834"/>
              <a:ext cx="1323889" cy="523220"/>
            </a:xfrm>
            <a:prstGeom prst="rect">
              <a:avLst/>
            </a:prstGeom>
            <a:noFill/>
          </p:spPr>
          <p:txBody>
            <a:bodyPr wrap="none" rtlCol="0">
              <a:spAutoFit/>
            </a:bodyPr>
            <a:lstStyle/>
            <a:p>
              <a:r>
                <a:rPr lang="en-US" sz="2800" b="1" dirty="0">
                  <a:solidFill>
                    <a:schemeClr val="accent2"/>
                  </a:solidFill>
                </a:rPr>
                <a:t>Values</a:t>
              </a:r>
            </a:p>
          </p:txBody>
        </p:sp>
      </p:grpSp>
      <p:grpSp>
        <p:nvGrpSpPr>
          <p:cNvPr id="31" name="Group 30"/>
          <p:cNvGrpSpPr/>
          <p:nvPr/>
        </p:nvGrpSpPr>
        <p:grpSpPr>
          <a:xfrm>
            <a:off x="2745117" y="3766400"/>
            <a:ext cx="5484483" cy="1262800"/>
            <a:chOff x="2590802" y="3547674"/>
            <a:chExt cx="5484483" cy="1262800"/>
          </a:xfrm>
        </p:grpSpPr>
        <p:cxnSp>
          <p:nvCxnSpPr>
            <p:cNvPr id="23" name="Straight Arrow Connector 22"/>
            <p:cNvCxnSpPr>
              <a:stCxn id="30" idx="1"/>
            </p:cNvCxnSpPr>
            <p:nvPr/>
          </p:nvCxnSpPr>
          <p:spPr>
            <a:xfrm flipH="1" flipV="1">
              <a:off x="2590802" y="3547674"/>
              <a:ext cx="3581398" cy="1001190"/>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26" name="Straight Arrow Connector 25"/>
            <p:cNvCxnSpPr>
              <a:stCxn id="30" idx="1"/>
            </p:cNvCxnSpPr>
            <p:nvPr/>
          </p:nvCxnSpPr>
          <p:spPr>
            <a:xfrm flipH="1">
              <a:off x="2971800" y="4548864"/>
              <a:ext cx="3200400" cy="13794"/>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30" name="TextBox 29"/>
            <p:cNvSpPr txBox="1"/>
            <p:nvPr/>
          </p:nvSpPr>
          <p:spPr>
            <a:xfrm>
              <a:off x="6172200" y="4287254"/>
              <a:ext cx="1903085" cy="523220"/>
            </a:xfrm>
            <a:prstGeom prst="rect">
              <a:avLst/>
            </a:prstGeom>
            <a:noFill/>
          </p:spPr>
          <p:txBody>
            <a:bodyPr wrap="none" rtlCol="0">
              <a:spAutoFit/>
            </a:bodyPr>
            <a:lstStyle/>
            <a:p>
              <a:r>
                <a:rPr lang="en-US" sz="2800" b="1" dirty="0">
                  <a:solidFill>
                    <a:schemeClr val="accent3"/>
                  </a:solidFill>
                </a:rPr>
                <a:t>Operators</a:t>
              </a:r>
            </a:p>
          </p:txBody>
        </p:sp>
      </p:grpSp>
    </p:spTree>
    <p:extLst>
      <p:ext uri="{BB962C8B-B14F-4D97-AF65-F5344CB8AC3E}">
        <p14:creationId xmlns:p14="http://schemas.microsoft.com/office/powerpoint/2010/main" val="1226325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D18B1-BC13-7646-9434-BFB4758928B0}"/>
              </a:ext>
            </a:extLst>
          </p:cNvPr>
          <p:cNvSpPr>
            <a:spLocks noGrp="1"/>
          </p:cNvSpPr>
          <p:nvPr>
            <p:ph type="title"/>
          </p:nvPr>
        </p:nvSpPr>
        <p:spPr/>
        <p:txBody>
          <a:bodyPr/>
          <a:lstStyle/>
          <a:p>
            <a:r>
              <a:rPr lang="en-US" dirty="0"/>
              <a:t>Exercise 1: Expressions</a:t>
            </a:r>
          </a:p>
        </p:txBody>
      </p:sp>
      <p:sp>
        <p:nvSpPr>
          <p:cNvPr id="4" name="TextBox 4">
            <a:extLst>
              <a:ext uri="{FF2B5EF4-FFF2-40B4-BE49-F238E27FC236}">
                <a16:creationId xmlns:a16="http://schemas.microsoft.com/office/drawing/2014/main" id="{21E8328B-7338-1441-9DB5-C080CAD1B5C9}"/>
              </a:ext>
            </a:extLst>
          </p:cNvPr>
          <p:cNvSpPr txBox="1"/>
          <p:nvPr/>
        </p:nvSpPr>
        <p:spPr>
          <a:xfrm>
            <a:off x="1555750" y="2032000"/>
            <a:ext cx="6032500" cy="4445000"/>
          </a:xfrm>
          <a:prstGeom prst="rect">
            <a:avLst/>
          </a:prstGeom>
        </p:spPr>
        <p:style>
          <a:lnRef idx="2">
            <a:schemeClr val="accent1"/>
          </a:lnRef>
          <a:fillRef idx="1">
            <a:schemeClr val="lt1"/>
          </a:fillRef>
          <a:effectRef idx="0">
            <a:schemeClr val="accent1"/>
          </a:effectRef>
          <a:fontRef idx="minor">
            <a:schemeClr val="dk1"/>
          </a:fontRef>
        </p:style>
        <p:txBody>
          <a:bodyPr wrap="square" rtlCol="0">
            <a:noAutofit/>
          </a:bodyPr>
          <a:lstStyle/>
          <a:p>
            <a:pPr marL="0" marR="0">
              <a:lnSpc>
                <a:spcPct val="150000"/>
              </a:lnSpc>
              <a:spcBef>
                <a:spcPts val="0"/>
              </a:spcBef>
              <a:spcAft>
                <a:spcPts val="0"/>
              </a:spcAft>
            </a:pPr>
            <a:r>
              <a:rPr lang="en-US" sz="2400" kern="1200" dirty="0">
                <a:solidFill>
                  <a:srgbClr val="000000"/>
                </a:solidFill>
                <a:effectLst/>
                <a:ea typeface="MS Mincho" panose="02020609040205080304" pitchFamily="49" charset="-128"/>
                <a:cs typeface="Times New Roman" panose="02020603050405020304" pitchFamily="18" charset="0"/>
              </a:rPr>
              <a:t> 1/2</a:t>
            </a:r>
          </a:p>
          <a:p>
            <a:pPr marL="0" marR="0">
              <a:lnSpc>
                <a:spcPct val="150000"/>
              </a:lnSpc>
              <a:spcBef>
                <a:spcPts val="0"/>
              </a:spcBef>
              <a:spcAft>
                <a:spcPts val="0"/>
              </a:spcAft>
            </a:pPr>
            <a:r>
              <a:rPr lang="en-US" sz="2400" dirty="0">
                <a:solidFill>
                  <a:srgbClr val="000000"/>
                </a:solidFill>
                <a:ea typeface="MS Mincho" panose="02020609040205080304" pitchFamily="49" charset="-128"/>
                <a:cs typeface="Times New Roman" panose="02020603050405020304" pitchFamily="18" charset="0"/>
              </a:rPr>
              <a:t> 13</a:t>
            </a:r>
            <a:endParaRPr lang="en-US" sz="2400" kern="1200" dirty="0">
              <a:solidFill>
                <a:srgbClr val="000000"/>
              </a:solidFill>
              <a:effectLst/>
              <a:ea typeface="MS Mincho" panose="02020609040205080304" pitchFamily="49" charset="-128"/>
              <a:cs typeface="Times New Roman" panose="02020603050405020304" pitchFamily="18" charset="0"/>
            </a:endParaRPr>
          </a:p>
          <a:p>
            <a:pPr marL="0" marR="0">
              <a:lnSpc>
                <a:spcPct val="150000"/>
              </a:lnSpc>
              <a:spcBef>
                <a:spcPts val="0"/>
              </a:spcBef>
              <a:spcAft>
                <a:spcPts val="0"/>
              </a:spcAft>
            </a:pPr>
            <a:r>
              <a:rPr lang="en-US" sz="2400" dirty="0">
                <a:solidFill>
                  <a:srgbClr val="000000"/>
                </a:solidFill>
                <a:ea typeface="MS Mincho" panose="02020609040205080304" pitchFamily="49" charset="-128"/>
                <a:cs typeface="Times New Roman" panose="02020603050405020304" pitchFamily="18" charset="0"/>
              </a:rPr>
              <a:t> 4 + 3 * 2</a:t>
            </a:r>
            <a:endParaRPr lang="en-US" sz="2400" kern="1200" dirty="0">
              <a:solidFill>
                <a:srgbClr val="000000"/>
              </a:solidFill>
              <a:effectLst/>
              <a:ea typeface="MS Mincho" panose="02020609040205080304" pitchFamily="49" charset="-128"/>
              <a:cs typeface="Times New Roman" panose="02020603050405020304" pitchFamily="18" charset="0"/>
            </a:endParaRPr>
          </a:p>
          <a:p>
            <a:pPr marL="0" marR="0">
              <a:lnSpc>
                <a:spcPct val="150000"/>
              </a:lnSpc>
              <a:spcBef>
                <a:spcPts val="0"/>
              </a:spcBef>
              <a:spcAft>
                <a:spcPts val="0"/>
              </a:spcAft>
            </a:pPr>
            <a:r>
              <a:rPr lang="en-US" sz="2400" kern="1200" dirty="0">
                <a:solidFill>
                  <a:srgbClr val="000000"/>
                </a:solidFill>
                <a:effectLst/>
                <a:ea typeface="MS Mincho" panose="02020609040205080304" pitchFamily="49" charset="-128"/>
                <a:cs typeface="Times New Roman" panose="02020603050405020304" pitchFamily="18" charset="0"/>
              </a:rPr>
              <a:t> ( "A"*2 + "?"*3 ) * 2</a:t>
            </a:r>
            <a:endParaRPr lang="en-US" sz="2400" dirty="0">
              <a:effectLst/>
              <a:latin typeface="Times New Roman" panose="02020603050405020304" pitchFamily="18" charset="0"/>
              <a:ea typeface="MS Mincho" panose="02020609040205080304" pitchFamily="49" charset="-128"/>
            </a:endParaRPr>
          </a:p>
          <a:p>
            <a:pPr marL="0" marR="0">
              <a:lnSpc>
                <a:spcPct val="150000"/>
              </a:lnSpc>
              <a:spcBef>
                <a:spcPts val="0"/>
              </a:spcBef>
              <a:spcAft>
                <a:spcPts val="0"/>
              </a:spcAft>
            </a:pPr>
            <a:r>
              <a:rPr lang="en-US" sz="2400" kern="1200" dirty="0">
                <a:solidFill>
                  <a:srgbClr val="000000"/>
                </a:solidFill>
                <a:effectLst/>
                <a:ea typeface="MS Mincho" panose="02020609040205080304" pitchFamily="49" charset="-128"/>
                <a:cs typeface="Times New Roman" panose="02020603050405020304" pitchFamily="18" charset="0"/>
              </a:rPr>
              <a:t> 14 % 5</a:t>
            </a:r>
            <a:endParaRPr lang="en-US" sz="2400" dirty="0">
              <a:effectLst/>
              <a:latin typeface="Times New Roman" panose="02020603050405020304" pitchFamily="18" charset="0"/>
              <a:ea typeface="MS Mincho" panose="02020609040205080304" pitchFamily="49" charset="-128"/>
            </a:endParaRPr>
          </a:p>
          <a:p>
            <a:pPr marL="0" marR="0">
              <a:lnSpc>
                <a:spcPct val="150000"/>
              </a:lnSpc>
              <a:spcBef>
                <a:spcPts val="0"/>
              </a:spcBef>
              <a:spcAft>
                <a:spcPts val="0"/>
              </a:spcAft>
            </a:pPr>
            <a:r>
              <a:rPr lang="en-US" sz="2400" kern="1200" dirty="0">
                <a:solidFill>
                  <a:srgbClr val="000000"/>
                </a:solidFill>
                <a:effectLst/>
                <a:ea typeface="MS Mincho" panose="02020609040205080304" pitchFamily="49" charset="-128"/>
                <a:cs typeface="Times New Roman" panose="02020603050405020304" pitchFamily="18" charset="0"/>
              </a:rPr>
              <a:t> </a:t>
            </a:r>
            <a:r>
              <a:rPr lang="en-US" sz="2400" dirty="0">
                <a:solidFill>
                  <a:srgbClr val="000000"/>
                </a:solidFill>
                <a:ea typeface="MS Mincho" panose="02020609040205080304" pitchFamily="49" charset="-128"/>
                <a:cs typeface="Times New Roman" panose="02020603050405020304" pitchFamily="18" charset="0"/>
              </a:rPr>
              <a:t>5</a:t>
            </a:r>
            <a:r>
              <a:rPr lang="en-US" sz="2400" kern="1200" dirty="0">
                <a:solidFill>
                  <a:srgbClr val="000000"/>
                </a:solidFill>
                <a:effectLst/>
                <a:ea typeface="MS Mincho" panose="02020609040205080304" pitchFamily="49" charset="-128"/>
                <a:cs typeface="Times New Roman" panose="02020603050405020304" pitchFamily="18" charset="0"/>
              </a:rPr>
              <a:t> ** 2</a:t>
            </a:r>
          </a:p>
          <a:p>
            <a:pPr marL="0" marR="0">
              <a:lnSpc>
                <a:spcPct val="150000"/>
              </a:lnSpc>
              <a:spcBef>
                <a:spcPts val="0"/>
              </a:spcBef>
              <a:spcAft>
                <a:spcPts val="0"/>
              </a:spcAft>
            </a:pPr>
            <a:r>
              <a:rPr lang="en-US" sz="2400" dirty="0">
                <a:solidFill>
                  <a:srgbClr val="000000"/>
                </a:solidFill>
                <a:ea typeface="MS Mincho" panose="02020609040205080304" pitchFamily="49" charset="-128"/>
                <a:cs typeface="Times New Roman" panose="02020603050405020304" pitchFamily="18" charset="0"/>
              </a:rPr>
              <a:t> Hi!</a:t>
            </a:r>
            <a:endParaRPr lang="en-US" sz="2400" kern="1200" dirty="0">
              <a:solidFill>
                <a:srgbClr val="000000"/>
              </a:solidFill>
              <a:effectLst/>
              <a:ea typeface="MS Mincho" panose="02020609040205080304" pitchFamily="49" charset="-128"/>
              <a:cs typeface="Times New Roman" panose="02020603050405020304" pitchFamily="18" charset="0"/>
            </a:endParaRPr>
          </a:p>
          <a:p>
            <a:pPr>
              <a:lnSpc>
                <a:spcPct val="150000"/>
              </a:lnSpc>
            </a:pPr>
            <a:r>
              <a:rPr lang="en-US" sz="2400" dirty="0"/>
              <a:t> 1*2 + "2"*2</a:t>
            </a:r>
          </a:p>
          <a:p>
            <a:pPr marL="0" marR="0">
              <a:lnSpc>
                <a:spcPct val="150000"/>
              </a:lnSpc>
              <a:spcBef>
                <a:spcPts val="0"/>
              </a:spcBef>
              <a:spcAft>
                <a:spcPts val="0"/>
              </a:spcAft>
            </a:pPr>
            <a:endParaRPr lang="en-US" sz="2400" dirty="0">
              <a:effectLst/>
              <a:latin typeface="Times New Roman" panose="02020603050405020304" pitchFamily="18" charset="0"/>
              <a:ea typeface="MS Mincho" panose="02020609040205080304" pitchFamily="49" charset="-128"/>
            </a:endParaRPr>
          </a:p>
        </p:txBody>
      </p:sp>
    </p:spTree>
    <p:extLst>
      <p:ext uri="{BB962C8B-B14F-4D97-AF65-F5344CB8AC3E}">
        <p14:creationId xmlns:p14="http://schemas.microsoft.com/office/powerpoint/2010/main" val="427079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Errors</a:t>
            </a:r>
          </a:p>
        </p:txBody>
      </p:sp>
      <p:sp>
        <p:nvSpPr>
          <p:cNvPr id="4" name="Content Placeholder 2"/>
          <p:cNvSpPr txBox="1">
            <a:spLocks/>
          </p:cNvSpPr>
          <p:nvPr/>
        </p:nvSpPr>
        <p:spPr>
          <a:xfrm>
            <a:off x="457200" y="1600201"/>
            <a:ext cx="5638800" cy="1676399"/>
          </a:xfrm>
          <a:prstGeom prst="rect">
            <a:avLst/>
          </a:prstGeom>
        </p:spPr>
        <p:txBody>
          <a:bodyPr vert="horz" lIns="91440" tIns="45720" rIns="91440" bIns="45720" rtlCol="0">
            <a:normAutofit fontScale="92500" lnSpcReduction="1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r>
              <a:rPr lang="en-US" dirty="0"/>
              <a:t>Three types of errors:</a:t>
            </a:r>
          </a:p>
          <a:p>
            <a:pPr lvl="1"/>
            <a:r>
              <a:rPr lang="en-US" dirty="0" err="1"/>
              <a:t>ValueError</a:t>
            </a:r>
            <a:r>
              <a:rPr lang="en-US" dirty="0"/>
              <a:t>: unsupported operand value(s)</a:t>
            </a:r>
          </a:p>
          <a:p>
            <a:pPr lvl="1"/>
            <a:r>
              <a:rPr lang="en-US" dirty="0" err="1"/>
              <a:t>TypeError</a:t>
            </a:r>
            <a:r>
              <a:rPr lang="en-US" dirty="0"/>
              <a:t>: unsupported operand type(s) for +: 'int' and 'str'</a:t>
            </a:r>
          </a:p>
          <a:p>
            <a:pPr lvl="1"/>
            <a:r>
              <a:rPr lang="en-US" dirty="0" err="1"/>
              <a:t>SyntaxError</a:t>
            </a:r>
            <a:r>
              <a:rPr lang="en-US" dirty="0"/>
              <a:t>: invalid syntax</a:t>
            </a:r>
          </a:p>
          <a:p>
            <a:pPr lvl="1"/>
            <a:endParaRPr lang="en-US" dirty="0"/>
          </a:p>
          <a:p>
            <a:endParaRPr lang="en-US" dirty="0"/>
          </a:p>
          <a:p>
            <a:endParaRPr lang="en-US" dirty="0"/>
          </a:p>
          <a:p>
            <a:endParaRPr lang="en-US" dirty="0"/>
          </a:p>
          <a:p>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4742" y="3962400"/>
            <a:ext cx="8229600" cy="2501262"/>
          </a:xfrm>
          <a:prstGeom prst="rect">
            <a:avLst/>
          </a:prstGeom>
        </p:spPr>
      </p:pic>
    </p:spTree>
    <p:extLst>
      <p:ext uri="{BB962C8B-B14F-4D97-AF65-F5344CB8AC3E}">
        <p14:creationId xmlns:p14="http://schemas.microsoft.com/office/powerpoint/2010/main" val="4014813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D18B1-BC13-7646-9434-BFB4758928B0}"/>
              </a:ext>
            </a:extLst>
          </p:cNvPr>
          <p:cNvSpPr>
            <a:spLocks noGrp="1"/>
          </p:cNvSpPr>
          <p:nvPr>
            <p:ph type="title"/>
          </p:nvPr>
        </p:nvSpPr>
        <p:spPr/>
        <p:txBody>
          <a:bodyPr/>
          <a:lstStyle/>
          <a:p>
            <a:r>
              <a:rPr lang="en-US" dirty="0"/>
              <a:t>Exercise 2: Expressions and Errors </a:t>
            </a:r>
          </a:p>
        </p:txBody>
      </p:sp>
      <p:sp>
        <p:nvSpPr>
          <p:cNvPr id="4" name="TextBox 4">
            <a:extLst>
              <a:ext uri="{FF2B5EF4-FFF2-40B4-BE49-F238E27FC236}">
                <a16:creationId xmlns:a16="http://schemas.microsoft.com/office/drawing/2014/main" id="{21E8328B-7338-1441-9DB5-C080CAD1B5C9}"/>
              </a:ext>
            </a:extLst>
          </p:cNvPr>
          <p:cNvSpPr txBox="1"/>
          <p:nvPr/>
        </p:nvSpPr>
        <p:spPr>
          <a:xfrm>
            <a:off x="1555750" y="2032000"/>
            <a:ext cx="6032500" cy="4013200"/>
          </a:xfrm>
          <a:prstGeom prst="rect">
            <a:avLst/>
          </a:prstGeom>
        </p:spPr>
        <p:style>
          <a:lnRef idx="2">
            <a:schemeClr val="accent1"/>
          </a:lnRef>
          <a:fillRef idx="1">
            <a:schemeClr val="lt1"/>
          </a:fillRef>
          <a:effectRef idx="0">
            <a:schemeClr val="accent1"/>
          </a:effectRef>
          <a:fontRef idx="minor">
            <a:schemeClr val="dk1"/>
          </a:fontRef>
        </p:style>
        <p:txBody>
          <a:bodyPr wrap="square" rtlCol="0">
            <a:noAutofit/>
          </a:bodyPr>
          <a:lstStyle/>
          <a:p>
            <a:pPr marL="0" marR="0">
              <a:lnSpc>
                <a:spcPct val="150000"/>
              </a:lnSpc>
              <a:spcBef>
                <a:spcPts val="0"/>
              </a:spcBef>
              <a:spcAft>
                <a:spcPts val="0"/>
              </a:spcAft>
            </a:pPr>
            <a:r>
              <a:rPr lang="en-US" sz="1200" kern="1200" dirty="0">
                <a:solidFill>
                  <a:srgbClr val="000000"/>
                </a:solidFill>
                <a:effectLst/>
                <a:ea typeface="MS Mincho" panose="02020609040205080304" pitchFamily="49" charset="-128"/>
                <a:cs typeface="Times New Roman" panose="02020603050405020304" pitchFamily="18" charset="0"/>
              </a:rPr>
              <a:t>  </a:t>
            </a:r>
            <a:r>
              <a:rPr lang="en-US" sz="2400" kern="1200" dirty="0">
                <a:solidFill>
                  <a:srgbClr val="000000"/>
                </a:solidFill>
                <a:effectLst/>
                <a:ea typeface="MS Mincho" panose="02020609040205080304" pitchFamily="49" charset="-128"/>
                <a:cs typeface="Times New Roman" panose="02020603050405020304" pitchFamily="18" charset="0"/>
              </a:rPr>
              <a:t>3 * "5"</a:t>
            </a:r>
            <a:endParaRPr lang="en-US" sz="2400" dirty="0">
              <a:effectLst/>
              <a:latin typeface="Times New Roman" panose="02020603050405020304" pitchFamily="18" charset="0"/>
              <a:ea typeface="MS Mincho" panose="02020609040205080304" pitchFamily="49" charset="-128"/>
            </a:endParaRPr>
          </a:p>
          <a:p>
            <a:pPr>
              <a:lnSpc>
                <a:spcPct val="150000"/>
              </a:lnSpc>
            </a:pPr>
            <a:r>
              <a:rPr lang="en-US" sz="1200" dirty="0">
                <a:solidFill>
                  <a:srgbClr val="000000"/>
                </a:solidFill>
                <a:ea typeface="MS Mincho" panose="02020609040205080304" pitchFamily="49" charset="-128"/>
                <a:cs typeface="Times New Roman" panose="02020603050405020304" pitchFamily="18" charset="0"/>
              </a:rPr>
              <a:t> </a:t>
            </a:r>
            <a:r>
              <a:rPr lang="en-US" sz="2400" dirty="0">
                <a:solidFill>
                  <a:srgbClr val="000000"/>
                </a:solidFill>
                <a:ea typeface="MS Mincho" panose="02020609040205080304" pitchFamily="49" charset="-128"/>
                <a:cs typeface="Times New Roman" panose="02020603050405020304" pitchFamily="18" charset="0"/>
              </a:rPr>
              <a:t>str(3) * int("5")</a:t>
            </a:r>
          </a:p>
          <a:p>
            <a:pPr>
              <a:lnSpc>
                <a:spcPct val="150000"/>
              </a:lnSpc>
            </a:pPr>
            <a:r>
              <a:rPr lang="en-US" sz="2400" dirty="0">
                <a:solidFill>
                  <a:srgbClr val="000000"/>
                </a:solidFill>
                <a:ea typeface="MS Mincho" panose="02020609040205080304" pitchFamily="49" charset="-128"/>
                <a:cs typeface="Times New Roman" panose="02020603050405020304" pitchFamily="18" charset="0"/>
              </a:rPr>
              <a:t> </a:t>
            </a:r>
            <a:r>
              <a:rPr lang="en-US" sz="2400" kern="1200" dirty="0">
                <a:solidFill>
                  <a:srgbClr val="000000"/>
                </a:solidFill>
                <a:effectLst/>
                <a:ea typeface="MS Mincho" panose="02020609040205080304" pitchFamily="49" charset="-128"/>
                <a:cs typeface="Times New Roman" panose="02020603050405020304" pitchFamily="18" charset="0"/>
              </a:rPr>
              <a:t>1 / 2 * "Hello"</a:t>
            </a:r>
            <a:endParaRPr lang="en-US" sz="2400" dirty="0">
              <a:effectLst/>
              <a:latin typeface="Times New Roman" panose="02020603050405020304" pitchFamily="18" charset="0"/>
              <a:ea typeface="MS Mincho" panose="02020609040205080304" pitchFamily="49" charset="-128"/>
            </a:endParaRPr>
          </a:p>
          <a:p>
            <a:pPr marL="0" marR="0">
              <a:lnSpc>
                <a:spcPct val="150000"/>
              </a:lnSpc>
              <a:spcBef>
                <a:spcPts val="0"/>
              </a:spcBef>
              <a:spcAft>
                <a:spcPts val="0"/>
              </a:spcAft>
            </a:pPr>
            <a:r>
              <a:rPr lang="en-US" sz="2400" kern="1200" dirty="0">
                <a:solidFill>
                  <a:srgbClr val="000000"/>
                </a:solidFill>
                <a:effectLst/>
                <a:ea typeface="MS Mincho" panose="02020609040205080304" pitchFamily="49" charset="-128"/>
                <a:cs typeface="Times New Roman" panose="02020603050405020304" pitchFamily="18" charset="0"/>
              </a:rPr>
              <a:t>  "1.0" + 2.0</a:t>
            </a:r>
            <a:endParaRPr lang="en-US" sz="2400" dirty="0">
              <a:effectLst/>
              <a:latin typeface="Times New Roman" panose="02020603050405020304" pitchFamily="18" charset="0"/>
              <a:ea typeface="MS Mincho" panose="02020609040205080304" pitchFamily="49" charset="-128"/>
            </a:endParaRPr>
          </a:p>
          <a:p>
            <a:pPr marL="0" marR="0">
              <a:lnSpc>
                <a:spcPct val="150000"/>
              </a:lnSpc>
              <a:spcBef>
                <a:spcPts val="0"/>
              </a:spcBef>
              <a:spcAft>
                <a:spcPts val="0"/>
              </a:spcAft>
            </a:pPr>
            <a:r>
              <a:rPr lang="en-US" sz="2400" kern="1200" dirty="0">
                <a:solidFill>
                  <a:srgbClr val="000000"/>
                </a:solidFill>
                <a:effectLst/>
                <a:ea typeface="MS Mincho" panose="02020609040205080304" pitchFamily="49" charset="-128"/>
                <a:cs typeface="Times New Roman" panose="02020603050405020304" pitchFamily="18" charset="0"/>
              </a:rPr>
              <a:t>  int("2") * "2"</a:t>
            </a:r>
            <a:endParaRPr lang="en-US" sz="2400" dirty="0">
              <a:effectLst/>
              <a:latin typeface="Times New Roman" panose="02020603050405020304" pitchFamily="18" charset="0"/>
              <a:ea typeface="MS Mincho" panose="02020609040205080304" pitchFamily="49" charset="-128"/>
            </a:endParaRPr>
          </a:p>
          <a:p>
            <a:pPr marL="0" marR="0">
              <a:lnSpc>
                <a:spcPct val="150000"/>
              </a:lnSpc>
              <a:spcBef>
                <a:spcPts val="0"/>
              </a:spcBef>
              <a:spcAft>
                <a:spcPts val="0"/>
              </a:spcAft>
            </a:pPr>
            <a:r>
              <a:rPr lang="en-US" sz="2400" kern="1200" dirty="0">
                <a:solidFill>
                  <a:srgbClr val="000000"/>
                </a:solidFill>
                <a:effectLst/>
                <a:ea typeface="MS Mincho" panose="02020609040205080304" pitchFamily="49" charset="-128"/>
                <a:cs typeface="Times New Roman" panose="02020603050405020304" pitchFamily="18" charset="0"/>
              </a:rPr>
              <a:t>  1 ** 2.5</a:t>
            </a:r>
          </a:p>
          <a:p>
            <a:pPr>
              <a:lnSpc>
                <a:spcPct val="150000"/>
              </a:lnSpc>
            </a:pPr>
            <a:r>
              <a:rPr lang="en-US" sz="2400" dirty="0">
                <a:solidFill>
                  <a:srgbClr val="000000"/>
                </a:solidFill>
                <a:ea typeface="MS Mincho" panose="02020609040205080304" pitchFamily="49" charset="-128"/>
                <a:cs typeface="Times New Roman" panose="02020603050405020304" pitchFamily="18" charset="0"/>
              </a:rPr>
              <a:t> str("2") * 4</a:t>
            </a:r>
            <a:endParaRPr lang="en-US" sz="2400" kern="1200" dirty="0">
              <a:solidFill>
                <a:srgbClr val="000000"/>
              </a:solidFill>
              <a:latin typeface="Times New Roman" panose="020206030504050203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644936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Variables</a:t>
            </a:r>
          </a:p>
        </p:txBody>
      </p:sp>
      <p:sp>
        <p:nvSpPr>
          <p:cNvPr id="3" name="Content Placeholder 2"/>
          <p:cNvSpPr>
            <a:spLocks noGrp="1"/>
          </p:cNvSpPr>
          <p:nvPr>
            <p:ph idx="1"/>
          </p:nvPr>
        </p:nvSpPr>
        <p:spPr>
          <a:xfrm>
            <a:off x="457200" y="1460500"/>
            <a:ext cx="7683500" cy="4525963"/>
          </a:xfrm>
        </p:spPr>
        <p:txBody>
          <a:bodyPr>
            <a:normAutofit/>
          </a:bodyPr>
          <a:lstStyle/>
          <a:p>
            <a:r>
              <a:rPr lang="en-US" sz="2800" dirty="0"/>
              <a:t>A variable is a name that refers to a value</a:t>
            </a:r>
            <a:endParaRPr lang="en-US" sz="4000" dirty="0"/>
          </a:p>
          <a:p>
            <a:pPr lvl="1"/>
            <a:r>
              <a:rPr lang="en-US" sz="2400" dirty="0"/>
              <a:t>names should be meaningful</a:t>
            </a:r>
          </a:p>
          <a:p>
            <a:pPr lvl="1"/>
            <a:r>
              <a:rPr lang="en-US" sz="2400" dirty="0"/>
              <a:t>by convention words separated by an underscore</a:t>
            </a:r>
          </a:p>
          <a:p>
            <a:pPr lvl="1"/>
            <a:r>
              <a:rPr lang="en-US" sz="2400" dirty="0"/>
              <a:t>names cannot be a keyword (e.g. </a:t>
            </a:r>
            <a:r>
              <a:rPr lang="en-US" sz="2400" i="1" dirty="0"/>
              <a:t>print</a:t>
            </a:r>
            <a:r>
              <a:rPr lang="en-US" sz="2400" dirty="0"/>
              <a:t>), cannot include spaces, must begin with a letter</a:t>
            </a:r>
          </a:p>
          <a:p>
            <a:pPr lvl="1"/>
            <a:endParaRPr lang="en-US" sz="2400" dirty="0"/>
          </a:p>
          <a:p>
            <a:pPr lvl="1"/>
            <a:endParaRPr lang="en-US" sz="2400"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33800" y="3735673"/>
            <a:ext cx="5275869" cy="1842444"/>
          </a:xfrm>
          <a:prstGeom prst="rect">
            <a:avLst/>
          </a:prstGeom>
        </p:spPr>
        <p:style>
          <a:lnRef idx="2">
            <a:schemeClr val="accent3"/>
          </a:lnRef>
          <a:fillRef idx="1">
            <a:schemeClr val="lt1"/>
          </a:fillRef>
          <a:effectRef idx="0">
            <a:schemeClr val="accent3"/>
          </a:effectRef>
          <a:fontRef idx="minor">
            <a:schemeClr val="dk1"/>
          </a:fontRef>
        </p:style>
      </p:pic>
    </p:spTree>
    <p:extLst>
      <p:ext uri="{BB962C8B-B14F-4D97-AF65-F5344CB8AC3E}">
        <p14:creationId xmlns:p14="http://schemas.microsoft.com/office/powerpoint/2010/main" val="1731136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AExam">
      <a:dk1>
        <a:sysClr val="windowText" lastClr="000000"/>
      </a:dk1>
      <a:lt1>
        <a:sysClr val="window" lastClr="FFFFFF"/>
      </a:lt1>
      <a:dk2>
        <a:srgbClr val="000000"/>
      </a:dk2>
      <a:lt2>
        <a:srgbClr val="A5A5A5"/>
      </a:lt2>
      <a:accent1>
        <a:srgbClr val="A5A5A5"/>
      </a:accent1>
      <a:accent2>
        <a:srgbClr val="0070C0"/>
      </a:accent2>
      <a:accent3>
        <a:srgbClr val="00B050"/>
      </a:accent3>
      <a:accent4>
        <a:srgbClr val="FF0000"/>
      </a:accent4>
      <a:accent5>
        <a:srgbClr val="FFFFFF"/>
      </a:accent5>
      <a:accent6>
        <a:srgbClr val="FFFFFF"/>
      </a:accent6>
      <a:hlink>
        <a:srgbClr val="0070C0"/>
      </a:hlink>
      <a:folHlink>
        <a:srgbClr val="00206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Presentation3" id="{6495FFB3-5D92-074E-B89D-542AE82BF1BE}" vid="{19B8E867-9DEE-184C-A40C-B4D7506C62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10089</TotalTime>
  <Words>1023</Words>
  <Application>Microsoft Macintosh PowerPoint</Application>
  <PresentationFormat>On-screen Show (4:3)</PresentationFormat>
  <Paragraphs>153</Paragraphs>
  <Slides>20</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Consolas</vt:lpstr>
      <vt:lpstr>Courier New</vt:lpstr>
      <vt:lpstr>Times New Roman</vt:lpstr>
      <vt:lpstr>Clarity</vt:lpstr>
      <vt:lpstr>Lecture 1: Expressions and Variables</vt:lpstr>
      <vt:lpstr>Types</vt:lpstr>
      <vt:lpstr>Terminology</vt:lpstr>
      <vt:lpstr>Expressions</vt:lpstr>
      <vt:lpstr>Expressions</vt:lpstr>
      <vt:lpstr>Exercise 1: Expressions</vt:lpstr>
      <vt:lpstr>Errors</vt:lpstr>
      <vt:lpstr>Exercise 2: Expressions and Errors </vt:lpstr>
      <vt:lpstr>Variables</vt:lpstr>
      <vt:lpstr>Assigning variables</vt:lpstr>
      <vt:lpstr>Assigning variables</vt:lpstr>
      <vt:lpstr>Variables and Expressions</vt:lpstr>
      <vt:lpstr>Example: Word Problem</vt:lpstr>
      <vt:lpstr>Example: Writing a Program</vt:lpstr>
      <vt:lpstr>Exercise 3: Writing a Program</vt:lpstr>
      <vt:lpstr>Demo: Running a Program</vt:lpstr>
      <vt:lpstr>High-level languages</vt:lpstr>
      <vt:lpstr>Input an Output</vt:lpstr>
      <vt:lpstr>Example</vt:lpstr>
      <vt:lpstr>Exercise 4: Interactive Programs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Introduction to Computer Science</dc:title>
  <dc:creator>Eleanor Birrell</dc:creator>
  <cp:lastModifiedBy>Eleanor Birrell</cp:lastModifiedBy>
  <cp:revision>42</cp:revision>
  <dcterms:created xsi:type="dcterms:W3CDTF">2019-09-03T22:05:03Z</dcterms:created>
  <dcterms:modified xsi:type="dcterms:W3CDTF">2023-08-30T23:10:43Z</dcterms:modified>
</cp:coreProperties>
</file>