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7" r:id="rId3"/>
    <p:sldId id="260" r:id="rId4"/>
    <p:sldId id="278" r:id="rId5"/>
    <p:sldId id="320" r:id="rId6"/>
    <p:sldId id="321" r:id="rId7"/>
    <p:sldId id="341" r:id="rId8"/>
    <p:sldId id="343" r:id="rId9"/>
    <p:sldId id="344" r:id="rId10"/>
    <p:sldId id="1296" r:id="rId11"/>
    <p:sldId id="322" r:id="rId12"/>
    <p:sldId id="355" r:id="rId13"/>
    <p:sldId id="1297" r:id="rId14"/>
    <p:sldId id="1299" r:id="rId15"/>
    <p:sldId id="1300" r:id="rId16"/>
    <p:sldId id="298" r:id="rId17"/>
    <p:sldId id="1303" r:id="rId18"/>
    <p:sldId id="1305" r:id="rId19"/>
    <p:sldId id="1304" r:id="rId20"/>
    <p:sldId id="308" r:id="rId21"/>
    <p:sldId id="1306" r:id="rId22"/>
    <p:sldId id="1301" r:id="rId23"/>
    <p:sldId id="1302" r:id="rId24"/>
    <p:sldId id="29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80884" autoAdjust="0"/>
  </p:normalViewPr>
  <p:slideViewPr>
    <p:cSldViewPr>
      <p:cViewPr varScale="1">
        <p:scale>
          <a:sx n="98" d="100"/>
          <a:sy n="98" d="100"/>
        </p:scale>
        <p:origin x="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Discussion: What is 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9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these areas have in common?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7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Computational Thinking </a:t>
            </a:r>
            <a:r>
              <a:rPr lang="en-US" sz="1200" dirty="0"/>
              <a:t>is the thought processes involved in formulating a problem and expressing its solution(s) in such a way that a computer—human or machine—can effectively carry out.</a:t>
            </a:r>
          </a:p>
          <a:p>
            <a:endParaRPr lang="en-US" sz="1200" dirty="0"/>
          </a:p>
          <a:p>
            <a:r>
              <a:rPr lang="en-US" sz="2800" dirty="0"/>
              <a:t>Computational Thinking is an iterative process based on three stages:</a:t>
            </a:r>
          </a:p>
          <a:p>
            <a:pPr lvl="1"/>
            <a:r>
              <a:rPr lang="en-US" sz="2400" dirty="0"/>
              <a:t>Problem formulation (abstraction)</a:t>
            </a:r>
          </a:p>
          <a:p>
            <a:pPr lvl="1"/>
            <a:r>
              <a:rPr lang="en-US" sz="2400" dirty="0"/>
              <a:t>Solution expression (automation)</a:t>
            </a:r>
          </a:p>
          <a:p>
            <a:pPr lvl="1"/>
            <a:r>
              <a:rPr lang="en-US" sz="2400" dirty="0"/>
              <a:t>Solution execution and evaluation (analyses)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Computational_thinking</a:t>
            </a:r>
            <a:endParaRPr lang="en-US" sz="1200" dirty="0"/>
          </a:p>
          <a:p>
            <a:r>
              <a:rPr lang="en-US" sz="1200" dirty="0"/>
              <a:t>checked 1/16/2018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BC19A-F939-4C44-B90D-563355583ED0}" type="datetime1">
              <a:rPr lang="en-US" smtClean="0"/>
              <a:t>8/28/23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9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</a:t>
            </a:r>
            <a:r>
              <a:rPr lang="en-US" sz="1200" b="1" dirty="0"/>
              <a:t>program </a:t>
            </a:r>
            <a:r>
              <a:rPr lang="en-US" sz="1200" dirty="0"/>
              <a:t>is a sequence of instructions that specifies how to perform a computation, in a language that a computer can execute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</a:t>
            </a:r>
            <a:r>
              <a:rPr lang="en-US" sz="1200" b="1" dirty="0"/>
              <a:t>programming language </a:t>
            </a:r>
            <a:r>
              <a:rPr lang="en-US" sz="1200" dirty="0"/>
              <a:t>is a set of instructions that are used to write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50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using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casting</a:t>
            </a:r>
          </a:p>
          <a:p>
            <a:r>
              <a:rPr lang="en-US" dirty="0"/>
              <a:t>demo type error</a:t>
            </a:r>
          </a:p>
        </p:txBody>
      </p:sp>
    </p:spTree>
    <p:extLst>
      <p:ext uri="{BB962C8B-B14F-4D97-AF65-F5344CB8AC3E}">
        <p14:creationId xmlns:p14="http://schemas.microsoft.com/office/powerpoint/2010/main" val="162363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8/28/23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s.pomona.edu/classes/cs51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5.wdp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51P 		       		      	August 28, 2023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rmAutofit/>
          </a:bodyPr>
          <a:lstStyle/>
          <a:p>
            <a:r>
              <a:rPr lang="en-US" sz="3200" dirty="0"/>
              <a:t>Lecture 0: Introduction to Computer Science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1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11B8-DC1B-0390-9442-2EE21BF0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34BD5-7EAE-0C07-24A0-F82CEE1D5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integer values. What is the 4-bit binary representation of each of these values?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12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13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14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C148-2AA5-F74E-BF69-979DA4ED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57510E-9121-D340-B36A-57A2B23A3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5" y="1904907"/>
            <a:ext cx="2643976" cy="4038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973B58-ABDA-DF4F-8BE1-64F6F918A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16" r="31773" b="10575"/>
          <a:stretch/>
        </p:blipFill>
        <p:spPr>
          <a:xfrm>
            <a:off x="4800601" y="4114800"/>
            <a:ext cx="2590800" cy="25477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843B84-B03C-F640-BB7F-EC172F27A201}"/>
              </a:ext>
            </a:extLst>
          </p:cNvPr>
          <p:cNvGrpSpPr/>
          <p:nvPr/>
        </p:nvGrpSpPr>
        <p:grpSpPr>
          <a:xfrm>
            <a:off x="4800600" y="1384300"/>
            <a:ext cx="2590800" cy="2349500"/>
            <a:chOff x="4800600" y="1339850"/>
            <a:chExt cx="2590800" cy="2349500"/>
          </a:xfrm>
        </p:grpSpPr>
        <p:pic>
          <p:nvPicPr>
            <p:cNvPr id="6" name="Picture 5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8DB0C0C0-D917-4446-ABAD-BE717A1F7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339850"/>
              <a:ext cx="2590800" cy="2349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35B74B-2EFD-0D44-A930-048F2F563FFA}"/>
                </a:ext>
              </a:extLst>
            </p:cNvPr>
            <p:cNvSpPr/>
            <p:nvPr/>
          </p:nvSpPr>
          <p:spPr>
            <a:xfrm>
              <a:off x="6705600" y="3352800"/>
              <a:ext cx="76200" cy="228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834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18E3-2CA2-2342-92D1-2A273F75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characters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6E5580-D5E0-6246-ADC2-DB4EA4B67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6064"/>
              </p:ext>
            </p:extLst>
          </p:nvPr>
        </p:nvGraphicFramePr>
        <p:xfrm>
          <a:off x="-63950" y="1600200"/>
          <a:ext cx="1866901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10">
                  <a:extLst>
                    <a:ext uri="{9D8B030D-6E8A-4147-A177-3AD203B41FA5}">
                      <a16:colId xmlns:a16="http://schemas.microsoft.com/office/drawing/2014/main" val="1683078313"/>
                    </a:ext>
                  </a:extLst>
                </a:gridCol>
                <a:gridCol w="504012">
                  <a:extLst>
                    <a:ext uri="{9D8B030D-6E8A-4147-A177-3AD203B41FA5}">
                      <a16:colId xmlns:a16="http://schemas.microsoft.com/office/drawing/2014/main" val="3785568201"/>
                    </a:ext>
                  </a:extLst>
                </a:gridCol>
                <a:gridCol w="930879">
                  <a:extLst>
                    <a:ext uri="{9D8B030D-6E8A-4147-A177-3AD203B41FA5}">
                      <a16:colId xmlns:a16="http://schemas.microsoft.com/office/drawing/2014/main" val="3618185367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5753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2596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5729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4583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7280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4305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6181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7860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117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87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0335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794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0561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2132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396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2095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24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3ABF77-13D2-E54A-A426-3CE544C31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50665"/>
              </p:ext>
            </p:extLst>
          </p:nvPr>
        </p:nvGraphicFramePr>
        <p:xfrm>
          <a:off x="1790704" y="1600200"/>
          <a:ext cx="1845130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75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59973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6CCB300-9BBA-BE4E-A6A1-3AA40B5BB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83850"/>
              </p:ext>
            </p:extLst>
          </p:nvPr>
        </p:nvGraphicFramePr>
        <p:xfrm>
          <a:off x="3633112" y="1600200"/>
          <a:ext cx="1845130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8215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903515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01010000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6EE6F9-80C6-AE4B-91D3-E7B32B012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5422"/>
              </p:ext>
            </p:extLst>
          </p:nvPr>
        </p:nvGraphicFramePr>
        <p:xfrm>
          <a:off x="5475519" y="1600200"/>
          <a:ext cx="1845130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0873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`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01100000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670744-E056-3B46-A510-FCAA1A2C4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44207"/>
              </p:ext>
            </p:extLst>
          </p:nvPr>
        </p:nvGraphicFramePr>
        <p:xfrm>
          <a:off x="7320649" y="1600200"/>
          <a:ext cx="1899551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3532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511619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01110000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A621AD-3E20-F845-A79D-BE9D31DB1842}"/>
              </a:ext>
            </a:extLst>
          </p:cNvPr>
          <p:cNvCxnSpPr/>
          <p:nvPr/>
        </p:nvCxnSpPr>
        <p:spPr>
          <a:xfrm>
            <a:off x="1790704" y="1600200"/>
            <a:ext cx="0" cy="46634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067821-4636-5F48-A6B1-80D928EAE142}"/>
              </a:ext>
            </a:extLst>
          </p:cNvPr>
          <p:cNvCxnSpPr/>
          <p:nvPr/>
        </p:nvCxnSpPr>
        <p:spPr>
          <a:xfrm>
            <a:off x="3622231" y="1600200"/>
            <a:ext cx="0" cy="46634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F97E5-ABCA-6A4E-A9E0-835570E5BC70}"/>
              </a:ext>
            </a:extLst>
          </p:cNvPr>
          <p:cNvCxnSpPr/>
          <p:nvPr/>
        </p:nvCxnSpPr>
        <p:spPr>
          <a:xfrm>
            <a:off x="5480964" y="1600200"/>
            <a:ext cx="0" cy="46634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3C5257-E8B2-5C4B-A5AF-1672C6AF1F61}"/>
              </a:ext>
            </a:extLst>
          </p:cNvPr>
          <p:cNvCxnSpPr/>
          <p:nvPr/>
        </p:nvCxnSpPr>
        <p:spPr>
          <a:xfrm>
            <a:off x="7320649" y="1600200"/>
            <a:ext cx="0" cy="46634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6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EDD8-CCD2-DF78-EA95-D04AAC08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ASCII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B55A5-E795-81F5-F9C6-07EDFD5E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words. How would we represent each of these words in binary?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Hello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69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5CB5-DCF3-F239-E5BA-09A15384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19088-9E83-5404-F188-4D0C826B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following value?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BF299-2877-BBFA-0A31-2527C8F9D55E}"/>
              </a:ext>
            </a:extLst>
          </p:cNvPr>
          <p:cNvSpPr txBox="1"/>
          <p:nvPr/>
        </p:nvSpPr>
        <p:spPr>
          <a:xfrm>
            <a:off x="3338329" y="2721114"/>
            <a:ext cx="246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01000001</a:t>
            </a:r>
          </a:p>
        </p:txBody>
      </p:sp>
    </p:spTree>
    <p:extLst>
      <p:ext uri="{BB962C8B-B14F-4D97-AF65-F5344CB8AC3E}">
        <p14:creationId xmlns:p14="http://schemas.microsoft.com/office/powerpoint/2010/main" val="412427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5CB5-DCF3-F239-E5BA-09A15384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19088-9E83-5404-F188-4D0C826B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following value?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BF299-2877-BBFA-0A31-2527C8F9D55E}"/>
              </a:ext>
            </a:extLst>
          </p:cNvPr>
          <p:cNvSpPr txBox="1"/>
          <p:nvPr/>
        </p:nvSpPr>
        <p:spPr>
          <a:xfrm>
            <a:off x="3338329" y="2721114"/>
            <a:ext cx="246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01000001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05AD3-C143-5214-DB4F-E0F45FEEDFF0}"/>
              </a:ext>
            </a:extLst>
          </p:cNvPr>
          <p:cNvSpPr txBox="1"/>
          <p:nvPr/>
        </p:nvSpPr>
        <p:spPr>
          <a:xfrm>
            <a:off x="1672179" y="445369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65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B598F-BBFE-B47F-7CFD-E987E57B870B}"/>
              </a:ext>
            </a:extLst>
          </p:cNvPr>
          <p:cNvSpPr txBox="1"/>
          <p:nvPr/>
        </p:nvSpPr>
        <p:spPr>
          <a:xfrm>
            <a:off x="6865294" y="445369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674004-CCE6-D074-15B0-102AE8C88C50}"/>
              </a:ext>
            </a:extLst>
          </p:cNvPr>
          <p:cNvCxnSpPr/>
          <p:nvPr/>
        </p:nvCxnSpPr>
        <p:spPr>
          <a:xfrm flipH="1">
            <a:off x="2438400" y="3581400"/>
            <a:ext cx="1143000" cy="8382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0476A7-6498-46D1-9C01-E3471D5F0472}"/>
              </a:ext>
            </a:extLst>
          </p:cNvPr>
          <p:cNvCxnSpPr>
            <a:cxnSpLocks/>
          </p:cNvCxnSpPr>
          <p:nvPr/>
        </p:nvCxnSpPr>
        <p:spPr>
          <a:xfrm>
            <a:off x="5395729" y="3547303"/>
            <a:ext cx="1295400" cy="9063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12B130-5B3A-8DAF-A8A2-78CF0F1E89CA}"/>
              </a:ext>
            </a:extLst>
          </p:cNvPr>
          <p:cNvSpPr txBox="1"/>
          <p:nvPr/>
        </p:nvSpPr>
        <p:spPr>
          <a:xfrm>
            <a:off x="2654200" y="34290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8E9DF-2C4B-9A21-B44F-0D67245F2B29}"/>
              </a:ext>
            </a:extLst>
          </p:cNvPr>
          <p:cNvSpPr txBox="1"/>
          <p:nvPr/>
        </p:nvSpPr>
        <p:spPr>
          <a:xfrm>
            <a:off x="5925544" y="34290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1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220912"/>
            <a:ext cx="3931920" cy="639762"/>
          </a:xfrm>
        </p:spPr>
        <p:txBody>
          <a:bodyPr>
            <a:normAutofit/>
          </a:bodyPr>
          <a:lstStyle/>
          <a:p>
            <a:r>
              <a:rPr lang="en-US" sz="2400" dirty="0"/>
              <a:t>integer (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982912"/>
            <a:ext cx="4114800" cy="3951288"/>
          </a:xfrm>
        </p:spPr>
        <p:txBody>
          <a:bodyPr/>
          <a:lstStyle/>
          <a:p>
            <a:r>
              <a:rPr lang="en-US" dirty="0"/>
              <a:t>Values: 0, 1, -10, 34022, </a:t>
            </a:r>
            <a:r>
              <a:rPr lang="mr-IN" dirty="0"/>
              <a:t>…</a:t>
            </a:r>
            <a:r>
              <a:rPr lang="en-US" dirty="0"/>
              <a:t> </a:t>
            </a:r>
          </a:p>
          <a:p>
            <a:pPr marL="182880" lvl="2">
              <a:buSzPct val="85000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220912"/>
            <a:ext cx="3931920" cy="639762"/>
          </a:xfrm>
        </p:spPr>
        <p:txBody>
          <a:bodyPr>
            <a:normAutofit/>
          </a:bodyPr>
          <a:lstStyle/>
          <a:p>
            <a:r>
              <a:rPr lang="en-US" sz="2400" dirty="0"/>
              <a:t>string (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400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982912"/>
            <a:ext cx="4389120" cy="3951288"/>
          </a:xfrm>
        </p:spPr>
        <p:txBody>
          <a:bodyPr/>
          <a:lstStyle/>
          <a:p>
            <a:r>
              <a:rPr lang="en-US" dirty="0"/>
              <a:t>Values: "Hi!", "", "2.0",</a:t>
            </a:r>
            <a:r>
              <a:rPr lang="mr-IN" dirty="0"/>
              <a:t>…</a:t>
            </a:r>
            <a:endParaRPr lang="en-US" dirty="0"/>
          </a:p>
          <a:p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540" y="1363048"/>
            <a:ext cx="8633460" cy="84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type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is a set of values and plan for representing/interpreting those values in binary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0852" y="4419600"/>
            <a:ext cx="704231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All values have types.</a:t>
            </a:r>
          </a:p>
          <a:p>
            <a:pPr algn="ctr"/>
            <a:r>
              <a:rPr lang="en-US" sz="2800" dirty="0"/>
              <a:t>Integers and strings are two common types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7450" y="5486400"/>
            <a:ext cx="630909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You can determine the type of a value </a:t>
            </a:r>
          </a:p>
          <a:p>
            <a:pPr algn="ctr"/>
            <a:r>
              <a:rPr lang="en-US" sz="2800" dirty="0"/>
              <a:t>using the command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type(&lt;value&gt;) </a:t>
            </a:r>
          </a:p>
        </p:txBody>
      </p:sp>
    </p:spTree>
    <p:extLst>
      <p:ext uri="{BB962C8B-B14F-4D97-AF65-F5344CB8AC3E}">
        <p14:creationId xmlns:p14="http://schemas.microsoft.com/office/powerpoint/2010/main" val="34522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Values that look similar to a person can have very different representations if they are different types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1BCB32-F431-D678-E1D8-B36762C721DA}"/>
              </a:ext>
            </a:extLst>
          </p:cNvPr>
          <p:cNvSpPr/>
          <p:nvPr/>
        </p:nvSpPr>
        <p:spPr>
          <a:xfrm>
            <a:off x="2971800" y="2971800"/>
            <a:ext cx="55626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00000000000000000000000000101111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87495-D6B0-C537-F5FD-6FFE2DCA248D}"/>
              </a:ext>
            </a:extLst>
          </p:cNvPr>
          <p:cNvSpPr/>
          <p:nvPr/>
        </p:nvSpPr>
        <p:spPr>
          <a:xfrm>
            <a:off x="2971800" y="3594899"/>
            <a:ext cx="2819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0011010000111111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4E5DE-2343-C861-2986-E29B4954BFCB}"/>
              </a:ext>
            </a:extLst>
          </p:cNvPr>
          <p:cNvSpPr txBox="1"/>
          <p:nvPr/>
        </p:nvSpPr>
        <p:spPr>
          <a:xfrm>
            <a:off x="1725958" y="3015734"/>
            <a:ext cx="11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47 (int)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8B3F7-42B0-8C2A-B4F9-FB5BAD6A13A2}"/>
              </a:ext>
            </a:extLst>
          </p:cNvPr>
          <p:cNvSpPr txBox="1"/>
          <p:nvPr/>
        </p:nvSpPr>
        <p:spPr>
          <a:xfrm>
            <a:off x="1518047" y="3594899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"47" (str)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DDFBA-178E-718E-5DD5-A8744D58CBCF}"/>
              </a:ext>
            </a:extLst>
          </p:cNvPr>
          <p:cNvSpPr txBox="1"/>
          <p:nvPr/>
        </p:nvSpPr>
        <p:spPr>
          <a:xfrm>
            <a:off x="272585" y="5423699"/>
            <a:ext cx="859882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You can switch types (aka cast) using </a:t>
            </a:r>
          </a:p>
          <a:p>
            <a:pPr algn="ctr"/>
            <a:r>
              <a:rPr lang="en-US" sz="2800" dirty="0"/>
              <a:t>commands like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int(&lt;value&gt;) and str(&lt;value&gt;) </a:t>
            </a:r>
          </a:p>
        </p:txBody>
      </p:sp>
    </p:spTree>
    <p:extLst>
      <p:ext uri="{BB962C8B-B14F-4D97-AF65-F5344CB8AC3E}">
        <p14:creationId xmlns:p14="http://schemas.microsoft.com/office/powerpoint/2010/main" val="34830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E73D-5E17-CB57-F94F-A4BAAB9F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ValueErrors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039-69C3-1C1F-2918-89DDF0F5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can't always do things for all possible values</a:t>
            </a:r>
          </a:p>
        </p:txBody>
      </p:sp>
    </p:spTree>
    <p:extLst>
      <p:ext uri="{BB962C8B-B14F-4D97-AF65-F5344CB8AC3E}">
        <p14:creationId xmlns:p14="http://schemas.microsoft.com/office/powerpoint/2010/main" val="214784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66EC-B578-7966-4BE9-97359671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4: Casting and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9923-542C-66FE-4C01-BA57828D2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we represent each of following?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str(13)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"Hi!"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int("Hi!")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666" b="10000"/>
          <a:stretch/>
        </p:blipFill>
        <p:spPr>
          <a:xfrm>
            <a:off x="0" y="1371600"/>
            <a:ext cx="914400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6666" b="3334"/>
          <a:stretch/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220912"/>
            <a:ext cx="3931920" cy="639762"/>
          </a:xfrm>
        </p:spPr>
        <p:txBody>
          <a:bodyPr>
            <a:normAutofit/>
          </a:bodyPr>
          <a:lstStyle/>
          <a:p>
            <a:r>
              <a:rPr lang="en-US" sz="2400" dirty="0" err="1"/>
              <a:t>int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982912"/>
            <a:ext cx="4114800" cy="3951288"/>
          </a:xfrm>
        </p:spPr>
        <p:txBody>
          <a:bodyPr/>
          <a:lstStyle/>
          <a:p>
            <a:r>
              <a:rPr lang="en-US" dirty="0"/>
              <a:t>Values: 0, 1, -10, 34022, </a:t>
            </a:r>
            <a:r>
              <a:rPr lang="mr-IN" dirty="0"/>
              <a:t>…</a:t>
            </a:r>
            <a:r>
              <a:rPr lang="en-US" dirty="0"/>
              <a:t> </a:t>
            </a:r>
          </a:p>
          <a:p>
            <a:pPr marL="182880" lvl="2">
              <a:buSzPct val="85000"/>
            </a:pPr>
            <a:r>
              <a:rPr lang="en-US" sz="2400" dirty="0"/>
              <a:t>Operations: </a:t>
            </a:r>
            <a:r>
              <a:rPr lang="mr-IN" sz="2200" dirty="0"/>
              <a:t>+, -, /, *</a:t>
            </a:r>
            <a:endParaRPr lang="en-US" sz="2200" dirty="0"/>
          </a:p>
          <a:p>
            <a:pPr marL="822960" lvl="6" indent="0">
              <a:buSzPct val="85000"/>
              <a:buNone/>
            </a:pPr>
            <a:r>
              <a:rPr lang="mr-IN" sz="2200" dirty="0"/>
              <a:t>** (</a:t>
            </a:r>
            <a:r>
              <a:rPr lang="mr-IN" sz="2200" dirty="0" err="1"/>
              <a:t>exponent</a:t>
            </a:r>
            <a:r>
              <a:rPr lang="mr-IN" sz="2200" dirty="0"/>
              <a:t>),  </a:t>
            </a:r>
            <a:endParaRPr lang="en-US" sz="2200" dirty="0"/>
          </a:p>
          <a:p>
            <a:pPr marL="822960" lvl="6" indent="0">
              <a:buSzPct val="85000"/>
              <a:buNone/>
            </a:pPr>
            <a:r>
              <a:rPr lang="mr-IN" sz="2200" dirty="0"/>
              <a:t>% (</a:t>
            </a:r>
            <a:r>
              <a:rPr lang="mr-IN" sz="2200" dirty="0" err="1"/>
              <a:t>remainder</a:t>
            </a:r>
            <a:r>
              <a:rPr lang="mr-IN" sz="2200" dirty="0"/>
              <a:t>)</a:t>
            </a:r>
          </a:p>
          <a:p>
            <a:pPr marL="822960" lvl="6" indent="0">
              <a:buSzPct val="85000"/>
              <a:buNone/>
            </a:pPr>
            <a:r>
              <a:rPr lang="mr-IN" sz="2200" dirty="0"/>
              <a:t>//  (</a:t>
            </a:r>
            <a:r>
              <a:rPr lang="mr-IN" sz="2200" dirty="0" err="1"/>
              <a:t>truncated</a:t>
            </a:r>
            <a:r>
              <a:rPr lang="mr-IN" sz="2200" dirty="0"/>
              <a:t> </a:t>
            </a:r>
            <a:r>
              <a:rPr lang="mr-IN" sz="2200" dirty="0" err="1"/>
              <a:t>division</a:t>
            </a:r>
            <a:r>
              <a:rPr lang="mr-IN" sz="2200" dirty="0"/>
              <a:t>)</a:t>
            </a:r>
          </a:p>
          <a:p>
            <a:endParaRPr lang="en-US" dirty="0"/>
          </a:p>
          <a:p>
            <a:pPr marL="182880" lvl="2">
              <a:buSzPct val="85000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220912"/>
            <a:ext cx="3931920" cy="639762"/>
          </a:xfrm>
        </p:spPr>
        <p:txBody>
          <a:bodyPr>
            <a:normAutofit/>
          </a:bodyPr>
          <a:lstStyle/>
          <a:p>
            <a:r>
              <a:rPr lang="en-US" sz="2400" dirty="0"/>
              <a:t>string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982912"/>
            <a:ext cx="4389120" cy="3951288"/>
          </a:xfrm>
        </p:spPr>
        <p:txBody>
          <a:bodyPr/>
          <a:lstStyle/>
          <a:p>
            <a:r>
              <a:rPr lang="en-US" dirty="0"/>
              <a:t>Values: "Hi!", "", "2.0",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Operations: </a:t>
            </a:r>
            <a:r>
              <a:rPr lang="en-US" sz="2200" dirty="0"/>
              <a:t>+ (concatenation)</a:t>
            </a:r>
          </a:p>
          <a:p>
            <a:pPr marL="822960" lvl="6" indent="0">
              <a:buSzPct val="85000"/>
              <a:buNone/>
            </a:pPr>
            <a:r>
              <a:rPr lang="en-US" sz="2200" dirty="0"/>
              <a:t>		*</a:t>
            </a:r>
            <a:r>
              <a:rPr lang="mr-IN" sz="2200" dirty="0"/>
              <a:t> (</a:t>
            </a:r>
            <a:r>
              <a:rPr lang="en-US" sz="2200" dirty="0"/>
              <a:t>duplication</a:t>
            </a:r>
            <a:r>
              <a:rPr lang="mr-IN" sz="2200" dirty="0"/>
              <a:t>),  </a:t>
            </a:r>
            <a:endParaRPr lang="en-US" sz="2200" dirty="0"/>
          </a:p>
          <a:p>
            <a:endParaRPr lang="en-US" dirty="0"/>
          </a:p>
          <a:p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540" y="1363048"/>
            <a:ext cx="8633460" cy="84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Each type has a set of things you can do with values of that type. These are called </a:t>
            </a:r>
            <a:r>
              <a:rPr lang="en-US" b="1" dirty="0">
                <a:solidFill>
                  <a:schemeClr val="accent2"/>
                </a:solidFill>
              </a:rPr>
              <a:t>operations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43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E73D-5E17-CB57-F94F-A4BAAB9F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TypeErrors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039-69C3-1C1F-2918-89DDF0F5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can't always do things for all possible types</a:t>
            </a:r>
          </a:p>
        </p:txBody>
      </p:sp>
    </p:spTree>
    <p:extLst>
      <p:ext uri="{BB962C8B-B14F-4D97-AF65-F5344CB8AC3E}">
        <p14:creationId xmlns:p14="http://schemas.microsoft.com/office/powerpoint/2010/main" val="2251967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53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037" y="3682405"/>
            <a:ext cx="630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Eleanor Birrell 		    Prof. </a:t>
            </a:r>
            <a:r>
              <a:rPr lang="en-US" sz="2400" dirty="0" err="1"/>
              <a:t>Zilong</a:t>
            </a:r>
            <a:r>
              <a:rPr lang="en-US" sz="2400" dirty="0"/>
              <a:t> Ye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613908"/>
            <a:ext cx="8534401" cy="1710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a typeface="Cronos Pro" charset="0"/>
                <a:cs typeface="Cronos Pro" charset="0"/>
              </a:rPr>
              <a:t>Class Meetings: </a:t>
            </a:r>
          </a:p>
          <a:p>
            <a:pPr lvl="1"/>
            <a:r>
              <a:rPr lang="en-US" dirty="0">
                <a:ea typeface="Cronos Pro" charset="0"/>
                <a:cs typeface="Cronos Pro" charset="0"/>
              </a:rPr>
              <a:t>Monday and Wednesday, 1:15-2:30pm or 2:45-4pm in Edmunds 114</a:t>
            </a:r>
          </a:p>
          <a:p>
            <a:r>
              <a:rPr lang="en-US" b="1" dirty="0">
                <a:ea typeface="Cronos Pro" charset="0"/>
                <a:cs typeface="Cronos Pro" charset="0"/>
              </a:rPr>
              <a:t>Lab:</a:t>
            </a:r>
          </a:p>
          <a:p>
            <a:pPr lvl="1"/>
            <a:r>
              <a:rPr lang="en-US" dirty="0">
                <a:ea typeface="Cronos Pro" charset="0"/>
                <a:cs typeface="Cronos Pro" charset="0"/>
              </a:rPr>
              <a:t>Monday or Tuesday, 7-9:50pm in Edmunds 219/229</a:t>
            </a:r>
          </a:p>
          <a:p>
            <a:pPr lvl="1"/>
            <a:endParaRPr lang="en-US" dirty="0">
              <a:ea typeface="Cronos Pro" charset="0"/>
              <a:cs typeface="Cronos Pro" charset="0"/>
            </a:endParaRPr>
          </a:p>
        </p:txBody>
      </p:sp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FA4C01BE-AF56-5E8D-9B9A-FD53FDFB2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63" y="1561467"/>
            <a:ext cx="2106235" cy="2106235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8474BB8-7077-82AA-77C7-B1137D7FC2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18889"/>
          <a:stretch/>
        </p:blipFill>
        <p:spPr>
          <a:xfrm>
            <a:off x="1861802" y="1567998"/>
            <a:ext cx="2083059" cy="210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5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Assignments (20%)</a:t>
            </a:r>
          </a:p>
          <a:p>
            <a:pPr lvl="1"/>
            <a:r>
              <a:rPr lang="en-US" dirty="0"/>
              <a:t>Approximately 10 assignments </a:t>
            </a:r>
          </a:p>
          <a:p>
            <a:pPr lvl="1"/>
            <a:r>
              <a:rPr lang="en-US" dirty="0"/>
              <a:t>Mostly individual, some may be done in pairs</a:t>
            </a:r>
          </a:p>
          <a:p>
            <a:pPr lvl="1"/>
            <a:r>
              <a:rPr lang="en-US" dirty="0"/>
              <a:t>Assignments will be started in Lab</a:t>
            </a:r>
          </a:p>
          <a:p>
            <a:r>
              <a:rPr lang="en-US" dirty="0"/>
              <a:t>Final Project (20%)</a:t>
            </a:r>
          </a:p>
          <a:p>
            <a:pPr lvl="1"/>
            <a:r>
              <a:rPr lang="en-US" dirty="0"/>
              <a:t>Use what you've learned!</a:t>
            </a:r>
          </a:p>
          <a:p>
            <a:r>
              <a:rPr lang="en-US" dirty="0"/>
              <a:t>Checkpoints (60%)</a:t>
            </a:r>
          </a:p>
          <a:p>
            <a:pPr lvl="1"/>
            <a:r>
              <a:rPr lang="en-US" dirty="0"/>
              <a:t>Three checkpoints (Sept 27, Oct 23, and Dec 6, in class)</a:t>
            </a:r>
          </a:p>
          <a:p>
            <a:r>
              <a:rPr lang="en-US" dirty="0"/>
              <a:t>No final exam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All assignments will be due Mondays at 5pm PT. </a:t>
            </a:r>
          </a:p>
        </p:txBody>
      </p:sp>
    </p:spTree>
    <p:extLst>
      <p:ext uri="{BB962C8B-B14F-4D97-AF65-F5344CB8AC3E}">
        <p14:creationId xmlns:p14="http://schemas.microsoft.com/office/powerpoint/2010/main" val="17416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information is on the Course website: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https://cs.pomona.edu/classes/cs51p/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51p communications, community, </a:t>
            </a:r>
            <a:r>
              <a:rPr lang="en-US" dirty="0" err="1"/>
              <a:t>q&amp;a</a:t>
            </a:r>
            <a:r>
              <a:rPr lang="en-US" dirty="0"/>
              <a:t>, etc. on slack: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#cs51p-2023fa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CS Community</a:t>
            </a:r>
          </a:p>
          <a:p>
            <a:pPr marL="0" indent="0">
              <a:buNone/>
            </a:pPr>
            <a:r>
              <a:rPr lang="en-US" dirty="0"/>
              <a:t>	Slack (Everyone!) </a:t>
            </a:r>
            <a:r>
              <a:rPr lang="en-US" dirty="0" err="1">
                <a:solidFill>
                  <a:schemeClr val="accent2"/>
                </a:solidFill>
              </a:rPr>
              <a:t>pomonacs.slack.com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BBICS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WACM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Thinking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1704C30-A497-684A-A847-38056C4B6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0" y="1524000"/>
            <a:ext cx="4800600" cy="4800600"/>
          </a:xfrm>
        </p:spPr>
      </p:pic>
    </p:spTree>
    <p:extLst>
      <p:ext uri="{BB962C8B-B14F-4D97-AF65-F5344CB8AC3E}">
        <p14:creationId xmlns:p14="http://schemas.microsoft.com/office/powerpoint/2010/main" val="269065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6907-D9B0-DB41-82E3-BFF64941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66ED9-E27B-5E43-AC84-A225CBFFD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2098"/>
            <a:ext cx="8229600" cy="4613004"/>
          </a:xfrm>
        </p:spPr>
      </p:pic>
    </p:spTree>
    <p:extLst>
      <p:ext uri="{BB962C8B-B14F-4D97-AF65-F5344CB8AC3E}">
        <p14:creationId xmlns:p14="http://schemas.microsoft.com/office/powerpoint/2010/main" val="136493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9E36-3E4F-F34D-9912-B332207E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E3FD-8DC4-C347-9C79-BEE5D8D1A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bit</a:t>
            </a:r>
            <a:r>
              <a:rPr lang="en-US" dirty="0"/>
              <a:t> is piece of data that can have two possible values</a:t>
            </a:r>
          </a:p>
          <a:p>
            <a:endParaRPr lang="en-US" dirty="0"/>
          </a:p>
          <a:p>
            <a:r>
              <a:rPr lang="en-US" dirty="0"/>
              <a:t>can be physically represented with a two state device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0696E5-F420-284D-B40A-6621A0957A3A}"/>
              </a:ext>
            </a:extLst>
          </p:cNvPr>
          <p:cNvGrpSpPr/>
          <p:nvPr/>
        </p:nvGrpSpPr>
        <p:grpSpPr>
          <a:xfrm>
            <a:off x="3923294" y="3327701"/>
            <a:ext cx="1364226" cy="2887740"/>
            <a:chOff x="3923294" y="3327701"/>
            <a:chExt cx="1364226" cy="28877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4D0854-62EB-4743-A8C0-E7D286F6C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" r="44835" b="8542"/>
            <a:stretch/>
          </p:blipFill>
          <p:spPr>
            <a:xfrm>
              <a:off x="3923294" y="3327701"/>
              <a:ext cx="1362456" cy="13522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D70CA6-CA6E-274C-B649-868928D03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41"/>
            <a:stretch/>
          </p:blipFill>
          <p:spPr>
            <a:xfrm>
              <a:off x="3923294" y="4873784"/>
              <a:ext cx="1364226" cy="134165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368B1F-5A26-0E43-B8D1-FF66217353D9}"/>
              </a:ext>
            </a:extLst>
          </p:cNvPr>
          <p:cNvGrpSpPr/>
          <p:nvPr/>
        </p:nvGrpSpPr>
        <p:grpSpPr>
          <a:xfrm>
            <a:off x="5623819" y="3323434"/>
            <a:ext cx="1362456" cy="2896769"/>
            <a:chOff x="5623819" y="3323434"/>
            <a:chExt cx="1362456" cy="28967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3B35C7-6132-AE4F-B477-2711CDCD9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0" b="4672"/>
            <a:stretch/>
          </p:blipFill>
          <p:spPr>
            <a:xfrm>
              <a:off x="5623819" y="3323434"/>
              <a:ext cx="1362456" cy="13565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2EA401-12E6-F14F-8E31-1E2BC66D2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4" t="16315" r="21253" b="23096"/>
            <a:stretch/>
          </p:blipFill>
          <p:spPr>
            <a:xfrm>
              <a:off x="5623819" y="4858941"/>
              <a:ext cx="1354825" cy="136126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1437F1-6525-2D4F-A2E3-84E09994CD56}"/>
              </a:ext>
            </a:extLst>
          </p:cNvPr>
          <p:cNvGrpSpPr/>
          <p:nvPr/>
        </p:nvGrpSpPr>
        <p:grpSpPr>
          <a:xfrm>
            <a:off x="391300" y="3327701"/>
            <a:ext cx="1358900" cy="2887740"/>
            <a:chOff x="391300" y="3327701"/>
            <a:chExt cx="1358900" cy="288774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ED738C-5295-6F47-BE9F-0DF9A0C68EAF}"/>
                </a:ext>
              </a:extLst>
            </p:cNvPr>
            <p:cNvGrpSpPr/>
            <p:nvPr/>
          </p:nvGrpSpPr>
          <p:grpSpPr>
            <a:xfrm>
              <a:off x="391300" y="4858941"/>
              <a:ext cx="1358900" cy="1356500"/>
              <a:chOff x="391300" y="4858941"/>
              <a:chExt cx="1358900" cy="13565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5CFEE5-F7A7-7540-9126-E1951F3AD49A}"/>
                  </a:ext>
                </a:extLst>
              </p:cNvPr>
              <p:cNvSpPr/>
              <p:nvPr/>
            </p:nvSpPr>
            <p:spPr>
              <a:xfrm>
                <a:off x="391300" y="4858941"/>
                <a:ext cx="1358900" cy="13565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04CCDB0-5514-D149-A06B-4ED6C4A090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21" t="-7" r="72871" b="90861"/>
              <a:stretch/>
            </p:blipFill>
            <p:spPr>
              <a:xfrm>
                <a:off x="640341" y="4953000"/>
                <a:ext cx="783726" cy="1200213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F6C7E0-EA1F-D54D-8D9B-907535C72A15}"/>
                </a:ext>
              </a:extLst>
            </p:cNvPr>
            <p:cNvGrpSpPr/>
            <p:nvPr/>
          </p:nvGrpSpPr>
          <p:grpSpPr>
            <a:xfrm>
              <a:off x="391300" y="3327701"/>
              <a:ext cx="1358900" cy="1356500"/>
              <a:chOff x="332600" y="3429000"/>
              <a:chExt cx="1358900" cy="13565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B19367-38E8-504E-AFCC-0A5EEB827203}"/>
                  </a:ext>
                </a:extLst>
              </p:cNvPr>
              <p:cNvSpPr/>
              <p:nvPr/>
            </p:nvSpPr>
            <p:spPr>
              <a:xfrm>
                <a:off x="332600" y="3429000"/>
                <a:ext cx="1358900" cy="13565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218DF4-A11A-8345-892A-18DAAB7C48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50" t="-109" r="75851" b="90963"/>
              <a:stretch/>
            </p:blipFill>
            <p:spPr>
              <a:xfrm>
                <a:off x="720538" y="3524187"/>
                <a:ext cx="651062" cy="1200213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1604FF-F71E-234E-AC0B-BD555596C0B1}"/>
              </a:ext>
            </a:extLst>
          </p:cNvPr>
          <p:cNvGrpSpPr/>
          <p:nvPr/>
        </p:nvGrpSpPr>
        <p:grpSpPr>
          <a:xfrm>
            <a:off x="2086499" y="3329312"/>
            <a:ext cx="1588420" cy="2886129"/>
            <a:chOff x="2086499" y="3329312"/>
            <a:chExt cx="1588420" cy="28861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0A9AA-72C6-D84A-A0A7-9AF2EE1FB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2" t="37016" r="83215" b="41341"/>
            <a:stretch/>
          </p:blipFill>
          <p:spPr>
            <a:xfrm>
              <a:off x="2086499" y="4796866"/>
              <a:ext cx="1354824" cy="14185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490E95-DC63-EB43-B6B4-8FEE0955E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07" t="8281" r="4960" b="70076"/>
            <a:stretch/>
          </p:blipFill>
          <p:spPr>
            <a:xfrm>
              <a:off x="2320095" y="3329312"/>
              <a:ext cx="1354824" cy="14185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88B19D-E687-864F-A7DA-ADCAD44737FD}"/>
              </a:ext>
            </a:extLst>
          </p:cNvPr>
          <p:cNvGrpSpPr/>
          <p:nvPr/>
        </p:nvGrpSpPr>
        <p:grpSpPr>
          <a:xfrm>
            <a:off x="7265610" y="3323434"/>
            <a:ext cx="1404156" cy="2908278"/>
            <a:chOff x="7265610" y="3323434"/>
            <a:chExt cx="1404156" cy="290827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05A267D-427C-4842-86DC-2D73CE862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0" r="21831"/>
            <a:stretch/>
          </p:blipFill>
          <p:spPr>
            <a:xfrm>
              <a:off x="7314942" y="3323434"/>
              <a:ext cx="1354824" cy="1357213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649AFA7-D4C8-A343-AAEF-ADCA68DD6213}"/>
                </a:ext>
              </a:extLst>
            </p:cNvPr>
            <p:cNvGrpSpPr/>
            <p:nvPr/>
          </p:nvGrpSpPr>
          <p:grpSpPr>
            <a:xfrm>
              <a:off x="7265610" y="4874499"/>
              <a:ext cx="1354824" cy="1357213"/>
              <a:chOff x="7265610" y="4874499"/>
              <a:chExt cx="1354824" cy="135721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FE99DE0-5BA5-8D48-BC7E-5FDE824CBC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30" r="21831"/>
              <a:stretch/>
            </p:blipFill>
            <p:spPr>
              <a:xfrm>
                <a:off x="7265610" y="4874499"/>
                <a:ext cx="1354824" cy="135721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676C0CE-4395-9642-A26F-B995458921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77" t="39471" r="38056" b="57160"/>
              <a:stretch/>
            </p:blipFill>
            <p:spPr>
              <a:xfrm>
                <a:off x="7546677" y="5400705"/>
                <a:ext cx="799916" cy="3555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65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0BD9-E2F5-7849-86CE-F2C126FA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BC03-837B-0B46-88DA-AB83CAB8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5257800"/>
          </a:xfrm>
        </p:spPr>
        <p:txBody>
          <a:bodyPr>
            <a:normAutofit/>
          </a:bodyPr>
          <a:lstStyle/>
          <a:p>
            <a:r>
              <a:rPr lang="en-US" dirty="0"/>
              <a:t>Dynamic Memory (DRAM): stores each bit of data in a capacitor, which stores energy in an electric field (or not)</a:t>
            </a:r>
          </a:p>
          <a:p>
            <a:r>
              <a:rPr lang="en-US" dirty="0"/>
              <a:t>Magnetic Disk: regions of the platter are magnetized with either N-S polarity or   S-N polarity</a:t>
            </a:r>
          </a:p>
          <a:p>
            <a:r>
              <a:rPr lang="en-US" dirty="0"/>
              <a:t>Optical Disk: stores bits as tiny indentations (pits) or not (lands) that reflect light differently</a:t>
            </a:r>
          </a:p>
          <a:p>
            <a:r>
              <a:rPr lang="en-US" dirty="0"/>
              <a:t>Flash Disk: electrons are stored in one of two gates separated by oxide layers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B78D51-8C81-7B4A-930A-B9E470C40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9335" y="1638865"/>
            <a:ext cx="991729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29C7D-079A-5D44-AAD0-E28422DBA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14" y="2894839"/>
            <a:ext cx="1281286" cy="991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4E4A1-A89F-654D-80EA-9CA80D232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75" y="4033048"/>
            <a:ext cx="972425" cy="972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E9FD1-97E8-D842-BC2A-40D2742CF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56276"/>
            <a:ext cx="1144714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4166-97CF-2C40-8570-6554CFF2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990600"/>
          </a:xfrm>
        </p:spPr>
        <p:txBody>
          <a:bodyPr/>
          <a:lstStyle/>
          <a:p>
            <a:r>
              <a:rPr lang="en-US" dirty="0"/>
              <a:t>"Normal" Integers</a:t>
            </a:r>
          </a:p>
        </p:txBody>
      </p:sp>
      <p:pic>
        <p:nvPicPr>
          <p:cNvPr id="8" name="Content Placeholder 7" descr="A picture containing brick, tiled, table, building&#10;&#10;Description automatically generated">
            <a:extLst>
              <a:ext uri="{FF2B5EF4-FFF2-40B4-BE49-F238E27FC236}">
                <a16:creationId xmlns:a16="http://schemas.microsoft.com/office/drawing/2014/main" id="{A5C5B1A7-1C52-0142-BEE4-D7F03C178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1" b="95490" l="2857" r="95429">
                        <a14:foregroundMark x1="31857" y1="11340" x2="49143" y2="3479"/>
                        <a14:foregroundMark x1="84429" y1="21134" x2="96714" y2="40851"/>
                        <a14:foregroundMark x1="96714" y1="40851" x2="95571" y2="64046"/>
                        <a14:foregroundMark x1="95571" y1="64046" x2="73286" y2="76289"/>
                        <a14:foregroundMark x1="73286" y1="76289" x2="60857" y2="51546"/>
                        <a14:foregroundMark x1="60857" y1="51546" x2="85286" y2="39304"/>
                        <a14:foregroundMark x1="85286" y1="39304" x2="85571" y2="32732"/>
                        <a14:foregroundMark x1="51000" y1="95490" x2="66000" y2="88918"/>
                        <a14:foregroundMark x1="2857" y1="72938" x2="8143" y2="2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9" y="2149233"/>
            <a:ext cx="1902346" cy="2108886"/>
          </a:xfrm>
        </p:spPr>
      </p:pic>
      <p:pic>
        <p:nvPicPr>
          <p:cNvPr id="6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6AB83D08-8028-2B4D-86AF-CA7279E8DD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8" y="3203676"/>
            <a:ext cx="247632" cy="221011"/>
          </a:xfrm>
          <a:prstGeom prst="rect">
            <a:avLst/>
          </a:prstGeom>
        </p:spPr>
      </p:pic>
      <p:pic>
        <p:nvPicPr>
          <p:cNvPr id="10" name="Picture 9" descr="A picture containing indoor, sitting, table, looking&#10;&#10;Description automatically generated">
            <a:extLst>
              <a:ext uri="{FF2B5EF4-FFF2-40B4-BE49-F238E27FC236}">
                <a16:creationId xmlns:a16="http://schemas.microsoft.com/office/drawing/2014/main" id="{FF468BCD-5D0C-7044-9068-E433145F0F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55" b="95495" l="10000" r="90000">
                        <a14:foregroundMark x1="27778" y1="8784" x2="27778" y2="21171"/>
                        <a14:foregroundMark x1="42222" y1="4955" x2="70000" y2="9685"/>
                        <a14:foregroundMark x1="25556" y1="91216" x2="66667" y2="90315"/>
                        <a14:foregroundMark x1="40000" y1="95495" x2="40000" y2="95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4076"/>
            <a:ext cx="247135" cy="1219200"/>
          </a:xfrm>
          <a:prstGeom prst="rect">
            <a:avLst/>
          </a:prstGeom>
        </p:spPr>
      </p:pic>
      <p:pic>
        <p:nvPicPr>
          <p:cNvPr id="12" name="Picture 11" descr="A close up of a tiled wall&#10;&#10;Description automatically generated">
            <a:extLst>
              <a:ext uri="{FF2B5EF4-FFF2-40B4-BE49-F238E27FC236}">
                <a16:creationId xmlns:a16="http://schemas.microsoft.com/office/drawing/2014/main" id="{B29BC0B1-B80B-2B44-8375-CD00B2801F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9" b="97588" l="9662" r="89614">
                        <a14:foregroundMark x1="11353" y1="4180" x2="89372" y2="34405"/>
                        <a14:foregroundMark x1="66667" y1="88746" x2="89372" y2="84244"/>
                        <a14:foregroundMark x1="89372" y1="93891" x2="89372" y2="83280"/>
                        <a14:backgroundMark x1="83816" y1="97910" x2="83816" y2="97910"/>
                        <a14:backgroundMark x1="82609" y1="97267" x2="84541" y2="98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49687"/>
            <a:ext cx="1136821" cy="170797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755459-B042-AA44-BFB5-E84E96E1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967984"/>
              </p:ext>
            </p:extLst>
          </p:nvPr>
        </p:nvGraphicFramePr>
        <p:xfrm>
          <a:off x="762000" y="1675987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1000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69B3F7E-C80B-5C4D-A740-C16A5A67762E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443452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799FFB7-2702-BA4D-B1A1-7E92BBE797F4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26796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AAC1B60-91B4-6448-857E-F44624C3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353903"/>
              </p:ext>
            </p:extLst>
          </p:nvPr>
        </p:nvGraphicFramePr>
        <p:xfrm>
          <a:off x="762000" y="6259946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D94B8C-CF82-6126-FC64-3EFC504E3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88734"/>
              </p:ext>
            </p:extLst>
          </p:nvPr>
        </p:nvGraphicFramePr>
        <p:xfrm>
          <a:off x="1143000" y="1688173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59005F3-5EEB-B8C4-974E-4C8834FA5B4D}"/>
              </a:ext>
            </a:extLst>
          </p:cNvPr>
          <p:cNvSpPr txBox="1">
            <a:spLocks/>
          </p:cNvSpPr>
          <p:nvPr/>
        </p:nvSpPr>
        <p:spPr>
          <a:xfrm>
            <a:off x="4142509" y="533400"/>
            <a:ext cx="5257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(aka Base-10 Integers)</a:t>
            </a:r>
          </a:p>
        </p:txBody>
      </p:sp>
    </p:spTree>
    <p:extLst>
      <p:ext uri="{BB962C8B-B14F-4D97-AF65-F5344CB8AC3E}">
        <p14:creationId xmlns:p14="http://schemas.microsoft.com/office/powerpoint/2010/main" val="35863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9D1D-DAD3-5E42-8A77-1451E596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/>
          </a:bodyPr>
          <a:lstStyle/>
          <a:p>
            <a:r>
              <a:rPr lang="en-US" dirty="0"/>
              <a:t>Binary Numbers (aka Base-2 Integers)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AA9D02D0-F72A-2D4E-BED6-74F3893509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68" y="3071294"/>
            <a:ext cx="247632" cy="22101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1B8456-0BAB-6346-8332-06DB1307E894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675987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0D1D84-05C6-814F-9777-E02BB42846DF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443452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23597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53249996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34387616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37538330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8BE963-F1EB-3A46-9985-39AE47D78CCF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26796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05694505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26770560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2312981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6860521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904DFE-0BF1-164A-A8C9-47B83A529CFC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6259946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22671394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55460321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52044586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62506355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pic>
        <p:nvPicPr>
          <p:cNvPr id="514" name="Picture 513" descr="A picture containing brick, toy, clock&#10;&#10;Description automatically generated">
            <a:extLst>
              <a:ext uri="{FF2B5EF4-FFF2-40B4-BE49-F238E27FC236}">
                <a16:creationId xmlns:a16="http://schemas.microsoft.com/office/drawing/2014/main" id="{4990835F-D0F9-6549-93DE-86112750E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3900"/>
            <a:ext cx="1244600" cy="1955800"/>
          </a:xfrm>
          <a:prstGeom prst="rect">
            <a:avLst/>
          </a:prstGeom>
        </p:spPr>
      </p:pic>
      <p:pic>
        <p:nvPicPr>
          <p:cNvPr id="516" name="Picture 515" descr="A picture containing brick, clock, toy&#10;&#10;Description automatically generated">
            <a:extLst>
              <a:ext uri="{FF2B5EF4-FFF2-40B4-BE49-F238E27FC236}">
                <a16:creationId xmlns:a16="http://schemas.microsoft.com/office/drawing/2014/main" id="{4ADD8B64-E29F-C94A-901D-C297ABC2E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/>
          <a:stretch/>
        </p:blipFill>
        <p:spPr>
          <a:xfrm>
            <a:off x="1828800" y="2543847"/>
            <a:ext cx="1153582" cy="1282700"/>
          </a:xfrm>
          <a:prstGeom prst="rect">
            <a:avLst/>
          </a:prstGeom>
        </p:spPr>
      </p:pic>
      <p:pic>
        <p:nvPicPr>
          <p:cNvPr id="518" name="Picture 517" descr="A picture containing brick, clock&#10;&#10;Description automatically generated">
            <a:extLst>
              <a:ext uri="{FF2B5EF4-FFF2-40B4-BE49-F238E27FC236}">
                <a16:creationId xmlns:a16="http://schemas.microsoft.com/office/drawing/2014/main" id="{E431F9D3-A7EB-A343-82F8-85C2738F7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3994"/>
          <a:stretch/>
        </p:blipFill>
        <p:spPr>
          <a:xfrm>
            <a:off x="2971800" y="2625826"/>
            <a:ext cx="823840" cy="1155700"/>
          </a:xfrm>
          <a:prstGeom prst="rect">
            <a:avLst/>
          </a:prstGeom>
        </p:spPr>
      </p:pic>
      <p:pic>
        <p:nvPicPr>
          <p:cNvPr id="520" name="Picture 519" descr="A picture containing green, brick, box, table&#10;&#10;Description automatically generated">
            <a:extLst>
              <a:ext uri="{FF2B5EF4-FFF2-40B4-BE49-F238E27FC236}">
                <a16:creationId xmlns:a16="http://schemas.microsoft.com/office/drawing/2014/main" id="{A8DE58DB-130B-8745-8774-D4952C52B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4" y="2648656"/>
            <a:ext cx="685800" cy="1028700"/>
          </a:xfrm>
          <a:prstGeom prst="rect">
            <a:avLst/>
          </a:prstGeom>
        </p:spPr>
      </p:pic>
      <p:pic>
        <p:nvPicPr>
          <p:cNvPr id="522" name="Picture 521" descr="A picture containing brick, box, table&#10;&#10;Description automatically generated">
            <a:extLst>
              <a:ext uri="{FF2B5EF4-FFF2-40B4-BE49-F238E27FC236}">
                <a16:creationId xmlns:a16="http://schemas.microsoft.com/office/drawing/2014/main" id="{339FAA2C-381A-134A-8262-7E61034FAB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47" y="2851600"/>
            <a:ext cx="622300" cy="660400"/>
          </a:xfrm>
          <a:prstGeom prst="rect">
            <a:avLst/>
          </a:prstGeom>
        </p:spPr>
      </p:pic>
      <p:pic>
        <p:nvPicPr>
          <p:cNvPr id="524" name="Picture 523" descr="A close up of a box&#10;&#10;Description automatically generated">
            <a:extLst>
              <a:ext uri="{FF2B5EF4-FFF2-40B4-BE49-F238E27FC236}">
                <a16:creationId xmlns:a16="http://schemas.microsoft.com/office/drawing/2014/main" id="{09EDD33F-1367-6342-A290-3A73272DC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32" y="2870650"/>
            <a:ext cx="495300" cy="622300"/>
          </a:xfrm>
          <a:prstGeom prst="rect">
            <a:avLst/>
          </a:prstGeom>
        </p:spPr>
      </p:pic>
      <p:pic>
        <p:nvPicPr>
          <p:cNvPr id="526" name="Picture 525" descr="A close up of a box&#10;&#10;Description automatically generated">
            <a:extLst>
              <a:ext uri="{FF2B5EF4-FFF2-40B4-BE49-F238E27FC236}">
                <a16:creationId xmlns:a16="http://schemas.microsoft.com/office/drawing/2014/main" id="{D0B8082A-2D52-534C-BBDF-B2B4F8D4B6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908750"/>
            <a:ext cx="393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DA00-1A57-8149-89E3-3537DC4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DDD3-2375-DB47-B58C-0EA62BCBC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following four-bit binary values. What is the integer interpretation of these values?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0001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1010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0111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1111</a:t>
            </a:r>
          </a:p>
        </p:txBody>
      </p:sp>
    </p:spTree>
    <p:extLst>
      <p:ext uri="{BB962C8B-B14F-4D97-AF65-F5344CB8AC3E}">
        <p14:creationId xmlns:p14="http://schemas.microsoft.com/office/powerpoint/2010/main" val="814998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5516</TotalTime>
  <Words>1136</Words>
  <Application>Microsoft Macintosh PowerPoint</Application>
  <PresentationFormat>On-screen Show (4:3)</PresentationFormat>
  <Paragraphs>449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Consolas</vt:lpstr>
      <vt:lpstr>Clarity</vt:lpstr>
      <vt:lpstr>Lecture 0: Introduction to Computer Science</vt:lpstr>
      <vt:lpstr>Computer Science</vt:lpstr>
      <vt:lpstr>Computational Thinking</vt:lpstr>
      <vt:lpstr>Programming</vt:lpstr>
      <vt:lpstr>Bits</vt:lpstr>
      <vt:lpstr>Storing bits</vt:lpstr>
      <vt:lpstr>"Normal" Integers</vt:lpstr>
      <vt:lpstr>Binary Numbers (aka Base-2 Integers)</vt:lpstr>
      <vt:lpstr>Exercise 1: Binary Numbers</vt:lpstr>
      <vt:lpstr>Exercise 2: Binary Numbers</vt:lpstr>
      <vt:lpstr>Binary Numbers</vt:lpstr>
      <vt:lpstr>ASCII characters</vt:lpstr>
      <vt:lpstr>Exercise 3: ASCII Characters</vt:lpstr>
      <vt:lpstr>Interpreting Binary</vt:lpstr>
      <vt:lpstr>Interpreting Binary</vt:lpstr>
      <vt:lpstr>Types</vt:lpstr>
      <vt:lpstr>Types</vt:lpstr>
      <vt:lpstr>ValueErrors</vt:lpstr>
      <vt:lpstr>Exercise 4: Casting and Representations</vt:lpstr>
      <vt:lpstr>Operations</vt:lpstr>
      <vt:lpstr>TypeErrors</vt:lpstr>
      <vt:lpstr>Logistics</vt:lpstr>
      <vt:lpstr>Course Logistics</vt:lpstr>
      <vt:lpstr>Course Work</vt:lpstr>
      <vt:lpstr>Course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Science</dc:title>
  <dc:creator>Eleanor Birrell</dc:creator>
  <cp:lastModifiedBy>Eleanor Birrell</cp:lastModifiedBy>
  <cp:revision>77</cp:revision>
  <dcterms:created xsi:type="dcterms:W3CDTF">2019-09-03T22:05:03Z</dcterms:created>
  <dcterms:modified xsi:type="dcterms:W3CDTF">2023-08-29T01:04:13Z</dcterms:modified>
</cp:coreProperties>
</file>