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4"/>
  </p:notesMasterIdLst>
  <p:handoutMasterIdLst>
    <p:handoutMasterId r:id="rId95"/>
  </p:handoutMasterIdLst>
  <p:sldIdLst>
    <p:sldId id="256" r:id="rId2"/>
    <p:sldId id="784" r:id="rId3"/>
    <p:sldId id="741" r:id="rId4"/>
    <p:sldId id="738" r:id="rId5"/>
    <p:sldId id="742" r:id="rId6"/>
    <p:sldId id="743" r:id="rId7"/>
    <p:sldId id="744" r:id="rId8"/>
    <p:sldId id="739" r:id="rId9"/>
    <p:sldId id="862" r:id="rId10"/>
    <p:sldId id="745" r:id="rId11"/>
    <p:sldId id="759" r:id="rId12"/>
    <p:sldId id="863" r:id="rId13"/>
    <p:sldId id="864" r:id="rId14"/>
    <p:sldId id="865" r:id="rId15"/>
    <p:sldId id="761" r:id="rId16"/>
    <p:sldId id="763" r:id="rId17"/>
    <p:sldId id="764" r:id="rId18"/>
    <p:sldId id="765" r:id="rId19"/>
    <p:sldId id="766" r:id="rId20"/>
    <p:sldId id="767" r:id="rId21"/>
    <p:sldId id="768" r:id="rId22"/>
    <p:sldId id="866" r:id="rId23"/>
    <p:sldId id="770" r:id="rId24"/>
    <p:sldId id="785" r:id="rId25"/>
    <p:sldId id="727" r:id="rId26"/>
    <p:sldId id="728" r:id="rId27"/>
    <p:sldId id="729" r:id="rId28"/>
    <p:sldId id="737" r:id="rId29"/>
    <p:sldId id="732" r:id="rId30"/>
    <p:sldId id="733" r:id="rId31"/>
    <p:sldId id="734" r:id="rId32"/>
    <p:sldId id="735" r:id="rId33"/>
    <p:sldId id="773" r:id="rId34"/>
    <p:sldId id="780" r:id="rId35"/>
    <p:sldId id="774" r:id="rId36"/>
    <p:sldId id="782" r:id="rId37"/>
    <p:sldId id="775" r:id="rId38"/>
    <p:sldId id="776" r:id="rId39"/>
    <p:sldId id="777" r:id="rId40"/>
    <p:sldId id="781" r:id="rId41"/>
    <p:sldId id="778" r:id="rId42"/>
    <p:sldId id="779" r:id="rId43"/>
    <p:sldId id="787" r:id="rId44"/>
    <p:sldId id="793" r:id="rId45"/>
    <p:sldId id="795" r:id="rId46"/>
    <p:sldId id="867" r:id="rId47"/>
    <p:sldId id="868" r:id="rId48"/>
    <p:sldId id="869" r:id="rId49"/>
    <p:sldId id="800" r:id="rId50"/>
    <p:sldId id="810" r:id="rId51"/>
    <p:sldId id="811" r:id="rId52"/>
    <p:sldId id="812" r:id="rId53"/>
    <p:sldId id="803" r:id="rId54"/>
    <p:sldId id="804" r:id="rId55"/>
    <p:sldId id="805" r:id="rId56"/>
    <p:sldId id="806" r:id="rId57"/>
    <p:sldId id="813" r:id="rId58"/>
    <p:sldId id="815" r:id="rId59"/>
    <p:sldId id="818" r:id="rId60"/>
    <p:sldId id="817" r:id="rId61"/>
    <p:sldId id="819" r:id="rId62"/>
    <p:sldId id="820" r:id="rId63"/>
    <p:sldId id="821" r:id="rId64"/>
    <p:sldId id="822" r:id="rId65"/>
    <p:sldId id="823" r:id="rId66"/>
    <p:sldId id="824" r:id="rId67"/>
    <p:sldId id="825" r:id="rId68"/>
    <p:sldId id="828" r:id="rId69"/>
    <p:sldId id="829" r:id="rId70"/>
    <p:sldId id="830" r:id="rId71"/>
    <p:sldId id="831" r:id="rId72"/>
    <p:sldId id="833" r:id="rId73"/>
    <p:sldId id="834" r:id="rId74"/>
    <p:sldId id="835" r:id="rId75"/>
    <p:sldId id="836" r:id="rId76"/>
    <p:sldId id="837" r:id="rId77"/>
    <p:sldId id="838" r:id="rId78"/>
    <p:sldId id="839" r:id="rId79"/>
    <p:sldId id="840" r:id="rId80"/>
    <p:sldId id="845" r:id="rId81"/>
    <p:sldId id="849" r:id="rId82"/>
    <p:sldId id="846" r:id="rId83"/>
    <p:sldId id="848" r:id="rId84"/>
    <p:sldId id="859" r:id="rId85"/>
    <p:sldId id="850" r:id="rId86"/>
    <p:sldId id="853" r:id="rId87"/>
    <p:sldId id="852" r:id="rId88"/>
    <p:sldId id="870" r:id="rId89"/>
    <p:sldId id="855" r:id="rId90"/>
    <p:sldId id="871" r:id="rId91"/>
    <p:sldId id="872" r:id="rId92"/>
    <p:sldId id="873" r:id="rId9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6B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04" autoAdjust="0"/>
    <p:restoredTop sz="86803" autoAdjust="0"/>
  </p:normalViewPr>
  <p:slideViewPr>
    <p:cSldViewPr snapToObjects="1">
      <p:cViewPr varScale="1">
        <p:scale>
          <a:sx n="110" d="100"/>
          <a:sy n="110" d="100"/>
        </p:scale>
        <p:origin x="160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89C2C0-B0B7-1B40-8934-7B0301BA1765}" type="datetimeFigureOut">
              <a:rPr lang="en-US" smtClean="0"/>
              <a:t>4/15/25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D593AE-8349-1849-802D-29D55DD25BD3}" type="slidenum">
              <a:rPr lang="en-US" smtClean="0"/>
              <a:t>‹#›</a:t>
            </a:fld>
            <a:endParaRPr lang="en-US"/>
          </a:p>
        </p:txBody>
      </p:sp>
    </p:spTree>
    <p:extLst>
      <p:ext uri="{BB962C8B-B14F-4D97-AF65-F5344CB8AC3E}">
        <p14:creationId xmlns:p14="http://schemas.microsoft.com/office/powerpoint/2010/main" val="1547305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4/15/25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8574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ea typeface="ＭＳ Ｐゴシック" charset="0"/>
                <a:cs typeface="ＭＳ Ｐゴシック" charset="0"/>
              </a:defRPr>
            </a:lvl1pPr>
            <a:lvl2pPr marL="37931725" indent="-37474525">
              <a:defRPr sz="3600">
                <a:solidFill>
                  <a:schemeClr val="tx1"/>
                </a:solidFill>
                <a:latin typeface="Arial" charset="0"/>
                <a:ea typeface="ＭＳ Ｐゴシック" charset="0"/>
              </a:defRPr>
            </a:lvl2pPr>
            <a:lvl3pPr>
              <a:defRPr sz="3600">
                <a:solidFill>
                  <a:schemeClr val="tx1"/>
                </a:solidFill>
                <a:latin typeface="Arial" charset="0"/>
                <a:ea typeface="ＭＳ Ｐゴシック" charset="0"/>
              </a:defRPr>
            </a:lvl3pPr>
            <a:lvl4pPr>
              <a:defRPr sz="3600">
                <a:solidFill>
                  <a:schemeClr val="tx1"/>
                </a:solidFill>
                <a:latin typeface="Arial" charset="0"/>
                <a:ea typeface="ＭＳ Ｐゴシック" charset="0"/>
              </a:defRPr>
            </a:lvl4pPr>
            <a:lvl5pPr>
              <a:defRPr sz="3600">
                <a:solidFill>
                  <a:schemeClr val="tx1"/>
                </a:solidFill>
                <a:latin typeface="Arial" charset="0"/>
                <a:ea typeface="ＭＳ Ｐゴシック" charset="0"/>
              </a:defRPr>
            </a:lvl5pPr>
            <a:lvl6pPr marL="457200" eaLnBrk="0" fontAlgn="base" hangingPunct="0">
              <a:spcBef>
                <a:spcPct val="0"/>
              </a:spcBef>
              <a:spcAft>
                <a:spcPct val="0"/>
              </a:spcAft>
              <a:defRPr sz="3600">
                <a:solidFill>
                  <a:schemeClr val="tx1"/>
                </a:solidFill>
                <a:latin typeface="Arial" charset="0"/>
                <a:ea typeface="ＭＳ Ｐゴシック" charset="0"/>
              </a:defRPr>
            </a:lvl6pPr>
            <a:lvl7pPr marL="914400" eaLnBrk="0" fontAlgn="base" hangingPunct="0">
              <a:spcBef>
                <a:spcPct val="0"/>
              </a:spcBef>
              <a:spcAft>
                <a:spcPct val="0"/>
              </a:spcAft>
              <a:defRPr sz="3600">
                <a:solidFill>
                  <a:schemeClr val="tx1"/>
                </a:solidFill>
                <a:latin typeface="Arial" charset="0"/>
                <a:ea typeface="ＭＳ Ｐゴシック" charset="0"/>
              </a:defRPr>
            </a:lvl7pPr>
            <a:lvl8pPr marL="1371600" eaLnBrk="0" fontAlgn="base" hangingPunct="0">
              <a:spcBef>
                <a:spcPct val="0"/>
              </a:spcBef>
              <a:spcAft>
                <a:spcPct val="0"/>
              </a:spcAft>
              <a:defRPr sz="3600">
                <a:solidFill>
                  <a:schemeClr val="tx1"/>
                </a:solidFill>
                <a:latin typeface="Arial" charset="0"/>
                <a:ea typeface="ＭＳ Ｐゴシック" charset="0"/>
              </a:defRPr>
            </a:lvl8pPr>
            <a:lvl9pPr marL="1828800" eaLnBrk="0" fontAlgn="base" hangingPunct="0">
              <a:spcBef>
                <a:spcPct val="0"/>
              </a:spcBef>
              <a:spcAft>
                <a:spcPct val="0"/>
              </a:spcAft>
              <a:defRPr sz="3600">
                <a:solidFill>
                  <a:schemeClr val="tx1"/>
                </a:solidFill>
                <a:latin typeface="Arial" charset="0"/>
                <a:ea typeface="ＭＳ Ｐゴシック" charset="0"/>
              </a:defRPr>
            </a:lvl9pPr>
          </a:lstStyle>
          <a:p>
            <a:fld id="{2010E5BF-1CC2-5F4B-88A1-5757B402EAD0}" type="slidenum">
              <a:rPr lang="en-US" sz="1200"/>
              <a:pPr/>
              <a:t>28</a:t>
            </a:fld>
            <a:endParaRPr lang="en-US" sz="1200"/>
          </a:p>
        </p:txBody>
      </p:sp>
      <p:sp>
        <p:nvSpPr>
          <p:cNvPr id="62467" name="Rectangle 2"/>
          <p:cNvSpPr>
            <a:spLocks noGrp="1" noRot="1" noChangeAspect="1" noChangeArrowheads="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4225D-7AA6-6244-B829-CDEBAED35523}" type="slidenum">
              <a:rPr lang="en-US"/>
              <a:pPr/>
              <a:t>29</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A8519-FE69-694B-8265-305C869CE38E}" type="slidenum">
              <a:rPr lang="en-US"/>
              <a:pPr/>
              <a:t>30</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1894E-5737-3740-B3CE-DEE39563BCC4}" type="slidenum">
              <a:rPr lang="en-US"/>
              <a:pPr/>
              <a:t>31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AB71B-C780-4045-8B1F-D232933D6132}" type="slidenum">
              <a:rPr lang="en-US"/>
              <a:pPr/>
              <a:t>32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731286" indent="-281264" defTabSz="914108" eaLnBrk="0" hangingPunct="0">
              <a:defRPr sz="2400">
                <a:solidFill>
                  <a:schemeClr val="tx1"/>
                </a:solidFill>
                <a:latin typeface="Arial" charset="0"/>
                <a:ea typeface="ＭＳ Ｐゴシック" charset="0"/>
              </a:defRPr>
            </a:lvl2pPr>
            <a:lvl3pPr marL="1125055" indent="-225011" defTabSz="914108" eaLnBrk="0" hangingPunct="0">
              <a:defRPr sz="2400">
                <a:solidFill>
                  <a:schemeClr val="tx1"/>
                </a:solidFill>
                <a:latin typeface="Arial" charset="0"/>
                <a:ea typeface="ＭＳ Ｐゴシック" charset="0"/>
              </a:defRPr>
            </a:lvl3pPr>
            <a:lvl4pPr marL="1575077" indent="-225011" defTabSz="914108" eaLnBrk="0" hangingPunct="0">
              <a:defRPr sz="2400">
                <a:solidFill>
                  <a:schemeClr val="tx1"/>
                </a:solidFill>
                <a:latin typeface="Arial" charset="0"/>
                <a:ea typeface="ＭＳ Ｐゴシック" charset="0"/>
              </a:defRPr>
            </a:lvl4pPr>
            <a:lvl5pPr marL="2025099" indent="-225011" defTabSz="914108" eaLnBrk="0" hangingPunct="0">
              <a:defRPr sz="2400">
                <a:solidFill>
                  <a:schemeClr val="tx1"/>
                </a:solidFill>
                <a:latin typeface="Arial"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Arial"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Arial"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Arial"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41D66A-36E7-0A4A-8161-A599E086985A}" type="slidenum">
              <a:rPr lang="en-US" sz="1200"/>
              <a:pPr eaLnBrk="1" hangingPunct="1"/>
              <a:t>42</a:t>
            </a:fld>
            <a:endParaRPr lang="en-US"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46</a:t>
            </a:fld>
            <a:endParaRPr lang="en-US"/>
          </a:p>
        </p:txBody>
      </p:sp>
    </p:spTree>
    <p:extLst>
      <p:ext uri="{BB962C8B-B14F-4D97-AF65-F5344CB8AC3E}">
        <p14:creationId xmlns:p14="http://schemas.microsoft.com/office/powerpoint/2010/main" val="473707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65</a:t>
            </a:fld>
            <a:endParaRPr lang="en-US"/>
          </a:p>
        </p:txBody>
      </p:sp>
    </p:spTree>
    <p:extLst>
      <p:ext uri="{BB962C8B-B14F-4D97-AF65-F5344CB8AC3E}">
        <p14:creationId xmlns:p14="http://schemas.microsoft.com/office/powerpoint/2010/main" val="608831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66</a:t>
            </a:fld>
            <a:endParaRPr lang="en-US"/>
          </a:p>
        </p:txBody>
      </p:sp>
    </p:spTree>
    <p:extLst>
      <p:ext uri="{BB962C8B-B14F-4D97-AF65-F5344CB8AC3E}">
        <p14:creationId xmlns:p14="http://schemas.microsoft.com/office/powerpoint/2010/main" val="467647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90</a:t>
            </a:fld>
            <a:endParaRPr lang="en-US"/>
          </a:p>
        </p:txBody>
      </p:sp>
    </p:spTree>
    <p:extLst>
      <p:ext uri="{BB962C8B-B14F-4D97-AF65-F5344CB8AC3E}">
        <p14:creationId xmlns:p14="http://schemas.microsoft.com/office/powerpoint/2010/main" val="1920078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4443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91</a:t>
            </a:fld>
            <a:endParaRPr lang="en-US"/>
          </a:p>
        </p:txBody>
      </p:sp>
    </p:spTree>
    <p:extLst>
      <p:ext uri="{BB962C8B-B14F-4D97-AF65-F5344CB8AC3E}">
        <p14:creationId xmlns:p14="http://schemas.microsoft.com/office/powerpoint/2010/main" val="783537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92</a:t>
            </a:fld>
            <a:endParaRPr lang="en-US"/>
          </a:p>
        </p:txBody>
      </p:sp>
    </p:spTree>
    <p:extLst>
      <p:ext uri="{BB962C8B-B14F-4D97-AF65-F5344CB8AC3E}">
        <p14:creationId xmlns:p14="http://schemas.microsoft.com/office/powerpoint/2010/main" val="4091877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8712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8</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813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9</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78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10</a:t>
            </a:fld>
            <a:endParaRPr lang="en-US"/>
          </a:p>
        </p:txBody>
      </p:sp>
    </p:spTree>
    <p:extLst>
      <p:ext uri="{BB962C8B-B14F-4D97-AF65-F5344CB8AC3E}">
        <p14:creationId xmlns:p14="http://schemas.microsoft.com/office/powerpoint/2010/main" val="2742416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visited is a dictionary of states we’ve visited</a:t>
            </a:r>
          </a:p>
        </p:txBody>
      </p:sp>
      <p:sp>
        <p:nvSpPr>
          <p:cNvPr id="4" name="Slide Number Placeholder 3"/>
          <p:cNvSpPr>
            <a:spLocks noGrp="1"/>
          </p:cNvSpPr>
          <p:nvPr>
            <p:ph type="sldNum" sz="quarter" idx="5"/>
          </p:nvPr>
        </p:nvSpPr>
        <p:spPr/>
        <p:txBody>
          <a:bodyPr/>
          <a:lstStyle/>
          <a:p>
            <a:fld id="{F93E9A50-EED1-FA4E-868B-D30F9FDBA6F4}" type="slidenum">
              <a:rPr lang="en-US" smtClean="0"/>
              <a:pPr/>
              <a:t>23</a:t>
            </a:fld>
            <a:endParaRPr lang="en-US"/>
          </a:p>
        </p:txBody>
      </p:sp>
    </p:spTree>
    <p:extLst>
      <p:ext uri="{BB962C8B-B14F-4D97-AF65-F5344CB8AC3E}">
        <p14:creationId xmlns:p14="http://schemas.microsoft.com/office/powerpoint/2010/main" val="3112879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ED328-C486-2844-BFEA-46A96AD96BEC}" type="slidenum">
              <a:rPr lang="en-US"/>
              <a:pPr/>
              <a:t>25</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91649-C222-404C-A526-8B5259DDF82C}" type="slidenum">
              <a:rPr lang="en-US"/>
              <a:pPr/>
              <a:t>27</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4/15/25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4/15/25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lstStyle/>
          <a:p>
            <a:r>
              <a:rPr lang="en-US"/>
              <a:t>Click to edit Master title style</a:t>
            </a:r>
          </a:p>
        </p:txBody>
      </p:sp>
      <p:sp>
        <p:nvSpPr>
          <p:cNvPr id="3" name="Text Placeholder 2"/>
          <p:cNvSpPr>
            <a:spLocks noGrp="1"/>
          </p:cNvSpPr>
          <p:nvPr>
            <p:ph type="body" sz="half" idx="1"/>
          </p:nvPr>
        </p:nvSpPr>
        <p:spPr>
          <a:xfrm>
            <a:off x="457200" y="990600"/>
            <a:ext cx="4038600" cy="5135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038600" cy="5135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984239A-96E5-B342-B373-9253ABBABAC0}" type="slidenum">
              <a:rPr lang="en-US"/>
              <a:pPr/>
              <a:t>‹#›</a:t>
            </a:fld>
            <a:endParaRPr lang="en-US"/>
          </a:p>
        </p:txBody>
      </p:sp>
    </p:spTree>
    <p:extLst>
      <p:ext uri="{BB962C8B-B14F-4D97-AF65-F5344CB8AC3E}">
        <p14:creationId xmlns:p14="http://schemas.microsoft.com/office/powerpoint/2010/main" val="136111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B6FE768-D535-DB4F-A86D-18423950C428}" type="datetimeFigureOut">
              <a:rPr lang="en-US" smtClean="0"/>
              <a:pPr/>
              <a:t>4/15/25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B6FE768-D535-DB4F-A86D-18423950C428}" type="datetimeFigureOut">
              <a:rPr lang="en-US" smtClean="0"/>
              <a:pPr/>
              <a:t>4/15/25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4/15/25</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4/15/25</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6FE768-D535-DB4F-A86D-18423950C428}" type="datetimeFigureOut">
              <a:rPr lang="en-US" smtClean="0"/>
              <a:pPr/>
              <a:t>4/15/25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4/15/25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B6FE768-D535-DB4F-A86D-18423950C428}" type="datetimeFigureOut">
              <a:rPr lang="en-US" smtClean="0"/>
              <a:pPr/>
              <a:t>4/15/25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4/15/25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4/15/25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s.pomona.edu/classes/cs51a/examples/chickens.tx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informed Search</a:t>
            </a:r>
          </a:p>
        </p:txBody>
      </p:sp>
      <p:sp>
        <p:nvSpPr>
          <p:cNvPr id="3" name="Subtitle 2"/>
          <p:cNvSpPr>
            <a:spLocks noGrp="1"/>
          </p:cNvSpPr>
          <p:nvPr>
            <p:ph type="subTitle" idx="1"/>
          </p:nvPr>
        </p:nvSpPr>
        <p:spPr/>
        <p:txBody>
          <a:bodyPr>
            <a:normAutofit fontScale="77500" lnSpcReduction="20000"/>
          </a:bodyPr>
          <a:lstStyle/>
          <a:p>
            <a:r>
              <a:rPr lang="en-US" dirty="0"/>
              <a:t>David Kauchak</a:t>
            </a:r>
          </a:p>
          <a:p>
            <a:r>
              <a:rPr lang="en-US" dirty="0"/>
              <a:t>CS51A – Spring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3" name="Rectangle 2">
            <a:extLst>
              <a:ext uri="{FF2B5EF4-FFF2-40B4-BE49-F238E27FC236}">
                <a16:creationId xmlns:a16="http://schemas.microsoft.com/office/drawing/2014/main" id="{B6491746-EBCD-BF41-A379-0909E6C1621F}"/>
              </a:ext>
            </a:extLst>
          </p:cNvPr>
          <p:cNvSpPr/>
          <p:nvPr/>
        </p:nvSpPr>
        <p:spPr>
          <a:xfrm>
            <a:off x="222813" y="2133600"/>
            <a:ext cx="8915400" cy="954107"/>
          </a:xfrm>
          <a:prstGeom prst="rect">
            <a:avLst/>
          </a:prstGeom>
        </p:spPr>
        <p:txBody>
          <a:bodyPr wrap="square">
            <a:spAutoFit/>
          </a:bodyPr>
          <a:lstStyle/>
          <a:p>
            <a:r>
              <a:rPr lang="en-US" sz="2800" dirty="0">
                <a:hlinkClick r:id="rId3"/>
              </a:rPr>
              <a:t>https://cs.pomona.edu/classes/cs51a/examples/chickens.txt</a:t>
            </a:r>
            <a:endParaRPr lang="en-US" sz="2800" dirty="0"/>
          </a:p>
          <a:p>
            <a:endParaRPr lang="en-US" sz="2800" dirty="0"/>
          </a:p>
        </p:txBody>
      </p:sp>
    </p:spTree>
    <p:extLst>
      <p:ext uri="{BB962C8B-B14F-4D97-AF65-F5344CB8AC3E}">
        <p14:creationId xmlns:p14="http://schemas.microsoft.com/office/powerpoint/2010/main" val="151433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no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791200"/>
            <a:ext cx="5207225" cy="461665"/>
          </a:xfrm>
          <a:prstGeom prst="rect">
            <a:avLst/>
          </a:prstGeom>
          <a:noFill/>
        </p:spPr>
        <p:txBody>
          <a:bodyPr wrap="none" rtlCol="0">
            <a:spAutoFit/>
          </a:bodyPr>
          <a:lstStyle/>
          <a:p>
            <a:r>
              <a:rPr lang="en-US" sz="2400" dirty="0">
                <a:solidFill>
                  <a:srgbClr val="FF0000"/>
                </a:solidFill>
              </a:rPr>
              <a:t>What would happen if we ran DFS here?</a:t>
            </a:r>
          </a:p>
        </p:txBody>
      </p: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no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140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6C10A3F-0091-A74C-887F-2AA964FF103E}"/>
              </a:ext>
            </a:extLst>
          </p:cNvPr>
          <p:cNvSpPr txBox="1"/>
          <p:nvPr/>
        </p:nvSpPr>
        <p:spPr>
          <a:xfrm>
            <a:off x="1219200" y="5943600"/>
            <a:ext cx="6795951" cy="523220"/>
          </a:xfrm>
          <a:prstGeom prst="rect">
            <a:avLst/>
          </a:prstGeom>
          <a:noFill/>
        </p:spPr>
        <p:txBody>
          <a:bodyPr wrap="none" rtlCol="0">
            <a:spAutoFit/>
          </a:bodyPr>
          <a:lstStyle/>
          <a:p>
            <a:r>
              <a:rPr lang="en-US" sz="2800" dirty="0">
                <a:solidFill>
                  <a:srgbClr val="0000FF"/>
                </a:solidFill>
              </a:rPr>
              <a:t>If we always go left first, will continue forever!</a:t>
            </a:r>
          </a:p>
        </p:txBody>
      </p:sp>
    </p:spTree>
    <p:extLst>
      <p:ext uri="{BB962C8B-B14F-4D97-AF65-F5344CB8AC3E}">
        <p14:creationId xmlns:p14="http://schemas.microsoft.com/office/powerpoint/2010/main" val="564064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279097C1-EAAD-2644-9E3D-9619B7EE8282}"/>
              </a:ext>
            </a:extLst>
          </p:cNvPr>
          <p:cNvSpPr txBox="1"/>
          <p:nvPr/>
        </p:nvSpPr>
        <p:spPr>
          <a:xfrm>
            <a:off x="2133600" y="5791200"/>
            <a:ext cx="3673301" cy="461665"/>
          </a:xfrm>
          <a:prstGeom prst="rect">
            <a:avLst/>
          </a:prstGeom>
          <a:noFill/>
        </p:spPr>
        <p:txBody>
          <a:bodyPr wrap="none" rtlCol="0">
            <a:spAutoFit/>
          </a:bodyPr>
          <a:lstStyle/>
          <a:p>
            <a:r>
              <a:rPr lang="en-US" sz="2400" dirty="0">
                <a:solidFill>
                  <a:srgbClr val="FF0000"/>
                </a:solidFill>
              </a:rPr>
              <a:t>Does BFS have this problem?</a:t>
            </a:r>
          </a:p>
        </p:txBody>
      </p:sp>
    </p:spTree>
    <p:extLst>
      <p:ext uri="{BB962C8B-B14F-4D97-AF65-F5344CB8AC3E}">
        <p14:creationId xmlns:p14="http://schemas.microsoft.com/office/powerpoint/2010/main" val="423386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279097C1-EAAD-2644-9E3D-9619B7EE8282}"/>
              </a:ext>
            </a:extLst>
          </p:cNvPr>
          <p:cNvSpPr txBox="1"/>
          <p:nvPr/>
        </p:nvSpPr>
        <p:spPr>
          <a:xfrm>
            <a:off x="2133600" y="5791200"/>
            <a:ext cx="3673301" cy="461665"/>
          </a:xfrm>
          <a:prstGeom prst="rect">
            <a:avLst/>
          </a:prstGeom>
          <a:noFill/>
        </p:spPr>
        <p:txBody>
          <a:bodyPr wrap="none" rtlCol="0">
            <a:spAutoFit/>
          </a:bodyPr>
          <a:lstStyle/>
          <a:p>
            <a:r>
              <a:rPr lang="en-US" sz="2400" dirty="0">
                <a:solidFill>
                  <a:srgbClr val="FF0000"/>
                </a:solidFill>
              </a:rPr>
              <a:t>Does BFS have this problem?</a:t>
            </a:r>
          </a:p>
        </p:txBody>
      </p:sp>
      <p:sp>
        <p:nvSpPr>
          <p:cNvPr id="23" name="TextBox 22">
            <a:extLst>
              <a:ext uri="{FF2B5EF4-FFF2-40B4-BE49-F238E27FC236}">
                <a16:creationId xmlns:a16="http://schemas.microsoft.com/office/drawing/2014/main" id="{201434AA-AC6D-7140-AA97-3B10EEBDA153}"/>
              </a:ext>
            </a:extLst>
          </p:cNvPr>
          <p:cNvSpPr txBox="1"/>
          <p:nvPr/>
        </p:nvSpPr>
        <p:spPr>
          <a:xfrm>
            <a:off x="6153610" y="5791200"/>
            <a:ext cx="611315" cy="461665"/>
          </a:xfrm>
          <a:prstGeom prst="rect">
            <a:avLst/>
          </a:prstGeom>
          <a:noFill/>
        </p:spPr>
        <p:txBody>
          <a:bodyPr wrap="none" rtlCol="0">
            <a:spAutoFit/>
          </a:bodyPr>
          <a:lstStyle/>
          <a:p>
            <a:r>
              <a:rPr lang="en-US" sz="2400" dirty="0">
                <a:solidFill>
                  <a:srgbClr val="0000FF"/>
                </a:solidFill>
              </a:rPr>
              <a:t>No!</a:t>
            </a:r>
          </a:p>
        </p:txBody>
      </p:sp>
    </p:spTree>
    <p:extLst>
      <p:ext uri="{BB962C8B-B14F-4D97-AF65-F5344CB8AC3E}">
        <p14:creationId xmlns:p14="http://schemas.microsoft.com/office/powerpoint/2010/main" val="35290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3" name="Content Placeholder 2"/>
          <p:cNvSpPr>
            <a:spLocks noGrp="1"/>
          </p:cNvSpPr>
          <p:nvPr>
            <p:ph sz="quarter" idx="1"/>
          </p:nvPr>
        </p:nvSpPr>
        <p:spPr>
          <a:xfrm>
            <a:off x="612648" y="1600200"/>
            <a:ext cx="8153400" cy="609600"/>
          </a:xfrm>
        </p:spPr>
        <p:txBody>
          <a:bodyPr/>
          <a:lstStyle/>
          <a:p>
            <a:pPr marL="0" indent="0">
              <a:buNone/>
            </a:pPr>
            <a:r>
              <a:rPr lang="en-US" dirty="0">
                <a:solidFill>
                  <a:srgbClr val="FF0000"/>
                </a:solidFill>
              </a:rPr>
              <a:t>Why do we use DFS then, and not BFS?</a:t>
            </a:r>
          </a:p>
        </p:txBody>
      </p:sp>
    </p:spTree>
    <p:extLst>
      <p:ext uri="{BB962C8B-B14F-4D97-AF65-F5344CB8AC3E}">
        <p14:creationId xmlns:p14="http://schemas.microsoft.com/office/powerpoint/2010/main" val="70079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20" name="TextBox 19"/>
          <p:cNvSpPr txBox="1"/>
          <p:nvPr/>
        </p:nvSpPr>
        <p:spPr>
          <a:xfrm>
            <a:off x="1199725" y="5413020"/>
            <a:ext cx="5353476" cy="523220"/>
          </a:xfrm>
          <a:prstGeom prst="rect">
            <a:avLst/>
          </a:prstGeom>
          <a:noFill/>
        </p:spPr>
        <p:txBody>
          <a:bodyPr wrap="square" rtlCol="0">
            <a:spAutoFit/>
          </a:bodyPr>
          <a:lstStyle/>
          <a:p>
            <a:r>
              <a:rPr lang="en-US" sz="2800" dirty="0">
                <a:solidFill>
                  <a:srgbClr val="FF0000"/>
                </a:solidFill>
              </a:rPr>
              <a:t>How big can the queue get for BFS?</a:t>
            </a:r>
          </a:p>
        </p:txBody>
      </p:sp>
    </p:spTree>
    <p:extLst>
      <p:ext uri="{BB962C8B-B14F-4D97-AF65-F5344CB8AC3E}">
        <p14:creationId xmlns:p14="http://schemas.microsoft.com/office/powerpoint/2010/main" val="2382125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967246" y="5364180"/>
            <a:ext cx="6120185" cy="461665"/>
          </a:xfrm>
          <a:prstGeom prst="rect">
            <a:avLst/>
          </a:prstGeom>
          <a:noFill/>
        </p:spPr>
        <p:txBody>
          <a:bodyPr wrap="none" rtlCol="0">
            <a:spAutoFit/>
          </a:bodyPr>
          <a:lstStyle/>
          <a:p>
            <a:r>
              <a:rPr lang="en-US" sz="2400" dirty="0">
                <a:solidFill>
                  <a:srgbClr val="0000FF"/>
                </a:solidFill>
              </a:rPr>
              <a:t>At any point, need to remember roughly a “row”</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9812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2954956" cy="461665"/>
          </a:xfrm>
          <a:prstGeom prst="rect">
            <a:avLst/>
          </a:prstGeom>
          <a:noFill/>
        </p:spPr>
        <p:txBody>
          <a:bodyPr wrap="none" rtlCol="0">
            <a:spAutoFit/>
          </a:bodyPr>
          <a:lstStyle/>
          <a:p>
            <a:r>
              <a:rPr lang="en-US" sz="2400" dirty="0">
                <a:solidFill>
                  <a:srgbClr val="FF0000"/>
                </a:solidFill>
              </a:rPr>
              <a:t>How big does this get?</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332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5835802" cy="830997"/>
          </a:xfrm>
          <a:prstGeom prst="rect">
            <a:avLst/>
          </a:prstGeom>
          <a:noFill/>
        </p:spPr>
        <p:txBody>
          <a:bodyPr wrap="none" rtlCol="0">
            <a:spAutoFit/>
          </a:bodyPr>
          <a:lstStyle/>
          <a:p>
            <a:r>
              <a:rPr lang="en-US" sz="2400" dirty="0">
                <a:solidFill>
                  <a:srgbClr val="0000FF"/>
                </a:solidFill>
              </a:rPr>
              <a:t>Doubles every level we have to go deeper.</a:t>
            </a:r>
          </a:p>
          <a:p>
            <a:r>
              <a:rPr lang="en-US" sz="2400" dirty="0">
                <a:solidFill>
                  <a:srgbClr val="0000FF"/>
                </a:solidFill>
              </a:rPr>
              <a:t>For 20 actions that is 2</a:t>
            </a:r>
            <a:r>
              <a:rPr lang="en-US" sz="2400" baseline="30000" dirty="0">
                <a:solidFill>
                  <a:srgbClr val="0000FF"/>
                </a:solidFill>
              </a:rPr>
              <a:t>20</a:t>
            </a:r>
            <a:r>
              <a:rPr lang="en-US" sz="2400" dirty="0">
                <a:solidFill>
                  <a:srgbClr val="0000FF"/>
                </a:solidFill>
              </a:rPr>
              <a:t> = ~1 million states!</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58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a:t>
            </a:r>
          </a:p>
        </p:txBody>
      </p:sp>
      <p:sp>
        <p:nvSpPr>
          <p:cNvPr id="3" name="Content Placeholder 2"/>
          <p:cNvSpPr>
            <a:spLocks noGrp="1"/>
          </p:cNvSpPr>
          <p:nvPr>
            <p:ph sz="quarter" idx="1"/>
          </p:nvPr>
        </p:nvSpPr>
        <p:spPr/>
        <p:txBody>
          <a:bodyPr>
            <a:normAutofit/>
          </a:bodyPr>
          <a:lstStyle/>
          <a:p>
            <a:pPr marL="0" indent="0">
              <a:buNone/>
            </a:pPr>
            <a:r>
              <a:rPr lang="en-US" dirty="0"/>
              <a:t>Assignment 9</a:t>
            </a:r>
          </a:p>
          <a:p>
            <a:pPr marL="0" indent="0">
              <a:buNone/>
            </a:pPr>
            <a:endParaRPr lang="en-US" dirty="0"/>
          </a:p>
          <a:p>
            <a:pPr marL="0" indent="0">
              <a:buNone/>
            </a:pPr>
            <a:r>
              <a:rPr lang="en-US" dirty="0"/>
              <a:t>Assignment 10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383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6019196" cy="461665"/>
          </a:xfrm>
          <a:prstGeom prst="rect">
            <a:avLst/>
          </a:prstGeom>
          <a:noFill/>
        </p:spPr>
        <p:txBody>
          <a:bodyPr wrap="none" rtlCol="0">
            <a:spAutoFit/>
          </a:bodyPr>
          <a:lstStyle/>
          <a:p>
            <a:r>
              <a:rPr lang="en-US" sz="2400" dirty="0">
                <a:solidFill>
                  <a:srgbClr val="FF0000"/>
                </a:solidFill>
              </a:rPr>
              <a:t>How many states would DFS keep on the stack?</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681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7928196" cy="461665"/>
          </a:xfrm>
          <a:prstGeom prst="rect">
            <a:avLst/>
          </a:prstGeom>
          <a:noFill/>
        </p:spPr>
        <p:txBody>
          <a:bodyPr wrap="none" rtlCol="0">
            <a:spAutoFit/>
          </a:bodyPr>
          <a:lstStyle/>
          <a:p>
            <a:r>
              <a:rPr lang="en-US" sz="2400" dirty="0">
                <a:solidFill>
                  <a:srgbClr val="0000FF"/>
                </a:solidFill>
              </a:rPr>
              <a:t>Only one path through the tree, roughly 20 states (really 20*2)</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513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6C10A3F-0091-A74C-887F-2AA964FF103E}"/>
              </a:ext>
            </a:extLst>
          </p:cNvPr>
          <p:cNvSpPr txBox="1"/>
          <p:nvPr/>
        </p:nvSpPr>
        <p:spPr>
          <a:xfrm>
            <a:off x="1201722" y="5577245"/>
            <a:ext cx="6795951" cy="523220"/>
          </a:xfrm>
          <a:prstGeom prst="rect">
            <a:avLst/>
          </a:prstGeom>
          <a:noFill/>
        </p:spPr>
        <p:txBody>
          <a:bodyPr wrap="none" rtlCol="0">
            <a:spAutoFit/>
          </a:bodyPr>
          <a:lstStyle/>
          <a:p>
            <a:r>
              <a:rPr lang="en-US" sz="2800" dirty="0">
                <a:solidFill>
                  <a:srgbClr val="0000FF"/>
                </a:solidFill>
              </a:rPr>
              <a:t>If we always go left first, will continue forever!</a:t>
            </a:r>
          </a:p>
        </p:txBody>
      </p:sp>
      <p:sp>
        <p:nvSpPr>
          <p:cNvPr id="24" name="TextBox 23">
            <a:extLst>
              <a:ext uri="{FF2B5EF4-FFF2-40B4-BE49-F238E27FC236}">
                <a16:creationId xmlns:a16="http://schemas.microsoft.com/office/drawing/2014/main" id="{A6FEF306-E11F-0145-9CB3-32C53557261F}"/>
              </a:ext>
            </a:extLst>
          </p:cNvPr>
          <p:cNvSpPr txBox="1"/>
          <p:nvPr/>
        </p:nvSpPr>
        <p:spPr>
          <a:xfrm>
            <a:off x="3379059" y="6172200"/>
            <a:ext cx="1430725" cy="523220"/>
          </a:xfrm>
          <a:prstGeom prst="rect">
            <a:avLst/>
          </a:prstGeom>
          <a:noFill/>
        </p:spPr>
        <p:txBody>
          <a:bodyPr wrap="none" rtlCol="0">
            <a:spAutoFit/>
          </a:bodyPr>
          <a:lstStyle/>
          <a:p>
            <a:r>
              <a:rPr lang="en-US" sz="2800" dirty="0">
                <a:solidFill>
                  <a:srgbClr val="FF0000"/>
                </a:solidFill>
              </a:rPr>
              <a:t>Solution?</a:t>
            </a:r>
          </a:p>
        </p:txBody>
      </p:sp>
    </p:spTree>
    <p:extLst>
      <p:ext uri="{BB962C8B-B14F-4D97-AF65-F5344CB8AC3E}">
        <p14:creationId xmlns:p14="http://schemas.microsoft.com/office/powerpoint/2010/main" val="3560181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avoiding repeats</a:t>
            </a:r>
          </a:p>
        </p:txBody>
      </p:sp>
      <p:pic>
        <p:nvPicPr>
          <p:cNvPr id="4" name="Picture 3"/>
          <p:cNvPicPr>
            <a:picLocks noChangeAspect="1"/>
          </p:cNvPicPr>
          <p:nvPr/>
        </p:nvPicPr>
        <p:blipFill>
          <a:blip r:embed="rId3"/>
          <a:stretch>
            <a:fillRect/>
          </a:stretch>
        </p:blipFill>
        <p:spPr>
          <a:xfrm>
            <a:off x="939800" y="1905000"/>
            <a:ext cx="6832600" cy="4025900"/>
          </a:xfrm>
          <a:prstGeom prst="rect">
            <a:avLst/>
          </a:prstGeom>
        </p:spPr>
      </p:pic>
    </p:spTree>
    <p:extLst>
      <p:ext uri="{BB962C8B-B14F-4D97-AF65-F5344CB8AC3E}">
        <p14:creationId xmlns:p14="http://schemas.microsoft.com/office/powerpoint/2010/main" val="1531581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search problems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FF0000"/>
                </a:solidFill>
              </a:rPr>
              <a:t>What problems have you seen that could be posed as search problems?</a:t>
            </a:r>
          </a:p>
          <a:p>
            <a:pPr marL="0" indent="0">
              <a:buNone/>
            </a:pPr>
            <a:endParaRPr lang="en-US" dirty="0">
              <a:solidFill>
                <a:srgbClr val="FF0000"/>
              </a:solidFill>
            </a:endParaRPr>
          </a:p>
          <a:p>
            <a:pPr marL="0" indent="0">
              <a:buNone/>
            </a:pPr>
            <a:r>
              <a:rPr lang="en-US" dirty="0"/>
              <a:t>What is the state?</a:t>
            </a:r>
          </a:p>
          <a:p>
            <a:pPr marL="0" indent="0">
              <a:buNone/>
            </a:pPr>
            <a:endParaRPr lang="en-US" dirty="0"/>
          </a:p>
          <a:p>
            <a:pPr marL="0" indent="0">
              <a:buNone/>
            </a:pPr>
            <a:r>
              <a:rPr lang="en-US" dirty="0"/>
              <a:t>Start state</a:t>
            </a:r>
          </a:p>
          <a:p>
            <a:pPr marL="0" indent="0">
              <a:buNone/>
            </a:pPr>
            <a:endParaRPr lang="en-US" dirty="0"/>
          </a:p>
          <a:p>
            <a:pPr marL="0" indent="0">
              <a:buNone/>
            </a:pPr>
            <a:r>
              <a:rPr lang="en-US" dirty="0"/>
              <a:t>Goal state</a:t>
            </a:r>
          </a:p>
          <a:p>
            <a:pPr marL="0" indent="0">
              <a:buNone/>
            </a:pPr>
            <a:endParaRPr lang="en-US" dirty="0"/>
          </a:p>
          <a:p>
            <a:pPr marL="0" indent="0">
              <a:buNone/>
            </a:pPr>
            <a:r>
              <a:rPr lang="en-US" dirty="0"/>
              <a:t>State-space/transition between states</a:t>
            </a:r>
          </a:p>
        </p:txBody>
      </p:sp>
    </p:spTree>
    <p:extLst>
      <p:ext uri="{BB962C8B-B14F-4D97-AF65-F5344CB8AC3E}">
        <p14:creationId xmlns:p14="http://schemas.microsoft.com/office/powerpoint/2010/main" val="330656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8-puzzle</a:t>
            </a:r>
          </a:p>
        </p:txBody>
      </p:sp>
      <p:pic>
        <p:nvPicPr>
          <p:cNvPr id="16388" name="Picture 4" descr="8"/>
          <p:cNvPicPr>
            <a:picLocks noChangeAspect="1" noChangeArrowheads="1"/>
          </p:cNvPicPr>
          <p:nvPr/>
        </p:nvPicPr>
        <p:blipFill>
          <a:blip r:embed="rId3"/>
          <a:srcRect/>
          <a:stretch>
            <a:fillRect/>
          </a:stretch>
        </p:blipFill>
        <p:spPr bwMode="auto">
          <a:xfrm>
            <a:off x="1600200" y="2057400"/>
            <a:ext cx="5695950" cy="2779713"/>
          </a:xfrm>
          <a:prstGeom prst="rect">
            <a:avLst/>
          </a:prstGeom>
          <a:noFill/>
        </p:spPr>
      </p:pic>
    </p:spTree>
    <p:extLst>
      <p:ext uri="{BB962C8B-B14F-4D97-AF65-F5344CB8AC3E}">
        <p14:creationId xmlns:p14="http://schemas.microsoft.com/office/powerpoint/2010/main" val="2852758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8-puzzle</a:t>
            </a:r>
          </a:p>
        </p:txBody>
      </p:sp>
      <p:sp>
        <p:nvSpPr>
          <p:cNvPr id="3" name="Content Placeholder 2"/>
          <p:cNvSpPr>
            <a:spLocks noGrp="1"/>
          </p:cNvSpPr>
          <p:nvPr>
            <p:ph sz="quarter" idx="1"/>
          </p:nvPr>
        </p:nvSpPr>
        <p:spPr/>
        <p:txBody>
          <a:bodyPr>
            <a:normAutofit/>
          </a:bodyPr>
          <a:lstStyle/>
          <a:p>
            <a:pPr marL="0" indent="0">
              <a:buNone/>
            </a:pPr>
            <a:r>
              <a:rPr lang="en-US" sz="3600" dirty="0"/>
              <a:t>goal</a:t>
            </a:r>
          </a:p>
          <a:p>
            <a:pPr marL="0" indent="0">
              <a:buNone/>
            </a:pPr>
            <a:endParaRPr lang="en-US" sz="3600" dirty="0"/>
          </a:p>
          <a:p>
            <a:pPr marL="0" indent="0">
              <a:buNone/>
            </a:pPr>
            <a:r>
              <a:rPr lang="en-US" sz="3600" dirty="0">
                <a:solidFill>
                  <a:srgbClr val="FF0000"/>
                </a:solidFill>
              </a:rPr>
              <a:t>state representation?</a:t>
            </a:r>
          </a:p>
          <a:p>
            <a:pPr marL="0" indent="0">
              <a:buNone/>
            </a:pPr>
            <a:endParaRPr lang="en-US" sz="3600" dirty="0"/>
          </a:p>
          <a:p>
            <a:pPr marL="0" indent="0">
              <a:buNone/>
            </a:pPr>
            <a:r>
              <a:rPr lang="en-US" sz="3600" dirty="0">
                <a:solidFill>
                  <a:srgbClr val="FF0000"/>
                </a:solidFill>
              </a:rPr>
              <a:t>start state?</a:t>
            </a:r>
          </a:p>
          <a:p>
            <a:pPr marL="0" indent="0">
              <a:buNone/>
            </a:pPr>
            <a:endParaRPr lang="en-US" sz="3600" dirty="0">
              <a:solidFill>
                <a:srgbClr val="FF0000"/>
              </a:solidFill>
            </a:endParaRPr>
          </a:p>
          <a:p>
            <a:pPr marL="0" indent="0">
              <a:buNone/>
            </a:pPr>
            <a:r>
              <a:rPr lang="en-US" sz="3600" dirty="0">
                <a:solidFill>
                  <a:srgbClr val="FF0000"/>
                </a:solidFill>
              </a:rPr>
              <a:t>state-space/transitions?</a:t>
            </a:r>
          </a:p>
          <a:p>
            <a:pPr marL="0" indent="0">
              <a:buNone/>
            </a:pPr>
            <a:endParaRPr lang="en-US" sz="3600" dirty="0">
              <a:solidFill>
                <a:srgbClr val="FF0000"/>
              </a:solidFill>
            </a:endParaRPr>
          </a:p>
          <a:p>
            <a:pPr marL="0" indent="0">
              <a:buNone/>
            </a:pPr>
            <a:endParaRPr lang="en-US" sz="3600" dirty="0"/>
          </a:p>
        </p:txBody>
      </p:sp>
      <p:pic>
        <p:nvPicPr>
          <p:cNvPr id="4" name="Picture 10" descr="8"/>
          <p:cNvPicPr>
            <a:picLocks noChangeAspect="1" noChangeArrowheads="1"/>
          </p:cNvPicPr>
          <p:nvPr/>
        </p:nvPicPr>
        <p:blipFill>
          <a:blip r:embed="rId2"/>
          <a:srcRect l="51577"/>
          <a:stretch>
            <a:fillRect/>
          </a:stretch>
        </p:blipFill>
        <p:spPr bwMode="auto">
          <a:xfrm>
            <a:off x="6248400" y="1730375"/>
            <a:ext cx="1535113" cy="1546225"/>
          </a:xfrm>
          <a:prstGeom prst="rect">
            <a:avLst/>
          </a:prstGeom>
          <a:noFill/>
        </p:spPr>
      </p:pic>
    </p:spTree>
    <p:extLst>
      <p:ext uri="{BB962C8B-B14F-4D97-AF65-F5344CB8AC3E}">
        <p14:creationId xmlns:p14="http://schemas.microsoft.com/office/powerpoint/2010/main" val="2226704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8-puzzle</a:t>
            </a:r>
          </a:p>
        </p:txBody>
      </p:sp>
      <p:sp>
        <p:nvSpPr>
          <p:cNvPr id="45064" name="Rectangle 8"/>
          <p:cNvSpPr>
            <a:spLocks noGrp="1" noChangeArrowheads="1"/>
          </p:cNvSpPr>
          <p:nvPr>
            <p:ph type="body" idx="1"/>
          </p:nvPr>
        </p:nvSpPr>
        <p:spPr>
          <a:xfrm>
            <a:off x="381000" y="1654175"/>
            <a:ext cx="7772400" cy="4114800"/>
          </a:xfrm>
          <a:noFill/>
          <a:ln/>
        </p:spPr>
        <p:txBody>
          <a:bodyPr>
            <a:normAutofit/>
          </a:bodyPr>
          <a:lstStyle/>
          <a:p>
            <a:pPr marL="0" indent="0">
              <a:buNone/>
            </a:pPr>
            <a:r>
              <a:rPr lang="en-US" b="1" dirty="0"/>
              <a:t>state:</a:t>
            </a:r>
            <a:r>
              <a:rPr lang="en-US" dirty="0"/>
              <a:t>  </a:t>
            </a:r>
          </a:p>
          <a:p>
            <a:pPr marL="617220" lvl="1" indent="-342900"/>
            <a:r>
              <a:rPr lang="en-US" dirty="0"/>
              <a:t>all 3 </a:t>
            </a:r>
            <a:r>
              <a:rPr lang="en-US" dirty="0" err="1"/>
              <a:t>x</a:t>
            </a:r>
            <a:r>
              <a:rPr lang="en-US" dirty="0"/>
              <a:t> 3 configurations of the tiles on the board </a:t>
            </a:r>
            <a:endParaRPr lang="en-US" b="1" dirty="0"/>
          </a:p>
          <a:p>
            <a:pPr marL="0" indent="0">
              <a:buNone/>
            </a:pPr>
            <a:endParaRPr lang="en-US" b="1" dirty="0"/>
          </a:p>
          <a:p>
            <a:pPr marL="0" indent="0">
              <a:buNone/>
            </a:pPr>
            <a:r>
              <a:rPr lang="en-US" b="1" dirty="0"/>
              <a:t>transitions between states:</a:t>
            </a:r>
            <a:r>
              <a:rPr lang="en-US" dirty="0"/>
              <a:t> </a:t>
            </a:r>
          </a:p>
          <a:p>
            <a:pPr marL="617220" lvl="1" indent="-342900"/>
            <a:r>
              <a:rPr lang="en-US" dirty="0"/>
              <a:t>Move Blank Square Left, Right, Up or Down. </a:t>
            </a:r>
          </a:p>
          <a:p>
            <a:pPr marL="617220" lvl="1" indent="-342900"/>
            <a:r>
              <a:rPr lang="en-US" dirty="0"/>
              <a:t>This is a more efficient encoding than moving each of the 8 distinct tiles</a:t>
            </a:r>
            <a:endParaRPr lang="en-US" b="1" dirty="0"/>
          </a:p>
        </p:txBody>
      </p:sp>
      <p:pic>
        <p:nvPicPr>
          <p:cNvPr id="45066" name="Picture 10" descr="8"/>
          <p:cNvPicPr>
            <a:picLocks noChangeAspect="1" noChangeArrowheads="1"/>
          </p:cNvPicPr>
          <p:nvPr/>
        </p:nvPicPr>
        <p:blipFill>
          <a:blip r:embed="rId3"/>
          <a:srcRect/>
          <a:stretch>
            <a:fillRect/>
          </a:stretch>
        </p:blipFill>
        <p:spPr bwMode="auto">
          <a:xfrm>
            <a:off x="5211762" y="5083175"/>
            <a:ext cx="3170238" cy="1546225"/>
          </a:xfrm>
          <a:prstGeom prst="rect">
            <a:avLst/>
          </a:prstGeom>
          <a:noFill/>
        </p:spPr>
      </p:pic>
    </p:spTree>
    <p:extLst>
      <p:ext uri="{BB962C8B-B14F-4D97-AF65-F5344CB8AC3E}">
        <p14:creationId xmlns:p14="http://schemas.microsoft.com/office/powerpoint/2010/main" val="1423561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33400"/>
            <a:ext cx="7156450" cy="5481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599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r>
              <a:rPr lang="en-US" dirty="0" err="1"/>
              <a:t>Cryptarithmetic</a:t>
            </a:r>
            <a:endParaRPr lang="en-US" dirty="0"/>
          </a:p>
        </p:txBody>
      </p:sp>
      <p:sp>
        <p:nvSpPr>
          <p:cNvPr id="18435" name="Rectangle 3"/>
          <p:cNvSpPr>
            <a:spLocks noGrp="1" noChangeArrowheads="1"/>
          </p:cNvSpPr>
          <p:nvPr>
            <p:ph type="body" idx="1"/>
          </p:nvPr>
        </p:nvSpPr>
        <p:spPr>
          <a:xfrm>
            <a:off x="685800" y="1752600"/>
            <a:ext cx="7772400" cy="4876800"/>
          </a:xfrm>
        </p:spPr>
        <p:txBody>
          <a:bodyPr/>
          <a:lstStyle/>
          <a:p>
            <a:pPr marL="0" indent="0">
              <a:buNone/>
            </a:pPr>
            <a:r>
              <a:rPr lang="en-US" dirty="0"/>
              <a:t>Find an assignment of digits (0, ..., 9) to letters so that a given arithmetic expression is true.  examples: </a:t>
            </a:r>
            <a:br>
              <a:rPr lang="en-US" dirty="0"/>
            </a:br>
            <a:br>
              <a:rPr lang="en-US" dirty="0"/>
            </a:br>
            <a:r>
              <a:rPr lang="en-US" dirty="0"/>
              <a:t>       SEND + MORE = MONEY </a:t>
            </a:r>
          </a:p>
          <a:p>
            <a:pPr marL="0" indent="0">
              <a:buNone/>
            </a:pPr>
            <a:endParaRPr lang="en-US" dirty="0"/>
          </a:p>
          <a:p>
            <a:pPr lvl="2">
              <a:buFontTx/>
              <a:buNone/>
            </a:pPr>
            <a:r>
              <a:rPr lang="en-US" sz="1600" dirty="0">
                <a:latin typeface="Courier" charset="0"/>
              </a:rPr>
              <a:t> </a:t>
            </a:r>
            <a:r>
              <a:rPr lang="en-US" sz="1600" b="1" dirty="0">
                <a:latin typeface="Courier" charset="0"/>
              </a:rPr>
              <a:t>FORTY     Solution:  29786    </a:t>
            </a:r>
          </a:p>
          <a:p>
            <a:pPr lvl="2">
              <a:buFontTx/>
              <a:buNone/>
            </a:pPr>
            <a:r>
              <a:rPr lang="en-US" sz="1600" b="1" dirty="0">
                <a:latin typeface="Courier" charset="0"/>
              </a:rPr>
              <a:t>+  TEN                  850</a:t>
            </a:r>
          </a:p>
          <a:p>
            <a:pPr lvl="2">
              <a:buFontTx/>
              <a:buNone/>
            </a:pPr>
            <a:r>
              <a:rPr lang="en-US" sz="1600" b="1" dirty="0">
                <a:latin typeface="Courier" charset="0"/>
              </a:rPr>
              <a:t>+  TEN                  850</a:t>
            </a:r>
          </a:p>
          <a:p>
            <a:pPr lvl="2">
              <a:buFontTx/>
              <a:buNone/>
            </a:pPr>
            <a:r>
              <a:rPr lang="en-US" sz="1600" b="1" dirty="0">
                <a:latin typeface="Courier" charset="0"/>
              </a:rPr>
              <a:t> -----                -----</a:t>
            </a:r>
          </a:p>
          <a:p>
            <a:pPr lvl="2">
              <a:buFontTx/>
              <a:buNone/>
            </a:pPr>
            <a:r>
              <a:rPr lang="en-US" sz="1600" b="1" dirty="0">
                <a:latin typeface="Courier" charset="0"/>
              </a:rPr>
              <a:t> SIXTY                31486</a:t>
            </a:r>
          </a:p>
          <a:p>
            <a:pPr lvl="2">
              <a:buFontTx/>
              <a:buNone/>
            </a:pPr>
            <a:r>
              <a:rPr lang="en-US" sz="1600" b="1" dirty="0">
                <a:latin typeface="Courier" charset="0"/>
              </a:rPr>
              <a:t>F=2, O=9, R=7, etc.</a:t>
            </a:r>
            <a:endParaRPr lang="en-US" b="1" dirty="0"/>
          </a:p>
          <a:p>
            <a:pPr>
              <a:buFontTx/>
              <a:buNone/>
            </a:pPr>
            <a:endParaRPr lang="en-US" dirty="0"/>
          </a:p>
        </p:txBody>
      </p:sp>
      <p:sp>
        <p:nvSpPr>
          <p:cNvPr id="2" name="Rectangle 1"/>
          <p:cNvSpPr/>
          <p:nvPr/>
        </p:nvSpPr>
        <p:spPr>
          <a:xfrm>
            <a:off x="2514600" y="4267200"/>
            <a:ext cx="36576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392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Foxes and Chickens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foxes and three chickens wish to cross the river.  They have a small boat that will carry up to two animals.  Everyone can navigate the boat.  If at any time the foxes outnumber the chickens on either bank of the river, they will eat the chickens.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a:solidFill>
                  <a:srgbClr val="FF0000"/>
                </a:solidFill>
              </a:rPr>
              <a:t>What is the “state” of this problem (it should capture all possible valid configurations)?</a:t>
            </a:r>
          </a:p>
        </p:txBody>
      </p:sp>
    </p:spTree>
    <p:extLst>
      <p:ext uri="{BB962C8B-B14F-4D97-AF65-F5344CB8AC3E}">
        <p14:creationId xmlns:p14="http://schemas.microsoft.com/office/powerpoint/2010/main" val="368684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7772400" cy="1143000"/>
          </a:xfrm>
        </p:spPr>
        <p:txBody>
          <a:bodyPr/>
          <a:lstStyle/>
          <a:p>
            <a:r>
              <a:rPr lang="en-US" dirty="0"/>
              <a:t>Remove 5 Sticks</a:t>
            </a:r>
          </a:p>
        </p:txBody>
      </p:sp>
      <p:sp>
        <p:nvSpPr>
          <p:cNvPr id="150531" name="Rectangle 3"/>
          <p:cNvSpPr>
            <a:spLocks noGrp="1" noChangeArrowheads="1"/>
          </p:cNvSpPr>
          <p:nvPr>
            <p:ph type="body" idx="1"/>
          </p:nvPr>
        </p:nvSpPr>
        <p:spPr>
          <a:xfrm>
            <a:off x="609600" y="2568575"/>
            <a:ext cx="4343400" cy="2308225"/>
          </a:xfrm>
        </p:spPr>
        <p:txBody>
          <a:bodyPr>
            <a:normAutofit lnSpcReduction="10000"/>
          </a:bodyPr>
          <a:lstStyle/>
          <a:p>
            <a:pPr>
              <a:lnSpc>
                <a:spcPct val="90000"/>
              </a:lnSpc>
              <a:buFontTx/>
              <a:buNone/>
            </a:pPr>
            <a:r>
              <a:rPr lang="en-US" dirty="0"/>
              <a:t>	Given the following configuration of sticks, remove exactly 5 sticks in such a way that the remaining configuration forms exactly 3 squares. </a:t>
            </a:r>
          </a:p>
        </p:txBody>
      </p:sp>
      <p:sp>
        <p:nvSpPr>
          <p:cNvPr id="150532" name="Line 4"/>
          <p:cNvSpPr>
            <a:spLocks noChangeShapeType="1"/>
          </p:cNvSpPr>
          <p:nvPr/>
        </p:nvSpPr>
        <p:spPr bwMode="auto">
          <a:xfrm>
            <a:off x="5867400" y="20574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3" name="Line 5"/>
          <p:cNvSpPr>
            <a:spLocks noChangeShapeType="1"/>
          </p:cNvSpPr>
          <p:nvPr/>
        </p:nvSpPr>
        <p:spPr bwMode="auto">
          <a:xfrm>
            <a:off x="6875463" y="20574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4" name="Line 6"/>
          <p:cNvSpPr>
            <a:spLocks noChangeShapeType="1"/>
          </p:cNvSpPr>
          <p:nvPr/>
        </p:nvSpPr>
        <p:spPr bwMode="auto">
          <a:xfrm rot="5400000">
            <a:off x="54887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5" name="Line 7"/>
          <p:cNvSpPr>
            <a:spLocks noChangeShapeType="1"/>
          </p:cNvSpPr>
          <p:nvPr/>
        </p:nvSpPr>
        <p:spPr bwMode="auto">
          <a:xfrm rot="5400000">
            <a:off x="72540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6" name="Line 8"/>
          <p:cNvSpPr>
            <a:spLocks noChangeShapeType="1"/>
          </p:cNvSpPr>
          <p:nvPr/>
        </p:nvSpPr>
        <p:spPr bwMode="auto">
          <a:xfrm rot="5400000">
            <a:off x="637143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7" name="Line 9"/>
          <p:cNvSpPr>
            <a:spLocks noChangeShapeType="1"/>
          </p:cNvSpPr>
          <p:nvPr/>
        </p:nvSpPr>
        <p:spPr bwMode="auto">
          <a:xfrm>
            <a:off x="5867400" y="57150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8" name="Line 10"/>
          <p:cNvSpPr>
            <a:spLocks noChangeShapeType="1"/>
          </p:cNvSpPr>
          <p:nvPr/>
        </p:nvSpPr>
        <p:spPr bwMode="auto">
          <a:xfrm>
            <a:off x="6875463" y="57150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9" name="Line 11"/>
          <p:cNvSpPr>
            <a:spLocks noChangeShapeType="1"/>
          </p:cNvSpPr>
          <p:nvPr/>
        </p:nvSpPr>
        <p:spPr bwMode="auto">
          <a:xfrm>
            <a:off x="5867400" y="4454525"/>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0" name="Line 12"/>
          <p:cNvSpPr>
            <a:spLocks noChangeShapeType="1"/>
          </p:cNvSpPr>
          <p:nvPr/>
        </p:nvSpPr>
        <p:spPr bwMode="auto">
          <a:xfrm>
            <a:off x="6875463" y="4454525"/>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1" name="Line 13"/>
          <p:cNvSpPr>
            <a:spLocks noChangeShapeType="1"/>
          </p:cNvSpPr>
          <p:nvPr/>
        </p:nvSpPr>
        <p:spPr bwMode="auto">
          <a:xfrm>
            <a:off x="5867400" y="3192463"/>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2" name="Line 14"/>
          <p:cNvSpPr>
            <a:spLocks noChangeShapeType="1"/>
          </p:cNvSpPr>
          <p:nvPr/>
        </p:nvSpPr>
        <p:spPr bwMode="auto">
          <a:xfrm>
            <a:off x="6875463" y="3192463"/>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3" name="Line 15"/>
          <p:cNvSpPr>
            <a:spLocks noChangeShapeType="1"/>
          </p:cNvSpPr>
          <p:nvPr/>
        </p:nvSpPr>
        <p:spPr bwMode="auto">
          <a:xfrm rot="5400000">
            <a:off x="54887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4" name="Line 16"/>
          <p:cNvSpPr>
            <a:spLocks noChangeShapeType="1"/>
          </p:cNvSpPr>
          <p:nvPr/>
        </p:nvSpPr>
        <p:spPr bwMode="auto">
          <a:xfrm rot="5400000">
            <a:off x="72540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5" name="Line 17"/>
          <p:cNvSpPr>
            <a:spLocks noChangeShapeType="1"/>
          </p:cNvSpPr>
          <p:nvPr/>
        </p:nvSpPr>
        <p:spPr bwMode="auto">
          <a:xfrm rot="5400000">
            <a:off x="637143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6" name="Line 18"/>
          <p:cNvSpPr>
            <a:spLocks noChangeShapeType="1"/>
          </p:cNvSpPr>
          <p:nvPr/>
        </p:nvSpPr>
        <p:spPr bwMode="auto">
          <a:xfrm rot="5400000">
            <a:off x="54887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7" name="Line 19"/>
          <p:cNvSpPr>
            <a:spLocks noChangeShapeType="1"/>
          </p:cNvSpPr>
          <p:nvPr/>
        </p:nvSpPr>
        <p:spPr bwMode="auto">
          <a:xfrm rot="5400000">
            <a:off x="72540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8" name="Line 20"/>
          <p:cNvSpPr>
            <a:spLocks noChangeShapeType="1"/>
          </p:cNvSpPr>
          <p:nvPr/>
        </p:nvSpPr>
        <p:spPr bwMode="auto">
          <a:xfrm rot="5400000">
            <a:off x="637143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66895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150532"/>
                                        </p:tgtEl>
                                      </p:cBhvr>
                                    </p:animEffect>
                                    <p:anim calcmode="lin" valueType="num">
                                      <p:cBhvr>
                                        <p:cTn id="7" dur="1000"/>
                                        <p:tgtEl>
                                          <p:spTgt spid="150532"/>
                                        </p:tgtEl>
                                        <p:attrNameLst>
                                          <p:attrName>ppt_x</p:attrName>
                                        </p:attrNameLst>
                                      </p:cBhvr>
                                      <p:tavLst>
                                        <p:tav tm="0">
                                          <p:val>
                                            <p:strVal val="ppt_x"/>
                                          </p:val>
                                        </p:tav>
                                        <p:tav tm="100000">
                                          <p:val>
                                            <p:strVal val="ppt_x"/>
                                          </p:val>
                                        </p:tav>
                                      </p:tavLst>
                                    </p:anim>
                                    <p:anim calcmode="lin" valueType="num">
                                      <p:cBhvr>
                                        <p:cTn id="8" dur="100" decel="100000"/>
                                        <p:tgtEl>
                                          <p:spTgt spid="150532"/>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150532"/>
                                        </p:tgtEl>
                                        <p:attrNameLst>
                                          <p:attrName>ppt_y</p:attrName>
                                        </p:attrNameLst>
                                      </p:cBhvr>
                                      <p:tavLst>
                                        <p:tav tm="0">
                                          <p:val>
                                            <p:strVal val="ppt_y"/>
                                          </p:val>
                                        </p:tav>
                                        <p:tav tm="100000">
                                          <p:val>
                                            <p:strVal val="ppt_y+1"/>
                                          </p:val>
                                        </p:tav>
                                      </p:tavLst>
                                    </p:anim>
                                    <p:set>
                                      <p:cBhvr>
                                        <p:cTn id="10" dur="1" fill="hold">
                                          <p:stCondLst>
                                            <p:cond delay="999"/>
                                          </p:stCondLst>
                                        </p:cTn>
                                        <p:tgtEl>
                                          <p:spTgt spid="150532"/>
                                        </p:tgtEl>
                                        <p:attrNameLst>
                                          <p:attrName>style.visibility</p:attrName>
                                        </p:attrNameLst>
                                      </p:cBhvr>
                                      <p:to>
                                        <p:strVal val="hidden"/>
                                      </p:to>
                                    </p:set>
                                  </p:childTnLst>
                                </p:cTn>
                              </p:par>
                              <p:par>
                                <p:cTn id="11" presetID="37" presetClass="exit" presetSubtype="0" fill="hold" grpId="0" nodeType="withEffect">
                                  <p:stCondLst>
                                    <p:cond delay="0"/>
                                  </p:stCondLst>
                                  <p:childTnLst>
                                    <p:animEffect transition="out" filter="fade">
                                      <p:cBhvr>
                                        <p:cTn id="12" dur="1000"/>
                                        <p:tgtEl>
                                          <p:spTgt spid="150534"/>
                                        </p:tgtEl>
                                      </p:cBhvr>
                                    </p:animEffect>
                                    <p:anim calcmode="lin" valueType="num">
                                      <p:cBhvr>
                                        <p:cTn id="13" dur="1000"/>
                                        <p:tgtEl>
                                          <p:spTgt spid="150534"/>
                                        </p:tgtEl>
                                        <p:attrNameLst>
                                          <p:attrName>ppt_x</p:attrName>
                                        </p:attrNameLst>
                                      </p:cBhvr>
                                      <p:tavLst>
                                        <p:tav tm="0">
                                          <p:val>
                                            <p:strVal val="ppt_x"/>
                                          </p:val>
                                        </p:tav>
                                        <p:tav tm="100000">
                                          <p:val>
                                            <p:strVal val="ppt_x"/>
                                          </p:val>
                                        </p:tav>
                                      </p:tavLst>
                                    </p:anim>
                                    <p:anim calcmode="lin" valueType="num">
                                      <p:cBhvr>
                                        <p:cTn id="14" dur="100" decel="100000"/>
                                        <p:tgtEl>
                                          <p:spTgt spid="150534"/>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150534"/>
                                        </p:tgtEl>
                                        <p:attrNameLst>
                                          <p:attrName>ppt_y</p:attrName>
                                        </p:attrNameLst>
                                      </p:cBhvr>
                                      <p:tavLst>
                                        <p:tav tm="0">
                                          <p:val>
                                            <p:strVal val="ppt_y"/>
                                          </p:val>
                                        </p:tav>
                                        <p:tav tm="100000">
                                          <p:val>
                                            <p:strVal val="ppt_y+1"/>
                                          </p:val>
                                        </p:tav>
                                      </p:tavLst>
                                    </p:anim>
                                    <p:set>
                                      <p:cBhvr>
                                        <p:cTn id="16" dur="1" fill="hold">
                                          <p:stCondLst>
                                            <p:cond delay="999"/>
                                          </p:stCondLst>
                                        </p:cTn>
                                        <p:tgtEl>
                                          <p:spTgt spid="150534"/>
                                        </p:tgtEl>
                                        <p:attrNameLst>
                                          <p:attrName>style.visibility</p:attrName>
                                        </p:attrNameLst>
                                      </p:cBhvr>
                                      <p:to>
                                        <p:strVal val="hidden"/>
                                      </p:to>
                                    </p:set>
                                  </p:childTnLst>
                                </p:cTn>
                              </p:par>
                              <p:par>
                                <p:cTn id="17" presetID="37" presetClass="exit" presetSubtype="0" fill="hold" grpId="0" nodeType="withEffect">
                                  <p:stCondLst>
                                    <p:cond delay="0"/>
                                  </p:stCondLst>
                                  <p:childTnLst>
                                    <p:animEffect transition="out" filter="fade">
                                      <p:cBhvr>
                                        <p:cTn id="18" dur="1000"/>
                                        <p:tgtEl>
                                          <p:spTgt spid="150547"/>
                                        </p:tgtEl>
                                      </p:cBhvr>
                                    </p:animEffect>
                                    <p:anim calcmode="lin" valueType="num">
                                      <p:cBhvr>
                                        <p:cTn id="19" dur="1000"/>
                                        <p:tgtEl>
                                          <p:spTgt spid="150547"/>
                                        </p:tgtEl>
                                        <p:attrNameLst>
                                          <p:attrName>ppt_x</p:attrName>
                                        </p:attrNameLst>
                                      </p:cBhvr>
                                      <p:tavLst>
                                        <p:tav tm="0">
                                          <p:val>
                                            <p:strVal val="ppt_x"/>
                                          </p:val>
                                        </p:tav>
                                        <p:tav tm="100000">
                                          <p:val>
                                            <p:strVal val="ppt_x"/>
                                          </p:val>
                                        </p:tav>
                                      </p:tavLst>
                                    </p:anim>
                                    <p:anim calcmode="lin" valueType="num">
                                      <p:cBhvr>
                                        <p:cTn id="20" dur="100" decel="100000"/>
                                        <p:tgtEl>
                                          <p:spTgt spid="150547"/>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150547"/>
                                        </p:tgtEl>
                                        <p:attrNameLst>
                                          <p:attrName>ppt_y</p:attrName>
                                        </p:attrNameLst>
                                      </p:cBhvr>
                                      <p:tavLst>
                                        <p:tav tm="0">
                                          <p:val>
                                            <p:strVal val="ppt_y"/>
                                          </p:val>
                                        </p:tav>
                                        <p:tav tm="100000">
                                          <p:val>
                                            <p:strVal val="ppt_y+1"/>
                                          </p:val>
                                        </p:tav>
                                      </p:tavLst>
                                    </p:anim>
                                    <p:set>
                                      <p:cBhvr>
                                        <p:cTn id="22" dur="1" fill="hold">
                                          <p:stCondLst>
                                            <p:cond delay="999"/>
                                          </p:stCondLst>
                                        </p:cTn>
                                        <p:tgtEl>
                                          <p:spTgt spid="150547"/>
                                        </p:tgtEl>
                                        <p:attrNameLst>
                                          <p:attrName>style.visibility</p:attrName>
                                        </p:attrNameLst>
                                      </p:cBhvr>
                                      <p:to>
                                        <p:strVal val="hidden"/>
                                      </p:to>
                                    </p:set>
                                  </p:childTnLst>
                                </p:cTn>
                              </p:par>
                              <p:par>
                                <p:cTn id="23" presetID="37" presetClass="exit" presetSubtype="0" fill="hold" grpId="0" nodeType="withEffect">
                                  <p:stCondLst>
                                    <p:cond delay="0"/>
                                  </p:stCondLst>
                                  <p:childTnLst>
                                    <p:animEffect transition="out" filter="fade">
                                      <p:cBhvr>
                                        <p:cTn id="24" dur="1000"/>
                                        <p:tgtEl>
                                          <p:spTgt spid="150543"/>
                                        </p:tgtEl>
                                      </p:cBhvr>
                                    </p:animEffect>
                                    <p:anim calcmode="lin" valueType="num">
                                      <p:cBhvr>
                                        <p:cTn id="25" dur="1000"/>
                                        <p:tgtEl>
                                          <p:spTgt spid="150543"/>
                                        </p:tgtEl>
                                        <p:attrNameLst>
                                          <p:attrName>ppt_x</p:attrName>
                                        </p:attrNameLst>
                                      </p:cBhvr>
                                      <p:tavLst>
                                        <p:tav tm="0">
                                          <p:val>
                                            <p:strVal val="ppt_x"/>
                                          </p:val>
                                        </p:tav>
                                        <p:tav tm="100000">
                                          <p:val>
                                            <p:strVal val="ppt_x"/>
                                          </p:val>
                                        </p:tav>
                                      </p:tavLst>
                                    </p:anim>
                                    <p:anim calcmode="lin" valueType="num">
                                      <p:cBhvr>
                                        <p:cTn id="26" dur="100" decel="100000"/>
                                        <p:tgtEl>
                                          <p:spTgt spid="150543"/>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150543"/>
                                        </p:tgtEl>
                                        <p:attrNameLst>
                                          <p:attrName>ppt_y</p:attrName>
                                        </p:attrNameLst>
                                      </p:cBhvr>
                                      <p:tavLst>
                                        <p:tav tm="0">
                                          <p:val>
                                            <p:strVal val="ppt_y"/>
                                          </p:val>
                                        </p:tav>
                                        <p:tav tm="100000">
                                          <p:val>
                                            <p:strVal val="ppt_y+1"/>
                                          </p:val>
                                        </p:tav>
                                      </p:tavLst>
                                    </p:anim>
                                    <p:set>
                                      <p:cBhvr>
                                        <p:cTn id="28" dur="1" fill="hold">
                                          <p:stCondLst>
                                            <p:cond delay="999"/>
                                          </p:stCondLst>
                                        </p:cTn>
                                        <p:tgtEl>
                                          <p:spTgt spid="150543"/>
                                        </p:tgtEl>
                                        <p:attrNameLst>
                                          <p:attrName>style.visibility</p:attrName>
                                        </p:attrNameLst>
                                      </p:cBhvr>
                                      <p:to>
                                        <p:strVal val="hidden"/>
                                      </p:to>
                                    </p:set>
                                  </p:childTnLst>
                                </p:cTn>
                              </p:par>
                              <p:par>
                                <p:cTn id="29" presetID="37" presetClass="exit" presetSubtype="0" fill="hold" grpId="0" nodeType="withEffect">
                                  <p:stCondLst>
                                    <p:cond delay="0"/>
                                  </p:stCondLst>
                                  <p:childTnLst>
                                    <p:animEffect transition="out" filter="fade">
                                      <p:cBhvr>
                                        <p:cTn id="30" dur="1000"/>
                                        <p:tgtEl>
                                          <p:spTgt spid="150537"/>
                                        </p:tgtEl>
                                      </p:cBhvr>
                                    </p:animEffect>
                                    <p:anim calcmode="lin" valueType="num">
                                      <p:cBhvr>
                                        <p:cTn id="31" dur="1000"/>
                                        <p:tgtEl>
                                          <p:spTgt spid="150537"/>
                                        </p:tgtEl>
                                        <p:attrNameLst>
                                          <p:attrName>ppt_x</p:attrName>
                                        </p:attrNameLst>
                                      </p:cBhvr>
                                      <p:tavLst>
                                        <p:tav tm="0">
                                          <p:val>
                                            <p:strVal val="ppt_x"/>
                                          </p:val>
                                        </p:tav>
                                        <p:tav tm="100000">
                                          <p:val>
                                            <p:strVal val="ppt_x"/>
                                          </p:val>
                                        </p:tav>
                                      </p:tavLst>
                                    </p:anim>
                                    <p:anim calcmode="lin" valueType="num">
                                      <p:cBhvr>
                                        <p:cTn id="32" dur="100" decel="100000"/>
                                        <p:tgtEl>
                                          <p:spTgt spid="150537"/>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150537"/>
                                        </p:tgtEl>
                                        <p:attrNameLst>
                                          <p:attrName>ppt_y</p:attrName>
                                        </p:attrNameLst>
                                      </p:cBhvr>
                                      <p:tavLst>
                                        <p:tav tm="0">
                                          <p:val>
                                            <p:strVal val="ppt_y"/>
                                          </p:val>
                                        </p:tav>
                                        <p:tav tm="100000">
                                          <p:val>
                                            <p:strVal val="ppt_y+1"/>
                                          </p:val>
                                        </p:tav>
                                      </p:tavLst>
                                    </p:anim>
                                    <p:set>
                                      <p:cBhvr>
                                        <p:cTn id="34" dur="1" fill="hold">
                                          <p:stCondLst>
                                            <p:cond delay="999"/>
                                          </p:stCondLst>
                                        </p:cTn>
                                        <p:tgtEl>
                                          <p:spTgt spid="150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P spid="150534" grpId="0" animBg="1"/>
      <p:bldP spid="150537" grpId="0" animBg="1"/>
      <p:bldP spid="150543" grpId="0" animBg="1"/>
      <p:bldP spid="15054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r>
              <a:rPr lang="en-US"/>
              <a:t>Water Jug Problem</a:t>
            </a:r>
          </a:p>
        </p:txBody>
      </p:sp>
      <p:sp>
        <p:nvSpPr>
          <p:cNvPr id="152579" name="Rectangle 3"/>
          <p:cNvSpPr>
            <a:spLocks noGrp="1" noChangeArrowheads="1"/>
          </p:cNvSpPr>
          <p:nvPr>
            <p:ph type="body" sz="half" idx="1"/>
          </p:nvPr>
        </p:nvSpPr>
        <p:spPr>
          <a:xfrm>
            <a:off x="304800" y="1447800"/>
            <a:ext cx="8247063" cy="5029200"/>
          </a:xfrm>
        </p:spPr>
        <p:txBody>
          <a:bodyPr/>
          <a:lstStyle/>
          <a:p>
            <a:pPr>
              <a:buFontTx/>
              <a:buNone/>
            </a:pPr>
            <a:endParaRPr lang="en-US" sz="2000" b="1" dirty="0"/>
          </a:p>
          <a:p>
            <a:pPr>
              <a:buFontTx/>
              <a:buNone/>
            </a:pPr>
            <a:r>
              <a:rPr lang="en-US" sz="2000" b="1" dirty="0"/>
              <a:t>Given a full 5-gallon jug and a full 2-gallon jug, fill the 2-gallon jug with exactly one gallon of water.</a:t>
            </a:r>
          </a:p>
        </p:txBody>
      </p:sp>
      <p:grpSp>
        <p:nvGrpSpPr>
          <p:cNvPr id="2" name="Group 86"/>
          <p:cNvGrpSpPr>
            <a:grpSpLocks/>
          </p:cNvGrpSpPr>
          <p:nvPr/>
        </p:nvGrpSpPr>
        <p:grpSpPr bwMode="auto">
          <a:xfrm>
            <a:off x="4719638" y="2771775"/>
            <a:ext cx="1419225" cy="2011363"/>
            <a:chOff x="2973" y="1508"/>
            <a:chExt cx="894" cy="1267"/>
          </a:xfrm>
        </p:grpSpPr>
        <p:sp>
          <p:nvSpPr>
            <p:cNvPr id="152628" name="Freeform 52"/>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1" name="Freeform 85"/>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29" name="Freeform 5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0" name="Freeform 5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1" name="Freeform 5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0" name="Oval 84"/>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32" name="Freeform 56"/>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33" name="Freeform 57"/>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4" name="Freeform 58"/>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5" name="Freeform 59"/>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36" name="Freeform 60"/>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7" name="Freeform 61"/>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8" name="Freeform 62"/>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9" name="Freeform 63"/>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42" name="Text Box 66"/>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52659" name="Freeform 83"/>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06"/>
          <p:cNvGrpSpPr>
            <a:grpSpLocks/>
          </p:cNvGrpSpPr>
          <p:nvPr/>
        </p:nvGrpSpPr>
        <p:grpSpPr bwMode="auto">
          <a:xfrm>
            <a:off x="6494463" y="3381375"/>
            <a:ext cx="995362" cy="1409700"/>
            <a:chOff x="4470" y="2136"/>
            <a:chExt cx="627" cy="888"/>
          </a:xfrm>
        </p:grpSpPr>
        <p:sp>
          <p:nvSpPr>
            <p:cNvPr id="152666" name="Freeform 90"/>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7" name="Freeform 91"/>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68" name="Freeform 92"/>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9" name="Freeform 93"/>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0" name="Freeform 94"/>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1" name="Oval 95"/>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72" name="Freeform 96"/>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73" name="Freeform 97"/>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4" name="Freeform 98"/>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5" name="Freeform 99"/>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76" name="Freeform 100"/>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7" name="Freeform 101"/>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8" name="Freeform 102"/>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9" name="Freeform 103"/>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80" name="Text Box 104"/>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52681" name="Freeform 105"/>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442049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52400"/>
            <a:ext cx="8229600" cy="655638"/>
          </a:xfrm>
        </p:spPr>
        <p:txBody>
          <a:bodyPr>
            <a:normAutofit fontScale="90000"/>
          </a:bodyPr>
          <a:lstStyle/>
          <a:p>
            <a:r>
              <a:rPr lang="en-US"/>
              <a:t>Water Jug Problem</a:t>
            </a:r>
          </a:p>
        </p:txBody>
      </p:sp>
      <p:sp>
        <p:nvSpPr>
          <p:cNvPr id="19459" name="Rectangle 3"/>
          <p:cNvSpPr>
            <a:spLocks noGrp="1" noChangeArrowheads="1"/>
          </p:cNvSpPr>
          <p:nvPr>
            <p:ph type="body" sz="half" idx="4294967295"/>
          </p:nvPr>
        </p:nvSpPr>
        <p:spPr>
          <a:xfrm>
            <a:off x="0" y="1447800"/>
            <a:ext cx="2895600" cy="5029200"/>
          </a:xfrm>
        </p:spPr>
        <p:txBody>
          <a:bodyPr>
            <a:normAutofit lnSpcReduction="10000"/>
          </a:bodyPr>
          <a:lstStyle/>
          <a:p>
            <a:pPr>
              <a:buFontTx/>
              <a:buNone/>
            </a:pPr>
            <a:endParaRPr lang="en-US" sz="2000" b="1" dirty="0"/>
          </a:p>
          <a:p>
            <a:endParaRPr lang="en-US" sz="2000" b="1" dirty="0"/>
          </a:p>
          <a:p>
            <a:endParaRPr lang="en-US" sz="2000" b="1" dirty="0"/>
          </a:p>
          <a:p>
            <a:endParaRPr lang="en-US" sz="2000" b="1" dirty="0"/>
          </a:p>
          <a:p>
            <a:endParaRPr lang="en-US" sz="2000" b="1" dirty="0"/>
          </a:p>
          <a:p>
            <a:pPr marL="0" indent="0">
              <a:buNone/>
            </a:pPr>
            <a:r>
              <a:rPr lang="en-US" sz="2000" dirty="0"/>
              <a:t>State = (</a:t>
            </a:r>
            <a:r>
              <a:rPr lang="en-US" sz="2000" dirty="0" err="1"/>
              <a:t>x,y</a:t>
            </a:r>
            <a:r>
              <a:rPr lang="en-US" sz="2000" dirty="0"/>
              <a:t>), where x is the number of gallons of water in the 5-gallon jug and y is # of gallons in the 2-gallon jug </a:t>
            </a:r>
          </a:p>
          <a:p>
            <a:pPr marL="0" indent="0">
              <a:buNone/>
            </a:pPr>
            <a:endParaRPr lang="en-US" sz="2000" dirty="0"/>
          </a:p>
          <a:p>
            <a:pPr marL="0" indent="0">
              <a:buNone/>
            </a:pPr>
            <a:r>
              <a:rPr lang="en-US" sz="2000" dirty="0"/>
              <a:t>Initial State = (5,2) </a:t>
            </a:r>
          </a:p>
          <a:p>
            <a:pPr marL="0" indent="0">
              <a:buNone/>
            </a:pPr>
            <a:endParaRPr lang="en-US" sz="2000" dirty="0"/>
          </a:p>
          <a:p>
            <a:pPr marL="0" indent="0">
              <a:buNone/>
            </a:pPr>
            <a:r>
              <a:rPr lang="en-US" sz="2000" dirty="0"/>
              <a:t>Goal State = (*,1), where * means any amount </a:t>
            </a:r>
          </a:p>
        </p:txBody>
      </p:sp>
      <p:graphicFrame>
        <p:nvGraphicFramePr>
          <p:cNvPr id="19600" name="Group 144"/>
          <p:cNvGraphicFramePr>
            <a:graphicFrameLocks noGrp="1"/>
          </p:cNvGraphicFramePr>
          <p:nvPr>
            <p:ph sz="half" idx="4294967295"/>
          </p:nvPr>
        </p:nvGraphicFramePr>
        <p:xfrm>
          <a:off x="3657600" y="2078038"/>
          <a:ext cx="5486400" cy="4480560"/>
        </p:xfrm>
        <a:graphic>
          <a:graphicData uri="http://schemas.openxmlformats.org/drawingml/2006/table">
            <a:tbl>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Transition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5-gal.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2-gal.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2to5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(x,2)</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2-gal. into 5-gal.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(x,0)</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5to2part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y &lt;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partial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9598" name="Text Box 142"/>
          <p:cNvSpPr txBox="1">
            <a:spLocks noChangeArrowheads="1"/>
          </p:cNvSpPr>
          <p:nvPr/>
        </p:nvSpPr>
        <p:spPr bwMode="auto">
          <a:xfrm>
            <a:off x="5562600" y="1447800"/>
            <a:ext cx="1933575" cy="457200"/>
          </a:xfrm>
          <a:prstGeom prst="rect">
            <a:avLst/>
          </a:prstGeom>
          <a:noFill/>
          <a:ln w="9525">
            <a:noFill/>
            <a:miter lim="800000"/>
            <a:headEnd/>
            <a:tailEnd/>
          </a:ln>
          <a:effectLst/>
        </p:spPr>
        <p:txBody>
          <a:bodyPr wrap="none">
            <a:prstTxWarp prst="textNoShape">
              <a:avLst/>
            </a:prstTxWarp>
            <a:spAutoFit/>
          </a:bodyPr>
          <a:lstStyle/>
          <a:p>
            <a:r>
              <a:rPr lang="en-US"/>
              <a:t>Operator table</a:t>
            </a:r>
          </a:p>
        </p:txBody>
      </p:sp>
      <p:grpSp>
        <p:nvGrpSpPr>
          <p:cNvPr id="2" name="Group 180"/>
          <p:cNvGrpSpPr>
            <a:grpSpLocks/>
          </p:cNvGrpSpPr>
          <p:nvPr/>
        </p:nvGrpSpPr>
        <p:grpSpPr bwMode="auto">
          <a:xfrm>
            <a:off x="428625" y="1150938"/>
            <a:ext cx="1419225" cy="2011362"/>
            <a:chOff x="2973" y="1508"/>
            <a:chExt cx="894" cy="1267"/>
          </a:xfrm>
        </p:grpSpPr>
        <p:sp>
          <p:nvSpPr>
            <p:cNvPr id="19637" name="Freeform 181"/>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38" name="Freeform 182"/>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39" name="Freeform 18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0" name="Freeform 18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1" name="Freeform 18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2" name="Oval 186"/>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43" name="Freeform 187"/>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44" name="Freeform 188"/>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5" name="Freeform 189"/>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6" name="Freeform 190"/>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47" name="Freeform 191"/>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8" name="Freeform 192"/>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9" name="Freeform 193"/>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50" name="Freeform 194"/>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51" name="Text Box 195"/>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9652" name="Freeform 196"/>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97"/>
          <p:cNvGrpSpPr>
            <a:grpSpLocks/>
          </p:cNvGrpSpPr>
          <p:nvPr/>
        </p:nvGrpSpPr>
        <p:grpSpPr bwMode="auto">
          <a:xfrm>
            <a:off x="2203450" y="1760538"/>
            <a:ext cx="995363" cy="1409700"/>
            <a:chOff x="4470" y="2136"/>
            <a:chExt cx="627" cy="888"/>
          </a:xfrm>
        </p:grpSpPr>
        <p:sp>
          <p:nvSpPr>
            <p:cNvPr id="19654" name="Freeform 198"/>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55" name="Freeform 199"/>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56" name="Freeform 200"/>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7" name="Freeform 201"/>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8" name="Freeform 202"/>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9" name="Oval 203"/>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60" name="Freeform 204"/>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61" name="Freeform 205"/>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2" name="Freeform 206"/>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3" name="Freeform 207"/>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64" name="Freeform 208"/>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5" name="Freeform 209"/>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6" name="Freeform 210"/>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7" name="Freeform 211"/>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68" name="Text Box 212"/>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9669" name="Freeform 213"/>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1317045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grpSp>
        <p:nvGrpSpPr>
          <p:cNvPr id="31747" name="Group 3"/>
          <p:cNvGrpSpPr>
            <a:grpSpLocks/>
          </p:cNvGrpSpPr>
          <p:nvPr/>
        </p:nvGrpSpPr>
        <p:grpSpPr bwMode="auto">
          <a:xfrm>
            <a:off x="6019800" y="19812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172200" y="2052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172200" y="26622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172200" y="32718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781800" y="32766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391400" y="32766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315200" y="26622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315200" y="2052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781800" y="20574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
        <p:nvSpPr>
          <p:cNvPr id="2" name="Content Placeholder 1"/>
          <p:cNvSpPr>
            <a:spLocks noGrp="1"/>
          </p:cNvSpPr>
          <p:nvPr>
            <p:ph sz="quarter" idx="1"/>
          </p:nvPr>
        </p:nvSpPr>
        <p:spPr>
          <a:xfrm>
            <a:off x="612648" y="1600200"/>
            <a:ext cx="8153400" cy="838200"/>
          </a:xfrm>
        </p:spPr>
        <p:txBody>
          <a:bodyPr/>
          <a:lstStyle/>
          <a:p>
            <a:pPr marL="0" indent="0">
              <a:buNone/>
            </a:pPr>
            <a:r>
              <a:rPr lang="en-US" dirty="0">
                <a:solidFill>
                  <a:srgbClr val="FF0000"/>
                </a:solidFill>
              </a:rPr>
              <a:t>How hard is this problem?</a:t>
            </a:r>
          </a:p>
        </p:txBody>
      </p:sp>
    </p:spTree>
    <p:extLst>
      <p:ext uri="{BB962C8B-B14F-4D97-AF65-F5344CB8AC3E}">
        <p14:creationId xmlns:p14="http://schemas.microsoft.com/office/powerpoint/2010/main" val="692331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sp>
        <p:nvSpPr>
          <p:cNvPr id="28675" name="Content Placeholder 2"/>
          <p:cNvSpPr>
            <a:spLocks noGrp="1"/>
          </p:cNvSpPr>
          <p:nvPr>
            <p:ph idx="1"/>
          </p:nvPr>
        </p:nvSpPr>
        <p:spPr>
          <a:xfrm>
            <a:off x="457200" y="1676400"/>
            <a:ext cx="8229600" cy="4572000"/>
          </a:xfrm>
        </p:spPr>
        <p:txBody>
          <a:bodyPr>
            <a:normAutofit lnSpcReduction="10000"/>
          </a:bodyPr>
          <a:lstStyle/>
          <a:p>
            <a:pPr marL="0" indent="0">
              <a:buFontTx/>
              <a:buNone/>
            </a:pPr>
            <a:r>
              <a:rPr lang="en-US" sz="2400" dirty="0">
                <a:latin typeface="Arial" charset="0"/>
                <a:ea typeface="ＭＳ Ｐゴシック" charset="0"/>
                <a:cs typeface="ＭＳ Ｐゴシック" charset="0"/>
              </a:rPr>
              <a:t>The average depth of a solution for an 8-puzzle is 22 moves</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An exhaustive search requires searching ~3</a:t>
            </a:r>
            <a:r>
              <a:rPr lang="en-US" sz="2400" baseline="30000" dirty="0">
                <a:latin typeface="Arial" charset="0"/>
                <a:ea typeface="ＭＳ Ｐゴシック" charset="0"/>
                <a:cs typeface="ＭＳ Ｐゴシック" charset="0"/>
              </a:rPr>
              <a:t>22</a:t>
            </a:r>
            <a:r>
              <a:rPr lang="en-US" sz="2400" dirty="0">
                <a:latin typeface="Arial" charset="0"/>
                <a:ea typeface="ＭＳ Ｐゴシック" charset="0"/>
                <a:cs typeface="ＭＳ Ｐゴシック" charset="0"/>
              </a:rPr>
              <a:t> = 3.1 x 10</a:t>
            </a:r>
            <a:r>
              <a:rPr lang="en-US" sz="2400" baseline="30000" dirty="0">
                <a:latin typeface="Arial" charset="0"/>
                <a:ea typeface="ＭＳ Ｐゴシック" charset="0"/>
                <a:cs typeface="ＭＳ Ｐゴシック" charset="0"/>
              </a:rPr>
              <a:t>10</a:t>
            </a:r>
            <a:r>
              <a:rPr lang="en-US" sz="2400" dirty="0">
                <a:latin typeface="Arial" charset="0"/>
                <a:ea typeface="ＭＳ Ｐゴシック" charset="0"/>
                <a:cs typeface="ＭＳ Ｐゴシック" charset="0"/>
              </a:rPr>
              <a:t> states</a:t>
            </a:r>
          </a:p>
          <a:p>
            <a:pPr lvl="1"/>
            <a:r>
              <a:rPr lang="en-US" sz="2000" dirty="0">
                <a:latin typeface="Arial" charset="0"/>
                <a:ea typeface="ＭＳ Ｐゴシック" charset="0"/>
              </a:rPr>
              <a:t>BFS: 10 terabytes of memory</a:t>
            </a:r>
          </a:p>
          <a:p>
            <a:pPr lvl="1"/>
            <a:r>
              <a:rPr lang="en-US" sz="2000" dirty="0">
                <a:latin typeface="Arial" charset="0"/>
                <a:ea typeface="ＭＳ Ｐゴシック" charset="0"/>
              </a:rPr>
              <a:t>DFS: 8 hours (assuming one million nodes/second)</a:t>
            </a:r>
          </a:p>
          <a:p>
            <a:pPr marL="0" indent="0">
              <a:buFontTx/>
              <a:buNone/>
            </a:pPr>
            <a:br>
              <a:rPr lang="en-US" sz="2400" dirty="0">
                <a:latin typeface="Arial" charset="0"/>
                <a:ea typeface="ＭＳ Ｐゴシック" charset="0"/>
                <a:cs typeface="ＭＳ Ｐゴシック" charset="0"/>
              </a:rPr>
            </a:br>
            <a:r>
              <a:rPr lang="en-US" sz="2400" dirty="0">
                <a:solidFill>
                  <a:srgbClr val="FF0000"/>
                </a:solidFill>
                <a:latin typeface="Arial" charset="0"/>
                <a:ea typeface="ＭＳ Ｐゴシック" charset="0"/>
                <a:cs typeface="ＭＳ Ｐゴシック" charset="0"/>
              </a:rPr>
              <a:t>Can we do better?</a:t>
            </a:r>
          </a:p>
          <a:p>
            <a:pPr marL="0" indent="0">
              <a:buFontTx/>
              <a:buNone/>
            </a:pPr>
            <a:endParaRPr lang="en-US" sz="2400" dirty="0">
              <a:solidFill>
                <a:srgbClr val="FF0000"/>
              </a:solidFill>
              <a:latin typeface="Arial" charset="0"/>
              <a:ea typeface="ＭＳ Ｐゴシック" charset="0"/>
              <a:cs typeface="ＭＳ Ｐゴシック" charset="0"/>
            </a:endParaRPr>
          </a:p>
          <a:p>
            <a:pPr marL="0" indent="0">
              <a:buFontTx/>
              <a:buNone/>
            </a:pPr>
            <a:r>
              <a:rPr lang="en-US" sz="2400" dirty="0">
                <a:solidFill>
                  <a:srgbClr val="FF0000"/>
                </a:solidFill>
                <a:latin typeface="Arial" charset="0"/>
                <a:ea typeface="ＭＳ Ｐゴシック" charset="0"/>
                <a:cs typeface="ＭＳ Ｐゴシック" charset="0"/>
              </a:rPr>
              <a:t>Are DFS and BFS intelligent?</a:t>
            </a:r>
          </a:p>
        </p:txBody>
      </p:sp>
      <p:grpSp>
        <p:nvGrpSpPr>
          <p:cNvPr id="31747" name="Group 3"/>
          <p:cNvGrpSpPr>
            <a:grpSpLocks/>
          </p:cNvGrpSpPr>
          <p:nvPr/>
        </p:nvGrpSpPr>
        <p:grpSpPr bwMode="auto">
          <a:xfrm>
            <a:off x="5867400" y="48006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019800" y="48720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019800" y="5481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019800" y="60912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629400" y="60960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239000" y="60960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162800" y="5481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162800" y="48720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629400" y="48768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Tree>
    <p:extLst>
      <p:ext uri="{BB962C8B-B14F-4D97-AF65-F5344CB8AC3E}">
        <p14:creationId xmlns:p14="http://schemas.microsoft.com/office/powerpoint/2010/main" val="11879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FF0000"/>
                </a:solidFill>
              </a:rPr>
              <a:t>How do you think </a:t>
            </a:r>
            <a:r>
              <a:rPr lang="en-US" sz="2800" dirty="0" err="1">
                <a:solidFill>
                  <a:srgbClr val="FF0000"/>
                </a:solidFill>
              </a:rPr>
              <a:t>google</a:t>
            </a:r>
            <a:r>
              <a:rPr lang="en-US" sz="2800" dirty="0">
                <a:solidFill>
                  <a:srgbClr val="FF0000"/>
                </a:solidFill>
              </a:rPr>
              <a:t> maps does it?</a:t>
            </a:r>
          </a:p>
        </p:txBody>
      </p:sp>
    </p:spTree>
    <p:extLst>
      <p:ext uri="{BB962C8B-B14F-4D97-AF65-F5344CB8AC3E}">
        <p14:creationId xmlns:p14="http://schemas.microsoft.com/office/powerpoint/2010/main" val="1577814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FF0000"/>
                </a:solidFill>
              </a:rPr>
              <a:t>What would the search algorithms do?</a:t>
            </a:r>
          </a:p>
        </p:txBody>
      </p:sp>
    </p:spTree>
    <p:extLst>
      <p:ext uri="{BB962C8B-B14F-4D97-AF65-F5344CB8AC3E}">
        <p14:creationId xmlns:p14="http://schemas.microsoft.com/office/powerpoint/2010/main" val="3468568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379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5"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0000FF"/>
                </a:solidFill>
              </a:rPr>
              <a:t>DFS</a:t>
            </a:r>
          </a:p>
        </p:txBody>
      </p:sp>
      <p:cxnSp>
        <p:nvCxnSpPr>
          <p:cNvPr id="33796" name="Curved Connector 11"/>
          <p:cNvCxnSpPr>
            <a:cxnSpLocks noChangeShapeType="1"/>
          </p:cNvCxnSpPr>
          <p:nvPr/>
        </p:nvCxnSpPr>
        <p:spPr bwMode="auto">
          <a:xfrm rot="10800000">
            <a:off x="4572000" y="2819400"/>
            <a:ext cx="1447800" cy="457200"/>
          </a:xfrm>
          <a:prstGeom prst="curvedConnector3">
            <a:avLst>
              <a:gd name="adj1" fmla="val 50000"/>
            </a:avLst>
          </a:prstGeom>
          <a:noFill/>
          <a:ln w="38100">
            <a:solidFill>
              <a:srgbClr val="FF0000"/>
            </a:solidFill>
            <a:round/>
            <a:headEnd/>
            <a:tailEnd/>
          </a:ln>
          <a:extLst>
            <a:ext uri="{909E8E84-426E-40dd-AFC4-6F175D3DCCD1}">
              <a14:hiddenFill xmlns="" xmlns:a14="http://schemas.microsoft.com/office/drawing/2010/main">
                <a:noFill/>
              </a14:hiddenFill>
            </a:ext>
          </a:extLst>
        </p:spPr>
      </p:cxnSp>
      <p:cxnSp>
        <p:nvCxnSpPr>
          <p:cNvPr id="33797" name="Curved Connector 13"/>
          <p:cNvCxnSpPr>
            <a:cxnSpLocks noChangeShapeType="1"/>
          </p:cNvCxnSpPr>
          <p:nvPr/>
        </p:nvCxnSpPr>
        <p:spPr bwMode="auto">
          <a:xfrm rot="10800000">
            <a:off x="2514600" y="2438400"/>
            <a:ext cx="2057400" cy="381000"/>
          </a:xfrm>
          <a:prstGeom prst="curvedConnector3">
            <a:avLst>
              <a:gd name="adj1" fmla="val 50000"/>
            </a:avLst>
          </a:prstGeom>
          <a:noFill/>
          <a:ln w="38100">
            <a:solidFill>
              <a:srgbClr val="FF0000"/>
            </a:solidFill>
            <a:round/>
            <a:headEnd/>
            <a:tailEnd/>
          </a:ln>
          <a:extLst>
            <a:ext uri="{909E8E84-426E-40dd-AFC4-6F175D3DCCD1}">
              <a14:hiddenFill xmlns="" xmlns:a14="http://schemas.microsoft.com/office/drawing/2010/main">
                <a:noFill/>
              </a14:hiddenFill>
            </a:ext>
          </a:extLst>
        </p:spPr>
      </p:cxnSp>
      <p:cxnSp>
        <p:nvCxnSpPr>
          <p:cNvPr id="33798" name="Curved Connector 15"/>
          <p:cNvCxnSpPr>
            <a:cxnSpLocks noChangeShapeType="1"/>
          </p:cNvCxnSpPr>
          <p:nvPr/>
        </p:nvCxnSpPr>
        <p:spPr bwMode="auto">
          <a:xfrm>
            <a:off x="914400" y="2286000"/>
            <a:ext cx="1524000" cy="152400"/>
          </a:xfrm>
          <a:prstGeom prst="curvedConnector3">
            <a:avLst>
              <a:gd name="adj1" fmla="val 50000"/>
            </a:avLst>
          </a:prstGeom>
          <a:noFill/>
          <a:ln w="38100">
            <a:solidFill>
              <a:srgbClr val="FF0000"/>
            </a:solidFill>
            <a:round/>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3990107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48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4819"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0000FF"/>
                </a:solidFill>
              </a:rPr>
              <a:t>BFS</a:t>
            </a:r>
          </a:p>
        </p:txBody>
      </p:sp>
      <p:sp>
        <p:nvSpPr>
          <p:cNvPr id="34820" name="Oval 7"/>
          <p:cNvSpPr>
            <a:spLocks noChangeArrowheads="1"/>
          </p:cNvSpPr>
          <p:nvPr/>
        </p:nvSpPr>
        <p:spPr bwMode="auto">
          <a:xfrm>
            <a:off x="5181600" y="2438400"/>
            <a:ext cx="1752600" cy="16764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1" name="Oval 8"/>
          <p:cNvSpPr>
            <a:spLocks noChangeArrowheads="1"/>
          </p:cNvSpPr>
          <p:nvPr/>
        </p:nvSpPr>
        <p:spPr bwMode="auto">
          <a:xfrm>
            <a:off x="4724400" y="2057400"/>
            <a:ext cx="2667000" cy="25146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2" name="Oval 9"/>
          <p:cNvSpPr>
            <a:spLocks noChangeArrowheads="1"/>
          </p:cNvSpPr>
          <p:nvPr/>
        </p:nvSpPr>
        <p:spPr bwMode="auto">
          <a:xfrm>
            <a:off x="4343400" y="1676400"/>
            <a:ext cx="3352800" cy="3276600"/>
          </a:xfrm>
          <a:prstGeom prst="ellipse">
            <a:avLst/>
          </a:prstGeom>
          <a:solidFill>
            <a:schemeClr val="accent1">
              <a:alpha val="32156"/>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707468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 Rowland 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5" name="TextBox 11"/>
          <p:cNvSpPr txBox="1">
            <a:spLocks noChangeArrowheads="1"/>
          </p:cNvSpPr>
          <p:nvPr/>
        </p:nvSpPr>
        <p:spPr bwMode="auto">
          <a:xfrm>
            <a:off x="3369912" y="1048543"/>
            <a:ext cx="17526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dirty="0">
                <a:solidFill>
                  <a:srgbClr val="FF0000"/>
                </a:solidFill>
              </a:rPr>
              <a:t>Ideas?</a:t>
            </a:r>
          </a:p>
        </p:txBody>
      </p:sp>
    </p:spTree>
    <p:extLst>
      <p:ext uri="{BB962C8B-B14F-4D97-AF65-F5344CB8AC3E}">
        <p14:creationId xmlns:p14="http://schemas.microsoft.com/office/powerpoint/2010/main" val="43196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Foxes and Chickens</a:t>
            </a:r>
          </a:p>
        </p:txBody>
      </p:sp>
      <p:pic>
        <p:nvPicPr>
          <p:cNvPr id="144388" name="Picture 4" descr="5-b"/>
          <p:cNvPicPr>
            <a:picLocks noChangeAspect="1" noChangeArrowheads="1"/>
          </p:cNvPicPr>
          <p:nvPr/>
        </p:nvPicPr>
        <p:blipFill rotWithShape="1">
          <a:blip r:embed="rId3"/>
          <a:srcRect l="32969" b="53703"/>
          <a:stretch/>
        </p:blipFill>
        <p:spPr bwMode="auto">
          <a:xfrm>
            <a:off x="3962400" y="3321050"/>
            <a:ext cx="3505200" cy="3384550"/>
          </a:xfrm>
          <a:prstGeom prst="rect">
            <a:avLst/>
          </a:prstGeom>
          <a:noFill/>
        </p:spPr>
      </p:pic>
      <p:sp>
        <p:nvSpPr>
          <p:cNvPr id="144389" name="Freeform 5"/>
          <p:cNvSpPr>
            <a:spLocks/>
          </p:cNvSpPr>
          <p:nvPr/>
        </p:nvSpPr>
        <p:spPr bwMode="auto">
          <a:xfrm>
            <a:off x="4130675" y="3625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4421188" y="3836988"/>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4752975" y="3702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41433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4752975" y="5530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5438775" y="4464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51339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5057775" y="4540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5057775" y="36258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4448175" y="5302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5438775" y="56070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5438775" y="35496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9" name="Rectangle 3">
            <a:extLst>
              <a:ext uri="{FF2B5EF4-FFF2-40B4-BE49-F238E27FC236}">
                <a16:creationId xmlns:a16="http://schemas.microsoft.com/office/drawing/2014/main" id="{E5243EDC-EA67-3542-BA9F-47E0ACA4805E}"/>
              </a:ext>
            </a:extLst>
          </p:cNvPr>
          <p:cNvSpPr txBox="1">
            <a:spLocks noChangeArrowheads="1"/>
          </p:cNvSpPr>
          <p:nvPr/>
        </p:nvSpPr>
        <p:spPr>
          <a:xfrm>
            <a:off x="228600" y="1524000"/>
            <a:ext cx="8534400"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400">
              <a:buFontTx/>
              <a:buNone/>
            </a:pPr>
            <a:r>
              <a:rPr lang="en-US" sz="2000" b="1" dirty="0"/>
              <a:t>Three foxes and three chickens wish to cross the river.  They have a small boat that will carry up to two animals.  Everyone can navigate the boat.  If at any time the foxes outnumber the chickens on either bank of the river, they will eat the chickens. Find the smallest number of crossings that will allow everyone to cross the river safely.</a:t>
            </a:r>
            <a:endParaRPr lang="en-US" sz="2000" dirty="0"/>
          </a:p>
        </p:txBody>
      </p:sp>
      <p:pic>
        <p:nvPicPr>
          <p:cNvPr id="1026" name="Picture 2" descr="Cute cartoon fox in modern simple flat style Vector Image">
            <a:extLst>
              <a:ext uri="{FF2B5EF4-FFF2-40B4-BE49-F238E27FC236}">
                <a16:creationId xmlns:a16="http://schemas.microsoft.com/office/drawing/2014/main" id="{67CF2FB6-199E-F743-AB68-4E5D8C796AD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443" t="7148" r="12158" b="18504"/>
          <a:stretch/>
        </p:blipFill>
        <p:spPr bwMode="auto">
          <a:xfrm>
            <a:off x="2929221" y="3565525"/>
            <a:ext cx="814065" cy="9144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te cartoon fox in modern simple flat style Vector Image">
            <a:extLst>
              <a:ext uri="{FF2B5EF4-FFF2-40B4-BE49-F238E27FC236}">
                <a16:creationId xmlns:a16="http://schemas.microsoft.com/office/drawing/2014/main" id="{751B47CB-8FAB-F04E-9D28-8D5B8379C7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443" t="7148" r="12158" b="18504"/>
          <a:stretch/>
        </p:blipFill>
        <p:spPr bwMode="auto">
          <a:xfrm>
            <a:off x="1969107" y="3581511"/>
            <a:ext cx="814065" cy="9144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ute cartoon fox in modern simple flat style Vector Image">
            <a:extLst>
              <a:ext uri="{FF2B5EF4-FFF2-40B4-BE49-F238E27FC236}">
                <a16:creationId xmlns:a16="http://schemas.microsoft.com/office/drawing/2014/main" id="{8CDF46E0-1327-8E48-87DE-959204BB35C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443" t="7148" r="12158" b="18504"/>
          <a:stretch/>
        </p:blipFill>
        <p:spPr bwMode="auto">
          <a:xfrm>
            <a:off x="1014735" y="3657600"/>
            <a:ext cx="814065"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ft Chicken Cartoon 01 Royalty Free Cliparts, Vectors, And Stock  Illustration. Image 15191565.">
            <a:extLst>
              <a:ext uri="{FF2B5EF4-FFF2-40B4-BE49-F238E27FC236}">
                <a16:creationId xmlns:a16="http://schemas.microsoft.com/office/drawing/2014/main" id="{5D2971E4-5337-AE44-A9D3-B7C6F48D03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350" y="5076825"/>
            <a:ext cx="10604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Daft Chicken Cartoon 01 Royalty Free Cliparts, Vectors, And Stock  Illustration. Image 15191565.">
            <a:extLst>
              <a:ext uri="{FF2B5EF4-FFF2-40B4-BE49-F238E27FC236}">
                <a16:creationId xmlns:a16="http://schemas.microsoft.com/office/drawing/2014/main" id="{BD854E71-0CE6-D34C-88B4-09E6634ED8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5076825"/>
            <a:ext cx="10604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Daft Chicken Cartoon 01 Royalty Free Cliparts, Vectors, And Stock  Illustration. Image 15191565.">
            <a:extLst>
              <a:ext uri="{FF2B5EF4-FFF2-40B4-BE49-F238E27FC236}">
                <a16:creationId xmlns:a16="http://schemas.microsoft.com/office/drawing/2014/main" id="{56F90DA4-0E90-6F4B-9157-0D766177ED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1463" y="5076825"/>
            <a:ext cx="10604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715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 Rowland 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3" name="TextBox 5"/>
          <p:cNvSpPr txBox="1">
            <a:spLocks noChangeArrowheads="1"/>
          </p:cNvSpPr>
          <p:nvPr/>
        </p:nvSpPr>
        <p:spPr bwMode="auto">
          <a:xfrm>
            <a:off x="381000" y="914400"/>
            <a:ext cx="83058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solidFill>
                  <a:srgbClr val="0000FF"/>
                </a:solidFill>
              </a:rPr>
              <a:t>We’d like to bias search towards the actual solution</a:t>
            </a:r>
          </a:p>
        </p:txBody>
      </p:sp>
      <p:sp>
        <p:nvSpPr>
          <p:cNvPr id="35844" name="Isosceles Triangle 10"/>
          <p:cNvSpPr>
            <a:spLocks noChangeArrowheads="1"/>
          </p:cNvSpPr>
          <p:nvPr/>
        </p:nvSpPr>
        <p:spPr bwMode="auto">
          <a:xfrm rot="3052018">
            <a:off x="3213894" y="2458244"/>
            <a:ext cx="2159000" cy="4462462"/>
          </a:xfrm>
          <a:prstGeom prst="triangle">
            <a:avLst>
              <a:gd name="adj" fmla="val 50000"/>
            </a:avLst>
          </a:prstGeom>
          <a:solidFill>
            <a:schemeClr val="accent1">
              <a:alpha val="45882"/>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98387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Arial" charset="0"/>
                <a:ea typeface="ＭＳ Ｐゴシック" charset="0"/>
                <a:cs typeface="ＭＳ Ｐゴシック" charset="0"/>
              </a:rPr>
              <a:t>Informed search</a:t>
            </a:r>
          </a:p>
        </p:txBody>
      </p:sp>
      <p:sp>
        <p:nvSpPr>
          <p:cNvPr id="36866" name="Content Placeholder 2"/>
          <p:cNvSpPr>
            <a:spLocks noGrp="1"/>
          </p:cNvSpPr>
          <p:nvPr>
            <p:ph idx="1"/>
          </p:nvPr>
        </p:nvSpPr>
        <p:spPr>
          <a:xfrm>
            <a:off x="457200" y="1676400"/>
            <a:ext cx="8229600" cy="4648200"/>
          </a:xfrm>
        </p:spPr>
        <p:txBody>
          <a:bodyPr>
            <a:noAutofit/>
          </a:bodyPr>
          <a:lstStyle/>
          <a:p>
            <a:pPr marL="0" indent="0">
              <a:buFontTx/>
              <a:buNone/>
            </a:pPr>
            <a:r>
              <a:rPr lang="en-US" sz="2800" dirty="0">
                <a:latin typeface="Arial" charset="0"/>
                <a:ea typeface="ＭＳ Ｐゴシック" charset="0"/>
                <a:cs typeface="ＭＳ Ｐゴシック" charset="0"/>
              </a:rPr>
              <a:t>Order </a:t>
            </a:r>
            <a:r>
              <a:rPr lang="en-US" sz="2800" dirty="0" err="1">
                <a:latin typeface="Arial" charset="0"/>
                <a:ea typeface="ＭＳ Ｐゴシック" charset="0"/>
                <a:cs typeface="ＭＳ Ｐゴシック" charset="0"/>
              </a:rPr>
              <a:t>to_visit</a:t>
            </a:r>
            <a:r>
              <a:rPr lang="en-US" sz="2800" dirty="0">
                <a:latin typeface="Arial" charset="0"/>
                <a:ea typeface="ＭＳ Ｐゴシック" charset="0"/>
                <a:cs typeface="ＭＳ Ｐゴシック" charset="0"/>
              </a:rPr>
              <a:t> based on some knowledge of the world that estimates how </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good</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 a state is</a:t>
            </a:r>
          </a:p>
          <a:p>
            <a:pPr lvl="1"/>
            <a:r>
              <a:rPr lang="en-US" sz="2400" i="1" dirty="0">
                <a:latin typeface="Arial" charset="0"/>
                <a:ea typeface="ＭＳ Ｐゴシック" charset="0"/>
              </a:rPr>
              <a:t>h(n)</a:t>
            </a:r>
            <a:r>
              <a:rPr lang="en-US" sz="2400" dirty="0">
                <a:latin typeface="Arial" charset="0"/>
                <a:ea typeface="ＭＳ Ｐゴシック" charset="0"/>
              </a:rPr>
              <a:t> is called an evaluation function</a:t>
            </a:r>
          </a:p>
          <a:p>
            <a:pPr marL="0" indent="0">
              <a:buFontTx/>
              <a:buNone/>
            </a:pPr>
            <a:endParaRPr lang="en-US" sz="2800" dirty="0">
              <a:latin typeface="Arial" charset="0"/>
              <a:ea typeface="ＭＳ Ｐゴシック" charset="0"/>
              <a:cs typeface="ＭＳ Ｐゴシック" charset="0"/>
            </a:endParaRPr>
          </a:p>
          <a:p>
            <a:pPr marL="0" indent="0">
              <a:buFontTx/>
              <a:buNone/>
            </a:pPr>
            <a:r>
              <a:rPr lang="en-US" sz="2800" b="1" dirty="0">
                <a:solidFill>
                  <a:srgbClr val="008000"/>
                </a:solidFill>
                <a:latin typeface="Arial" charset="0"/>
                <a:ea typeface="ＭＳ Ｐゴシック" charset="0"/>
                <a:cs typeface="ＭＳ Ｐゴシック" charset="0"/>
              </a:rPr>
              <a:t>Best-first search</a:t>
            </a:r>
          </a:p>
          <a:p>
            <a:pPr lvl="1"/>
            <a:r>
              <a:rPr lang="en-US" sz="2400" dirty="0">
                <a:latin typeface="Arial" charset="0"/>
                <a:ea typeface="ＭＳ Ｐゴシック" charset="0"/>
              </a:rPr>
              <a:t>rank </a:t>
            </a:r>
            <a:r>
              <a:rPr lang="en-US" sz="2400" dirty="0" err="1">
                <a:latin typeface="Arial" charset="0"/>
                <a:ea typeface="ＭＳ Ｐゴシック" charset="0"/>
              </a:rPr>
              <a:t>to_visit</a:t>
            </a:r>
            <a:r>
              <a:rPr lang="en-US" sz="2400" dirty="0">
                <a:latin typeface="Arial" charset="0"/>
                <a:ea typeface="ＭＳ Ｐゴシック" charset="0"/>
              </a:rPr>
              <a:t> based on </a:t>
            </a:r>
            <a:r>
              <a:rPr lang="en-US" sz="2400" i="1" dirty="0">
                <a:latin typeface="Arial" charset="0"/>
                <a:ea typeface="ＭＳ Ｐゴシック" charset="0"/>
              </a:rPr>
              <a:t>h(n)</a:t>
            </a:r>
            <a:endParaRPr lang="en-US" sz="2800" dirty="0">
              <a:latin typeface="Arial" charset="0"/>
              <a:ea typeface="ＭＳ Ｐゴシック" charset="0"/>
            </a:endParaRPr>
          </a:p>
          <a:p>
            <a:pPr lvl="1"/>
            <a:r>
              <a:rPr lang="en-US" sz="2400" dirty="0">
                <a:latin typeface="Arial" charset="0"/>
                <a:ea typeface="ＭＳ Ｐゴシック" charset="0"/>
              </a:rPr>
              <a:t>take the most desirable state in </a:t>
            </a:r>
            <a:r>
              <a:rPr lang="en-US" sz="2400" dirty="0" err="1">
                <a:latin typeface="Arial" charset="0"/>
                <a:ea typeface="ＭＳ Ｐゴシック" charset="0"/>
              </a:rPr>
              <a:t>to_visit</a:t>
            </a:r>
            <a:r>
              <a:rPr lang="en-US" sz="2400" dirty="0">
                <a:latin typeface="Arial" charset="0"/>
                <a:ea typeface="ＭＳ Ｐゴシック" charset="0"/>
              </a:rPr>
              <a:t> first</a:t>
            </a:r>
          </a:p>
          <a:p>
            <a:pPr lvl="1"/>
            <a:r>
              <a:rPr lang="en-US" sz="2400" dirty="0">
                <a:latin typeface="Arial" charset="0"/>
                <a:ea typeface="ＭＳ Ｐゴシック" charset="0"/>
              </a:rPr>
              <a:t>different approaches depending on how we define </a:t>
            </a:r>
            <a:r>
              <a:rPr lang="en-US" sz="2400" i="1" dirty="0">
                <a:latin typeface="Arial" charset="0"/>
                <a:ea typeface="ＭＳ Ｐゴシック" charset="0"/>
              </a:rPr>
              <a:t>h(n)</a:t>
            </a:r>
            <a:endParaRPr lang="en-US" sz="2000" i="1" dirty="0">
              <a:latin typeface="Arial" charset="0"/>
              <a:ea typeface="ＭＳ Ｐゴシック" charset="0"/>
            </a:endParaRPr>
          </a:p>
        </p:txBody>
      </p:sp>
    </p:spTree>
    <p:extLst>
      <p:ext uri="{BB962C8B-B14F-4D97-AF65-F5344CB8AC3E}">
        <p14:creationId xmlns:p14="http://schemas.microsoft.com/office/powerpoint/2010/main" val="6084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09600" y="-152400"/>
            <a:ext cx="7772400" cy="1143000"/>
          </a:xfrm>
        </p:spPr>
        <p:txBody>
          <a:bodyPr/>
          <a:lstStyle/>
          <a:p>
            <a:r>
              <a:rPr lang="en-US">
                <a:latin typeface="Arial" charset="0"/>
                <a:ea typeface="ＭＳ Ｐゴシック" charset="0"/>
                <a:cs typeface="ＭＳ Ｐゴシック" charset="0"/>
              </a:rPr>
              <a:t>Heuristic</a:t>
            </a:r>
          </a:p>
        </p:txBody>
      </p:sp>
      <p:sp>
        <p:nvSpPr>
          <p:cNvPr id="37891" name="Rectangle 3"/>
          <p:cNvSpPr>
            <a:spLocks noGrp="1" noChangeArrowheads="1"/>
          </p:cNvSpPr>
          <p:nvPr>
            <p:ph type="body" idx="1"/>
          </p:nvPr>
        </p:nvSpPr>
        <p:spPr>
          <a:xfrm>
            <a:off x="609600" y="1828800"/>
            <a:ext cx="8077200" cy="3581400"/>
          </a:xfrm>
        </p:spPr>
        <p:txBody>
          <a:bodyPr>
            <a:noAutofit/>
          </a:bodyPr>
          <a:lstStyle/>
          <a:p>
            <a:pPr>
              <a:lnSpc>
                <a:spcPct val="90000"/>
              </a:lnSpc>
              <a:buFontTx/>
              <a:buNone/>
            </a:pPr>
            <a:r>
              <a:rPr lang="en-US" sz="1800" b="1" dirty="0">
                <a:latin typeface="Arial" charset="0"/>
                <a:ea typeface="ＭＳ Ｐゴシック" charset="0"/>
                <a:cs typeface="ＭＳ Ｐゴシック" charset="0"/>
              </a:rPr>
              <a:t>Merriam-Webster's Online Dictionary</a:t>
            </a:r>
          </a:p>
          <a:p>
            <a:pPr lvl="1">
              <a:lnSpc>
                <a:spcPct val="90000"/>
              </a:lnSpc>
              <a:buFontTx/>
              <a:buNone/>
            </a:pPr>
            <a:r>
              <a:rPr lang="en-US" sz="2400" dirty="0">
                <a:latin typeface="Arial" charset="0"/>
                <a:ea typeface="ＭＳ Ｐゴシック" charset="0"/>
              </a:rPr>
              <a:t>Heuristic (pron. \</a:t>
            </a:r>
            <a:r>
              <a:rPr lang="en-US" sz="2400" dirty="0" err="1">
                <a:latin typeface="Arial" charset="0"/>
                <a:ea typeface="ＭＳ Ｐゴシック" charset="0"/>
              </a:rPr>
              <a:t>hy</a:t>
            </a:r>
            <a:r>
              <a:rPr lang="en-US" sz="2400" i="1" dirty="0" err="1">
                <a:latin typeface="Arial" charset="0"/>
                <a:ea typeface="ＭＳ Ｐゴシック" charset="0"/>
              </a:rPr>
              <a:t>u</a:t>
            </a:r>
            <a:r>
              <a:rPr lang="en-US" sz="2400" dirty="0">
                <a:latin typeface="Arial" charset="0"/>
                <a:ea typeface="ＭＳ Ｐゴシック" charset="0"/>
              </a:rPr>
              <a:t>-</a:t>
            </a:r>
            <a:r>
              <a:rPr lang="ja-JP" altLang="en-US" sz="2400" i="1" dirty="0">
                <a:latin typeface="Arial" charset="0"/>
                <a:ea typeface="ＭＳ Ｐゴシック" charset="0"/>
              </a:rPr>
              <a:t>’</a:t>
            </a:r>
            <a:r>
              <a:rPr lang="en-US" altLang="ja-JP" sz="2400" dirty="0" err="1">
                <a:latin typeface="Arial" charset="0"/>
                <a:ea typeface="ＭＳ Ｐゴシック" charset="0"/>
              </a:rPr>
              <a:t>ris-tik</a:t>
            </a:r>
            <a:r>
              <a:rPr lang="en-US" altLang="ja-JP" sz="2400" dirty="0">
                <a:latin typeface="Arial" charset="0"/>
                <a:ea typeface="ＭＳ Ｐゴシック" charset="0"/>
              </a:rPr>
              <a:t>\):  adj. [from Greek </a:t>
            </a:r>
            <a:r>
              <a:rPr lang="en-US" altLang="ja-JP" sz="2400" i="1" dirty="0" err="1">
                <a:latin typeface="Arial" charset="0"/>
                <a:ea typeface="ＭＳ Ｐゴシック" charset="0"/>
              </a:rPr>
              <a:t>heuriskein</a:t>
            </a:r>
            <a:r>
              <a:rPr lang="en-US" altLang="ja-JP" sz="2400" dirty="0">
                <a:latin typeface="Arial" charset="0"/>
                <a:ea typeface="ＭＳ Ｐゴシック" charset="0"/>
              </a:rPr>
              <a:t> to discover.] involving or serving as an aid to learning, discovery, or problem-solving by experimental and especially trial-and-error methods </a:t>
            </a:r>
            <a:endParaRPr lang="en-US" altLang="ja-JP" sz="1600" dirty="0">
              <a:latin typeface="Arial" charset="0"/>
              <a:ea typeface="ＭＳ Ｐゴシック" charset="0"/>
            </a:endParaRPr>
          </a:p>
          <a:p>
            <a:pPr>
              <a:lnSpc>
                <a:spcPct val="90000"/>
              </a:lnSpc>
              <a:buFontTx/>
              <a:buNone/>
            </a:pPr>
            <a:endParaRPr lang="en-US" sz="1800" b="1" dirty="0">
              <a:latin typeface="Arial" charset="0"/>
              <a:ea typeface="ＭＳ Ｐゴシック" charset="0"/>
              <a:cs typeface="ＭＳ Ｐゴシック" charset="0"/>
            </a:endParaRPr>
          </a:p>
          <a:p>
            <a:pPr>
              <a:lnSpc>
                <a:spcPct val="90000"/>
              </a:lnSpc>
              <a:buFontTx/>
              <a:buNone/>
            </a:pPr>
            <a:r>
              <a:rPr lang="en-US" sz="1800" b="1" dirty="0">
                <a:latin typeface="Arial" charset="0"/>
                <a:ea typeface="ＭＳ Ｐゴシック" charset="0"/>
                <a:cs typeface="ＭＳ Ｐゴシック" charset="0"/>
              </a:rPr>
              <a:t>The Free On-line Dictionary of Computing (2/19/13) </a:t>
            </a:r>
            <a:endParaRPr lang="en-US" sz="1800" dirty="0">
              <a:latin typeface="Arial" charset="0"/>
              <a:ea typeface="ＭＳ Ｐゴシック" charset="0"/>
              <a:cs typeface="ＭＳ Ｐゴシック" charset="0"/>
            </a:endParaRPr>
          </a:p>
          <a:p>
            <a:pPr lvl="1">
              <a:lnSpc>
                <a:spcPct val="90000"/>
              </a:lnSpc>
              <a:buFontTx/>
              <a:buNone/>
            </a:pPr>
            <a:r>
              <a:rPr lang="en-US" sz="2400" dirty="0">
                <a:latin typeface="Arial" charset="0"/>
                <a:ea typeface="ＭＳ Ｐゴシック" charset="0"/>
              </a:rPr>
              <a:t>heuristic  1. Of or relating to a usually speculative formulation serving as a guide in the investigation or solution of a problem: "The historian discovers the past by the judicious use of such a heuristic device as the 'ideal type'" (Karl J. </a:t>
            </a:r>
            <a:r>
              <a:rPr lang="en-US" sz="2400" dirty="0" err="1">
                <a:latin typeface="Arial" charset="0"/>
                <a:ea typeface="ＭＳ Ｐゴシック" charset="0"/>
              </a:rPr>
              <a:t>Weintraub</a:t>
            </a:r>
            <a:r>
              <a:rPr lang="en-US" sz="2400" dirty="0">
                <a:latin typeface="Arial" charset="0"/>
                <a:ea typeface="ＭＳ Ｐゴシック" charset="0"/>
              </a:rPr>
              <a:t>).</a:t>
            </a:r>
            <a:endParaRPr lang="en-US" sz="1600" dirty="0">
              <a:latin typeface="Arial" charset="0"/>
              <a:ea typeface="ＭＳ Ｐゴシック" charset="0"/>
            </a:endParaRPr>
          </a:p>
        </p:txBody>
      </p:sp>
    </p:spTree>
    <p:extLst>
      <p:ext uri="{BB962C8B-B14F-4D97-AF65-F5344CB8AC3E}">
        <p14:creationId xmlns:p14="http://schemas.microsoft.com/office/powerpoint/2010/main" val="733920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Arial" charset="0"/>
                <a:ea typeface="ＭＳ Ｐゴシック" charset="0"/>
                <a:cs typeface="ＭＳ Ｐゴシック" charset="0"/>
              </a:rPr>
              <a:t>Heuristic function: </a:t>
            </a:r>
            <a:r>
              <a:rPr lang="en-US" i="1">
                <a:latin typeface="Arial" charset="0"/>
                <a:ea typeface="ＭＳ Ｐゴシック" charset="0"/>
                <a:cs typeface="ＭＳ Ｐゴシック" charset="0"/>
              </a:rPr>
              <a:t>h(n)</a:t>
            </a:r>
          </a:p>
        </p:txBody>
      </p:sp>
      <p:sp>
        <p:nvSpPr>
          <p:cNvPr id="3" name="Content Placeholder 2"/>
          <p:cNvSpPr>
            <a:spLocks noGrp="1"/>
          </p:cNvSpPr>
          <p:nvPr>
            <p:ph idx="1"/>
          </p:nvPr>
        </p:nvSpPr>
        <p:spPr>
          <a:xfrm>
            <a:off x="304800" y="1600200"/>
            <a:ext cx="8229600" cy="5135562"/>
          </a:xfrm>
        </p:spPr>
        <p:txBody>
          <a:bodyPr/>
          <a:lstStyle/>
          <a:p>
            <a:pPr marL="0" indent="0">
              <a:buFontTx/>
              <a:buNone/>
            </a:pPr>
            <a:r>
              <a:rPr lang="en-US" sz="2400" dirty="0">
                <a:latin typeface="Arial" charset="0"/>
                <a:ea typeface="ＭＳ Ｐゴシック" charset="0"/>
                <a:cs typeface="ＭＳ Ｐゴシック" charset="0"/>
              </a:rPr>
              <a:t>An estimate of how close the node is to a goal</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Uses domain-specific knowledge!</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Examples</a:t>
            </a:r>
          </a:p>
          <a:p>
            <a:pPr lvl="1"/>
            <a:r>
              <a:rPr lang="en-US" sz="2000" dirty="0">
                <a:solidFill>
                  <a:srgbClr val="FF0000"/>
                </a:solidFill>
                <a:latin typeface="Arial" charset="0"/>
                <a:ea typeface="ＭＳ Ｐゴシック" charset="0"/>
              </a:rPr>
              <a:t>Map path finding?</a:t>
            </a:r>
          </a:p>
          <a:p>
            <a:pPr lvl="2"/>
            <a:r>
              <a:rPr lang="en-US" sz="1800" dirty="0">
                <a:latin typeface="Arial" charset="0"/>
                <a:ea typeface="ＭＳ Ｐゴシック" charset="0"/>
              </a:rPr>
              <a:t>straight-line distance from the node to the goal (</a:t>
            </a:r>
            <a:r>
              <a:rPr lang="ja-JP" altLang="en-US" sz="1800" dirty="0">
                <a:latin typeface="Arial" charset="0"/>
                <a:ea typeface="ＭＳ Ｐゴシック" charset="0"/>
              </a:rPr>
              <a:t>“</a:t>
            </a:r>
            <a:r>
              <a:rPr lang="en-US" altLang="ja-JP" sz="1800" dirty="0">
                <a:latin typeface="Arial" charset="0"/>
                <a:ea typeface="ＭＳ Ｐゴシック" charset="0"/>
              </a:rPr>
              <a:t>as the crow flies</a:t>
            </a:r>
            <a:r>
              <a:rPr lang="ja-JP" altLang="en-US" sz="1800" dirty="0">
                <a:latin typeface="Arial" charset="0"/>
                <a:ea typeface="ＭＳ Ｐゴシック" charset="0"/>
              </a:rPr>
              <a:t>”</a:t>
            </a:r>
            <a:r>
              <a:rPr lang="en-US" altLang="ja-JP" sz="1800" dirty="0">
                <a:latin typeface="Arial" charset="0"/>
                <a:ea typeface="ＭＳ Ｐゴシック" charset="0"/>
              </a:rPr>
              <a:t>)</a:t>
            </a:r>
          </a:p>
          <a:p>
            <a:pPr lvl="1"/>
            <a:r>
              <a:rPr lang="en-US" sz="2000" dirty="0">
                <a:solidFill>
                  <a:srgbClr val="FF0000"/>
                </a:solidFill>
                <a:latin typeface="Arial" charset="0"/>
                <a:ea typeface="ＭＳ Ｐゴシック" charset="0"/>
              </a:rPr>
              <a:t>8-puzzle?</a:t>
            </a:r>
          </a:p>
          <a:p>
            <a:pPr lvl="2"/>
            <a:r>
              <a:rPr lang="en-US" sz="1800" dirty="0">
                <a:latin typeface="Arial" charset="0"/>
                <a:ea typeface="ＭＳ Ｐゴシック" charset="0"/>
              </a:rPr>
              <a:t>how many tiles are out of place</a:t>
            </a:r>
          </a:p>
          <a:p>
            <a:pPr lvl="2"/>
            <a:r>
              <a:rPr lang="en-US" sz="1800" dirty="0">
                <a:latin typeface="Arial" charset="0"/>
                <a:ea typeface="ＭＳ Ｐゴシック" charset="0"/>
              </a:rPr>
              <a:t>sum of the “distances” of the out of place tiles</a:t>
            </a:r>
          </a:p>
          <a:p>
            <a:pPr lvl="1"/>
            <a:r>
              <a:rPr lang="en-US" sz="2000" dirty="0">
                <a:solidFill>
                  <a:srgbClr val="FF0000"/>
                </a:solidFill>
                <a:latin typeface="Arial" charset="0"/>
                <a:ea typeface="ＭＳ Ｐゴシック" charset="0"/>
              </a:rPr>
              <a:t>Foxes and Chickens?</a:t>
            </a:r>
          </a:p>
          <a:p>
            <a:pPr lvl="2"/>
            <a:r>
              <a:rPr lang="en-US" sz="1800" dirty="0">
                <a:latin typeface="Arial" charset="0"/>
                <a:ea typeface="ＭＳ Ｐゴシック" charset="0"/>
              </a:rPr>
              <a:t>number of animals on the final bank</a:t>
            </a:r>
          </a:p>
        </p:txBody>
      </p:sp>
    </p:spTree>
    <p:extLst>
      <p:ext uri="{BB962C8B-B14F-4D97-AF65-F5344CB8AC3E}">
        <p14:creationId xmlns:p14="http://schemas.microsoft.com/office/powerpoint/2010/main" val="6852636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8" name="TextBox 7"/>
          <p:cNvSpPr txBox="1"/>
          <p:nvPr/>
        </p:nvSpPr>
        <p:spPr>
          <a:xfrm>
            <a:off x="2514600" y="3382406"/>
            <a:ext cx="3286401" cy="523220"/>
          </a:xfrm>
          <a:prstGeom prst="rect">
            <a:avLst/>
          </a:prstGeom>
          <a:noFill/>
        </p:spPr>
        <p:txBody>
          <a:bodyPr wrap="none" rtlCol="0">
            <a:spAutoFit/>
          </a:bodyPr>
          <a:lstStyle/>
          <a:p>
            <a:r>
              <a:rPr lang="en-US" sz="2800" dirty="0">
                <a:solidFill>
                  <a:srgbClr val="FF0000"/>
                </a:solidFill>
              </a:rPr>
              <a:t>Which state is better?</a:t>
            </a:r>
          </a:p>
        </p:txBody>
      </p:sp>
      <p:graphicFrame>
        <p:nvGraphicFramePr>
          <p:cNvPr id="9" name="Table 8"/>
          <p:cNvGraphicFramePr>
            <a:graphicFrameLocks noGrp="1"/>
          </p:cNvGraphicFramePr>
          <p:nvPr/>
        </p:nvGraphicFramePr>
        <p:xfrm>
          <a:off x="755371" y="3429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755371" y="473964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nvGraphicFramePr>
        <p:xfrm>
          <a:off x="762000" y="2057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6629400" y="2917686"/>
          <a:ext cx="1219200" cy="118872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0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0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0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6839206" y="4228846"/>
            <a:ext cx="764227" cy="369332"/>
          </a:xfrm>
          <a:prstGeom prst="rect">
            <a:avLst/>
          </a:prstGeom>
          <a:noFill/>
        </p:spPr>
        <p:txBody>
          <a:bodyPr wrap="none" rtlCol="0">
            <a:spAutoFit/>
          </a:bodyPr>
          <a:lstStyle/>
          <a:p>
            <a:r>
              <a:rPr lang="en-US" dirty="0"/>
              <a:t>GOAL</a:t>
            </a:r>
          </a:p>
        </p:txBody>
      </p:sp>
      <p:sp>
        <p:nvSpPr>
          <p:cNvPr id="14" name="Rectangle 13"/>
          <p:cNvSpPr/>
          <p:nvPr/>
        </p:nvSpPr>
        <p:spPr>
          <a:xfrm>
            <a:off x="6553200" y="2819400"/>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6826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6" name="TextBox 5"/>
          <p:cNvSpPr txBox="1"/>
          <p:nvPr/>
        </p:nvSpPr>
        <p:spPr>
          <a:xfrm>
            <a:off x="1828800" y="5183194"/>
            <a:ext cx="5566548" cy="584776"/>
          </a:xfrm>
          <a:prstGeom prst="rect">
            <a:avLst/>
          </a:prstGeom>
          <a:noFill/>
        </p:spPr>
        <p:txBody>
          <a:bodyPr wrap="none" rtlCol="0">
            <a:spAutoFit/>
          </a:bodyPr>
          <a:lstStyle/>
          <a:p>
            <a:r>
              <a:rPr lang="en-US" sz="3200" dirty="0">
                <a:solidFill>
                  <a:srgbClr val="FF0000"/>
                </a:solidFill>
              </a:rPr>
              <a:t>How many tiles are out of place?</a:t>
            </a:r>
          </a:p>
        </p:txBody>
      </p:sp>
      <p:graphicFrame>
        <p:nvGraphicFramePr>
          <p:cNvPr id="7" name="Table 6">
            <a:extLst>
              <a:ext uri="{FF2B5EF4-FFF2-40B4-BE49-F238E27FC236}">
                <a16:creationId xmlns:a16="http://schemas.microsoft.com/office/drawing/2014/main" id="{7EBE4770-DB7B-E449-93C8-AA1324A3F3D9}"/>
              </a:ext>
            </a:extLst>
          </p:cNvPr>
          <p:cNvGraphicFramePr>
            <a:graphicFrameLocks noGrp="1"/>
          </p:cNvGraphicFramePr>
          <p:nvPr/>
        </p:nvGraphicFramePr>
        <p:xfrm>
          <a:off x="2514600" y="2502145"/>
          <a:ext cx="1384851" cy="1371600"/>
        </p:xfrm>
        <a:graphic>
          <a:graphicData uri="http://schemas.openxmlformats.org/drawingml/2006/table">
            <a:tbl>
              <a:tblPr>
                <a:tableStyleId>{5C22544A-7EE6-4342-B048-85BDC9FD1C3A}</a:tableStyleId>
              </a:tblPr>
              <a:tblGrid>
                <a:gridCol w="461617">
                  <a:extLst>
                    <a:ext uri="{9D8B030D-6E8A-4147-A177-3AD203B41FA5}">
                      <a16:colId xmlns:a16="http://schemas.microsoft.com/office/drawing/2014/main" val="20000"/>
                    </a:ext>
                  </a:extLst>
                </a:gridCol>
                <a:gridCol w="461617">
                  <a:extLst>
                    <a:ext uri="{9D8B030D-6E8A-4147-A177-3AD203B41FA5}">
                      <a16:colId xmlns:a16="http://schemas.microsoft.com/office/drawing/2014/main" val="20001"/>
                    </a:ext>
                  </a:extLst>
                </a:gridCol>
                <a:gridCol w="461617">
                  <a:extLst>
                    <a:ext uri="{9D8B030D-6E8A-4147-A177-3AD203B41FA5}">
                      <a16:colId xmlns:a16="http://schemas.microsoft.com/office/drawing/2014/main" val="20002"/>
                    </a:ext>
                  </a:extLst>
                </a:gridCol>
              </a:tblGrid>
              <a:tr h="279400">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9" name="Table 8">
            <a:extLst>
              <a:ext uri="{FF2B5EF4-FFF2-40B4-BE49-F238E27FC236}">
                <a16:creationId xmlns:a16="http://schemas.microsoft.com/office/drawing/2014/main" id="{906EBD14-1A5A-954C-99C3-BD0C829B6E70}"/>
              </a:ext>
            </a:extLst>
          </p:cNvPr>
          <p:cNvGraphicFramePr>
            <a:graphicFrameLocks noGrp="1"/>
          </p:cNvGraphicFramePr>
          <p:nvPr/>
        </p:nvGraphicFramePr>
        <p:xfrm>
          <a:off x="5181600" y="2508771"/>
          <a:ext cx="1219200" cy="137160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93587BDD-0048-6443-BE55-80451B716096}"/>
              </a:ext>
            </a:extLst>
          </p:cNvPr>
          <p:cNvSpPr txBox="1"/>
          <p:nvPr/>
        </p:nvSpPr>
        <p:spPr>
          <a:xfrm>
            <a:off x="5359157" y="4038600"/>
            <a:ext cx="813043" cy="461665"/>
          </a:xfrm>
          <a:prstGeom prst="rect">
            <a:avLst/>
          </a:prstGeom>
          <a:noFill/>
        </p:spPr>
        <p:txBody>
          <a:bodyPr wrap="none" rtlCol="0">
            <a:spAutoFit/>
          </a:bodyPr>
          <a:lstStyle/>
          <a:p>
            <a:r>
              <a:rPr lang="en-US" sz="2400" dirty="0"/>
              <a:t>Goal</a:t>
            </a:r>
          </a:p>
        </p:txBody>
      </p:sp>
    </p:spTree>
    <p:extLst>
      <p:ext uri="{BB962C8B-B14F-4D97-AF65-F5344CB8AC3E}">
        <p14:creationId xmlns:p14="http://schemas.microsoft.com/office/powerpoint/2010/main" val="3220464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graphicFrame>
        <p:nvGraphicFramePr>
          <p:cNvPr id="7" name="Table 6">
            <a:extLst>
              <a:ext uri="{FF2B5EF4-FFF2-40B4-BE49-F238E27FC236}">
                <a16:creationId xmlns:a16="http://schemas.microsoft.com/office/drawing/2014/main" id="{7EBE4770-DB7B-E449-93C8-AA1324A3F3D9}"/>
              </a:ext>
            </a:extLst>
          </p:cNvPr>
          <p:cNvGraphicFramePr>
            <a:graphicFrameLocks noGrp="1"/>
          </p:cNvGraphicFramePr>
          <p:nvPr/>
        </p:nvGraphicFramePr>
        <p:xfrm>
          <a:off x="2514600" y="2502145"/>
          <a:ext cx="1358526" cy="1371600"/>
        </p:xfrm>
        <a:graphic>
          <a:graphicData uri="http://schemas.openxmlformats.org/drawingml/2006/table">
            <a:tbl>
              <a:tblPr>
                <a:tableStyleId>{5C22544A-7EE6-4342-B048-85BDC9FD1C3A}</a:tableStyleId>
              </a:tblPr>
              <a:tblGrid>
                <a:gridCol w="435292">
                  <a:extLst>
                    <a:ext uri="{9D8B030D-6E8A-4147-A177-3AD203B41FA5}">
                      <a16:colId xmlns:a16="http://schemas.microsoft.com/office/drawing/2014/main" val="20000"/>
                    </a:ext>
                  </a:extLst>
                </a:gridCol>
                <a:gridCol w="461617">
                  <a:extLst>
                    <a:ext uri="{9D8B030D-6E8A-4147-A177-3AD203B41FA5}">
                      <a16:colId xmlns:a16="http://schemas.microsoft.com/office/drawing/2014/main" val="20001"/>
                    </a:ext>
                  </a:extLst>
                </a:gridCol>
                <a:gridCol w="461617">
                  <a:extLst>
                    <a:ext uri="{9D8B030D-6E8A-4147-A177-3AD203B41FA5}">
                      <a16:colId xmlns:a16="http://schemas.microsoft.com/office/drawing/2014/main" val="20002"/>
                    </a:ext>
                  </a:extLst>
                </a:gridCol>
              </a:tblGrid>
              <a:tr h="279400">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9" name="Table 8">
            <a:extLst>
              <a:ext uri="{FF2B5EF4-FFF2-40B4-BE49-F238E27FC236}">
                <a16:creationId xmlns:a16="http://schemas.microsoft.com/office/drawing/2014/main" id="{906EBD14-1A5A-954C-99C3-BD0C829B6E70}"/>
              </a:ext>
            </a:extLst>
          </p:cNvPr>
          <p:cNvGraphicFramePr>
            <a:graphicFrameLocks noGrp="1"/>
          </p:cNvGraphicFramePr>
          <p:nvPr/>
        </p:nvGraphicFramePr>
        <p:xfrm>
          <a:off x="5181600" y="2508771"/>
          <a:ext cx="1219200" cy="137160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Rounded Rectangle 12">
            <a:extLst>
              <a:ext uri="{FF2B5EF4-FFF2-40B4-BE49-F238E27FC236}">
                <a16:creationId xmlns:a16="http://schemas.microsoft.com/office/drawing/2014/main" id="{FE68B4C6-A017-A84E-A0D7-85FCB031A978}"/>
              </a:ext>
            </a:extLst>
          </p:cNvPr>
          <p:cNvSpPr/>
          <p:nvPr/>
        </p:nvSpPr>
        <p:spPr>
          <a:xfrm>
            <a:off x="2514600" y="25584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8250B152-0F27-2845-B243-2366C3CBCDBA}"/>
              </a:ext>
            </a:extLst>
          </p:cNvPr>
          <p:cNvSpPr/>
          <p:nvPr/>
        </p:nvSpPr>
        <p:spPr>
          <a:xfrm>
            <a:off x="2514600" y="30156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421F20E3-3638-8A41-99C8-A02DA021F91B}"/>
              </a:ext>
            </a:extLst>
          </p:cNvPr>
          <p:cNvSpPr/>
          <p:nvPr/>
        </p:nvSpPr>
        <p:spPr>
          <a:xfrm>
            <a:off x="2971800" y="34728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91B70FB3-830C-8F41-B5A3-5F91AC2768BA}"/>
              </a:ext>
            </a:extLst>
          </p:cNvPr>
          <p:cNvSpPr/>
          <p:nvPr/>
        </p:nvSpPr>
        <p:spPr>
          <a:xfrm>
            <a:off x="2971800" y="30156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2A6151A1-0339-9E4C-8C4C-ADB5902C386F}"/>
              </a:ext>
            </a:extLst>
          </p:cNvPr>
          <p:cNvSpPr/>
          <p:nvPr/>
        </p:nvSpPr>
        <p:spPr>
          <a:xfrm>
            <a:off x="2971800" y="25584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E632E45-7C3E-2B41-A2CD-A60524E8AA42}"/>
              </a:ext>
            </a:extLst>
          </p:cNvPr>
          <p:cNvSpPr txBox="1"/>
          <p:nvPr/>
        </p:nvSpPr>
        <p:spPr>
          <a:xfrm>
            <a:off x="3733800" y="5211794"/>
            <a:ext cx="495999" cy="769441"/>
          </a:xfrm>
          <a:prstGeom prst="rect">
            <a:avLst/>
          </a:prstGeom>
          <a:noFill/>
        </p:spPr>
        <p:txBody>
          <a:bodyPr wrap="none" rtlCol="0">
            <a:spAutoFit/>
          </a:bodyPr>
          <a:lstStyle/>
          <a:p>
            <a:r>
              <a:rPr lang="en-US" sz="4400" dirty="0">
                <a:solidFill>
                  <a:srgbClr val="0000FF"/>
                </a:solidFill>
              </a:rPr>
              <a:t>5</a:t>
            </a:r>
          </a:p>
        </p:txBody>
      </p:sp>
      <p:sp>
        <p:nvSpPr>
          <p:cNvPr id="3" name="TextBox 2">
            <a:extLst>
              <a:ext uri="{FF2B5EF4-FFF2-40B4-BE49-F238E27FC236}">
                <a16:creationId xmlns:a16="http://schemas.microsoft.com/office/drawing/2014/main" id="{7F4B110D-ABB9-D145-8776-B3F718764B74}"/>
              </a:ext>
            </a:extLst>
          </p:cNvPr>
          <p:cNvSpPr txBox="1"/>
          <p:nvPr/>
        </p:nvSpPr>
        <p:spPr>
          <a:xfrm>
            <a:off x="5359157" y="4038600"/>
            <a:ext cx="813043" cy="461665"/>
          </a:xfrm>
          <a:prstGeom prst="rect">
            <a:avLst/>
          </a:prstGeom>
          <a:noFill/>
        </p:spPr>
        <p:txBody>
          <a:bodyPr wrap="none" rtlCol="0">
            <a:spAutoFit/>
          </a:bodyPr>
          <a:lstStyle/>
          <a:p>
            <a:r>
              <a:rPr lang="en-US" sz="2400" dirty="0"/>
              <a:t>Goal</a:t>
            </a:r>
          </a:p>
        </p:txBody>
      </p:sp>
    </p:spTree>
    <p:extLst>
      <p:ext uri="{BB962C8B-B14F-4D97-AF65-F5344CB8AC3E}">
        <p14:creationId xmlns:p14="http://schemas.microsoft.com/office/powerpoint/2010/main" val="81580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6" name="TextBox 5"/>
          <p:cNvSpPr txBox="1"/>
          <p:nvPr/>
        </p:nvSpPr>
        <p:spPr>
          <a:xfrm>
            <a:off x="1828800" y="5183194"/>
            <a:ext cx="5791200" cy="1077218"/>
          </a:xfrm>
          <a:prstGeom prst="rect">
            <a:avLst/>
          </a:prstGeom>
          <a:noFill/>
        </p:spPr>
        <p:txBody>
          <a:bodyPr wrap="square" rtlCol="0">
            <a:spAutoFit/>
          </a:bodyPr>
          <a:lstStyle/>
          <a:p>
            <a:r>
              <a:rPr lang="en-US" sz="3200" dirty="0">
                <a:solidFill>
                  <a:srgbClr val="FF0000"/>
                </a:solidFill>
              </a:rPr>
              <a:t>What is the “distance” of the tiles that are out of place?</a:t>
            </a:r>
          </a:p>
        </p:txBody>
      </p:sp>
      <p:graphicFrame>
        <p:nvGraphicFramePr>
          <p:cNvPr id="7" name="Table 6">
            <a:extLst>
              <a:ext uri="{FF2B5EF4-FFF2-40B4-BE49-F238E27FC236}">
                <a16:creationId xmlns:a16="http://schemas.microsoft.com/office/drawing/2014/main" id="{FF5C57BD-E6FD-0747-BF90-2D642C10FEBD}"/>
              </a:ext>
            </a:extLst>
          </p:cNvPr>
          <p:cNvGraphicFramePr>
            <a:graphicFrameLocks noGrp="1"/>
          </p:cNvGraphicFramePr>
          <p:nvPr/>
        </p:nvGraphicFramePr>
        <p:xfrm>
          <a:off x="2514600" y="2502145"/>
          <a:ext cx="1358526" cy="1371600"/>
        </p:xfrm>
        <a:graphic>
          <a:graphicData uri="http://schemas.openxmlformats.org/drawingml/2006/table">
            <a:tbl>
              <a:tblPr>
                <a:tableStyleId>{5C22544A-7EE6-4342-B048-85BDC9FD1C3A}</a:tableStyleId>
              </a:tblPr>
              <a:tblGrid>
                <a:gridCol w="435292">
                  <a:extLst>
                    <a:ext uri="{9D8B030D-6E8A-4147-A177-3AD203B41FA5}">
                      <a16:colId xmlns:a16="http://schemas.microsoft.com/office/drawing/2014/main" val="20000"/>
                    </a:ext>
                  </a:extLst>
                </a:gridCol>
                <a:gridCol w="461617">
                  <a:extLst>
                    <a:ext uri="{9D8B030D-6E8A-4147-A177-3AD203B41FA5}">
                      <a16:colId xmlns:a16="http://schemas.microsoft.com/office/drawing/2014/main" val="20001"/>
                    </a:ext>
                  </a:extLst>
                </a:gridCol>
                <a:gridCol w="461617">
                  <a:extLst>
                    <a:ext uri="{9D8B030D-6E8A-4147-A177-3AD203B41FA5}">
                      <a16:colId xmlns:a16="http://schemas.microsoft.com/office/drawing/2014/main" val="20002"/>
                    </a:ext>
                  </a:extLst>
                </a:gridCol>
              </a:tblGrid>
              <a:tr h="279400">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8" name="Table 7">
            <a:extLst>
              <a:ext uri="{FF2B5EF4-FFF2-40B4-BE49-F238E27FC236}">
                <a16:creationId xmlns:a16="http://schemas.microsoft.com/office/drawing/2014/main" id="{F1A5B3A5-1FA5-3749-8FF2-EE05DA54AAEB}"/>
              </a:ext>
            </a:extLst>
          </p:cNvPr>
          <p:cNvGraphicFramePr>
            <a:graphicFrameLocks noGrp="1"/>
          </p:cNvGraphicFramePr>
          <p:nvPr/>
        </p:nvGraphicFramePr>
        <p:xfrm>
          <a:off x="5181600" y="2508771"/>
          <a:ext cx="1219200" cy="137160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TextBox 13">
            <a:extLst>
              <a:ext uri="{FF2B5EF4-FFF2-40B4-BE49-F238E27FC236}">
                <a16:creationId xmlns:a16="http://schemas.microsoft.com/office/drawing/2014/main" id="{FB372FBF-1C67-6D41-A966-E580C565C5B0}"/>
              </a:ext>
            </a:extLst>
          </p:cNvPr>
          <p:cNvSpPr txBox="1"/>
          <p:nvPr/>
        </p:nvSpPr>
        <p:spPr>
          <a:xfrm>
            <a:off x="5359157" y="4038600"/>
            <a:ext cx="813043" cy="461665"/>
          </a:xfrm>
          <a:prstGeom prst="rect">
            <a:avLst/>
          </a:prstGeom>
          <a:noFill/>
        </p:spPr>
        <p:txBody>
          <a:bodyPr wrap="none" rtlCol="0">
            <a:spAutoFit/>
          </a:bodyPr>
          <a:lstStyle/>
          <a:p>
            <a:r>
              <a:rPr lang="en-US" sz="2400" dirty="0"/>
              <a:t>Goal</a:t>
            </a:r>
          </a:p>
        </p:txBody>
      </p:sp>
    </p:spTree>
    <p:extLst>
      <p:ext uri="{BB962C8B-B14F-4D97-AF65-F5344CB8AC3E}">
        <p14:creationId xmlns:p14="http://schemas.microsoft.com/office/powerpoint/2010/main" val="541156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graphicFrame>
        <p:nvGraphicFramePr>
          <p:cNvPr id="7" name="Table 6">
            <a:extLst>
              <a:ext uri="{FF2B5EF4-FFF2-40B4-BE49-F238E27FC236}">
                <a16:creationId xmlns:a16="http://schemas.microsoft.com/office/drawing/2014/main" id="{FF5C57BD-E6FD-0747-BF90-2D642C10FEBD}"/>
              </a:ext>
            </a:extLst>
          </p:cNvPr>
          <p:cNvGraphicFramePr>
            <a:graphicFrameLocks noGrp="1"/>
          </p:cNvGraphicFramePr>
          <p:nvPr/>
        </p:nvGraphicFramePr>
        <p:xfrm>
          <a:off x="2514600" y="2502145"/>
          <a:ext cx="1358526" cy="1371600"/>
        </p:xfrm>
        <a:graphic>
          <a:graphicData uri="http://schemas.openxmlformats.org/drawingml/2006/table">
            <a:tbl>
              <a:tblPr>
                <a:tableStyleId>{5C22544A-7EE6-4342-B048-85BDC9FD1C3A}</a:tableStyleId>
              </a:tblPr>
              <a:tblGrid>
                <a:gridCol w="435292">
                  <a:extLst>
                    <a:ext uri="{9D8B030D-6E8A-4147-A177-3AD203B41FA5}">
                      <a16:colId xmlns:a16="http://schemas.microsoft.com/office/drawing/2014/main" val="20000"/>
                    </a:ext>
                  </a:extLst>
                </a:gridCol>
                <a:gridCol w="461617">
                  <a:extLst>
                    <a:ext uri="{9D8B030D-6E8A-4147-A177-3AD203B41FA5}">
                      <a16:colId xmlns:a16="http://schemas.microsoft.com/office/drawing/2014/main" val="20001"/>
                    </a:ext>
                  </a:extLst>
                </a:gridCol>
                <a:gridCol w="461617">
                  <a:extLst>
                    <a:ext uri="{9D8B030D-6E8A-4147-A177-3AD203B41FA5}">
                      <a16:colId xmlns:a16="http://schemas.microsoft.com/office/drawing/2014/main" val="20002"/>
                    </a:ext>
                  </a:extLst>
                </a:gridCol>
              </a:tblGrid>
              <a:tr h="279400">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8" name="Table 7">
            <a:extLst>
              <a:ext uri="{FF2B5EF4-FFF2-40B4-BE49-F238E27FC236}">
                <a16:creationId xmlns:a16="http://schemas.microsoft.com/office/drawing/2014/main" id="{F1A5B3A5-1FA5-3749-8FF2-EE05DA54AAEB}"/>
              </a:ext>
            </a:extLst>
          </p:cNvPr>
          <p:cNvGraphicFramePr>
            <a:graphicFrameLocks noGrp="1"/>
          </p:cNvGraphicFramePr>
          <p:nvPr/>
        </p:nvGraphicFramePr>
        <p:xfrm>
          <a:off x="5181600" y="2508771"/>
          <a:ext cx="1219200" cy="137160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4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4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4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Rounded Rectangle 8">
            <a:extLst>
              <a:ext uri="{FF2B5EF4-FFF2-40B4-BE49-F238E27FC236}">
                <a16:creationId xmlns:a16="http://schemas.microsoft.com/office/drawing/2014/main" id="{CEEF407B-1D93-8B4F-83E8-3EB84E17C5C6}"/>
              </a:ext>
            </a:extLst>
          </p:cNvPr>
          <p:cNvSpPr/>
          <p:nvPr/>
        </p:nvSpPr>
        <p:spPr>
          <a:xfrm>
            <a:off x="2514600" y="25584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05E54713-E3D5-7247-8B01-F5B40E2DE9C7}"/>
              </a:ext>
            </a:extLst>
          </p:cNvPr>
          <p:cNvSpPr/>
          <p:nvPr/>
        </p:nvSpPr>
        <p:spPr>
          <a:xfrm>
            <a:off x="2514600" y="30156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23EB0D18-F8D2-0C49-93C0-2263F173BF57}"/>
              </a:ext>
            </a:extLst>
          </p:cNvPr>
          <p:cNvSpPr/>
          <p:nvPr/>
        </p:nvSpPr>
        <p:spPr>
          <a:xfrm>
            <a:off x="2971800" y="34728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70886D8D-E58E-1140-A746-ABB12F309E6D}"/>
              </a:ext>
            </a:extLst>
          </p:cNvPr>
          <p:cNvSpPr/>
          <p:nvPr/>
        </p:nvSpPr>
        <p:spPr>
          <a:xfrm>
            <a:off x="2971800" y="30156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51017AC9-86EA-5E44-9AA0-EF932FF7189B}"/>
              </a:ext>
            </a:extLst>
          </p:cNvPr>
          <p:cNvSpPr/>
          <p:nvPr/>
        </p:nvSpPr>
        <p:spPr>
          <a:xfrm>
            <a:off x="2971800" y="2558467"/>
            <a:ext cx="381000" cy="413333"/>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B372FBF-1C67-6D41-A966-E580C565C5B0}"/>
              </a:ext>
            </a:extLst>
          </p:cNvPr>
          <p:cNvSpPr txBox="1"/>
          <p:nvPr/>
        </p:nvSpPr>
        <p:spPr>
          <a:xfrm>
            <a:off x="5359157" y="4038600"/>
            <a:ext cx="813043" cy="461665"/>
          </a:xfrm>
          <a:prstGeom prst="rect">
            <a:avLst/>
          </a:prstGeom>
          <a:noFill/>
        </p:spPr>
        <p:txBody>
          <a:bodyPr wrap="none" rtlCol="0">
            <a:spAutoFit/>
          </a:bodyPr>
          <a:lstStyle/>
          <a:p>
            <a:r>
              <a:rPr lang="en-US" sz="2400" dirty="0"/>
              <a:t>Goal</a:t>
            </a:r>
          </a:p>
        </p:txBody>
      </p:sp>
      <p:sp>
        <p:nvSpPr>
          <p:cNvPr id="16" name="TextBox 15">
            <a:extLst>
              <a:ext uri="{FF2B5EF4-FFF2-40B4-BE49-F238E27FC236}">
                <a16:creationId xmlns:a16="http://schemas.microsoft.com/office/drawing/2014/main" id="{8997313C-F062-2849-A8D0-5550F6925360}"/>
              </a:ext>
            </a:extLst>
          </p:cNvPr>
          <p:cNvSpPr txBox="1"/>
          <p:nvPr/>
        </p:nvSpPr>
        <p:spPr>
          <a:xfrm>
            <a:off x="3193170" y="3657600"/>
            <a:ext cx="312030" cy="369332"/>
          </a:xfrm>
          <a:prstGeom prst="rect">
            <a:avLst/>
          </a:prstGeom>
          <a:noFill/>
        </p:spPr>
        <p:txBody>
          <a:bodyPr wrap="none" rtlCol="0">
            <a:spAutoFit/>
          </a:bodyPr>
          <a:lstStyle/>
          <a:p>
            <a:r>
              <a:rPr lang="en-US" b="1" dirty="0">
                <a:solidFill>
                  <a:srgbClr val="FF0000"/>
                </a:solidFill>
              </a:rPr>
              <a:t>1</a:t>
            </a:r>
          </a:p>
        </p:txBody>
      </p:sp>
      <p:sp>
        <p:nvSpPr>
          <p:cNvPr id="17" name="TextBox 16">
            <a:extLst>
              <a:ext uri="{FF2B5EF4-FFF2-40B4-BE49-F238E27FC236}">
                <a16:creationId xmlns:a16="http://schemas.microsoft.com/office/drawing/2014/main" id="{8E3FEEC1-A6A2-A246-BDD4-E6DD726F19FF}"/>
              </a:ext>
            </a:extLst>
          </p:cNvPr>
          <p:cNvSpPr txBox="1"/>
          <p:nvPr/>
        </p:nvSpPr>
        <p:spPr>
          <a:xfrm>
            <a:off x="2667000" y="3212068"/>
            <a:ext cx="312030" cy="369332"/>
          </a:xfrm>
          <a:prstGeom prst="rect">
            <a:avLst/>
          </a:prstGeom>
          <a:noFill/>
        </p:spPr>
        <p:txBody>
          <a:bodyPr wrap="none" rtlCol="0">
            <a:spAutoFit/>
          </a:bodyPr>
          <a:lstStyle/>
          <a:p>
            <a:r>
              <a:rPr lang="en-US" b="1" dirty="0">
                <a:solidFill>
                  <a:srgbClr val="FF0000"/>
                </a:solidFill>
              </a:rPr>
              <a:t>1</a:t>
            </a:r>
          </a:p>
        </p:txBody>
      </p:sp>
      <p:sp>
        <p:nvSpPr>
          <p:cNvPr id="18" name="TextBox 17">
            <a:extLst>
              <a:ext uri="{FF2B5EF4-FFF2-40B4-BE49-F238E27FC236}">
                <a16:creationId xmlns:a16="http://schemas.microsoft.com/office/drawing/2014/main" id="{B24E8755-6AA6-434E-B785-752D9EA65CD6}"/>
              </a:ext>
            </a:extLst>
          </p:cNvPr>
          <p:cNvSpPr txBox="1"/>
          <p:nvPr/>
        </p:nvSpPr>
        <p:spPr>
          <a:xfrm>
            <a:off x="2667000" y="2798802"/>
            <a:ext cx="312030" cy="369332"/>
          </a:xfrm>
          <a:prstGeom prst="rect">
            <a:avLst/>
          </a:prstGeom>
          <a:noFill/>
        </p:spPr>
        <p:txBody>
          <a:bodyPr wrap="none" rtlCol="0">
            <a:spAutoFit/>
          </a:bodyPr>
          <a:lstStyle/>
          <a:p>
            <a:r>
              <a:rPr lang="en-US" b="1" dirty="0">
                <a:solidFill>
                  <a:srgbClr val="FF0000"/>
                </a:solidFill>
              </a:rPr>
              <a:t>1</a:t>
            </a:r>
          </a:p>
        </p:txBody>
      </p:sp>
      <p:sp>
        <p:nvSpPr>
          <p:cNvPr id="19" name="TextBox 18">
            <a:extLst>
              <a:ext uri="{FF2B5EF4-FFF2-40B4-BE49-F238E27FC236}">
                <a16:creationId xmlns:a16="http://schemas.microsoft.com/office/drawing/2014/main" id="{85CBA189-5B52-6F46-8EF7-B9D18E9CF838}"/>
              </a:ext>
            </a:extLst>
          </p:cNvPr>
          <p:cNvSpPr txBox="1"/>
          <p:nvPr/>
        </p:nvSpPr>
        <p:spPr>
          <a:xfrm>
            <a:off x="3124200" y="3212068"/>
            <a:ext cx="312030" cy="369332"/>
          </a:xfrm>
          <a:prstGeom prst="rect">
            <a:avLst/>
          </a:prstGeom>
          <a:noFill/>
        </p:spPr>
        <p:txBody>
          <a:bodyPr wrap="none" rtlCol="0">
            <a:spAutoFit/>
          </a:bodyPr>
          <a:lstStyle/>
          <a:p>
            <a:r>
              <a:rPr lang="en-US" b="1" dirty="0">
                <a:solidFill>
                  <a:srgbClr val="FF0000"/>
                </a:solidFill>
              </a:rPr>
              <a:t>1</a:t>
            </a:r>
          </a:p>
        </p:txBody>
      </p:sp>
      <p:sp>
        <p:nvSpPr>
          <p:cNvPr id="20" name="TextBox 19">
            <a:extLst>
              <a:ext uri="{FF2B5EF4-FFF2-40B4-BE49-F238E27FC236}">
                <a16:creationId xmlns:a16="http://schemas.microsoft.com/office/drawing/2014/main" id="{03DE6C69-39C5-864E-8017-59DA097A3E7F}"/>
              </a:ext>
            </a:extLst>
          </p:cNvPr>
          <p:cNvSpPr txBox="1"/>
          <p:nvPr/>
        </p:nvSpPr>
        <p:spPr>
          <a:xfrm>
            <a:off x="3193170" y="2754868"/>
            <a:ext cx="307183" cy="369332"/>
          </a:xfrm>
          <a:prstGeom prst="rect">
            <a:avLst/>
          </a:prstGeom>
          <a:noFill/>
        </p:spPr>
        <p:txBody>
          <a:bodyPr wrap="none" rtlCol="0">
            <a:spAutoFit/>
          </a:bodyPr>
          <a:lstStyle/>
          <a:p>
            <a:r>
              <a:rPr lang="en-US" b="1" dirty="0">
                <a:solidFill>
                  <a:srgbClr val="FF0000"/>
                </a:solidFill>
              </a:rPr>
              <a:t>2</a:t>
            </a:r>
          </a:p>
        </p:txBody>
      </p:sp>
      <p:sp>
        <p:nvSpPr>
          <p:cNvPr id="21" name="TextBox 20">
            <a:extLst>
              <a:ext uri="{FF2B5EF4-FFF2-40B4-BE49-F238E27FC236}">
                <a16:creationId xmlns:a16="http://schemas.microsoft.com/office/drawing/2014/main" id="{567B9058-A2E6-D04D-BF8B-60053B5BBADA}"/>
              </a:ext>
            </a:extLst>
          </p:cNvPr>
          <p:cNvSpPr txBox="1"/>
          <p:nvPr/>
        </p:nvSpPr>
        <p:spPr>
          <a:xfrm>
            <a:off x="3733800" y="5211794"/>
            <a:ext cx="495999" cy="769441"/>
          </a:xfrm>
          <a:prstGeom prst="rect">
            <a:avLst/>
          </a:prstGeom>
          <a:noFill/>
        </p:spPr>
        <p:txBody>
          <a:bodyPr wrap="none" rtlCol="0">
            <a:spAutoFit/>
          </a:bodyPr>
          <a:lstStyle/>
          <a:p>
            <a:r>
              <a:rPr lang="en-US" sz="4400" dirty="0">
                <a:solidFill>
                  <a:srgbClr val="0000FF"/>
                </a:solidFill>
              </a:rPr>
              <a:t>6</a:t>
            </a:r>
          </a:p>
        </p:txBody>
      </p:sp>
    </p:spTree>
    <p:extLst>
      <p:ext uri="{BB962C8B-B14F-4D97-AF65-F5344CB8AC3E}">
        <p14:creationId xmlns:p14="http://schemas.microsoft.com/office/powerpoint/2010/main" val="3709278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a:t>Tiles out of place</a:t>
            </a:r>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a:t>Sum of distances for out of place tiles</a:t>
            </a:r>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a:t>5</a:t>
            </a:r>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t>6</a:t>
            </a:r>
          </a:p>
        </p:txBody>
      </p:sp>
      <p:sp>
        <p:nvSpPr>
          <p:cNvPr id="17" name="TextBox 16"/>
          <p:cNvSpPr txBox="1"/>
          <p:nvPr/>
        </p:nvSpPr>
        <p:spPr>
          <a:xfrm>
            <a:off x="3792656" y="4433481"/>
            <a:ext cx="626944" cy="1200329"/>
          </a:xfrm>
          <a:prstGeom prst="rect">
            <a:avLst/>
          </a:prstGeom>
          <a:noFill/>
        </p:spPr>
        <p:txBody>
          <a:bodyPr wrap="none" rtlCol="0">
            <a:spAutoFit/>
          </a:bodyPr>
          <a:lstStyle/>
          <a:p>
            <a:r>
              <a:rPr lang="en-US" sz="7200" b="1" dirty="0">
                <a:solidFill>
                  <a:srgbClr val="FF0000"/>
                </a:solidFill>
              </a:rPr>
              <a:t>?</a:t>
            </a:r>
          </a:p>
        </p:txBody>
      </p:sp>
      <p:graphicFrame>
        <p:nvGraphicFramePr>
          <p:cNvPr id="18" name="Table 17"/>
          <p:cNvGraphicFramePr>
            <a:graphicFrameLocks noGrp="1"/>
          </p:cNvGraphicFramePr>
          <p:nvPr/>
        </p:nvGraphicFramePr>
        <p:xfrm>
          <a:off x="755371" y="40233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755371" y="5334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0" name="Table 19"/>
          <p:cNvGraphicFramePr>
            <a:graphicFrameLocks noGrp="1"/>
          </p:cNvGraphicFramePr>
          <p:nvPr/>
        </p:nvGraphicFramePr>
        <p:xfrm>
          <a:off x="762000" y="2651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1" name="Table 20"/>
          <p:cNvGraphicFramePr>
            <a:graphicFrameLocks noGrp="1"/>
          </p:cNvGraphicFramePr>
          <p:nvPr/>
        </p:nvGraphicFramePr>
        <p:xfrm>
          <a:off x="7620000" y="3043908"/>
          <a:ext cx="1219200" cy="118872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0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0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0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a:t>GOAL</a:t>
            </a:r>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798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Foxes and Chickens</a:t>
            </a:r>
          </a:p>
        </p:txBody>
      </p:sp>
      <p:sp>
        <p:nvSpPr>
          <p:cNvPr id="17" name="TextBox 16"/>
          <p:cNvSpPr txBox="1"/>
          <p:nvPr/>
        </p:nvSpPr>
        <p:spPr>
          <a:xfrm>
            <a:off x="1828800" y="3352800"/>
            <a:ext cx="3671198" cy="3108543"/>
          </a:xfrm>
          <a:prstGeom prst="rect">
            <a:avLst/>
          </a:prstGeom>
          <a:noFill/>
        </p:spPr>
        <p:txBody>
          <a:bodyPr wrap="none" rtlCol="0">
            <a:spAutoFit/>
          </a:bodyPr>
          <a:lstStyle/>
          <a:p>
            <a:r>
              <a:rPr lang="en-US" sz="2800" dirty="0">
                <a:solidFill>
                  <a:srgbClr val="0000FF"/>
                </a:solidFill>
              </a:rPr>
              <a:t>FFFCCC B</a:t>
            </a:r>
          </a:p>
          <a:p>
            <a:endParaRPr lang="en-US" sz="2800" dirty="0">
              <a:solidFill>
                <a:srgbClr val="0000FF"/>
              </a:solidFill>
            </a:endParaRPr>
          </a:p>
          <a:p>
            <a:r>
              <a:rPr lang="en-US" sz="2800" dirty="0">
                <a:solidFill>
                  <a:srgbClr val="0000FF"/>
                </a:solidFill>
              </a:rPr>
              <a:t>FFCC                B FC</a:t>
            </a:r>
          </a:p>
          <a:p>
            <a:endParaRPr lang="en-US" sz="2800" dirty="0">
              <a:solidFill>
                <a:srgbClr val="0000FF"/>
              </a:solidFill>
            </a:endParaRPr>
          </a:p>
          <a:p>
            <a:r>
              <a:rPr lang="en-US" sz="2800" dirty="0">
                <a:solidFill>
                  <a:srgbClr val="0000FF"/>
                </a:solidFill>
              </a:rPr>
              <a:t>FC                     B FFCC</a:t>
            </a:r>
          </a:p>
          <a:p>
            <a:endParaRPr lang="en-US" sz="2800" dirty="0">
              <a:solidFill>
                <a:srgbClr val="0000FF"/>
              </a:solidFill>
            </a:endParaRPr>
          </a:p>
          <a:p>
            <a:r>
              <a:rPr lang="en-US" sz="2800" dirty="0">
                <a:solidFill>
                  <a:srgbClr val="0000FF"/>
                </a:solidFill>
              </a:rPr>
              <a:t>…</a:t>
            </a:r>
          </a:p>
        </p:txBody>
      </p:sp>
      <p:sp>
        <p:nvSpPr>
          <p:cNvPr id="7" name="Rectangle 3">
            <a:extLst>
              <a:ext uri="{FF2B5EF4-FFF2-40B4-BE49-F238E27FC236}">
                <a16:creationId xmlns:a16="http://schemas.microsoft.com/office/drawing/2014/main" id="{36B1F8A3-2FB4-6945-A110-2B0CD5AABA77}"/>
              </a:ext>
            </a:extLst>
          </p:cNvPr>
          <p:cNvSpPr txBox="1">
            <a:spLocks noChangeArrowheads="1"/>
          </p:cNvSpPr>
          <p:nvPr/>
        </p:nvSpPr>
        <p:spPr>
          <a:xfrm>
            <a:off x="228600" y="1524000"/>
            <a:ext cx="8534400"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400">
              <a:buFontTx/>
              <a:buNone/>
            </a:pPr>
            <a:r>
              <a:rPr lang="en-US" sz="2000" b="1" dirty="0"/>
              <a:t>Three foxes and three chickens wish to cross the river.  They have a small boat that will carry up to two animals.  Everyone can navigate the boat.  If at any time the foxes outnumber the chickens on either bank of the river, they will eat the chickens. Find the smallest number of crossings that will allow everyone to cross the river safely.</a:t>
            </a:r>
            <a:endParaRPr lang="en-US" sz="2000" dirty="0"/>
          </a:p>
        </p:txBody>
      </p:sp>
    </p:spTree>
    <p:extLst>
      <p:ext uri="{BB962C8B-B14F-4D97-AF65-F5344CB8AC3E}">
        <p14:creationId xmlns:p14="http://schemas.microsoft.com/office/powerpoint/2010/main" val="3720661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a:t>Tiles out of place</a:t>
            </a:r>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a:t>Sum of distances for out of place tiles</a:t>
            </a:r>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a:t>5</a:t>
            </a:r>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t>6</a:t>
            </a:r>
          </a:p>
        </p:txBody>
      </p:sp>
      <p:graphicFrame>
        <p:nvGraphicFramePr>
          <p:cNvPr id="18" name="Table 17"/>
          <p:cNvGraphicFramePr>
            <a:graphicFrameLocks noGrp="1"/>
          </p:cNvGraphicFramePr>
          <p:nvPr/>
        </p:nvGraphicFramePr>
        <p:xfrm>
          <a:off x="755371" y="40233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755371" y="5334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0" name="Table 19"/>
          <p:cNvGraphicFramePr>
            <a:graphicFrameLocks noGrp="1"/>
          </p:cNvGraphicFramePr>
          <p:nvPr/>
        </p:nvGraphicFramePr>
        <p:xfrm>
          <a:off x="762000" y="2651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1" name="Table 20"/>
          <p:cNvGraphicFramePr>
            <a:graphicFrameLocks noGrp="1"/>
          </p:cNvGraphicFramePr>
          <p:nvPr/>
        </p:nvGraphicFramePr>
        <p:xfrm>
          <a:off x="7620000" y="3043908"/>
          <a:ext cx="1219200" cy="118872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0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0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0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a:t>GOAL</a:t>
            </a:r>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743200" y="4232628"/>
            <a:ext cx="411090" cy="584776"/>
          </a:xfrm>
          <a:prstGeom prst="rect">
            <a:avLst/>
          </a:prstGeom>
          <a:noFill/>
        </p:spPr>
        <p:txBody>
          <a:bodyPr wrap="none" rtlCol="0">
            <a:spAutoFit/>
          </a:bodyPr>
          <a:lstStyle/>
          <a:p>
            <a:r>
              <a:rPr lang="en-US" sz="3200" dirty="0">
                <a:solidFill>
                  <a:srgbClr val="0000FF"/>
                </a:solidFill>
              </a:rPr>
              <a:t>2</a:t>
            </a:r>
          </a:p>
        </p:txBody>
      </p:sp>
      <p:sp>
        <p:nvSpPr>
          <p:cNvPr id="16" name="TextBox 15"/>
          <p:cNvSpPr txBox="1"/>
          <p:nvPr/>
        </p:nvSpPr>
        <p:spPr>
          <a:xfrm>
            <a:off x="5129041" y="4232628"/>
            <a:ext cx="411090" cy="584776"/>
          </a:xfrm>
          <a:prstGeom prst="rect">
            <a:avLst/>
          </a:prstGeom>
          <a:noFill/>
        </p:spPr>
        <p:txBody>
          <a:bodyPr wrap="none" rtlCol="0">
            <a:spAutoFit/>
          </a:bodyPr>
          <a:lstStyle/>
          <a:p>
            <a:r>
              <a:rPr lang="en-US" sz="3200" dirty="0">
                <a:solidFill>
                  <a:srgbClr val="0000FF"/>
                </a:solidFill>
              </a:rPr>
              <a:t>2</a:t>
            </a:r>
          </a:p>
        </p:txBody>
      </p:sp>
      <p:sp>
        <p:nvSpPr>
          <p:cNvPr id="24" name="TextBox 23"/>
          <p:cNvSpPr txBox="1"/>
          <p:nvPr/>
        </p:nvSpPr>
        <p:spPr>
          <a:xfrm>
            <a:off x="2724484" y="5486400"/>
            <a:ext cx="411090" cy="584776"/>
          </a:xfrm>
          <a:prstGeom prst="rect">
            <a:avLst/>
          </a:prstGeom>
          <a:noFill/>
        </p:spPr>
        <p:txBody>
          <a:bodyPr wrap="none" rtlCol="0">
            <a:spAutoFit/>
          </a:bodyPr>
          <a:lstStyle/>
          <a:p>
            <a:r>
              <a:rPr lang="en-US" sz="3200" dirty="0">
                <a:solidFill>
                  <a:srgbClr val="0000FF"/>
                </a:solidFill>
              </a:rPr>
              <a:t>2</a:t>
            </a:r>
          </a:p>
        </p:txBody>
      </p:sp>
      <p:sp>
        <p:nvSpPr>
          <p:cNvPr id="25" name="TextBox 24"/>
          <p:cNvSpPr txBox="1"/>
          <p:nvPr/>
        </p:nvSpPr>
        <p:spPr>
          <a:xfrm>
            <a:off x="5110325" y="5486400"/>
            <a:ext cx="411090" cy="584776"/>
          </a:xfrm>
          <a:prstGeom prst="rect">
            <a:avLst/>
          </a:prstGeom>
          <a:noFill/>
        </p:spPr>
        <p:txBody>
          <a:bodyPr wrap="none" rtlCol="0">
            <a:spAutoFit/>
          </a:bodyPr>
          <a:lstStyle/>
          <a:p>
            <a:r>
              <a:rPr lang="en-US" sz="3200" dirty="0">
                <a:solidFill>
                  <a:srgbClr val="0000FF"/>
                </a:solidFill>
              </a:rPr>
              <a:t>6</a:t>
            </a:r>
          </a:p>
        </p:txBody>
      </p:sp>
      <p:sp>
        <p:nvSpPr>
          <p:cNvPr id="26" name="Rounded Rectangle 25"/>
          <p:cNvSpPr/>
          <p:nvPr/>
        </p:nvSpPr>
        <p:spPr>
          <a:xfrm>
            <a:off x="1143000" y="4419600"/>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1143000" y="47505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838200" y="53601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1143000" y="60459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19200" y="4876800"/>
            <a:ext cx="279957" cy="307777"/>
          </a:xfrm>
          <a:prstGeom prst="rect">
            <a:avLst/>
          </a:prstGeom>
          <a:noFill/>
        </p:spPr>
        <p:txBody>
          <a:bodyPr wrap="none" rtlCol="0">
            <a:spAutoFit/>
          </a:bodyPr>
          <a:lstStyle/>
          <a:p>
            <a:r>
              <a:rPr lang="en-US" sz="1400" b="1" dirty="0">
                <a:solidFill>
                  <a:srgbClr val="FF0000"/>
                </a:solidFill>
              </a:rPr>
              <a:t>1</a:t>
            </a:r>
          </a:p>
        </p:txBody>
      </p:sp>
      <p:sp>
        <p:nvSpPr>
          <p:cNvPr id="31" name="TextBox 30"/>
          <p:cNvSpPr txBox="1"/>
          <p:nvPr/>
        </p:nvSpPr>
        <p:spPr>
          <a:xfrm>
            <a:off x="1219200" y="4495800"/>
            <a:ext cx="279957" cy="307777"/>
          </a:xfrm>
          <a:prstGeom prst="rect">
            <a:avLst/>
          </a:prstGeom>
          <a:noFill/>
        </p:spPr>
        <p:txBody>
          <a:bodyPr wrap="none" rtlCol="0">
            <a:spAutoFit/>
          </a:bodyPr>
          <a:lstStyle/>
          <a:p>
            <a:r>
              <a:rPr lang="en-US" sz="1400" b="1" dirty="0">
                <a:solidFill>
                  <a:srgbClr val="FF0000"/>
                </a:solidFill>
              </a:rPr>
              <a:t>1</a:t>
            </a:r>
          </a:p>
        </p:txBody>
      </p:sp>
      <p:sp>
        <p:nvSpPr>
          <p:cNvPr id="32" name="TextBox 31"/>
          <p:cNvSpPr txBox="1"/>
          <p:nvPr/>
        </p:nvSpPr>
        <p:spPr>
          <a:xfrm>
            <a:off x="914400" y="5483423"/>
            <a:ext cx="279957" cy="307777"/>
          </a:xfrm>
          <a:prstGeom prst="rect">
            <a:avLst/>
          </a:prstGeom>
          <a:noFill/>
        </p:spPr>
        <p:txBody>
          <a:bodyPr wrap="none" rtlCol="0">
            <a:spAutoFit/>
          </a:bodyPr>
          <a:lstStyle/>
          <a:p>
            <a:r>
              <a:rPr lang="en-US" sz="1400" b="1" dirty="0">
                <a:solidFill>
                  <a:srgbClr val="FF0000"/>
                </a:solidFill>
              </a:rPr>
              <a:t>3</a:t>
            </a:r>
          </a:p>
        </p:txBody>
      </p:sp>
      <p:sp>
        <p:nvSpPr>
          <p:cNvPr id="33" name="TextBox 32"/>
          <p:cNvSpPr txBox="1"/>
          <p:nvPr/>
        </p:nvSpPr>
        <p:spPr>
          <a:xfrm>
            <a:off x="1244043" y="6096000"/>
            <a:ext cx="279957" cy="307777"/>
          </a:xfrm>
          <a:prstGeom prst="rect">
            <a:avLst/>
          </a:prstGeom>
          <a:noFill/>
        </p:spPr>
        <p:txBody>
          <a:bodyPr wrap="none" rtlCol="0">
            <a:spAutoFit/>
          </a:bodyPr>
          <a:lstStyle/>
          <a:p>
            <a:r>
              <a:rPr lang="en-US" sz="1400" b="1" dirty="0">
                <a:solidFill>
                  <a:srgbClr val="FF0000"/>
                </a:solidFill>
              </a:rPr>
              <a:t>3</a:t>
            </a:r>
          </a:p>
        </p:txBody>
      </p:sp>
    </p:spTree>
    <p:extLst>
      <p:ext uri="{BB962C8B-B14F-4D97-AF65-F5344CB8AC3E}">
        <p14:creationId xmlns:p14="http://schemas.microsoft.com/office/powerpoint/2010/main" val="718464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a:t>Tiles out of place</a:t>
            </a:r>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a:t>Sum of distances for out of place tiles</a:t>
            </a:r>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a:solidFill>
                  <a:schemeClr val="bg1">
                    <a:lumMod val="85000"/>
                  </a:schemeClr>
                </a:solidFill>
              </a:rPr>
              <a:t>5</a:t>
            </a:r>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solidFill>
                  <a:schemeClr val="bg1">
                    <a:lumMod val="85000"/>
                  </a:schemeClr>
                </a:solidFill>
              </a:rPr>
              <a:t>6</a:t>
            </a:r>
          </a:p>
        </p:txBody>
      </p:sp>
      <p:graphicFrame>
        <p:nvGraphicFramePr>
          <p:cNvPr id="18" name="Table 17"/>
          <p:cNvGraphicFramePr>
            <a:graphicFrameLocks noGrp="1"/>
          </p:cNvGraphicFramePr>
          <p:nvPr/>
        </p:nvGraphicFramePr>
        <p:xfrm>
          <a:off x="755371" y="40233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755371" y="5334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0" name="Table 19"/>
          <p:cNvGraphicFramePr>
            <a:graphicFrameLocks noGrp="1"/>
          </p:cNvGraphicFramePr>
          <p:nvPr/>
        </p:nvGraphicFramePr>
        <p:xfrm>
          <a:off x="762000" y="2651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1" name="Table 20"/>
          <p:cNvGraphicFramePr>
            <a:graphicFrameLocks noGrp="1"/>
          </p:cNvGraphicFramePr>
          <p:nvPr/>
        </p:nvGraphicFramePr>
        <p:xfrm>
          <a:off x="7620000" y="3043908"/>
          <a:ext cx="1219200" cy="118872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0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0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0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a:t>GOAL</a:t>
            </a:r>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743200" y="4232628"/>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16" name="TextBox 15"/>
          <p:cNvSpPr txBox="1"/>
          <p:nvPr/>
        </p:nvSpPr>
        <p:spPr>
          <a:xfrm>
            <a:off x="5129041" y="4232628"/>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24" name="TextBox 23"/>
          <p:cNvSpPr txBox="1"/>
          <p:nvPr/>
        </p:nvSpPr>
        <p:spPr>
          <a:xfrm>
            <a:off x="2724484" y="5486400"/>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25" name="TextBox 24"/>
          <p:cNvSpPr txBox="1"/>
          <p:nvPr/>
        </p:nvSpPr>
        <p:spPr>
          <a:xfrm>
            <a:off x="5110325" y="5486400"/>
            <a:ext cx="411090" cy="584776"/>
          </a:xfrm>
          <a:prstGeom prst="rect">
            <a:avLst/>
          </a:prstGeom>
          <a:noFill/>
        </p:spPr>
        <p:txBody>
          <a:bodyPr wrap="none" rtlCol="0">
            <a:spAutoFit/>
          </a:bodyPr>
          <a:lstStyle/>
          <a:p>
            <a:r>
              <a:rPr lang="en-US" sz="3200" dirty="0">
                <a:solidFill>
                  <a:schemeClr val="bg1">
                    <a:lumMod val="85000"/>
                  </a:schemeClr>
                </a:solidFill>
              </a:rPr>
              <a:t>6</a:t>
            </a:r>
          </a:p>
        </p:txBody>
      </p:sp>
      <p:sp>
        <p:nvSpPr>
          <p:cNvPr id="26" name="Rounded Rectangle 25"/>
          <p:cNvSpPr/>
          <p:nvPr/>
        </p:nvSpPr>
        <p:spPr>
          <a:xfrm>
            <a:off x="1143000" y="4419600"/>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1143000" y="47505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838200" y="53601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1143000" y="60459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19200" y="4876800"/>
            <a:ext cx="279957" cy="307777"/>
          </a:xfrm>
          <a:prstGeom prst="rect">
            <a:avLst/>
          </a:prstGeom>
          <a:noFill/>
        </p:spPr>
        <p:txBody>
          <a:bodyPr wrap="none" rtlCol="0">
            <a:spAutoFit/>
          </a:bodyPr>
          <a:lstStyle/>
          <a:p>
            <a:r>
              <a:rPr lang="en-US" sz="1400" b="1" dirty="0">
                <a:solidFill>
                  <a:srgbClr val="FF0000"/>
                </a:solidFill>
              </a:rPr>
              <a:t>1</a:t>
            </a:r>
          </a:p>
        </p:txBody>
      </p:sp>
      <p:sp>
        <p:nvSpPr>
          <p:cNvPr id="31" name="TextBox 30"/>
          <p:cNvSpPr txBox="1"/>
          <p:nvPr/>
        </p:nvSpPr>
        <p:spPr>
          <a:xfrm>
            <a:off x="1219200" y="4495800"/>
            <a:ext cx="279957" cy="307777"/>
          </a:xfrm>
          <a:prstGeom prst="rect">
            <a:avLst/>
          </a:prstGeom>
          <a:noFill/>
        </p:spPr>
        <p:txBody>
          <a:bodyPr wrap="none" rtlCol="0">
            <a:spAutoFit/>
          </a:bodyPr>
          <a:lstStyle/>
          <a:p>
            <a:r>
              <a:rPr lang="en-US" sz="1400" b="1" dirty="0">
                <a:solidFill>
                  <a:srgbClr val="FF0000"/>
                </a:solidFill>
              </a:rPr>
              <a:t>1</a:t>
            </a:r>
          </a:p>
        </p:txBody>
      </p:sp>
      <p:sp>
        <p:nvSpPr>
          <p:cNvPr id="32" name="TextBox 31"/>
          <p:cNvSpPr txBox="1"/>
          <p:nvPr/>
        </p:nvSpPr>
        <p:spPr>
          <a:xfrm>
            <a:off x="914400" y="5483423"/>
            <a:ext cx="279957" cy="307777"/>
          </a:xfrm>
          <a:prstGeom prst="rect">
            <a:avLst/>
          </a:prstGeom>
          <a:noFill/>
        </p:spPr>
        <p:txBody>
          <a:bodyPr wrap="none" rtlCol="0">
            <a:spAutoFit/>
          </a:bodyPr>
          <a:lstStyle/>
          <a:p>
            <a:r>
              <a:rPr lang="en-US" sz="1400" b="1" dirty="0">
                <a:solidFill>
                  <a:srgbClr val="FF0000"/>
                </a:solidFill>
              </a:rPr>
              <a:t>3</a:t>
            </a:r>
          </a:p>
        </p:txBody>
      </p:sp>
      <p:sp>
        <p:nvSpPr>
          <p:cNvPr id="33" name="TextBox 32"/>
          <p:cNvSpPr txBox="1"/>
          <p:nvPr/>
        </p:nvSpPr>
        <p:spPr>
          <a:xfrm>
            <a:off x="1244043" y="6096000"/>
            <a:ext cx="279957" cy="307777"/>
          </a:xfrm>
          <a:prstGeom prst="rect">
            <a:avLst/>
          </a:prstGeom>
          <a:noFill/>
        </p:spPr>
        <p:txBody>
          <a:bodyPr wrap="none" rtlCol="0">
            <a:spAutoFit/>
          </a:bodyPr>
          <a:lstStyle/>
          <a:p>
            <a:r>
              <a:rPr lang="en-US" sz="1400" b="1" dirty="0">
                <a:solidFill>
                  <a:srgbClr val="FF0000"/>
                </a:solidFill>
              </a:rPr>
              <a:t>3</a:t>
            </a:r>
          </a:p>
        </p:txBody>
      </p:sp>
      <p:sp>
        <p:nvSpPr>
          <p:cNvPr id="34" name="TextBox 33"/>
          <p:cNvSpPr txBox="1"/>
          <p:nvPr/>
        </p:nvSpPr>
        <p:spPr>
          <a:xfrm>
            <a:off x="2719559" y="3124200"/>
            <a:ext cx="3127248" cy="1077218"/>
          </a:xfrm>
          <a:prstGeom prst="rect">
            <a:avLst/>
          </a:prstGeom>
          <a:noFill/>
        </p:spPr>
        <p:txBody>
          <a:bodyPr wrap="square" rtlCol="0">
            <a:spAutoFit/>
          </a:bodyPr>
          <a:lstStyle/>
          <a:p>
            <a:r>
              <a:rPr lang="en-US" sz="3200" dirty="0">
                <a:solidFill>
                  <a:srgbClr val="FF0000"/>
                </a:solidFill>
              </a:rPr>
              <a:t>Which heuristic is better (if either)?</a:t>
            </a:r>
          </a:p>
        </p:txBody>
      </p:sp>
    </p:spTree>
    <p:extLst>
      <p:ext uri="{BB962C8B-B14F-4D97-AF65-F5344CB8AC3E}">
        <p14:creationId xmlns:p14="http://schemas.microsoft.com/office/powerpoint/2010/main" val="123780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heuristics</a:t>
            </a:r>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a:t>Tiles out of place</a:t>
            </a:r>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a:t>Sum of distances for out of place tiles</a:t>
            </a:r>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a:solidFill>
                  <a:schemeClr val="bg1">
                    <a:lumMod val="85000"/>
                  </a:schemeClr>
                </a:solidFill>
              </a:rPr>
              <a:t>5</a:t>
            </a:r>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solidFill>
                  <a:schemeClr val="bg1">
                    <a:lumMod val="85000"/>
                  </a:schemeClr>
                </a:solidFill>
              </a:rPr>
              <a:t>6</a:t>
            </a:r>
          </a:p>
        </p:txBody>
      </p:sp>
      <p:graphicFrame>
        <p:nvGraphicFramePr>
          <p:cNvPr id="18" name="Table 17"/>
          <p:cNvGraphicFramePr>
            <a:graphicFrameLocks noGrp="1"/>
          </p:cNvGraphicFramePr>
          <p:nvPr/>
        </p:nvGraphicFramePr>
        <p:xfrm>
          <a:off x="755371" y="40233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755371" y="5334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0" name="Table 19"/>
          <p:cNvGraphicFramePr>
            <a:graphicFrameLocks noGrp="1"/>
          </p:cNvGraphicFramePr>
          <p:nvPr/>
        </p:nvGraphicFramePr>
        <p:xfrm>
          <a:off x="762000" y="2651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1" name="Table 20"/>
          <p:cNvGraphicFramePr>
            <a:graphicFrameLocks noGrp="1"/>
          </p:cNvGraphicFramePr>
          <p:nvPr/>
        </p:nvGraphicFramePr>
        <p:xfrm>
          <a:off x="7620000" y="3043908"/>
          <a:ext cx="1219200" cy="1188720"/>
        </p:xfrm>
        <a:graphic>
          <a:graphicData uri="http://schemas.openxmlformats.org/drawingml/2006/table">
            <a:tbl>
              <a:tblPr>
                <a:tableStyleId>{5C22544A-7EE6-4342-B048-85BDC9FD1C3A}</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tblGrid>
              <a:tr h="279400">
                <a:tc>
                  <a:txBody>
                    <a:bodyPr/>
                    <a:lstStyle/>
                    <a:p>
                      <a:pPr algn="ctr"/>
                      <a:r>
                        <a:rPr lang="en-US" sz="20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20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20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a:t>GOAL</a:t>
            </a:r>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743200" y="4232628"/>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16" name="TextBox 15"/>
          <p:cNvSpPr txBox="1"/>
          <p:nvPr/>
        </p:nvSpPr>
        <p:spPr>
          <a:xfrm>
            <a:off x="5129041" y="4232628"/>
            <a:ext cx="410690" cy="584775"/>
          </a:xfrm>
          <a:prstGeom prst="rect">
            <a:avLst/>
          </a:prstGeom>
          <a:noFill/>
        </p:spPr>
        <p:txBody>
          <a:bodyPr wrap="none" rtlCol="0">
            <a:spAutoFit/>
          </a:bodyPr>
          <a:lstStyle/>
          <a:p>
            <a:r>
              <a:rPr lang="en-US" sz="3200" dirty="0">
                <a:solidFill>
                  <a:schemeClr val="bg1">
                    <a:lumMod val="85000"/>
                  </a:schemeClr>
                </a:solidFill>
              </a:rPr>
              <a:t>2</a:t>
            </a:r>
          </a:p>
        </p:txBody>
      </p:sp>
      <p:sp>
        <p:nvSpPr>
          <p:cNvPr id="24" name="TextBox 23"/>
          <p:cNvSpPr txBox="1"/>
          <p:nvPr/>
        </p:nvSpPr>
        <p:spPr>
          <a:xfrm>
            <a:off x="2724484" y="5486400"/>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25" name="TextBox 24"/>
          <p:cNvSpPr txBox="1"/>
          <p:nvPr/>
        </p:nvSpPr>
        <p:spPr>
          <a:xfrm>
            <a:off x="5110325" y="5486400"/>
            <a:ext cx="411090" cy="584776"/>
          </a:xfrm>
          <a:prstGeom prst="rect">
            <a:avLst/>
          </a:prstGeom>
          <a:noFill/>
        </p:spPr>
        <p:txBody>
          <a:bodyPr wrap="none" rtlCol="0">
            <a:spAutoFit/>
          </a:bodyPr>
          <a:lstStyle/>
          <a:p>
            <a:r>
              <a:rPr lang="en-US" sz="3200" dirty="0">
                <a:solidFill>
                  <a:schemeClr val="bg1">
                    <a:lumMod val="85000"/>
                  </a:schemeClr>
                </a:solidFill>
              </a:rPr>
              <a:t>6</a:t>
            </a:r>
          </a:p>
        </p:txBody>
      </p:sp>
      <p:sp>
        <p:nvSpPr>
          <p:cNvPr id="26" name="Rounded Rectangle 25"/>
          <p:cNvSpPr/>
          <p:nvPr/>
        </p:nvSpPr>
        <p:spPr>
          <a:xfrm>
            <a:off x="1143000" y="4419600"/>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1143000" y="47505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838200" y="53601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1143000" y="60459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19200" y="4876800"/>
            <a:ext cx="279957" cy="307777"/>
          </a:xfrm>
          <a:prstGeom prst="rect">
            <a:avLst/>
          </a:prstGeom>
          <a:noFill/>
        </p:spPr>
        <p:txBody>
          <a:bodyPr wrap="none" rtlCol="0">
            <a:spAutoFit/>
          </a:bodyPr>
          <a:lstStyle/>
          <a:p>
            <a:r>
              <a:rPr lang="en-US" sz="1400" b="1" dirty="0">
                <a:solidFill>
                  <a:srgbClr val="FF0000"/>
                </a:solidFill>
              </a:rPr>
              <a:t>1</a:t>
            </a:r>
          </a:p>
        </p:txBody>
      </p:sp>
      <p:sp>
        <p:nvSpPr>
          <p:cNvPr id="31" name="TextBox 30"/>
          <p:cNvSpPr txBox="1"/>
          <p:nvPr/>
        </p:nvSpPr>
        <p:spPr>
          <a:xfrm>
            <a:off x="1219200" y="4495800"/>
            <a:ext cx="279957" cy="307777"/>
          </a:xfrm>
          <a:prstGeom prst="rect">
            <a:avLst/>
          </a:prstGeom>
          <a:noFill/>
        </p:spPr>
        <p:txBody>
          <a:bodyPr wrap="none" rtlCol="0">
            <a:spAutoFit/>
          </a:bodyPr>
          <a:lstStyle/>
          <a:p>
            <a:r>
              <a:rPr lang="en-US" sz="1400" b="1" dirty="0">
                <a:solidFill>
                  <a:srgbClr val="FF0000"/>
                </a:solidFill>
              </a:rPr>
              <a:t>2</a:t>
            </a:r>
          </a:p>
        </p:txBody>
      </p:sp>
      <p:sp>
        <p:nvSpPr>
          <p:cNvPr id="32" name="TextBox 31"/>
          <p:cNvSpPr txBox="1"/>
          <p:nvPr/>
        </p:nvSpPr>
        <p:spPr>
          <a:xfrm>
            <a:off x="914400" y="5483423"/>
            <a:ext cx="279957" cy="307777"/>
          </a:xfrm>
          <a:prstGeom prst="rect">
            <a:avLst/>
          </a:prstGeom>
          <a:noFill/>
        </p:spPr>
        <p:txBody>
          <a:bodyPr wrap="none" rtlCol="0">
            <a:spAutoFit/>
          </a:bodyPr>
          <a:lstStyle/>
          <a:p>
            <a:r>
              <a:rPr lang="en-US" sz="1400" b="1" dirty="0">
                <a:solidFill>
                  <a:srgbClr val="FF0000"/>
                </a:solidFill>
              </a:rPr>
              <a:t>3</a:t>
            </a:r>
          </a:p>
        </p:txBody>
      </p:sp>
      <p:sp>
        <p:nvSpPr>
          <p:cNvPr id="33" name="TextBox 32"/>
          <p:cNvSpPr txBox="1"/>
          <p:nvPr/>
        </p:nvSpPr>
        <p:spPr>
          <a:xfrm>
            <a:off x="1244043" y="6096000"/>
            <a:ext cx="279957" cy="307777"/>
          </a:xfrm>
          <a:prstGeom prst="rect">
            <a:avLst/>
          </a:prstGeom>
          <a:noFill/>
        </p:spPr>
        <p:txBody>
          <a:bodyPr wrap="none" rtlCol="0">
            <a:spAutoFit/>
          </a:bodyPr>
          <a:lstStyle/>
          <a:p>
            <a:r>
              <a:rPr lang="en-US" sz="1400" b="1" dirty="0">
                <a:solidFill>
                  <a:srgbClr val="FF0000"/>
                </a:solidFill>
              </a:rPr>
              <a:t>3</a:t>
            </a:r>
          </a:p>
        </p:txBody>
      </p:sp>
      <p:sp>
        <p:nvSpPr>
          <p:cNvPr id="35" name="Oval 34"/>
          <p:cNvSpPr/>
          <p:nvPr/>
        </p:nvSpPr>
        <p:spPr>
          <a:xfrm>
            <a:off x="4724400" y="4114800"/>
            <a:ext cx="1249290" cy="2121678"/>
          </a:xfrm>
          <a:prstGeom prst="ellipse">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2438400" y="3034605"/>
            <a:ext cx="4367041" cy="1384995"/>
          </a:xfrm>
          <a:prstGeom prst="rect">
            <a:avLst/>
          </a:prstGeom>
          <a:noFill/>
        </p:spPr>
        <p:txBody>
          <a:bodyPr wrap="square" rtlCol="0">
            <a:spAutoFit/>
          </a:bodyPr>
          <a:lstStyle/>
          <a:p>
            <a:r>
              <a:rPr lang="en-US" sz="2800" dirty="0">
                <a:solidFill>
                  <a:srgbClr val="0000FF"/>
                </a:solidFill>
              </a:rPr>
              <a:t>More closely approximates “real” number of steps remaining?</a:t>
            </a:r>
          </a:p>
        </p:txBody>
      </p:sp>
      <p:sp>
        <p:nvSpPr>
          <p:cNvPr id="4" name="Rectangle 3"/>
          <p:cNvSpPr/>
          <p:nvPr/>
        </p:nvSpPr>
        <p:spPr>
          <a:xfrm>
            <a:off x="4495800" y="1676400"/>
            <a:ext cx="2209800" cy="707886"/>
          </a:xfrm>
          <a:prstGeom prst="rect">
            <a:avLst/>
          </a:prstGeom>
          <a:solidFill>
            <a:srgbClr val="0000FF">
              <a:alpha val="28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6983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TextBox 2"/>
          <p:cNvSpPr txBox="1"/>
          <p:nvPr/>
        </p:nvSpPr>
        <p:spPr>
          <a:xfrm>
            <a:off x="3657600" y="1798170"/>
            <a:ext cx="1670800" cy="461665"/>
          </a:xfrm>
          <a:prstGeom prst="rect">
            <a:avLst/>
          </a:prstGeom>
          <a:noFill/>
        </p:spPr>
        <p:txBody>
          <a:bodyPr wrap="none" rtlCol="0">
            <a:spAutoFit/>
          </a:bodyPr>
          <a:lstStyle/>
          <a:p>
            <a:r>
              <a:rPr lang="en-US" sz="2400" dirty="0">
                <a:solidFill>
                  <a:srgbClr val="FF0000"/>
                </a:solidFill>
              </a:rPr>
              <a:t>Next states?</a:t>
            </a:r>
          </a:p>
        </p:txBody>
      </p:sp>
    </p:spTree>
    <p:extLst>
      <p:ext uri="{BB962C8B-B14F-4D97-AF65-F5344CB8AC3E}">
        <p14:creationId xmlns:p14="http://schemas.microsoft.com/office/powerpoint/2010/main" val="32909528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819400" y="3741355"/>
            <a:ext cx="3254141" cy="523220"/>
          </a:xfrm>
          <a:prstGeom prst="rect">
            <a:avLst/>
          </a:prstGeom>
          <a:noFill/>
        </p:spPr>
        <p:txBody>
          <a:bodyPr wrap="none" rtlCol="0">
            <a:spAutoFit/>
          </a:bodyPr>
          <a:lstStyle/>
          <a:p>
            <a:r>
              <a:rPr lang="en-US" sz="2800" dirty="0">
                <a:solidFill>
                  <a:srgbClr val="FF0000"/>
                </a:solidFill>
              </a:rPr>
              <a:t>Which would you do?</a:t>
            </a:r>
          </a:p>
        </p:txBody>
      </p:sp>
    </p:spTree>
    <p:extLst>
      <p:ext uri="{BB962C8B-B14F-4D97-AF65-F5344CB8AC3E}">
        <p14:creationId xmlns:p14="http://schemas.microsoft.com/office/powerpoint/2010/main" val="129914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819400" y="3741355"/>
            <a:ext cx="3754353" cy="523220"/>
          </a:xfrm>
          <a:prstGeom prst="rect">
            <a:avLst/>
          </a:prstGeom>
          <a:noFill/>
        </p:spPr>
        <p:txBody>
          <a:bodyPr wrap="none" rtlCol="0">
            <a:spAutoFit/>
          </a:bodyPr>
          <a:lstStyle/>
          <a:p>
            <a:r>
              <a:rPr lang="en-US" sz="2800" dirty="0">
                <a:solidFill>
                  <a:srgbClr val="FF0000"/>
                </a:solidFill>
              </a:rPr>
              <a:t>Which would DFS choose</a:t>
            </a:r>
          </a:p>
        </p:txBody>
      </p:sp>
      <p:sp>
        <p:nvSpPr>
          <p:cNvPr id="3" name="TextBox 2"/>
          <p:cNvSpPr txBox="1"/>
          <p:nvPr/>
        </p:nvSpPr>
        <p:spPr>
          <a:xfrm>
            <a:off x="1066800" y="4997677"/>
            <a:ext cx="6990616" cy="830997"/>
          </a:xfrm>
          <a:prstGeom prst="rect">
            <a:avLst/>
          </a:prstGeom>
          <a:noFill/>
        </p:spPr>
        <p:txBody>
          <a:bodyPr wrap="none" rtlCol="0">
            <a:spAutoFit/>
          </a:bodyPr>
          <a:lstStyle/>
          <a:p>
            <a:r>
              <a:rPr lang="en-US" sz="2400" dirty="0">
                <a:solidFill>
                  <a:srgbClr val="0000FF"/>
                </a:solidFill>
              </a:rPr>
              <a:t>Completely depends on how next states are generated.</a:t>
            </a:r>
          </a:p>
          <a:p>
            <a:r>
              <a:rPr lang="en-US" sz="2400" dirty="0">
                <a:solidFill>
                  <a:srgbClr val="0000FF"/>
                </a:solidFill>
              </a:rPr>
              <a:t>Not an “intelligent” decision!</a:t>
            </a:r>
          </a:p>
        </p:txBody>
      </p:sp>
    </p:spTree>
    <p:extLst>
      <p:ext uri="{BB962C8B-B14F-4D97-AF65-F5344CB8AC3E}">
        <p14:creationId xmlns:p14="http://schemas.microsoft.com/office/powerpoint/2010/main" val="295981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905000" y="3741355"/>
            <a:ext cx="5123668" cy="523220"/>
          </a:xfrm>
          <a:prstGeom prst="rect">
            <a:avLst/>
          </a:prstGeom>
          <a:noFill/>
        </p:spPr>
        <p:txBody>
          <a:bodyPr wrap="none" rtlCol="0">
            <a:spAutoFit/>
          </a:bodyPr>
          <a:lstStyle/>
          <a:p>
            <a:r>
              <a:rPr lang="en-US" sz="2800" dirty="0">
                <a:solidFill>
                  <a:srgbClr val="FF0000"/>
                </a:solidFill>
              </a:rPr>
              <a:t>Best first search: out of place tiles?</a:t>
            </a:r>
          </a:p>
        </p:txBody>
      </p:sp>
      <p:graphicFrame>
        <p:nvGraphicFramePr>
          <p:cNvPr id="11" name="Table 10"/>
          <p:cNvGraphicFramePr>
            <a:graphicFrameLocks noGrp="1"/>
          </p:cNvGraphicFramePr>
          <p:nvPr/>
        </p:nvGraphicFramePr>
        <p:xfrm>
          <a:off x="76200" y="182388"/>
          <a:ext cx="974034" cy="1005840"/>
        </p:xfrm>
        <a:graphic>
          <a:graphicData uri="http://schemas.openxmlformats.org/drawingml/2006/table">
            <a:tbl>
              <a:tblPr>
                <a:tableStyleId>{5C22544A-7EE6-4342-B048-85BDC9FD1C3A}</a:tableStyleId>
              </a:tblPr>
              <a:tblGrid>
                <a:gridCol w="324678">
                  <a:extLst>
                    <a:ext uri="{9D8B030D-6E8A-4147-A177-3AD203B41FA5}">
                      <a16:colId xmlns:a16="http://schemas.microsoft.com/office/drawing/2014/main" val="20000"/>
                    </a:ext>
                  </a:extLst>
                </a:gridCol>
                <a:gridCol w="324678">
                  <a:extLst>
                    <a:ext uri="{9D8B030D-6E8A-4147-A177-3AD203B41FA5}">
                      <a16:colId xmlns:a16="http://schemas.microsoft.com/office/drawing/2014/main" val="20001"/>
                    </a:ext>
                  </a:extLst>
                </a:gridCol>
                <a:gridCol w="324678">
                  <a:extLst>
                    <a:ext uri="{9D8B030D-6E8A-4147-A177-3AD203B41FA5}">
                      <a16:colId xmlns:a16="http://schemas.microsoft.com/office/drawing/2014/main" val="20002"/>
                    </a:ext>
                  </a:extLst>
                </a:gridCol>
              </a:tblGrid>
              <a:tr h="269404">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69404">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69404">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a:t>GOAL</a:t>
            </a:r>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72527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905000" y="3741355"/>
            <a:ext cx="4964645" cy="523220"/>
          </a:xfrm>
          <a:prstGeom prst="rect">
            <a:avLst/>
          </a:prstGeom>
          <a:noFill/>
        </p:spPr>
        <p:txBody>
          <a:bodyPr wrap="none" rtlCol="0">
            <a:spAutoFit/>
          </a:bodyPr>
          <a:lstStyle/>
          <a:p>
            <a:r>
              <a:rPr lang="en-US" sz="2800" dirty="0">
                <a:solidFill>
                  <a:srgbClr val="FF0000"/>
                </a:solidFill>
              </a:rPr>
              <a:t>Best first search: distance of tiles?</a:t>
            </a:r>
          </a:p>
        </p:txBody>
      </p:sp>
      <p:graphicFrame>
        <p:nvGraphicFramePr>
          <p:cNvPr id="11" name="Table 10"/>
          <p:cNvGraphicFramePr>
            <a:graphicFrameLocks noGrp="1"/>
          </p:cNvGraphicFramePr>
          <p:nvPr/>
        </p:nvGraphicFramePr>
        <p:xfrm>
          <a:off x="76200" y="182388"/>
          <a:ext cx="974034" cy="1005840"/>
        </p:xfrm>
        <a:graphic>
          <a:graphicData uri="http://schemas.openxmlformats.org/drawingml/2006/table">
            <a:tbl>
              <a:tblPr>
                <a:tableStyleId>{5C22544A-7EE6-4342-B048-85BDC9FD1C3A}</a:tableStyleId>
              </a:tblPr>
              <a:tblGrid>
                <a:gridCol w="324678">
                  <a:extLst>
                    <a:ext uri="{9D8B030D-6E8A-4147-A177-3AD203B41FA5}">
                      <a16:colId xmlns:a16="http://schemas.microsoft.com/office/drawing/2014/main" val="20000"/>
                    </a:ext>
                  </a:extLst>
                </a:gridCol>
                <a:gridCol w="324678">
                  <a:extLst>
                    <a:ext uri="{9D8B030D-6E8A-4147-A177-3AD203B41FA5}">
                      <a16:colId xmlns:a16="http://schemas.microsoft.com/office/drawing/2014/main" val="20001"/>
                    </a:ext>
                  </a:extLst>
                </a:gridCol>
                <a:gridCol w="324678">
                  <a:extLst>
                    <a:ext uri="{9D8B030D-6E8A-4147-A177-3AD203B41FA5}">
                      <a16:colId xmlns:a16="http://schemas.microsoft.com/office/drawing/2014/main" val="20002"/>
                    </a:ext>
                  </a:extLst>
                </a:gridCol>
              </a:tblGrid>
              <a:tr h="269404">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69404">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69404">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a:t>GOAL</a:t>
            </a:r>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314576"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2314576"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2667000"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2667000"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2667000" y="25146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2438400" y="1981200"/>
            <a:ext cx="266344" cy="276999"/>
          </a:xfrm>
          <a:prstGeom prst="rect">
            <a:avLst/>
          </a:prstGeom>
          <a:noFill/>
        </p:spPr>
        <p:txBody>
          <a:bodyPr wrap="none" rtlCol="0">
            <a:spAutoFit/>
          </a:bodyPr>
          <a:lstStyle/>
          <a:p>
            <a:r>
              <a:rPr lang="en-US" sz="1200" b="1" dirty="0">
                <a:solidFill>
                  <a:srgbClr val="FF0000"/>
                </a:solidFill>
              </a:rPr>
              <a:t>1</a:t>
            </a:r>
          </a:p>
        </p:txBody>
      </p:sp>
      <p:sp>
        <p:nvSpPr>
          <p:cNvPr id="22" name="TextBox 21"/>
          <p:cNvSpPr txBox="1"/>
          <p:nvPr/>
        </p:nvSpPr>
        <p:spPr>
          <a:xfrm>
            <a:off x="2400656" y="2313801"/>
            <a:ext cx="266344" cy="276999"/>
          </a:xfrm>
          <a:prstGeom prst="rect">
            <a:avLst/>
          </a:prstGeom>
          <a:noFill/>
        </p:spPr>
        <p:txBody>
          <a:bodyPr wrap="none" rtlCol="0">
            <a:spAutoFit/>
          </a:bodyPr>
          <a:lstStyle/>
          <a:p>
            <a:r>
              <a:rPr lang="en-US" sz="1200" b="1" dirty="0">
                <a:solidFill>
                  <a:srgbClr val="FF0000"/>
                </a:solidFill>
              </a:rPr>
              <a:t>1</a:t>
            </a:r>
          </a:p>
        </p:txBody>
      </p:sp>
      <p:sp>
        <p:nvSpPr>
          <p:cNvPr id="23" name="TextBox 22"/>
          <p:cNvSpPr txBox="1"/>
          <p:nvPr/>
        </p:nvSpPr>
        <p:spPr>
          <a:xfrm>
            <a:off x="2819400" y="2618601"/>
            <a:ext cx="266344" cy="276999"/>
          </a:xfrm>
          <a:prstGeom prst="rect">
            <a:avLst/>
          </a:prstGeom>
          <a:noFill/>
        </p:spPr>
        <p:txBody>
          <a:bodyPr wrap="none" rtlCol="0">
            <a:spAutoFit/>
          </a:bodyPr>
          <a:lstStyle/>
          <a:p>
            <a:r>
              <a:rPr lang="en-US" sz="1200" b="1" dirty="0">
                <a:solidFill>
                  <a:srgbClr val="FF0000"/>
                </a:solidFill>
              </a:rPr>
              <a:t>1</a:t>
            </a:r>
          </a:p>
        </p:txBody>
      </p:sp>
      <p:sp>
        <p:nvSpPr>
          <p:cNvPr id="24" name="TextBox 23"/>
          <p:cNvSpPr txBox="1"/>
          <p:nvPr/>
        </p:nvSpPr>
        <p:spPr>
          <a:xfrm>
            <a:off x="2819400" y="2286000"/>
            <a:ext cx="266344" cy="276999"/>
          </a:xfrm>
          <a:prstGeom prst="rect">
            <a:avLst/>
          </a:prstGeom>
          <a:noFill/>
        </p:spPr>
        <p:txBody>
          <a:bodyPr wrap="none" rtlCol="0">
            <a:spAutoFit/>
          </a:bodyPr>
          <a:lstStyle/>
          <a:p>
            <a:r>
              <a:rPr lang="en-US" sz="1200" b="1" dirty="0">
                <a:solidFill>
                  <a:srgbClr val="FF0000"/>
                </a:solidFill>
              </a:rPr>
              <a:t>1</a:t>
            </a:r>
          </a:p>
        </p:txBody>
      </p:sp>
      <p:sp>
        <p:nvSpPr>
          <p:cNvPr id="25" name="TextBox 24"/>
          <p:cNvSpPr txBox="1"/>
          <p:nvPr/>
        </p:nvSpPr>
        <p:spPr>
          <a:xfrm>
            <a:off x="2819400" y="1981200"/>
            <a:ext cx="279168" cy="276999"/>
          </a:xfrm>
          <a:prstGeom prst="rect">
            <a:avLst/>
          </a:prstGeom>
          <a:noFill/>
        </p:spPr>
        <p:txBody>
          <a:bodyPr wrap="none" rtlCol="0">
            <a:spAutoFit/>
          </a:bodyPr>
          <a:lstStyle/>
          <a:p>
            <a:r>
              <a:rPr lang="en-US" sz="1200" b="1" dirty="0">
                <a:solidFill>
                  <a:srgbClr val="FF0000"/>
                </a:solidFill>
              </a:rPr>
              <a:t>2</a:t>
            </a:r>
          </a:p>
        </p:txBody>
      </p:sp>
      <p:sp>
        <p:nvSpPr>
          <p:cNvPr id="7" name="TextBox 6"/>
          <p:cNvSpPr txBox="1"/>
          <p:nvPr/>
        </p:nvSpPr>
        <p:spPr>
          <a:xfrm>
            <a:off x="1905000" y="2133600"/>
            <a:ext cx="312030" cy="369332"/>
          </a:xfrm>
          <a:prstGeom prst="rect">
            <a:avLst/>
          </a:prstGeom>
          <a:noFill/>
        </p:spPr>
        <p:txBody>
          <a:bodyPr wrap="none" rtlCol="0">
            <a:spAutoFit/>
          </a:bodyPr>
          <a:lstStyle/>
          <a:p>
            <a:r>
              <a:rPr lang="en-US" dirty="0">
                <a:solidFill>
                  <a:srgbClr val="FF0000"/>
                </a:solidFill>
              </a:rPr>
              <a:t>6</a:t>
            </a:r>
          </a:p>
        </p:txBody>
      </p:sp>
      <p:sp>
        <p:nvSpPr>
          <p:cNvPr id="28" name="Rounded Rectangle 27"/>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ounded Rectangle 29"/>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a:solidFill>
                  <a:srgbClr val="FF0000"/>
                </a:solidFill>
              </a:rPr>
              <a:t>1</a:t>
            </a: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a:solidFill>
                  <a:srgbClr val="FF0000"/>
                </a:solidFill>
              </a:rPr>
              <a:t>1</a:t>
            </a:r>
          </a:p>
        </p:txBody>
      </p:sp>
      <p:sp>
        <p:nvSpPr>
          <p:cNvPr id="37" name="TextBox 36"/>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8" name="Rounded Rectangle 37"/>
          <p:cNvSpPr/>
          <p:nvPr/>
        </p:nvSpPr>
        <p:spPr>
          <a:xfrm>
            <a:off x="5845408" y="1836674"/>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5845408" y="2181999"/>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197832" y="1836674"/>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6197832" y="2181999"/>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6197832" y="2486799"/>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5969232" y="1953399"/>
            <a:ext cx="266344" cy="276999"/>
          </a:xfrm>
          <a:prstGeom prst="rect">
            <a:avLst/>
          </a:prstGeom>
          <a:noFill/>
        </p:spPr>
        <p:txBody>
          <a:bodyPr wrap="none" rtlCol="0">
            <a:spAutoFit/>
          </a:bodyPr>
          <a:lstStyle/>
          <a:p>
            <a:r>
              <a:rPr lang="en-US" sz="1200" b="1" dirty="0">
                <a:solidFill>
                  <a:srgbClr val="FF0000"/>
                </a:solidFill>
              </a:rPr>
              <a:t>1</a:t>
            </a:r>
          </a:p>
        </p:txBody>
      </p:sp>
      <p:sp>
        <p:nvSpPr>
          <p:cNvPr id="44" name="TextBox 43"/>
          <p:cNvSpPr txBox="1"/>
          <p:nvPr/>
        </p:nvSpPr>
        <p:spPr>
          <a:xfrm>
            <a:off x="5931488" y="2286000"/>
            <a:ext cx="266344" cy="276999"/>
          </a:xfrm>
          <a:prstGeom prst="rect">
            <a:avLst/>
          </a:prstGeom>
          <a:noFill/>
        </p:spPr>
        <p:txBody>
          <a:bodyPr wrap="none" rtlCol="0">
            <a:spAutoFit/>
          </a:bodyPr>
          <a:lstStyle/>
          <a:p>
            <a:r>
              <a:rPr lang="en-US" sz="1200" b="1" dirty="0">
                <a:solidFill>
                  <a:srgbClr val="FF0000"/>
                </a:solidFill>
              </a:rPr>
              <a:t>1</a:t>
            </a:r>
          </a:p>
        </p:txBody>
      </p:sp>
      <p:sp>
        <p:nvSpPr>
          <p:cNvPr id="45" name="TextBox 44"/>
          <p:cNvSpPr txBox="1"/>
          <p:nvPr/>
        </p:nvSpPr>
        <p:spPr>
          <a:xfrm>
            <a:off x="6350232" y="2590800"/>
            <a:ext cx="266344" cy="276999"/>
          </a:xfrm>
          <a:prstGeom prst="rect">
            <a:avLst/>
          </a:prstGeom>
          <a:noFill/>
        </p:spPr>
        <p:txBody>
          <a:bodyPr wrap="none" rtlCol="0">
            <a:spAutoFit/>
          </a:bodyPr>
          <a:lstStyle/>
          <a:p>
            <a:r>
              <a:rPr lang="en-US" sz="1200" b="1" dirty="0">
                <a:solidFill>
                  <a:srgbClr val="FF0000"/>
                </a:solidFill>
              </a:rPr>
              <a:t>1</a:t>
            </a:r>
          </a:p>
        </p:txBody>
      </p:sp>
      <p:sp>
        <p:nvSpPr>
          <p:cNvPr id="46" name="TextBox 45"/>
          <p:cNvSpPr txBox="1"/>
          <p:nvPr/>
        </p:nvSpPr>
        <p:spPr>
          <a:xfrm>
            <a:off x="6350232" y="2258199"/>
            <a:ext cx="266344" cy="276999"/>
          </a:xfrm>
          <a:prstGeom prst="rect">
            <a:avLst/>
          </a:prstGeom>
          <a:noFill/>
        </p:spPr>
        <p:txBody>
          <a:bodyPr wrap="none" rtlCol="0">
            <a:spAutoFit/>
          </a:bodyPr>
          <a:lstStyle/>
          <a:p>
            <a:r>
              <a:rPr lang="en-US" sz="1200" b="1" dirty="0">
                <a:solidFill>
                  <a:srgbClr val="FF0000"/>
                </a:solidFill>
              </a:rPr>
              <a:t>1</a:t>
            </a:r>
          </a:p>
        </p:txBody>
      </p:sp>
      <p:sp>
        <p:nvSpPr>
          <p:cNvPr id="47" name="TextBox 46"/>
          <p:cNvSpPr txBox="1"/>
          <p:nvPr/>
        </p:nvSpPr>
        <p:spPr>
          <a:xfrm>
            <a:off x="6350232" y="1953399"/>
            <a:ext cx="279168" cy="276999"/>
          </a:xfrm>
          <a:prstGeom prst="rect">
            <a:avLst/>
          </a:prstGeom>
          <a:noFill/>
        </p:spPr>
        <p:txBody>
          <a:bodyPr wrap="none" rtlCol="0">
            <a:spAutoFit/>
          </a:bodyPr>
          <a:lstStyle/>
          <a:p>
            <a:r>
              <a:rPr lang="en-US" sz="1200" b="1" dirty="0">
                <a:solidFill>
                  <a:srgbClr val="FF0000"/>
                </a:solidFill>
              </a:rPr>
              <a:t>2</a:t>
            </a:r>
          </a:p>
        </p:txBody>
      </p:sp>
      <p:sp>
        <p:nvSpPr>
          <p:cNvPr id="48" name="TextBox 47"/>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49" name="TextBox 48"/>
          <p:cNvSpPr txBox="1"/>
          <p:nvPr/>
        </p:nvSpPr>
        <p:spPr>
          <a:xfrm>
            <a:off x="5466346" y="2133600"/>
            <a:ext cx="312030" cy="369332"/>
          </a:xfrm>
          <a:prstGeom prst="rect">
            <a:avLst/>
          </a:prstGeom>
          <a:noFill/>
        </p:spPr>
        <p:txBody>
          <a:bodyPr wrap="none" rtlCol="0">
            <a:spAutoFit/>
          </a:bodyPr>
          <a:lstStyle/>
          <a:p>
            <a:r>
              <a:rPr lang="en-US" dirty="0">
                <a:solidFill>
                  <a:srgbClr val="FF0000"/>
                </a:solidFill>
              </a:rPr>
              <a:t>6</a:t>
            </a:r>
          </a:p>
        </p:txBody>
      </p:sp>
    </p:spTree>
    <p:extLst>
      <p:ext uri="{BB962C8B-B14F-4D97-AF65-F5344CB8AC3E}">
        <p14:creationId xmlns:p14="http://schemas.microsoft.com/office/powerpoint/2010/main" val="3389893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47857" y="3741355"/>
            <a:ext cx="1918489" cy="523220"/>
          </a:xfrm>
          <a:prstGeom prst="rect">
            <a:avLst/>
          </a:prstGeom>
          <a:noFill/>
        </p:spPr>
        <p:txBody>
          <a:bodyPr wrap="none" rtlCol="0">
            <a:spAutoFit/>
          </a:bodyPr>
          <a:lstStyle/>
          <a:p>
            <a:r>
              <a:rPr lang="en-US" sz="2800" dirty="0">
                <a:solidFill>
                  <a:srgbClr val="FF0000"/>
                </a:solidFill>
              </a:rPr>
              <a:t>Next states?</a:t>
            </a:r>
          </a:p>
        </p:txBody>
      </p:sp>
      <p:graphicFrame>
        <p:nvGraphicFramePr>
          <p:cNvPr id="11" name="Table 10"/>
          <p:cNvGraphicFramePr>
            <a:graphicFrameLocks noGrp="1"/>
          </p:cNvGraphicFramePr>
          <p:nvPr/>
        </p:nvGraphicFramePr>
        <p:xfrm>
          <a:off x="76200" y="182388"/>
          <a:ext cx="974034" cy="1005840"/>
        </p:xfrm>
        <a:graphic>
          <a:graphicData uri="http://schemas.openxmlformats.org/drawingml/2006/table">
            <a:tbl>
              <a:tblPr>
                <a:tableStyleId>{5C22544A-7EE6-4342-B048-85BDC9FD1C3A}</a:tableStyleId>
              </a:tblPr>
              <a:tblGrid>
                <a:gridCol w="324678">
                  <a:extLst>
                    <a:ext uri="{9D8B030D-6E8A-4147-A177-3AD203B41FA5}">
                      <a16:colId xmlns:a16="http://schemas.microsoft.com/office/drawing/2014/main" val="20000"/>
                    </a:ext>
                  </a:extLst>
                </a:gridCol>
                <a:gridCol w="324678">
                  <a:extLst>
                    <a:ext uri="{9D8B030D-6E8A-4147-A177-3AD203B41FA5}">
                      <a16:colId xmlns:a16="http://schemas.microsoft.com/office/drawing/2014/main" val="20001"/>
                    </a:ext>
                  </a:extLst>
                </a:gridCol>
                <a:gridCol w="324678">
                  <a:extLst>
                    <a:ext uri="{9D8B030D-6E8A-4147-A177-3AD203B41FA5}">
                      <a16:colId xmlns:a16="http://schemas.microsoft.com/office/drawing/2014/main" val="20002"/>
                    </a:ext>
                  </a:extLst>
                </a:gridCol>
              </a:tblGrid>
              <a:tr h="269404">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69404">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69404">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a:t>GOAL</a:t>
            </a:r>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26818445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76200" y="182388"/>
          <a:ext cx="974034" cy="1005840"/>
        </p:xfrm>
        <a:graphic>
          <a:graphicData uri="http://schemas.openxmlformats.org/drawingml/2006/table">
            <a:tbl>
              <a:tblPr>
                <a:tableStyleId>{5C22544A-7EE6-4342-B048-85BDC9FD1C3A}</a:tableStyleId>
              </a:tblPr>
              <a:tblGrid>
                <a:gridCol w="324678">
                  <a:extLst>
                    <a:ext uri="{9D8B030D-6E8A-4147-A177-3AD203B41FA5}">
                      <a16:colId xmlns:a16="http://schemas.microsoft.com/office/drawing/2014/main" val="20000"/>
                    </a:ext>
                  </a:extLst>
                </a:gridCol>
                <a:gridCol w="324678">
                  <a:extLst>
                    <a:ext uri="{9D8B030D-6E8A-4147-A177-3AD203B41FA5}">
                      <a16:colId xmlns:a16="http://schemas.microsoft.com/office/drawing/2014/main" val="20001"/>
                    </a:ext>
                  </a:extLst>
                </a:gridCol>
                <a:gridCol w="324678">
                  <a:extLst>
                    <a:ext uri="{9D8B030D-6E8A-4147-A177-3AD203B41FA5}">
                      <a16:colId xmlns:a16="http://schemas.microsoft.com/office/drawing/2014/main" val="20002"/>
                    </a:ext>
                  </a:extLst>
                </a:gridCol>
              </a:tblGrid>
              <a:tr h="269404">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69404">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69404">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a:t>GOAL</a:t>
            </a:r>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nvGraphicFramePr>
        <p:xfrm>
          <a:off x="2057400" y="3429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nvGraphicFramePr>
        <p:xfrm>
          <a:off x="3505200"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nvGraphicFramePr>
        <p:xfrm>
          <a:off x="4981778"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6477000"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b="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b="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b="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20" name="Straight Arrow Connector 19"/>
          <p:cNvCxnSpPr>
            <a:stCxn id="5" idx="2"/>
            <a:endCxn id="16" idx="0"/>
          </p:cNvCxnSpPr>
          <p:nvPr/>
        </p:nvCxnSpPr>
        <p:spPr>
          <a:xfrm flipH="1">
            <a:off x="2590800" y="2834640"/>
            <a:ext cx="1981200" cy="5943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 idx="2"/>
            <a:endCxn id="17" idx="0"/>
          </p:cNvCxnSpPr>
          <p:nvPr/>
        </p:nvCxnSpPr>
        <p:spPr>
          <a:xfrm flipH="1">
            <a:off x="4038600" y="2834640"/>
            <a:ext cx="533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 idx="2"/>
            <a:endCxn id="18" idx="0"/>
          </p:cNvCxnSpPr>
          <p:nvPr/>
        </p:nvCxnSpPr>
        <p:spPr>
          <a:xfrm>
            <a:off x="4572000" y="2834640"/>
            <a:ext cx="943178"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19" idx="0"/>
          </p:cNvCxnSpPr>
          <p:nvPr/>
        </p:nvCxnSpPr>
        <p:spPr>
          <a:xfrm>
            <a:off x="4572000" y="2834640"/>
            <a:ext cx="2438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ounded Rectangle 31"/>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a:solidFill>
                  <a:srgbClr val="FF0000"/>
                </a:solidFill>
              </a:rPr>
              <a:t>1</a:t>
            </a: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a:solidFill>
                  <a:srgbClr val="FF0000"/>
                </a:solidFill>
              </a:rPr>
              <a:t>1</a:t>
            </a:r>
          </a:p>
        </p:txBody>
      </p:sp>
      <p:sp>
        <p:nvSpPr>
          <p:cNvPr id="35" name="TextBox 34"/>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36" name="TextBox 35"/>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7" name="TextBox 36"/>
          <p:cNvSpPr txBox="1"/>
          <p:nvPr/>
        </p:nvSpPr>
        <p:spPr>
          <a:xfrm>
            <a:off x="1745370" y="3733800"/>
            <a:ext cx="312030" cy="369332"/>
          </a:xfrm>
          <a:prstGeom prst="rect">
            <a:avLst/>
          </a:prstGeom>
          <a:noFill/>
        </p:spPr>
        <p:txBody>
          <a:bodyPr wrap="none" rtlCol="0">
            <a:spAutoFit/>
          </a:bodyPr>
          <a:lstStyle/>
          <a:p>
            <a:r>
              <a:rPr lang="en-US" dirty="0">
                <a:solidFill>
                  <a:srgbClr val="FF0000"/>
                </a:solidFill>
              </a:rPr>
              <a:t>3</a:t>
            </a:r>
          </a:p>
        </p:txBody>
      </p:sp>
      <p:sp>
        <p:nvSpPr>
          <p:cNvPr id="38" name="TextBox 37"/>
          <p:cNvSpPr txBox="1"/>
          <p:nvPr/>
        </p:nvSpPr>
        <p:spPr>
          <a:xfrm>
            <a:off x="3193170" y="3733800"/>
            <a:ext cx="312030" cy="369332"/>
          </a:xfrm>
          <a:prstGeom prst="rect">
            <a:avLst/>
          </a:prstGeom>
          <a:noFill/>
        </p:spPr>
        <p:txBody>
          <a:bodyPr wrap="none" rtlCol="0">
            <a:spAutoFit/>
          </a:bodyPr>
          <a:lstStyle/>
          <a:p>
            <a:r>
              <a:rPr lang="en-US" dirty="0">
                <a:solidFill>
                  <a:srgbClr val="FF0000"/>
                </a:solidFill>
              </a:rPr>
              <a:t>5</a:t>
            </a:r>
          </a:p>
        </p:txBody>
      </p:sp>
      <p:sp>
        <p:nvSpPr>
          <p:cNvPr id="39" name="TextBox 38"/>
          <p:cNvSpPr txBox="1"/>
          <p:nvPr/>
        </p:nvSpPr>
        <p:spPr>
          <a:xfrm>
            <a:off x="4717170" y="3745468"/>
            <a:ext cx="312030" cy="369332"/>
          </a:xfrm>
          <a:prstGeom prst="rect">
            <a:avLst/>
          </a:prstGeom>
          <a:noFill/>
        </p:spPr>
        <p:txBody>
          <a:bodyPr wrap="none" rtlCol="0">
            <a:spAutoFit/>
          </a:bodyPr>
          <a:lstStyle/>
          <a:p>
            <a:r>
              <a:rPr lang="en-US" dirty="0">
                <a:solidFill>
                  <a:srgbClr val="FF0000"/>
                </a:solidFill>
              </a:rPr>
              <a:t>5</a:t>
            </a:r>
          </a:p>
        </p:txBody>
      </p:sp>
      <p:sp>
        <p:nvSpPr>
          <p:cNvPr id="40" name="TextBox 39"/>
          <p:cNvSpPr txBox="1"/>
          <p:nvPr/>
        </p:nvSpPr>
        <p:spPr>
          <a:xfrm>
            <a:off x="6228346" y="3745468"/>
            <a:ext cx="312030" cy="369332"/>
          </a:xfrm>
          <a:prstGeom prst="rect">
            <a:avLst/>
          </a:prstGeom>
          <a:noFill/>
        </p:spPr>
        <p:txBody>
          <a:bodyPr wrap="none" rtlCol="0">
            <a:spAutoFit/>
          </a:bodyPr>
          <a:lstStyle/>
          <a:p>
            <a:r>
              <a:rPr lang="en-US" dirty="0">
                <a:solidFill>
                  <a:srgbClr val="FF0000"/>
                </a:solidFill>
              </a:rPr>
              <a:t>5</a:t>
            </a:r>
          </a:p>
        </p:txBody>
      </p:sp>
      <p:sp>
        <p:nvSpPr>
          <p:cNvPr id="41" name="TextBox 40"/>
          <p:cNvSpPr txBox="1"/>
          <p:nvPr/>
        </p:nvSpPr>
        <p:spPr>
          <a:xfrm>
            <a:off x="2209800" y="5181600"/>
            <a:ext cx="4793349" cy="523220"/>
          </a:xfrm>
          <a:prstGeom prst="rect">
            <a:avLst/>
          </a:prstGeom>
          <a:noFill/>
        </p:spPr>
        <p:txBody>
          <a:bodyPr wrap="none" rtlCol="0">
            <a:spAutoFit/>
          </a:bodyPr>
          <a:lstStyle/>
          <a:p>
            <a:r>
              <a:rPr lang="en-US" sz="2800" dirty="0">
                <a:solidFill>
                  <a:srgbClr val="FF0000"/>
                </a:solidFill>
              </a:rPr>
              <a:t>Which next for best first search?</a:t>
            </a:r>
          </a:p>
        </p:txBody>
      </p:sp>
      <p:sp>
        <p:nvSpPr>
          <p:cNvPr id="42" name="TextBox 41"/>
          <p:cNvSpPr txBox="1"/>
          <p:nvPr/>
        </p:nvSpPr>
        <p:spPr>
          <a:xfrm>
            <a:off x="1905000" y="2133600"/>
            <a:ext cx="312030" cy="369332"/>
          </a:xfrm>
          <a:prstGeom prst="rect">
            <a:avLst/>
          </a:prstGeom>
          <a:noFill/>
        </p:spPr>
        <p:txBody>
          <a:bodyPr wrap="none" rtlCol="0">
            <a:spAutoFit/>
          </a:bodyPr>
          <a:lstStyle/>
          <a:p>
            <a:r>
              <a:rPr lang="en-US" dirty="0">
                <a:solidFill>
                  <a:srgbClr val="FF0000"/>
                </a:solidFill>
              </a:rPr>
              <a:t>6</a:t>
            </a:r>
          </a:p>
        </p:txBody>
      </p:sp>
      <p:sp>
        <p:nvSpPr>
          <p:cNvPr id="43" name="TextBox 42"/>
          <p:cNvSpPr txBox="1"/>
          <p:nvPr/>
        </p:nvSpPr>
        <p:spPr>
          <a:xfrm>
            <a:off x="5466346" y="2133600"/>
            <a:ext cx="312030" cy="369332"/>
          </a:xfrm>
          <a:prstGeom prst="rect">
            <a:avLst/>
          </a:prstGeom>
          <a:noFill/>
        </p:spPr>
        <p:txBody>
          <a:bodyPr wrap="none" rtlCol="0">
            <a:spAutoFit/>
          </a:bodyPr>
          <a:lstStyle/>
          <a:p>
            <a:r>
              <a:rPr lang="en-US" dirty="0">
                <a:solidFill>
                  <a:srgbClr val="FF0000"/>
                </a:solidFill>
              </a:rPr>
              <a:t>6</a:t>
            </a:r>
          </a:p>
        </p:txBody>
      </p:sp>
      <p:sp>
        <p:nvSpPr>
          <p:cNvPr id="44" name="Rectangle 43"/>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2947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for a solution</a:t>
            </a:r>
          </a:p>
        </p:txBody>
      </p:sp>
      <p:sp>
        <p:nvSpPr>
          <p:cNvPr id="4" name="TextBox 3"/>
          <p:cNvSpPr txBox="1"/>
          <p:nvPr/>
        </p:nvSpPr>
        <p:spPr>
          <a:xfrm>
            <a:off x="3124200" y="1798528"/>
            <a:ext cx="2154757" cy="523220"/>
          </a:xfrm>
          <a:prstGeom prst="rect">
            <a:avLst/>
          </a:prstGeom>
          <a:noFill/>
        </p:spPr>
        <p:txBody>
          <a:bodyPr wrap="none" rtlCol="0">
            <a:spAutoFit/>
          </a:bodyPr>
          <a:lstStyle/>
          <a:p>
            <a:r>
              <a:rPr lang="en-US" sz="2800" dirty="0">
                <a:solidFill>
                  <a:srgbClr val="0000FF"/>
                </a:solidFill>
              </a:rPr>
              <a:t>FFFCCC B ~~</a:t>
            </a:r>
          </a:p>
        </p:txBody>
      </p:sp>
      <p:sp>
        <p:nvSpPr>
          <p:cNvPr id="5" name="TextBox 4"/>
          <p:cNvSpPr txBox="1"/>
          <p:nvPr/>
        </p:nvSpPr>
        <p:spPr>
          <a:xfrm>
            <a:off x="1676400" y="3704644"/>
            <a:ext cx="5733636" cy="523220"/>
          </a:xfrm>
          <a:prstGeom prst="rect">
            <a:avLst/>
          </a:prstGeom>
          <a:noFill/>
        </p:spPr>
        <p:txBody>
          <a:bodyPr wrap="none" rtlCol="0">
            <a:spAutoFit/>
          </a:bodyPr>
          <a:lstStyle/>
          <a:p>
            <a:r>
              <a:rPr lang="en-US" sz="2800" dirty="0">
                <a:solidFill>
                  <a:srgbClr val="FF0000"/>
                </a:solidFill>
              </a:rPr>
              <a:t>What states can we get to from here?</a:t>
            </a:r>
          </a:p>
        </p:txBody>
      </p:sp>
    </p:spTree>
    <p:extLst>
      <p:ext uri="{BB962C8B-B14F-4D97-AF65-F5344CB8AC3E}">
        <p14:creationId xmlns:p14="http://schemas.microsoft.com/office/powerpoint/2010/main" val="39805212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76200" y="182388"/>
          <a:ext cx="974034" cy="1005840"/>
        </p:xfrm>
        <a:graphic>
          <a:graphicData uri="http://schemas.openxmlformats.org/drawingml/2006/table">
            <a:tbl>
              <a:tblPr>
                <a:tableStyleId>{5C22544A-7EE6-4342-B048-85BDC9FD1C3A}</a:tableStyleId>
              </a:tblPr>
              <a:tblGrid>
                <a:gridCol w="324678">
                  <a:extLst>
                    <a:ext uri="{9D8B030D-6E8A-4147-A177-3AD203B41FA5}">
                      <a16:colId xmlns:a16="http://schemas.microsoft.com/office/drawing/2014/main" val="20000"/>
                    </a:ext>
                  </a:extLst>
                </a:gridCol>
                <a:gridCol w="324678">
                  <a:extLst>
                    <a:ext uri="{9D8B030D-6E8A-4147-A177-3AD203B41FA5}">
                      <a16:colId xmlns:a16="http://schemas.microsoft.com/office/drawing/2014/main" val="20001"/>
                    </a:ext>
                  </a:extLst>
                </a:gridCol>
                <a:gridCol w="324678">
                  <a:extLst>
                    <a:ext uri="{9D8B030D-6E8A-4147-A177-3AD203B41FA5}">
                      <a16:colId xmlns:a16="http://schemas.microsoft.com/office/drawing/2014/main" val="20002"/>
                    </a:ext>
                  </a:extLst>
                </a:gridCol>
              </a:tblGrid>
              <a:tr h="269404">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69404">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69404">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a:t>GOAL</a:t>
            </a:r>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nvGraphicFramePr>
        <p:xfrm>
          <a:off x="2057400" y="3429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nvGraphicFramePr>
        <p:xfrm>
          <a:off x="3505200"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nvGraphicFramePr>
        <p:xfrm>
          <a:off x="4981778"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6477000"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b="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b="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b="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20" name="Straight Arrow Connector 19"/>
          <p:cNvCxnSpPr>
            <a:stCxn id="5" idx="2"/>
            <a:endCxn id="16" idx="0"/>
          </p:cNvCxnSpPr>
          <p:nvPr/>
        </p:nvCxnSpPr>
        <p:spPr>
          <a:xfrm flipH="1">
            <a:off x="2590800" y="2834640"/>
            <a:ext cx="1981200" cy="5943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 idx="2"/>
            <a:endCxn id="17" idx="0"/>
          </p:cNvCxnSpPr>
          <p:nvPr/>
        </p:nvCxnSpPr>
        <p:spPr>
          <a:xfrm flipH="1">
            <a:off x="4038600" y="2834640"/>
            <a:ext cx="533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 idx="2"/>
            <a:endCxn id="18" idx="0"/>
          </p:cNvCxnSpPr>
          <p:nvPr/>
        </p:nvCxnSpPr>
        <p:spPr>
          <a:xfrm>
            <a:off x="4572000" y="2834640"/>
            <a:ext cx="943178"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19" idx="0"/>
          </p:cNvCxnSpPr>
          <p:nvPr/>
        </p:nvCxnSpPr>
        <p:spPr>
          <a:xfrm>
            <a:off x="4572000" y="2834640"/>
            <a:ext cx="2438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ounded Rectangle 31"/>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a:solidFill>
                  <a:srgbClr val="FF0000"/>
                </a:solidFill>
              </a:rPr>
              <a:t>1</a:t>
            </a: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a:solidFill>
                  <a:srgbClr val="FF0000"/>
                </a:solidFill>
              </a:rPr>
              <a:t>1</a:t>
            </a:r>
          </a:p>
        </p:txBody>
      </p:sp>
      <p:sp>
        <p:nvSpPr>
          <p:cNvPr id="35" name="TextBox 34"/>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36" name="TextBox 35"/>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7" name="TextBox 36"/>
          <p:cNvSpPr txBox="1"/>
          <p:nvPr/>
        </p:nvSpPr>
        <p:spPr>
          <a:xfrm>
            <a:off x="1745370" y="3733800"/>
            <a:ext cx="312030" cy="369332"/>
          </a:xfrm>
          <a:prstGeom prst="rect">
            <a:avLst/>
          </a:prstGeom>
          <a:noFill/>
        </p:spPr>
        <p:txBody>
          <a:bodyPr wrap="none" rtlCol="0">
            <a:spAutoFit/>
          </a:bodyPr>
          <a:lstStyle/>
          <a:p>
            <a:r>
              <a:rPr lang="en-US" dirty="0">
                <a:solidFill>
                  <a:srgbClr val="FF0000"/>
                </a:solidFill>
              </a:rPr>
              <a:t>3</a:t>
            </a:r>
          </a:p>
        </p:txBody>
      </p:sp>
      <p:sp>
        <p:nvSpPr>
          <p:cNvPr id="38" name="TextBox 37"/>
          <p:cNvSpPr txBox="1"/>
          <p:nvPr/>
        </p:nvSpPr>
        <p:spPr>
          <a:xfrm>
            <a:off x="3193170" y="3733800"/>
            <a:ext cx="312030" cy="369332"/>
          </a:xfrm>
          <a:prstGeom prst="rect">
            <a:avLst/>
          </a:prstGeom>
          <a:noFill/>
        </p:spPr>
        <p:txBody>
          <a:bodyPr wrap="none" rtlCol="0">
            <a:spAutoFit/>
          </a:bodyPr>
          <a:lstStyle/>
          <a:p>
            <a:r>
              <a:rPr lang="en-US" dirty="0">
                <a:solidFill>
                  <a:srgbClr val="FF0000"/>
                </a:solidFill>
              </a:rPr>
              <a:t>5</a:t>
            </a:r>
          </a:p>
        </p:txBody>
      </p:sp>
      <p:sp>
        <p:nvSpPr>
          <p:cNvPr id="39" name="TextBox 38"/>
          <p:cNvSpPr txBox="1"/>
          <p:nvPr/>
        </p:nvSpPr>
        <p:spPr>
          <a:xfrm>
            <a:off x="4717170" y="3745468"/>
            <a:ext cx="312030" cy="369332"/>
          </a:xfrm>
          <a:prstGeom prst="rect">
            <a:avLst/>
          </a:prstGeom>
          <a:noFill/>
        </p:spPr>
        <p:txBody>
          <a:bodyPr wrap="none" rtlCol="0">
            <a:spAutoFit/>
          </a:bodyPr>
          <a:lstStyle/>
          <a:p>
            <a:r>
              <a:rPr lang="en-US" dirty="0">
                <a:solidFill>
                  <a:srgbClr val="FF0000"/>
                </a:solidFill>
              </a:rPr>
              <a:t>5</a:t>
            </a:r>
          </a:p>
        </p:txBody>
      </p:sp>
      <p:sp>
        <p:nvSpPr>
          <p:cNvPr id="40" name="TextBox 39"/>
          <p:cNvSpPr txBox="1"/>
          <p:nvPr/>
        </p:nvSpPr>
        <p:spPr>
          <a:xfrm>
            <a:off x="6228346" y="3745468"/>
            <a:ext cx="312030" cy="369332"/>
          </a:xfrm>
          <a:prstGeom prst="rect">
            <a:avLst/>
          </a:prstGeom>
          <a:noFill/>
        </p:spPr>
        <p:txBody>
          <a:bodyPr wrap="none" rtlCol="0">
            <a:spAutoFit/>
          </a:bodyPr>
          <a:lstStyle/>
          <a:p>
            <a:r>
              <a:rPr lang="en-US" dirty="0">
                <a:solidFill>
                  <a:srgbClr val="FF0000"/>
                </a:solidFill>
              </a:rPr>
              <a:t>5</a:t>
            </a:r>
          </a:p>
        </p:txBody>
      </p:sp>
      <p:graphicFrame>
        <p:nvGraphicFramePr>
          <p:cNvPr id="43" name="Table 42"/>
          <p:cNvGraphicFramePr>
            <a:graphicFrameLocks noGrp="1"/>
          </p:cNvGraphicFramePr>
          <p:nvPr/>
        </p:nvGraphicFramePr>
        <p:xfrm>
          <a:off x="886651" y="4876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4" name="Table 43"/>
          <p:cNvGraphicFramePr>
            <a:graphicFrameLocks noGrp="1"/>
          </p:cNvGraphicFramePr>
          <p:nvPr/>
        </p:nvGraphicFramePr>
        <p:xfrm>
          <a:off x="2286000" y="4876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5" name="Rectangle 44"/>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46" name="Rectangle 45"/>
          <p:cNvSpPr/>
          <p:nvPr/>
        </p:nvSpPr>
        <p:spPr>
          <a:xfrm>
            <a:off x="1828800" y="33528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graphicFrame>
        <p:nvGraphicFramePr>
          <p:cNvPr id="47" name="Table 46"/>
          <p:cNvGraphicFramePr>
            <a:graphicFrameLocks noGrp="1"/>
          </p:cNvGraphicFramePr>
          <p:nvPr/>
        </p:nvGraphicFramePr>
        <p:xfrm>
          <a:off x="3683232" y="48615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48" name="Straight Arrow Connector 47"/>
          <p:cNvCxnSpPr>
            <a:stCxn id="16" idx="2"/>
            <a:endCxn id="43" idx="0"/>
          </p:cNvCxnSpPr>
          <p:nvPr/>
        </p:nvCxnSpPr>
        <p:spPr>
          <a:xfrm flipH="1">
            <a:off x="1420051" y="4434840"/>
            <a:ext cx="1170749"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6" idx="2"/>
            <a:endCxn id="44" idx="0"/>
          </p:cNvCxnSpPr>
          <p:nvPr/>
        </p:nvCxnSpPr>
        <p:spPr>
          <a:xfrm>
            <a:off x="2590800" y="4434840"/>
            <a:ext cx="228600"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16" idx="2"/>
            <a:endCxn id="47" idx="0"/>
          </p:cNvCxnSpPr>
          <p:nvPr/>
        </p:nvCxnSpPr>
        <p:spPr>
          <a:xfrm>
            <a:off x="2590800" y="4434840"/>
            <a:ext cx="1625832" cy="4267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3420630" y="5181600"/>
            <a:ext cx="324854" cy="369332"/>
          </a:xfrm>
          <a:prstGeom prst="rect">
            <a:avLst/>
          </a:prstGeom>
          <a:noFill/>
        </p:spPr>
        <p:txBody>
          <a:bodyPr wrap="none" rtlCol="0">
            <a:spAutoFit/>
          </a:bodyPr>
          <a:lstStyle/>
          <a:p>
            <a:r>
              <a:rPr lang="en-US" dirty="0">
                <a:solidFill>
                  <a:srgbClr val="FF0000"/>
                </a:solidFill>
              </a:rPr>
              <a:t>4</a:t>
            </a:r>
          </a:p>
        </p:txBody>
      </p:sp>
      <p:sp>
        <p:nvSpPr>
          <p:cNvPr id="53" name="TextBox 52"/>
          <p:cNvSpPr txBox="1"/>
          <p:nvPr/>
        </p:nvSpPr>
        <p:spPr>
          <a:xfrm>
            <a:off x="2037346" y="5181600"/>
            <a:ext cx="324854" cy="369332"/>
          </a:xfrm>
          <a:prstGeom prst="rect">
            <a:avLst/>
          </a:prstGeom>
          <a:noFill/>
        </p:spPr>
        <p:txBody>
          <a:bodyPr wrap="none" rtlCol="0">
            <a:spAutoFit/>
          </a:bodyPr>
          <a:lstStyle/>
          <a:p>
            <a:r>
              <a:rPr lang="en-US" dirty="0">
                <a:solidFill>
                  <a:srgbClr val="FF0000"/>
                </a:solidFill>
              </a:rPr>
              <a:t>4</a:t>
            </a:r>
          </a:p>
        </p:txBody>
      </p:sp>
      <p:sp>
        <p:nvSpPr>
          <p:cNvPr id="54" name="TextBox 53"/>
          <p:cNvSpPr txBox="1"/>
          <p:nvPr/>
        </p:nvSpPr>
        <p:spPr>
          <a:xfrm>
            <a:off x="609600" y="5193268"/>
            <a:ext cx="312030" cy="369332"/>
          </a:xfrm>
          <a:prstGeom prst="rect">
            <a:avLst/>
          </a:prstGeom>
          <a:noFill/>
        </p:spPr>
        <p:txBody>
          <a:bodyPr wrap="none" rtlCol="0">
            <a:spAutoFit/>
          </a:bodyPr>
          <a:lstStyle/>
          <a:p>
            <a:r>
              <a:rPr lang="en-US" dirty="0">
                <a:solidFill>
                  <a:srgbClr val="FF0000"/>
                </a:solidFill>
              </a:rPr>
              <a:t>2</a:t>
            </a:r>
          </a:p>
        </p:txBody>
      </p:sp>
    </p:spTree>
    <p:extLst>
      <p:ext uri="{BB962C8B-B14F-4D97-AF65-F5344CB8AC3E}">
        <p14:creationId xmlns:p14="http://schemas.microsoft.com/office/powerpoint/2010/main" val="23593685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86200" y="1524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nvGraphicFramePr>
        <p:xfrm>
          <a:off x="22860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40386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5791200" y="1828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76200" y="182388"/>
          <a:ext cx="974034" cy="1005840"/>
        </p:xfrm>
        <a:graphic>
          <a:graphicData uri="http://schemas.openxmlformats.org/drawingml/2006/table">
            <a:tbl>
              <a:tblPr>
                <a:tableStyleId>{5C22544A-7EE6-4342-B048-85BDC9FD1C3A}</a:tableStyleId>
              </a:tblPr>
              <a:tblGrid>
                <a:gridCol w="324678">
                  <a:extLst>
                    <a:ext uri="{9D8B030D-6E8A-4147-A177-3AD203B41FA5}">
                      <a16:colId xmlns:a16="http://schemas.microsoft.com/office/drawing/2014/main" val="20000"/>
                    </a:ext>
                  </a:extLst>
                </a:gridCol>
                <a:gridCol w="324678">
                  <a:extLst>
                    <a:ext uri="{9D8B030D-6E8A-4147-A177-3AD203B41FA5}">
                      <a16:colId xmlns:a16="http://schemas.microsoft.com/office/drawing/2014/main" val="20001"/>
                    </a:ext>
                  </a:extLst>
                </a:gridCol>
                <a:gridCol w="324678">
                  <a:extLst>
                    <a:ext uri="{9D8B030D-6E8A-4147-A177-3AD203B41FA5}">
                      <a16:colId xmlns:a16="http://schemas.microsoft.com/office/drawing/2014/main" val="20002"/>
                    </a:ext>
                  </a:extLst>
                </a:gridCol>
              </a:tblGrid>
              <a:tr h="269404">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69404">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69404">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a:t>GOAL</a:t>
            </a:r>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nvGraphicFramePr>
        <p:xfrm>
          <a:off x="2057400" y="34290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nvGraphicFramePr>
        <p:xfrm>
          <a:off x="3505200"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8" name="Table 17"/>
          <p:cNvGraphicFramePr>
            <a:graphicFrameLocks noGrp="1"/>
          </p:cNvGraphicFramePr>
          <p:nvPr/>
        </p:nvGraphicFramePr>
        <p:xfrm>
          <a:off x="4981778"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nvGraphicFramePr>
        <p:xfrm>
          <a:off x="6477000" y="34137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b="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b="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b="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20" name="Straight Arrow Connector 19"/>
          <p:cNvCxnSpPr>
            <a:stCxn id="5" idx="2"/>
            <a:endCxn id="16" idx="0"/>
          </p:cNvCxnSpPr>
          <p:nvPr/>
        </p:nvCxnSpPr>
        <p:spPr>
          <a:xfrm flipH="1">
            <a:off x="2590800" y="2834640"/>
            <a:ext cx="1981200" cy="5943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 idx="2"/>
            <a:endCxn id="17" idx="0"/>
          </p:cNvCxnSpPr>
          <p:nvPr/>
        </p:nvCxnSpPr>
        <p:spPr>
          <a:xfrm flipH="1">
            <a:off x="4038600" y="2834640"/>
            <a:ext cx="533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 idx="2"/>
            <a:endCxn id="18" idx="0"/>
          </p:cNvCxnSpPr>
          <p:nvPr/>
        </p:nvCxnSpPr>
        <p:spPr>
          <a:xfrm>
            <a:off x="4572000" y="2834640"/>
            <a:ext cx="943178"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19" idx="0"/>
          </p:cNvCxnSpPr>
          <p:nvPr/>
        </p:nvCxnSpPr>
        <p:spPr>
          <a:xfrm>
            <a:off x="4572000" y="2834640"/>
            <a:ext cx="2438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ounded Rectangle 31"/>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a:solidFill>
                  <a:srgbClr val="FF0000"/>
                </a:solidFill>
              </a:rPr>
              <a:t>1</a:t>
            </a: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a:solidFill>
                  <a:srgbClr val="FF0000"/>
                </a:solidFill>
              </a:rPr>
              <a:t>1</a:t>
            </a:r>
          </a:p>
        </p:txBody>
      </p:sp>
      <p:sp>
        <p:nvSpPr>
          <p:cNvPr id="35" name="TextBox 34"/>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36" name="TextBox 35"/>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7" name="TextBox 36"/>
          <p:cNvSpPr txBox="1"/>
          <p:nvPr/>
        </p:nvSpPr>
        <p:spPr>
          <a:xfrm>
            <a:off x="1745370" y="3733800"/>
            <a:ext cx="312030" cy="369332"/>
          </a:xfrm>
          <a:prstGeom prst="rect">
            <a:avLst/>
          </a:prstGeom>
          <a:noFill/>
        </p:spPr>
        <p:txBody>
          <a:bodyPr wrap="none" rtlCol="0">
            <a:spAutoFit/>
          </a:bodyPr>
          <a:lstStyle/>
          <a:p>
            <a:r>
              <a:rPr lang="en-US" dirty="0">
                <a:solidFill>
                  <a:srgbClr val="FF0000"/>
                </a:solidFill>
              </a:rPr>
              <a:t>3</a:t>
            </a:r>
          </a:p>
        </p:txBody>
      </p:sp>
      <p:sp>
        <p:nvSpPr>
          <p:cNvPr id="38" name="TextBox 37"/>
          <p:cNvSpPr txBox="1"/>
          <p:nvPr/>
        </p:nvSpPr>
        <p:spPr>
          <a:xfrm>
            <a:off x="3193170" y="3733800"/>
            <a:ext cx="312030" cy="369332"/>
          </a:xfrm>
          <a:prstGeom prst="rect">
            <a:avLst/>
          </a:prstGeom>
          <a:noFill/>
        </p:spPr>
        <p:txBody>
          <a:bodyPr wrap="none" rtlCol="0">
            <a:spAutoFit/>
          </a:bodyPr>
          <a:lstStyle/>
          <a:p>
            <a:r>
              <a:rPr lang="en-US" dirty="0">
                <a:solidFill>
                  <a:srgbClr val="FF0000"/>
                </a:solidFill>
              </a:rPr>
              <a:t>5</a:t>
            </a:r>
          </a:p>
        </p:txBody>
      </p:sp>
      <p:sp>
        <p:nvSpPr>
          <p:cNvPr id="39" name="TextBox 38"/>
          <p:cNvSpPr txBox="1"/>
          <p:nvPr/>
        </p:nvSpPr>
        <p:spPr>
          <a:xfrm>
            <a:off x="4717170" y="3745468"/>
            <a:ext cx="312030" cy="369332"/>
          </a:xfrm>
          <a:prstGeom prst="rect">
            <a:avLst/>
          </a:prstGeom>
          <a:noFill/>
        </p:spPr>
        <p:txBody>
          <a:bodyPr wrap="none" rtlCol="0">
            <a:spAutoFit/>
          </a:bodyPr>
          <a:lstStyle/>
          <a:p>
            <a:r>
              <a:rPr lang="en-US" dirty="0">
                <a:solidFill>
                  <a:srgbClr val="FF0000"/>
                </a:solidFill>
              </a:rPr>
              <a:t>5</a:t>
            </a:r>
          </a:p>
        </p:txBody>
      </p:sp>
      <p:sp>
        <p:nvSpPr>
          <p:cNvPr id="40" name="TextBox 39"/>
          <p:cNvSpPr txBox="1"/>
          <p:nvPr/>
        </p:nvSpPr>
        <p:spPr>
          <a:xfrm>
            <a:off x="6228346" y="3745468"/>
            <a:ext cx="312030" cy="369332"/>
          </a:xfrm>
          <a:prstGeom prst="rect">
            <a:avLst/>
          </a:prstGeom>
          <a:noFill/>
        </p:spPr>
        <p:txBody>
          <a:bodyPr wrap="none" rtlCol="0">
            <a:spAutoFit/>
          </a:bodyPr>
          <a:lstStyle/>
          <a:p>
            <a:r>
              <a:rPr lang="en-US" dirty="0">
                <a:solidFill>
                  <a:srgbClr val="FF0000"/>
                </a:solidFill>
              </a:rPr>
              <a:t>5</a:t>
            </a:r>
          </a:p>
        </p:txBody>
      </p:sp>
      <p:graphicFrame>
        <p:nvGraphicFramePr>
          <p:cNvPr id="43" name="Table 42"/>
          <p:cNvGraphicFramePr>
            <a:graphicFrameLocks noGrp="1"/>
          </p:cNvGraphicFramePr>
          <p:nvPr/>
        </p:nvGraphicFramePr>
        <p:xfrm>
          <a:off x="886651" y="4876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44" name="Table 43"/>
          <p:cNvGraphicFramePr>
            <a:graphicFrameLocks noGrp="1"/>
          </p:cNvGraphicFramePr>
          <p:nvPr/>
        </p:nvGraphicFramePr>
        <p:xfrm>
          <a:off x="2286000" y="487680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5" name="Rectangle 44"/>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46" name="Rectangle 45"/>
          <p:cNvSpPr/>
          <p:nvPr/>
        </p:nvSpPr>
        <p:spPr>
          <a:xfrm>
            <a:off x="1828800" y="33528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graphicFrame>
        <p:nvGraphicFramePr>
          <p:cNvPr id="47" name="Table 46"/>
          <p:cNvGraphicFramePr>
            <a:graphicFrameLocks noGrp="1"/>
          </p:cNvGraphicFramePr>
          <p:nvPr/>
        </p:nvGraphicFramePr>
        <p:xfrm>
          <a:off x="3683232" y="4861560"/>
          <a:ext cx="1066800" cy="1005840"/>
        </p:xfrm>
        <a:graphic>
          <a:graphicData uri="http://schemas.openxmlformats.org/drawingml/2006/table">
            <a:tbl>
              <a:tblPr>
                <a:tableStyleId>{5C22544A-7EE6-4342-B048-85BDC9FD1C3A}</a:tableStyleId>
              </a:tblPr>
              <a:tblGrid>
                <a:gridCol w="355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tblGrid>
              <a:tr h="279400">
                <a:tc>
                  <a:txBody>
                    <a:bodyPr/>
                    <a:lstStyle/>
                    <a:p>
                      <a:pPr algn="ctr"/>
                      <a:r>
                        <a:rPr lang="en-US" sz="1600"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a:r>
                        <a:rPr lang="en-US" sz="1600"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79400">
                <a:tc>
                  <a:txBody>
                    <a:bodyPr/>
                    <a:lstStyle/>
                    <a:p>
                      <a:pPr algn="ctr"/>
                      <a:r>
                        <a:rPr lang="en-US" sz="1600"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48" name="Straight Arrow Connector 47"/>
          <p:cNvCxnSpPr>
            <a:stCxn id="16" idx="2"/>
            <a:endCxn id="43" idx="0"/>
          </p:cNvCxnSpPr>
          <p:nvPr/>
        </p:nvCxnSpPr>
        <p:spPr>
          <a:xfrm flipH="1">
            <a:off x="1420051" y="4434840"/>
            <a:ext cx="1170749"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6" idx="2"/>
            <a:endCxn id="44" idx="0"/>
          </p:cNvCxnSpPr>
          <p:nvPr/>
        </p:nvCxnSpPr>
        <p:spPr>
          <a:xfrm>
            <a:off x="2590800" y="4434840"/>
            <a:ext cx="228600"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16" idx="2"/>
            <a:endCxn id="47" idx="0"/>
          </p:cNvCxnSpPr>
          <p:nvPr/>
        </p:nvCxnSpPr>
        <p:spPr>
          <a:xfrm>
            <a:off x="2590800" y="4434840"/>
            <a:ext cx="1625832" cy="4267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3420630" y="5181600"/>
            <a:ext cx="324854" cy="369332"/>
          </a:xfrm>
          <a:prstGeom prst="rect">
            <a:avLst/>
          </a:prstGeom>
          <a:noFill/>
        </p:spPr>
        <p:txBody>
          <a:bodyPr wrap="none" rtlCol="0">
            <a:spAutoFit/>
          </a:bodyPr>
          <a:lstStyle/>
          <a:p>
            <a:r>
              <a:rPr lang="en-US" dirty="0">
                <a:solidFill>
                  <a:srgbClr val="FF0000"/>
                </a:solidFill>
              </a:rPr>
              <a:t>4</a:t>
            </a:r>
          </a:p>
        </p:txBody>
      </p:sp>
      <p:sp>
        <p:nvSpPr>
          <p:cNvPr id="53" name="TextBox 52"/>
          <p:cNvSpPr txBox="1"/>
          <p:nvPr/>
        </p:nvSpPr>
        <p:spPr>
          <a:xfrm>
            <a:off x="2037346" y="5181600"/>
            <a:ext cx="324854" cy="369332"/>
          </a:xfrm>
          <a:prstGeom prst="rect">
            <a:avLst/>
          </a:prstGeom>
          <a:noFill/>
        </p:spPr>
        <p:txBody>
          <a:bodyPr wrap="none" rtlCol="0">
            <a:spAutoFit/>
          </a:bodyPr>
          <a:lstStyle/>
          <a:p>
            <a:r>
              <a:rPr lang="en-US" dirty="0">
                <a:solidFill>
                  <a:srgbClr val="FF0000"/>
                </a:solidFill>
              </a:rPr>
              <a:t>4</a:t>
            </a:r>
          </a:p>
        </p:txBody>
      </p:sp>
      <p:sp>
        <p:nvSpPr>
          <p:cNvPr id="54" name="TextBox 53"/>
          <p:cNvSpPr txBox="1"/>
          <p:nvPr/>
        </p:nvSpPr>
        <p:spPr>
          <a:xfrm>
            <a:off x="609600" y="5193268"/>
            <a:ext cx="312030" cy="369332"/>
          </a:xfrm>
          <a:prstGeom prst="rect">
            <a:avLst/>
          </a:prstGeom>
          <a:noFill/>
        </p:spPr>
        <p:txBody>
          <a:bodyPr wrap="none" rtlCol="0">
            <a:spAutoFit/>
          </a:bodyPr>
          <a:lstStyle/>
          <a:p>
            <a:r>
              <a:rPr lang="en-US" dirty="0">
                <a:solidFill>
                  <a:srgbClr val="FF0000"/>
                </a:solidFill>
              </a:rPr>
              <a:t>2</a:t>
            </a:r>
          </a:p>
        </p:txBody>
      </p:sp>
      <p:sp>
        <p:nvSpPr>
          <p:cNvPr id="42" name="Rectangle 41"/>
          <p:cNvSpPr/>
          <p:nvPr/>
        </p:nvSpPr>
        <p:spPr>
          <a:xfrm>
            <a:off x="685800" y="47244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3" name="TextBox 2"/>
          <p:cNvSpPr txBox="1"/>
          <p:nvPr/>
        </p:nvSpPr>
        <p:spPr>
          <a:xfrm>
            <a:off x="990600" y="6019800"/>
            <a:ext cx="595035" cy="584776"/>
          </a:xfrm>
          <a:prstGeom prst="rect">
            <a:avLst/>
          </a:prstGeom>
          <a:noFill/>
        </p:spPr>
        <p:txBody>
          <a:bodyPr wrap="none" rtlCol="0">
            <a:spAutoFit/>
          </a:bodyPr>
          <a:lstStyle/>
          <a:p>
            <a:r>
              <a:rPr lang="en-US" sz="3200" dirty="0"/>
              <a:t>… </a:t>
            </a:r>
          </a:p>
        </p:txBody>
      </p:sp>
    </p:spTree>
    <p:extLst>
      <p:ext uri="{BB962C8B-B14F-4D97-AF65-F5344CB8AC3E}">
        <p14:creationId xmlns:p14="http://schemas.microsoft.com/office/powerpoint/2010/main" val="37080694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 algorithms</a:t>
            </a:r>
          </a:p>
        </p:txBody>
      </p:sp>
      <p:sp>
        <p:nvSpPr>
          <p:cNvPr id="3" name="Content Placeholder 2"/>
          <p:cNvSpPr>
            <a:spLocks noGrp="1"/>
          </p:cNvSpPr>
          <p:nvPr>
            <p:ph sz="quarter" idx="1"/>
          </p:nvPr>
        </p:nvSpPr>
        <p:spPr/>
        <p:txBody>
          <a:bodyPr>
            <a:normAutofit/>
          </a:bodyPr>
          <a:lstStyle/>
          <a:p>
            <a:pPr marL="0" indent="0">
              <a:buNone/>
            </a:pPr>
            <a:r>
              <a:rPr lang="en-US" dirty="0"/>
              <a:t>Best first search is called an “informed” search algorithm</a:t>
            </a:r>
          </a:p>
          <a:p>
            <a:pPr marL="0" indent="0">
              <a:buNone/>
            </a:pPr>
            <a:endParaRPr lang="en-US" dirty="0"/>
          </a:p>
          <a:p>
            <a:pPr marL="0" indent="0">
              <a:buNone/>
            </a:pPr>
            <a:r>
              <a:rPr lang="en-US" dirty="0">
                <a:solidFill>
                  <a:srgbClr val="FF0000"/>
                </a:solidFill>
              </a:rPr>
              <a:t>Why wouldn’t we always use an informed algorithm?</a:t>
            </a:r>
          </a:p>
          <a:p>
            <a:pPr lvl="1"/>
            <a:r>
              <a:rPr lang="en-US" dirty="0">
                <a:solidFill>
                  <a:srgbClr val="0000FF"/>
                </a:solidFill>
              </a:rPr>
              <a:t>Coming up with good heuristics can be hard for some problems</a:t>
            </a:r>
          </a:p>
          <a:p>
            <a:pPr lvl="1"/>
            <a:r>
              <a:rPr lang="en-US" dirty="0">
                <a:solidFill>
                  <a:srgbClr val="0000FF"/>
                </a:solidFill>
              </a:rPr>
              <a:t>There is computational overhead (both in calculating the heuristic and in keeping track of the next “best” state)</a:t>
            </a:r>
          </a:p>
          <a:p>
            <a:pPr marL="0" indent="0">
              <a:buNone/>
            </a:pPr>
            <a:endParaRPr lang="en-US" dirty="0">
              <a:solidFill>
                <a:srgbClr val="FF0000"/>
              </a:solidFill>
            </a:endParaRPr>
          </a:p>
        </p:txBody>
      </p:sp>
    </p:spTree>
    <p:extLst>
      <p:ext uri="{BB962C8B-B14F-4D97-AF65-F5344CB8AC3E}">
        <p14:creationId xmlns:p14="http://schemas.microsoft.com/office/powerpoint/2010/main" val="53470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 algorithms</a:t>
            </a:r>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a:solidFill>
                  <a:srgbClr val="FF0000"/>
                </a:solidFill>
              </a:rPr>
              <a:t>Any other problems/concerns about best first search?</a:t>
            </a:r>
          </a:p>
        </p:txBody>
      </p:sp>
    </p:spTree>
    <p:extLst>
      <p:ext uri="{BB962C8B-B14F-4D97-AF65-F5344CB8AC3E}">
        <p14:creationId xmlns:p14="http://schemas.microsoft.com/office/powerpoint/2010/main" val="597422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 algorithms</a:t>
            </a:r>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a:solidFill>
                  <a:srgbClr val="FF0000"/>
                </a:solidFill>
              </a:rPr>
              <a:t>Any other problems/concerns about best first search?</a:t>
            </a:r>
          </a:p>
          <a:p>
            <a:pPr lvl="1"/>
            <a:r>
              <a:rPr lang="en-US" dirty="0">
                <a:solidFill>
                  <a:srgbClr val="0000FF"/>
                </a:solidFill>
              </a:rPr>
              <a:t>Only as good as the heuristic function</a:t>
            </a:r>
          </a:p>
        </p:txBody>
      </p:sp>
      <p:sp>
        <p:nvSpPr>
          <p:cNvPr id="4" name="TextBox 3"/>
          <p:cNvSpPr txBox="1"/>
          <p:nvPr/>
        </p:nvSpPr>
        <p:spPr>
          <a:xfrm>
            <a:off x="2363922" y="3700790"/>
            <a:ext cx="531678" cy="261610"/>
          </a:xfrm>
          <a:prstGeom prst="rect">
            <a:avLst/>
          </a:prstGeom>
          <a:noFill/>
        </p:spPr>
        <p:txBody>
          <a:bodyPr wrap="none" rtlCol="0">
            <a:spAutoFit/>
          </a:bodyPr>
          <a:lstStyle/>
          <a:p>
            <a:r>
              <a:rPr lang="en-US" sz="1100" dirty="0"/>
              <a:t>START</a:t>
            </a:r>
          </a:p>
        </p:txBody>
      </p:sp>
      <p:sp>
        <p:nvSpPr>
          <p:cNvPr id="5" name="TextBox 4"/>
          <p:cNvSpPr txBox="1"/>
          <p:nvPr/>
        </p:nvSpPr>
        <p:spPr>
          <a:xfrm>
            <a:off x="6096000" y="3657600"/>
            <a:ext cx="571040" cy="276999"/>
          </a:xfrm>
          <a:prstGeom prst="rect">
            <a:avLst/>
          </a:prstGeom>
          <a:noFill/>
        </p:spPr>
        <p:txBody>
          <a:bodyPr wrap="none" rtlCol="0">
            <a:spAutoFit/>
          </a:bodyPr>
          <a:lstStyle/>
          <a:p>
            <a:r>
              <a:rPr lang="en-US" sz="1200" dirty="0"/>
              <a:t>GOAL</a:t>
            </a:r>
          </a:p>
        </p:txBody>
      </p:sp>
      <p:sp>
        <p:nvSpPr>
          <p:cNvPr id="6" name="Rectangle 5"/>
          <p:cNvSpPr/>
          <p:nvPr/>
        </p:nvSpPr>
        <p:spPr>
          <a:xfrm>
            <a:off x="1819305" y="3124200"/>
            <a:ext cx="4810095" cy="14478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362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895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429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9624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4958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029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562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096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819305" y="35814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828800" y="40386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2363922" y="3581400"/>
            <a:ext cx="3732078" cy="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362200" y="4038600"/>
            <a:ext cx="3732078" cy="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6094278" y="3581400"/>
            <a:ext cx="1722" cy="45720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2533552" y="5486400"/>
            <a:ext cx="3553677" cy="461665"/>
          </a:xfrm>
          <a:prstGeom prst="rect">
            <a:avLst/>
          </a:prstGeom>
          <a:noFill/>
        </p:spPr>
        <p:txBody>
          <a:bodyPr wrap="none" rtlCol="0">
            <a:spAutoFit/>
          </a:bodyPr>
          <a:lstStyle/>
          <a:p>
            <a:r>
              <a:rPr lang="en-US" sz="2400" dirty="0">
                <a:solidFill>
                  <a:srgbClr val="FF0000"/>
                </a:solidFill>
              </a:rPr>
              <a:t>What would the search do?</a:t>
            </a:r>
          </a:p>
        </p:txBody>
      </p:sp>
      <p:sp>
        <p:nvSpPr>
          <p:cNvPr id="22" name="TextBox 21">
            <a:extLst>
              <a:ext uri="{FF2B5EF4-FFF2-40B4-BE49-F238E27FC236}">
                <a16:creationId xmlns:a16="http://schemas.microsoft.com/office/drawing/2014/main" id="{ACC41E26-EBA6-F04F-A3A9-E720BAA98BC3}"/>
              </a:ext>
            </a:extLst>
          </p:cNvPr>
          <p:cNvSpPr txBox="1"/>
          <p:nvPr/>
        </p:nvSpPr>
        <p:spPr>
          <a:xfrm>
            <a:off x="1524000" y="4872335"/>
            <a:ext cx="5141729" cy="369332"/>
          </a:xfrm>
          <a:prstGeom prst="rect">
            <a:avLst/>
          </a:prstGeom>
          <a:noFill/>
        </p:spPr>
        <p:txBody>
          <a:bodyPr wrap="none" rtlCol="0">
            <a:spAutoFit/>
          </a:bodyPr>
          <a:lstStyle/>
          <a:p>
            <a:r>
              <a:rPr lang="en-US" dirty="0"/>
              <a:t>Best first search using straight line distance as heuristic</a:t>
            </a:r>
          </a:p>
        </p:txBody>
      </p:sp>
    </p:spTree>
    <p:extLst>
      <p:ext uri="{BB962C8B-B14F-4D97-AF65-F5344CB8AC3E}">
        <p14:creationId xmlns:p14="http://schemas.microsoft.com/office/powerpoint/2010/main" val="1438199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 algorithms</a:t>
            </a:r>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a:solidFill>
                  <a:srgbClr val="FF0000"/>
                </a:solidFill>
              </a:rPr>
              <a:t>Any other problems/concerns about best first search?</a:t>
            </a:r>
          </a:p>
          <a:p>
            <a:pPr lvl="1"/>
            <a:r>
              <a:rPr lang="en-US" dirty="0">
                <a:solidFill>
                  <a:srgbClr val="0000FF"/>
                </a:solidFill>
              </a:rPr>
              <a:t>Only as good as the heuristic function</a:t>
            </a:r>
          </a:p>
        </p:txBody>
      </p:sp>
      <p:sp>
        <p:nvSpPr>
          <p:cNvPr id="76" name="TextBox 75"/>
          <p:cNvSpPr txBox="1"/>
          <p:nvPr/>
        </p:nvSpPr>
        <p:spPr>
          <a:xfrm>
            <a:off x="1524000" y="4872335"/>
            <a:ext cx="5141729" cy="369332"/>
          </a:xfrm>
          <a:prstGeom prst="rect">
            <a:avLst/>
          </a:prstGeom>
          <a:noFill/>
        </p:spPr>
        <p:txBody>
          <a:bodyPr wrap="none" rtlCol="0">
            <a:spAutoFit/>
          </a:bodyPr>
          <a:lstStyle/>
          <a:p>
            <a:r>
              <a:rPr lang="en-US" dirty="0"/>
              <a:t>Best first search using straight line distance as heuristic</a:t>
            </a:r>
          </a:p>
        </p:txBody>
      </p:sp>
      <p:cxnSp>
        <p:nvCxnSpPr>
          <p:cNvPr id="17" name="Straight Connector 16"/>
          <p:cNvCxnSpPr>
            <a:cxnSpLocks/>
          </p:cNvCxnSpPr>
          <p:nvPr/>
        </p:nvCxnSpPr>
        <p:spPr>
          <a:xfrm flipV="1">
            <a:off x="3048000" y="3790500"/>
            <a:ext cx="2895600" cy="21595"/>
          </a:xfrm>
          <a:prstGeom prst="line">
            <a:avLst/>
          </a:prstGeom>
          <a:ln>
            <a:solidFill>
              <a:srgbClr val="0000FF"/>
            </a:solidFill>
            <a:tailEnd type="none"/>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EF4AE421-9644-0D44-9DB0-FADE480472D1}"/>
              </a:ext>
            </a:extLst>
          </p:cNvPr>
          <p:cNvSpPr txBox="1"/>
          <p:nvPr/>
        </p:nvSpPr>
        <p:spPr>
          <a:xfrm>
            <a:off x="2363922" y="3700790"/>
            <a:ext cx="531678" cy="261610"/>
          </a:xfrm>
          <a:prstGeom prst="rect">
            <a:avLst/>
          </a:prstGeom>
          <a:noFill/>
        </p:spPr>
        <p:txBody>
          <a:bodyPr wrap="none" rtlCol="0">
            <a:spAutoFit/>
          </a:bodyPr>
          <a:lstStyle/>
          <a:p>
            <a:r>
              <a:rPr lang="en-US" sz="1100" dirty="0"/>
              <a:t>START</a:t>
            </a:r>
          </a:p>
        </p:txBody>
      </p:sp>
      <p:sp>
        <p:nvSpPr>
          <p:cNvPr id="24" name="TextBox 23">
            <a:extLst>
              <a:ext uri="{FF2B5EF4-FFF2-40B4-BE49-F238E27FC236}">
                <a16:creationId xmlns:a16="http://schemas.microsoft.com/office/drawing/2014/main" id="{F039E798-6BE9-4E4A-9C3B-0C3C11171721}"/>
              </a:ext>
            </a:extLst>
          </p:cNvPr>
          <p:cNvSpPr txBox="1"/>
          <p:nvPr/>
        </p:nvSpPr>
        <p:spPr>
          <a:xfrm>
            <a:off x="6096000" y="3657600"/>
            <a:ext cx="571040" cy="276999"/>
          </a:xfrm>
          <a:prstGeom prst="rect">
            <a:avLst/>
          </a:prstGeom>
          <a:noFill/>
        </p:spPr>
        <p:txBody>
          <a:bodyPr wrap="none" rtlCol="0">
            <a:spAutoFit/>
          </a:bodyPr>
          <a:lstStyle/>
          <a:p>
            <a:r>
              <a:rPr lang="en-US" sz="1200" dirty="0"/>
              <a:t>GOAL</a:t>
            </a:r>
          </a:p>
        </p:txBody>
      </p:sp>
      <p:sp>
        <p:nvSpPr>
          <p:cNvPr id="25" name="Rectangle 24">
            <a:extLst>
              <a:ext uri="{FF2B5EF4-FFF2-40B4-BE49-F238E27FC236}">
                <a16:creationId xmlns:a16="http://schemas.microsoft.com/office/drawing/2014/main" id="{5A6286AD-4FFA-8D40-9E8A-295E0941BDAE}"/>
              </a:ext>
            </a:extLst>
          </p:cNvPr>
          <p:cNvSpPr/>
          <p:nvPr/>
        </p:nvSpPr>
        <p:spPr>
          <a:xfrm>
            <a:off x="1819305" y="3124200"/>
            <a:ext cx="4810095" cy="14478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E9EAEA91-AAF5-3444-9D06-39FF8393A7EC}"/>
              </a:ext>
            </a:extLst>
          </p:cNvPr>
          <p:cNvCxnSpPr/>
          <p:nvPr/>
        </p:nvCxnSpPr>
        <p:spPr>
          <a:xfrm>
            <a:off x="2362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852AE1B-4EB3-9B41-B44E-26E6D44D9A4C}"/>
              </a:ext>
            </a:extLst>
          </p:cNvPr>
          <p:cNvCxnSpPr/>
          <p:nvPr/>
        </p:nvCxnSpPr>
        <p:spPr>
          <a:xfrm>
            <a:off x="2895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BF7316F8-5938-9845-9EFB-C0423C7518D4}"/>
              </a:ext>
            </a:extLst>
          </p:cNvPr>
          <p:cNvCxnSpPr/>
          <p:nvPr/>
        </p:nvCxnSpPr>
        <p:spPr>
          <a:xfrm>
            <a:off x="3429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7259F1E4-BDA3-6A46-A5A8-C730C9EF02F6}"/>
              </a:ext>
            </a:extLst>
          </p:cNvPr>
          <p:cNvCxnSpPr/>
          <p:nvPr/>
        </p:nvCxnSpPr>
        <p:spPr>
          <a:xfrm>
            <a:off x="39624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7312DF8-9A91-EC41-879D-9407025D8DC7}"/>
              </a:ext>
            </a:extLst>
          </p:cNvPr>
          <p:cNvCxnSpPr/>
          <p:nvPr/>
        </p:nvCxnSpPr>
        <p:spPr>
          <a:xfrm>
            <a:off x="44958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67FF404C-9B43-0149-BDF0-4982F3205B7E}"/>
              </a:ext>
            </a:extLst>
          </p:cNvPr>
          <p:cNvCxnSpPr/>
          <p:nvPr/>
        </p:nvCxnSpPr>
        <p:spPr>
          <a:xfrm>
            <a:off x="5029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57C453AF-4A9C-134D-A37E-9D0C2E07A98A}"/>
              </a:ext>
            </a:extLst>
          </p:cNvPr>
          <p:cNvCxnSpPr/>
          <p:nvPr/>
        </p:nvCxnSpPr>
        <p:spPr>
          <a:xfrm>
            <a:off x="5562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770D09D5-9899-6749-B91B-11B4F4450974}"/>
              </a:ext>
            </a:extLst>
          </p:cNvPr>
          <p:cNvCxnSpPr/>
          <p:nvPr/>
        </p:nvCxnSpPr>
        <p:spPr>
          <a:xfrm>
            <a:off x="6096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E79DD05A-EF3C-3643-A27D-055B70512E26}"/>
              </a:ext>
            </a:extLst>
          </p:cNvPr>
          <p:cNvCxnSpPr/>
          <p:nvPr/>
        </p:nvCxnSpPr>
        <p:spPr>
          <a:xfrm>
            <a:off x="1819305" y="35814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0DB15F28-346F-D64C-9CF6-D78488DF790A}"/>
              </a:ext>
            </a:extLst>
          </p:cNvPr>
          <p:cNvCxnSpPr/>
          <p:nvPr/>
        </p:nvCxnSpPr>
        <p:spPr>
          <a:xfrm>
            <a:off x="1828800" y="40386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C90BF8D8-B53D-DA4D-8291-48F6AAC4C2AA}"/>
              </a:ext>
            </a:extLst>
          </p:cNvPr>
          <p:cNvCxnSpPr/>
          <p:nvPr/>
        </p:nvCxnSpPr>
        <p:spPr>
          <a:xfrm>
            <a:off x="2363922" y="3581400"/>
            <a:ext cx="3732078" cy="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2C6C2C12-49B5-484C-905E-904298BF9A47}"/>
              </a:ext>
            </a:extLst>
          </p:cNvPr>
          <p:cNvCxnSpPr/>
          <p:nvPr/>
        </p:nvCxnSpPr>
        <p:spPr>
          <a:xfrm>
            <a:off x="2362200" y="4038600"/>
            <a:ext cx="3732078" cy="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D84B732F-695E-A544-8A07-F1BA14E7C98F}"/>
              </a:ext>
            </a:extLst>
          </p:cNvPr>
          <p:cNvCxnSpPr/>
          <p:nvPr/>
        </p:nvCxnSpPr>
        <p:spPr>
          <a:xfrm flipH="1" flipV="1">
            <a:off x="6094278" y="3581400"/>
            <a:ext cx="1722" cy="45720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8B3A96C8-9B8F-9940-AF0B-22AFABD66A4D}"/>
              </a:ext>
            </a:extLst>
          </p:cNvPr>
          <p:cNvSpPr txBox="1"/>
          <p:nvPr/>
        </p:nvSpPr>
        <p:spPr>
          <a:xfrm>
            <a:off x="2533552" y="5486400"/>
            <a:ext cx="2812245" cy="461665"/>
          </a:xfrm>
          <a:prstGeom prst="rect">
            <a:avLst/>
          </a:prstGeom>
          <a:noFill/>
        </p:spPr>
        <p:txBody>
          <a:bodyPr wrap="none" rtlCol="0">
            <a:spAutoFit/>
          </a:bodyPr>
          <a:lstStyle/>
          <a:p>
            <a:r>
              <a:rPr lang="en-US" sz="2400" dirty="0">
                <a:solidFill>
                  <a:srgbClr val="FF0000"/>
                </a:solidFill>
              </a:rPr>
              <a:t>What is the problem?</a:t>
            </a:r>
          </a:p>
        </p:txBody>
      </p:sp>
    </p:spTree>
    <p:extLst>
      <p:ext uri="{BB962C8B-B14F-4D97-AF65-F5344CB8AC3E}">
        <p14:creationId xmlns:p14="http://schemas.microsoft.com/office/powerpoint/2010/main" val="24875362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 algorithms</a:t>
            </a:r>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a:solidFill>
                  <a:srgbClr val="FF0000"/>
                </a:solidFill>
              </a:rPr>
              <a:t>Any other problems/concerns about best first search?</a:t>
            </a:r>
          </a:p>
          <a:p>
            <a:pPr lvl="1"/>
            <a:r>
              <a:rPr lang="en-US" dirty="0">
                <a:solidFill>
                  <a:srgbClr val="0000FF"/>
                </a:solidFill>
              </a:rPr>
              <a:t>Only as good as the heuristic function</a:t>
            </a:r>
          </a:p>
        </p:txBody>
      </p:sp>
      <p:sp>
        <p:nvSpPr>
          <p:cNvPr id="76" name="TextBox 75"/>
          <p:cNvSpPr txBox="1"/>
          <p:nvPr/>
        </p:nvSpPr>
        <p:spPr>
          <a:xfrm>
            <a:off x="1524000" y="4874568"/>
            <a:ext cx="5141729" cy="369332"/>
          </a:xfrm>
          <a:prstGeom prst="rect">
            <a:avLst/>
          </a:prstGeom>
          <a:noFill/>
        </p:spPr>
        <p:txBody>
          <a:bodyPr wrap="none" rtlCol="0">
            <a:spAutoFit/>
          </a:bodyPr>
          <a:lstStyle/>
          <a:p>
            <a:r>
              <a:rPr lang="en-US" dirty="0"/>
              <a:t>Best first search using straight line distance as heuristic</a:t>
            </a:r>
          </a:p>
        </p:txBody>
      </p:sp>
      <p:sp>
        <p:nvSpPr>
          <p:cNvPr id="77" name="TextBox 76"/>
          <p:cNvSpPr txBox="1"/>
          <p:nvPr/>
        </p:nvSpPr>
        <p:spPr>
          <a:xfrm>
            <a:off x="1714996" y="5481935"/>
            <a:ext cx="5844420" cy="830997"/>
          </a:xfrm>
          <a:prstGeom prst="rect">
            <a:avLst/>
          </a:prstGeom>
          <a:noFill/>
        </p:spPr>
        <p:txBody>
          <a:bodyPr wrap="none" rtlCol="0">
            <a:spAutoFit/>
          </a:bodyPr>
          <a:lstStyle/>
          <a:p>
            <a:r>
              <a:rPr lang="en-US" sz="2400" dirty="0">
                <a:solidFill>
                  <a:srgbClr val="0000FF"/>
                </a:solidFill>
              </a:rPr>
              <a:t>Doesn’t take into account how far it has come.</a:t>
            </a:r>
          </a:p>
          <a:p>
            <a:r>
              <a:rPr lang="en-US" sz="2400" dirty="0">
                <a:solidFill>
                  <a:srgbClr val="0000FF"/>
                </a:solidFill>
              </a:rPr>
              <a:t>Best first search is a “greedy” algorithm</a:t>
            </a:r>
          </a:p>
        </p:txBody>
      </p:sp>
      <p:cxnSp>
        <p:nvCxnSpPr>
          <p:cNvPr id="23" name="Straight Connector 22">
            <a:extLst>
              <a:ext uri="{FF2B5EF4-FFF2-40B4-BE49-F238E27FC236}">
                <a16:creationId xmlns:a16="http://schemas.microsoft.com/office/drawing/2014/main" id="{6D866DC5-4DF5-4648-86EA-3D41578FF598}"/>
              </a:ext>
            </a:extLst>
          </p:cNvPr>
          <p:cNvCxnSpPr>
            <a:cxnSpLocks/>
          </p:cNvCxnSpPr>
          <p:nvPr/>
        </p:nvCxnSpPr>
        <p:spPr>
          <a:xfrm flipV="1">
            <a:off x="3048000" y="3790500"/>
            <a:ext cx="2895600" cy="21595"/>
          </a:xfrm>
          <a:prstGeom prst="line">
            <a:avLst/>
          </a:prstGeom>
          <a:ln>
            <a:solidFill>
              <a:srgbClr val="0000FF"/>
            </a:solidFill>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F7B3D4EC-AB05-3F47-9742-448156F5BB3D}"/>
              </a:ext>
            </a:extLst>
          </p:cNvPr>
          <p:cNvSpPr txBox="1"/>
          <p:nvPr/>
        </p:nvSpPr>
        <p:spPr>
          <a:xfrm>
            <a:off x="2363922" y="3700790"/>
            <a:ext cx="531678" cy="261610"/>
          </a:xfrm>
          <a:prstGeom prst="rect">
            <a:avLst/>
          </a:prstGeom>
          <a:noFill/>
        </p:spPr>
        <p:txBody>
          <a:bodyPr wrap="none" rtlCol="0">
            <a:spAutoFit/>
          </a:bodyPr>
          <a:lstStyle/>
          <a:p>
            <a:r>
              <a:rPr lang="en-US" sz="1100" dirty="0"/>
              <a:t>START</a:t>
            </a:r>
          </a:p>
        </p:txBody>
      </p:sp>
      <p:sp>
        <p:nvSpPr>
          <p:cNvPr id="25" name="TextBox 24">
            <a:extLst>
              <a:ext uri="{FF2B5EF4-FFF2-40B4-BE49-F238E27FC236}">
                <a16:creationId xmlns:a16="http://schemas.microsoft.com/office/drawing/2014/main" id="{EC6E6155-283F-CC42-951B-3E6D977883EE}"/>
              </a:ext>
            </a:extLst>
          </p:cNvPr>
          <p:cNvSpPr txBox="1"/>
          <p:nvPr/>
        </p:nvSpPr>
        <p:spPr>
          <a:xfrm>
            <a:off x="6096000" y="3657600"/>
            <a:ext cx="571040" cy="276999"/>
          </a:xfrm>
          <a:prstGeom prst="rect">
            <a:avLst/>
          </a:prstGeom>
          <a:noFill/>
        </p:spPr>
        <p:txBody>
          <a:bodyPr wrap="none" rtlCol="0">
            <a:spAutoFit/>
          </a:bodyPr>
          <a:lstStyle/>
          <a:p>
            <a:r>
              <a:rPr lang="en-US" sz="1200" dirty="0"/>
              <a:t>GOAL</a:t>
            </a:r>
          </a:p>
        </p:txBody>
      </p:sp>
      <p:sp>
        <p:nvSpPr>
          <p:cNvPr id="26" name="Rectangle 25">
            <a:extLst>
              <a:ext uri="{FF2B5EF4-FFF2-40B4-BE49-F238E27FC236}">
                <a16:creationId xmlns:a16="http://schemas.microsoft.com/office/drawing/2014/main" id="{F223E538-1530-C044-9F97-FE721DE71D89}"/>
              </a:ext>
            </a:extLst>
          </p:cNvPr>
          <p:cNvSpPr/>
          <p:nvPr/>
        </p:nvSpPr>
        <p:spPr>
          <a:xfrm>
            <a:off x="1819305" y="3124200"/>
            <a:ext cx="4810095" cy="14478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FDC67072-3CC0-A64B-BA29-FC6C102C6EA7}"/>
              </a:ext>
            </a:extLst>
          </p:cNvPr>
          <p:cNvCxnSpPr/>
          <p:nvPr/>
        </p:nvCxnSpPr>
        <p:spPr>
          <a:xfrm>
            <a:off x="2362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160F319B-AF1B-6141-924E-E87B7EC11580}"/>
              </a:ext>
            </a:extLst>
          </p:cNvPr>
          <p:cNvCxnSpPr/>
          <p:nvPr/>
        </p:nvCxnSpPr>
        <p:spPr>
          <a:xfrm>
            <a:off x="2895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3A61C480-CFD9-D24C-A74A-0AFB27768E06}"/>
              </a:ext>
            </a:extLst>
          </p:cNvPr>
          <p:cNvCxnSpPr/>
          <p:nvPr/>
        </p:nvCxnSpPr>
        <p:spPr>
          <a:xfrm>
            <a:off x="3429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5C2958D5-BA6E-4C42-8D36-56E2C9C39A04}"/>
              </a:ext>
            </a:extLst>
          </p:cNvPr>
          <p:cNvCxnSpPr/>
          <p:nvPr/>
        </p:nvCxnSpPr>
        <p:spPr>
          <a:xfrm>
            <a:off x="39624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D4F69F65-AA15-4C4F-8FF6-CC069CB1699C}"/>
              </a:ext>
            </a:extLst>
          </p:cNvPr>
          <p:cNvCxnSpPr/>
          <p:nvPr/>
        </p:nvCxnSpPr>
        <p:spPr>
          <a:xfrm>
            <a:off x="44958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02955989-99F1-9741-87C7-02F493F31EFF}"/>
              </a:ext>
            </a:extLst>
          </p:cNvPr>
          <p:cNvCxnSpPr/>
          <p:nvPr/>
        </p:nvCxnSpPr>
        <p:spPr>
          <a:xfrm>
            <a:off x="5029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9150FA87-E66C-2344-87EC-D264DCF7BD4D}"/>
              </a:ext>
            </a:extLst>
          </p:cNvPr>
          <p:cNvCxnSpPr/>
          <p:nvPr/>
        </p:nvCxnSpPr>
        <p:spPr>
          <a:xfrm>
            <a:off x="5562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B5C7C29D-FA58-8F4B-A63D-1902C5AC3B68}"/>
              </a:ext>
            </a:extLst>
          </p:cNvPr>
          <p:cNvCxnSpPr/>
          <p:nvPr/>
        </p:nvCxnSpPr>
        <p:spPr>
          <a:xfrm>
            <a:off x="6096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BB1507E5-29E9-0E40-B305-D9789EE21B5F}"/>
              </a:ext>
            </a:extLst>
          </p:cNvPr>
          <p:cNvCxnSpPr/>
          <p:nvPr/>
        </p:nvCxnSpPr>
        <p:spPr>
          <a:xfrm>
            <a:off x="1819305" y="35814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32BF2DB-A312-D241-B750-67F38290BCC2}"/>
              </a:ext>
            </a:extLst>
          </p:cNvPr>
          <p:cNvCxnSpPr/>
          <p:nvPr/>
        </p:nvCxnSpPr>
        <p:spPr>
          <a:xfrm>
            <a:off x="1828800" y="40386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3B495D10-9C77-DB4B-AF0E-616BD0D4D8BD}"/>
              </a:ext>
            </a:extLst>
          </p:cNvPr>
          <p:cNvCxnSpPr/>
          <p:nvPr/>
        </p:nvCxnSpPr>
        <p:spPr>
          <a:xfrm>
            <a:off x="2363922" y="3581400"/>
            <a:ext cx="3732078" cy="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91EEFE96-0583-A04F-A3BA-8337068FE42E}"/>
              </a:ext>
            </a:extLst>
          </p:cNvPr>
          <p:cNvCxnSpPr/>
          <p:nvPr/>
        </p:nvCxnSpPr>
        <p:spPr>
          <a:xfrm>
            <a:off x="2362200" y="4038600"/>
            <a:ext cx="3732078" cy="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3F2620D7-7CC0-3248-940B-B337CEA4C697}"/>
              </a:ext>
            </a:extLst>
          </p:cNvPr>
          <p:cNvCxnSpPr/>
          <p:nvPr/>
        </p:nvCxnSpPr>
        <p:spPr>
          <a:xfrm flipH="1" flipV="1">
            <a:off x="6094278" y="3581400"/>
            <a:ext cx="1722" cy="457200"/>
          </a:xfrm>
          <a:prstGeom prst="line">
            <a:avLst/>
          </a:prstGeom>
          <a:ln w="28575">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74656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 algorithms</a:t>
            </a:r>
          </a:p>
        </p:txBody>
      </p:sp>
      <p:sp>
        <p:nvSpPr>
          <p:cNvPr id="3" name="Content Placeholder 2"/>
          <p:cNvSpPr>
            <a:spLocks noGrp="1"/>
          </p:cNvSpPr>
          <p:nvPr>
            <p:ph sz="quarter" idx="1"/>
          </p:nvPr>
        </p:nvSpPr>
        <p:spPr/>
        <p:txBody>
          <a:bodyPr>
            <a:normAutofit/>
          </a:bodyPr>
          <a:lstStyle/>
          <a:p>
            <a:pPr marL="0" indent="0">
              <a:buNone/>
            </a:pPr>
            <a:r>
              <a:rPr lang="en-US" dirty="0"/>
              <a:t>Best first search is called an “informed” search algorithm</a:t>
            </a:r>
          </a:p>
          <a:p>
            <a:pPr marL="0" indent="0">
              <a:buNone/>
            </a:pPr>
            <a:endParaRPr lang="en-US" dirty="0"/>
          </a:p>
          <a:p>
            <a:pPr marL="0" indent="0">
              <a:buNone/>
            </a:pPr>
            <a:r>
              <a:rPr lang="en-US" dirty="0"/>
              <a:t>There are many other informed search algorithms:</a:t>
            </a:r>
          </a:p>
          <a:p>
            <a:pPr lvl="1"/>
            <a:r>
              <a:rPr lang="en-US" dirty="0"/>
              <a:t>A* search (and variants)</a:t>
            </a:r>
          </a:p>
          <a:p>
            <a:pPr lvl="1"/>
            <a:r>
              <a:rPr lang="en-US" dirty="0"/>
              <a:t>Theta*</a:t>
            </a:r>
          </a:p>
          <a:p>
            <a:pPr lvl="1"/>
            <a:r>
              <a:rPr lang="en-US" dirty="0"/>
              <a:t>Beam search</a:t>
            </a:r>
          </a:p>
          <a:p>
            <a:pPr lvl="1"/>
            <a:endParaRPr lang="en-US" dirty="0">
              <a:solidFill>
                <a:srgbClr val="0000FF"/>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15582556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2590800"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a:t>Fill in the grid with the numbers 1-9</a:t>
            </a:r>
          </a:p>
          <a:p>
            <a:pPr lvl="1"/>
            <a:r>
              <a:rPr lang="en-US"/>
              <a:t>each row has 1-9 (without repetition)</a:t>
            </a:r>
          </a:p>
          <a:p>
            <a:pPr lvl="1"/>
            <a:r>
              <a:rPr lang="en-US"/>
              <a:t>each column has 1-9 (without repetition)</a:t>
            </a:r>
          </a:p>
          <a:p>
            <a:pPr lvl="1"/>
            <a:r>
              <a:rPr lang="en-US"/>
              <a:t>each quadrant has 1-9 (without repetition)</a:t>
            </a:r>
          </a:p>
          <a:p>
            <a:pPr lvl="1"/>
            <a:endParaRPr lang="en-US" dirty="0"/>
          </a:p>
        </p:txBody>
      </p:sp>
    </p:spTree>
    <p:extLst>
      <p:ext uri="{BB962C8B-B14F-4D97-AF65-F5344CB8AC3E}">
        <p14:creationId xmlns:p14="http://schemas.microsoft.com/office/powerpoint/2010/main" val="10366632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2590800"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2</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9</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3</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4</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r>
                        <a:rPr lang="en-US" sz="1600" dirty="0"/>
                        <a:t>9</a:t>
                      </a:r>
                    </a:p>
                  </a:txBody>
                  <a:tcPr>
                    <a:lnL w="12700" cap="flat" cmpd="sng" algn="ctr">
                      <a:solidFill>
                        <a:scrgbClr r="0" g="0" b="0"/>
                      </a:solidFill>
                      <a:prstDash val="solid"/>
                      <a:round/>
                      <a:headEnd type="none" w="med" len="med"/>
                      <a:tailEnd type="none" w="med" len="med"/>
                    </a:lnL>
                  </a:tcPr>
                </a:tc>
                <a:tc>
                  <a:txBody>
                    <a:bodyPr/>
                    <a:lstStyle/>
                    <a:p>
                      <a:pPr algn="ctr"/>
                      <a:r>
                        <a:rPr lang="en-US" sz="1600" dirty="0">
                          <a:solidFill>
                            <a:srgbClr val="FF0000"/>
                          </a:solidFill>
                        </a:rPr>
                        <a:t>4</a:t>
                      </a:r>
                    </a:p>
                  </a:txBody>
                  <a:tcPr/>
                </a:tc>
                <a:tc>
                  <a:txBody>
                    <a:bodyPr/>
                    <a:lstStyle/>
                    <a:p>
                      <a:pPr algn="ctr"/>
                      <a:r>
                        <a:rPr lang="en-US" sz="1600" dirty="0">
                          <a:solidFill>
                            <a:srgbClr val="FF0000"/>
                          </a:solidFill>
                        </a:rPr>
                        <a:t>3</a:t>
                      </a:r>
                    </a:p>
                  </a:txBody>
                  <a:tcPr>
                    <a:lnR w="12700" cap="flat" cmpd="sng" algn="ctr">
                      <a:solidFill>
                        <a:scrgbClr r="0" g="0" b="0"/>
                      </a:solidFill>
                      <a:prstDash val="solid"/>
                      <a:round/>
                      <a:headEnd type="none" w="med" len="med"/>
                      <a:tailEnd type="none" w="med" len="med"/>
                    </a:lnR>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5</a:t>
                      </a:r>
                    </a:p>
                  </a:txBody>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tcPr>
                </a:tc>
                <a:tc>
                  <a:txBody>
                    <a:bodyPr/>
                    <a:lstStyle/>
                    <a:p>
                      <a:pPr algn="ctr"/>
                      <a:r>
                        <a:rPr lang="en-US" sz="1600" dirty="0">
                          <a:solidFill>
                            <a:srgbClr val="FF0000"/>
                          </a:solidFill>
                        </a:rPr>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solidFill>
                            <a:srgbClr val="FF0000"/>
                          </a:solidFill>
                        </a:rPr>
                        <a:t>7</a:t>
                      </a:r>
                    </a:p>
                  </a:txBody>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solidFill>
                            <a:srgbClr val="FF0000"/>
                          </a:solidFill>
                        </a:rPr>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0000"/>
                          </a:solidFill>
                        </a:rPr>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0000"/>
                          </a:solidFill>
                        </a:rPr>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9</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0000"/>
                          </a:solidFill>
                        </a:rPr>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solidFill>
                            <a:srgbClr val="FF0000"/>
                          </a:solidFill>
                        </a:rPr>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3</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4</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0000"/>
                          </a:solidFill>
                        </a:rPr>
                        <a:t>6</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9</a:t>
                      </a:r>
                    </a:p>
                  </a:txBody>
                  <a:tcPr>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0000"/>
                          </a:solidFill>
                        </a:rPr>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solidFill>
                            <a:srgbClr val="FF0000"/>
                          </a:solidFill>
                        </a:rPr>
                        <a:t>2</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1</a:t>
                      </a:r>
                    </a:p>
                  </a:txBody>
                  <a:tcPr/>
                </a:tc>
                <a:tc>
                  <a:txBody>
                    <a:bodyPr/>
                    <a:lstStyle/>
                    <a:p>
                      <a:pPr algn="ctr"/>
                      <a:r>
                        <a:rPr lang="en-US" sz="1600" dirty="0"/>
                        <a:t>7</a:t>
                      </a:r>
                    </a:p>
                  </a:txBody>
                  <a:tcPr>
                    <a:lnR w="12700" cap="flat" cmpd="sng" algn="ctr">
                      <a:solidFill>
                        <a:scrgbClr r="0" g="0" b="0"/>
                      </a:solidFill>
                      <a:prstDash val="solid"/>
                      <a:round/>
                      <a:headEnd type="none" w="med" len="med"/>
                      <a:tailEnd type="none" w="med" len="med"/>
                    </a:lnR>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9</a:t>
                      </a:r>
                    </a:p>
                  </a:txBody>
                  <a:tcPr>
                    <a:lnR w="12700" cap="flat" cmpd="sng" algn="ctr">
                      <a:solidFill>
                        <a:scrgbClr r="0" g="0" b="0"/>
                      </a:solidFill>
                      <a:prstDash val="solid"/>
                      <a:round/>
                      <a:headEnd type="none" w="med" len="med"/>
                      <a:tailEnd type="none" w="med" len="med"/>
                    </a:lnR>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6</a:t>
                      </a:r>
                    </a:p>
                  </a:txBody>
                  <a:tcPr/>
                </a:tc>
                <a:tc>
                  <a:txBody>
                    <a:bodyPr/>
                    <a:lstStyle/>
                    <a:p>
                      <a:pPr algn="ctr"/>
                      <a:r>
                        <a:rPr lang="en-US" sz="1600" dirty="0">
                          <a:solidFill>
                            <a:srgbClr val="FF0000"/>
                          </a:solidFill>
                        </a:rPr>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r>
                        <a:rPr lang="en-US" sz="1600" dirty="0"/>
                        <a:t>6</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0000"/>
                          </a:solidFill>
                        </a:rPr>
                        <a:t>5</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9</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0000"/>
                          </a:solidFill>
                        </a:rPr>
                        <a:t>4</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r>
                        <a:rPr lang="en-US" sz="1600" dirty="0"/>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8</a:t>
                      </a:r>
                    </a:p>
                  </a:txBody>
                  <a:tcPr>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0000"/>
                          </a:solidFill>
                        </a:rPr>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3</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2</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4</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0000"/>
                          </a:solidFill>
                        </a:rPr>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5</a:t>
                      </a:r>
                    </a:p>
                  </a:txBody>
                  <a:tcPr>
                    <a:lnT w="12700" cap="flat" cmpd="sng" algn="ctr">
                      <a:solidFill>
                        <a:scrgbClr r="0" g="0" b="0"/>
                      </a:solidFill>
                      <a:prstDash val="solid"/>
                      <a:round/>
                      <a:headEnd type="none" w="med" len="med"/>
                      <a:tailEnd type="none" w="med" len="med"/>
                    </a:lnT>
                  </a:tcPr>
                </a:tc>
                <a:tc>
                  <a:txBody>
                    <a:bodyPr/>
                    <a:lstStyle/>
                    <a:p>
                      <a:pPr algn="ctr"/>
                      <a:r>
                        <a:rPr lang="en-US" sz="1600" dirty="0"/>
                        <a:t>9</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r>
                        <a:rPr lang="en-US" sz="1600" dirty="0"/>
                        <a:t>3</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tcPr>
                </a:tc>
                <a:tc>
                  <a:txBody>
                    <a:bodyPr/>
                    <a:lstStyle/>
                    <a:p>
                      <a:pPr algn="ctr"/>
                      <a:r>
                        <a:rPr lang="en-US" sz="1600" dirty="0">
                          <a:solidFill>
                            <a:srgbClr val="FF0000"/>
                          </a:solidFill>
                        </a:rPr>
                        <a:t>5</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9</a:t>
                      </a:r>
                    </a:p>
                  </a:txBody>
                  <a:tcPr/>
                </a:tc>
                <a:tc>
                  <a:txBody>
                    <a:bodyPr/>
                    <a:lstStyle/>
                    <a:p>
                      <a:pPr algn="ctr"/>
                      <a:r>
                        <a:rPr lang="en-US" sz="1600" dirty="0">
                          <a:solidFill>
                            <a:srgbClr val="FF0000"/>
                          </a:solidFill>
                        </a:rPr>
                        <a:t>1</a:t>
                      </a:r>
                    </a:p>
                  </a:txBody>
                  <a:tcPr>
                    <a:lnR w="12700" cap="flat" cmpd="sng" algn="ctr">
                      <a:solidFill>
                        <a:scrgbClr r="0" g="0" b="0"/>
                      </a:solidFill>
                      <a:prstDash val="solid"/>
                      <a:round/>
                      <a:headEnd type="none" w="med" len="med"/>
                      <a:tailEnd type="none" w="med" len="med"/>
                    </a:lnR>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8</a:t>
                      </a:r>
                    </a:p>
                  </a:txBody>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9</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0000"/>
                          </a:solidFill>
                        </a:rPr>
                        <a:t>8</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7</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1</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B w="12700" cap="flat" cmpd="sng" algn="ctr">
                      <a:solidFill>
                        <a:scrgbClr r="0" g="0" b="0"/>
                      </a:solidFill>
                      <a:prstDash val="solid"/>
                      <a:round/>
                      <a:headEnd type="none" w="med" len="med"/>
                      <a:tailEnd type="none" w="med" len="med"/>
                    </a:lnB>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a:t>Fill in the grid with the numbers 1-9</a:t>
            </a:r>
          </a:p>
          <a:p>
            <a:pPr lvl="1"/>
            <a:r>
              <a:rPr lang="en-US"/>
              <a:t>each row has 1-9 (without repetition)</a:t>
            </a:r>
          </a:p>
          <a:p>
            <a:pPr lvl="1"/>
            <a:r>
              <a:rPr lang="en-US"/>
              <a:t>each column has 1-9 (without repetition)</a:t>
            </a:r>
          </a:p>
          <a:p>
            <a:pPr lvl="1"/>
            <a:r>
              <a:rPr lang="en-US"/>
              <a:t>each quadrant has 1-9 (without repetition)</a:t>
            </a:r>
          </a:p>
          <a:p>
            <a:pPr lvl="1"/>
            <a:endParaRPr lang="en-US" dirty="0"/>
          </a:p>
        </p:txBody>
      </p:sp>
    </p:spTree>
    <p:extLst>
      <p:ext uri="{BB962C8B-B14F-4D97-AF65-F5344CB8AC3E}">
        <p14:creationId xmlns:p14="http://schemas.microsoft.com/office/powerpoint/2010/main" val="53022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for a solution</a:t>
            </a:r>
          </a:p>
        </p:txBody>
      </p:sp>
      <p:sp>
        <p:nvSpPr>
          <p:cNvPr id="4" name="TextBox 3"/>
          <p:cNvSpPr txBox="1"/>
          <p:nvPr/>
        </p:nvSpPr>
        <p:spPr>
          <a:xfrm>
            <a:off x="3124200" y="1798528"/>
            <a:ext cx="1874231" cy="461665"/>
          </a:xfrm>
          <a:prstGeom prst="rect">
            <a:avLst/>
          </a:prstGeom>
          <a:noFill/>
        </p:spPr>
        <p:txBody>
          <a:bodyPr wrap="none" rtlCol="0">
            <a:spAutoFit/>
          </a:bodyPr>
          <a:lstStyle/>
          <a:p>
            <a:r>
              <a:rPr lang="en-US" sz="2400" dirty="0">
                <a:solidFill>
                  <a:srgbClr val="0000FF"/>
                </a:solidFill>
              </a:rPr>
              <a:t>FFFCCC B ~~</a:t>
            </a:r>
          </a:p>
        </p:txBody>
      </p:sp>
      <p:sp>
        <p:nvSpPr>
          <p:cNvPr id="7" name="TextBox 6"/>
          <p:cNvSpPr txBox="1"/>
          <p:nvPr/>
        </p:nvSpPr>
        <p:spPr>
          <a:xfrm>
            <a:off x="3448484"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8" name="TextBox 7"/>
          <p:cNvSpPr txBox="1"/>
          <p:nvPr/>
        </p:nvSpPr>
        <p:spPr>
          <a:xfrm>
            <a:off x="5791200"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10" name="Straight Arrow Connector 9"/>
          <p:cNvCxnSpPr>
            <a:stCxn id="4" idx="2"/>
            <a:endCxn id="7" idx="0"/>
          </p:cNvCxnSpPr>
          <p:nvPr/>
        </p:nvCxnSpPr>
        <p:spPr>
          <a:xfrm>
            <a:off x="4061316"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2"/>
            <a:endCxn id="8" idx="0"/>
          </p:cNvCxnSpPr>
          <p:nvPr/>
        </p:nvCxnSpPr>
        <p:spPr>
          <a:xfrm>
            <a:off x="4061316"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225122" y="5079521"/>
            <a:ext cx="1918489" cy="523220"/>
          </a:xfrm>
          <a:prstGeom prst="rect">
            <a:avLst/>
          </a:prstGeom>
          <a:noFill/>
        </p:spPr>
        <p:txBody>
          <a:bodyPr wrap="none" rtlCol="0">
            <a:spAutoFit/>
          </a:bodyPr>
          <a:lstStyle/>
          <a:p>
            <a:r>
              <a:rPr lang="en-US" sz="2800" dirty="0">
                <a:solidFill>
                  <a:srgbClr val="FF0000"/>
                </a:solidFill>
              </a:rPr>
              <a:t>Next states?</a:t>
            </a:r>
          </a:p>
        </p:txBody>
      </p:sp>
      <p:sp>
        <p:nvSpPr>
          <p:cNvPr id="11" name="TextBox 10"/>
          <p:cNvSpPr txBox="1"/>
          <p:nvPr/>
        </p:nvSpPr>
        <p:spPr>
          <a:xfrm>
            <a:off x="888063"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12" name="Straight Arrow Connector 11"/>
          <p:cNvCxnSpPr>
            <a:stCxn id="4" idx="2"/>
            <a:endCxn id="11" idx="0"/>
          </p:cNvCxnSpPr>
          <p:nvPr/>
        </p:nvCxnSpPr>
        <p:spPr>
          <a:xfrm flipH="1">
            <a:off x="1867659"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032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a:t>Fill in the grid with the numbers 1-9</a:t>
            </a:r>
          </a:p>
          <a:p>
            <a:pPr lvl="1"/>
            <a:r>
              <a:rPr lang="en-US"/>
              <a:t>each row has 1-9 (without repetition)</a:t>
            </a:r>
          </a:p>
          <a:p>
            <a:pPr lvl="1"/>
            <a:r>
              <a:rPr lang="en-US"/>
              <a:t>each column has 1-9 (without repetition)</a:t>
            </a:r>
          </a:p>
          <a:p>
            <a:pPr lvl="1"/>
            <a:r>
              <a:rPr lang="en-US"/>
              <a:t>each quadrant has 1-9 (without repetition)</a:t>
            </a:r>
          </a:p>
          <a:p>
            <a:pPr lvl="1"/>
            <a:endParaRPr lang="en-US" dirty="0"/>
          </a:p>
        </p:txBody>
      </p:sp>
      <p:sp>
        <p:nvSpPr>
          <p:cNvPr id="3" name="TextBox 2"/>
          <p:cNvSpPr txBox="1"/>
          <p:nvPr/>
        </p:nvSpPr>
        <p:spPr>
          <a:xfrm>
            <a:off x="4550770" y="1676400"/>
            <a:ext cx="4182756" cy="3139321"/>
          </a:xfrm>
          <a:prstGeom prst="rect">
            <a:avLst/>
          </a:prstGeom>
          <a:noFill/>
        </p:spPr>
        <p:txBody>
          <a:bodyPr wrap="none" rtlCol="0">
            <a:spAutoFit/>
          </a:bodyPr>
          <a:lstStyle/>
          <a:p>
            <a:r>
              <a:rPr lang="en-US" dirty="0">
                <a:solidFill>
                  <a:srgbClr val="FF0000"/>
                </a:solidFill>
              </a:rPr>
              <a:t>How can we pose this as a search problem?</a:t>
            </a:r>
          </a:p>
          <a:p>
            <a:endParaRPr lang="en-US" dirty="0">
              <a:solidFill>
                <a:srgbClr val="FF0000"/>
              </a:solidFill>
            </a:endParaRPr>
          </a:p>
          <a:p>
            <a:r>
              <a:rPr lang="en-US" dirty="0">
                <a:solidFill>
                  <a:srgbClr val="FF0000"/>
                </a:solidFill>
              </a:rPr>
              <a:t>State</a:t>
            </a:r>
          </a:p>
          <a:p>
            <a:endParaRPr lang="en-US" dirty="0">
              <a:solidFill>
                <a:srgbClr val="FF0000"/>
              </a:solidFill>
            </a:endParaRPr>
          </a:p>
          <a:p>
            <a:r>
              <a:rPr lang="en-US" dirty="0">
                <a:solidFill>
                  <a:srgbClr val="FF0000"/>
                </a:solidFill>
              </a:rPr>
              <a:t>Start state</a:t>
            </a:r>
          </a:p>
          <a:p>
            <a:endParaRPr lang="en-US" dirty="0">
              <a:solidFill>
                <a:srgbClr val="FF0000"/>
              </a:solidFill>
            </a:endParaRPr>
          </a:p>
          <a:p>
            <a:r>
              <a:rPr lang="en-US" dirty="0">
                <a:solidFill>
                  <a:srgbClr val="FF0000"/>
                </a:solidFill>
              </a:rPr>
              <a:t>Goal state</a:t>
            </a:r>
          </a:p>
          <a:p>
            <a:endParaRPr lang="en-US" dirty="0">
              <a:solidFill>
                <a:srgbClr val="FF0000"/>
              </a:solidFill>
            </a:endParaRPr>
          </a:p>
          <a:p>
            <a:r>
              <a:rPr lang="en-US" dirty="0">
                <a:solidFill>
                  <a:srgbClr val="FF0000"/>
                </a:solidFill>
              </a:rPr>
              <a:t>State space/transitions</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001727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a:t>Fill in the grid with the numbers 1-9</a:t>
            </a:r>
          </a:p>
          <a:p>
            <a:pPr lvl="1"/>
            <a:r>
              <a:rPr lang="en-US"/>
              <a:t>each row has 1-9 (without repetition)</a:t>
            </a:r>
          </a:p>
          <a:p>
            <a:pPr lvl="1"/>
            <a:r>
              <a:rPr lang="en-US"/>
              <a:t>each column has 1-9 (without repetition)</a:t>
            </a:r>
          </a:p>
          <a:p>
            <a:pPr lvl="1"/>
            <a:r>
              <a:rPr lang="en-US"/>
              <a:t>each quadrant has 1-9 (without repetition)</a:t>
            </a:r>
          </a:p>
          <a:p>
            <a:pPr lvl="1"/>
            <a:endParaRPr lang="en-US" dirty="0"/>
          </a:p>
        </p:txBody>
      </p:sp>
      <p:sp>
        <p:nvSpPr>
          <p:cNvPr id="3" name="TextBox 2"/>
          <p:cNvSpPr txBox="1"/>
          <p:nvPr/>
        </p:nvSpPr>
        <p:spPr>
          <a:xfrm>
            <a:off x="4550770" y="1676400"/>
            <a:ext cx="4182756" cy="3139321"/>
          </a:xfrm>
          <a:prstGeom prst="rect">
            <a:avLst/>
          </a:prstGeom>
          <a:noFill/>
        </p:spPr>
        <p:txBody>
          <a:bodyPr wrap="none" rtlCol="0">
            <a:spAutoFit/>
          </a:bodyPr>
          <a:lstStyle/>
          <a:p>
            <a:r>
              <a:rPr lang="en-US" dirty="0">
                <a:solidFill>
                  <a:srgbClr val="FF0000"/>
                </a:solidFill>
              </a:rPr>
              <a:t>How can we pose this as a search problem?</a:t>
            </a:r>
          </a:p>
          <a:p>
            <a:endParaRPr lang="en-US" dirty="0">
              <a:solidFill>
                <a:srgbClr val="FF0000"/>
              </a:solidFill>
            </a:endParaRPr>
          </a:p>
          <a:p>
            <a:r>
              <a:rPr lang="en-US" dirty="0">
                <a:solidFill>
                  <a:srgbClr val="0000FF"/>
                </a:solidFill>
              </a:rPr>
              <a:t>State: 9 x 9 grid with 1-9 or empty</a:t>
            </a:r>
          </a:p>
          <a:p>
            <a:endParaRPr lang="en-US" dirty="0">
              <a:solidFill>
                <a:srgbClr val="0000FF"/>
              </a:solidFill>
            </a:endParaRPr>
          </a:p>
          <a:p>
            <a:r>
              <a:rPr lang="en-US" dirty="0">
                <a:solidFill>
                  <a:srgbClr val="0000FF"/>
                </a:solidFill>
              </a:rPr>
              <a:t>Start state: </a:t>
            </a:r>
          </a:p>
          <a:p>
            <a:endParaRPr lang="en-US" dirty="0">
              <a:solidFill>
                <a:srgbClr val="0000FF"/>
              </a:solidFill>
            </a:endParaRPr>
          </a:p>
          <a:p>
            <a:r>
              <a:rPr lang="en-US" dirty="0">
                <a:solidFill>
                  <a:srgbClr val="0000FF"/>
                </a:solidFill>
              </a:rPr>
              <a:t>Goal state: </a:t>
            </a:r>
          </a:p>
          <a:p>
            <a:endParaRPr lang="en-US" dirty="0">
              <a:solidFill>
                <a:srgbClr val="0000FF"/>
              </a:solidFill>
            </a:endParaRPr>
          </a:p>
          <a:p>
            <a:r>
              <a:rPr lang="en-US" dirty="0">
                <a:solidFill>
                  <a:srgbClr val="0000FF"/>
                </a:solidFill>
              </a:rPr>
              <a:t>State space/transitions</a:t>
            </a:r>
          </a:p>
          <a:p>
            <a:endParaRPr lang="en-US" dirty="0">
              <a:solidFill>
                <a:srgbClr val="FF0000"/>
              </a:solidFill>
            </a:endParaRPr>
          </a:p>
          <a:p>
            <a:endParaRPr lang="en-US" dirty="0">
              <a:solidFill>
                <a:srgbClr val="FF0000"/>
              </a:solidFill>
            </a:endParaRPr>
          </a:p>
        </p:txBody>
      </p:sp>
      <p:cxnSp>
        <p:nvCxnSpPr>
          <p:cNvPr id="9" name="Curved Connector 8"/>
          <p:cNvCxnSpPr/>
          <p:nvPr/>
        </p:nvCxnSpPr>
        <p:spPr>
          <a:xfrm rot="10800000">
            <a:off x="4038600" y="2743200"/>
            <a:ext cx="1752600" cy="228600"/>
          </a:xfrm>
          <a:prstGeom prst="curvedConnector3">
            <a:avLst>
              <a:gd name="adj1" fmla="val 2150"/>
            </a:avLst>
          </a:prstGeom>
          <a:ln w="28575"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4267200" y="3505200"/>
            <a:ext cx="1524000" cy="1524000"/>
          </a:xfrm>
          <a:prstGeom prst="straightConnector1">
            <a:avLst/>
          </a:prstGeom>
          <a:ln w="28575"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7190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a:t>Fill in the grid with the numbers 1-9</a:t>
            </a:r>
          </a:p>
          <a:p>
            <a:pPr lvl="1"/>
            <a:r>
              <a:rPr lang="en-US"/>
              <a:t>each row has 1-9 (without repetition)</a:t>
            </a:r>
          </a:p>
          <a:p>
            <a:pPr lvl="1"/>
            <a:r>
              <a:rPr lang="en-US"/>
              <a:t>each column has 1-9 (without repetition)</a:t>
            </a:r>
          </a:p>
          <a:p>
            <a:pPr lvl="1"/>
            <a:r>
              <a:rPr lang="en-US"/>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solidFill>
                  <a:srgbClr val="0000FF"/>
                </a:solidFill>
              </a:rPr>
              <a:t>Generate next states:</a:t>
            </a:r>
          </a:p>
          <a:p>
            <a:pPr marL="285750" indent="-285750">
              <a:buFont typeface="Arial"/>
              <a:buChar char="•"/>
            </a:pPr>
            <a:r>
              <a:rPr lang="en-US" sz="2000" dirty="0">
                <a:solidFill>
                  <a:srgbClr val="0000FF"/>
                </a:solidFill>
              </a:rPr>
              <a:t>pick an open entry</a:t>
            </a:r>
          </a:p>
          <a:p>
            <a:pPr marL="285750" indent="-285750">
              <a:buFont typeface="Arial"/>
              <a:buChar char="•"/>
            </a:pPr>
            <a:r>
              <a:rPr lang="en-US" sz="2000" dirty="0">
                <a:solidFill>
                  <a:srgbClr val="0000FF"/>
                </a:solidFill>
              </a:rPr>
              <a:t>try all possible numbers that meet constraints</a:t>
            </a:r>
          </a:p>
          <a:p>
            <a:endParaRPr lang="en-US" sz="2000" dirty="0">
              <a:solidFill>
                <a:srgbClr val="0000FF"/>
              </a:solidFill>
            </a:endParaRPr>
          </a:p>
          <a:p>
            <a:endParaRPr lang="en-US" sz="2000" dirty="0">
              <a:solidFill>
                <a:srgbClr val="0000FF"/>
              </a:solidFill>
            </a:endParaRPr>
          </a:p>
        </p:txBody>
      </p:sp>
    </p:spTree>
    <p:extLst>
      <p:ext uri="{BB962C8B-B14F-4D97-AF65-F5344CB8AC3E}">
        <p14:creationId xmlns:p14="http://schemas.microsoft.com/office/powerpoint/2010/main" val="39599805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t>Generate next states:</a:t>
            </a:r>
          </a:p>
          <a:p>
            <a:pPr marL="285750" indent="-285750">
              <a:buFont typeface="Arial"/>
              <a:buChar char="•"/>
            </a:pPr>
            <a:r>
              <a:rPr lang="en-US" sz="2000" dirty="0"/>
              <a:t>pick an open entry</a:t>
            </a:r>
          </a:p>
          <a:p>
            <a:pPr marL="285750" indent="-285750">
              <a:buFont typeface="Arial"/>
              <a:buChar char="•"/>
            </a:pPr>
            <a:r>
              <a:rPr lang="en-US" sz="2000" dirty="0"/>
              <a:t>try all possible numbers that meet constraints</a:t>
            </a:r>
          </a:p>
          <a:p>
            <a:endParaRPr lang="en-US" sz="2000" dirty="0"/>
          </a:p>
          <a:p>
            <a:endParaRPr lang="en-US" sz="2000" dirty="0"/>
          </a:p>
        </p:txBody>
      </p:sp>
      <p:sp>
        <p:nvSpPr>
          <p:cNvPr id="7" name="Rectangle 6"/>
          <p:cNvSpPr/>
          <p:nvPr/>
        </p:nvSpPr>
        <p:spPr>
          <a:xfrm>
            <a:off x="576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800600" y="3512403"/>
            <a:ext cx="2960666" cy="830997"/>
          </a:xfrm>
          <a:prstGeom prst="rect">
            <a:avLst/>
          </a:prstGeom>
          <a:noFill/>
        </p:spPr>
        <p:txBody>
          <a:bodyPr wrap="none" rtlCol="0">
            <a:spAutoFit/>
          </a:bodyPr>
          <a:lstStyle/>
          <a:p>
            <a:r>
              <a:rPr lang="en-US" sz="2400" dirty="0">
                <a:solidFill>
                  <a:srgbClr val="FF0000"/>
                </a:solidFill>
              </a:rPr>
              <a:t>How many next states?</a:t>
            </a:r>
          </a:p>
          <a:p>
            <a:r>
              <a:rPr lang="en-US" sz="2400" dirty="0">
                <a:solidFill>
                  <a:srgbClr val="FF0000"/>
                </a:solidFill>
              </a:rPr>
              <a:t>What are they?</a:t>
            </a:r>
          </a:p>
        </p:txBody>
      </p:sp>
    </p:spTree>
    <p:extLst>
      <p:ext uri="{BB962C8B-B14F-4D97-AF65-F5344CB8AC3E}">
        <p14:creationId xmlns:p14="http://schemas.microsoft.com/office/powerpoint/2010/main" val="7131443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7" name="Rectangle 6"/>
          <p:cNvSpPr/>
          <p:nvPr/>
        </p:nvSpPr>
        <p:spPr>
          <a:xfrm>
            <a:off x="576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1321095" cy="461665"/>
          </a:xfrm>
          <a:prstGeom prst="rect">
            <a:avLst/>
          </a:prstGeom>
          <a:noFill/>
        </p:spPr>
        <p:txBody>
          <a:bodyPr wrap="none" rtlCol="0">
            <a:spAutoFit/>
          </a:bodyPr>
          <a:lstStyle/>
          <a:p>
            <a:r>
              <a:rPr lang="en-US" sz="2400" dirty="0">
                <a:solidFill>
                  <a:srgbClr val="0000FF"/>
                </a:solidFill>
              </a:rPr>
              <a:t>1, 6, 7, 9 </a:t>
            </a:r>
          </a:p>
        </p:txBody>
      </p:sp>
    </p:spTree>
    <p:extLst>
      <p:ext uri="{BB962C8B-B14F-4D97-AF65-F5344CB8AC3E}">
        <p14:creationId xmlns:p14="http://schemas.microsoft.com/office/powerpoint/2010/main" val="42493780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1" dirty="0">
                          <a:solidFill>
                            <a:srgbClr val="FF00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8" name="TextBox 7"/>
          <p:cNvSpPr txBox="1"/>
          <p:nvPr/>
        </p:nvSpPr>
        <p:spPr>
          <a:xfrm>
            <a:off x="5263400" y="3738276"/>
            <a:ext cx="1321095" cy="461665"/>
          </a:xfrm>
          <a:prstGeom prst="rect">
            <a:avLst/>
          </a:prstGeom>
          <a:noFill/>
        </p:spPr>
        <p:txBody>
          <a:bodyPr wrap="none" rtlCol="0">
            <a:spAutoFit/>
          </a:bodyPr>
          <a:lstStyle/>
          <a:p>
            <a:r>
              <a:rPr lang="en-US" sz="2400" dirty="0">
                <a:solidFill>
                  <a:srgbClr val="0000FF"/>
                </a:solidFill>
              </a:rPr>
              <a:t>1, 6, 7, 9 </a:t>
            </a:r>
          </a:p>
        </p:txBody>
      </p:sp>
      <p:sp>
        <p:nvSpPr>
          <p:cNvPr id="6" name="Oval 5"/>
          <p:cNvSpPr/>
          <p:nvPr/>
        </p:nvSpPr>
        <p:spPr>
          <a:xfrm>
            <a:off x="52578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96519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9" name="Rectangle 8"/>
          <p:cNvSpPr/>
          <p:nvPr/>
        </p:nvSpPr>
        <p:spPr>
          <a:xfrm>
            <a:off x="957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800600" y="3512403"/>
            <a:ext cx="2960666" cy="830997"/>
          </a:xfrm>
          <a:prstGeom prst="rect">
            <a:avLst/>
          </a:prstGeom>
          <a:noFill/>
        </p:spPr>
        <p:txBody>
          <a:bodyPr wrap="none" rtlCol="0">
            <a:spAutoFit/>
          </a:bodyPr>
          <a:lstStyle/>
          <a:p>
            <a:r>
              <a:rPr lang="en-US" sz="2400" dirty="0">
                <a:solidFill>
                  <a:srgbClr val="FF0000"/>
                </a:solidFill>
              </a:rPr>
              <a:t>How many next states?</a:t>
            </a:r>
          </a:p>
          <a:p>
            <a:r>
              <a:rPr lang="en-US" sz="2400" dirty="0">
                <a:solidFill>
                  <a:srgbClr val="FF0000"/>
                </a:solidFill>
              </a:rPr>
              <a:t>What are they?</a:t>
            </a:r>
          </a:p>
        </p:txBody>
      </p:sp>
    </p:spTree>
    <p:extLst>
      <p:ext uri="{BB962C8B-B14F-4D97-AF65-F5344CB8AC3E}">
        <p14:creationId xmlns:p14="http://schemas.microsoft.com/office/powerpoint/2010/main" val="40902927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9" name="Rectangle 8"/>
          <p:cNvSpPr/>
          <p:nvPr/>
        </p:nvSpPr>
        <p:spPr>
          <a:xfrm>
            <a:off x="957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1643298" cy="461665"/>
          </a:xfrm>
          <a:prstGeom prst="rect">
            <a:avLst/>
          </a:prstGeom>
          <a:noFill/>
        </p:spPr>
        <p:txBody>
          <a:bodyPr wrap="none" rtlCol="0">
            <a:spAutoFit/>
          </a:bodyPr>
          <a:lstStyle/>
          <a:p>
            <a:r>
              <a:rPr lang="en-US" sz="2400" dirty="0">
                <a:solidFill>
                  <a:srgbClr val="0000FF"/>
                </a:solidFill>
              </a:rPr>
              <a:t>2, 6, 7, 8, 9</a:t>
            </a:r>
          </a:p>
        </p:txBody>
      </p:sp>
    </p:spTree>
    <p:extLst>
      <p:ext uri="{BB962C8B-B14F-4D97-AF65-F5344CB8AC3E}">
        <p14:creationId xmlns:p14="http://schemas.microsoft.com/office/powerpoint/2010/main" val="14174630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1" dirty="0">
                          <a:solidFill>
                            <a:srgbClr val="FF0000"/>
                          </a:solidFill>
                        </a:rPr>
                        <a:t>2</a:t>
                      </a:r>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8" name="TextBox 7"/>
          <p:cNvSpPr txBox="1"/>
          <p:nvPr/>
        </p:nvSpPr>
        <p:spPr>
          <a:xfrm>
            <a:off x="5263400" y="3738276"/>
            <a:ext cx="1643298" cy="461665"/>
          </a:xfrm>
          <a:prstGeom prst="rect">
            <a:avLst/>
          </a:prstGeom>
          <a:noFill/>
        </p:spPr>
        <p:txBody>
          <a:bodyPr wrap="none" rtlCol="0">
            <a:spAutoFit/>
          </a:bodyPr>
          <a:lstStyle/>
          <a:p>
            <a:r>
              <a:rPr lang="en-US" sz="2400" dirty="0">
                <a:solidFill>
                  <a:srgbClr val="0000FF"/>
                </a:solidFill>
              </a:rPr>
              <a:t>2, 6, 7, 8, 9</a:t>
            </a:r>
          </a:p>
        </p:txBody>
      </p:sp>
      <p:sp>
        <p:nvSpPr>
          <p:cNvPr id="10" name="Oval 9"/>
          <p:cNvSpPr/>
          <p:nvPr/>
        </p:nvSpPr>
        <p:spPr>
          <a:xfrm>
            <a:off x="52578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02101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
        <p:nvSpPr>
          <p:cNvPr id="9" name="Rectangle 8"/>
          <p:cNvSpPr/>
          <p:nvPr/>
        </p:nvSpPr>
        <p:spPr>
          <a:xfrm>
            <a:off x="1338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800600" y="3512403"/>
            <a:ext cx="3349144" cy="461665"/>
          </a:xfrm>
          <a:prstGeom prst="rect">
            <a:avLst/>
          </a:prstGeom>
          <a:noFill/>
        </p:spPr>
        <p:txBody>
          <a:bodyPr wrap="none" rtlCol="0">
            <a:spAutoFit/>
          </a:bodyPr>
          <a:lstStyle/>
          <a:p>
            <a:r>
              <a:rPr lang="en-US" sz="2400" dirty="0">
                <a:solidFill>
                  <a:srgbClr val="FF0000"/>
                </a:solidFill>
              </a:rPr>
              <a:t>What are the next states?</a:t>
            </a:r>
          </a:p>
        </p:txBody>
      </p:sp>
    </p:spTree>
    <p:extLst>
      <p:ext uri="{BB962C8B-B14F-4D97-AF65-F5344CB8AC3E}">
        <p14:creationId xmlns:p14="http://schemas.microsoft.com/office/powerpoint/2010/main" val="315303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dirty="0"/>
              <a:t>Fox and Chickens Solution</a:t>
            </a:r>
          </a:p>
        </p:txBody>
      </p:sp>
      <p:sp>
        <p:nvSpPr>
          <p:cNvPr id="2" name="TextBox 1"/>
          <p:cNvSpPr txBox="1"/>
          <p:nvPr/>
        </p:nvSpPr>
        <p:spPr>
          <a:xfrm>
            <a:off x="914400" y="6096000"/>
            <a:ext cx="7043816" cy="461665"/>
          </a:xfrm>
          <a:prstGeom prst="rect">
            <a:avLst/>
          </a:prstGeom>
          <a:noFill/>
        </p:spPr>
        <p:txBody>
          <a:bodyPr wrap="none" rtlCol="0">
            <a:spAutoFit/>
          </a:bodyPr>
          <a:lstStyle/>
          <a:p>
            <a:r>
              <a:rPr lang="en-US" sz="2400" dirty="0">
                <a:solidFill>
                  <a:srgbClr val="FF0000"/>
                </a:solidFill>
              </a:rPr>
              <a:t>How is this solution different than the n-queens problem?</a:t>
            </a:r>
          </a:p>
        </p:txBody>
      </p:sp>
      <p:pic>
        <p:nvPicPr>
          <p:cNvPr id="5" name="Picture 4">
            <a:extLst>
              <a:ext uri="{FF2B5EF4-FFF2-40B4-BE49-F238E27FC236}">
                <a16:creationId xmlns:a16="http://schemas.microsoft.com/office/drawing/2014/main" id="{4BE24323-4D0C-B747-8D41-5838DEC2106B}"/>
              </a:ext>
            </a:extLst>
          </p:cNvPr>
          <p:cNvPicPr>
            <a:picLocks noChangeAspect="1"/>
          </p:cNvPicPr>
          <p:nvPr/>
        </p:nvPicPr>
        <p:blipFill>
          <a:blip r:embed="rId3"/>
          <a:stretch>
            <a:fillRect/>
          </a:stretch>
        </p:blipFill>
        <p:spPr>
          <a:xfrm>
            <a:off x="2759908" y="1733062"/>
            <a:ext cx="3352800" cy="4362938"/>
          </a:xfrm>
          <a:prstGeom prst="rect">
            <a:avLst/>
          </a:prstGeom>
        </p:spPr>
      </p:pic>
    </p:spTree>
    <p:extLst>
      <p:ext uri="{BB962C8B-B14F-4D97-AF65-F5344CB8AC3E}">
        <p14:creationId xmlns:p14="http://schemas.microsoft.com/office/powerpoint/2010/main" val="31751842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
        <p:nvSpPr>
          <p:cNvPr id="9" name="Rectangle 8"/>
          <p:cNvSpPr/>
          <p:nvPr/>
        </p:nvSpPr>
        <p:spPr>
          <a:xfrm>
            <a:off x="1338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a:solidFill>
                  <a:srgbClr val="0000FF"/>
                </a:solidFill>
              </a:rPr>
              <a:t>7, 8, 9</a:t>
            </a:r>
          </a:p>
        </p:txBody>
      </p:sp>
    </p:spTree>
    <p:extLst>
      <p:ext uri="{BB962C8B-B14F-4D97-AF65-F5344CB8AC3E}">
        <p14:creationId xmlns:p14="http://schemas.microsoft.com/office/powerpoint/2010/main" val="24922969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r>
                        <a:rPr lang="en-US" sz="1600" b="1" dirty="0">
                          <a:solidFill>
                            <a:srgbClr val="FF0000"/>
                          </a:solidFill>
                        </a:rPr>
                        <a:t>7</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a:solidFill>
                  <a:srgbClr val="0000FF"/>
                </a:solidFill>
              </a:rPr>
              <a:t>7, 8, 9</a:t>
            </a:r>
          </a:p>
        </p:txBody>
      </p:sp>
      <p:sp>
        <p:nvSpPr>
          <p:cNvPr id="10" name="Oval 9"/>
          <p:cNvSpPr/>
          <p:nvPr/>
        </p:nvSpPr>
        <p:spPr>
          <a:xfrm>
            <a:off x="52578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91328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6600"/>
                          </a:solidFill>
                        </a:rPr>
                        <a:t>7</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
        <p:nvSpPr>
          <p:cNvPr id="9" name="Rectangle 8"/>
          <p:cNvSpPr/>
          <p:nvPr/>
        </p:nvSpPr>
        <p:spPr>
          <a:xfrm>
            <a:off x="615144" y="2012752"/>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06753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6600"/>
                          </a:solidFill>
                        </a:rPr>
                        <a:t>7</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r>
                        <a:rPr lang="en-US" sz="1600" dirty="0">
                          <a:solidFill>
                            <a:srgbClr val="FF6600"/>
                          </a:solidFill>
                        </a:rPr>
                        <a:t>9</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solidFill>
                            <a:srgbClr val="FF6600"/>
                          </a:solidFill>
                        </a:rPr>
                        <a:t>6</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Tree>
    <p:extLst>
      <p:ext uri="{BB962C8B-B14F-4D97-AF65-F5344CB8AC3E}">
        <p14:creationId xmlns:p14="http://schemas.microsoft.com/office/powerpoint/2010/main" val="30045968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r>
                        <a:rPr lang="en-US" sz="1600" dirty="0">
                          <a:solidFill>
                            <a:srgbClr val="FF6600"/>
                          </a:solidFill>
                        </a:rPr>
                        <a:t>7</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r>
                        <a:rPr lang="en-US" sz="1600" dirty="0">
                          <a:solidFill>
                            <a:srgbClr val="FF6600"/>
                          </a:solidFill>
                        </a:rPr>
                        <a:t>9</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6600"/>
                          </a:solidFill>
                        </a:rPr>
                        <a:t>6</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
        <p:nvSpPr>
          <p:cNvPr id="9" name="Rectangle 8"/>
          <p:cNvSpPr/>
          <p:nvPr/>
        </p:nvSpPr>
        <p:spPr>
          <a:xfrm>
            <a:off x="1295400" y="23622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562600" y="3251001"/>
            <a:ext cx="1761921" cy="523220"/>
          </a:xfrm>
          <a:prstGeom prst="rect">
            <a:avLst/>
          </a:prstGeom>
          <a:noFill/>
        </p:spPr>
        <p:txBody>
          <a:bodyPr wrap="none" rtlCol="0">
            <a:spAutoFit/>
          </a:bodyPr>
          <a:lstStyle/>
          <a:p>
            <a:r>
              <a:rPr lang="en-US" sz="2800" dirty="0">
                <a:solidFill>
                  <a:srgbClr val="FF0000"/>
                </a:solidFill>
              </a:rPr>
              <a:t>Now what?</a:t>
            </a:r>
          </a:p>
        </p:txBody>
      </p:sp>
      <p:sp>
        <p:nvSpPr>
          <p:cNvPr id="6" name="TextBox 5"/>
          <p:cNvSpPr txBox="1"/>
          <p:nvPr/>
        </p:nvSpPr>
        <p:spPr>
          <a:xfrm>
            <a:off x="4807464" y="3834129"/>
            <a:ext cx="4031736" cy="1015663"/>
          </a:xfrm>
          <a:prstGeom prst="rect">
            <a:avLst/>
          </a:prstGeom>
          <a:noFill/>
        </p:spPr>
        <p:txBody>
          <a:bodyPr wrap="square" rtlCol="0">
            <a:spAutoFit/>
          </a:bodyPr>
          <a:lstStyle/>
          <a:p>
            <a:r>
              <a:rPr lang="en-US" sz="2000" dirty="0">
                <a:solidFill>
                  <a:srgbClr val="0000FF"/>
                </a:solidFill>
              </a:rPr>
              <a:t>Try another branch, i.e. go back to a place where we had a decision and try a different one</a:t>
            </a:r>
          </a:p>
        </p:txBody>
      </p:sp>
    </p:spTree>
    <p:extLst>
      <p:ext uri="{BB962C8B-B14F-4D97-AF65-F5344CB8AC3E}">
        <p14:creationId xmlns:p14="http://schemas.microsoft.com/office/powerpoint/2010/main" val="393984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graphicFrame>
        <p:nvGraphicFramePr>
          <p:cNvPr id="4" name="Content Placeholder 3"/>
          <p:cNvGraphicFramePr>
            <a:graphicFrameLocks noGrp="1"/>
          </p:cNvGraphicFramePr>
          <p:nvPr>
            <p:ph sz="quarter" idx="1"/>
          </p:nvPr>
        </p:nvGraphicFramePr>
        <p:xfrm>
          <a:off x="576968" y="167640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r>
                        <a:rPr lang="en-US" sz="1600" b="0" dirty="0">
                          <a:solidFill>
                            <a:srgbClr val="FF6600"/>
                          </a:solidFill>
                        </a:rPr>
                        <a:t>1</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a:solidFill>
                            <a:srgbClr val="FF6600"/>
                          </a:solidFill>
                        </a:rPr>
                        <a:t>2</a:t>
                      </a:r>
                    </a:p>
                  </a:txBody>
                  <a:tcPr>
                    <a:lnT w="12700" cap="flat" cmpd="sng" algn="ctr">
                      <a:solidFill>
                        <a:scrgbClr r="0" g="0" b="0"/>
                      </a:solidFill>
                      <a:prstDash val="solid"/>
                      <a:round/>
                      <a:headEnd type="none" w="med" len="med"/>
                      <a:tailEnd type="none" w="med" len="med"/>
                    </a:lnT>
                  </a:tcPr>
                </a:tc>
                <a:tc>
                  <a:txBody>
                    <a:bodyPr/>
                    <a:lstStyle/>
                    <a:p>
                      <a:pPr algn="ctr"/>
                      <a:r>
                        <a:rPr lang="en-US" sz="1600" b="1" dirty="0">
                          <a:solidFill>
                            <a:srgbClr val="FF0000"/>
                          </a:solidFill>
                        </a:rPr>
                        <a:t>8</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a:t>Fill in the grid with the numbers 1-9</a:t>
            </a:r>
          </a:p>
          <a:p>
            <a:pPr lvl="1"/>
            <a:r>
              <a:rPr lang="en-US" dirty="0"/>
              <a:t>each row has 1-9 (without repetition)</a:t>
            </a:r>
          </a:p>
          <a:p>
            <a:pPr lvl="1"/>
            <a:r>
              <a:rPr lang="en-US" dirty="0"/>
              <a:t>each column has 1-9 (without repetition)</a:t>
            </a:r>
          </a:p>
          <a:p>
            <a:pPr lvl="1"/>
            <a:r>
              <a:rPr lang="en-US" dirty="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a:p>
            <a:endParaRPr lang="en-US" sz="2000" dirty="0">
              <a:solidFill>
                <a:srgbClr val="000000"/>
              </a:solidFill>
            </a:endParaRPr>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a:solidFill>
                  <a:srgbClr val="0000FF"/>
                </a:solidFill>
              </a:rPr>
              <a:t>7, 8, 9</a:t>
            </a:r>
          </a:p>
        </p:txBody>
      </p:sp>
      <p:sp>
        <p:nvSpPr>
          <p:cNvPr id="10" name="Oval 9"/>
          <p:cNvSpPr/>
          <p:nvPr/>
        </p:nvSpPr>
        <p:spPr>
          <a:xfrm>
            <a:off x="56444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84690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Best first Sudoku search</a:t>
            </a:r>
          </a:p>
        </p:txBody>
      </p:sp>
      <p:sp>
        <p:nvSpPr>
          <p:cNvPr id="6" name="TextBox 5"/>
          <p:cNvSpPr txBox="1"/>
          <p:nvPr/>
        </p:nvSpPr>
        <p:spPr>
          <a:xfrm>
            <a:off x="5160370" y="5334000"/>
            <a:ext cx="3907430" cy="1323439"/>
          </a:xfrm>
          <a:prstGeom prst="rect">
            <a:avLst/>
          </a:prstGeom>
          <a:noFill/>
          <a:ln>
            <a:solidFill>
              <a:srgbClr val="000000"/>
            </a:solidFill>
          </a:ln>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p:txBody>
      </p:sp>
      <p:sp>
        <p:nvSpPr>
          <p:cNvPr id="10" name="Content Placeholder 9"/>
          <p:cNvSpPr>
            <a:spLocks noGrp="1"/>
          </p:cNvSpPr>
          <p:nvPr>
            <p:ph sz="quarter" idx="1"/>
          </p:nvPr>
        </p:nvSpPr>
        <p:spPr>
          <a:xfrm>
            <a:off x="612648" y="1600200"/>
            <a:ext cx="8074152" cy="4495800"/>
          </a:xfrm>
        </p:spPr>
        <p:txBody>
          <a:bodyPr/>
          <a:lstStyle/>
          <a:p>
            <a:pPr marL="0" indent="0">
              <a:buNone/>
            </a:pPr>
            <a:r>
              <a:rPr lang="en-US" dirty="0"/>
              <a:t>DFS and BFS will choose entries (and numbers within those entries) randomly</a:t>
            </a:r>
          </a:p>
          <a:p>
            <a:pPr marL="0" indent="0">
              <a:buNone/>
            </a:pPr>
            <a:endParaRPr lang="en-US" dirty="0"/>
          </a:p>
          <a:p>
            <a:pPr marL="0" indent="0">
              <a:buNone/>
            </a:pPr>
            <a:r>
              <a:rPr lang="en-US" dirty="0">
                <a:solidFill>
                  <a:srgbClr val="FF0000"/>
                </a:solidFill>
              </a:rPr>
              <a:t>Is that how people do it?</a:t>
            </a:r>
          </a:p>
          <a:p>
            <a:pPr marL="0" indent="0">
              <a:buNone/>
            </a:pPr>
            <a:endParaRPr lang="en-US" dirty="0"/>
          </a:p>
          <a:p>
            <a:pPr marL="0" indent="0">
              <a:buNone/>
            </a:pPr>
            <a:r>
              <a:rPr lang="en-US" dirty="0">
                <a:solidFill>
                  <a:srgbClr val="FF0000"/>
                </a:solidFill>
              </a:rPr>
              <a:t>How do you do it?</a:t>
            </a:r>
          </a:p>
          <a:p>
            <a:pPr marL="0" indent="0">
              <a:buNone/>
            </a:pPr>
            <a:endParaRPr lang="en-US" dirty="0">
              <a:solidFill>
                <a:srgbClr val="FF0000"/>
              </a:solidFill>
            </a:endParaRPr>
          </a:p>
          <a:p>
            <a:pPr marL="0" indent="0">
              <a:buNone/>
            </a:pPr>
            <a:r>
              <a:rPr lang="en-US" dirty="0">
                <a:solidFill>
                  <a:srgbClr val="FF0000"/>
                </a:solidFill>
              </a:rPr>
              <a:t>Heuristics for best first search?</a:t>
            </a:r>
          </a:p>
        </p:txBody>
      </p:sp>
    </p:spTree>
    <p:extLst>
      <p:ext uri="{BB962C8B-B14F-4D97-AF65-F5344CB8AC3E}">
        <p14:creationId xmlns:p14="http://schemas.microsoft.com/office/powerpoint/2010/main" val="41677238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Best first Sudoku search</a:t>
            </a:r>
          </a:p>
        </p:txBody>
      </p:sp>
      <p:sp>
        <p:nvSpPr>
          <p:cNvPr id="6" name="TextBox 5"/>
          <p:cNvSpPr txBox="1"/>
          <p:nvPr/>
        </p:nvSpPr>
        <p:spPr>
          <a:xfrm>
            <a:off x="5160370" y="5458361"/>
            <a:ext cx="3907430" cy="1323439"/>
          </a:xfrm>
          <a:prstGeom prst="rect">
            <a:avLst/>
          </a:prstGeom>
          <a:noFill/>
          <a:ln>
            <a:solidFill>
              <a:srgbClr val="000000"/>
            </a:solidFill>
          </a:ln>
        </p:spPr>
        <p:txBody>
          <a:bodyPr wrap="square" rtlCol="0">
            <a:spAutoFit/>
          </a:bodyPr>
          <a:lstStyle/>
          <a:p>
            <a:r>
              <a:rPr lang="en-US" sz="2000" dirty="0">
                <a:solidFill>
                  <a:srgbClr val="000000"/>
                </a:solidFill>
              </a:rPr>
              <a:t>Generate next states:</a:t>
            </a:r>
          </a:p>
          <a:p>
            <a:pPr marL="285750" indent="-285750">
              <a:buFont typeface="Arial"/>
              <a:buChar char="•"/>
            </a:pPr>
            <a:r>
              <a:rPr lang="en-US" sz="2000" dirty="0">
                <a:solidFill>
                  <a:srgbClr val="000000"/>
                </a:solidFill>
              </a:rPr>
              <a:t>pick an open entry</a:t>
            </a:r>
          </a:p>
          <a:p>
            <a:pPr marL="285750" indent="-285750">
              <a:buFont typeface="Arial"/>
              <a:buChar char="•"/>
            </a:pPr>
            <a:r>
              <a:rPr lang="en-US" sz="2000" dirty="0">
                <a:solidFill>
                  <a:srgbClr val="000000"/>
                </a:solidFill>
              </a:rPr>
              <a:t>try all possible numbers that meet constraints</a:t>
            </a:r>
          </a:p>
        </p:txBody>
      </p:sp>
      <p:sp>
        <p:nvSpPr>
          <p:cNvPr id="10" name="Content Placeholder 9"/>
          <p:cNvSpPr>
            <a:spLocks noGrp="1"/>
          </p:cNvSpPr>
          <p:nvPr>
            <p:ph sz="quarter" idx="1"/>
          </p:nvPr>
        </p:nvSpPr>
        <p:spPr>
          <a:xfrm>
            <a:off x="612648" y="1600200"/>
            <a:ext cx="8074152" cy="4495800"/>
          </a:xfrm>
        </p:spPr>
        <p:txBody>
          <a:bodyPr/>
          <a:lstStyle/>
          <a:p>
            <a:pPr marL="0" indent="0">
              <a:buNone/>
            </a:pPr>
            <a:r>
              <a:rPr lang="en-US" dirty="0"/>
              <a:t>DFS and BFS will choose entries (and numbers within those entries) randomly</a:t>
            </a:r>
          </a:p>
          <a:p>
            <a:pPr marL="0" indent="0">
              <a:buNone/>
            </a:pPr>
            <a:endParaRPr lang="en-US" dirty="0"/>
          </a:p>
          <a:p>
            <a:pPr marL="0" indent="0">
              <a:buNone/>
            </a:pPr>
            <a:r>
              <a:rPr lang="en-US" dirty="0">
                <a:solidFill>
                  <a:srgbClr val="0000FF"/>
                </a:solidFill>
              </a:rPr>
              <a:t>Pick the entry that is </a:t>
            </a:r>
            <a:r>
              <a:rPr lang="en-US" b="1" dirty="0">
                <a:solidFill>
                  <a:srgbClr val="0000FF"/>
                </a:solidFill>
              </a:rPr>
              <a:t>MOST</a:t>
            </a:r>
            <a:r>
              <a:rPr lang="en-US" dirty="0">
                <a:solidFill>
                  <a:srgbClr val="0000FF"/>
                </a:solidFill>
              </a:rPr>
              <a:t> constrained</a:t>
            </a:r>
          </a:p>
          <a:p>
            <a:pPr marL="0" indent="0">
              <a:buNone/>
            </a:pPr>
            <a:endParaRPr lang="en-US" dirty="0">
              <a:solidFill>
                <a:srgbClr val="0000FF"/>
              </a:solidFill>
            </a:endParaRPr>
          </a:p>
          <a:p>
            <a:pPr marL="0" indent="0">
              <a:buNone/>
            </a:pPr>
            <a:r>
              <a:rPr lang="en-US" dirty="0">
                <a:solidFill>
                  <a:srgbClr val="0000FF"/>
                </a:solidFill>
              </a:rPr>
              <a:t>People often try and find entries where only one option exists and only fill it in that way (very little search)</a:t>
            </a:r>
          </a:p>
        </p:txBody>
      </p:sp>
    </p:spTree>
    <p:extLst>
      <p:ext uri="{BB962C8B-B14F-4D97-AF65-F5344CB8AC3E}">
        <p14:creationId xmlns:p14="http://schemas.microsoft.com/office/powerpoint/2010/main" val="6386810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Sudoku board</a:t>
            </a:r>
          </a:p>
        </p:txBody>
      </p:sp>
      <p:graphicFrame>
        <p:nvGraphicFramePr>
          <p:cNvPr id="4" name="Content Placeholder 3"/>
          <p:cNvGraphicFramePr>
            <a:graphicFrameLocks noGrp="1"/>
          </p:cNvGraphicFramePr>
          <p:nvPr>
            <p:ph sz="quarter" idx="1"/>
          </p:nvPr>
        </p:nvGraphicFramePr>
        <p:xfrm>
          <a:off x="228600" y="170688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741719" y="1676400"/>
            <a:ext cx="4249881" cy="923330"/>
          </a:xfrm>
          <a:prstGeom prst="rect">
            <a:avLst/>
          </a:prstGeom>
          <a:noFill/>
        </p:spPr>
        <p:txBody>
          <a:bodyPr wrap="none" rtlCol="0">
            <a:spAutoFit/>
          </a:bodyPr>
          <a:lstStyle/>
          <a:p>
            <a:r>
              <a:rPr lang="en-US" dirty="0"/>
              <a:t>[1, 6, 7, 9], [1, 2, 6, 7, 8, 9], [1, 2, 7, 8, 9],</a:t>
            </a:r>
          </a:p>
          <a:p>
            <a:r>
              <a:rPr lang="en-US" dirty="0"/>
              <a:t>[1, 9],         4,                      3,</a:t>
            </a:r>
          </a:p>
          <a:p>
            <a:r>
              <a:rPr lang="en-US" dirty="0"/>
              <a:t>5,               [1, 6, 7, 9],        [1, 7, 9]</a:t>
            </a:r>
          </a:p>
        </p:txBody>
      </p: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Board is a matrix (list of lists)</a:t>
            </a:r>
          </a:p>
          <a:p>
            <a:r>
              <a:rPr lang="en-US" sz="2000" dirty="0"/>
              <a:t>Each entry is </a:t>
            </a:r>
            <a:r>
              <a:rPr lang="en-US" sz="2000" i="1" dirty="0"/>
              <a:t>either</a:t>
            </a:r>
            <a:r>
              <a:rPr lang="en-US" sz="2000" dirty="0"/>
              <a:t>:</a:t>
            </a:r>
          </a:p>
          <a:p>
            <a:pPr lvl="1"/>
            <a:r>
              <a:rPr lang="en-US" sz="1800" dirty="0"/>
              <a:t>a number (if we’ve filled in the space already, either during search or as part of the starting state)</a:t>
            </a:r>
          </a:p>
          <a:p>
            <a:pPr lvl="1"/>
            <a:r>
              <a:rPr lang="en-US" sz="1800" dirty="0"/>
              <a:t>a list of numbers that are valid to put in that entry if it hasn’t been filled in yet</a:t>
            </a:r>
          </a:p>
        </p:txBody>
      </p:sp>
      <p:sp>
        <p:nvSpPr>
          <p:cNvPr id="21" name="TextBox 20"/>
          <p:cNvSpPr txBox="1"/>
          <p:nvPr/>
        </p:nvSpPr>
        <p:spPr>
          <a:xfrm>
            <a:off x="4495800" y="3581400"/>
            <a:ext cx="3790183" cy="707886"/>
          </a:xfrm>
          <a:prstGeom prst="rect">
            <a:avLst/>
          </a:prstGeom>
          <a:noFill/>
        </p:spPr>
        <p:txBody>
          <a:bodyPr wrap="square" rtlCol="0">
            <a:spAutoFit/>
          </a:bodyPr>
          <a:lstStyle/>
          <a:p>
            <a:r>
              <a:rPr lang="en-US" sz="2000" dirty="0">
                <a:solidFill>
                  <a:srgbClr val="FF0000"/>
                </a:solidFill>
              </a:rPr>
              <a:t>Which is the most constrained (of the ones above)?</a:t>
            </a:r>
          </a:p>
        </p:txBody>
      </p:sp>
    </p:spTree>
    <p:extLst>
      <p:ext uri="{BB962C8B-B14F-4D97-AF65-F5344CB8AC3E}">
        <p14:creationId xmlns:p14="http://schemas.microsoft.com/office/powerpoint/2010/main" val="192473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Sudoku board</a:t>
            </a:r>
          </a:p>
        </p:txBody>
      </p:sp>
      <p:graphicFrame>
        <p:nvGraphicFramePr>
          <p:cNvPr id="4" name="Content Placeholder 3"/>
          <p:cNvGraphicFramePr>
            <a:graphicFrameLocks noGrp="1"/>
          </p:cNvGraphicFramePr>
          <p:nvPr>
            <p:ph sz="quarter" idx="1"/>
          </p:nvPr>
        </p:nvGraphicFramePr>
        <p:xfrm>
          <a:off x="228600" y="170688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741719" y="1676400"/>
            <a:ext cx="4249881" cy="923330"/>
          </a:xfrm>
          <a:prstGeom prst="rect">
            <a:avLst/>
          </a:prstGeom>
          <a:noFill/>
        </p:spPr>
        <p:txBody>
          <a:bodyPr wrap="none" rtlCol="0">
            <a:spAutoFit/>
          </a:bodyPr>
          <a:lstStyle/>
          <a:p>
            <a:r>
              <a:rPr lang="en-US" dirty="0"/>
              <a:t>[1, 6, 7, 9], [1, 2, 6, 7, 8, 9], [1, 2, 7, 8, 9],</a:t>
            </a:r>
          </a:p>
          <a:p>
            <a:r>
              <a:rPr lang="en-US" dirty="0"/>
              <a:t>[1, 9],         4,                      3,</a:t>
            </a:r>
          </a:p>
          <a:p>
            <a:r>
              <a:rPr lang="en-US" dirty="0"/>
              <a:t>5,               [1, 6, 7, 9],        [1, 7, 9]</a:t>
            </a:r>
          </a:p>
        </p:txBody>
      </p: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Board is a matrix (list of lists)</a:t>
            </a:r>
          </a:p>
          <a:p>
            <a:r>
              <a:rPr lang="en-US" sz="2000" dirty="0"/>
              <a:t>Each entry is </a:t>
            </a:r>
            <a:r>
              <a:rPr lang="en-US" sz="2000" i="1" dirty="0"/>
              <a:t>either</a:t>
            </a:r>
            <a:r>
              <a:rPr lang="en-US" sz="2000" dirty="0"/>
              <a:t>:</a:t>
            </a:r>
          </a:p>
          <a:p>
            <a:pPr lvl="1"/>
            <a:r>
              <a:rPr lang="en-US" sz="1800" dirty="0"/>
              <a:t>a number (if we’ve filled in the space already, either during search or as part of the starting state)</a:t>
            </a:r>
          </a:p>
          <a:p>
            <a:pPr lvl="1"/>
            <a:r>
              <a:rPr lang="en-US" sz="1800" dirty="0"/>
              <a:t>a list of numbers that are valid to put in that entry if it hasn’t been filled in yet</a:t>
            </a:r>
          </a:p>
        </p:txBody>
      </p:sp>
      <p:sp>
        <p:nvSpPr>
          <p:cNvPr id="21" name="TextBox 20"/>
          <p:cNvSpPr txBox="1"/>
          <p:nvPr/>
        </p:nvSpPr>
        <p:spPr>
          <a:xfrm>
            <a:off x="4495800" y="3581400"/>
            <a:ext cx="3790183" cy="707886"/>
          </a:xfrm>
          <a:prstGeom prst="rect">
            <a:avLst/>
          </a:prstGeom>
          <a:noFill/>
        </p:spPr>
        <p:txBody>
          <a:bodyPr wrap="square" rtlCol="0">
            <a:spAutoFit/>
          </a:bodyPr>
          <a:lstStyle/>
          <a:p>
            <a:r>
              <a:rPr lang="en-US" sz="2000" dirty="0">
                <a:solidFill>
                  <a:srgbClr val="FF0000"/>
                </a:solidFill>
              </a:rPr>
              <a:t>Which is the most constrained (of the ones above)?</a:t>
            </a:r>
          </a:p>
        </p:txBody>
      </p:sp>
      <p:sp>
        <p:nvSpPr>
          <p:cNvPr id="3" name="Oval 2"/>
          <p:cNvSpPr/>
          <p:nvPr/>
        </p:nvSpPr>
        <p:spPr>
          <a:xfrm>
            <a:off x="4724400" y="1905000"/>
            <a:ext cx="744681" cy="45720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425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dirty="0"/>
              <a:t>Fox and Chickens Solution</a:t>
            </a:r>
          </a:p>
        </p:txBody>
      </p:sp>
      <p:pic>
        <p:nvPicPr>
          <p:cNvPr id="5" name="Picture 4">
            <a:extLst>
              <a:ext uri="{FF2B5EF4-FFF2-40B4-BE49-F238E27FC236}">
                <a16:creationId xmlns:a16="http://schemas.microsoft.com/office/drawing/2014/main" id="{4BE24323-4D0C-B747-8D41-5838DEC2106B}"/>
              </a:ext>
            </a:extLst>
          </p:cNvPr>
          <p:cNvPicPr>
            <a:picLocks noChangeAspect="1"/>
          </p:cNvPicPr>
          <p:nvPr/>
        </p:nvPicPr>
        <p:blipFill>
          <a:blip r:embed="rId3"/>
          <a:stretch>
            <a:fillRect/>
          </a:stretch>
        </p:blipFill>
        <p:spPr>
          <a:xfrm>
            <a:off x="2759908" y="1733062"/>
            <a:ext cx="3352800" cy="4362938"/>
          </a:xfrm>
          <a:prstGeom prst="rect">
            <a:avLst/>
          </a:prstGeom>
        </p:spPr>
      </p:pic>
      <p:sp>
        <p:nvSpPr>
          <p:cNvPr id="6" name="TextBox 5">
            <a:extLst>
              <a:ext uri="{FF2B5EF4-FFF2-40B4-BE49-F238E27FC236}">
                <a16:creationId xmlns:a16="http://schemas.microsoft.com/office/drawing/2014/main" id="{D85D4DF7-0F1B-B74A-882B-3D6160491C95}"/>
              </a:ext>
            </a:extLst>
          </p:cNvPr>
          <p:cNvSpPr txBox="1"/>
          <p:nvPr/>
        </p:nvSpPr>
        <p:spPr>
          <a:xfrm>
            <a:off x="115890" y="6167735"/>
            <a:ext cx="9256710" cy="461665"/>
          </a:xfrm>
          <a:prstGeom prst="rect">
            <a:avLst/>
          </a:prstGeom>
          <a:noFill/>
        </p:spPr>
        <p:txBody>
          <a:bodyPr wrap="none" rtlCol="0">
            <a:spAutoFit/>
          </a:bodyPr>
          <a:lstStyle/>
          <a:p>
            <a:r>
              <a:rPr lang="en-US" sz="2400" dirty="0">
                <a:solidFill>
                  <a:srgbClr val="0000FF"/>
                </a:solidFill>
              </a:rPr>
              <a:t>Solution is not a state, but a sequence of actions (or a sequence of states)</a:t>
            </a:r>
          </a:p>
        </p:txBody>
      </p:sp>
    </p:spTree>
    <p:extLst>
      <p:ext uri="{BB962C8B-B14F-4D97-AF65-F5344CB8AC3E}">
        <p14:creationId xmlns:p14="http://schemas.microsoft.com/office/powerpoint/2010/main" val="20680206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Sudoku board</a:t>
            </a:r>
          </a:p>
        </p:txBody>
      </p:sp>
      <p:graphicFrame>
        <p:nvGraphicFramePr>
          <p:cNvPr id="4" name="Content Placeholder 3"/>
          <p:cNvGraphicFramePr>
            <a:graphicFrameLocks noGrp="1"/>
          </p:cNvGraphicFramePr>
          <p:nvPr>
            <p:ph sz="quarter" idx="1"/>
          </p:nvPr>
        </p:nvGraphicFramePr>
        <p:xfrm>
          <a:off x="228600" y="170688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r>
                        <a:rPr lang="en-US" sz="1600" b="1" dirty="0">
                          <a:solidFill>
                            <a:srgbClr val="FF0000"/>
                          </a:solidFill>
                        </a:rPr>
                        <a:t>1</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Board is a matrix (list of lists)</a:t>
            </a:r>
          </a:p>
          <a:p>
            <a:r>
              <a:rPr lang="en-US" sz="2000" dirty="0"/>
              <a:t>Each entry is </a:t>
            </a:r>
            <a:r>
              <a:rPr lang="en-US" sz="2000" i="1" dirty="0"/>
              <a:t>either</a:t>
            </a:r>
            <a:r>
              <a:rPr lang="en-US" sz="2000" dirty="0"/>
              <a:t>:</a:t>
            </a:r>
          </a:p>
          <a:p>
            <a:pPr lvl="1"/>
            <a:r>
              <a:rPr lang="en-US" sz="1800" dirty="0"/>
              <a:t>a number (if we’ve filled in the space already, either during search or as part of the starting state)</a:t>
            </a:r>
          </a:p>
          <a:p>
            <a:pPr lvl="1"/>
            <a:r>
              <a:rPr lang="en-US" sz="1800" dirty="0"/>
              <a:t>a list of numbers that are valid to put in that entry if it hasn’t been filled in yet</a:t>
            </a:r>
          </a:p>
        </p:txBody>
      </p:sp>
      <p:sp>
        <p:nvSpPr>
          <p:cNvPr id="21" name="TextBox 20"/>
          <p:cNvSpPr txBox="1"/>
          <p:nvPr/>
        </p:nvSpPr>
        <p:spPr>
          <a:xfrm>
            <a:off x="4495800" y="3581400"/>
            <a:ext cx="3790183" cy="707886"/>
          </a:xfrm>
          <a:prstGeom prst="rect">
            <a:avLst/>
          </a:prstGeom>
          <a:noFill/>
        </p:spPr>
        <p:txBody>
          <a:bodyPr wrap="square" rtlCol="0">
            <a:spAutoFit/>
          </a:bodyPr>
          <a:lstStyle/>
          <a:p>
            <a:r>
              <a:rPr lang="en-US" sz="2000" dirty="0">
                <a:solidFill>
                  <a:srgbClr val="FF0000"/>
                </a:solidFill>
              </a:rPr>
              <a:t>What would the state look like if we add pick 1?</a:t>
            </a:r>
          </a:p>
        </p:txBody>
      </p:sp>
    </p:spTree>
    <p:extLst>
      <p:ext uri="{BB962C8B-B14F-4D97-AF65-F5344CB8AC3E}">
        <p14:creationId xmlns:p14="http://schemas.microsoft.com/office/powerpoint/2010/main" val="428220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Sudoku board</a:t>
            </a:r>
          </a:p>
        </p:txBody>
      </p:sp>
      <p:graphicFrame>
        <p:nvGraphicFramePr>
          <p:cNvPr id="4" name="Content Placeholder 3"/>
          <p:cNvGraphicFramePr>
            <a:graphicFrameLocks noGrp="1"/>
          </p:cNvGraphicFramePr>
          <p:nvPr>
            <p:ph sz="quarter" idx="1"/>
          </p:nvPr>
        </p:nvGraphicFramePr>
        <p:xfrm>
          <a:off x="228600" y="170688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r>
                        <a:rPr lang="en-US" sz="1600" b="1" dirty="0">
                          <a:solidFill>
                            <a:srgbClr val="FF0000"/>
                          </a:solidFill>
                        </a:rPr>
                        <a:t>1</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4</a:t>
                      </a:r>
                    </a:p>
                  </a:txBody>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tcPr>
                </a:tc>
                <a:tc>
                  <a:txBody>
                    <a:bodyPr/>
                    <a:lstStyle/>
                    <a:p>
                      <a:pPr algn="ctr"/>
                      <a:r>
                        <a:rPr lang="en-US" sz="1600" dirty="0"/>
                        <a:t>7</a:t>
                      </a:r>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Board is a matrix (list of lists)</a:t>
            </a:r>
          </a:p>
          <a:p>
            <a:r>
              <a:rPr lang="en-US" sz="2000" dirty="0"/>
              <a:t>Each entry is </a:t>
            </a:r>
            <a:r>
              <a:rPr lang="en-US" sz="2000" i="1" dirty="0"/>
              <a:t>either</a:t>
            </a:r>
            <a:r>
              <a:rPr lang="en-US" sz="2000" dirty="0"/>
              <a:t>:</a:t>
            </a:r>
          </a:p>
          <a:p>
            <a:pPr lvl="1"/>
            <a:r>
              <a:rPr lang="en-US" sz="1800" dirty="0"/>
              <a:t>a number (if we’ve filled in the space already, either during search or as part of the starting state)</a:t>
            </a:r>
          </a:p>
          <a:p>
            <a:pPr lvl="1"/>
            <a:r>
              <a:rPr lang="en-US" sz="1800" dirty="0"/>
              <a:t>a list of numbers that are valid to put in that entry if it hasn’t been filled in yet</a:t>
            </a:r>
          </a:p>
        </p:txBody>
      </p:sp>
      <p:sp>
        <p:nvSpPr>
          <p:cNvPr id="21" name="TextBox 20"/>
          <p:cNvSpPr txBox="1"/>
          <p:nvPr/>
        </p:nvSpPr>
        <p:spPr>
          <a:xfrm>
            <a:off x="4419600" y="2861697"/>
            <a:ext cx="3790183" cy="707886"/>
          </a:xfrm>
          <a:prstGeom prst="rect">
            <a:avLst/>
          </a:prstGeom>
          <a:noFill/>
        </p:spPr>
        <p:txBody>
          <a:bodyPr wrap="square" rtlCol="0">
            <a:spAutoFit/>
          </a:bodyPr>
          <a:lstStyle/>
          <a:p>
            <a:r>
              <a:rPr lang="en-US" sz="2000" dirty="0">
                <a:solidFill>
                  <a:srgbClr val="0000FF"/>
                </a:solidFill>
              </a:rPr>
              <a:t>Remove 1 from all entries in the quadrant</a:t>
            </a:r>
          </a:p>
        </p:txBody>
      </p:sp>
      <p:sp>
        <p:nvSpPr>
          <p:cNvPr id="8" name="TextBox 7">
            <a:extLst>
              <a:ext uri="{FF2B5EF4-FFF2-40B4-BE49-F238E27FC236}">
                <a16:creationId xmlns:a16="http://schemas.microsoft.com/office/drawing/2014/main" id="{36427098-80EF-064C-9FA6-D7E87780AC7C}"/>
              </a:ext>
            </a:extLst>
          </p:cNvPr>
          <p:cNvSpPr txBox="1"/>
          <p:nvPr/>
        </p:nvSpPr>
        <p:spPr>
          <a:xfrm>
            <a:off x="4741719" y="1676400"/>
            <a:ext cx="3592650" cy="923330"/>
          </a:xfrm>
          <a:prstGeom prst="rect">
            <a:avLst/>
          </a:prstGeom>
          <a:noFill/>
        </p:spPr>
        <p:txBody>
          <a:bodyPr wrap="none" rtlCol="0">
            <a:spAutoFit/>
          </a:bodyPr>
          <a:lstStyle/>
          <a:p>
            <a:r>
              <a:rPr lang="en-US" dirty="0"/>
              <a:t>[6, 7, 9], [ 2, 6, 7, 8, 9], [2, 7, 8, 9],</a:t>
            </a:r>
          </a:p>
          <a:p>
            <a:r>
              <a:rPr lang="en-US" dirty="0">
                <a:solidFill>
                  <a:srgbClr val="FF0000"/>
                </a:solidFill>
              </a:rPr>
              <a:t>1</a:t>
            </a:r>
            <a:r>
              <a:rPr lang="en-US" dirty="0"/>
              <a:t>,            4,                   3,</a:t>
            </a:r>
          </a:p>
          <a:p>
            <a:r>
              <a:rPr lang="en-US" dirty="0"/>
              <a:t>5,               [6, 7, 9],     [7, 9]</a:t>
            </a:r>
          </a:p>
        </p:txBody>
      </p:sp>
      <p:sp>
        <p:nvSpPr>
          <p:cNvPr id="9" name="TextBox 8">
            <a:extLst>
              <a:ext uri="{FF2B5EF4-FFF2-40B4-BE49-F238E27FC236}">
                <a16:creationId xmlns:a16="http://schemas.microsoft.com/office/drawing/2014/main" id="{22879728-6C89-644E-A13B-4E49C5B74938}"/>
              </a:ext>
            </a:extLst>
          </p:cNvPr>
          <p:cNvSpPr txBox="1"/>
          <p:nvPr/>
        </p:nvSpPr>
        <p:spPr>
          <a:xfrm>
            <a:off x="4422913" y="3943627"/>
            <a:ext cx="3790183" cy="707886"/>
          </a:xfrm>
          <a:prstGeom prst="rect">
            <a:avLst/>
          </a:prstGeom>
          <a:noFill/>
        </p:spPr>
        <p:txBody>
          <a:bodyPr wrap="square" rtlCol="0">
            <a:spAutoFit/>
          </a:bodyPr>
          <a:lstStyle/>
          <a:p>
            <a:r>
              <a:rPr lang="en-US" sz="2000" dirty="0">
                <a:solidFill>
                  <a:srgbClr val="FF0000"/>
                </a:solidFill>
              </a:rPr>
              <a:t>What other parts of the board need to be updated?</a:t>
            </a:r>
          </a:p>
        </p:txBody>
      </p:sp>
    </p:spTree>
    <p:extLst>
      <p:ext uri="{BB962C8B-B14F-4D97-AF65-F5344CB8AC3E}">
        <p14:creationId xmlns:p14="http://schemas.microsoft.com/office/powerpoint/2010/main" val="41448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Sudoku board</a:t>
            </a:r>
          </a:p>
        </p:txBody>
      </p:sp>
      <p:graphicFrame>
        <p:nvGraphicFramePr>
          <p:cNvPr id="4" name="Content Placeholder 3"/>
          <p:cNvGraphicFramePr>
            <a:graphicFrameLocks noGrp="1"/>
          </p:cNvGraphicFramePr>
          <p:nvPr>
            <p:ph sz="quarter" idx="1"/>
          </p:nvPr>
        </p:nvGraphicFramePr>
        <p:xfrm>
          <a:off x="228600" y="1706880"/>
          <a:ext cx="3303792" cy="3017520"/>
        </p:xfrm>
        <a:graphic>
          <a:graphicData uri="http://schemas.openxmlformats.org/drawingml/2006/table">
            <a:tbl>
              <a:tblPr>
                <a:tableStyleId>{5C22544A-7EE6-4342-B048-85BDC9FD1C3A}</a:tableStyleId>
              </a:tblPr>
              <a:tblGrid>
                <a:gridCol w="367088">
                  <a:extLst>
                    <a:ext uri="{9D8B030D-6E8A-4147-A177-3AD203B41FA5}">
                      <a16:colId xmlns:a16="http://schemas.microsoft.com/office/drawing/2014/main" val="20000"/>
                    </a:ext>
                  </a:extLst>
                </a:gridCol>
                <a:gridCol w="367088">
                  <a:extLst>
                    <a:ext uri="{9D8B030D-6E8A-4147-A177-3AD203B41FA5}">
                      <a16:colId xmlns:a16="http://schemas.microsoft.com/office/drawing/2014/main" val="20001"/>
                    </a:ext>
                  </a:extLst>
                </a:gridCol>
                <a:gridCol w="367088">
                  <a:extLst>
                    <a:ext uri="{9D8B030D-6E8A-4147-A177-3AD203B41FA5}">
                      <a16:colId xmlns:a16="http://schemas.microsoft.com/office/drawing/2014/main" val="20002"/>
                    </a:ext>
                  </a:extLst>
                </a:gridCol>
                <a:gridCol w="367088">
                  <a:extLst>
                    <a:ext uri="{9D8B030D-6E8A-4147-A177-3AD203B41FA5}">
                      <a16:colId xmlns:a16="http://schemas.microsoft.com/office/drawing/2014/main" val="20003"/>
                    </a:ext>
                  </a:extLst>
                </a:gridCol>
                <a:gridCol w="367088">
                  <a:extLst>
                    <a:ext uri="{9D8B030D-6E8A-4147-A177-3AD203B41FA5}">
                      <a16:colId xmlns:a16="http://schemas.microsoft.com/office/drawing/2014/main" val="20004"/>
                    </a:ext>
                  </a:extLst>
                </a:gridCol>
                <a:gridCol w="367088">
                  <a:extLst>
                    <a:ext uri="{9D8B030D-6E8A-4147-A177-3AD203B41FA5}">
                      <a16:colId xmlns:a16="http://schemas.microsoft.com/office/drawing/2014/main" val="20005"/>
                    </a:ext>
                  </a:extLst>
                </a:gridCol>
                <a:gridCol w="367088">
                  <a:extLst>
                    <a:ext uri="{9D8B030D-6E8A-4147-A177-3AD203B41FA5}">
                      <a16:colId xmlns:a16="http://schemas.microsoft.com/office/drawing/2014/main" val="20006"/>
                    </a:ext>
                  </a:extLst>
                </a:gridCol>
                <a:gridCol w="367088">
                  <a:extLst>
                    <a:ext uri="{9D8B030D-6E8A-4147-A177-3AD203B41FA5}">
                      <a16:colId xmlns:a16="http://schemas.microsoft.com/office/drawing/2014/main" val="20007"/>
                    </a:ext>
                  </a:extLst>
                </a:gridCol>
                <a:gridCol w="367088">
                  <a:extLst>
                    <a:ext uri="{9D8B030D-6E8A-4147-A177-3AD203B41FA5}">
                      <a16:colId xmlns:a16="http://schemas.microsoft.com/office/drawing/2014/main" val="20008"/>
                    </a:ext>
                  </a:extLst>
                </a:gridCol>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solidFill>
                      <a:srgbClr val="FFFF00"/>
                    </a:solidFill>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321733">
                <a:tc>
                  <a:txBody>
                    <a:bodyPr/>
                    <a:lstStyle/>
                    <a:p>
                      <a:pPr algn="ctr"/>
                      <a:r>
                        <a:rPr lang="en-US" sz="1600" b="1" dirty="0">
                          <a:solidFill>
                            <a:srgbClr val="FF0000"/>
                          </a:solidFill>
                        </a:rPr>
                        <a:t>1</a:t>
                      </a:r>
                    </a:p>
                  </a:txBody>
                  <a:tcPr>
                    <a:lnL w="12700" cap="flat" cmpd="sng" algn="ctr">
                      <a:solidFill>
                        <a:scrgbClr r="0" g="0" b="0"/>
                      </a:solidFill>
                      <a:prstDash val="solid"/>
                      <a:round/>
                      <a:headEnd type="none" w="med" len="med"/>
                      <a:tailEnd type="none" w="med" len="med"/>
                    </a:lnL>
                    <a:solidFill>
                      <a:srgbClr val="FFFF00"/>
                    </a:solidFill>
                  </a:tcPr>
                </a:tc>
                <a:tc>
                  <a:txBody>
                    <a:bodyPr/>
                    <a:lstStyle/>
                    <a:p>
                      <a:pPr algn="ctr"/>
                      <a:r>
                        <a:rPr lang="en-US" sz="1600" dirty="0"/>
                        <a:t>4</a:t>
                      </a:r>
                    </a:p>
                  </a:txBody>
                  <a:tcPr>
                    <a:solidFill>
                      <a:srgbClr val="FFFF00"/>
                    </a:solidFill>
                  </a:tcPr>
                </a:tc>
                <a:tc>
                  <a:txBody>
                    <a:bodyPr/>
                    <a:lstStyle/>
                    <a:p>
                      <a:pPr algn="ctr"/>
                      <a:r>
                        <a:rPr lang="en-US" sz="1600" dirty="0"/>
                        <a:t>3</a:t>
                      </a:r>
                    </a:p>
                  </a:txBody>
                  <a:tcPr>
                    <a:lnR w="12700" cap="flat" cmpd="sng" algn="ctr">
                      <a:solidFill>
                        <a:scrgbClr r="0" g="0" b="0"/>
                      </a:solidFill>
                      <a:prstDash val="solid"/>
                      <a:round/>
                      <a:headEnd type="none" w="med" len="med"/>
                      <a:tailEnd type="none" w="med" len="med"/>
                    </a:lnR>
                    <a:solidFill>
                      <a:srgbClr val="FFFF00"/>
                    </a:solidFill>
                  </a:tcPr>
                </a:tc>
                <a:tc>
                  <a:txBody>
                    <a:bodyPr/>
                    <a:lstStyle/>
                    <a:p>
                      <a:pPr algn="ctr"/>
                      <a:endParaRPr lang="en-US" sz="1600" dirty="0"/>
                    </a:p>
                  </a:txBody>
                  <a:tcPr>
                    <a:lnL w="12700" cap="flat" cmpd="sng" algn="ctr">
                      <a:solidFill>
                        <a:scrgbClr r="0" g="0" b="0"/>
                      </a:solidFill>
                      <a:prstDash val="solid"/>
                      <a:round/>
                      <a:headEnd type="none" w="med" len="med"/>
                      <a:tailEnd type="none" w="med" len="med"/>
                    </a:lnL>
                    <a:solidFill>
                      <a:srgbClr val="FFFF00"/>
                    </a:solidFill>
                  </a:tcPr>
                </a:tc>
                <a:tc>
                  <a:txBody>
                    <a:bodyPr/>
                    <a:lstStyle/>
                    <a:p>
                      <a:pPr algn="ctr"/>
                      <a:endParaRPr lang="en-US" sz="1600" dirty="0"/>
                    </a:p>
                  </a:txBody>
                  <a:tcPr>
                    <a:solidFill>
                      <a:srgbClr val="FFFF00"/>
                    </a:solidFill>
                  </a:tcPr>
                </a:tc>
                <a:tc>
                  <a:txBody>
                    <a:bodyPr/>
                    <a:lstStyle/>
                    <a:p>
                      <a:pPr algn="ctr"/>
                      <a:endParaRPr lang="en-US" sz="1600" dirty="0"/>
                    </a:p>
                  </a:txBody>
                  <a:tcPr>
                    <a:lnR w="12700" cap="flat" cmpd="sng" algn="ctr">
                      <a:solidFill>
                        <a:scrgbClr r="0" g="0" b="0"/>
                      </a:solidFill>
                      <a:prstDash val="solid"/>
                      <a:round/>
                      <a:headEnd type="none" w="med" len="med"/>
                      <a:tailEnd type="none" w="med" len="med"/>
                    </a:lnR>
                    <a:solidFill>
                      <a:srgbClr val="FFFF00"/>
                    </a:solidFill>
                  </a:tcPr>
                </a:tc>
                <a:tc>
                  <a:txBody>
                    <a:bodyPr/>
                    <a:lstStyle/>
                    <a:p>
                      <a:pPr algn="ctr"/>
                      <a:r>
                        <a:rPr lang="en-US" sz="1600" dirty="0"/>
                        <a:t>6</a:t>
                      </a:r>
                    </a:p>
                  </a:txBody>
                  <a:tcPr>
                    <a:lnL w="12700" cap="flat" cmpd="sng" algn="ctr">
                      <a:solidFill>
                        <a:scrgbClr r="0" g="0" b="0"/>
                      </a:solidFill>
                      <a:prstDash val="solid"/>
                      <a:round/>
                      <a:headEnd type="none" w="med" len="med"/>
                      <a:tailEnd type="none" w="med" len="med"/>
                    </a:lnL>
                    <a:solidFill>
                      <a:srgbClr val="FFFF00"/>
                    </a:solidFill>
                  </a:tcPr>
                </a:tc>
                <a:tc>
                  <a:txBody>
                    <a:bodyPr/>
                    <a:lstStyle/>
                    <a:p>
                      <a:pPr algn="ctr"/>
                      <a:r>
                        <a:rPr lang="en-US" sz="1600" dirty="0"/>
                        <a:t>7</a:t>
                      </a:r>
                    </a:p>
                  </a:txBody>
                  <a:tcPr>
                    <a:solidFill>
                      <a:srgbClr val="FFFF00"/>
                    </a:solidFill>
                  </a:tcPr>
                </a:tc>
                <a:tc>
                  <a:txBody>
                    <a:bodyPr/>
                    <a:lstStyle/>
                    <a:p>
                      <a:pPr algn="ctr"/>
                      <a:endParaRPr lang="en-US" sz="1600" dirty="0"/>
                    </a:p>
                  </a:txBody>
                  <a:tcPr>
                    <a:lnR w="12700" cap="flat" cmpd="sng" algn="ctr">
                      <a:solidFill>
                        <a:scrgbClr r="0" g="0" b="0"/>
                      </a:solidFill>
                      <a:prstDash val="solid"/>
                      <a:round/>
                      <a:headEnd type="none" w="med" len="med"/>
                      <a:tailEnd type="none" w="med" len="med"/>
                    </a:lnR>
                    <a:solidFill>
                      <a:srgbClr val="FFFF00"/>
                    </a:solidFill>
                  </a:tcPr>
                </a:tc>
                <a:extLst>
                  <a:ext uri="{0D108BD9-81ED-4DB2-BD59-A6C34878D82A}">
                    <a16:rowId xmlns:a16="http://schemas.microsoft.com/office/drawing/2014/main" val="10001"/>
                  </a:ext>
                </a:extLst>
              </a:tr>
              <a:tr h="321733">
                <a:tc>
                  <a:txBody>
                    <a:bodyPr/>
                    <a:lstStyle/>
                    <a:p>
                      <a:pPr algn="ctr"/>
                      <a:r>
                        <a:rPr lang="en-US" sz="1600" dirty="0"/>
                        <a:t>5</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solidFill>
                      <a:srgbClr val="FFFF00"/>
                    </a:solidFill>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2</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1733">
                <a:tc>
                  <a:txBody>
                    <a:bodyPr/>
                    <a:lstStyle/>
                    <a:p>
                      <a:pPr algn="ctr"/>
                      <a:r>
                        <a:rPr lang="en-US" sz="1600" dirty="0"/>
                        <a:t>8</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solidFill>
                      <a:srgbClr val="FFFF00"/>
                    </a:solidFill>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3"/>
                  </a:ext>
                </a:extLst>
              </a:tr>
              <a:tr h="321733">
                <a:tc>
                  <a:txBody>
                    <a:bodyPr/>
                    <a:lstStyle/>
                    <a:p>
                      <a:pPr algn="ctr"/>
                      <a:r>
                        <a:rPr lang="en-US" sz="1600" dirty="0"/>
                        <a:t>2</a:t>
                      </a:r>
                    </a:p>
                  </a:txBody>
                  <a:tcPr>
                    <a:lnL w="12700" cap="flat" cmpd="sng" algn="ctr">
                      <a:solidFill>
                        <a:scrgbClr r="0" g="0" b="0"/>
                      </a:solidFill>
                      <a:prstDash val="solid"/>
                      <a:round/>
                      <a:headEnd type="none" w="med" len="med"/>
                      <a:tailEnd type="none" w="med" len="med"/>
                    </a:lnL>
                    <a:solidFill>
                      <a:srgbClr val="FFFF00"/>
                    </a:solidFil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5</a:t>
                      </a:r>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4"/>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600" dirty="0"/>
                        <a:t>5</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4</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solidFill>
                      <a:srgbClr val="FFFF00"/>
                    </a:solidFill>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a:t>6</a:t>
                      </a: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a:t>7</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6"/>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solidFill>
                      <a:srgbClr val="FFFF00"/>
                    </a:solidFil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a:t>5</a:t>
                      </a:r>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a:t>1</a:t>
                      </a:r>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7"/>
                  </a:ext>
                </a:extLst>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solidFill>
                      <a:srgbClr val="FFFF00"/>
                    </a:solidFill>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a:t>8</a:t>
                      </a: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Board is a matrix (list of lists)</a:t>
            </a:r>
          </a:p>
          <a:p>
            <a:r>
              <a:rPr lang="en-US" sz="2000" dirty="0"/>
              <a:t>Each entry is </a:t>
            </a:r>
            <a:r>
              <a:rPr lang="en-US" sz="2000" i="1" dirty="0"/>
              <a:t>either</a:t>
            </a:r>
            <a:r>
              <a:rPr lang="en-US" sz="2000" dirty="0"/>
              <a:t>:</a:t>
            </a:r>
          </a:p>
          <a:p>
            <a:pPr lvl="1"/>
            <a:r>
              <a:rPr lang="en-US" sz="1800" dirty="0"/>
              <a:t>a number (if we’ve filled in the space already, either during search or as part of the starting state)</a:t>
            </a:r>
          </a:p>
          <a:p>
            <a:pPr lvl="1"/>
            <a:r>
              <a:rPr lang="en-US" sz="1800" dirty="0"/>
              <a:t>a list of numbers that are valid to put in that entry if it hasn’t been filled in yet</a:t>
            </a:r>
          </a:p>
        </p:txBody>
      </p:sp>
      <p:sp>
        <p:nvSpPr>
          <p:cNvPr id="21" name="TextBox 20"/>
          <p:cNvSpPr txBox="1"/>
          <p:nvPr/>
        </p:nvSpPr>
        <p:spPr>
          <a:xfrm>
            <a:off x="4419600" y="2861697"/>
            <a:ext cx="3790183" cy="707886"/>
          </a:xfrm>
          <a:prstGeom prst="rect">
            <a:avLst/>
          </a:prstGeom>
          <a:noFill/>
        </p:spPr>
        <p:txBody>
          <a:bodyPr wrap="square" rtlCol="0">
            <a:spAutoFit/>
          </a:bodyPr>
          <a:lstStyle/>
          <a:p>
            <a:r>
              <a:rPr lang="en-US" sz="2000" dirty="0">
                <a:solidFill>
                  <a:srgbClr val="0000FF"/>
                </a:solidFill>
              </a:rPr>
              <a:t>Remove 1 from all entries in the quadrant</a:t>
            </a:r>
          </a:p>
        </p:txBody>
      </p:sp>
      <p:sp>
        <p:nvSpPr>
          <p:cNvPr id="8" name="TextBox 7">
            <a:extLst>
              <a:ext uri="{FF2B5EF4-FFF2-40B4-BE49-F238E27FC236}">
                <a16:creationId xmlns:a16="http://schemas.microsoft.com/office/drawing/2014/main" id="{36427098-80EF-064C-9FA6-D7E87780AC7C}"/>
              </a:ext>
            </a:extLst>
          </p:cNvPr>
          <p:cNvSpPr txBox="1"/>
          <p:nvPr/>
        </p:nvSpPr>
        <p:spPr>
          <a:xfrm>
            <a:off x="4741719" y="1676400"/>
            <a:ext cx="3592650" cy="923330"/>
          </a:xfrm>
          <a:prstGeom prst="rect">
            <a:avLst/>
          </a:prstGeom>
          <a:noFill/>
        </p:spPr>
        <p:txBody>
          <a:bodyPr wrap="none" rtlCol="0">
            <a:spAutoFit/>
          </a:bodyPr>
          <a:lstStyle/>
          <a:p>
            <a:r>
              <a:rPr lang="en-US" dirty="0"/>
              <a:t>[6, 7, 9], [ 2, 6, 7, 8, 9], [2, 7, 8, 9],</a:t>
            </a:r>
          </a:p>
          <a:p>
            <a:r>
              <a:rPr lang="en-US">
                <a:solidFill>
                  <a:srgbClr val="FF0000"/>
                </a:solidFill>
              </a:rPr>
              <a:t>1</a:t>
            </a:r>
            <a:r>
              <a:rPr lang="en-US"/>
              <a:t>,            </a:t>
            </a:r>
            <a:r>
              <a:rPr lang="en-US" dirty="0"/>
              <a:t>4,                   3,</a:t>
            </a:r>
          </a:p>
          <a:p>
            <a:r>
              <a:rPr lang="en-US" dirty="0"/>
              <a:t>5,               [6, 7, 9],     [7, 9]</a:t>
            </a:r>
          </a:p>
        </p:txBody>
      </p:sp>
      <p:sp>
        <p:nvSpPr>
          <p:cNvPr id="9" name="TextBox 8">
            <a:extLst>
              <a:ext uri="{FF2B5EF4-FFF2-40B4-BE49-F238E27FC236}">
                <a16:creationId xmlns:a16="http://schemas.microsoft.com/office/drawing/2014/main" id="{22879728-6C89-644E-A13B-4E49C5B74938}"/>
              </a:ext>
            </a:extLst>
          </p:cNvPr>
          <p:cNvSpPr txBox="1"/>
          <p:nvPr/>
        </p:nvSpPr>
        <p:spPr>
          <a:xfrm>
            <a:off x="4419600" y="3831550"/>
            <a:ext cx="3790183" cy="1631216"/>
          </a:xfrm>
          <a:prstGeom prst="rect">
            <a:avLst/>
          </a:prstGeom>
          <a:noFill/>
        </p:spPr>
        <p:txBody>
          <a:bodyPr wrap="square" rtlCol="0">
            <a:spAutoFit/>
          </a:bodyPr>
          <a:lstStyle/>
          <a:p>
            <a:r>
              <a:rPr lang="en-US" sz="2000" dirty="0">
                <a:solidFill>
                  <a:srgbClr val="0000FF"/>
                </a:solidFill>
              </a:rPr>
              <a:t>Remove 1 from all entries in the same column</a:t>
            </a:r>
          </a:p>
          <a:p>
            <a:endParaRPr lang="en-US" sz="2000" dirty="0">
              <a:solidFill>
                <a:srgbClr val="0000FF"/>
              </a:solidFill>
            </a:endParaRPr>
          </a:p>
          <a:p>
            <a:r>
              <a:rPr lang="en-US" sz="2000" dirty="0">
                <a:solidFill>
                  <a:srgbClr val="0000FF"/>
                </a:solidFill>
              </a:rPr>
              <a:t>Remove 1 from all entries in the same row</a:t>
            </a:r>
          </a:p>
        </p:txBody>
      </p:sp>
    </p:spTree>
    <p:extLst>
      <p:ext uri="{BB962C8B-B14F-4D97-AF65-F5344CB8AC3E}">
        <p14:creationId xmlns:p14="http://schemas.microsoft.com/office/powerpoint/2010/main" val="1838535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10578</TotalTime>
  <Words>5038</Words>
  <Application>Microsoft Macintosh PowerPoint</Application>
  <PresentationFormat>On-screen Show (4:3)</PresentationFormat>
  <Paragraphs>1967</Paragraphs>
  <Slides>92</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92</vt:i4>
      </vt:variant>
    </vt:vector>
  </HeadingPairs>
  <TitlesOfParts>
    <vt:vector size="100" baseType="lpstr">
      <vt:lpstr>Arial</vt:lpstr>
      <vt:lpstr>Calibri</vt:lpstr>
      <vt:lpstr>Courier</vt:lpstr>
      <vt:lpstr>Times New Roman</vt:lpstr>
      <vt:lpstr>Tw Cen MT</vt:lpstr>
      <vt:lpstr>Wingdings</vt:lpstr>
      <vt:lpstr>Wingdings 2</vt:lpstr>
      <vt:lpstr>Median</vt:lpstr>
      <vt:lpstr>informed Search</vt:lpstr>
      <vt:lpstr>Admin</vt:lpstr>
      <vt:lpstr>Foxes and Chickens</vt:lpstr>
      <vt:lpstr>Foxes and Chickens</vt:lpstr>
      <vt:lpstr>Foxes and Chickens</vt:lpstr>
      <vt:lpstr>Searching for a solution</vt:lpstr>
      <vt:lpstr>Searching for a solution</vt:lpstr>
      <vt:lpstr>Fox and Chickens Solution</vt:lpstr>
      <vt:lpstr>Fox and Chickens Solution</vt:lpstr>
      <vt:lpstr>Code!</vt:lpstr>
      <vt:lpstr>One other problem</vt:lpstr>
      <vt:lpstr>One other problem</vt:lpstr>
      <vt:lpstr>One other problem</vt:lpstr>
      <vt:lpstr>One other problem</vt:lpstr>
      <vt:lpstr>DFS vs. BFS</vt:lpstr>
      <vt:lpstr>DFS vs. BFS</vt:lpstr>
      <vt:lpstr>DFS vs. BFS</vt:lpstr>
      <vt:lpstr>DFS vs. BFS</vt:lpstr>
      <vt:lpstr>DFS vs. BFS</vt:lpstr>
      <vt:lpstr>DFS vs. BFS</vt:lpstr>
      <vt:lpstr>DFS vs. BFS</vt:lpstr>
      <vt:lpstr>One other problem</vt:lpstr>
      <vt:lpstr>DFS avoiding repeats</vt:lpstr>
      <vt:lpstr>Other search problems</vt:lpstr>
      <vt:lpstr>8-puzzle</vt:lpstr>
      <vt:lpstr>8-puzzle</vt:lpstr>
      <vt:lpstr>8-puzzle</vt:lpstr>
      <vt:lpstr>PowerPoint Presentation</vt:lpstr>
      <vt:lpstr>Cryptarithmetic</vt:lpstr>
      <vt:lpstr>Remove 5 Sticks</vt:lpstr>
      <vt:lpstr>Water Jug Problem</vt:lpstr>
      <vt:lpstr>Water Jug Problem</vt:lpstr>
      <vt:lpstr>8-puzzle revisited</vt:lpstr>
      <vt:lpstr>8-puzzle revisited</vt:lpstr>
      <vt:lpstr>from: Claremont to:Rowland Heights</vt:lpstr>
      <vt:lpstr>from: Claremont to:Rowland Heights</vt:lpstr>
      <vt:lpstr>from: Claremont to:Rowland Heights</vt:lpstr>
      <vt:lpstr>from: Claremont to:Rowland Heights</vt:lpstr>
      <vt:lpstr>from: Claremont to: Rowland Heights</vt:lpstr>
      <vt:lpstr>from: Claremont to: Rowland Heights</vt:lpstr>
      <vt:lpstr>Informed search</vt:lpstr>
      <vt:lpstr>Heuristic</vt:lpstr>
      <vt:lpstr>Heuristic function: h(n)</vt:lpstr>
      <vt:lpstr>Two heuristics</vt:lpstr>
      <vt:lpstr>Two heuristics</vt:lpstr>
      <vt:lpstr>Two heuristics</vt:lpstr>
      <vt:lpstr>Two heuristics</vt:lpstr>
      <vt:lpstr>Two heuristics</vt:lpstr>
      <vt:lpstr>Two heuristics</vt:lpstr>
      <vt:lpstr>Two heuristics</vt:lpstr>
      <vt:lpstr>Two heuristics</vt:lpstr>
      <vt:lpstr>Two heuristics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Informed search algorithms</vt:lpstr>
      <vt:lpstr>Informed search algorithms</vt:lpstr>
      <vt:lpstr>Informed search algorithms</vt:lpstr>
      <vt:lpstr>Informed search algorithms</vt:lpstr>
      <vt:lpstr>Informed search algorithms</vt:lpstr>
      <vt:lpstr>Informed search algorithms</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Best first Sudoku search</vt:lpstr>
      <vt:lpstr>Best first Sudoku search</vt:lpstr>
      <vt:lpstr>Representing the Sudoku board</vt:lpstr>
      <vt:lpstr>Representing the Sudoku board</vt:lpstr>
      <vt:lpstr>Representing the Sudoku board</vt:lpstr>
      <vt:lpstr>Representing the Sudoku board</vt:lpstr>
      <vt:lpstr>Representing the Sudoku board</vt:lpstr>
    </vt:vector>
  </TitlesOfParts>
  <Company>Pomona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925</cp:revision>
  <cp:lastPrinted>2025-04-15T18:29:40Z</cp:lastPrinted>
  <dcterms:created xsi:type="dcterms:W3CDTF">2011-02-09T18:38:39Z</dcterms:created>
  <dcterms:modified xsi:type="dcterms:W3CDTF">2025-04-15T21:33:37Z</dcterms:modified>
</cp:coreProperties>
</file>