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4"/>
  </p:notesMasterIdLst>
  <p:handoutMasterIdLst>
    <p:handoutMasterId r:id="rId95"/>
  </p:handoutMasterIdLst>
  <p:sldIdLst>
    <p:sldId id="256" r:id="rId2"/>
    <p:sldId id="784" r:id="rId3"/>
    <p:sldId id="741" r:id="rId4"/>
    <p:sldId id="738" r:id="rId5"/>
    <p:sldId id="742" r:id="rId6"/>
    <p:sldId id="743" r:id="rId7"/>
    <p:sldId id="744" r:id="rId8"/>
    <p:sldId id="739" r:id="rId9"/>
    <p:sldId id="862" r:id="rId10"/>
    <p:sldId id="745" r:id="rId11"/>
    <p:sldId id="759" r:id="rId12"/>
    <p:sldId id="863" r:id="rId13"/>
    <p:sldId id="864" r:id="rId14"/>
    <p:sldId id="865" r:id="rId15"/>
    <p:sldId id="761" r:id="rId16"/>
    <p:sldId id="763" r:id="rId17"/>
    <p:sldId id="764" r:id="rId18"/>
    <p:sldId id="765" r:id="rId19"/>
    <p:sldId id="766" r:id="rId20"/>
    <p:sldId id="767" r:id="rId21"/>
    <p:sldId id="768" r:id="rId22"/>
    <p:sldId id="866" r:id="rId23"/>
    <p:sldId id="770" r:id="rId24"/>
    <p:sldId id="785" r:id="rId25"/>
    <p:sldId id="727" r:id="rId26"/>
    <p:sldId id="728" r:id="rId27"/>
    <p:sldId id="729" r:id="rId28"/>
    <p:sldId id="737" r:id="rId29"/>
    <p:sldId id="732" r:id="rId30"/>
    <p:sldId id="733" r:id="rId31"/>
    <p:sldId id="734" r:id="rId32"/>
    <p:sldId id="735" r:id="rId33"/>
    <p:sldId id="773" r:id="rId34"/>
    <p:sldId id="780" r:id="rId35"/>
    <p:sldId id="774" r:id="rId36"/>
    <p:sldId id="782" r:id="rId37"/>
    <p:sldId id="775" r:id="rId38"/>
    <p:sldId id="776" r:id="rId39"/>
    <p:sldId id="777" r:id="rId40"/>
    <p:sldId id="781" r:id="rId41"/>
    <p:sldId id="778" r:id="rId42"/>
    <p:sldId id="779" r:id="rId43"/>
    <p:sldId id="787" r:id="rId44"/>
    <p:sldId id="793" r:id="rId45"/>
    <p:sldId id="795" r:id="rId46"/>
    <p:sldId id="867" r:id="rId47"/>
    <p:sldId id="868" r:id="rId48"/>
    <p:sldId id="869" r:id="rId49"/>
    <p:sldId id="800" r:id="rId50"/>
    <p:sldId id="810" r:id="rId51"/>
    <p:sldId id="811" r:id="rId52"/>
    <p:sldId id="812" r:id="rId53"/>
    <p:sldId id="803" r:id="rId54"/>
    <p:sldId id="804" r:id="rId55"/>
    <p:sldId id="805" r:id="rId56"/>
    <p:sldId id="806" r:id="rId57"/>
    <p:sldId id="813" r:id="rId58"/>
    <p:sldId id="815" r:id="rId59"/>
    <p:sldId id="818" r:id="rId60"/>
    <p:sldId id="817" r:id="rId61"/>
    <p:sldId id="819" r:id="rId62"/>
    <p:sldId id="820" r:id="rId63"/>
    <p:sldId id="821" r:id="rId64"/>
    <p:sldId id="822" r:id="rId65"/>
    <p:sldId id="823" r:id="rId66"/>
    <p:sldId id="824" r:id="rId67"/>
    <p:sldId id="825" r:id="rId68"/>
    <p:sldId id="828" r:id="rId69"/>
    <p:sldId id="829" r:id="rId70"/>
    <p:sldId id="830" r:id="rId71"/>
    <p:sldId id="831" r:id="rId72"/>
    <p:sldId id="833" r:id="rId73"/>
    <p:sldId id="834" r:id="rId74"/>
    <p:sldId id="835" r:id="rId75"/>
    <p:sldId id="836" r:id="rId76"/>
    <p:sldId id="837" r:id="rId77"/>
    <p:sldId id="838" r:id="rId78"/>
    <p:sldId id="839" r:id="rId79"/>
    <p:sldId id="840" r:id="rId80"/>
    <p:sldId id="845" r:id="rId81"/>
    <p:sldId id="849" r:id="rId82"/>
    <p:sldId id="846" r:id="rId83"/>
    <p:sldId id="848" r:id="rId84"/>
    <p:sldId id="859" r:id="rId85"/>
    <p:sldId id="850" r:id="rId86"/>
    <p:sldId id="853" r:id="rId87"/>
    <p:sldId id="852" r:id="rId88"/>
    <p:sldId id="870" r:id="rId89"/>
    <p:sldId id="855" r:id="rId90"/>
    <p:sldId id="871" r:id="rId91"/>
    <p:sldId id="872" r:id="rId92"/>
    <p:sldId id="873" r:id="rId9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clrMru>
    <a:srgbClr val="FF6B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204" autoAdjust="0"/>
    <p:restoredTop sz="86803" autoAdjust="0"/>
  </p:normalViewPr>
  <p:slideViewPr>
    <p:cSldViewPr snapToObjects="1">
      <p:cViewPr varScale="1">
        <p:scale>
          <a:sx n="110" d="100"/>
          <a:sy n="110" d="100"/>
        </p:scale>
        <p:origin x="160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handoutMaster" Target="handoutMasters/handout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D89C2C0-B0B7-1B40-8934-7B0301BA1765}" type="datetimeFigureOut">
              <a:rPr lang="en-US" smtClean="0"/>
              <a:t>4/15/25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9D593AE-8349-1849-802D-29D55DD25BD3}" type="slidenum">
              <a:rPr lang="en-US" smtClean="0"/>
              <a:t>‹#›</a:t>
            </a:fld>
            <a:endParaRPr lang="en-US"/>
          </a:p>
        </p:txBody>
      </p:sp>
    </p:spTree>
    <p:extLst>
      <p:ext uri="{BB962C8B-B14F-4D97-AF65-F5344CB8AC3E}">
        <p14:creationId xmlns:p14="http://schemas.microsoft.com/office/powerpoint/2010/main" val="15473056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00213A-4496-8E41-939D-6D779164903A}" type="datetimeFigureOut">
              <a:rPr lang="en-US" smtClean="0"/>
              <a:pPr/>
              <a:t>4/15/25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3E9A50-EED1-FA4E-868B-D30F9FDBA6F4}" type="slidenum">
              <a:rPr lang="en-US" smtClean="0"/>
              <a:pPr/>
              <a:t>‹#›</a:t>
            </a:fld>
            <a:endParaRPr lang="en-US"/>
          </a:p>
        </p:txBody>
      </p:sp>
    </p:spTree>
    <p:extLst>
      <p:ext uri="{BB962C8B-B14F-4D97-AF65-F5344CB8AC3E}">
        <p14:creationId xmlns:p14="http://schemas.microsoft.com/office/powerpoint/2010/main" val="103695756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3</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68574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600">
                <a:solidFill>
                  <a:schemeClr val="tx1"/>
                </a:solidFill>
                <a:latin typeface="Arial" charset="0"/>
                <a:ea typeface="ＭＳ Ｐゴシック" charset="0"/>
                <a:cs typeface="ＭＳ Ｐゴシック" charset="0"/>
              </a:defRPr>
            </a:lvl1pPr>
            <a:lvl2pPr marL="37931725" indent="-37474525">
              <a:defRPr sz="3600">
                <a:solidFill>
                  <a:schemeClr val="tx1"/>
                </a:solidFill>
                <a:latin typeface="Arial" charset="0"/>
                <a:ea typeface="ＭＳ Ｐゴシック" charset="0"/>
              </a:defRPr>
            </a:lvl2pPr>
            <a:lvl3pPr>
              <a:defRPr sz="3600">
                <a:solidFill>
                  <a:schemeClr val="tx1"/>
                </a:solidFill>
                <a:latin typeface="Arial" charset="0"/>
                <a:ea typeface="ＭＳ Ｐゴシック" charset="0"/>
              </a:defRPr>
            </a:lvl3pPr>
            <a:lvl4pPr>
              <a:defRPr sz="3600">
                <a:solidFill>
                  <a:schemeClr val="tx1"/>
                </a:solidFill>
                <a:latin typeface="Arial" charset="0"/>
                <a:ea typeface="ＭＳ Ｐゴシック" charset="0"/>
              </a:defRPr>
            </a:lvl4pPr>
            <a:lvl5pPr>
              <a:defRPr sz="3600">
                <a:solidFill>
                  <a:schemeClr val="tx1"/>
                </a:solidFill>
                <a:latin typeface="Arial" charset="0"/>
                <a:ea typeface="ＭＳ Ｐゴシック" charset="0"/>
              </a:defRPr>
            </a:lvl5pPr>
            <a:lvl6pPr marL="457200" eaLnBrk="0" fontAlgn="base" hangingPunct="0">
              <a:spcBef>
                <a:spcPct val="0"/>
              </a:spcBef>
              <a:spcAft>
                <a:spcPct val="0"/>
              </a:spcAft>
              <a:defRPr sz="3600">
                <a:solidFill>
                  <a:schemeClr val="tx1"/>
                </a:solidFill>
                <a:latin typeface="Arial" charset="0"/>
                <a:ea typeface="ＭＳ Ｐゴシック" charset="0"/>
              </a:defRPr>
            </a:lvl6pPr>
            <a:lvl7pPr marL="914400" eaLnBrk="0" fontAlgn="base" hangingPunct="0">
              <a:spcBef>
                <a:spcPct val="0"/>
              </a:spcBef>
              <a:spcAft>
                <a:spcPct val="0"/>
              </a:spcAft>
              <a:defRPr sz="3600">
                <a:solidFill>
                  <a:schemeClr val="tx1"/>
                </a:solidFill>
                <a:latin typeface="Arial" charset="0"/>
                <a:ea typeface="ＭＳ Ｐゴシック" charset="0"/>
              </a:defRPr>
            </a:lvl7pPr>
            <a:lvl8pPr marL="1371600" eaLnBrk="0" fontAlgn="base" hangingPunct="0">
              <a:spcBef>
                <a:spcPct val="0"/>
              </a:spcBef>
              <a:spcAft>
                <a:spcPct val="0"/>
              </a:spcAft>
              <a:defRPr sz="3600">
                <a:solidFill>
                  <a:schemeClr val="tx1"/>
                </a:solidFill>
                <a:latin typeface="Arial" charset="0"/>
                <a:ea typeface="ＭＳ Ｐゴシック" charset="0"/>
              </a:defRPr>
            </a:lvl8pPr>
            <a:lvl9pPr marL="1828800" eaLnBrk="0" fontAlgn="base" hangingPunct="0">
              <a:spcBef>
                <a:spcPct val="0"/>
              </a:spcBef>
              <a:spcAft>
                <a:spcPct val="0"/>
              </a:spcAft>
              <a:defRPr sz="3600">
                <a:solidFill>
                  <a:schemeClr val="tx1"/>
                </a:solidFill>
                <a:latin typeface="Arial" charset="0"/>
                <a:ea typeface="ＭＳ Ｐゴシック" charset="0"/>
              </a:defRPr>
            </a:lvl9pPr>
          </a:lstStyle>
          <a:p>
            <a:fld id="{2010E5BF-1CC2-5F4B-88A1-5757B402EAD0}" type="slidenum">
              <a:rPr lang="en-US" sz="1200"/>
              <a:pPr/>
              <a:t>28</a:t>
            </a:fld>
            <a:endParaRPr lang="en-US" sz="1200"/>
          </a:p>
        </p:txBody>
      </p:sp>
      <p:sp>
        <p:nvSpPr>
          <p:cNvPr id="62467" name="Rectangle 2"/>
          <p:cNvSpPr>
            <a:spLocks noGrp="1" noRot="1" noChangeAspect="1" noChangeArrowheads="1"/>
          </p:cNvSpPr>
          <p:nvPr>
            <p:ph type="sldImg"/>
          </p:nvPr>
        </p:nvSpPr>
        <p:spPr>
          <a:solidFill>
            <a:srgbClr val="FFFFFF"/>
          </a:solidFill>
          <a:ln/>
        </p:spPr>
      </p:sp>
      <p:sp>
        <p:nvSpPr>
          <p:cNvPr id="62468" name="Rectangle 3"/>
          <p:cNvSpPr>
            <a:spLocks noGrp="1" noChangeArrowheads="1"/>
          </p:cNvSpPr>
          <p:nvPr>
            <p:ph type="body" idx="1"/>
          </p:nvPr>
        </p:nvSpPr>
        <p:spPr>
          <a:solidFill>
            <a:srgbClr val="FFFFFF"/>
          </a:solidFill>
          <a:ln>
            <a:solidFill>
              <a:srgbClr val="000000"/>
            </a:solidFill>
          </a:ln>
        </p:spPr>
        <p:txBody>
          <a:bodyPr/>
          <a:lstStyle/>
          <a:p>
            <a:endParaRPr lang="en-US" dirty="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64225D-7AA6-6244-B829-CDEBAED35523}" type="slidenum">
              <a:rPr lang="en-US"/>
              <a:pPr/>
              <a:t>29</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7A8519-FE69-694B-8265-305C869CE38E}" type="slidenum">
              <a:rPr lang="en-US"/>
              <a:pPr/>
              <a:t>30</a:t>
            </a:fld>
            <a:endParaRPr lang="en-US"/>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41894E-5737-3740-B3CE-DEE39563BCC4}" type="slidenum">
              <a:rPr lang="en-US"/>
              <a:pPr/>
              <a:t>31</a:t>
            </a:fld>
            <a:endParaRPr 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5AB71B-C780-4045-8B1F-D232933D6132}" type="slidenum">
              <a:rPr lang="en-US"/>
              <a:pPr/>
              <a:t>32</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108" eaLnBrk="0" hangingPunct="0">
              <a:defRPr sz="2400">
                <a:solidFill>
                  <a:schemeClr val="tx1"/>
                </a:solidFill>
                <a:latin typeface="Arial" charset="0"/>
                <a:ea typeface="ＭＳ Ｐゴシック" charset="0"/>
                <a:cs typeface="ＭＳ Ｐゴシック" charset="0"/>
              </a:defRPr>
            </a:lvl1pPr>
            <a:lvl2pPr marL="731286" indent="-281264" defTabSz="914108" eaLnBrk="0" hangingPunct="0">
              <a:defRPr sz="2400">
                <a:solidFill>
                  <a:schemeClr val="tx1"/>
                </a:solidFill>
                <a:latin typeface="Arial" charset="0"/>
                <a:ea typeface="ＭＳ Ｐゴシック" charset="0"/>
              </a:defRPr>
            </a:lvl2pPr>
            <a:lvl3pPr marL="1125055" indent="-225011" defTabSz="914108" eaLnBrk="0" hangingPunct="0">
              <a:defRPr sz="2400">
                <a:solidFill>
                  <a:schemeClr val="tx1"/>
                </a:solidFill>
                <a:latin typeface="Arial" charset="0"/>
                <a:ea typeface="ＭＳ Ｐゴシック" charset="0"/>
              </a:defRPr>
            </a:lvl3pPr>
            <a:lvl4pPr marL="1575077" indent="-225011" defTabSz="914108" eaLnBrk="0" hangingPunct="0">
              <a:defRPr sz="2400">
                <a:solidFill>
                  <a:schemeClr val="tx1"/>
                </a:solidFill>
                <a:latin typeface="Arial" charset="0"/>
                <a:ea typeface="ＭＳ Ｐゴシック" charset="0"/>
              </a:defRPr>
            </a:lvl4pPr>
            <a:lvl5pPr marL="2025099" indent="-225011" defTabSz="914108" eaLnBrk="0" hangingPunct="0">
              <a:defRPr sz="2400">
                <a:solidFill>
                  <a:schemeClr val="tx1"/>
                </a:solidFill>
                <a:latin typeface="Arial" charset="0"/>
                <a:ea typeface="ＭＳ Ｐゴシック" charset="0"/>
              </a:defRPr>
            </a:lvl5pPr>
            <a:lvl6pPr marL="2475121" indent="-225011" defTabSz="914108" eaLnBrk="0" fontAlgn="base" hangingPunct="0">
              <a:spcBef>
                <a:spcPct val="0"/>
              </a:spcBef>
              <a:spcAft>
                <a:spcPct val="0"/>
              </a:spcAft>
              <a:defRPr sz="2400">
                <a:solidFill>
                  <a:schemeClr val="tx1"/>
                </a:solidFill>
                <a:latin typeface="Arial" charset="0"/>
                <a:ea typeface="ＭＳ Ｐゴシック" charset="0"/>
              </a:defRPr>
            </a:lvl6pPr>
            <a:lvl7pPr marL="2925143" indent="-225011" defTabSz="914108" eaLnBrk="0" fontAlgn="base" hangingPunct="0">
              <a:spcBef>
                <a:spcPct val="0"/>
              </a:spcBef>
              <a:spcAft>
                <a:spcPct val="0"/>
              </a:spcAft>
              <a:defRPr sz="2400">
                <a:solidFill>
                  <a:schemeClr val="tx1"/>
                </a:solidFill>
                <a:latin typeface="Arial" charset="0"/>
                <a:ea typeface="ＭＳ Ｐゴシック" charset="0"/>
              </a:defRPr>
            </a:lvl7pPr>
            <a:lvl8pPr marL="3375165" indent="-225011" defTabSz="914108" eaLnBrk="0" fontAlgn="base" hangingPunct="0">
              <a:spcBef>
                <a:spcPct val="0"/>
              </a:spcBef>
              <a:spcAft>
                <a:spcPct val="0"/>
              </a:spcAft>
              <a:defRPr sz="2400">
                <a:solidFill>
                  <a:schemeClr val="tx1"/>
                </a:solidFill>
                <a:latin typeface="Arial" charset="0"/>
                <a:ea typeface="ＭＳ Ｐゴシック" charset="0"/>
              </a:defRPr>
            </a:lvl8pPr>
            <a:lvl9pPr marL="3825187" indent="-225011" defTabSz="914108"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A41D66A-36E7-0A4A-8161-A599E086985A}" type="slidenum">
              <a:rPr lang="en-US" sz="1200"/>
              <a:pPr eaLnBrk="1" hangingPunct="1"/>
              <a:t>42</a:t>
            </a:fld>
            <a:endParaRPr lang="en-US" sz="120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46</a:t>
            </a:fld>
            <a:endParaRPr lang="en-US"/>
          </a:p>
        </p:txBody>
      </p:sp>
    </p:spTree>
    <p:extLst>
      <p:ext uri="{BB962C8B-B14F-4D97-AF65-F5344CB8AC3E}">
        <p14:creationId xmlns:p14="http://schemas.microsoft.com/office/powerpoint/2010/main" val="473707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65</a:t>
            </a:fld>
            <a:endParaRPr lang="en-US"/>
          </a:p>
        </p:txBody>
      </p:sp>
    </p:spTree>
    <p:extLst>
      <p:ext uri="{BB962C8B-B14F-4D97-AF65-F5344CB8AC3E}">
        <p14:creationId xmlns:p14="http://schemas.microsoft.com/office/powerpoint/2010/main" val="6088310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3E9A50-EED1-FA4E-868B-D30F9FDBA6F4}" type="slidenum">
              <a:rPr lang="en-US" smtClean="0"/>
              <a:pPr/>
              <a:t>66</a:t>
            </a:fld>
            <a:endParaRPr lang="en-US"/>
          </a:p>
        </p:txBody>
      </p:sp>
    </p:spTree>
    <p:extLst>
      <p:ext uri="{BB962C8B-B14F-4D97-AF65-F5344CB8AC3E}">
        <p14:creationId xmlns:p14="http://schemas.microsoft.com/office/powerpoint/2010/main" val="4676478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90</a:t>
            </a:fld>
            <a:endParaRPr lang="en-US"/>
          </a:p>
        </p:txBody>
      </p:sp>
    </p:spTree>
    <p:extLst>
      <p:ext uri="{BB962C8B-B14F-4D97-AF65-F5344CB8AC3E}">
        <p14:creationId xmlns:p14="http://schemas.microsoft.com/office/powerpoint/2010/main" val="1920078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4</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144438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91</a:t>
            </a:fld>
            <a:endParaRPr lang="en-US"/>
          </a:p>
        </p:txBody>
      </p:sp>
    </p:spTree>
    <p:extLst>
      <p:ext uri="{BB962C8B-B14F-4D97-AF65-F5344CB8AC3E}">
        <p14:creationId xmlns:p14="http://schemas.microsoft.com/office/powerpoint/2010/main" val="7835374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92</a:t>
            </a:fld>
            <a:endParaRPr lang="en-US"/>
          </a:p>
        </p:txBody>
      </p:sp>
    </p:spTree>
    <p:extLst>
      <p:ext uri="{BB962C8B-B14F-4D97-AF65-F5344CB8AC3E}">
        <p14:creationId xmlns:p14="http://schemas.microsoft.com/office/powerpoint/2010/main" val="4091877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3EBB0D-6F74-9B49-9E5A-1E1CCE27B60A}" type="slidenum">
              <a:rPr lang="en-US"/>
              <a:pPr/>
              <a:t>5</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87122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6B1818-9845-3346-9B2A-BCFEBF5EF4C0}" type="slidenum">
              <a:rPr lang="en-US"/>
              <a:pPr/>
              <a:t>8</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28130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6B1818-9845-3346-9B2A-BCFEBF5EF4C0}" type="slidenum">
              <a:rPr lang="en-US"/>
              <a:pPr/>
              <a:t>9</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8780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E9A50-EED1-FA4E-868B-D30F9FDBA6F4}" type="slidenum">
              <a:rPr lang="en-US" smtClean="0"/>
              <a:pPr/>
              <a:t>10</a:t>
            </a:fld>
            <a:endParaRPr lang="en-US"/>
          </a:p>
        </p:txBody>
      </p:sp>
    </p:spTree>
    <p:extLst>
      <p:ext uri="{BB962C8B-B14F-4D97-AF65-F5344CB8AC3E}">
        <p14:creationId xmlns:p14="http://schemas.microsoft.com/office/powerpoint/2010/main" val="2742416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visited is a dictionary of states we’ve visited</a:t>
            </a:r>
          </a:p>
        </p:txBody>
      </p:sp>
      <p:sp>
        <p:nvSpPr>
          <p:cNvPr id="4" name="Slide Number Placeholder 3"/>
          <p:cNvSpPr>
            <a:spLocks noGrp="1"/>
          </p:cNvSpPr>
          <p:nvPr>
            <p:ph type="sldNum" sz="quarter" idx="5"/>
          </p:nvPr>
        </p:nvSpPr>
        <p:spPr/>
        <p:txBody>
          <a:bodyPr/>
          <a:lstStyle/>
          <a:p>
            <a:fld id="{F93E9A50-EED1-FA4E-868B-D30F9FDBA6F4}" type="slidenum">
              <a:rPr lang="en-US" smtClean="0"/>
              <a:pPr/>
              <a:t>23</a:t>
            </a:fld>
            <a:endParaRPr lang="en-US"/>
          </a:p>
        </p:txBody>
      </p:sp>
    </p:spTree>
    <p:extLst>
      <p:ext uri="{BB962C8B-B14F-4D97-AF65-F5344CB8AC3E}">
        <p14:creationId xmlns:p14="http://schemas.microsoft.com/office/powerpoint/2010/main" val="3112879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CED328-C486-2844-BFEA-46A96AD96BEC}" type="slidenum">
              <a:rPr lang="en-US"/>
              <a:pPr/>
              <a:t>25</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991649-C222-404C-A526-8B5259DDF82C}" type="slidenum">
              <a:rPr lang="en-US"/>
              <a:pPr/>
              <a:t>27</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B6FE768-D535-DB4F-A86D-18423950C428}" type="datetimeFigureOut">
              <a:rPr lang="en-US" smtClean="0"/>
              <a:pPr/>
              <a:t>4/15/25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A0076733-97FC-644E-9C9E-BE83813A8A2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B6FE768-D535-DB4F-A86D-18423950C428}" type="datetimeFigureOut">
              <a:rPr lang="en-US" smtClean="0"/>
              <a:pPr/>
              <a:t>4/15/25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076733-97FC-644E-9C9E-BE83813A8A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B6FE768-D535-DB4F-A86D-18423950C428}" type="datetimeFigureOut">
              <a:rPr lang="en-US" smtClean="0"/>
              <a:pPr/>
              <a:t>4/15/25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A0076733-97FC-644E-9C9E-BE83813A8A2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55638"/>
          </a:xfrm>
        </p:spPr>
        <p:txBody>
          <a:bodyPr/>
          <a:lstStyle/>
          <a:p>
            <a:r>
              <a:rPr lang="en-US"/>
              <a:t>Click to edit Master title style</a:t>
            </a:r>
          </a:p>
        </p:txBody>
      </p:sp>
      <p:sp>
        <p:nvSpPr>
          <p:cNvPr id="3" name="Text Placeholder 2"/>
          <p:cNvSpPr>
            <a:spLocks noGrp="1"/>
          </p:cNvSpPr>
          <p:nvPr>
            <p:ph type="body" sz="half" idx="1"/>
          </p:nvPr>
        </p:nvSpPr>
        <p:spPr>
          <a:xfrm>
            <a:off x="457200" y="990600"/>
            <a:ext cx="4038600" cy="5135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90600"/>
            <a:ext cx="4038600" cy="5135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984239A-96E5-B342-B373-9253ABBABAC0}" type="slidenum">
              <a:rPr lang="en-US"/>
              <a:pPr/>
              <a:t>‹#›</a:t>
            </a:fld>
            <a:endParaRPr lang="en-US"/>
          </a:p>
        </p:txBody>
      </p:sp>
    </p:spTree>
    <p:extLst>
      <p:ext uri="{BB962C8B-B14F-4D97-AF65-F5344CB8AC3E}">
        <p14:creationId xmlns:p14="http://schemas.microsoft.com/office/powerpoint/2010/main" val="1361113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7B6FE768-D535-DB4F-A86D-18423950C428}" type="datetimeFigureOut">
              <a:rPr lang="en-US" smtClean="0"/>
              <a:pPr/>
              <a:t>4/15/25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7B6FE768-D535-DB4F-A86D-18423950C428}" type="datetimeFigureOut">
              <a:rPr lang="en-US" smtClean="0"/>
              <a:pPr/>
              <a:t>4/15/25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0076733-97FC-644E-9C9E-BE83813A8A25}"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7B6FE768-D535-DB4F-A86D-18423950C428}" type="datetimeFigureOut">
              <a:rPr lang="en-US" smtClean="0"/>
              <a:pPr/>
              <a:t>4/15/25</a:t>
            </a:fld>
            <a:endParaRPr lang="en-US"/>
          </a:p>
        </p:txBody>
      </p:sp>
      <p:sp>
        <p:nvSpPr>
          <p:cNvPr id="10" name="Slide Number Placeholder 9"/>
          <p:cNvSpPr>
            <a:spLocks noGrp="1"/>
          </p:cNvSpPr>
          <p:nvPr>
            <p:ph type="sldNum" sz="quarter" idx="16"/>
          </p:nvPr>
        </p:nvSpPr>
        <p:spPr/>
        <p:txBody>
          <a:bodyPr rtlCol="0"/>
          <a:lstStyle/>
          <a:p>
            <a:fld id="{A0076733-97FC-644E-9C9E-BE83813A8A25}"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7B6FE768-D535-DB4F-A86D-18423950C428}" type="datetimeFigureOut">
              <a:rPr lang="en-US" smtClean="0"/>
              <a:pPr/>
              <a:t>4/15/25</a:t>
            </a:fld>
            <a:endParaRPr lang="en-US"/>
          </a:p>
        </p:txBody>
      </p:sp>
      <p:sp>
        <p:nvSpPr>
          <p:cNvPr id="12" name="Slide Number Placeholder 11"/>
          <p:cNvSpPr>
            <a:spLocks noGrp="1"/>
          </p:cNvSpPr>
          <p:nvPr>
            <p:ph type="sldNum" sz="quarter" idx="16"/>
          </p:nvPr>
        </p:nvSpPr>
        <p:spPr/>
        <p:txBody>
          <a:bodyPr rtlCol="0"/>
          <a:lstStyle/>
          <a:p>
            <a:fld id="{A0076733-97FC-644E-9C9E-BE83813A8A25}"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B6FE768-D535-DB4F-A86D-18423950C428}" type="datetimeFigureOut">
              <a:rPr lang="en-US" smtClean="0"/>
              <a:pPr/>
              <a:t>4/15/25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FE768-D535-DB4F-A86D-18423950C428}" type="datetimeFigureOut">
              <a:rPr lang="en-US" smtClean="0"/>
              <a:pPr/>
              <a:t>4/15/25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0076733-97FC-644E-9C9E-BE83813A8A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7B6FE768-D535-DB4F-A86D-18423950C428}" type="datetimeFigureOut">
              <a:rPr lang="en-US" smtClean="0"/>
              <a:pPr/>
              <a:t>4/15/25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0076733-97FC-644E-9C9E-BE83813A8A2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B6FE768-D535-DB4F-A86D-18423950C428}" type="datetimeFigureOut">
              <a:rPr lang="en-US" smtClean="0"/>
              <a:pPr/>
              <a:t>4/15/25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A0076733-97FC-644E-9C9E-BE83813A8A2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B6FE768-D535-DB4F-A86D-18423950C428}" type="datetimeFigureOut">
              <a:rPr lang="en-US" smtClean="0"/>
              <a:pPr/>
              <a:t>4/15/25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0076733-97FC-644E-9C9E-BE83813A8A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s.pomona.edu/classes/cs51a/examples/chickens.tx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informed Search</a:t>
            </a:r>
          </a:p>
        </p:txBody>
      </p:sp>
      <p:sp>
        <p:nvSpPr>
          <p:cNvPr id="3" name="Subtitle 2"/>
          <p:cNvSpPr>
            <a:spLocks noGrp="1"/>
          </p:cNvSpPr>
          <p:nvPr>
            <p:ph type="subTitle" idx="1"/>
          </p:nvPr>
        </p:nvSpPr>
        <p:spPr/>
        <p:txBody>
          <a:bodyPr>
            <a:normAutofit fontScale="77500" lnSpcReduction="20000"/>
          </a:bodyPr>
          <a:lstStyle/>
          <a:p>
            <a:r>
              <a:rPr lang="en-US" dirty="0"/>
              <a:t>David Kauchak</a:t>
            </a:r>
          </a:p>
          <a:p>
            <a:r>
              <a:rPr lang="en-US" dirty="0"/>
              <a:t>CS51A – Spring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a:t>
            </a:r>
          </a:p>
        </p:txBody>
      </p:sp>
      <p:sp>
        <p:nvSpPr>
          <p:cNvPr id="3" name="Rectangle 2">
            <a:extLst>
              <a:ext uri="{FF2B5EF4-FFF2-40B4-BE49-F238E27FC236}">
                <a16:creationId xmlns:a16="http://schemas.microsoft.com/office/drawing/2014/main" id="{B6491746-EBCD-BF41-A379-0909E6C1621F}"/>
              </a:ext>
            </a:extLst>
          </p:cNvPr>
          <p:cNvSpPr/>
          <p:nvPr/>
        </p:nvSpPr>
        <p:spPr>
          <a:xfrm>
            <a:off x="222813" y="2133600"/>
            <a:ext cx="8915400" cy="954107"/>
          </a:xfrm>
          <a:prstGeom prst="rect">
            <a:avLst/>
          </a:prstGeom>
        </p:spPr>
        <p:txBody>
          <a:bodyPr wrap="square">
            <a:spAutoFit/>
          </a:bodyPr>
          <a:lstStyle/>
          <a:p>
            <a:r>
              <a:rPr lang="en-US" sz="2800" dirty="0">
                <a:hlinkClick r:id="rId3"/>
              </a:rPr>
              <a:t>https://cs.pomona.edu/classes/cs51a/examples/chickens.txt</a:t>
            </a:r>
            <a:endParaRPr lang="en-US" sz="2800" dirty="0"/>
          </a:p>
          <a:p>
            <a:endParaRPr lang="en-US" sz="2800" dirty="0"/>
          </a:p>
        </p:txBody>
      </p:sp>
    </p:spTree>
    <p:extLst>
      <p:ext uri="{BB962C8B-B14F-4D97-AF65-F5344CB8AC3E}">
        <p14:creationId xmlns:p14="http://schemas.microsoft.com/office/powerpoint/2010/main" val="1514332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no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133600" y="5791200"/>
            <a:ext cx="5207225" cy="461665"/>
          </a:xfrm>
          <a:prstGeom prst="rect">
            <a:avLst/>
          </a:prstGeom>
          <a:noFill/>
        </p:spPr>
        <p:txBody>
          <a:bodyPr wrap="none" rtlCol="0">
            <a:spAutoFit/>
          </a:bodyPr>
          <a:lstStyle/>
          <a:p>
            <a:r>
              <a:rPr lang="en-US" sz="2400" dirty="0">
                <a:solidFill>
                  <a:srgbClr val="FF0000"/>
                </a:solidFill>
              </a:rPr>
              <a:t>What would happen if we ran DFS here?</a:t>
            </a:r>
          </a:p>
        </p:txBody>
      </p: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no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11400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86C10A3F-0091-A74C-887F-2AA964FF103E}"/>
              </a:ext>
            </a:extLst>
          </p:cNvPr>
          <p:cNvSpPr txBox="1"/>
          <p:nvPr/>
        </p:nvSpPr>
        <p:spPr>
          <a:xfrm>
            <a:off x="1219200" y="5943600"/>
            <a:ext cx="6795951" cy="523220"/>
          </a:xfrm>
          <a:prstGeom prst="rect">
            <a:avLst/>
          </a:prstGeom>
          <a:noFill/>
        </p:spPr>
        <p:txBody>
          <a:bodyPr wrap="none" rtlCol="0">
            <a:spAutoFit/>
          </a:bodyPr>
          <a:lstStyle/>
          <a:p>
            <a:r>
              <a:rPr lang="en-US" sz="2800" dirty="0">
                <a:solidFill>
                  <a:srgbClr val="0000FF"/>
                </a:solidFill>
              </a:rPr>
              <a:t>If we always go left first, will continue forever!</a:t>
            </a:r>
          </a:p>
        </p:txBody>
      </p:sp>
    </p:spTree>
    <p:extLst>
      <p:ext uri="{BB962C8B-B14F-4D97-AF65-F5344CB8AC3E}">
        <p14:creationId xmlns:p14="http://schemas.microsoft.com/office/powerpoint/2010/main" val="564064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279097C1-EAAD-2644-9E3D-9619B7EE8282}"/>
              </a:ext>
            </a:extLst>
          </p:cNvPr>
          <p:cNvSpPr txBox="1"/>
          <p:nvPr/>
        </p:nvSpPr>
        <p:spPr>
          <a:xfrm>
            <a:off x="2133600" y="5791200"/>
            <a:ext cx="3673301" cy="461665"/>
          </a:xfrm>
          <a:prstGeom prst="rect">
            <a:avLst/>
          </a:prstGeom>
          <a:noFill/>
        </p:spPr>
        <p:txBody>
          <a:bodyPr wrap="none" rtlCol="0">
            <a:spAutoFit/>
          </a:bodyPr>
          <a:lstStyle/>
          <a:p>
            <a:r>
              <a:rPr lang="en-US" sz="2400" dirty="0">
                <a:solidFill>
                  <a:srgbClr val="FF0000"/>
                </a:solidFill>
              </a:rPr>
              <a:t>Does BFS have this problem?</a:t>
            </a:r>
          </a:p>
        </p:txBody>
      </p:sp>
    </p:spTree>
    <p:extLst>
      <p:ext uri="{BB962C8B-B14F-4D97-AF65-F5344CB8AC3E}">
        <p14:creationId xmlns:p14="http://schemas.microsoft.com/office/powerpoint/2010/main" val="4233860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279097C1-EAAD-2644-9E3D-9619B7EE8282}"/>
              </a:ext>
            </a:extLst>
          </p:cNvPr>
          <p:cNvSpPr txBox="1"/>
          <p:nvPr/>
        </p:nvSpPr>
        <p:spPr>
          <a:xfrm>
            <a:off x="2133600" y="5791200"/>
            <a:ext cx="3673301" cy="461665"/>
          </a:xfrm>
          <a:prstGeom prst="rect">
            <a:avLst/>
          </a:prstGeom>
          <a:noFill/>
        </p:spPr>
        <p:txBody>
          <a:bodyPr wrap="none" rtlCol="0">
            <a:spAutoFit/>
          </a:bodyPr>
          <a:lstStyle/>
          <a:p>
            <a:r>
              <a:rPr lang="en-US" sz="2400" dirty="0">
                <a:solidFill>
                  <a:srgbClr val="FF0000"/>
                </a:solidFill>
              </a:rPr>
              <a:t>Does BFS have this problem?</a:t>
            </a:r>
          </a:p>
        </p:txBody>
      </p:sp>
      <p:sp>
        <p:nvSpPr>
          <p:cNvPr id="23" name="TextBox 22">
            <a:extLst>
              <a:ext uri="{FF2B5EF4-FFF2-40B4-BE49-F238E27FC236}">
                <a16:creationId xmlns:a16="http://schemas.microsoft.com/office/drawing/2014/main" id="{201434AA-AC6D-7140-AA97-3B10EEBDA153}"/>
              </a:ext>
            </a:extLst>
          </p:cNvPr>
          <p:cNvSpPr txBox="1"/>
          <p:nvPr/>
        </p:nvSpPr>
        <p:spPr>
          <a:xfrm>
            <a:off x="6153610" y="5791200"/>
            <a:ext cx="611315" cy="461665"/>
          </a:xfrm>
          <a:prstGeom prst="rect">
            <a:avLst/>
          </a:prstGeom>
          <a:noFill/>
        </p:spPr>
        <p:txBody>
          <a:bodyPr wrap="none" rtlCol="0">
            <a:spAutoFit/>
          </a:bodyPr>
          <a:lstStyle/>
          <a:p>
            <a:r>
              <a:rPr lang="en-US" sz="2400" dirty="0">
                <a:solidFill>
                  <a:srgbClr val="0000FF"/>
                </a:solidFill>
              </a:rPr>
              <a:t>No!</a:t>
            </a:r>
          </a:p>
        </p:txBody>
      </p:sp>
    </p:spTree>
    <p:extLst>
      <p:ext uri="{BB962C8B-B14F-4D97-AF65-F5344CB8AC3E}">
        <p14:creationId xmlns:p14="http://schemas.microsoft.com/office/powerpoint/2010/main" val="352905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3" name="Content Placeholder 2"/>
          <p:cNvSpPr>
            <a:spLocks noGrp="1"/>
          </p:cNvSpPr>
          <p:nvPr>
            <p:ph sz="quarter" idx="1"/>
          </p:nvPr>
        </p:nvSpPr>
        <p:spPr>
          <a:xfrm>
            <a:off x="612648" y="1600200"/>
            <a:ext cx="8153400" cy="609600"/>
          </a:xfrm>
        </p:spPr>
        <p:txBody>
          <a:bodyPr/>
          <a:lstStyle/>
          <a:p>
            <a:pPr marL="0" indent="0">
              <a:buNone/>
            </a:pPr>
            <a:r>
              <a:rPr lang="en-US" dirty="0">
                <a:solidFill>
                  <a:srgbClr val="FF0000"/>
                </a:solidFill>
              </a:rPr>
              <a:t>Why do we use DFS then, and not BFS?</a:t>
            </a:r>
          </a:p>
        </p:txBody>
      </p:sp>
    </p:spTree>
    <p:extLst>
      <p:ext uri="{BB962C8B-B14F-4D97-AF65-F5344CB8AC3E}">
        <p14:creationId xmlns:p14="http://schemas.microsoft.com/office/powerpoint/2010/main" val="700797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20" name="TextBox 19"/>
          <p:cNvSpPr txBox="1"/>
          <p:nvPr/>
        </p:nvSpPr>
        <p:spPr>
          <a:xfrm>
            <a:off x="1199725" y="5413020"/>
            <a:ext cx="5353476" cy="523220"/>
          </a:xfrm>
          <a:prstGeom prst="rect">
            <a:avLst/>
          </a:prstGeom>
          <a:noFill/>
        </p:spPr>
        <p:txBody>
          <a:bodyPr wrap="square" rtlCol="0">
            <a:spAutoFit/>
          </a:bodyPr>
          <a:lstStyle/>
          <a:p>
            <a:r>
              <a:rPr lang="en-US" sz="2800" dirty="0">
                <a:solidFill>
                  <a:srgbClr val="FF0000"/>
                </a:solidFill>
              </a:rPr>
              <a:t>How big can the queue get for BFS?</a:t>
            </a:r>
          </a:p>
        </p:txBody>
      </p:sp>
    </p:spTree>
    <p:extLst>
      <p:ext uri="{BB962C8B-B14F-4D97-AF65-F5344CB8AC3E}">
        <p14:creationId xmlns:p14="http://schemas.microsoft.com/office/powerpoint/2010/main" val="2382125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967246" y="5364180"/>
            <a:ext cx="6120185" cy="461665"/>
          </a:xfrm>
          <a:prstGeom prst="rect">
            <a:avLst/>
          </a:prstGeom>
          <a:noFill/>
        </p:spPr>
        <p:txBody>
          <a:bodyPr wrap="none" rtlCol="0">
            <a:spAutoFit/>
          </a:bodyPr>
          <a:lstStyle/>
          <a:p>
            <a:r>
              <a:rPr lang="en-US" sz="2400" dirty="0">
                <a:solidFill>
                  <a:srgbClr val="0000FF"/>
                </a:solidFill>
              </a:rPr>
              <a:t>At any point, need to remember roughly a “row”</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9812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2954956" cy="461665"/>
          </a:xfrm>
          <a:prstGeom prst="rect">
            <a:avLst/>
          </a:prstGeom>
          <a:noFill/>
        </p:spPr>
        <p:txBody>
          <a:bodyPr wrap="none" rtlCol="0">
            <a:spAutoFit/>
          </a:bodyPr>
          <a:lstStyle/>
          <a:p>
            <a:r>
              <a:rPr lang="en-US" sz="2400" dirty="0">
                <a:solidFill>
                  <a:srgbClr val="FF0000"/>
                </a:solidFill>
              </a:rPr>
              <a:t>How big does this get?</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0332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5835802" cy="830997"/>
          </a:xfrm>
          <a:prstGeom prst="rect">
            <a:avLst/>
          </a:prstGeom>
          <a:noFill/>
        </p:spPr>
        <p:txBody>
          <a:bodyPr wrap="none" rtlCol="0">
            <a:spAutoFit/>
          </a:bodyPr>
          <a:lstStyle/>
          <a:p>
            <a:r>
              <a:rPr lang="en-US" sz="2400" dirty="0">
                <a:solidFill>
                  <a:srgbClr val="0000FF"/>
                </a:solidFill>
              </a:rPr>
              <a:t>Doubles every level we have to go deeper.</a:t>
            </a:r>
          </a:p>
          <a:p>
            <a:r>
              <a:rPr lang="en-US" sz="2400" dirty="0">
                <a:solidFill>
                  <a:srgbClr val="0000FF"/>
                </a:solidFill>
              </a:rPr>
              <a:t>For 20 actions that is 2</a:t>
            </a:r>
            <a:r>
              <a:rPr lang="en-US" sz="2400" baseline="30000" dirty="0">
                <a:solidFill>
                  <a:srgbClr val="0000FF"/>
                </a:solidFill>
              </a:rPr>
              <a:t>20</a:t>
            </a:r>
            <a:r>
              <a:rPr lang="en-US" sz="2400" dirty="0">
                <a:solidFill>
                  <a:srgbClr val="0000FF"/>
                </a:solidFill>
              </a:rPr>
              <a:t> = ~1 million states!</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9588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a:t>
            </a:r>
          </a:p>
        </p:txBody>
      </p:sp>
      <p:sp>
        <p:nvSpPr>
          <p:cNvPr id="3" name="Content Placeholder 2"/>
          <p:cNvSpPr>
            <a:spLocks noGrp="1"/>
          </p:cNvSpPr>
          <p:nvPr>
            <p:ph sz="quarter" idx="1"/>
          </p:nvPr>
        </p:nvSpPr>
        <p:spPr/>
        <p:txBody>
          <a:bodyPr>
            <a:normAutofit/>
          </a:bodyPr>
          <a:lstStyle/>
          <a:p>
            <a:pPr marL="0" indent="0">
              <a:buNone/>
            </a:pPr>
            <a:r>
              <a:rPr lang="en-US" dirty="0"/>
              <a:t>Assignment 9</a:t>
            </a:r>
          </a:p>
          <a:p>
            <a:pPr marL="0" indent="0">
              <a:buNone/>
            </a:pPr>
            <a:endParaRPr lang="en-US" dirty="0"/>
          </a:p>
          <a:p>
            <a:pPr marL="0" indent="0">
              <a:buNone/>
            </a:pPr>
            <a:r>
              <a:rPr lang="en-US" dirty="0"/>
              <a:t>Assignment 10</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53839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6019196" cy="461665"/>
          </a:xfrm>
          <a:prstGeom prst="rect">
            <a:avLst/>
          </a:prstGeom>
          <a:noFill/>
        </p:spPr>
        <p:txBody>
          <a:bodyPr wrap="none" rtlCol="0">
            <a:spAutoFit/>
          </a:bodyPr>
          <a:lstStyle/>
          <a:p>
            <a:r>
              <a:rPr lang="en-US" sz="2400" dirty="0">
                <a:solidFill>
                  <a:srgbClr val="FF0000"/>
                </a:solidFill>
              </a:rPr>
              <a:t>How many states would DFS keep on the stack?</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3681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vs. BFS</a:t>
            </a:r>
          </a:p>
        </p:txBody>
      </p:sp>
      <p:sp>
        <p:nvSpPr>
          <p:cNvPr id="4" name="TextBox 3"/>
          <p:cNvSpPr txBox="1"/>
          <p:nvPr/>
        </p:nvSpPr>
        <p:spPr>
          <a:xfrm>
            <a:off x="1955863" y="1828800"/>
            <a:ext cx="382787" cy="523220"/>
          </a:xfrm>
          <a:prstGeom prst="rect">
            <a:avLst/>
          </a:prstGeom>
          <a:noFill/>
          <a:ln>
            <a:solidFill>
              <a:schemeClr val="tx1"/>
            </a:solidFill>
          </a:ln>
        </p:spPr>
        <p:txBody>
          <a:bodyPr wrap="none" rtlCol="0">
            <a:spAutoFit/>
          </a:bodyPr>
          <a:lstStyle/>
          <a:p>
            <a:r>
              <a:rPr lang="en-US" sz="2800" dirty="0"/>
              <a:t>1</a:t>
            </a:r>
          </a:p>
        </p:txBody>
      </p:sp>
      <p:sp>
        <p:nvSpPr>
          <p:cNvPr id="5" name="TextBox 4"/>
          <p:cNvSpPr txBox="1"/>
          <p:nvPr/>
        </p:nvSpPr>
        <p:spPr>
          <a:xfrm>
            <a:off x="1601987" y="2811938"/>
            <a:ext cx="382787" cy="523220"/>
          </a:xfrm>
          <a:prstGeom prst="rect">
            <a:avLst/>
          </a:prstGeom>
          <a:noFill/>
          <a:ln>
            <a:solidFill>
              <a:schemeClr val="tx1"/>
            </a:solidFill>
          </a:ln>
        </p:spPr>
        <p:txBody>
          <a:bodyPr wrap="none" rtlCol="0">
            <a:spAutoFit/>
          </a:bodyPr>
          <a:lstStyle/>
          <a:p>
            <a:r>
              <a:rPr lang="en-US" sz="2800" dirty="0"/>
              <a:t>2</a:t>
            </a:r>
          </a:p>
        </p:txBody>
      </p:sp>
      <p:sp>
        <p:nvSpPr>
          <p:cNvPr id="6" name="TextBox 5"/>
          <p:cNvSpPr txBox="1"/>
          <p:nvPr/>
        </p:nvSpPr>
        <p:spPr>
          <a:xfrm>
            <a:off x="2365774" y="2811938"/>
            <a:ext cx="382787" cy="523220"/>
          </a:xfrm>
          <a:prstGeom prst="rect">
            <a:avLst/>
          </a:prstGeom>
          <a:noFill/>
          <a:ln>
            <a:solidFill>
              <a:schemeClr val="tx1"/>
            </a:solidFill>
          </a:ln>
        </p:spPr>
        <p:txBody>
          <a:bodyPr wrap="none" rtlCol="0">
            <a:spAutoFit/>
          </a:bodyPr>
          <a:lstStyle/>
          <a:p>
            <a:r>
              <a:rPr lang="en-US" sz="2800" dirty="0"/>
              <a:t>3</a:t>
            </a:r>
          </a:p>
        </p:txBody>
      </p:sp>
      <p:cxnSp>
        <p:nvCxnSpPr>
          <p:cNvPr id="7" name="Straight Arrow Connector 6"/>
          <p:cNvCxnSpPr>
            <a:stCxn id="4" idx="2"/>
            <a:endCxn id="5" idx="0"/>
          </p:cNvCxnSpPr>
          <p:nvPr/>
        </p:nvCxnSpPr>
        <p:spPr>
          <a:xfrm flipH="1">
            <a:off x="1793381" y="2352020"/>
            <a:ext cx="353876"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4" idx="2"/>
            <a:endCxn id="6" idx="0"/>
          </p:cNvCxnSpPr>
          <p:nvPr/>
        </p:nvCxnSpPr>
        <p:spPr>
          <a:xfrm>
            <a:off x="2147257" y="2352020"/>
            <a:ext cx="409911"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90600" y="3795076"/>
            <a:ext cx="382787" cy="523220"/>
          </a:xfrm>
          <a:prstGeom prst="rect">
            <a:avLst/>
          </a:prstGeom>
          <a:noFill/>
          <a:ln>
            <a:solidFill>
              <a:schemeClr val="tx1"/>
            </a:solidFill>
          </a:ln>
        </p:spPr>
        <p:txBody>
          <a:bodyPr wrap="none" rtlCol="0">
            <a:spAutoFit/>
          </a:bodyPr>
          <a:lstStyle/>
          <a:p>
            <a:r>
              <a:rPr lang="en-US" sz="2800" dirty="0"/>
              <a:t>4</a:t>
            </a:r>
          </a:p>
        </p:txBody>
      </p:sp>
      <p:sp>
        <p:nvSpPr>
          <p:cNvPr id="10" name="TextBox 9"/>
          <p:cNvSpPr txBox="1"/>
          <p:nvPr/>
        </p:nvSpPr>
        <p:spPr>
          <a:xfrm>
            <a:off x="1754387" y="3795076"/>
            <a:ext cx="382787" cy="523220"/>
          </a:xfrm>
          <a:prstGeom prst="rect">
            <a:avLst/>
          </a:prstGeom>
          <a:noFill/>
          <a:ln>
            <a:solidFill>
              <a:schemeClr val="tx1"/>
            </a:solidFill>
          </a:ln>
        </p:spPr>
        <p:txBody>
          <a:bodyPr wrap="none" rtlCol="0">
            <a:spAutoFit/>
          </a:bodyPr>
          <a:lstStyle/>
          <a:p>
            <a:r>
              <a:rPr lang="en-US" sz="2800" dirty="0"/>
              <a:t>5</a:t>
            </a:r>
          </a:p>
        </p:txBody>
      </p:sp>
      <p:cxnSp>
        <p:nvCxnSpPr>
          <p:cNvPr id="11" name="Straight Arrow Connector 10"/>
          <p:cNvCxnSpPr>
            <a:stCxn id="5" idx="2"/>
            <a:endCxn id="9" idx="0"/>
          </p:cNvCxnSpPr>
          <p:nvPr/>
        </p:nvCxnSpPr>
        <p:spPr>
          <a:xfrm flipH="1">
            <a:off x="1181994" y="3335158"/>
            <a:ext cx="611387"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5" idx="2"/>
            <a:endCxn id="10" idx="0"/>
          </p:cNvCxnSpPr>
          <p:nvPr/>
        </p:nvCxnSpPr>
        <p:spPr>
          <a:xfrm>
            <a:off x="1793381" y="3335158"/>
            <a:ext cx="152400" cy="45991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518174" y="3797332"/>
            <a:ext cx="382787" cy="523220"/>
          </a:xfrm>
          <a:prstGeom prst="rect">
            <a:avLst/>
          </a:prstGeom>
          <a:noFill/>
          <a:ln>
            <a:solidFill>
              <a:schemeClr val="tx1"/>
            </a:solidFill>
          </a:ln>
        </p:spPr>
        <p:txBody>
          <a:bodyPr wrap="none" rtlCol="0">
            <a:spAutoFit/>
          </a:bodyPr>
          <a:lstStyle/>
          <a:p>
            <a:r>
              <a:rPr lang="en-US" sz="2800" dirty="0"/>
              <a:t>6</a:t>
            </a:r>
          </a:p>
        </p:txBody>
      </p:sp>
      <p:sp>
        <p:nvSpPr>
          <p:cNvPr id="16" name="TextBox 15"/>
          <p:cNvSpPr txBox="1"/>
          <p:nvPr/>
        </p:nvSpPr>
        <p:spPr>
          <a:xfrm>
            <a:off x="3281961" y="3797332"/>
            <a:ext cx="382787" cy="523220"/>
          </a:xfrm>
          <a:prstGeom prst="rect">
            <a:avLst/>
          </a:prstGeom>
          <a:noFill/>
          <a:ln>
            <a:solidFill>
              <a:schemeClr val="tx1"/>
            </a:solidFill>
          </a:ln>
        </p:spPr>
        <p:txBody>
          <a:bodyPr wrap="none" rtlCol="0">
            <a:spAutoFit/>
          </a:bodyPr>
          <a:lstStyle/>
          <a:p>
            <a:r>
              <a:rPr lang="en-US" sz="2800" dirty="0"/>
              <a:t>7</a:t>
            </a:r>
          </a:p>
        </p:txBody>
      </p:sp>
      <p:cxnSp>
        <p:nvCxnSpPr>
          <p:cNvPr id="17" name="Straight Arrow Connector 16"/>
          <p:cNvCxnSpPr>
            <a:stCxn id="6" idx="2"/>
            <a:endCxn id="15" idx="0"/>
          </p:cNvCxnSpPr>
          <p:nvPr/>
        </p:nvCxnSpPr>
        <p:spPr>
          <a:xfrm>
            <a:off x="2557168" y="3335158"/>
            <a:ext cx="152400"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2"/>
            <a:endCxn id="16" idx="0"/>
          </p:cNvCxnSpPr>
          <p:nvPr/>
        </p:nvCxnSpPr>
        <p:spPr>
          <a:xfrm>
            <a:off x="2557168" y="3335158"/>
            <a:ext cx="916187" cy="462174"/>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984774" y="4399764"/>
            <a:ext cx="492443" cy="461665"/>
          </a:xfrm>
          <a:prstGeom prst="rect">
            <a:avLst/>
          </a:prstGeom>
          <a:noFill/>
        </p:spPr>
        <p:txBody>
          <a:bodyPr wrap="none" rtlCol="0">
            <a:spAutoFit/>
          </a:bodyPr>
          <a:lstStyle/>
          <a:p>
            <a:r>
              <a:rPr lang="en-US" sz="2400" dirty="0"/>
              <a:t>…</a:t>
            </a:r>
          </a:p>
        </p:txBody>
      </p:sp>
      <p:sp>
        <p:nvSpPr>
          <p:cNvPr id="22" name="TextBox 21"/>
          <p:cNvSpPr txBox="1"/>
          <p:nvPr/>
        </p:nvSpPr>
        <p:spPr>
          <a:xfrm>
            <a:off x="3962400" y="1947208"/>
            <a:ext cx="5029200" cy="1938992"/>
          </a:xfrm>
          <a:prstGeom prst="rect">
            <a:avLst/>
          </a:prstGeom>
          <a:noFill/>
        </p:spPr>
        <p:txBody>
          <a:bodyPr wrap="square" rtlCol="0">
            <a:spAutoFit/>
          </a:bodyPr>
          <a:lstStyle/>
          <a:p>
            <a:r>
              <a:rPr lang="en-US" sz="2400" dirty="0"/>
              <a:t>Consider a search problem where each state has two states you can reach</a:t>
            </a:r>
          </a:p>
          <a:p>
            <a:endParaRPr lang="en-US" sz="2400" dirty="0"/>
          </a:p>
          <a:p>
            <a:r>
              <a:rPr lang="en-US" sz="2400" dirty="0"/>
              <a:t>Assume the goal state involves 20 actions, i.e. moving between ~20 states</a:t>
            </a:r>
          </a:p>
        </p:txBody>
      </p:sp>
      <p:sp>
        <p:nvSpPr>
          <p:cNvPr id="3" name="TextBox 2"/>
          <p:cNvSpPr txBox="1"/>
          <p:nvPr/>
        </p:nvSpPr>
        <p:spPr>
          <a:xfrm>
            <a:off x="1007444" y="5357854"/>
            <a:ext cx="7928196" cy="461665"/>
          </a:xfrm>
          <a:prstGeom prst="rect">
            <a:avLst/>
          </a:prstGeom>
          <a:noFill/>
        </p:spPr>
        <p:txBody>
          <a:bodyPr wrap="none" rtlCol="0">
            <a:spAutoFit/>
          </a:bodyPr>
          <a:lstStyle/>
          <a:p>
            <a:r>
              <a:rPr lang="en-US" sz="2400" dirty="0">
                <a:solidFill>
                  <a:srgbClr val="0000FF"/>
                </a:solidFill>
              </a:rPr>
              <a:t>Only one path through the tree, roughly 20 states (really 20*2)</a:t>
            </a:r>
          </a:p>
        </p:txBody>
      </p:sp>
      <p:sp>
        <p:nvSpPr>
          <p:cNvPr id="13" name="Rectangle 12"/>
          <p:cNvSpPr/>
          <p:nvPr/>
        </p:nvSpPr>
        <p:spPr>
          <a:xfrm>
            <a:off x="612648" y="3733800"/>
            <a:ext cx="3349752" cy="776924"/>
          </a:xfrm>
          <a:prstGeom prst="rect">
            <a:avLst/>
          </a:prstGeom>
          <a:solidFill>
            <a:srgbClr val="FFFF00">
              <a:alpha val="32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513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other problem</a:t>
            </a:r>
          </a:p>
        </p:txBody>
      </p:sp>
      <p:sp>
        <p:nvSpPr>
          <p:cNvPr id="34" name="TextBox 33"/>
          <p:cNvSpPr txBox="1"/>
          <p:nvPr/>
        </p:nvSpPr>
        <p:spPr>
          <a:xfrm>
            <a:off x="713993" y="4648200"/>
            <a:ext cx="1789272" cy="461665"/>
          </a:xfrm>
          <a:prstGeom prst="rect">
            <a:avLst/>
          </a:prstGeom>
          <a:solidFill>
            <a:srgbClr val="FF6B75"/>
          </a:solidFill>
        </p:spPr>
        <p:txBody>
          <a:bodyPr wrap="none" rtlCol="0">
            <a:spAutoFit/>
          </a:bodyPr>
          <a:lstStyle/>
          <a:p>
            <a:r>
              <a:rPr lang="en-US" sz="2400" dirty="0">
                <a:solidFill>
                  <a:srgbClr val="0000FF"/>
                </a:solidFill>
              </a:rPr>
              <a:t>FFFCCC B~~</a:t>
            </a:r>
          </a:p>
        </p:txBody>
      </p:sp>
      <p:sp>
        <p:nvSpPr>
          <p:cNvPr id="35" name="TextBox 34"/>
          <p:cNvSpPr txBox="1"/>
          <p:nvPr/>
        </p:nvSpPr>
        <p:spPr>
          <a:xfrm>
            <a:off x="3076193" y="4648200"/>
            <a:ext cx="1874231" cy="461665"/>
          </a:xfrm>
          <a:prstGeom prst="rect">
            <a:avLst/>
          </a:prstGeom>
          <a:noFill/>
        </p:spPr>
        <p:txBody>
          <a:bodyPr wrap="none" rtlCol="0">
            <a:spAutoFit/>
          </a:bodyPr>
          <a:lstStyle/>
          <a:p>
            <a:r>
              <a:rPr lang="en-US" sz="2400" dirty="0">
                <a:solidFill>
                  <a:srgbClr val="0000FF"/>
                </a:solidFill>
              </a:rPr>
              <a:t>FFCCC B~~ F</a:t>
            </a:r>
          </a:p>
        </p:txBody>
      </p:sp>
      <p:cxnSp>
        <p:nvCxnSpPr>
          <p:cNvPr id="36" name="Straight Arrow Connector 35"/>
          <p:cNvCxnSpPr>
            <a:stCxn id="40" idx="2"/>
            <a:endCxn id="34" idx="0"/>
          </p:cNvCxnSpPr>
          <p:nvPr/>
        </p:nvCxnSpPr>
        <p:spPr>
          <a:xfrm flipH="1">
            <a:off x="1608629" y="4043065"/>
            <a:ext cx="735714" cy="6051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flipH="1">
            <a:off x="4364504" y="4081142"/>
            <a:ext cx="693922" cy="567058"/>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1143000" y="5109865"/>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538717" y="5109865"/>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flipH="1">
            <a:off x="3816386" y="5112097"/>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12103" y="5112097"/>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600884" y="1798528"/>
            <a:ext cx="1874231" cy="461665"/>
          </a:xfrm>
          <a:prstGeom prst="rect">
            <a:avLst/>
          </a:prstGeom>
          <a:solidFill>
            <a:srgbClr val="FF6B75"/>
          </a:solidFill>
        </p:spPr>
        <p:txBody>
          <a:bodyPr wrap="none" rtlCol="0">
            <a:spAutoFit/>
          </a:bodyPr>
          <a:lstStyle/>
          <a:p>
            <a:r>
              <a:rPr lang="en-US" sz="2400" dirty="0">
                <a:solidFill>
                  <a:srgbClr val="0000FF"/>
                </a:solidFill>
              </a:rPr>
              <a:t>FFFCCC B ~~</a:t>
            </a:r>
          </a:p>
        </p:txBody>
      </p:sp>
      <p:sp>
        <p:nvSpPr>
          <p:cNvPr id="27" name="TextBox 26"/>
          <p:cNvSpPr txBox="1"/>
          <p:nvPr/>
        </p:nvSpPr>
        <p:spPr>
          <a:xfrm>
            <a:off x="3925168"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28" name="TextBox 27"/>
          <p:cNvSpPr txBox="1"/>
          <p:nvPr/>
        </p:nvSpPr>
        <p:spPr>
          <a:xfrm>
            <a:off x="6267884"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37" name="Straight Arrow Connector 36"/>
          <p:cNvCxnSpPr>
            <a:stCxn id="26" idx="2"/>
            <a:endCxn id="27" idx="0"/>
          </p:cNvCxnSpPr>
          <p:nvPr/>
        </p:nvCxnSpPr>
        <p:spPr>
          <a:xfrm>
            <a:off x="4538000"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26" idx="2"/>
            <a:endCxn id="28" idx="0"/>
          </p:cNvCxnSpPr>
          <p:nvPr/>
        </p:nvCxnSpPr>
        <p:spPr>
          <a:xfrm>
            <a:off x="4538000"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1364747"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41" name="Straight Arrow Connector 40"/>
          <p:cNvCxnSpPr>
            <a:stCxn id="26" idx="2"/>
            <a:endCxn id="40" idx="0"/>
          </p:cNvCxnSpPr>
          <p:nvPr/>
        </p:nvCxnSpPr>
        <p:spPr>
          <a:xfrm flipH="1">
            <a:off x="2344343"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38393" y="4648200"/>
            <a:ext cx="1874231" cy="461665"/>
          </a:xfrm>
          <a:prstGeom prst="rect">
            <a:avLst/>
          </a:prstGeom>
          <a:noFill/>
        </p:spPr>
        <p:txBody>
          <a:bodyPr wrap="none" rtlCol="0">
            <a:spAutoFit/>
          </a:bodyPr>
          <a:lstStyle/>
          <a:p>
            <a:r>
              <a:rPr lang="en-US" sz="2400" dirty="0">
                <a:solidFill>
                  <a:srgbClr val="0000FF"/>
                </a:solidFill>
              </a:rPr>
              <a:t>FFFCCC B~~ </a:t>
            </a:r>
          </a:p>
        </p:txBody>
      </p:sp>
      <p:cxnSp>
        <p:nvCxnSpPr>
          <p:cNvPr id="45" name="Straight Arrow Connector 44"/>
          <p:cNvCxnSpPr>
            <a:stCxn id="27" idx="2"/>
            <a:endCxn id="42" idx="0"/>
          </p:cNvCxnSpPr>
          <p:nvPr/>
        </p:nvCxnSpPr>
        <p:spPr>
          <a:xfrm>
            <a:off x="4904764" y="4057499"/>
            <a:ext cx="1470745" cy="59070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7027561" y="3890344"/>
            <a:ext cx="395718"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7423278" y="3890344"/>
            <a:ext cx="223625" cy="300335"/>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86C10A3F-0091-A74C-887F-2AA964FF103E}"/>
              </a:ext>
            </a:extLst>
          </p:cNvPr>
          <p:cNvSpPr txBox="1"/>
          <p:nvPr/>
        </p:nvSpPr>
        <p:spPr>
          <a:xfrm>
            <a:off x="1201722" y="5577245"/>
            <a:ext cx="6795951" cy="523220"/>
          </a:xfrm>
          <a:prstGeom prst="rect">
            <a:avLst/>
          </a:prstGeom>
          <a:noFill/>
        </p:spPr>
        <p:txBody>
          <a:bodyPr wrap="none" rtlCol="0">
            <a:spAutoFit/>
          </a:bodyPr>
          <a:lstStyle/>
          <a:p>
            <a:r>
              <a:rPr lang="en-US" sz="2800" dirty="0">
                <a:solidFill>
                  <a:srgbClr val="0000FF"/>
                </a:solidFill>
              </a:rPr>
              <a:t>If we always go left first, will continue forever!</a:t>
            </a:r>
          </a:p>
        </p:txBody>
      </p:sp>
      <p:sp>
        <p:nvSpPr>
          <p:cNvPr id="24" name="TextBox 23">
            <a:extLst>
              <a:ext uri="{FF2B5EF4-FFF2-40B4-BE49-F238E27FC236}">
                <a16:creationId xmlns:a16="http://schemas.microsoft.com/office/drawing/2014/main" id="{A6FEF306-E11F-0145-9CB3-32C53557261F}"/>
              </a:ext>
            </a:extLst>
          </p:cNvPr>
          <p:cNvSpPr txBox="1"/>
          <p:nvPr/>
        </p:nvSpPr>
        <p:spPr>
          <a:xfrm>
            <a:off x="3379059" y="6172200"/>
            <a:ext cx="1430725" cy="523220"/>
          </a:xfrm>
          <a:prstGeom prst="rect">
            <a:avLst/>
          </a:prstGeom>
          <a:noFill/>
        </p:spPr>
        <p:txBody>
          <a:bodyPr wrap="none" rtlCol="0">
            <a:spAutoFit/>
          </a:bodyPr>
          <a:lstStyle/>
          <a:p>
            <a:r>
              <a:rPr lang="en-US" sz="2800" dirty="0">
                <a:solidFill>
                  <a:srgbClr val="FF0000"/>
                </a:solidFill>
              </a:rPr>
              <a:t>Solution?</a:t>
            </a:r>
          </a:p>
        </p:txBody>
      </p:sp>
    </p:spTree>
    <p:extLst>
      <p:ext uri="{BB962C8B-B14F-4D97-AF65-F5344CB8AC3E}">
        <p14:creationId xmlns:p14="http://schemas.microsoft.com/office/powerpoint/2010/main" val="3560181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DFS avoiding repeats</a:t>
            </a:r>
          </a:p>
        </p:txBody>
      </p:sp>
      <p:pic>
        <p:nvPicPr>
          <p:cNvPr id="4" name="Picture 3"/>
          <p:cNvPicPr>
            <a:picLocks noChangeAspect="1"/>
          </p:cNvPicPr>
          <p:nvPr/>
        </p:nvPicPr>
        <p:blipFill>
          <a:blip r:embed="rId3"/>
          <a:stretch>
            <a:fillRect/>
          </a:stretch>
        </p:blipFill>
        <p:spPr>
          <a:xfrm>
            <a:off x="939800" y="1905000"/>
            <a:ext cx="6832600" cy="4025900"/>
          </a:xfrm>
          <a:prstGeom prst="rect">
            <a:avLst/>
          </a:prstGeom>
        </p:spPr>
      </p:pic>
    </p:spTree>
    <p:extLst>
      <p:ext uri="{BB962C8B-B14F-4D97-AF65-F5344CB8AC3E}">
        <p14:creationId xmlns:p14="http://schemas.microsoft.com/office/powerpoint/2010/main" val="15315812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search problems</a:t>
            </a:r>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a:solidFill>
                  <a:srgbClr val="FF0000"/>
                </a:solidFill>
              </a:rPr>
              <a:t>What problems have you seen that could be posed as search problems?</a:t>
            </a:r>
          </a:p>
          <a:p>
            <a:pPr marL="0" indent="0">
              <a:buNone/>
            </a:pPr>
            <a:endParaRPr lang="en-US" dirty="0">
              <a:solidFill>
                <a:srgbClr val="FF0000"/>
              </a:solidFill>
            </a:endParaRPr>
          </a:p>
          <a:p>
            <a:pPr marL="0" indent="0">
              <a:buNone/>
            </a:pPr>
            <a:r>
              <a:rPr lang="en-US" dirty="0"/>
              <a:t>What is the state?</a:t>
            </a:r>
          </a:p>
          <a:p>
            <a:pPr marL="0" indent="0">
              <a:buNone/>
            </a:pPr>
            <a:endParaRPr lang="en-US" dirty="0"/>
          </a:p>
          <a:p>
            <a:pPr marL="0" indent="0">
              <a:buNone/>
            </a:pPr>
            <a:r>
              <a:rPr lang="en-US" dirty="0"/>
              <a:t>Start state</a:t>
            </a:r>
          </a:p>
          <a:p>
            <a:pPr marL="0" indent="0">
              <a:buNone/>
            </a:pPr>
            <a:endParaRPr lang="en-US" dirty="0"/>
          </a:p>
          <a:p>
            <a:pPr marL="0" indent="0">
              <a:buNone/>
            </a:pPr>
            <a:r>
              <a:rPr lang="en-US" dirty="0"/>
              <a:t>Goal state</a:t>
            </a:r>
          </a:p>
          <a:p>
            <a:pPr marL="0" indent="0">
              <a:buNone/>
            </a:pPr>
            <a:endParaRPr lang="en-US" dirty="0"/>
          </a:p>
          <a:p>
            <a:pPr marL="0" indent="0">
              <a:buNone/>
            </a:pPr>
            <a:r>
              <a:rPr lang="en-US" dirty="0"/>
              <a:t>State-space/transition between states</a:t>
            </a:r>
          </a:p>
        </p:txBody>
      </p:sp>
    </p:spTree>
    <p:extLst>
      <p:ext uri="{BB962C8B-B14F-4D97-AF65-F5344CB8AC3E}">
        <p14:creationId xmlns:p14="http://schemas.microsoft.com/office/powerpoint/2010/main" val="3306566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8-puzzle</a:t>
            </a:r>
          </a:p>
        </p:txBody>
      </p:sp>
      <p:pic>
        <p:nvPicPr>
          <p:cNvPr id="16388" name="Picture 4" descr="8"/>
          <p:cNvPicPr>
            <a:picLocks noChangeAspect="1" noChangeArrowheads="1"/>
          </p:cNvPicPr>
          <p:nvPr/>
        </p:nvPicPr>
        <p:blipFill>
          <a:blip r:embed="rId3"/>
          <a:srcRect/>
          <a:stretch>
            <a:fillRect/>
          </a:stretch>
        </p:blipFill>
        <p:spPr bwMode="auto">
          <a:xfrm>
            <a:off x="1600200" y="2057400"/>
            <a:ext cx="5695950" cy="2779713"/>
          </a:xfrm>
          <a:prstGeom prst="rect">
            <a:avLst/>
          </a:prstGeom>
          <a:noFill/>
        </p:spPr>
      </p:pic>
    </p:spTree>
    <p:extLst>
      <p:ext uri="{BB962C8B-B14F-4D97-AF65-F5344CB8AC3E}">
        <p14:creationId xmlns:p14="http://schemas.microsoft.com/office/powerpoint/2010/main" val="28527588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8-puzzle</a:t>
            </a:r>
          </a:p>
        </p:txBody>
      </p:sp>
      <p:sp>
        <p:nvSpPr>
          <p:cNvPr id="3" name="Content Placeholder 2"/>
          <p:cNvSpPr>
            <a:spLocks noGrp="1"/>
          </p:cNvSpPr>
          <p:nvPr>
            <p:ph sz="quarter" idx="1"/>
          </p:nvPr>
        </p:nvSpPr>
        <p:spPr/>
        <p:txBody>
          <a:bodyPr>
            <a:normAutofit/>
          </a:bodyPr>
          <a:lstStyle/>
          <a:p>
            <a:pPr marL="0" indent="0">
              <a:buNone/>
            </a:pPr>
            <a:r>
              <a:rPr lang="en-US" sz="3600" dirty="0"/>
              <a:t>goal</a:t>
            </a:r>
          </a:p>
          <a:p>
            <a:pPr marL="0" indent="0">
              <a:buNone/>
            </a:pPr>
            <a:endParaRPr lang="en-US" sz="3600" dirty="0"/>
          </a:p>
          <a:p>
            <a:pPr marL="0" indent="0">
              <a:buNone/>
            </a:pPr>
            <a:r>
              <a:rPr lang="en-US" sz="3600" dirty="0">
                <a:solidFill>
                  <a:srgbClr val="FF0000"/>
                </a:solidFill>
              </a:rPr>
              <a:t>state representation?</a:t>
            </a:r>
          </a:p>
          <a:p>
            <a:pPr marL="0" indent="0">
              <a:buNone/>
            </a:pPr>
            <a:endParaRPr lang="en-US" sz="3600" dirty="0"/>
          </a:p>
          <a:p>
            <a:pPr marL="0" indent="0">
              <a:buNone/>
            </a:pPr>
            <a:r>
              <a:rPr lang="en-US" sz="3600" dirty="0">
                <a:solidFill>
                  <a:srgbClr val="FF0000"/>
                </a:solidFill>
              </a:rPr>
              <a:t>start state?</a:t>
            </a:r>
          </a:p>
          <a:p>
            <a:pPr marL="0" indent="0">
              <a:buNone/>
            </a:pPr>
            <a:endParaRPr lang="en-US" sz="3600" dirty="0">
              <a:solidFill>
                <a:srgbClr val="FF0000"/>
              </a:solidFill>
            </a:endParaRPr>
          </a:p>
          <a:p>
            <a:pPr marL="0" indent="0">
              <a:buNone/>
            </a:pPr>
            <a:r>
              <a:rPr lang="en-US" sz="3600" dirty="0">
                <a:solidFill>
                  <a:srgbClr val="FF0000"/>
                </a:solidFill>
              </a:rPr>
              <a:t>state-space/transitions?</a:t>
            </a:r>
          </a:p>
          <a:p>
            <a:pPr marL="0" indent="0">
              <a:buNone/>
            </a:pPr>
            <a:endParaRPr lang="en-US" sz="3600" dirty="0">
              <a:solidFill>
                <a:srgbClr val="FF0000"/>
              </a:solidFill>
            </a:endParaRPr>
          </a:p>
          <a:p>
            <a:pPr marL="0" indent="0">
              <a:buNone/>
            </a:pPr>
            <a:endParaRPr lang="en-US" sz="3600" dirty="0"/>
          </a:p>
        </p:txBody>
      </p:sp>
      <p:pic>
        <p:nvPicPr>
          <p:cNvPr id="4" name="Picture 10" descr="8"/>
          <p:cNvPicPr>
            <a:picLocks noChangeAspect="1" noChangeArrowheads="1"/>
          </p:cNvPicPr>
          <p:nvPr/>
        </p:nvPicPr>
        <p:blipFill>
          <a:blip r:embed="rId2"/>
          <a:srcRect l="51577"/>
          <a:stretch>
            <a:fillRect/>
          </a:stretch>
        </p:blipFill>
        <p:spPr bwMode="auto">
          <a:xfrm>
            <a:off x="6248400" y="1730375"/>
            <a:ext cx="1535113" cy="1546225"/>
          </a:xfrm>
          <a:prstGeom prst="rect">
            <a:avLst/>
          </a:prstGeom>
          <a:noFill/>
        </p:spPr>
      </p:pic>
    </p:spTree>
    <p:extLst>
      <p:ext uri="{BB962C8B-B14F-4D97-AF65-F5344CB8AC3E}">
        <p14:creationId xmlns:p14="http://schemas.microsoft.com/office/powerpoint/2010/main" val="2226704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t>8-puzzle</a:t>
            </a:r>
          </a:p>
        </p:txBody>
      </p:sp>
      <p:sp>
        <p:nvSpPr>
          <p:cNvPr id="45064" name="Rectangle 8"/>
          <p:cNvSpPr>
            <a:spLocks noGrp="1" noChangeArrowheads="1"/>
          </p:cNvSpPr>
          <p:nvPr>
            <p:ph type="body" idx="1"/>
          </p:nvPr>
        </p:nvSpPr>
        <p:spPr>
          <a:xfrm>
            <a:off x="381000" y="1654175"/>
            <a:ext cx="7772400" cy="4114800"/>
          </a:xfrm>
          <a:noFill/>
          <a:ln/>
        </p:spPr>
        <p:txBody>
          <a:bodyPr>
            <a:normAutofit/>
          </a:bodyPr>
          <a:lstStyle/>
          <a:p>
            <a:pPr marL="0" indent="0">
              <a:buNone/>
            </a:pPr>
            <a:r>
              <a:rPr lang="en-US" b="1" dirty="0"/>
              <a:t>state:</a:t>
            </a:r>
            <a:r>
              <a:rPr lang="en-US" dirty="0"/>
              <a:t>  </a:t>
            </a:r>
          </a:p>
          <a:p>
            <a:pPr marL="617220" lvl="1" indent="-342900"/>
            <a:r>
              <a:rPr lang="en-US" dirty="0"/>
              <a:t>all 3 </a:t>
            </a:r>
            <a:r>
              <a:rPr lang="en-US" dirty="0" err="1"/>
              <a:t>x</a:t>
            </a:r>
            <a:r>
              <a:rPr lang="en-US" dirty="0"/>
              <a:t> 3 configurations of the tiles on the board </a:t>
            </a:r>
            <a:endParaRPr lang="en-US" b="1" dirty="0"/>
          </a:p>
          <a:p>
            <a:pPr marL="0" indent="0">
              <a:buNone/>
            </a:pPr>
            <a:endParaRPr lang="en-US" b="1" dirty="0"/>
          </a:p>
          <a:p>
            <a:pPr marL="0" indent="0">
              <a:buNone/>
            </a:pPr>
            <a:r>
              <a:rPr lang="en-US" b="1" dirty="0"/>
              <a:t>transitions between states:</a:t>
            </a:r>
            <a:r>
              <a:rPr lang="en-US" dirty="0"/>
              <a:t> </a:t>
            </a:r>
          </a:p>
          <a:p>
            <a:pPr marL="617220" lvl="1" indent="-342900"/>
            <a:r>
              <a:rPr lang="en-US" dirty="0"/>
              <a:t>Move Blank Square Left, Right, Up or Down. </a:t>
            </a:r>
          </a:p>
          <a:p>
            <a:pPr marL="617220" lvl="1" indent="-342900"/>
            <a:r>
              <a:rPr lang="en-US" dirty="0"/>
              <a:t>This is a more efficient encoding than moving each of the 8 distinct tiles</a:t>
            </a:r>
            <a:endParaRPr lang="en-US" b="1" dirty="0"/>
          </a:p>
        </p:txBody>
      </p:sp>
      <p:pic>
        <p:nvPicPr>
          <p:cNvPr id="45066" name="Picture 10" descr="8"/>
          <p:cNvPicPr>
            <a:picLocks noChangeAspect="1" noChangeArrowheads="1"/>
          </p:cNvPicPr>
          <p:nvPr/>
        </p:nvPicPr>
        <p:blipFill>
          <a:blip r:embed="rId3"/>
          <a:srcRect/>
          <a:stretch>
            <a:fillRect/>
          </a:stretch>
        </p:blipFill>
        <p:spPr bwMode="auto">
          <a:xfrm>
            <a:off x="5211762" y="5083175"/>
            <a:ext cx="3170238" cy="1546225"/>
          </a:xfrm>
          <a:prstGeom prst="rect">
            <a:avLst/>
          </a:prstGeom>
          <a:noFill/>
        </p:spPr>
      </p:pic>
    </p:spTree>
    <p:extLst>
      <p:ext uri="{BB962C8B-B14F-4D97-AF65-F5344CB8AC3E}">
        <p14:creationId xmlns:p14="http://schemas.microsoft.com/office/powerpoint/2010/main" val="14235615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33400"/>
            <a:ext cx="7156450" cy="5481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2599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76200"/>
            <a:ext cx="7772400" cy="1143000"/>
          </a:xfrm>
        </p:spPr>
        <p:txBody>
          <a:bodyPr/>
          <a:lstStyle/>
          <a:p>
            <a:r>
              <a:rPr lang="en-US" dirty="0" err="1"/>
              <a:t>Cryptarithmetic</a:t>
            </a:r>
            <a:endParaRPr lang="en-US" dirty="0"/>
          </a:p>
        </p:txBody>
      </p:sp>
      <p:sp>
        <p:nvSpPr>
          <p:cNvPr id="18435" name="Rectangle 3"/>
          <p:cNvSpPr>
            <a:spLocks noGrp="1" noChangeArrowheads="1"/>
          </p:cNvSpPr>
          <p:nvPr>
            <p:ph type="body" idx="1"/>
          </p:nvPr>
        </p:nvSpPr>
        <p:spPr>
          <a:xfrm>
            <a:off x="685800" y="1752600"/>
            <a:ext cx="7772400" cy="4876800"/>
          </a:xfrm>
        </p:spPr>
        <p:txBody>
          <a:bodyPr/>
          <a:lstStyle/>
          <a:p>
            <a:pPr marL="0" indent="0">
              <a:buNone/>
            </a:pPr>
            <a:r>
              <a:rPr lang="en-US" dirty="0"/>
              <a:t>Find an assignment of digits (0, ..., 9) to letters so that a given arithmetic expression is true.  examples: </a:t>
            </a:r>
            <a:br>
              <a:rPr lang="en-US" dirty="0"/>
            </a:br>
            <a:br>
              <a:rPr lang="en-US" dirty="0"/>
            </a:br>
            <a:r>
              <a:rPr lang="en-US" dirty="0"/>
              <a:t>       SEND + MORE = MONEY </a:t>
            </a:r>
          </a:p>
          <a:p>
            <a:pPr marL="0" indent="0">
              <a:buNone/>
            </a:pPr>
            <a:endParaRPr lang="en-US" dirty="0"/>
          </a:p>
          <a:p>
            <a:pPr lvl="2">
              <a:buFontTx/>
              <a:buNone/>
            </a:pPr>
            <a:r>
              <a:rPr lang="en-US" sz="1600" dirty="0">
                <a:latin typeface="Courier" charset="0"/>
              </a:rPr>
              <a:t> </a:t>
            </a:r>
            <a:r>
              <a:rPr lang="en-US" sz="1600" b="1" dirty="0">
                <a:latin typeface="Courier" charset="0"/>
              </a:rPr>
              <a:t>FORTY     Solution:  29786    </a:t>
            </a:r>
          </a:p>
          <a:p>
            <a:pPr lvl="2">
              <a:buFontTx/>
              <a:buNone/>
            </a:pPr>
            <a:r>
              <a:rPr lang="en-US" sz="1600" b="1" dirty="0">
                <a:latin typeface="Courier" charset="0"/>
              </a:rPr>
              <a:t>+  TEN                  850</a:t>
            </a:r>
          </a:p>
          <a:p>
            <a:pPr lvl="2">
              <a:buFontTx/>
              <a:buNone/>
            </a:pPr>
            <a:r>
              <a:rPr lang="en-US" sz="1600" b="1" dirty="0">
                <a:latin typeface="Courier" charset="0"/>
              </a:rPr>
              <a:t>+  TEN                  850</a:t>
            </a:r>
          </a:p>
          <a:p>
            <a:pPr lvl="2">
              <a:buFontTx/>
              <a:buNone/>
            </a:pPr>
            <a:r>
              <a:rPr lang="en-US" sz="1600" b="1" dirty="0">
                <a:latin typeface="Courier" charset="0"/>
              </a:rPr>
              <a:t> -----                -----</a:t>
            </a:r>
          </a:p>
          <a:p>
            <a:pPr lvl="2">
              <a:buFontTx/>
              <a:buNone/>
            </a:pPr>
            <a:r>
              <a:rPr lang="en-US" sz="1600" b="1" dirty="0">
                <a:latin typeface="Courier" charset="0"/>
              </a:rPr>
              <a:t> SIXTY                31486</a:t>
            </a:r>
          </a:p>
          <a:p>
            <a:pPr lvl="2">
              <a:buFontTx/>
              <a:buNone/>
            </a:pPr>
            <a:r>
              <a:rPr lang="en-US" sz="1600" b="1" dirty="0">
                <a:latin typeface="Courier" charset="0"/>
              </a:rPr>
              <a:t>F=2, O=9, R=7, etc.</a:t>
            </a:r>
            <a:endParaRPr lang="en-US" b="1" dirty="0"/>
          </a:p>
          <a:p>
            <a:pPr>
              <a:buFontTx/>
              <a:buNone/>
            </a:pPr>
            <a:endParaRPr lang="en-US" dirty="0"/>
          </a:p>
        </p:txBody>
      </p:sp>
      <p:sp>
        <p:nvSpPr>
          <p:cNvPr id="2" name="Rectangle 1"/>
          <p:cNvSpPr/>
          <p:nvPr/>
        </p:nvSpPr>
        <p:spPr>
          <a:xfrm>
            <a:off x="2514600" y="4267200"/>
            <a:ext cx="36576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392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sp>
        <p:nvSpPr>
          <p:cNvPr id="144387" name="Rectangle 3"/>
          <p:cNvSpPr>
            <a:spLocks noGrp="1" noChangeArrowheads="1"/>
          </p:cNvSpPr>
          <p:nvPr>
            <p:ph type="body" idx="1"/>
          </p:nvPr>
        </p:nvSpPr>
        <p:spPr>
          <a:xfrm>
            <a:off x="228600" y="1524000"/>
            <a:ext cx="8534400" cy="2057400"/>
          </a:xfrm>
        </p:spPr>
        <p:txBody>
          <a:bodyPr>
            <a:normAutofit/>
          </a:bodyPr>
          <a:lstStyle/>
          <a:p>
            <a:pPr marL="0" indent="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sp>
        <p:nvSpPr>
          <p:cNvPr id="17" name="TextBox 16"/>
          <p:cNvSpPr txBox="1"/>
          <p:nvPr/>
        </p:nvSpPr>
        <p:spPr>
          <a:xfrm>
            <a:off x="1023546" y="4114800"/>
            <a:ext cx="6493207" cy="954107"/>
          </a:xfrm>
          <a:prstGeom prst="rect">
            <a:avLst/>
          </a:prstGeom>
          <a:noFill/>
        </p:spPr>
        <p:txBody>
          <a:bodyPr wrap="square" rtlCol="0">
            <a:spAutoFit/>
          </a:bodyPr>
          <a:lstStyle/>
          <a:p>
            <a:r>
              <a:rPr lang="en-US" sz="2800" dirty="0">
                <a:solidFill>
                  <a:srgbClr val="FF0000"/>
                </a:solidFill>
              </a:rPr>
              <a:t>What is the “state” of this problem (it should capture all possible valid configurations)?</a:t>
            </a:r>
          </a:p>
        </p:txBody>
      </p:sp>
    </p:spTree>
    <p:extLst>
      <p:ext uri="{BB962C8B-B14F-4D97-AF65-F5344CB8AC3E}">
        <p14:creationId xmlns:p14="http://schemas.microsoft.com/office/powerpoint/2010/main" val="36868477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685800" y="-152400"/>
            <a:ext cx="7772400" cy="1143000"/>
          </a:xfrm>
        </p:spPr>
        <p:txBody>
          <a:bodyPr/>
          <a:lstStyle/>
          <a:p>
            <a:r>
              <a:rPr lang="en-US" dirty="0"/>
              <a:t>Remove 5 Sticks</a:t>
            </a:r>
          </a:p>
        </p:txBody>
      </p:sp>
      <p:sp>
        <p:nvSpPr>
          <p:cNvPr id="150531" name="Rectangle 3"/>
          <p:cNvSpPr>
            <a:spLocks noGrp="1" noChangeArrowheads="1"/>
          </p:cNvSpPr>
          <p:nvPr>
            <p:ph type="body" idx="1"/>
          </p:nvPr>
        </p:nvSpPr>
        <p:spPr>
          <a:xfrm>
            <a:off x="609600" y="2568575"/>
            <a:ext cx="4343400" cy="2308225"/>
          </a:xfrm>
        </p:spPr>
        <p:txBody>
          <a:bodyPr>
            <a:normAutofit lnSpcReduction="10000"/>
          </a:bodyPr>
          <a:lstStyle/>
          <a:p>
            <a:pPr>
              <a:lnSpc>
                <a:spcPct val="90000"/>
              </a:lnSpc>
              <a:buFontTx/>
              <a:buNone/>
            </a:pPr>
            <a:r>
              <a:rPr lang="en-US" dirty="0"/>
              <a:t>	Given the following configuration of sticks, remove exactly 5 sticks in such a way that the remaining configuration forms exactly 3 squares. </a:t>
            </a:r>
          </a:p>
        </p:txBody>
      </p:sp>
      <p:sp>
        <p:nvSpPr>
          <p:cNvPr id="150532" name="Line 4"/>
          <p:cNvSpPr>
            <a:spLocks noChangeShapeType="1"/>
          </p:cNvSpPr>
          <p:nvPr/>
        </p:nvSpPr>
        <p:spPr bwMode="auto">
          <a:xfrm>
            <a:off x="5867400" y="2057400"/>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3" name="Line 5"/>
          <p:cNvSpPr>
            <a:spLocks noChangeShapeType="1"/>
          </p:cNvSpPr>
          <p:nvPr/>
        </p:nvSpPr>
        <p:spPr bwMode="auto">
          <a:xfrm>
            <a:off x="6875463" y="2057400"/>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4" name="Line 6"/>
          <p:cNvSpPr>
            <a:spLocks noChangeShapeType="1"/>
          </p:cNvSpPr>
          <p:nvPr/>
        </p:nvSpPr>
        <p:spPr bwMode="auto">
          <a:xfrm rot="5400000">
            <a:off x="5488781" y="2688432"/>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5" name="Line 7"/>
          <p:cNvSpPr>
            <a:spLocks noChangeShapeType="1"/>
          </p:cNvSpPr>
          <p:nvPr/>
        </p:nvSpPr>
        <p:spPr bwMode="auto">
          <a:xfrm rot="5400000">
            <a:off x="7254081" y="2688432"/>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6" name="Line 8"/>
          <p:cNvSpPr>
            <a:spLocks noChangeShapeType="1"/>
          </p:cNvSpPr>
          <p:nvPr/>
        </p:nvSpPr>
        <p:spPr bwMode="auto">
          <a:xfrm rot="5400000">
            <a:off x="6371431" y="2688432"/>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7" name="Line 9"/>
          <p:cNvSpPr>
            <a:spLocks noChangeShapeType="1"/>
          </p:cNvSpPr>
          <p:nvPr/>
        </p:nvSpPr>
        <p:spPr bwMode="auto">
          <a:xfrm>
            <a:off x="5867400" y="5715000"/>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8" name="Line 10"/>
          <p:cNvSpPr>
            <a:spLocks noChangeShapeType="1"/>
          </p:cNvSpPr>
          <p:nvPr/>
        </p:nvSpPr>
        <p:spPr bwMode="auto">
          <a:xfrm>
            <a:off x="6875463" y="5715000"/>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39" name="Line 11"/>
          <p:cNvSpPr>
            <a:spLocks noChangeShapeType="1"/>
          </p:cNvSpPr>
          <p:nvPr/>
        </p:nvSpPr>
        <p:spPr bwMode="auto">
          <a:xfrm>
            <a:off x="5867400" y="4454525"/>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0" name="Line 12"/>
          <p:cNvSpPr>
            <a:spLocks noChangeShapeType="1"/>
          </p:cNvSpPr>
          <p:nvPr/>
        </p:nvSpPr>
        <p:spPr bwMode="auto">
          <a:xfrm>
            <a:off x="6875463" y="4454525"/>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1" name="Line 13"/>
          <p:cNvSpPr>
            <a:spLocks noChangeShapeType="1"/>
          </p:cNvSpPr>
          <p:nvPr/>
        </p:nvSpPr>
        <p:spPr bwMode="auto">
          <a:xfrm>
            <a:off x="5867400" y="3192463"/>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2" name="Line 14"/>
          <p:cNvSpPr>
            <a:spLocks noChangeShapeType="1"/>
          </p:cNvSpPr>
          <p:nvPr/>
        </p:nvSpPr>
        <p:spPr bwMode="auto">
          <a:xfrm>
            <a:off x="6875463" y="3192463"/>
            <a:ext cx="757237"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3" name="Line 15"/>
          <p:cNvSpPr>
            <a:spLocks noChangeShapeType="1"/>
          </p:cNvSpPr>
          <p:nvPr/>
        </p:nvSpPr>
        <p:spPr bwMode="auto">
          <a:xfrm rot="5400000">
            <a:off x="5488781" y="5083969"/>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4" name="Line 16"/>
          <p:cNvSpPr>
            <a:spLocks noChangeShapeType="1"/>
          </p:cNvSpPr>
          <p:nvPr/>
        </p:nvSpPr>
        <p:spPr bwMode="auto">
          <a:xfrm rot="5400000">
            <a:off x="7254081" y="5083969"/>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5" name="Line 17"/>
          <p:cNvSpPr>
            <a:spLocks noChangeShapeType="1"/>
          </p:cNvSpPr>
          <p:nvPr/>
        </p:nvSpPr>
        <p:spPr bwMode="auto">
          <a:xfrm rot="5400000">
            <a:off x="6371431" y="5083969"/>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6" name="Line 18"/>
          <p:cNvSpPr>
            <a:spLocks noChangeShapeType="1"/>
          </p:cNvSpPr>
          <p:nvPr/>
        </p:nvSpPr>
        <p:spPr bwMode="auto">
          <a:xfrm rot="5400000">
            <a:off x="5488781" y="3823494"/>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7" name="Line 19"/>
          <p:cNvSpPr>
            <a:spLocks noChangeShapeType="1"/>
          </p:cNvSpPr>
          <p:nvPr/>
        </p:nvSpPr>
        <p:spPr bwMode="auto">
          <a:xfrm rot="5400000">
            <a:off x="7254081" y="3823494"/>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50548" name="Line 20"/>
          <p:cNvSpPr>
            <a:spLocks noChangeShapeType="1"/>
          </p:cNvSpPr>
          <p:nvPr/>
        </p:nvSpPr>
        <p:spPr bwMode="auto">
          <a:xfrm rot="5400000">
            <a:off x="6371431" y="3823494"/>
            <a:ext cx="75723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Tree>
    <p:extLst>
      <p:ext uri="{BB962C8B-B14F-4D97-AF65-F5344CB8AC3E}">
        <p14:creationId xmlns:p14="http://schemas.microsoft.com/office/powerpoint/2010/main" val="166895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xit" presetSubtype="0" fill="hold" grpId="0" nodeType="clickEffect">
                                  <p:stCondLst>
                                    <p:cond delay="0"/>
                                  </p:stCondLst>
                                  <p:childTnLst>
                                    <p:animEffect transition="out" filter="fade">
                                      <p:cBhvr>
                                        <p:cTn id="6" dur="1000"/>
                                        <p:tgtEl>
                                          <p:spTgt spid="150532"/>
                                        </p:tgtEl>
                                      </p:cBhvr>
                                    </p:animEffect>
                                    <p:anim calcmode="lin" valueType="num">
                                      <p:cBhvr>
                                        <p:cTn id="7" dur="1000"/>
                                        <p:tgtEl>
                                          <p:spTgt spid="150532"/>
                                        </p:tgtEl>
                                        <p:attrNameLst>
                                          <p:attrName>ppt_x</p:attrName>
                                        </p:attrNameLst>
                                      </p:cBhvr>
                                      <p:tavLst>
                                        <p:tav tm="0">
                                          <p:val>
                                            <p:strVal val="ppt_x"/>
                                          </p:val>
                                        </p:tav>
                                        <p:tav tm="100000">
                                          <p:val>
                                            <p:strVal val="ppt_x"/>
                                          </p:val>
                                        </p:tav>
                                      </p:tavLst>
                                    </p:anim>
                                    <p:anim calcmode="lin" valueType="num">
                                      <p:cBhvr>
                                        <p:cTn id="8" dur="100" decel="100000"/>
                                        <p:tgtEl>
                                          <p:spTgt spid="150532"/>
                                        </p:tgtEl>
                                        <p:attrNameLst>
                                          <p:attrName>ppt_y</p:attrName>
                                        </p:attrNameLst>
                                      </p:cBhvr>
                                      <p:tavLst>
                                        <p:tav tm="0">
                                          <p:val>
                                            <p:strVal val="ppt_y"/>
                                          </p:val>
                                        </p:tav>
                                        <p:tav tm="100000">
                                          <p:val>
                                            <p:strVal val="ppt_y-.03"/>
                                          </p:val>
                                        </p:tav>
                                      </p:tavLst>
                                    </p:anim>
                                    <p:anim calcmode="lin" valueType="num">
                                      <p:cBhvr>
                                        <p:cTn id="9" dur="900" accel="100000">
                                          <p:stCondLst>
                                            <p:cond delay="100"/>
                                          </p:stCondLst>
                                        </p:cTn>
                                        <p:tgtEl>
                                          <p:spTgt spid="150532"/>
                                        </p:tgtEl>
                                        <p:attrNameLst>
                                          <p:attrName>ppt_y</p:attrName>
                                        </p:attrNameLst>
                                      </p:cBhvr>
                                      <p:tavLst>
                                        <p:tav tm="0">
                                          <p:val>
                                            <p:strVal val="ppt_y"/>
                                          </p:val>
                                        </p:tav>
                                        <p:tav tm="100000">
                                          <p:val>
                                            <p:strVal val="ppt_y+1"/>
                                          </p:val>
                                        </p:tav>
                                      </p:tavLst>
                                    </p:anim>
                                    <p:set>
                                      <p:cBhvr>
                                        <p:cTn id="10" dur="1" fill="hold">
                                          <p:stCondLst>
                                            <p:cond delay="999"/>
                                          </p:stCondLst>
                                        </p:cTn>
                                        <p:tgtEl>
                                          <p:spTgt spid="150532"/>
                                        </p:tgtEl>
                                        <p:attrNameLst>
                                          <p:attrName>style.visibility</p:attrName>
                                        </p:attrNameLst>
                                      </p:cBhvr>
                                      <p:to>
                                        <p:strVal val="hidden"/>
                                      </p:to>
                                    </p:set>
                                  </p:childTnLst>
                                </p:cTn>
                              </p:par>
                              <p:par>
                                <p:cTn id="11" presetID="37" presetClass="exit" presetSubtype="0" fill="hold" grpId="0" nodeType="withEffect">
                                  <p:stCondLst>
                                    <p:cond delay="0"/>
                                  </p:stCondLst>
                                  <p:childTnLst>
                                    <p:animEffect transition="out" filter="fade">
                                      <p:cBhvr>
                                        <p:cTn id="12" dur="1000"/>
                                        <p:tgtEl>
                                          <p:spTgt spid="150534"/>
                                        </p:tgtEl>
                                      </p:cBhvr>
                                    </p:animEffect>
                                    <p:anim calcmode="lin" valueType="num">
                                      <p:cBhvr>
                                        <p:cTn id="13" dur="1000"/>
                                        <p:tgtEl>
                                          <p:spTgt spid="150534"/>
                                        </p:tgtEl>
                                        <p:attrNameLst>
                                          <p:attrName>ppt_x</p:attrName>
                                        </p:attrNameLst>
                                      </p:cBhvr>
                                      <p:tavLst>
                                        <p:tav tm="0">
                                          <p:val>
                                            <p:strVal val="ppt_x"/>
                                          </p:val>
                                        </p:tav>
                                        <p:tav tm="100000">
                                          <p:val>
                                            <p:strVal val="ppt_x"/>
                                          </p:val>
                                        </p:tav>
                                      </p:tavLst>
                                    </p:anim>
                                    <p:anim calcmode="lin" valueType="num">
                                      <p:cBhvr>
                                        <p:cTn id="14" dur="100" decel="100000"/>
                                        <p:tgtEl>
                                          <p:spTgt spid="150534"/>
                                        </p:tgtEl>
                                        <p:attrNameLst>
                                          <p:attrName>ppt_y</p:attrName>
                                        </p:attrNameLst>
                                      </p:cBhvr>
                                      <p:tavLst>
                                        <p:tav tm="0">
                                          <p:val>
                                            <p:strVal val="ppt_y"/>
                                          </p:val>
                                        </p:tav>
                                        <p:tav tm="100000">
                                          <p:val>
                                            <p:strVal val="ppt_y-.03"/>
                                          </p:val>
                                        </p:tav>
                                      </p:tavLst>
                                    </p:anim>
                                    <p:anim calcmode="lin" valueType="num">
                                      <p:cBhvr>
                                        <p:cTn id="15" dur="900" accel="100000">
                                          <p:stCondLst>
                                            <p:cond delay="100"/>
                                          </p:stCondLst>
                                        </p:cTn>
                                        <p:tgtEl>
                                          <p:spTgt spid="150534"/>
                                        </p:tgtEl>
                                        <p:attrNameLst>
                                          <p:attrName>ppt_y</p:attrName>
                                        </p:attrNameLst>
                                      </p:cBhvr>
                                      <p:tavLst>
                                        <p:tav tm="0">
                                          <p:val>
                                            <p:strVal val="ppt_y"/>
                                          </p:val>
                                        </p:tav>
                                        <p:tav tm="100000">
                                          <p:val>
                                            <p:strVal val="ppt_y+1"/>
                                          </p:val>
                                        </p:tav>
                                      </p:tavLst>
                                    </p:anim>
                                    <p:set>
                                      <p:cBhvr>
                                        <p:cTn id="16" dur="1" fill="hold">
                                          <p:stCondLst>
                                            <p:cond delay="999"/>
                                          </p:stCondLst>
                                        </p:cTn>
                                        <p:tgtEl>
                                          <p:spTgt spid="150534"/>
                                        </p:tgtEl>
                                        <p:attrNameLst>
                                          <p:attrName>style.visibility</p:attrName>
                                        </p:attrNameLst>
                                      </p:cBhvr>
                                      <p:to>
                                        <p:strVal val="hidden"/>
                                      </p:to>
                                    </p:set>
                                  </p:childTnLst>
                                </p:cTn>
                              </p:par>
                              <p:par>
                                <p:cTn id="17" presetID="37" presetClass="exit" presetSubtype="0" fill="hold" grpId="0" nodeType="withEffect">
                                  <p:stCondLst>
                                    <p:cond delay="0"/>
                                  </p:stCondLst>
                                  <p:childTnLst>
                                    <p:animEffect transition="out" filter="fade">
                                      <p:cBhvr>
                                        <p:cTn id="18" dur="1000"/>
                                        <p:tgtEl>
                                          <p:spTgt spid="150547"/>
                                        </p:tgtEl>
                                      </p:cBhvr>
                                    </p:animEffect>
                                    <p:anim calcmode="lin" valueType="num">
                                      <p:cBhvr>
                                        <p:cTn id="19" dur="1000"/>
                                        <p:tgtEl>
                                          <p:spTgt spid="150547"/>
                                        </p:tgtEl>
                                        <p:attrNameLst>
                                          <p:attrName>ppt_x</p:attrName>
                                        </p:attrNameLst>
                                      </p:cBhvr>
                                      <p:tavLst>
                                        <p:tav tm="0">
                                          <p:val>
                                            <p:strVal val="ppt_x"/>
                                          </p:val>
                                        </p:tav>
                                        <p:tav tm="100000">
                                          <p:val>
                                            <p:strVal val="ppt_x"/>
                                          </p:val>
                                        </p:tav>
                                      </p:tavLst>
                                    </p:anim>
                                    <p:anim calcmode="lin" valueType="num">
                                      <p:cBhvr>
                                        <p:cTn id="20" dur="100" decel="100000"/>
                                        <p:tgtEl>
                                          <p:spTgt spid="150547"/>
                                        </p:tgtEl>
                                        <p:attrNameLst>
                                          <p:attrName>ppt_y</p:attrName>
                                        </p:attrNameLst>
                                      </p:cBhvr>
                                      <p:tavLst>
                                        <p:tav tm="0">
                                          <p:val>
                                            <p:strVal val="ppt_y"/>
                                          </p:val>
                                        </p:tav>
                                        <p:tav tm="100000">
                                          <p:val>
                                            <p:strVal val="ppt_y-.03"/>
                                          </p:val>
                                        </p:tav>
                                      </p:tavLst>
                                    </p:anim>
                                    <p:anim calcmode="lin" valueType="num">
                                      <p:cBhvr>
                                        <p:cTn id="21" dur="900" accel="100000">
                                          <p:stCondLst>
                                            <p:cond delay="100"/>
                                          </p:stCondLst>
                                        </p:cTn>
                                        <p:tgtEl>
                                          <p:spTgt spid="150547"/>
                                        </p:tgtEl>
                                        <p:attrNameLst>
                                          <p:attrName>ppt_y</p:attrName>
                                        </p:attrNameLst>
                                      </p:cBhvr>
                                      <p:tavLst>
                                        <p:tav tm="0">
                                          <p:val>
                                            <p:strVal val="ppt_y"/>
                                          </p:val>
                                        </p:tav>
                                        <p:tav tm="100000">
                                          <p:val>
                                            <p:strVal val="ppt_y+1"/>
                                          </p:val>
                                        </p:tav>
                                      </p:tavLst>
                                    </p:anim>
                                    <p:set>
                                      <p:cBhvr>
                                        <p:cTn id="22" dur="1" fill="hold">
                                          <p:stCondLst>
                                            <p:cond delay="999"/>
                                          </p:stCondLst>
                                        </p:cTn>
                                        <p:tgtEl>
                                          <p:spTgt spid="150547"/>
                                        </p:tgtEl>
                                        <p:attrNameLst>
                                          <p:attrName>style.visibility</p:attrName>
                                        </p:attrNameLst>
                                      </p:cBhvr>
                                      <p:to>
                                        <p:strVal val="hidden"/>
                                      </p:to>
                                    </p:set>
                                  </p:childTnLst>
                                </p:cTn>
                              </p:par>
                              <p:par>
                                <p:cTn id="23" presetID="37" presetClass="exit" presetSubtype="0" fill="hold" grpId="0" nodeType="withEffect">
                                  <p:stCondLst>
                                    <p:cond delay="0"/>
                                  </p:stCondLst>
                                  <p:childTnLst>
                                    <p:animEffect transition="out" filter="fade">
                                      <p:cBhvr>
                                        <p:cTn id="24" dur="1000"/>
                                        <p:tgtEl>
                                          <p:spTgt spid="150543"/>
                                        </p:tgtEl>
                                      </p:cBhvr>
                                    </p:animEffect>
                                    <p:anim calcmode="lin" valueType="num">
                                      <p:cBhvr>
                                        <p:cTn id="25" dur="1000"/>
                                        <p:tgtEl>
                                          <p:spTgt spid="150543"/>
                                        </p:tgtEl>
                                        <p:attrNameLst>
                                          <p:attrName>ppt_x</p:attrName>
                                        </p:attrNameLst>
                                      </p:cBhvr>
                                      <p:tavLst>
                                        <p:tav tm="0">
                                          <p:val>
                                            <p:strVal val="ppt_x"/>
                                          </p:val>
                                        </p:tav>
                                        <p:tav tm="100000">
                                          <p:val>
                                            <p:strVal val="ppt_x"/>
                                          </p:val>
                                        </p:tav>
                                      </p:tavLst>
                                    </p:anim>
                                    <p:anim calcmode="lin" valueType="num">
                                      <p:cBhvr>
                                        <p:cTn id="26" dur="100" decel="100000"/>
                                        <p:tgtEl>
                                          <p:spTgt spid="150543"/>
                                        </p:tgtEl>
                                        <p:attrNameLst>
                                          <p:attrName>ppt_y</p:attrName>
                                        </p:attrNameLst>
                                      </p:cBhvr>
                                      <p:tavLst>
                                        <p:tav tm="0">
                                          <p:val>
                                            <p:strVal val="ppt_y"/>
                                          </p:val>
                                        </p:tav>
                                        <p:tav tm="100000">
                                          <p:val>
                                            <p:strVal val="ppt_y-.03"/>
                                          </p:val>
                                        </p:tav>
                                      </p:tavLst>
                                    </p:anim>
                                    <p:anim calcmode="lin" valueType="num">
                                      <p:cBhvr>
                                        <p:cTn id="27" dur="900" accel="100000">
                                          <p:stCondLst>
                                            <p:cond delay="100"/>
                                          </p:stCondLst>
                                        </p:cTn>
                                        <p:tgtEl>
                                          <p:spTgt spid="150543"/>
                                        </p:tgtEl>
                                        <p:attrNameLst>
                                          <p:attrName>ppt_y</p:attrName>
                                        </p:attrNameLst>
                                      </p:cBhvr>
                                      <p:tavLst>
                                        <p:tav tm="0">
                                          <p:val>
                                            <p:strVal val="ppt_y"/>
                                          </p:val>
                                        </p:tav>
                                        <p:tav tm="100000">
                                          <p:val>
                                            <p:strVal val="ppt_y+1"/>
                                          </p:val>
                                        </p:tav>
                                      </p:tavLst>
                                    </p:anim>
                                    <p:set>
                                      <p:cBhvr>
                                        <p:cTn id="28" dur="1" fill="hold">
                                          <p:stCondLst>
                                            <p:cond delay="999"/>
                                          </p:stCondLst>
                                        </p:cTn>
                                        <p:tgtEl>
                                          <p:spTgt spid="150543"/>
                                        </p:tgtEl>
                                        <p:attrNameLst>
                                          <p:attrName>style.visibility</p:attrName>
                                        </p:attrNameLst>
                                      </p:cBhvr>
                                      <p:to>
                                        <p:strVal val="hidden"/>
                                      </p:to>
                                    </p:set>
                                  </p:childTnLst>
                                </p:cTn>
                              </p:par>
                              <p:par>
                                <p:cTn id="29" presetID="37" presetClass="exit" presetSubtype="0" fill="hold" grpId="0" nodeType="withEffect">
                                  <p:stCondLst>
                                    <p:cond delay="0"/>
                                  </p:stCondLst>
                                  <p:childTnLst>
                                    <p:animEffect transition="out" filter="fade">
                                      <p:cBhvr>
                                        <p:cTn id="30" dur="1000"/>
                                        <p:tgtEl>
                                          <p:spTgt spid="150537"/>
                                        </p:tgtEl>
                                      </p:cBhvr>
                                    </p:animEffect>
                                    <p:anim calcmode="lin" valueType="num">
                                      <p:cBhvr>
                                        <p:cTn id="31" dur="1000"/>
                                        <p:tgtEl>
                                          <p:spTgt spid="150537"/>
                                        </p:tgtEl>
                                        <p:attrNameLst>
                                          <p:attrName>ppt_x</p:attrName>
                                        </p:attrNameLst>
                                      </p:cBhvr>
                                      <p:tavLst>
                                        <p:tav tm="0">
                                          <p:val>
                                            <p:strVal val="ppt_x"/>
                                          </p:val>
                                        </p:tav>
                                        <p:tav tm="100000">
                                          <p:val>
                                            <p:strVal val="ppt_x"/>
                                          </p:val>
                                        </p:tav>
                                      </p:tavLst>
                                    </p:anim>
                                    <p:anim calcmode="lin" valueType="num">
                                      <p:cBhvr>
                                        <p:cTn id="32" dur="100" decel="100000"/>
                                        <p:tgtEl>
                                          <p:spTgt spid="150537"/>
                                        </p:tgtEl>
                                        <p:attrNameLst>
                                          <p:attrName>ppt_y</p:attrName>
                                        </p:attrNameLst>
                                      </p:cBhvr>
                                      <p:tavLst>
                                        <p:tav tm="0">
                                          <p:val>
                                            <p:strVal val="ppt_y"/>
                                          </p:val>
                                        </p:tav>
                                        <p:tav tm="100000">
                                          <p:val>
                                            <p:strVal val="ppt_y-.03"/>
                                          </p:val>
                                        </p:tav>
                                      </p:tavLst>
                                    </p:anim>
                                    <p:anim calcmode="lin" valueType="num">
                                      <p:cBhvr>
                                        <p:cTn id="33" dur="900" accel="100000">
                                          <p:stCondLst>
                                            <p:cond delay="100"/>
                                          </p:stCondLst>
                                        </p:cTn>
                                        <p:tgtEl>
                                          <p:spTgt spid="150537"/>
                                        </p:tgtEl>
                                        <p:attrNameLst>
                                          <p:attrName>ppt_y</p:attrName>
                                        </p:attrNameLst>
                                      </p:cBhvr>
                                      <p:tavLst>
                                        <p:tav tm="0">
                                          <p:val>
                                            <p:strVal val="ppt_y"/>
                                          </p:val>
                                        </p:tav>
                                        <p:tav tm="100000">
                                          <p:val>
                                            <p:strVal val="ppt_y+1"/>
                                          </p:val>
                                        </p:tav>
                                      </p:tavLst>
                                    </p:anim>
                                    <p:set>
                                      <p:cBhvr>
                                        <p:cTn id="34" dur="1" fill="hold">
                                          <p:stCondLst>
                                            <p:cond delay="999"/>
                                          </p:stCondLst>
                                        </p:cTn>
                                        <p:tgtEl>
                                          <p:spTgt spid="1505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2" grpId="0" animBg="1"/>
      <p:bldP spid="150534" grpId="0" animBg="1"/>
      <p:bldP spid="150537" grpId="0" animBg="1"/>
      <p:bldP spid="150543" grpId="0" animBg="1"/>
      <p:bldP spid="15054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normAutofit fontScale="90000"/>
          </a:bodyPr>
          <a:lstStyle/>
          <a:p>
            <a:r>
              <a:rPr lang="en-US"/>
              <a:t>Water Jug Problem</a:t>
            </a:r>
          </a:p>
        </p:txBody>
      </p:sp>
      <p:sp>
        <p:nvSpPr>
          <p:cNvPr id="152579" name="Rectangle 3"/>
          <p:cNvSpPr>
            <a:spLocks noGrp="1" noChangeArrowheads="1"/>
          </p:cNvSpPr>
          <p:nvPr>
            <p:ph type="body" sz="half" idx="1"/>
          </p:nvPr>
        </p:nvSpPr>
        <p:spPr>
          <a:xfrm>
            <a:off x="304800" y="1447800"/>
            <a:ext cx="8247063" cy="5029200"/>
          </a:xfrm>
        </p:spPr>
        <p:txBody>
          <a:bodyPr/>
          <a:lstStyle/>
          <a:p>
            <a:pPr>
              <a:buFontTx/>
              <a:buNone/>
            </a:pPr>
            <a:endParaRPr lang="en-US" sz="2000" b="1" dirty="0"/>
          </a:p>
          <a:p>
            <a:pPr>
              <a:buFontTx/>
              <a:buNone/>
            </a:pPr>
            <a:r>
              <a:rPr lang="en-US" sz="2000" b="1" dirty="0"/>
              <a:t>Given a full 5-gallon jug and a full 2-gallon jug, fill the 2-gallon jug with exactly one gallon of water.</a:t>
            </a:r>
          </a:p>
        </p:txBody>
      </p:sp>
      <p:grpSp>
        <p:nvGrpSpPr>
          <p:cNvPr id="2" name="Group 86"/>
          <p:cNvGrpSpPr>
            <a:grpSpLocks/>
          </p:cNvGrpSpPr>
          <p:nvPr/>
        </p:nvGrpSpPr>
        <p:grpSpPr bwMode="auto">
          <a:xfrm>
            <a:off x="4719638" y="2771775"/>
            <a:ext cx="1419225" cy="2011363"/>
            <a:chOff x="2973" y="1508"/>
            <a:chExt cx="894" cy="1267"/>
          </a:xfrm>
        </p:grpSpPr>
        <p:sp>
          <p:nvSpPr>
            <p:cNvPr id="152628" name="Freeform 52"/>
            <p:cNvSpPr>
              <a:spLocks/>
            </p:cNvSpPr>
            <p:nvPr/>
          </p:nvSpPr>
          <p:spPr bwMode="auto">
            <a:xfrm>
              <a:off x="2973" y="1636"/>
              <a:ext cx="894" cy="1139"/>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52661" name="Freeform 85"/>
            <p:cNvSpPr>
              <a:spLocks/>
            </p:cNvSpPr>
            <p:nvPr/>
          </p:nvSpPr>
          <p:spPr bwMode="auto">
            <a:xfrm>
              <a:off x="3206" y="1622"/>
              <a:ext cx="480" cy="106"/>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52629" name="Freeform 53"/>
            <p:cNvSpPr>
              <a:spLocks/>
            </p:cNvSpPr>
            <p:nvPr/>
          </p:nvSpPr>
          <p:spPr bwMode="auto">
            <a:xfrm>
              <a:off x="3116" y="1836"/>
              <a:ext cx="61" cy="76"/>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0" name="Freeform 54"/>
            <p:cNvSpPr>
              <a:spLocks/>
            </p:cNvSpPr>
            <p:nvPr/>
          </p:nvSpPr>
          <p:spPr bwMode="auto">
            <a:xfrm>
              <a:off x="3099" y="1943"/>
              <a:ext cx="212" cy="82"/>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1" name="Freeform 55"/>
            <p:cNvSpPr>
              <a:spLocks/>
            </p:cNvSpPr>
            <p:nvPr/>
          </p:nvSpPr>
          <p:spPr bwMode="auto">
            <a:xfrm>
              <a:off x="3602" y="1920"/>
              <a:ext cx="107" cy="107"/>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60" name="Oval 84"/>
            <p:cNvSpPr>
              <a:spLocks noChangeArrowheads="1"/>
            </p:cNvSpPr>
            <p:nvPr/>
          </p:nvSpPr>
          <p:spPr bwMode="auto">
            <a:xfrm>
              <a:off x="3211" y="1683"/>
              <a:ext cx="447" cy="76"/>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52632" name="Freeform 56"/>
            <p:cNvSpPr>
              <a:spLocks/>
            </p:cNvSpPr>
            <p:nvPr/>
          </p:nvSpPr>
          <p:spPr bwMode="auto">
            <a:xfrm>
              <a:off x="3190" y="1545"/>
              <a:ext cx="521" cy="155"/>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52633" name="Freeform 57"/>
            <p:cNvSpPr>
              <a:spLocks/>
            </p:cNvSpPr>
            <p:nvPr/>
          </p:nvSpPr>
          <p:spPr bwMode="auto">
            <a:xfrm>
              <a:off x="3230" y="1508"/>
              <a:ext cx="442" cy="78"/>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34" name="Freeform 58"/>
            <p:cNvSpPr>
              <a:spLocks/>
            </p:cNvSpPr>
            <p:nvPr/>
          </p:nvSpPr>
          <p:spPr bwMode="auto">
            <a:xfrm>
              <a:off x="3229" y="1512"/>
              <a:ext cx="218" cy="74"/>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5" name="Freeform 59"/>
            <p:cNvSpPr>
              <a:spLocks/>
            </p:cNvSpPr>
            <p:nvPr/>
          </p:nvSpPr>
          <p:spPr bwMode="auto">
            <a:xfrm>
              <a:off x="3381" y="1574"/>
              <a:ext cx="318" cy="116"/>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52636" name="Freeform 60"/>
            <p:cNvSpPr>
              <a:spLocks/>
            </p:cNvSpPr>
            <p:nvPr/>
          </p:nvSpPr>
          <p:spPr bwMode="auto">
            <a:xfrm>
              <a:off x="3048" y="1836"/>
              <a:ext cx="277" cy="16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37" name="Freeform 61"/>
            <p:cNvSpPr>
              <a:spLocks/>
            </p:cNvSpPr>
            <p:nvPr/>
          </p:nvSpPr>
          <p:spPr bwMode="auto">
            <a:xfrm>
              <a:off x="3656" y="1843"/>
              <a:ext cx="54" cy="87"/>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38" name="Freeform 62"/>
            <p:cNvSpPr>
              <a:spLocks/>
            </p:cNvSpPr>
            <p:nvPr/>
          </p:nvSpPr>
          <p:spPr bwMode="auto">
            <a:xfrm>
              <a:off x="3616" y="1843"/>
              <a:ext cx="140" cy="16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39" name="Freeform 63"/>
            <p:cNvSpPr>
              <a:spLocks/>
            </p:cNvSpPr>
            <p:nvPr/>
          </p:nvSpPr>
          <p:spPr bwMode="auto">
            <a:xfrm>
              <a:off x="3434" y="2063"/>
              <a:ext cx="391" cy="678"/>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52642" name="Text Box 66"/>
            <p:cNvSpPr txBox="1">
              <a:spLocks noChangeArrowheads="1"/>
            </p:cNvSpPr>
            <p:nvPr/>
          </p:nvSpPr>
          <p:spPr bwMode="auto">
            <a:xfrm>
              <a:off x="3300" y="2081"/>
              <a:ext cx="244" cy="365"/>
            </a:xfrm>
            <a:prstGeom prst="rect">
              <a:avLst/>
            </a:prstGeom>
            <a:noFill/>
            <a:ln w="9525">
              <a:noFill/>
              <a:miter lim="800000"/>
              <a:headEnd/>
              <a:tailEnd/>
            </a:ln>
            <a:effectLst/>
          </p:spPr>
          <p:txBody>
            <a:bodyPr wrap="none">
              <a:prstTxWarp prst="textNoShape">
                <a:avLst/>
              </a:prstTxWarp>
              <a:spAutoFit/>
            </a:bodyPr>
            <a:lstStyle/>
            <a:p>
              <a:r>
                <a:rPr lang="en-US" sz="3200" b="1"/>
                <a:t>5</a:t>
              </a:r>
            </a:p>
          </p:txBody>
        </p:sp>
        <p:sp>
          <p:nvSpPr>
            <p:cNvPr id="152659" name="Freeform 83"/>
            <p:cNvSpPr>
              <a:spLocks/>
            </p:cNvSpPr>
            <p:nvPr/>
          </p:nvSpPr>
          <p:spPr bwMode="auto">
            <a:xfrm>
              <a:off x="3206" y="1733"/>
              <a:ext cx="461" cy="44"/>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28575"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grpSp>
        <p:nvGrpSpPr>
          <p:cNvPr id="3" name="Group 106"/>
          <p:cNvGrpSpPr>
            <a:grpSpLocks/>
          </p:cNvGrpSpPr>
          <p:nvPr/>
        </p:nvGrpSpPr>
        <p:grpSpPr bwMode="auto">
          <a:xfrm>
            <a:off x="6494463" y="3381375"/>
            <a:ext cx="995362" cy="1409700"/>
            <a:chOff x="4470" y="2136"/>
            <a:chExt cx="627" cy="888"/>
          </a:xfrm>
        </p:grpSpPr>
        <p:sp>
          <p:nvSpPr>
            <p:cNvPr id="152666" name="Freeform 90"/>
            <p:cNvSpPr>
              <a:spLocks/>
            </p:cNvSpPr>
            <p:nvPr/>
          </p:nvSpPr>
          <p:spPr bwMode="auto">
            <a:xfrm>
              <a:off x="4470" y="2226"/>
              <a:ext cx="627" cy="798"/>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52667" name="Freeform 91"/>
            <p:cNvSpPr>
              <a:spLocks/>
            </p:cNvSpPr>
            <p:nvPr/>
          </p:nvSpPr>
          <p:spPr bwMode="auto">
            <a:xfrm>
              <a:off x="4633" y="2216"/>
              <a:ext cx="337" cy="74"/>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52668" name="Freeform 92"/>
            <p:cNvSpPr>
              <a:spLocks/>
            </p:cNvSpPr>
            <p:nvPr/>
          </p:nvSpPr>
          <p:spPr bwMode="auto">
            <a:xfrm>
              <a:off x="4570" y="2366"/>
              <a:ext cx="43" cy="53"/>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69" name="Freeform 93"/>
            <p:cNvSpPr>
              <a:spLocks/>
            </p:cNvSpPr>
            <p:nvPr/>
          </p:nvSpPr>
          <p:spPr bwMode="auto">
            <a:xfrm>
              <a:off x="4558" y="2441"/>
              <a:ext cx="149" cy="57"/>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0" name="Freeform 94"/>
            <p:cNvSpPr>
              <a:spLocks/>
            </p:cNvSpPr>
            <p:nvPr/>
          </p:nvSpPr>
          <p:spPr bwMode="auto">
            <a:xfrm>
              <a:off x="4911" y="2425"/>
              <a:ext cx="75" cy="75"/>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1" name="Oval 95"/>
            <p:cNvSpPr>
              <a:spLocks noChangeArrowheads="1"/>
            </p:cNvSpPr>
            <p:nvPr/>
          </p:nvSpPr>
          <p:spPr bwMode="auto">
            <a:xfrm>
              <a:off x="4637" y="2259"/>
              <a:ext cx="313" cy="53"/>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52672" name="Freeform 96"/>
            <p:cNvSpPr>
              <a:spLocks/>
            </p:cNvSpPr>
            <p:nvPr/>
          </p:nvSpPr>
          <p:spPr bwMode="auto">
            <a:xfrm>
              <a:off x="4622" y="2162"/>
              <a:ext cx="366" cy="109"/>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52673" name="Freeform 97"/>
            <p:cNvSpPr>
              <a:spLocks/>
            </p:cNvSpPr>
            <p:nvPr/>
          </p:nvSpPr>
          <p:spPr bwMode="auto">
            <a:xfrm>
              <a:off x="4650" y="2136"/>
              <a:ext cx="310" cy="55"/>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74" name="Freeform 98"/>
            <p:cNvSpPr>
              <a:spLocks/>
            </p:cNvSpPr>
            <p:nvPr/>
          </p:nvSpPr>
          <p:spPr bwMode="auto">
            <a:xfrm>
              <a:off x="4650" y="2139"/>
              <a:ext cx="152" cy="52"/>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5" name="Freeform 99"/>
            <p:cNvSpPr>
              <a:spLocks/>
            </p:cNvSpPr>
            <p:nvPr/>
          </p:nvSpPr>
          <p:spPr bwMode="auto">
            <a:xfrm>
              <a:off x="4756" y="2182"/>
              <a:ext cx="223" cy="82"/>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52676" name="Freeform 100"/>
            <p:cNvSpPr>
              <a:spLocks/>
            </p:cNvSpPr>
            <p:nvPr/>
          </p:nvSpPr>
          <p:spPr bwMode="auto">
            <a:xfrm>
              <a:off x="4523" y="2366"/>
              <a:ext cx="194" cy="11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77" name="Freeform 101"/>
            <p:cNvSpPr>
              <a:spLocks/>
            </p:cNvSpPr>
            <p:nvPr/>
          </p:nvSpPr>
          <p:spPr bwMode="auto">
            <a:xfrm>
              <a:off x="4949" y="2371"/>
              <a:ext cx="38" cy="61"/>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52678" name="Freeform 102"/>
            <p:cNvSpPr>
              <a:spLocks/>
            </p:cNvSpPr>
            <p:nvPr/>
          </p:nvSpPr>
          <p:spPr bwMode="auto">
            <a:xfrm>
              <a:off x="4921" y="2371"/>
              <a:ext cx="98" cy="11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52679" name="Freeform 103"/>
            <p:cNvSpPr>
              <a:spLocks/>
            </p:cNvSpPr>
            <p:nvPr/>
          </p:nvSpPr>
          <p:spPr bwMode="auto">
            <a:xfrm>
              <a:off x="4793" y="2525"/>
              <a:ext cx="275" cy="475"/>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52680" name="Text Box 104"/>
            <p:cNvSpPr txBox="1">
              <a:spLocks noChangeArrowheads="1"/>
            </p:cNvSpPr>
            <p:nvPr/>
          </p:nvSpPr>
          <p:spPr bwMode="auto">
            <a:xfrm>
              <a:off x="4671" y="2482"/>
              <a:ext cx="244" cy="365"/>
            </a:xfrm>
            <a:prstGeom prst="rect">
              <a:avLst/>
            </a:prstGeom>
            <a:noFill/>
            <a:ln w="9525">
              <a:noFill/>
              <a:miter lim="800000"/>
              <a:headEnd/>
              <a:tailEnd/>
            </a:ln>
            <a:effectLst/>
          </p:spPr>
          <p:txBody>
            <a:bodyPr wrap="none">
              <a:prstTxWarp prst="textNoShape">
                <a:avLst/>
              </a:prstTxWarp>
              <a:spAutoFit/>
            </a:bodyPr>
            <a:lstStyle/>
            <a:p>
              <a:r>
                <a:rPr lang="en-US" sz="3200" b="1"/>
                <a:t>2</a:t>
              </a:r>
            </a:p>
          </p:txBody>
        </p:sp>
        <p:sp>
          <p:nvSpPr>
            <p:cNvPr id="152681" name="Freeform 105"/>
            <p:cNvSpPr>
              <a:spLocks/>
            </p:cNvSpPr>
            <p:nvPr/>
          </p:nvSpPr>
          <p:spPr bwMode="auto">
            <a:xfrm>
              <a:off x="4633" y="2294"/>
              <a:ext cx="324" cy="31"/>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19050"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spTree>
    <p:extLst>
      <p:ext uri="{BB962C8B-B14F-4D97-AF65-F5344CB8AC3E}">
        <p14:creationId xmlns:p14="http://schemas.microsoft.com/office/powerpoint/2010/main" val="34420491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0" y="152400"/>
            <a:ext cx="8229600" cy="655638"/>
          </a:xfrm>
        </p:spPr>
        <p:txBody>
          <a:bodyPr>
            <a:normAutofit fontScale="90000"/>
          </a:bodyPr>
          <a:lstStyle/>
          <a:p>
            <a:r>
              <a:rPr lang="en-US"/>
              <a:t>Water Jug Problem</a:t>
            </a:r>
          </a:p>
        </p:txBody>
      </p:sp>
      <p:sp>
        <p:nvSpPr>
          <p:cNvPr id="19459" name="Rectangle 3"/>
          <p:cNvSpPr>
            <a:spLocks noGrp="1" noChangeArrowheads="1"/>
          </p:cNvSpPr>
          <p:nvPr>
            <p:ph type="body" sz="half" idx="4294967295"/>
          </p:nvPr>
        </p:nvSpPr>
        <p:spPr>
          <a:xfrm>
            <a:off x="0" y="1447800"/>
            <a:ext cx="2895600" cy="5029200"/>
          </a:xfrm>
        </p:spPr>
        <p:txBody>
          <a:bodyPr>
            <a:normAutofit lnSpcReduction="10000"/>
          </a:bodyPr>
          <a:lstStyle/>
          <a:p>
            <a:pPr>
              <a:buFontTx/>
              <a:buNone/>
            </a:pPr>
            <a:endParaRPr lang="en-US" sz="2000" b="1" dirty="0"/>
          </a:p>
          <a:p>
            <a:endParaRPr lang="en-US" sz="2000" b="1" dirty="0"/>
          </a:p>
          <a:p>
            <a:endParaRPr lang="en-US" sz="2000" b="1" dirty="0"/>
          </a:p>
          <a:p>
            <a:endParaRPr lang="en-US" sz="2000" b="1" dirty="0"/>
          </a:p>
          <a:p>
            <a:endParaRPr lang="en-US" sz="2000" b="1" dirty="0"/>
          </a:p>
          <a:p>
            <a:pPr marL="0" indent="0">
              <a:buNone/>
            </a:pPr>
            <a:r>
              <a:rPr lang="en-US" sz="2000" dirty="0"/>
              <a:t>State = (</a:t>
            </a:r>
            <a:r>
              <a:rPr lang="en-US" sz="2000" dirty="0" err="1"/>
              <a:t>x,y</a:t>
            </a:r>
            <a:r>
              <a:rPr lang="en-US" sz="2000" dirty="0"/>
              <a:t>), where x is the number of gallons of water in the 5-gallon jug and y is # of gallons in the 2-gallon jug </a:t>
            </a:r>
          </a:p>
          <a:p>
            <a:pPr marL="0" indent="0">
              <a:buNone/>
            </a:pPr>
            <a:endParaRPr lang="en-US" sz="2000" dirty="0"/>
          </a:p>
          <a:p>
            <a:pPr marL="0" indent="0">
              <a:buNone/>
            </a:pPr>
            <a:r>
              <a:rPr lang="en-US" sz="2000" dirty="0"/>
              <a:t>Initial State = (5,2) </a:t>
            </a:r>
          </a:p>
          <a:p>
            <a:pPr marL="0" indent="0">
              <a:buNone/>
            </a:pPr>
            <a:endParaRPr lang="en-US" sz="2000" dirty="0"/>
          </a:p>
          <a:p>
            <a:pPr marL="0" indent="0">
              <a:buNone/>
            </a:pPr>
            <a:r>
              <a:rPr lang="en-US" sz="2000" dirty="0"/>
              <a:t>Goal State = (*,1), where * means any amount </a:t>
            </a:r>
          </a:p>
        </p:txBody>
      </p:sp>
      <p:graphicFrame>
        <p:nvGraphicFramePr>
          <p:cNvPr id="19600" name="Group 144"/>
          <p:cNvGraphicFramePr>
            <a:graphicFrameLocks noGrp="1"/>
          </p:cNvGraphicFramePr>
          <p:nvPr>
            <p:ph sz="half" idx="4294967295"/>
          </p:nvPr>
        </p:nvGraphicFramePr>
        <p:xfrm>
          <a:off x="3657600" y="2078038"/>
          <a:ext cx="5486400" cy="4480560"/>
        </p:xfrm>
        <a:graphic>
          <a:graphicData uri="http://schemas.openxmlformats.org/drawingml/2006/table">
            <a:tbl>
              <a:tblPr/>
              <a:tblGrid>
                <a:gridCol w="12192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tblGrid>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Cond.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Transition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Effect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857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(x,y)</a:t>
                      </a:r>
                      <a:r>
                        <a:rPr kumimoji="0" lang="en-US" sz="2000" b="0" i="1" u="none" strike="noStrike" cap="none" normalizeH="0" baseline="0">
                          <a:ln>
                            <a:noFill/>
                          </a:ln>
                          <a:solidFill>
                            <a:schemeClr val="tx1"/>
                          </a:solidFill>
                          <a:effectLst/>
                          <a:latin typeface="Times New Roman" charset="0"/>
                          <a:ea typeface="Times New Roman" charset="0"/>
                          <a:cs typeface="Times New Roman" charset="0"/>
                        </a:rPr>
                        <a:t>→</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(0,y)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 5-gal. jug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8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charset="0"/>
                        <a:ea typeface="Times New Roman" charset="0"/>
                        <a:cs typeface="Times New Roman"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(x,y)</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→(x,0)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Empty 2-gal. jug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73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2to5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 </a:t>
                      </a:r>
                      <a:r>
                        <a:rPr kumimoji="0" lang="en-US" sz="2000" b="0" i="1" u="none" strike="noStrike" cap="none" normalizeH="0" baseline="0">
                          <a:ln>
                            <a:noFill/>
                          </a:ln>
                          <a:solidFill>
                            <a:schemeClr val="tx1"/>
                          </a:solidFill>
                          <a:effectLst/>
                          <a:latin typeface="Times New Roman" charset="0"/>
                          <a:ea typeface="Times New Roman" charset="0"/>
                          <a:cs typeface="Times New Roman" charset="0"/>
                        </a:rPr>
                        <a:t>≤ </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(x,2)</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→(x+2,0)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Pour 2-gal. into 5-gal.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8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5to2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 </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(x,0)</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→(x-2,2)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Pour 5-gal. into 2-gal.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57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5to2part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y &lt;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(1,y)</a:t>
                      </a:r>
                      <a:r>
                        <a:rPr kumimoji="0" lang="en-US" sz="2000" b="0" i="0" u="none" strike="noStrike" cap="none" normalizeH="0" baseline="0">
                          <a:ln>
                            <a:noFill/>
                          </a:ln>
                          <a:solidFill>
                            <a:schemeClr val="tx1"/>
                          </a:solidFill>
                          <a:effectLst/>
                          <a:latin typeface="Times New Roman" charset="0"/>
                          <a:ea typeface="Times New Roman" charset="0"/>
                          <a:cs typeface="Times New Roman" charset="0"/>
                        </a:rPr>
                        <a:t>→(0,y+1)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charset="0"/>
                        </a:rPr>
                        <a:t>Pour partial 5-gal. into 2-gal.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9598" name="Text Box 142"/>
          <p:cNvSpPr txBox="1">
            <a:spLocks noChangeArrowheads="1"/>
          </p:cNvSpPr>
          <p:nvPr/>
        </p:nvSpPr>
        <p:spPr bwMode="auto">
          <a:xfrm>
            <a:off x="5562600" y="1447800"/>
            <a:ext cx="1933575" cy="457200"/>
          </a:xfrm>
          <a:prstGeom prst="rect">
            <a:avLst/>
          </a:prstGeom>
          <a:noFill/>
          <a:ln w="9525">
            <a:noFill/>
            <a:miter lim="800000"/>
            <a:headEnd/>
            <a:tailEnd/>
          </a:ln>
          <a:effectLst/>
        </p:spPr>
        <p:txBody>
          <a:bodyPr wrap="none">
            <a:prstTxWarp prst="textNoShape">
              <a:avLst/>
            </a:prstTxWarp>
            <a:spAutoFit/>
          </a:bodyPr>
          <a:lstStyle/>
          <a:p>
            <a:r>
              <a:rPr lang="en-US"/>
              <a:t>Operator table</a:t>
            </a:r>
          </a:p>
        </p:txBody>
      </p:sp>
      <p:grpSp>
        <p:nvGrpSpPr>
          <p:cNvPr id="2" name="Group 180"/>
          <p:cNvGrpSpPr>
            <a:grpSpLocks/>
          </p:cNvGrpSpPr>
          <p:nvPr/>
        </p:nvGrpSpPr>
        <p:grpSpPr bwMode="auto">
          <a:xfrm>
            <a:off x="428625" y="1150938"/>
            <a:ext cx="1419225" cy="2011362"/>
            <a:chOff x="2973" y="1508"/>
            <a:chExt cx="894" cy="1267"/>
          </a:xfrm>
        </p:grpSpPr>
        <p:sp>
          <p:nvSpPr>
            <p:cNvPr id="19637" name="Freeform 181"/>
            <p:cNvSpPr>
              <a:spLocks/>
            </p:cNvSpPr>
            <p:nvPr/>
          </p:nvSpPr>
          <p:spPr bwMode="auto">
            <a:xfrm>
              <a:off x="2973" y="1636"/>
              <a:ext cx="894" cy="1139"/>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9638" name="Freeform 182"/>
            <p:cNvSpPr>
              <a:spLocks/>
            </p:cNvSpPr>
            <p:nvPr/>
          </p:nvSpPr>
          <p:spPr bwMode="auto">
            <a:xfrm>
              <a:off x="3206" y="1622"/>
              <a:ext cx="480" cy="106"/>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9639" name="Freeform 183"/>
            <p:cNvSpPr>
              <a:spLocks/>
            </p:cNvSpPr>
            <p:nvPr/>
          </p:nvSpPr>
          <p:spPr bwMode="auto">
            <a:xfrm>
              <a:off x="3116" y="1836"/>
              <a:ext cx="61" cy="76"/>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0" name="Freeform 184"/>
            <p:cNvSpPr>
              <a:spLocks/>
            </p:cNvSpPr>
            <p:nvPr/>
          </p:nvSpPr>
          <p:spPr bwMode="auto">
            <a:xfrm>
              <a:off x="3099" y="1943"/>
              <a:ext cx="212" cy="82"/>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1" name="Freeform 185"/>
            <p:cNvSpPr>
              <a:spLocks/>
            </p:cNvSpPr>
            <p:nvPr/>
          </p:nvSpPr>
          <p:spPr bwMode="auto">
            <a:xfrm>
              <a:off x="3602" y="1920"/>
              <a:ext cx="107" cy="107"/>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2" name="Oval 186"/>
            <p:cNvSpPr>
              <a:spLocks noChangeArrowheads="1"/>
            </p:cNvSpPr>
            <p:nvPr/>
          </p:nvSpPr>
          <p:spPr bwMode="auto">
            <a:xfrm>
              <a:off x="3211" y="1683"/>
              <a:ext cx="447" cy="76"/>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9643" name="Freeform 187"/>
            <p:cNvSpPr>
              <a:spLocks/>
            </p:cNvSpPr>
            <p:nvPr/>
          </p:nvSpPr>
          <p:spPr bwMode="auto">
            <a:xfrm>
              <a:off x="3190" y="1545"/>
              <a:ext cx="521" cy="155"/>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9644" name="Freeform 188"/>
            <p:cNvSpPr>
              <a:spLocks/>
            </p:cNvSpPr>
            <p:nvPr/>
          </p:nvSpPr>
          <p:spPr bwMode="auto">
            <a:xfrm>
              <a:off x="3230" y="1508"/>
              <a:ext cx="442" cy="78"/>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45" name="Freeform 189"/>
            <p:cNvSpPr>
              <a:spLocks/>
            </p:cNvSpPr>
            <p:nvPr/>
          </p:nvSpPr>
          <p:spPr bwMode="auto">
            <a:xfrm>
              <a:off x="3229" y="1512"/>
              <a:ext cx="218" cy="74"/>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6" name="Freeform 190"/>
            <p:cNvSpPr>
              <a:spLocks/>
            </p:cNvSpPr>
            <p:nvPr/>
          </p:nvSpPr>
          <p:spPr bwMode="auto">
            <a:xfrm>
              <a:off x="3381" y="1574"/>
              <a:ext cx="318" cy="116"/>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9647" name="Freeform 191"/>
            <p:cNvSpPr>
              <a:spLocks/>
            </p:cNvSpPr>
            <p:nvPr/>
          </p:nvSpPr>
          <p:spPr bwMode="auto">
            <a:xfrm>
              <a:off x="3048" y="1836"/>
              <a:ext cx="277" cy="16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48" name="Freeform 192"/>
            <p:cNvSpPr>
              <a:spLocks/>
            </p:cNvSpPr>
            <p:nvPr/>
          </p:nvSpPr>
          <p:spPr bwMode="auto">
            <a:xfrm>
              <a:off x="3656" y="1843"/>
              <a:ext cx="54" cy="87"/>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49" name="Freeform 193"/>
            <p:cNvSpPr>
              <a:spLocks/>
            </p:cNvSpPr>
            <p:nvPr/>
          </p:nvSpPr>
          <p:spPr bwMode="auto">
            <a:xfrm>
              <a:off x="3616" y="1843"/>
              <a:ext cx="140" cy="16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50" name="Freeform 194"/>
            <p:cNvSpPr>
              <a:spLocks/>
            </p:cNvSpPr>
            <p:nvPr/>
          </p:nvSpPr>
          <p:spPr bwMode="auto">
            <a:xfrm>
              <a:off x="3434" y="2063"/>
              <a:ext cx="391" cy="678"/>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9651" name="Text Box 195"/>
            <p:cNvSpPr txBox="1">
              <a:spLocks noChangeArrowheads="1"/>
            </p:cNvSpPr>
            <p:nvPr/>
          </p:nvSpPr>
          <p:spPr bwMode="auto">
            <a:xfrm>
              <a:off x="3300" y="2081"/>
              <a:ext cx="244" cy="365"/>
            </a:xfrm>
            <a:prstGeom prst="rect">
              <a:avLst/>
            </a:prstGeom>
            <a:noFill/>
            <a:ln w="9525">
              <a:noFill/>
              <a:miter lim="800000"/>
              <a:headEnd/>
              <a:tailEnd/>
            </a:ln>
            <a:effectLst/>
          </p:spPr>
          <p:txBody>
            <a:bodyPr wrap="none">
              <a:prstTxWarp prst="textNoShape">
                <a:avLst/>
              </a:prstTxWarp>
              <a:spAutoFit/>
            </a:bodyPr>
            <a:lstStyle/>
            <a:p>
              <a:r>
                <a:rPr lang="en-US" sz="3200" b="1"/>
                <a:t>5</a:t>
              </a:r>
            </a:p>
          </p:txBody>
        </p:sp>
        <p:sp>
          <p:nvSpPr>
            <p:cNvPr id="19652" name="Freeform 196"/>
            <p:cNvSpPr>
              <a:spLocks/>
            </p:cNvSpPr>
            <p:nvPr/>
          </p:nvSpPr>
          <p:spPr bwMode="auto">
            <a:xfrm>
              <a:off x="3206" y="1733"/>
              <a:ext cx="461" cy="44"/>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28575"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grpSp>
        <p:nvGrpSpPr>
          <p:cNvPr id="3" name="Group 197"/>
          <p:cNvGrpSpPr>
            <a:grpSpLocks/>
          </p:cNvGrpSpPr>
          <p:nvPr/>
        </p:nvGrpSpPr>
        <p:grpSpPr bwMode="auto">
          <a:xfrm>
            <a:off x="2203450" y="1760538"/>
            <a:ext cx="995363" cy="1409700"/>
            <a:chOff x="4470" y="2136"/>
            <a:chExt cx="627" cy="888"/>
          </a:xfrm>
        </p:grpSpPr>
        <p:sp>
          <p:nvSpPr>
            <p:cNvPr id="19654" name="Freeform 198"/>
            <p:cNvSpPr>
              <a:spLocks/>
            </p:cNvSpPr>
            <p:nvPr/>
          </p:nvSpPr>
          <p:spPr bwMode="auto">
            <a:xfrm>
              <a:off x="4470" y="2226"/>
              <a:ext cx="627" cy="798"/>
            </a:xfrm>
            <a:custGeom>
              <a:avLst/>
              <a:gdLst/>
              <a:ahLst/>
              <a:cxnLst>
                <a:cxn ang="0">
                  <a:pos x="472" y="72"/>
                </a:cxn>
                <a:cxn ang="0">
                  <a:pos x="472" y="131"/>
                </a:cxn>
                <a:cxn ang="0">
                  <a:pos x="470" y="188"/>
                </a:cxn>
                <a:cxn ang="0">
                  <a:pos x="460" y="243"/>
                </a:cxn>
                <a:cxn ang="0">
                  <a:pos x="443" y="300"/>
                </a:cxn>
                <a:cxn ang="0">
                  <a:pos x="422" y="353"/>
                </a:cxn>
                <a:cxn ang="0">
                  <a:pos x="397" y="408"/>
                </a:cxn>
                <a:cxn ang="0">
                  <a:pos x="373" y="463"/>
                </a:cxn>
                <a:cxn ang="0">
                  <a:pos x="348" y="524"/>
                </a:cxn>
                <a:cxn ang="0">
                  <a:pos x="323" y="591"/>
                </a:cxn>
                <a:cxn ang="0">
                  <a:pos x="295" y="665"/>
                </a:cxn>
                <a:cxn ang="0">
                  <a:pos x="260" y="743"/>
                </a:cxn>
                <a:cxn ang="0">
                  <a:pos x="221" y="824"/>
                </a:cxn>
                <a:cxn ang="0">
                  <a:pos x="173" y="908"/>
                </a:cxn>
                <a:cxn ang="0">
                  <a:pos x="122" y="997"/>
                </a:cxn>
                <a:cxn ang="0">
                  <a:pos x="72" y="1094"/>
                </a:cxn>
                <a:cxn ang="0">
                  <a:pos x="34" y="1203"/>
                </a:cxn>
                <a:cxn ang="0">
                  <a:pos x="11" y="1328"/>
                </a:cxn>
                <a:cxn ang="0">
                  <a:pos x="2" y="1461"/>
                </a:cxn>
                <a:cxn ang="0">
                  <a:pos x="2" y="1592"/>
                </a:cxn>
                <a:cxn ang="0">
                  <a:pos x="13" y="1719"/>
                </a:cxn>
                <a:cxn ang="0">
                  <a:pos x="44" y="1839"/>
                </a:cxn>
                <a:cxn ang="0">
                  <a:pos x="101" y="1949"/>
                </a:cxn>
                <a:cxn ang="0">
                  <a:pos x="177" y="2044"/>
                </a:cxn>
                <a:cxn ang="0">
                  <a:pos x="279" y="2126"/>
                </a:cxn>
                <a:cxn ang="0">
                  <a:pos x="392" y="2189"/>
                </a:cxn>
                <a:cxn ang="0">
                  <a:pos x="511" y="2233"/>
                </a:cxn>
                <a:cxn ang="0">
                  <a:pos x="629" y="2253"/>
                </a:cxn>
                <a:cxn ang="0">
                  <a:pos x="751" y="2263"/>
                </a:cxn>
                <a:cxn ang="0">
                  <a:pos x="878" y="2267"/>
                </a:cxn>
                <a:cxn ang="0">
                  <a:pos x="1006" y="2265"/>
                </a:cxn>
                <a:cxn ang="0">
                  <a:pos x="1127" y="2253"/>
                </a:cxn>
                <a:cxn ang="0">
                  <a:pos x="1240" y="2236"/>
                </a:cxn>
                <a:cxn ang="0">
                  <a:pos x="1337" y="2208"/>
                </a:cxn>
                <a:cxn ang="0">
                  <a:pos x="1422" y="2170"/>
                </a:cxn>
                <a:cxn ang="0">
                  <a:pos x="1494" y="2120"/>
                </a:cxn>
                <a:cxn ang="0">
                  <a:pos x="1559" y="2062"/>
                </a:cxn>
                <a:cxn ang="0">
                  <a:pos x="1616" y="1989"/>
                </a:cxn>
                <a:cxn ang="0">
                  <a:pos x="1671" y="1904"/>
                </a:cxn>
                <a:cxn ang="0">
                  <a:pos x="1721" y="1799"/>
                </a:cxn>
                <a:cxn ang="0">
                  <a:pos x="1761" y="1681"/>
                </a:cxn>
                <a:cxn ang="0">
                  <a:pos x="1783" y="1558"/>
                </a:cxn>
                <a:cxn ang="0">
                  <a:pos x="1783" y="1429"/>
                </a:cxn>
                <a:cxn ang="0">
                  <a:pos x="1762" y="1298"/>
                </a:cxn>
                <a:cxn ang="0">
                  <a:pos x="1723" y="1168"/>
                </a:cxn>
                <a:cxn ang="0">
                  <a:pos x="1675" y="1047"/>
                </a:cxn>
                <a:cxn ang="0">
                  <a:pos x="1627" y="942"/>
                </a:cxn>
                <a:cxn ang="0">
                  <a:pos x="1584" y="853"/>
                </a:cxn>
                <a:cxn ang="0">
                  <a:pos x="1544" y="786"/>
                </a:cxn>
                <a:cxn ang="0">
                  <a:pos x="1498" y="724"/>
                </a:cxn>
                <a:cxn ang="0">
                  <a:pos x="1451" y="651"/>
                </a:cxn>
                <a:cxn ang="0">
                  <a:pos x="1426" y="594"/>
                </a:cxn>
                <a:cxn ang="0">
                  <a:pos x="1405" y="524"/>
                </a:cxn>
                <a:cxn ang="0">
                  <a:pos x="1390" y="439"/>
                </a:cxn>
                <a:cxn ang="0">
                  <a:pos x="1382" y="353"/>
                </a:cxn>
                <a:cxn ang="0">
                  <a:pos x="1380" y="268"/>
                </a:cxn>
                <a:cxn ang="0">
                  <a:pos x="1388" y="188"/>
                </a:cxn>
                <a:cxn ang="0">
                  <a:pos x="1399" y="119"/>
                </a:cxn>
                <a:cxn ang="0">
                  <a:pos x="1418" y="57"/>
                </a:cxn>
                <a:cxn ang="0">
                  <a:pos x="901" y="41"/>
                </a:cxn>
              </a:cxnLst>
              <a:rect l="0" t="0" r="r" b="b"/>
              <a:pathLst>
                <a:path w="1787" h="2267">
                  <a:moveTo>
                    <a:pt x="468" y="20"/>
                  </a:moveTo>
                  <a:lnTo>
                    <a:pt x="468" y="20"/>
                  </a:lnTo>
                  <a:lnTo>
                    <a:pt x="468" y="24"/>
                  </a:lnTo>
                  <a:lnTo>
                    <a:pt x="468" y="26"/>
                  </a:lnTo>
                  <a:lnTo>
                    <a:pt x="470" y="30"/>
                  </a:lnTo>
                  <a:lnTo>
                    <a:pt x="470" y="34"/>
                  </a:lnTo>
                  <a:lnTo>
                    <a:pt x="470" y="39"/>
                  </a:lnTo>
                  <a:lnTo>
                    <a:pt x="470" y="43"/>
                  </a:lnTo>
                  <a:lnTo>
                    <a:pt x="470" y="47"/>
                  </a:lnTo>
                  <a:lnTo>
                    <a:pt x="470" y="53"/>
                  </a:lnTo>
                  <a:lnTo>
                    <a:pt x="470" y="60"/>
                  </a:lnTo>
                  <a:lnTo>
                    <a:pt x="470" y="66"/>
                  </a:lnTo>
                  <a:lnTo>
                    <a:pt x="472" y="72"/>
                  </a:lnTo>
                  <a:lnTo>
                    <a:pt x="472" y="76"/>
                  </a:lnTo>
                  <a:lnTo>
                    <a:pt x="472" y="79"/>
                  </a:lnTo>
                  <a:lnTo>
                    <a:pt x="472" y="83"/>
                  </a:lnTo>
                  <a:lnTo>
                    <a:pt x="472" y="87"/>
                  </a:lnTo>
                  <a:lnTo>
                    <a:pt x="472" y="95"/>
                  </a:lnTo>
                  <a:lnTo>
                    <a:pt x="472" y="102"/>
                  </a:lnTo>
                  <a:lnTo>
                    <a:pt x="472" y="106"/>
                  </a:lnTo>
                  <a:lnTo>
                    <a:pt x="472" y="110"/>
                  </a:lnTo>
                  <a:lnTo>
                    <a:pt x="472" y="114"/>
                  </a:lnTo>
                  <a:lnTo>
                    <a:pt x="472" y="119"/>
                  </a:lnTo>
                  <a:lnTo>
                    <a:pt x="472" y="123"/>
                  </a:lnTo>
                  <a:lnTo>
                    <a:pt x="472" y="127"/>
                  </a:lnTo>
                  <a:lnTo>
                    <a:pt x="472" y="131"/>
                  </a:lnTo>
                  <a:lnTo>
                    <a:pt x="472" y="135"/>
                  </a:lnTo>
                  <a:lnTo>
                    <a:pt x="472" y="138"/>
                  </a:lnTo>
                  <a:lnTo>
                    <a:pt x="472" y="144"/>
                  </a:lnTo>
                  <a:lnTo>
                    <a:pt x="472" y="148"/>
                  </a:lnTo>
                  <a:lnTo>
                    <a:pt x="472" y="152"/>
                  </a:lnTo>
                  <a:lnTo>
                    <a:pt x="472" y="157"/>
                  </a:lnTo>
                  <a:lnTo>
                    <a:pt x="472" y="161"/>
                  </a:lnTo>
                  <a:lnTo>
                    <a:pt x="470" y="165"/>
                  </a:lnTo>
                  <a:lnTo>
                    <a:pt x="470" y="171"/>
                  </a:lnTo>
                  <a:lnTo>
                    <a:pt x="470" y="174"/>
                  </a:lnTo>
                  <a:lnTo>
                    <a:pt x="470" y="178"/>
                  </a:lnTo>
                  <a:lnTo>
                    <a:pt x="470" y="182"/>
                  </a:lnTo>
                  <a:lnTo>
                    <a:pt x="470" y="188"/>
                  </a:lnTo>
                  <a:lnTo>
                    <a:pt x="468" y="192"/>
                  </a:lnTo>
                  <a:lnTo>
                    <a:pt x="468" y="195"/>
                  </a:lnTo>
                  <a:lnTo>
                    <a:pt x="468" y="201"/>
                  </a:lnTo>
                  <a:lnTo>
                    <a:pt x="468" y="205"/>
                  </a:lnTo>
                  <a:lnTo>
                    <a:pt x="466" y="209"/>
                  </a:lnTo>
                  <a:lnTo>
                    <a:pt x="466" y="214"/>
                  </a:lnTo>
                  <a:lnTo>
                    <a:pt x="466" y="218"/>
                  </a:lnTo>
                  <a:lnTo>
                    <a:pt x="466" y="224"/>
                  </a:lnTo>
                  <a:lnTo>
                    <a:pt x="464" y="226"/>
                  </a:lnTo>
                  <a:lnTo>
                    <a:pt x="464" y="231"/>
                  </a:lnTo>
                  <a:lnTo>
                    <a:pt x="462" y="235"/>
                  </a:lnTo>
                  <a:lnTo>
                    <a:pt x="462" y="239"/>
                  </a:lnTo>
                  <a:lnTo>
                    <a:pt x="460" y="243"/>
                  </a:lnTo>
                  <a:lnTo>
                    <a:pt x="460" y="247"/>
                  </a:lnTo>
                  <a:lnTo>
                    <a:pt x="458" y="250"/>
                  </a:lnTo>
                  <a:lnTo>
                    <a:pt x="458" y="254"/>
                  </a:lnTo>
                  <a:lnTo>
                    <a:pt x="456" y="258"/>
                  </a:lnTo>
                  <a:lnTo>
                    <a:pt x="454" y="262"/>
                  </a:lnTo>
                  <a:lnTo>
                    <a:pt x="453" y="266"/>
                  </a:lnTo>
                  <a:lnTo>
                    <a:pt x="453" y="269"/>
                  </a:lnTo>
                  <a:lnTo>
                    <a:pt x="451" y="273"/>
                  </a:lnTo>
                  <a:lnTo>
                    <a:pt x="451" y="277"/>
                  </a:lnTo>
                  <a:lnTo>
                    <a:pt x="449" y="283"/>
                  </a:lnTo>
                  <a:lnTo>
                    <a:pt x="449" y="287"/>
                  </a:lnTo>
                  <a:lnTo>
                    <a:pt x="445" y="292"/>
                  </a:lnTo>
                  <a:lnTo>
                    <a:pt x="443" y="300"/>
                  </a:lnTo>
                  <a:lnTo>
                    <a:pt x="441" y="304"/>
                  </a:lnTo>
                  <a:lnTo>
                    <a:pt x="439" y="307"/>
                  </a:lnTo>
                  <a:lnTo>
                    <a:pt x="437" y="311"/>
                  </a:lnTo>
                  <a:lnTo>
                    <a:pt x="437" y="315"/>
                  </a:lnTo>
                  <a:lnTo>
                    <a:pt x="435" y="319"/>
                  </a:lnTo>
                  <a:lnTo>
                    <a:pt x="433" y="323"/>
                  </a:lnTo>
                  <a:lnTo>
                    <a:pt x="432" y="326"/>
                  </a:lnTo>
                  <a:lnTo>
                    <a:pt x="432" y="332"/>
                  </a:lnTo>
                  <a:lnTo>
                    <a:pt x="430" y="334"/>
                  </a:lnTo>
                  <a:lnTo>
                    <a:pt x="428" y="338"/>
                  </a:lnTo>
                  <a:lnTo>
                    <a:pt x="426" y="342"/>
                  </a:lnTo>
                  <a:lnTo>
                    <a:pt x="426" y="347"/>
                  </a:lnTo>
                  <a:lnTo>
                    <a:pt x="422" y="353"/>
                  </a:lnTo>
                  <a:lnTo>
                    <a:pt x="418" y="361"/>
                  </a:lnTo>
                  <a:lnTo>
                    <a:pt x="416" y="364"/>
                  </a:lnTo>
                  <a:lnTo>
                    <a:pt x="414" y="368"/>
                  </a:lnTo>
                  <a:lnTo>
                    <a:pt x="413" y="372"/>
                  </a:lnTo>
                  <a:lnTo>
                    <a:pt x="411" y="376"/>
                  </a:lnTo>
                  <a:lnTo>
                    <a:pt x="409" y="380"/>
                  </a:lnTo>
                  <a:lnTo>
                    <a:pt x="407" y="383"/>
                  </a:lnTo>
                  <a:lnTo>
                    <a:pt x="407" y="387"/>
                  </a:lnTo>
                  <a:lnTo>
                    <a:pt x="405" y="391"/>
                  </a:lnTo>
                  <a:lnTo>
                    <a:pt x="403" y="395"/>
                  </a:lnTo>
                  <a:lnTo>
                    <a:pt x="401" y="401"/>
                  </a:lnTo>
                  <a:lnTo>
                    <a:pt x="399" y="404"/>
                  </a:lnTo>
                  <a:lnTo>
                    <a:pt x="397" y="408"/>
                  </a:lnTo>
                  <a:lnTo>
                    <a:pt x="395" y="412"/>
                  </a:lnTo>
                  <a:lnTo>
                    <a:pt x="394" y="416"/>
                  </a:lnTo>
                  <a:lnTo>
                    <a:pt x="392" y="420"/>
                  </a:lnTo>
                  <a:lnTo>
                    <a:pt x="390" y="423"/>
                  </a:lnTo>
                  <a:lnTo>
                    <a:pt x="388" y="429"/>
                  </a:lnTo>
                  <a:lnTo>
                    <a:pt x="386" y="433"/>
                  </a:lnTo>
                  <a:lnTo>
                    <a:pt x="384" y="437"/>
                  </a:lnTo>
                  <a:lnTo>
                    <a:pt x="382" y="442"/>
                  </a:lnTo>
                  <a:lnTo>
                    <a:pt x="380" y="446"/>
                  </a:lnTo>
                  <a:lnTo>
                    <a:pt x="378" y="450"/>
                  </a:lnTo>
                  <a:lnTo>
                    <a:pt x="376" y="454"/>
                  </a:lnTo>
                  <a:lnTo>
                    <a:pt x="375" y="459"/>
                  </a:lnTo>
                  <a:lnTo>
                    <a:pt x="373" y="463"/>
                  </a:lnTo>
                  <a:lnTo>
                    <a:pt x="371" y="467"/>
                  </a:lnTo>
                  <a:lnTo>
                    <a:pt x="369" y="473"/>
                  </a:lnTo>
                  <a:lnTo>
                    <a:pt x="367" y="477"/>
                  </a:lnTo>
                  <a:lnTo>
                    <a:pt x="365" y="482"/>
                  </a:lnTo>
                  <a:lnTo>
                    <a:pt x="363" y="486"/>
                  </a:lnTo>
                  <a:lnTo>
                    <a:pt x="361" y="490"/>
                  </a:lnTo>
                  <a:lnTo>
                    <a:pt x="359" y="496"/>
                  </a:lnTo>
                  <a:lnTo>
                    <a:pt x="357" y="499"/>
                  </a:lnTo>
                  <a:lnTo>
                    <a:pt x="356" y="505"/>
                  </a:lnTo>
                  <a:lnTo>
                    <a:pt x="354" y="509"/>
                  </a:lnTo>
                  <a:lnTo>
                    <a:pt x="352" y="515"/>
                  </a:lnTo>
                  <a:lnTo>
                    <a:pt x="350" y="518"/>
                  </a:lnTo>
                  <a:lnTo>
                    <a:pt x="348" y="524"/>
                  </a:lnTo>
                  <a:lnTo>
                    <a:pt x="346" y="530"/>
                  </a:lnTo>
                  <a:lnTo>
                    <a:pt x="344" y="534"/>
                  </a:lnTo>
                  <a:lnTo>
                    <a:pt x="342" y="539"/>
                  </a:lnTo>
                  <a:lnTo>
                    <a:pt x="340" y="545"/>
                  </a:lnTo>
                  <a:lnTo>
                    <a:pt x="338" y="549"/>
                  </a:lnTo>
                  <a:lnTo>
                    <a:pt x="337" y="555"/>
                  </a:lnTo>
                  <a:lnTo>
                    <a:pt x="335" y="560"/>
                  </a:lnTo>
                  <a:lnTo>
                    <a:pt x="333" y="566"/>
                  </a:lnTo>
                  <a:lnTo>
                    <a:pt x="331" y="570"/>
                  </a:lnTo>
                  <a:lnTo>
                    <a:pt x="329" y="575"/>
                  </a:lnTo>
                  <a:lnTo>
                    <a:pt x="327" y="581"/>
                  </a:lnTo>
                  <a:lnTo>
                    <a:pt x="325" y="587"/>
                  </a:lnTo>
                  <a:lnTo>
                    <a:pt x="323" y="591"/>
                  </a:lnTo>
                  <a:lnTo>
                    <a:pt x="321" y="598"/>
                  </a:lnTo>
                  <a:lnTo>
                    <a:pt x="319" y="602"/>
                  </a:lnTo>
                  <a:lnTo>
                    <a:pt x="318" y="608"/>
                  </a:lnTo>
                  <a:lnTo>
                    <a:pt x="316" y="613"/>
                  </a:lnTo>
                  <a:lnTo>
                    <a:pt x="314" y="619"/>
                  </a:lnTo>
                  <a:lnTo>
                    <a:pt x="312" y="625"/>
                  </a:lnTo>
                  <a:lnTo>
                    <a:pt x="310" y="631"/>
                  </a:lnTo>
                  <a:lnTo>
                    <a:pt x="306" y="636"/>
                  </a:lnTo>
                  <a:lnTo>
                    <a:pt x="304" y="642"/>
                  </a:lnTo>
                  <a:lnTo>
                    <a:pt x="302" y="648"/>
                  </a:lnTo>
                  <a:lnTo>
                    <a:pt x="300" y="653"/>
                  </a:lnTo>
                  <a:lnTo>
                    <a:pt x="297" y="659"/>
                  </a:lnTo>
                  <a:lnTo>
                    <a:pt x="295" y="665"/>
                  </a:lnTo>
                  <a:lnTo>
                    <a:pt x="293" y="670"/>
                  </a:lnTo>
                  <a:lnTo>
                    <a:pt x="291" y="676"/>
                  </a:lnTo>
                  <a:lnTo>
                    <a:pt x="287" y="682"/>
                  </a:lnTo>
                  <a:lnTo>
                    <a:pt x="285" y="688"/>
                  </a:lnTo>
                  <a:lnTo>
                    <a:pt x="283" y="693"/>
                  </a:lnTo>
                  <a:lnTo>
                    <a:pt x="279" y="701"/>
                  </a:lnTo>
                  <a:lnTo>
                    <a:pt x="278" y="707"/>
                  </a:lnTo>
                  <a:lnTo>
                    <a:pt x="276" y="712"/>
                  </a:lnTo>
                  <a:lnTo>
                    <a:pt x="272" y="718"/>
                  </a:lnTo>
                  <a:lnTo>
                    <a:pt x="270" y="724"/>
                  </a:lnTo>
                  <a:lnTo>
                    <a:pt x="266" y="731"/>
                  </a:lnTo>
                  <a:lnTo>
                    <a:pt x="264" y="737"/>
                  </a:lnTo>
                  <a:lnTo>
                    <a:pt x="260" y="743"/>
                  </a:lnTo>
                  <a:lnTo>
                    <a:pt x="259" y="748"/>
                  </a:lnTo>
                  <a:lnTo>
                    <a:pt x="255" y="754"/>
                  </a:lnTo>
                  <a:lnTo>
                    <a:pt x="253" y="762"/>
                  </a:lnTo>
                  <a:lnTo>
                    <a:pt x="249" y="767"/>
                  </a:lnTo>
                  <a:lnTo>
                    <a:pt x="247" y="773"/>
                  </a:lnTo>
                  <a:lnTo>
                    <a:pt x="243" y="781"/>
                  </a:lnTo>
                  <a:lnTo>
                    <a:pt x="241" y="786"/>
                  </a:lnTo>
                  <a:lnTo>
                    <a:pt x="238" y="792"/>
                  </a:lnTo>
                  <a:lnTo>
                    <a:pt x="234" y="798"/>
                  </a:lnTo>
                  <a:lnTo>
                    <a:pt x="230" y="805"/>
                  </a:lnTo>
                  <a:lnTo>
                    <a:pt x="228" y="811"/>
                  </a:lnTo>
                  <a:lnTo>
                    <a:pt x="224" y="819"/>
                  </a:lnTo>
                  <a:lnTo>
                    <a:pt x="221" y="824"/>
                  </a:lnTo>
                  <a:lnTo>
                    <a:pt x="217" y="830"/>
                  </a:lnTo>
                  <a:lnTo>
                    <a:pt x="215" y="838"/>
                  </a:lnTo>
                  <a:lnTo>
                    <a:pt x="211" y="843"/>
                  </a:lnTo>
                  <a:lnTo>
                    <a:pt x="207" y="849"/>
                  </a:lnTo>
                  <a:lnTo>
                    <a:pt x="203" y="857"/>
                  </a:lnTo>
                  <a:lnTo>
                    <a:pt x="200" y="862"/>
                  </a:lnTo>
                  <a:lnTo>
                    <a:pt x="196" y="868"/>
                  </a:lnTo>
                  <a:lnTo>
                    <a:pt x="192" y="874"/>
                  </a:lnTo>
                  <a:lnTo>
                    <a:pt x="188" y="881"/>
                  </a:lnTo>
                  <a:lnTo>
                    <a:pt x="184" y="887"/>
                  </a:lnTo>
                  <a:lnTo>
                    <a:pt x="181" y="895"/>
                  </a:lnTo>
                  <a:lnTo>
                    <a:pt x="177" y="900"/>
                  </a:lnTo>
                  <a:lnTo>
                    <a:pt x="173" y="908"/>
                  </a:lnTo>
                  <a:lnTo>
                    <a:pt x="169" y="914"/>
                  </a:lnTo>
                  <a:lnTo>
                    <a:pt x="165" y="921"/>
                  </a:lnTo>
                  <a:lnTo>
                    <a:pt x="162" y="927"/>
                  </a:lnTo>
                  <a:lnTo>
                    <a:pt x="158" y="935"/>
                  </a:lnTo>
                  <a:lnTo>
                    <a:pt x="154" y="942"/>
                  </a:lnTo>
                  <a:lnTo>
                    <a:pt x="150" y="948"/>
                  </a:lnTo>
                  <a:lnTo>
                    <a:pt x="146" y="954"/>
                  </a:lnTo>
                  <a:lnTo>
                    <a:pt x="141" y="961"/>
                  </a:lnTo>
                  <a:lnTo>
                    <a:pt x="137" y="969"/>
                  </a:lnTo>
                  <a:lnTo>
                    <a:pt x="133" y="974"/>
                  </a:lnTo>
                  <a:lnTo>
                    <a:pt x="129" y="982"/>
                  </a:lnTo>
                  <a:lnTo>
                    <a:pt x="125" y="990"/>
                  </a:lnTo>
                  <a:lnTo>
                    <a:pt x="122" y="997"/>
                  </a:lnTo>
                  <a:lnTo>
                    <a:pt x="118" y="1003"/>
                  </a:lnTo>
                  <a:lnTo>
                    <a:pt x="112" y="1011"/>
                  </a:lnTo>
                  <a:lnTo>
                    <a:pt x="110" y="1018"/>
                  </a:lnTo>
                  <a:lnTo>
                    <a:pt x="106" y="1026"/>
                  </a:lnTo>
                  <a:lnTo>
                    <a:pt x="103" y="1032"/>
                  </a:lnTo>
                  <a:lnTo>
                    <a:pt x="99" y="1041"/>
                  </a:lnTo>
                  <a:lnTo>
                    <a:pt x="95" y="1047"/>
                  </a:lnTo>
                  <a:lnTo>
                    <a:pt x="91" y="1056"/>
                  </a:lnTo>
                  <a:lnTo>
                    <a:pt x="87" y="1062"/>
                  </a:lnTo>
                  <a:lnTo>
                    <a:pt x="84" y="1070"/>
                  </a:lnTo>
                  <a:lnTo>
                    <a:pt x="80" y="1077"/>
                  </a:lnTo>
                  <a:lnTo>
                    <a:pt x="76" y="1087"/>
                  </a:lnTo>
                  <a:lnTo>
                    <a:pt x="72" y="1094"/>
                  </a:lnTo>
                  <a:lnTo>
                    <a:pt x="70" y="1102"/>
                  </a:lnTo>
                  <a:lnTo>
                    <a:pt x="67" y="1109"/>
                  </a:lnTo>
                  <a:lnTo>
                    <a:pt x="63" y="1119"/>
                  </a:lnTo>
                  <a:lnTo>
                    <a:pt x="59" y="1127"/>
                  </a:lnTo>
                  <a:lnTo>
                    <a:pt x="57" y="1134"/>
                  </a:lnTo>
                  <a:lnTo>
                    <a:pt x="53" y="1142"/>
                  </a:lnTo>
                  <a:lnTo>
                    <a:pt x="49" y="1151"/>
                  </a:lnTo>
                  <a:lnTo>
                    <a:pt x="48" y="1159"/>
                  </a:lnTo>
                  <a:lnTo>
                    <a:pt x="44" y="1168"/>
                  </a:lnTo>
                  <a:lnTo>
                    <a:pt x="42" y="1176"/>
                  </a:lnTo>
                  <a:lnTo>
                    <a:pt x="40" y="1185"/>
                  </a:lnTo>
                  <a:lnTo>
                    <a:pt x="36" y="1195"/>
                  </a:lnTo>
                  <a:lnTo>
                    <a:pt x="34" y="1203"/>
                  </a:lnTo>
                  <a:lnTo>
                    <a:pt x="30" y="1212"/>
                  </a:lnTo>
                  <a:lnTo>
                    <a:pt x="29" y="1222"/>
                  </a:lnTo>
                  <a:lnTo>
                    <a:pt x="27" y="1231"/>
                  </a:lnTo>
                  <a:lnTo>
                    <a:pt x="25" y="1241"/>
                  </a:lnTo>
                  <a:lnTo>
                    <a:pt x="23" y="1250"/>
                  </a:lnTo>
                  <a:lnTo>
                    <a:pt x="21" y="1260"/>
                  </a:lnTo>
                  <a:lnTo>
                    <a:pt x="19" y="1269"/>
                  </a:lnTo>
                  <a:lnTo>
                    <a:pt x="17" y="1279"/>
                  </a:lnTo>
                  <a:lnTo>
                    <a:pt x="15" y="1288"/>
                  </a:lnTo>
                  <a:lnTo>
                    <a:pt x="15" y="1298"/>
                  </a:lnTo>
                  <a:lnTo>
                    <a:pt x="13" y="1307"/>
                  </a:lnTo>
                  <a:lnTo>
                    <a:pt x="13" y="1318"/>
                  </a:lnTo>
                  <a:lnTo>
                    <a:pt x="11" y="1328"/>
                  </a:lnTo>
                  <a:lnTo>
                    <a:pt x="11" y="1339"/>
                  </a:lnTo>
                  <a:lnTo>
                    <a:pt x="10" y="1349"/>
                  </a:lnTo>
                  <a:lnTo>
                    <a:pt x="10" y="1358"/>
                  </a:lnTo>
                  <a:lnTo>
                    <a:pt x="8" y="1370"/>
                  </a:lnTo>
                  <a:lnTo>
                    <a:pt x="8" y="1379"/>
                  </a:lnTo>
                  <a:lnTo>
                    <a:pt x="6" y="1389"/>
                  </a:lnTo>
                  <a:lnTo>
                    <a:pt x="6" y="1400"/>
                  </a:lnTo>
                  <a:lnTo>
                    <a:pt x="6" y="1410"/>
                  </a:lnTo>
                  <a:lnTo>
                    <a:pt x="6" y="1421"/>
                  </a:lnTo>
                  <a:lnTo>
                    <a:pt x="4" y="1431"/>
                  </a:lnTo>
                  <a:lnTo>
                    <a:pt x="2" y="1440"/>
                  </a:lnTo>
                  <a:lnTo>
                    <a:pt x="2" y="1451"/>
                  </a:lnTo>
                  <a:lnTo>
                    <a:pt x="2" y="1461"/>
                  </a:lnTo>
                  <a:lnTo>
                    <a:pt x="2" y="1470"/>
                  </a:lnTo>
                  <a:lnTo>
                    <a:pt x="2" y="1482"/>
                  </a:lnTo>
                  <a:lnTo>
                    <a:pt x="2" y="1491"/>
                  </a:lnTo>
                  <a:lnTo>
                    <a:pt x="2" y="1503"/>
                  </a:lnTo>
                  <a:lnTo>
                    <a:pt x="0" y="1512"/>
                  </a:lnTo>
                  <a:lnTo>
                    <a:pt x="0" y="1522"/>
                  </a:lnTo>
                  <a:lnTo>
                    <a:pt x="0" y="1531"/>
                  </a:lnTo>
                  <a:lnTo>
                    <a:pt x="0" y="1543"/>
                  </a:lnTo>
                  <a:lnTo>
                    <a:pt x="0" y="1552"/>
                  </a:lnTo>
                  <a:lnTo>
                    <a:pt x="0" y="1562"/>
                  </a:lnTo>
                  <a:lnTo>
                    <a:pt x="0" y="1573"/>
                  </a:lnTo>
                  <a:lnTo>
                    <a:pt x="2" y="1583"/>
                  </a:lnTo>
                  <a:lnTo>
                    <a:pt x="2" y="1592"/>
                  </a:lnTo>
                  <a:lnTo>
                    <a:pt x="2" y="1602"/>
                  </a:lnTo>
                  <a:lnTo>
                    <a:pt x="2" y="1611"/>
                  </a:lnTo>
                  <a:lnTo>
                    <a:pt x="2" y="1623"/>
                  </a:lnTo>
                  <a:lnTo>
                    <a:pt x="2" y="1632"/>
                  </a:lnTo>
                  <a:lnTo>
                    <a:pt x="4" y="1642"/>
                  </a:lnTo>
                  <a:lnTo>
                    <a:pt x="6" y="1651"/>
                  </a:lnTo>
                  <a:lnTo>
                    <a:pt x="6" y="1662"/>
                  </a:lnTo>
                  <a:lnTo>
                    <a:pt x="6" y="1672"/>
                  </a:lnTo>
                  <a:lnTo>
                    <a:pt x="8" y="1681"/>
                  </a:lnTo>
                  <a:lnTo>
                    <a:pt x="8" y="1691"/>
                  </a:lnTo>
                  <a:lnTo>
                    <a:pt x="11" y="1700"/>
                  </a:lnTo>
                  <a:lnTo>
                    <a:pt x="11" y="1710"/>
                  </a:lnTo>
                  <a:lnTo>
                    <a:pt x="13" y="1719"/>
                  </a:lnTo>
                  <a:lnTo>
                    <a:pt x="15" y="1729"/>
                  </a:lnTo>
                  <a:lnTo>
                    <a:pt x="17" y="1738"/>
                  </a:lnTo>
                  <a:lnTo>
                    <a:pt x="19" y="1748"/>
                  </a:lnTo>
                  <a:lnTo>
                    <a:pt x="21" y="1757"/>
                  </a:lnTo>
                  <a:lnTo>
                    <a:pt x="23" y="1765"/>
                  </a:lnTo>
                  <a:lnTo>
                    <a:pt x="25" y="1775"/>
                  </a:lnTo>
                  <a:lnTo>
                    <a:pt x="27" y="1784"/>
                  </a:lnTo>
                  <a:lnTo>
                    <a:pt x="29" y="1794"/>
                  </a:lnTo>
                  <a:lnTo>
                    <a:pt x="32" y="1803"/>
                  </a:lnTo>
                  <a:lnTo>
                    <a:pt x="36" y="1813"/>
                  </a:lnTo>
                  <a:lnTo>
                    <a:pt x="38" y="1820"/>
                  </a:lnTo>
                  <a:lnTo>
                    <a:pt x="42" y="1830"/>
                  </a:lnTo>
                  <a:lnTo>
                    <a:pt x="44" y="1839"/>
                  </a:lnTo>
                  <a:lnTo>
                    <a:pt x="48" y="1847"/>
                  </a:lnTo>
                  <a:lnTo>
                    <a:pt x="51" y="1856"/>
                  </a:lnTo>
                  <a:lnTo>
                    <a:pt x="53" y="1864"/>
                  </a:lnTo>
                  <a:lnTo>
                    <a:pt x="59" y="1873"/>
                  </a:lnTo>
                  <a:lnTo>
                    <a:pt x="63" y="1883"/>
                  </a:lnTo>
                  <a:lnTo>
                    <a:pt x="67" y="1890"/>
                  </a:lnTo>
                  <a:lnTo>
                    <a:pt x="70" y="1900"/>
                  </a:lnTo>
                  <a:lnTo>
                    <a:pt x="74" y="1908"/>
                  </a:lnTo>
                  <a:lnTo>
                    <a:pt x="80" y="1917"/>
                  </a:lnTo>
                  <a:lnTo>
                    <a:pt x="84" y="1925"/>
                  </a:lnTo>
                  <a:lnTo>
                    <a:pt x="89" y="1934"/>
                  </a:lnTo>
                  <a:lnTo>
                    <a:pt x="93" y="1942"/>
                  </a:lnTo>
                  <a:lnTo>
                    <a:pt x="101" y="1949"/>
                  </a:lnTo>
                  <a:lnTo>
                    <a:pt x="105" y="1957"/>
                  </a:lnTo>
                  <a:lnTo>
                    <a:pt x="110" y="1965"/>
                  </a:lnTo>
                  <a:lnTo>
                    <a:pt x="114" y="1972"/>
                  </a:lnTo>
                  <a:lnTo>
                    <a:pt x="120" y="1980"/>
                  </a:lnTo>
                  <a:lnTo>
                    <a:pt x="125" y="1987"/>
                  </a:lnTo>
                  <a:lnTo>
                    <a:pt x="133" y="1995"/>
                  </a:lnTo>
                  <a:lnTo>
                    <a:pt x="139" y="2003"/>
                  </a:lnTo>
                  <a:lnTo>
                    <a:pt x="145" y="2010"/>
                  </a:lnTo>
                  <a:lnTo>
                    <a:pt x="150" y="2016"/>
                  </a:lnTo>
                  <a:lnTo>
                    <a:pt x="158" y="2024"/>
                  </a:lnTo>
                  <a:lnTo>
                    <a:pt x="164" y="2031"/>
                  </a:lnTo>
                  <a:lnTo>
                    <a:pt x="171" y="2039"/>
                  </a:lnTo>
                  <a:lnTo>
                    <a:pt x="177" y="2044"/>
                  </a:lnTo>
                  <a:lnTo>
                    <a:pt x="184" y="2052"/>
                  </a:lnTo>
                  <a:lnTo>
                    <a:pt x="192" y="2058"/>
                  </a:lnTo>
                  <a:lnTo>
                    <a:pt x="200" y="2065"/>
                  </a:lnTo>
                  <a:lnTo>
                    <a:pt x="207" y="2071"/>
                  </a:lnTo>
                  <a:lnTo>
                    <a:pt x="215" y="2077"/>
                  </a:lnTo>
                  <a:lnTo>
                    <a:pt x="222" y="2084"/>
                  </a:lnTo>
                  <a:lnTo>
                    <a:pt x="230" y="2090"/>
                  </a:lnTo>
                  <a:lnTo>
                    <a:pt x="238" y="2096"/>
                  </a:lnTo>
                  <a:lnTo>
                    <a:pt x="245" y="2101"/>
                  </a:lnTo>
                  <a:lnTo>
                    <a:pt x="253" y="2107"/>
                  </a:lnTo>
                  <a:lnTo>
                    <a:pt x="262" y="2115"/>
                  </a:lnTo>
                  <a:lnTo>
                    <a:pt x="270" y="2119"/>
                  </a:lnTo>
                  <a:lnTo>
                    <a:pt x="279" y="2126"/>
                  </a:lnTo>
                  <a:lnTo>
                    <a:pt x="287" y="2130"/>
                  </a:lnTo>
                  <a:lnTo>
                    <a:pt x="295" y="2136"/>
                  </a:lnTo>
                  <a:lnTo>
                    <a:pt x="304" y="2141"/>
                  </a:lnTo>
                  <a:lnTo>
                    <a:pt x="312" y="2147"/>
                  </a:lnTo>
                  <a:lnTo>
                    <a:pt x="321" y="2151"/>
                  </a:lnTo>
                  <a:lnTo>
                    <a:pt x="331" y="2157"/>
                  </a:lnTo>
                  <a:lnTo>
                    <a:pt x="338" y="2162"/>
                  </a:lnTo>
                  <a:lnTo>
                    <a:pt x="348" y="2166"/>
                  </a:lnTo>
                  <a:lnTo>
                    <a:pt x="356" y="2172"/>
                  </a:lnTo>
                  <a:lnTo>
                    <a:pt x="365" y="2176"/>
                  </a:lnTo>
                  <a:lnTo>
                    <a:pt x="375" y="2179"/>
                  </a:lnTo>
                  <a:lnTo>
                    <a:pt x="384" y="2185"/>
                  </a:lnTo>
                  <a:lnTo>
                    <a:pt x="392" y="2189"/>
                  </a:lnTo>
                  <a:lnTo>
                    <a:pt x="401" y="2193"/>
                  </a:lnTo>
                  <a:lnTo>
                    <a:pt x="411" y="2196"/>
                  </a:lnTo>
                  <a:lnTo>
                    <a:pt x="420" y="2200"/>
                  </a:lnTo>
                  <a:lnTo>
                    <a:pt x="428" y="2204"/>
                  </a:lnTo>
                  <a:lnTo>
                    <a:pt x="437" y="2208"/>
                  </a:lnTo>
                  <a:lnTo>
                    <a:pt x="447" y="2210"/>
                  </a:lnTo>
                  <a:lnTo>
                    <a:pt x="456" y="2214"/>
                  </a:lnTo>
                  <a:lnTo>
                    <a:pt x="466" y="2217"/>
                  </a:lnTo>
                  <a:lnTo>
                    <a:pt x="475" y="2221"/>
                  </a:lnTo>
                  <a:lnTo>
                    <a:pt x="483" y="2223"/>
                  </a:lnTo>
                  <a:lnTo>
                    <a:pt x="492" y="2227"/>
                  </a:lnTo>
                  <a:lnTo>
                    <a:pt x="502" y="2229"/>
                  </a:lnTo>
                  <a:lnTo>
                    <a:pt x="511" y="2233"/>
                  </a:lnTo>
                  <a:lnTo>
                    <a:pt x="521" y="2234"/>
                  </a:lnTo>
                  <a:lnTo>
                    <a:pt x="530" y="2236"/>
                  </a:lnTo>
                  <a:lnTo>
                    <a:pt x="540" y="2238"/>
                  </a:lnTo>
                  <a:lnTo>
                    <a:pt x="549" y="2242"/>
                  </a:lnTo>
                  <a:lnTo>
                    <a:pt x="557" y="2244"/>
                  </a:lnTo>
                  <a:lnTo>
                    <a:pt x="567" y="2246"/>
                  </a:lnTo>
                  <a:lnTo>
                    <a:pt x="576" y="2246"/>
                  </a:lnTo>
                  <a:lnTo>
                    <a:pt x="586" y="2250"/>
                  </a:lnTo>
                  <a:lnTo>
                    <a:pt x="593" y="2250"/>
                  </a:lnTo>
                  <a:lnTo>
                    <a:pt x="603" y="2252"/>
                  </a:lnTo>
                  <a:lnTo>
                    <a:pt x="612" y="2253"/>
                  </a:lnTo>
                  <a:lnTo>
                    <a:pt x="622" y="2253"/>
                  </a:lnTo>
                  <a:lnTo>
                    <a:pt x="629" y="2253"/>
                  </a:lnTo>
                  <a:lnTo>
                    <a:pt x="639" y="2255"/>
                  </a:lnTo>
                  <a:lnTo>
                    <a:pt x="648" y="2255"/>
                  </a:lnTo>
                  <a:lnTo>
                    <a:pt x="658" y="2257"/>
                  </a:lnTo>
                  <a:lnTo>
                    <a:pt x="667" y="2257"/>
                  </a:lnTo>
                  <a:lnTo>
                    <a:pt x="677" y="2259"/>
                  </a:lnTo>
                  <a:lnTo>
                    <a:pt x="684" y="2259"/>
                  </a:lnTo>
                  <a:lnTo>
                    <a:pt x="696" y="2261"/>
                  </a:lnTo>
                  <a:lnTo>
                    <a:pt x="703" y="2261"/>
                  </a:lnTo>
                  <a:lnTo>
                    <a:pt x="713" y="2261"/>
                  </a:lnTo>
                  <a:lnTo>
                    <a:pt x="722" y="2261"/>
                  </a:lnTo>
                  <a:lnTo>
                    <a:pt x="732" y="2263"/>
                  </a:lnTo>
                  <a:lnTo>
                    <a:pt x="742" y="2263"/>
                  </a:lnTo>
                  <a:lnTo>
                    <a:pt x="751" y="2263"/>
                  </a:lnTo>
                  <a:lnTo>
                    <a:pt x="761" y="2265"/>
                  </a:lnTo>
                  <a:lnTo>
                    <a:pt x="772" y="2265"/>
                  </a:lnTo>
                  <a:lnTo>
                    <a:pt x="780" y="2265"/>
                  </a:lnTo>
                  <a:lnTo>
                    <a:pt x="789" y="2265"/>
                  </a:lnTo>
                  <a:lnTo>
                    <a:pt x="800" y="2265"/>
                  </a:lnTo>
                  <a:lnTo>
                    <a:pt x="810" y="2267"/>
                  </a:lnTo>
                  <a:lnTo>
                    <a:pt x="819" y="2267"/>
                  </a:lnTo>
                  <a:lnTo>
                    <a:pt x="829" y="2267"/>
                  </a:lnTo>
                  <a:lnTo>
                    <a:pt x="838" y="2267"/>
                  </a:lnTo>
                  <a:lnTo>
                    <a:pt x="850" y="2267"/>
                  </a:lnTo>
                  <a:lnTo>
                    <a:pt x="857" y="2267"/>
                  </a:lnTo>
                  <a:lnTo>
                    <a:pt x="869" y="2267"/>
                  </a:lnTo>
                  <a:lnTo>
                    <a:pt x="878" y="2267"/>
                  </a:lnTo>
                  <a:lnTo>
                    <a:pt x="888" y="2267"/>
                  </a:lnTo>
                  <a:lnTo>
                    <a:pt x="897" y="2267"/>
                  </a:lnTo>
                  <a:lnTo>
                    <a:pt x="907" y="2267"/>
                  </a:lnTo>
                  <a:lnTo>
                    <a:pt x="916" y="2267"/>
                  </a:lnTo>
                  <a:lnTo>
                    <a:pt x="928" y="2267"/>
                  </a:lnTo>
                  <a:lnTo>
                    <a:pt x="937" y="2267"/>
                  </a:lnTo>
                  <a:lnTo>
                    <a:pt x="947" y="2267"/>
                  </a:lnTo>
                  <a:lnTo>
                    <a:pt x="956" y="2267"/>
                  </a:lnTo>
                  <a:lnTo>
                    <a:pt x="966" y="2267"/>
                  </a:lnTo>
                  <a:lnTo>
                    <a:pt x="975" y="2265"/>
                  </a:lnTo>
                  <a:lnTo>
                    <a:pt x="985" y="2265"/>
                  </a:lnTo>
                  <a:lnTo>
                    <a:pt x="994" y="2265"/>
                  </a:lnTo>
                  <a:lnTo>
                    <a:pt x="1006" y="2265"/>
                  </a:lnTo>
                  <a:lnTo>
                    <a:pt x="1013" y="2263"/>
                  </a:lnTo>
                  <a:lnTo>
                    <a:pt x="1025" y="2263"/>
                  </a:lnTo>
                  <a:lnTo>
                    <a:pt x="1034" y="2261"/>
                  </a:lnTo>
                  <a:lnTo>
                    <a:pt x="1044" y="2261"/>
                  </a:lnTo>
                  <a:lnTo>
                    <a:pt x="1053" y="2261"/>
                  </a:lnTo>
                  <a:lnTo>
                    <a:pt x="1063" y="2261"/>
                  </a:lnTo>
                  <a:lnTo>
                    <a:pt x="1072" y="2259"/>
                  </a:lnTo>
                  <a:lnTo>
                    <a:pt x="1082" y="2259"/>
                  </a:lnTo>
                  <a:lnTo>
                    <a:pt x="1091" y="2257"/>
                  </a:lnTo>
                  <a:lnTo>
                    <a:pt x="1099" y="2257"/>
                  </a:lnTo>
                  <a:lnTo>
                    <a:pt x="1108" y="2255"/>
                  </a:lnTo>
                  <a:lnTo>
                    <a:pt x="1118" y="2255"/>
                  </a:lnTo>
                  <a:lnTo>
                    <a:pt x="1127" y="2253"/>
                  </a:lnTo>
                  <a:lnTo>
                    <a:pt x="1137" y="2253"/>
                  </a:lnTo>
                  <a:lnTo>
                    <a:pt x="1145" y="2252"/>
                  </a:lnTo>
                  <a:lnTo>
                    <a:pt x="1154" y="2252"/>
                  </a:lnTo>
                  <a:lnTo>
                    <a:pt x="1162" y="2250"/>
                  </a:lnTo>
                  <a:lnTo>
                    <a:pt x="1171" y="2248"/>
                  </a:lnTo>
                  <a:lnTo>
                    <a:pt x="1181" y="2246"/>
                  </a:lnTo>
                  <a:lnTo>
                    <a:pt x="1188" y="2246"/>
                  </a:lnTo>
                  <a:lnTo>
                    <a:pt x="1198" y="2244"/>
                  </a:lnTo>
                  <a:lnTo>
                    <a:pt x="1205" y="2242"/>
                  </a:lnTo>
                  <a:lnTo>
                    <a:pt x="1215" y="2240"/>
                  </a:lnTo>
                  <a:lnTo>
                    <a:pt x="1223" y="2240"/>
                  </a:lnTo>
                  <a:lnTo>
                    <a:pt x="1232" y="2238"/>
                  </a:lnTo>
                  <a:lnTo>
                    <a:pt x="1240" y="2236"/>
                  </a:lnTo>
                  <a:lnTo>
                    <a:pt x="1247" y="2233"/>
                  </a:lnTo>
                  <a:lnTo>
                    <a:pt x="1255" y="2233"/>
                  </a:lnTo>
                  <a:lnTo>
                    <a:pt x="1262" y="2231"/>
                  </a:lnTo>
                  <a:lnTo>
                    <a:pt x="1270" y="2229"/>
                  </a:lnTo>
                  <a:lnTo>
                    <a:pt x="1278" y="2225"/>
                  </a:lnTo>
                  <a:lnTo>
                    <a:pt x="1285" y="2223"/>
                  </a:lnTo>
                  <a:lnTo>
                    <a:pt x="1293" y="2221"/>
                  </a:lnTo>
                  <a:lnTo>
                    <a:pt x="1300" y="2219"/>
                  </a:lnTo>
                  <a:lnTo>
                    <a:pt x="1306" y="2217"/>
                  </a:lnTo>
                  <a:lnTo>
                    <a:pt x="1314" y="2215"/>
                  </a:lnTo>
                  <a:lnTo>
                    <a:pt x="1321" y="2212"/>
                  </a:lnTo>
                  <a:lnTo>
                    <a:pt x="1329" y="2210"/>
                  </a:lnTo>
                  <a:lnTo>
                    <a:pt x="1337" y="2208"/>
                  </a:lnTo>
                  <a:lnTo>
                    <a:pt x="1344" y="2206"/>
                  </a:lnTo>
                  <a:lnTo>
                    <a:pt x="1350" y="2202"/>
                  </a:lnTo>
                  <a:lnTo>
                    <a:pt x="1356" y="2200"/>
                  </a:lnTo>
                  <a:lnTo>
                    <a:pt x="1363" y="2196"/>
                  </a:lnTo>
                  <a:lnTo>
                    <a:pt x="1371" y="2195"/>
                  </a:lnTo>
                  <a:lnTo>
                    <a:pt x="1377" y="2191"/>
                  </a:lnTo>
                  <a:lnTo>
                    <a:pt x="1384" y="2189"/>
                  </a:lnTo>
                  <a:lnTo>
                    <a:pt x="1390" y="2185"/>
                  </a:lnTo>
                  <a:lnTo>
                    <a:pt x="1397" y="2183"/>
                  </a:lnTo>
                  <a:lnTo>
                    <a:pt x="1403" y="2179"/>
                  </a:lnTo>
                  <a:lnTo>
                    <a:pt x="1409" y="2177"/>
                  </a:lnTo>
                  <a:lnTo>
                    <a:pt x="1415" y="2174"/>
                  </a:lnTo>
                  <a:lnTo>
                    <a:pt x="1422" y="2170"/>
                  </a:lnTo>
                  <a:lnTo>
                    <a:pt x="1428" y="2166"/>
                  </a:lnTo>
                  <a:lnTo>
                    <a:pt x="1434" y="2164"/>
                  </a:lnTo>
                  <a:lnTo>
                    <a:pt x="1439" y="2160"/>
                  </a:lnTo>
                  <a:lnTo>
                    <a:pt x="1445" y="2157"/>
                  </a:lnTo>
                  <a:lnTo>
                    <a:pt x="1451" y="2153"/>
                  </a:lnTo>
                  <a:lnTo>
                    <a:pt x="1456" y="2149"/>
                  </a:lnTo>
                  <a:lnTo>
                    <a:pt x="1462" y="2145"/>
                  </a:lnTo>
                  <a:lnTo>
                    <a:pt x="1468" y="2141"/>
                  </a:lnTo>
                  <a:lnTo>
                    <a:pt x="1473" y="2138"/>
                  </a:lnTo>
                  <a:lnTo>
                    <a:pt x="1479" y="2134"/>
                  </a:lnTo>
                  <a:lnTo>
                    <a:pt x="1485" y="2130"/>
                  </a:lnTo>
                  <a:lnTo>
                    <a:pt x="1491" y="2126"/>
                  </a:lnTo>
                  <a:lnTo>
                    <a:pt x="1494" y="2120"/>
                  </a:lnTo>
                  <a:lnTo>
                    <a:pt x="1500" y="2117"/>
                  </a:lnTo>
                  <a:lnTo>
                    <a:pt x="1506" y="2113"/>
                  </a:lnTo>
                  <a:lnTo>
                    <a:pt x="1512" y="2109"/>
                  </a:lnTo>
                  <a:lnTo>
                    <a:pt x="1515" y="2103"/>
                  </a:lnTo>
                  <a:lnTo>
                    <a:pt x="1521" y="2100"/>
                  </a:lnTo>
                  <a:lnTo>
                    <a:pt x="1525" y="2096"/>
                  </a:lnTo>
                  <a:lnTo>
                    <a:pt x="1531" y="2092"/>
                  </a:lnTo>
                  <a:lnTo>
                    <a:pt x="1534" y="2086"/>
                  </a:lnTo>
                  <a:lnTo>
                    <a:pt x="1540" y="2082"/>
                  </a:lnTo>
                  <a:lnTo>
                    <a:pt x="1546" y="2077"/>
                  </a:lnTo>
                  <a:lnTo>
                    <a:pt x="1550" y="2073"/>
                  </a:lnTo>
                  <a:lnTo>
                    <a:pt x="1553" y="2067"/>
                  </a:lnTo>
                  <a:lnTo>
                    <a:pt x="1559" y="2062"/>
                  </a:lnTo>
                  <a:lnTo>
                    <a:pt x="1563" y="2056"/>
                  </a:lnTo>
                  <a:lnTo>
                    <a:pt x="1569" y="2052"/>
                  </a:lnTo>
                  <a:lnTo>
                    <a:pt x="1572" y="2046"/>
                  </a:lnTo>
                  <a:lnTo>
                    <a:pt x="1578" y="2041"/>
                  </a:lnTo>
                  <a:lnTo>
                    <a:pt x="1582" y="2035"/>
                  </a:lnTo>
                  <a:lnTo>
                    <a:pt x="1586" y="2031"/>
                  </a:lnTo>
                  <a:lnTo>
                    <a:pt x="1591" y="2025"/>
                  </a:lnTo>
                  <a:lnTo>
                    <a:pt x="1595" y="2020"/>
                  </a:lnTo>
                  <a:lnTo>
                    <a:pt x="1599" y="2014"/>
                  </a:lnTo>
                  <a:lnTo>
                    <a:pt x="1605" y="2008"/>
                  </a:lnTo>
                  <a:lnTo>
                    <a:pt x="1608" y="2003"/>
                  </a:lnTo>
                  <a:lnTo>
                    <a:pt x="1612" y="1997"/>
                  </a:lnTo>
                  <a:lnTo>
                    <a:pt x="1616" y="1989"/>
                  </a:lnTo>
                  <a:lnTo>
                    <a:pt x="1620" y="1986"/>
                  </a:lnTo>
                  <a:lnTo>
                    <a:pt x="1624" y="1978"/>
                  </a:lnTo>
                  <a:lnTo>
                    <a:pt x="1629" y="1972"/>
                  </a:lnTo>
                  <a:lnTo>
                    <a:pt x="1633" y="1965"/>
                  </a:lnTo>
                  <a:lnTo>
                    <a:pt x="1637" y="1959"/>
                  </a:lnTo>
                  <a:lnTo>
                    <a:pt x="1643" y="1951"/>
                  </a:lnTo>
                  <a:lnTo>
                    <a:pt x="1647" y="1946"/>
                  </a:lnTo>
                  <a:lnTo>
                    <a:pt x="1650" y="1938"/>
                  </a:lnTo>
                  <a:lnTo>
                    <a:pt x="1654" y="1932"/>
                  </a:lnTo>
                  <a:lnTo>
                    <a:pt x="1658" y="1925"/>
                  </a:lnTo>
                  <a:lnTo>
                    <a:pt x="1662" y="1917"/>
                  </a:lnTo>
                  <a:lnTo>
                    <a:pt x="1667" y="1909"/>
                  </a:lnTo>
                  <a:lnTo>
                    <a:pt x="1671" y="1904"/>
                  </a:lnTo>
                  <a:lnTo>
                    <a:pt x="1675" y="1894"/>
                  </a:lnTo>
                  <a:lnTo>
                    <a:pt x="1679" y="1887"/>
                  </a:lnTo>
                  <a:lnTo>
                    <a:pt x="1683" y="1879"/>
                  </a:lnTo>
                  <a:lnTo>
                    <a:pt x="1688" y="1871"/>
                  </a:lnTo>
                  <a:lnTo>
                    <a:pt x="1690" y="1864"/>
                  </a:lnTo>
                  <a:lnTo>
                    <a:pt x="1696" y="1856"/>
                  </a:lnTo>
                  <a:lnTo>
                    <a:pt x="1700" y="1849"/>
                  </a:lnTo>
                  <a:lnTo>
                    <a:pt x="1704" y="1841"/>
                  </a:lnTo>
                  <a:lnTo>
                    <a:pt x="1707" y="1833"/>
                  </a:lnTo>
                  <a:lnTo>
                    <a:pt x="1711" y="1824"/>
                  </a:lnTo>
                  <a:lnTo>
                    <a:pt x="1713" y="1816"/>
                  </a:lnTo>
                  <a:lnTo>
                    <a:pt x="1719" y="1807"/>
                  </a:lnTo>
                  <a:lnTo>
                    <a:pt x="1721" y="1799"/>
                  </a:lnTo>
                  <a:lnTo>
                    <a:pt x="1724" y="1790"/>
                  </a:lnTo>
                  <a:lnTo>
                    <a:pt x="1728" y="1782"/>
                  </a:lnTo>
                  <a:lnTo>
                    <a:pt x="1732" y="1775"/>
                  </a:lnTo>
                  <a:lnTo>
                    <a:pt x="1736" y="1763"/>
                  </a:lnTo>
                  <a:lnTo>
                    <a:pt x="1738" y="1756"/>
                  </a:lnTo>
                  <a:lnTo>
                    <a:pt x="1742" y="1746"/>
                  </a:lnTo>
                  <a:lnTo>
                    <a:pt x="1743" y="1738"/>
                  </a:lnTo>
                  <a:lnTo>
                    <a:pt x="1747" y="1729"/>
                  </a:lnTo>
                  <a:lnTo>
                    <a:pt x="1749" y="1719"/>
                  </a:lnTo>
                  <a:lnTo>
                    <a:pt x="1753" y="1710"/>
                  </a:lnTo>
                  <a:lnTo>
                    <a:pt x="1757" y="1702"/>
                  </a:lnTo>
                  <a:lnTo>
                    <a:pt x="1759" y="1693"/>
                  </a:lnTo>
                  <a:lnTo>
                    <a:pt x="1761" y="1681"/>
                  </a:lnTo>
                  <a:lnTo>
                    <a:pt x="1762" y="1672"/>
                  </a:lnTo>
                  <a:lnTo>
                    <a:pt x="1766" y="1664"/>
                  </a:lnTo>
                  <a:lnTo>
                    <a:pt x="1768" y="1655"/>
                  </a:lnTo>
                  <a:lnTo>
                    <a:pt x="1770" y="1645"/>
                  </a:lnTo>
                  <a:lnTo>
                    <a:pt x="1772" y="1636"/>
                  </a:lnTo>
                  <a:lnTo>
                    <a:pt x="1774" y="1626"/>
                  </a:lnTo>
                  <a:lnTo>
                    <a:pt x="1776" y="1615"/>
                  </a:lnTo>
                  <a:lnTo>
                    <a:pt x="1778" y="1607"/>
                  </a:lnTo>
                  <a:lnTo>
                    <a:pt x="1778" y="1596"/>
                  </a:lnTo>
                  <a:lnTo>
                    <a:pt x="1780" y="1586"/>
                  </a:lnTo>
                  <a:lnTo>
                    <a:pt x="1782" y="1577"/>
                  </a:lnTo>
                  <a:lnTo>
                    <a:pt x="1783" y="1567"/>
                  </a:lnTo>
                  <a:lnTo>
                    <a:pt x="1783" y="1558"/>
                  </a:lnTo>
                  <a:lnTo>
                    <a:pt x="1785" y="1548"/>
                  </a:lnTo>
                  <a:lnTo>
                    <a:pt x="1785" y="1539"/>
                  </a:lnTo>
                  <a:lnTo>
                    <a:pt x="1785" y="1529"/>
                  </a:lnTo>
                  <a:lnTo>
                    <a:pt x="1785" y="1518"/>
                  </a:lnTo>
                  <a:lnTo>
                    <a:pt x="1787" y="1509"/>
                  </a:lnTo>
                  <a:lnTo>
                    <a:pt x="1787" y="1497"/>
                  </a:lnTo>
                  <a:lnTo>
                    <a:pt x="1787" y="1488"/>
                  </a:lnTo>
                  <a:lnTo>
                    <a:pt x="1787" y="1478"/>
                  </a:lnTo>
                  <a:lnTo>
                    <a:pt x="1787" y="1469"/>
                  </a:lnTo>
                  <a:lnTo>
                    <a:pt x="1785" y="1459"/>
                  </a:lnTo>
                  <a:lnTo>
                    <a:pt x="1785" y="1448"/>
                  </a:lnTo>
                  <a:lnTo>
                    <a:pt x="1785" y="1438"/>
                  </a:lnTo>
                  <a:lnTo>
                    <a:pt x="1783" y="1429"/>
                  </a:lnTo>
                  <a:lnTo>
                    <a:pt x="1783" y="1417"/>
                  </a:lnTo>
                  <a:lnTo>
                    <a:pt x="1782" y="1408"/>
                  </a:lnTo>
                  <a:lnTo>
                    <a:pt x="1780" y="1398"/>
                  </a:lnTo>
                  <a:lnTo>
                    <a:pt x="1780" y="1387"/>
                  </a:lnTo>
                  <a:lnTo>
                    <a:pt x="1778" y="1377"/>
                  </a:lnTo>
                  <a:lnTo>
                    <a:pt x="1776" y="1368"/>
                  </a:lnTo>
                  <a:lnTo>
                    <a:pt x="1774" y="1356"/>
                  </a:lnTo>
                  <a:lnTo>
                    <a:pt x="1772" y="1347"/>
                  </a:lnTo>
                  <a:lnTo>
                    <a:pt x="1770" y="1337"/>
                  </a:lnTo>
                  <a:lnTo>
                    <a:pt x="1768" y="1328"/>
                  </a:lnTo>
                  <a:lnTo>
                    <a:pt x="1766" y="1317"/>
                  </a:lnTo>
                  <a:lnTo>
                    <a:pt x="1764" y="1307"/>
                  </a:lnTo>
                  <a:lnTo>
                    <a:pt x="1762" y="1298"/>
                  </a:lnTo>
                  <a:lnTo>
                    <a:pt x="1759" y="1286"/>
                  </a:lnTo>
                  <a:lnTo>
                    <a:pt x="1757" y="1277"/>
                  </a:lnTo>
                  <a:lnTo>
                    <a:pt x="1755" y="1267"/>
                  </a:lnTo>
                  <a:lnTo>
                    <a:pt x="1751" y="1258"/>
                  </a:lnTo>
                  <a:lnTo>
                    <a:pt x="1747" y="1246"/>
                  </a:lnTo>
                  <a:lnTo>
                    <a:pt x="1745" y="1237"/>
                  </a:lnTo>
                  <a:lnTo>
                    <a:pt x="1742" y="1227"/>
                  </a:lnTo>
                  <a:lnTo>
                    <a:pt x="1740" y="1218"/>
                  </a:lnTo>
                  <a:lnTo>
                    <a:pt x="1736" y="1208"/>
                  </a:lnTo>
                  <a:lnTo>
                    <a:pt x="1732" y="1199"/>
                  </a:lnTo>
                  <a:lnTo>
                    <a:pt x="1730" y="1187"/>
                  </a:lnTo>
                  <a:lnTo>
                    <a:pt x="1726" y="1178"/>
                  </a:lnTo>
                  <a:lnTo>
                    <a:pt x="1723" y="1168"/>
                  </a:lnTo>
                  <a:lnTo>
                    <a:pt x="1719" y="1159"/>
                  </a:lnTo>
                  <a:lnTo>
                    <a:pt x="1717" y="1149"/>
                  </a:lnTo>
                  <a:lnTo>
                    <a:pt x="1713" y="1140"/>
                  </a:lnTo>
                  <a:lnTo>
                    <a:pt x="1709" y="1130"/>
                  </a:lnTo>
                  <a:lnTo>
                    <a:pt x="1705" y="1121"/>
                  </a:lnTo>
                  <a:lnTo>
                    <a:pt x="1702" y="1111"/>
                  </a:lnTo>
                  <a:lnTo>
                    <a:pt x="1698" y="1102"/>
                  </a:lnTo>
                  <a:lnTo>
                    <a:pt x="1694" y="1092"/>
                  </a:lnTo>
                  <a:lnTo>
                    <a:pt x="1690" y="1083"/>
                  </a:lnTo>
                  <a:lnTo>
                    <a:pt x="1688" y="1075"/>
                  </a:lnTo>
                  <a:lnTo>
                    <a:pt x="1683" y="1066"/>
                  </a:lnTo>
                  <a:lnTo>
                    <a:pt x="1681" y="1056"/>
                  </a:lnTo>
                  <a:lnTo>
                    <a:pt x="1675" y="1047"/>
                  </a:lnTo>
                  <a:lnTo>
                    <a:pt x="1673" y="1039"/>
                  </a:lnTo>
                  <a:lnTo>
                    <a:pt x="1667" y="1030"/>
                  </a:lnTo>
                  <a:lnTo>
                    <a:pt x="1666" y="1022"/>
                  </a:lnTo>
                  <a:lnTo>
                    <a:pt x="1662" y="1012"/>
                  </a:lnTo>
                  <a:lnTo>
                    <a:pt x="1658" y="1005"/>
                  </a:lnTo>
                  <a:lnTo>
                    <a:pt x="1654" y="997"/>
                  </a:lnTo>
                  <a:lnTo>
                    <a:pt x="1650" y="988"/>
                  </a:lnTo>
                  <a:lnTo>
                    <a:pt x="1647" y="980"/>
                  </a:lnTo>
                  <a:lnTo>
                    <a:pt x="1643" y="973"/>
                  </a:lnTo>
                  <a:lnTo>
                    <a:pt x="1639" y="963"/>
                  </a:lnTo>
                  <a:lnTo>
                    <a:pt x="1635" y="955"/>
                  </a:lnTo>
                  <a:lnTo>
                    <a:pt x="1631" y="948"/>
                  </a:lnTo>
                  <a:lnTo>
                    <a:pt x="1627" y="942"/>
                  </a:lnTo>
                  <a:lnTo>
                    <a:pt x="1624" y="933"/>
                  </a:lnTo>
                  <a:lnTo>
                    <a:pt x="1620" y="927"/>
                  </a:lnTo>
                  <a:lnTo>
                    <a:pt x="1616" y="917"/>
                  </a:lnTo>
                  <a:lnTo>
                    <a:pt x="1614" y="912"/>
                  </a:lnTo>
                  <a:lnTo>
                    <a:pt x="1610" y="904"/>
                  </a:lnTo>
                  <a:lnTo>
                    <a:pt x="1607" y="897"/>
                  </a:lnTo>
                  <a:lnTo>
                    <a:pt x="1605" y="891"/>
                  </a:lnTo>
                  <a:lnTo>
                    <a:pt x="1601" y="885"/>
                  </a:lnTo>
                  <a:lnTo>
                    <a:pt x="1597" y="878"/>
                  </a:lnTo>
                  <a:lnTo>
                    <a:pt x="1593" y="870"/>
                  </a:lnTo>
                  <a:lnTo>
                    <a:pt x="1589" y="864"/>
                  </a:lnTo>
                  <a:lnTo>
                    <a:pt x="1588" y="859"/>
                  </a:lnTo>
                  <a:lnTo>
                    <a:pt x="1584" y="853"/>
                  </a:lnTo>
                  <a:lnTo>
                    <a:pt x="1580" y="847"/>
                  </a:lnTo>
                  <a:lnTo>
                    <a:pt x="1578" y="841"/>
                  </a:lnTo>
                  <a:lnTo>
                    <a:pt x="1574" y="836"/>
                  </a:lnTo>
                  <a:lnTo>
                    <a:pt x="1570" y="830"/>
                  </a:lnTo>
                  <a:lnTo>
                    <a:pt x="1569" y="824"/>
                  </a:lnTo>
                  <a:lnTo>
                    <a:pt x="1565" y="819"/>
                  </a:lnTo>
                  <a:lnTo>
                    <a:pt x="1563" y="815"/>
                  </a:lnTo>
                  <a:lnTo>
                    <a:pt x="1559" y="809"/>
                  </a:lnTo>
                  <a:lnTo>
                    <a:pt x="1555" y="803"/>
                  </a:lnTo>
                  <a:lnTo>
                    <a:pt x="1553" y="800"/>
                  </a:lnTo>
                  <a:lnTo>
                    <a:pt x="1550" y="796"/>
                  </a:lnTo>
                  <a:lnTo>
                    <a:pt x="1546" y="790"/>
                  </a:lnTo>
                  <a:lnTo>
                    <a:pt x="1544" y="786"/>
                  </a:lnTo>
                  <a:lnTo>
                    <a:pt x="1540" y="781"/>
                  </a:lnTo>
                  <a:lnTo>
                    <a:pt x="1538" y="777"/>
                  </a:lnTo>
                  <a:lnTo>
                    <a:pt x="1534" y="773"/>
                  </a:lnTo>
                  <a:lnTo>
                    <a:pt x="1532" y="769"/>
                  </a:lnTo>
                  <a:lnTo>
                    <a:pt x="1529" y="764"/>
                  </a:lnTo>
                  <a:lnTo>
                    <a:pt x="1527" y="762"/>
                  </a:lnTo>
                  <a:lnTo>
                    <a:pt x="1523" y="758"/>
                  </a:lnTo>
                  <a:lnTo>
                    <a:pt x="1519" y="752"/>
                  </a:lnTo>
                  <a:lnTo>
                    <a:pt x="1517" y="748"/>
                  </a:lnTo>
                  <a:lnTo>
                    <a:pt x="1515" y="746"/>
                  </a:lnTo>
                  <a:lnTo>
                    <a:pt x="1510" y="739"/>
                  </a:lnTo>
                  <a:lnTo>
                    <a:pt x="1504" y="731"/>
                  </a:lnTo>
                  <a:lnTo>
                    <a:pt x="1498" y="724"/>
                  </a:lnTo>
                  <a:lnTo>
                    <a:pt x="1494" y="716"/>
                  </a:lnTo>
                  <a:lnTo>
                    <a:pt x="1489" y="708"/>
                  </a:lnTo>
                  <a:lnTo>
                    <a:pt x="1483" y="703"/>
                  </a:lnTo>
                  <a:lnTo>
                    <a:pt x="1479" y="695"/>
                  </a:lnTo>
                  <a:lnTo>
                    <a:pt x="1473" y="688"/>
                  </a:lnTo>
                  <a:lnTo>
                    <a:pt x="1470" y="682"/>
                  </a:lnTo>
                  <a:lnTo>
                    <a:pt x="1466" y="674"/>
                  </a:lnTo>
                  <a:lnTo>
                    <a:pt x="1462" y="670"/>
                  </a:lnTo>
                  <a:lnTo>
                    <a:pt x="1460" y="667"/>
                  </a:lnTo>
                  <a:lnTo>
                    <a:pt x="1458" y="663"/>
                  </a:lnTo>
                  <a:lnTo>
                    <a:pt x="1456" y="659"/>
                  </a:lnTo>
                  <a:lnTo>
                    <a:pt x="1453" y="655"/>
                  </a:lnTo>
                  <a:lnTo>
                    <a:pt x="1451" y="651"/>
                  </a:lnTo>
                  <a:lnTo>
                    <a:pt x="1449" y="648"/>
                  </a:lnTo>
                  <a:lnTo>
                    <a:pt x="1449" y="644"/>
                  </a:lnTo>
                  <a:lnTo>
                    <a:pt x="1445" y="640"/>
                  </a:lnTo>
                  <a:lnTo>
                    <a:pt x="1443" y="636"/>
                  </a:lnTo>
                  <a:lnTo>
                    <a:pt x="1441" y="631"/>
                  </a:lnTo>
                  <a:lnTo>
                    <a:pt x="1439" y="627"/>
                  </a:lnTo>
                  <a:lnTo>
                    <a:pt x="1437" y="623"/>
                  </a:lnTo>
                  <a:lnTo>
                    <a:pt x="1435" y="619"/>
                  </a:lnTo>
                  <a:lnTo>
                    <a:pt x="1434" y="613"/>
                  </a:lnTo>
                  <a:lnTo>
                    <a:pt x="1434" y="610"/>
                  </a:lnTo>
                  <a:lnTo>
                    <a:pt x="1430" y="604"/>
                  </a:lnTo>
                  <a:lnTo>
                    <a:pt x="1428" y="600"/>
                  </a:lnTo>
                  <a:lnTo>
                    <a:pt x="1426" y="594"/>
                  </a:lnTo>
                  <a:lnTo>
                    <a:pt x="1424" y="591"/>
                  </a:lnTo>
                  <a:lnTo>
                    <a:pt x="1422" y="585"/>
                  </a:lnTo>
                  <a:lnTo>
                    <a:pt x="1420" y="579"/>
                  </a:lnTo>
                  <a:lnTo>
                    <a:pt x="1420" y="574"/>
                  </a:lnTo>
                  <a:lnTo>
                    <a:pt x="1418" y="570"/>
                  </a:lnTo>
                  <a:lnTo>
                    <a:pt x="1416" y="562"/>
                  </a:lnTo>
                  <a:lnTo>
                    <a:pt x="1415" y="556"/>
                  </a:lnTo>
                  <a:lnTo>
                    <a:pt x="1413" y="551"/>
                  </a:lnTo>
                  <a:lnTo>
                    <a:pt x="1411" y="547"/>
                  </a:lnTo>
                  <a:lnTo>
                    <a:pt x="1409" y="539"/>
                  </a:lnTo>
                  <a:lnTo>
                    <a:pt x="1407" y="534"/>
                  </a:lnTo>
                  <a:lnTo>
                    <a:pt x="1407" y="530"/>
                  </a:lnTo>
                  <a:lnTo>
                    <a:pt x="1405" y="524"/>
                  </a:lnTo>
                  <a:lnTo>
                    <a:pt x="1403" y="516"/>
                  </a:lnTo>
                  <a:lnTo>
                    <a:pt x="1403" y="511"/>
                  </a:lnTo>
                  <a:lnTo>
                    <a:pt x="1401" y="503"/>
                  </a:lnTo>
                  <a:lnTo>
                    <a:pt x="1399" y="497"/>
                  </a:lnTo>
                  <a:lnTo>
                    <a:pt x="1399" y="492"/>
                  </a:lnTo>
                  <a:lnTo>
                    <a:pt x="1397" y="486"/>
                  </a:lnTo>
                  <a:lnTo>
                    <a:pt x="1397" y="478"/>
                  </a:lnTo>
                  <a:lnTo>
                    <a:pt x="1396" y="473"/>
                  </a:lnTo>
                  <a:lnTo>
                    <a:pt x="1394" y="465"/>
                  </a:lnTo>
                  <a:lnTo>
                    <a:pt x="1394" y="459"/>
                  </a:lnTo>
                  <a:lnTo>
                    <a:pt x="1392" y="452"/>
                  </a:lnTo>
                  <a:lnTo>
                    <a:pt x="1392" y="446"/>
                  </a:lnTo>
                  <a:lnTo>
                    <a:pt x="1390" y="439"/>
                  </a:lnTo>
                  <a:lnTo>
                    <a:pt x="1390" y="433"/>
                  </a:lnTo>
                  <a:lnTo>
                    <a:pt x="1390" y="427"/>
                  </a:lnTo>
                  <a:lnTo>
                    <a:pt x="1390" y="421"/>
                  </a:lnTo>
                  <a:lnTo>
                    <a:pt x="1388" y="414"/>
                  </a:lnTo>
                  <a:lnTo>
                    <a:pt x="1388" y="406"/>
                  </a:lnTo>
                  <a:lnTo>
                    <a:pt x="1386" y="401"/>
                  </a:lnTo>
                  <a:lnTo>
                    <a:pt x="1386" y="393"/>
                  </a:lnTo>
                  <a:lnTo>
                    <a:pt x="1384" y="387"/>
                  </a:lnTo>
                  <a:lnTo>
                    <a:pt x="1384" y="380"/>
                  </a:lnTo>
                  <a:lnTo>
                    <a:pt x="1384" y="372"/>
                  </a:lnTo>
                  <a:lnTo>
                    <a:pt x="1384" y="366"/>
                  </a:lnTo>
                  <a:lnTo>
                    <a:pt x="1382" y="359"/>
                  </a:lnTo>
                  <a:lnTo>
                    <a:pt x="1382" y="353"/>
                  </a:lnTo>
                  <a:lnTo>
                    <a:pt x="1382" y="345"/>
                  </a:lnTo>
                  <a:lnTo>
                    <a:pt x="1382" y="340"/>
                  </a:lnTo>
                  <a:lnTo>
                    <a:pt x="1382" y="332"/>
                  </a:lnTo>
                  <a:lnTo>
                    <a:pt x="1382" y="326"/>
                  </a:lnTo>
                  <a:lnTo>
                    <a:pt x="1382" y="319"/>
                  </a:lnTo>
                  <a:lnTo>
                    <a:pt x="1382" y="313"/>
                  </a:lnTo>
                  <a:lnTo>
                    <a:pt x="1380" y="306"/>
                  </a:lnTo>
                  <a:lnTo>
                    <a:pt x="1380" y="298"/>
                  </a:lnTo>
                  <a:lnTo>
                    <a:pt x="1380" y="292"/>
                  </a:lnTo>
                  <a:lnTo>
                    <a:pt x="1380" y="285"/>
                  </a:lnTo>
                  <a:lnTo>
                    <a:pt x="1380" y="279"/>
                  </a:lnTo>
                  <a:lnTo>
                    <a:pt x="1380" y="273"/>
                  </a:lnTo>
                  <a:lnTo>
                    <a:pt x="1380" y="268"/>
                  </a:lnTo>
                  <a:lnTo>
                    <a:pt x="1382" y="260"/>
                  </a:lnTo>
                  <a:lnTo>
                    <a:pt x="1382" y="254"/>
                  </a:lnTo>
                  <a:lnTo>
                    <a:pt x="1382" y="247"/>
                  </a:lnTo>
                  <a:lnTo>
                    <a:pt x="1382" y="241"/>
                  </a:lnTo>
                  <a:lnTo>
                    <a:pt x="1382" y="235"/>
                  </a:lnTo>
                  <a:lnTo>
                    <a:pt x="1382" y="228"/>
                  </a:lnTo>
                  <a:lnTo>
                    <a:pt x="1384" y="224"/>
                  </a:lnTo>
                  <a:lnTo>
                    <a:pt x="1384" y="216"/>
                  </a:lnTo>
                  <a:lnTo>
                    <a:pt x="1386" y="211"/>
                  </a:lnTo>
                  <a:lnTo>
                    <a:pt x="1386" y="205"/>
                  </a:lnTo>
                  <a:lnTo>
                    <a:pt x="1386" y="199"/>
                  </a:lnTo>
                  <a:lnTo>
                    <a:pt x="1388" y="193"/>
                  </a:lnTo>
                  <a:lnTo>
                    <a:pt x="1388" y="188"/>
                  </a:lnTo>
                  <a:lnTo>
                    <a:pt x="1388" y="182"/>
                  </a:lnTo>
                  <a:lnTo>
                    <a:pt x="1390" y="176"/>
                  </a:lnTo>
                  <a:lnTo>
                    <a:pt x="1390" y="171"/>
                  </a:lnTo>
                  <a:lnTo>
                    <a:pt x="1392" y="165"/>
                  </a:lnTo>
                  <a:lnTo>
                    <a:pt x="1392" y="159"/>
                  </a:lnTo>
                  <a:lnTo>
                    <a:pt x="1392" y="154"/>
                  </a:lnTo>
                  <a:lnTo>
                    <a:pt x="1394" y="150"/>
                  </a:lnTo>
                  <a:lnTo>
                    <a:pt x="1394" y="144"/>
                  </a:lnTo>
                  <a:lnTo>
                    <a:pt x="1396" y="138"/>
                  </a:lnTo>
                  <a:lnTo>
                    <a:pt x="1397" y="133"/>
                  </a:lnTo>
                  <a:lnTo>
                    <a:pt x="1397" y="129"/>
                  </a:lnTo>
                  <a:lnTo>
                    <a:pt x="1399" y="123"/>
                  </a:lnTo>
                  <a:lnTo>
                    <a:pt x="1399" y="119"/>
                  </a:lnTo>
                  <a:lnTo>
                    <a:pt x="1401" y="114"/>
                  </a:lnTo>
                  <a:lnTo>
                    <a:pt x="1401" y="108"/>
                  </a:lnTo>
                  <a:lnTo>
                    <a:pt x="1403" y="104"/>
                  </a:lnTo>
                  <a:lnTo>
                    <a:pt x="1403" y="100"/>
                  </a:lnTo>
                  <a:lnTo>
                    <a:pt x="1405" y="97"/>
                  </a:lnTo>
                  <a:lnTo>
                    <a:pt x="1405" y="93"/>
                  </a:lnTo>
                  <a:lnTo>
                    <a:pt x="1407" y="87"/>
                  </a:lnTo>
                  <a:lnTo>
                    <a:pt x="1409" y="83"/>
                  </a:lnTo>
                  <a:lnTo>
                    <a:pt x="1409" y="79"/>
                  </a:lnTo>
                  <a:lnTo>
                    <a:pt x="1411" y="76"/>
                  </a:lnTo>
                  <a:lnTo>
                    <a:pt x="1413" y="72"/>
                  </a:lnTo>
                  <a:lnTo>
                    <a:pt x="1415" y="64"/>
                  </a:lnTo>
                  <a:lnTo>
                    <a:pt x="1418" y="57"/>
                  </a:lnTo>
                  <a:lnTo>
                    <a:pt x="1420" y="49"/>
                  </a:lnTo>
                  <a:lnTo>
                    <a:pt x="1422" y="43"/>
                  </a:lnTo>
                  <a:lnTo>
                    <a:pt x="1424" y="38"/>
                  </a:lnTo>
                  <a:lnTo>
                    <a:pt x="1426" y="32"/>
                  </a:lnTo>
                  <a:lnTo>
                    <a:pt x="1428" y="26"/>
                  </a:lnTo>
                  <a:lnTo>
                    <a:pt x="1430" y="22"/>
                  </a:lnTo>
                  <a:lnTo>
                    <a:pt x="1432" y="17"/>
                  </a:lnTo>
                  <a:lnTo>
                    <a:pt x="1434" y="13"/>
                  </a:lnTo>
                  <a:lnTo>
                    <a:pt x="1437" y="7"/>
                  </a:lnTo>
                  <a:lnTo>
                    <a:pt x="1439" y="3"/>
                  </a:lnTo>
                  <a:lnTo>
                    <a:pt x="1441" y="0"/>
                  </a:lnTo>
                  <a:lnTo>
                    <a:pt x="1441" y="0"/>
                  </a:lnTo>
                  <a:lnTo>
                    <a:pt x="901" y="41"/>
                  </a:lnTo>
                  <a:lnTo>
                    <a:pt x="468" y="20"/>
                  </a:lnTo>
                  <a:lnTo>
                    <a:pt x="468" y="20"/>
                  </a:lnTo>
                  <a:close/>
                </a:path>
              </a:pathLst>
            </a:custGeom>
            <a:solidFill>
              <a:srgbClr val="0066FF"/>
            </a:solidFill>
            <a:ln w="38100" cmpd="sng">
              <a:solidFill>
                <a:schemeClr val="tx1"/>
              </a:solidFill>
              <a:round/>
              <a:headEnd/>
              <a:tailEnd/>
            </a:ln>
          </p:spPr>
          <p:txBody>
            <a:bodyPr>
              <a:prstTxWarp prst="textNoShape">
                <a:avLst/>
              </a:prstTxWarp>
            </a:bodyPr>
            <a:lstStyle/>
            <a:p>
              <a:endParaRPr lang="en-US"/>
            </a:p>
          </p:txBody>
        </p:sp>
        <p:sp>
          <p:nvSpPr>
            <p:cNvPr id="19655" name="Freeform 199"/>
            <p:cNvSpPr>
              <a:spLocks/>
            </p:cNvSpPr>
            <p:nvPr/>
          </p:nvSpPr>
          <p:spPr bwMode="auto">
            <a:xfrm>
              <a:off x="4633" y="2216"/>
              <a:ext cx="337" cy="74"/>
            </a:xfrm>
            <a:custGeom>
              <a:avLst/>
              <a:gdLst/>
              <a:ahLst/>
              <a:cxnLst>
                <a:cxn ang="0">
                  <a:pos x="3" y="0"/>
                </a:cxn>
                <a:cxn ang="0">
                  <a:pos x="0" y="101"/>
                </a:cxn>
                <a:cxn ang="0">
                  <a:pos x="461" y="106"/>
                </a:cxn>
                <a:cxn ang="0">
                  <a:pos x="480" y="15"/>
                </a:cxn>
                <a:cxn ang="0">
                  <a:pos x="3" y="0"/>
                </a:cxn>
              </a:cxnLst>
              <a:rect l="0" t="0" r="r" b="b"/>
              <a:pathLst>
                <a:path w="480" h="106">
                  <a:moveTo>
                    <a:pt x="3" y="0"/>
                  </a:moveTo>
                  <a:lnTo>
                    <a:pt x="0" y="101"/>
                  </a:lnTo>
                  <a:lnTo>
                    <a:pt x="461" y="106"/>
                  </a:lnTo>
                  <a:lnTo>
                    <a:pt x="480" y="15"/>
                  </a:lnTo>
                  <a:lnTo>
                    <a:pt x="3" y="0"/>
                  </a:lnTo>
                  <a:close/>
                </a:path>
              </a:pathLst>
            </a:custGeom>
            <a:solidFill>
              <a:srgbClr val="CCECFF"/>
            </a:solidFill>
            <a:ln w="9525" cap="flat" cmpd="sng">
              <a:solidFill>
                <a:srgbClr val="FF0000"/>
              </a:solidFill>
              <a:prstDash val="solid"/>
              <a:round/>
              <a:headEnd type="none" w="med" len="med"/>
              <a:tailEnd type="none" w="med" len="med"/>
            </a:ln>
            <a:effectLst/>
          </p:spPr>
          <p:txBody>
            <a:bodyPr>
              <a:prstTxWarp prst="textNoShape">
                <a:avLst/>
              </a:prstTxWarp>
            </a:bodyPr>
            <a:lstStyle/>
            <a:p>
              <a:endParaRPr lang="en-US"/>
            </a:p>
          </p:txBody>
        </p:sp>
        <p:sp>
          <p:nvSpPr>
            <p:cNvPr id="19656" name="Freeform 200"/>
            <p:cNvSpPr>
              <a:spLocks/>
            </p:cNvSpPr>
            <p:nvPr/>
          </p:nvSpPr>
          <p:spPr bwMode="auto">
            <a:xfrm>
              <a:off x="4570" y="2366"/>
              <a:ext cx="43" cy="53"/>
            </a:xfrm>
            <a:custGeom>
              <a:avLst/>
              <a:gdLst/>
              <a:ahLst/>
              <a:cxnLst>
                <a:cxn ang="0">
                  <a:pos x="124" y="0"/>
                </a:cxn>
                <a:cxn ang="0">
                  <a:pos x="65" y="152"/>
                </a:cxn>
                <a:cxn ang="0">
                  <a:pos x="63" y="152"/>
                </a:cxn>
                <a:cxn ang="0">
                  <a:pos x="57" y="148"/>
                </a:cxn>
                <a:cxn ang="0">
                  <a:pos x="53" y="146"/>
                </a:cxn>
                <a:cxn ang="0">
                  <a:pos x="50" y="145"/>
                </a:cxn>
                <a:cxn ang="0">
                  <a:pos x="46" y="141"/>
                </a:cxn>
                <a:cxn ang="0">
                  <a:pos x="42" y="139"/>
                </a:cxn>
                <a:cxn ang="0">
                  <a:pos x="36" y="135"/>
                </a:cxn>
                <a:cxn ang="0">
                  <a:pos x="33" y="133"/>
                </a:cxn>
                <a:cxn ang="0">
                  <a:pos x="27" y="129"/>
                </a:cxn>
                <a:cxn ang="0">
                  <a:pos x="23" y="127"/>
                </a:cxn>
                <a:cxn ang="0">
                  <a:pos x="19" y="124"/>
                </a:cxn>
                <a:cxn ang="0">
                  <a:pos x="15" y="120"/>
                </a:cxn>
                <a:cxn ang="0">
                  <a:pos x="12" y="116"/>
                </a:cxn>
                <a:cxn ang="0">
                  <a:pos x="10" y="114"/>
                </a:cxn>
                <a:cxn ang="0">
                  <a:pos x="6" y="110"/>
                </a:cxn>
                <a:cxn ang="0">
                  <a:pos x="4" y="107"/>
                </a:cxn>
                <a:cxn ang="0">
                  <a:pos x="2" y="103"/>
                </a:cxn>
                <a:cxn ang="0">
                  <a:pos x="2" y="99"/>
                </a:cxn>
                <a:cxn ang="0">
                  <a:pos x="0" y="93"/>
                </a:cxn>
                <a:cxn ang="0">
                  <a:pos x="2" y="89"/>
                </a:cxn>
                <a:cxn ang="0">
                  <a:pos x="2" y="86"/>
                </a:cxn>
                <a:cxn ang="0">
                  <a:pos x="2" y="82"/>
                </a:cxn>
                <a:cxn ang="0">
                  <a:pos x="4" y="76"/>
                </a:cxn>
                <a:cxn ang="0">
                  <a:pos x="6" y="72"/>
                </a:cxn>
                <a:cxn ang="0">
                  <a:pos x="8" y="67"/>
                </a:cxn>
                <a:cxn ang="0">
                  <a:pos x="10" y="63"/>
                </a:cxn>
                <a:cxn ang="0">
                  <a:pos x="14" y="59"/>
                </a:cxn>
                <a:cxn ang="0">
                  <a:pos x="17" y="55"/>
                </a:cxn>
                <a:cxn ang="0">
                  <a:pos x="21" y="50"/>
                </a:cxn>
                <a:cxn ang="0">
                  <a:pos x="27" y="48"/>
                </a:cxn>
                <a:cxn ang="0">
                  <a:pos x="31" y="42"/>
                </a:cxn>
                <a:cxn ang="0">
                  <a:pos x="38" y="38"/>
                </a:cxn>
                <a:cxn ang="0">
                  <a:pos x="40" y="36"/>
                </a:cxn>
                <a:cxn ang="0">
                  <a:pos x="44" y="34"/>
                </a:cxn>
                <a:cxn ang="0">
                  <a:pos x="48" y="32"/>
                </a:cxn>
                <a:cxn ang="0">
                  <a:pos x="52" y="31"/>
                </a:cxn>
                <a:cxn ang="0">
                  <a:pos x="55" y="29"/>
                </a:cxn>
                <a:cxn ang="0">
                  <a:pos x="59" y="27"/>
                </a:cxn>
                <a:cxn ang="0">
                  <a:pos x="63" y="25"/>
                </a:cxn>
                <a:cxn ang="0">
                  <a:pos x="69" y="21"/>
                </a:cxn>
                <a:cxn ang="0">
                  <a:pos x="72" y="19"/>
                </a:cxn>
                <a:cxn ang="0">
                  <a:pos x="76" y="19"/>
                </a:cxn>
                <a:cxn ang="0">
                  <a:pos x="80" y="15"/>
                </a:cxn>
                <a:cxn ang="0">
                  <a:pos x="84" y="15"/>
                </a:cxn>
                <a:cxn ang="0">
                  <a:pos x="88" y="13"/>
                </a:cxn>
                <a:cxn ang="0">
                  <a:pos x="91" y="12"/>
                </a:cxn>
                <a:cxn ang="0">
                  <a:pos x="95" y="10"/>
                </a:cxn>
                <a:cxn ang="0">
                  <a:pos x="99" y="8"/>
                </a:cxn>
                <a:cxn ang="0">
                  <a:pos x="107" y="6"/>
                </a:cxn>
                <a:cxn ang="0">
                  <a:pos x="112" y="4"/>
                </a:cxn>
                <a:cxn ang="0">
                  <a:pos x="116" y="2"/>
                </a:cxn>
                <a:cxn ang="0">
                  <a:pos x="122" y="0"/>
                </a:cxn>
                <a:cxn ang="0">
                  <a:pos x="124" y="0"/>
                </a:cxn>
                <a:cxn ang="0">
                  <a:pos x="124" y="0"/>
                </a:cxn>
                <a:cxn ang="0">
                  <a:pos x="124" y="0"/>
                </a:cxn>
              </a:cxnLst>
              <a:rect l="0" t="0" r="r" b="b"/>
              <a:pathLst>
                <a:path w="124" h="152">
                  <a:moveTo>
                    <a:pt x="124" y="0"/>
                  </a:moveTo>
                  <a:lnTo>
                    <a:pt x="65" y="152"/>
                  </a:lnTo>
                  <a:lnTo>
                    <a:pt x="63" y="152"/>
                  </a:lnTo>
                  <a:lnTo>
                    <a:pt x="57" y="148"/>
                  </a:lnTo>
                  <a:lnTo>
                    <a:pt x="53" y="146"/>
                  </a:lnTo>
                  <a:lnTo>
                    <a:pt x="50" y="145"/>
                  </a:lnTo>
                  <a:lnTo>
                    <a:pt x="46" y="141"/>
                  </a:lnTo>
                  <a:lnTo>
                    <a:pt x="42" y="139"/>
                  </a:lnTo>
                  <a:lnTo>
                    <a:pt x="36" y="135"/>
                  </a:lnTo>
                  <a:lnTo>
                    <a:pt x="33" y="133"/>
                  </a:lnTo>
                  <a:lnTo>
                    <a:pt x="27" y="129"/>
                  </a:lnTo>
                  <a:lnTo>
                    <a:pt x="23" y="127"/>
                  </a:lnTo>
                  <a:lnTo>
                    <a:pt x="19" y="124"/>
                  </a:lnTo>
                  <a:lnTo>
                    <a:pt x="15" y="120"/>
                  </a:lnTo>
                  <a:lnTo>
                    <a:pt x="12" y="116"/>
                  </a:lnTo>
                  <a:lnTo>
                    <a:pt x="10" y="114"/>
                  </a:lnTo>
                  <a:lnTo>
                    <a:pt x="6" y="110"/>
                  </a:lnTo>
                  <a:lnTo>
                    <a:pt x="4" y="107"/>
                  </a:lnTo>
                  <a:lnTo>
                    <a:pt x="2" y="103"/>
                  </a:lnTo>
                  <a:lnTo>
                    <a:pt x="2" y="99"/>
                  </a:lnTo>
                  <a:lnTo>
                    <a:pt x="0" y="93"/>
                  </a:lnTo>
                  <a:lnTo>
                    <a:pt x="2" y="89"/>
                  </a:lnTo>
                  <a:lnTo>
                    <a:pt x="2" y="86"/>
                  </a:lnTo>
                  <a:lnTo>
                    <a:pt x="2" y="82"/>
                  </a:lnTo>
                  <a:lnTo>
                    <a:pt x="4" y="76"/>
                  </a:lnTo>
                  <a:lnTo>
                    <a:pt x="6" y="72"/>
                  </a:lnTo>
                  <a:lnTo>
                    <a:pt x="8" y="67"/>
                  </a:lnTo>
                  <a:lnTo>
                    <a:pt x="10" y="63"/>
                  </a:lnTo>
                  <a:lnTo>
                    <a:pt x="14" y="59"/>
                  </a:lnTo>
                  <a:lnTo>
                    <a:pt x="17" y="55"/>
                  </a:lnTo>
                  <a:lnTo>
                    <a:pt x="21" y="50"/>
                  </a:lnTo>
                  <a:lnTo>
                    <a:pt x="27" y="48"/>
                  </a:lnTo>
                  <a:lnTo>
                    <a:pt x="31" y="42"/>
                  </a:lnTo>
                  <a:lnTo>
                    <a:pt x="38" y="38"/>
                  </a:lnTo>
                  <a:lnTo>
                    <a:pt x="40" y="36"/>
                  </a:lnTo>
                  <a:lnTo>
                    <a:pt x="44" y="34"/>
                  </a:lnTo>
                  <a:lnTo>
                    <a:pt x="48" y="32"/>
                  </a:lnTo>
                  <a:lnTo>
                    <a:pt x="52" y="31"/>
                  </a:lnTo>
                  <a:lnTo>
                    <a:pt x="55" y="29"/>
                  </a:lnTo>
                  <a:lnTo>
                    <a:pt x="59" y="27"/>
                  </a:lnTo>
                  <a:lnTo>
                    <a:pt x="63" y="25"/>
                  </a:lnTo>
                  <a:lnTo>
                    <a:pt x="69" y="21"/>
                  </a:lnTo>
                  <a:lnTo>
                    <a:pt x="72" y="19"/>
                  </a:lnTo>
                  <a:lnTo>
                    <a:pt x="76" y="19"/>
                  </a:lnTo>
                  <a:lnTo>
                    <a:pt x="80" y="15"/>
                  </a:lnTo>
                  <a:lnTo>
                    <a:pt x="84" y="15"/>
                  </a:lnTo>
                  <a:lnTo>
                    <a:pt x="88" y="13"/>
                  </a:lnTo>
                  <a:lnTo>
                    <a:pt x="91" y="12"/>
                  </a:lnTo>
                  <a:lnTo>
                    <a:pt x="95" y="10"/>
                  </a:lnTo>
                  <a:lnTo>
                    <a:pt x="99" y="8"/>
                  </a:lnTo>
                  <a:lnTo>
                    <a:pt x="107" y="6"/>
                  </a:lnTo>
                  <a:lnTo>
                    <a:pt x="112" y="4"/>
                  </a:lnTo>
                  <a:lnTo>
                    <a:pt x="116" y="2"/>
                  </a:lnTo>
                  <a:lnTo>
                    <a:pt x="122" y="0"/>
                  </a:lnTo>
                  <a:lnTo>
                    <a:pt x="124" y="0"/>
                  </a:lnTo>
                  <a:lnTo>
                    <a:pt x="124" y="0"/>
                  </a:lnTo>
                  <a:lnTo>
                    <a:pt x="1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57" name="Freeform 201"/>
            <p:cNvSpPr>
              <a:spLocks/>
            </p:cNvSpPr>
            <p:nvPr/>
          </p:nvSpPr>
          <p:spPr bwMode="auto">
            <a:xfrm>
              <a:off x="4558" y="2441"/>
              <a:ext cx="149" cy="57"/>
            </a:xfrm>
            <a:custGeom>
              <a:avLst/>
              <a:gdLst/>
              <a:ahLst/>
              <a:cxnLst>
                <a:cxn ang="0">
                  <a:pos x="424" y="4"/>
                </a:cxn>
                <a:cxn ang="0">
                  <a:pos x="420" y="11"/>
                </a:cxn>
                <a:cxn ang="0">
                  <a:pos x="414" y="25"/>
                </a:cxn>
                <a:cxn ang="0">
                  <a:pos x="409" y="32"/>
                </a:cxn>
                <a:cxn ang="0">
                  <a:pos x="405" y="40"/>
                </a:cxn>
                <a:cxn ang="0">
                  <a:pos x="399" y="47"/>
                </a:cxn>
                <a:cxn ang="0">
                  <a:pos x="393" y="57"/>
                </a:cxn>
                <a:cxn ang="0">
                  <a:pos x="384" y="66"/>
                </a:cxn>
                <a:cxn ang="0">
                  <a:pos x="376" y="76"/>
                </a:cxn>
                <a:cxn ang="0">
                  <a:pos x="367" y="84"/>
                </a:cxn>
                <a:cxn ang="0">
                  <a:pos x="357" y="93"/>
                </a:cxn>
                <a:cxn ang="0">
                  <a:pos x="344" y="101"/>
                </a:cxn>
                <a:cxn ang="0">
                  <a:pos x="333" y="110"/>
                </a:cxn>
                <a:cxn ang="0">
                  <a:pos x="319" y="116"/>
                </a:cxn>
                <a:cxn ang="0">
                  <a:pos x="304" y="122"/>
                </a:cxn>
                <a:cxn ang="0">
                  <a:pos x="296" y="125"/>
                </a:cxn>
                <a:cxn ang="0">
                  <a:pos x="289" y="127"/>
                </a:cxn>
                <a:cxn ang="0">
                  <a:pos x="276" y="135"/>
                </a:cxn>
                <a:cxn ang="0">
                  <a:pos x="266" y="137"/>
                </a:cxn>
                <a:cxn ang="0">
                  <a:pos x="258" y="139"/>
                </a:cxn>
                <a:cxn ang="0">
                  <a:pos x="251" y="141"/>
                </a:cxn>
                <a:cxn ang="0">
                  <a:pos x="243" y="144"/>
                </a:cxn>
                <a:cxn ang="0">
                  <a:pos x="236" y="146"/>
                </a:cxn>
                <a:cxn ang="0">
                  <a:pos x="228" y="148"/>
                </a:cxn>
                <a:cxn ang="0">
                  <a:pos x="220" y="150"/>
                </a:cxn>
                <a:cxn ang="0">
                  <a:pos x="213" y="152"/>
                </a:cxn>
                <a:cxn ang="0">
                  <a:pos x="205" y="154"/>
                </a:cxn>
                <a:cxn ang="0">
                  <a:pos x="198" y="156"/>
                </a:cxn>
                <a:cxn ang="0">
                  <a:pos x="190" y="156"/>
                </a:cxn>
                <a:cxn ang="0">
                  <a:pos x="182" y="158"/>
                </a:cxn>
                <a:cxn ang="0">
                  <a:pos x="175" y="158"/>
                </a:cxn>
                <a:cxn ang="0">
                  <a:pos x="167" y="160"/>
                </a:cxn>
                <a:cxn ang="0">
                  <a:pos x="152" y="161"/>
                </a:cxn>
                <a:cxn ang="0">
                  <a:pos x="139" y="161"/>
                </a:cxn>
                <a:cxn ang="0">
                  <a:pos x="125" y="163"/>
                </a:cxn>
                <a:cxn ang="0">
                  <a:pos x="112" y="163"/>
                </a:cxn>
                <a:cxn ang="0">
                  <a:pos x="101" y="163"/>
                </a:cxn>
                <a:cxn ang="0">
                  <a:pos x="87" y="160"/>
                </a:cxn>
                <a:cxn ang="0">
                  <a:pos x="78" y="160"/>
                </a:cxn>
                <a:cxn ang="0">
                  <a:pos x="66" y="158"/>
                </a:cxn>
                <a:cxn ang="0">
                  <a:pos x="59" y="158"/>
                </a:cxn>
                <a:cxn ang="0">
                  <a:pos x="49" y="156"/>
                </a:cxn>
                <a:cxn ang="0">
                  <a:pos x="42" y="156"/>
                </a:cxn>
                <a:cxn ang="0">
                  <a:pos x="34" y="154"/>
                </a:cxn>
                <a:cxn ang="0">
                  <a:pos x="26" y="154"/>
                </a:cxn>
                <a:cxn ang="0">
                  <a:pos x="15" y="152"/>
                </a:cxn>
                <a:cxn ang="0">
                  <a:pos x="7" y="152"/>
                </a:cxn>
                <a:cxn ang="0">
                  <a:pos x="0" y="150"/>
                </a:cxn>
                <a:cxn ang="0">
                  <a:pos x="293" y="76"/>
                </a:cxn>
                <a:cxn ang="0">
                  <a:pos x="424" y="0"/>
                </a:cxn>
              </a:cxnLst>
              <a:rect l="0" t="0" r="r" b="b"/>
              <a:pathLst>
                <a:path w="424" h="163">
                  <a:moveTo>
                    <a:pt x="424" y="0"/>
                  </a:moveTo>
                  <a:lnTo>
                    <a:pt x="424" y="4"/>
                  </a:lnTo>
                  <a:lnTo>
                    <a:pt x="422" y="8"/>
                  </a:lnTo>
                  <a:lnTo>
                    <a:pt x="420" y="11"/>
                  </a:lnTo>
                  <a:lnTo>
                    <a:pt x="416" y="17"/>
                  </a:lnTo>
                  <a:lnTo>
                    <a:pt x="414" y="25"/>
                  </a:lnTo>
                  <a:lnTo>
                    <a:pt x="411" y="27"/>
                  </a:lnTo>
                  <a:lnTo>
                    <a:pt x="409" y="32"/>
                  </a:lnTo>
                  <a:lnTo>
                    <a:pt x="407" y="36"/>
                  </a:lnTo>
                  <a:lnTo>
                    <a:pt x="405" y="40"/>
                  </a:lnTo>
                  <a:lnTo>
                    <a:pt x="401" y="44"/>
                  </a:lnTo>
                  <a:lnTo>
                    <a:pt x="399" y="47"/>
                  </a:lnTo>
                  <a:lnTo>
                    <a:pt x="395" y="53"/>
                  </a:lnTo>
                  <a:lnTo>
                    <a:pt x="393" y="57"/>
                  </a:lnTo>
                  <a:lnTo>
                    <a:pt x="388" y="61"/>
                  </a:lnTo>
                  <a:lnTo>
                    <a:pt x="384" y="66"/>
                  </a:lnTo>
                  <a:lnTo>
                    <a:pt x="380" y="70"/>
                  </a:lnTo>
                  <a:lnTo>
                    <a:pt x="376" y="76"/>
                  </a:lnTo>
                  <a:lnTo>
                    <a:pt x="373" y="80"/>
                  </a:lnTo>
                  <a:lnTo>
                    <a:pt x="367" y="84"/>
                  </a:lnTo>
                  <a:lnTo>
                    <a:pt x="361" y="89"/>
                  </a:lnTo>
                  <a:lnTo>
                    <a:pt x="357" y="93"/>
                  </a:lnTo>
                  <a:lnTo>
                    <a:pt x="350" y="97"/>
                  </a:lnTo>
                  <a:lnTo>
                    <a:pt x="344" y="101"/>
                  </a:lnTo>
                  <a:lnTo>
                    <a:pt x="338" y="104"/>
                  </a:lnTo>
                  <a:lnTo>
                    <a:pt x="333" y="110"/>
                  </a:lnTo>
                  <a:lnTo>
                    <a:pt x="325" y="112"/>
                  </a:lnTo>
                  <a:lnTo>
                    <a:pt x="319" y="116"/>
                  </a:lnTo>
                  <a:lnTo>
                    <a:pt x="312" y="120"/>
                  </a:lnTo>
                  <a:lnTo>
                    <a:pt x="304" y="122"/>
                  </a:lnTo>
                  <a:lnTo>
                    <a:pt x="300" y="123"/>
                  </a:lnTo>
                  <a:lnTo>
                    <a:pt x="296" y="125"/>
                  </a:lnTo>
                  <a:lnTo>
                    <a:pt x="293" y="127"/>
                  </a:lnTo>
                  <a:lnTo>
                    <a:pt x="289" y="127"/>
                  </a:lnTo>
                  <a:lnTo>
                    <a:pt x="281" y="131"/>
                  </a:lnTo>
                  <a:lnTo>
                    <a:pt x="276" y="135"/>
                  </a:lnTo>
                  <a:lnTo>
                    <a:pt x="270" y="135"/>
                  </a:lnTo>
                  <a:lnTo>
                    <a:pt x="266" y="137"/>
                  </a:lnTo>
                  <a:lnTo>
                    <a:pt x="262" y="137"/>
                  </a:lnTo>
                  <a:lnTo>
                    <a:pt x="258" y="139"/>
                  </a:lnTo>
                  <a:lnTo>
                    <a:pt x="255" y="141"/>
                  </a:lnTo>
                  <a:lnTo>
                    <a:pt x="251" y="141"/>
                  </a:lnTo>
                  <a:lnTo>
                    <a:pt x="247" y="142"/>
                  </a:lnTo>
                  <a:lnTo>
                    <a:pt x="243" y="144"/>
                  </a:lnTo>
                  <a:lnTo>
                    <a:pt x="239" y="144"/>
                  </a:lnTo>
                  <a:lnTo>
                    <a:pt x="236" y="146"/>
                  </a:lnTo>
                  <a:lnTo>
                    <a:pt x="232" y="146"/>
                  </a:lnTo>
                  <a:lnTo>
                    <a:pt x="228" y="148"/>
                  </a:lnTo>
                  <a:lnTo>
                    <a:pt x="224" y="148"/>
                  </a:lnTo>
                  <a:lnTo>
                    <a:pt x="220" y="150"/>
                  </a:lnTo>
                  <a:lnTo>
                    <a:pt x="217" y="150"/>
                  </a:lnTo>
                  <a:lnTo>
                    <a:pt x="213" y="152"/>
                  </a:lnTo>
                  <a:lnTo>
                    <a:pt x="209" y="152"/>
                  </a:lnTo>
                  <a:lnTo>
                    <a:pt x="205" y="154"/>
                  </a:lnTo>
                  <a:lnTo>
                    <a:pt x="201" y="154"/>
                  </a:lnTo>
                  <a:lnTo>
                    <a:pt x="198" y="156"/>
                  </a:lnTo>
                  <a:lnTo>
                    <a:pt x="194" y="156"/>
                  </a:lnTo>
                  <a:lnTo>
                    <a:pt x="190" y="156"/>
                  </a:lnTo>
                  <a:lnTo>
                    <a:pt x="186" y="156"/>
                  </a:lnTo>
                  <a:lnTo>
                    <a:pt x="182" y="158"/>
                  </a:lnTo>
                  <a:lnTo>
                    <a:pt x="179" y="158"/>
                  </a:lnTo>
                  <a:lnTo>
                    <a:pt x="175" y="158"/>
                  </a:lnTo>
                  <a:lnTo>
                    <a:pt x="171" y="158"/>
                  </a:lnTo>
                  <a:lnTo>
                    <a:pt x="167" y="160"/>
                  </a:lnTo>
                  <a:lnTo>
                    <a:pt x="160" y="160"/>
                  </a:lnTo>
                  <a:lnTo>
                    <a:pt x="152" y="161"/>
                  </a:lnTo>
                  <a:lnTo>
                    <a:pt x="144" y="161"/>
                  </a:lnTo>
                  <a:lnTo>
                    <a:pt x="139" y="161"/>
                  </a:lnTo>
                  <a:lnTo>
                    <a:pt x="131" y="161"/>
                  </a:lnTo>
                  <a:lnTo>
                    <a:pt x="125" y="163"/>
                  </a:lnTo>
                  <a:lnTo>
                    <a:pt x="118" y="163"/>
                  </a:lnTo>
                  <a:lnTo>
                    <a:pt x="112" y="163"/>
                  </a:lnTo>
                  <a:lnTo>
                    <a:pt x="106" y="163"/>
                  </a:lnTo>
                  <a:lnTo>
                    <a:pt x="101" y="163"/>
                  </a:lnTo>
                  <a:lnTo>
                    <a:pt x="95" y="161"/>
                  </a:lnTo>
                  <a:lnTo>
                    <a:pt x="87" y="160"/>
                  </a:lnTo>
                  <a:lnTo>
                    <a:pt x="82" y="160"/>
                  </a:lnTo>
                  <a:lnTo>
                    <a:pt x="78" y="160"/>
                  </a:lnTo>
                  <a:lnTo>
                    <a:pt x="72" y="160"/>
                  </a:lnTo>
                  <a:lnTo>
                    <a:pt x="66" y="158"/>
                  </a:lnTo>
                  <a:lnTo>
                    <a:pt x="63" y="158"/>
                  </a:lnTo>
                  <a:lnTo>
                    <a:pt x="59" y="158"/>
                  </a:lnTo>
                  <a:lnTo>
                    <a:pt x="53" y="158"/>
                  </a:lnTo>
                  <a:lnTo>
                    <a:pt x="49" y="156"/>
                  </a:lnTo>
                  <a:lnTo>
                    <a:pt x="44" y="156"/>
                  </a:lnTo>
                  <a:lnTo>
                    <a:pt x="42" y="156"/>
                  </a:lnTo>
                  <a:lnTo>
                    <a:pt x="36" y="156"/>
                  </a:lnTo>
                  <a:lnTo>
                    <a:pt x="34" y="154"/>
                  </a:lnTo>
                  <a:lnTo>
                    <a:pt x="30" y="154"/>
                  </a:lnTo>
                  <a:lnTo>
                    <a:pt x="26" y="154"/>
                  </a:lnTo>
                  <a:lnTo>
                    <a:pt x="21" y="154"/>
                  </a:lnTo>
                  <a:lnTo>
                    <a:pt x="15" y="152"/>
                  </a:lnTo>
                  <a:lnTo>
                    <a:pt x="9" y="152"/>
                  </a:lnTo>
                  <a:lnTo>
                    <a:pt x="7" y="152"/>
                  </a:lnTo>
                  <a:lnTo>
                    <a:pt x="2" y="150"/>
                  </a:lnTo>
                  <a:lnTo>
                    <a:pt x="0" y="150"/>
                  </a:lnTo>
                  <a:lnTo>
                    <a:pt x="38" y="68"/>
                  </a:lnTo>
                  <a:lnTo>
                    <a:pt x="293" y="76"/>
                  </a:lnTo>
                  <a:lnTo>
                    <a:pt x="424" y="0"/>
                  </a:lnTo>
                  <a:lnTo>
                    <a:pt x="424"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58" name="Freeform 202"/>
            <p:cNvSpPr>
              <a:spLocks/>
            </p:cNvSpPr>
            <p:nvPr/>
          </p:nvSpPr>
          <p:spPr bwMode="auto">
            <a:xfrm>
              <a:off x="4911" y="2425"/>
              <a:ext cx="75" cy="75"/>
            </a:xfrm>
            <a:custGeom>
              <a:avLst/>
              <a:gdLst/>
              <a:ahLst/>
              <a:cxnLst>
                <a:cxn ang="0">
                  <a:pos x="116" y="0"/>
                </a:cxn>
                <a:cxn ang="0">
                  <a:pos x="106" y="0"/>
                </a:cxn>
                <a:cxn ang="0">
                  <a:pos x="97" y="2"/>
                </a:cxn>
                <a:cxn ang="0">
                  <a:pos x="87" y="2"/>
                </a:cxn>
                <a:cxn ang="0">
                  <a:pos x="78" y="4"/>
                </a:cxn>
                <a:cxn ang="0">
                  <a:pos x="66" y="8"/>
                </a:cxn>
                <a:cxn ang="0">
                  <a:pos x="55" y="12"/>
                </a:cxn>
                <a:cxn ang="0">
                  <a:pos x="45" y="18"/>
                </a:cxn>
                <a:cxn ang="0">
                  <a:pos x="36" y="25"/>
                </a:cxn>
                <a:cxn ang="0">
                  <a:pos x="28" y="33"/>
                </a:cxn>
                <a:cxn ang="0">
                  <a:pos x="21" y="42"/>
                </a:cxn>
                <a:cxn ang="0">
                  <a:pos x="17" y="52"/>
                </a:cxn>
                <a:cxn ang="0">
                  <a:pos x="11" y="65"/>
                </a:cxn>
                <a:cxn ang="0">
                  <a:pos x="7" y="76"/>
                </a:cxn>
                <a:cxn ang="0">
                  <a:pos x="3" y="90"/>
                </a:cxn>
                <a:cxn ang="0">
                  <a:pos x="2" y="101"/>
                </a:cxn>
                <a:cxn ang="0">
                  <a:pos x="0" y="109"/>
                </a:cxn>
                <a:cxn ang="0">
                  <a:pos x="0" y="116"/>
                </a:cxn>
                <a:cxn ang="0">
                  <a:pos x="0" y="126"/>
                </a:cxn>
                <a:cxn ang="0">
                  <a:pos x="0" y="137"/>
                </a:cxn>
                <a:cxn ang="0">
                  <a:pos x="0" y="147"/>
                </a:cxn>
                <a:cxn ang="0">
                  <a:pos x="3" y="154"/>
                </a:cxn>
                <a:cxn ang="0">
                  <a:pos x="5" y="166"/>
                </a:cxn>
                <a:cxn ang="0">
                  <a:pos x="11" y="179"/>
                </a:cxn>
                <a:cxn ang="0">
                  <a:pos x="17" y="190"/>
                </a:cxn>
                <a:cxn ang="0">
                  <a:pos x="24" y="200"/>
                </a:cxn>
                <a:cxn ang="0">
                  <a:pos x="34" y="208"/>
                </a:cxn>
                <a:cxn ang="0">
                  <a:pos x="43" y="211"/>
                </a:cxn>
                <a:cxn ang="0">
                  <a:pos x="57" y="213"/>
                </a:cxn>
                <a:cxn ang="0">
                  <a:pos x="68" y="215"/>
                </a:cxn>
                <a:cxn ang="0">
                  <a:pos x="81" y="215"/>
                </a:cxn>
                <a:cxn ang="0">
                  <a:pos x="95" y="213"/>
                </a:cxn>
                <a:cxn ang="0">
                  <a:pos x="106" y="211"/>
                </a:cxn>
                <a:cxn ang="0">
                  <a:pos x="114" y="208"/>
                </a:cxn>
                <a:cxn ang="0">
                  <a:pos x="123" y="206"/>
                </a:cxn>
                <a:cxn ang="0">
                  <a:pos x="131" y="202"/>
                </a:cxn>
                <a:cxn ang="0">
                  <a:pos x="138" y="200"/>
                </a:cxn>
                <a:cxn ang="0">
                  <a:pos x="146" y="196"/>
                </a:cxn>
                <a:cxn ang="0">
                  <a:pos x="154" y="192"/>
                </a:cxn>
                <a:cxn ang="0">
                  <a:pos x="161" y="189"/>
                </a:cxn>
                <a:cxn ang="0">
                  <a:pos x="173" y="183"/>
                </a:cxn>
                <a:cxn ang="0">
                  <a:pos x="184" y="177"/>
                </a:cxn>
                <a:cxn ang="0">
                  <a:pos x="194" y="171"/>
                </a:cxn>
                <a:cxn ang="0">
                  <a:pos x="203" y="166"/>
                </a:cxn>
                <a:cxn ang="0">
                  <a:pos x="211" y="162"/>
                </a:cxn>
                <a:cxn ang="0">
                  <a:pos x="80" y="128"/>
                </a:cxn>
                <a:cxn ang="0">
                  <a:pos x="118" y="0"/>
                </a:cxn>
              </a:cxnLst>
              <a:rect l="0" t="0" r="r" b="b"/>
              <a:pathLst>
                <a:path w="213" h="215">
                  <a:moveTo>
                    <a:pt x="118" y="0"/>
                  </a:moveTo>
                  <a:lnTo>
                    <a:pt x="116" y="0"/>
                  </a:lnTo>
                  <a:lnTo>
                    <a:pt x="110" y="0"/>
                  </a:lnTo>
                  <a:lnTo>
                    <a:pt x="106" y="0"/>
                  </a:lnTo>
                  <a:lnTo>
                    <a:pt x="102" y="0"/>
                  </a:lnTo>
                  <a:lnTo>
                    <a:pt x="97" y="2"/>
                  </a:lnTo>
                  <a:lnTo>
                    <a:pt x="93" y="2"/>
                  </a:lnTo>
                  <a:lnTo>
                    <a:pt x="87" y="2"/>
                  </a:lnTo>
                  <a:lnTo>
                    <a:pt x="81" y="4"/>
                  </a:lnTo>
                  <a:lnTo>
                    <a:pt x="78" y="4"/>
                  </a:lnTo>
                  <a:lnTo>
                    <a:pt x="72" y="6"/>
                  </a:lnTo>
                  <a:lnTo>
                    <a:pt x="66" y="8"/>
                  </a:lnTo>
                  <a:lnTo>
                    <a:pt x="60" y="10"/>
                  </a:lnTo>
                  <a:lnTo>
                    <a:pt x="55" y="12"/>
                  </a:lnTo>
                  <a:lnTo>
                    <a:pt x="51" y="16"/>
                  </a:lnTo>
                  <a:lnTo>
                    <a:pt x="45" y="18"/>
                  </a:lnTo>
                  <a:lnTo>
                    <a:pt x="40" y="21"/>
                  </a:lnTo>
                  <a:lnTo>
                    <a:pt x="36" y="25"/>
                  </a:lnTo>
                  <a:lnTo>
                    <a:pt x="32" y="29"/>
                  </a:lnTo>
                  <a:lnTo>
                    <a:pt x="28" y="33"/>
                  </a:lnTo>
                  <a:lnTo>
                    <a:pt x="24" y="37"/>
                  </a:lnTo>
                  <a:lnTo>
                    <a:pt x="21" y="42"/>
                  </a:lnTo>
                  <a:lnTo>
                    <a:pt x="19" y="48"/>
                  </a:lnTo>
                  <a:lnTo>
                    <a:pt x="17" y="52"/>
                  </a:lnTo>
                  <a:lnTo>
                    <a:pt x="13" y="57"/>
                  </a:lnTo>
                  <a:lnTo>
                    <a:pt x="11" y="65"/>
                  </a:lnTo>
                  <a:lnTo>
                    <a:pt x="9" y="71"/>
                  </a:lnTo>
                  <a:lnTo>
                    <a:pt x="7" y="76"/>
                  </a:lnTo>
                  <a:lnTo>
                    <a:pt x="5" y="84"/>
                  </a:lnTo>
                  <a:lnTo>
                    <a:pt x="3" y="90"/>
                  </a:lnTo>
                  <a:lnTo>
                    <a:pt x="3" y="99"/>
                  </a:lnTo>
                  <a:lnTo>
                    <a:pt x="2" y="101"/>
                  </a:lnTo>
                  <a:lnTo>
                    <a:pt x="0" y="107"/>
                  </a:lnTo>
                  <a:lnTo>
                    <a:pt x="0" y="109"/>
                  </a:lnTo>
                  <a:lnTo>
                    <a:pt x="0" y="114"/>
                  </a:lnTo>
                  <a:lnTo>
                    <a:pt x="0" y="116"/>
                  </a:lnTo>
                  <a:lnTo>
                    <a:pt x="0" y="120"/>
                  </a:lnTo>
                  <a:lnTo>
                    <a:pt x="0" y="126"/>
                  </a:lnTo>
                  <a:lnTo>
                    <a:pt x="0" y="130"/>
                  </a:lnTo>
                  <a:lnTo>
                    <a:pt x="0" y="137"/>
                  </a:lnTo>
                  <a:lnTo>
                    <a:pt x="0" y="145"/>
                  </a:lnTo>
                  <a:lnTo>
                    <a:pt x="0" y="147"/>
                  </a:lnTo>
                  <a:lnTo>
                    <a:pt x="2" y="152"/>
                  </a:lnTo>
                  <a:lnTo>
                    <a:pt x="3" y="154"/>
                  </a:lnTo>
                  <a:lnTo>
                    <a:pt x="3" y="160"/>
                  </a:lnTo>
                  <a:lnTo>
                    <a:pt x="5" y="166"/>
                  </a:lnTo>
                  <a:lnTo>
                    <a:pt x="7" y="171"/>
                  </a:lnTo>
                  <a:lnTo>
                    <a:pt x="11" y="179"/>
                  </a:lnTo>
                  <a:lnTo>
                    <a:pt x="13" y="185"/>
                  </a:lnTo>
                  <a:lnTo>
                    <a:pt x="17" y="190"/>
                  </a:lnTo>
                  <a:lnTo>
                    <a:pt x="21" y="196"/>
                  </a:lnTo>
                  <a:lnTo>
                    <a:pt x="24" y="200"/>
                  </a:lnTo>
                  <a:lnTo>
                    <a:pt x="30" y="204"/>
                  </a:lnTo>
                  <a:lnTo>
                    <a:pt x="34" y="208"/>
                  </a:lnTo>
                  <a:lnTo>
                    <a:pt x="40" y="209"/>
                  </a:lnTo>
                  <a:lnTo>
                    <a:pt x="43" y="211"/>
                  </a:lnTo>
                  <a:lnTo>
                    <a:pt x="51" y="213"/>
                  </a:lnTo>
                  <a:lnTo>
                    <a:pt x="57" y="213"/>
                  </a:lnTo>
                  <a:lnTo>
                    <a:pt x="62" y="215"/>
                  </a:lnTo>
                  <a:lnTo>
                    <a:pt x="68" y="215"/>
                  </a:lnTo>
                  <a:lnTo>
                    <a:pt x="74" y="215"/>
                  </a:lnTo>
                  <a:lnTo>
                    <a:pt x="81" y="215"/>
                  </a:lnTo>
                  <a:lnTo>
                    <a:pt x="87" y="213"/>
                  </a:lnTo>
                  <a:lnTo>
                    <a:pt x="95" y="213"/>
                  </a:lnTo>
                  <a:lnTo>
                    <a:pt x="102" y="211"/>
                  </a:lnTo>
                  <a:lnTo>
                    <a:pt x="106" y="211"/>
                  </a:lnTo>
                  <a:lnTo>
                    <a:pt x="110" y="209"/>
                  </a:lnTo>
                  <a:lnTo>
                    <a:pt x="114" y="208"/>
                  </a:lnTo>
                  <a:lnTo>
                    <a:pt x="118" y="208"/>
                  </a:lnTo>
                  <a:lnTo>
                    <a:pt x="123" y="206"/>
                  </a:lnTo>
                  <a:lnTo>
                    <a:pt x="127" y="204"/>
                  </a:lnTo>
                  <a:lnTo>
                    <a:pt x="131" y="202"/>
                  </a:lnTo>
                  <a:lnTo>
                    <a:pt x="135" y="202"/>
                  </a:lnTo>
                  <a:lnTo>
                    <a:pt x="138" y="200"/>
                  </a:lnTo>
                  <a:lnTo>
                    <a:pt x="142" y="198"/>
                  </a:lnTo>
                  <a:lnTo>
                    <a:pt x="146" y="196"/>
                  </a:lnTo>
                  <a:lnTo>
                    <a:pt x="150" y="194"/>
                  </a:lnTo>
                  <a:lnTo>
                    <a:pt x="154" y="192"/>
                  </a:lnTo>
                  <a:lnTo>
                    <a:pt x="159" y="190"/>
                  </a:lnTo>
                  <a:lnTo>
                    <a:pt x="161" y="189"/>
                  </a:lnTo>
                  <a:lnTo>
                    <a:pt x="167" y="187"/>
                  </a:lnTo>
                  <a:lnTo>
                    <a:pt x="173" y="183"/>
                  </a:lnTo>
                  <a:lnTo>
                    <a:pt x="178" y="181"/>
                  </a:lnTo>
                  <a:lnTo>
                    <a:pt x="184" y="177"/>
                  </a:lnTo>
                  <a:lnTo>
                    <a:pt x="190" y="175"/>
                  </a:lnTo>
                  <a:lnTo>
                    <a:pt x="194" y="171"/>
                  </a:lnTo>
                  <a:lnTo>
                    <a:pt x="199" y="168"/>
                  </a:lnTo>
                  <a:lnTo>
                    <a:pt x="203" y="166"/>
                  </a:lnTo>
                  <a:lnTo>
                    <a:pt x="207" y="164"/>
                  </a:lnTo>
                  <a:lnTo>
                    <a:pt x="211" y="162"/>
                  </a:lnTo>
                  <a:lnTo>
                    <a:pt x="213" y="160"/>
                  </a:lnTo>
                  <a:lnTo>
                    <a:pt x="80" y="128"/>
                  </a:lnTo>
                  <a:lnTo>
                    <a:pt x="118" y="0"/>
                  </a:lnTo>
                  <a:lnTo>
                    <a:pt x="118"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59" name="Oval 203"/>
            <p:cNvSpPr>
              <a:spLocks noChangeArrowheads="1"/>
            </p:cNvSpPr>
            <p:nvPr/>
          </p:nvSpPr>
          <p:spPr bwMode="auto">
            <a:xfrm>
              <a:off x="4637" y="2259"/>
              <a:ext cx="313" cy="53"/>
            </a:xfrm>
            <a:prstGeom prst="ellipse">
              <a:avLst/>
            </a:prstGeom>
            <a:solidFill>
              <a:srgbClr val="0066FF"/>
            </a:solidFill>
            <a:ln w="9525">
              <a:noFill/>
              <a:round/>
              <a:headEnd/>
              <a:tailEnd/>
            </a:ln>
            <a:effectLst/>
          </p:spPr>
          <p:txBody>
            <a:bodyPr wrap="none" anchor="ctr">
              <a:prstTxWarp prst="textNoShape">
                <a:avLst/>
              </a:prstTxWarp>
            </a:bodyPr>
            <a:lstStyle/>
            <a:p>
              <a:endParaRPr lang="en-US"/>
            </a:p>
          </p:txBody>
        </p:sp>
        <p:sp>
          <p:nvSpPr>
            <p:cNvPr id="19660" name="Freeform 204"/>
            <p:cNvSpPr>
              <a:spLocks/>
            </p:cNvSpPr>
            <p:nvPr/>
          </p:nvSpPr>
          <p:spPr bwMode="auto">
            <a:xfrm>
              <a:off x="4622" y="2162"/>
              <a:ext cx="366" cy="109"/>
            </a:xfrm>
            <a:custGeom>
              <a:avLst/>
              <a:gdLst/>
              <a:ahLst/>
              <a:cxnLst>
                <a:cxn ang="0">
                  <a:pos x="67" y="5"/>
                </a:cxn>
                <a:cxn ang="0">
                  <a:pos x="42" y="21"/>
                </a:cxn>
                <a:cxn ang="0">
                  <a:pos x="21" y="43"/>
                </a:cxn>
                <a:cxn ang="0">
                  <a:pos x="8" y="72"/>
                </a:cxn>
                <a:cxn ang="0">
                  <a:pos x="2" y="93"/>
                </a:cxn>
                <a:cxn ang="0">
                  <a:pos x="0" y="114"/>
                </a:cxn>
                <a:cxn ang="0">
                  <a:pos x="2" y="133"/>
                </a:cxn>
                <a:cxn ang="0">
                  <a:pos x="6" y="152"/>
                </a:cxn>
                <a:cxn ang="0">
                  <a:pos x="14" y="173"/>
                </a:cxn>
                <a:cxn ang="0">
                  <a:pos x="31" y="199"/>
                </a:cxn>
                <a:cxn ang="0">
                  <a:pos x="63" y="233"/>
                </a:cxn>
                <a:cxn ang="0">
                  <a:pos x="90" y="250"/>
                </a:cxn>
                <a:cxn ang="0">
                  <a:pos x="111" y="262"/>
                </a:cxn>
                <a:cxn ang="0">
                  <a:pos x="134" y="270"/>
                </a:cxn>
                <a:cxn ang="0">
                  <a:pos x="160" y="275"/>
                </a:cxn>
                <a:cxn ang="0">
                  <a:pos x="185" y="279"/>
                </a:cxn>
                <a:cxn ang="0">
                  <a:pos x="213" y="287"/>
                </a:cxn>
                <a:cxn ang="0">
                  <a:pos x="244" y="292"/>
                </a:cxn>
                <a:cxn ang="0">
                  <a:pos x="278" y="298"/>
                </a:cxn>
                <a:cxn ang="0">
                  <a:pos x="295" y="300"/>
                </a:cxn>
                <a:cxn ang="0">
                  <a:pos x="316" y="302"/>
                </a:cxn>
                <a:cxn ang="0">
                  <a:pos x="337" y="304"/>
                </a:cxn>
                <a:cxn ang="0">
                  <a:pos x="360" y="306"/>
                </a:cxn>
                <a:cxn ang="0">
                  <a:pos x="381" y="306"/>
                </a:cxn>
                <a:cxn ang="0">
                  <a:pos x="405" y="308"/>
                </a:cxn>
                <a:cxn ang="0">
                  <a:pos x="430" y="308"/>
                </a:cxn>
                <a:cxn ang="0">
                  <a:pos x="455" y="309"/>
                </a:cxn>
                <a:cxn ang="0">
                  <a:pos x="482" y="309"/>
                </a:cxn>
                <a:cxn ang="0">
                  <a:pos x="508" y="309"/>
                </a:cxn>
                <a:cxn ang="0">
                  <a:pos x="535" y="309"/>
                </a:cxn>
                <a:cxn ang="0">
                  <a:pos x="561" y="309"/>
                </a:cxn>
                <a:cxn ang="0">
                  <a:pos x="586" y="308"/>
                </a:cxn>
                <a:cxn ang="0">
                  <a:pos x="615" y="308"/>
                </a:cxn>
                <a:cxn ang="0">
                  <a:pos x="639" y="306"/>
                </a:cxn>
                <a:cxn ang="0">
                  <a:pos x="666" y="304"/>
                </a:cxn>
                <a:cxn ang="0">
                  <a:pos x="689" y="302"/>
                </a:cxn>
                <a:cxn ang="0">
                  <a:pos x="712" y="300"/>
                </a:cxn>
                <a:cxn ang="0">
                  <a:pos x="734" y="298"/>
                </a:cxn>
                <a:cxn ang="0">
                  <a:pos x="757" y="296"/>
                </a:cxn>
                <a:cxn ang="0">
                  <a:pos x="778" y="292"/>
                </a:cxn>
                <a:cxn ang="0">
                  <a:pos x="799" y="290"/>
                </a:cxn>
                <a:cxn ang="0">
                  <a:pos x="820" y="287"/>
                </a:cxn>
                <a:cxn ang="0">
                  <a:pos x="847" y="283"/>
                </a:cxn>
                <a:cxn ang="0">
                  <a:pos x="873" y="277"/>
                </a:cxn>
                <a:cxn ang="0">
                  <a:pos x="906" y="271"/>
                </a:cxn>
                <a:cxn ang="0">
                  <a:pos x="932" y="262"/>
                </a:cxn>
                <a:cxn ang="0">
                  <a:pos x="955" y="254"/>
                </a:cxn>
                <a:cxn ang="0">
                  <a:pos x="976" y="245"/>
                </a:cxn>
                <a:cxn ang="0">
                  <a:pos x="1002" y="224"/>
                </a:cxn>
                <a:cxn ang="0">
                  <a:pos x="1021" y="195"/>
                </a:cxn>
                <a:cxn ang="0">
                  <a:pos x="1029" y="176"/>
                </a:cxn>
                <a:cxn ang="0">
                  <a:pos x="1035" y="154"/>
                </a:cxn>
                <a:cxn ang="0">
                  <a:pos x="1040" y="131"/>
                </a:cxn>
                <a:cxn ang="0">
                  <a:pos x="1040" y="108"/>
                </a:cxn>
                <a:cxn ang="0">
                  <a:pos x="1040" y="87"/>
                </a:cxn>
                <a:cxn ang="0">
                  <a:pos x="1039" y="66"/>
                </a:cxn>
                <a:cxn ang="0">
                  <a:pos x="1025" y="40"/>
                </a:cxn>
                <a:cxn ang="0">
                  <a:pos x="1002" y="17"/>
                </a:cxn>
                <a:cxn ang="0">
                  <a:pos x="976" y="7"/>
                </a:cxn>
                <a:cxn ang="0">
                  <a:pos x="945" y="7"/>
                </a:cxn>
                <a:cxn ang="0">
                  <a:pos x="917" y="15"/>
                </a:cxn>
                <a:cxn ang="0">
                  <a:pos x="892" y="22"/>
                </a:cxn>
                <a:cxn ang="0">
                  <a:pos x="80" y="0"/>
                </a:cxn>
              </a:cxnLst>
              <a:rect l="0" t="0" r="r" b="b"/>
              <a:pathLst>
                <a:path w="1042" h="309">
                  <a:moveTo>
                    <a:pt x="80" y="0"/>
                  </a:moveTo>
                  <a:lnTo>
                    <a:pt x="78" y="0"/>
                  </a:lnTo>
                  <a:lnTo>
                    <a:pt x="73" y="2"/>
                  </a:lnTo>
                  <a:lnTo>
                    <a:pt x="71" y="3"/>
                  </a:lnTo>
                  <a:lnTo>
                    <a:pt x="67" y="5"/>
                  </a:lnTo>
                  <a:lnTo>
                    <a:pt x="63" y="7"/>
                  </a:lnTo>
                  <a:lnTo>
                    <a:pt x="58" y="11"/>
                  </a:lnTo>
                  <a:lnTo>
                    <a:pt x="52" y="13"/>
                  </a:lnTo>
                  <a:lnTo>
                    <a:pt x="48" y="17"/>
                  </a:lnTo>
                  <a:lnTo>
                    <a:pt x="42" y="21"/>
                  </a:lnTo>
                  <a:lnTo>
                    <a:pt x="39" y="26"/>
                  </a:lnTo>
                  <a:lnTo>
                    <a:pt x="33" y="32"/>
                  </a:lnTo>
                  <a:lnTo>
                    <a:pt x="27" y="38"/>
                  </a:lnTo>
                  <a:lnTo>
                    <a:pt x="25" y="41"/>
                  </a:lnTo>
                  <a:lnTo>
                    <a:pt x="21" y="43"/>
                  </a:lnTo>
                  <a:lnTo>
                    <a:pt x="20" y="49"/>
                  </a:lnTo>
                  <a:lnTo>
                    <a:pt x="18" y="53"/>
                  </a:lnTo>
                  <a:lnTo>
                    <a:pt x="14" y="59"/>
                  </a:lnTo>
                  <a:lnTo>
                    <a:pt x="10" y="66"/>
                  </a:lnTo>
                  <a:lnTo>
                    <a:pt x="8" y="72"/>
                  </a:lnTo>
                  <a:lnTo>
                    <a:pt x="6" y="76"/>
                  </a:lnTo>
                  <a:lnTo>
                    <a:pt x="4" y="79"/>
                  </a:lnTo>
                  <a:lnTo>
                    <a:pt x="4" y="83"/>
                  </a:lnTo>
                  <a:lnTo>
                    <a:pt x="2" y="87"/>
                  </a:lnTo>
                  <a:lnTo>
                    <a:pt x="2" y="93"/>
                  </a:lnTo>
                  <a:lnTo>
                    <a:pt x="2" y="97"/>
                  </a:lnTo>
                  <a:lnTo>
                    <a:pt x="2" y="100"/>
                  </a:lnTo>
                  <a:lnTo>
                    <a:pt x="0" y="104"/>
                  </a:lnTo>
                  <a:lnTo>
                    <a:pt x="0" y="108"/>
                  </a:lnTo>
                  <a:lnTo>
                    <a:pt x="0" y="114"/>
                  </a:lnTo>
                  <a:lnTo>
                    <a:pt x="0" y="117"/>
                  </a:lnTo>
                  <a:lnTo>
                    <a:pt x="0" y="121"/>
                  </a:lnTo>
                  <a:lnTo>
                    <a:pt x="0" y="125"/>
                  </a:lnTo>
                  <a:lnTo>
                    <a:pt x="0" y="129"/>
                  </a:lnTo>
                  <a:lnTo>
                    <a:pt x="2" y="133"/>
                  </a:lnTo>
                  <a:lnTo>
                    <a:pt x="2" y="136"/>
                  </a:lnTo>
                  <a:lnTo>
                    <a:pt x="4" y="140"/>
                  </a:lnTo>
                  <a:lnTo>
                    <a:pt x="4" y="144"/>
                  </a:lnTo>
                  <a:lnTo>
                    <a:pt x="6" y="148"/>
                  </a:lnTo>
                  <a:lnTo>
                    <a:pt x="6" y="152"/>
                  </a:lnTo>
                  <a:lnTo>
                    <a:pt x="8" y="157"/>
                  </a:lnTo>
                  <a:lnTo>
                    <a:pt x="8" y="159"/>
                  </a:lnTo>
                  <a:lnTo>
                    <a:pt x="10" y="165"/>
                  </a:lnTo>
                  <a:lnTo>
                    <a:pt x="12" y="167"/>
                  </a:lnTo>
                  <a:lnTo>
                    <a:pt x="14" y="173"/>
                  </a:lnTo>
                  <a:lnTo>
                    <a:pt x="16" y="174"/>
                  </a:lnTo>
                  <a:lnTo>
                    <a:pt x="18" y="180"/>
                  </a:lnTo>
                  <a:lnTo>
                    <a:pt x="21" y="186"/>
                  </a:lnTo>
                  <a:lnTo>
                    <a:pt x="25" y="193"/>
                  </a:lnTo>
                  <a:lnTo>
                    <a:pt x="31" y="199"/>
                  </a:lnTo>
                  <a:lnTo>
                    <a:pt x="37" y="209"/>
                  </a:lnTo>
                  <a:lnTo>
                    <a:pt x="42" y="214"/>
                  </a:lnTo>
                  <a:lnTo>
                    <a:pt x="48" y="220"/>
                  </a:lnTo>
                  <a:lnTo>
                    <a:pt x="56" y="226"/>
                  </a:lnTo>
                  <a:lnTo>
                    <a:pt x="63" y="233"/>
                  </a:lnTo>
                  <a:lnTo>
                    <a:pt x="69" y="237"/>
                  </a:lnTo>
                  <a:lnTo>
                    <a:pt x="77" y="243"/>
                  </a:lnTo>
                  <a:lnTo>
                    <a:pt x="80" y="245"/>
                  </a:lnTo>
                  <a:lnTo>
                    <a:pt x="86" y="249"/>
                  </a:lnTo>
                  <a:lnTo>
                    <a:pt x="90" y="250"/>
                  </a:lnTo>
                  <a:lnTo>
                    <a:pt x="94" y="252"/>
                  </a:lnTo>
                  <a:lnTo>
                    <a:pt x="97" y="254"/>
                  </a:lnTo>
                  <a:lnTo>
                    <a:pt x="101" y="256"/>
                  </a:lnTo>
                  <a:lnTo>
                    <a:pt x="107" y="260"/>
                  </a:lnTo>
                  <a:lnTo>
                    <a:pt x="111" y="262"/>
                  </a:lnTo>
                  <a:lnTo>
                    <a:pt x="115" y="262"/>
                  </a:lnTo>
                  <a:lnTo>
                    <a:pt x="120" y="264"/>
                  </a:lnTo>
                  <a:lnTo>
                    <a:pt x="124" y="266"/>
                  </a:lnTo>
                  <a:lnTo>
                    <a:pt x="130" y="268"/>
                  </a:lnTo>
                  <a:lnTo>
                    <a:pt x="134" y="270"/>
                  </a:lnTo>
                  <a:lnTo>
                    <a:pt x="139" y="270"/>
                  </a:lnTo>
                  <a:lnTo>
                    <a:pt x="143" y="271"/>
                  </a:lnTo>
                  <a:lnTo>
                    <a:pt x="149" y="271"/>
                  </a:lnTo>
                  <a:lnTo>
                    <a:pt x="154" y="273"/>
                  </a:lnTo>
                  <a:lnTo>
                    <a:pt x="160" y="275"/>
                  </a:lnTo>
                  <a:lnTo>
                    <a:pt x="164" y="275"/>
                  </a:lnTo>
                  <a:lnTo>
                    <a:pt x="170" y="277"/>
                  </a:lnTo>
                  <a:lnTo>
                    <a:pt x="175" y="277"/>
                  </a:lnTo>
                  <a:lnTo>
                    <a:pt x="181" y="279"/>
                  </a:lnTo>
                  <a:lnTo>
                    <a:pt x="185" y="279"/>
                  </a:lnTo>
                  <a:lnTo>
                    <a:pt x="191" y="281"/>
                  </a:lnTo>
                  <a:lnTo>
                    <a:pt x="196" y="283"/>
                  </a:lnTo>
                  <a:lnTo>
                    <a:pt x="202" y="285"/>
                  </a:lnTo>
                  <a:lnTo>
                    <a:pt x="208" y="285"/>
                  </a:lnTo>
                  <a:lnTo>
                    <a:pt x="213" y="287"/>
                  </a:lnTo>
                  <a:lnTo>
                    <a:pt x="219" y="287"/>
                  </a:lnTo>
                  <a:lnTo>
                    <a:pt x="225" y="289"/>
                  </a:lnTo>
                  <a:lnTo>
                    <a:pt x="231" y="290"/>
                  </a:lnTo>
                  <a:lnTo>
                    <a:pt x="236" y="290"/>
                  </a:lnTo>
                  <a:lnTo>
                    <a:pt x="244" y="292"/>
                  </a:lnTo>
                  <a:lnTo>
                    <a:pt x="250" y="292"/>
                  </a:lnTo>
                  <a:lnTo>
                    <a:pt x="257" y="294"/>
                  </a:lnTo>
                  <a:lnTo>
                    <a:pt x="263" y="294"/>
                  </a:lnTo>
                  <a:lnTo>
                    <a:pt x="269" y="296"/>
                  </a:lnTo>
                  <a:lnTo>
                    <a:pt x="278" y="298"/>
                  </a:lnTo>
                  <a:lnTo>
                    <a:pt x="280" y="298"/>
                  </a:lnTo>
                  <a:lnTo>
                    <a:pt x="284" y="298"/>
                  </a:lnTo>
                  <a:lnTo>
                    <a:pt x="288" y="298"/>
                  </a:lnTo>
                  <a:lnTo>
                    <a:pt x="293" y="300"/>
                  </a:lnTo>
                  <a:lnTo>
                    <a:pt x="295" y="300"/>
                  </a:lnTo>
                  <a:lnTo>
                    <a:pt x="299" y="300"/>
                  </a:lnTo>
                  <a:lnTo>
                    <a:pt x="303" y="300"/>
                  </a:lnTo>
                  <a:lnTo>
                    <a:pt x="309" y="302"/>
                  </a:lnTo>
                  <a:lnTo>
                    <a:pt x="312" y="302"/>
                  </a:lnTo>
                  <a:lnTo>
                    <a:pt x="316" y="302"/>
                  </a:lnTo>
                  <a:lnTo>
                    <a:pt x="320" y="304"/>
                  </a:lnTo>
                  <a:lnTo>
                    <a:pt x="324" y="304"/>
                  </a:lnTo>
                  <a:lnTo>
                    <a:pt x="329" y="304"/>
                  </a:lnTo>
                  <a:lnTo>
                    <a:pt x="333" y="304"/>
                  </a:lnTo>
                  <a:lnTo>
                    <a:pt x="337" y="304"/>
                  </a:lnTo>
                  <a:lnTo>
                    <a:pt x="341" y="304"/>
                  </a:lnTo>
                  <a:lnTo>
                    <a:pt x="345" y="304"/>
                  </a:lnTo>
                  <a:lnTo>
                    <a:pt x="348" y="306"/>
                  </a:lnTo>
                  <a:lnTo>
                    <a:pt x="354" y="306"/>
                  </a:lnTo>
                  <a:lnTo>
                    <a:pt x="360" y="306"/>
                  </a:lnTo>
                  <a:lnTo>
                    <a:pt x="364" y="306"/>
                  </a:lnTo>
                  <a:lnTo>
                    <a:pt x="367" y="306"/>
                  </a:lnTo>
                  <a:lnTo>
                    <a:pt x="371" y="306"/>
                  </a:lnTo>
                  <a:lnTo>
                    <a:pt x="377" y="306"/>
                  </a:lnTo>
                  <a:lnTo>
                    <a:pt x="381" y="306"/>
                  </a:lnTo>
                  <a:lnTo>
                    <a:pt x="386" y="308"/>
                  </a:lnTo>
                  <a:lnTo>
                    <a:pt x="390" y="308"/>
                  </a:lnTo>
                  <a:lnTo>
                    <a:pt x="396" y="308"/>
                  </a:lnTo>
                  <a:lnTo>
                    <a:pt x="400" y="308"/>
                  </a:lnTo>
                  <a:lnTo>
                    <a:pt x="405" y="308"/>
                  </a:lnTo>
                  <a:lnTo>
                    <a:pt x="409" y="308"/>
                  </a:lnTo>
                  <a:lnTo>
                    <a:pt x="415" y="308"/>
                  </a:lnTo>
                  <a:lnTo>
                    <a:pt x="421" y="308"/>
                  </a:lnTo>
                  <a:lnTo>
                    <a:pt x="424" y="308"/>
                  </a:lnTo>
                  <a:lnTo>
                    <a:pt x="430" y="308"/>
                  </a:lnTo>
                  <a:lnTo>
                    <a:pt x="436" y="309"/>
                  </a:lnTo>
                  <a:lnTo>
                    <a:pt x="440" y="309"/>
                  </a:lnTo>
                  <a:lnTo>
                    <a:pt x="445" y="309"/>
                  </a:lnTo>
                  <a:lnTo>
                    <a:pt x="451" y="309"/>
                  </a:lnTo>
                  <a:lnTo>
                    <a:pt x="455" y="309"/>
                  </a:lnTo>
                  <a:lnTo>
                    <a:pt x="461" y="309"/>
                  </a:lnTo>
                  <a:lnTo>
                    <a:pt x="466" y="309"/>
                  </a:lnTo>
                  <a:lnTo>
                    <a:pt x="472" y="309"/>
                  </a:lnTo>
                  <a:lnTo>
                    <a:pt x="478" y="309"/>
                  </a:lnTo>
                  <a:lnTo>
                    <a:pt x="482" y="309"/>
                  </a:lnTo>
                  <a:lnTo>
                    <a:pt x="487" y="309"/>
                  </a:lnTo>
                  <a:lnTo>
                    <a:pt x="493" y="309"/>
                  </a:lnTo>
                  <a:lnTo>
                    <a:pt x="499" y="309"/>
                  </a:lnTo>
                  <a:lnTo>
                    <a:pt x="502" y="309"/>
                  </a:lnTo>
                  <a:lnTo>
                    <a:pt x="508" y="309"/>
                  </a:lnTo>
                  <a:lnTo>
                    <a:pt x="514" y="309"/>
                  </a:lnTo>
                  <a:lnTo>
                    <a:pt x="520" y="309"/>
                  </a:lnTo>
                  <a:lnTo>
                    <a:pt x="523" y="309"/>
                  </a:lnTo>
                  <a:lnTo>
                    <a:pt x="529" y="309"/>
                  </a:lnTo>
                  <a:lnTo>
                    <a:pt x="535" y="309"/>
                  </a:lnTo>
                  <a:lnTo>
                    <a:pt x="540" y="309"/>
                  </a:lnTo>
                  <a:lnTo>
                    <a:pt x="544" y="309"/>
                  </a:lnTo>
                  <a:lnTo>
                    <a:pt x="550" y="309"/>
                  </a:lnTo>
                  <a:lnTo>
                    <a:pt x="556" y="309"/>
                  </a:lnTo>
                  <a:lnTo>
                    <a:pt x="561" y="309"/>
                  </a:lnTo>
                  <a:lnTo>
                    <a:pt x="565" y="308"/>
                  </a:lnTo>
                  <a:lnTo>
                    <a:pt x="571" y="308"/>
                  </a:lnTo>
                  <a:lnTo>
                    <a:pt x="577" y="308"/>
                  </a:lnTo>
                  <a:lnTo>
                    <a:pt x="582" y="308"/>
                  </a:lnTo>
                  <a:lnTo>
                    <a:pt x="586" y="308"/>
                  </a:lnTo>
                  <a:lnTo>
                    <a:pt x="592" y="308"/>
                  </a:lnTo>
                  <a:lnTo>
                    <a:pt x="597" y="308"/>
                  </a:lnTo>
                  <a:lnTo>
                    <a:pt x="603" y="308"/>
                  </a:lnTo>
                  <a:lnTo>
                    <a:pt x="609" y="308"/>
                  </a:lnTo>
                  <a:lnTo>
                    <a:pt x="615" y="308"/>
                  </a:lnTo>
                  <a:lnTo>
                    <a:pt x="618" y="308"/>
                  </a:lnTo>
                  <a:lnTo>
                    <a:pt x="624" y="308"/>
                  </a:lnTo>
                  <a:lnTo>
                    <a:pt x="630" y="306"/>
                  </a:lnTo>
                  <a:lnTo>
                    <a:pt x="634" y="306"/>
                  </a:lnTo>
                  <a:lnTo>
                    <a:pt x="639" y="306"/>
                  </a:lnTo>
                  <a:lnTo>
                    <a:pt x="645" y="306"/>
                  </a:lnTo>
                  <a:lnTo>
                    <a:pt x="651" y="306"/>
                  </a:lnTo>
                  <a:lnTo>
                    <a:pt x="655" y="306"/>
                  </a:lnTo>
                  <a:lnTo>
                    <a:pt x="660" y="304"/>
                  </a:lnTo>
                  <a:lnTo>
                    <a:pt x="666" y="304"/>
                  </a:lnTo>
                  <a:lnTo>
                    <a:pt x="670" y="304"/>
                  </a:lnTo>
                  <a:lnTo>
                    <a:pt x="674" y="304"/>
                  </a:lnTo>
                  <a:lnTo>
                    <a:pt x="679" y="304"/>
                  </a:lnTo>
                  <a:lnTo>
                    <a:pt x="685" y="304"/>
                  </a:lnTo>
                  <a:lnTo>
                    <a:pt x="689" y="302"/>
                  </a:lnTo>
                  <a:lnTo>
                    <a:pt x="694" y="302"/>
                  </a:lnTo>
                  <a:lnTo>
                    <a:pt x="698" y="302"/>
                  </a:lnTo>
                  <a:lnTo>
                    <a:pt x="704" y="302"/>
                  </a:lnTo>
                  <a:lnTo>
                    <a:pt x="708" y="300"/>
                  </a:lnTo>
                  <a:lnTo>
                    <a:pt x="712" y="300"/>
                  </a:lnTo>
                  <a:lnTo>
                    <a:pt x="717" y="300"/>
                  </a:lnTo>
                  <a:lnTo>
                    <a:pt x="721" y="300"/>
                  </a:lnTo>
                  <a:lnTo>
                    <a:pt x="727" y="300"/>
                  </a:lnTo>
                  <a:lnTo>
                    <a:pt x="731" y="298"/>
                  </a:lnTo>
                  <a:lnTo>
                    <a:pt x="734" y="298"/>
                  </a:lnTo>
                  <a:lnTo>
                    <a:pt x="740" y="298"/>
                  </a:lnTo>
                  <a:lnTo>
                    <a:pt x="744" y="298"/>
                  </a:lnTo>
                  <a:lnTo>
                    <a:pt x="750" y="296"/>
                  </a:lnTo>
                  <a:lnTo>
                    <a:pt x="753" y="296"/>
                  </a:lnTo>
                  <a:lnTo>
                    <a:pt x="757" y="296"/>
                  </a:lnTo>
                  <a:lnTo>
                    <a:pt x="763" y="294"/>
                  </a:lnTo>
                  <a:lnTo>
                    <a:pt x="767" y="294"/>
                  </a:lnTo>
                  <a:lnTo>
                    <a:pt x="771" y="294"/>
                  </a:lnTo>
                  <a:lnTo>
                    <a:pt x="774" y="294"/>
                  </a:lnTo>
                  <a:lnTo>
                    <a:pt x="778" y="292"/>
                  </a:lnTo>
                  <a:lnTo>
                    <a:pt x="782" y="292"/>
                  </a:lnTo>
                  <a:lnTo>
                    <a:pt x="788" y="292"/>
                  </a:lnTo>
                  <a:lnTo>
                    <a:pt x="791" y="292"/>
                  </a:lnTo>
                  <a:lnTo>
                    <a:pt x="795" y="290"/>
                  </a:lnTo>
                  <a:lnTo>
                    <a:pt x="799" y="290"/>
                  </a:lnTo>
                  <a:lnTo>
                    <a:pt x="803" y="290"/>
                  </a:lnTo>
                  <a:lnTo>
                    <a:pt x="809" y="290"/>
                  </a:lnTo>
                  <a:lnTo>
                    <a:pt x="810" y="289"/>
                  </a:lnTo>
                  <a:lnTo>
                    <a:pt x="816" y="289"/>
                  </a:lnTo>
                  <a:lnTo>
                    <a:pt x="820" y="287"/>
                  </a:lnTo>
                  <a:lnTo>
                    <a:pt x="824" y="287"/>
                  </a:lnTo>
                  <a:lnTo>
                    <a:pt x="831" y="287"/>
                  </a:lnTo>
                  <a:lnTo>
                    <a:pt x="839" y="285"/>
                  </a:lnTo>
                  <a:lnTo>
                    <a:pt x="841" y="285"/>
                  </a:lnTo>
                  <a:lnTo>
                    <a:pt x="847" y="283"/>
                  </a:lnTo>
                  <a:lnTo>
                    <a:pt x="848" y="283"/>
                  </a:lnTo>
                  <a:lnTo>
                    <a:pt x="854" y="283"/>
                  </a:lnTo>
                  <a:lnTo>
                    <a:pt x="860" y="281"/>
                  </a:lnTo>
                  <a:lnTo>
                    <a:pt x="867" y="279"/>
                  </a:lnTo>
                  <a:lnTo>
                    <a:pt x="873" y="277"/>
                  </a:lnTo>
                  <a:lnTo>
                    <a:pt x="881" y="277"/>
                  </a:lnTo>
                  <a:lnTo>
                    <a:pt x="886" y="275"/>
                  </a:lnTo>
                  <a:lnTo>
                    <a:pt x="892" y="273"/>
                  </a:lnTo>
                  <a:lnTo>
                    <a:pt x="900" y="271"/>
                  </a:lnTo>
                  <a:lnTo>
                    <a:pt x="906" y="271"/>
                  </a:lnTo>
                  <a:lnTo>
                    <a:pt x="911" y="270"/>
                  </a:lnTo>
                  <a:lnTo>
                    <a:pt x="915" y="268"/>
                  </a:lnTo>
                  <a:lnTo>
                    <a:pt x="921" y="266"/>
                  </a:lnTo>
                  <a:lnTo>
                    <a:pt x="926" y="264"/>
                  </a:lnTo>
                  <a:lnTo>
                    <a:pt x="932" y="262"/>
                  </a:lnTo>
                  <a:lnTo>
                    <a:pt x="936" y="262"/>
                  </a:lnTo>
                  <a:lnTo>
                    <a:pt x="942" y="260"/>
                  </a:lnTo>
                  <a:lnTo>
                    <a:pt x="947" y="258"/>
                  </a:lnTo>
                  <a:lnTo>
                    <a:pt x="951" y="256"/>
                  </a:lnTo>
                  <a:lnTo>
                    <a:pt x="955" y="254"/>
                  </a:lnTo>
                  <a:lnTo>
                    <a:pt x="959" y="252"/>
                  </a:lnTo>
                  <a:lnTo>
                    <a:pt x="964" y="252"/>
                  </a:lnTo>
                  <a:lnTo>
                    <a:pt x="968" y="249"/>
                  </a:lnTo>
                  <a:lnTo>
                    <a:pt x="972" y="247"/>
                  </a:lnTo>
                  <a:lnTo>
                    <a:pt x="976" y="245"/>
                  </a:lnTo>
                  <a:lnTo>
                    <a:pt x="980" y="243"/>
                  </a:lnTo>
                  <a:lnTo>
                    <a:pt x="985" y="239"/>
                  </a:lnTo>
                  <a:lnTo>
                    <a:pt x="993" y="235"/>
                  </a:lnTo>
                  <a:lnTo>
                    <a:pt x="997" y="230"/>
                  </a:lnTo>
                  <a:lnTo>
                    <a:pt x="1002" y="224"/>
                  </a:lnTo>
                  <a:lnTo>
                    <a:pt x="1008" y="218"/>
                  </a:lnTo>
                  <a:lnTo>
                    <a:pt x="1012" y="212"/>
                  </a:lnTo>
                  <a:lnTo>
                    <a:pt x="1016" y="207"/>
                  </a:lnTo>
                  <a:lnTo>
                    <a:pt x="1020" y="199"/>
                  </a:lnTo>
                  <a:lnTo>
                    <a:pt x="1021" y="195"/>
                  </a:lnTo>
                  <a:lnTo>
                    <a:pt x="1023" y="192"/>
                  </a:lnTo>
                  <a:lnTo>
                    <a:pt x="1025" y="188"/>
                  </a:lnTo>
                  <a:lnTo>
                    <a:pt x="1027" y="184"/>
                  </a:lnTo>
                  <a:lnTo>
                    <a:pt x="1029" y="180"/>
                  </a:lnTo>
                  <a:lnTo>
                    <a:pt x="1029" y="176"/>
                  </a:lnTo>
                  <a:lnTo>
                    <a:pt x="1031" y="173"/>
                  </a:lnTo>
                  <a:lnTo>
                    <a:pt x="1033" y="167"/>
                  </a:lnTo>
                  <a:lnTo>
                    <a:pt x="1033" y="163"/>
                  </a:lnTo>
                  <a:lnTo>
                    <a:pt x="1035" y="157"/>
                  </a:lnTo>
                  <a:lnTo>
                    <a:pt x="1035" y="154"/>
                  </a:lnTo>
                  <a:lnTo>
                    <a:pt x="1037" y="150"/>
                  </a:lnTo>
                  <a:lnTo>
                    <a:pt x="1037" y="144"/>
                  </a:lnTo>
                  <a:lnTo>
                    <a:pt x="1039" y="140"/>
                  </a:lnTo>
                  <a:lnTo>
                    <a:pt x="1039" y="136"/>
                  </a:lnTo>
                  <a:lnTo>
                    <a:pt x="1040" y="131"/>
                  </a:lnTo>
                  <a:lnTo>
                    <a:pt x="1040" y="127"/>
                  </a:lnTo>
                  <a:lnTo>
                    <a:pt x="1040" y="121"/>
                  </a:lnTo>
                  <a:lnTo>
                    <a:pt x="1040" y="117"/>
                  </a:lnTo>
                  <a:lnTo>
                    <a:pt x="1040" y="114"/>
                  </a:lnTo>
                  <a:lnTo>
                    <a:pt x="1040" y="108"/>
                  </a:lnTo>
                  <a:lnTo>
                    <a:pt x="1040" y="104"/>
                  </a:lnTo>
                  <a:lnTo>
                    <a:pt x="1040" y="100"/>
                  </a:lnTo>
                  <a:lnTo>
                    <a:pt x="1042" y="95"/>
                  </a:lnTo>
                  <a:lnTo>
                    <a:pt x="1040" y="91"/>
                  </a:lnTo>
                  <a:lnTo>
                    <a:pt x="1040" y="87"/>
                  </a:lnTo>
                  <a:lnTo>
                    <a:pt x="1040" y="83"/>
                  </a:lnTo>
                  <a:lnTo>
                    <a:pt x="1040" y="79"/>
                  </a:lnTo>
                  <a:lnTo>
                    <a:pt x="1040" y="74"/>
                  </a:lnTo>
                  <a:lnTo>
                    <a:pt x="1039" y="70"/>
                  </a:lnTo>
                  <a:lnTo>
                    <a:pt x="1039" y="66"/>
                  </a:lnTo>
                  <a:lnTo>
                    <a:pt x="1039" y="64"/>
                  </a:lnTo>
                  <a:lnTo>
                    <a:pt x="1035" y="57"/>
                  </a:lnTo>
                  <a:lnTo>
                    <a:pt x="1033" y="51"/>
                  </a:lnTo>
                  <a:lnTo>
                    <a:pt x="1029" y="43"/>
                  </a:lnTo>
                  <a:lnTo>
                    <a:pt x="1025" y="40"/>
                  </a:lnTo>
                  <a:lnTo>
                    <a:pt x="1021" y="34"/>
                  </a:lnTo>
                  <a:lnTo>
                    <a:pt x="1018" y="28"/>
                  </a:lnTo>
                  <a:lnTo>
                    <a:pt x="1012" y="24"/>
                  </a:lnTo>
                  <a:lnTo>
                    <a:pt x="1008" y="21"/>
                  </a:lnTo>
                  <a:lnTo>
                    <a:pt x="1002" y="17"/>
                  </a:lnTo>
                  <a:lnTo>
                    <a:pt x="999" y="15"/>
                  </a:lnTo>
                  <a:lnTo>
                    <a:pt x="993" y="13"/>
                  </a:lnTo>
                  <a:lnTo>
                    <a:pt x="987" y="11"/>
                  </a:lnTo>
                  <a:lnTo>
                    <a:pt x="982" y="9"/>
                  </a:lnTo>
                  <a:lnTo>
                    <a:pt x="976" y="7"/>
                  </a:lnTo>
                  <a:lnTo>
                    <a:pt x="970" y="7"/>
                  </a:lnTo>
                  <a:lnTo>
                    <a:pt x="964" y="7"/>
                  </a:lnTo>
                  <a:lnTo>
                    <a:pt x="959" y="7"/>
                  </a:lnTo>
                  <a:lnTo>
                    <a:pt x="951" y="7"/>
                  </a:lnTo>
                  <a:lnTo>
                    <a:pt x="945" y="7"/>
                  </a:lnTo>
                  <a:lnTo>
                    <a:pt x="940" y="9"/>
                  </a:lnTo>
                  <a:lnTo>
                    <a:pt x="934" y="9"/>
                  </a:lnTo>
                  <a:lnTo>
                    <a:pt x="926" y="11"/>
                  </a:lnTo>
                  <a:lnTo>
                    <a:pt x="921" y="13"/>
                  </a:lnTo>
                  <a:lnTo>
                    <a:pt x="917" y="15"/>
                  </a:lnTo>
                  <a:lnTo>
                    <a:pt x="911" y="17"/>
                  </a:lnTo>
                  <a:lnTo>
                    <a:pt x="906" y="19"/>
                  </a:lnTo>
                  <a:lnTo>
                    <a:pt x="902" y="21"/>
                  </a:lnTo>
                  <a:lnTo>
                    <a:pt x="898" y="22"/>
                  </a:lnTo>
                  <a:lnTo>
                    <a:pt x="892" y="22"/>
                  </a:lnTo>
                  <a:lnTo>
                    <a:pt x="890" y="26"/>
                  </a:lnTo>
                  <a:lnTo>
                    <a:pt x="886" y="26"/>
                  </a:lnTo>
                  <a:lnTo>
                    <a:pt x="885" y="28"/>
                  </a:lnTo>
                  <a:lnTo>
                    <a:pt x="80" y="0"/>
                  </a:lnTo>
                  <a:lnTo>
                    <a:pt x="80" y="0"/>
                  </a:lnTo>
                  <a:close/>
                </a:path>
              </a:pathLst>
            </a:custGeom>
            <a:solidFill>
              <a:srgbClr val="CCECFF"/>
            </a:solidFill>
            <a:ln w="9525">
              <a:solidFill>
                <a:schemeClr val="tx1"/>
              </a:solidFill>
              <a:round/>
              <a:headEnd/>
              <a:tailEnd/>
            </a:ln>
          </p:spPr>
          <p:txBody>
            <a:bodyPr>
              <a:prstTxWarp prst="textNoShape">
                <a:avLst/>
              </a:prstTxWarp>
            </a:bodyPr>
            <a:lstStyle/>
            <a:p>
              <a:endParaRPr lang="en-US"/>
            </a:p>
          </p:txBody>
        </p:sp>
        <p:sp>
          <p:nvSpPr>
            <p:cNvPr id="19661" name="Freeform 205"/>
            <p:cNvSpPr>
              <a:spLocks/>
            </p:cNvSpPr>
            <p:nvPr/>
          </p:nvSpPr>
          <p:spPr bwMode="auto">
            <a:xfrm>
              <a:off x="4650" y="2136"/>
              <a:ext cx="310" cy="55"/>
            </a:xfrm>
            <a:custGeom>
              <a:avLst/>
              <a:gdLst/>
              <a:ahLst/>
              <a:cxnLst>
                <a:cxn ang="0">
                  <a:pos x="468" y="155"/>
                </a:cxn>
                <a:cxn ang="0">
                  <a:pos x="512" y="153"/>
                </a:cxn>
                <a:cxn ang="0">
                  <a:pos x="554" y="152"/>
                </a:cxn>
                <a:cxn ang="0">
                  <a:pos x="595" y="148"/>
                </a:cxn>
                <a:cxn ang="0">
                  <a:pos x="635" y="144"/>
                </a:cxn>
                <a:cxn ang="0">
                  <a:pos x="672" y="140"/>
                </a:cxn>
                <a:cxn ang="0">
                  <a:pos x="708" y="136"/>
                </a:cxn>
                <a:cxn ang="0">
                  <a:pos x="740" y="131"/>
                </a:cxn>
                <a:cxn ang="0">
                  <a:pos x="770" y="125"/>
                </a:cxn>
                <a:cxn ang="0">
                  <a:pos x="797" y="121"/>
                </a:cxn>
                <a:cxn ang="0">
                  <a:pos x="822" y="114"/>
                </a:cxn>
                <a:cxn ang="0">
                  <a:pos x="843" y="108"/>
                </a:cxn>
                <a:cxn ang="0">
                  <a:pos x="858" y="102"/>
                </a:cxn>
                <a:cxn ang="0">
                  <a:pos x="879" y="91"/>
                </a:cxn>
                <a:cxn ang="0">
                  <a:pos x="883" y="79"/>
                </a:cxn>
                <a:cxn ang="0">
                  <a:pos x="869" y="64"/>
                </a:cxn>
                <a:cxn ang="0">
                  <a:pos x="850" y="57"/>
                </a:cxn>
                <a:cxn ang="0">
                  <a:pos x="833" y="49"/>
                </a:cxn>
                <a:cxn ang="0">
                  <a:pos x="810" y="41"/>
                </a:cxn>
                <a:cxn ang="0">
                  <a:pos x="784" y="36"/>
                </a:cxn>
                <a:cxn ang="0">
                  <a:pos x="757" y="30"/>
                </a:cxn>
                <a:cxn ang="0">
                  <a:pos x="725" y="22"/>
                </a:cxn>
                <a:cxn ang="0">
                  <a:pos x="691" y="17"/>
                </a:cxn>
                <a:cxn ang="0">
                  <a:pos x="654" y="13"/>
                </a:cxn>
                <a:cxn ang="0">
                  <a:pos x="616" y="7"/>
                </a:cxn>
                <a:cxn ang="0">
                  <a:pos x="576" y="3"/>
                </a:cxn>
                <a:cxn ang="0">
                  <a:pos x="535" y="1"/>
                </a:cxn>
                <a:cxn ang="0">
                  <a:pos x="493" y="0"/>
                </a:cxn>
                <a:cxn ang="0">
                  <a:pos x="449" y="0"/>
                </a:cxn>
                <a:cxn ang="0">
                  <a:pos x="403" y="0"/>
                </a:cxn>
                <a:cxn ang="0">
                  <a:pos x="362" y="0"/>
                </a:cxn>
                <a:cxn ang="0">
                  <a:pos x="320" y="1"/>
                </a:cxn>
                <a:cxn ang="0">
                  <a:pos x="278" y="5"/>
                </a:cxn>
                <a:cxn ang="0">
                  <a:pos x="240" y="9"/>
                </a:cxn>
                <a:cxn ang="0">
                  <a:pos x="202" y="13"/>
                </a:cxn>
                <a:cxn ang="0">
                  <a:pos x="168" y="19"/>
                </a:cxn>
                <a:cxn ang="0">
                  <a:pos x="135" y="22"/>
                </a:cxn>
                <a:cxn ang="0">
                  <a:pos x="107" y="28"/>
                </a:cxn>
                <a:cxn ang="0">
                  <a:pos x="80" y="34"/>
                </a:cxn>
                <a:cxn ang="0">
                  <a:pos x="57" y="41"/>
                </a:cxn>
                <a:cxn ang="0">
                  <a:pos x="38" y="47"/>
                </a:cxn>
                <a:cxn ang="0">
                  <a:pos x="21" y="53"/>
                </a:cxn>
                <a:cxn ang="0">
                  <a:pos x="4" y="64"/>
                </a:cxn>
                <a:cxn ang="0">
                  <a:pos x="0" y="76"/>
                </a:cxn>
                <a:cxn ang="0">
                  <a:pos x="12" y="89"/>
                </a:cxn>
                <a:cxn ang="0">
                  <a:pos x="29" y="96"/>
                </a:cxn>
                <a:cxn ang="0">
                  <a:pos x="46" y="104"/>
                </a:cxn>
                <a:cxn ang="0">
                  <a:pos x="67" y="110"/>
                </a:cxn>
                <a:cxn ang="0">
                  <a:pos x="92" y="117"/>
                </a:cxn>
                <a:cxn ang="0">
                  <a:pos x="120" y="125"/>
                </a:cxn>
                <a:cxn ang="0">
                  <a:pos x="151" y="131"/>
                </a:cxn>
                <a:cxn ang="0">
                  <a:pos x="183" y="136"/>
                </a:cxn>
                <a:cxn ang="0">
                  <a:pos x="217" y="140"/>
                </a:cxn>
                <a:cxn ang="0">
                  <a:pos x="255" y="146"/>
                </a:cxn>
                <a:cxn ang="0">
                  <a:pos x="295" y="148"/>
                </a:cxn>
                <a:cxn ang="0">
                  <a:pos x="337" y="152"/>
                </a:cxn>
                <a:cxn ang="0">
                  <a:pos x="381" y="153"/>
                </a:cxn>
                <a:cxn ang="0">
                  <a:pos x="424" y="155"/>
                </a:cxn>
              </a:cxnLst>
              <a:rect l="0" t="0" r="r" b="b"/>
              <a:pathLst>
                <a:path w="884" h="155">
                  <a:moveTo>
                    <a:pt x="436" y="155"/>
                  </a:moveTo>
                  <a:lnTo>
                    <a:pt x="447" y="155"/>
                  </a:lnTo>
                  <a:lnTo>
                    <a:pt x="459" y="155"/>
                  </a:lnTo>
                  <a:lnTo>
                    <a:pt x="468" y="155"/>
                  </a:lnTo>
                  <a:lnTo>
                    <a:pt x="479" y="155"/>
                  </a:lnTo>
                  <a:lnTo>
                    <a:pt x="491" y="153"/>
                  </a:lnTo>
                  <a:lnTo>
                    <a:pt x="500" y="153"/>
                  </a:lnTo>
                  <a:lnTo>
                    <a:pt x="512" y="153"/>
                  </a:lnTo>
                  <a:lnTo>
                    <a:pt x="523" y="153"/>
                  </a:lnTo>
                  <a:lnTo>
                    <a:pt x="535" y="152"/>
                  </a:lnTo>
                  <a:lnTo>
                    <a:pt x="544" y="152"/>
                  </a:lnTo>
                  <a:lnTo>
                    <a:pt x="554" y="152"/>
                  </a:lnTo>
                  <a:lnTo>
                    <a:pt x="565" y="152"/>
                  </a:lnTo>
                  <a:lnTo>
                    <a:pt x="575" y="150"/>
                  </a:lnTo>
                  <a:lnTo>
                    <a:pt x="586" y="150"/>
                  </a:lnTo>
                  <a:lnTo>
                    <a:pt x="595" y="148"/>
                  </a:lnTo>
                  <a:lnTo>
                    <a:pt x="607" y="148"/>
                  </a:lnTo>
                  <a:lnTo>
                    <a:pt x="616" y="146"/>
                  </a:lnTo>
                  <a:lnTo>
                    <a:pt x="626" y="146"/>
                  </a:lnTo>
                  <a:lnTo>
                    <a:pt x="635" y="144"/>
                  </a:lnTo>
                  <a:lnTo>
                    <a:pt x="645" y="144"/>
                  </a:lnTo>
                  <a:lnTo>
                    <a:pt x="654" y="142"/>
                  </a:lnTo>
                  <a:lnTo>
                    <a:pt x="664" y="142"/>
                  </a:lnTo>
                  <a:lnTo>
                    <a:pt x="672" y="140"/>
                  </a:lnTo>
                  <a:lnTo>
                    <a:pt x="683" y="140"/>
                  </a:lnTo>
                  <a:lnTo>
                    <a:pt x="691" y="138"/>
                  </a:lnTo>
                  <a:lnTo>
                    <a:pt x="700" y="138"/>
                  </a:lnTo>
                  <a:lnTo>
                    <a:pt x="708" y="136"/>
                  </a:lnTo>
                  <a:lnTo>
                    <a:pt x="717" y="136"/>
                  </a:lnTo>
                  <a:lnTo>
                    <a:pt x="725" y="133"/>
                  </a:lnTo>
                  <a:lnTo>
                    <a:pt x="732" y="133"/>
                  </a:lnTo>
                  <a:lnTo>
                    <a:pt x="740" y="131"/>
                  </a:lnTo>
                  <a:lnTo>
                    <a:pt x="749" y="131"/>
                  </a:lnTo>
                  <a:lnTo>
                    <a:pt x="757" y="129"/>
                  </a:lnTo>
                  <a:lnTo>
                    <a:pt x="763" y="127"/>
                  </a:lnTo>
                  <a:lnTo>
                    <a:pt x="770" y="125"/>
                  </a:lnTo>
                  <a:lnTo>
                    <a:pt x="778" y="125"/>
                  </a:lnTo>
                  <a:lnTo>
                    <a:pt x="784" y="123"/>
                  </a:lnTo>
                  <a:lnTo>
                    <a:pt x="791" y="121"/>
                  </a:lnTo>
                  <a:lnTo>
                    <a:pt x="797" y="121"/>
                  </a:lnTo>
                  <a:lnTo>
                    <a:pt x="805" y="119"/>
                  </a:lnTo>
                  <a:lnTo>
                    <a:pt x="810" y="117"/>
                  </a:lnTo>
                  <a:lnTo>
                    <a:pt x="816" y="115"/>
                  </a:lnTo>
                  <a:lnTo>
                    <a:pt x="822" y="114"/>
                  </a:lnTo>
                  <a:lnTo>
                    <a:pt x="827" y="114"/>
                  </a:lnTo>
                  <a:lnTo>
                    <a:pt x="833" y="112"/>
                  </a:lnTo>
                  <a:lnTo>
                    <a:pt x="839" y="110"/>
                  </a:lnTo>
                  <a:lnTo>
                    <a:pt x="843" y="108"/>
                  </a:lnTo>
                  <a:lnTo>
                    <a:pt x="848" y="108"/>
                  </a:lnTo>
                  <a:lnTo>
                    <a:pt x="850" y="106"/>
                  </a:lnTo>
                  <a:lnTo>
                    <a:pt x="856" y="104"/>
                  </a:lnTo>
                  <a:lnTo>
                    <a:pt x="858" y="102"/>
                  </a:lnTo>
                  <a:lnTo>
                    <a:pt x="864" y="100"/>
                  </a:lnTo>
                  <a:lnTo>
                    <a:pt x="869" y="96"/>
                  </a:lnTo>
                  <a:lnTo>
                    <a:pt x="875" y="95"/>
                  </a:lnTo>
                  <a:lnTo>
                    <a:pt x="879" y="91"/>
                  </a:lnTo>
                  <a:lnTo>
                    <a:pt x="881" y="87"/>
                  </a:lnTo>
                  <a:lnTo>
                    <a:pt x="883" y="85"/>
                  </a:lnTo>
                  <a:lnTo>
                    <a:pt x="884" y="81"/>
                  </a:lnTo>
                  <a:lnTo>
                    <a:pt x="883" y="79"/>
                  </a:lnTo>
                  <a:lnTo>
                    <a:pt x="881" y="76"/>
                  </a:lnTo>
                  <a:lnTo>
                    <a:pt x="879" y="72"/>
                  </a:lnTo>
                  <a:lnTo>
                    <a:pt x="875" y="68"/>
                  </a:lnTo>
                  <a:lnTo>
                    <a:pt x="869" y="64"/>
                  </a:lnTo>
                  <a:lnTo>
                    <a:pt x="864" y="62"/>
                  </a:lnTo>
                  <a:lnTo>
                    <a:pt x="858" y="58"/>
                  </a:lnTo>
                  <a:lnTo>
                    <a:pt x="856" y="58"/>
                  </a:lnTo>
                  <a:lnTo>
                    <a:pt x="850" y="57"/>
                  </a:lnTo>
                  <a:lnTo>
                    <a:pt x="848" y="55"/>
                  </a:lnTo>
                  <a:lnTo>
                    <a:pt x="843" y="53"/>
                  </a:lnTo>
                  <a:lnTo>
                    <a:pt x="839" y="51"/>
                  </a:lnTo>
                  <a:lnTo>
                    <a:pt x="833" y="49"/>
                  </a:lnTo>
                  <a:lnTo>
                    <a:pt x="827" y="47"/>
                  </a:lnTo>
                  <a:lnTo>
                    <a:pt x="822" y="45"/>
                  </a:lnTo>
                  <a:lnTo>
                    <a:pt x="816" y="43"/>
                  </a:lnTo>
                  <a:lnTo>
                    <a:pt x="810" y="41"/>
                  </a:lnTo>
                  <a:lnTo>
                    <a:pt x="805" y="41"/>
                  </a:lnTo>
                  <a:lnTo>
                    <a:pt x="797" y="38"/>
                  </a:lnTo>
                  <a:lnTo>
                    <a:pt x="791" y="38"/>
                  </a:lnTo>
                  <a:lnTo>
                    <a:pt x="784" y="36"/>
                  </a:lnTo>
                  <a:lnTo>
                    <a:pt x="778" y="34"/>
                  </a:lnTo>
                  <a:lnTo>
                    <a:pt x="770" y="32"/>
                  </a:lnTo>
                  <a:lnTo>
                    <a:pt x="765" y="30"/>
                  </a:lnTo>
                  <a:lnTo>
                    <a:pt x="757" y="30"/>
                  </a:lnTo>
                  <a:lnTo>
                    <a:pt x="749" y="28"/>
                  </a:lnTo>
                  <a:lnTo>
                    <a:pt x="742" y="26"/>
                  </a:lnTo>
                  <a:lnTo>
                    <a:pt x="734" y="24"/>
                  </a:lnTo>
                  <a:lnTo>
                    <a:pt x="725" y="22"/>
                  </a:lnTo>
                  <a:lnTo>
                    <a:pt x="717" y="22"/>
                  </a:lnTo>
                  <a:lnTo>
                    <a:pt x="708" y="20"/>
                  </a:lnTo>
                  <a:lnTo>
                    <a:pt x="700" y="19"/>
                  </a:lnTo>
                  <a:lnTo>
                    <a:pt x="691" y="17"/>
                  </a:lnTo>
                  <a:lnTo>
                    <a:pt x="683" y="17"/>
                  </a:lnTo>
                  <a:lnTo>
                    <a:pt x="673" y="15"/>
                  </a:lnTo>
                  <a:lnTo>
                    <a:pt x="664" y="13"/>
                  </a:lnTo>
                  <a:lnTo>
                    <a:pt x="654" y="13"/>
                  </a:lnTo>
                  <a:lnTo>
                    <a:pt x="647" y="11"/>
                  </a:lnTo>
                  <a:lnTo>
                    <a:pt x="635" y="11"/>
                  </a:lnTo>
                  <a:lnTo>
                    <a:pt x="626" y="9"/>
                  </a:lnTo>
                  <a:lnTo>
                    <a:pt x="616" y="7"/>
                  </a:lnTo>
                  <a:lnTo>
                    <a:pt x="609" y="7"/>
                  </a:lnTo>
                  <a:lnTo>
                    <a:pt x="597" y="5"/>
                  </a:lnTo>
                  <a:lnTo>
                    <a:pt x="588" y="5"/>
                  </a:lnTo>
                  <a:lnTo>
                    <a:pt x="576" y="3"/>
                  </a:lnTo>
                  <a:lnTo>
                    <a:pt x="567" y="3"/>
                  </a:lnTo>
                  <a:lnTo>
                    <a:pt x="556" y="1"/>
                  </a:lnTo>
                  <a:lnTo>
                    <a:pt x="546" y="1"/>
                  </a:lnTo>
                  <a:lnTo>
                    <a:pt x="535" y="1"/>
                  </a:lnTo>
                  <a:lnTo>
                    <a:pt x="525" y="1"/>
                  </a:lnTo>
                  <a:lnTo>
                    <a:pt x="514" y="0"/>
                  </a:lnTo>
                  <a:lnTo>
                    <a:pt x="504" y="0"/>
                  </a:lnTo>
                  <a:lnTo>
                    <a:pt x="493" y="0"/>
                  </a:lnTo>
                  <a:lnTo>
                    <a:pt x="481" y="0"/>
                  </a:lnTo>
                  <a:lnTo>
                    <a:pt x="470" y="0"/>
                  </a:lnTo>
                  <a:lnTo>
                    <a:pt x="460" y="0"/>
                  </a:lnTo>
                  <a:lnTo>
                    <a:pt x="449" y="0"/>
                  </a:lnTo>
                  <a:lnTo>
                    <a:pt x="440" y="0"/>
                  </a:lnTo>
                  <a:lnTo>
                    <a:pt x="428" y="0"/>
                  </a:lnTo>
                  <a:lnTo>
                    <a:pt x="417" y="0"/>
                  </a:lnTo>
                  <a:lnTo>
                    <a:pt x="403" y="0"/>
                  </a:lnTo>
                  <a:lnTo>
                    <a:pt x="394" y="0"/>
                  </a:lnTo>
                  <a:lnTo>
                    <a:pt x="383" y="0"/>
                  </a:lnTo>
                  <a:lnTo>
                    <a:pt x="371" y="0"/>
                  </a:lnTo>
                  <a:lnTo>
                    <a:pt x="362" y="0"/>
                  </a:lnTo>
                  <a:lnTo>
                    <a:pt x="350" y="1"/>
                  </a:lnTo>
                  <a:lnTo>
                    <a:pt x="341" y="1"/>
                  </a:lnTo>
                  <a:lnTo>
                    <a:pt x="329" y="1"/>
                  </a:lnTo>
                  <a:lnTo>
                    <a:pt x="320" y="1"/>
                  </a:lnTo>
                  <a:lnTo>
                    <a:pt x="308" y="3"/>
                  </a:lnTo>
                  <a:lnTo>
                    <a:pt x="299" y="3"/>
                  </a:lnTo>
                  <a:lnTo>
                    <a:pt x="287" y="5"/>
                  </a:lnTo>
                  <a:lnTo>
                    <a:pt x="278" y="5"/>
                  </a:lnTo>
                  <a:lnTo>
                    <a:pt x="268" y="7"/>
                  </a:lnTo>
                  <a:lnTo>
                    <a:pt x="259" y="7"/>
                  </a:lnTo>
                  <a:lnTo>
                    <a:pt x="249" y="7"/>
                  </a:lnTo>
                  <a:lnTo>
                    <a:pt x="240" y="9"/>
                  </a:lnTo>
                  <a:lnTo>
                    <a:pt x="230" y="11"/>
                  </a:lnTo>
                  <a:lnTo>
                    <a:pt x="221" y="11"/>
                  </a:lnTo>
                  <a:lnTo>
                    <a:pt x="211" y="13"/>
                  </a:lnTo>
                  <a:lnTo>
                    <a:pt x="202" y="13"/>
                  </a:lnTo>
                  <a:lnTo>
                    <a:pt x="194" y="15"/>
                  </a:lnTo>
                  <a:lnTo>
                    <a:pt x="185" y="15"/>
                  </a:lnTo>
                  <a:lnTo>
                    <a:pt x="177" y="17"/>
                  </a:lnTo>
                  <a:lnTo>
                    <a:pt x="168" y="19"/>
                  </a:lnTo>
                  <a:lnTo>
                    <a:pt x="160" y="19"/>
                  </a:lnTo>
                  <a:lnTo>
                    <a:pt x="152" y="20"/>
                  </a:lnTo>
                  <a:lnTo>
                    <a:pt x="143" y="22"/>
                  </a:lnTo>
                  <a:lnTo>
                    <a:pt x="135" y="22"/>
                  </a:lnTo>
                  <a:lnTo>
                    <a:pt x="130" y="26"/>
                  </a:lnTo>
                  <a:lnTo>
                    <a:pt x="120" y="26"/>
                  </a:lnTo>
                  <a:lnTo>
                    <a:pt x="114" y="28"/>
                  </a:lnTo>
                  <a:lnTo>
                    <a:pt x="107" y="28"/>
                  </a:lnTo>
                  <a:lnTo>
                    <a:pt x="101" y="30"/>
                  </a:lnTo>
                  <a:lnTo>
                    <a:pt x="94" y="32"/>
                  </a:lnTo>
                  <a:lnTo>
                    <a:pt x="86" y="34"/>
                  </a:lnTo>
                  <a:lnTo>
                    <a:pt x="80" y="34"/>
                  </a:lnTo>
                  <a:lnTo>
                    <a:pt x="74" y="36"/>
                  </a:lnTo>
                  <a:lnTo>
                    <a:pt x="69" y="38"/>
                  </a:lnTo>
                  <a:lnTo>
                    <a:pt x="63" y="39"/>
                  </a:lnTo>
                  <a:lnTo>
                    <a:pt x="57" y="41"/>
                  </a:lnTo>
                  <a:lnTo>
                    <a:pt x="52" y="43"/>
                  </a:lnTo>
                  <a:lnTo>
                    <a:pt x="46" y="43"/>
                  </a:lnTo>
                  <a:lnTo>
                    <a:pt x="42" y="45"/>
                  </a:lnTo>
                  <a:lnTo>
                    <a:pt x="38" y="47"/>
                  </a:lnTo>
                  <a:lnTo>
                    <a:pt x="35" y="49"/>
                  </a:lnTo>
                  <a:lnTo>
                    <a:pt x="31" y="51"/>
                  </a:lnTo>
                  <a:lnTo>
                    <a:pt x="27" y="51"/>
                  </a:lnTo>
                  <a:lnTo>
                    <a:pt x="21" y="53"/>
                  </a:lnTo>
                  <a:lnTo>
                    <a:pt x="19" y="55"/>
                  </a:lnTo>
                  <a:lnTo>
                    <a:pt x="14" y="57"/>
                  </a:lnTo>
                  <a:lnTo>
                    <a:pt x="8" y="60"/>
                  </a:lnTo>
                  <a:lnTo>
                    <a:pt x="4" y="64"/>
                  </a:lnTo>
                  <a:lnTo>
                    <a:pt x="2" y="66"/>
                  </a:lnTo>
                  <a:lnTo>
                    <a:pt x="0" y="70"/>
                  </a:lnTo>
                  <a:lnTo>
                    <a:pt x="0" y="74"/>
                  </a:lnTo>
                  <a:lnTo>
                    <a:pt x="0" y="76"/>
                  </a:lnTo>
                  <a:lnTo>
                    <a:pt x="2" y="79"/>
                  </a:lnTo>
                  <a:lnTo>
                    <a:pt x="4" y="81"/>
                  </a:lnTo>
                  <a:lnTo>
                    <a:pt x="8" y="85"/>
                  </a:lnTo>
                  <a:lnTo>
                    <a:pt x="12" y="89"/>
                  </a:lnTo>
                  <a:lnTo>
                    <a:pt x="19" y="93"/>
                  </a:lnTo>
                  <a:lnTo>
                    <a:pt x="21" y="93"/>
                  </a:lnTo>
                  <a:lnTo>
                    <a:pt x="25" y="95"/>
                  </a:lnTo>
                  <a:lnTo>
                    <a:pt x="29" y="96"/>
                  </a:lnTo>
                  <a:lnTo>
                    <a:pt x="35" y="100"/>
                  </a:lnTo>
                  <a:lnTo>
                    <a:pt x="38" y="100"/>
                  </a:lnTo>
                  <a:lnTo>
                    <a:pt x="42" y="102"/>
                  </a:lnTo>
                  <a:lnTo>
                    <a:pt x="46" y="104"/>
                  </a:lnTo>
                  <a:lnTo>
                    <a:pt x="52" y="106"/>
                  </a:lnTo>
                  <a:lnTo>
                    <a:pt x="57" y="108"/>
                  </a:lnTo>
                  <a:lnTo>
                    <a:pt x="63" y="110"/>
                  </a:lnTo>
                  <a:lnTo>
                    <a:pt x="67" y="110"/>
                  </a:lnTo>
                  <a:lnTo>
                    <a:pt x="74" y="114"/>
                  </a:lnTo>
                  <a:lnTo>
                    <a:pt x="80" y="114"/>
                  </a:lnTo>
                  <a:lnTo>
                    <a:pt x="86" y="115"/>
                  </a:lnTo>
                  <a:lnTo>
                    <a:pt x="92" y="117"/>
                  </a:lnTo>
                  <a:lnTo>
                    <a:pt x="99" y="119"/>
                  </a:lnTo>
                  <a:lnTo>
                    <a:pt x="105" y="121"/>
                  </a:lnTo>
                  <a:lnTo>
                    <a:pt x="113" y="123"/>
                  </a:lnTo>
                  <a:lnTo>
                    <a:pt x="120" y="125"/>
                  </a:lnTo>
                  <a:lnTo>
                    <a:pt x="128" y="127"/>
                  </a:lnTo>
                  <a:lnTo>
                    <a:pt x="135" y="127"/>
                  </a:lnTo>
                  <a:lnTo>
                    <a:pt x="143" y="129"/>
                  </a:lnTo>
                  <a:lnTo>
                    <a:pt x="151" y="131"/>
                  </a:lnTo>
                  <a:lnTo>
                    <a:pt x="158" y="133"/>
                  </a:lnTo>
                  <a:lnTo>
                    <a:pt x="166" y="133"/>
                  </a:lnTo>
                  <a:lnTo>
                    <a:pt x="175" y="134"/>
                  </a:lnTo>
                  <a:lnTo>
                    <a:pt x="183" y="136"/>
                  </a:lnTo>
                  <a:lnTo>
                    <a:pt x="192" y="138"/>
                  </a:lnTo>
                  <a:lnTo>
                    <a:pt x="200" y="138"/>
                  </a:lnTo>
                  <a:lnTo>
                    <a:pt x="209" y="140"/>
                  </a:lnTo>
                  <a:lnTo>
                    <a:pt x="217" y="140"/>
                  </a:lnTo>
                  <a:lnTo>
                    <a:pt x="229" y="142"/>
                  </a:lnTo>
                  <a:lnTo>
                    <a:pt x="236" y="144"/>
                  </a:lnTo>
                  <a:lnTo>
                    <a:pt x="246" y="144"/>
                  </a:lnTo>
                  <a:lnTo>
                    <a:pt x="255" y="146"/>
                  </a:lnTo>
                  <a:lnTo>
                    <a:pt x="267" y="148"/>
                  </a:lnTo>
                  <a:lnTo>
                    <a:pt x="276" y="148"/>
                  </a:lnTo>
                  <a:lnTo>
                    <a:pt x="286" y="148"/>
                  </a:lnTo>
                  <a:lnTo>
                    <a:pt x="295" y="148"/>
                  </a:lnTo>
                  <a:lnTo>
                    <a:pt x="306" y="150"/>
                  </a:lnTo>
                  <a:lnTo>
                    <a:pt x="316" y="150"/>
                  </a:lnTo>
                  <a:lnTo>
                    <a:pt x="327" y="152"/>
                  </a:lnTo>
                  <a:lnTo>
                    <a:pt x="337" y="152"/>
                  </a:lnTo>
                  <a:lnTo>
                    <a:pt x="348" y="153"/>
                  </a:lnTo>
                  <a:lnTo>
                    <a:pt x="358" y="153"/>
                  </a:lnTo>
                  <a:lnTo>
                    <a:pt x="369" y="153"/>
                  </a:lnTo>
                  <a:lnTo>
                    <a:pt x="381" y="153"/>
                  </a:lnTo>
                  <a:lnTo>
                    <a:pt x="392" y="153"/>
                  </a:lnTo>
                  <a:lnTo>
                    <a:pt x="402" y="153"/>
                  </a:lnTo>
                  <a:lnTo>
                    <a:pt x="413" y="155"/>
                  </a:lnTo>
                  <a:lnTo>
                    <a:pt x="424" y="155"/>
                  </a:lnTo>
                  <a:lnTo>
                    <a:pt x="436" y="155"/>
                  </a:lnTo>
                  <a:lnTo>
                    <a:pt x="436" y="155"/>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62" name="Freeform 206"/>
            <p:cNvSpPr>
              <a:spLocks/>
            </p:cNvSpPr>
            <p:nvPr/>
          </p:nvSpPr>
          <p:spPr bwMode="auto">
            <a:xfrm>
              <a:off x="4650" y="2139"/>
              <a:ext cx="152" cy="52"/>
            </a:xfrm>
            <a:custGeom>
              <a:avLst/>
              <a:gdLst/>
              <a:ahLst/>
              <a:cxnLst>
                <a:cxn ang="0">
                  <a:pos x="261" y="0"/>
                </a:cxn>
                <a:cxn ang="0">
                  <a:pos x="244" y="2"/>
                </a:cxn>
                <a:cxn ang="0">
                  <a:pos x="227" y="4"/>
                </a:cxn>
                <a:cxn ang="0">
                  <a:pos x="204" y="6"/>
                </a:cxn>
                <a:cxn ang="0">
                  <a:pos x="181" y="10"/>
                </a:cxn>
                <a:cxn ang="0">
                  <a:pos x="156" y="13"/>
                </a:cxn>
                <a:cxn ang="0">
                  <a:pos x="132" y="17"/>
                </a:cxn>
                <a:cxn ang="0">
                  <a:pos x="107" y="23"/>
                </a:cxn>
                <a:cxn ang="0">
                  <a:pos x="82" y="27"/>
                </a:cxn>
                <a:cxn ang="0">
                  <a:pos x="59" y="32"/>
                </a:cxn>
                <a:cxn ang="0">
                  <a:pos x="40" y="38"/>
                </a:cxn>
                <a:cxn ang="0">
                  <a:pos x="25" y="44"/>
                </a:cxn>
                <a:cxn ang="0">
                  <a:pos x="4" y="55"/>
                </a:cxn>
                <a:cxn ang="0">
                  <a:pos x="2" y="70"/>
                </a:cxn>
                <a:cxn ang="0">
                  <a:pos x="19" y="86"/>
                </a:cxn>
                <a:cxn ang="0">
                  <a:pos x="37" y="93"/>
                </a:cxn>
                <a:cxn ang="0">
                  <a:pos x="54" y="101"/>
                </a:cxn>
                <a:cxn ang="0">
                  <a:pos x="73" y="107"/>
                </a:cxn>
                <a:cxn ang="0">
                  <a:pos x="92" y="112"/>
                </a:cxn>
                <a:cxn ang="0">
                  <a:pos x="111" y="118"/>
                </a:cxn>
                <a:cxn ang="0">
                  <a:pos x="130" y="122"/>
                </a:cxn>
                <a:cxn ang="0">
                  <a:pos x="145" y="126"/>
                </a:cxn>
                <a:cxn ang="0">
                  <a:pos x="164" y="127"/>
                </a:cxn>
                <a:cxn ang="0">
                  <a:pos x="181" y="131"/>
                </a:cxn>
                <a:cxn ang="0">
                  <a:pos x="198" y="133"/>
                </a:cxn>
                <a:cxn ang="0">
                  <a:pos x="217" y="137"/>
                </a:cxn>
                <a:cxn ang="0">
                  <a:pos x="238" y="137"/>
                </a:cxn>
                <a:cxn ang="0">
                  <a:pos x="263" y="139"/>
                </a:cxn>
                <a:cxn ang="0">
                  <a:pos x="289" y="141"/>
                </a:cxn>
                <a:cxn ang="0">
                  <a:pos x="316" y="143"/>
                </a:cxn>
                <a:cxn ang="0">
                  <a:pos x="343" y="145"/>
                </a:cxn>
                <a:cxn ang="0">
                  <a:pos x="371" y="146"/>
                </a:cxn>
                <a:cxn ang="0">
                  <a:pos x="396" y="146"/>
                </a:cxn>
                <a:cxn ang="0">
                  <a:pos x="415" y="146"/>
                </a:cxn>
                <a:cxn ang="0">
                  <a:pos x="430" y="148"/>
                </a:cxn>
                <a:cxn ang="0">
                  <a:pos x="438" y="148"/>
                </a:cxn>
                <a:cxn ang="0">
                  <a:pos x="417" y="141"/>
                </a:cxn>
                <a:cxn ang="0">
                  <a:pos x="396" y="137"/>
                </a:cxn>
                <a:cxn ang="0">
                  <a:pos x="373" y="129"/>
                </a:cxn>
                <a:cxn ang="0">
                  <a:pos x="346" y="122"/>
                </a:cxn>
                <a:cxn ang="0">
                  <a:pos x="318" y="116"/>
                </a:cxn>
                <a:cxn ang="0">
                  <a:pos x="291" y="108"/>
                </a:cxn>
                <a:cxn ang="0">
                  <a:pos x="267" y="103"/>
                </a:cxn>
                <a:cxn ang="0">
                  <a:pos x="242" y="95"/>
                </a:cxn>
                <a:cxn ang="0">
                  <a:pos x="225" y="89"/>
                </a:cxn>
                <a:cxn ang="0">
                  <a:pos x="204" y="80"/>
                </a:cxn>
                <a:cxn ang="0">
                  <a:pos x="187" y="65"/>
                </a:cxn>
                <a:cxn ang="0">
                  <a:pos x="185" y="50"/>
                </a:cxn>
                <a:cxn ang="0">
                  <a:pos x="200" y="32"/>
                </a:cxn>
                <a:cxn ang="0">
                  <a:pos x="227" y="17"/>
                </a:cxn>
                <a:cxn ang="0">
                  <a:pos x="253" y="6"/>
                </a:cxn>
                <a:cxn ang="0">
                  <a:pos x="269" y="0"/>
                </a:cxn>
              </a:cxnLst>
              <a:rect l="0" t="0" r="r" b="b"/>
              <a:pathLst>
                <a:path w="438" h="148">
                  <a:moveTo>
                    <a:pt x="270" y="0"/>
                  </a:moveTo>
                  <a:lnTo>
                    <a:pt x="269" y="0"/>
                  </a:lnTo>
                  <a:lnTo>
                    <a:pt x="265" y="0"/>
                  </a:lnTo>
                  <a:lnTo>
                    <a:pt x="261" y="0"/>
                  </a:lnTo>
                  <a:lnTo>
                    <a:pt x="255" y="2"/>
                  </a:lnTo>
                  <a:lnTo>
                    <a:pt x="251" y="2"/>
                  </a:lnTo>
                  <a:lnTo>
                    <a:pt x="248" y="2"/>
                  </a:lnTo>
                  <a:lnTo>
                    <a:pt x="244" y="2"/>
                  </a:lnTo>
                  <a:lnTo>
                    <a:pt x="240" y="4"/>
                  </a:lnTo>
                  <a:lnTo>
                    <a:pt x="236" y="4"/>
                  </a:lnTo>
                  <a:lnTo>
                    <a:pt x="231" y="4"/>
                  </a:lnTo>
                  <a:lnTo>
                    <a:pt x="227" y="4"/>
                  </a:lnTo>
                  <a:lnTo>
                    <a:pt x="221" y="6"/>
                  </a:lnTo>
                  <a:lnTo>
                    <a:pt x="215" y="6"/>
                  </a:lnTo>
                  <a:lnTo>
                    <a:pt x="210" y="6"/>
                  </a:lnTo>
                  <a:lnTo>
                    <a:pt x="204" y="6"/>
                  </a:lnTo>
                  <a:lnTo>
                    <a:pt x="200" y="8"/>
                  </a:lnTo>
                  <a:lnTo>
                    <a:pt x="192" y="8"/>
                  </a:lnTo>
                  <a:lnTo>
                    <a:pt x="187" y="8"/>
                  </a:lnTo>
                  <a:lnTo>
                    <a:pt x="181" y="10"/>
                  </a:lnTo>
                  <a:lnTo>
                    <a:pt x="175" y="12"/>
                  </a:lnTo>
                  <a:lnTo>
                    <a:pt x="168" y="12"/>
                  </a:lnTo>
                  <a:lnTo>
                    <a:pt x="162" y="12"/>
                  </a:lnTo>
                  <a:lnTo>
                    <a:pt x="156" y="13"/>
                  </a:lnTo>
                  <a:lnTo>
                    <a:pt x="151" y="13"/>
                  </a:lnTo>
                  <a:lnTo>
                    <a:pt x="143" y="15"/>
                  </a:lnTo>
                  <a:lnTo>
                    <a:pt x="137" y="15"/>
                  </a:lnTo>
                  <a:lnTo>
                    <a:pt x="132" y="17"/>
                  </a:lnTo>
                  <a:lnTo>
                    <a:pt x="126" y="19"/>
                  </a:lnTo>
                  <a:lnTo>
                    <a:pt x="118" y="19"/>
                  </a:lnTo>
                  <a:lnTo>
                    <a:pt x="113" y="21"/>
                  </a:lnTo>
                  <a:lnTo>
                    <a:pt x="107" y="23"/>
                  </a:lnTo>
                  <a:lnTo>
                    <a:pt x="99" y="23"/>
                  </a:lnTo>
                  <a:lnTo>
                    <a:pt x="94" y="25"/>
                  </a:lnTo>
                  <a:lnTo>
                    <a:pt x="88" y="27"/>
                  </a:lnTo>
                  <a:lnTo>
                    <a:pt x="82" y="27"/>
                  </a:lnTo>
                  <a:lnTo>
                    <a:pt x="76" y="29"/>
                  </a:lnTo>
                  <a:lnTo>
                    <a:pt x="71" y="31"/>
                  </a:lnTo>
                  <a:lnTo>
                    <a:pt x="65" y="32"/>
                  </a:lnTo>
                  <a:lnTo>
                    <a:pt x="59" y="32"/>
                  </a:lnTo>
                  <a:lnTo>
                    <a:pt x="56" y="34"/>
                  </a:lnTo>
                  <a:lnTo>
                    <a:pt x="50" y="36"/>
                  </a:lnTo>
                  <a:lnTo>
                    <a:pt x="46" y="38"/>
                  </a:lnTo>
                  <a:lnTo>
                    <a:pt x="40" y="38"/>
                  </a:lnTo>
                  <a:lnTo>
                    <a:pt x="37" y="42"/>
                  </a:lnTo>
                  <a:lnTo>
                    <a:pt x="33" y="42"/>
                  </a:lnTo>
                  <a:lnTo>
                    <a:pt x="29" y="44"/>
                  </a:lnTo>
                  <a:lnTo>
                    <a:pt x="25" y="44"/>
                  </a:lnTo>
                  <a:lnTo>
                    <a:pt x="21" y="48"/>
                  </a:lnTo>
                  <a:lnTo>
                    <a:pt x="16" y="50"/>
                  </a:lnTo>
                  <a:lnTo>
                    <a:pt x="10" y="53"/>
                  </a:lnTo>
                  <a:lnTo>
                    <a:pt x="4" y="55"/>
                  </a:lnTo>
                  <a:lnTo>
                    <a:pt x="2" y="59"/>
                  </a:lnTo>
                  <a:lnTo>
                    <a:pt x="0" y="63"/>
                  </a:lnTo>
                  <a:lnTo>
                    <a:pt x="2" y="67"/>
                  </a:lnTo>
                  <a:lnTo>
                    <a:pt x="2" y="70"/>
                  </a:lnTo>
                  <a:lnTo>
                    <a:pt x="4" y="74"/>
                  </a:lnTo>
                  <a:lnTo>
                    <a:pt x="8" y="78"/>
                  </a:lnTo>
                  <a:lnTo>
                    <a:pt x="14" y="82"/>
                  </a:lnTo>
                  <a:lnTo>
                    <a:pt x="19" y="86"/>
                  </a:lnTo>
                  <a:lnTo>
                    <a:pt x="25" y="88"/>
                  </a:lnTo>
                  <a:lnTo>
                    <a:pt x="29" y="89"/>
                  </a:lnTo>
                  <a:lnTo>
                    <a:pt x="33" y="91"/>
                  </a:lnTo>
                  <a:lnTo>
                    <a:pt x="37" y="93"/>
                  </a:lnTo>
                  <a:lnTo>
                    <a:pt x="40" y="95"/>
                  </a:lnTo>
                  <a:lnTo>
                    <a:pt x="46" y="97"/>
                  </a:lnTo>
                  <a:lnTo>
                    <a:pt x="50" y="99"/>
                  </a:lnTo>
                  <a:lnTo>
                    <a:pt x="54" y="101"/>
                  </a:lnTo>
                  <a:lnTo>
                    <a:pt x="59" y="103"/>
                  </a:lnTo>
                  <a:lnTo>
                    <a:pt x="63" y="103"/>
                  </a:lnTo>
                  <a:lnTo>
                    <a:pt x="67" y="105"/>
                  </a:lnTo>
                  <a:lnTo>
                    <a:pt x="73" y="107"/>
                  </a:lnTo>
                  <a:lnTo>
                    <a:pt x="78" y="108"/>
                  </a:lnTo>
                  <a:lnTo>
                    <a:pt x="82" y="108"/>
                  </a:lnTo>
                  <a:lnTo>
                    <a:pt x="86" y="110"/>
                  </a:lnTo>
                  <a:lnTo>
                    <a:pt x="92" y="112"/>
                  </a:lnTo>
                  <a:lnTo>
                    <a:pt x="97" y="114"/>
                  </a:lnTo>
                  <a:lnTo>
                    <a:pt x="101" y="114"/>
                  </a:lnTo>
                  <a:lnTo>
                    <a:pt x="107" y="116"/>
                  </a:lnTo>
                  <a:lnTo>
                    <a:pt x="111" y="118"/>
                  </a:lnTo>
                  <a:lnTo>
                    <a:pt x="116" y="120"/>
                  </a:lnTo>
                  <a:lnTo>
                    <a:pt x="120" y="120"/>
                  </a:lnTo>
                  <a:lnTo>
                    <a:pt x="126" y="120"/>
                  </a:lnTo>
                  <a:lnTo>
                    <a:pt x="130" y="122"/>
                  </a:lnTo>
                  <a:lnTo>
                    <a:pt x="134" y="124"/>
                  </a:lnTo>
                  <a:lnTo>
                    <a:pt x="137" y="124"/>
                  </a:lnTo>
                  <a:lnTo>
                    <a:pt x="141" y="124"/>
                  </a:lnTo>
                  <a:lnTo>
                    <a:pt x="145" y="126"/>
                  </a:lnTo>
                  <a:lnTo>
                    <a:pt x="151" y="126"/>
                  </a:lnTo>
                  <a:lnTo>
                    <a:pt x="154" y="126"/>
                  </a:lnTo>
                  <a:lnTo>
                    <a:pt x="158" y="127"/>
                  </a:lnTo>
                  <a:lnTo>
                    <a:pt x="164" y="127"/>
                  </a:lnTo>
                  <a:lnTo>
                    <a:pt x="168" y="129"/>
                  </a:lnTo>
                  <a:lnTo>
                    <a:pt x="172" y="129"/>
                  </a:lnTo>
                  <a:lnTo>
                    <a:pt x="175" y="131"/>
                  </a:lnTo>
                  <a:lnTo>
                    <a:pt x="181" y="131"/>
                  </a:lnTo>
                  <a:lnTo>
                    <a:pt x="185" y="133"/>
                  </a:lnTo>
                  <a:lnTo>
                    <a:pt x="189" y="133"/>
                  </a:lnTo>
                  <a:lnTo>
                    <a:pt x="194" y="133"/>
                  </a:lnTo>
                  <a:lnTo>
                    <a:pt x="198" y="133"/>
                  </a:lnTo>
                  <a:lnTo>
                    <a:pt x="204" y="135"/>
                  </a:lnTo>
                  <a:lnTo>
                    <a:pt x="208" y="135"/>
                  </a:lnTo>
                  <a:lnTo>
                    <a:pt x="213" y="135"/>
                  </a:lnTo>
                  <a:lnTo>
                    <a:pt x="217" y="137"/>
                  </a:lnTo>
                  <a:lnTo>
                    <a:pt x="223" y="137"/>
                  </a:lnTo>
                  <a:lnTo>
                    <a:pt x="229" y="137"/>
                  </a:lnTo>
                  <a:lnTo>
                    <a:pt x="234" y="137"/>
                  </a:lnTo>
                  <a:lnTo>
                    <a:pt x="238" y="137"/>
                  </a:lnTo>
                  <a:lnTo>
                    <a:pt x="246" y="139"/>
                  </a:lnTo>
                  <a:lnTo>
                    <a:pt x="251" y="139"/>
                  </a:lnTo>
                  <a:lnTo>
                    <a:pt x="257" y="139"/>
                  </a:lnTo>
                  <a:lnTo>
                    <a:pt x="263" y="139"/>
                  </a:lnTo>
                  <a:lnTo>
                    <a:pt x="270" y="141"/>
                  </a:lnTo>
                  <a:lnTo>
                    <a:pt x="276" y="141"/>
                  </a:lnTo>
                  <a:lnTo>
                    <a:pt x="282" y="141"/>
                  </a:lnTo>
                  <a:lnTo>
                    <a:pt x="289" y="141"/>
                  </a:lnTo>
                  <a:lnTo>
                    <a:pt x="295" y="141"/>
                  </a:lnTo>
                  <a:lnTo>
                    <a:pt x="301" y="141"/>
                  </a:lnTo>
                  <a:lnTo>
                    <a:pt x="308" y="143"/>
                  </a:lnTo>
                  <a:lnTo>
                    <a:pt x="316" y="143"/>
                  </a:lnTo>
                  <a:lnTo>
                    <a:pt x="324" y="145"/>
                  </a:lnTo>
                  <a:lnTo>
                    <a:pt x="329" y="145"/>
                  </a:lnTo>
                  <a:lnTo>
                    <a:pt x="337" y="145"/>
                  </a:lnTo>
                  <a:lnTo>
                    <a:pt x="343" y="145"/>
                  </a:lnTo>
                  <a:lnTo>
                    <a:pt x="350" y="145"/>
                  </a:lnTo>
                  <a:lnTo>
                    <a:pt x="358" y="145"/>
                  </a:lnTo>
                  <a:lnTo>
                    <a:pt x="364" y="145"/>
                  </a:lnTo>
                  <a:lnTo>
                    <a:pt x="371" y="146"/>
                  </a:lnTo>
                  <a:lnTo>
                    <a:pt x="377" y="146"/>
                  </a:lnTo>
                  <a:lnTo>
                    <a:pt x="383" y="146"/>
                  </a:lnTo>
                  <a:lnTo>
                    <a:pt x="390" y="146"/>
                  </a:lnTo>
                  <a:lnTo>
                    <a:pt x="396" y="146"/>
                  </a:lnTo>
                  <a:lnTo>
                    <a:pt x="402" y="146"/>
                  </a:lnTo>
                  <a:lnTo>
                    <a:pt x="405" y="146"/>
                  </a:lnTo>
                  <a:lnTo>
                    <a:pt x="411" y="146"/>
                  </a:lnTo>
                  <a:lnTo>
                    <a:pt x="415" y="146"/>
                  </a:lnTo>
                  <a:lnTo>
                    <a:pt x="421" y="148"/>
                  </a:lnTo>
                  <a:lnTo>
                    <a:pt x="424" y="148"/>
                  </a:lnTo>
                  <a:lnTo>
                    <a:pt x="426" y="148"/>
                  </a:lnTo>
                  <a:lnTo>
                    <a:pt x="430" y="148"/>
                  </a:lnTo>
                  <a:lnTo>
                    <a:pt x="434" y="148"/>
                  </a:lnTo>
                  <a:lnTo>
                    <a:pt x="438" y="148"/>
                  </a:lnTo>
                  <a:lnTo>
                    <a:pt x="438" y="148"/>
                  </a:lnTo>
                  <a:lnTo>
                    <a:pt x="438" y="148"/>
                  </a:lnTo>
                  <a:lnTo>
                    <a:pt x="434" y="146"/>
                  </a:lnTo>
                  <a:lnTo>
                    <a:pt x="426" y="145"/>
                  </a:lnTo>
                  <a:lnTo>
                    <a:pt x="421" y="143"/>
                  </a:lnTo>
                  <a:lnTo>
                    <a:pt x="417" y="141"/>
                  </a:lnTo>
                  <a:lnTo>
                    <a:pt x="411" y="141"/>
                  </a:lnTo>
                  <a:lnTo>
                    <a:pt x="407" y="139"/>
                  </a:lnTo>
                  <a:lnTo>
                    <a:pt x="402" y="137"/>
                  </a:lnTo>
                  <a:lnTo>
                    <a:pt x="396" y="137"/>
                  </a:lnTo>
                  <a:lnTo>
                    <a:pt x="390" y="135"/>
                  </a:lnTo>
                  <a:lnTo>
                    <a:pt x="385" y="133"/>
                  </a:lnTo>
                  <a:lnTo>
                    <a:pt x="379" y="131"/>
                  </a:lnTo>
                  <a:lnTo>
                    <a:pt x="373" y="129"/>
                  </a:lnTo>
                  <a:lnTo>
                    <a:pt x="365" y="127"/>
                  </a:lnTo>
                  <a:lnTo>
                    <a:pt x="360" y="126"/>
                  </a:lnTo>
                  <a:lnTo>
                    <a:pt x="352" y="124"/>
                  </a:lnTo>
                  <a:lnTo>
                    <a:pt x="346" y="122"/>
                  </a:lnTo>
                  <a:lnTo>
                    <a:pt x="339" y="120"/>
                  </a:lnTo>
                  <a:lnTo>
                    <a:pt x="331" y="118"/>
                  </a:lnTo>
                  <a:lnTo>
                    <a:pt x="326" y="118"/>
                  </a:lnTo>
                  <a:lnTo>
                    <a:pt x="318" y="116"/>
                  </a:lnTo>
                  <a:lnTo>
                    <a:pt x="312" y="114"/>
                  </a:lnTo>
                  <a:lnTo>
                    <a:pt x="305" y="110"/>
                  </a:lnTo>
                  <a:lnTo>
                    <a:pt x="299" y="110"/>
                  </a:lnTo>
                  <a:lnTo>
                    <a:pt x="291" y="108"/>
                  </a:lnTo>
                  <a:lnTo>
                    <a:pt x="286" y="107"/>
                  </a:lnTo>
                  <a:lnTo>
                    <a:pt x="278" y="105"/>
                  </a:lnTo>
                  <a:lnTo>
                    <a:pt x="272" y="105"/>
                  </a:lnTo>
                  <a:lnTo>
                    <a:pt x="267" y="103"/>
                  </a:lnTo>
                  <a:lnTo>
                    <a:pt x="261" y="101"/>
                  </a:lnTo>
                  <a:lnTo>
                    <a:pt x="255" y="99"/>
                  </a:lnTo>
                  <a:lnTo>
                    <a:pt x="250" y="99"/>
                  </a:lnTo>
                  <a:lnTo>
                    <a:pt x="242" y="95"/>
                  </a:lnTo>
                  <a:lnTo>
                    <a:pt x="238" y="95"/>
                  </a:lnTo>
                  <a:lnTo>
                    <a:pt x="232" y="93"/>
                  </a:lnTo>
                  <a:lnTo>
                    <a:pt x="229" y="91"/>
                  </a:lnTo>
                  <a:lnTo>
                    <a:pt x="225" y="89"/>
                  </a:lnTo>
                  <a:lnTo>
                    <a:pt x="219" y="88"/>
                  </a:lnTo>
                  <a:lnTo>
                    <a:pt x="215" y="86"/>
                  </a:lnTo>
                  <a:lnTo>
                    <a:pt x="211" y="86"/>
                  </a:lnTo>
                  <a:lnTo>
                    <a:pt x="204" y="80"/>
                  </a:lnTo>
                  <a:lnTo>
                    <a:pt x="200" y="78"/>
                  </a:lnTo>
                  <a:lnTo>
                    <a:pt x="194" y="74"/>
                  </a:lnTo>
                  <a:lnTo>
                    <a:pt x="189" y="70"/>
                  </a:lnTo>
                  <a:lnTo>
                    <a:pt x="187" y="65"/>
                  </a:lnTo>
                  <a:lnTo>
                    <a:pt x="185" y="63"/>
                  </a:lnTo>
                  <a:lnTo>
                    <a:pt x="183" y="57"/>
                  </a:lnTo>
                  <a:lnTo>
                    <a:pt x="183" y="53"/>
                  </a:lnTo>
                  <a:lnTo>
                    <a:pt x="185" y="50"/>
                  </a:lnTo>
                  <a:lnTo>
                    <a:pt x="187" y="46"/>
                  </a:lnTo>
                  <a:lnTo>
                    <a:pt x="191" y="40"/>
                  </a:lnTo>
                  <a:lnTo>
                    <a:pt x="194" y="36"/>
                  </a:lnTo>
                  <a:lnTo>
                    <a:pt x="200" y="32"/>
                  </a:lnTo>
                  <a:lnTo>
                    <a:pt x="206" y="29"/>
                  </a:lnTo>
                  <a:lnTo>
                    <a:pt x="211" y="23"/>
                  </a:lnTo>
                  <a:lnTo>
                    <a:pt x="219" y="21"/>
                  </a:lnTo>
                  <a:lnTo>
                    <a:pt x="227" y="17"/>
                  </a:lnTo>
                  <a:lnTo>
                    <a:pt x="234" y="13"/>
                  </a:lnTo>
                  <a:lnTo>
                    <a:pt x="240" y="12"/>
                  </a:lnTo>
                  <a:lnTo>
                    <a:pt x="248" y="8"/>
                  </a:lnTo>
                  <a:lnTo>
                    <a:pt x="253" y="6"/>
                  </a:lnTo>
                  <a:lnTo>
                    <a:pt x="259" y="4"/>
                  </a:lnTo>
                  <a:lnTo>
                    <a:pt x="263" y="2"/>
                  </a:lnTo>
                  <a:lnTo>
                    <a:pt x="267" y="2"/>
                  </a:lnTo>
                  <a:lnTo>
                    <a:pt x="269" y="0"/>
                  </a:lnTo>
                  <a:lnTo>
                    <a:pt x="270" y="0"/>
                  </a:lnTo>
                  <a:lnTo>
                    <a:pt x="27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63" name="Freeform 207"/>
            <p:cNvSpPr>
              <a:spLocks/>
            </p:cNvSpPr>
            <p:nvPr/>
          </p:nvSpPr>
          <p:spPr bwMode="auto">
            <a:xfrm>
              <a:off x="4756" y="2182"/>
              <a:ext cx="223" cy="82"/>
            </a:xfrm>
            <a:custGeom>
              <a:avLst/>
              <a:gdLst/>
              <a:ahLst/>
              <a:cxnLst>
                <a:cxn ang="0">
                  <a:pos x="612" y="154"/>
                </a:cxn>
                <a:cxn ang="0">
                  <a:pos x="589" y="161"/>
                </a:cxn>
                <a:cxn ang="0">
                  <a:pos x="568" y="163"/>
                </a:cxn>
                <a:cxn ang="0">
                  <a:pos x="540" y="169"/>
                </a:cxn>
                <a:cxn ang="0">
                  <a:pos x="505" y="182"/>
                </a:cxn>
                <a:cxn ang="0">
                  <a:pos x="481" y="188"/>
                </a:cxn>
                <a:cxn ang="0">
                  <a:pos x="458" y="195"/>
                </a:cxn>
                <a:cxn ang="0">
                  <a:pos x="427" y="205"/>
                </a:cxn>
                <a:cxn ang="0">
                  <a:pos x="397" y="214"/>
                </a:cxn>
                <a:cxn ang="0">
                  <a:pos x="365" y="218"/>
                </a:cxn>
                <a:cxn ang="0">
                  <a:pos x="336" y="222"/>
                </a:cxn>
                <a:cxn ang="0">
                  <a:pos x="315" y="226"/>
                </a:cxn>
                <a:cxn ang="0">
                  <a:pos x="294" y="228"/>
                </a:cxn>
                <a:cxn ang="0">
                  <a:pos x="268" y="228"/>
                </a:cxn>
                <a:cxn ang="0">
                  <a:pos x="241" y="228"/>
                </a:cxn>
                <a:cxn ang="0">
                  <a:pos x="213" y="230"/>
                </a:cxn>
                <a:cxn ang="0">
                  <a:pos x="186" y="230"/>
                </a:cxn>
                <a:cxn ang="0">
                  <a:pos x="156" y="230"/>
                </a:cxn>
                <a:cxn ang="0">
                  <a:pos x="129" y="230"/>
                </a:cxn>
                <a:cxn ang="0">
                  <a:pos x="102" y="230"/>
                </a:cxn>
                <a:cxn ang="0">
                  <a:pos x="78" y="230"/>
                </a:cxn>
                <a:cxn ang="0">
                  <a:pos x="55" y="230"/>
                </a:cxn>
                <a:cxn ang="0">
                  <a:pos x="36" y="230"/>
                </a:cxn>
                <a:cxn ang="0">
                  <a:pos x="11" y="230"/>
                </a:cxn>
                <a:cxn ang="0">
                  <a:pos x="3" y="224"/>
                </a:cxn>
                <a:cxn ang="0">
                  <a:pos x="24" y="218"/>
                </a:cxn>
                <a:cxn ang="0">
                  <a:pos x="53" y="213"/>
                </a:cxn>
                <a:cxn ang="0">
                  <a:pos x="76" y="211"/>
                </a:cxn>
                <a:cxn ang="0">
                  <a:pos x="99" y="207"/>
                </a:cxn>
                <a:cxn ang="0">
                  <a:pos x="123" y="205"/>
                </a:cxn>
                <a:cxn ang="0">
                  <a:pos x="150" y="201"/>
                </a:cxn>
                <a:cxn ang="0">
                  <a:pos x="176" y="199"/>
                </a:cxn>
                <a:cxn ang="0">
                  <a:pos x="205" y="197"/>
                </a:cxn>
                <a:cxn ang="0">
                  <a:pos x="232" y="193"/>
                </a:cxn>
                <a:cxn ang="0">
                  <a:pos x="258" y="192"/>
                </a:cxn>
                <a:cxn ang="0">
                  <a:pos x="281" y="186"/>
                </a:cxn>
                <a:cxn ang="0">
                  <a:pos x="306" y="182"/>
                </a:cxn>
                <a:cxn ang="0">
                  <a:pos x="329" y="176"/>
                </a:cxn>
                <a:cxn ang="0">
                  <a:pos x="349" y="169"/>
                </a:cxn>
                <a:cxn ang="0">
                  <a:pos x="370" y="161"/>
                </a:cxn>
                <a:cxn ang="0">
                  <a:pos x="391" y="155"/>
                </a:cxn>
                <a:cxn ang="0">
                  <a:pos x="426" y="136"/>
                </a:cxn>
                <a:cxn ang="0">
                  <a:pos x="460" y="121"/>
                </a:cxn>
                <a:cxn ang="0">
                  <a:pos x="490" y="104"/>
                </a:cxn>
                <a:cxn ang="0">
                  <a:pos x="517" y="87"/>
                </a:cxn>
                <a:cxn ang="0">
                  <a:pos x="543" y="66"/>
                </a:cxn>
                <a:cxn ang="0">
                  <a:pos x="566" y="45"/>
                </a:cxn>
                <a:cxn ang="0">
                  <a:pos x="587" y="26"/>
                </a:cxn>
                <a:cxn ang="0">
                  <a:pos x="614" y="2"/>
                </a:cxn>
                <a:cxn ang="0">
                  <a:pos x="629" y="9"/>
                </a:cxn>
                <a:cxn ang="0">
                  <a:pos x="635" y="32"/>
                </a:cxn>
                <a:cxn ang="0">
                  <a:pos x="635" y="59"/>
                </a:cxn>
                <a:cxn ang="0">
                  <a:pos x="635" y="85"/>
                </a:cxn>
                <a:cxn ang="0">
                  <a:pos x="631" y="112"/>
                </a:cxn>
                <a:cxn ang="0">
                  <a:pos x="625" y="135"/>
                </a:cxn>
              </a:cxnLst>
              <a:rect l="0" t="0" r="r" b="b"/>
              <a:pathLst>
                <a:path w="637" h="232">
                  <a:moveTo>
                    <a:pt x="625" y="135"/>
                  </a:moveTo>
                  <a:lnTo>
                    <a:pt x="621" y="140"/>
                  </a:lnTo>
                  <a:lnTo>
                    <a:pt x="619" y="146"/>
                  </a:lnTo>
                  <a:lnTo>
                    <a:pt x="616" y="148"/>
                  </a:lnTo>
                  <a:lnTo>
                    <a:pt x="612" y="154"/>
                  </a:lnTo>
                  <a:lnTo>
                    <a:pt x="608" y="155"/>
                  </a:lnTo>
                  <a:lnTo>
                    <a:pt x="604" y="157"/>
                  </a:lnTo>
                  <a:lnTo>
                    <a:pt x="599" y="159"/>
                  </a:lnTo>
                  <a:lnTo>
                    <a:pt x="593" y="161"/>
                  </a:lnTo>
                  <a:lnTo>
                    <a:pt x="589" y="161"/>
                  </a:lnTo>
                  <a:lnTo>
                    <a:pt x="585" y="161"/>
                  </a:lnTo>
                  <a:lnTo>
                    <a:pt x="581" y="161"/>
                  </a:lnTo>
                  <a:lnTo>
                    <a:pt x="578" y="163"/>
                  </a:lnTo>
                  <a:lnTo>
                    <a:pt x="572" y="163"/>
                  </a:lnTo>
                  <a:lnTo>
                    <a:pt x="568" y="163"/>
                  </a:lnTo>
                  <a:lnTo>
                    <a:pt x="562" y="165"/>
                  </a:lnTo>
                  <a:lnTo>
                    <a:pt x="559" y="167"/>
                  </a:lnTo>
                  <a:lnTo>
                    <a:pt x="553" y="167"/>
                  </a:lnTo>
                  <a:lnTo>
                    <a:pt x="547" y="169"/>
                  </a:lnTo>
                  <a:lnTo>
                    <a:pt x="540" y="169"/>
                  </a:lnTo>
                  <a:lnTo>
                    <a:pt x="534" y="171"/>
                  </a:lnTo>
                  <a:lnTo>
                    <a:pt x="526" y="174"/>
                  </a:lnTo>
                  <a:lnTo>
                    <a:pt x="521" y="176"/>
                  </a:lnTo>
                  <a:lnTo>
                    <a:pt x="511" y="178"/>
                  </a:lnTo>
                  <a:lnTo>
                    <a:pt x="505" y="182"/>
                  </a:lnTo>
                  <a:lnTo>
                    <a:pt x="500" y="182"/>
                  </a:lnTo>
                  <a:lnTo>
                    <a:pt x="496" y="184"/>
                  </a:lnTo>
                  <a:lnTo>
                    <a:pt x="492" y="184"/>
                  </a:lnTo>
                  <a:lnTo>
                    <a:pt x="488" y="186"/>
                  </a:lnTo>
                  <a:lnTo>
                    <a:pt x="481" y="188"/>
                  </a:lnTo>
                  <a:lnTo>
                    <a:pt x="473" y="192"/>
                  </a:lnTo>
                  <a:lnTo>
                    <a:pt x="469" y="192"/>
                  </a:lnTo>
                  <a:lnTo>
                    <a:pt x="465" y="193"/>
                  </a:lnTo>
                  <a:lnTo>
                    <a:pt x="462" y="193"/>
                  </a:lnTo>
                  <a:lnTo>
                    <a:pt x="458" y="195"/>
                  </a:lnTo>
                  <a:lnTo>
                    <a:pt x="452" y="197"/>
                  </a:lnTo>
                  <a:lnTo>
                    <a:pt x="446" y="199"/>
                  </a:lnTo>
                  <a:lnTo>
                    <a:pt x="439" y="201"/>
                  </a:lnTo>
                  <a:lnTo>
                    <a:pt x="433" y="203"/>
                  </a:lnTo>
                  <a:lnTo>
                    <a:pt x="427" y="205"/>
                  </a:lnTo>
                  <a:lnTo>
                    <a:pt x="420" y="207"/>
                  </a:lnTo>
                  <a:lnTo>
                    <a:pt x="414" y="209"/>
                  </a:lnTo>
                  <a:lnTo>
                    <a:pt x="408" y="211"/>
                  </a:lnTo>
                  <a:lnTo>
                    <a:pt x="403" y="213"/>
                  </a:lnTo>
                  <a:lnTo>
                    <a:pt x="397" y="214"/>
                  </a:lnTo>
                  <a:lnTo>
                    <a:pt x="391" y="214"/>
                  </a:lnTo>
                  <a:lnTo>
                    <a:pt x="386" y="216"/>
                  </a:lnTo>
                  <a:lnTo>
                    <a:pt x="378" y="216"/>
                  </a:lnTo>
                  <a:lnTo>
                    <a:pt x="372" y="218"/>
                  </a:lnTo>
                  <a:lnTo>
                    <a:pt x="365" y="218"/>
                  </a:lnTo>
                  <a:lnTo>
                    <a:pt x="359" y="220"/>
                  </a:lnTo>
                  <a:lnTo>
                    <a:pt x="351" y="220"/>
                  </a:lnTo>
                  <a:lnTo>
                    <a:pt x="344" y="222"/>
                  </a:lnTo>
                  <a:lnTo>
                    <a:pt x="340" y="222"/>
                  </a:lnTo>
                  <a:lnTo>
                    <a:pt x="336" y="222"/>
                  </a:lnTo>
                  <a:lnTo>
                    <a:pt x="332" y="222"/>
                  </a:lnTo>
                  <a:lnTo>
                    <a:pt x="329" y="224"/>
                  </a:lnTo>
                  <a:lnTo>
                    <a:pt x="325" y="224"/>
                  </a:lnTo>
                  <a:lnTo>
                    <a:pt x="321" y="224"/>
                  </a:lnTo>
                  <a:lnTo>
                    <a:pt x="315" y="226"/>
                  </a:lnTo>
                  <a:lnTo>
                    <a:pt x="313" y="226"/>
                  </a:lnTo>
                  <a:lnTo>
                    <a:pt x="308" y="226"/>
                  </a:lnTo>
                  <a:lnTo>
                    <a:pt x="302" y="226"/>
                  </a:lnTo>
                  <a:lnTo>
                    <a:pt x="298" y="226"/>
                  </a:lnTo>
                  <a:lnTo>
                    <a:pt x="294" y="228"/>
                  </a:lnTo>
                  <a:lnTo>
                    <a:pt x="289" y="228"/>
                  </a:lnTo>
                  <a:lnTo>
                    <a:pt x="285" y="228"/>
                  </a:lnTo>
                  <a:lnTo>
                    <a:pt x="279" y="228"/>
                  </a:lnTo>
                  <a:lnTo>
                    <a:pt x="275" y="228"/>
                  </a:lnTo>
                  <a:lnTo>
                    <a:pt x="268" y="228"/>
                  </a:lnTo>
                  <a:lnTo>
                    <a:pt x="264" y="228"/>
                  </a:lnTo>
                  <a:lnTo>
                    <a:pt x="256" y="228"/>
                  </a:lnTo>
                  <a:lnTo>
                    <a:pt x="253" y="228"/>
                  </a:lnTo>
                  <a:lnTo>
                    <a:pt x="247" y="228"/>
                  </a:lnTo>
                  <a:lnTo>
                    <a:pt x="241" y="228"/>
                  </a:lnTo>
                  <a:lnTo>
                    <a:pt x="235" y="228"/>
                  </a:lnTo>
                  <a:lnTo>
                    <a:pt x="230" y="230"/>
                  </a:lnTo>
                  <a:lnTo>
                    <a:pt x="224" y="230"/>
                  </a:lnTo>
                  <a:lnTo>
                    <a:pt x="218" y="230"/>
                  </a:lnTo>
                  <a:lnTo>
                    <a:pt x="213" y="230"/>
                  </a:lnTo>
                  <a:lnTo>
                    <a:pt x="207" y="230"/>
                  </a:lnTo>
                  <a:lnTo>
                    <a:pt x="201" y="230"/>
                  </a:lnTo>
                  <a:lnTo>
                    <a:pt x="195" y="230"/>
                  </a:lnTo>
                  <a:lnTo>
                    <a:pt x="190" y="230"/>
                  </a:lnTo>
                  <a:lnTo>
                    <a:pt x="186" y="230"/>
                  </a:lnTo>
                  <a:lnTo>
                    <a:pt x="178" y="230"/>
                  </a:lnTo>
                  <a:lnTo>
                    <a:pt x="173" y="230"/>
                  </a:lnTo>
                  <a:lnTo>
                    <a:pt x="167" y="230"/>
                  </a:lnTo>
                  <a:lnTo>
                    <a:pt x="163" y="230"/>
                  </a:lnTo>
                  <a:lnTo>
                    <a:pt x="156" y="230"/>
                  </a:lnTo>
                  <a:lnTo>
                    <a:pt x="150" y="230"/>
                  </a:lnTo>
                  <a:lnTo>
                    <a:pt x="144" y="230"/>
                  </a:lnTo>
                  <a:lnTo>
                    <a:pt x="138" y="230"/>
                  </a:lnTo>
                  <a:lnTo>
                    <a:pt x="133" y="230"/>
                  </a:lnTo>
                  <a:lnTo>
                    <a:pt x="129" y="230"/>
                  </a:lnTo>
                  <a:lnTo>
                    <a:pt x="123" y="230"/>
                  </a:lnTo>
                  <a:lnTo>
                    <a:pt x="118" y="230"/>
                  </a:lnTo>
                  <a:lnTo>
                    <a:pt x="112" y="230"/>
                  </a:lnTo>
                  <a:lnTo>
                    <a:pt x="108" y="230"/>
                  </a:lnTo>
                  <a:lnTo>
                    <a:pt x="102" y="230"/>
                  </a:lnTo>
                  <a:lnTo>
                    <a:pt x="99" y="232"/>
                  </a:lnTo>
                  <a:lnTo>
                    <a:pt x="93" y="230"/>
                  </a:lnTo>
                  <a:lnTo>
                    <a:pt x="87" y="230"/>
                  </a:lnTo>
                  <a:lnTo>
                    <a:pt x="81" y="230"/>
                  </a:lnTo>
                  <a:lnTo>
                    <a:pt x="78" y="230"/>
                  </a:lnTo>
                  <a:lnTo>
                    <a:pt x="72" y="230"/>
                  </a:lnTo>
                  <a:lnTo>
                    <a:pt x="68" y="230"/>
                  </a:lnTo>
                  <a:lnTo>
                    <a:pt x="64" y="230"/>
                  </a:lnTo>
                  <a:lnTo>
                    <a:pt x="60" y="230"/>
                  </a:lnTo>
                  <a:lnTo>
                    <a:pt x="55" y="230"/>
                  </a:lnTo>
                  <a:lnTo>
                    <a:pt x="51" y="230"/>
                  </a:lnTo>
                  <a:lnTo>
                    <a:pt x="47" y="230"/>
                  </a:lnTo>
                  <a:lnTo>
                    <a:pt x="43" y="230"/>
                  </a:lnTo>
                  <a:lnTo>
                    <a:pt x="40" y="230"/>
                  </a:lnTo>
                  <a:lnTo>
                    <a:pt x="36" y="230"/>
                  </a:lnTo>
                  <a:lnTo>
                    <a:pt x="32" y="230"/>
                  </a:lnTo>
                  <a:lnTo>
                    <a:pt x="30" y="230"/>
                  </a:lnTo>
                  <a:lnTo>
                    <a:pt x="22" y="230"/>
                  </a:lnTo>
                  <a:lnTo>
                    <a:pt x="17" y="230"/>
                  </a:lnTo>
                  <a:lnTo>
                    <a:pt x="11" y="230"/>
                  </a:lnTo>
                  <a:lnTo>
                    <a:pt x="9" y="230"/>
                  </a:lnTo>
                  <a:lnTo>
                    <a:pt x="2" y="230"/>
                  </a:lnTo>
                  <a:lnTo>
                    <a:pt x="0" y="228"/>
                  </a:lnTo>
                  <a:lnTo>
                    <a:pt x="0" y="226"/>
                  </a:lnTo>
                  <a:lnTo>
                    <a:pt x="3" y="224"/>
                  </a:lnTo>
                  <a:lnTo>
                    <a:pt x="7" y="222"/>
                  </a:lnTo>
                  <a:lnTo>
                    <a:pt x="11" y="222"/>
                  </a:lnTo>
                  <a:lnTo>
                    <a:pt x="15" y="220"/>
                  </a:lnTo>
                  <a:lnTo>
                    <a:pt x="21" y="220"/>
                  </a:lnTo>
                  <a:lnTo>
                    <a:pt x="24" y="218"/>
                  </a:lnTo>
                  <a:lnTo>
                    <a:pt x="32" y="218"/>
                  </a:lnTo>
                  <a:lnTo>
                    <a:pt x="38" y="216"/>
                  </a:lnTo>
                  <a:lnTo>
                    <a:pt x="45" y="214"/>
                  </a:lnTo>
                  <a:lnTo>
                    <a:pt x="49" y="214"/>
                  </a:lnTo>
                  <a:lnTo>
                    <a:pt x="53" y="213"/>
                  </a:lnTo>
                  <a:lnTo>
                    <a:pt x="59" y="213"/>
                  </a:lnTo>
                  <a:lnTo>
                    <a:pt x="62" y="213"/>
                  </a:lnTo>
                  <a:lnTo>
                    <a:pt x="66" y="213"/>
                  </a:lnTo>
                  <a:lnTo>
                    <a:pt x="70" y="211"/>
                  </a:lnTo>
                  <a:lnTo>
                    <a:pt x="76" y="211"/>
                  </a:lnTo>
                  <a:lnTo>
                    <a:pt x="80" y="211"/>
                  </a:lnTo>
                  <a:lnTo>
                    <a:pt x="83" y="209"/>
                  </a:lnTo>
                  <a:lnTo>
                    <a:pt x="89" y="209"/>
                  </a:lnTo>
                  <a:lnTo>
                    <a:pt x="93" y="207"/>
                  </a:lnTo>
                  <a:lnTo>
                    <a:pt x="99" y="207"/>
                  </a:lnTo>
                  <a:lnTo>
                    <a:pt x="102" y="207"/>
                  </a:lnTo>
                  <a:lnTo>
                    <a:pt x="108" y="205"/>
                  </a:lnTo>
                  <a:lnTo>
                    <a:pt x="112" y="205"/>
                  </a:lnTo>
                  <a:lnTo>
                    <a:pt x="118" y="205"/>
                  </a:lnTo>
                  <a:lnTo>
                    <a:pt x="123" y="205"/>
                  </a:lnTo>
                  <a:lnTo>
                    <a:pt x="129" y="203"/>
                  </a:lnTo>
                  <a:lnTo>
                    <a:pt x="133" y="203"/>
                  </a:lnTo>
                  <a:lnTo>
                    <a:pt x="138" y="203"/>
                  </a:lnTo>
                  <a:lnTo>
                    <a:pt x="144" y="203"/>
                  </a:lnTo>
                  <a:lnTo>
                    <a:pt x="150" y="201"/>
                  </a:lnTo>
                  <a:lnTo>
                    <a:pt x="156" y="201"/>
                  </a:lnTo>
                  <a:lnTo>
                    <a:pt x="161" y="201"/>
                  </a:lnTo>
                  <a:lnTo>
                    <a:pt x="165" y="199"/>
                  </a:lnTo>
                  <a:lnTo>
                    <a:pt x="171" y="199"/>
                  </a:lnTo>
                  <a:lnTo>
                    <a:pt x="176" y="199"/>
                  </a:lnTo>
                  <a:lnTo>
                    <a:pt x="182" y="199"/>
                  </a:lnTo>
                  <a:lnTo>
                    <a:pt x="188" y="197"/>
                  </a:lnTo>
                  <a:lnTo>
                    <a:pt x="194" y="197"/>
                  </a:lnTo>
                  <a:lnTo>
                    <a:pt x="197" y="197"/>
                  </a:lnTo>
                  <a:lnTo>
                    <a:pt x="205" y="197"/>
                  </a:lnTo>
                  <a:lnTo>
                    <a:pt x="209" y="195"/>
                  </a:lnTo>
                  <a:lnTo>
                    <a:pt x="214" y="195"/>
                  </a:lnTo>
                  <a:lnTo>
                    <a:pt x="220" y="195"/>
                  </a:lnTo>
                  <a:lnTo>
                    <a:pt x="226" y="195"/>
                  </a:lnTo>
                  <a:lnTo>
                    <a:pt x="232" y="193"/>
                  </a:lnTo>
                  <a:lnTo>
                    <a:pt x="237" y="193"/>
                  </a:lnTo>
                  <a:lnTo>
                    <a:pt x="241" y="193"/>
                  </a:lnTo>
                  <a:lnTo>
                    <a:pt x="249" y="193"/>
                  </a:lnTo>
                  <a:lnTo>
                    <a:pt x="253" y="192"/>
                  </a:lnTo>
                  <a:lnTo>
                    <a:pt x="258" y="192"/>
                  </a:lnTo>
                  <a:lnTo>
                    <a:pt x="262" y="190"/>
                  </a:lnTo>
                  <a:lnTo>
                    <a:pt x="268" y="190"/>
                  </a:lnTo>
                  <a:lnTo>
                    <a:pt x="272" y="188"/>
                  </a:lnTo>
                  <a:lnTo>
                    <a:pt x="277" y="188"/>
                  </a:lnTo>
                  <a:lnTo>
                    <a:pt x="281" y="186"/>
                  </a:lnTo>
                  <a:lnTo>
                    <a:pt x="287" y="186"/>
                  </a:lnTo>
                  <a:lnTo>
                    <a:pt x="291" y="184"/>
                  </a:lnTo>
                  <a:lnTo>
                    <a:pt x="296" y="184"/>
                  </a:lnTo>
                  <a:lnTo>
                    <a:pt x="300" y="182"/>
                  </a:lnTo>
                  <a:lnTo>
                    <a:pt x="306" y="182"/>
                  </a:lnTo>
                  <a:lnTo>
                    <a:pt x="310" y="180"/>
                  </a:lnTo>
                  <a:lnTo>
                    <a:pt x="315" y="180"/>
                  </a:lnTo>
                  <a:lnTo>
                    <a:pt x="319" y="178"/>
                  </a:lnTo>
                  <a:lnTo>
                    <a:pt x="325" y="178"/>
                  </a:lnTo>
                  <a:lnTo>
                    <a:pt x="329" y="176"/>
                  </a:lnTo>
                  <a:lnTo>
                    <a:pt x="332" y="174"/>
                  </a:lnTo>
                  <a:lnTo>
                    <a:pt x="336" y="173"/>
                  </a:lnTo>
                  <a:lnTo>
                    <a:pt x="342" y="173"/>
                  </a:lnTo>
                  <a:lnTo>
                    <a:pt x="346" y="171"/>
                  </a:lnTo>
                  <a:lnTo>
                    <a:pt x="349" y="169"/>
                  </a:lnTo>
                  <a:lnTo>
                    <a:pt x="353" y="167"/>
                  </a:lnTo>
                  <a:lnTo>
                    <a:pt x="359" y="167"/>
                  </a:lnTo>
                  <a:lnTo>
                    <a:pt x="361" y="165"/>
                  </a:lnTo>
                  <a:lnTo>
                    <a:pt x="367" y="163"/>
                  </a:lnTo>
                  <a:lnTo>
                    <a:pt x="370" y="161"/>
                  </a:lnTo>
                  <a:lnTo>
                    <a:pt x="374" y="161"/>
                  </a:lnTo>
                  <a:lnTo>
                    <a:pt x="378" y="159"/>
                  </a:lnTo>
                  <a:lnTo>
                    <a:pt x="382" y="157"/>
                  </a:lnTo>
                  <a:lnTo>
                    <a:pt x="388" y="155"/>
                  </a:lnTo>
                  <a:lnTo>
                    <a:pt x="391" y="155"/>
                  </a:lnTo>
                  <a:lnTo>
                    <a:pt x="397" y="152"/>
                  </a:lnTo>
                  <a:lnTo>
                    <a:pt x="405" y="148"/>
                  </a:lnTo>
                  <a:lnTo>
                    <a:pt x="412" y="144"/>
                  </a:lnTo>
                  <a:lnTo>
                    <a:pt x="420" y="140"/>
                  </a:lnTo>
                  <a:lnTo>
                    <a:pt x="426" y="136"/>
                  </a:lnTo>
                  <a:lnTo>
                    <a:pt x="433" y="135"/>
                  </a:lnTo>
                  <a:lnTo>
                    <a:pt x="441" y="131"/>
                  </a:lnTo>
                  <a:lnTo>
                    <a:pt x="448" y="127"/>
                  </a:lnTo>
                  <a:lnTo>
                    <a:pt x="454" y="123"/>
                  </a:lnTo>
                  <a:lnTo>
                    <a:pt x="460" y="121"/>
                  </a:lnTo>
                  <a:lnTo>
                    <a:pt x="465" y="116"/>
                  </a:lnTo>
                  <a:lnTo>
                    <a:pt x="473" y="114"/>
                  </a:lnTo>
                  <a:lnTo>
                    <a:pt x="479" y="110"/>
                  </a:lnTo>
                  <a:lnTo>
                    <a:pt x="484" y="108"/>
                  </a:lnTo>
                  <a:lnTo>
                    <a:pt x="490" y="104"/>
                  </a:lnTo>
                  <a:lnTo>
                    <a:pt x="496" y="102"/>
                  </a:lnTo>
                  <a:lnTo>
                    <a:pt x="502" y="98"/>
                  </a:lnTo>
                  <a:lnTo>
                    <a:pt x="507" y="95"/>
                  </a:lnTo>
                  <a:lnTo>
                    <a:pt x="511" y="91"/>
                  </a:lnTo>
                  <a:lnTo>
                    <a:pt x="517" y="87"/>
                  </a:lnTo>
                  <a:lnTo>
                    <a:pt x="523" y="83"/>
                  </a:lnTo>
                  <a:lnTo>
                    <a:pt x="528" y="79"/>
                  </a:lnTo>
                  <a:lnTo>
                    <a:pt x="532" y="74"/>
                  </a:lnTo>
                  <a:lnTo>
                    <a:pt x="538" y="72"/>
                  </a:lnTo>
                  <a:lnTo>
                    <a:pt x="543" y="66"/>
                  </a:lnTo>
                  <a:lnTo>
                    <a:pt x="547" y="62"/>
                  </a:lnTo>
                  <a:lnTo>
                    <a:pt x="553" y="59"/>
                  </a:lnTo>
                  <a:lnTo>
                    <a:pt x="559" y="53"/>
                  </a:lnTo>
                  <a:lnTo>
                    <a:pt x="562" y="49"/>
                  </a:lnTo>
                  <a:lnTo>
                    <a:pt x="566" y="45"/>
                  </a:lnTo>
                  <a:lnTo>
                    <a:pt x="572" y="41"/>
                  </a:lnTo>
                  <a:lnTo>
                    <a:pt x="576" y="38"/>
                  </a:lnTo>
                  <a:lnTo>
                    <a:pt x="580" y="34"/>
                  </a:lnTo>
                  <a:lnTo>
                    <a:pt x="583" y="30"/>
                  </a:lnTo>
                  <a:lnTo>
                    <a:pt x="587" y="26"/>
                  </a:lnTo>
                  <a:lnTo>
                    <a:pt x="591" y="22"/>
                  </a:lnTo>
                  <a:lnTo>
                    <a:pt x="599" y="15"/>
                  </a:lnTo>
                  <a:lnTo>
                    <a:pt x="604" y="11"/>
                  </a:lnTo>
                  <a:lnTo>
                    <a:pt x="610" y="5"/>
                  </a:lnTo>
                  <a:lnTo>
                    <a:pt x="614" y="2"/>
                  </a:lnTo>
                  <a:lnTo>
                    <a:pt x="619" y="0"/>
                  </a:lnTo>
                  <a:lnTo>
                    <a:pt x="623" y="2"/>
                  </a:lnTo>
                  <a:lnTo>
                    <a:pt x="625" y="2"/>
                  </a:lnTo>
                  <a:lnTo>
                    <a:pt x="627" y="5"/>
                  </a:lnTo>
                  <a:lnTo>
                    <a:pt x="629" y="9"/>
                  </a:lnTo>
                  <a:lnTo>
                    <a:pt x="633" y="17"/>
                  </a:lnTo>
                  <a:lnTo>
                    <a:pt x="633" y="19"/>
                  </a:lnTo>
                  <a:lnTo>
                    <a:pt x="633" y="22"/>
                  </a:lnTo>
                  <a:lnTo>
                    <a:pt x="633" y="28"/>
                  </a:lnTo>
                  <a:lnTo>
                    <a:pt x="635" y="32"/>
                  </a:lnTo>
                  <a:lnTo>
                    <a:pt x="635" y="36"/>
                  </a:lnTo>
                  <a:lnTo>
                    <a:pt x="635" y="41"/>
                  </a:lnTo>
                  <a:lnTo>
                    <a:pt x="635" y="47"/>
                  </a:lnTo>
                  <a:lnTo>
                    <a:pt x="637" y="53"/>
                  </a:lnTo>
                  <a:lnTo>
                    <a:pt x="635" y="59"/>
                  </a:lnTo>
                  <a:lnTo>
                    <a:pt x="635" y="64"/>
                  </a:lnTo>
                  <a:lnTo>
                    <a:pt x="635" y="68"/>
                  </a:lnTo>
                  <a:lnTo>
                    <a:pt x="635" y="74"/>
                  </a:lnTo>
                  <a:lnTo>
                    <a:pt x="635" y="79"/>
                  </a:lnTo>
                  <a:lnTo>
                    <a:pt x="635" y="85"/>
                  </a:lnTo>
                  <a:lnTo>
                    <a:pt x="633" y="91"/>
                  </a:lnTo>
                  <a:lnTo>
                    <a:pt x="633" y="97"/>
                  </a:lnTo>
                  <a:lnTo>
                    <a:pt x="633" y="102"/>
                  </a:lnTo>
                  <a:lnTo>
                    <a:pt x="631" y="106"/>
                  </a:lnTo>
                  <a:lnTo>
                    <a:pt x="631" y="112"/>
                  </a:lnTo>
                  <a:lnTo>
                    <a:pt x="629" y="117"/>
                  </a:lnTo>
                  <a:lnTo>
                    <a:pt x="629" y="121"/>
                  </a:lnTo>
                  <a:lnTo>
                    <a:pt x="627" y="125"/>
                  </a:lnTo>
                  <a:lnTo>
                    <a:pt x="627" y="131"/>
                  </a:lnTo>
                  <a:lnTo>
                    <a:pt x="625" y="135"/>
                  </a:lnTo>
                  <a:lnTo>
                    <a:pt x="625" y="135"/>
                  </a:lnTo>
                  <a:close/>
                </a:path>
              </a:pathLst>
            </a:custGeom>
            <a:solidFill>
              <a:schemeClr val="bg1"/>
            </a:solidFill>
            <a:ln w="9525">
              <a:noFill/>
              <a:round/>
              <a:headEnd/>
              <a:tailEnd/>
            </a:ln>
          </p:spPr>
          <p:txBody>
            <a:bodyPr>
              <a:prstTxWarp prst="textNoShape">
                <a:avLst/>
              </a:prstTxWarp>
            </a:bodyPr>
            <a:lstStyle/>
            <a:p>
              <a:endParaRPr lang="en-US"/>
            </a:p>
          </p:txBody>
        </p:sp>
        <p:sp>
          <p:nvSpPr>
            <p:cNvPr id="19664" name="Freeform 208"/>
            <p:cNvSpPr>
              <a:spLocks/>
            </p:cNvSpPr>
            <p:nvPr/>
          </p:nvSpPr>
          <p:spPr bwMode="auto">
            <a:xfrm>
              <a:off x="4523" y="2366"/>
              <a:ext cx="194" cy="118"/>
            </a:xfrm>
            <a:custGeom>
              <a:avLst/>
              <a:gdLst/>
              <a:ahLst/>
              <a:cxnLst>
                <a:cxn ang="0">
                  <a:pos x="244" y="0"/>
                </a:cxn>
                <a:cxn ang="0">
                  <a:pos x="213" y="2"/>
                </a:cxn>
                <a:cxn ang="0">
                  <a:pos x="194" y="4"/>
                </a:cxn>
                <a:cxn ang="0">
                  <a:pos x="173" y="10"/>
                </a:cxn>
                <a:cxn ang="0">
                  <a:pos x="149" y="13"/>
                </a:cxn>
                <a:cxn ang="0">
                  <a:pos x="126" y="19"/>
                </a:cxn>
                <a:cxn ang="0">
                  <a:pos x="103" y="27"/>
                </a:cxn>
                <a:cxn ang="0">
                  <a:pos x="82" y="34"/>
                </a:cxn>
                <a:cxn ang="0">
                  <a:pos x="52" y="55"/>
                </a:cxn>
                <a:cxn ang="0">
                  <a:pos x="29" y="84"/>
                </a:cxn>
                <a:cxn ang="0">
                  <a:pos x="14" y="112"/>
                </a:cxn>
                <a:cxn ang="0">
                  <a:pos x="4" y="137"/>
                </a:cxn>
                <a:cxn ang="0">
                  <a:pos x="0" y="164"/>
                </a:cxn>
                <a:cxn ang="0">
                  <a:pos x="4" y="186"/>
                </a:cxn>
                <a:cxn ang="0">
                  <a:pos x="12" y="211"/>
                </a:cxn>
                <a:cxn ang="0">
                  <a:pos x="27" y="234"/>
                </a:cxn>
                <a:cxn ang="0">
                  <a:pos x="44" y="255"/>
                </a:cxn>
                <a:cxn ang="0">
                  <a:pos x="67" y="272"/>
                </a:cxn>
                <a:cxn ang="0">
                  <a:pos x="93" y="287"/>
                </a:cxn>
                <a:cxn ang="0">
                  <a:pos x="120" y="300"/>
                </a:cxn>
                <a:cxn ang="0">
                  <a:pos x="152" y="314"/>
                </a:cxn>
                <a:cxn ang="0">
                  <a:pos x="185" y="325"/>
                </a:cxn>
                <a:cxn ang="0">
                  <a:pos x="213" y="331"/>
                </a:cxn>
                <a:cxn ang="0">
                  <a:pos x="232" y="335"/>
                </a:cxn>
                <a:cxn ang="0">
                  <a:pos x="251" y="337"/>
                </a:cxn>
                <a:cxn ang="0">
                  <a:pos x="270" y="337"/>
                </a:cxn>
                <a:cxn ang="0">
                  <a:pos x="291" y="337"/>
                </a:cxn>
                <a:cxn ang="0">
                  <a:pos x="310" y="337"/>
                </a:cxn>
                <a:cxn ang="0">
                  <a:pos x="337" y="335"/>
                </a:cxn>
                <a:cxn ang="0">
                  <a:pos x="365" y="331"/>
                </a:cxn>
                <a:cxn ang="0">
                  <a:pos x="399" y="325"/>
                </a:cxn>
                <a:cxn ang="0">
                  <a:pos x="426" y="316"/>
                </a:cxn>
                <a:cxn ang="0">
                  <a:pos x="449" y="304"/>
                </a:cxn>
                <a:cxn ang="0">
                  <a:pos x="468" y="289"/>
                </a:cxn>
                <a:cxn ang="0">
                  <a:pos x="498" y="261"/>
                </a:cxn>
                <a:cxn ang="0">
                  <a:pos x="515" y="234"/>
                </a:cxn>
                <a:cxn ang="0">
                  <a:pos x="531" y="207"/>
                </a:cxn>
                <a:cxn ang="0">
                  <a:pos x="546" y="177"/>
                </a:cxn>
                <a:cxn ang="0">
                  <a:pos x="553" y="148"/>
                </a:cxn>
                <a:cxn ang="0">
                  <a:pos x="546" y="133"/>
                </a:cxn>
                <a:cxn ang="0">
                  <a:pos x="519" y="137"/>
                </a:cxn>
                <a:cxn ang="0">
                  <a:pos x="498" y="145"/>
                </a:cxn>
                <a:cxn ang="0">
                  <a:pos x="476" y="152"/>
                </a:cxn>
                <a:cxn ang="0">
                  <a:pos x="447" y="160"/>
                </a:cxn>
                <a:cxn ang="0">
                  <a:pos x="417" y="169"/>
                </a:cxn>
                <a:cxn ang="0">
                  <a:pos x="384" y="175"/>
                </a:cxn>
                <a:cxn ang="0">
                  <a:pos x="363" y="175"/>
                </a:cxn>
                <a:cxn ang="0">
                  <a:pos x="342" y="175"/>
                </a:cxn>
                <a:cxn ang="0">
                  <a:pos x="323" y="173"/>
                </a:cxn>
                <a:cxn ang="0">
                  <a:pos x="303" y="169"/>
                </a:cxn>
                <a:cxn ang="0">
                  <a:pos x="282" y="166"/>
                </a:cxn>
                <a:cxn ang="0">
                  <a:pos x="261" y="160"/>
                </a:cxn>
                <a:cxn ang="0">
                  <a:pos x="240" y="154"/>
                </a:cxn>
                <a:cxn ang="0">
                  <a:pos x="221" y="146"/>
                </a:cxn>
                <a:cxn ang="0">
                  <a:pos x="190" y="133"/>
                </a:cxn>
                <a:cxn ang="0">
                  <a:pos x="162" y="116"/>
                </a:cxn>
                <a:cxn ang="0">
                  <a:pos x="150" y="95"/>
                </a:cxn>
                <a:cxn ang="0">
                  <a:pos x="160" y="70"/>
                </a:cxn>
                <a:cxn ang="0">
                  <a:pos x="183" y="48"/>
                </a:cxn>
                <a:cxn ang="0">
                  <a:pos x="211" y="27"/>
                </a:cxn>
                <a:cxn ang="0">
                  <a:pos x="238" y="12"/>
                </a:cxn>
                <a:cxn ang="0">
                  <a:pos x="257" y="0"/>
                </a:cxn>
              </a:cxnLst>
              <a:rect l="0" t="0" r="r" b="b"/>
              <a:pathLst>
                <a:path w="553" h="337">
                  <a:moveTo>
                    <a:pt x="259" y="0"/>
                  </a:moveTo>
                  <a:lnTo>
                    <a:pt x="257" y="0"/>
                  </a:lnTo>
                  <a:lnTo>
                    <a:pt x="251" y="0"/>
                  </a:lnTo>
                  <a:lnTo>
                    <a:pt x="247" y="0"/>
                  </a:lnTo>
                  <a:lnTo>
                    <a:pt x="244" y="0"/>
                  </a:lnTo>
                  <a:lnTo>
                    <a:pt x="238" y="0"/>
                  </a:lnTo>
                  <a:lnTo>
                    <a:pt x="232" y="2"/>
                  </a:lnTo>
                  <a:lnTo>
                    <a:pt x="225" y="2"/>
                  </a:lnTo>
                  <a:lnTo>
                    <a:pt x="217" y="2"/>
                  </a:lnTo>
                  <a:lnTo>
                    <a:pt x="213" y="2"/>
                  </a:lnTo>
                  <a:lnTo>
                    <a:pt x="211" y="2"/>
                  </a:lnTo>
                  <a:lnTo>
                    <a:pt x="206" y="4"/>
                  </a:lnTo>
                  <a:lnTo>
                    <a:pt x="204" y="4"/>
                  </a:lnTo>
                  <a:lnTo>
                    <a:pt x="198" y="4"/>
                  </a:lnTo>
                  <a:lnTo>
                    <a:pt x="194" y="4"/>
                  </a:lnTo>
                  <a:lnTo>
                    <a:pt x="190" y="6"/>
                  </a:lnTo>
                  <a:lnTo>
                    <a:pt x="185" y="6"/>
                  </a:lnTo>
                  <a:lnTo>
                    <a:pt x="181" y="6"/>
                  </a:lnTo>
                  <a:lnTo>
                    <a:pt x="177" y="8"/>
                  </a:lnTo>
                  <a:lnTo>
                    <a:pt x="173" y="10"/>
                  </a:lnTo>
                  <a:lnTo>
                    <a:pt x="168" y="10"/>
                  </a:lnTo>
                  <a:lnTo>
                    <a:pt x="162" y="10"/>
                  </a:lnTo>
                  <a:lnTo>
                    <a:pt x="158" y="12"/>
                  </a:lnTo>
                  <a:lnTo>
                    <a:pt x="152" y="12"/>
                  </a:lnTo>
                  <a:lnTo>
                    <a:pt x="149" y="13"/>
                  </a:lnTo>
                  <a:lnTo>
                    <a:pt x="145" y="13"/>
                  </a:lnTo>
                  <a:lnTo>
                    <a:pt x="139" y="15"/>
                  </a:lnTo>
                  <a:lnTo>
                    <a:pt x="133" y="15"/>
                  </a:lnTo>
                  <a:lnTo>
                    <a:pt x="129" y="17"/>
                  </a:lnTo>
                  <a:lnTo>
                    <a:pt x="126" y="19"/>
                  </a:lnTo>
                  <a:lnTo>
                    <a:pt x="120" y="19"/>
                  </a:lnTo>
                  <a:lnTo>
                    <a:pt x="116" y="21"/>
                  </a:lnTo>
                  <a:lnTo>
                    <a:pt x="112" y="23"/>
                  </a:lnTo>
                  <a:lnTo>
                    <a:pt x="107" y="25"/>
                  </a:lnTo>
                  <a:lnTo>
                    <a:pt x="103" y="27"/>
                  </a:lnTo>
                  <a:lnTo>
                    <a:pt x="99" y="29"/>
                  </a:lnTo>
                  <a:lnTo>
                    <a:pt x="95" y="31"/>
                  </a:lnTo>
                  <a:lnTo>
                    <a:pt x="91" y="32"/>
                  </a:lnTo>
                  <a:lnTo>
                    <a:pt x="86" y="34"/>
                  </a:lnTo>
                  <a:lnTo>
                    <a:pt x="82" y="34"/>
                  </a:lnTo>
                  <a:lnTo>
                    <a:pt x="78" y="36"/>
                  </a:lnTo>
                  <a:lnTo>
                    <a:pt x="71" y="42"/>
                  </a:lnTo>
                  <a:lnTo>
                    <a:pt x="63" y="46"/>
                  </a:lnTo>
                  <a:lnTo>
                    <a:pt x="57" y="50"/>
                  </a:lnTo>
                  <a:lnTo>
                    <a:pt x="52" y="55"/>
                  </a:lnTo>
                  <a:lnTo>
                    <a:pt x="46" y="61"/>
                  </a:lnTo>
                  <a:lnTo>
                    <a:pt x="42" y="67"/>
                  </a:lnTo>
                  <a:lnTo>
                    <a:pt x="36" y="72"/>
                  </a:lnTo>
                  <a:lnTo>
                    <a:pt x="33" y="78"/>
                  </a:lnTo>
                  <a:lnTo>
                    <a:pt x="29" y="84"/>
                  </a:lnTo>
                  <a:lnTo>
                    <a:pt x="25" y="89"/>
                  </a:lnTo>
                  <a:lnTo>
                    <a:pt x="21" y="95"/>
                  </a:lnTo>
                  <a:lnTo>
                    <a:pt x="19" y="101"/>
                  </a:lnTo>
                  <a:lnTo>
                    <a:pt x="15" y="107"/>
                  </a:lnTo>
                  <a:lnTo>
                    <a:pt x="14" y="112"/>
                  </a:lnTo>
                  <a:lnTo>
                    <a:pt x="12" y="116"/>
                  </a:lnTo>
                  <a:lnTo>
                    <a:pt x="8" y="122"/>
                  </a:lnTo>
                  <a:lnTo>
                    <a:pt x="6" y="127"/>
                  </a:lnTo>
                  <a:lnTo>
                    <a:pt x="6" y="133"/>
                  </a:lnTo>
                  <a:lnTo>
                    <a:pt x="4" y="137"/>
                  </a:lnTo>
                  <a:lnTo>
                    <a:pt x="2" y="143"/>
                  </a:lnTo>
                  <a:lnTo>
                    <a:pt x="2" y="148"/>
                  </a:lnTo>
                  <a:lnTo>
                    <a:pt x="2" y="154"/>
                  </a:lnTo>
                  <a:lnTo>
                    <a:pt x="0" y="158"/>
                  </a:lnTo>
                  <a:lnTo>
                    <a:pt x="0" y="164"/>
                  </a:lnTo>
                  <a:lnTo>
                    <a:pt x="0" y="167"/>
                  </a:lnTo>
                  <a:lnTo>
                    <a:pt x="0" y="173"/>
                  </a:lnTo>
                  <a:lnTo>
                    <a:pt x="0" y="177"/>
                  </a:lnTo>
                  <a:lnTo>
                    <a:pt x="2" y="183"/>
                  </a:lnTo>
                  <a:lnTo>
                    <a:pt x="4" y="186"/>
                  </a:lnTo>
                  <a:lnTo>
                    <a:pt x="6" y="192"/>
                  </a:lnTo>
                  <a:lnTo>
                    <a:pt x="6" y="196"/>
                  </a:lnTo>
                  <a:lnTo>
                    <a:pt x="8" y="202"/>
                  </a:lnTo>
                  <a:lnTo>
                    <a:pt x="10" y="205"/>
                  </a:lnTo>
                  <a:lnTo>
                    <a:pt x="12" y="211"/>
                  </a:lnTo>
                  <a:lnTo>
                    <a:pt x="14" y="215"/>
                  </a:lnTo>
                  <a:lnTo>
                    <a:pt x="17" y="221"/>
                  </a:lnTo>
                  <a:lnTo>
                    <a:pt x="19" y="224"/>
                  </a:lnTo>
                  <a:lnTo>
                    <a:pt x="23" y="230"/>
                  </a:lnTo>
                  <a:lnTo>
                    <a:pt x="27" y="234"/>
                  </a:lnTo>
                  <a:lnTo>
                    <a:pt x="29" y="238"/>
                  </a:lnTo>
                  <a:lnTo>
                    <a:pt x="33" y="242"/>
                  </a:lnTo>
                  <a:lnTo>
                    <a:pt x="36" y="247"/>
                  </a:lnTo>
                  <a:lnTo>
                    <a:pt x="40" y="249"/>
                  </a:lnTo>
                  <a:lnTo>
                    <a:pt x="44" y="255"/>
                  </a:lnTo>
                  <a:lnTo>
                    <a:pt x="50" y="257"/>
                  </a:lnTo>
                  <a:lnTo>
                    <a:pt x="53" y="262"/>
                  </a:lnTo>
                  <a:lnTo>
                    <a:pt x="57" y="264"/>
                  </a:lnTo>
                  <a:lnTo>
                    <a:pt x="63" y="268"/>
                  </a:lnTo>
                  <a:lnTo>
                    <a:pt x="67" y="272"/>
                  </a:lnTo>
                  <a:lnTo>
                    <a:pt x="72" y="276"/>
                  </a:lnTo>
                  <a:lnTo>
                    <a:pt x="76" y="278"/>
                  </a:lnTo>
                  <a:lnTo>
                    <a:pt x="82" y="281"/>
                  </a:lnTo>
                  <a:lnTo>
                    <a:pt x="86" y="285"/>
                  </a:lnTo>
                  <a:lnTo>
                    <a:pt x="93" y="287"/>
                  </a:lnTo>
                  <a:lnTo>
                    <a:pt x="97" y="291"/>
                  </a:lnTo>
                  <a:lnTo>
                    <a:pt x="103" y="293"/>
                  </a:lnTo>
                  <a:lnTo>
                    <a:pt x="109" y="297"/>
                  </a:lnTo>
                  <a:lnTo>
                    <a:pt x="114" y="299"/>
                  </a:lnTo>
                  <a:lnTo>
                    <a:pt x="120" y="300"/>
                  </a:lnTo>
                  <a:lnTo>
                    <a:pt x="126" y="304"/>
                  </a:lnTo>
                  <a:lnTo>
                    <a:pt x="133" y="306"/>
                  </a:lnTo>
                  <a:lnTo>
                    <a:pt x="139" y="310"/>
                  </a:lnTo>
                  <a:lnTo>
                    <a:pt x="145" y="312"/>
                  </a:lnTo>
                  <a:lnTo>
                    <a:pt x="152" y="314"/>
                  </a:lnTo>
                  <a:lnTo>
                    <a:pt x="158" y="316"/>
                  </a:lnTo>
                  <a:lnTo>
                    <a:pt x="164" y="319"/>
                  </a:lnTo>
                  <a:lnTo>
                    <a:pt x="169" y="321"/>
                  </a:lnTo>
                  <a:lnTo>
                    <a:pt x="177" y="323"/>
                  </a:lnTo>
                  <a:lnTo>
                    <a:pt x="185" y="325"/>
                  </a:lnTo>
                  <a:lnTo>
                    <a:pt x="192" y="327"/>
                  </a:lnTo>
                  <a:lnTo>
                    <a:pt x="198" y="329"/>
                  </a:lnTo>
                  <a:lnTo>
                    <a:pt x="206" y="331"/>
                  </a:lnTo>
                  <a:lnTo>
                    <a:pt x="209" y="331"/>
                  </a:lnTo>
                  <a:lnTo>
                    <a:pt x="213" y="331"/>
                  </a:lnTo>
                  <a:lnTo>
                    <a:pt x="217" y="331"/>
                  </a:lnTo>
                  <a:lnTo>
                    <a:pt x="221" y="333"/>
                  </a:lnTo>
                  <a:lnTo>
                    <a:pt x="225" y="333"/>
                  </a:lnTo>
                  <a:lnTo>
                    <a:pt x="228" y="335"/>
                  </a:lnTo>
                  <a:lnTo>
                    <a:pt x="232" y="335"/>
                  </a:lnTo>
                  <a:lnTo>
                    <a:pt x="236" y="335"/>
                  </a:lnTo>
                  <a:lnTo>
                    <a:pt x="240" y="335"/>
                  </a:lnTo>
                  <a:lnTo>
                    <a:pt x="244" y="335"/>
                  </a:lnTo>
                  <a:lnTo>
                    <a:pt x="247" y="337"/>
                  </a:lnTo>
                  <a:lnTo>
                    <a:pt x="251" y="337"/>
                  </a:lnTo>
                  <a:lnTo>
                    <a:pt x="255" y="337"/>
                  </a:lnTo>
                  <a:lnTo>
                    <a:pt x="259" y="337"/>
                  </a:lnTo>
                  <a:lnTo>
                    <a:pt x="263" y="337"/>
                  </a:lnTo>
                  <a:lnTo>
                    <a:pt x="266" y="337"/>
                  </a:lnTo>
                  <a:lnTo>
                    <a:pt x="270" y="337"/>
                  </a:lnTo>
                  <a:lnTo>
                    <a:pt x="274" y="337"/>
                  </a:lnTo>
                  <a:lnTo>
                    <a:pt x="280" y="337"/>
                  </a:lnTo>
                  <a:lnTo>
                    <a:pt x="283" y="337"/>
                  </a:lnTo>
                  <a:lnTo>
                    <a:pt x="287" y="337"/>
                  </a:lnTo>
                  <a:lnTo>
                    <a:pt x="291" y="337"/>
                  </a:lnTo>
                  <a:lnTo>
                    <a:pt x="295" y="337"/>
                  </a:lnTo>
                  <a:lnTo>
                    <a:pt x="299" y="337"/>
                  </a:lnTo>
                  <a:lnTo>
                    <a:pt x="303" y="337"/>
                  </a:lnTo>
                  <a:lnTo>
                    <a:pt x="306" y="337"/>
                  </a:lnTo>
                  <a:lnTo>
                    <a:pt x="310" y="337"/>
                  </a:lnTo>
                  <a:lnTo>
                    <a:pt x="316" y="337"/>
                  </a:lnTo>
                  <a:lnTo>
                    <a:pt x="322" y="335"/>
                  </a:lnTo>
                  <a:lnTo>
                    <a:pt x="329" y="335"/>
                  </a:lnTo>
                  <a:lnTo>
                    <a:pt x="333" y="335"/>
                  </a:lnTo>
                  <a:lnTo>
                    <a:pt x="337" y="335"/>
                  </a:lnTo>
                  <a:lnTo>
                    <a:pt x="341" y="335"/>
                  </a:lnTo>
                  <a:lnTo>
                    <a:pt x="344" y="335"/>
                  </a:lnTo>
                  <a:lnTo>
                    <a:pt x="352" y="333"/>
                  </a:lnTo>
                  <a:lnTo>
                    <a:pt x="360" y="331"/>
                  </a:lnTo>
                  <a:lnTo>
                    <a:pt x="365" y="331"/>
                  </a:lnTo>
                  <a:lnTo>
                    <a:pt x="373" y="329"/>
                  </a:lnTo>
                  <a:lnTo>
                    <a:pt x="379" y="327"/>
                  </a:lnTo>
                  <a:lnTo>
                    <a:pt x="386" y="327"/>
                  </a:lnTo>
                  <a:lnTo>
                    <a:pt x="392" y="325"/>
                  </a:lnTo>
                  <a:lnTo>
                    <a:pt x="399" y="325"/>
                  </a:lnTo>
                  <a:lnTo>
                    <a:pt x="405" y="321"/>
                  </a:lnTo>
                  <a:lnTo>
                    <a:pt x="411" y="321"/>
                  </a:lnTo>
                  <a:lnTo>
                    <a:pt x="417" y="319"/>
                  </a:lnTo>
                  <a:lnTo>
                    <a:pt x="422" y="319"/>
                  </a:lnTo>
                  <a:lnTo>
                    <a:pt x="426" y="316"/>
                  </a:lnTo>
                  <a:lnTo>
                    <a:pt x="430" y="314"/>
                  </a:lnTo>
                  <a:lnTo>
                    <a:pt x="436" y="312"/>
                  </a:lnTo>
                  <a:lnTo>
                    <a:pt x="439" y="310"/>
                  </a:lnTo>
                  <a:lnTo>
                    <a:pt x="445" y="306"/>
                  </a:lnTo>
                  <a:lnTo>
                    <a:pt x="449" y="304"/>
                  </a:lnTo>
                  <a:lnTo>
                    <a:pt x="453" y="300"/>
                  </a:lnTo>
                  <a:lnTo>
                    <a:pt x="457" y="299"/>
                  </a:lnTo>
                  <a:lnTo>
                    <a:pt x="460" y="297"/>
                  </a:lnTo>
                  <a:lnTo>
                    <a:pt x="464" y="293"/>
                  </a:lnTo>
                  <a:lnTo>
                    <a:pt x="468" y="289"/>
                  </a:lnTo>
                  <a:lnTo>
                    <a:pt x="472" y="287"/>
                  </a:lnTo>
                  <a:lnTo>
                    <a:pt x="479" y="281"/>
                  </a:lnTo>
                  <a:lnTo>
                    <a:pt x="487" y="274"/>
                  </a:lnTo>
                  <a:lnTo>
                    <a:pt x="493" y="266"/>
                  </a:lnTo>
                  <a:lnTo>
                    <a:pt x="498" y="261"/>
                  </a:lnTo>
                  <a:lnTo>
                    <a:pt x="504" y="253"/>
                  </a:lnTo>
                  <a:lnTo>
                    <a:pt x="510" y="245"/>
                  </a:lnTo>
                  <a:lnTo>
                    <a:pt x="512" y="242"/>
                  </a:lnTo>
                  <a:lnTo>
                    <a:pt x="514" y="238"/>
                  </a:lnTo>
                  <a:lnTo>
                    <a:pt x="515" y="234"/>
                  </a:lnTo>
                  <a:lnTo>
                    <a:pt x="519" y="230"/>
                  </a:lnTo>
                  <a:lnTo>
                    <a:pt x="523" y="223"/>
                  </a:lnTo>
                  <a:lnTo>
                    <a:pt x="527" y="215"/>
                  </a:lnTo>
                  <a:lnTo>
                    <a:pt x="529" y="211"/>
                  </a:lnTo>
                  <a:lnTo>
                    <a:pt x="531" y="207"/>
                  </a:lnTo>
                  <a:lnTo>
                    <a:pt x="533" y="204"/>
                  </a:lnTo>
                  <a:lnTo>
                    <a:pt x="534" y="200"/>
                  </a:lnTo>
                  <a:lnTo>
                    <a:pt x="538" y="192"/>
                  </a:lnTo>
                  <a:lnTo>
                    <a:pt x="542" y="185"/>
                  </a:lnTo>
                  <a:lnTo>
                    <a:pt x="546" y="177"/>
                  </a:lnTo>
                  <a:lnTo>
                    <a:pt x="548" y="171"/>
                  </a:lnTo>
                  <a:lnTo>
                    <a:pt x="550" y="166"/>
                  </a:lnTo>
                  <a:lnTo>
                    <a:pt x="552" y="160"/>
                  </a:lnTo>
                  <a:lnTo>
                    <a:pt x="553" y="152"/>
                  </a:lnTo>
                  <a:lnTo>
                    <a:pt x="553" y="148"/>
                  </a:lnTo>
                  <a:lnTo>
                    <a:pt x="553" y="145"/>
                  </a:lnTo>
                  <a:lnTo>
                    <a:pt x="553" y="141"/>
                  </a:lnTo>
                  <a:lnTo>
                    <a:pt x="552" y="137"/>
                  </a:lnTo>
                  <a:lnTo>
                    <a:pt x="550" y="135"/>
                  </a:lnTo>
                  <a:lnTo>
                    <a:pt x="546" y="133"/>
                  </a:lnTo>
                  <a:lnTo>
                    <a:pt x="542" y="133"/>
                  </a:lnTo>
                  <a:lnTo>
                    <a:pt x="538" y="133"/>
                  </a:lnTo>
                  <a:lnTo>
                    <a:pt x="533" y="133"/>
                  </a:lnTo>
                  <a:lnTo>
                    <a:pt x="527" y="135"/>
                  </a:lnTo>
                  <a:lnTo>
                    <a:pt x="519" y="137"/>
                  </a:lnTo>
                  <a:lnTo>
                    <a:pt x="515" y="139"/>
                  </a:lnTo>
                  <a:lnTo>
                    <a:pt x="512" y="141"/>
                  </a:lnTo>
                  <a:lnTo>
                    <a:pt x="508" y="141"/>
                  </a:lnTo>
                  <a:lnTo>
                    <a:pt x="504" y="143"/>
                  </a:lnTo>
                  <a:lnTo>
                    <a:pt x="498" y="145"/>
                  </a:lnTo>
                  <a:lnTo>
                    <a:pt x="495" y="145"/>
                  </a:lnTo>
                  <a:lnTo>
                    <a:pt x="491" y="146"/>
                  </a:lnTo>
                  <a:lnTo>
                    <a:pt x="487" y="150"/>
                  </a:lnTo>
                  <a:lnTo>
                    <a:pt x="481" y="150"/>
                  </a:lnTo>
                  <a:lnTo>
                    <a:pt x="476" y="152"/>
                  </a:lnTo>
                  <a:lnTo>
                    <a:pt x="470" y="154"/>
                  </a:lnTo>
                  <a:lnTo>
                    <a:pt x="466" y="156"/>
                  </a:lnTo>
                  <a:lnTo>
                    <a:pt x="458" y="158"/>
                  </a:lnTo>
                  <a:lnTo>
                    <a:pt x="453" y="160"/>
                  </a:lnTo>
                  <a:lnTo>
                    <a:pt x="447" y="160"/>
                  </a:lnTo>
                  <a:lnTo>
                    <a:pt x="443" y="162"/>
                  </a:lnTo>
                  <a:lnTo>
                    <a:pt x="436" y="164"/>
                  </a:lnTo>
                  <a:lnTo>
                    <a:pt x="430" y="166"/>
                  </a:lnTo>
                  <a:lnTo>
                    <a:pt x="424" y="167"/>
                  </a:lnTo>
                  <a:lnTo>
                    <a:pt x="417" y="169"/>
                  </a:lnTo>
                  <a:lnTo>
                    <a:pt x="411" y="169"/>
                  </a:lnTo>
                  <a:lnTo>
                    <a:pt x="405" y="171"/>
                  </a:lnTo>
                  <a:lnTo>
                    <a:pt x="399" y="173"/>
                  </a:lnTo>
                  <a:lnTo>
                    <a:pt x="392" y="173"/>
                  </a:lnTo>
                  <a:lnTo>
                    <a:pt x="384" y="175"/>
                  </a:lnTo>
                  <a:lnTo>
                    <a:pt x="379" y="175"/>
                  </a:lnTo>
                  <a:lnTo>
                    <a:pt x="373" y="175"/>
                  </a:lnTo>
                  <a:lnTo>
                    <a:pt x="371" y="175"/>
                  </a:lnTo>
                  <a:lnTo>
                    <a:pt x="365" y="175"/>
                  </a:lnTo>
                  <a:lnTo>
                    <a:pt x="363" y="175"/>
                  </a:lnTo>
                  <a:lnTo>
                    <a:pt x="360" y="175"/>
                  </a:lnTo>
                  <a:lnTo>
                    <a:pt x="354" y="175"/>
                  </a:lnTo>
                  <a:lnTo>
                    <a:pt x="350" y="175"/>
                  </a:lnTo>
                  <a:lnTo>
                    <a:pt x="346" y="175"/>
                  </a:lnTo>
                  <a:lnTo>
                    <a:pt x="342" y="175"/>
                  </a:lnTo>
                  <a:lnTo>
                    <a:pt x="339" y="175"/>
                  </a:lnTo>
                  <a:lnTo>
                    <a:pt x="335" y="175"/>
                  </a:lnTo>
                  <a:lnTo>
                    <a:pt x="331" y="175"/>
                  </a:lnTo>
                  <a:lnTo>
                    <a:pt x="327" y="173"/>
                  </a:lnTo>
                  <a:lnTo>
                    <a:pt x="323" y="173"/>
                  </a:lnTo>
                  <a:lnTo>
                    <a:pt x="318" y="173"/>
                  </a:lnTo>
                  <a:lnTo>
                    <a:pt x="314" y="171"/>
                  </a:lnTo>
                  <a:lnTo>
                    <a:pt x="310" y="171"/>
                  </a:lnTo>
                  <a:lnTo>
                    <a:pt x="306" y="171"/>
                  </a:lnTo>
                  <a:lnTo>
                    <a:pt x="303" y="169"/>
                  </a:lnTo>
                  <a:lnTo>
                    <a:pt x="297" y="169"/>
                  </a:lnTo>
                  <a:lnTo>
                    <a:pt x="293" y="167"/>
                  </a:lnTo>
                  <a:lnTo>
                    <a:pt x="289" y="167"/>
                  </a:lnTo>
                  <a:lnTo>
                    <a:pt x="285" y="167"/>
                  </a:lnTo>
                  <a:lnTo>
                    <a:pt x="282" y="166"/>
                  </a:lnTo>
                  <a:lnTo>
                    <a:pt x="278" y="166"/>
                  </a:lnTo>
                  <a:lnTo>
                    <a:pt x="272" y="164"/>
                  </a:lnTo>
                  <a:lnTo>
                    <a:pt x="268" y="164"/>
                  </a:lnTo>
                  <a:lnTo>
                    <a:pt x="264" y="162"/>
                  </a:lnTo>
                  <a:lnTo>
                    <a:pt x="261" y="160"/>
                  </a:lnTo>
                  <a:lnTo>
                    <a:pt x="257" y="160"/>
                  </a:lnTo>
                  <a:lnTo>
                    <a:pt x="251" y="158"/>
                  </a:lnTo>
                  <a:lnTo>
                    <a:pt x="247" y="158"/>
                  </a:lnTo>
                  <a:lnTo>
                    <a:pt x="244" y="156"/>
                  </a:lnTo>
                  <a:lnTo>
                    <a:pt x="240" y="154"/>
                  </a:lnTo>
                  <a:lnTo>
                    <a:pt x="236" y="152"/>
                  </a:lnTo>
                  <a:lnTo>
                    <a:pt x="232" y="152"/>
                  </a:lnTo>
                  <a:lnTo>
                    <a:pt x="228" y="150"/>
                  </a:lnTo>
                  <a:lnTo>
                    <a:pt x="223" y="148"/>
                  </a:lnTo>
                  <a:lnTo>
                    <a:pt x="221" y="146"/>
                  </a:lnTo>
                  <a:lnTo>
                    <a:pt x="217" y="146"/>
                  </a:lnTo>
                  <a:lnTo>
                    <a:pt x="209" y="143"/>
                  </a:lnTo>
                  <a:lnTo>
                    <a:pt x="204" y="141"/>
                  </a:lnTo>
                  <a:lnTo>
                    <a:pt x="196" y="137"/>
                  </a:lnTo>
                  <a:lnTo>
                    <a:pt x="190" y="133"/>
                  </a:lnTo>
                  <a:lnTo>
                    <a:pt x="183" y="129"/>
                  </a:lnTo>
                  <a:lnTo>
                    <a:pt x="177" y="126"/>
                  </a:lnTo>
                  <a:lnTo>
                    <a:pt x="171" y="122"/>
                  </a:lnTo>
                  <a:lnTo>
                    <a:pt x="168" y="120"/>
                  </a:lnTo>
                  <a:lnTo>
                    <a:pt x="162" y="116"/>
                  </a:lnTo>
                  <a:lnTo>
                    <a:pt x="160" y="112"/>
                  </a:lnTo>
                  <a:lnTo>
                    <a:pt x="154" y="107"/>
                  </a:lnTo>
                  <a:lnTo>
                    <a:pt x="152" y="103"/>
                  </a:lnTo>
                  <a:lnTo>
                    <a:pt x="150" y="99"/>
                  </a:lnTo>
                  <a:lnTo>
                    <a:pt x="150" y="95"/>
                  </a:lnTo>
                  <a:lnTo>
                    <a:pt x="150" y="89"/>
                  </a:lnTo>
                  <a:lnTo>
                    <a:pt x="152" y="86"/>
                  </a:lnTo>
                  <a:lnTo>
                    <a:pt x="154" y="80"/>
                  </a:lnTo>
                  <a:lnTo>
                    <a:pt x="156" y="76"/>
                  </a:lnTo>
                  <a:lnTo>
                    <a:pt x="160" y="70"/>
                  </a:lnTo>
                  <a:lnTo>
                    <a:pt x="164" y="67"/>
                  </a:lnTo>
                  <a:lnTo>
                    <a:pt x="168" y="61"/>
                  </a:lnTo>
                  <a:lnTo>
                    <a:pt x="173" y="57"/>
                  </a:lnTo>
                  <a:lnTo>
                    <a:pt x="177" y="53"/>
                  </a:lnTo>
                  <a:lnTo>
                    <a:pt x="183" y="48"/>
                  </a:lnTo>
                  <a:lnTo>
                    <a:pt x="187" y="44"/>
                  </a:lnTo>
                  <a:lnTo>
                    <a:pt x="194" y="40"/>
                  </a:lnTo>
                  <a:lnTo>
                    <a:pt x="200" y="34"/>
                  </a:lnTo>
                  <a:lnTo>
                    <a:pt x="206" y="31"/>
                  </a:lnTo>
                  <a:lnTo>
                    <a:pt x="211" y="27"/>
                  </a:lnTo>
                  <a:lnTo>
                    <a:pt x="217" y="23"/>
                  </a:lnTo>
                  <a:lnTo>
                    <a:pt x="221" y="19"/>
                  </a:lnTo>
                  <a:lnTo>
                    <a:pt x="226" y="15"/>
                  </a:lnTo>
                  <a:lnTo>
                    <a:pt x="232" y="13"/>
                  </a:lnTo>
                  <a:lnTo>
                    <a:pt x="238" y="12"/>
                  </a:lnTo>
                  <a:lnTo>
                    <a:pt x="242" y="8"/>
                  </a:lnTo>
                  <a:lnTo>
                    <a:pt x="247" y="6"/>
                  </a:lnTo>
                  <a:lnTo>
                    <a:pt x="249" y="4"/>
                  </a:lnTo>
                  <a:lnTo>
                    <a:pt x="253" y="2"/>
                  </a:lnTo>
                  <a:lnTo>
                    <a:pt x="257" y="0"/>
                  </a:lnTo>
                  <a:lnTo>
                    <a:pt x="259" y="0"/>
                  </a:lnTo>
                  <a:lnTo>
                    <a:pt x="259"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65" name="Freeform 209"/>
            <p:cNvSpPr>
              <a:spLocks/>
            </p:cNvSpPr>
            <p:nvPr/>
          </p:nvSpPr>
          <p:spPr bwMode="auto">
            <a:xfrm>
              <a:off x="4949" y="2371"/>
              <a:ext cx="38" cy="61"/>
            </a:xfrm>
            <a:custGeom>
              <a:avLst/>
              <a:gdLst/>
              <a:ahLst/>
              <a:cxnLst>
                <a:cxn ang="0">
                  <a:pos x="2" y="2"/>
                </a:cxn>
                <a:cxn ang="0">
                  <a:pos x="10" y="6"/>
                </a:cxn>
                <a:cxn ang="0">
                  <a:pos x="23" y="14"/>
                </a:cxn>
                <a:cxn ang="0">
                  <a:pos x="29" y="18"/>
                </a:cxn>
                <a:cxn ang="0">
                  <a:pos x="36" y="23"/>
                </a:cxn>
                <a:cxn ang="0">
                  <a:pos x="44" y="27"/>
                </a:cxn>
                <a:cxn ang="0">
                  <a:pos x="51" y="33"/>
                </a:cxn>
                <a:cxn ang="0">
                  <a:pos x="59" y="38"/>
                </a:cxn>
                <a:cxn ang="0">
                  <a:pos x="67" y="44"/>
                </a:cxn>
                <a:cxn ang="0">
                  <a:pos x="80" y="57"/>
                </a:cxn>
                <a:cxn ang="0">
                  <a:pos x="91" y="69"/>
                </a:cxn>
                <a:cxn ang="0">
                  <a:pos x="99" y="80"/>
                </a:cxn>
                <a:cxn ang="0">
                  <a:pos x="105" y="94"/>
                </a:cxn>
                <a:cxn ang="0">
                  <a:pos x="108" y="107"/>
                </a:cxn>
                <a:cxn ang="0">
                  <a:pos x="108" y="120"/>
                </a:cxn>
                <a:cxn ang="0">
                  <a:pos x="107" y="132"/>
                </a:cxn>
                <a:cxn ang="0">
                  <a:pos x="103" y="141"/>
                </a:cxn>
                <a:cxn ang="0">
                  <a:pos x="97" y="151"/>
                </a:cxn>
                <a:cxn ang="0">
                  <a:pos x="88" y="158"/>
                </a:cxn>
                <a:cxn ang="0">
                  <a:pos x="76" y="162"/>
                </a:cxn>
                <a:cxn ang="0">
                  <a:pos x="63" y="166"/>
                </a:cxn>
                <a:cxn ang="0">
                  <a:pos x="48" y="168"/>
                </a:cxn>
                <a:cxn ang="0">
                  <a:pos x="34" y="170"/>
                </a:cxn>
                <a:cxn ang="0">
                  <a:pos x="19" y="172"/>
                </a:cxn>
                <a:cxn ang="0">
                  <a:pos x="10" y="173"/>
                </a:cxn>
                <a:cxn ang="0">
                  <a:pos x="2" y="175"/>
                </a:cxn>
                <a:cxn ang="0">
                  <a:pos x="0" y="175"/>
                </a:cxn>
                <a:cxn ang="0">
                  <a:pos x="0" y="172"/>
                </a:cxn>
                <a:cxn ang="0">
                  <a:pos x="2" y="164"/>
                </a:cxn>
                <a:cxn ang="0">
                  <a:pos x="4" y="151"/>
                </a:cxn>
                <a:cxn ang="0">
                  <a:pos x="4" y="143"/>
                </a:cxn>
                <a:cxn ang="0">
                  <a:pos x="6" y="135"/>
                </a:cxn>
                <a:cxn ang="0">
                  <a:pos x="6" y="126"/>
                </a:cxn>
                <a:cxn ang="0">
                  <a:pos x="6" y="116"/>
                </a:cxn>
                <a:cxn ang="0">
                  <a:pos x="6" y="107"/>
                </a:cxn>
                <a:cxn ang="0">
                  <a:pos x="8" y="99"/>
                </a:cxn>
                <a:cxn ang="0">
                  <a:pos x="8" y="90"/>
                </a:cxn>
                <a:cxn ang="0">
                  <a:pos x="10" y="82"/>
                </a:cxn>
                <a:cxn ang="0">
                  <a:pos x="10" y="73"/>
                </a:cxn>
                <a:cxn ang="0">
                  <a:pos x="10" y="67"/>
                </a:cxn>
                <a:cxn ang="0">
                  <a:pos x="8" y="52"/>
                </a:cxn>
                <a:cxn ang="0">
                  <a:pos x="6" y="40"/>
                </a:cxn>
                <a:cxn ang="0">
                  <a:pos x="4" y="29"/>
                </a:cxn>
                <a:cxn ang="0">
                  <a:pos x="4" y="19"/>
                </a:cxn>
                <a:cxn ang="0">
                  <a:pos x="2" y="12"/>
                </a:cxn>
                <a:cxn ang="0">
                  <a:pos x="0" y="6"/>
                </a:cxn>
                <a:cxn ang="0">
                  <a:pos x="0" y="0"/>
                </a:cxn>
              </a:cxnLst>
              <a:rect l="0" t="0" r="r" b="b"/>
              <a:pathLst>
                <a:path w="108" h="175">
                  <a:moveTo>
                    <a:pt x="0" y="0"/>
                  </a:moveTo>
                  <a:lnTo>
                    <a:pt x="2" y="2"/>
                  </a:lnTo>
                  <a:lnTo>
                    <a:pt x="6" y="4"/>
                  </a:lnTo>
                  <a:lnTo>
                    <a:pt x="10" y="6"/>
                  </a:lnTo>
                  <a:lnTo>
                    <a:pt x="15" y="8"/>
                  </a:lnTo>
                  <a:lnTo>
                    <a:pt x="23" y="14"/>
                  </a:lnTo>
                  <a:lnTo>
                    <a:pt x="25" y="16"/>
                  </a:lnTo>
                  <a:lnTo>
                    <a:pt x="29" y="18"/>
                  </a:lnTo>
                  <a:lnTo>
                    <a:pt x="32" y="19"/>
                  </a:lnTo>
                  <a:lnTo>
                    <a:pt x="36" y="23"/>
                  </a:lnTo>
                  <a:lnTo>
                    <a:pt x="40" y="25"/>
                  </a:lnTo>
                  <a:lnTo>
                    <a:pt x="44" y="27"/>
                  </a:lnTo>
                  <a:lnTo>
                    <a:pt x="48" y="29"/>
                  </a:lnTo>
                  <a:lnTo>
                    <a:pt x="51" y="33"/>
                  </a:lnTo>
                  <a:lnTo>
                    <a:pt x="55" y="35"/>
                  </a:lnTo>
                  <a:lnTo>
                    <a:pt x="59" y="38"/>
                  </a:lnTo>
                  <a:lnTo>
                    <a:pt x="63" y="40"/>
                  </a:lnTo>
                  <a:lnTo>
                    <a:pt x="67" y="44"/>
                  </a:lnTo>
                  <a:lnTo>
                    <a:pt x="72" y="50"/>
                  </a:lnTo>
                  <a:lnTo>
                    <a:pt x="80" y="57"/>
                  </a:lnTo>
                  <a:lnTo>
                    <a:pt x="86" y="63"/>
                  </a:lnTo>
                  <a:lnTo>
                    <a:pt x="91" y="69"/>
                  </a:lnTo>
                  <a:lnTo>
                    <a:pt x="95" y="75"/>
                  </a:lnTo>
                  <a:lnTo>
                    <a:pt x="99" y="80"/>
                  </a:lnTo>
                  <a:lnTo>
                    <a:pt x="103" y="88"/>
                  </a:lnTo>
                  <a:lnTo>
                    <a:pt x="105" y="94"/>
                  </a:lnTo>
                  <a:lnTo>
                    <a:pt x="107" y="101"/>
                  </a:lnTo>
                  <a:lnTo>
                    <a:pt x="108" y="107"/>
                  </a:lnTo>
                  <a:lnTo>
                    <a:pt x="108" y="113"/>
                  </a:lnTo>
                  <a:lnTo>
                    <a:pt x="108" y="120"/>
                  </a:lnTo>
                  <a:lnTo>
                    <a:pt x="108" y="126"/>
                  </a:lnTo>
                  <a:lnTo>
                    <a:pt x="107" y="132"/>
                  </a:lnTo>
                  <a:lnTo>
                    <a:pt x="105" y="137"/>
                  </a:lnTo>
                  <a:lnTo>
                    <a:pt x="103" y="141"/>
                  </a:lnTo>
                  <a:lnTo>
                    <a:pt x="99" y="147"/>
                  </a:lnTo>
                  <a:lnTo>
                    <a:pt x="97" y="151"/>
                  </a:lnTo>
                  <a:lnTo>
                    <a:pt x="93" y="154"/>
                  </a:lnTo>
                  <a:lnTo>
                    <a:pt x="88" y="158"/>
                  </a:lnTo>
                  <a:lnTo>
                    <a:pt x="82" y="160"/>
                  </a:lnTo>
                  <a:lnTo>
                    <a:pt x="76" y="162"/>
                  </a:lnTo>
                  <a:lnTo>
                    <a:pt x="70" y="162"/>
                  </a:lnTo>
                  <a:lnTo>
                    <a:pt x="63" y="166"/>
                  </a:lnTo>
                  <a:lnTo>
                    <a:pt x="55" y="166"/>
                  </a:lnTo>
                  <a:lnTo>
                    <a:pt x="48" y="168"/>
                  </a:lnTo>
                  <a:lnTo>
                    <a:pt x="40" y="170"/>
                  </a:lnTo>
                  <a:lnTo>
                    <a:pt x="34" y="170"/>
                  </a:lnTo>
                  <a:lnTo>
                    <a:pt x="27" y="172"/>
                  </a:lnTo>
                  <a:lnTo>
                    <a:pt x="19" y="172"/>
                  </a:lnTo>
                  <a:lnTo>
                    <a:pt x="13" y="173"/>
                  </a:lnTo>
                  <a:lnTo>
                    <a:pt x="10" y="173"/>
                  </a:lnTo>
                  <a:lnTo>
                    <a:pt x="4" y="173"/>
                  </a:lnTo>
                  <a:lnTo>
                    <a:pt x="2" y="175"/>
                  </a:lnTo>
                  <a:lnTo>
                    <a:pt x="0" y="175"/>
                  </a:lnTo>
                  <a:lnTo>
                    <a:pt x="0" y="175"/>
                  </a:lnTo>
                  <a:lnTo>
                    <a:pt x="0" y="173"/>
                  </a:lnTo>
                  <a:lnTo>
                    <a:pt x="0" y="172"/>
                  </a:lnTo>
                  <a:lnTo>
                    <a:pt x="0" y="168"/>
                  </a:lnTo>
                  <a:lnTo>
                    <a:pt x="2" y="164"/>
                  </a:lnTo>
                  <a:lnTo>
                    <a:pt x="2" y="156"/>
                  </a:lnTo>
                  <a:lnTo>
                    <a:pt x="4" y="151"/>
                  </a:lnTo>
                  <a:lnTo>
                    <a:pt x="4" y="147"/>
                  </a:lnTo>
                  <a:lnTo>
                    <a:pt x="4" y="143"/>
                  </a:lnTo>
                  <a:lnTo>
                    <a:pt x="4" y="139"/>
                  </a:lnTo>
                  <a:lnTo>
                    <a:pt x="6" y="135"/>
                  </a:lnTo>
                  <a:lnTo>
                    <a:pt x="6" y="130"/>
                  </a:lnTo>
                  <a:lnTo>
                    <a:pt x="6" y="126"/>
                  </a:lnTo>
                  <a:lnTo>
                    <a:pt x="6" y="122"/>
                  </a:lnTo>
                  <a:lnTo>
                    <a:pt x="6" y="116"/>
                  </a:lnTo>
                  <a:lnTo>
                    <a:pt x="6" y="113"/>
                  </a:lnTo>
                  <a:lnTo>
                    <a:pt x="6" y="107"/>
                  </a:lnTo>
                  <a:lnTo>
                    <a:pt x="8" y="103"/>
                  </a:lnTo>
                  <a:lnTo>
                    <a:pt x="8" y="99"/>
                  </a:lnTo>
                  <a:lnTo>
                    <a:pt x="8" y="94"/>
                  </a:lnTo>
                  <a:lnTo>
                    <a:pt x="8" y="90"/>
                  </a:lnTo>
                  <a:lnTo>
                    <a:pt x="8" y="86"/>
                  </a:lnTo>
                  <a:lnTo>
                    <a:pt x="10" y="82"/>
                  </a:lnTo>
                  <a:lnTo>
                    <a:pt x="10" y="78"/>
                  </a:lnTo>
                  <a:lnTo>
                    <a:pt x="10" y="73"/>
                  </a:lnTo>
                  <a:lnTo>
                    <a:pt x="10" y="69"/>
                  </a:lnTo>
                  <a:lnTo>
                    <a:pt x="10" y="67"/>
                  </a:lnTo>
                  <a:lnTo>
                    <a:pt x="8" y="59"/>
                  </a:lnTo>
                  <a:lnTo>
                    <a:pt x="8" y="52"/>
                  </a:lnTo>
                  <a:lnTo>
                    <a:pt x="6" y="46"/>
                  </a:lnTo>
                  <a:lnTo>
                    <a:pt x="6" y="40"/>
                  </a:lnTo>
                  <a:lnTo>
                    <a:pt x="4" y="33"/>
                  </a:lnTo>
                  <a:lnTo>
                    <a:pt x="4" y="29"/>
                  </a:lnTo>
                  <a:lnTo>
                    <a:pt x="4" y="23"/>
                  </a:lnTo>
                  <a:lnTo>
                    <a:pt x="4" y="19"/>
                  </a:lnTo>
                  <a:lnTo>
                    <a:pt x="2" y="14"/>
                  </a:lnTo>
                  <a:lnTo>
                    <a:pt x="2" y="12"/>
                  </a:lnTo>
                  <a:lnTo>
                    <a:pt x="0" y="8"/>
                  </a:lnTo>
                  <a:lnTo>
                    <a:pt x="0" y="6"/>
                  </a:lnTo>
                  <a:lnTo>
                    <a:pt x="0" y="2"/>
                  </a:lnTo>
                  <a:lnTo>
                    <a:pt x="0" y="0"/>
                  </a:lnTo>
                  <a:lnTo>
                    <a:pt x="0" y="0"/>
                  </a:lnTo>
                  <a:close/>
                </a:path>
              </a:pathLst>
            </a:custGeom>
            <a:solidFill>
              <a:schemeClr val="folHlink"/>
            </a:solidFill>
            <a:ln w="9525">
              <a:noFill/>
              <a:round/>
              <a:headEnd/>
              <a:tailEnd/>
            </a:ln>
          </p:spPr>
          <p:txBody>
            <a:bodyPr>
              <a:prstTxWarp prst="textNoShape">
                <a:avLst/>
              </a:prstTxWarp>
            </a:bodyPr>
            <a:lstStyle/>
            <a:p>
              <a:endParaRPr lang="en-US"/>
            </a:p>
          </p:txBody>
        </p:sp>
        <p:sp>
          <p:nvSpPr>
            <p:cNvPr id="19666" name="Freeform 210"/>
            <p:cNvSpPr>
              <a:spLocks/>
            </p:cNvSpPr>
            <p:nvPr/>
          </p:nvSpPr>
          <p:spPr bwMode="auto">
            <a:xfrm>
              <a:off x="4921" y="2371"/>
              <a:ext cx="98" cy="117"/>
            </a:xfrm>
            <a:custGeom>
              <a:avLst/>
              <a:gdLst/>
              <a:ahLst/>
              <a:cxnLst>
                <a:cxn ang="0">
                  <a:pos x="88" y="0"/>
                </a:cxn>
                <a:cxn ang="0">
                  <a:pos x="107" y="2"/>
                </a:cxn>
                <a:cxn ang="0">
                  <a:pos x="128" y="6"/>
                </a:cxn>
                <a:cxn ang="0">
                  <a:pos x="150" y="12"/>
                </a:cxn>
                <a:cxn ang="0">
                  <a:pos x="173" y="19"/>
                </a:cxn>
                <a:cxn ang="0">
                  <a:pos x="196" y="29"/>
                </a:cxn>
                <a:cxn ang="0">
                  <a:pos x="219" y="42"/>
                </a:cxn>
                <a:cxn ang="0">
                  <a:pos x="238" y="57"/>
                </a:cxn>
                <a:cxn ang="0">
                  <a:pos x="253" y="76"/>
                </a:cxn>
                <a:cxn ang="0">
                  <a:pos x="263" y="97"/>
                </a:cxn>
                <a:cxn ang="0">
                  <a:pos x="272" y="120"/>
                </a:cxn>
                <a:cxn ang="0">
                  <a:pos x="278" y="141"/>
                </a:cxn>
                <a:cxn ang="0">
                  <a:pos x="282" y="164"/>
                </a:cxn>
                <a:cxn ang="0">
                  <a:pos x="282" y="185"/>
                </a:cxn>
                <a:cxn ang="0">
                  <a:pos x="282" y="206"/>
                </a:cxn>
                <a:cxn ang="0">
                  <a:pos x="276" y="232"/>
                </a:cxn>
                <a:cxn ang="0">
                  <a:pos x="265" y="255"/>
                </a:cxn>
                <a:cxn ang="0">
                  <a:pos x="247" y="274"/>
                </a:cxn>
                <a:cxn ang="0">
                  <a:pos x="223" y="293"/>
                </a:cxn>
                <a:cxn ang="0">
                  <a:pos x="202" y="306"/>
                </a:cxn>
                <a:cxn ang="0">
                  <a:pos x="179" y="314"/>
                </a:cxn>
                <a:cxn ang="0">
                  <a:pos x="156" y="324"/>
                </a:cxn>
                <a:cxn ang="0">
                  <a:pos x="130" y="329"/>
                </a:cxn>
                <a:cxn ang="0">
                  <a:pos x="105" y="333"/>
                </a:cxn>
                <a:cxn ang="0">
                  <a:pos x="80" y="333"/>
                </a:cxn>
                <a:cxn ang="0">
                  <a:pos x="57" y="331"/>
                </a:cxn>
                <a:cxn ang="0">
                  <a:pos x="40" y="324"/>
                </a:cxn>
                <a:cxn ang="0">
                  <a:pos x="25" y="314"/>
                </a:cxn>
                <a:cxn ang="0">
                  <a:pos x="14" y="299"/>
                </a:cxn>
                <a:cxn ang="0">
                  <a:pos x="6" y="280"/>
                </a:cxn>
                <a:cxn ang="0">
                  <a:pos x="2" y="261"/>
                </a:cxn>
                <a:cxn ang="0">
                  <a:pos x="0" y="240"/>
                </a:cxn>
                <a:cxn ang="0">
                  <a:pos x="0" y="219"/>
                </a:cxn>
                <a:cxn ang="0">
                  <a:pos x="2" y="198"/>
                </a:cxn>
                <a:cxn ang="0">
                  <a:pos x="8" y="181"/>
                </a:cxn>
                <a:cxn ang="0">
                  <a:pos x="17" y="160"/>
                </a:cxn>
                <a:cxn ang="0">
                  <a:pos x="38" y="149"/>
                </a:cxn>
                <a:cxn ang="0">
                  <a:pos x="61" y="149"/>
                </a:cxn>
                <a:cxn ang="0">
                  <a:pos x="86" y="153"/>
                </a:cxn>
                <a:cxn ang="0">
                  <a:pos x="105" y="154"/>
                </a:cxn>
                <a:cxn ang="0">
                  <a:pos x="120" y="154"/>
                </a:cxn>
                <a:cxn ang="0">
                  <a:pos x="145" y="145"/>
                </a:cxn>
                <a:cxn ang="0">
                  <a:pos x="168" y="124"/>
                </a:cxn>
                <a:cxn ang="0">
                  <a:pos x="179" y="107"/>
                </a:cxn>
                <a:cxn ang="0">
                  <a:pos x="179" y="86"/>
                </a:cxn>
                <a:cxn ang="0">
                  <a:pos x="166" y="63"/>
                </a:cxn>
                <a:cxn ang="0">
                  <a:pos x="143" y="42"/>
                </a:cxn>
                <a:cxn ang="0">
                  <a:pos x="124" y="29"/>
                </a:cxn>
                <a:cxn ang="0">
                  <a:pos x="107" y="16"/>
                </a:cxn>
                <a:cxn ang="0">
                  <a:pos x="86" y="4"/>
                </a:cxn>
              </a:cxnLst>
              <a:rect l="0" t="0" r="r" b="b"/>
              <a:pathLst>
                <a:path w="282" h="335">
                  <a:moveTo>
                    <a:pt x="80" y="0"/>
                  </a:moveTo>
                  <a:lnTo>
                    <a:pt x="80" y="0"/>
                  </a:lnTo>
                  <a:lnTo>
                    <a:pt x="84" y="0"/>
                  </a:lnTo>
                  <a:lnTo>
                    <a:pt x="88" y="0"/>
                  </a:lnTo>
                  <a:lnTo>
                    <a:pt x="95" y="2"/>
                  </a:lnTo>
                  <a:lnTo>
                    <a:pt x="99" y="2"/>
                  </a:lnTo>
                  <a:lnTo>
                    <a:pt x="103" y="2"/>
                  </a:lnTo>
                  <a:lnTo>
                    <a:pt x="107" y="2"/>
                  </a:lnTo>
                  <a:lnTo>
                    <a:pt x="112" y="4"/>
                  </a:lnTo>
                  <a:lnTo>
                    <a:pt x="116" y="4"/>
                  </a:lnTo>
                  <a:lnTo>
                    <a:pt x="122" y="6"/>
                  </a:lnTo>
                  <a:lnTo>
                    <a:pt x="128" y="6"/>
                  </a:lnTo>
                  <a:lnTo>
                    <a:pt x="133" y="8"/>
                  </a:lnTo>
                  <a:lnTo>
                    <a:pt x="137" y="10"/>
                  </a:lnTo>
                  <a:lnTo>
                    <a:pt x="143" y="12"/>
                  </a:lnTo>
                  <a:lnTo>
                    <a:pt x="150" y="12"/>
                  </a:lnTo>
                  <a:lnTo>
                    <a:pt x="156" y="14"/>
                  </a:lnTo>
                  <a:lnTo>
                    <a:pt x="162" y="16"/>
                  </a:lnTo>
                  <a:lnTo>
                    <a:pt x="168" y="18"/>
                  </a:lnTo>
                  <a:lnTo>
                    <a:pt x="173" y="19"/>
                  </a:lnTo>
                  <a:lnTo>
                    <a:pt x="181" y="21"/>
                  </a:lnTo>
                  <a:lnTo>
                    <a:pt x="187" y="23"/>
                  </a:lnTo>
                  <a:lnTo>
                    <a:pt x="190" y="27"/>
                  </a:lnTo>
                  <a:lnTo>
                    <a:pt x="196" y="29"/>
                  </a:lnTo>
                  <a:lnTo>
                    <a:pt x="204" y="33"/>
                  </a:lnTo>
                  <a:lnTo>
                    <a:pt x="209" y="35"/>
                  </a:lnTo>
                  <a:lnTo>
                    <a:pt x="215" y="38"/>
                  </a:lnTo>
                  <a:lnTo>
                    <a:pt x="219" y="42"/>
                  </a:lnTo>
                  <a:lnTo>
                    <a:pt x="225" y="46"/>
                  </a:lnTo>
                  <a:lnTo>
                    <a:pt x="228" y="50"/>
                  </a:lnTo>
                  <a:lnTo>
                    <a:pt x="234" y="54"/>
                  </a:lnTo>
                  <a:lnTo>
                    <a:pt x="238" y="57"/>
                  </a:lnTo>
                  <a:lnTo>
                    <a:pt x="242" y="63"/>
                  </a:lnTo>
                  <a:lnTo>
                    <a:pt x="246" y="67"/>
                  </a:lnTo>
                  <a:lnTo>
                    <a:pt x="249" y="71"/>
                  </a:lnTo>
                  <a:lnTo>
                    <a:pt x="253" y="76"/>
                  </a:lnTo>
                  <a:lnTo>
                    <a:pt x="255" y="82"/>
                  </a:lnTo>
                  <a:lnTo>
                    <a:pt x="259" y="86"/>
                  </a:lnTo>
                  <a:lnTo>
                    <a:pt x="261" y="92"/>
                  </a:lnTo>
                  <a:lnTo>
                    <a:pt x="263" y="97"/>
                  </a:lnTo>
                  <a:lnTo>
                    <a:pt x="266" y="103"/>
                  </a:lnTo>
                  <a:lnTo>
                    <a:pt x="268" y="109"/>
                  </a:lnTo>
                  <a:lnTo>
                    <a:pt x="270" y="114"/>
                  </a:lnTo>
                  <a:lnTo>
                    <a:pt x="272" y="120"/>
                  </a:lnTo>
                  <a:lnTo>
                    <a:pt x="274" y="126"/>
                  </a:lnTo>
                  <a:lnTo>
                    <a:pt x="276" y="132"/>
                  </a:lnTo>
                  <a:lnTo>
                    <a:pt x="276" y="137"/>
                  </a:lnTo>
                  <a:lnTo>
                    <a:pt x="278" y="141"/>
                  </a:lnTo>
                  <a:lnTo>
                    <a:pt x="278" y="149"/>
                  </a:lnTo>
                  <a:lnTo>
                    <a:pt x="280" y="153"/>
                  </a:lnTo>
                  <a:lnTo>
                    <a:pt x="280" y="158"/>
                  </a:lnTo>
                  <a:lnTo>
                    <a:pt x="282" y="164"/>
                  </a:lnTo>
                  <a:lnTo>
                    <a:pt x="282" y="170"/>
                  </a:lnTo>
                  <a:lnTo>
                    <a:pt x="282" y="175"/>
                  </a:lnTo>
                  <a:lnTo>
                    <a:pt x="282" y="181"/>
                  </a:lnTo>
                  <a:lnTo>
                    <a:pt x="282" y="185"/>
                  </a:lnTo>
                  <a:lnTo>
                    <a:pt x="282" y="191"/>
                  </a:lnTo>
                  <a:lnTo>
                    <a:pt x="282" y="196"/>
                  </a:lnTo>
                  <a:lnTo>
                    <a:pt x="282" y="200"/>
                  </a:lnTo>
                  <a:lnTo>
                    <a:pt x="282" y="206"/>
                  </a:lnTo>
                  <a:lnTo>
                    <a:pt x="282" y="211"/>
                  </a:lnTo>
                  <a:lnTo>
                    <a:pt x="280" y="219"/>
                  </a:lnTo>
                  <a:lnTo>
                    <a:pt x="278" y="227"/>
                  </a:lnTo>
                  <a:lnTo>
                    <a:pt x="276" y="232"/>
                  </a:lnTo>
                  <a:lnTo>
                    <a:pt x="274" y="240"/>
                  </a:lnTo>
                  <a:lnTo>
                    <a:pt x="272" y="244"/>
                  </a:lnTo>
                  <a:lnTo>
                    <a:pt x="268" y="249"/>
                  </a:lnTo>
                  <a:lnTo>
                    <a:pt x="265" y="255"/>
                  </a:lnTo>
                  <a:lnTo>
                    <a:pt x="263" y="261"/>
                  </a:lnTo>
                  <a:lnTo>
                    <a:pt x="257" y="267"/>
                  </a:lnTo>
                  <a:lnTo>
                    <a:pt x="253" y="270"/>
                  </a:lnTo>
                  <a:lnTo>
                    <a:pt x="247" y="274"/>
                  </a:lnTo>
                  <a:lnTo>
                    <a:pt x="242" y="280"/>
                  </a:lnTo>
                  <a:lnTo>
                    <a:pt x="236" y="284"/>
                  </a:lnTo>
                  <a:lnTo>
                    <a:pt x="230" y="289"/>
                  </a:lnTo>
                  <a:lnTo>
                    <a:pt x="223" y="293"/>
                  </a:lnTo>
                  <a:lnTo>
                    <a:pt x="215" y="299"/>
                  </a:lnTo>
                  <a:lnTo>
                    <a:pt x="211" y="301"/>
                  </a:lnTo>
                  <a:lnTo>
                    <a:pt x="206" y="305"/>
                  </a:lnTo>
                  <a:lnTo>
                    <a:pt x="202" y="306"/>
                  </a:lnTo>
                  <a:lnTo>
                    <a:pt x="196" y="308"/>
                  </a:lnTo>
                  <a:lnTo>
                    <a:pt x="190" y="310"/>
                  </a:lnTo>
                  <a:lnTo>
                    <a:pt x="185" y="312"/>
                  </a:lnTo>
                  <a:lnTo>
                    <a:pt x="179" y="314"/>
                  </a:lnTo>
                  <a:lnTo>
                    <a:pt x="173" y="318"/>
                  </a:lnTo>
                  <a:lnTo>
                    <a:pt x="168" y="318"/>
                  </a:lnTo>
                  <a:lnTo>
                    <a:pt x="162" y="322"/>
                  </a:lnTo>
                  <a:lnTo>
                    <a:pt x="156" y="324"/>
                  </a:lnTo>
                  <a:lnTo>
                    <a:pt x="150" y="325"/>
                  </a:lnTo>
                  <a:lnTo>
                    <a:pt x="143" y="325"/>
                  </a:lnTo>
                  <a:lnTo>
                    <a:pt x="137" y="327"/>
                  </a:lnTo>
                  <a:lnTo>
                    <a:pt x="130" y="329"/>
                  </a:lnTo>
                  <a:lnTo>
                    <a:pt x="124" y="331"/>
                  </a:lnTo>
                  <a:lnTo>
                    <a:pt x="116" y="331"/>
                  </a:lnTo>
                  <a:lnTo>
                    <a:pt x="111" y="333"/>
                  </a:lnTo>
                  <a:lnTo>
                    <a:pt x="105" y="333"/>
                  </a:lnTo>
                  <a:lnTo>
                    <a:pt x="99" y="333"/>
                  </a:lnTo>
                  <a:lnTo>
                    <a:pt x="92" y="333"/>
                  </a:lnTo>
                  <a:lnTo>
                    <a:pt x="86" y="333"/>
                  </a:lnTo>
                  <a:lnTo>
                    <a:pt x="80" y="333"/>
                  </a:lnTo>
                  <a:lnTo>
                    <a:pt x="74" y="335"/>
                  </a:lnTo>
                  <a:lnTo>
                    <a:pt x="69" y="333"/>
                  </a:lnTo>
                  <a:lnTo>
                    <a:pt x="63" y="331"/>
                  </a:lnTo>
                  <a:lnTo>
                    <a:pt x="57" y="331"/>
                  </a:lnTo>
                  <a:lnTo>
                    <a:pt x="54" y="329"/>
                  </a:lnTo>
                  <a:lnTo>
                    <a:pt x="48" y="327"/>
                  </a:lnTo>
                  <a:lnTo>
                    <a:pt x="44" y="325"/>
                  </a:lnTo>
                  <a:lnTo>
                    <a:pt x="40" y="324"/>
                  </a:lnTo>
                  <a:lnTo>
                    <a:pt x="36" y="324"/>
                  </a:lnTo>
                  <a:lnTo>
                    <a:pt x="33" y="320"/>
                  </a:lnTo>
                  <a:lnTo>
                    <a:pt x="29" y="316"/>
                  </a:lnTo>
                  <a:lnTo>
                    <a:pt x="25" y="314"/>
                  </a:lnTo>
                  <a:lnTo>
                    <a:pt x="21" y="312"/>
                  </a:lnTo>
                  <a:lnTo>
                    <a:pt x="17" y="306"/>
                  </a:lnTo>
                  <a:lnTo>
                    <a:pt x="15" y="303"/>
                  </a:lnTo>
                  <a:lnTo>
                    <a:pt x="14" y="299"/>
                  </a:lnTo>
                  <a:lnTo>
                    <a:pt x="12" y="295"/>
                  </a:lnTo>
                  <a:lnTo>
                    <a:pt x="10" y="291"/>
                  </a:lnTo>
                  <a:lnTo>
                    <a:pt x="8" y="286"/>
                  </a:lnTo>
                  <a:lnTo>
                    <a:pt x="6" y="280"/>
                  </a:lnTo>
                  <a:lnTo>
                    <a:pt x="4" y="276"/>
                  </a:lnTo>
                  <a:lnTo>
                    <a:pt x="2" y="270"/>
                  </a:lnTo>
                  <a:lnTo>
                    <a:pt x="2" y="265"/>
                  </a:lnTo>
                  <a:lnTo>
                    <a:pt x="2" y="261"/>
                  </a:lnTo>
                  <a:lnTo>
                    <a:pt x="2" y="255"/>
                  </a:lnTo>
                  <a:lnTo>
                    <a:pt x="0" y="249"/>
                  </a:lnTo>
                  <a:lnTo>
                    <a:pt x="0" y="244"/>
                  </a:lnTo>
                  <a:lnTo>
                    <a:pt x="0" y="240"/>
                  </a:lnTo>
                  <a:lnTo>
                    <a:pt x="0" y="234"/>
                  </a:lnTo>
                  <a:lnTo>
                    <a:pt x="0" y="229"/>
                  </a:lnTo>
                  <a:lnTo>
                    <a:pt x="0" y="225"/>
                  </a:lnTo>
                  <a:lnTo>
                    <a:pt x="0" y="219"/>
                  </a:lnTo>
                  <a:lnTo>
                    <a:pt x="2" y="213"/>
                  </a:lnTo>
                  <a:lnTo>
                    <a:pt x="2" y="208"/>
                  </a:lnTo>
                  <a:lnTo>
                    <a:pt x="2" y="204"/>
                  </a:lnTo>
                  <a:lnTo>
                    <a:pt x="2" y="198"/>
                  </a:lnTo>
                  <a:lnTo>
                    <a:pt x="4" y="194"/>
                  </a:lnTo>
                  <a:lnTo>
                    <a:pt x="4" y="191"/>
                  </a:lnTo>
                  <a:lnTo>
                    <a:pt x="6" y="185"/>
                  </a:lnTo>
                  <a:lnTo>
                    <a:pt x="8" y="181"/>
                  </a:lnTo>
                  <a:lnTo>
                    <a:pt x="10" y="179"/>
                  </a:lnTo>
                  <a:lnTo>
                    <a:pt x="12" y="172"/>
                  </a:lnTo>
                  <a:lnTo>
                    <a:pt x="14" y="166"/>
                  </a:lnTo>
                  <a:lnTo>
                    <a:pt x="17" y="160"/>
                  </a:lnTo>
                  <a:lnTo>
                    <a:pt x="23" y="158"/>
                  </a:lnTo>
                  <a:lnTo>
                    <a:pt x="27" y="154"/>
                  </a:lnTo>
                  <a:lnTo>
                    <a:pt x="33" y="153"/>
                  </a:lnTo>
                  <a:lnTo>
                    <a:pt x="38" y="149"/>
                  </a:lnTo>
                  <a:lnTo>
                    <a:pt x="44" y="149"/>
                  </a:lnTo>
                  <a:lnTo>
                    <a:pt x="50" y="149"/>
                  </a:lnTo>
                  <a:lnTo>
                    <a:pt x="55" y="149"/>
                  </a:lnTo>
                  <a:lnTo>
                    <a:pt x="61" y="149"/>
                  </a:lnTo>
                  <a:lnTo>
                    <a:pt x="67" y="151"/>
                  </a:lnTo>
                  <a:lnTo>
                    <a:pt x="73" y="151"/>
                  </a:lnTo>
                  <a:lnTo>
                    <a:pt x="78" y="153"/>
                  </a:lnTo>
                  <a:lnTo>
                    <a:pt x="86" y="153"/>
                  </a:lnTo>
                  <a:lnTo>
                    <a:pt x="92" y="154"/>
                  </a:lnTo>
                  <a:lnTo>
                    <a:pt x="95" y="154"/>
                  </a:lnTo>
                  <a:lnTo>
                    <a:pt x="101" y="154"/>
                  </a:lnTo>
                  <a:lnTo>
                    <a:pt x="105" y="154"/>
                  </a:lnTo>
                  <a:lnTo>
                    <a:pt x="109" y="156"/>
                  </a:lnTo>
                  <a:lnTo>
                    <a:pt x="112" y="154"/>
                  </a:lnTo>
                  <a:lnTo>
                    <a:pt x="116" y="154"/>
                  </a:lnTo>
                  <a:lnTo>
                    <a:pt x="120" y="154"/>
                  </a:lnTo>
                  <a:lnTo>
                    <a:pt x="124" y="154"/>
                  </a:lnTo>
                  <a:lnTo>
                    <a:pt x="130" y="151"/>
                  </a:lnTo>
                  <a:lnTo>
                    <a:pt x="137" y="149"/>
                  </a:lnTo>
                  <a:lnTo>
                    <a:pt x="145" y="145"/>
                  </a:lnTo>
                  <a:lnTo>
                    <a:pt x="150" y="139"/>
                  </a:lnTo>
                  <a:lnTo>
                    <a:pt x="158" y="133"/>
                  </a:lnTo>
                  <a:lnTo>
                    <a:pt x="166" y="128"/>
                  </a:lnTo>
                  <a:lnTo>
                    <a:pt x="168" y="124"/>
                  </a:lnTo>
                  <a:lnTo>
                    <a:pt x="171" y="120"/>
                  </a:lnTo>
                  <a:lnTo>
                    <a:pt x="175" y="116"/>
                  </a:lnTo>
                  <a:lnTo>
                    <a:pt x="177" y="113"/>
                  </a:lnTo>
                  <a:lnTo>
                    <a:pt x="179" y="107"/>
                  </a:lnTo>
                  <a:lnTo>
                    <a:pt x="181" y="101"/>
                  </a:lnTo>
                  <a:lnTo>
                    <a:pt x="181" y="95"/>
                  </a:lnTo>
                  <a:lnTo>
                    <a:pt x="181" y="92"/>
                  </a:lnTo>
                  <a:lnTo>
                    <a:pt x="179" y="86"/>
                  </a:lnTo>
                  <a:lnTo>
                    <a:pt x="177" y="80"/>
                  </a:lnTo>
                  <a:lnTo>
                    <a:pt x="175" y="75"/>
                  </a:lnTo>
                  <a:lnTo>
                    <a:pt x="171" y="69"/>
                  </a:lnTo>
                  <a:lnTo>
                    <a:pt x="166" y="63"/>
                  </a:lnTo>
                  <a:lnTo>
                    <a:pt x="160" y="57"/>
                  </a:lnTo>
                  <a:lnTo>
                    <a:pt x="154" y="52"/>
                  </a:lnTo>
                  <a:lnTo>
                    <a:pt x="149" y="46"/>
                  </a:lnTo>
                  <a:lnTo>
                    <a:pt x="143" y="42"/>
                  </a:lnTo>
                  <a:lnTo>
                    <a:pt x="141" y="40"/>
                  </a:lnTo>
                  <a:lnTo>
                    <a:pt x="135" y="37"/>
                  </a:lnTo>
                  <a:lnTo>
                    <a:pt x="133" y="35"/>
                  </a:lnTo>
                  <a:lnTo>
                    <a:pt x="124" y="29"/>
                  </a:lnTo>
                  <a:lnTo>
                    <a:pt x="118" y="23"/>
                  </a:lnTo>
                  <a:lnTo>
                    <a:pt x="114" y="21"/>
                  </a:lnTo>
                  <a:lnTo>
                    <a:pt x="109" y="19"/>
                  </a:lnTo>
                  <a:lnTo>
                    <a:pt x="107" y="16"/>
                  </a:lnTo>
                  <a:lnTo>
                    <a:pt x="103" y="14"/>
                  </a:lnTo>
                  <a:lnTo>
                    <a:pt x="97" y="10"/>
                  </a:lnTo>
                  <a:lnTo>
                    <a:pt x="92" y="8"/>
                  </a:lnTo>
                  <a:lnTo>
                    <a:pt x="86" y="4"/>
                  </a:lnTo>
                  <a:lnTo>
                    <a:pt x="82" y="2"/>
                  </a:lnTo>
                  <a:lnTo>
                    <a:pt x="80" y="0"/>
                  </a:lnTo>
                  <a:lnTo>
                    <a:pt x="80" y="0"/>
                  </a:lnTo>
                  <a:close/>
                </a:path>
              </a:pathLst>
            </a:custGeom>
            <a:solidFill>
              <a:schemeClr val="hlink"/>
            </a:solidFill>
            <a:ln w="9525">
              <a:solidFill>
                <a:schemeClr val="tx1"/>
              </a:solidFill>
              <a:round/>
              <a:headEnd/>
              <a:tailEnd/>
            </a:ln>
          </p:spPr>
          <p:txBody>
            <a:bodyPr>
              <a:prstTxWarp prst="textNoShape">
                <a:avLst/>
              </a:prstTxWarp>
            </a:bodyPr>
            <a:lstStyle/>
            <a:p>
              <a:endParaRPr lang="en-US"/>
            </a:p>
          </p:txBody>
        </p:sp>
        <p:sp>
          <p:nvSpPr>
            <p:cNvPr id="19667" name="Freeform 211"/>
            <p:cNvSpPr>
              <a:spLocks/>
            </p:cNvSpPr>
            <p:nvPr/>
          </p:nvSpPr>
          <p:spPr bwMode="auto">
            <a:xfrm>
              <a:off x="4793" y="2525"/>
              <a:ext cx="275" cy="475"/>
            </a:xfrm>
            <a:custGeom>
              <a:avLst/>
              <a:gdLst/>
              <a:ahLst/>
              <a:cxnLst>
                <a:cxn ang="0">
                  <a:pos x="576" y="29"/>
                </a:cxn>
                <a:cxn ang="0">
                  <a:pos x="603" y="67"/>
                </a:cxn>
                <a:cxn ang="0">
                  <a:pos x="633" y="120"/>
                </a:cxn>
                <a:cxn ang="0">
                  <a:pos x="666" y="181"/>
                </a:cxn>
                <a:cxn ang="0">
                  <a:pos x="696" y="253"/>
                </a:cxn>
                <a:cxn ang="0">
                  <a:pos x="726" y="329"/>
                </a:cxn>
                <a:cxn ang="0">
                  <a:pos x="749" y="409"/>
                </a:cxn>
                <a:cxn ang="0">
                  <a:pos x="766" y="489"/>
                </a:cxn>
                <a:cxn ang="0">
                  <a:pos x="778" y="567"/>
                </a:cxn>
                <a:cxn ang="0">
                  <a:pos x="782" y="645"/>
                </a:cxn>
                <a:cxn ang="0">
                  <a:pos x="778" y="719"/>
                </a:cxn>
                <a:cxn ang="0">
                  <a:pos x="766" y="791"/>
                </a:cxn>
                <a:cxn ang="0">
                  <a:pos x="749" y="861"/>
                </a:cxn>
                <a:cxn ang="0">
                  <a:pos x="723" y="926"/>
                </a:cxn>
                <a:cxn ang="0">
                  <a:pos x="698" y="989"/>
                </a:cxn>
                <a:cxn ang="0">
                  <a:pos x="671" y="1044"/>
                </a:cxn>
                <a:cxn ang="0">
                  <a:pos x="641" y="1095"/>
                </a:cxn>
                <a:cxn ang="0">
                  <a:pos x="607" y="1139"/>
                </a:cxn>
                <a:cxn ang="0">
                  <a:pos x="567" y="1182"/>
                </a:cxn>
                <a:cxn ang="0">
                  <a:pos x="521" y="1220"/>
                </a:cxn>
                <a:cxn ang="0">
                  <a:pos x="468" y="1258"/>
                </a:cxn>
                <a:cxn ang="0">
                  <a:pos x="407" y="1291"/>
                </a:cxn>
                <a:cxn ang="0">
                  <a:pos x="342" y="1317"/>
                </a:cxn>
                <a:cxn ang="0">
                  <a:pos x="276" y="1338"/>
                </a:cxn>
                <a:cxn ang="0">
                  <a:pos x="209" y="1352"/>
                </a:cxn>
                <a:cxn ang="0">
                  <a:pos x="150" y="1355"/>
                </a:cxn>
                <a:cxn ang="0">
                  <a:pos x="97" y="1346"/>
                </a:cxn>
                <a:cxn ang="0">
                  <a:pos x="55" y="1325"/>
                </a:cxn>
                <a:cxn ang="0">
                  <a:pos x="23" y="1291"/>
                </a:cxn>
                <a:cxn ang="0">
                  <a:pos x="6" y="1247"/>
                </a:cxn>
                <a:cxn ang="0">
                  <a:pos x="0" y="1196"/>
                </a:cxn>
                <a:cxn ang="0">
                  <a:pos x="4" y="1141"/>
                </a:cxn>
                <a:cxn ang="0">
                  <a:pos x="23" y="1087"/>
                </a:cxn>
                <a:cxn ang="0">
                  <a:pos x="51" y="1034"/>
                </a:cxn>
                <a:cxn ang="0">
                  <a:pos x="91" y="989"/>
                </a:cxn>
                <a:cxn ang="0">
                  <a:pos x="141" y="949"/>
                </a:cxn>
                <a:cxn ang="0">
                  <a:pos x="198" y="916"/>
                </a:cxn>
                <a:cxn ang="0">
                  <a:pos x="261" y="886"/>
                </a:cxn>
                <a:cxn ang="0">
                  <a:pos x="323" y="856"/>
                </a:cxn>
                <a:cxn ang="0">
                  <a:pos x="384" y="823"/>
                </a:cxn>
                <a:cxn ang="0">
                  <a:pos x="439" y="787"/>
                </a:cxn>
                <a:cxn ang="0">
                  <a:pos x="489" y="743"/>
                </a:cxn>
                <a:cxn ang="0">
                  <a:pos x="525" y="694"/>
                </a:cxn>
                <a:cxn ang="0">
                  <a:pos x="550" y="639"/>
                </a:cxn>
                <a:cxn ang="0">
                  <a:pos x="563" y="584"/>
                </a:cxn>
                <a:cxn ang="0">
                  <a:pos x="569" y="523"/>
                </a:cxn>
                <a:cxn ang="0">
                  <a:pos x="565" y="464"/>
                </a:cxn>
                <a:cxn ang="0">
                  <a:pos x="555" y="407"/>
                </a:cxn>
                <a:cxn ang="0">
                  <a:pos x="540" y="352"/>
                </a:cxn>
                <a:cxn ang="0">
                  <a:pos x="523" y="297"/>
                </a:cxn>
                <a:cxn ang="0">
                  <a:pos x="506" y="244"/>
                </a:cxn>
                <a:cxn ang="0">
                  <a:pos x="491" y="196"/>
                </a:cxn>
                <a:cxn ang="0">
                  <a:pos x="477" y="152"/>
                </a:cxn>
                <a:cxn ang="0">
                  <a:pos x="464" y="111"/>
                </a:cxn>
                <a:cxn ang="0">
                  <a:pos x="455" y="57"/>
                </a:cxn>
                <a:cxn ang="0">
                  <a:pos x="475" y="14"/>
                </a:cxn>
                <a:cxn ang="0">
                  <a:pos x="519" y="0"/>
                </a:cxn>
              </a:cxnLst>
              <a:rect l="0" t="0" r="r" b="b"/>
              <a:pathLst>
                <a:path w="782" h="1355">
                  <a:moveTo>
                    <a:pt x="540" y="0"/>
                  </a:moveTo>
                  <a:lnTo>
                    <a:pt x="544" y="0"/>
                  </a:lnTo>
                  <a:lnTo>
                    <a:pt x="546" y="2"/>
                  </a:lnTo>
                  <a:lnTo>
                    <a:pt x="551" y="4"/>
                  </a:lnTo>
                  <a:lnTo>
                    <a:pt x="555" y="8"/>
                  </a:lnTo>
                  <a:lnTo>
                    <a:pt x="559" y="12"/>
                  </a:lnTo>
                  <a:lnTo>
                    <a:pt x="565" y="16"/>
                  </a:lnTo>
                  <a:lnTo>
                    <a:pt x="571" y="21"/>
                  </a:lnTo>
                  <a:lnTo>
                    <a:pt x="576" y="29"/>
                  </a:lnTo>
                  <a:lnTo>
                    <a:pt x="578" y="31"/>
                  </a:lnTo>
                  <a:lnTo>
                    <a:pt x="582" y="36"/>
                  </a:lnTo>
                  <a:lnTo>
                    <a:pt x="584" y="40"/>
                  </a:lnTo>
                  <a:lnTo>
                    <a:pt x="588" y="44"/>
                  </a:lnTo>
                  <a:lnTo>
                    <a:pt x="590" y="48"/>
                  </a:lnTo>
                  <a:lnTo>
                    <a:pt x="593" y="52"/>
                  </a:lnTo>
                  <a:lnTo>
                    <a:pt x="597" y="57"/>
                  </a:lnTo>
                  <a:lnTo>
                    <a:pt x="601" y="63"/>
                  </a:lnTo>
                  <a:lnTo>
                    <a:pt x="603" y="67"/>
                  </a:lnTo>
                  <a:lnTo>
                    <a:pt x="607" y="73"/>
                  </a:lnTo>
                  <a:lnTo>
                    <a:pt x="610" y="78"/>
                  </a:lnTo>
                  <a:lnTo>
                    <a:pt x="612" y="84"/>
                  </a:lnTo>
                  <a:lnTo>
                    <a:pt x="616" y="90"/>
                  </a:lnTo>
                  <a:lnTo>
                    <a:pt x="620" y="95"/>
                  </a:lnTo>
                  <a:lnTo>
                    <a:pt x="624" y="101"/>
                  </a:lnTo>
                  <a:lnTo>
                    <a:pt x="628" y="109"/>
                  </a:lnTo>
                  <a:lnTo>
                    <a:pt x="631" y="114"/>
                  </a:lnTo>
                  <a:lnTo>
                    <a:pt x="633" y="120"/>
                  </a:lnTo>
                  <a:lnTo>
                    <a:pt x="637" y="126"/>
                  </a:lnTo>
                  <a:lnTo>
                    <a:pt x="641" y="133"/>
                  </a:lnTo>
                  <a:lnTo>
                    <a:pt x="645" y="139"/>
                  </a:lnTo>
                  <a:lnTo>
                    <a:pt x="648" y="147"/>
                  </a:lnTo>
                  <a:lnTo>
                    <a:pt x="652" y="152"/>
                  </a:lnTo>
                  <a:lnTo>
                    <a:pt x="656" y="160"/>
                  </a:lnTo>
                  <a:lnTo>
                    <a:pt x="658" y="168"/>
                  </a:lnTo>
                  <a:lnTo>
                    <a:pt x="662" y="175"/>
                  </a:lnTo>
                  <a:lnTo>
                    <a:pt x="666" y="181"/>
                  </a:lnTo>
                  <a:lnTo>
                    <a:pt x="669" y="190"/>
                  </a:lnTo>
                  <a:lnTo>
                    <a:pt x="671" y="196"/>
                  </a:lnTo>
                  <a:lnTo>
                    <a:pt x="675" y="204"/>
                  </a:lnTo>
                  <a:lnTo>
                    <a:pt x="679" y="213"/>
                  </a:lnTo>
                  <a:lnTo>
                    <a:pt x="683" y="221"/>
                  </a:lnTo>
                  <a:lnTo>
                    <a:pt x="686" y="228"/>
                  </a:lnTo>
                  <a:lnTo>
                    <a:pt x="690" y="236"/>
                  </a:lnTo>
                  <a:lnTo>
                    <a:pt x="692" y="246"/>
                  </a:lnTo>
                  <a:lnTo>
                    <a:pt x="696" y="253"/>
                  </a:lnTo>
                  <a:lnTo>
                    <a:pt x="700" y="263"/>
                  </a:lnTo>
                  <a:lnTo>
                    <a:pt x="704" y="270"/>
                  </a:lnTo>
                  <a:lnTo>
                    <a:pt x="705" y="278"/>
                  </a:lnTo>
                  <a:lnTo>
                    <a:pt x="709" y="287"/>
                  </a:lnTo>
                  <a:lnTo>
                    <a:pt x="713" y="295"/>
                  </a:lnTo>
                  <a:lnTo>
                    <a:pt x="717" y="303"/>
                  </a:lnTo>
                  <a:lnTo>
                    <a:pt x="719" y="312"/>
                  </a:lnTo>
                  <a:lnTo>
                    <a:pt x="723" y="322"/>
                  </a:lnTo>
                  <a:lnTo>
                    <a:pt x="726" y="329"/>
                  </a:lnTo>
                  <a:lnTo>
                    <a:pt x="728" y="339"/>
                  </a:lnTo>
                  <a:lnTo>
                    <a:pt x="732" y="348"/>
                  </a:lnTo>
                  <a:lnTo>
                    <a:pt x="736" y="358"/>
                  </a:lnTo>
                  <a:lnTo>
                    <a:pt x="738" y="365"/>
                  </a:lnTo>
                  <a:lnTo>
                    <a:pt x="740" y="375"/>
                  </a:lnTo>
                  <a:lnTo>
                    <a:pt x="742" y="382"/>
                  </a:lnTo>
                  <a:lnTo>
                    <a:pt x="745" y="392"/>
                  </a:lnTo>
                  <a:lnTo>
                    <a:pt x="747" y="401"/>
                  </a:lnTo>
                  <a:lnTo>
                    <a:pt x="749" y="409"/>
                  </a:lnTo>
                  <a:lnTo>
                    <a:pt x="751" y="418"/>
                  </a:lnTo>
                  <a:lnTo>
                    <a:pt x="753" y="428"/>
                  </a:lnTo>
                  <a:lnTo>
                    <a:pt x="755" y="436"/>
                  </a:lnTo>
                  <a:lnTo>
                    <a:pt x="757" y="445"/>
                  </a:lnTo>
                  <a:lnTo>
                    <a:pt x="759" y="455"/>
                  </a:lnTo>
                  <a:lnTo>
                    <a:pt x="761" y="462"/>
                  </a:lnTo>
                  <a:lnTo>
                    <a:pt x="763" y="472"/>
                  </a:lnTo>
                  <a:lnTo>
                    <a:pt x="764" y="479"/>
                  </a:lnTo>
                  <a:lnTo>
                    <a:pt x="766" y="489"/>
                  </a:lnTo>
                  <a:lnTo>
                    <a:pt x="768" y="498"/>
                  </a:lnTo>
                  <a:lnTo>
                    <a:pt x="768" y="506"/>
                  </a:lnTo>
                  <a:lnTo>
                    <a:pt x="770" y="515"/>
                  </a:lnTo>
                  <a:lnTo>
                    <a:pt x="772" y="523"/>
                  </a:lnTo>
                  <a:lnTo>
                    <a:pt x="774" y="532"/>
                  </a:lnTo>
                  <a:lnTo>
                    <a:pt x="774" y="542"/>
                  </a:lnTo>
                  <a:lnTo>
                    <a:pt x="776" y="550"/>
                  </a:lnTo>
                  <a:lnTo>
                    <a:pt x="776" y="559"/>
                  </a:lnTo>
                  <a:lnTo>
                    <a:pt x="778" y="567"/>
                  </a:lnTo>
                  <a:lnTo>
                    <a:pt x="778" y="576"/>
                  </a:lnTo>
                  <a:lnTo>
                    <a:pt x="778" y="584"/>
                  </a:lnTo>
                  <a:lnTo>
                    <a:pt x="780" y="593"/>
                  </a:lnTo>
                  <a:lnTo>
                    <a:pt x="780" y="601"/>
                  </a:lnTo>
                  <a:lnTo>
                    <a:pt x="780" y="610"/>
                  </a:lnTo>
                  <a:lnTo>
                    <a:pt x="780" y="618"/>
                  </a:lnTo>
                  <a:lnTo>
                    <a:pt x="782" y="627"/>
                  </a:lnTo>
                  <a:lnTo>
                    <a:pt x="782" y="637"/>
                  </a:lnTo>
                  <a:lnTo>
                    <a:pt x="782" y="645"/>
                  </a:lnTo>
                  <a:lnTo>
                    <a:pt x="782" y="652"/>
                  </a:lnTo>
                  <a:lnTo>
                    <a:pt x="782" y="662"/>
                  </a:lnTo>
                  <a:lnTo>
                    <a:pt x="782" y="669"/>
                  </a:lnTo>
                  <a:lnTo>
                    <a:pt x="780" y="679"/>
                  </a:lnTo>
                  <a:lnTo>
                    <a:pt x="780" y="686"/>
                  </a:lnTo>
                  <a:lnTo>
                    <a:pt x="780" y="694"/>
                  </a:lnTo>
                  <a:lnTo>
                    <a:pt x="780" y="704"/>
                  </a:lnTo>
                  <a:lnTo>
                    <a:pt x="778" y="711"/>
                  </a:lnTo>
                  <a:lnTo>
                    <a:pt x="778" y="719"/>
                  </a:lnTo>
                  <a:lnTo>
                    <a:pt x="776" y="726"/>
                  </a:lnTo>
                  <a:lnTo>
                    <a:pt x="776" y="736"/>
                  </a:lnTo>
                  <a:lnTo>
                    <a:pt x="774" y="743"/>
                  </a:lnTo>
                  <a:lnTo>
                    <a:pt x="774" y="751"/>
                  </a:lnTo>
                  <a:lnTo>
                    <a:pt x="772" y="761"/>
                  </a:lnTo>
                  <a:lnTo>
                    <a:pt x="772" y="768"/>
                  </a:lnTo>
                  <a:lnTo>
                    <a:pt x="770" y="776"/>
                  </a:lnTo>
                  <a:lnTo>
                    <a:pt x="768" y="783"/>
                  </a:lnTo>
                  <a:lnTo>
                    <a:pt x="766" y="791"/>
                  </a:lnTo>
                  <a:lnTo>
                    <a:pt x="764" y="799"/>
                  </a:lnTo>
                  <a:lnTo>
                    <a:pt x="763" y="806"/>
                  </a:lnTo>
                  <a:lnTo>
                    <a:pt x="761" y="814"/>
                  </a:lnTo>
                  <a:lnTo>
                    <a:pt x="759" y="821"/>
                  </a:lnTo>
                  <a:lnTo>
                    <a:pt x="757" y="831"/>
                  </a:lnTo>
                  <a:lnTo>
                    <a:pt x="755" y="837"/>
                  </a:lnTo>
                  <a:lnTo>
                    <a:pt x="753" y="846"/>
                  </a:lnTo>
                  <a:lnTo>
                    <a:pt x="751" y="852"/>
                  </a:lnTo>
                  <a:lnTo>
                    <a:pt x="749" y="861"/>
                  </a:lnTo>
                  <a:lnTo>
                    <a:pt x="745" y="867"/>
                  </a:lnTo>
                  <a:lnTo>
                    <a:pt x="744" y="876"/>
                  </a:lnTo>
                  <a:lnTo>
                    <a:pt x="740" y="882"/>
                  </a:lnTo>
                  <a:lnTo>
                    <a:pt x="738" y="892"/>
                  </a:lnTo>
                  <a:lnTo>
                    <a:pt x="734" y="897"/>
                  </a:lnTo>
                  <a:lnTo>
                    <a:pt x="732" y="905"/>
                  </a:lnTo>
                  <a:lnTo>
                    <a:pt x="728" y="913"/>
                  </a:lnTo>
                  <a:lnTo>
                    <a:pt x="726" y="920"/>
                  </a:lnTo>
                  <a:lnTo>
                    <a:pt x="723" y="926"/>
                  </a:lnTo>
                  <a:lnTo>
                    <a:pt x="721" y="933"/>
                  </a:lnTo>
                  <a:lnTo>
                    <a:pt x="717" y="941"/>
                  </a:lnTo>
                  <a:lnTo>
                    <a:pt x="715" y="949"/>
                  </a:lnTo>
                  <a:lnTo>
                    <a:pt x="711" y="954"/>
                  </a:lnTo>
                  <a:lnTo>
                    <a:pt x="709" y="962"/>
                  </a:lnTo>
                  <a:lnTo>
                    <a:pt x="705" y="968"/>
                  </a:lnTo>
                  <a:lnTo>
                    <a:pt x="704" y="975"/>
                  </a:lnTo>
                  <a:lnTo>
                    <a:pt x="700" y="981"/>
                  </a:lnTo>
                  <a:lnTo>
                    <a:pt x="698" y="989"/>
                  </a:lnTo>
                  <a:lnTo>
                    <a:pt x="694" y="994"/>
                  </a:lnTo>
                  <a:lnTo>
                    <a:pt x="692" y="1002"/>
                  </a:lnTo>
                  <a:lnTo>
                    <a:pt x="690" y="1006"/>
                  </a:lnTo>
                  <a:lnTo>
                    <a:pt x="686" y="1013"/>
                  </a:lnTo>
                  <a:lnTo>
                    <a:pt x="683" y="1019"/>
                  </a:lnTo>
                  <a:lnTo>
                    <a:pt x="681" y="1025"/>
                  </a:lnTo>
                  <a:lnTo>
                    <a:pt x="677" y="1030"/>
                  </a:lnTo>
                  <a:lnTo>
                    <a:pt x="675" y="1036"/>
                  </a:lnTo>
                  <a:lnTo>
                    <a:pt x="671" y="1044"/>
                  </a:lnTo>
                  <a:lnTo>
                    <a:pt x="667" y="1049"/>
                  </a:lnTo>
                  <a:lnTo>
                    <a:pt x="664" y="1055"/>
                  </a:lnTo>
                  <a:lnTo>
                    <a:pt x="662" y="1061"/>
                  </a:lnTo>
                  <a:lnTo>
                    <a:pt x="658" y="1066"/>
                  </a:lnTo>
                  <a:lnTo>
                    <a:pt x="654" y="1072"/>
                  </a:lnTo>
                  <a:lnTo>
                    <a:pt x="652" y="1078"/>
                  </a:lnTo>
                  <a:lnTo>
                    <a:pt x="648" y="1084"/>
                  </a:lnTo>
                  <a:lnTo>
                    <a:pt x="645" y="1087"/>
                  </a:lnTo>
                  <a:lnTo>
                    <a:pt x="641" y="1095"/>
                  </a:lnTo>
                  <a:lnTo>
                    <a:pt x="637" y="1099"/>
                  </a:lnTo>
                  <a:lnTo>
                    <a:pt x="633" y="1104"/>
                  </a:lnTo>
                  <a:lnTo>
                    <a:pt x="629" y="1108"/>
                  </a:lnTo>
                  <a:lnTo>
                    <a:pt x="626" y="1114"/>
                  </a:lnTo>
                  <a:lnTo>
                    <a:pt x="622" y="1120"/>
                  </a:lnTo>
                  <a:lnTo>
                    <a:pt x="618" y="1125"/>
                  </a:lnTo>
                  <a:lnTo>
                    <a:pt x="614" y="1129"/>
                  </a:lnTo>
                  <a:lnTo>
                    <a:pt x="610" y="1135"/>
                  </a:lnTo>
                  <a:lnTo>
                    <a:pt x="607" y="1139"/>
                  </a:lnTo>
                  <a:lnTo>
                    <a:pt x="603" y="1144"/>
                  </a:lnTo>
                  <a:lnTo>
                    <a:pt x="599" y="1148"/>
                  </a:lnTo>
                  <a:lnTo>
                    <a:pt x="595" y="1154"/>
                  </a:lnTo>
                  <a:lnTo>
                    <a:pt x="590" y="1160"/>
                  </a:lnTo>
                  <a:lnTo>
                    <a:pt x="586" y="1163"/>
                  </a:lnTo>
                  <a:lnTo>
                    <a:pt x="582" y="1169"/>
                  </a:lnTo>
                  <a:lnTo>
                    <a:pt x="578" y="1173"/>
                  </a:lnTo>
                  <a:lnTo>
                    <a:pt x="572" y="1179"/>
                  </a:lnTo>
                  <a:lnTo>
                    <a:pt x="567" y="1182"/>
                  </a:lnTo>
                  <a:lnTo>
                    <a:pt x="561" y="1186"/>
                  </a:lnTo>
                  <a:lnTo>
                    <a:pt x="557" y="1192"/>
                  </a:lnTo>
                  <a:lnTo>
                    <a:pt x="551" y="1196"/>
                  </a:lnTo>
                  <a:lnTo>
                    <a:pt x="548" y="1200"/>
                  </a:lnTo>
                  <a:lnTo>
                    <a:pt x="542" y="1203"/>
                  </a:lnTo>
                  <a:lnTo>
                    <a:pt x="538" y="1209"/>
                  </a:lnTo>
                  <a:lnTo>
                    <a:pt x="532" y="1213"/>
                  </a:lnTo>
                  <a:lnTo>
                    <a:pt x="527" y="1217"/>
                  </a:lnTo>
                  <a:lnTo>
                    <a:pt x="521" y="1220"/>
                  </a:lnTo>
                  <a:lnTo>
                    <a:pt x="515" y="1226"/>
                  </a:lnTo>
                  <a:lnTo>
                    <a:pt x="510" y="1230"/>
                  </a:lnTo>
                  <a:lnTo>
                    <a:pt x="504" y="1234"/>
                  </a:lnTo>
                  <a:lnTo>
                    <a:pt x="498" y="1238"/>
                  </a:lnTo>
                  <a:lnTo>
                    <a:pt x="493" y="1243"/>
                  </a:lnTo>
                  <a:lnTo>
                    <a:pt x="487" y="1247"/>
                  </a:lnTo>
                  <a:lnTo>
                    <a:pt x="481" y="1251"/>
                  </a:lnTo>
                  <a:lnTo>
                    <a:pt x="475" y="1255"/>
                  </a:lnTo>
                  <a:lnTo>
                    <a:pt x="468" y="1258"/>
                  </a:lnTo>
                  <a:lnTo>
                    <a:pt x="462" y="1262"/>
                  </a:lnTo>
                  <a:lnTo>
                    <a:pt x="455" y="1266"/>
                  </a:lnTo>
                  <a:lnTo>
                    <a:pt x="449" y="1270"/>
                  </a:lnTo>
                  <a:lnTo>
                    <a:pt x="441" y="1274"/>
                  </a:lnTo>
                  <a:lnTo>
                    <a:pt x="434" y="1276"/>
                  </a:lnTo>
                  <a:lnTo>
                    <a:pt x="428" y="1279"/>
                  </a:lnTo>
                  <a:lnTo>
                    <a:pt x="420" y="1283"/>
                  </a:lnTo>
                  <a:lnTo>
                    <a:pt x="415" y="1287"/>
                  </a:lnTo>
                  <a:lnTo>
                    <a:pt x="407" y="1291"/>
                  </a:lnTo>
                  <a:lnTo>
                    <a:pt x="399" y="1295"/>
                  </a:lnTo>
                  <a:lnTo>
                    <a:pt x="394" y="1296"/>
                  </a:lnTo>
                  <a:lnTo>
                    <a:pt x="386" y="1300"/>
                  </a:lnTo>
                  <a:lnTo>
                    <a:pt x="378" y="1304"/>
                  </a:lnTo>
                  <a:lnTo>
                    <a:pt x="371" y="1306"/>
                  </a:lnTo>
                  <a:lnTo>
                    <a:pt x="363" y="1310"/>
                  </a:lnTo>
                  <a:lnTo>
                    <a:pt x="356" y="1314"/>
                  </a:lnTo>
                  <a:lnTo>
                    <a:pt x="348" y="1315"/>
                  </a:lnTo>
                  <a:lnTo>
                    <a:pt x="342" y="1317"/>
                  </a:lnTo>
                  <a:lnTo>
                    <a:pt x="335" y="1321"/>
                  </a:lnTo>
                  <a:lnTo>
                    <a:pt x="327" y="1323"/>
                  </a:lnTo>
                  <a:lnTo>
                    <a:pt x="320" y="1325"/>
                  </a:lnTo>
                  <a:lnTo>
                    <a:pt x="312" y="1329"/>
                  </a:lnTo>
                  <a:lnTo>
                    <a:pt x="304" y="1331"/>
                  </a:lnTo>
                  <a:lnTo>
                    <a:pt x="297" y="1333"/>
                  </a:lnTo>
                  <a:lnTo>
                    <a:pt x="289" y="1334"/>
                  </a:lnTo>
                  <a:lnTo>
                    <a:pt x="283" y="1336"/>
                  </a:lnTo>
                  <a:lnTo>
                    <a:pt x="276" y="1338"/>
                  </a:lnTo>
                  <a:lnTo>
                    <a:pt x="268" y="1342"/>
                  </a:lnTo>
                  <a:lnTo>
                    <a:pt x="261" y="1342"/>
                  </a:lnTo>
                  <a:lnTo>
                    <a:pt x="253" y="1344"/>
                  </a:lnTo>
                  <a:lnTo>
                    <a:pt x="245" y="1346"/>
                  </a:lnTo>
                  <a:lnTo>
                    <a:pt x="238" y="1348"/>
                  </a:lnTo>
                  <a:lnTo>
                    <a:pt x="230" y="1348"/>
                  </a:lnTo>
                  <a:lnTo>
                    <a:pt x="224" y="1350"/>
                  </a:lnTo>
                  <a:lnTo>
                    <a:pt x="217" y="1350"/>
                  </a:lnTo>
                  <a:lnTo>
                    <a:pt x="209" y="1352"/>
                  </a:lnTo>
                  <a:lnTo>
                    <a:pt x="202" y="1352"/>
                  </a:lnTo>
                  <a:lnTo>
                    <a:pt x="196" y="1353"/>
                  </a:lnTo>
                  <a:lnTo>
                    <a:pt x="188" y="1353"/>
                  </a:lnTo>
                  <a:lnTo>
                    <a:pt x="183" y="1355"/>
                  </a:lnTo>
                  <a:lnTo>
                    <a:pt x="175" y="1355"/>
                  </a:lnTo>
                  <a:lnTo>
                    <a:pt x="169" y="1355"/>
                  </a:lnTo>
                  <a:lnTo>
                    <a:pt x="164" y="1355"/>
                  </a:lnTo>
                  <a:lnTo>
                    <a:pt x="156" y="1355"/>
                  </a:lnTo>
                  <a:lnTo>
                    <a:pt x="150" y="1355"/>
                  </a:lnTo>
                  <a:lnTo>
                    <a:pt x="143" y="1353"/>
                  </a:lnTo>
                  <a:lnTo>
                    <a:pt x="137" y="1353"/>
                  </a:lnTo>
                  <a:lnTo>
                    <a:pt x="131" y="1353"/>
                  </a:lnTo>
                  <a:lnTo>
                    <a:pt x="126" y="1352"/>
                  </a:lnTo>
                  <a:lnTo>
                    <a:pt x="118" y="1352"/>
                  </a:lnTo>
                  <a:lnTo>
                    <a:pt x="112" y="1350"/>
                  </a:lnTo>
                  <a:lnTo>
                    <a:pt x="108" y="1350"/>
                  </a:lnTo>
                  <a:lnTo>
                    <a:pt x="103" y="1348"/>
                  </a:lnTo>
                  <a:lnTo>
                    <a:pt x="97" y="1346"/>
                  </a:lnTo>
                  <a:lnTo>
                    <a:pt x="91" y="1344"/>
                  </a:lnTo>
                  <a:lnTo>
                    <a:pt x="88" y="1342"/>
                  </a:lnTo>
                  <a:lnTo>
                    <a:pt x="82" y="1340"/>
                  </a:lnTo>
                  <a:lnTo>
                    <a:pt x="76" y="1338"/>
                  </a:lnTo>
                  <a:lnTo>
                    <a:pt x="72" y="1336"/>
                  </a:lnTo>
                  <a:lnTo>
                    <a:pt x="69" y="1334"/>
                  </a:lnTo>
                  <a:lnTo>
                    <a:pt x="65" y="1331"/>
                  </a:lnTo>
                  <a:lnTo>
                    <a:pt x="59" y="1329"/>
                  </a:lnTo>
                  <a:lnTo>
                    <a:pt x="55" y="1325"/>
                  </a:lnTo>
                  <a:lnTo>
                    <a:pt x="51" y="1321"/>
                  </a:lnTo>
                  <a:lnTo>
                    <a:pt x="46" y="1317"/>
                  </a:lnTo>
                  <a:lnTo>
                    <a:pt x="42" y="1314"/>
                  </a:lnTo>
                  <a:lnTo>
                    <a:pt x="38" y="1312"/>
                  </a:lnTo>
                  <a:lnTo>
                    <a:pt x="36" y="1308"/>
                  </a:lnTo>
                  <a:lnTo>
                    <a:pt x="32" y="1304"/>
                  </a:lnTo>
                  <a:lnTo>
                    <a:pt x="29" y="1298"/>
                  </a:lnTo>
                  <a:lnTo>
                    <a:pt x="27" y="1295"/>
                  </a:lnTo>
                  <a:lnTo>
                    <a:pt x="23" y="1291"/>
                  </a:lnTo>
                  <a:lnTo>
                    <a:pt x="21" y="1285"/>
                  </a:lnTo>
                  <a:lnTo>
                    <a:pt x="19" y="1281"/>
                  </a:lnTo>
                  <a:lnTo>
                    <a:pt x="17" y="1277"/>
                  </a:lnTo>
                  <a:lnTo>
                    <a:pt x="15" y="1274"/>
                  </a:lnTo>
                  <a:lnTo>
                    <a:pt x="13" y="1268"/>
                  </a:lnTo>
                  <a:lnTo>
                    <a:pt x="10" y="1262"/>
                  </a:lnTo>
                  <a:lnTo>
                    <a:pt x="8" y="1257"/>
                  </a:lnTo>
                  <a:lnTo>
                    <a:pt x="8" y="1253"/>
                  </a:lnTo>
                  <a:lnTo>
                    <a:pt x="6" y="1247"/>
                  </a:lnTo>
                  <a:lnTo>
                    <a:pt x="4" y="1241"/>
                  </a:lnTo>
                  <a:lnTo>
                    <a:pt x="2" y="1236"/>
                  </a:lnTo>
                  <a:lnTo>
                    <a:pt x="2" y="1230"/>
                  </a:lnTo>
                  <a:lnTo>
                    <a:pt x="0" y="1224"/>
                  </a:lnTo>
                  <a:lnTo>
                    <a:pt x="0" y="1219"/>
                  </a:lnTo>
                  <a:lnTo>
                    <a:pt x="0" y="1213"/>
                  </a:lnTo>
                  <a:lnTo>
                    <a:pt x="0" y="1207"/>
                  </a:lnTo>
                  <a:lnTo>
                    <a:pt x="0" y="1201"/>
                  </a:lnTo>
                  <a:lnTo>
                    <a:pt x="0" y="1196"/>
                  </a:lnTo>
                  <a:lnTo>
                    <a:pt x="0" y="1190"/>
                  </a:lnTo>
                  <a:lnTo>
                    <a:pt x="0" y="1184"/>
                  </a:lnTo>
                  <a:lnTo>
                    <a:pt x="0" y="1179"/>
                  </a:lnTo>
                  <a:lnTo>
                    <a:pt x="0" y="1173"/>
                  </a:lnTo>
                  <a:lnTo>
                    <a:pt x="0" y="1165"/>
                  </a:lnTo>
                  <a:lnTo>
                    <a:pt x="2" y="1160"/>
                  </a:lnTo>
                  <a:lnTo>
                    <a:pt x="2" y="1154"/>
                  </a:lnTo>
                  <a:lnTo>
                    <a:pt x="4" y="1146"/>
                  </a:lnTo>
                  <a:lnTo>
                    <a:pt x="4" y="1141"/>
                  </a:lnTo>
                  <a:lnTo>
                    <a:pt x="6" y="1135"/>
                  </a:lnTo>
                  <a:lnTo>
                    <a:pt x="8" y="1129"/>
                  </a:lnTo>
                  <a:lnTo>
                    <a:pt x="10" y="1123"/>
                  </a:lnTo>
                  <a:lnTo>
                    <a:pt x="12" y="1116"/>
                  </a:lnTo>
                  <a:lnTo>
                    <a:pt x="13" y="1110"/>
                  </a:lnTo>
                  <a:lnTo>
                    <a:pt x="15" y="1104"/>
                  </a:lnTo>
                  <a:lnTo>
                    <a:pt x="17" y="1099"/>
                  </a:lnTo>
                  <a:lnTo>
                    <a:pt x="21" y="1093"/>
                  </a:lnTo>
                  <a:lnTo>
                    <a:pt x="23" y="1087"/>
                  </a:lnTo>
                  <a:lnTo>
                    <a:pt x="25" y="1080"/>
                  </a:lnTo>
                  <a:lnTo>
                    <a:pt x="29" y="1074"/>
                  </a:lnTo>
                  <a:lnTo>
                    <a:pt x="31" y="1068"/>
                  </a:lnTo>
                  <a:lnTo>
                    <a:pt x="34" y="1063"/>
                  </a:lnTo>
                  <a:lnTo>
                    <a:pt x="36" y="1057"/>
                  </a:lnTo>
                  <a:lnTo>
                    <a:pt x="40" y="1051"/>
                  </a:lnTo>
                  <a:lnTo>
                    <a:pt x="44" y="1046"/>
                  </a:lnTo>
                  <a:lnTo>
                    <a:pt x="48" y="1040"/>
                  </a:lnTo>
                  <a:lnTo>
                    <a:pt x="51" y="1034"/>
                  </a:lnTo>
                  <a:lnTo>
                    <a:pt x="55" y="1028"/>
                  </a:lnTo>
                  <a:lnTo>
                    <a:pt x="59" y="1023"/>
                  </a:lnTo>
                  <a:lnTo>
                    <a:pt x="65" y="1019"/>
                  </a:lnTo>
                  <a:lnTo>
                    <a:pt x="69" y="1013"/>
                  </a:lnTo>
                  <a:lnTo>
                    <a:pt x="72" y="1008"/>
                  </a:lnTo>
                  <a:lnTo>
                    <a:pt x="78" y="1002"/>
                  </a:lnTo>
                  <a:lnTo>
                    <a:pt x="84" y="998"/>
                  </a:lnTo>
                  <a:lnTo>
                    <a:pt x="88" y="992"/>
                  </a:lnTo>
                  <a:lnTo>
                    <a:pt x="91" y="989"/>
                  </a:lnTo>
                  <a:lnTo>
                    <a:pt x="97" y="983"/>
                  </a:lnTo>
                  <a:lnTo>
                    <a:pt x="103" y="979"/>
                  </a:lnTo>
                  <a:lnTo>
                    <a:pt x="107" y="973"/>
                  </a:lnTo>
                  <a:lnTo>
                    <a:pt x="112" y="970"/>
                  </a:lnTo>
                  <a:lnTo>
                    <a:pt x="118" y="966"/>
                  </a:lnTo>
                  <a:lnTo>
                    <a:pt x="124" y="962"/>
                  </a:lnTo>
                  <a:lnTo>
                    <a:pt x="129" y="958"/>
                  </a:lnTo>
                  <a:lnTo>
                    <a:pt x="135" y="952"/>
                  </a:lnTo>
                  <a:lnTo>
                    <a:pt x="141" y="949"/>
                  </a:lnTo>
                  <a:lnTo>
                    <a:pt x="147" y="945"/>
                  </a:lnTo>
                  <a:lnTo>
                    <a:pt x="154" y="941"/>
                  </a:lnTo>
                  <a:lnTo>
                    <a:pt x="160" y="937"/>
                  </a:lnTo>
                  <a:lnTo>
                    <a:pt x="166" y="933"/>
                  </a:lnTo>
                  <a:lnTo>
                    <a:pt x="173" y="932"/>
                  </a:lnTo>
                  <a:lnTo>
                    <a:pt x="179" y="926"/>
                  </a:lnTo>
                  <a:lnTo>
                    <a:pt x="185" y="922"/>
                  </a:lnTo>
                  <a:lnTo>
                    <a:pt x="192" y="918"/>
                  </a:lnTo>
                  <a:lnTo>
                    <a:pt x="198" y="916"/>
                  </a:lnTo>
                  <a:lnTo>
                    <a:pt x="205" y="913"/>
                  </a:lnTo>
                  <a:lnTo>
                    <a:pt x="211" y="909"/>
                  </a:lnTo>
                  <a:lnTo>
                    <a:pt x="219" y="905"/>
                  </a:lnTo>
                  <a:lnTo>
                    <a:pt x="226" y="903"/>
                  </a:lnTo>
                  <a:lnTo>
                    <a:pt x="232" y="897"/>
                  </a:lnTo>
                  <a:lnTo>
                    <a:pt x="240" y="895"/>
                  </a:lnTo>
                  <a:lnTo>
                    <a:pt x="245" y="892"/>
                  </a:lnTo>
                  <a:lnTo>
                    <a:pt x="253" y="888"/>
                  </a:lnTo>
                  <a:lnTo>
                    <a:pt x="261" y="886"/>
                  </a:lnTo>
                  <a:lnTo>
                    <a:pt x="266" y="882"/>
                  </a:lnTo>
                  <a:lnTo>
                    <a:pt x="274" y="878"/>
                  </a:lnTo>
                  <a:lnTo>
                    <a:pt x="282" y="876"/>
                  </a:lnTo>
                  <a:lnTo>
                    <a:pt x="287" y="873"/>
                  </a:lnTo>
                  <a:lnTo>
                    <a:pt x="295" y="869"/>
                  </a:lnTo>
                  <a:lnTo>
                    <a:pt x="301" y="865"/>
                  </a:lnTo>
                  <a:lnTo>
                    <a:pt x="310" y="863"/>
                  </a:lnTo>
                  <a:lnTo>
                    <a:pt x="316" y="857"/>
                  </a:lnTo>
                  <a:lnTo>
                    <a:pt x="323" y="856"/>
                  </a:lnTo>
                  <a:lnTo>
                    <a:pt x="329" y="852"/>
                  </a:lnTo>
                  <a:lnTo>
                    <a:pt x="337" y="848"/>
                  </a:lnTo>
                  <a:lnTo>
                    <a:pt x="342" y="844"/>
                  </a:lnTo>
                  <a:lnTo>
                    <a:pt x="350" y="840"/>
                  </a:lnTo>
                  <a:lnTo>
                    <a:pt x="358" y="837"/>
                  </a:lnTo>
                  <a:lnTo>
                    <a:pt x="363" y="835"/>
                  </a:lnTo>
                  <a:lnTo>
                    <a:pt x="371" y="831"/>
                  </a:lnTo>
                  <a:lnTo>
                    <a:pt x="377" y="827"/>
                  </a:lnTo>
                  <a:lnTo>
                    <a:pt x="384" y="823"/>
                  </a:lnTo>
                  <a:lnTo>
                    <a:pt x="392" y="819"/>
                  </a:lnTo>
                  <a:lnTo>
                    <a:pt x="397" y="816"/>
                  </a:lnTo>
                  <a:lnTo>
                    <a:pt x="403" y="812"/>
                  </a:lnTo>
                  <a:lnTo>
                    <a:pt x="409" y="808"/>
                  </a:lnTo>
                  <a:lnTo>
                    <a:pt x="417" y="804"/>
                  </a:lnTo>
                  <a:lnTo>
                    <a:pt x="422" y="800"/>
                  </a:lnTo>
                  <a:lnTo>
                    <a:pt x="428" y="795"/>
                  </a:lnTo>
                  <a:lnTo>
                    <a:pt x="434" y="791"/>
                  </a:lnTo>
                  <a:lnTo>
                    <a:pt x="439" y="787"/>
                  </a:lnTo>
                  <a:lnTo>
                    <a:pt x="445" y="783"/>
                  </a:lnTo>
                  <a:lnTo>
                    <a:pt x="451" y="778"/>
                  </a:lnTo>
                  <a:lnTo>
                    <a:pt x="456" y="772"/>
                  </a:lnTo>
                  <a:lnTo>
                    <a:pt x="462" y="768"/>
                  </a:lnTo>
                  <a:lnTo>
                    <a:pt x="468" y="764"/>
                  </a:lnTo>
                  <a:lnTo>
                    <a:pt x="474" y="759"/>
                  </a:lnTo>
                  <a:lnTo>
                    <a:pt x="479" y="755"/>
                  </a:lnTo>
                  <a:lnTo>
                    <a:pt x="485" y="749"/>
                  </a:lnTo>
                  <a:lnTo>
                    <a:pt x="489" y="743"/>
                  </a:lnTo>
                  <a:lnTo>
                    <a:pt x="493" y="740"/>
                  </a:lnTo>
                  <a:lnTo>
                    <a:pt x="498" y="732"/>
                  </a:lnTo>
                  <a:lnTo>
                    <a:pt x="502" y="728"/>
                  </a:lnTo>
                  <a:lnTo>
                    <a:pt x="506" y="721"/>
                  </a:lnTo>
                  <a:lnTo>
                    <a:pt x="510" y="717"/>
                  </a:lnTo>
                  <a:lnTo>
                    <a:pt x="513" y="711"/>
                  </a:lnTo>
                  <a:lnTo>
                    <a:pt x="519" y="705"/>
                  </a:lnTo>
                  <a:lnTo>
                    <a:pt x="521" y="700"/>
                  </a:lnTo>
                  <a:lnTo>
                    <a:pt x="525" y="694"/>
                  </a:lnTo>
                  <a:lnTo>
                    <a:pt x="529" y="688"/>
                  </a:lnTo>
                  <a:lnTo>
                    <a:pt x="531" y="683"/>
                  </a:lnTo>
                  <a:lnTo>
                    <a:pt x="534" y="675"/>
                  </a:lnTo>
                  <a:lnTo>
                    <a:pt x="536" y="669"/>
                  </a:lnTo>
                  <a:lnTo>
                    <a:pt x="540" y="664"/>
                  </a:lnTo>
                  <a:lnTo>
                    <a:pt x="544" y="658"/>
                  </a:lnTo>
                  <a:lnTo>
                    <a:pt x="546" y="652"/>
                  </a:lnTo>
                  <a:lnTo>
                    <a:pt x="548" y="646"/>
                  </a:lnTo>
                  <a:lnTo>
                    <a:pt x="550" y="639"/>
                  </a:lnTo>
                  <a:lnTo>
                    <a:pt x="551" y="633"/>
                  </a:lnTo>
                  <a:lnTo>
                    <a:pt x="553" y="627"/>
                  </a:lnTo>
                  <a:lnTo>
                    <a:pt x="555" y="622"/>
                  </a:lnTo>
                  <a:lnTo>
                    <a:pt x="557" y="614"/>
                  </a:lnTo>
                  <a:lnTo>
                    <a:pt x="559" y="608"/>
                  </a:lnTo>
                  <a:lnTo>
                    <a:pt x="559" y="601"/>
                  </a:lnTo>
                  <a:lnTo>
                    <a:pt x="561" y="595"/>
                  </a:lnTo>
                  <a:lnTo>
                    <a:pt x="561" y="589"/>
                  </a:lnTo>
                  <a:lnTo>
                    <a:pt x="563" y="584"/>
                  </a:lnTo>
                  <a:lnTo>
                    <a:pt x="565" y="576"/>
                  </a:lnTo>
                  <a:lnTo>
                    <a:pt x="565" y="570"/>
                  </a:lnTo>
                  <a:lnTo>
                    <a:pt x="567" y="563"/>
                  </a:lnTo>
                  <a:lnTo>
                    <a:pt x="567" y="557"/>
                  </a:lnTo>
                  <a:lnTo>
                    <a:pt x="567" y="550"/>
                  </a:lnTo>
                  <a:lnTo>
                    <a:pt x="567" y="544"/>
                  </a:lnTo>
                  <a:lnTo>
                    <a:pt x="567" y="536"/>
                  </a:lnTo>
                  <a:lnTo>
                    <a:pt x="569" y="531"/>
                  </a:lnTo>
                  <a:lnTo>
                    <a:pt x="569" y="523"/>
                  </a:lnTo>
                  <a:lnTo>
                    <a:pt x="569" y="517"/>
                  </a:lnTo>
                  <a:lnTo>
                    <a:pt x="569" y="512"/>
                  </a:lnTo>
                  <a:lnTo>
                    <a:pt x="569" y="504"/>
                  </a:lnTo>
                  <a:lnTo>
                    <a:pt x="567" y="498"/>
                  </a:lnTo>
                  <a:lnTo>
                    <a:pt x="567" y="491"/>
                  </a:lnTo>
                  <a:lnTo>
                    <a:pt x="567" y="485"/>
                  </a:lnTo>
                  <a:lnTo>
                    <a:pt x="567" y="477"/>
                  </a:lnTo>
                  <a:lnTo>
                    <a:pt x="565" y="472"/>
                  </a:lnTo>
                  <a:lnTo>
                    <a:pt x="565" y="464"/>
                  </a:lnTo>
                  <a:lnTo>
                    <a:pt x="565" y="458"/>
                  </a:lnTo>
                  <a:lnTo>
                    <a:pt x="565" y="453"/>
                  </a:lnTo>
                  <a:lnTo>
                    <a:pt x="563" y="445"/>
                  </a:lnTo>
                  <a:lnTo>
                    <a:pt x="561" y="439"/>
                  </a:lnTo>
                  <a:lnTo>
                    <a:pt x="559" y="432"/>
                  </a:lnTo>
                  <a:lnTo>
                    <a:pt x="559" y="426"/>
                  </a:lnTo>
                  <a:lnTo>
                    <a:pt x="557" y="418"/>
                  </a:lnTo>
                  <a:lnTo>
                    <a:pt x="557" y="413"/>
                  </a:lnTo>
                  <a:lnTo>
                    <a:pt x="555" y="407"/>
                  </a:lnTo>
                  <a:lnTo>
                    <a:pt x="553" y="401"/>
                  </a:lnTo>
                  <a:lnTo>
                    <a:pt x="551" y="394"/>
                  </a:lnTo>
                  <a:lnTo>
                    <a:pt x="551" y="388"/>
                  </a:lnTo>
                  <a:lnTo>
                    <a:pt x="550" y="382"/>
                  </a:lnTo>
                  <a:lnTo>
                    <a:pt x="548" y="375"/>
                  </a:lnTo>
                  <a:lnTo>
                    <a:pt x="546" y="369"/>
                  </a:lnTo>
                  <a:lnTo>
                    <a:pt x="544" y="363"/>
                  </a:lnTo>
                  <a:lnTo>
                    <a:pt x="542" y="358"/>
                  </a:lnTo>
                  <a:lnTo>
                    <a:pt x="540" y="352"/>
                  </a:lnTo>
                  <a:lnTo>
                    <a:pt x="538" y="344"/>
                  </a:lnTo>
                  <a:lnTo>
                    <a:pt x="536" y="339"/>
                  </a:lnTo>
                  <a:lnTo>
                    <a:pt x="534" y="333"/>
                  </a:lnTo>
                  <a:lnTo>
                    <a:pt x="532" y="327"/>
                  </a:lnTo>
                  <a:lnTo>
                    <a:pt x="531" y="320"/>
                  </a:lnTo>
                  <a:lnTo>
                    <a:pt x="529" y="314"/>
                  </a:lnTo>
                  <a:lnTo>
                    <a:pt x="527" y="308"/>
                  </a:lnTo>
                  <a:lnTo>
                    <a:pt x="525" y="303"/>
                  </a:lnTo>
                  <a:lnTo>
                    <a:pt x="523" y="297"/>
                  </a:lnTo>
                  <a:lnTo>
                    <a:pt x="521" y="291"/>
                  </a:lnTo>
                  <a:lnTo>
                    <a:pt x="519" y="285"/>
                  </a:lnTo>
                  <a:lnTo>
                    <a:pt x="517" y="280"/>
                  </a:lnTo>
                  <a:lnTo>
                    <a:pt x="515" y="272"/>
                  </a:lnTo>
                  <a:lnTo>
                    <a:pt x="513" y="268"/>
                  </a:lnTo>
                  <a:lnTo>
                    <a:pt x="512" y="263"/>
                  </a:lnTo>
                  <a:lnTo>
                    <a:pt x="510" y="257"/>
                  </a:lnTo>
                  <a:lnTo>
                    <a:pt x="508" y="249"/>
                  </a:lnTo>
                  <a:lnTo>
                    <a:pt x="506" y="244"/>
                  </a:lnTo>
                  <a:lnTo>
                    <a:pt x="504" y="240"/>
                  </a:lnTo>
                  <a:lnTo>
                    <a:pt x="502" y="234"/>
                  </a:lnTo>
                  <a:lnTo>
                    <a:pt x="500" y="228"/>
                  </a:lnTo>
                  <a:lnTo>
                    <a:pt x="498" y="223"/>
                  </a:lnTo>
                  <a:lnTo>
                    <a:pt x="496" y="217"/>
                  </a:lnTo>
                  <a:lnTo>
                    <a:pt x="494" y="213"/>
                  </a:lnTo>
                  <a:lnTo>
                    <a:pt x="493" y="208"/>
                  </a:lnTo>
                  <a:lnTo>
                    <a:pt x="491" y="202"/>
                  </a:lnTo>
                  <a:lnTo>
                    <a:pt x="491" y="196"/>
                  </a:lnTo>
                  <a:lnTo>
                    <a:pt x="489" y="192"/>
                  </a:lnTo>
                  <a:lnTo>
                    <a:pt x="487" y="187"/>
                  </a:lnTo>
                  <a:lnTo>
                    <a:pt x="485" y="181"/>
                  </a:lnTo>
                  <a:lnTo>
                    <a:pt x="483" y="177"/>
                  </a:lnTo>
                  <a:lnTo>
                    <a:pt x="483" y="173"/>
                  </a:lnTo>
                  <a:lnTo>
                    <a:pt x="481" y="168"/>
                  </a:lnTo>
                  <a:lnTo>
                    <a:pt x="479" y="162"/>
                  </a:lnTo>
                  <a:lnTo>
                    <a:pt x="477" y="156"/>
                  </a:lnTo>
                  <a:lnTo>
                    <a:pt x="477" y="152"/>
                  </a:lnTo>
                  <a:lnTo>
                    <a:pt x="475" y="149"/>
                  </a:lnTo>
                  <a:lnTo>
                    <a:pt x="474" y="145"/>
                  </a:lnTo>
                  <a:lnTo>
                    <a:pt x="472" y="139"/>
                  </a:lnTo>
                  <a:lnTo>
                    <a:pt x="472" y="135"/>
                  </a:lnTo>
                  <a:lnTo>
                    <a:pt x="470" y="131"/>
                  </a:lnTo>
                  <a:lnTo>
                    <a:pt x="468" y="126"/>
                  </a:lnTo>
                  <a:lnTo>
                    <a:pt x="468" y="122"/>
                  </a:lnTo>
                  <a:lnTo>
                    <a:pt x="466" y="118"/>
                  </a:lnTo>
                  <a:lnTo>
                    <a:pt x="464" y="111"/>
                  </a:lnTo>
                  <a:lnTo>
                    <a:pt x="462" y="103"/>
                  </a:lnTo>
                  <a:lnTo>
                    <a:pt x="460" y="95"/>
                  </a:lnTo>
                  <a:lnTo>
                    <a:pt x="458" y="90"/>
                  </a:lnTo>
                  <a:lnTo>
                    <a:pt x="456" y="84"/>
                  </a:lnTo>
                  <a:lnTo>
                    <a:pt x="456" y="76"/>
                  </a:lnTo>
                  <a:lnTo>
                    <a:pt x="455" y="71"/>
                  </a:lnTo>
                  <a:lnTo>
                    <a:pt x="455" y="65"/>
                  </a:lnTo>
                  <a:lnTo>
                    <a:pt x="455" y="61"/>
                  </a:lnTo>
                  <a:lnTo>
                    <a:pt x="455" y="57"/>
                  </a:lnTo>
                  <a:lnTo>
                    <a:pt x="455" y="52"/>
                  </a:lnTo>
                  <a:lnTo>
                    <a:pt x="455" y="48"/>
                  </a:lnTo>
                  <a:lnTo>
                    <a:pt x="455" y="44"/>
                  </a:lnTo>
                  <a:lnTo>
                    <a:pt x="455" y="40"/>
                  </a:lnTo>
                  <a:lnTo>
                    <a:pt x="456" y="33"/>
                  </a:lnTo>
                  <a:lnTo>
                    <a:pt x="460" y="27"/>
                  </a:lnTo>
                  <a:lnTo>
                    <a:pt x="464" y="21"/>
                  </a:lnTo>
                  <a:lnTo>
                    <a:pt x="470" y="17"/>
                  </a:lnTo>
                  <a:lnTo>
                    <a:pt x="475" y="14"/>
                  </a:lnTo>
                  <a:lnTo>
                    <a:pt x="481" y="10"/>
                  </a:lnTo>
                  <a:lnTo>
                    <a:pt x="487" y="6"/>
                  </a:lnTo>
                  <a:lnTo>
                    <a:pt x="496" y="4"/>
                  </a:lnTo>
                  <a:lnTo>
                    <a:pt x="498" y="4"/>
                  </a:lnTo>
                  <a:lnTo>
                    <a:pt x="502" y="4"/>
                  </a:lnTo>
                  <a:lnTo>
                    <a:pt x="506" y="2"/>
                  </a:lnTo>
                  <a:lnTo>
                    <a:pt x="512" y="2"/>
                  </a:lnTo>
                  <a:lnTo>
                    <a:pt x="513" y="0"/>
                  </a:lnTo>
                  <a:lnTo>
                    <a:pt x="519" y="0"/>
                  </a:lnTo>
                  <a:lnTo>
                    <a:pt x="521" y="0"/>
                  </a:lnTo>
                  <a:lnTo>
                    <a:pt x="527" y="0"/>
                  </a:lnTo>
                  <a:lnTo>
                    <a:pt x="532" y="0"/>
                  </a:lnTo>
                  <a:lnTo>
                    <a:pt x="540" y="0"/>
                  </a:lnTo>
                  <a:lnTo>
                    <a:pt x="540" y="0"/>
                  </a:lnTo>
                  <a:close/>
                </a:path>
              </a:pathLst>
            </a:custGeom>
            <a:solidFill>
              <a:srgbClr val="3399FF"/>
            </a:solidFill>
            <a:ln w="9525">
              <a:noFill/>
              <a:round/>
              <a:headEnd/>
              <a:tailEnd/>
            </a:ln>
          </p:spPr>
          <p:txBody>
            <a:bodyPr>
              <a:prstTxWarp prst="textNoShape">
                <a:avLst/>
              </a:prstTxWarp>
            </a:bodyPr>
            <a:lstStyle/>
            <a:p>
              <a:endParaRPr lang="en-US"/>
            </a:p>
          </p:txBody>
        </p:sp>
        <p:sp>
          <p:nvSpPr>
            <p:cNvPr id="19668" name="Text Box 212"/>
            <p:cNvSpPr txBox="1">
              <a:spLocks noChangeArrowheads="1"/>
            </p:cNvSpPr>
            <p:nvPr/>
          </p:nvSpPr>
          <p:spPr bwMode="auto">
            <a:xfrm>
              <a:off x="4671" y="2482"/>
              <a:ext cx="244" cy="365"/>
            </a:xfrm>
            <a:prstGeom prst="rect">
              <a:avLst/>
            </a:prstGeom>
            <a:noFill/>
            <a:ln w="9525">
              <a:noFill/>
              <a:miter lim="800000"/>
              <a:headEnd/>
              <a:tailEnd/>
            </a:ln>
            <a:effectLst/>
          </p:spPr>
          <p:txBody>
            <a:bodyPr wrap="none">
              <a:prstTxWarp prst="textNoShape">
                <a:avLst/>
              </a:prstTxWarp>
              <a:spAutoFit/>
            </a:bodyPr>
            <a:lstStyle/>
            <a:p>
              <a:r>
                <a:rPr lang="en-US" sz="3200" b="1"/>
                <a:t>2</a:t>
              </a:r>
            </a:p>
          </p:txBody>
        </p:sp>
        <p:sp>
          <p:nvSpPr>
            <p:cNvPr id="19669" name="Freeform 213"/>
            <p:cNvSpPr>
              <a:spLocks/>
            </p:cNvSpPr>
            <p:nvPr/>
          </p:nvSpPr>
          <p:spPr bwMode="auto">
            <a:xfrm>
              <a:off x="4633" y="2294"/>
              <a:ext cx="324" cy="31"/>
            </a:xfrm>
            <a:custGeom>
              <a:avLst/>
              <a:gdLst/>
              <a:ahLst/>
              <a:cxnLst>
                <a:cxn ang="0">
                  <a:pos x="0" y="0"/>
                </a:cxn>
                <a:cxn ang="0">
                  <a:pos x="226" y="43"/>
                </a:cxn>
                <a:cxn ang="0">
                  <a:pos x="461" y="5"/>
                </a:cxn>
              </a:cxnLst>
              <a:rect l="0" t="0" r="r" b="b"/>
              <a:pathLst>
                <a:path w="461" h="44">
                  <a:moveTo>
                    <a:pt x="0" y="0"/>
                  </a:moveTo>
                  <a:cubicBezTo>
                    <a:pt x="74" y="21"/>
                    <a:pt x="149" y="42"/>
                    <a:pt x="226" y="43"/>
                  </a:cubicBezTo>
                  <a:cubicBezTo>
                    <a:pt x="303" y="44"/>
                    <a:pt x="382" y="24"/>
                    <a:pt x="461" y="5"/>
                  </a:cubicBezTo>
                </a:path>
              </a:pathLst>
            </a:custGeom>
            <a:noFill/>
            <a:ln w="19050" cap="flat" cmpd="sng">
              <a:solidFill>
                <a:srgbClr val="FF0000"/>
              </a:solidFill>
              <a:prstDash val="dash"/>
              <a:round/>
              <a:headEnd type="none" w="med" len="med"/>
              <a:tailEnd type="none" w="med" len="med"/>
            </a:ln>
            <a:effectLst/>
          </p:spPr>
          <p:txBody>
            <a:bodyPr>
              <a:prstTxWarp prst="textNoShape">
                <a:avLst/>
              </a:prstTxWarp>
            </a:bodyPr>
            <a:lstStyle/>
            <a:p>
              <a:endParaRPr lang="en-US"/>
            </a:p>
          </p:txBody>
        </p:sp>
      </p:grpSp>
    </p:spTree>
    <p:extLst>
      <p:ext uri="{BB962C8B-B14F-4D97-AF65-F5344CB8AC3E}">
        <p14:creationId xmlns:p14="http://schemas.microsoft.com/office/powerpoint/2010/main" val="13170459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a:latin typeface="Arial" charset="0"/>
                <a:ea typeface="ＭＳ Ｐゴシック" charset="0"/>
                <a:cs typeface="ＭＳ Ｐゴシック" charset="0"/>
              </a:rPr>
              <a:t>8-puzzle revisited</a:t>
            </a:r>
          </a:p>
        </p:txBody>
      </p:sp>
      <p:grpSp>
        <p:nvGrpSpPr>
          <p:cNvPr id="31747" name="Group 3"/>
          <p:cNvGrpSpPr>
            <a:grpSpLocks/>
          </p:cNvGrpSpPr>
          <p:nvPr/>
        </p:nvGrpSpPr>
        <p:grpSpPr bwMode="auto">
          <a:xfrm>
            <a:off x="6019800" y="1981200"/>
            <a:ext cx="1828800" cy="1828800"/>
            <a:chOff x="914400" y="1828800"/>
            <a:chExt cx="1828800" cy="1828800"/>
          </a:xfrm>
        </p:grpSpPr>
        <p:sp>
          <p:nvSpPr>
            <p:cNvPr id="31756" name="Rectangle 4"/>
            <p:cNvSpPr>
              <a:spLocks noChangeArrowheads="1"/>
            </p:cNvSpPr>
            <p:nvPr/>
          </p:nvSpPr>
          <p:spPr bwMode="auto">
            <a:xfrm>
              <a:off x="9144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7" name="Rectangle 5"/>
            <p:cNvSpPr>
              <a:spLocks noChangeArrowheads="1"/>
            </p:cNvSpPr>
            <p:nvPr/>
          </p:nvSpPr>
          <p:spPr bwMode="auto">
            <a:xfrm>
              <a:off x="9144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8" name="Rectangle 6"/>
            <p:cNvSpPr>
              <a:spLocks noChangeArrowheads="1"/>
            </p:cNvSpPr>
            <p:nvPr/>
          </p:nvSpPr>
          <p:spPr bwMode="auto">
            <a:xfrm>
              <a:off x="9144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9" name="Rectangle 7"/>
            <p:cNvSpPr>
              <a:spLocks noChangeArrowheads="1"/>
            </p:cNvSpPr>
            <p:nvPr/>
          </p:nvSpPr>
          <p:spPr bwMode="auto">
            <a:xfrm>
              <a:off x="15240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0" name="Rectangle 8"/>
            <p:cNvSpPr>
              <a:spLocks noChangeArrowheads="1"/>
            </p:cNvSpPr>
            <p:nvPr/>
          </p:nvSpPr>
          <p:spPr bwMode="auto">
            <a:xfrm>
              <a:off x="21336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1" name="Rectangle 9"/>
            <p:cNvSpPr>
              <a:spLocks noChangeArrowheads="1"/>
            </p:cNvSpPr>
            <p:nvPr/>
          </p:nvSpPr>
          <p:spPr bwMode="auto">
            <a:xfrm>
              <a:off x="21336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2" name="Rectangle 10"/>
            <p:cNvSpPr>
              <a:spLocks noChangeArrowheads="1"/>
            </p:cNvSpPr>
            <p:nvPr/>
          </p:nvSpPr>
          <p:spPr bwMode="auto">
            <a:xfrm>
              <a:off x="15240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3" name="Rectangle 11"/>
            <p:cNvSpPr>
              <a:spLocks noChangeArrowheads="1"/>
            </p:cNvSpPr>
            <p:nvPr/>
          </p:nvSpPr>
          <p:spPr bwMode="auto">
            <a:xfrm>
              <a:off x="15240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4" name="Rectangle 12"/>
            <p:cNvSpPr>
              <a:spLocks noChangeArrowheads="1"/>
            </p:cNvSpPr>
            <p:nvPr/>
          </p:nvSpPr>
          <p:spPr bwMode="auto">
            <a:xfrm>
              <a:off x="2133600" y="1828800"/>
              <a:ext cx="609600" cy="609600"/>
            </a:xfrm>
            <a:prstGeom prst="rect">
              <a:avLst/>
            </a:prstGeom>
            <a:solidFill>
              <a:schemeClr val="accent1"/>
            </a:solidFill>
            <a:ln w="25400">
              <a:solidFill>
                <a:schemeClr val="tx1"/>
              </a:solidFill>
              <a:round/>
              <a:headEnd/>
              <a:tailEnd/>
            </a:ln>
          </p:spPr>
          <p:txBody>
            <a:bodyPr/>
            <a:lstStyle/>
            <a:p>
              <a:endParaRPr lang="en-US"/>
            </a:p>
          </p:txBody>
        </p:sp>
      </p:grpSp>
      <p:sp>
        <p:nvSpPr>
          <p:cNvPr id="31748" name="TextBox 13"/>
          <p:cNvSpPr txBox="1">
            <a:spLocks noChangeArrowheads="1"/>
          </p:cNvSpPr>
          <p:nvPr/>
        </p:nvSpPr>
        <p:spPr bwMode="auto">
          <a:xfrm>
            <a:off x="6172200" y="20526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1</a:t>
            </a:r>
          </a:p>
        </p:txBody>
      </p:sp>
      <p:sp>
        <p:nvSpPr>
          <p:cNvPr id="31749" name="TextBox 14"/>
          <p:cNvSpPr txBox="1">
            <a:spLocks noChangeArrowheads="1"/>
          </p:cNvSpPr>
          <p:nvPr/>
        </p:nvSpPr>
        <p:spPr bwMode="auto">
          <a:xfrm>
            <a:off x="6172200" y="26622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4</a:t>
            </a:r>
          </a:p>
        </p:txBody>
      </p:sp>
      <p:sp>
        <p:nvSpPr>
          <p:cNvPr id="31750" name="TextBox 15"/>
          <p:cNvSpPr txBox="1">
            <a:spLocks noChangeArrowheads="1"/>
          </p:cNvSpPr>
          <p:nvPr/>
        </p:nvSpPr>
        <p:spPr bwMode="auto">
          <a:xfrm>
            <a:off x="6172200" y="32718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6</a:t>
            </a:r>
          </a:p>
        </p:txBody>
      </p:sp>
      <p:sp>
        <p:nvSpPr>
          <p:cNvPr id="31751" name="TextBox 16"/>
          <p:cNvSpPr txBox="1">
            <a:spLocks noChangeArrowheads="1"/>
          </p:cNvSpPr>
          <p:nvPr/>
        </p:nvSpPr>
        <p:spPr bwMode="auto">
          <a:xfrm>
            <a:off x="6781800" y="32766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5</a:t>
            </a:r>
          </a:p>
        </p:txBody>
      </p:sp>
      <p:sp>
        <p:nvSpPr>
          <p:cNvPr id="31752" name="TextBox 17"/>
          <p:cNvSpPr txBox="1">
            <a:spLocks noChangeArrowheads="1"/>
          </p:cNvSpPr>
          <p:nvPr/>
        </p:nvSpPr>
        <p:spPr bwMode="auto">
          <a:xfrm>
            <a:off x="7391400" y="32766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2</a:t>
            </a:r>
          </a:p>
        </p:txBody>
      </p:sp>
      <p:sp>
        <p:nvSpPr>
          <p:cNvPr id="31753" name="TextBox 18"/>
          <p:cNvSpPr txBox="1">
            <a:spLocks noChangeArrowheads="1"/>
          </p:cNvSpPr>
          <p:nvPr/>
        </p:nvSpPr>
        <p:spPr bwMode="auto">
          <a:xfrm>
            <a:off x="7315200" y="26622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7</a:t>
            </a:r>
          </a:p>
        </p:txBody>
      </p:sp>
      <p:sp>
        <p:nvSpPr>
          <p:cNvPr id="31754" name="TextBox 19"/>
          <p:cNvSpPr txBox="1">
            <a:spLocks noChangeArrowheads="1"/>
          </p:cNvSpPr>
          <p:nvPr/>
        </p:nvSpPr>
        <p:spPr bwMode="auto">
          <a:xfrm>
            <a:off x="7315200" y="20526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8</a:t>
            </a:r>
          </a:p>
        </p:txBody>
      </p:sp>
      <p:sp>
        <p:nvSpPr>
          <p:cNvPr id="31755" name="TextBox 20"/>
          <p:cNvSpPr txBox="1">
            <a:spLocks noChangeArrowheads="1"/>
          </p:cNvSpPr>
          <p:nvPr/>
        </p:nvSpPr>
        <p:spPr bwMode="auto">
          <a:xfrm>
            <a:off x="6781800" y="20574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3</a:t>
            </a:r>
          </a:p>
        </p:txBody>
      </p:sp>
      <p:sp>
        <p:nvSpPr>
          <p:cNvPr id="2" name="Content Placeholder 1"/>
          <p:cNvSpPr>
            <a:spLocks noGrp="1"/>
          </p:cNvSpPr>
          <p:nvPr>
            <p:ph sz="quarter" idx="1"/>
          </p:nvPr>
        </p:nvSpPr>
        <p:spPr>
          <a:xfrm>
            <a:off x="612648" y="1600200"/>
            <a:ext cx="8153400" cy="838200"/>
          </a:xfrm>
        </p:spPr>
        <p:txBody>
          <a:bodyPr/>
          <a:lstStyle/>
          <a:p>
            <a:pPr marL="0" indent="0">
              <a:buNone/>
            </a:pPr>
            <a:r>
              <a:rPr lang="en-US" dirty="0">
                <a:solidFill>
                  <a:srgbClr val="FF0000"/>
                </a:solidFill>
              </a:rPr>
              <a:t>How hard is this problem?</a:t>
            </a:r>
          </a:p>
        </p:txBody>
      </p:sp>
    </p:spTree>
    <p:extLst>
      <p:ext uri="{BB962C8B-B14F-4D97-AF65-F5344CB8AC3E}">
        <p14:creationId xmlns:p14="http://schemas.microsoft.com/office/powerpoint/2010/main" val="6923319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a:latin typeface="Arial" charset="0"/>
                <a:ea typeface="ＭＳ Ｐゴシック" charset="0"/>
                <a:cs typeface="ＭＳ Ｐゴシック" charset="0"/>
              </a:rPr>
              <a:t>8-puzzle revisited</a:t>
            </a:r>
          </a:p>
        </p:txBody>
      </p:sp>
      <p:sp>
        <p:nvSpPr>
          <p:cNvPr id="28675" name="Content Placeholder 2"/>
          <p:cNvSpPr>
            <a:spLocks noGrp="1"/>
          </p:cNvSpPr>
          <p:nvPr>
            <p:ph idx="1"/>
          </p:nvPr>
        </p:nvSpPr>
        <p:spPr>
          <a:xfrm>
            <a:off x="457200" y="1676400"/>
            <a:ext cx="8229600" cy="4572000"/>
          </a:xfrm>
        </p:spPr>
        <p:txBody>
          <a:bodyPr>
            <a:normAutofit lnSpcReduction="10000"/>
          </a:bodyPr>
          <a:lstStyle/>
          <a:p>
            <a:pPr marL="0" indent="0">
              <a:buFontTx/>
              <a:buNone/>
            </a:pPr>
            <a:r>
              <a:rPr lang="en-US" sz="2400" dirty="0">
                <a:latin typeface="Arial" charset="0"/>
                <a:ea typeface="ＭＳ Ｐゴシック" charset="0"/>
                <a:cs typeface="ＭＳ Ｐゴシック" charset="0"/>
              </a:rPr>
              <a:t>The average depth of a solution for an 8-puzzle is 22 moves</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An exhaustive search requires searching ~3</a:t>
            </a:r>
            <a:r>
              <a:rPr lang="en-US" sz="2400" baseline="30000" dirty="0">
                <a:latin typeface="Arial" charset="0"/>
                <a:ea typeface="ＭＳ Ｐゴシック" charset="0"/>
                <a:cs typeface="ＭＳ Ｐゴシック" charset="0"/>
              </a:rPr>
              <a:t>22</a:t>
            </a:r>
            <a:r>
              <a:rPr lang="en-US" sz="2400" dirty="0">
                <a:latin typeface="Arial" charset="0"/>
                <a:ea typeface="ＭＳ Ｐゴシック" charset="0"/>
                <a:cs typeface="ＭＳ Ｐゴシック" charset="0"/>
              </a:rPr>
              <a:t> = 3.1 x 10</a:t>
            </a:r>
            <a:r>
              <a:rPr lang="en-US" sz="2400" baseline="30000" dirty="0">
                <a:latin typeface="Arial" charset="0"/>
                <a:ea typeface="ＭＳ Ｐゴシック" charset="0"/>
                <a:cs typeface="ＭＳ Ｐゴシック" charset="0"/>
              </a:rPr>
              <a:t>10</a:t>
            </a:r>
            <a:r>
              <a:rPr lang="en-US" sz="2400" dirty="0">
                <a:latin typeface="Arial" charset="0"/>
                <a:ea typeface="ＭＳ Ｐゴシック" charset="0"/>
                <a:cs typeface="ＭＳ Ｐゴシック" charset="0"/>
              </a:rPr>
              <a:t> states</a:t>
            </a:r>
          </a:p>
          <a:p>
            <a:pPr lvl="1"/>
            <a:r>
              <a:rPr lang="en-US" sz="2000" dirty="0">
                <a:latin typeface="Arial" charset="0"/>
                <a:ea typeface="ＭＳ Ｐゴシック" charset="0"/>
              </a:rPr>
              <a:t>BFS: 10 terabytes of memory</a:t>
            </a:r>
          </a:p>
          <a:p>
            <a:pPr lvl="1"/>
            <a:r>
              <a:rPr lang="en-US" sz="2000" dirty="0">
                <a:latin typeface="Arial" charset="0"/>
                <a:ea typeface="ＭＳ Ｐゴシック" charset="0"/>
              </a:rPr>
              <a:t>DFS: 8 hours (assuming one million nodes/second)</a:t>
            </a:r>
          </a:p>
          <a:p>
            <a:pPr marL="0" indent="0">
              <a:buFontTx/>
              <a:buNone/>
            </a:pPr>
            <a:br>
              <a:rPr lang="en-US" sz="2400" dirty="0">
                <a:latin typeface="Arial" charset="0"/>
                <a:ea typeface="ＭＳ Ｐゴシック" charset="0"/>
                <a:cs typeface="ＭＳ Ｐゴシック" charset="0"/>
              </a:rPr>
            </a:br>
            <a:r>
              <a:rPr lang="en-US" sz="2400" dirty="0">
                <a:solidFill>
                  <a:srgbClr val="FF0000"/>
                </a:solidFill>
                <a:latin typeface="Arial" charset="0"/>
                <a:ea typeface="ＭＳ Ｐゴシック" charset="0"/>
                <a:cs typeface="ＭＳ Ｐゴシック" charset="0"/>
              </a:rPr>
              <a:t>Can we do better?</a:t>
            </a:r>
          </a:p>
          <a:p>
            <a:pPr marL="0" indent="0">
              <a:buFontTx/>
              <a:buNone/>
            </a:pPr>
            <a:endParaRPr lang="en-US" sz="2400" dirty="0">
              <a:solidFill>
                <a:srgbClr val="FF0000"/>
              </a:solidFill>
              <a:latin typeface="Arial" charset="0"/>
              <a:ea typeface="ＭＳ Ｐゴシック" charset="0"/>
              <a:cs typeface="ＭＳ Ｐゴシック" charset="0"/>
            </a:endParaRPr>
          </a:p>
          <a:p>
            <a:pPr marL="0" indent="0">
              <a:buFontTx/>
              <a:buNone/>
            </a:pPr>
            <a:r>
              <a:rPr lang="en-US" sz="2400" dirty="0">
                <a:solidFill>
                  <a:srgbClr val="FF0000"/>
                </a:solidFill>
                <a:latin typeface="Arial" charset="0"/>
                <a:ea typeface="ＭＳ Ｐゴシック" charset="0"/>
                <a:cs typeface="ＭＳ Ｐゴシック" charset="0"/>
              </a:rPr>
              <a:t>Are DFS and BFS intelligent?</a:t>
            </a:r>
          </a:p>
        </p:txBody>
      </p:sp>
      <p:grpSp>
        <p:nvGrpSpPr>
          <p:cNvPr id="31747" name="Group 3"/>
          <p:cNvGrpSpPr>
            <a:grpSpLocks/>
          </p:cNvGrpSpPr>
          <p:nvPr/>
        </p:nvGrpSpPr>
        <p:grpSpPr bwMode="auto">
          <a:xfrm>
            <a:off x="5867400" y="4800600"/>
            <a:ext cx="1828800" cy="1828800"/>
            <a:chOff x="914400" y="1828800"/>
            <a:chExt cx="1828800" cy="1828800"/>
          </a:xfrm>
        </p:grpSpPr>
        <p:sp>
          <p:nvSpPr>
            <p:cNvPr id="31756" name="Rectangle 4"/>
            <p:cNvSpPr>
              <a:spLocks noChangeArrowheads="1"/>
            </p:cNvSpPr>
            <p:nvPr/>
          </p:nvSpPr>
          <p:spPr bwMode="auto">
            <a:xfrm>
              <a:off x="9144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7" name="Rectangle 5"/>
            <p:cNvSpPr>
              <a:spLocks noChangeArrowheads="1"/>
            </p:cNvSpPr>
            <p:nvPr/>
          </p:nvSpPr>
          <p:spPr bwMode="auto">
            <a:xfrm>
              <a:off x="9144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8" name="Rectangle 6"/>
            <p:cNvSpPr>
              <a:spLocks noChangeArrowheads="1"/>
            </p:cNvSpPr>
            <p:nvPr/>
          </p:nvSpPr>
          <p:spPr bwMode="auto">
            <a:xfrm>
              <a:off x="9144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59" name="Rectangle 7"/>
            <p:cNvSpPr>
              <a:spLocks noChangeArrowheads="1"/>
            </p:cNvSpPr>
            <p:nvPr/>
          </p:nvSpPr>
          <p:spPr bwMode="auto">
            <a:xfrm>
              <a:off x="15240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0" name="Rectangle 8"/>
            <p:cNvSpPr>
              <a:spLocks noChangeArrowheads="1"/>
            </p:cNvSpPr>
            <p:nvPr/>
          </p:nvSpPr>
          <p:spPr bwMode="auto">
            <a:xfrm>
              <a:off x="2133600" y="30480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1" name="Rectangle 9"/>
            <p:cNvSpPr>
              <a:spLocks noChangeArrowheads="1"/>
            </p:cNvSpPr>
            <p:nvPr/>
          </p:nvSpPr>
          <p:spPr bwMode="auto">
            <a:xfrm>
              <a:off x="21336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2" name="Rectangle 10"/>
            <p:cNvSpPr>
              <a:spLocks noChangeArrowheads="1"/>
            </p:cNvSpPr>
            <p:nvPr/>
          </p:nvSpPr>
          <p:spPr bwMode="auto">
            <a:xfrm>
              <a:off x="1524000" y="24384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3" name="Rectangle 11"/>
            <p:cNvSpPr>
              <a:spLocks noChangeArrowheads="1"/>
            </p:cNvSpPr>
            <p:nvPr/>
          </p:nvSpPr>
          <p:spPr bwMode="auto">
            <a:xfrm>
              <a:off x="1524000" y="1828800"/>
              <a:ext cx="609600" cy="609600"/>
            </a:xfrm>
            <a:prstGeom prst="rect">
              <a:avLst/>
            </a:prstGeom>
            <a:solidFill>
              <a:schemeClr val="accent1"/>
            </a:solidFill>
            <a:ln w="25400">
              <a:solidFill>
                <a:schemeClr val="tx1"/>
              </a:solidFill>
              <a:round/>
              <a:headEnd/>
              <a:tailEnd/>
            </a:ln>
          </p:spPr>
          <p:txBody>
            <a:bodyPr/>
            <a:lstStyle/>
            <a:p>
              <a:endParaRPr lang="en-US"/>
            </a:p>
          </p:txBody>
        </p:sp>
        <p:sp>
          <p:nvSpPr>
            <p:cNvPr id="31764" name="Rectangle 12"/>
            <p:cNvSpPr>
              <a:spLocks noChangeArrowheads="1"/>
            </p:cNvSpPr>
            <p:nvPr/>
          </p:nvSpPr>
          <p:spPr bwMode="auto">
            <a:xfrm>
              <a:off x="2133600" y="1828800"/>
              <a:ext cx="609600" cy="609600"/>
            </a:xfrm>
            <a:prstGeom prst="rect">
              <a:avLst/>
            </a:prstGeom>
            <a:solidFill>
              <a:schemeClr val="accent1"/>
            </a:solidFill>
            <a:ln w="25400">
              <a:solidFill>
                <a:schemeClr val="tx1"/>
              </a:solidFill>
              <a:round/>
              <a:headEnd/>
              <a:tailEnd/>
            </a:ln>
          </p:spPr>
          <p:txBody>
            <a:bodyPr/>
            <a:lstStyle/>
            <a:p>
              <a:endParaRPr lang="en-US"/>
            </a:p>
          </p:txBody>
        </p:sp>
      </p:grpSp>
      <p:sp>
        <p:nvSpPr>
          <p:cNvPr id="31748" name="TextBox 13"/>
          <p:cNvSpPr txBox="1">
            <a:spLocks noChangeArrowheads="1"/>
          </p:cNvSpPr>
          <p:nvPr/>
        </p:nvSpPr>
        <p:spPr bwMode="auto">
          <a:xfrm>
            <a:off x="6019800" y="48720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1</a:t>
            </a:r>
          </a:p>
        </p:txBody>
      </p:sp>
      <p:sp>
        <p:nvSpPr>
          <p:cNvPr id="31749" name="TextBox 14"/>
          <p:cNvSpPr txBox="1">
            <a:spLocks noChangeArrowheads="1"/>
          </p:cNvSpPr>
          <p:nvPr/>
        </p:nvSpPr>
        <p:spPr bwMode="auto">
          <a:xfrm>
            <a:off x="6019800" y="54816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4</a:t>
            </a:r>
          </a:p>
        </p:txBody>
      </p:sp>
      <p:sp>
        <p:nvSpPr>
          <p:cNvPr id="31750" name="TextBox 15"/>
          <p:cNvSpPr txBox="1">
            <a:spLocks noChangeArrowheads="1"/>
          </p:cNvSpPr>
          <p:nvPr/>
        </p:nvSpPr>
        <p:spPr bwMode="auto">
          <a:xfrm>
            <a:off x="6019800" y="60912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6</a:t>
            </a:r>
          </a:p>
        </p:txBody>
      </p:sp>
      <p:sp>
        <p:nvSpPr>
          <p:cNvPr id="31751" name="TextBox 16"/>
          <p:cNvSpPr txBox="1">
            <a:spLocks noChangeArrowheads="1"/>
          </p:cNvSpPr>
          <p:nvPr/>
        </p:nvSpPr>
        <p:spPr bwMode="auto">
          <a:xfrm>
            <a:off x="6629400" y="60960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5</a:t>
            </a:r>
          </a:p>
        </p:txBody>
      </p:sp>
      <p:sp>
        <p:nvSpPr>
          <p:cNvPr id="31752" name="TextBox 17"/>
          <p:cNvSpPr txBox="1">
            <a:spLocks noChangeArrowheads="1"/>
          </p:cNvSpPr>
          <p:nvPr/>
        </p:nvSpPr>
        <p:spPr bwMode="auto">
          <a:xfrm>
            <a:off x="7239000" y="60960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2</a:t>
            </a:r>
          </a:p>
        </p:txBody>
      </p:sp>
      <p:sp>
        <p:nvSpPr>
          <p:cNvPr id="31753" name="TextBox 18"/>
          <p:cNvSpPr txBox="1">
            <a:spLocks noChangeArrowheads="1"/>
          </p:cNvSpPr>
          <p:nvPr/>
        </p:nvSpPr>
        <p:spPr bwMode="auto">
          <a:xfrm>
            <a:off x="7162800" y="54816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7</a:t>
            </a:r>
          </a:p>
        </p:txBody>
      </p:sp>
      <p:sp>
        <p:nvSpPr>
          <p:cNvPr id="31754" name="TextBox 19"/>
          <p:cNvSpPr txBox="1">
            <a:spLocks noChangeArrowheads="1"/>
          </p:cNvSpPr>
          <p:nvPr/>
        </p:nvSpPr>
        <p:spPr bwMode="auto">
          <a:xfrm>
            <a:off x="7162800" y="4872038"/>
            <a:ext cx="381000"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8</a:t>
            </a:r>
          </a:p>
        </p:txBody>
      </p:sp>
      <p:sp>
        <p:nvSpPr>
          <p:cNvPr id="31755" name="TextBox 20"/>
          <p:cNvSpPr txBox="1">
            <a:spLocks noChangeArrowheads="1"/>
          </p:cNvSpPr>
          <p:nvPr/>
        </p:nvSpPr>
        <p:spPr bwMode="auto">
          <a:xfrm>
            <a:off x="6629400" y="4876800"/>
            <a:ext cx="3810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t>3</a:t>
            </a:r>
          </a:p>
        </p:txBody>
      </p:sp>
    </p:spTree>
    <p:extLst>
      <p:ext uri="{BB962C8B-B14F-4D97-AF65-F5344CB8AC3E}">
        <p14:creationId xmlns:p14="http://schemas.microsoft.com/office/powerpoint/2010/main" val="11879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675">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6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idx="4294967295"/>
          </p:nvPr>
        </p:nvSpPr>
        <p:spPr>
          <a:xfrm>
            <a:off x="304800" y="228600"/>
            <a:ext cx="8839200" cy="990600"/>
          </a:xfrm>
        </p:spPr>
        <p:txBody>
          <a:bodyPr>
            <a:normAutofit fontScale="90000"/>
          </a:bodyPr>
          <a:lstStyle/>
          <a:p>
            <a:r>
              <a:rPr lang="en-US" dirty="0">
                <a:latin typeface="Arial" charset="0"/>
                <a:ea typeface="ＭＳ Ｐゴシック" charset="0"/>
                <a:cs typeface="ＭＳ Ｐゴシック" charset="0"/>
              </a:rPr>
              <a:t>from: Claremont </a:t>
            </a:r>
            <a:r>
              <a:rPr lang="en-US" dirty="0" err="1">
                <a:latin typeface="Arial" charset="0"/>
                <a:ea typeface="ＭＳ Ｐゴシック" charset="0"/>
                <a:cs typeface="ＭＳ Ｐゴシック" charset="0"/>
              </a:rPr>
              <a:t>to:Rowland</a:t>
            </a:r>
            <a:r>
              <a:rPr lang="en-US" dirty="0">
                <a:latin typeface="Arial" charset="0"/>
                <a:ea typeface="ＭＳ Ｐゴシック" charset="0"/>
                <a:cs typeface="ＭＳ Ｐゴシック" charset="0"/>
              </a:rPr>
              <a:t> Heights</a:t>
            </a:r>
          </a:p>
        </p:txBody>
      </p:sp>
      <p:pic>
        <p:nvPicPr>
          <p:cNvPr id="3277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2771" name="TextBox 6"/>
          <p:cNvSpPr txBox="1">
            <a:spLocks noChangeArrowheads="1"/>
          </p:cNvSpPr>
          <p:nvPr/>
        </p:nvSpPr>
        <p:spPr bwMode="auto">
          <a:xfrm>
            <a:off x="1143000" y="1066800"/>
            <a:ext cx="73914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dirty="0">
                <a:solidFill>
                  <a:srgbClr val="FF0000"/>
                </a:solidFill>
              </a:rPr>
              <a:t>How do you think </a:t>
            </a:r>
            <a:r>
              <a:rPr lang="en-US" sz="2800" dirty="0" err="1">
                <a:solidFill>
                  <a:srgbClr val="FF0000"/>
                </a:solidFill>
              </a:rPr>
              <a:t>google</a:t>
            </a:r>
            <a:r>
              <a:rPr lang="en-US" sz="2800" dirty="0">
                <a:solidFill>
                  <a:srgbClr val="FF0000"/>
                </a:solidFill>
              </a:rPr>
              <a:t> maps does it?</a:t>
            </a:r>
          </a:p>
        </p:txBody>
      </p:sp>
    </p:spTree>
    <p:extLst>
      <p:ext uri="{BB962C8B-B14F-4D97-AF65-F5344CB8AC3E}">
        <p14:creationId xmlns:p14="http://schemas.microsoft.com/office/powerpoint/2010/main" val="15778140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idx="4294967295"/>
          </p:nvPr>
        </p:nvSpPr>
        <p:spPr>
          <a:xfrm>
            <a:off x="304800" y="228600"/>
            <a:ext cx="8839200" cy="990600"/>
          </a:xfrm>
        </p:spPr>
        <p:txBody>
          <a:bodyPr>
            <a:normAutofit fontScale="90000"/>
          </a:bodyPr>
          <a:lstStyle/>
          <a:p>
            <a:r>
              <a:rPr lang="en-US" dirty="0">
                <a:latin typeface="Arial" charset="0"/>
                <a:ea typeface="ＭＳ Ｐゴシック" charset="0"/>
                <a:cs typeface="ＭＳ Ｐゴシック" charset="0"/>
              </a:rPr>
              <a:t>from: Claremont </a:t>
            </a:r>
            <a:r>
              <a:rPr lang="en-US" dirty="0" err="1">
                <a:latin typeface="Arial" charset="0"/>
                <a:ea typeface="ＭＳ Ｐゴシック" charset="0"/>
                <a:cs typeface="ＭＳ Ｐゴシック" charset="0"/>
              </a:rPr>
              <a:t>to:Rowland</a:t>
            </a:r>
            <a:r>
              <a:rPr lang="en-US" dirty="0">
                <a:latin typeface="Arial" charset="0"/>
                <a:ea typeface="ＭＳ Ｐゴシック" charset="0"/>
                <a:cs typeface="ＭＳ Ｐゴシック" charset="0"/>
              </a:rPr>
              <a:t> Heights</a:t>
            </a:r>
          </a:p>
        </p:txBody>
      </p:sp>
      <p:pic>
        <p:nvPicPr>
          <p:cNvPr id="3277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2771" name="TextBox 6"/>
          <p:cNvSpPr txBox="1">
            <a:spLocks noChangeArrowheads="1"/>
          </p:cNvSpPr>
          <p:nvPr/>
        </p:nvSpPr>
        <p:spPr bwMode="auto">
          <a:xfrm>
            <a:off x="1143000" y="1066800"/>
            <a:ext cx="73914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a:solidFill>
                  <a:srgbClr val="FF0000"/>
                </a:solidFill>
              </a:rPr>
              <a:t>What would the search algorithms do?</a:t>
            </a:r>
          </a:p>
        </p:txBody>
      </p:sp>
    </p:spTree>
    <p:extLst>
      <p:ext uri="{BB962C8B-B14F-4D97-AF65-F5344CB8AC3E}">
        <p14:creationId xmlns:p14="http://schemas.microsoft.com/office/powerpoint/2010/main" val="34685680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idx="4294967295"/>
          </p:nvPr>
        </p:nvSpPr>
        <p:spPr>
          <a:xfrm>
            <a:off x="990600" y="228600"/>
            <a:ext cx="8153400" cy="990600"/>
          </a:xfrm>
        </p:spPr>
        <p:txBody>
          <a:bodyPr>
            <a:normAutofit/>
          </a:bodyPr>
          <a:lstStyle/>
          <a:p>
            <a:r>
              <a:rPr lang="en-US" sz="3600" dirty="0">
                <a:latin typeface="Arial" charset="0"/>
                <a:ea typeface="ＭＳ Ｐゴシック" charset="0"/>
                <a:cs typeface="ＭＳ Ｐゴシック" charset="0"/>
              </a:rPr>
              <a:t>from: Claremont </a:t>
            </a:r>
            <a:r>
              <a:rPr lang="en-US" sz="3600" dirty="0" err="1">
                <a:latin typeface="Arial" charset="0"/>
                <a:ea typeface="ＭＳ Ｐゴシック" charset="0"/>
                <a:cs typeface="ＭＳ Ｐゴシック" charset="0"/>
              </a:rPr>
              <a:t>to:Rowland</a:t>
            </a:r>
            <a:r>
              <a:rPr lang="en-US" sz="3600" dirty="0">
                <a:latin typeface="Arial" charset="0"/>
                <a:ea typeface="ＭＳ Ｐゴシック" charset="0"/>
                <a:cs typeface="ＭＳ Ｐゴシック" charset="0"/>
              </a:rPr>
              <a:t> Heights</a:t>
            </a:r>
          </a:p>
        </p:txBody>
      </p:sp>
      <p:pic>
        <p:nvPicPr>
          <p:cNvPr id="3379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3795" name="TextBox 5"/>
          <p:cNvSpPr txBox="1">
            <a:spLocks noChangeArrowheads="1"/>
          </p:cNvSpPr>
          <p:nvPr/>
        </p:nvSpPr>
        <p:spPr bwMode="auto">
          <a:xfrm>
            <a:off x="457200" y="1152525"/>
            <a:ext cx="70104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a:solidFill>
                  <a:srgbClr val="0000FF"/>
                </a:solidFill>
              </a:rPr>
              <a:t>DFS</a:t>
            </a:r>
          </a:p>
        </p:txBody>
      </p:sp>
      <p:cxnSp>
        <p:nvCxnSpPr>
          <p:cNvPr id="33796" name="Curved Connector 11"/>
          <p:cNvCxnSpPr>
            <a:cxnSpLocks noChangeShapeType="1"/>
          </p:cNvCxnSpPr>
          <p:nvPr/>
        </p:nvCxnSpPr>
        <p:spPr bwMode="auto">
          <a:xfrm rot="10800000">
            <a:off x="4572000" y="2819400"/>
            <a:ext cx="1447800" cy="457200"/>
          </a:xfrm>
          <a:prstGeom prst="curvedConnector3">
            <a:avLst>
              <a:gd name="adj1" fmla="val 50000"/>
            </a:avLst>
          </a:prstGeom>
          <a:noFill/>
          <a:ln w="38100">
            <a:solidFill>
              <a:srgbClr val="FF0000"/>
            </a:solidFill>
            <a:round/>
            <a:headEnd/>
            <a:tailEnd/>
          </a:ln>
          <a:extLst>
            <a:ext uri="{909E8E84-426E-40dd-AFC4-6F175D3DCCD1}">
              <a14:hiddenFill xmlns="" xmlns:a14="http://schemas.microsoft.com/office/drawing/2010/main">
                <a:noFill/>
              </a14:hiddenFill>
            </a:ext>
          </a:extLst>
        </p:spPr>
      </p:cxnSp>
      <p:cxnSp>
        <p:nvCxnSpPr>
          <p:cNvPr id="33797" name="Curved Connector 13"/>
          <p:cNvCxnSpPr>
            <a:cxnSpLocks noChangeShapeType="1"/>
          </p:cNvCxnSpPr>
          <p:nvPr/>
        </p:nvCxnSpPr>
        <p:spPr bwMode="auto">
          <a:xfrm rot="10800000">
            <a:off x="2514600" y="2438400"/>
            <a:ext cx="2057400" cy="381000"/>
          </a:xfrm>
          <a:prstGeom prst="curvedConnector3">
            <a:avLst>
              <a:gd name="adj1" fmla="val 50000"/>
            </a:avLst>
          </a:prstGeom>
          <a:noFill/>
          <a:ln w="38100">
            <a:solidFill>
              <a:srgbClr val="FF0000"/>
            </a:solidFill>
            <a:round/>
            <a:headEnd/>
            <a:tailEnd/>
          </a:ln>
          <a:extLst>
            <a:ext uri="{909E8E84-426E-40dd-AFC4-6F175D3DCCD1}">
              <a14:hiddenFill xmlns="" xmlns:a14="http://schemas.microsoft.com/office/drawing/2010/main">
                <a:noFill/>
              </a14:hiddenFill>
            </a:ext>
          </a:extLst>
        </p:spPr>
      </p:cxnSp>
      <p:cxnSp>
        <p:nvCxnSpPr>
          <p:cNvPr id="33798" name="Curved Connector 15"/>
          <p:cNvCxnSpPr>
            <a:cxnSpLocks noChangeShapeType="1"/>
          </p:cNvCxnSpPr>
          <p:nvPr/>
        </p:nvCxnSpPr>
        <p:spPr bwMode="auto">
          <a:xfrm>
            <a:off x="914400" y="2286000"/>
            <a:ext cx="1524000" cy="152400"/>
          </a:xfrm>
          <a:prstGeom prst="curvedConnector3">
            <a:avLst>
              <a:gd name="adj1" fmla="val 50000"/>
            </a:avLst>
          </a:prstGeom>
          <a:noFill/>
          <a:ln w="38100">
            <a:solidFill>
              <a:srgbClr val="FF0000"/>
            </a:solidFill>
            <a:round/>
            <a:headEnd/>
            <a:tailEnd/>
          </a:ln>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3990107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idx="4294967295"/>
          </p:nvPr>
        </p:nvSpPr>
        <p:spPr>
          <a:xfrm>
            <a:off x="990600" y="228600"/>
            <a:ext cx="8153400" cy="990600"/>
          </a:xfrm>
        </p:spPr>
        <p:txBody>
          <a:bodyPr>
            <a:normAutofit/>
          </a:bodyPr>
          <a:lstStyle/>
          <a:p>
            <a:r>
              <a:rPr lang="en-US" sz="3600" dirty="0">
                <a:latin typeface="Arial" charset="0"/>
                <a:ea typeface="ＭＳ Ｐゴシック" charset="0"/>
                <a:cs typeface="ＭＳ Ｐゴシック" charset="0"/>
              </a:rPr>
              <a:t>from: Claremont </a:t>
            </a:r>
            <a:r>
              <a:rPr lang="en-US" sz="3600" dirty="0" err="1">
                <a:latin typeface="Arial" charset="0"/>
                <a:ea typeface="ＭＳ Ｐゴシック" charset="0"/>
                <a:cs typeface="ＭＳ Ｐゴシック" charset="0"/>
              </a:rPr>
              <a:t>to:Rowland</a:t>
            </a:r>
            <a:r>
              <a:rPr lang="en-US" sz="3600" dirty="0">
                <a:latin typeface="Arial" charset="0"/>
                <a:ea typeface="ＭＳ Ｐゴシック" charset="0"/>
                <a:cs typeface="ＭＳ Ｐゴシック" charset="0"/>
              </a:rPr>
              <a:t> Heights</a:t>
            </a:r>
          </a:p>
        </p:txBody>
      </p:sp>
      <p:pic>
        <p:nvPicPr>
          <p:cNvPr id="3481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4819" name="TextBox 5"/>
          <p:cNvSpPr txBox="1">
            <a:spLocks noChangeArrowheads="1"/>
          </p:cNvSpPr>
          <p:nvPr/>
        </p:nvSpPr>
        <p:spPr bwMode="auto">
          <a:xfrm>
            <a:off x="457200" y="1152525"/>
            <a:ext cx="70104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800" dirty="0">
                <a:solidFill>
                  <a:srgbClr val="0000FF"/>
                </a:solidFill>
              </a:rPr>
              <a:t>BFS</a:t>
            </a:r>
          </a:p>
        </p:txBody>
      </p:sp>
      <p:sp>
        <p:nvSpPr>
          <p:cNvPr id="34820" name="Oval 7"/>
          <p:cNvSpPr>
            <a:spLocks noChangeArrowheads="1"/>
          </p:cNvSpPr>
          <p:nvPr/>
        </p:nvSpPr>
        <p:spPr bwMode="auto">
          <a:xfrm>
            <a:off x="5181600" y="2438400"/>
            <a:ext cx="1752600" cy="1676400"/>
          </a:xfrm>
          <a:prstGeom prst="ellipse">
            <a:avLst/>
          </a:prstGeom>
          <a:solidFill>
            <a:schemeClr val="accent1">
              <a:alpha val="32156"/>
            </a:schemeClr>
          </a:solidFill>
          <a:ln w="25400">
            <a:solidFill>
              <a:schemeClr val="tx1"/>
            </a:solidFill>
            <a:round/>
            <a:headEnd/>
            <a:tailEnd/>
          </a:ln>
        </p:spPr>
        <p:txBody>
          <a:bodyPr/>
          <a:lstStyle/>
          <a:p>
            <a:endParaRPr lang="en-US"/>
          </a:p>
        </p:txBody>
      </p:sp>
      <p:sp>
        <p:nvSpPr>
          <p:cNvPr id="34821" name="Oval 8"/>
          <p:cNvSpPr>
            <a:spLocks noChangeArrowheads="1"/>
          </p:cNvSpPr>
          <p:nvPr/>
        </p:nvSpPr>
        <p:spPr bwMode="auto">
          <a:xfrm>
            <a:off x="4724400" y="2057400"/>
            <a:ext cx="2667000" cy="2514600"/>
          </a:xfrm>
          <a:prstGeom prst="ellipse">
            <a:avLst/>
          </a:prstGeom>
          <a:solidFill>
            <a:schemeClr val="accent1">
              <a:alpha val="32156"/>
            </a:schemeClr>
          </a:solidFill>
          <a:ln w="25400">
            <a:solidFill>
              <a:schemeClr val="tx1"/>
            </a:solidFill>
            <a:round/>
            <a:headEnd/>
            <a:tailEnd/>
          </a:ln>
        </p:spPr>
        <p:txBody>
          <a:bodyPr/>
          <a:lstStyle/>
          <a:p>
            <a:endParaRPr lang="en-US"/>
          </a:p>
        </p:txBody>
      </p:sp>
      <p:sp>
        <p:nvSpPr>
          <p:cNvPr id="34822" name="Oval 9"/>
          <p:cNvSpPr>
            <a:spLocks noChangeArrowheads="1"/>
          </p:cNvSpPr>
          <p:nvPr/>
        </p:nvSpPr>
        <p:spPr bwMode="auto">
          <a:xfrm>
            <a:off x="4343400" y="1676400"/>
            <a:ext cx="3352800" cy="3276600"/>
          </a:xfrm>
          <a:prstGeom prst="ellipse">
            <a:avLst/>
          </a:prstGeom>
          <a:solidFill>
            <a:schemeClr val="accent1">
              <a:alpha val="32156"/>
            </a:schemeClr>
          </a:solidFill>
          <a:ln w="25400">
            <a:solidFill>
              <a:schemeClr val="tx1"/>
            </a:solidFill>
            <a:round/>
            <a:headEnd/>
            <a:tailEnd/>
          </a:ln>
        </p:spPr>
        <p:txBody>
          <a:bodyPr/>
          <a:lstStyle/>
          <a:p>
            <a:endParaRPr lang="en-US"/>
          </a:p>
        </p:txBody>
      </p:sp>
    </p:spTree>
    <p:extLst>
      <p:ext uri="{BB962C8B-B14F-4D97-AF65-F5344CB8AC3E}">
        <p14:creationId xmlns:p14="http://schemas.microsoft.com/office/powerpoint/2010/main" val="17074684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a:xfrm>
            <a:off x="990600" y="0"/>
            <a:ext cx="8153400" cy="990600"/>
          </a:xfrm>
        </p:spPr>
        <p:txBody>
          <a:bodyPr>
            <a:normAutofit/>
          </a:bodyPr>
          <a:lstStyle/>
          <a:p>
            <a:r>
              <a:rPr lang="en-US" sz="3600" dirty="0">
                <a:latin typeface="Arial" charset="0"/>
                <a:ea typeface="ＭＳ Ｐゴシック" charset="0"/>
                <a:cs typeface="ＭＳ Ｐゴシック" charset="0"/>
              </a:rPr>
              <a:t>from: Claremont to: Rowland Heights</a:t>
            </a:r>
          </a:p>
        </p:txBody>
      </p:sp>
      <p:pic>
        <p:nvPicPr>
          <p:cNvPr id="3584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5845" name="TextBox 11"/>
          <p:cNvSpPr txBox="1">
            <a:spLocks noChangeArrowheads="1"/>
          </p:cNvSpPr>
          <p:nvPr/>
        </p:nvSpPr>
        <p:spPr bwMode="auto">
          <a:xfrm>
            <a:off x="3369912" y="1048543"/>
            <a:ext cx="1752600"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600" dirty="0">
                <a:solidFill>
                  <a:srgbClr val="FF0000"/>
                </a:solidFill>
              </a:rPr>
              <a:t>Ideas?</a:t>
            </a:r>
          </a:p>
        </p:txBody>
      </p:sp>
    </p:spTree>
    <p:extLst>
      <p:ext uri="{BB962C8B-B14F-4D97-AF65-F5344CB8AC3E}">
        <p14:creationId xmlns:p14="http://schemas.microsoft.com/office/powerpoint/2010/main" val="431962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pic>
        <p:nvPicPr>
          <p:cNvPr id="144388" name="Picture 4" descr="5-b"/>
          <p:cNvPicPr>
            <a:picLocks noChangeAspect="1" noChangeArrowheads="1"/>
          </p:cNvPicPr>
          <p:nvPr/>
        </p:nvPicPr>
        <p:blipFill rotWithShape="1">
          <a:blip r:embed="rId3"/>
          <a:srcRect l="32969" b="53703"/>
          <a:stretch/>
        </p:blipFill>
        <p:spPr bwMode="auto">
          <a:xfrm>
            <a:off x="3962400" y="3321050"/>
            <a:ext cx="3505200" cy="3384550"/>
          </a:xfrm>
          <a:prstGeom prst="rect">
            <a:avLst/>
          </a:prstGeom>
          <a:noFill/>
        </p:spPr>
      </p:pic>
      <p:sp>
        <p:nvSpPr>
          <p:cNvPr id="144389" name="Freeform 5"/>
          <p:cNvSpPr>
            <a:spLocks/>
          </p:cNvSpPr>
          <p:nvPr/>
        </p:nvSpPr>
        <p:spPr bwMode="auto">
          <a:xfrm>
            <a:off x="4130675" y="36258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0" name="Freeform 6"/>
          <p:cNvSpPr>
            <a:spLocks/>
          </p:cNvSpPr>
          <p:nvPr/>
        </p:nvSpPr>
        <p:spPr bwMode="auto">
          <a:xfrm>
            <a:off x="4421188" y="3836988"/>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1" name="Freeform 7"/>
          <p:cNvSpPr>
            <a:spLocks/>
          </p:cNvSpPr>
          <p:nvPr/>
        </p:nvSpPr>
        <p:spPr bwMode="auto">
          <a:xfrm>
            <a:off x="4752975" y="37020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3" name="Freeform 9"/>
          <p:cNvSpPr>
            <a:spLocks/>
          </p:cNvSpPr>
          <p:nvPr/>
        </p:nvSpPr>
        <p:spPr bwMode="auto">
          <a:xfrm>
            <a:off x="4143375" y="54546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5" name="Freeform 11"/>
          <p:cNvSpPr>
            <a:spLocks/>
          </p:cNvSpPr>
          <p:nvPr/>
        </p:nvSpPr>
        <p:spPr bwMode="auto">
          <a:xfrm>
            <a:off x="4752975" y="55308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6" name="Freeform 12"/>
          <p:cNvSpPr>
            <a:spLocks/>
          </p:cNvSpPr>
          <p:nvPr/>
        </p:nvSpPr>
        <p:spPr bwMode="auto">
          <a:xfrm>
            <a:off x="5438775" y="44640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8" name="Freeform 14"/>
          <p:cNvSpPr>
            <a:spLocks/>
          </p:cNvSpPr>
          <p:nvPr/>
        </p:nvSpPr>
        <p:spPr bwMode="auto">
          <a:xfrm>
            <a:off x="5133975" y="5454650"/>
            <a:ext cx="165100" cy="990600"/>
          </a:xfrm>
          <a:custGeom>
            <a:avLst/>
            <a:gdLst/>
            <a:ahLst/>
            <a:cxnLst>
              <a:cxn ang="0">
                <a:pos x="104" y="0"/>
              </a:cxn>
              <a:cxn ang="0">
                <a:pos x="8" y="96"/>
              </a:cxn>
              <a:cxn ang="0">
                <a:pos x="104" y="336"/>
              </a:cxn>
              <a:cxn ang="0">
                <a:pos x="8" y="432"/>
              </a:cxn>
              <a:cxn ang="0">
                <a:pos x="56" y="624"/>
              </a:cxn>
            </a:cxnLst>
            <a:rect l="0" t="0" r="r" b="b"/>
            <a:pathLst>
              <a:path w="104" h="624">
                <a:moveTo>
                  <a:pt x="104" y="0"/>
                </a:moveTo>
                <a:cubicBezTo>
                  <a:pt x="56" y="20"/>
                  <a:pt x="8" y="40"/>
                  <a:pt x="8" y="96"/>
                </a:cubicBezTo>
                <a:cubicBezTo>
                  <a:pt x="8" y="152"/>
                  <a:pt x="104" y="280"/>
                  <a:pt x="104" y="336"/>
                </a:cubicBezTo>
                <a:cubicBezTo>
                  <a:pt x="104" y="392"/>
                  <a:pt x="16" y="384"/>
                  <a:pt x="8" y="432"/>
                </a:cubicBezTo>
                <a:cubicBezTo>
                  <a:pt x="0" y="480"/>
                  <a:pt x="28" y="552"/>
                  <a:pt x="56" y="624"/>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399" name="Freeform 15"/>
          <p:cNvSpPr>
            <a:spLocks/>
          </p:cNvSpPr>
          <p:nvPr/>
        </p:nvSpPr>
        <p:spPr bwMode="auto">
          <a:xfrm>
            <a:off x="5057775" y="45402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0" name="Freeform 16"/>
          <p:cNvSpPr>
            <a:spLocks/>
          </p:cNvSpPr>
          <p:nvPr/>
        </p:nvSpPr>
        <p:spPr bwMode="auto">
          <a:xfrm>
            <a:off x="5057775" y="36258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1" name="Freeform 17"/>
          <p:cNvSpPr>
            <a:spLocks/>
          </p:cNvSpPr>
          <p:nvPr/>
        </p:nvSpPr>
        <p:spPr bwMode="auto">
          <a:xfrm>
            <a:off x="4448175" y="53022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2" name="Freeform 18"/>
          <p:cNvSpPr>
            <a:spLocks/>
          </p:cNvSpPr>
          <p:nvPr/>
        </p:nvSpPr>
        <p:spPr bwMode="auto">
          <a:xfrm>
            <a:off x="5438775" y="56070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44403" name="Freeform 19"/>
          <p:cNvSpPr>
            <a:spLocks/>
          </p:cNvSpPr>
          <p:nvPr/>
        </p:nvSpPr>
        <p:spPr bwMode="auto">
          <a:xfrm>
            <a:off x="5438775" y="3549650"/>
            <a:ext cx="185738" cy="779463"/>
          </a:xfrm>
          <a:custGeom>
            <a:avLst/>
            <a:gdLst/>
            <a:ahLst/>
            <a:cxnLst>
              <a:cxn ang="0">
                <a:pos x="98" y="0"/>
              </a:cxn>
              <a:cxn ang="0">
                <a:pos x="45" y="111"/>
              </a:cxn>
              <a:cxn ang="0">
                <a:pos x="111" y="242"/>
              </a:cxn>
              <a:cxn ang="0">
                <a:pos x="6" y="334"/>
              </a:cxn>
              <a:cxn ang="0">
                <a:pos x="73" y="491"/>
              </a:cxn>
            </a:cxnLst>
            <a:rect l="0" t="0" r="r" b="b"/>
            <a:pathLst>
              <a:path w="117" h="491">
                <a:moveTo>
                  <a:pt x="98" y="0"/>
                </a:moveTo>
                <a:cubicBezTo>
                  <a:pt x="89" y="17"/>
                  <a:pt x="43" y="71"/>
                  <a:pt x="45" y="111"/>
                </a:cubicBezTo>
                <a:cubicBezTo>
                  <a:pt x="47" y="151"/>
                  <a:pt x="117" y="205"/>
                  <a:pt x="111" y="242"/>
                </a:cubicBezTo>
                <a:cubicBezTo>
                  <a:pt x="105" y="279"/>
                  <a:pt x="12" y="293"/>
                  <a:pt x="6" y="334"/>
                </a:cubicBezTo>
                <a:cubicBezTo>
                  <a:pt x="0" y="375"/>
                  <a:pt x="59" y="458"/>
                  <a:pt x="73" y="491"/>
                </a:cubicBezTo>
              </a:path>
            </a:pathLst>
          </a:custGeom>
          <a:noFill/>
          <a:ln w="76200" cap="flat" cmpd="sng">
            <a:solidFill>
              <a:schemeClr val="accent2"/>
            </a:solidFill>
            <a:prstDash val="solid"/>
            <a:round/>
            <a:headEnd type="none" w="med" len="med"/>
            <a:tailEnd type="none" w="med" len="med"/>
          </a:ln>
          <a:effectLst/>
        </p:spPr>
        <p:txBody>
          <a:bodyPr>
            <a:prstTxWarp prst="textNoShape">
              <a:avLst/>
            </a:prstTxWarp>
          </a:bodyPr>
          <a:lstStyle/>
          <a:p>
            <a:endParaRPr lang="en-US"/>
          </a:p>
        </p:txBody>
      </p:sp>
      <p:sp>
        <p:nvSpPr>
          <p:cNvPr id="19" name="Rectangle 3">
            <a:extLst>
              <a:ext uri="{FF2B5EF4-FFF2-40B4-BE49-F238E27FC236}">
                <a16:creationId xmlns:a16="http://schemas.microsoft.com/office/drawing/2014/main" id="{E5243EDC-EA67-3542-BA9F-47E0ACA4805E}"/>
              </a:ext>
            </a:extLst>
          </p:cNvPr>
          <p:cNvSpPr txBox="1">
            <a:spLocks noChangeArrowheads="1"/>
          </p:cNvSpPr>
          <p:nvPr/>
        </p:nvSpPr>
        <p:spPr>
          <a:xfrm>
            <a:off x="228600" y="1524000"/>
            <a:ext cx="8534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pic>
        <p:nvPicPr>
          <p:cNvPr id="1026" name="Picture 2" descr="Cute cartoon fox in modern simple flat style Vector Image">
            <a:extLst>
              <a:ext uri="{FF2B5EF4-FFF2-40B4-BE49-F238E27FC236}">
                <a16:creationId xmlns:a16="http://schemas.microsoft.com/office/drawing/2014/main" id="{67CF2FB6-199E-F743-AB68-4E5D8C796AD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2929221" y="3565525"/>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Cute cartoon fox in modern simple flat style Vector Image">
            <a:extLst>
              <a:ext uri="{FF2B5EF4-FFF2-40B4-BE49-F238E27FC236}">
                <a16:creationId xmlns:a16="http://schemas.microsoft.com/office/drawing/2014/main" id="{751B47CB-8FAB-F04E-9D28-8D5B8379C75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1969107" y="3581511"/>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Cute cartoon fox in modern simple flat style Vector Image">
            <a:extLst>
              <a:ext uri="{FF2B5EF4-FFF2-40B4-BE49-F238E27FC236}">
                <a16:creationId xmlns:a16="http://schemas.microsoft.com/office/drawing/2014/main" id="{8CDF46E0-1327-8E48-87DE-959204BB35C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443" t="7148" r="12158" b="18504"/>
          <a:stretch/>
        </p:blipFill>
        <p:spPr bwMode="auto">
          <a:xfrm>
            <a:off x="1014735" y="3657600"/>
            <a:ext cx="814065"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aft Chicken Cartoon 01 Royalty Free Cliparts, Vectors, And Stock  Illustration. Image 15191565.">
            <a:extLst>
              <a:ext uri="{FF2B5EF4-FFF2-40B4-BE49-F238E27FC236}">
                <a16:creationId xmlns:a16="http://schemas.microsoft.com/office/drawing/2014/main" id="{5D2971E4-5337-AE44-A9D3-B7C6F48D03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8350"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Daft Chicken Cartoon 01 Royalty Free Cliparts, Vectors, And Stock  Illustration. Image 15191565.">
            <a:extLst>
              <a:ext uri="{FF2B5EF4-FFF2-40B4-BE49-F238E27FC236}">
                <a16:creationId xmlns:a16="http://schemas.microsoft.com/office/drawing/2014/main" id="{BD854E71-0CE6-D34C-88B4-09E6634ED8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150"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Daft Chicken Cartoon 01 Royalty Free Cliparts, Vectors, And Stock  Illustration. Image 15191565.">
            <a:extLst>
              <a:ext uri="{FF2B5EF4-FFF2-40B4-BE49-F238E27FC236}">
                <a16:creationId xmlns:a16="http://schemas.microsoft.com/office/drawing/2014/main" id="{56F90DA4-0E90-6F4B-9157-0D766177ED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1463" y="5076825"/>
            <a:ext cx="1060450" cy="1060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7150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a:xfrm>
            <a:off x="990600" y="0"/>
            <a:ext cx="8153400" cy="990600"/>
          </a:xfrm>
        </p:spPr>
        <p:txBody>
          <a:bodyPr>
            <a:normAutofit/>
          </a:bodyPr>
          <a:lstStyle/>
          <a:p>
            <a:r>
              <a:rPr lang="en-US" sz="3600" dirty="0">
                <a:latin typeface="Arial" charset="0"/>
                <a:ea typeface="ＭＳ Ｐゴシック" charset="0"/>
                <a:cs typeface="ＭＳ Ｐゴシック" charset="0"/>
              </a:rPr>
              <a:t>from: Claremont to: Rowland Heights</a:t>
            </a:r>
          </a:p>
        </p:txBody>
      </p:sp>
      <p:pic>
        <p:nvPicPr>
          <p:cNvPr id="3584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05000"/>
            <a:ext cx="8826500" cy="4686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5843" name="TextBox 5"/>
          <p:cNvSpPr txBox="1">
            <a:spLocks noChangeArrowheads="1"/>
          </p:cNvSpPr>
          <p:nvPr/>
        </p:nvSpPr>
        <p:spPr bwMode="auto">
          <a:xfrm>
            <a:off x="381000" y="914400"/>
            <a:ext cx="83058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solidFill>
                  <a:srgbClr val="0000FF"/>
                </a:solidFill>
              </a:rPr>
              <a:t>We’d like to bias search towards the actual solution</a:t>
            </a:r>
          </a:p>
        </p:txBody>
      </p:sp>
      <p:sp>
        <p:nvSpPr>
          <p:cNvPr id="35844" name="Isosceles Triangle 10"/>
          <p:cNvSpPr>
            <a:spLocks noChangeArrowheads="1"/>
          </p:cNvSpPr>
          <p:nvPr/>
        </p:nvSpPr>
        <p:spPr bwMode="auto">
          <a:xfrm rot="3052018">
            <a:off x="3213894" y="2458244"/>
            <a:ext cx="2159000" cy="4462462"/>
          </a:xfrm>
          <a:prstGeom prst="triangle">
            <a:avLst>
              <a:gd name="adj" fmla="val 50000"/>
            </a:avLst>
          </a:prstGeom>
          <a:solidFill>
            <a:schemeClr val="accent1">
              <a:alpha val="45882"/>
            </a:schemeClr>
          </a:solidFill>
          <a:ln w="25400">
            <a:solidFill>
              <a:schemeClr val="tx1"/>
            </a:solidFill>
            <a:round/>
            <a:headEnd/>
            <a:tailEnd/>
          </a:ln>
        </p:spPr>
        <p:txBody>
          <a:bodyPr/>
          <a:lstStyle/>
          <a:p>
            <a:endParaRPr lang="en-US"/>
          </a:p>
        </p:txBody>
      </p:sp>
    </p:spTree>
    <p:extLst>
      <p:ext uri="{BB962C8B-B14F-4D97-AF65-F5344CB8AC3E}">
        <p14:creationId xmlns:p14="http://schemas.microsoft.com/office/powerpoint/2010/main" val="198387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a:latin typeface="Arial" charset="0"/>
                <a:ea typeface="ＭＳ Ｐゴシック" charset="0"/>
                <a:cs typeface="ＭＳ Ｐゴシック" charset="0"/>
              </a:rPr>
              <a:t>Informed search</a:t>
            </a:r>
          </a:p>
        </p:txBody>
      </p:sp>
      <p:sp>
        <p:nvSpPr>
          <p:cNvPr id="36866" name="Content Placeholder 2"/>
          <p:cNvSpPr>
            <a:spLocks noGrp="1"/>
          </p:cNvSpPr>
          <p:nvPr>
            <p:ph idx="1"/>
          </p:nvPr>
        </p:nvSpPr>
        <p:spPr>
          <a:xfrm>
            <a:off x="457200" y="1676400"/>
            <a:ext cx="8229600" cy="4648200"/>
          </a:xfrm>
        </p:spPr>
        <p:txBody>
          <a:bodyPr>
            <a:noAutofit/>
          </a:bodyPr>
          <a:lstStyle/>
          <a:p>
            <a:pPr marL="0" indent="0">
              <a:buFontTx/>
              <a:buNone/>
            </a:pPr>
            <a:r>
              <a:rPr lang="en-US" sz="2800" dirty="0">
                <a:latin typeface="Arial" charset="0"/>
                <a:ea typeface="ＭＳ Ｐゴシック" charset="0"/>
                <a:cs typeface="ＭＳ Ｐゴシック" charset="0"/>
              </a:rPr>
              <a:t>Order </a:t>
            </a:r>
            <a:r>
              <a:rPr lang="en-US" sz="2800" dirty="0" err="1">
                <a:latin typeface="Arial" charset="0"/>
                <a:ea typeface="ＭＳ Ｐゴシック" charset="0"/>
                <a:cs typeface="ＭＳ Ｐゴシック" charset="0"/>
              </a:rPr>
              <a:t>to_visit</a:t>
            </a:r>
            <a:r>
              <a:rPr lang="en-US" sz="2800" dirty="0">
                <a:latin typeface="Arial" charset="0"/>
                <a:ea typeface="ＭＳ Ｐゴシック" charset="0"/>
                <a:cs typeface="ＭＳ Ｐゴシック" charset="0"/>
              </a:rPr>
              <a:t> based on some knowledge of the world that estimates how </a:t>
            </a:r>
            <a:r>
              <a:rPr lang="ja-JP" altLang="en-US" sz="2800" dirty="0">
                <a:latin typeface="Arial" charset="0"/>
                <a:ea typeface="ＭＳ Ｐゴシック" charset="0"/>
                <a:cs typeface="ＭＳ Ｐゴシック" charset="0"/>
              </a:rPr>
              <a:t>“</a:t>
            </a:r>
            <a:r>
              <a:rPr lang="en-US" altLang="ja-JP" sz="2800" dirty="0">
                <a:latin typeface="Arial" charset="0"/>
                <a:ea typeface="ＭＳ Ｐゴシック" charset="0"/>
                <a:cs typeface="ＭＳ Ｐゴシック" charset="0"/>
              </a:rPr>
              <a:t>good</a:t>
            </a:r>
            <a:r>
              <a:rPr lang="ja-JP" altLang="en-US" sz="2800" dirty="0">
                <a:latin typeface="Arial" charset="0"/>
                <a:ea typeface="ＭＳ Ｐゴシック" charset="0"/>
                <a:cs typeface="ＭＳ Ｐゴシック" charset="0"/>
              </a:rPr>
              <a:t>”</a:t>
            </a:r>
            <a:r>
              <a:rPr lang="en-US" altLang="ja-JP" sz="2800" dirty="0">
                <a:latin typeface="Arial" charset="0"/>
                <a:ea typeface="ＭＳ Ｐゴシック" charset="0"/>
                <a:cs typeface="ＭＳ Ｐゴシック" charset="0"/>
              </a:rPr>
              <a:t> a state is</a:t>
            </a:r>
          </a:p>
          <a:p>
            <a:pPr lvl="1"/>
            <a:r>
              <a:rPr lang="en-US" sz="2400" i="1" dirty="0">
                <a:latin typeface="Arial" charset="0"/>
                <a:ea typeface="ＭＳ Ｐゴシック" charset="0"/>
              </a:rPr>
              <a:t>h(n)</a:t>
            </a:r>
            <a:r>
              <a:rPr lang="en-US" sz="2400" dirty="0">
                <a:latin typeface="Arial" charset="0"/>
                <a:ea typeface="ＭＳ Ｐゴシック" charset="0"/>
              </a:rPr>
              <a:t> is called an evaluation function</a:t>
            </a:r>
          </a:p>
          <a:p>
            <a:pPr marL="0" indent="0">
              <a:buFontTx/>
              <a:buNone/>
            </a:pPr>
            <a:endParaRPr lang="en-US" sz="2800" dirty="0">
              <a:latin typeface="Arial" charset="0"/>
              <a:ea typeface="ＭＳ Ｐゴシック" charset="0"/>
              <a:cs typeface="ＭＳ Ｐゴシック" charset="0"/>
            </a:endParaRPr>
          </a:p>
          <a:p>
            <a:pPr marL="0" indent="0">
              <a:buFontTx/>
              <a:buNone/>
            </a:pPr>
            <a:r>
              <a:rPr lang="en-US" sz="2800" b="1" dirty="0">
                <a:solidFill>
                  <a:srgbClr val="008000"/>
                </a:solidFill>
                <a:latin typeface="Arial" charset="0"/>
                <a:ea typeface="ＭＳ Ｐゴシック" charset="0"/>
                <a:cs typeface="ＭＳ Ｐゴシック" charset="0"/>
              </a:rPr>
              <a:t>Best-first search</a:t>
            </a:r>
          </a:p>
          <a:p>
            <a:pPr lvl="1"/>
            <a:r>
              <a:rPr lang="en-US" sz="2400" dirty="0">
                <a:latin typeface="Arial" charset="0"/>
                <a:ea typeface="ＭＳ Ｐゴシック" charset="0"/>
              </a:rPr>
              <a:t>rank </a:t>
            </a:r>
            <a:r>
              <a:rPr lang="en-US" sz="2400" dirty="0" err="1">
                <a:latin typeface="Arial" charset="0"/>
                <a:ea typeface="ＭＳ Ｐゴシック" charset="0"/>
              </a:rPr>
              <a:t>to_visit</a:t>
            </a:r>
            <a:r>
              <a:rPr lang="en-US" sz="2400" dirty="0">
                <a:latin typeface="Arial" charset="0"/>
                <a:ea typeface="ＭＳ Ｐゴシック" charset="0"/>
              </a:rPr>
              <a:t> based on </a:t>
            </a:r>
            <a:r>
              <a:rPr lang="en-US" sz="2400" i="1" dirty="0">
                <a:latin typeface="Arial" charset="0"/>
                <a:ea typeface="ＭＳ Ｐゴシック" charset="0"/>
              </a:rPr>
              <a:t>h(n)</a:t>
            </a:r>
            <a:endParaRPr lang="en-US" sz="2800" dirty="0">
              <a:latin typeface="Arial" charset="0"/>
              <a:ea typeface="ＭＳ Ｐゴシック" charset="0"/>
            </a:endParaRPr>
          </a:p>
          <a:p>
            <a:pPr lvl="1"/>
            <a:r>
              <a:rPr lang="en-US" sz="2400" dirty="0">
                <a:latin typeface="Arial" charset="0"/>
                <a:ea typeface="ＭＳ Ｐゴシック" charset="0"/>
              </a:rPr>
              <a:t>take the most desirable state in </a:t>
            </a:r>
            <a:r>
              <a:rPr lang="en-US" sz="2400" dirty="0" err="1">
                <a:latin typeface="Arial" charset="0"/>
                <a:ea typeface="ＭＳ Ｐゴシック" charset="0"/>
              </a:rPr>
              <a:t>to_visit</a:t>
            </a:r>
            <a:r>
              <a:rPr lang="en-US" sz="2400" dirty="0">
                <a:latin typeface="Arial" charset="0"/>
                <a:ea typeface="ＭＳ Ｐゴシック" charset="0"/>
              </a:rPr>
              <a:t> first</a:t>
            </a:r>
          </a:p>
          <a:p>
            <a:pPr lvl="1"/>
            <a:r>
              <a:rPr lang="en-US" sz="2400" dirty="0">
                <a:latin typeface="Arial" charset="0"/>
                <a:ea typeface="ＭＳ Ｐゴシック" charset="0"/>
              </a:rPr>
              <a:t>different approaches depending on how we define </a:t>
            </a:r>
            <a:r>
              <a:rPr lang="en-US" sz="2400" i="1" dirty="0">
                <a:latin typeface="Arial" charset="0"/>
                <a:ea typeface="ＭＳ Ｐゴシック" charset="0"/>
              </a:rPr>
              <a:t>h(n)</a:t>
            </a:r>
            <a:endParaRPr lang="en-US" sz="2000" i="1" dirty="0">
              <a:latin typeface="Arial" charset="0"/>
              <a:ea typeface="ＭＳ Ｐゴシック" charset="0"/>
            </a:endParaRPr>
          </a:p>
        </p:txBody>
      </p:sp>
    </p:spTree>
    <p:extLst>
      <p:ext uri="{BB962C8B-B14F-4D97-AF65-F5344CB8AC3E}">
        <p14:creationId xmlns:p14="http://schemas.microsoft.com/office/powerpoint/2010/main" val="60845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09600" y="-152400"/>
            <a:ext cx="7772400" cy="1143000"/>
          </a:xfrm>
        </p:spPr>
        <p:txBody>
          <a:bodyPr/>
          <a:lstStyle/>
          <a:p>
            <a:r>
              <a:rPr lang="en-US">
                <a:latin typeface="Arial" charset="0"/>
                <a:ea typeface="ＭＳ Ｐゴシック" charset="0"/>
                <a:cs typeface="ＭＳ Ｐゴシック" charset="0"/>
              </a:rPr>
              <a:t>Heuristic</a:t>
            </a:r>
          </a:p>
        </p:txBody>
      </p:sp>
      <p:sp>
        <p:nvSpPr>
          <p:cNvPr id="37891" name="Rectangle 3"/>
          <p:cNvSpPr>
            <a:spLocks noGrp="1" noChangeArrowheads="1"/>
          </p:cNvSpPr>
          <p:nvPr>
            <p:ph type="body" idx="1"/>
          </p:nvPr>
        </p:nvSpPr>
        <p:spPr>
          <a:xfrm>
            <a:off x="609600" y="1828800"/>
            <a:ext cx="8077200" cy="3581400"/>
          </a:xfrm>
        </p:spPr>
        <p:txBody>
          <a:bodyPr>
            <a:noAutofit/>
          </a:bodyPr>
          <a:lstStyle/>
          <a:p>
            <a:pPr>
              <a:lnSpc>
                <a:spcPct val="90000"/>
              </a:lnSpc>
              <a:buFontTx/>
              <a:buNone/>
            </a:pPr>
            <a:r>
              <a:rPr lang="en-US" sz="1800" b="1" dirty="0">
                <a:latin typeface="Arial" charset="0"/>
                <a:ea typeface="ＭＳ Ｐゴシック" charset="0"/>
                <a:cs typeface="ＭＳ Ｐゴシック" charset="0"/>
              </a:rPr>
              <a:t>Merriam-Webster's Online Dictionary</a:t>
            </a:r>
          </a:p>
          <a:p>
            <a:pPr lvl="1">
              <a:lnSpc>
                <a:spcPct val="90000"/>
              </a:lnSpc>
              <a:buFontTx/>
              <a:buNone/>
            </a:pPr>
            <a:r>
              <a:rPr lang="en-US" sz="2400" dirty="0">
                <a:latin typeface="Arial" charset="0"/>
                <a:ea typeface="ＭＳ Ｐゴシック" charset="0"/>
              </a:rPr>
              <a:t>Heuristic (pron. \</a:t>
            </a:r>
            <a:r>
              <a:rPr lang="en-US" sz="2400" dirty="0" err="1">
                <a:latin typeface="Arial" charset="0"/>
                <a:ea typeface="ＭＳ Ｐゴシック" charset="0"/>
              </a:rPr>
              <a:t>hy</a:t>
            </a:r>
            <a:r>
              <a:rPr lang="en-US" sz="2400" i="1" dirty="0" err="1">
                <a:latin typeface="Arial" charset="0"/>
                <a:ea typeface="ＭＳ Ｐゴシック" charset="0"/>
              </a:rPr>
              <a:t>u</a:t>
            </a:r>
            <a:r>
              <a:rPr lang="en-US" sz="2400" dirty="0">
                <a:latin typeface="Arial" charset="0"/>
                <a:ea typeface="ＭＳ Ｐゴシック" charset="0"/>
              </a:rPr>
              <a:t>-</a:t>
            </a:r>
            <a:r>
              <a:rPr lang="ja-JP" altLang="en-US" sz="2400" i="1" dirty="0">
                <a:latin typeface="Arial" charset="0"/>
                <a:ea typeface="ＭＳ Ｐゴシック" charset="0"/>
              </a:rPr>
              <a:t>’</a:t>
            </a:r>
            <a:r>
              <a:rPr lang="en-US" altLang="ja-JP" sz="2400" dirty="0" err="1">
                <a:latin typeface="Arial" charset="0"/>
                <a:ea typeface="ＭＳ Ｐゴシック" charset="0"/>
              </a:rPr>
              <a:t>ris-tik</a:t>
            </a:r>
            <a:r>
              <a:rPr lang="en-US" altLang="ja-JP" sz="2400" dirty="0">
                <a:latin typeface="Arial" charset="0"/>
                <a:ea typeface="ＭＳ Ｐゴシック" charset="0"/>
              </a:rPr>
              <a:t>\):  adj. [from Greek </a:t>
            </a:r>
            <a:r>
              <a:rPr lang="en-US" altLang="ja-JP" sz="2400" i="1" dirty="0" err="1">
                <a:latin typeface="Arial" charset="0"/>
                <a:ea typeface="ＭＳ Ｐゴシック" charset="0"/>
              </a:rPr>
              <a:t>heuriskein</a:t>
            </a:r>
            <a:r>
              <a:rPr lang="en-US" altLang="ja-JP" sz="2400" dirty="0">
                <a:latin typeface="Arial" charset="0"/>
                <a:ea typeface="ＭＳ Ｐゴシック" charset="0"/>
              </a:rPr>
              <a:t> to discover.] involving or serving as an aid to learning, discovery, or problem-solving by experimental and especially trial-and-error methods </a:t>
            </a:r>
            <a:endParaRPr lang="en-US" altLang="ja-JP" sz="1600" dirty="0">
              <a:latin typeface="Arial" charset="0"/>
              <a:ea typeface="ＭＳ Ｐゴシック" charset="0"/>
            </a:endParaRPr>
          </a:p>
          <a:p>
            <a:pPr>
              <a:lnSpc>
                <a:spcPct val="90000"/>
              </a:lnSpc>
              <a:buFontTx/>
              <a:buNone/>
            </a:pPr>
            <a:endParaRPr lang="en-US" sz="1800" b="1" dirty="0">
              <a:latin typeface="Arial" charset="0"/>
              <a:ea typeface="ＭＳ Ｐゴシック" charset="0"/>
              <a:cs typeface="ＭＳ Ｐゴシック" charset="0"/>
            </a:endParaRPr>
          </a:p>
          <a:p>
            <a:pPr>
              <a:lnSpc>
                <a:spcPct val="90000"/>
              </a:lnSpc>
              <a:buFontTx/>
              <a:buNone/>
            </a:pPr>
            <a:r>
              <a:rPr lang="en-US" sz="1800" b="1" dirty="0">
                <a:latin typeface="Arial" charset="0"/>
                <a:ea typeface="ＭＳ Ｐゴシック" charset="0"/>
                <a:cs typeface="ＭＳ Ｐゴシック" charset="0"/>
              </a:rPr>
              <a:t>The Free On-line Dictionary of Computing (2/19/13) </a:t>
            </a:r>
            <a:endParaRPr lang="en-US" sz="1800" dirty="0">
              <a:latin typeface="Arial" charset="0"/>
              <a:ea typeface="ＭＳ Ｐゴシック" charset="0"/>
              <a:cs typeface="ＭＳ Ｐゴシック" charset="0"/>
            </a:endParaRPr>
          </a:p>
          <a:p>
            <a:pPr lvl="1">
              <a:lnSpc>
                <a:spcPct val="90000"/>
              </a:lnSpc>
              <a:buFontTx/>
              <a:buNone/>
            </a:pPr>
            <a:r>
              <a:rPr lang="en-US" sz="2400" dirty="0">
                <a:latin typeface="Arial" charset="0"/>
                <a:ea typeface="ＭＳ Ｐゴシック" charset="0"/>
              </a:rPr>
              <a:t>heuristic  1. Of or relating to a usually speculative formulation serving as a guide in the investigation or solution of a problem: "The historian discovers the past by the judicious use of such a heuristic device as the 'ideal type'" (Karl J. </a:t>
            </a:r>
            <a:r>
              <a:rPr lang="en-US" sz="2400" dirty="0" err="1">
                <a:latin typeface="Arial" charset="0"/>
                <a:ea typeface="ＭＳ Ｐゴシック" charset="0"/>
              </a:rPr>
              <a:t>Weintraub</a:t>
            </a:r>
            <a:r>
              <a:rPr lang="en-US" sz="2400" dirty="0">
                <a:latin typeface="Arial" charset="0"/>
                <a:ea typeface="ＭＳ Ｐゴシック" charset="0"/>
              </a:rPr>
              <a:t>).</a:t>
            </a:r>
            <a:endParaRPr lang="en-US" sz="1600" dirty="0">
              <a:latin typeface="Arial" charset="0"/>
              <a:ea typeface="ＭＳ Ｐゴシック" charset="0"/>
            </a:endParaRPr>
          </a:p>
        </p:txBody>
      </p:sp>
    </p:spTree>
    <p:extLst>
      <p:ext uri="{BB962C8B-B14F-4D97-AF65-F5344CB8AC3E}">
        <p14:creationId xmlns:p14="http://schemas.microsoft.com/office/powerpoint/2010/main" val="733920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89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8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a:latin typeface="Arial" charset="0"/>
                <a:ea typeface="ＭＳ Ｐゴシック" charset="0"/>
                <a:cs typeface="ＭＳ Ｐゴシック" charset="0"/>
              </a:rPr>
              <a:t>Heuristic function: </a:t>
            </a:r>
            <a:r>
              <a:rPr lang="en-US" i="1">
                <a:latin typeface="Arial" charset="0"/>
                <a:ea typeface="ＭＳ Ｐゴシック" charset="0"/>
                <a:cs typeface="ＭＳ Ｐゴシック" charset="0"/>
              </a:rPr>
              <a:t>h(n)</a:t>
            </a:r>
          </a:p>
        </p:txBody>
      </p:sp>
      <p:sp>
        <p:nvSpPr>
          <p:cNvPr id="3" name="Content Placeholder 2"/>
          <p:cNvSpPr>
            <a:spLocks noGrp="1"/>
          </p:cNvSpPr>
          <p:nvPr>
            <p:ph idx="1"/>
          </p:nvPr>
        </p:nvSpPr>
        <p:spPr>
          <a:xfrm>
            <a:off x="304800" y="1600200"/>
            <a:ext cx="8229600" cy="5135562"/>
          </a:xfrm>
        </p:spPr>
        <p:txBody>
          <a:bodyPr/>
          <a:lstStyle/>
          <a:p>
            <a:pPr marL="0" indent="0">
              <a:buFontTx/>
              <a:buNone/>
            </a:pPr>
            <a:r>
              <a:rPr lang="en-US" sz="2400" dirty="0">
                <a:latin typeface="Arial" charset="0"/>
                <a:ea typeface="ＭＳ Ｐゴシック" charset="0"/>
                <a:cs typeface="ＭＳ Ｐゴシック" charset="0"/>
              </a:rPr>
              <a:t>An estimate of how close the node is to a goal</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Uses domain-specific knowledge!</a:t>
            </a:r>
          </a:p>
          <a:p>
            <a:pPr marL="0" indent="0">
              <a:buFontTx/>
              <a:buNone/>
            </a:pPr>
            <a:endParaRPr lang="en-US" sz="2400" dirty="0">
              <a:latin typeface="Arial" charset="0"/>
              <a:ea typeface="ＭＳ Ｐゴシック" charset="0"/>
              <a:cs typeface="ＭＳ Ｐゴシック" charset="0"/>
            </a:endParaRPr>
          </a:p>
          <a:p>
            <a:pPr marL="0" indent="0">
              <a:buFontTx/>
              <a:buNone/>
            </a:pPr>
            <a:r>
              <a:rPr lang="en-US" sz="2400" dirty="0">
                <a:latin typeface="Arial" charset="0"/>
                <a:ea typeface="ＭＳ Ｐゴシック" charset="0"/>
                <a:cs typeface="ＭＳ Ｐゴシック" charset="0"/>
              </a:rPr>
              <a:t>Examples</a:t>
            </a:r>
          </a:p>
          <a:p>
            <a:pPr lvl="1"/>
            <a:r>
              <a:rPr lang="en-US" sz="2000" dirty="0">
                <a:solidFill>
                  <a:srgbClr val="FF0000"/>
                </a:solidFill>
                <a:latin typeface="Arial" charset="0"/>
                <a:ea typeface="ＭＳ Ｐゴシック" charset="0"/>
              </a:rPr>
              <a:t>Map path finding?</a:t>
            </a:r>
          </a:p>
          <a:p>
            <a:pPr lvl="2"/>
            <a:r>
              <a:rPr lang="en-US" sz="1800" dirty="0">
                <a:latin typeface="Arial" charset="0"/>
                <a:ea typeface="ＭＳ Ｐゴシック" charset="0"/>
              </a:rPr>
              <a:t>straight-line distance from the node to the goal (</a:t>
            </a:r>
            <a:r>
              <a:rPr lang="ja-JP" altLang="en-US" sz="1800" dirty="0">
                <a:latin typeface="Arial" charset="0"/>
                <a:ea typeface="ＭＳ Ｐゴシック" charset="0"/>
              </a:rPr>
              <a:t>“</a:t>
            </a:r>
            <a:r>
              <a:rPr lang="en-US" altLang="ja-JP" sz="1800" dirty="0">
                <a:latin typeface="Arial" charset="0"/>
                <a:ea typeface="ＭＳ Ｐゴシック" charset="0"/>
              </a:rPr>
              <a:t>as the crow flies</a:t>
            </a:r>
            <a:r>
              <a:rPr lang="ja-JP" altLang="en-US" sz="1800" dirty="0">
                <a:latin typeface="Arial" charset="0"/>
                <a:ea typeface="ＭＳ Ｐゴシック" charset="0"/>
              </a:rPr>
              <a:t>”</a:t>
            </a:r>
            <a:r>
              <a:rPr lang="en-US" altLang="ja-JP" sz="1800" dirty="0">
                <a:latin typeface="Arial" charset="0"/>
                <a:ea typeface="ＭＳ Ｐゴシック" charset="0"/>
              </a:rPr>
              <a:t>)</a:t>
            </a:r>
          </a:p>
          <a:p>
            <a:pPr lvl="1"/>
            <a:r>
              <a:rPr lang="en-US" sz="2000" dirty="0">
                <a:solidFill>
                  <a:srgbClr val="FF0000"/>
                </a:solidFill>
                <a:latin typeface="Arial" charset="0"/>
                <a:ea typeface="ＭＳ Ｐゴシック" charset="0"/>
              </a:rPr>
              <a:t>8-puzzle?</a:t>
            </a:r>
          </a:p>
          <a:p>
            <a:pPr lvl="2"/>
            <a:r>
              <a:rPr lang="en-US" sz="1800" dirty="0">
                <a:latin typeface="Arial" charset="0"/>
                <a:ea typeface="ＭＳ Ｐゴシック" charset="0"/>
              </a:rPr>
              <a:t>how many tiles are out of place</a:t>
            </a:r>
          </a:p>
          <a:p>
            <a:pPr lvl="2"/>
            <a:r>
              <a:rPr lang="en-US" sz="1800" dirty="0">
                <a:latin typeface="Arial" charset="0"/>
                <a:ea typeface="ＭＳ Ｐゴシック" charset="0"/>
              </a:rPr>
              <a:t>sum of the “distances” of the out of place tiles</a:t>
            </a:r>
          </a:p>
          <a:p>
            <a:pPr lvl="1"/>
            <a:r>
              <a:rPr lang="en-US" sz="2000" dirty="0">
                <a:solidFill>
                  <a:srgbClr val="FF0000"/>
                </a:solidFill>
                <a:latin typeface="Arial" charset="0"/>
                <a:ea typeface="ＭＳ Ｐゴシック" charset="0"/>
              </a:rPr>
              <a:t>Foxes and Chickens?</a:t>
            </a:r>
          </a:p>
          <a:p>
            <a:pPr lvl="2"/>
            <a:r>
              <a:rPr lang="en-US" sz="1800" dirty="0">
                <a:latin typeface="Arial" charset="0"/>
                <a:ea typeface="ＭＳ Ｐゴシック" charset="0"/>
              </a:rPr>
              <a:t>number of animals on the final bank</a:t>
            </a:r>
          </a:p>
        </p:txBody>
      </p:sp>
    </p:spTree>
    <p:extLst>
      <p:ext uri="{BB962C8B-B14F-4D97-AF65-F5344CB8AC3E}">
        <p14:creationId xmlns:p14="http://schemas.microsoft.com/office/powerpoint/2010/main" val="6852636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8" name="TextBox 7"/>
          <p:cNvSpPr txBox="1"/>
          <p:nvPr/>
        </p:nvSpPr>
        <p:spPr>
          <a:xfrm>
            <a:off x="2514600" y="3382406"/>
            <a:ext cx="3286401" cy="523220"/>
          </a:xfrm>
          <a:prstGeom prst="rect">
            <a:avLst/>
          </a:prstGeom>
          <a:noFill/>
        </p:spPr>
        <p:txBody>
          <a:bodyPr wrap="none" rtlCol="0">
            <a:spAutoFit/>
          </a:bodyPr>
          <a:lstStyle/>
          <a:p>
            <a:r>
              <a:rPr lang="en-US" sz="2800" dirty="0">
                <a:solidFill>
                  <a:srgbClr val="FF0000"/>
                </a:solidFill>
              </a:rPr>
              <a:t>Which state is better?</a:t>
            </a:r>
          </a:p>
        </p:txBody>
      </p:sp>
      <p:graphicFrame>
        <p:nvGraphicFramePr>
          <p:cNvPr id="9" name="Table 8"/>
          <p:cNvGraphicFramePr>
            <a:graphicFrameLocks noGrp="1"/>
          </p:cNvGraphicFramePr>
          <p:nvPr/>
        </p:nvGraphicFramePr>
        <p:xfrm>
          <a:off x="755371" y="3429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0" name="Table 9"/>
          <p:cNvGraphicFramePr>
            <a:graphicFrameLocks noGrp="1"/>
          </p:cNvGraphicFramePr>
          <p:nvPr/>
        </p:nvGraphicFramePr>
        <p:xfrm>
          <a:off x="755371" y="473964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1" name="Table 10"/>
          <p:cNvGraphicFramePr>
            <a:graphicFrameLocks noGrp="1"/>
          </p:cNvGraphicFramePr>
          <p:nvPr/>
        </p:nvGraphicFramePr>
        <p:xfrm>
          <a:off x="762000" y="2057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2" name="Table 11"/>
          <p:cNvGraphicFramePr>
            <a:graphicFrameLocks noGrp="1"/>
          </p:cNvGraphicFramePr>
          <p:nvPr/>
        </p:nvGraphicFramePr>
        <p:xfrm>
          <a:off x="6629400" y="2917686"/>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6839206" y="4228846"/>
            <a:ext cx="764227" cy="369332"/>
          </a:xfrm>
          <a:prstGeom prst="rect">
            <a:avLst/>
          </a:prstGeom>
          <a:noFill/>
        </p:spPr>
        <p:txBody>
          <a:bodyPr wrap="none" rtlCol="0">
            <a:spAutoFit/>
          </a:bodyPr>
          <a:lstStyle/>
          <a:p>
            <a:r>
              <a:rPr lang="en-US" dirty="0"/>
              <a:t>GOAL</a:t>
            </a:r>
          </a:p>
        </p:txBody>
      </p:sp>
      <p:sp>
        <p:nvSpPr>
          <p:cNvPr id="14" name="Rectangle 13"/>
          <p:cNvSpPr/>
          <p:nvPr/>
        </p:nvSpPr>
        <p:spPr>
          <a:xfrm>
            <a:off x="6553200" y="2819400"/>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68268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6" name="TextBox 5"/>
          <p:cNvSpPr txBox="1"/>
          <p:nvPr/>
        </p:nvSpPr>
        <p:spPr>
          <a:xfrm>
            <a:off x="1828800" y="5183194"/>
            <a:ext cx="5566548" cy="584776"/>
          </a:xfrm>
          <a:prstGeom prst="rect">
            <a:avLst/>
          </a:prstGeom>
          <a:noFill/>
        </p:spPr>
        <p:txBody>
          <a:bodyPr wrap="none" rtlCol="0">
            <a:spAutoFit/>
          </a:bodyPr>
          <a:lstStyle/>
          <a:p>
            <a:r>
              <a:rPr lang="en-US" sz="3200" dirty="0">
                <a:solidFill>
                  <a:srgbClr val="FF0000"/>
                </a:solidFill>
              </a:rPr>
              <a:t>How many tiles are out of place?</a:t>
            </a:r>
          </a:p>
        </p:txBody>
      </p:sp>
      <p:graphicFrame>
        <p:nvGraphicFramePr>
          <p:cNvPr id="7" name="Table 6">
            <a:extLst>
              <a:ext uri="{FF2B5EF4-FFF2-40B4-BE49-F238E27FC236}">
                <a16:creationId xmlns:a16="http://schemas.microsoft.com/office/drawing/2014/main" id="{7EBE4770-DB7B-E449-93C8-AA1324A3F3D9}"/>
              </a:ext>
            </a:extLst>
          </p:cNvPr>
          <p:cNvGraphicFramePr>
            <a:graphicFrameLocks noGrp="1"/>
          </p:cNvGraphicFramePr>
          <p:nvPr/>
        </p:nvGraphicFramePr>
        <p:xfrm>
          <a:off x="2514600" y="2502145"/>
          <a:ext cx="1384851" cy="1371600"/>
        </p:xfrm>
        <a:graphic>
          <a:graphicData uri="http://schemas.openxmlformats.org/drawingml/2006/table">
            <a:tbl>
              <a:tblPr>
                <a:tableStyleId>{5C22544A-7EE6-4342-B048-85BDC9FD1C3A}</a:tableStyleId>
              </a:tblPr>
              <a:tblGrid>
                <a:gridCol w="461617">
                  <a:extLst>
                    <a:ext uri="{9D8B030D-6E8A-4147-A177-3AD203B41FA5}">
                      <a16:colId xmlns:a16="http://schemas.microsoft.com/office/drawing/2014/main" val="20000"/>
                    </a:ext>
                  </a:extLst>
                </a:gridCol>
                <a:gridCol w="461617">
                  <a:extLst>
                    <a:ext uri="{9D8B030D-6E8A-4147-A177-3AD203B41FA5}">
                      <a16:colId xmlns:a16="http://schemas.microsoft.com/office/drawing/2014/main" val="20001"/>
                    </a:ext>
                  </a:extLst>
                </a:gridCol>
                <a:gridCol w="461617">
                  <a:extLst>
                    <a:ext uri="{9D8B030D-6E8A-4147-A177-3AD203B41FA5}">
                      <a16:colId xmlns:a16="http://schemas.microsoft.com/office/drawing/2014/main" val="20002"/>
                    </a:ext>
                  </a:extLst>
                </a:gridCol>
              </a:tblGrid>
              <a:tr h="279400">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9" name="Table 8">
            <a:extLst>
              <a:ext uri="{FF2B5EF4-FFF2-40B4-BE49-F238E27FC236}">
                <a16:creationId xmlns:a16="http://schemas.microsoft.com/office/drawing/2014/main" id="{906EBD14-1A5A-954C-99C3-BD0C829B6E70}"/>
              </a:ext>
            </a:extLst>
          </p:cNvPr>
          <p:cNvGraphicFramePr>
            <a:graphicFrameLocks noGrp="1"/>
          </p:cNvGraphicFramePr>
          <p:nvPr/>
        </p:nvGraphicFramePr>
        <p:xfrm>
          <a:off x="5181600" y="2508771"/>
          <a:ext cx="1219200" cy="137160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0" name="TextBox 9">
            <a:extLst>
              <a:ext uri="{FF2B5EF4-FFF2-40B4-BE49-F238E27FC236}">
                <a16:creationId xmlns:a16="http://schemas.microsoft.com/office/drawing/2014/main" id="{93587BDD-0048-6443-BE55-80451B716096}"/>
              </a:ext>
            </a:extLst>
          </p:cNvPr>
          <p:cNvSpPr txBox="1"/>
          <p:nvPr/>
        </p:nvSpPr>
        <p:spPr>
          <a:xfrm>
            <a:off x="5359157" y="4038600"/>
            <a:ext cx="813043" cy="461665"/>
          </a:xfrm>
          <a:prstGeom prst="rect">
            <a:avLst/>
          </a:prstGeom>
          <a:noFill/>
        </p:spPr>
        <p:txBody>
          <a:bodyPr wrap="none" rtlCol="0">
            <a:spAutoFit/>
          </a:bodyPr>
          <a:lstStyle/>
          <a:p>
            <a:r>
              <a:rPr lang="en-US" sz="2400" dirty="0"/>
              <a:t>Goal</a:t>
            </a:r>
          </a:p>
        </p:txBody>
      </p:sp>
    </p:spTree>
    <p:extLst>
      <p:ext uri="{BB962C8B-B14F-4D97-AF65-F5344CB8AC3E}">
        <p14:creationId xmlns:p14="http://schemas.microsoft.com/office/powerpoint/2010/main" val="32204643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graphicFrame>
        <p:nvGraphicFramePr>
          <p:cNvPr id="7" name="Table 6">
            <a:extLst>
              <a:ext uri="{FF2B5EF4-FFF2-40B4-BE49-F238E27FC236}">
                <a16:creationId xmlns:a16="http://schemas.microsoft.com/office/drawing/2014/main" id="{7EBE4770-DB7B-E449-93C8-AA1324A3F3D9}"/>
              </a:ext>
            </a:extLst>
          </p:cNvPr>
          <p:cNvGraphicFramePr>
            <a:graphicFrameLocks noGrp="1"/>
          </p:cNvGraphicFramePr>
          <p:nvPr/>
        </p:nvGraphicFramePr>
        <p:xfrm>
          <a:off x="2514600" y="2502145"/>
          <a:ext cx="1358526" cy="1371600"/>
        </p:xfrm>
        <a:graphic>
          <a:graphicData uri="http://schemas.openxmlformats.org/drawingml/2006/table">
            <a:tbl>
              <a:tblPr>
                <a:tableStyleId>{5C22544A-7EE6-4342-B048-85BDC9FD1C3A}</a:tableStyleId>
              </a:tblPr>
              <a:tblGrid>
                <a:gridCol w="435292">
                  <a:extLst>
                    <a:ext uri="{9D8B030D-6E8A-4147-A177-3AD203B41FA5}">
                      <a16:colId xmlns:a16="http://schemas.microsoft.com/office/drawing/2014/main" val="20000"/>
                    </a:ext>
                  </a:extLst>
                </a:gridCol>
                <a:gridCol w="461617">
                  <a:extLst>
                    <a:ext uri="{9D8B030D-6E8A-4147-A177-3AD203B41FA5}">
                      <a16:colId xmlns:a16="http://schemas.microsoft.com/office/drawing/2014/main" val="20001"/>
                    </a:ext>
                  </a:extLst>
                </a:gridCol>
                <a:gridCol w="461617">
                  <a:extLst>
                    <a:ext uri="{9D8B030D-6E8A-4147-A177-3AD203B41FA5}">
                      <a16:colId xmlns:a16="http://schemas.microsoft.com/office/drawing/2014/main" val="20002"/>
                    </a:ext>
                  </a:extLst>
                </a:gridCol>
              </a:tblGrid>
              <a:tr h="279400">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9" name="Table 8">
            <a:extLst>
              <a:ext uri="{FF2B5EF4-FFF2-40B4-BE49-F238E27FC236}">
                <a16:creationId xmlns:a16="http://schemas.microsoft.com/office/drawing/2014/main" id="{906EBD14-1A5A-954C-99C3-BD0C829B6E70}"/>
              </a:ext>
            </a:extLst>
          </p:cNvPr>
          <p:cNvGraphicFramePr>
            <a:graphicFrameLocks noGrp="1"/>
          </p:cNvGraphicFramePr>
          <p:nvPr/>
        </p:nvGraphicFramePr>
        <p:xfrm>
          <a:off x="5181600" y="2508771"/>
          <a:ext cx="1219200" cy="137160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Rounded Rectangle 12">
            <a:extLst>
              <a:ext uri="{FF2B5EF4-FFF2-40B4-BE49-F238E27FC236}">
                <a16:creationId xmlns:a16="http://schemas.microsoft.com/office/drawing/2014/main" id="{FE68B4C6-A017-A84E-A0D7-85FCB031A978}"/>
              </a:ext>
            </a:extLst>
          </p:cNvPr>
          <p:cNvSpPr/>
          <p:nvPr/>
        </p:nvSpPr>
        <p:spPr>
          <a:xfrm>
            <a:off x="2514600" y="25584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8250B152-0F27-2845-B243-2366C3CBCDBA}"/>
              </a:ext>
            </a:extLst>
          </p:cNvPr>
          <p:cNvSpPr/>
          <p:nvPr/>
        </p:nvSpPr>
        <p:spPr>
          <a:xfrm>
            <a:off x="2514600" y="30156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ounded Rectangle 14">
            <a:extLst>
              <a:ext uri="{FF2B5EF4-FFF2-40B4-BE49-F238E27FC236}">
                <a16:creationId xmlns:a16="http://schemas.microsoft.com/office/drawing/2014/main" id="{421F20E3-3638-8A41-99C8-A02DA021F91B}"/>
              </a:ext>
            </a:extLst>
          </p:cNvPr>
          <p:cNvSpPr/>
          <p:nvPr/>
        </p:nvSpPr>
        <p:spPr>
          <a:xfrm>
            <a:off x="2971800" y="34728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ounded Rectangle 15">
            <a:extLst>
              <a:ext uri="{FF2B5EF4-FFF2-40B4-BE49-F238E27FC236}">
                <a16:creationId xmlns:a16="http://schemas.microsoft.com/office/drawing/2014/main" id="{91B70FB3-830C-8F41-B5A3-5F91AC2768BA}"/>
              </a:ext>
            </a:extLst>
          </p:cNvPr>
          <p:cNvSpPr/>
          <p:nvPr/>
        </p:nvSpPr>
        <p:spPr>
          <a:xfrm>
            <a:off x="2971800" y="30156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ounded Rectangle 16">
            <a:extLst>
              <a:ext uri="{FF2B5EF4-FFF2-40B4-BE49-F238E27FC236}">
                <a16:creationId xmlns:a16="http://schemas.microsoft.com/office/drawing/2014/main" id="{2A6151A1-0339-9E4C-8C4C-ADB5902C386F}"/>
              </a:ext>
            </a:extLst>
          </p:cNvPr>
          <p:cNvSpPr/>
          <p:nvPr/>
        </p:nvSpPr>
        <p:spPr>
          <a:xfrm>
            <a:off x="2971800" y="25584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E632E45-7C3E-2B41-A2CD-A60524E8AA42}"/>
              </a:ext>
            </a:extLst>
          </p:cNvPr>
          <p:cNvSpPr txBox="1"/>
          <p:nvPr/>
        </p:nvSpPr>
        <p:spPr>
          <a:xfrm>
            <a:off x="3733800" y="5211794"/>
            <a:ext cx="495999" cy="769441"/>
          </a:xfrm>
          <a:prstGeom prst="rect">
            <a:avLst/>
          </a:prstGeom>
          <a:noFill/>
        </p:spPr>
        <p:txBody>
          <a:bodyPr wrap="none" rtlCol="0">
            <a:spAutoFit/>
          </a:bodyPr>
          <a:lstStyle/>
          <a:p>
            <a:r>
              <a:rPr lang="en-US" sz="4400" dirty="0">
                <a:solidFill>
                  <a:srgbClr val="0000FF"/>
                </a:solidFill>
              </a:rPr>
              <a:t>5</a:t>
            </a:r>
          </a:p>
        </p:txBody>
      </p:sp>
      <p:sp>
        <p:nvSpPr>
          <p:cNvPr id="3" name="TextBox 2">
            <a:extLst>
              <a:ext uri="{FF2B5EF4-FFF2-40B4-BE49-F238E27FC236}">
                <a16:creationId xmlns:a16="http://schemas.microsoft.com/office/drawing/2014/main" id="{7F4B110D-ABB9-D145-8776-B3F718764B74}"/>
              </a:ext>
            </a:extLst>
          </p:cNvPr>
          <p:cNvSpPr txBox="1"/>
          <p:nvPr/>
        </p:nvSpPr>
        <p:spPr>
          <a:xfrm>
            <a:off x="5359157" y="4038600"/>
            <a:ext cx="813043" cy="461665"/>
          </a:xfrm>
          <a:prstGeom prst="rect">
            <a:avLst/>
          </a:prstGeom>
          <a:noFill/>
        </p:spPr>
        <p:txBody>
          <a:bodyPr wrap="none" rtlCol="0">
            <a:spAutoFit/>
          </a:bodyPr>
          <a:lstStyle/>
          <a:p>
            <a:r>
              <a:rPr lang="en-US" sz="2400" dirty="0"/>
              <a:t>Goal</a:t>
            </a:r>
          </a:p>
        </p:txBody>
      </p:sp>
    </p:spTree>
    <p:extLst>
      <p:ext uri="{BB962C8B-B14F-4D97-AF65-F5344CB8AC3E}">
        <p14:creationId xmlns:p14="http://schemas.microsoft.com/office/powerpoint/2010/main" val="815803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6" name="TextBox 5"/>
          <p:cNvSpPr txBox="1"/>
          <p:nvPr/>
        </p:nvSpPr>
        <p:spPr>
          <a:xfrm>
            <a:off x="1828800" y="5183194"/>
            <a:ext cx="5791200" cy="1077218"/>
          </a:xfrm>
          <a:prstGeom prst="rect">
            <a:avLst/>
          </a:prstGeom>
          <a:noFill/>
        </p:spPr>
        <p:txBody>
          <a:bodyPr wrap="square" rtlCol="0">
            <a:spAutoFit/>
          </a:bodyPr>
          <a:lstStyle/>
          <a:p>
            <a:r>
              <a:rPr lang="en-US" sz="3200" dirty="0">
                <a:solidFill>
                  <a:srgbClr val="FF0000"/>
                </a:solidFill>
              </a:rPr>
              <a:t>What is the “distance” of the tiles that are out of place?</a:t>
            </a:r>
          </a:p>
        </p:txBody>
      </p:sp>
      <p:graphicFrame>
        <p:nvGraphicFramePr>
          <p:cNvPr id="7" name="Table 6">
            <a:extLst>
              <a:ext uri="{FF2B5EF4-FFF2-40B4-BE49-F238E27FC236}">
                <a16:creationId xmlns:a16="http://schemas.microsoft.com/office/drawing/2014/main" id="{FF5C57BD-E6FD-0747-BF90-2D642C10FEBD}"/>
              </a:ext>
            </a:extLst>
          </p:cNvPr>
          <p:cNvGraphicFramePr>
            <a:graphicFrameLocks noGrp="1"/>
          </p:cNvGraphicFramePr>
          <p:nvPr/>
        </p:nvGraphicFramePr>
        <p:xfrm>
          <a:off x="2514600" y="2502145"/>
          <a:ext cx="1358526" cy="1371600"/>
        </p:xfrm>
        <a:graphic>
          <a:graphicData uri="http://schemas.openxmlformats.org/drawingml/2006/table">
            <a:tbl>
              <a:tblPr>
                <a:tableStyleId>{5C22544A-7EE6-4342-B048-85BDC9FD1C3A}</a:tableStyleId>
              </a:tblPr>
              <a:tblGrid>
                <a:gridCol w="435292">
                  <a:extLst>
                    <a:ext uri="{9D8B030D-6E8A-4147-A177-3AD203B41FA5}">
                      <a16:colId xmlns:a16="http://schemas.microsoft.com/office/drawing/2014/main" val="20000"/>
                    </a:ext>
                  </a:extLst>
                </a:gridCol>
                <a:gridCol w="461617">
                  <a:extLst>
                    <a:ext uri="{9D8B030D-6E8A-4147-A177-3AD203B41FA5}">
                      <a16:colId xmlns:a16="http://schemas.microsoft.com/office/drawing/2014/main" val="20001"/>
                    </a:ext>
                  </a:extLst>
                </a:gridCol>
                <a:gridCol w="461617">
                  <a:extLst>
                    <a:ext uri="{9D8B030D-6E8A-4147-A177-3AD203B41FA5}">
                      <a16:colId xmlns:a16="http://schemas.microsoft.com/office/drawing/2014/main" val="20002"/>
                    </a:ext>
                  </a:extLst>
                </a:gridCol>
              </a:tblGrid>
              <a:tr h="279400">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8" name="Table 7">
            <a:extLst>
              <a:ext uri="{FF2B5EF4-FFF2-40B4-BE49-F238E27FC236}">
                <a16:creationId xmlns:a16="http://schemas.microsoft.com/office/drawing/2014/main" id="{F1A5B3A5-1FA5-3749-8FF2-EE05DA54AAEB}"/>
              </a:ext>
            </a:extLst>
          </p:cNvPr>
          <p:cNvGraphicFramePr>
            <a:graphicFrameLocks noGrp="1"/>
          </p:cNvGraphicFramePr>
          <p:nvPr/>
        </p:nvGraphicFramePr>
        <p:xfrm>
          <a:off x="5181600" y="2508771"/>
          <a:ext cx="1219200" cy="137160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4" name="TextBox 13">
            <a:extLst>
              <a:ext uri="{FF2B5EF4-FFF2-40B4-BE49-F238E27FC236}">
                <a16:creationId xmlns:a16="http://schemas.microsoft.com/office/drawing/2014/main" id="{FB372FBF-1C67-6D41-A966-E580C565C5B0}"/>
              </a:ext>
            </a:extLst>
          </p:cNvPr>
          <p:cNvSpPr txBox="1"/>
          <p:nvPr/>
        </p:nvSpPr>
        <p:spPr>
          <a:xfrm>
            <a:off x="5359157" y="4038600"/>
            <a:ext cx="813043" cy="461665"/>
          </a:xfrm>
          <a:prstGeom prst="rect">
            <a:avLst/>
          </a:prstGeom>
          <a:noFill/>
        </p:spPr>
        <p:txBody>
          <a:bodyPr wrap="none" rtlCol="0">
            <a:spAutoFit/>
          </a:bodyPr>
          <a:lstStyle/>
          <a:p>
            <a:r>
              <a:rPr lang="en-US" sz="2400" dirty="0"/>
              <a:t>Goal</a:t>
            </a:r>
          </a:p>
        </p:txBody>
      </p:sp>
    </p:spTree>
    <p:extLst>
      <p:ext uri="{BB962C8B-B14F-4D97-AF65-F5344CB8AC3E}">
        <p14:creationId xmlns:p14="http://schemas.microsoft.com/office/powerpoint/2010/main" val="5411569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graphicFrame>
        <p:nvGraphicFramePr>
          <p:cNvPr id="7" name="Table 6">
            <a:extLst>
              <a:ext uri="{FF2B5EF4-FFF2-40B4-BE49-F238E27FC236}">
                <a16:creationId xmlns:a16="http://schemas.microsoft.com/office/drawing/2014/main" id="{FF5C57BD-E6FD-0747-BF90-2D642C10FEBD}"/>
              </a:ext>
            </a:extLst>
          </p:cNvPr>
          <p:cNvGraphicFramePr>
            <a:graphicFrameLocks noGrp="1"/>
          </p:cNvGraphicFramePr>
          <p:nvPr/>
        </p:nvGraphicFramePr>
        <p:xfrm>
          <a:off x="2514600" y="2502145"/>
          <a:ext cx="1358526" cy="1371600"/>
        </p:xfrm>
        <a:graphic>
          <a:graphicData uri="http://schemas.openxmlformats.org/drawingml/2006/table">
            <a:tbl>
              <a:tblPr>
                <a:tableStyleId>{5C22544A-7EE6-4342-B048-85BDC9FD1C3A}</a:tableStyleId>
              </a:tblPr>
              <a:tblGrid>
                <a:gridCol w="435292">
                  <a:extLst>
                    <a:ext uri="{9D8B030D-6E8A-4147-A177-3AD203B41FA5}">
                      <a16:colId xmlns:a16="http://schemas.microsoft.com/office/drawing/2014/main" val="20000"/>
                    </a:ext>
                  </a:extLst>
                </a:gridCol>
                <a:gridCol w="461617">
                  <a:extLst>
                    <a:ext uri="{9D8B030D-6E8A-4147-A177-3AD203B41FA5}">
                      <a16:colId xmlns:a16="http://schemas.microsoft.com/office/drawing/2014/main" val="20001"/>
                    </a:ext>
                  </a:extLst>
                </a:gridCol>
                <a:gridCol w="461617">
                  <a:extLst>
                    <a:ext uri="{9D8B030D-6E8A-4147-A177-3AD203B41FA5}">
                      <a16:colId xmlns:a16="http://schemas.microsoft.com/office/drawing/2014/main" val="20002"/>
                    </a:ext>
                  </a:extLst>
                </a:gridCol>
              </a:tblGrid>
              <a:tr h="279400">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8" name="Table 7">
            <a:extLst>
              <a:ext uri="{FF2B5EF4-FFF2-40B4-BE49-F238E27FC236}">
                <a16:creationId xmlns:a16="http://schemas.microsoft.com/office/drawing/2014/main" id="{F1A5B3A5-1FA5-3749-8FF2-EE05DA54AAEB}"/>
              </a:ext>
            </a:extLst>
          </p:cNvPr>
          <p:cNvGraphicFramePr>
            <a:graphicFrameLocks noGrp="1"/>
          </p:cNvGraphicFramePr>
          <p:nvPr/>
        </p:nvGraphicFramePr>
        <p:xfrm>
          <a:off x="5181600" y="2508771"/>
          <a:ext cx="1219200" cy="137160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4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4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4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9" name="Rounded Rectangle 8">
            <a:extLst>
              <a:ext uri="{FF2B5EF4-FFF2-40B4-BE49-F238E27FC236}">
                <a16:creationId xmlns:a16="http://schemas.microsoft.com/office/drawing/2014/main" id="{CEEF407B-1D93-8B4F-83E8-3EB84E17C5C6}"/>
              </a:ext>
            </a:extLst>
          </p:cNvPr>
          <p:cNvSpPr/>
          <p:nvPr/>
        </p:nvSpPr>
        <p:spPr>
          <a:xfrm>
            <a:off x="2514600" y="25584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05E54713-E3D5-7247-8B01-F5B40E2DE9C7}"/>
              </a:ext>
            </a:extLst>
          </p:cNvPr>
          <p:cNvSpPr/>
          <p:nvPr/>
        </p:nvSpPr>
        <p:spPr>
          <a:xfrm>
            <a:off x="2514600" y="30156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23EB0D18-F8D2-0C49-93C0-2263F173BF57}"/>
              </a:ext>
            </a:extLst>
          </p:cNvPr>
          <p:cNvSpPr/>
          <p:nvPr/>
        </p:nvSpPr>
        <p:spPr>
          <a:xfrm>
            <a:off x="2971800" y="34728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70886D8D-E58E-1140-A746-ABB12F309E6D}"/>
              </a:ext>
            </a:extLst>
          </p:cNvPr>
          <p:cNvSpPr/>
          <p:nvPr/>
        </p:nvSpPr>
        <p:spPr>
          <a:xfrm>
            <a:off x="2971800" y="30156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ounded Rectangle 12">
            <a:extLst>
              <a:ext uri="{FF2B5EF4-FFF2-40B4-BE49-F238E27FC236}">
                <a16:creationId xmlns:a16="http://schemas.microsoft.com/office/drawing/2014/main" id="{51017AC9-86EA-5E44-9AA0-EF932FF7189B}"/>
              </a:ext>
            </a:extLst>
          </p:cNvPr>
          <p:cNvSpPr/>
          <p:nvPr/>
        </p:nvSpPr>
        <p:spPr>
          <a:xfrm>
            <a:off x="2971800" y="2558467"/>
            <a:ext cx="381000" cy="413333"/>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FB372FBF-1C67-6D41-A966-E580C565C5B0}"/>
              </a:ext>
            </a:extLst>
          </p:cNvPr>
          <p:cNvSpPr txBox="1"/>
          <p:nvPr/>
        </p:nvSpPr>
        <p:spPr>
          <a:xfrm>
            <a:off x="5359157" y="4038600"/>
            <a:ext cx="813043" cy="461665"/>
          </a:xfrm>
          <a:prstGeom prst="rect">
            <a:avLst/>
          </a:prstGeom>
          <a:noFill/>
        </p:spPr>
        <p:txBody>
          <a:bodyPr wrap="none" rtlCol="0">
            <a:spAutoFit/>
          </a:bodyPr>
          <a:lstStyle/>
          <a:p>
            <a:r>
              <a:rPr lang="en-US" sz="2400" dirty="0"/>
              <a:t>Goal</a:t>
            </a:r>
          </a:p>
        </p:txBody>
      </p:sp>
      <p:sp>
        <p:nvSpPr>
          <p:cNvPr id="16" name="TextBox 15">
            <a:extLst>
              <a:ext uri="{FF2B5EF4-FFF2-40B4-BE49-F238E27FC236}">
                <a16:creationId xmlns:a16="http://schemas.microsoft.com/office/drawing/2014/main" id="{8997313C-F062-2849-A8D0-5550F6925360}"/>
              </a:ext>
            </a:extLst>
          </p:cNvPr>
          <p:cNvSpPr txBox="1"/>
          <p:nvPr/>
        </p:nvSpPr>
        <p:spPr>
          <a:xfrm>
            <a:off x="3193170" y="3657600"/>
            <a:ext cx="312030" cy="369332"/>
          </a:xfrm>
          <a:prstGeom prst="rect">
            <a:avLst/>
          </a:prstGeom>
          <a:noFill/>
        </p:spPr>
        <p:txBody>
          <a:bodyPr wrap="none" rtlCol="0">
            <a:spAutoFit/>
          </a:bodyPr>
          <a:lstStyle/>
          <a:p>
            <a:r>
              <a:rPr lang="en-US" b="1" dirty="0">
                <a:solidFill>
                  <a:srgbClr val="FF0000"/>
                </a:solidFill>
              </a:rPr>
              <a:t>1</a:t>
            </a:r>
          </a:p>
        </p:txBody>
      </p:sp>
      <p:sp>
        <p:nvSpPr>
          <p:cNvPr id="17" name="TextBox 16">
            <a:extLst>
              <a:ext uri="{FF2B5EF4-FFF2-40B4-BE49-F238E27FC236}">
                <a16:creationId xmlns:a16="http://schemas.microsoft.com/office/drawing/2014/main" id="{8E3FEEC1-A6A2-A246-BDD4-E6DD726F19FF}"/>
              </a:ext>
            </a:extLst>
          </p:cNvPr>
          <p:cNvSpPr txBox="1"/>
          <p:nvPr/>
        </p:nvSpPr>
        <p:spPr>
          <a:xfrm>
            <a:off x="2667000" y="3212068"/>
            <a:ext cx="312030" cy="369332"/>
          </a:xfrm>
          <a:prstGeom prst="rect">
            <a:avLst/>
          </a:prstGeom>
          <a:noFill/>
        </p:spPr>
        <p:txBody>
          <a:bodyPr wrap="none" rtlCol="0">
            <a:spAutoFit/>
          </a:bodyPr>
          <a:lstStyle/>
          <a:p>
            <a:r>
              <a:rPr lang="en-US" b="1" dirty="0">
                <a:solidFill>
                  <a:srgbClr val="FF0000"/>
                </a:solidFill>
              </a:rPr>
              <a:t>1</a:t>
            </a:r>
          </a:p>
        </p:txBody>
      </p:sp>
      <p:sp>
        <p:nvSpPr>
          <p:cNvPr id="18" name="TextBox 17">
            <a:extLst>
              <a:ext uri="{FF2B5EF4-FFF2-40B4-BE49-F238E27FC236}">
                <a16:creationId xmlns:a16="http://schemas.microsoft.com/office/drawing/2014/main" id="{B24E8755-6AA6-434E-B785-752D9EA65CD6}"/>
              </a:ext>
            </a:extLst>
          </p:cNvPr>
          <p:cNvSpPr txBox="1"/>
          <p:nvPr/>
        </p:nvSpPr>
        <p:spPr>
          <a:xfrm>
            <a:off x="2667000" y="2798802"/>
            <a:ext cx="312030" cy="369332"/>
          </a:xfrm>
          <a:prstGeom prst="rect">
            <a:avLst/>
          </a:prstGeom>
          <a:noFill/>
        </p:spPr>
        <p:txBody>
          <a:bodyPr wrap="none" rtlCol="0">
            <a:spAutoFit/>
          </a:bodyPr>
          <a:lstStyle/>
          <a:p>
            <a:r>
              <a:rPr lang="en-US" b="1" dirty="0">
                <a:solidFill>
                  <a:srgbClr val="FF0000"/>
                </a:solidFill>
              </a:rPr>
              <a:t>1</a:t>
            </a:r>
          </a:p>
        </p:txBody>
      </p:sp>
      <p:sp>
        <p:nvSpPr>
          <p:cNvPr id="19" name="TextBox 18">
            <a:extLst>
              <a:ext uri="{FF2B5EF4-FFF2-40B4-BE49-F238E27FC236}">
                <a16:creationId xmlns:a16="http://schemas.microsoft.com/office/drawing/2014/main" id="{85CBA189-5B52-6F46-8EF7-B9D18E9CF838}"/>
              </a:ext>
            </a:extLst>
          </p:cNvPr>
          <p:cNvSpPr txBox="1"/>
          <p:nvPr/>
        </p:nvSpPr>
        <p:spPr>
          <a:xfrm>
            <a:off x="3124200" y="3212068"/>
            <a:ext cx="312030" cy="369332"/>
          </a:xfrm>
          <a:prstGeom prst="rect">
            <a:avLst/>
          </a:prstGeom>
          <a:noFill/>
        </p:spPr>
        <p:txBody>
          <a:bodyPr wrap="none" rtlCol="0">
            <a:spAutoFit/>
          </a:bodyPr>
          <a:lstStyle/>
          <a:p>
            <a:r>
              <a:rPr lang="en-US" b="1" dirty="0">
                <a:solidFill>
                  <a:srgbClr val="FF0000"/>
                </a:solidFill>
              </a:rPr>
              <a:t>1</a:t>
            </a:r>
          </a:p>
        </p:txBody>
      </p:sp>
      <p:sp>
        <p:nvSpPr>
          <p:cNvPr id="20" name="TextBox 19">
            <a:extLst>
              <a:ext uri="{FF2B5EF4-FFF2-40B4-BE49-F238E27FC236}">
                <a16:creationId xmlns:a16="http://schemas.microsoft.com/office/drawing/2014/main" id="{03DE6C69-39C5-864E-8017-59DA097A3E7F}"/>
              </a:ext>
            </a:extLst>
          </p:cNvPr>
          <p:cNvSpPr txBox="1"/>
          <p:nvPr/>
        </p:nvSpPr>
        <p:spPr>
          <a:xfrm>
            <a:off x="3193170" y="2754868"/>
            <a:ext cx="307183" cy="369332"/>
          </a:xfrm>
          <a:prstGeom prst="rect">
            <a:avLst/>
          </a:prstGeom>
          <a:noFill/>
        </p:spPr>
        <p:txBody>
          <a:bodyPr wrap="none" rtlCol="0">
            <a:spAutoFit/>
          </a:bodyPr>
          <a:lstStyle/>
          <a:p>
            <a:r>
              <a:rPr lang="en-US" b="1" dirty="0">
                <a:solidFill>
                  <a:srgbClr val="FF0000"/>
                </a:solidFill>
              </a:rPr>
              <a:t>2</a:t>
            </a:r>
          </a:p>
        </p:txBody>
      </p:sp>
      <p:sp>
        <p:nvSpPr>
          <p:cNvPr id="21" name="TextBox 20">
            <a:extLst>
              <a:ext uri="{FF2B5EF4-FFF2-40B4-BE49-F238E27FC236}">
                <a16:creationId xmlns:a16="http://schemas.microsoft.com/office/drawing/2014/main" id="{567B9058-A2E6-D04D-BF8B-60053B5BBADA}"/>
              </a:ext>
            </a:extLst>
          </p:cNvPr>
          <p:cNvSpPr txBox="1"/>
          <p:nvPr/>
        </p:nvSpPr>
        <p:spPr>
          <a:xfrm>
            <a:off x="3733800" y="5211794"/>
            <a:ext cx="495999" cy="769441"/>
          </a:xfrm>
          <a:prstGeom prst="rect">
            <a:avLst/>
          </a:prstGeom>
          <a:noFill/>
        </p:spPr>
        <p:txBody>
          <a:bodyPr wrap="none" rtlCol="0">
            <a:spAutoFit/>
          </a:bodyPr>
          <a:lstStyle/>
          <a:p>
            <a:r>
              <a:rPr lang="en-US" sz="4400" dirty="0">
                <a:solidFill>
                  <a:srgbClr val="0000FF"/>
                </a:solidFill>
              </a:rPr>
              <a:t>6</a:t>
            </a:r>
          </a:p>
        </p:txBody>
      </p:sp>
    </p:spTree>
    <p:extLst>
      <p:ext uri="{BB962C8B-B14F-4D97-AF65-F5344CB8AC3E}">
        <p14:creationId xmlns:p14="http://schemas.microsoft.com/office/powerpoint/2010/main" val="37092787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3" name="TextBox 2"/>
          <p:cNvSpPr txBox="1"/>
          <p:nvPr/>
        </p:nvSpPr>
        <p:spPr>
          <a:xfrm>
            <a:off x="1981200" y="1767134"/>
            <a:ext cx="1932941" cy="400110"/>
          </a:xfrm>
          <a:prstGeom prst="rect">
            <a:avLst/>
          </a:prstGeom>
          <a:noFill/>
        </p:spPr>
        <p:txBody>
          <a:bodyPr wrap="none" rtlCol="0">
            <a:spAutoFit/>
          </a:bodyPr>
          <a:lstStyle/>
          <a:p>
            <a:r>
              <a:rPr lang="en-US" sz="2000" dirty="0"/>
              <a:t>Tiles out of place</a:t>
            </a:r>
          </a:p>
        </p:txBody>
      </p:sp>
      <p:sp>
        <p:nvSpPr>
          <p:cNvPr id="9" name="TextBox 8"/>
          <p:cNvSpPr txBox="1"/>
          <p:nvPr/>
        </p:nvSpPr>
        <p:spPr>
          <a:xfrm>
            <a:off x="4495800" y="1676400"/>
            <a:ext cx="2286000" cy="707886"/>
          </a:xfrm>
          <a:prstGeom prst="rect">
            <a:avLst/>
          </a:prstGeom>
          <a:noFill/>
        </p:spPr>
        <p:txBody>
          <a:bodyPr wrap="square" rtlCol="0">
            <a:spAutoFit/>
          </a:bodyPr>
          <a:lstStyle/>
          <a:p>
            <a:r>
              <a:rPr lang="en-US" sz="2000" dirty="0"/>
              <a:t>Sum of distances for out of place tiles</a:t>
            </a:r>
          </a:p>
        </p:txBody>
      </p:sp>
      <p:cxnSp>
        <p:nvCxnSpPr>
          <p:cNvPr id="10" name="Straight Connector 9"/>
          <p:cNvCxnSpPr/>
          <p:nvPr/>
        </p:nvCxnSpPr>
        <p:spPr>
          <a:xfrm>
            <a:off x="1905000" y="2438400"/>
            <a:ext cx="4953000"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719559" y="2743200"/>
            <a:ext cx="411090" cy="584776"/>
          </a:xfrm>
          <a:prstGeom prst="rect">
            <a:avLst/>
          </a:prstGeom>
          <a:noFill/>
        </p:spPr>
        <p:txBody>
          <a:bodyPr wrap="none" rtlCol="0">
            <a:spAutoFit/>
          </a:bodyPr>
          <a:lstStyle/>
          <a:p>
            <a:r>
              <a:rPr lang="en-US" sz="3200" dirty="0"/>
              <a:t>5</a:t>
            </a:r>
          </a:p>
        </p:txBody>
      </p:sp>
      <p:sp>
        <p:nvSpPr>
          <p:cNvPr id="12" name="TextBox 11"/>
          <p:cNvSpPr txBox="1"/>
          <p:nvPr/>
        </p:nvSpPr>
        <p:spPr>
          <a:xfrm>
            <a:off x="5105400" y="2743200"/>
            <a:ext cx="411090" cy="584776"/>
          </a:xfrm>
          <a:prstGeom prst="rect">
            <a:avLst/>
          </a:prstGeom>
          <a:noFill/>
        </p:spPr>
        <p:txBody>
          <a:bodyPr wrap="none" rtlCol="0">
            <a:spAutoFit/>
          </a:bodyPr>
          <a:lstStyle/>
          <a:p>
            <a:r>
              <a:rPr lang="en-US" sz="3200" dirty="0"/>
              <a:t>6</a:t>
            </a:r>
          </a:p>
        </p:txBody>
      </p:sp>
      <p:sp>
        <p:nvSpPr>
          <p:cNvPr id="17" name="TextBox 16"/>
          <p:cNvSpPr txBox="1"/>
          <p:nvPr/>
        </p:nvSpPr>
        <p:spPr>
          <a:xfrm>
            <a:off x="3792656" y="4433481"/>
            <a:ext cx="626944" cy="1200329"/>
          </a:xfrm>
          <a:prstGeom prst="rect">
            <a:avLst/>
          </a:prstGeom>
          <a:noFill/>
        </p:spPr>
        <p:txBody>
          <a:bodyPr wrap="none" rtlCol="0">
            <a:spAutoFit/>
          </a:bodyPr>
          <a:lstStyle/>
          <a:p>
            <a:r>
              <a:rPr lang="en-US" sz="7200" b="1" dirty="0">
                <a:solidFill>
                  <a:srgbClr val="FF0000"/>
                </a:solidFill>
              </a:rPr>
              <a:t>?</a:t>
            </a:r>
          </a:p>
        </p:txBody>
      </p:sp>
      <p:graphicFrame>
        <p:nvGraphicFramePr>
          <p:cNvPr id="18" name="Table 17"/>
          <p:cNvGraphicFramePr>
            <a:graphicFrameLocks noGrp="1"/>
          </p:cNvGraphicFramePr>
          <p:nvPr/>
        </p:nvGraphicFramePr>
        <p:xfrm>
          <a:off x="755371" y="40233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755371" y="5334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0" name="Table 19"/>
          <p:cNvGraphicFramePr>
            <a:graphicFrameLocks noGrp="1"/>
          </p:cNvGraphicFramePr>
          <p:nvPr/>
        </p:nvGraphicFramePr>
        <p:xfrm>
          <a:off x="762000" y="2651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1" name="Table 20"/>
          <p:cNvGraphicFramePr>
            <a:graphicFrameLocks noGrp="1"/>
          </p:cNvGraphicFramePr>
          <p:nvPr/>
        </p:nvGraphicFramePr>
        <p:xfrm>
          <a:off x="7620000" y="3043908"/>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2" name="TextBox 21"/>
          <p:cNvSpPr txBox="1"/>
          <p:nvPr/>
        </p:nvSpPr>
        <p:spPr>
          <a:xfrm>
            <a:off x="7829806" y="4355068"/>
            <a:ext cx="764227" cy="369332"/>
          </a:xfrm>
          <a:prstGeom prst="rect">
            <a:avLst/>
          </a:prstGeom>
          <a:noFill/>
        </p:spPr>
        <p:txBody>
          <a:bodyPr wrap="none" rtlCol="0">
            <a:spAutoFit/>
          </a:bodyPr>
          <a:lstStyle/>
          <a:p>
            <a:r>
              <a:rPr lang="en-US" dirty="0"/>
              <a:t>GOAL</a:t>
            </a:r>
          </a:p>
        </p:txBody>
      </p:sp>
      <p:sp>
        <p:nvSpPr>
          <p:cNvPr id="23" name="Rectangle 22"/>
          <p:cNvSpPr/>
          <p:nvPr/>
        </p:nvSpPr>
        <p:spPr>
          <a:xfrm>
            <a:off x="7543800" y="2945622"/>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7985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0"/>
            <a:ext cx="7772400" cy="1143000"/>
          </a:xfrm>
        </p:spPr>
        <p:txBody>
          <a:bodyPr/>
          <a:lstStyle/>
          <a:p>
            <a:r>
              <a:rPr lang="en-US" dirty="0"/>
              <a:t>Foxes and Chickens</a:t>
            </a:r>
          </a:p>
        </p:txBody>
      </p:sp>
      <p:sp>
        <p:nvSpPr>
          <p:cNvPr id="17" name="TextBox 16"/>
          <p:cNvSpPr txBox="1"/>
          <p:nvPr/>
        </p:nvSpPr>
        <p:spPr>
          <a:xfrm>
            <a:off x="1828800" y="3352800"/>
            <a:ext cx="3671198" cy="3108543"/>
          </a:xfrm>
          <a:prstGeom prst="rect">
            <a:avLst/>
          </a:prstGeom>
          <a:noFill/>
        </p:spPr>
        <p:txBody>
          <a:bodyPr wrap="none" rtlCol="0">
            <a:spAutoFit/>
          </a:bodyPr>
          <a:lstStyle/>
          <a:p>
            <a:r>
              <a:rPr lang="en-US" sz="2800" dirty="0">
                <a:solidFill>
                  <a:srgbClr val="0000FF"/>
                </a:solidFill>
              </a:rPr>
              <a:t>FFFCCC B</a:t>
            </a:r>
          </a:p>
          <a:p>
            <a:endParaRPr lang="en-US" sz="2800" dirty="0">
              <a:solidFill>
                <a:srgbClr val="0000FF"/>
              </a:solidFill>
            </a:endParaRPr>
          </a:p>
          <a:p>
            <a:r>
              <a:rPr lang="en-US" sz="2800" dirty="0">
                <a:solidFill>
                  <a:srgbClr val="0000FF"/>
                </a:solidFill>
              </a:rPr>
              <a:t>FFCC                B FC</a:t>
            </a:r>
          </a:p>
          <a:p>
            <a:endParaRPr lang="en-US" sz="2800" dirty="0">
              <a:solidFill>
                <a:srgbClr val="0000FF"/>
              </a:solidFill>
            </a:endParaRPr>
          </a:p>
          <a:p>
            <a:r>
              <a:rPr lang="en-US" sz="2800" dirty="0">
                <a:solidFill>
                  <a:srgbClr val="0000FF"/>
                </a:solidFill>
              </a:rPr>
              <a:t>FC                     B FFCC</a:t>
            </a:r>
          </a:p>
          <a:p>
            <a:endParaRPr lang="en-US" sz="2800" dirty="0">
              <a:solidFill>
                <a:srgbClr val="0000FF"/>
              </a:solidFill>
            </a:endParaRPr>
          </a:p>
          <a:p>
            <a:r>
              <a:rPr lang="en-US" sz="2800" dirty="0">
                <a:solidFill>
                  <a:srgbClr val="0000FF"/>
                </a:solidFill>
              </a:rPr>
              <a:t>…</a:t>
            </a:r>
          </a:p>
        </p:txBody>
      </p:sp>
      <p:sp>
        <p:nvSpPr>
          <p:cNvPr id="7" name="Rectangle 3">
            <a:extLst>
              <a:ext uri="{FF2B5EF4-FFF2-40B4-BE49-F238E27FC236}">
                <a16:creationId xmlns:a16="http://schemas.microsoft.com/office/drawing/2014/main" id="{36B1F8A3-2FB4-6945-A110-2B0CD5AABA77}"/>
              </a:ext>
            </a:extLst>
          </p:cNvPr>
          <p:cNvSpPr txBox="1">
            <a:spLocks noChangeArrowheads="1"/>
          </p:cNvSpPr>
          <p:nvPr/>
        </p:nvSpPr>
        <p:spPr>
          <a:xfrm>
            <a:off x="228600" y="1524000"/>
            <a:ext cx="8534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FontTx/>
              <a:buNone/>
            </a:pPr>
            <a:r>
              <a:rPr lang="en-US" sz="2000" b="1" dirty="0"/>
              <a:t>Three foxes and three chickens wish to cross the river.  They have a small boat that will carry up to two animals.  Everyone can navigate the boat.  If at any time the foxes outnumber the chickens on either bank of the river, they will eat the chickens. Find the smallest number of crossings that will allow everyone to cross the river safely.</a:t>
            </a:r>
            <a:endParaRPr lang="en-US" sz="2000" dirty="0"/>
          </a:p>
        </p:txBody>
      </p:sp>
    </p:spTree>
    <p:extLst>
      <p:ext uri="{BB962C8B-B14F-4D97-AF65-F5344CB8AC3E}">
        <p14:creationId xmlns:p14="http://schemas.microsoft.com/office/powerpoint/2010/main" val="37206611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3" name="TextBox 2"/>
          <p:cNvSpPr txBox="1"/>
          <p:nvPr/>
        </p:nvSpPr>
        <p:spPr>
          <a:xfrm>
            <a:off x="1981200" y="1767134"/>
            <a:ext cx="1932941" cy="400110"/>
          </a:xfrm>
          <a:prstGeom prst="rect">
            <a:avLst/>
          </a:prstGeom>
          <a:noFill/>
        </p:spPr>
        <p:txBody>
          <a:bodyPr wrap="none" rtlCol="0">
            <a:spAutoFit/>
          </a:bodyPr>
          <a:lstStyle/>
          <a:p>
            <a:r>
              <a:rPr lang="en-US" sz="2000" dirty="0"/>
              <a:t>Tiles out of place</a:t>
            </a:r>
          </a:p>
        </p:txBody>
      </p:sp>
      <p:sp>
        <p:nvSpPr>
          <p:cNvPr id="9" name="TextBox 8"/>
          <p:cNvSpPr txBox="1"/>
          <p:nvPr/>
        </p:nvSpPr>
        <p:spPr>
          <a:xfrm>
            <a:off x="4495800" y="1676400"/>
            <a:ext cx="2286000" cy="707886"/>
          </a:xfrm>
          <a:prstGeom prst="rect">
            <a:avLst/>
          </a:prstGeom>
          <a:noFill/>
        </p:spPr>
        <p:txBody>
          <a:bodyPr wrap="square" rtlCol="0">
            <a:spAutoFit/>
          </a:bodyPr>
          <a:lstStyle/>
          <a:p>
            <a:r>
              <a:rPr lang="en-US" sz="2000" dirty="0"/>
              <a:t>Sum of distances for out of place tiles</a:t>
            </a:r>
          </a:p>
        </p:txBody>
      </p:sp>
      <p:cxnSp>
        <p:nvCxnSpPr>
          <p:cNvPr id="10" name="Straight Connector 9"/>
          <p:cNvCxnSpPr/>
          <p:nvPr/>
        </p:nvCxnSpPr>
        <p:spPr>
          <a:xfrm>
            <a:off x="1905000" y="2438400"/>
            <a:ext cx="4953000"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719559" y="2743200"/>
            <a:ext cx="411090" cy="584776"/>
          </a:xfrm>
          <a:prstGeom prst="rect">
            <a:avLst/>
          </a:prstGeom>
          <a:noFill/>
        </p:spPr>
        <p:txBody>
          <a:bodyPr wrap="none" rtlCol="0">
            <a:spAutoFit/>
          </a:bodyPr>
          <a:lstStyle/>
          <a:p>
            <a:r>
              <a:rPr lang="en-US" sz="3200" dirty="0"/>
              <a:t>5</a:t>
            </a:r>
          </a:p>
        </p:txBody>
      </p:sp>
      <p:sp>
        <p:nvSpPr>
          <p:cNvPr id="12" name="TextBox 11"/>
          <p:cNvSpPr txBox="1"/>
          <p:nvPr/>
        </p:nvSpPr>
        <p:spPr>
          <a:xfrm>
            <a:off x="5105400" y="2743200"/>
            <a:ext cx="411090" cy="584776"/>
          </a:xfrm>
          <a:prstGeom prst="rect">
            <a:avLst/>
          </a:prstGeom>
          <a:noFill/>
        </p:spPr>
        <p:txBody>
          <a:bodyPr wrap="none" rtlCol="0">
            <a:spAutoFit/>
          </a:bodyPr>
          <a:lstStyle/>
          <a:p>
            <a:r>
              <a:rPr lang="en-US" sz="3200" dirty="0"/>
              <a:t>6</a:t>
            </a:r>
          </a:p>
        </p:txBody>
      </p:sp>
      <p:graphicFrame>
        <p:nvGraphicFramePr>
          <p:cNvPr id="18" name="Table 17"/>
          <p:cNvGraphicFramePr>
            <a:graphicFrameLocks noGrp="1"/>
          </p:cNvGraphicFramePr>
          <p:nvPr/>
        </p:nvGraphicFramePr>
        <p:xfrm>
          <a:off x="755371" y="40233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755371" y="5334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0" name="Table 19"/>
          <p:cNvGraphicFramePr>
            <a:graphicFrameLocks noGrp="1"/>
          </p:cNvGraphicFramePr>
          <p:nvPr/>
        </p:nvGraphicFramePr>
        <p:xfrm>
          <a:off x="762000" y="2651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1" name="Table 20"/>
          <p:cNvGraphicFramePr>
            <a:graphicFrameLocks noGrp="1"/>
          </p:cNvGraphicFramePr>
          <p:nvPr/>
        </p:nvGraphicFramePr>
        <p:xfrm>
          <a:off x="7620000" y="3043908"/>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2" name="TextBox 21"/>
          <p:cNvSpPr txBox="1"/>
          <p:nvPr/>
        </p:nvSpPr>
        <p:spPr>
          <a:xfrm>
            <a:off x="7829806" y="4355068"/>
            <a:ext cx="764227" cy="369332"/>
          </a:xfrm>
          <a:prstGeom prst="rect">
            <a:avLst/>
          </a:prstGeom>
          <a:noFill/>
        </p:spPr>
        <p:txBody>
          <a:bodyPr wrap="none" rtlCol="0">
            <a:spAutoFit/>
          </a:bodyPr>
          <a:lstStyle/>
          <a:p>
            <a:r>
              <a:rPr lang="en-US" dirty="0"/>
              <a:t>GOAL</a:t>
            </a:r>
          </a:p>
        </p:txBody>
      </p:sp>
      <p:sp>
        <p:nvSpPr>
          <p:cNvPr id="23" name="Rectangle 22"/>
          <p:cNvSpPr/>
          <p:nvPr/>
        </p:nvSpPr>
        <p:spPr>
          <a:xfrm>
            <a:off x="7543800" y="2945622"/>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2743200" y="4232628"/>
            <a:ext cx="411090" cy="584776"/>
          </a:xfrm>
          <a:prstGeom prst="rect">
            <a:avLst/>
          </a:prstGeom>
          <a:noFill/>
        </p:spPr>
        <p:txBody>
          <a:bodyPr wrap="none" rtlCol="0">
            <a:spAutoFit/>
          </a:bodyPr>
          <a:lstStyle/>
          <a:p>
            <a:r>
              <a:rPr lang="en-US" sz="3200" dirty="0">
                <a:solidFill>
                  <a:srgbClr val="0000FF"/>
                </a:solidFill>
              </a:rPr>
              <a:t>2</a:t>
            </a:r>
          </a:p>
        </p:txBody>
      </p:sp>
      <p:sp>
        <p:nvSpPr>
          <p:cNvPr id="16" name="TextBox 15"/>
          <p:cNvSpPr txBox="1"/>
          <p:nvPr/>
        </p:nvSpPr>
        <p:spPr>
          <a:xfrm>
            <a:off x="5129041" y="4232628"/>
            <a:ext cx="411090" cy="584776"/>
          </a:xfrm>
          <a:prstGeom prst="rect">
            <a:avLst/>
          </a:prstGeom>
          <a:noFill/>
        </p:spPr>
        <p:txBody>
          <a:bodyPr wrap="none" rtlCol="0">
            <a:spAutoFit/>
          </a:bodyPr>
          <a:lstStyle/>
          <a:p>
            <a:r>
              <a:rPr lang="en-US" sz="3200" dirty="0">
                <a:solidFill>
                  <a:srgbClr val="0000FF"/>
                </a:solidFill>
              </a:rPr>
              <a:t>2</a:t>
            </a:r>
          </a:p>
        </p:txBody>
      </p:sp>
      <p:sp>
        <p:nvSpPr>
          <p:cNvPr id="24" name="TextBox 23"/>
          <p:cNvSpPr txBox="1"/>
          <p:nvPr/>
        </p:nvSpPr>
        <p:spPr>
          <a:xfrm>
            <a:off x="2724484" y="5486400"/>
            <a:ext cx="411090" cy="584776"/>
          </a:xfrm>
          <a:prstGeom prst="rect">
            <a:avLst/>
          </a:prstGeom>
          <a:noFill/>
        </p:spPr>
        <p:txBody>
          <a:bodyPr wrap="none" rtlCol="0">
            <a:spAutoFit/>
          </a:bodyPr>
          <a:lstStyle/>
          <a:p>
            <a:r>
              <a:rPr lang="en-US" sz="3200" dirty="0">
                <a:solidFill>
                  <a:srgbClr val="0000FF"/>
                </a:solidFill>
              </a:rPr>
              <a:t>2</a:t>
            </a:r>
          </a:p>
        </p:txBody>
      </p:sp>
      <p:sp>
        <p:nvSpPr>
          <p:cNvPr id="25" name="TextBox 24"/>
          <p:cNvSpPr txBox="1"/>
          <p:nvPr/>
        </p:nvSpPr>
        <p:spPr>
          <a:xfrm>
            <a:off x="5110325" y="5486400"/>
            <a:ext cx="411090" cy="584776"/>
          </a:xfrm>
          <a:prstGeom prst="rect">
            <a:avLst/>
          </a:prstGeom>
          <a:noFill/>
        </p:spPr>
        <p:txBody>
          <a:bodyPr wrap="none" rtlCol="0">
            <a:spAutoFit/>
          </a:bodyPr>
          <a:lstStyle/>
          <a:p>
            <a:r>
              <a:rPr lang="en-US" sz="3200" dirty="0">
                <a:solidFill>
                  <a:srgbClr val="0000FF"/>
                </a:solidFill>
              </a:rPr>
              <a:t>6</a:t>
            </a:r>
          </a:p>
        </p:txBody>
      </p:sp>
      <p:sp>
        <p:nvSpPr>
          <p:cNvPr id="26" name="Rounded Rectangle 25"/>
          <p:cNvSpPr/>
          <p:nvPr/>
        </p:nvSpPr>
        <p:spPr>
          <a:xfrm>
            <a:off x="1143000" y="4419600"/>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ounded Rectangle 26"/>
          <p:cNvSpPr/>
          <p:nvPr/>
        </p:nvSpPr>
        <p:spPr>
          <a:xfrm>
            <a:off x="1143000" y="47505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ounded Rectangle 27"/>
          <p:cNvSpPr/>
          <p:nvPr/>
        </p:nvSpPr>
        <p:spPr>
          <a:xfrm>
            <a:off x="838200" y="53601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ounded Rectangle 28"/>
          <p:cNvSpPr/>
          <p:nvPr/>
        </p:nvSpPr>
        <p:spPr>
          <a:xfrm>
            <a:off x="1143000" y="60459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1219200" y="4876800"/>
            <a:ext cx="279957" cy="307777"/>
          </a:xfrm>
          <a:prstGeom prst="rect">
            <a:avLst/>
          </a:prstGeom>
          <a:noFill/>
        </p:spPr>
        <p:txBody>
          <a:bodyPr wrap="none" rtlCol="0">
            <a:spAutoFit/>
          </a:bodyPr>
          <a:lstStyle/>
          <a:p>
            <a:r>
              <a:rPr lang="en-US" sz="1400" b="1" dirty="0">
                <a:solidFill>
                  <a:srgbClr val="FF0000"/>
                </a:solidFill>
              </a:rPr>
              <a:t>1</a:t>
            </a:r>
          </a:p>
        </p:txBody>
      </p:sp>
      <p:sp>
        <p:nvSpPr>
          <p:cNvPr id="31" name="TextBox 30"/>
          <p:cNvSpPr txBox="1"/>
          <p:nvPr/>
        </p:nvSpPr>
        <p:spPr>
          <a:xfrm>
            <a:off x="1219200" y="4495800"/>
            <a:ext cx="279957" cy="307777"/>
          </a:xfrm>
          <a:prstGeom prst="rect">
            <a:avLst/>
          </a:prstGeom>
          <a:noFill/>
        </p:spPr>
        <p:txBody>
          <a:bodyPr wrap="none" rtlCol="0">
            <a:spAutoFit/>
          </a:bodyPr>
          <a:lstStyle/>
          <a:p>
            <a:r>
              <a:rPr lang="en-US" sz="1400" b="1" dirty="0">
                <a:solidFill>
                  <a:srgbClr val="FF0000"/>
                </a:solidFill>
              </a:rPr>
              <a:t>1</a:t>
            </a:r>
          </a:p>
        </p:txBody>
      </p:sp>
      <p:sp>
        <p:nvSpPr>
          <p:cNvPr id="32" name="TextBox 31"/>
          <p:cNvSpPr txBox="1"/>
          <p:nvPr/>
        </p:nvSpPr>
        <p:spPr>
          <a:xfrm>
            <a:off x="914400" y="5483423"/>
            <a:ext cx="279957" cy="307777"/>
          </a:xfrm>
          <a:prstGeom prst="rect">
            <a:avLst/>
          </a:prstGeom>
          <a:noFill/>
        </p:spPr>
        <p:txBody>
          <a:bodyPr wrap="none" rtlCol="0">
            <a:spAutoFit/>
          </a:bodyPr>
          <a:lstStyle/>
          <a:p>
            <a:r>
              <a:rPr lang="en-US" sz="1400" b="1" dirty="0">
                <a:solidFill>
                  <a:srgbClr val="FF0000"/>
                </a:solidFill>
              </a:rPr>
              <a:t>3</a:t>
            </a:r>
          </a:p>
        </p:txBody>
      </p:sp>
      <p:sp>
        <p:nvSpPr>
          <p:cNvPr id="33" name="TextBox 32"/>
          <p:cNvSpPr txBox="1"/>
          <p:nvPr/>
        </p:nvSpPr>
        <p:spPr>
          <a:xfrm>
            <a:off x="1244043" y="6096000"/>
            <a:ext cx="279957" cy="307777"/>
          </a:xfrm>
          <a:prstGeom prst="rect">
            <a:avLst/>
          </a:prstGeom>
          <a:noFill/>
        </p:spPr>
        <p:txBody>
          <a:bodyPr wrap="none" rtlCol="0">
            <a:spAutoFit/>
          </a:bodyPr>
          <a:lstStyle/>
          <a:p>
            <a:r>
              <a:rPr lang="en-US" sz="1400" b="1" dirty="0">
                <a:solidFill>
                  <a:srgbClr val="FF0000"/>
                </a:solidFill>
              </a:rPr>
              <a:t>3</a:t>
            </a:r>
          </a:p>
        </p:txBody>
      </p:sp>
    </p:spTree>
    <p:extLst>
      <p:ext uri="{BB962C8B-B14F-4D97-AF65-F5344CB8AC3E}">
        <p14:creationId xmlns:p14="http://schemas.microsoft.com/office/powerpoint/2010/main" val="7184649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3" name="TextBox 2"/>
          <p:cNvSpPr txBox="1"/>
          <p:nvPr/>
        </p:nvSpPr>
        <p:spPr>
          <a:xfrm>
            <a:off x="1981200" y="1767134"/>
            <a:ext cx="1932941" cy="400110"/>
          </a:xfrm>
          <a:prstGeom prst="rect">
            <a:avLst/>
          </a:prstGeom>
          <a:noFill/>
        </p:spPr>
        <p:txBody>
          <a:bodyPr wrap="none" rtlCol="0">
            <a:spAutoFit/>
          </a:bodyPr>
          <a:lstStyle/>
          <a:p>
            <a:r>
              <a:rPr lang="en-US" sz="2000" dirty="0"/>
              <a:t>Tiles out of place</a:t>
            </a:r>
          </a:p>
        </p:txBody>
      </p:sp>
      <p:sp>
        <p:nvSpPr>
          <p:cNvPr id="9" name="TextBox 8"/>
          <p:cNvSpPr txBox="1"/>
          <p:nvPr/>
        </p:nvSpPr>
        <p:spPr>
          <a:xfrm>
            <a:off x="4495800" y="1676400"/>
            <a:ext cx="2286000" cy="707886"/>
          </a:xfrm>
          <a:prstGeom prst="rect">
            <a:avLst/>
          </a:prstGeom>
          <a:noFill/>
        </p:spPr>
        <p:txBody>
          <a:bodyPr wrap="square" rtlCol="0">
            <a:spAutoFit/>
          </a:bodyPr>
          <a:lstStyle/>
          <a:p>
            <a:r>
              <a:rPr lang="en-US" sz="2000" dirty="0"/>
              <a:t>Sum of distances for out of place tiles</a:t>
            </a:r>
          </a:p>
        </p:txBody>
      </p:sp>
      <p:cxnSp>
        <p:nvCxnSpPr>
          <p:cNvPr id="10" name="Straight Connector 9"/>
          <p:cNvCxnSpPr/>
          <p:nvPr/>
        </p:nvCxnSpPr>
        <p:spPr>
          <a:xfrm>
            <a:off x="1905000" y="2438400"/>
            <a:ext cx="4953000"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719559" y="2743200"/>
            <a:ext cx="411090" cy="584776"/>
          </a:xfrm>
          <a:prstGeom prst="rect">
            <a:avLst/>
          </a:prstGeom>
          <a:noFill/>
        </p:spPr>
        <p:txBody>
          <a:bodyPr wrap="none" rtlCol="0">
            <a:spAutoFit/>
          </a:bodyPr>
          <a:lstStyle/>
          <a:p>
            <a:r>
              <a:rPr lang="en-US" sz="3200" dirty="0">
                <a:solidFill>
                  <a:schemeClr val="bg1">
                    <a:lumMod val="85000"/>
                  </a:schemeClr>
                </a:solidFill>
              </a:rPr>
              <a:t>5</a:t>
            </a:r>
          </a:p>
        </p:txBody>
      </p:sp>
      <p:sp>
        <p:nvSpPr>
          <p:cNvPr id="12" name="TextBox 11"/>
          <p:cNvSpPr txBox="1"/>
          <p:nvPr/>
        </p:nvSpPr>
        <p:spPr>
          <a:xfrm>
            <a:off x="5105400" y="2743200"/>
            <a:ext cx="411090" cy="584776"/>
          </a:xfrm>
          <a:prstGeom prst="rect">
            <a:avLst/>
          </a:prstGeom>
          <a:noFill/>
        </p:spPr>
        <p:txBody>
          <a:bodyPr wrap="none" rtlCol="0">
            <a:spAutoFit/>
          </a:bodyPr>
          <a:lstStyle/>
          <a:p>
            <a:r>
              <a:rPr lang="en-US" sz="3200" dirty="0">
                <a:solidFill>
                  <a:schemeClr val="bg1">
                    <a:lumMod val="85000"/>
                  </a:schemeClr>
                </a:solidFill>
              </a:rPr>
              <a:t>6</a:t>
            </a:r>
          </a:p>
        </p:txBody>
      </p:sp>
      <p:graphicFrame>
        <p:nvGraphicFramePr>
          <p:cNvPr id="18" name="Table 17"/>
          <p:cNvGraphicFramePr>
            <a:graphicFrameLocks noGrp="1"/>
          </p:cNvGraphicFramePr>
          <p:nvPr/>
        </p:nvGraphicFramePr>
        <p:xfrm>
          <a:off x="755371" y="40233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755371" y="5334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0" name="Table 19"/>
          <p:cNvGraphicFramePr>
            <a:graphicFrameLocks noGrp="1"/>
          </p:cNvGraphicFramePr>
          <p:nvPr/>
        </p:nvGraphicFramePr>
        <p:xfrm>
          <a:off x="762000" y="2651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1" name="Table 20"/>
          <p:cNvGraphicFramePr>
            <a:graphicFrameLocks noGrp="1"/>
          </p:cNvGraphicFramePr>
          <p:nvPr/>
        </p:nvGraphicFramePr>
        <p:xfrm>
          <a:off x="7620000" y="3043908"/>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2" name="TextBox 21"/>
          <p:cNvSpPr txBox="1"/>
          <p:nvPr/>
        </p:nvSpPr>
        <p:spPr>
          <a:xfrm>
            <a:off x="7829806" y="4355068"/>
            <a:ext cx="764227" cy="369332"/>
          </a:xfrm>
          <a:prstGeom prst="rect">
            <a:avLst/>
          </a:prstGeom>
          <a:noFill/>
        </p:spPr>
        <p:txBody>
          <a:bodyPr wrap="none" rtlCol="0">
            <a:spAutoFit/>
          </a:bodyPr>
          <a:lstStyle/>
          <a:p>
            <a:r>
              <a:rPr lang="en-US" dirty="0"/>
              <a:t>GOAL</a:t>
            </a:r>
          </a:p>
        </p:txBody>
      </p:sp>
      <p:sp>
        <p:nvSpPr>
          <p:cNvPr id="23" name="Rectangle 22"/>
          <p:cNvSpPr/>
          <p:nvPr/>
        </p:nvSpPr>
        <p:spPr>
          <a:xfrm>
            <a:off x="7543800" y="2945622"/>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2743200" y="4232628"/>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16" name="TextBox 15"/>
          <p:cNvSpPr txBox="1"/>
          <p:nvPr/>
        </p:nvSpPr>
        <p:spPr>
          <a:xfrm>
            <a:off x="5129041" y="4232628"/>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24" name="TextBox 23"/>
          <p:cNvSpPr txBox="1"/>
          <p:nvPr/>
        </p:nvSpPr>
        <p:spPr>
          <a:xfrm>
            <a:off x="2724484" y="5486400"/>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25" name="TextBox 24"/>
          <p:cNvSpPr txBox="1"/>
          <p:nvPr/>
        </p:nvSpPr>
        <p:spPr>
          <a:xfrm>
            <a:off x="5110325" y="5486400"/>
            <a:ext cx="411090" cy="584776"/>
          </a:xfrm>
          <a:prstGeom prst="rect">
            <a:avLst/>
          </a:prstGeom>
          <a:noFill/>
        </p:spPr>
        <p:txBody>
          <a:bodyPr wrap="none" rtlCol="0">
            <a:spAutoFit/>
          </a:bodyPr>
          <a:lstStyle/>
          <a:p>
            <a:r>
              <a:rPr lang="en-US" sz="3200" dirty="0">
                <a:solidFill>
                  <a:schemeClr val="bg1">
                    <a:lumMod val="85000"/>
                  </a:schemeClr>
                </a:solidFill>
              </a:rPr>
              <a:t>6</a:t>
            </a:r>
          </a:p>
        </p:txBody>
      </p:sp>
      <p:sp>
        <p:nvSpPr>
          <p:cNvPr id="26" name="Rounded Rectangle 25"/>
          <p:cNvSpPr/>
          <p:nvPr/>
        </p:nvSpPr>
        <p:spPr>
          <a:xfrm>
            <a:off x="1143000" y="4419600"/>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ounded Rectangle 26"/>
          <p:cNvSpPr/>
          <p:nvPr/>
        </p:nvSpPr>
        <p:spPr>
          <a:xfrm>
            <a:off x="1143000" y="47505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ounded Rectangle 27"/>
          <p:cNvSpPr/>
          <p:nvPr/>
        </p:nvSpPr>
        <p:spPr>
          <a:xfrm>
            <a:off x="838200" y="53601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ounded Rectangle 28"/>
          <p:cNvSpPr/>
          <p:nvPr/>
        </p:nvSpPr>
        <p:spPr>
          <a:xfrm>
            <a:off x="1143000" y="60459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1219200" y="4876800"/>
            <a:ext cx="279957" cy="307777"/>
          </a:xfrm>
          <a:prstGeom prst="rect">
            <a:avLst/>
          </a:prstGeom>
          <a:noFill/>
        </p:spPr>
        <p:txBody>
          <a:bodyPr wrap="none" rtlCol="0">
            <a:spAutoFit/>
          </a:bodyPr>
          <a:lstStyle/>
          <a:p>
            <a:r>
              <a:rPr lang="en-US" sz="1400" b="1" dirty="0">
                <a:solidFill>
                  <a:srgbClr val="FF0000"/>
                </a:solidFill>
              </a:rPr>
              <a:t>1</a:t>
            </a:r>
          </a:p>
        </p:txBody>
      </p:sp>
      <p:sp>
        <p:nvSpPr>
          <p:cNvPr id="31" name="TextBox 30"/>
          <p:cNvSpPr txBox="1"/>
          <p:nvPr/>
        </p:nvSpPr>
        <p:spPr>
          <a:xfrm>
            <a:off x="1219200" y="4495800"/>
            <a:ext cx="279957" cy="307777"/>
          </a:xfrm>
          <a:prstGeom prst="rect">
            <a:avLst/>
          </a:prstGeom>
          <a:noFill/>
        </p:spPr>
        <p:txBody>
          <a:bodyPr wrap="none" rtlCol="0">
            <a:spAutoFit/>
          </a:bodyPr>
          <a:lstStyle/>
          <a:p>
            <a:r>
              <a:rPr lang="en-US" sz="1400" b="1" dirty="0">
                <a:solidFill>
                  <a:srgbClr val="FF0000"/>
                </a:solidFill>
              </a:rPr>
              <a:t>1</a:t>
            </a:r>
          </a:p>
        </p:txBody>
      </p:sp>
      <p:sp>
        <p:nvSpPr>
          <p:cNvPr id="32" name="TextBox 31"/>
          <p:cNvSpPr txBox="1"/>
          <p:nvPr/>
        </p:nvSpPr>
        <p:spPr>
          <a:xfrm>
            <a:off x="914400" y="5483423"/>
            <a:ext cx="279957" cy="307777"/>
          </a:xfrm>
          <a:prstGeom prst="rect">
            <a:avLst/>
          </a:prstGeom>
          <a:noFill/>
        </p:spPr>
        <p:txBody>
          <a:bodyPr wrap="none" rtlCol="0">
            <a:spAutoFit/>
          </a:bodyPr>
          <a:lstStyle/>
          <a:p>
            <a:r>
              <a:rPr lang="en-US" sz="1400" b="1" dirty="0">
                <a:solidFill>
                  <a:srgbClr val="FF0000"/>
                </a:solidFill>
              </a:rPr>
              <a:t>3</a:t>
            </a:r>
          </a:p>
        </p:txBody>
      </p:sp>
      <p:sp>
        <p:nvSpPr>
          <p:cNvPr id="33" name="TextBox 32"/>
          <p:cNvSpPr txBox="1"/>
          <p:nvPr/>
        </p:nvSpPr>
        <p:spPr>
          <a:xfrm>
            <a:off x="1244043" y="6096000"/>
            <a:ext cx="279957" cy="307777"/>
          </a:xfrm>
          <a:prstGeom prst="rect">
            <a:avLst/>
          </a:prstGeom>
          <a:noFill/>
        </p:spPr>
        <p:txBody>
          <a:bodyPr wrap="none" rtlCol="0">
            <a:spAutoFit/>
          </a:bodyPr>
          <a:lstStyle/>
          <a:p>
            <a:r>
              <a:rPr lang="en-US" sz="1400" b="1" dirty="0">
                <a:solidFill>
                  <a:srgbClr val="FF0000"/>
                </a:solidFill>
              </a:rPr>
              <a:t>3</a:t>
            </a:r>
          </a:p>
        </p:txBody>
      </p:sp>
      <p:sp>
        <p:nvSpPr>
          <p:cNvPr id="34" name="TextBox 33"/>
          <p:cNvSpPr txBox="1"/>
          <p:nvPr/>
        </p:nvSpPr>
        <p:spPr>
          <a:xfrm>
            <a:off x="2719559" y="3124200"/>
            <a:ext cx="3127248" cy="1077218"/>
          </a:xfrm>
          <a:prstGeom prst="rect">
            <a:avLst/>
          </a:prstGeom>
          <a:noFill/>
        </p:spPr>
        <p:txBody>
          <a:bodyPr wrap="square" rtlCol="0">
            <a:spAutoFit/>
          </a:bodyPr>
          <a:lstStyle/>
          <a:p>
            <a:r>
              <a:rPr lang="en-US" sz="3200" dirty="0">
                <a:solidFill>
                  <a:srgbClr val="FF0000"/>
                </a:solidFill>
              </a:rPr>
              <a:t>Which heuristic is better (if either)?</a:t>
            </a:r>
          </a:p>
        </p:txBody>
      </p:sp>
    </p:spTree>
    <p:extLst>
      <p:ext uri="{BB962C8B-B14F-4D97-AF65-F5344CB8AC3E}">
        <p14:creationId xmlns:p14="http://schemas.microsoft.com/office/powerpoint/2010/main" val="123780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heuristics</a:t>
            </a:r>
          </a:p>
        </p:txBody>
      </p:sp>
      <p:sp>
        <p:nvSpPr>
          <p:cNvPr id="3" name="TextBox 2"/>
          <p:cNvSpPr txBox="1"/>
          <p:nvPr/>
        </p:nvSpPr>
        <p:spPr>
          <a:xfrm>
            <a:off x="1981200" y="1767134"/>
            <a:ext cx="1932941" cy="400110"/>
          </a:xfrm>
          <a:prstGeom prst="rect">
            <a:avLst/>
          </a:prstGeom>
          <a:noFill/>
        </p:spPr>
        <p:txBody>
          <a:bodyPr wrap="none" rtlCol="0">
            <a:spAutoFit/>
          </a:bodyPr>
          <a:lstStyle/>
          <a:p>
            <a:r>
              <a:rPr lang="en-US" sz="2000" dirty="0"/>
              <a:t>Tiles out of place</a:t>
            </a:r>
          </a:p>
        </p:txBody>
      </p:sp>
      <p:sp>
        <p:nvSpPr>
          <p:cNvPr id="9" name="TextBox 8"/>
          <p:cNvSpPr txBox="1"/>
          <p:nvPr/>
        </p:nvSpPr>
        <p:spPr>
          <a:xfrm>
            <a:off x="4495800" y="1676400"/>
            <a:ext cx="2286000" cy="707886"/>
          </a:xfrm>
          <a:prstGeom prst="rect">
            <a:avLst/>
          </a:prstGeom>
          <a:noFill/>
        </p:spPr>
        <p:txBody>
          <a:bodyPr wrap="square" rtlCol="0">
            <a:spAutoFit/>
          </a:bodyPr>
          <a:lstStyle/>
          <a:p>
            <a:r>
              <a:rPr lang="en-US" sz="2000" dirty="0"/>
              <a:t>Sum of distances for out of place tiles</a:t>
            </a:r>
          </a:p>
        </p:txBody>
      </p:sp>
      <p:cxnSp>
        <p:nvCxnSpPr>
          <p:cNvPr id="10" name="Straight Connector 9"/>
          <p:cNvCxnSpPr/>
          <p:nvPr/>
        </p:nvCxnSpPr>
        <p:spPr>
          <a:xfrm>
            <a:off x="1905000" y="2438400"/>
            <a:ext cx="4953000" cy="0"/>
          </a:xfrm>
          <a:prstGeom prst="line">
            <a:avLst/>
          </a:prstGeom>
          <a:ln>
            <a:tailEnd type="none"/>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719559" y="2743200"/>
            <a:ext cx="411090" cy="584776"/>
          </a:xfrm>
          <a:prstGeom prst="rect">
            <a:avLst/>
          </a:prstGeom>
          <a:noFill/>
        </p:spPr>
        <p:txBody>
          <a:bodyPr wrap="none" rtlCol="0">
            <a:spAutoFit/>
          </a:bodyPr>
          <a:lstStyle/>
          <a:p>
            <a:r>
              <a:rPr lang="en-US" sz="3200" dirty="0">
                <a:solidFill>
                  <a:schemeClr val="bg1">
                    <a:lumMod val="85000"/>
                  </a:schemeClr>
                </a:solidFill>
              </a:rPr>
              <a:t>5</a:t>
            </a:r>
          </a:p>
        </p:txBody>
      </p:sp>
      <p:sp>
        <p:nvSpPr>
          <p:cNvPr id="12" name="TextBox 11"/>
          <p:cNvSpPr txBox="1"/>
          <p:nvPr/>
        </p:nvSpPr>
        <p:spPr>
          <a:xfrm>
            <a:off x="5105400" y="2743200"/>
            <a:ext cx="411090" cy="584776"/>
          </a:xfrm>
          <a:prstGeom prst="rect">
            <a:avLst/>
          </a:prstGeom>
          <a:noFill/>
        </p:spPr>
        <p:txBody>
          <a:bodyPr wrap="none" rtlCol="0">
            <a:spAutoFit/>
          </a:bodyPr>
          <a:lstStyle/>
          <a:p>
            <a:r>
              <a:rPr lang="en-US" sz="3200" dirty="0">
                <a:solidFill>
                  <a:schemeClr val="bg1">
                    <a:lumMod val="85000"/>
                  </a:schemeClr>
                </a:solidFill>
              </a:rPr>
              <a:t>6</a:t>
            </a:r>
          </a:p>
        </p:txBody>
      </p:sp>
      <p:graphicFrame>
        <p:nvGraphicFramePr>
          <p:cNvPr id="18" name="Table 17"/>
          <p:cNvGraphicFramePr>
            <a:graphicFrameLocks noGrp="1"/>
          </p:cNvGraphicFramePr>
          <p:nvPr/>
        </p:nvGraphicFramePr>
        <p:xfrm>
          <a:off x="755371" y="40233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755371" y="5334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0" name="Table 19"/>
          <p:cNvGraphicFramePr>
            <a:graphicFrameLocks noGrp="1"/>
          </p:cNvGraphicFramePr>
          <p:nvPr/>
        </p:nvGraphicFramePr>
        <p:xfrm>
          <a:off x="762000" y="2651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21" name="Table 20"/>
          <p:cNvGraphicFramePr>
            <a:graphicFrameLocks noGrp="1"/>
          </p:cNvGraphicFramePr>
          <p:nvPr/>
        </p:nvGraphicFramePr>
        <p:xfrm>
          <a:off x="7620000" y="3043908"/>
          <a:ext cx="1219200" cy="1188720"/>
        </p:xfrm>
        <a:graphic>
          <a:graphicData uri="http://schemas.openxmlformats.org/drawingml/2006/table">
            <a:tbl>
              <a:tblPr>
                <a:tableStyleId>{5C22544A-7EE6-4342-B048-85BDC9FD1C3A}</a:tableStyleId>
              </a:tblPr>
              <a:tblGrid>
                <a:gridCol w="406400">
                  <a:extLst>
                    <a:ext uri="{9D8B030D-6E8A-4147-A177-3AD203B41FA5}">
                      <a16:colId xmlns:a16="http://schemas.microsoft.com/office/drawing/2014/main" val="20000"/>
                    </a:ext>
                  </a:extLst>
                </a:gridCol>
                <a:gridCol w="406400">
                  <a:extLst>
                    <a:ext uri="{9D8B030D-6E8A-4147-A177-3AD203B41FA5}">
                      <a16:colId xmlns:a16="http://schemas.microsoft.com/office/drawing/2014/main" val="20001"/>
                    </a:ext>
                  </a:extLst>
                </a:gridCol>
                <a:gridCol w="406400">
                  <a:extLst>
                    <a:ext uri="{9D8B030D-6E8A-4147-A177-3AD203B41FA5}">
                      <a16:colId xmlns:a16="http://schemas.microsoft.com/office/drawing/2014/main" val="20002"/>
                    </a:ext>
                  </a:extLst>
                </a:gridCol>
              </a:tblGrid>
              <a:tr h="279400">
                <a:tc>
                  <a:txBody>
                    <a:bodyPr/>
                    <a:lstStyle/>
                    <a:p>
                      <a:pPr algn="ctr"/>
                      <a:r>
                        <a:rPr lang="en-US" sz="20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20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2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20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0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2" name="TextBox 21"/>
          <p:cNvSpPr txBox="1"/>
          <p:nvPr/>
        </p:nvSpPr>
        <p:spPr>
          <a:xfrm>
            <a:off x="7829806" y="4355068"/>
            <a:ext cx="764227" cy="369332"/>
          </a:xfrm>
          <a:prstGeom prst="rect">
            <a:avLst/>
          </a:prstGeom>
          <a:noFill/>
        </p:spPr>
        <p:txBody>
          <a:bodyPr wrap="none" rtlCol="0">
            <a:spAutoFit/>
          </a:bodyPr>
          <a:lstStyle/>
          <a:p>
            <a:r>
              <a:rPr lang="en-US" dirty="0"/>
              <a:t>GOAL</a:t>
            </a:r>
          </a:p>
        </p:txBody>
      </p:sp>
      <p:sp>
        <p:nvSpPr>
          <p:cNvPr id="23" name="Rectangle 22"/>
          <p:cNvSpPr/>
          <p:nvPr/>
        </p:nvSpPr>
        <p:spPr>
          <a:xfrm>
            <a:off x="7543800" y="2945622"/>
            <a:ext cx="1371600" cy="177877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2743200" y="4232628"/>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16" name="TextBox 15"/>
          <p:cNvSpPr txBox="1"/>
          <p:nvPr/>
        </p:nvSpPr>
        <p:spPr>
          <a:xfrm>
            <a:off x="5129041" y="4232628"/>
            <a:ext cx="410690" cy="584775"/>
          </a:xfrm>
          <a:prstGeom prst="rect">
            <a:avLst/>
          </a:prstGeom>
          <a:noFill/>
        </p:spPr>
        <p:txBody>
          <a:bodyPr wrap="none" rtlCol="0">
            <a:spAutoFit/>
          </a:bodyPr>
          <a:lstStyle/>
          <a:p>
            <a:r>
              <a:rPr lang="en-US" sz="3200" dirty="0">
                <a:solidFill>
                  <a:schemeClr val="bg1">
                    <a:lumMod val="85000"/>
                  </a:schemeClr>
                </a:solidFill>
              </a:rPr>
              <a:t>2</a:t>
            </a:r>
          </a:p>
        </p:txBody>
      </p:sp>
      <p:sp>
        <p:nvSpPr>
          <p:cNvPr id="24" name="TextBox 23"/>
          <p:cNvSpPr txBox="1"/>
          <p:nvPr/>
        </p:nvSpPr>
        <p:spPr>
          <a:xfrm>
            <a:off x="2724484" y="5486400"/>
            <a:ext cx="411090" cy="584776"/>
          </a:xfrm>
          <a:prstGeom prst="rect">
            <a:avLst/>
          </a:prstGeom>
          <a:noFill/>
        </p:spPr>
        <p:txBody>
          <a:bodyPr wrap="none" rtlCol="0">
            <a:spAutoFit/>
          </a:bodyPr>
          <a:lstStyle/>
          <a:p>
            <a:r>
              <a:rPr lang="en-US" sz="3200" dirty="0">
                <a:solidFill>
                  <a:schemeClr val="bg1">
                    <a:lumMod val="85000"/>
                  </a:schemeClr>
                </a:solidFill>
              </a:rPr>
              <a:t>2</a:t>
            </a:r>
          </a:p>
        </p:txBody>
      </p:sp>
      <p:sp>
        <p:nvSpPr>
          <p:cNvPr id="25" name="TextBox 24"/>
          <p:cNvSpPr txBox="1"/>
          <p:nvPr/>
        </p:nvSpPr>
        <p:spPr>
          <a:xfrm>
            <a:off x="5110325" y="5486400"/>
            <a:ext cx="411090" cy="584776"/>
          </a:xfrm>
          <a:prstGeom prst="rect">
            <a:avLst/>
          </a:prstGeom>
          <a:noFill/>
        </p:spPr>
        <p:txBody>
          <a:bodyPr wrap="none" rtlCol="0">
            <a:spAutoFit/>
          </a:bodyPr>
          <a:lstStyle/>
          <a:p>
            <a:r>
              <a:rPr lang="en-US" sz="3200" dirty="0">
                <a:solidFill>
                  <a:schemeClr val="bg1">
                    <a:lumMod val="85000"/>
                  </a:schemeClr>
                </a:solidFill>
              </a:rPr>
              <a:t>6</a:t>
            </a:r>
          </a:p>
        </p:txBody>
      </p:sp>
      <p:sp>
        <p:nvSpPr>
          <p:cNvPr id="26" name="Rounded Rectangle 25"/>
          <p:cNvSpPr/>
          <p:nvPr/>
        </p:nvSpPr>
        <p:spPr>
          <a:xfrm>
            <a:off x="1143000" y="4419600"/>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ounded Rectangle 26"/>
          <p:cNvSpPr/>
          <p:nvPr/>
        </p:nvSpPr>
        <p:spPr>
          <a:xfrm>
            <a:off x="1143000" y="47505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ounded Rectangle 27"/>
          <p:cNvSpPr/>
          <p:nvPr/>
        </p:nvSpPr>
        <p:spPr>
          <a:xfrm>
            <a:off x="838200" y="53601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ounded Rectangle 28"/>
          <p:cNvSpPr/>
          <p:nvPr/>
        </p:nvSpPr>
        <p:spPr>
          <a:xfrm>
            <a:off x="1143000" y="6045978"/>
            <a:ext cx="228600" cy="278622"/>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1219200" y="4876800"/>
            <a:ext cx="279957" cy="307777"/>
          </a:xfrm>
          <a:prstGeom prst="rect">
            <a:avLst/>
          </a:prstGeom>
          <a:noFill/>
        </p:spPr>
        <p:txBody>
          <a:bodyPr wrap="none" rtlCol="0">
            <a:spAutoFit/>
          </a:bodyPr>
          <a:lstStyle/>
          <a:p>
            <a:r>
              <a:rPr lang="en-US" sz="1400" b="1" dirty="0">
                <a:solidFill>
                  <a:srgbClr val="FF0000"/>
                </a:solidFill>
              </a:rPr>
              <a:t>1</a:t>
            </a:r>
          </a:p>
        </p:txBody>
      </p:sp>
      <p:sp>
        <p:nvSpPr>
          <p:cNvPr id="31" name="TextBox 30"/>
          <p:cNvSpPr txBox="1"/>
          <p:nvPr/>
        </p:nvSpPr>
        <p:spPr>
          <a:xfrm>
            <a:off x="1219200" y="4495800"/>
            <a:ext cx="279957" cy="307777"/>
          </a:xfrm>
          <a:prstGeom prst="rect">
            <a:avLst/>
          </a:prstGeom>
          <a:noFill/>
        </p:spPr>
        <p:txBody>
          <a:bodyPr wrap="none" rtlCol="0">
            <a:spAutoFit/>
          </a:bodyPr>
          <a:lstStyle/>
          <a:p>
            <a:r>
              <a:rPr lang="en-US" sz="1400" b="1" dirty="0">
                <a:solidFill>
                  <a:srgbClr val="FF0000"/>
                </a:solidFill>
              </a:rPr>
              <a:t>2</a:t>
            </a:r>
          </a:p>
        </p:txBody>
      </p:sp>
      <p:sp>
        <p:nvSpPr>
          <p:cNvPr id="32" name="TextBox 31"/>
          <p:cNvSpPr txBox="1"/>
          <p:nvPr/>
        </p:nvSpPr>
        <p:spPr>
          <a:xfrm>
            <a:off x="914400" y="5483423"/>
            <a:ext cx="279957" cy="307777"/>
          </a:xfrm>
          <a:prstGeom prst="rect">
            <a:avLst/>
          </a:prstGeom>
          <a:noFill/>
        </p:spPr>
        <p:txBody>
          <a:bodyPr wrap="none" rtlCol="0">
            <a:spAutoFit/>
          </a:bodyPr>
          <a:lstStyle/>
          <a:p>
            <a:r>
              <a:rPr lang="en-US" sz="1400" b="1" dirty="0">
                <a:solidFill>
                  <a:srgbClr val="FF0000"/>
                </a:solidFill>
              </a:rPr>
              <a:t>3</a:t>
            </a:r>
          </a:p>
        </p:txBody>
      </p:sp>
      <p:sp>
        <p:nvSpPr>
          <p:cNvPr id="33" name="TextBox 32"/>
          <p:cNvSpPr txBox="1"/>
          <p:nvPr/>
        </p:nvSpPr>
        <p:spPr>
          <a:xfrm>
            <a:off x="1244043" y="6096000"/>
            <a:ext cx="279957" cy="307777"/>
          </a:xfrm>
          <a:prstGeom prst="rect">
            <a:avLst/>
          </a:prstGeom>
          <a:noFill/>
        </p:spPr>
        <p:txBody>
          <a:bodyPr wrap="none" rtlCol="0">
            <a:spAutoFit/>
          </a:bodyPr>
          <a:lstStyle/>
          <a:p>
            <a:r>
              <a:rPr lang="en-US" sz="1400" b="1" dirty="0">
                <a:solidFill>
                  <a:srgbClr val="FF0000"/>
                </a:solidFill>
              </a:rPr>
              <a:t>3</a:t>
            </a:r>
          </a:p>
        </p:txBody>
      </p:sp>
      <p:sp>
        <p:nvSpPr>
          <p:cNvPr id="35" name="Oval 34"/>
          <p:cNvSpPr/>
          <p:nvPr/>
        </p:nvSpPr>
        <p:spPr>
          <a:xfrm>
            <a:off x="4724400" y="4114800"/>
            <a:ext cx="1249290" cy="2121678"/>
          </a:xfrm>
          <a:prstGeom prst="ellipse">
            <a:avLst/>
          </a:prstGeom>
          <a:noFill/>
          <a:ln w="3810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2438400" y="3034605"/>
            <a:ext cx="4367041" cy="1384995"/>
          </a:xfrm>
          <a:prstGeom prst="rect">
            <a:avLst/>
          </a:prstGeom>
          <a:noFill/>
        </p:spPr>
        <p:txBody>
          <a:bodyPr wrap="square" rtlCol="0">
            <a:spAutoFit/>
          </a:bodyPr>
          <a:lstStyle/>
          <a:p>
            <a:r>
              <a:rPr lang="en-US" sz="2800" dirty="0">
                <a:solidFill>
                  <a:srgbClr val="0000FF"/>
                </a:solidFill>
              </a:rPr>
              <a:t>More closely approximates “real” number of steps remaining?</a:t>
            </a:r>
          </a:p>
        </p:txBody>
      </p:sp>
      <p:sp>
        <p:nvSpPr>
          <p:cNvPr id="4" name="Rectangle 3"/>
          <p:cNvSpPr/>
          <p:nvPr/>
        </p:nvSpPr>
        <p:spPr>
          <a:xfrm>
            <a:off x="4495800" y="1676400"/>
            <a:ext cx="2209800" cy="707886"/>
          </a:xfrm>
          <a:prstGeom prst="rect">
            <a:avLst/>
          </a:prstGeom>
          <a:solidFill>
            <a:srgbClr val="0000FF">
              <a:alpha val="28000"/>
            </a:srgb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69832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3" name="TextBox 2"/>
          <p:cNvSpPr txBox="1"/>
          <p:nvPr/>
        </p:nvSpPr>
        <p:spPr>
          <a:xfrm>
            <a:off x="3657600" y="1798170"/>
            <a:ext cx="1670800" cy="461665"/>
          </a:xfrm>
          <a:prstGeom prst="rect">
            <a:avLst/>
          </a:prstGeom>
          <a:noFill/>
        </p:spPr>
        <p:txBody>
          <a:bodyPr wrap="none" rtlCol="0">
            <a:spAutoFit/>
          </a:bodyPr>
          <a:lstStyle/>
          <a:p>
            <a:r>
              <a:rPr lang="en-US" sz="2400" dirty="0">
                <a:solidFill>
                  <a:srgbClr val="FF0000"/>
                </a:solidFill>
              </a:rPr>
              <a:t>Next states?</a:t>
            </a:r>
          </a:p>
        </p:txBody>
      </p:sp>
    </p:spTree>
    <p:extLst>
      <p:ext uri="{BB962C8B-B14F-4D97-AF65-F5344CB8AC3E}">
        <p14:creationId xmlns:p14="http://schemas.microsoft.com/office/powerpoint/2010/main" val="32909528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819400" y="3741355"/>
            <a:ext cx="3254141" cy="523220"/>
          </a:xfrm>
          <a:prstGeom prst="rect">
            <a:avLst/>
          </a:prstGeom>
          <a:noFill/>
        </p:spPr>
        <p:txBody>
          <a:bodyPr wrap="none" rtlCol="0">
            <a:spAutoFit/>
          </a:bodyPr>
          <a:lstStyle/>
          <a:p>
            <a:r>
              <a:rPr lang="en-US" sz="2800" dirty="0">
                <a:solidFill>
                  <a:srgbClr val="FF0000"/>
                </a:solidFill>
              </a:rPr>
              <a:t>Which would you do?</a:t>
            </a:r>
          </a:p>
        </p:txBody>
      </p:sp>
    </p:spTree>
    <p:extLst>
      <p:ext uri="{BB962C8B-B14F-4D97-AF65-F5344CB8AC3E}">
        <p14:creationId xmlns:p14="http://schemas.microsoft.com/office/powerpoint/2010/main" val="1299146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2819400" y="3741355"/>
            <a:ext cx="3754353" cy="523220"/>
          </a:xfrm>
          <a:prstGeom prst="rect">
            <a:avLst/>
          </a:prstGeom>
          <a:noFill/>
        </p:spPr>
        <p:txBody>
          <a:bodyPr wrap="none" rtlCol="0">
            <a:spAutoFit/>
          </a:bodyPr>
          <a:lstStyle/>
          <a:p>
            <a:r>
              <a:rPr lang="en-US" sz="2800" dirty="0">
                <a:solidFill>
                  <a:srgbClr val="FF0000"/>
                </a:solidFill>
              </a:rPr>
              <a:t>Which would DFS choose</a:t>
            </a:r>
          </a:p>
        </p:txBody>
      </p:sp>
      <p:sp>
        <p:nvSpPr>
          <p:cNvPr id="3" name="TextBox 2"/>
          <p:cNvSpPr txBox="1"/>
          <p:nvPr/>
        </p:nvSpPr>
        <p:spPr>
          <a:xfrm>
            <a:off x="1066800" y="4997677"/>
            <a:ext cx="6990616" cy="830997"/>
          </a:xfrm>
          <a:prstGeom prst="rect">
            <a:avLst/>
          </a:prstGeom>
          <a:noFill/>
        </p:spPr>
        <p:txBody>
          <a:bodyPr wrap="none" rtlCol="0">
            <a:spAutoFit/>
          </a:bodyPr>
          <a:lstStyle/>
          <a:p>
            <a:r>
              <a:rPr lang="en-US" sz="2400" dirty="0">
                <a:solidFill>
                  <a:srgbClr val="0000FF"/>
                </a:solidFill>
              </a:rPr>
              <a:t>Completely depends on how next states are generated.</a:t>
            </a:r>
          </a:p>
          <a:p>
            <a:r>
              <a:rPr lang="en-US" sz="2400" dirty="0">
                <a:solidFill>
                  <a:srgbClr val="0000FF"/>
                </a:solidFill>
              </a:rPr>
              <a:t>Not an “intelligent” decision!</a:t>
            </a:r>
          </a:p>
        </p:txBody>
      </p:sp>
    </p:spTree>
    <p:extLst>
      <p:ext uri="{BB962C8B-B14F-4D97-AF65-F5344CB8AC3E}">
        <p14:creationId xmlns:p14="http://schemas.microsoft.com/office/powerpoint/2010/main" val="2959818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905000" y="3741355"/>
            <a:ext cx="5123668" cy="523220"/>
          </a:xfrm>
          <a:prstGeom prst="rect">
            <a:avLst/>
          </a:prstGeom>
          <a:noFill/>
        </p:spPr>
        <p:txBody>
          <a:bodyPr wrap="none" rtlCol="0">
            <a:spAutoFit/>
          </a:bodyPr>
          <a:lstStyle/>
          <a:p>
            <a:r>
              <a:rPr lang="en-US" sz="2800" dirty="0">
                <a:solidFill>
                  <a:srgbClr val="FF0000"/>
                </a:solidFill>
              </a:rPr>
              <a:t>Best first search: out of place tiles?</a:t>
            </a:r>
          </a:p>
        </p:txBody>
      </p: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72527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905000" y="3741355"/>
            <a:ext cx="4964645" cy="523220"/>
          </a:xfrm>
          <a:prstGeom prst="rect">
            <a:avLst/>
          </a:prstGeom>
          <a:noFill/>
        </p:spPr>
        <p:txBody>
          <a:bodyPr wrap="none" rtlCol="0">
            <a:spAutoFit/>
          </a:bodyPr>
          <a:lstStyle/>
          <a:p>
            <a:r>
              <a:rPr lang="en-US" sz="2800" dirty="0">
                <a:solidFill>
                  <a:srgbClr val="FF0000"/>
                </a:solidFill>
              </a:rPr>
              <a:t>Best first search: distance of tiles?</a:t>
            </a:r>
          </a:p>
        </p:txBody>
      </p: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ounded Rectangle 15"/>
          <p:cNvSpPr/>
          <p:nvPr/>
        </p:nvSpPr>
        <p:spPr>
          <a:xfrm>
            <a:off x="2314576"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ounded Rectangle 16"/>
          <p:cNvSpPr/>
          <p:nvPr/>
        </p:nvSpPr>
        <p:spPr>
          <a:xfrm>
            <a:off x="2314576"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ounded Rectangle 17"/>
          <p:cNvSpPr/>
          <p:nvPr/>
        </p:nvSpPr>
        <p:spPr>
          <a:xfrm>
            <a:off x="2667000"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ounded Rectangle 18"/>
          <p:cNvSpPr/>
          <p:nvPr/>
        </p:nvSpPr>
        <p:spPr>
          <a:xfrm>
            <a:off x="2667000"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ounded Rectangle 19"/>
          <p:cNvSpPr/>
          <p:nvPr/>
        </p:nvSpPr>
        <p:spPr>
          <a:xfrm>
            <a:off x="2667000" y="25146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2438400" y="1981200"/>
            <a:ext cx="266344" cy="276999"/>
          </a:xfrm>
          <a:prstGeom prst="rect">
            <a:avLst/>
          </a:prstGeom>
          <a:noFill/>
        </p:spPr>
        <p:txBody>
          <a:bodyPr wrap="none" rtlCol="0">
            <a:spAutoFit/>
          </a:bodyPr>
          <a:lstStyle/>
          <a:p>
            <a:r>
              <a:rPr lang="en-US" sz="1200" b="1" dirty="0">
                <a:solidFill>
                  <a:srgbClr val="FF0000"/>
                </a:solidFill>
              </a:rPr>
              <a:t>1</a:t>
            </a:r>
          </a:p>
        </p:txBody>
      </p:sp>
      <p:sp>
        <p:nvSpPr>
          <p:cNvPr id="22" name="TextBox 21"/>
          <p:cNvSpPr txBox="1"/>
          <p:nvPr/>
        </p:nvSpPr>
        <p:spPr>
          <a:xfrm>
            <a:off x="2400656" y="2313801"/>
            <a:ext cx="266344" cy="276999"/>
          </a:xfrm>
          <a:prstGeom prst="rect">
            <a:avLst/>
          </a:prstGeom>
          <a:noFill/>
        </p:spPr>
        <p:txBody>
          <a:bodyPr wrap="none" rtlCol="0">
            <a:spAutoFit/>
          </a:bodyPr>
          <a:lstStyle/>
          <a:p>
            <a:r>
              <a:rPr lang="en-US" sz="1200" b="1" dirty="0">
                <a:solidFill>
                  <a:srgbClr val="FF0000"/>
                </a:solidFill>
              </a:rPr>
              <a:t>1</a:t>
            </a:r>
          </a:p>
        </p:txBody>
      </p:sp>
      <p:sp>
        <p:nvSpPr>
          <p:cNvPr id="23" name="TextBox 22"/>
          <p:cNvSpPr txBox="1"/>
          <p:nvPr/>
        </p:nvSpPr>
        <p:spPr>
          <a:xfrm>
            <a:off x="2819400" y="2618601"/>
            <a:ext cx="266344" cy="276999"/>
          </a:xfrm>
          <a:prstGeom prst="rect">
            <a:avLst/>
          </a:prstGeom>
          <a:noFill/>
        </p:spPr>
        <p:txBody>
          <a:bodyPr wrap="none" rtlCol="0">
            <a:spAutoFit/>
          </a:bodyPr>
          <a:lstStyle/>
          <a:p>
            <a:r>
              <a:rPr lang="en-US" sz="1200" b="1" dirty="0">
                <a:solidFill>
                  <a:srgbClr val="FF0000"/>
                </a:solidFill>
              </a:rPr>
              <a:t>1</a:t>
            </a:r>
          </a:p>
        </p:txBody>
      </p:sp>
      <p:sp>
        <p:nvSpPr>
          <p:cNvPr id="24" name="TextBox 23"/>
          <p:cNvSpPr txBox="1"/>
          <p:nvPr/>
        </p:nvSpPr>
        <p:spPr>
          <a:xfrm>
            <a:off x="2819400" y="2286000"/>
            <a:ext cx="266344" cy="276999"/>
          </a:xfrm>
          <a:prstGeom prst="rect">
            <a:avLst/>
          </a:prstGeom>
          <a:noFill/>
        </p:spPr>
        <p:txBody>
          <a:bodyPr wrap="none" rtlCol="0">
            <a:spAutoFit/>
          </a:bodyPr>
          <a:lstStyle/>
          <a:p>
            <a:r>
              <a:rPr lang="en-US" sz="1200" b="1" dirty="0">
                <a:solidFill>
                  <a:srgbClr val="FF0000"/>
                </a:solidFill>
              </a:rPr>
              <a:t>1</a:t>
            </a:r>
          </a:p>
        </p:txBody>
      </p:sp>
      <p:sp>
        <p:nvSpPr>
          <p:cNvPr id="25" name="TextBox 24"/>
          <p:cNvSpPr txBox="1"/>
          <p:nvPr/>
        </p:nvSpPr>
        <p:spPr>
          <a:xfrm>
            <a:off x="2819400" y="1981200"/>
            <a:ext cx="279168" cy="276999"/>
          </a:xfrm>
          <a:prstGeom prst="rect">
            <a:avLst/>
          </a:prstGeom>
          <a:noFill/>
        </p:spPr>
        <p:txBody>
          <a:bodyPr wrap="none" rtlCol="0">
            <a:spAutoFit/>
          </a:bodyPr>
          <a:lstStyle/>
          <a:p>
            <a:r>
              <a:rPr lang="en-US" sz="1200" b="1" dirty="0">
                <a:solidFill>
                  <a:srgbClr val="FF0000"/>
                </a:solidFill>
              </a:rPr>
              <a:t>2</a:t>
            </a:r>
          </a:p>
        </p:txBody>
      </p:sp>
      <p:sp>
        <p:nvSpPr>
          <p:cNvPr id="7" name="TextBox 6"/>
          <p:cNvSpPr txBox="1"/>
          <p:nvPr/>
        </p:nvSpPr>
        <p:spPr>
          <a:xfrm>
            <a:off x="1905000" y="2133600"/>
            <a:ext cx="312030" cy="369332"/>
          </a:xfrm>
          <a:prstGeom prst="rect">
            <a:avLst/>
          </a:prstGeom>
          <a:noFill/>
        </p:spPr>
        <p:txBody>
          <a:bodyPr wrap="none" rtlCol="0">
            <a:spAutoFit/>
          </a:bodyPr>
          <a:lstStyle/>
          <a:p>
            <a:r>
              <a:rPr lang="en-US" dirty="0">
                <a:solidFill>
                  <a:srgbClr val="FF0000"/>
                </a:solidFill>
              </a:rPr>
              <a:t>6</a:t>
            </a:r>
          </a:p>
        </p:txBody>
      </p:sp>
      <p:sp>
        <p:nvSpPr>
          <p:cNvPr id="28" name="Rounded Rectangle 27"/>
          <p:cNvSpPr/>
          <p:nvPr/>
        </p:nvSpPr>
        <p:spPr>
          <a:xfrm>
            <a:off x="4092808"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ounded Rectangle 28"/>
          <p:cNvSpPr/>
          <p:nvPr/>
        </p:nvSpPr>
        <p:spPr>
          <a:xfrm>
            <a:off x="4092808"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ounded Rectangle 29"/>
          <p:cNvSpPr/>
          <p:nvPr/>
        </p:nvSpPr>
        <p:spPr>
          <a:xfrm>
            <a:off x="4445232"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216632" y="1981200"/>
            <a:ext cx="266344" cy="276999"/>
          </a:xfrm>
          <a:prstGeom prst="rect">
            <a:avLst/>
          </a:prstGeom>
          <a:noFill/>
        </p:spPr>
        <p:txBody>
          <a:bodyPr wrap="none" rtlCol="0">
            <a:spAutoFit/>
          </a:bodyPr>
          <a:lstStyle/>
          <a:p>
            <a:r>
              <a:rPr lang="en-US" sz="1200" b="1" dirty="0">
                <a:solidFill>
                  <a:srgbClr val="FF0000"/>
                </a:solidFill>
              </a:rPr>
              <a:t>1</a:t>
            </a:r>
          </a:p>
        </p:txBody>
      </p:sp>
      <p:sp>
        <p:nvSpPr>
          <p:cNvPr id="34" name="TextBox 33"/>
          <p:cNvSpPr txBox="1"/>
          <p:nvPr/>
        </p:nvSpPr>
        <p:spPr>
          <a:xfrm>
            <a:off x="4178888" y="2313801"/>
            <a:ext cx="266344" cy="276999"/>
          </a:xfrm>
          <a:prstGeom prst="rect">
            <a:avLst/>
          </a:prstGeom>
          <a:noFill/>
        </p:spPr>
        <p:txBody>
          <a:bodyPr wrap="none" rtlCol="0">
            <a:spAutoFit/>
          </a:bodyPr>
          <a:lstStyle/>
          <a:p>
            <a:r>
              <a:rPr lang="en-US" sz="1200" b="1" dirty="0">
                <a:solidFill>
                  <a:srgbClr val="FF0000"/>
                </a:solidFill>
              </a:rPr>
              <a:t>1</a:t>
            </a:r>
          </a:p>
        </p:txBody>
      </p:sp>
      <p:sp>
        <p:nvSpPr>
          <p:cNvPr id="37" name="TextBox 36"/>
          <p:cNvSpPr txBox="1"/>
          <p:nvPr/>
        </p:nvSpPr>
        <p:spPr>
          <a:xfrm>
            <a:off x="4597632" y="1981200"/>
            <a:ext cx="279168" cy="276999"/>
          </a:xfrm>
          <a:prstGeom prst="rect">
            <a:avLst/>
          </a:prstGeom>
          <a:noFill/>
        </p:spPr>
        <p:txBody>
          <a:bodyPr wrap="none" rtlCol="0">
            <a:spAutoFit/>
          </a:bodyPr>
          <a:lstStyle/>
          <a:p>
            <a:r>
              <a:rPr lang="en-US" sz="1200" b="1" dirty="0">
                <a:solidFill>
                  <a:srgbClr val="FF0000"/>
                </a:solidFill>
              </a:rPr>
              <a:t>2</a:t>
            </a:r>
          </a:p>
        </p:txBody>
      </p:sp>
      <p:sp>
        <p:nvSpPr>
          <p:cNvPr id="38" name="Rounded Rectangle 37"/>
          <p:cNvSpPr/>
          <p:nvPr/>
        </p:nvSpPr>
        <p:spPr>
          <a:xfrm>
            <a:off x="5845408" y="1836674"/>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Rounded Rectangle 38"/>
          <p:cNvSpPr/>
          <p:nvPr/>
        </p:nvSpPr>
        <p:spPr>
          <a:xfrm>
            <a:off x="5845408" y="2181999"/>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Rounded Rectangle 39"/>
          <p:cNvSpPr/>
          <p:nvPr/>
        </p:nvSpPr>
        <p:spPr>
          <a:xfrm>
            <a:off x="6197832" y="1836674"/>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ounded Rectangle 40"/>
          <p:cNvSpPr/>
          <p:nvPr/>
        </p:nvSpPr>
        <p:spPr>
          <a:xfrm>
            <a:off x="6197832" y="2181999"/>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ounded Rectangle 41"/>
          <p:cNvSpPr/>
          <p:nvPr/>
        </p:nvSpPr>
        <p:spPr>
          <a:xfrm>
            <a:off x="6197832" y="2486799"/>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p:cNvSpPr txBox="1"/>
          <p:nvPr/>
        </p:nvSpPr>
        <p:spPr>
          <a:xfrm>
            <a:off x="5969232" y="1953399"/>
            <a:ext cx="266344" cy="276999"/>
          </a:xfrm>
          <a:prstGeom prst="rect">
            <a:avLst/>
          </a:prstGeom>
          <a:noFill/>
        </p:spPr>
        <p:txBody>
          <a:bodyPr wrap="none" rtlCol="0">
            <a:spAutoFit/>
          </a:bodyPr>
          <a:lstStyle/>
          <a:p>
            <a:r>
              <a:rPr lang="en-US" sz="1200" b="1" dirty="0">
                <a:solidFill>
                  <a:srgbClr val="FF0000"/>
                </a:solidFill>
              </a:rPr>
              <a:t>1</a:t>
            </a:r>
          </a:p>
        </p:txBody>
      </p:sp>
      <p:sp>
        <p:nvSpPr>
          <p:cNvPr id="44" name="TextBox 43"/>
          <p:cNvSpPr txBox="1"/>
          <p:nvPr/>
        </p:nvSpPr>
        <p:spPr>
          <a:xfrm>
            <a:off x="5931488" y="2286000"/>
            <a:ext cx="266344" cy="276999"/>
          </a:xfrm>
          <a:prstGeom prst="rect">
            <a:avLst/>
          </a:prstGeom>
          <a:noFill/>
        </p:spPr>
        <p:txBody>
          <a:bodyPr wrap="none" rtlCol="0">
            <a:spAutoFit/>
          </a:bodyPr>
          <a:lstStyle/>
          <a:p>
            <a:r>
              <a:rPr lang="en-US" sz="1200" b="1" dirty="0">
                <a:solidFill>
                  <a:srgbClr val="FF0000"/>
                </a:solidFill>
              </a:rPr>
              <a:t>1</a:t>
            </a:r>
          </a:p>
        </p:txBody>
      </p:sp>
      <p:sp>
        <p:nvSpPr>
          <p:cNvPr id="45" name="TextBox 44"/>
          <p:cNvSpPr txBox="1"/>
          <p:nvPr/>
        </p:nvSpPr>
        <p:spPr>
          <a:xfrm>
            <a:off x="6350232" y="2590800"/>
            <a:ext cx="266344" cy="276999"/>
          </a:xfrm>
          <a:prstGeom prst="rect">
            <a:avLst/>
          </a:prstGeom>
          <a:noFill/>
        </p:spPr>
        <p:txBody>
          <a:bodyPr wrap="none" rtlCol="0">
            <a:spAutoFit/>
          </a:bodyPr>
          <a:lstStyle/>
          <a:p>
            <a:r>
              <a:rPr lang="en-US" sz="1200" b="1" dirty="0">
                <a:solidFill>
                  <a:srgbClr val="FF0000"/>
                </a:solidFill>
              </a:rPr>
              <a:t>1</a:t>
            </a:r>
          </a:p>
        </p:txBody>
      </p:sp>
      <p:sp>
        <p:nvSpPr>
          <p:cNvPr id="46" name="TextBox 45"/>
          <p:cNvSpPr txBox="1"/>
          <p:nvPr/>
        </p:nvSpPr>
        <p:spPr>
          <a:xfrm>
            <a:off x="6350232" y="2258199"/>
            <a:ext cx="266344" cy="276999"/>
          </a:xfrm>
          <a:prstGeom prst="rect">
            <a:avLst/>
          </a:prstGeom>
          <a:noFill/>
        </p:spPr>
        <p:txBody>
          <a:bodyPr wrap="none" rtlCol="0">
            <a:spAutoFit/>
          </a:bodyPr>
          <a:lstStyle/>
          <a:p>
            <a:r>
              <a:rPr lang="en-US" sz="1200" b="1" dirty="0">
                <a:solidFill>
                  <a:srgbClr val="FF0000"/>
                </a:solidFill>
              </a:rPr>
              <a:t>1</a:t>
            </a:r>
          </a:p>
        </p:txBody>
      </p:sp>
      <p:sp>
        <p:nvSpPr>
          <p:cNvPr id="47" name="TextBox 46"/>
          <p:cNvSpPr txBox="1"/>
          <p:nvPr/>
        </p:nvSpPr>
        <p:spPr>
          <a:xfrm>
            <a:off x="6350232" y="1953399"/>
            <a:ext cx="279168" cy="276999"/>
          </a:xfrm>
          <a:prstGeom prst="rect">
            <a:avLst/>
          </a:prstGeom>
          <a:noFill/>
        </p:spPr>
        <p:txBody>
          <a:bodyPr wrap="none" rtlCol="0">
            <a:spAutoFit/>
          </a:bodyPr>
          <a:lstStyle/>
          <a:p>
            <a:r>
              <a:rPr lang="en-US" sz="1200" b="1" dirty="0">
                <a:solidFill>
                  <a:srgbClr val="FF0000"/>
                </a:solidFill>
              </a:rPr>
              <a:t>2</a:t>
            </a:r>
          </a:p>
        </p:txBody>
      </p:sp>
      <p:sp>
        <p:nvSpPr>
          <p:cNvPr id="48" name="TextBox 47"/>
          <p:cNvSpPr txBox="1"/>
          <p:nvPr/>
        </p:nvSpPr>
        <p:spPr>
          <a:xfrm>
            <a:off x="3726570" y="2133600"/>
            <a:ext cx="324854" cy="369332"/>
          </a:xfrm>
          <a:prstGeom prst="rect">
            <a:avLst/>
          </a:prstGeom>
          <a:noFill/>
        </p:spPr>
        <p:txBody>
          <a:bodyPr wrap="none" rtlCol="0">
            <a:spAutoFit/>
          </a:bodyPr>
          <a:lstStyle/>
          <a:p>
            <a:r>
              <a:rPr lang="en-US" dirty="0">
                <a:solidFill>
                  <a:srgbClr val="FF0000"/>
                </a:solidFill>
              </a:rPr>
              <a:t>4</a:t>
            </a:r>
          </a:p>
        </p:txBody>
      </p:sp>
      <p:sp>
        <p:nvSpPr>
          <p:cNvPr id="49" name="TextBox 48"/>
          <p:cNvSpPr txBox="1"/>
          <p:nvPr/>
        </p:nvSpPr>
        <p:spPr>
          <a:xfrm>
            <a:off x="5466346" y="2133600"/>
            <a:ext cx="312030" cy="369332"/>
          </a:xfrm>
          <a:prstGeom prst="rect">
            <a:avLst/>
          </a:prstGeom>
          <a:noFill/>
        </p:spPr>
        <p:txBody>
          <a:bodyPr wrap="none" rtlCol="0">
            <a:spAutoFit/>
          </a:bodyPr>
          <a:lstStyle/>
          <a:p>
            <a:r>
              <a:rPr lang="en-US" dirty="0">
                <a:solidFill>
                  <a:srgbClr val="FF0000"/>
                </a:solidFill>
              </a:rPr>
              <a:t>6</a:t>
            </a:r>
          </a:p>
        </p:txBody>
      </p:sp>
    </p:spTree>
    <p:extLst>
      <p:ext uri="{BB962C8B-B14F-4D97-AF65-F5344CB8AC3E}">
        <p14:creationId xmlns:p14="http://schemas.microsoft.com/office/powerpoint/2010/main" val="33898938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3547857" y="3741355"/>
            <a:ext cx="1918489" cy="523220"/>
          </a:xfrm>
          <a:prstGeom prst="rect">
            <a:avLst/>
          </a:prstGeom>
          <a:noFill/>
        </p:spPr>
        <p:txBody>
          <a:bodyPr wrap="none" rtlCol="0">
            <a:spAutoFit/>
          </a:bodyPr>
          <a:lstStyle/>
          <a:p>
            <a:r>
              <a:rPr lang="en-US" sz="2800" dirty="0">
                <a:solidFill>
                  <a:srgbClr val="FF0000"/>
                </a:solidFill>
              </a:rPr>
              <a:t>Next states?</a:t>
            </a:r>
          </a:p>
        </p:txBody>
      </p: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3886200" y="17526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Tree>
    <p:extLst>
      <p:ext uri="{BB962C8B-B14F-4D97-AF65-F5344CB8AC3E}">
        <p14:creationId xmlns:p14="http://schemas.microsoft.com/office/powerpoint/2010/main" val="26818445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6" name="Table 15"/>
          <p:cNvGraphicFramePr>
            <a:graphicFrameLocks noGrp="1"/>
          </p:cNvGraphicFramePr>
          <p:nvPr/>
        </p:nvGraphicFramePr>
        <p:xfrm>
          <a:off x="2057400" y="3429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7" name="Table 16"/>
          <p:cNvGraphicFramePr>
            <a:graphicFrameLocks noGrp="1"/>
          </p:cNvGraphicFramePr>
          <p:nvPr/>
        </p:nvGraphicFramePr>
        <p:xfrm>
          <a:off x="35052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8" name="Table 17"/>
          <p:cNvGraphicFramePr>
            <a:graphicFrameLocks noGrp="1"/>
          </p:cNvGraphicFramePr>
          <p:nvPr/>
        </p:nvGraphicFramePr>
        <p:xfrm>
          <a:off x="4981778"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64770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b="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b="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b="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b="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20" name="Straight Arrow Connector 19"/>
          <p:cNvCxnSpPr>
            <a:stCxn id="5" idx="2"/>
            <a:endCxn id="16" idx="0"/>
          </p:cNvCxnSpPr>
          <p:nvPr/>
        </p:nvCxnSpPr>
        <p:spPr>
          <a:xfrm flipH="1">
            <a:off x="2590800" y="2834640"/>
            <a:ext cx="1981200" cy="5943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5" idx="2"/>
            <a:endCxn id="17" idx="0"/>
          </p:cNvCxnSpPr>
          <p:nvPr/>
        </p:nvCxnSpPr>
        <p:spPr>
          <a:xfrm flipH="1">
            <a:off x="4038600" y="2834640"/>
            <a:ext cx="533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5" idx="2"/>
            <a:endCxn id="18" idx="0"/>
          </p:cNvCxnSpPr>
          <p:nvPr/>
        </p:nvCxnSpPr>
        <p:spPr>
          <a:xfrm>
            <a:off x="4572000" y="2834640"/>
            <a:ext cx="943178"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5" idx="2"/>
            <a:endCxn id="19" idx="0"/>
          </p:cNvCxnSpPr>
          <p:nvPr/>
        </p:nvCxnSpPr>
        <p:spPr>
          <a:xfrm>
            <a:off x="4572000" y="2834640"/>
            <a:ext cx="2438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092808"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ounded Rectangle 30"/>
          <p:cNvSpPr/>
          <p:nvPr/>
        </p:nvSpPr>
        <p:spPr>
          <a:xfrm>
            <a:off x="4092808"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ounded Rectangle 31"/>
          <p:cNvSpPr/>
          <p:nvPr/>
        </p:nvSpPr>
        <p:spPr>
          <a:xfrm>
            <a:off x="4445232"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216632" y="1981200"/>
            <a:ext cx="266344" cy="276999"/>
          </a:xfrm>
          <a:prstGeom prst="rect">
            <a:avLst/>
          </a:prstGeom>
          <a:noFill/>
        </p:spPr>
        <p:txBody>
          <a:bodyPr wrap="none" rtlCol="0">
            <a:spAutoFit/>
          </a:bodyPr>
          <a:lstStyle/>
          <a:p>
            <a:r>
              <a:rPr lang="en-US" sz="1200" b="1" dirty="0">
                <a:solidFill>
                  <a:srgbClr val="FF0000"/>
                </a:solidFill>
              </a:rPr>
              <a:t>1</a:t>
            </a:r>
          </a:p>
        </p:txBody>
      </p:sp>
      <p:sp>
        <p:nvSpPr>
          <p:cNvPr id="34" name="TextBox 33"/>
          <p:cNvSpPr txBox="1"/>
          <p:nvPr/>
        </p:nvSpPr>
        <p:spPr>
          <a:xfrm>
            <a:off x="4178888" y="2313801"/>
            <a:ext cx="266344" cy="276999"/>
          </a:xfrm>
          <a:prstGeom prst="rect">
            <a:avLst/>
          </a:prstGeom>
          <a:noFill/>
        </p:spPr>
        <p:txBody>
          <a:bodyPr wrap="none" rtlCol="0">
            <a:spAutoFit/>
          </a:bodyPr>
          <a:lstStyle/>
          <a:p>
            <a:r>
              <a:rPr lang="en-US" sz="1200" b="1" dirty="0">
                <a:solidFill>
                  <a:srgbClr val="FF0000"/>
                </a:solidFill>
              </a:rPr>
              <a:t>1</a:t>
            </a:r>
          </a:p>
        </p:txBody>
      </p:sp>
      <p:sp>
        <p:nvSpPr>
          <p:cNvPr id="35" name="TextBox 34"/>
          <p:cNvSpPr txBox="1"/>
          <p:nvPr/>
        </p:nvSpPr>
        <p:spPr>
          <a:xfrm>
            <a:off x="3726570" y="2133600"/>
            <a:ext cx="324854" cy="369332"/>
          </a:xfrm>
          <a:prstGeom prst="rect">
            <a:avLst/>
          </a:prstGeom>
          <a:noFill/>
        </p:spPr>
        <p:txBody>
          <a:bodyPr wrap="none" rtlCol="0">
            <a:spAutoFit/>
          </a:bodyPr>
          <a:lstStyle/>
          <a:p>
            <a:r>
              <a:rPr lang="en-US" dirty="0">
                <a:solidFill>
                  <a:srgbClr val="FF0000"/>
                </a:solidFill>
              </a:rPr>
              <a:t>4</a:t>
            </a:r>
          </a:p>
        </p:txBody>
      </p:sp>
      <p:sp>
        <p:nvSpPr>
          <p:cNvPr id="36" name="TextBox 35"/>
          <p:cNvSpPr txBox="1"/>
          <p:nvPr/>
        </p:nvSpPr>
        <p:spPr>
          <a:xfrm>
            <a:off x="4597632" y="1981200"/>
            <a:ext cx="279168" cy="276999"/>
          </a:xfrm>
          <a:prstGeom prst="rect">
            <a:avLst/>
          </a:prstGeom>
          <a:noFill/>
        </p:spPr>
        <p:txBody>
          <a:bodyPr wrap="none" rtlCol="0">
            <a:spAutoFit/>
          </a:bodyPr>
          <a:lstStyle/>
          <a:p>
            <a:r>
              <a:rPr lang="en-US" sz="1200" b="1" dirty="0">
                <a:solidFill>
                  <a:srgbClr val="FF0000"/>
                </a:solidFill>
              </a:rPr>
              <a:t>2</a:t>
            </a:r>
          </a:p>
        </p:txBody>
      </p:sp>
      <p:sp>
        <p:nvSpPr>
          <p:cNvPr id="37" name="TextBox 36"/>
          <p:cNvSpPr txBox="1"/>
          <p:nvPr/>
        </p:nvSpPr>
        <p:spPr>
          <a:xfrm>
            <a:off x="1745370" y="3733800"/>
            <a:ext cx="312030" cy="369332"/>
          </a:xfrm>
          <a:prstGeom prst="rect">
            <a:avLst/>
          </a:prstGeom>
          <a:noFill/>
        </p:spPr>
        <p:txBody>
          <a:bodyPr wrap="none" rtlCol="0">
            <a:spAutoFit/>
          </a:bodyPr>
          <a:lstStyle/>
          <a:p>
            <a:r>
              <a:rPr lang="en-US" dirty="0">
                <a:solidFill>
                  <a:srgbClr val="FF0000"/>
                </a:solidFill>
              </a:rPr>
              <a:t>3</a:t>
            </a:r>
          </a:p>
        </p:txBody>
      </p:sp>
      <p:sp>
        <p:nvSpPr>
          <p:cNvPr id="38" name="TextBox 37"/>
          <p:cNvSpPr txBox="1"/>
          <p:nvPr/>
        </p:nvSpPr>
        <p:spPr>
          <a:xfrm>
            <a:off x="3193170" y="3733800"/>
            <a:ext cx="312030" cy="369332"/>
          </a:xfrm>
          <a:prstGeom prst="rect">
            <a:avLst/>
          </a:prstGeom>
          <a:noFill/>
        </p:spPr>
        <p:txBody>
          <a:bodyPr wrap="none" rtlCol="0">
            <a:spAutoFit/>
          </a:bodyPr>
          <a:lstStyle/>
          <a:p>
            <a:r>
              <a:rPr lang="en-US" dirty="0">
                <a:solidFill>
                  <a:srgbClr val="FF0000"/>
                </a:solidFill>
              </a:rPr>
              <a:t>5</a:t>
            </a:r>
          </a:p>
        </p:txBody>
      </p:sp>
      <p:sp>
        <p:nvSpPr>
          <p:cNvPr id="39" name="TextBox 38"/>
          <p:cNvSpPr txBox="1"/>
          <p:nvPr/>
        </p:nvSpPr>
        <p:spPr>
          <a:xfrm>
            <a:off x="4717170" y="3745468"/>
            <a:ext cx="312030" cy="369332"/>
          </a:xfrm>
          <a:prstGeom prst="rect">
            <a:avLst/>
          </a:prstGeom>
          <a:noFill/>
        </p:spPr>
        <p:txBody>
          <a:bodyPr wrap="none" rtlCol="0">
            <a:spAutoFit/>
          </a:bodyPr>
          <a:lstStyle/>
          <a:p>
            <a:r>
              <a:rPr lang="en-US" dirty="0">
                <a:solidFill>
                  <a:srgbClr val="FF0000"/>
                </a:solidFill>
              </a:rPr>
              <a:t>5</a:t>
            </a:r>
          </a:p>
        </p:txBody>
      </p:sp>
      <p:sp>
        <p:nvSpPr>
          <p:cNvPr id="40" name="TextBox 39"/>
          <p:cNvSpPr txBox="1"/>
          <p:nvPr/>
        </p:nvSpPr>
        <p:spPr>
          <a:xfrm>
            <a:off x="6228346" y="3745468"/>
            <a:ext cx="312030" cy="369332"/>
          </a:xfrm>
          <a:prstGeom prst="rect">
            <a:avLst/>
          </a:prstGeom>
          <a:noFill/>
        </p:spPr>
        <p:txBody>
          <a:bodyPr wrap="none" rtlCol="0">
            <a:spAutoFit/>
          </a:bodyPr>
          <a:lstStyle/>
          <a:p>
            <a:r>
              <a:rPr lang="en-US" dirty="0">
                <a:solidFill>
                  <a:srgbClr val="FF0000"/>
                </a:solidFill>
              </a:rPr>
              <a:t>5</a:t>
            </a:r>
          </a:p>
        </p:txBody>
      </p:sp>
      <p:sp>
        <p:nvSpPr>
          <p:cNvPr id="41" name="TextBox 40"/>
          <p:cNvSpPr txBox="1"/>
          <p:nvPr/>
        </p:nvSpPr>
        <p:spPr>
          <a:xfrm>
            <a:off x="2209800" y="5181600"/>
            <a:ext cx="4793349" cy="523220"/>
          </a:xfrm>
          <a:prstGeom prst="rect">
            <a:avLst/>
          </a:prstGeom>
          <a:noFill/>
        </p:spPr>
        <p:txBody>
          <a:bodyPr wrap="none" rtlCol="0">
            <a:spAutoFit/>
          </a:bodyPr>
          <a:lstStyle/>
          <a:p>
            <a:r>
              <a:rPr lang="en-US" sz="2800" dirty="0">
                <a:solidFill>
                  <a:srgbClr val="FF0000"/>
                </a:solidFill>
              </a:rPr>
              <a:t>Which next for best first search?</a:t>
            </a:r>
          </a:p>
        </p:txBody>
      </p:sp>
      <p:sp>
        <p:nvSpPr>
          <p:cNvPr id="42" name="TextBox 41"/>
          <p:cNvSpPr txBox="1"/>
          <p:nvPr/>
        </p:nvSpPr>
        <p:spPr>
          <a:xfrm>
            <a:off x="1905000" y="2133600"/>
            <a:ext cx="312030" cy="369332"/>
          </a:xfrm>
          <a:prstGeom prst="rect">
            <a:avLst/>
          </a:prstGeom>
          <a:noFill/>
        </p:spPr>
        <p:txBody>
          <a:bodyPr wrap="none" rtlCol="0">
            <a:spAutoFit/>
          </a:bodyPr>
          <a:lstStyle/>
          <a:p>
            <a:r>
              <a:rPr lang="en-US" dirty="0">
                <a:solidFill>
                  <a:srgbClr val="FF0000"/>
                </a:solidFill>
              </a:rPr>
              <a:t>6</a:t>
            </a:r>
          </a:p>
        </p:txBody>
      </p:sp>
      <p:sp>
        <p:nvSpPr>
          <p:cNvPr id="43" name="TextBox 42"/>
          <p:cNvSpPr txBox="1"/>
          <p:nvPr/>
        </p:nvSpPr>
        <p:spPr>
          <a:xfrm>
            <a:off x="5466346" y="2133600"/>
            <a:ext cx="312030" cy="369332"/>
          </a:xfrm>
          <a:prstGeom prst="rect">
            <a:avLst/>
          </a:prstGeom>
          <a:noFill/>
        </p:spPr>
        <p:txBody>
          <a:bodyPr wrap="none" rtlCol="0">
            <a:spAutoFit/>
          </a:bodyPr>
          <a:lstStyle/>
          <a:p>
            <a:r>
              <a:rPr lang="en-US" dirty="0">
                <a:solidFill>
                  <a:srgbClr val="FF0000"/>
                </a:solidFill>
              </a:rPr>
              <a:t>6</a:t>
            </a:r>
          </a:p>
        </p:txBody>
      </p:sp>
      <p:sp>
        <p:nvSpPr>
          <p:cNvPr id="44" name="Rectangle 43"/>
          <p:cNvSpPr/>
          <p:nvPr/>
        </p:nvSpPr>
        <p:spPr>
          <a:xfrm>
            <a:off x="3886200" y="17526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Tree>
    <p:extLst>
      <p:ext uri="{BB962C8B-B14F-4D97-AF65-F5344CB8AC3E}">
        <p14:creationId xmlns:p14="http://schemas.microsoft.com/office/powerpoint/2010/main" val="2947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Searching for a solution</a:t>
            </a:r>
          </a:p>
        </p:txBody>
      </p:sp>
      <p:sp>
        <p:nvSpPr>
          <p:cNvPr id="4" name="TextBox 3"/>
          <p:cNvSpPr txBox="1"/>
          <p:nvPr/>
        </p:nvSpPr>
        <p:spPr>
          <a:xfrm>
            <a:off x="3124200" y="1798528"/>
            <a:ext cx="2154757" cy="523220"/>
          </a:xfrm>
          <a:prstGeom prst="rect">
            <a:avLst/>
          </a:prstGeom>
          <a:noFill/>
        </p:spPr>
        <p:txBody>
          <a:bodyPr wrap="none" rtlCol="0">
            <a:spAutoFit/>
          </a:bodyPr>
          <a:lstStyle/>
          <a:p>
            <a:r>
              <a:rPr lang="en-US" sz="2800" dirty="0">
                <a:solidFill>
                  <a:srgbClr val="0000FF"/>
                </a:solidFill>
              </a:rPr>
              <a:t>FFFCCC B ~~</a:t>
            </a:r>
          </a:p>
        </p:txBody>
      </p:sp>
      <p:sp>
        <p:nvSpPr>
          <p:cNvPr id="5" name="TextBox 4"/>
          <p:cNvSpPr txBox="1"/>
          <p:nvPr/>
        </p:nvSpPr>
        <p:spPr>
          <a:xfrm>
            <a:off x="1676400" y="3704644"/>
            <a:ext cx="5733636" cy="523220"/>
          </a:xfrm>
          <a:prstGeom prst="rect">
            <a:avLst/>
          </a:prstGeom>
          <a:noFill/>
        </p:spPr>
        <p:txBody>
          <a:bodyPr wrap="none" rtlCol="0">
            <a:spAutoFit/>
          </a:bodyPr>
          <a:lstStyle/>
          <a:p>
            <a:r>
              <a:rPr lang="en-US" sz="2800" dirty="0">
                <a:solidFill>
                  <a:srgbClr val="FF0000"/>
                </a:solidFill>
              </a:rPr>
              <a:t>What states can we get to from here?</a:t>
            </a:r>
          </a:p>
        </p:txBody>
      </p:sp>
    </p:spTree>
    <p:extLst>
      <p:ext uri="{BB962C8B-B14F-4D97-AF65-F5344CB8AC3E}">
        <p14:creationId xmlns:p14="http://schemas.microsoft.com/office/powerpoint/2010/main" val="39805212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6" name="Table 15"/>
          <p:cNvGraphicFramePr>
            <a:graphicFrameLocks noGrp="1"/>
          </p:cNvGraphicFramePr>
          <p:nvPr/>
        </p:nvGraphicFramePr>
        <p:xfrm>
          <a:off x="2057400" y="3429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7" name="Table 16"/>
          <p:cNvGraphicFramePr>
            <a:graphicFrameLocks noGrp="1"/>
          </p:cNvGraphicFramePr>
          <p:nvPr/>
        </p:nvGraphicFramePr>
        <p:xfrm>
          <a:off x="35052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8" name="Table 17"/>
          <p:cNvGraphicFramePr>
            <a:graphicFrameLocks noGrp="1"/>
          </p:cNvGraphicFramePr>
          <p:nvPr/>
        </p:nvGraphicFramePr>
        <p:xfrm>
          <a:off x="4981778"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64770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b="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b="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b="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b="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20" name="Straight Arrow Connector 19"/>
          <p:cNvCxnSpPr>
            <a:stCxn id="5" idx="2"/>
            <a:endCxn id="16" idx="0"/>
          </p:cNvCxnSpPr>
          <p:nvPr/>
        </p:nvCxnSpPr>
        <p:spPr>
          <a:xfrm flipH="1">
            <a:off x="2590800" y="2834640"/>
            <a:ext cx="1981200" cy="5943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5" idx="2"/>
            <a:endCxn id="17" idx="0"/>
          </p:cNvCxnSpPr>
          <p:nvPr/>
        </p:nvCxnSpPr>
        <p:spPr>
          <a:xfrm flipH="1">
            <a:off x="4038600" y="2834640"/>
            <a:ext cx="533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5" idx="2"/>
            <a:endCxn id="18" idx="0"/>
          </p:cNvCxnSpPr>
          <p:nvPr/>
        </p:nvCxnSpPr>
        <p:spPr>
          <a:xfrm>
            <a:off x="4572000" y="2834640"/>
            <a:ext cx="943178"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5" idx="2"/>
            <a:endCxn id="19" idx="0"/>
          </p:cNvCxnSpPr>
          <p:nvPr/>
        </p:nvCxnSpPr>
        <p:spPr>
          <a:xfrm>
            <a:off x="4572000" y="2834640"/>
            <a:ext cx="2438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092808"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ounded Rectangle 30"/>
          <p:cNvSpPr/>
          <p:nvPr/>
        </p:nvSpPr>
        <p:spPr>
          <a:xfrm>
            <a:off x="4092808"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ounded Rectangle 31"/>
          <p:cNvSpPr/>
          <p:nvPr/>
        </p:nvSpPr>
        <p:spPr>
          <a:xfrm>
            <a:off x="4445232"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216632" y="1981200"/>
            <a:ext cx="266344" cy="276999"/>
          </a:xfrm>
          <a:prstGeom prst="rect">
            <a:avLst/>
          </a:prstGeom>
          <a:noFill/>
        </p:spPr>
        <p:txBody>
          <a:bodyPr wrap="none" rtlCol="0">
            <a:spAutoFit/>
          </a:bodyPr>
          <a:lstStyle/>
          <a:p>
            <a:r>
              <a:rPr lang="en-US" sz="1200" b="1" dirty="0">
                <a:solidFill>
                  <a:srgbClr val="FF0000"/>
                </a:solidFill>
              </a:rPr>
              <a:t>1</a:t>
            </a:r>
          </a:p>
        </p:txBody>
      </p:sp>
      <p:sp>
        <p:nvSpPr>
          <p:cNvPr id="34" name="TextBox 33"/>
          <p:cNvSpPr txBox="1"/>
          <p:nvPr/>
        </p:nvSpPr>
        <p:spPr>
          <a:xfrm>
            <a:off x="4178888" y="2313801"/>
            <a:ext cx="266344" cy="276999"/>
          </a:xfrm>
          <a:prstGeom prst="rect">
            <a:avLst/>
          </a:prstGeom>
          <a:noFill/>
        </p:spPr>
        <p:txBody>
          <a:bodyPr wrap="none" rtlCol="0">
            <a:spAutoFit/>
          </a:bodyPr>
          <a:lstStyle/>
          <a:p>
            <a:r>
              <a:rPr lang="en-US" sz="1200" b="1" dirty="0">
                <a:solidFill>
                  <a:srgbClr val="FF0000"/>
                </a:solidFill>
              </a:rPr>
              <a:t>1</a:t>
            </a:r>
          </a:p>
        </p:txBody>
      </p:sp>
      <p:sp>
        <p:nvSpPr>
          <p:cNvPr id="35" name="TextBox 34"/>
          <p:cNvSpPr txBox="1"/>
          <p:nvPr/>
        </p:nvSpPr>
        <p:spPr>
          <a:xfrm>
            <a:off x="3726570" y="2133600"/>
            <a:ext cx="324854" cy="369332"/>
          </a:xfrm>
          <a:prstGeom prst="rect">
            <a:avLst/>
          </a:prstGeom>
          <a:noFill/>
        </p:spPr>
        <p:txBody>
          <a:bodyPr wrap="none" rtlCol="0">
            <a:spAutoFit/>
          </a:bodyPr>
          <a:lstStyle/>
          <a:p>
            <a:r>
              <a:rPr lang="en-US" dirty="0">
                <a:solidFill>
                  <a:srgbClr val="FF0000"/>
                </a:solidFill>
              </a:rPr>
              <a:t>4</a:t>
            </a:r>
          </a:p>
        </p:txBody>
      </p:sp>
      <p:sp>
        <p:nvSpPr>
          <p:cNvPr id="36" name="TextBox 35"/>
          <p:cNvSpPr txBox="1"/>
          <p:nvPr/>
        </p:nvSpPr>
        <p:spPr>
          <a:xfrm>
            <a:off x="4597632" y="1981200"/>
            <a:ext cx="279168" cy="276999"/>
          </a:xfrm>
          <a:prstGeom prst="rect">
            <a:avLst/>
          </a:prstGeom>
          <a:noFill/>
        </p:spPr>
        <p:txBody>
          <a:bodyPr wrap="none" rtlCol="0">
            <a:spAutoFit/>
          </a:bodyPr>
          <a:lstStyle/>
          <a:p>
            <a:r>
              <a:rPr lang="en-US" sz="1200" b="1" dirty="0">
                <a:solidFill>
                  <a:srgbClr val="FF0000"/>
                </a:solidFill>
              </a:rPr>
              <a:t>2</a:t>
            </a:r>
          </a:p>
        </p:txBody>
      </p:sp>
      <p:sp>
        <p:nvSpPr>
          <p:cNvPr id="37" name="TextBox 36"/>
          <p:cNvSpPr txBox="1"/>
          <p:nvPr/>
        </p:nvSpPr>
        <p:spPr>
          <a:xfrm>
            <a:off x="1745370" y="3733800"/>
            <a:ext cx="312030" cy="369332"/>
          </a:xfrm>
          <a:prstGeom prst="rect">
            <a:avLst/>
          </a:prstGeom>
          <a:noFill/>
        </p:spPr>
        <p:txBody>
          <a:bodyPr wrap="none" rtlCol="0">
            <a:spAutoFit/>
          </a:bodyPr>
          <a:lstStyle/>
          <a:p>
            <a:r>
              <a:rPr lang="en-US" dirty="0">
                <a:solidFill>
                  <a:srgbClr val="FF0000"/>
                </a:solidFill>
              </a:rPr>
              <a:t>3</a:t>
            </a:r>
          </a:p>
        </p:txBody>
      </p:sp>
      <p:sp>
        <p:nvSpPr>
          <p:cNvPr id="38" name="TextBox 37"/>
          <p:cNvSpPr txBox="1"/>
          <p:nvPr/>
        </p:nvSpPr>
        <p:spPr>
          <a:xfrm>
            <a:off x="3193170" y="3733800"/>
            <a:ext cx="312030" cy="369332"/>
          </a:xfrm>
          <a:prstGeom prst="rect">
            <a:avLst/>
          </a:prstGeom>
          <a:noFill/>
        </p:spPr>
        <p:txBody>
          <a:bodyPr wrap="none" rtlCol="0">
            <a:spAutoFit/>
          </a:bodyPr>
          <a:lstStyle/>
          <a:p>
            <a:r>
              <a:rPr lang="en-US" dirty="0">
                <a:solidFill>
                  <a:srgbClr val="FF0000"/>
                </a:solidFill>
              </a:rPr>
              <a:t>5</a:t>
            </a:r>
          </a:p>
        </p:txBody>
      </p:sp>
      <p:sp>
        <p:nvSpPr>
          <p:cNvPr id="39" name="TextBox 38"/>
          <p:cNvSpPr txBox="1"/>
          <p:nvPr/>
        </p:nvSpPr>
        <p:spPr>
          <a:xfrm>
            <a:off x="4717170" y="3745468"/>
            <a:ext cx="312030" cy="369332"/>
          </a:xfrm>
          <a:prstGeom prst="rect">
            <a:avLst/>
          </a:prstGeom>
          <a:noFill/>
        </p:spPr>
        <p:txBody>
          <a:bodyPr wrap="none" rtlCol="0">
            <a:spAutoFit/>
          </a:bodyPr>
          <a:lstStyle/>
          <a:p>
            <a:r>
              <a:rPr lang="en-US" dirty="0">
                <a:solidFill>
                  <a:srgbClr val="FF0000"/>
                </a:solidFill>
              </a:rPr>
              <a:t>5</a:t>
            </a:r>
          </a:p>
        </p:txBody>
      </p:sp>
      <p:sp>
        <p:nvSpPr>
          <p:cNvPr id="40" name="TextBox 39"/>
          <p:cNvSpPr txBox="1"/>
          <p:nvPr/>
        </p:nvSpPr>
        <p:spPr>
          <a:xfrm>
            <a:off x="6228346" y="3745468"/>
            <a:ext cx="312030" cy="369332"/>
          </a:xfrm>
          <a:prstGeom prst="rect">
            <a:avLst/>
          </a:prstGeom>
          <a:noFill/>
        </p:spPr>
        <p:txBody>
          <a:bodyPr wrap="none" rtlCol="0">
            <a:spAutoFit/>
          </a:bodyPr>
          <a:lstStyle/>
          <a:p>
            <a:r>
              <a:rPr lang="en-US" dirty="0">
                <a:solidFill>
                  <a:srgbClr val="FF0000"/>
                </a:solidFill>
              </a:rPr>
              <a:t>5</a:t>
            </a:r>
          </a:p>
        </p:txBody>
      </p:sp>
      <p:graphicFrame>
        <p:nvGraphicFramePr>
          <p:cNvPr id="43" name="Table 42"/>
          <p:cNvGraphicFramePr>
            <a:graphicFrameLocks noGrp="1"/>
          </p:cNvGraphicFramePr>
          <p:nvPr/>
        </p:nvGraphicFramePr>
        <p:xfrm>
          <a:off x="886651" y="4876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4" name="Table 43"/>
          <p:cNvGraphicFramePr>
            <a:graphicFrameLocks noGrp="1"/>
          </p:cNvGraphicFramePr>
          <p:nvPr/>
        </p:nvGraphicFramePr>
        <p:xfrm>
          <a:off x="2286000" y="4876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5" name="Rectangle 44"/>
          <p:cNvSpPr/>
          <p:nvPr/>
        </p:nvSpPr>
        <p:spPr>
          <a:xfrm>
            <a:off x="3886200" y="17526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
        <p:nvSpPr>
          <p:cNvPr id="46" name="Rectangle 45"/>
          <p:cNvSpPr/>
          <p:nvPr/>
        </p:nvSpPr>
        <p:spPr>
          <a:xfrm>
            <a:off x="1828800" y="33528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graphicFrame>
        <p:nvGraphicFramePr>
          <p:cNvPr id="47" name="Table 46"/>
          <p:cNvGraphicFramePr>
            <a:graphicFrameLocks noGrp="1"/>
          </p:cNvGraphicFramePr>
          <p:nvPr/>
        </p:nvGraphicFramePr>
        <p:xfrm>
          <a:off x="3683232" y="48615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48" name="Straight Arrow Connector 47"/>
          <p:cNvCxnSpPr>
            <a:stCxn id="16" idx="2"/>
            <a:endCxn id="43" idx="0"/>
          </p:cNvCxnSpPr>
          <p:nvPr/>
        </p:nvCxnSpPr>
        <p:spPr>
          <a:xfrm flipH="1">
            <a:off x="1420051" y="4434840"/>
            <a:ext cx="1170749" cy="4419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stCxn id="16" idx="2"/>
            <a:endCxn id="44" idx="0"/>
          </p:cNvCxnSpPr>
          <p:nvPr/>
        </p:nvCxnSpPr>
        <p:spPr>
          <a:xfrm>
            <a:off x="2590800" y="4434840"/>
            <a:ext cx="228600" cy="4419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a:stCxn id="16" idx="2"/>
            <a:endCxn id="47" idx="0"/>
          </p:cNvCxnSpPr>
          <p:nvPr/>
        </p:nvCxnSpPr>
        <p:spPr>
          <a:xfrm>
            <a:off x="2590800" y="4434840"/>
            <a:ext cx="1625832" cy="4267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52" name="TextBox 51"/>
          <p:cNvSpPr txBox="1"/>
          <p:nvPr/>
        </p:nvSpPr>
        <p:spPr>
          <a:xfrm>
            <a:off x="3420630" y="5181600"/>
            <a:ext cx="324854" cy="369332"/>
          </a:xfrm>
          <a:prstGeom prst="rect">
            <a:avLst/>
          </a:prstGeom>
          <a:noFill/>
        </p:spPr>
        <p:txBody>
          <a:bodyPr wrap="none" rtlCol="0">
            <a:spAutoFit/>
          </a:bodyPr>
          <a:lstStyle/>
          <a:p>
            <a:r>
              <a:rPr lang="en-US" dirty="0">
                <a:solidFill>
                  <a:srgbClr val="FF0000"/>
                </a:solidFill>
              </a:rPr>
              <a:t>4</a:t>
            </a:r>
          </a:p>
        </p:txBody>
      </p:sp>
      <p:sp>
        <p:nvSpPr>
          <p:cNvPr id="53" name="TextBox 52"/>
          <p:cNvSpPr txBox="1"/>
          <p:nvPr/>
        </p:nvSpPr>
        <p:spPr>
          <a:xfrm>
            <a:off x="2037346" y="5181600"/>
            <a:ext cx="324854" cy="369332"/>
          </a:xfrm>
          <a:prstGeom prst="rect">
            <a:avLst/>
          </a:prstGeom>
          <a:noFill/>
        </p:spPr>
        <p:txBody>
          <a:bodyPr wrap="none" rtlCol="0">
            <a:spAutoFit/>
          </a:bodyPr>
          <a:lstStyle/>
          <a:p>
            <a:r>
              <a:rPr lang="en-US" dirty="0">
                <a:solidFill>
                  <a:srgbClr val="FF0000"/>
                </a:solidFill>
              </a:rPr>
              <a:t>4</a:t>
            </a:r>
          </a:p>
        </p:txBody>
      </p:sp>
      <p:sp>
        <p:nvSpPr>
          <p:cNvPr id="54" name="TextBox 53"/>
          <p:cNvSpPr txBox="1"/>
          <p:nvPr/>
        </p:nvSpPr>
        <p:spPr>
          <a:xfrm>
            <a:off x="609600" y="5193268"/>
            <a:ext cx="312030" cy="369332"/>
          </a:xfrm>
          <a:prstGeom prst="rect">
            <a:avLst/>
          </a:prstGeom>
          <a:noFill/>
        </p:spPr>
        <p:txBody>
          <a:bodyPr wrap="none" rtlCol="0">
            <a:spAutoFit/>
          </a:bodyPr>
          <a:lstStyle/>
          <a:p>
            <a:r>
              <a:rPr lang="en-US" dirty="0">
                <a:solidFill>
                  <a:srgbClr val="FF0000"/>
                </a:solidFill>
              </a:rPr>
              <a:t>2</a:t>
            </a:r>
          </a:p>
        </p:txBody>
      </p:sp>
    </p:spTree>
    <p:extLst>
      <p:ext uri="{BB962C8B-B14F-4D97-AF65-F5344CB8AC3E}">
        <p14:creationId xmlns:p14="http://schemas.microsoft.com/office/powerpoint/2010/main" val="23593685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86200" y="1524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Table 3"/>
          <p:cNvGraphicFramePr>
            <a:graphicFrameLocks noGrp="1"/>
          </p:cNvGraphicFramePr>
          <p:nvPr/>
        </p:nvGraphicFramePr>
        <p:xfrm>
          <a:off x="22860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nvGraphicFramePr>
        <p:xfrm>
          <a:off x="40386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1200" y="1828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8" name="Straight Arrow Connector 7"/>
          <p:cNvCxnSpPr>
            <a:endCxn id="4" idx="0"/>
          </p:cNvCxnSpPr>
          <p:nvPr/>
        </p:nvCxnSpPr>
        <p:spPr>
          <a:xfrm flipH="1">
            <a:off x="2819400" y="1158240"/>
            <a:ext cx="16002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2" idx="2"/>
            <a:endCxn id="5" idx="0"/>
          </p:cNvCxnSpPr>
          <p:nvPr/>
        </p:nvCxnSpPr>
        <p:spPr>
          <a:xfrm>
            <a:off x="4419600" y="1158240"/>
            <a:ext cx="1524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 idx="2"/>
            <a:endCxn id="6" idx="0"/>
          </p:cNvCxnSpPr>
          <p:nvPr/>
        </p:nvCxnSpPr>
        <p:spPr>
          <a:xfrm>
            <a:off x="4419600" y="1158240"/>
            <a:ext cx="1905000" cy="6705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graphicFrame>
        <p:nvGraphicFramePr>
          <p:cNvPr id="11" name="Table 10"/>
          <p:cNvGraphicFramePr>
            <a:graphicFrameLocks noGrp="1"/>
          </p:cNvGraphicFramePr>
          <p:nvPr/>
        </p:nvGraphicFramePr>
        <p:xfrm>
          <a:off x="76200" y="182388"/>
          <a:ext cx="974034" cy="1005840"/>
        </p:xfrm>
        <a:graphic>
          <a:graphicData uri="http://schemas.openxmlformats.org/drawingml/2006/table">
            <a:tbl>
              <a:tblPr>
                <a:tableStyleId>{5C22544A-7EE6-4342-B048-85BDC9FD1C3A}</a:tableStyleId>
              </a:tblPr>
              <a:tblGrid>
                <a:gridCol w="324678">
                  <a:extLst>
                    <a:ext uri="{9D8B030D-6E8A-4147-A177-3AD203B41FA5}">
                      <a16:colId xmlns:a16="http://schemas.microsoft.com/office/drawing/2014/main" val="20000"/>
                    </a:ext>
                  </a:extLst>
                </a:gridCol>
                <a:gridCol w="324678">
                  <a:extLst>
                    <a:ext uri="{9D8B030D-6E8A-4147-A177-3AD203B41FA5}">
                      <a16:colId xmlns:a16="http://schemas.microsoft.com/office/drawing/2014/main" val="20001"/>
                    </a:ext>
                  </a:extLst>
                </a:gridCol>
                <a:gridCol w="324678">
                  <a:extLst>
                    <a:ext uri="{9D8B030D-6E8A-4147-A177-3AD203B41FA5}">
                      <a16:colId xmlns:a16="http://schemas.microsoft.com/office/drawing/2014/main" val="20002"/>
                    </a:ext>
                  </a:extLst>
                </a:gridCol>
              </a:tblGrid>
              <a:tr h="269404">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69404">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69404">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TextBox 12"/>
          <p:cNvSpPr txBox="1"/>
          <p:nvPr/>
        </p:nvSpPr>
        <p:spPr>
          <a:xfrm>
            <a:off x="152400" y="1208032"/>
            <a:ext cx="764227" cy="369332"/>
          </a:xfrm>
          <a:prstGeom prst="rect">
            <a:avLst/>
          </a:prstGeom>
          <a:noFill/>
        </p:spPr>
        <p:txBody>
          <a:bodyPr wrap="none" rtlCol="0">
            <a:spAutoFit/>
          </a:bodyPr>
          <a:lstStyle/>
          <a:p>
            <a:r>
              <a:rPr lang="en-US" dirty="0"/>
              <a:t>GOAL</a:t>
            </a:r>
          </a:p>
        </p:txBody>
      </p:sp>
      <p:sp>
        <p:nvSpPr>
          <p:cNvPr id="14" name="Rectangle 13"/>
          <p:cNvSpPr/>
          <p:nvPr/>
        </p:nvSpPr>
        <p:spPr>
          <a:xfrm>
            <a:off x="0" y="84102"/>
            <a:ext cx="1143000" cy="149326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6" name="Table 15"/>
          <p:cNvGraphicFramePr>
            <a:graphicFrameLocks noGrp="1"/>
          </p:cNvGraphicFramePr>
          <p:nvPr/>
        </p:nvGraphicFramePr>
        <p:xfrm>
          <a:off x="2057400" y="34290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7" name="Table 16"/>
          <p:cNvGraphicFramePr>
            <a:graphicFrameLocks noGrp="1"/>
          </p:cNvGraphicFramePr>
          <p:nvPr/>
        </p:nvGraphicFramePr>
        <p:xfrm>
          <a:off x="35052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8" name="Table 17"/>
          <p:cNvGraphicFramePr>
            <a:graphicFrameLocks noGrp="1"/>
          </p:cNvGraphicFramePr>
          <p:nvPr/>
        </p:nvGraphicFramePr>
        <p:xfrm>
          <a:off x="4981778"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Table 18"/>
          <p:cNvGraphicFramePr>
            <a:graphicFrameLocks noGrp="1"/>
          </p:cNvGraphicFramePr>
          <p:nvPr/>
        </p:nvGraphicFramePr>
        <p:xfrm>
          <a:off x="6477000" y="34137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b="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b="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b="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b="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b="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20" name="Straight Arrow Connector 19"/>
          <p:cNvCxnSpPr>
            <a:stCxn id="5" idx="2"/>
            <a:endCxn id="16" idx="0"/>
          </p:cNvCxnSpPr>
          <p:nvPr/>
        </p:nvCxnSpPr>
        <p:spPr>
          <a:xfrm flipH="1">
            <a:off x="2590800" y="2834640"/>
            <a:ext cx="1981200" cy="5943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5" idx="2"/>
            <a:endCxn id="17" idx="0"/>
          </p:cNvCxnSpPr>
          <p:nvPr/>
        </p:nvCxnSpPr>
        <p:spPr>
          <a:xfrm flipH="1">
            <a:off x="4038600" y="2834640"/>
            <a:ext cx="533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5" idx="2"/>
            <a:endCxn id="18" idx="0"/>
          </p:cNvCxnSpPr>
          <p:nvPr/>
        </p:nvCxnSpPr>
        <p:spPr>
          <a:xfrm>
            <a:off x="4572000" y="2834640"/>
            <a:ext cx="943178"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5" idx="2"/>
            <a:endCxn id="19" idx="0"/>
          </p:cNvCxnSpPr>
          <p:nvPr/>
        </p:nvCxnSpPr>
        <p:spPr>
          <a:xfrm>
            <a:off x="4572000" y="2834640"/>
            <a:ext cx="2438400" cy="5791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092808"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ounded Rectangle 30"/>
          <p:cNvSpPr/>
          <p:nvPr/>
        </p:nvSpPr>
        <p:spPr>
          <a:xfrm>
            <a:off x="4092808" y="2209800"/>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ounded Rectangle 31"/>
          <p:cNvSpPr/>
          <p:nvPr/>
        </p:nvSpPr>
        <p:spPr>
          <a:xfrm>
            <a:off x="4445232" y="1864475"/>
            <a:ext cx="276224" cy="269125"/>
          </a:xfrm>
          <a:prstGeom prst="roundRect">
            <a:avLst/>
          </a:prstGeom>
          <a:solidFill>
            <a:srgbClr val="0000FF">
              <a:alpha val="2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216632" y="1981200"/>
            <a:ext cx="266344" cy="276999"/>
          </a:xfrm>
          <a:prstGeom prst="rect">
            <a:avLst/>
          </a:prstGeom>
          <a:noFill/>
        </p:spPr>
        <p:txBody>
          <a:bodyPr wrap="none" rtlCol="0">
            <a:spAutoFit/>
          </a:bodyPr>
          <a:lstStyle/>
          <a:p>
            <a:r>
              <a:rPr lang="en-US" sz="1200" b="1" dirty="0">
                <a:solidFill>
                  <a:srgbClr val="FF0000"/>
                </a:solidFill>
              </a:rPr>
              <a:t>1</a:t>
            </a:r>
          </a:p>
        </p:txBody>
      </p:sp>
      <p:sp>
        <p:nvSpPr>
          <p:cNvPr id="34" name="TextBox 33"/>
          <p:cNvSpPr txBox="1"/>
          <p:nvPr/>
        </p:nvSpPr>
        <p:spPr>
          <a:xfrm>
            <a:off x="4178888" y="2313801"/>
            <a:ext cx="266344" cy="276999"/>
          </a:xfrm>
          <a:prstGeom prst="rect">
            <a:avLst/>
          </a:prstGeom>
          <a:noFill/>
        </p:spPr>
        <p:txBody>
          <a:bodyPr wrap="none" rtlCol="0">
            <a:spAutoFit/>
          </a:bodyPr>
          <a:lstStyle/>
          <a:p>
            <a:r>
              <a:rPr lang="en-US" sz="1200" b="1" dirty="0">
                <a:solidFill>
                  <a:srgbClr val="FF0000"/>
                </a:solidFill>
              </a:rPr>
              <a:t>1</a:t>
            </a:r>
          </a:p>
        </p:txBody>
      </p:sp>
      <p:sp>
        <p:nvSpPr>
          <p:cNvPr id="35" name="TextBox 34"/>
          <p:cNvSpPr txBox="1"/>
          <p:nvPr/>
        </p:nvSpPr>
        <p:spPr>
          <a:xfrm>
            <a:off x="3726570" y="2133600"/>
            <a:ext cx="324854" cy="369332"/>
          </a:xfrm>
          <a:prstGeom prst="rect">
            <a:avLst/>
          </a:prstGeom>
          <a:noFill/>
        </p:spPr>
        <p:txBody>
          <a:bodyPr wrap="none" rtlCol="0">
            <a:spAutoFit/>
          </a:bodyPr>
          <a:lstStyle/>
          <a:p>
            <a:r>
              <a:rPr lang="en-US" dirty="0">
                <a:solidFill>
                  <a:srgbClr val="FF0000"/>
                </a:solidFill>
              </a:rPr>
              <a:t>4</a:t>
            </a:r>
          </a:p>
        </p:txBody>
      </p:sp>
      <p:sp>
        <p:nvSpPr>
          <p:cNvPr id="36" name="TextBox 35"/>
          <p:cNvSpPr txBox="1"/>
          <p:nvPr/>
        </p:nvSpPr>
        <p:spPr>
          <a:xfrm>
            <a:off x="4597632" y="1981200"/>
            <a:ext cx="279168" cy="276999"/>
          </a:xfrm>
          <a:prstGeom prst="rect">
            <a:avLst/>
          </a:prstGeom>
          <a:noFill/>
        </p:spPr>
        <p:txBody>
          <a:bodyPr wrap="none" rtlCol="0">
            <a:spAutoFit/>
          </a:bodyPr>
          <a:lstStyle/>
          <a:p>
            <a:r>
              <a:rPr lang="en-US" sz="1200" b="1" dirty="0">
                <a:solidFill>
                  <a:srgbClr val="FF0000"/>
                </a:solidFill>
              </a:rPr>
              <a:t>2</a:t>
            </a:r>
          </a:p>
        </p:txBody>
      </p:sp>
      <p:sp>
        <p:nvSpPr>
          <p:cNvPr id="37" name="TextBox 36"/>
          <p:cNvSpPr txBox="1"/>
          <p:nvPr/>
        </p:nvSpPr>
        <p:spPr>
          <a:xfrm>
            <a:off x="1745370" y="3733800"/>
            <a:ext cx="312030" cy="369332"/>
          </a:xfrm>
          <a:prstGeom prst="rect">
            <a:avLst/>
          </a:prstGeom>
          <a:noFill/>
        </p:spPr>
        <p:txBody>
          <a:bodyPr wrap="none" rtlCol="0">
            <a:spAutoFit/>
          </a:bodyPr>
          <a:lstStyle/>
          <a:p>
            <a:r>
              <a:rPr lang="en-US" dirty="0">
                <a:solidFill>
                  <a:srgbClr val="FF0000"/>
                </a:solidFill>
              </a:rPr>
              <a:t>3</a:t>
            </a:r>
          </a:p>
        </p:txBody>
      </p:sp>
      <p:sp>
        <p:nvSpPr>
          <p:cNvPr id="38" name="TextBox 37"/>
          <p:cNvSpPr txBox="1"/>
          <p:nvPr/>
        </p:nvSpPr>
        <p:spPr>
          <a:xfrm>
            <a:off x="3193170" y="3733800"/>
            <a:ext cx="312030" cy="369332"/>
          </a:xfrm>
          <a:prstGeom prst="rect">
            <a:avLst/>
          </a:prstGeom>
          <a:noFill/>
        </p:spPr>
        <p:txBody>
          <a:bodyPr wrap="none" rtlCol="0">
            <a:spAutoFit/>
          </a:bodyPr>
          <a:lstStyle/>
          <a:p>
            <a:r>
              <a:rPr lang="en-US" dirty="0">
                <a:solidFill>
                  <a:srgbClr val="FF0000"/>
                </a:solidFill>
              </a:rPr>
              <a:t>5</a:t>
            </a:r>
          </a:p>
        </p:txBody>
      </p:sp>
      <p:sp>
        <p:nvSpPr>
          <p:cNvPr id="39" name="TextBox 38"/>
          <p:cNvSpPr txBox="1"/>
          <p:nvPr/>
        </p:nvSpPr>
        <p:spPr>
          <a:xfrm>
            <a:off x="4717170" y="3745468"/>
            <a:ext cx="312030" cy="369332"/>
          </a:xfrm>
          <a:prstGeom prst="rect">
            <a:avLst/>
          </a:prstGeom>
          <a:noFill/>
        </p:spPr>
        <p:txBody>
          <a:bodyPr wrap="none" rtlCol="0">
            <a:spAutoFit/>
          </a:bodyPr>
          <a:lstStyle/>
          <a:p>
            <a:r>
              <a:rPr lang="en-US" dirty="0">
                <a:solidFill>
                  <a:srgbClr val="FF0000"/>
                </a:solidFill>
              </a:rPr>
              <a:t>5</a:t>
            </a:r>
          </a:p>
        </p:txBody>
      </p:sp>
      <p:sp>
        <p:nvSpPr>
          <p:cNvPr id="40" name="TextBox 39"/>
          <p:cNvSpPr txBox="1"/>
          <p:nvPr/>
        </p:nvSpPr>
        <p:spPr>
          <a:xfrm>
            <a:off x="6228346" y="3745468"/>
            <a:ext cx="312030" cy="369332"/>
          </a:xfrm>
          <a:prstGeom prst="rect">
            <a:avLst/>
          </a:prstGeom>
          <a:noFill/>
        </p:spPr>
        <p:txBody>
          <a:bodyPr wrap="none" rtlCol="0">
            <a:spAutoFit/>
          </a:bodyPr>
          <a:lstStyle/>
          <a:p>
            <a:r>
              <a:rPr lang="en-US" dirty="0">
                <a:solidFill>
                  <a:srgbClr val="FF0000"/>
                </a:solidFill>
              </a:rPr>
              <a:t>5</a:t>
            </a:r>
          </a:p>
        </p:txBody>
      </p:sp>
      <p:graphicFrame>
        <p:nvGraphicFramePr>
          <p:cNvPr id="43" name="Table 42"/>
          <p:cNvGraphicFramePr>
            <a:graphicFrameLocks noGrp="1"/>
          </p:cNvGraphicFramePr>
          <p:nvPr/>
        </p:nvGraphicFramePr>
        <p:xfrm>
          <a:off x="886651" y="4876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4" name="Table 43"/>
          <p:cNvGraphicFramePr>
            <a:graphicFrameLocks noGrp="1"/>
          </p:cNvGraphicFramePr>
          <p:nvPr/>
        </p:nvGraphicFramePr>
        <p:xfrm>
          <a:off x="2286000" y="487680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5" name="Rectangle 44"/>
          <p:cNvSpPr/>
          <p:nvPr/>
        </p:nvSpPr>
        <p:spPr>
          <a:xfrm>
            <a:off x="3886200" y="17526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
        <p:nvSpPr>
          <p:cNvPr id="46" name="Rectangle 45"/>
          <p:cNvSpPr/>
          <p:nvPr/>
        </p:nvSpPr>
        <p:spPr>
          <a:xfrm>
            <a:off x="1828800" y="33528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graphicFrame>
        <p:nvGraphicFramePr>
          <p:cNvPr id="47" name="Table 46"/>
          <p:cNvGraphicFramePr>
            <a:graphicFrameLocks noGrp="1"/>
          </p:cNvGraphicFramePr>
          <p:nvPr/>
        </p:nvGraphicFramePr>
        <p:xfrm>
          <a:off x="3683232" y="4861560"/>
          <a:ext cx="1066800" cy="1005840"/>
        </p:xfrm>
        <a:graphic>
          <a:graphicData uri="http://schemas.openxmlformats.org/drawingml/2006/table">
            <a:tbl>
              <a:tblPr>
                <a:tableStyleId>{5C22544A-7EE6-4342-B048-85BDC9FD1C3A}</a:tableStyleId>
              </a:tblPr>
              <a:tblGrid>
                <a:gridCol w="355600">
                  <a:extLst>
                    <a:ext uri="{9D8B030D-6E8A-4147-A177-3AD203B41FA5}">
                      <a16:colId xmlns:a16="http://schemas.microsoft.com/office/drawing/2014/main" val="20000"/>
                    </a:ext>
                  </a:extLst>
                </a:gridCol>
                <a:gridCol w="355600">
                  <a:extLst>
                    <a:ext uri="{9D8B030D-6E8A-4147-A177-3AD203B41FA5}">
                      <a16:colId xmlns:a16="http://schemas.microsoft.com/office/drawing/2014/main" val="20001"/>
                    </a:ext>
                  </a:extLst>
                </a:gridCol>
                <a:gridCol w="355600">
                  <a:extLst>
                    <a:ext uri="{9D8B030D-6E8A-4147-A177-3AD203B41FA5}">
                      <a16:colId xmlns:a16="http://schemas.microsoft.com/office/drawing/2014/main" val="20002"/>
                    </a:ext>
                  </a:extLst>
                </a:gridCol>
              </a:tblGrid>
              <a:tr h="279400">
                <a:tc>
                  <a:txBody>
                    <a:bodyPr/>
                    <a:lstStyle/>
                    <a:p>
                      <a:pPr algn="ctr"/>
                      <a:r>
                        <a:rPr lang="en-US" sz="1600" dirty="0"/>
                        <a:t>2</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79400">
                <a:tc>
                  <a:txBody>
                    <a:bodyPr/>
                    <a:lstStyle/>
                    <a:p>
                      <a:pPr algn="ctr"/>
                      <a:r>
                        <a:rPr lang="en-US" sz="1600" dirty="0"/>
                        <a:t>1</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79400">
                <a:tc>
                  <a:txBody>
                    <a:bodyPr/>
                    <a:lstStyle/>
                    <a:p>
                      <a:pPr algn="ctr"/>
                      <a:r>
                        <a:rPr lang="en-US" sz="1600" dirty="0"/>
                        <a:t>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48" name="Straight Arrow Connector 47"/>
          <p:cNvCxnSpPr>
            <a:stCxn id="16" idx="2"/>
            <a:endCxn id="43" idx="0"/>
          </p:cNvCxnSpPr>
          <p:nvPr/>
        </p:nvCxnSpPr>
        <p:spPr>
          <a:xfrm flipH="1">
            <a:off x="1420051" y="4434840"/>
            <a:ext cx="1170749" cy="4419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stCxn id="16" idx="2"/>
            <a:endCxn id="44" idx="0"/>
          </p:cNvCxnSpPr>
          <p:nvPr/>
        </p:nvCxnSpPr>
        <p:spPr>
          <a:xfrm>
            <a:off x="2590800" y="4434840"/>
            <a:ext cx="228600" cy="44196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a:stCxn id="16" idx="2"/>
            <a:endCxn id="47" idx="0"/>
          </p:cNvCxnSpPr>
          <p:nvPr/>
        </p:nvCxnSpPr>
        <p:spPr>
          <a:xfrm>
            <a:off x="2590800" y="4434840"/>
            <a:ext cx="1625832" cy="42672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52" name="TextBox 51"/>
          <p:cNvSpPr txBox="1"/>
          <p:nvPr/>
        </p:nvSpPr>
        <p:spPr>
          <a:xfrm>
            <a:off x="3420630" y="5181600"/>
            <a:ext cx="324854" cy="369332"/>
          </a:xfrm>
          <a:prstGeom prst="rect">
            <a:avLst/>
          </a:prstGeom>
          <a:noFill/>
        </p:spPr>
        <p:txBody>
          <a:bodyPr wrap="none" rtlCol="0">
            <a:spAutoFit/>
          </a:bodyPr>
          <a:lstStyle/>
          <a:p>
            <a:r>
              <a:rPr lang="en-US" dirty="0">
                <a:solidFill>
                  <a:srgbClr val="FF0000"/>
                </a:solidFill>
              </a:rPr>
              <a:t>4</a:t>
            </a:r>
          </a:p>
        </p:txBody>
      </p:sp>
      <p:sp>
        <p:nvSpPr>
          <p:cNvPr id="53" name="TextBox 52"/>
          <p:cNvSpPr txBox="1"/>
          <p:nvPr/>
        </p:nvSpPr>
        <p:spPr>
          <a:xfrm>
            <a:off x="2037346" y="5181600"/>
            <a:ext cx="324854" cy="369332"/>
          </a:xfrm>
          <a:prstGeom prst="rect">
            <a:avLst/>
          </a:prstGeom>
          <a:noFill/>
        </p:spPr>
        <p:txBody>
          <a:bodyPr wrap="none" rtlCol="0">
            <a:spAutoFit/>
          </a:bodyPr>
          <a:lstStyle/>
          <a:p>
            <a:r>
              <a:rPr lang="en-US" dirty="0">
                <a:solidFill>
                  <a:srgbClr val="FF0000"/>
                </a:solidFill>
              </a:rPr>
              <a:t>4</a:t>
            </a:r>
          </a:p>
        </p:txBody>
      </p:sp>
      <p:sp>
        <p:nvSpPr>
          <p:cNvPr id="54" name="TextBox 53"/>
          <p:cNvSpPr txBox="1"/>
          <p:nvPr/>
        </p:nvSpPr>
        <p:spPr>
          <a:xfrm>
            <a:off x="609600" y="5193268"/>
            <a:ext cx="312030" cy="369332"/>
          </a:xfrm>
          <a:prstGeom prst="rect">
            <a:avLst/>
          </a:prstGeom>
          <a:noFill/>
        </p:spPr>
        <p:txBody>
          <a:bodyPr wrap="none" rtlCol="0">
            <a:spAutoFit/>
          </a:bodyPr>
          <a:lstStyle/>
          <a:p>
            <a:r>
              <a:rPr lang="en-US" dirty="0">
                <a:solidFill>
                  <a:srgbClr val="FF0000"/>
                </a:solidFill>
              </a:rPr>
              <a:t>2</a:t>
            </a:r>
          </a:p>
        </p:txBody>
      </p:sp>
      <p:sp>
        <p:nvSpPr>
          <p:cNvPr id="42" name="Rectangle 41"/>
          <p:cNvSpPr/>
          <p:nvPr/>
        </p:nvSpPr>
        <p:spPr>
          <a:xfrm>
            <a:off x="685800" y="4724400"/>
            <a:ext cx="1371600" cy="1219200"/>
          </a:xfrm>
          <a:prstGeom prst="rect">
            <a:avLst/>
          </a:prstGeom>
          <a:solidFill>
            <a:srgbClr val="FFFF00">
              <a:alpha val="2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00"/>
              </a:solidFill>
            </a:endParaRPr>
          </a:p>
        </p:txBody>
      </p:sp>
      <p:sp>
        <p:nvSpPr>
          <p:cNvPr id="3" name="TextBox 2"/>
          <p:cNvSpPr txBox="1"/>
          <p:nvPr/>
        </p:nvSpPr>
        <p:spPr>
          <a:xfrm>
            <a:off x="990600" y="6019800"/>
            <a:ext cx="595035" cy="584776"/>
          </a:xfrm>
          <a:prstGeom prst="rect">
            <a:avLst/>
          </a:prstGeom>
          <a:noFill/>
        </p:spPr>
        <p:txBody>
          <a:bodyPr wrap="none" rtlCol="0">
            <a:spAutoFit/>
          </a:bodyPr>
          <a:lstStyle/>
          <a:p>
            <a:r>
              <a:rPr lang="en-US" sz="3200" dirty="0"/>
              <a:t>… </a:t>
            </a:r>
          </a:p>
        </p:txBody>
      </p:sp>
    </p:spTree>
    <p:extLst>
      <p:ext uri="{BB962C8B-B14F-4D97-AF65-F5344CB8AC3E}">
        <p14:creationId xmlns:p14="http://schemas.microsoft.com/office/powerpoint/2010/main" val="370806942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p:txBody>
          <a:bodyPr>
            <a:normAutofit/>
          </a:bodyPr>
          <a:lstStyle/>
          <a:p>
            <a:pPr marL="0" indent="0">
              <a:buNone/>
            </a:pPr>
            <a:r>
              <a:rPr lang="en-US" dirty="0"/>
              <a:t>Best first search is called an “informed” search algorithm</a:t>
            </a:r>
          </a:p>
          <a:p>
            <a:pPr marL="0" indent="0">
              <a:buNone/>
            </a:pPr>
            <a:endParaRPr lang="en-US" dirty="0"/>
          </a:p>
          <a:p>
            <a:pPr marL="0" indent="0">
              <a:buNone/>
            </a:pPr>
            <a:r>
              <a:rPr lang="en-US" dirty="0">
                <a:solidFill>
                  <a:srgbClr val="FF0000"/>
                </a:solidFill>
              </a:rPr>
              <a:t>Why wouldn’t we always use an informed algorithm?</a:t>
            </a:r>
          </a:p>
          <a:p>
            <a:pPr lvl="1"/>
            <a:r>
              <a:rPr lang="en-US" dirty="0">
                <a:solidFill>
                  <a:srgbClr val="0000FF"/>
                </a:solidFill>
              </a:rPr>
              <a:t>Coming up with good heuristics can be hard for some problems</a:t>
            </a:r>
          </a:p>
          <a:p>
            <a:pPr lvl="1"/>
            <a:r>
              <a:rPr lang="en-US" dirty="0">
                <a:solidFill>
                  <a:srgbClr val="0000FF"/>
                </a:solidFill>
              </a:rPr>
              <a:t>There is computational overhead (both in calculating the heuristic and in keeping track of the next “best” state)</a:t>
            </a:r>
          </a:p>
          <a:p>
            <a:pPr marL="0" indent="0">
              <a:buNone/>
            </a:pPr>
            <a:endParaRPr lang="en-US" dirty="0">
              <a:solidFill>
                <a:srgbClr val="FF0000"/>
              </a:solidFill>
            </a:endParaRPr>
          </a:p>
        </p:txBody>
      </p:sp>
    </p:spTree>
    <p:extLst>
      <p:ext uri="{BB962C8B-B14F-4D97-AF65-F5344CB8AC3E}">
        <p14:creationId xmlns:p14="http://schemas.microsoft.com/office/powerpoint/2010/main" val="534704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a:xfrm>
            <a:off x="612648" y="1600200"/>
            <a:ext cx="8153400" cy="1143000"/>
          </a:xfrm>
        </p:spPr>
        <p:txBody>
          <a:bodyPr/>
          <a:lstStyle/>
          <a:p>
            <a:pPr marL="0" indent="0">
              <a:buNone/>
            </a:pPr>
            <a:r>
              <a:rPr lang="en-US" dirty="0">
                <a:solidFill>
                  <a:srgbClr val="FF0000"/>
                </a:solidFill>
              </a:rPr>
              <a:t>Any other problems/concerns about best first search?</a:t>
            </a:r>
          </a:p>
        </p:txBody>
      </p:sp>
    </p:spTree>
    <p:extLst>
      <p:ext uri="{BB962C8B-B14F-4D97-AF65-F5344CB8AC3E}">
        <p14:creationId xmlns:p14="http://schemas.microsoft.com/office/powerpoint/2010/main" val="597422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a:xfrm>
            <a:off x="612648" y="1600200"/>
            <a:ext cx="8153400" cy="1143000"/>
          </a:xfrm>
        </p:spPr>
        <p:txBody>
          <a:bodyPr/>
          <a:lstStyle/>
          <a:p>
            <a:pPr marL="0" indent="0">
              <a:buNone/>
            </a:pPr>
            <a:r>
              <a:rPr lang="en-US" dirty="0">
                <a:solidFill>
                  <a:srgbClr val="FF0000"/>
                </a:solidFill>
              </a:rPr>
              <a:t>Any other problems/concerns about best first search?</a:t>
            </a:r>
          </a:p>
          <a:p>
            <a:pPr lvl="1"/>
            <a:r>
              <a:rPr lang="en-US" dirty="0">
                <a:solidFill>
                  <a:srgbClr val="0000FF"/>
                </a:solidFill>
              </a:rPr>
              <a:t>Only as good as the heuristic function</a:t>
            </a:r>
          </a:p>
        </p:txBody>
      </p:sp>
      <p:sp>
        <p:nvSpPr>
          <p:cNvPr id="4" name="TextBox 3"/>
          <p:cNvSpPr txBox="1"/>
          <p:nvPr/>
        </p:nvSpPr>
        <p:spPr>
          <a:xfrm>
            <a:off x="2363922" y="3700790"/>
            <a:ext cx="531678" cy="261610"/>
          </a:xfrm>
          <a:prstGeom prst="rect">
            <a:avLst/>
          </a:prstGeom>
          <a:noFill/>
        </p:spPr>
        <p:txBody>
          <a:bodyPr wrap="none" rtlCol="0">
            <a:spAutoFit/>
          </a:bodyPr>
          <a:lstStyle/>
          <a:p>
            <a:r>
              <a:rPr lang="en-US" sz="1100" dirty="0"/>
              <a:t>START</a:t>
            </a:r>
          </a:p>
        </p:txBody>
      </p:sp>
      <p:sp>
        <p:nvSpPr>
          <p:cNvPr id="5" name="TextBox 4"/>
          <p:cNvSpPr txBox="1"/>
          <p:nvPr/>
        </p:nvSpPr>
        <p:spPr>
          <a:xfrm>
            <a:off x="6096000" y="3657600"/>
            <a:ext cx="571040" cy="276999"/>
          </a:xfrm>
          <a:prstGeom prst="rect">
            <a:avLst/>
          </a:prstGeom>
          <a:noFill/>
        </p:spPr>
        <p:txBody>
          <a:bodyPr wrap="none" rtlCol="0">
            <a:spAutoFit/>
          </a:bodyPr>
          <a:lstStyle/>
          <a:p>
            <a:r>
              <a:rPr lang="en-US" sz="1200" dirty="0"/>
              <a:t>GOAL</a:t>
            </a:r>
          </a:p>
        </p:txBody>
      </p:sp>
      <p:sp>
        <p:nvSpPr>
          <p:cNvPr id="6" name="Rectangle 5"/>
          <p:cNvSpPr/>
          <p:nvPr/>
        </p:nvSpPr>
        <p:spPr>
          <a:xfrm>
            <a:off x="1819305" y="3124200"/>
            <a:ext cx="4810095" cy="1447800"/>
          </a:xfrm>
          <a:prstGeom prst="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2362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2895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429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39624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44958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5029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562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6096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819305" y="35814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828800" y="40386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2363922" y="35814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2362200" y="40386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flipH="1" flipV="1">
            <a:off x="6094278" y="3581400"/>
            <a:ext cx="1722" cy="45720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sp>
        <p:nvSpPr>
          <p:cNvPr id="77" name="TextBox 76"/>
          <p:cNvSpPr txBox="1"/>
          <p:nvPr/>
        </p:nvSpPr>
        <p:spPr>
          <a:xfrm>
            <a:off x="2533552" y="5486400"/>
            <a:ext cx="3553677" cy="461665"/>
          </a:xfrm>
          <a:prstGeom prst="rect">
            <a:avLst/>
          </a:prstGeom>
          <a:noFill/>
        </p:spPr>
        <p:txBody>
          <a:bodyPr wrap="none" rtlCol="0">
            <a:spAutoFit/>
          </a:bodyPr>
          <a:lstStyle/>
          <a:p>
            <a:r>
              <a:rPr lang="en-US" sz="2400" dirty="0">
                <a:solidFill>
                  <a:srgbClr val="FF0000"/>
                </a:solidFill>
              </a:rPr>
              <a:t>What would the search do?</a:t>
            </a:r>
          </a:p>
        </p:txBody>
      </p:sp>
      <p:sp>
        <p:nvSpPr>
          <p:cNvPr id="22" name="TextBox 21">
            <a:extLst>
              <a:ext uri="{FF2B5EF4-FFF2-40B4-BE49-F238E27FC236}">
                <a16:creationId xmlns:a16="http://schemas.microsoft.com/office/drawing/2014/main" id="{ACC41E26-EBA6-F04F-A3A9-E720BAA98BC3}"/>
              </a:ext>
            </a:extLst>
          </p:cNvPr>
          <p:cNvSpPr txBox="1"/>
          <p:nvPr/>
        </p:nvSpPr>
        <p:spPr>
          <a:xfrm>
            <a:off x="1524000" y="4872335"/>
            <a:ext cx="5141729" cy="369332"/>
          </a:xfrm>
          <a:prstGeom prst="rect">
            <a:avLst/>
          </a:prstGeom>
          <a:noFill/>
        </p:spPr>
        <p:txBody>
          <a:bodyPr wrap="none" rtlCol="0">
            <a:spAutoFit/>
          </a:bodyPr>
          <a:lstStyle/>
          <a:p>
            <a:r>
              <a:rPr lang="en-US" dirty="0"/>
              <a:t>Best first search using straight line distance as heuristic</a:t>
            </a:r>
          </a:p>
        </p:txBody>
      </p:sp>
    </p:spTree>
    <p:extLst>
      <p:ext uri="{BB962C8B-B14F-4D97-AF65-F5344CB8AC3E}">
        <p14:creationId xmlns:p14="http://schemas.microsoft.com/office/powerpoint/2010/main" val="1438199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a:xfrm>
            <a:off x="612648" y="1600200"/>
            <a:ext cx="8153400" cy="1143000"/>
          </a:xfrm>
        </p:spPr>
        <p:txBody>
          <a:bodyPr/>
          <a:lstStyle/>
          <a:p>
            <a:pPr marL="0" indent="0">
              <a:buNone/>
            </a:pPr>
            <a:r>
              <a:rPr lang="en-US" dirty="0">
                <a:solidFill>
                  <a:srgbClr val="FF0000"/>
                </a:solidFill>
              </a:rPr>
              <a:t>Any other problems/concerns about best first search?</a:t>
            </a:r>
          </a:p>
          <a:p>
            <a:pPr lvl="1"/>
            <a:r>
              <a:rPr lang="en-US" dirty="0">
                <a:solidFill>
                  <a:srgbClr val="0000FF"/>
                </a:solidFill>
              </a:rPr>
              <a:t>Only as good as the heuristic function</a:t>
            </a:r>
          </a:p>
        </p:txBody>
      </p:sp>
      <p:sp>
        <p:nvSpPr>
          <p:cNvPr id="76" name="TextBox 75"/>
          <p:cNvSpPr txBox="1"/>
          <p:nvPr/>
        </p:nvSpPr>
        <p:spPr>
          <a:xfrm>
            <a:off x="1524000" y="4872335"/>
            <a:ext cx="5141729" cy="369332"/>
          </a:xfrm>
          <a:prstGeom prst="rect">
            <a:avLst/>
          </a:prstGeom>
          <a:noFill/>
        </p:spPr>
        <p:txBody>
          <a:bodyPr wrap="none" rtlCol="0">
            <a:spAutoFit/>
          </a:bodyPr>
          <a:lstStyle/>
          <a:p>
            <a:r>
              <a:rPr lang="en-US" dirty="0"/>
              <a:t>Best first search using straight line distance as heuristic</a:t>
            </a:r>
          </a:p>
        </p:txBody>
      </p:sp>
      <p:cxnSp>
        <p:nvCxnSpPr>
          <p:cNvPr id="17" name="Straight Connector 16"/>
          <p:cNvCxnSpPr>
            <a:cxnSpLocks/>
          </p:cNvCxnSpPr>
          <p:nvPr/>
        </p:nvCxnSpPr>
        <p:spPr>
          <a:xfrm flipV="1">
            <a:off x="3048000" y="3790500"/>
            <a:ext cx="2895600" cy="21595"/>
          </a:xfrm>
          <a:prstGeom prst="line">
            <a:avLst/>
          </a:prstGeom>
          <a:ln>
            <a:solidFill>
              <a:srgbClr val="0000FF"/>
            </a:solidFill>
            <a:tailEnd type="none"/>
          </a:ln>
          <a:effec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EF4AE421-9644-0D44-9DB0-FADE480472D1}"/>
              </a:ext>
            </a:extLst>
          </p:cNvPr>
          <p:cNvSpPr txBox="1"/>
          <p:nvPr/>
        </p:nvSpPr>
        <p:spPr>
          <a:xfrm>
            <a:off x="2363922" y="3700790"/>
            <a:ext cx="531678" cy="261610"/>
          </a:xfrm>
          <a:prstGeom prst="rect">
            <a:avLst/>
          </a:prstGeom>
          <a:noFill/>
        </p:spPr>
        <p:txBody>
          <a:bodyPr wrap="none" rtlCol="0">
            <a:spAutoFit/>
          </a:bodyPr>
          <a:lstStyle/>
          <a:p>
            <a:r>
              <a:rPr lang="en-US" sz="1100" dirty="0"/>
              <a:t>START</a:t>
            </a:r>
          </a:p>
        </p:txBody>
      </p:sp>
      <p:sp>
        <p:nvSpPr>
          <p:cNvPr id="24" name="TextBox 23">
            <a:extLst>
              <a:ext uri="{FF2B5EF4-FFF2-40B4-BE49-F238E27FC236}">
                <a16:creationId xmlns:a16="http://schemas.microsoft.com/office/drawing/2014/main" id="{F039E798-6BE9-4E4A-9C3B-0C3C11171721}"/>
              </a:ext>
            </a:extLst>
          </p:cNvPr>
          <p:cNvSpPr txBox="1"/>
          <p:nvPr/>
        </p:nvSpPr>
        <p:spPr>
          <a:xfrm>
            <a:off x="6096000" y="3657600"/>
            <a:ext cx="571040" cy="276999"/>
          </a:xfrm>
          <a:prstGeom prst="rect">
            <a:avLst/>
          </a:prstGeom>
          <a:noFill/>
        </p:spPr>
        <p:txBody>
          <a:bodyPr wrap="none" rtlCol="0">
            <a:spAutoFit/>
          </a:bodyPr>
          <a:lstStyle/>
          <a:p>
            <a:r>
              <a:rPr lang="en-US" sz="1200" dirty="0"/>
              <a:t>GOAL</a:t>
            </a:r>
          </a:p>
        </p:txBody>
      </p:sp>
      <p:sp>
        <p:nvSpPr>
          <p:cNvPr id="25" name="Rectangle 24">
            <a:extLst>
              <a:ext uri="{FF2B5EF4-FFF2-40B4-BE49-F238E27FC236}">
                <a16:creationId xmlns:a16="http://schemas.microsoft.com/office/drawing/2014/main" id="{5A6286AD-4FFA-8D40-9E8A-295E0941BDAE}"/>
              </a:ext>
            </a:extLst>
          </p:cNvPr>
          <p:cNvSpPr/>
          <p:nvPr/>
        </p:nvSpPr>
        <p:spPr>
          <a:xfrm>
            <a:off x="1819305" y="3124200"/>
            <a:ext cx="4810095" cy="1447800"/>
          </a:xfrm>
          <a:prstGeom prst="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E9EAEA91-AAF5-3444-9D06-39FF8393A7EC}"/>
              </a:ext>
            </a:extLst>
          </p:cNvPr>
          <p:cNvCxnSpPr/>
          <p:nvPr/>
        </p:nvCxnSpPr>
        <p:spPr>
          <a:xfrm>
            <a:off x="2362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4852AE1B-4EB3-9B41-B44E-26E6D44D9A4C}"/>
              </a:ext>
            </a:extLst>
          </p:cNvPr>
          <p:cNvCxnSpPr/>
          <p:nvPr/>
        </p:nvCxnSpPr>
        <p:spPr>
          <a:xfrm>
            <a:off x="2895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BF7316F8-5938-9845-9EFB-C0423C7518D4}"/>
              </a:ext>
            </a:extLst>
          </p:cNvPr>
          <p:cNvCxnSpPr/>
          <p:nvPr/>
        </p:nvCxnSpPr>
        <p:spPr>
          <a:xfrm>
            <a:off x="3429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7259F1E4-BDA3-6A46-A5A8-C730C9EF02F6}"/>
              </a:ext>
            </a:extLst>
          </p:cNvPr>
          <p:cNvCxnSpPr/>
          <p:nvPr/>
        </p:nvCxnSpPr>
        <p:spPr>
          <a:xfrm>
            <a:off x="39624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07312DF8-9A91-EC41-879D-9407025D8DC7}"/>
              </a:ext>
            </a:extLst>
          </p:cNvPr>
          <p:cNvCxnSpPr/>
          <p:nvPr/>
        </p:nvCxnSpPr>
        <p:spPr>
          <a:xfrm>
            <a:off x="44958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67FF404C-9B43-0149-BDF0-4982F3205B7E}"/>
              </a:ext>
            </a:extLst>
          </p:cNvPr>
          <p:cNvCxnSpPr/>
          <p:nvPr/>
        </p:nvCxnSpPr>
        <p:spPr>
          <a:xfrm>
            <a:off x="5029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57C453AF-4A9C-134D-A37E-9D0C2E07A98A}"/>
              </a:ext>
            </a:extLst>
          </p:cNvPr>
          <p:cNvCxnSpPr/>
          <p:nvPr/>
        </p:nvCxnSpPr>
        <p:spPr>
          <a:xfrm>
            <a:off x="5562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770D09D5-9899-6749-B91B-11B4F4450974}"/>
              </a:ext>
            </a:extLst>
          </p:cNvPr>
          <p:cNvCxnSpPr/>
          <p:nvPr/>
        </p:nvCxnSpPr>
        <p:spPr>
          <a:xfrm>
            <a:off x="6096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E79DD05A-EF3C-3643-A27D-055B70512E26}"/>
              </a:ext>
            </a:extLst>
          </p:cNvPr>
          <p:cNvCxnSpPr/>
          <p:nvPr/>
        </p:nvCxnSpPr>
        <p:spPr>
          <a:xfrm>
            <a:off x="1819305" y="35814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0DB15F28-346F-D64C-9CF6-D78488DF790A}"/>
              </a:ext>
            </a:extLst>
          </p:cNvPr>
          <p:cNvCxnSpPr/>
          <p:nvPr/>
        </p:nvCxnSpPr>
        <p:spPr>
          <a:xfrm>
            <a:off x="1828800" y="40386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C90BF8D8-B53D-DA4D-8291-48F6AAC4C2AA}"/>
              </a:ext>
            </a:extLst>
          </p:cNvPr>
          <p:cNvCxnSpPr/>
          <p:nvPr/>
        </p:nvCxnSpPr>
        <p:spPr>
          <a:xfrm>
            <a:off x="2363922" y="35814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2C6C2C12-49B5-484C-905E-904298BF9A47}"/>
              </a:ext>
            </a:extLst>
          </p:cNvPr>
          <p:cNvCxnSpPr/>
          <p:nvPr/>
        </p:nvCxnSpPr>
        <p:spPr>
          <a:xfrm>
            <a:off x="2362200" y="40386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D84B732F-695E-A544-8A07-F1BA14E7C98F}"/>
              </a:ext>
            </a:extLst>
          </p:cNvPr>
          <p:cNvCxnSpPr/>
          <p:nvPr/>
        </p:nvCxnSpPr>
        <p:spPr>
          <a:xfrm flipH="1" flipV="1">
            <a:off x="6094278" y="3581400"/>
            <a:ext cx="1722" cy="45720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sp>
        <p:nvSpPr>
          <p:cNvPr id="39" name="TextBox 38">
            <a:extLst>
              <a:ext uri="{FF2B5EF4-FFF2-40B4-BE49-F238E27FC236}">
                <a16:creationId xmlns:a16="http://schemas.microsoft.com/office/drawing/2014/main" id="{8B3A96C8-9B8F-9940-AF0B-22AFABD66A4D}"/>
              </a:ext>
            </a:extLst>
          </p:cNvPr>
          <p:cNvSpPr txBox="1"/>
          <p:nvPr/>
        </p:nvSpPr>
        <p:spPr>
          <a:xfrm>
            <a:off x="2533552" y="5486400"/>
            <a:ext cx="2812245" cy="461665"/>
          </a:xfrm>
          <a:prstGeom prst="rect">
            <a:avLst/>
          </a:prstGeom>
          <a:noFill/>
        </p:spPr>
        <p:txBody>
          <a:bodyPr wrap="none" rtlCol="0">
            <a:spAutoFit/>
          </a:bodyPr>
          <a:lstStyle/>
          <a:p>
            <a:r>
              <a:rPr lang="en-US" sz="2400" dirty="0">
                <a:solidFill>
                  <a:srgbClr val="FF0000"/>
                </a:solidFill>
              </a:rPr>
              <a:t>What is the problem?</a:t>
            </a:r>
          </a:p>
        </p:txBody>
      </p:sp>
    </p:spTree>
    <p:extLst>
      <p:ext uri="{BB962C8B-B14F-4D97-AF65-F5344CB8AC3E}">
        <p14:creationId xmlns:p14="http://schemas.microsoft.com/office/powerpoint/2010/main" val="248753629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a:xfrm>
            <a:off x="612648" y="1600200"/>
            <a:ext cx="8153400" cy="1143000"/>
          </a:xfrm>
        </p:spPr>
        <p:txBody>
          <a:bodyPr/>
          <a:lstStyle/>
          <a:p>
            <a:pPr marL="0" indent="0">
              <a:buNone/>
            </a:pPr>
            <a:r>
              <a:rPr lang="en-US" dirty="0">
                <a:solidFill>
                  <a:srgbClr val="FF0000"/>
                </a:solidFill>
              </a:rPr>
              <a:t>Any other problems/concerns about best first search?</a:t>
            </a:r>
          </a:p>
          <a:p>
            <a:pPr lvl="1"/>
            <a:r>
              <a:rPr lang="en-US" dirty="0">
                <a:solidFill>
                  <a:srgbClr val="0000FF"/>
                </a:solidFill>
              </a:rPr>
              <a:t>Only as good as the heuristic function</a:t>
            </a:r>
          </a:p>
        </p:txBody>
      </p:sp>
      <p:sp>
        <p:nvSpPr>
          <p:cNvPr id="76" name="TextBox 75"/>
          <p:cNvSpPr txBox="1"/>
          <p:nvPr/>
        </p:nvSpPr>
        <p:spPr>
          <a:xfrm>
            <a:off x="1524000" y="4874568"/>
            <a:ext cx="5141729" cy="369332"/>
          </a:xfrm>
          <a:prstGeom prst="rect">
            <a:avLst/>
          </a:prstGeom>
          <a:noFill/>
        </p:spPr>
        <p:txBody>
          <a:bodyPr wrap="none" rtlCol="0">
            <a:spAutoFit/>
          </a:bodyPr>
          <a:lstStyle/>
          <a:p>
            <a:r>
              <a:rPr lang="en-US" dirty="0"/>
              <a:t>Best first search using straight line distance as heuristic</a:t>
            </a:r>
          </a:p>
        </p:txBody>
      </p:sp>
      <p:sp>
        <p:nvSpPr>
          <p:cNvPr id="77" name="TextBox 76"/>
          <p:cNvSpPr txBox="1"/>
          <p:nvPr/>
        </p:nvSpPr>
        <p:spPr>
          <a:xfrm>
            <a:off x="1714996" y="5481935"/>
            <a:ext cx="5844420" cy="830997"/>
          </a:xfrm>
          <a:prstGeom prst="rect">
            <a:avLst/>
          </a:prstGeom>
          <a:noFill/>
        </p:spPr>
        <p:txBody>
          <a:bodyPr wrap="none" rtlCol="0">
            <a:spAutoFit/>
          </a:bodyPr>
          <a:lstStyle/>
          <a:p>
            <a:r>
              <a:rPr lang="en-US" sz="2400" dirty="0">
                <a:solidFill>
                  <a:srgbClr val="0000FF"/>
                </a:solidFill>
              </a:rPr>
              <a:t>Doesn’t take into account how far it has come.</a:t>
            </a:r>
          </a:p>
          <a:p>
            <a:r>
              <a:rPr lang="en-US" sz="2400" dirty="0">
                <a:solidFill>
                  <a:srgbClr val="0000FF"/>
                </a:solidFill>
              </a:rPr>
              <a:t>Best first search is a “greedy” algorithm</a:t>
            </a:r>
          </a:p>
        </p:txBody>
      </p:sp>
      <p:cxnSp>
        <p:nvCxnSpPr>
          <p:cNvPr id="23" name="Straight Connector 22">
            <a:extLst>
              <a:ext uri="{FF2B5EF4-FFF2-40B4-BE49-F238E27FC236}">
                <a16:creationId xmlns:a16="http://schemas.microsoft.com/office/drawing/2014/main" id="{6D866DC5-4DF5-4648-86EA-3D41578FF598}"/>
              </a:ext>
            </a:extLst>
          </p:cNvPr>
          <p:cNvCxnSpPr>
            <a:cxnSpLocks/>
          </p:cNvCxnSpPr>
          <p:nvPr/>
        </p:nvCxnSpPr>
        <p:spPr>
          <a:xfrm flipV="1">
            <a:off x="3048000" y="3790500"/>
            <a:ext cx="2895600" cy="21595"/>
          </a:xfrm>
          <a:prstGeom prst="line">
            <a:avLst/>
          </a:prstGeom>
          <a:ln>
            <a:solidFill>
              <a:srgbClr val="0000FF"/>
            </a:solidFill>
            <a:tailEnd type="none"/>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F7B3D4EC-AB05-3F47-9742-448156F5BB3D}"/>
              </a:ext>
            </a:extLst>
          </p:cNvPr>
          <p:cNvSpPr txBox="1"/>
          <p:nvPr/>
        </p:nvSpPr>
        <p:spPr>
          <a:xfrm>
            <a:off x="2363922" y="3700790"/>
            <a:ext cx="531678" cy="261610"/>
          </a:xfrm>
          <a:prstGeom prst="rect">
            <a:avLst/>
          </a:prstGeom>
          <a:noFill/>
        </p:spPr>
        <p:txBody>
          <a:bodyPr wrap="none" rtlCol="0">
            <a:spAutoFit/>
          </a:bodyPr>
          <a:lstStyle/>
          <a:p>
            <a:r>
              <a:rPr lang="en-US" sz="1100" dirty="0"/>
              <a:t>START</a:t>
            </a:r>
          </a:p>
        </p:txBody>
      </p:sp>
      <p:sp>
        <p:nvSpPr>
          <p:cNvPr id="25" name="TextBox 24">
            <a:extLst>
              <a:ext uri="{FF2B5EF4-FFF2-40B4-BE49-F238E27FC236}">
                <a16:creationId xmlns:a16="http://schemas.microsoft.com/office/drawing/2014/main" id="{EC6E6155-283F-CC42-951B-3E6D977883EE}"/>
              </a:ext>
            </a:extLst>
          </p:cNvPr>
          <p:cNvSpPr txBox="1"/>
          <p:nvPr/>
        </p:nvSpPr>
        <p:spPr>
          <a:xfrm>
            <a:off x="6096000" y="3657600"/>
            <a:ext cx="571040" cy="276999"/>
          </a:xfrm>
          <a:prstGeom prst="rect">
            <a:avLst/>
          </a:prstGeom>
          <a:noFill/>
        </p:spPr>
        <p:txBody>
          <a:bodyPr wrap="none" rtlCol="0">
            <a:spAutoFit/>
          </a:bodyPr>
          <a:lstStyle/>
          <a:p>
            <a:r>
              <a:rPr lang="en-US" sz="1200" dirty="0"/>
              <a:t>GOAL</a:t>
            </a:r>
          </a:p>
        </p:txBody>
      </p:sp>
      <p:sp>
        <p:nvSpPr>
          <p:cNvPr id="26" name="Rectangle 25">
            <a:extLst>
              <a:ext uri="{FF2B5EF4-FFF2-40B4-BE49-F238E27FC236}">
                <a16:creationId xmlns:a16="http://schemas.microsoft.com/office/drawing/2014/main" id="{F223E538-1530-C044-9F97-FE721DE71D89}"/>
              </a:ext>
            </a:extLst>
          </p:cNvPr>
          <p:cNvSpPr/>
          <p:nvPr/>
        </p:nvSpPr>
        <p:spPr>
          <a:xfrm>
            <a:off x="1819305" y="3124200"/>
            <a:ext cx="4810095" cy="1447800"/>
          </a:xfrm>
          <a:prstGeom prst="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FDC67072-3CC0-A64B-BA29-FC6C102C6EA7}"/>
              </a:ext>
            </a:extLst>
          </p:cNvPr>
          <p:cNvCxnSpPr/>
          <p:nvPr/>
        </p:nvCxnSpPr>
        <p:spPr>
          <a:xfrm>
            <a:off x="2362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160F319B-AF1B-6141-924E-E87B7EC11580}"/>
              </a:ext>
            </a:extLst>
          </p:cNvPr>
          <p:cNvCxnSpPr/>
          <p:nvPr/>
        </p:nvCxnSpPr>
        <p:spPr>
          <a:xfrm>
            <a:off x="2895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3A61C480-CFD9-D24C-A74A-0AFB27768E06}"/>
              </a:ext>
            </a:extLst>
          </p:cNvPr>
          <p:cNvCxnSpPr/>
          <p:nvPr/>
        </p:nvCxnSpPr>
        <p:spPr>
          <a:xfrm>
            <a:off x="3429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5C2958D5-BA6E-4C42-8D36-56E2C9C39A04}"/>
              </a:ext>
            </a:extLst>
          </p:cNvPr>
          <p:cNvCxnSpPr/>
          <p:nvPr/>
        </p:nvCxnSpPr>
        <p:spPr>
          <a:xfrm>
            <a:off x="39624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D4F69F65-AA15-4C4F-8FF6-CC069CB1699C}"/>
              </a:ext>
            </a:extLst>
          </p:cNvPr>
          <p:cNvCxnSpPr/>
          <p:nvPr/>
        </p:nvCxnSpPr>
        <p:spPr>
          <a:xfrm>
            <a:off x="44958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02955989-99F1-9741-87C7-02F493F31EFF}"/>
              </a:ext>
            </a:extLst>
          </p:cNvPr>
          <p:cNvCxnSpPr/>
          <p:nvPr/>
        </p:nvCxnSpPr>
        <p:spPr>
          <a:xfrm>
            <a:off x="50292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9150FA87-E66C-2344-87EC-D264DCF7BD4D}"/>
              </a:ext>
            </a:extLst>
          </p:cNvPr>
          <p:cNvCxnSpPr/>
          <p:nvPr/>
        </p:nvCxnSpPr>
        <p:spPr>
          <a:xfrm>
            <a:off x="55626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B5C7C29D-FA58-8F4B-A63D-1902C5AC3B68}"/>
              </a:ext>
            </a:extLst>
          </p:cNvPr>
          <p:cNvCxnSpPr/>
          <p:nvPr/>
        </p:nvCxnSpPr>
        <p:spPr>
          <a:xfrm>
            <a:off x="6096000" y="3124200"/>
            <a:ext cx="0" cy="144780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BB1507E5-29E9-0E40-B305-D9789EE21B5F}"/>
              </a:ext>
            </a:extLst>
          </p:cNvPr>
          <p:cNvCxnSpPr/>
          <p:nvPr/>
        </p:nvCxnSpPr>
        <p:spPr>
          <a:xfrm>
            <a:off x="1819305" y="35814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32BF2DB-A312-D241-B750-67F38290BCC2}"/>
              </a:ext>
            </a:extLst>
          </p:cNvPr>
          <p:cNvCxnSpPr/>
          <p:nvPr/>
        </p:nvCxnSpPr>
        <p:spPr>
          <a:xfrm>
            <a:off x="1828800" y="4038600"/>
            <a:ext cx="4810095" cy="0"/>
          </a:xfrm>
          <a:prstGeom prst="line">
            <a:avLst/>
          </a:prstGeom>
          <a:ln w="12700" cmpd="sng">
            <a:tailEnd type="none"/>
          </a:ln>
          <a:effectLst/>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3B495D10-9C77-DB4B-AF0E-616BD0D4D8BD}"/>
              </a:ext>
            </a:extLst>
          </p:cNvPr>
          <p:cNvCxnSpPr/>
          <p:nvPr/>
        </p:nvCxnSpPr>
        <p:spPr>
          <a:xfrm>
            <a:off x="2363922" y="35814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91EEFE96-0583-A04F-A3BA-8337068FE42E}"/>
              </a:ext>
            </a:extLst>
          </p:cNvPr>
          <p:cNvCxnSpPr/>
          <p:nvPr/>
        </p:nvCxnSpPr>
        <p:spPr>
          <a:xfrm>
            <a:off x="2362200" y="4038600"/>
            <a:ext cx="3732078" cy="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3F2620D7-7CC0-3248-940B-B337CEA4C697}"/>
              </a:ext>
            </a:extLst>
          </p:cNvPr>
          <p:cNvCxnSpPr/>
          <p:nvPr/>
        </p:nvCxnSpPr>
        <p:spPr>
          <a:xfrm flipH="1" flipV="1">
            <a:off x="6094278" y="3581400"/>
            <a:ext cx="1722" cy="457200"/>
          </a:xfrm>
          <a:prstGeom prst="line">
            <a:avLst/>
          </a:prstGeom>
          <a:ln w="28575">
            <a:solidFill>
              <a:schemeClr val="tx1"/>
            </a:solidFill>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074656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Informed search algorithms</a:t>
            </a:r>
          </a:p>
        </p:txBody>
      </p:sp>
      <p:sp>
        <p:nvSpPr>
          <p:cNvPr id="3" name="Content Placeholder 2"/>
          <p:cNvSpPr>
            <a:spLocks noGrp="1"/>
          </p:cNvSpPr>
          <p:nvPr>
            <p:ph sz="quarter" idx="1"/>
          </p:nvPr>
        </p:nvSpPr>
        <p:spPr/>
        <p:txBody>
          <a:bodyPr>
            <a:normAutofit/>
          </a:bodyPr>
          <a:lstStyle/>
          <a:p>
            <a:pPr marL="0" indent="0">
              <a:buNone/>
            </a:pPr>
            <a:r>
              <a:rPr lang="en-US" dirty="0"/>
              <a:t>Best first search is called an “informed” search algorithm</a:t>
            </a:r>
          </a:p>
          <a:p>
            <a:pPr marL="0" indent="0">
              <a:buNone/>
            </a:pPr>
            <a:endParaRPr lang="en-US" dirty="0"/>
          </a:p>
          <a:p>
            <a:pPr marL="0" indent="0">
              <a:buNone/>
            </a:pPr>
            <a:r>
              <a:rPr lang="en-US" dirty="0"/>
              <a:t>There are many other informed search algorithms:</a:t>
            </a:r>
          </a:p>
          <a:p>
            <a:pPr lvl="1"/>
            <a:r>
              <a:rPr lang="en-US" dirty="0"/>
              <a:t>A* search (and variants)</a:t>
            </a:r>
          </a:p>
          <a:p>
            <a:pPr lvl="1"/>
            <a:r>
              <a:rPr lang="en-US" dirty="0"/>
              <a:t>Theta*</a:t>
            </a:r>
          </a:p>
          <a:p>
            <a:pPr lvl="1"/>
            <a:r>
              <a:rPr lang="en-US" dirty="0"/>
              <a:t>Beam search</a:t>
            </a:r>
          </a:p>
          <a:p>
            <a:pPr lvl="1"/>
            <a:endParaRPr lang="en-US" dirty="0">
              <a:solidFill>
                <a:srgbClr val="0000FF"/>
              </a:solidFill>
            </a:endParaRPr>
          </a:p>
          <a:p>
            <a:pPr marL="0" indent="0">
              <a:buNone/>
            </a:pPr>
            <a:endParaRPr lang="en-US" dirty="0">
              <a:solidFill>
                <a:srgbClr val="FF0000"/>
              </a:solidFill>
            </a:endParaRPr>
          </a:p>
        </p:txBody>
      </p:sp>
    </p:spTree>
    <p:extLst>
      <p:ext uri="{BB962C8B-B14F-4D97-AF65-F5344CB8AC3E}">
        <p14:creationId xmlns:p14="http://schemas.microsoft.com/office/powerpoint/2010/main" val="15582556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2590800"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Tree>
    <p:extLst>
      <p:ext uri="{BB962C8B-B14F-4D97-AF65-F5344CB8AC3E}">
        <p14:creationId xmlns:p14="http://schemas.microsoft.com/office/powerpoint/2010/main" val="10366632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2590800"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9</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3</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4</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dirty="0"/>
                        <a:t>9</a:t>
                      </a:r>
                    </a:p>
                  </a:txBody>
                  <a:tcPr>
                    <a:lnL w="12700" cap="flat" cmpd="sng" algn="ctr">
                      <a:solidFill>
                        <a:scrgbClr r="0" g="0" b="0"/>
                      </a:solidFill>
                      <a:prstDash val="solid"/>
                      <a:round/>
                      <a:headEnd type="none" w="med" len="med"/>
                      <a:tailEnd type="none" w="med" len="med"/>
                    </a:lnL>
                  </a:tcPr>
                </a:tc>
                <a:tc>
                  <a:txBody>
                    <a:bodyPr/>
                    <a:lstStyle/>
                    <a:p>
                      <a:pPr algn="ctr"/>
                      <a:r>
                        <a:rPr lang="en-US" sz="1600" dirty="0">
                          <a:solidFill>
                            <a:srgbClr val="FF0000"/>
                          </a:solidFill>
                        </a:rPr>
                        <a:t>4</a:t>
                      </a:r>
                    </a:p>
                  </a:txBody>
                  <a:tcPr/>
                </a:tc>
                <a:tc>
                  <a:txBody>
                    <a:bodyPr/>
                    <a:lstStyle/>
                    <a:p>
                      <a:pPr algn="ctr"/>
                      <a:r>
                        <a:rPr lang="en-US" sz="1600" dirty="0">
                          <a:solidFill>
                            <a:srgbClr val="FF0000"/>
                          </a:solidFill>
                        </a:rPr>
                        <a:t>3</a:t>
                      </a:r>
                    </a:p>
                  </a:txBody>
                  <a:tcPr>
                    <a:lnR w="12700" cap="flat" cmpd="sng" algn="ctr">
                      <a:solidFill>
                        <a:scrgbClr r="0" g="0" b="0"/>
                      </a:solidFill>
                      <a:prstDash val="solid"/>
                      <a:round/>
                      <a:headEnd type="none" w="med" len="med"/>
                      <a:tailEnd type="none" w="med" len="med"/>
                    </a:lnR>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5</a:t>
                      </a:r>
                    </a:p>
                  </a:txBody>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tcPr>
                </a:tc>
                <a:tc>
                  <a:txBody>
                    <a:bodyPr/>
                    <a:lstStyle/>
                    <a:p>
                      <a:pPr algn="ctr"/>
                      <a:r>
                        <a:rPr lang="en-US" sz="1600" dirty="0">
                          <a:solidFill>
                            <a:srgbClr val="FF0000"/>
                          </a:solidFill>
                        </a:rPr>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solidFill>
                            <a:srgbClr val="FF0000"/>
                          </a:solidFill>
                        </a:rPr>
                        <a:t>7</a:t>
                      </a:r>
                    </a:p>
                  </a:txBody>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solidFill>
                            <a:srgbClr val="FF0000"/>
                          </a:solidFill>
                        </a:rPr>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9</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solidFill>
                            <a:srgbClr val="FF0000"/>
                          </a:solidFill>
                        </a:rPr>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3</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4</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0000"/>
                          </a:solidFill>
                        </a:rPr>
                        <a:t>6</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9</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0000"/>
                          </a:solidFill>
                        </a:rPr>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solidFill>
                            <a:srgbClr val="FF0000"/>
                          </a:solidFill>
                        </a:rPr>
                        <a:t>2</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1</a:t>
                      </a:r>
                    </a:p>
                  </a:txBody>
                  <a:tcPr/>
                </a:tc>
                <a:tc>
                  <a:txBody>
                    <a:bodyPr/>
                    <a:lstStyle/>
                    <a:p>
                      <a:pPr algn="ctr"/>
                      <a:r>
                        <a:rPr lang="en-US" sz="1600" dirty="0"/>
                        <a:t>7</a:t>
                      </a:r>
                    </a:p>
                  </a:txBody>
                  <a:tcPr>
                    <a:lnR w="12700" cap="flat" cmpd="sng" algn="ctr">
                      <a:solidFill>
                        <a:scrgbClr r="0" g="0" b="0"/>
                      </a:solidFill>
                      <a:prstDash val="solid"/>
                      <a:round/>
                      <a:headEnd type="none" w="med" len="med"/>
                      <a:tailEnd type="none" w="med" len="med"/>
                    </a:lnR>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9</a:t>
                      </a:r>
                    </a:p>
                  </a:txBody>
                  <a:tcPr>
                    <a:lnR w="12700" cap="flat" cmpd="sng" algn="ctr">
                      <a:solidFill>
                        <a:scrgbClr r="0" g="0" b="0"/>
                      </a:solidFill>
                      <a:prstDash val="solid"/>
                      <a:round/>
                      <a:headEnd type="none" w="med" len="med"/>
                      <a:tailEnd type="none" w="med" len="med"/>
                    </a:lnR>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6</a:t>
                      </a:r>
                    </a:p>
                  </a:txBody>
                  <a:tcPr/>
                </a:tc>
                <a:tc>
                  <a:txBody>
                    <a:bodyPr/>
                    <a:lstStyle/>
                    <a:p>
                      <a:pPr algn="ctr"/>
                      <a:r>
                        <a:rPr lang="en-US" sz="1600" dirty="0">
                          <a:solidFill>
                            <a:srgbClr val="FF0000"/>
                          </a:solidFill>
                        </a:rPr>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r>
                        <a:rPr lang="en-US" sz="1600" dirty="0"/>
                        <a:t>6</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5</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9</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4</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r>
                        <a:rPr lang="en-US" sz="1600" dirty="0"/>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8</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0000"/>
                          </a:solidFill>
                        </a:rPr>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3</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4</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0000"/>
                          </a:solidFill>
                        </a:rPr>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5</a:t>
                      </a:r>
                    </a:p>
                  </a:txBody>
                  <a:tcPr>
                    <a:lnT w="12700" cap="flat" cmpd="sng" algn="ctr">
                      <a:solidFill>
                        <a:scrgbClr r="0" g="0" b="0"/>
                      </a:solidFill>
                      <a:prstDash val="solid"/>
                      <a:round/>
                      <a:headEnd type="none" w="med" len="med"/>
                      <a:tailEnd type="none" w="med" len="med"/>
                    </a:lnT>
                  </a:tcPr>
                </a:tc>
                <a:tc>
                  <a:txBody>
                    <a:bodyPr/>
                    <a:lstStyle/>
                    <a:p>
                      <a:pPr algn="ctr"/>
                      <a:r>
                        <a:rPr lang="en-US" sz="1600" dirty="0"/>
                        <a:t>9</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r>
                        <a:rPr lang="en-US" sz="1600" dirty="0"/>
                        <a:t>3</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tcPr>
                </a:tc>
                <a:tc>
                  <a:txBody>
                    <a:bodyPr/>
                    <a:lstStyle/>
                    <a:p>
                      <a:pPr algn="ctr"/>
                      <a:r>
                        <a:rPr lang="en-US" sz="1600" dirty="0">
                          <a:solidFill>
                            <a:srgbClr val="FF0000"/>
                          </a:solidFill>
                        </a:rPr>
                        <a:t>5</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9</a:t>
                      </a:r>
                    </a:p>
                  </a:txBody>
                  <a:tcPr/>
                </a:tc>
                <a:tc>
                  <a:txBody>
                    <a:bodyPr/>
                    <a:lstStyle/>
                    <a:p>
                      <a:pPr algn="ctr"/>
                      <a:r>
                        <a:rPr lang="en-US" sz="1600" dirty="0">
                          <a:solidFill>
                            <a:srgbClr val="FF0000"/>
                          </a:solidFill>
                        </a:rPr>
                        <a:t>1</a:t>
                      </a:r>
                    </a:p>
                  </a:txBody>
                  <a:tcPr>
                    <a:lnR w="12700" cap="flat" cmpd="sng" algn="ctr">
                      <a:solidFill>
                        <a:scrgbClr r="0" g="0" b="0"/>
                      </a:solidFill>
                      <a:prstDash val="solid"/>
                      <a:round/>
                      <a:headEnd type="none" w="med" len="med"/>
                      <a:tailEnd type="none" w="med" len="med"/>
                    </a:lnR>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8</a:t>
                      </a:r>
                    </a:p>
                  </a:txBody>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9</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0000"/>
                          </a:solidFill>
                        </a:rPr>
                        <a:t>8</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7</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1</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B w="12700" cap="flat" cmpd="sng" algn="ctr">
                      <a:solidFill>
                        <a:scrgbClr r="0" g="0" b="0"/>
                      </a:solidFill>
                      <a:prstDash val="solid"/>
                      <a:round/>
                      <a:headEnd type="none" w="med" len="med"/>
                      <a:tailEnd type="none" w="med" len="med"/>
                    </a:lnB>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Tree>
    <p:extLst>
      <p:ext uri="{BB962C8B-B14F-4D97-AF65-F5344CB8AC3E}">
        <p14:creationId xmlns:p14="http://schemas.microsoft.com/office/powerpoint/2010/main" val="530225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Searching for a solution</a:t>
            </a:r>
          </a:p>
        </p:txBody>
      </p:sp>
      <p:sp>
        <p:nvSpPr>
          <p:cNvPr id="4" name="TextBox 3"/>
          <p:cNvSpPr txBox="1"/>
          <p:nvPr/>
        </p:nvSpPr>
        <p:spPr>
          <a:xfrm>
            <a:off x="3124200" y="1798528"/>
            <a:ext cx="1874231" cy="461665"/>
          </a:xfrm>
          <a:prstGeom prst="rect">
            <a:avLst/>
          </a:prstGeom>
          <a:noFill/>
        </p:spPr>
        <p:txBody>
          <a:bodyPr wrap="none" rtlCol="0">
            <a:spAutoFit/>
          </a:bodyPr>
          <a:lstStyle/>
          <a:p>
            <a:r>
              <a:rPr lang="en-US" sz="2400" dirty="0">
                <a:solidFill>
                  <a:srgbClr val="0000FF"/>
                </a:solidFill>
              </a:rPr>
              <a:t>FFFCCC B ~~</a:t>
            </a:r>
          </a:p>
        </p:txBody>
      </p:sp>
      <p:sp>
        <p:nvSpPr>
          <p:cNvPr id="7" name="TextBox 6"/>
          <p:cNvSpPr txBox="1"/>
          <p:nvPr/>
        </p:nvSpPr>
        <p:spPr>
          <a:xfrm>
            <a:off x="3448484" y="3595834"/>
            <a:ext cx="1959191" cy="461665"/>
          </a:xfrm>
          <a:prstGeom prst="rect">
            <a:avLst/>
          </a:prstGeom>
          <a:noFill/>
        </p:spPr>
        <p:txBody>
          <a:bodyPr wrap="none" rtlCol="0">
            <a:spAutoFit/>
          </a:bodyPr>
          <a:lstStyle/>
          <a:p>
            <a:r>
              <a:rPr lang="en-US" sz="2400" dirty="0">
                <a:solidFill>
                  <a:srgbClr val="0000FF"/>
                </a:solidFill>
              </a:rPr>
              <a:t>FFCC ~~ B FC</a:t>
            </a:r>
          </a:p>
        </p:txBody>
      </p:sp>
      <p:sp>
        <p:nvSpPr>
          <p:cNvPr id="8" name="TextBox 7"/>
          <p:cNvSpPr txBox="1"/>
          <p:nvPr/>
        </p:nvSpPr>
        <p:spPr>
          <a:xfrm>
            <a:off x="5791200" y="3429000"/>
            <a:ext cx="1959191" cy="461665"/>
          </a:xfrm>
          <a:prstGeom prst="rect">
            <a:avLst/>
          </a:prstGeom>
          <a:noFill/>
        </p:spPr>
        <p:txBody>
          <a:bodyPr wrap="none" rtlCol="0">
            <a:spAutoFit/>
          </a:bodyPr>
          <a:lstStyle/>
          <a:p>
            <a:r>
              <a:rPr lang="en-US" sz="2400" dirty="0">
                <a:solidFill>
                  <a:srgbClr val="0000FF"/>
                </a:solidFill>
              </a:rPr>
              <a:t>FCCC ~~ B FF</a:t>
            </a:r>
          </a:p>
        </p:txBody>
      </p:sp>
      <p:cxnSp>
        <p:nvCxnSpPr>
          <p:cNvPr id="10" name="Straight Arrow Connector 9"/>
          <p:cNvCxnSpPr>
            <a:stCxn id="4" idx="2"/>
            <a:endCxn id="7" idx="0"/>
          </p:cNvCxnSpPr>
          <p:nvPr/>
        </p:nvCxnSpPr>
        <p:spPr>
          <a:xfrm>
            <a:off x="4061316" y="2260193"/>
            <a:ext cx="366764" cy="1335641"/>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4" idx="2"/>
            <a:endCxn id="8" idx="0"/>
          </p:cNvCxnSpPr>
          <p:nvPr/>
        </p:nvCxnSpPr>
        <p:spPr>
          <a:xfrm>
            <a:off x="4061316" y="2260193"/>
            <a:ext cx="2709480" cy="11688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225122" y="5079521"/>
            <a:ext cx="1918489" cy="523220"/>
          </a:xfrm>
          <a:prstGeom prst="rect">
            <a:avLst/>
          </a:prstGeom>
          <a:noFill/>
        </p:spPr>
        <p:txBody>
          <a:bodyPr wrap="none" rtlCol="0">
            <a:spAutoFit/>
          </a:bodyPr>
          <a:lstStyle/>
          <a:p>
            <a:r>
              <a:rPr lang="en-US" sz="2800" dirty="0">
                <a:solidFill>
                  <a:srgbClr val="FF0000"/>
                </a:solidFill>
              </a:rPr>
              <a:t>Next states?</a:t>
            </a:r>
          </a:p>
        </p:txBody>
      </p:sp>
      <p:sp>
        <p:nvSpPr>
          <p:cNvPr id="11" name="TextBox 10"/>
          <p:cNvSpPr txBox="1"/>
          <p:nvPr/>
        </p:nvSpPr>
        <p:spPr>
          <a:xfrm>
            <a:off x="888063" y="3581400"/>
            <a:ext cx="1959191" cy="461665"/>
          </a:xfrm>
          <a:prstGeom prst="rect">
            <a:avLst/>
          </a:prstGeom>
          <a:noFill/>
        </p:spPr>
        <p:txBody>
          <a:bodyPr wrap="none" rtlCol="0">
            <a:spAutoFit/>
          </a:bodyPr>
          <a:lstStyle/>
          <a:p>
            <a:r>
              <a:rPr lang="en-US" sz="2400" dirty="0">
                <a:solidFill>
                  <a:srgbClr val="0000FF"/>
                </a:solidFill>
              </a:rPr>
              <a:t>FFCCC ~~ B F</a:t>
            </a:r>
          </a:p>
        </p:txBody>
      </p:sp>
      <p:cxnSp>
        <p:nvCxnSpPr>
          <p:cNvPr id="12" name="Straight Arrow Connector 11"/>
          <p:cNvCxnSpPr>
            <a:stCxn id="4" idx="2"/>
            <a:endCxn id="11" idx="0"/>
          </p:cNvCxnSpPr>
          <p:nvPr/>
        </p:nvCxnSpPr>
        <p:spPr>
          <a:xfrm flipH="1">
            <a:off x="1867659" y="2260193"/>
            <a:ext cx="2193657" cy="1321207"/>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032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
        <p:nvSpPr>
          <p:cNvPr id="3" name="TextBox 2"/>
          <p:cNvSpPr txBox="1"/>
          <p:nvPr/>
        </p:nvSpPr>
        <p:spPr>
          <a:xfrm>
            <a:off x="4550770" y="1676400"/>
            <a:ext cx="4182756" cy="3139321"/>
          </a:xfrm>
          <a:prstGeom prst="rect">
            <a:avLst/>
          </a:prstGeom>
          <a:noFill/>
        </p:spPr>
        <p:txBody>
          <a:bodyPr wrap="none" rtlCol="0">
            <a:spAutoFit/>
          </a:bodyPr>
          <a:lstStyle/>
          <a:p>
            <a:r>
              <a:rPr lang="en-US" dirty="0">
                <a:solidFill>
                  <a:srgbClr val="FF0000"/>
                </a:solidFill>
              </a:rPr>
              <a:t>How can we pose this as a search problem?</a:t>
            </a:r>
          </a:p>
          <a:p>
            <a:endParaRPr lang="en-US" dirty="0">
              <a:solidFill>
                <a:srgbClr val="FF0000"/>
              </a:solidFill>
            </a:endParaRPr>
          </a:p>
          <a:p>
            <a:r>
              <a:rPr lang="en-US" dirty="0">
                <a:solidFill>
                  <a:srgbClr val="FF0000"/>
                </a:solidFill>
              </a:rPr>
              <a:t>State</a:t>
            </a:r>
          </a:p>
          <a:p>
            <a:endParaRPr lang="en-US" dirty="0">
              <a:solidFill>
                <a:srgbClr val="FF0000"/>
              </a:solidFill>
            </a:endParaRPr>
          </a:p>
          <a:p>
            <a:r>
              <a:rPr lang="en-US" dirty="0">
                <a:solidFill>
                  <a:srgbClr val="FF0000"/>
                </a:solidFill>
              </a:rPr>
              <a:t>Start state</a:t>
            </a:r>
          </a:p>
          <a:p>
            <a:endParaRPr lang="en-US" dirty="0">
              <a:solidFill>
                <a:srgbClr val="FF0000"/>
              </a:solidFill>
            </a:endParaRPr>
          </a:p>
          <a:p>
            <a:r>
              <a:rPr lang="en-US" dirty="0">
                <a:solidFill>
                  <a:srgbClr val="FF0000"/>
                </a:solidFill>
              </a:rPr>
              <a:t>Goal state</a:t>
            </a:r>
          </a:p>
          <a:p>
            <a:endParaRPr lang="en-US" dirty="0">
              <a:solidFill>
                <a:srgbClr val="FF0000"/>
              </a:solidFill>
            </a:endParaRPr>
          </a:p>
          <a:p>
            <a:r>
              <a:rPr lang="en-US" dirty="0">
                <a:solidFill>
                  <a:srgbClr val="FF0000"/>
                </a:solidFill>
              </a:rPr>
              <a:t>State space/transitions</a:t>
            </a:r>
          </a:p>
          <a:p>
            <a:endParaRPr lang="en-US" dirty="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20017271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
        <p:nvSpPr>
          <p:cNvPr id="3" name="TextBox 2"/>
          <p:cNvSpPr txBox="1"/>
          <p:nvPr/>
        </p:nvSpPr>
        <p:spPr>
          <a:xfrm>
            <a:off x="4550770" y="1676400"/>
            <a:ext cx="4182756" cy="3139321"/>
          </a:xfrm>
          <a:prstGeom prst="rect">
            <a:avLst/>
          </a:prstGeom>
          <a:noFill/>
        </p:spPr>
        <p:txBody>
          <a:bodyPr wrap="none" rtlCol="0">
            <a:spAutoFit/>
          </a:bodyPr>
          <a:lstStyle/>
          <a:p>
            <a:r>
              <a:rPr lang="en-US" dirty="0">
                <a:solidFill>
                  <a:srgbClr val="FF0000"/>
                </a:solidFill>
              </a:rPr>
              <a:t>How can we pose this as a search problem?</a:t>
            </a:r>
          </a:p>
          <a:p>
            <a:endParaRPr lang="en-US" dirty="0">
              <a:solidFill>
                <a:srgbClr val="FF0000"/>
              </a:solidFill>
            </a:endParaRPr>
          </a:p>
          <a:p>
            <a:r>
              <a:rPr lang="en-US" dirty="0">
                <a:solidFill>
                  <a:srgbClr val="0000FF"/>
                </a:solidFill>
              </a:rPr>
              <a:t>State: 9 x 9 grid with 1-9 or empty</a:t>
            </a:r>
          </a:p>
          <a:p>
            <a:endParaRPr lang="en-US" dirty="0">
              <a:solidFill>
                <a:srgbClr val="0000FF"/>
              </a:solidFill>
            </a:endParaRPr>
          </a:p>
          <a:p>
            <a:r>
              <a:rPr lang="en-US" dirty="0">
                <a:solidFill>
                  <a:srgbClr val="0000FF"/>
                </a:solidFill>
              </a:rPr>
              <a:t>Start state: </a:t>
            </a:r>
          </a:p>
          <a:p>
            <a:endParaRPr lang="en-US" dirty="0">
              <a:solidFill>
                <a:srgbClr val="0000FF"/>
              </a:solidFill>
            </a:endParaRPr>
          </a:p>
          <a:p>
            <a:r>
              <a:rPr lang="en-US" dirty="0">
                <a:solidFill>
                  <a:srgbClr val="0000FF"/>
                </a:solidFill>
              </a:rPr>
              <a:t>Goal state: </a:t>
            </a:r>
          </a:p>
          <a:p>
            <a:endParaRPr lang="en-US" dirty="0">
              <a:solidFill>
                <a:srgbClr val="0000FF"/>
              </a:solidFill>
            </a:endParaRPr>
          </a:p>
          <a:p>
            <a:r>
              <a:rPr lang="en-US" dirty="0">
                <a:solidFill>
                  <a:srgbClr val="0000FF"/>
                </a:solidFill>
              </a:rPr>
              <a:t>State space/transitions</a:t>
            </a:r>
          </a:p>
          <a:p>
            <a:endParaRPr lang="en-US" dirty="0">
              <a:solidFill>
                <a:srgbClr val="FF0000"/>
              </a:solidFill>
            </a:endParaRPr>
          </a:p>
          <a:p>
            <a:endParaRPr lang="en-US" dirty="0">
              <a:solidFill>
                <a:srgbClr val="FF0000"/>
              </a:solidFill>
            </a:endParaRPr>
          </a:p>
        </p:txBody>
      </p:sp>
      <p:cxnSp>
        <p:nvCxnSpPr>
          <p:cNvPr id="9" name="Curved Connector 8"/>
          <p:cNvCxnSpPr/>
          <p:nvPr/>
        </p:nvCxnSpPr>
        <p:spPr>
          <a:xfrm rot="10800000">
            <a:off x="4038600" y="2743200"/>
            <a:ext cx="1752600" cy="228600"/>
          </a:xfrm>
          <a:prstGeom prst="curvedConnector3">
            <a:avLst>
              <a:gd name="adj1" fmla="val 2150"/>
            </a:avLst>
          </a:prstGeom>
          <a:ln w="28575" cmpd="sng">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a:off x="4267200" y="3505200"/>
            <a:ext cx="1524000" cy="1524000"/>
          </a:xfrm>
          <a:prstGeom prst="straightConnector1">
            <a:avLst/>
          </a:prstGeom>
          <a:ln w="28575" cmpd="sng">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971902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a:t>Fill in the grid with the numbers 1-9</a:t>
            </a:r>
          </a:p>
          <a:p>
            <a:pPr lvl="1"/>
            <a:r>
              <a:rPr lang="en-US"/>
              <a:t>each row has 1-9 (without repetition)</a:t>
            </a:r>
          </a:p>
          <a:p>
            <a:pPr lvl="1"/>
            <a:r>
              <a:rPr lang="en-US"/>
              <a:t>each column has 1-9 (without repetition)</a:t>
            </a:r>
          </a:p>
          <a:p>
            <a:pPr lvl="1"/>
            <a:r>
              <a:rPr lang="en-US"/>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FF"/>
                </a:solidFill>
              </a:rPr>
              <a:t>Generate next states:</a:t>
            </a:r>
          </a:p>
          <a:p>
            <a:pPr marL="285750" indent="-285750">
              <a:buFont typeface="Arial"/>
              <a:buChar char="•"/>
            </a:pPr>
            <a:r>
              <a:rPr lang="en-US" sz="2000" dirty="0">
                <a:solidFill>
                  <a:srgbClr val="0000FF"/>
                </a:solidFill>
              </a:rPr>
              <a:t>pick an open entry</a:t>
            </a:r>
          </a:p>
          <a:p>
            <a:pPr marL="285750" indent="-285750">
              <a:buFont typeface="Arial"/>
              <a:buChar char="•"/>
            </a:pPr>
            <a:r>
              <a:rPr lang="en-US" sz="2000" dirty="0">
                <a:solidFill>
                  <a:srgbClr val="0000FF"/>
                </a:solidFill>
              </a:rPr>
              <a:t>try all possible numbers that meet constraints</a:t>
            </a:r>
          </a:p>
          <a:p>
            <a:endParaRPr lang="en-US" sz="2000" dirty="0">
              <a:solidFill>
                <a:srgbClr val="0000FF"/>
              </a:solidFill>
            </a:endParaRPr>
          </a:p>
          <a:p>
            <a:endParaRPr lang="en-US" sz="2000" dirty="0">
              <a:solidFill>
                <a:srgbClr val="0000FF"/>
              </a:solidFill>
            </a:endParaRPr>
          </a:p>
        </p:txBody>
      </p:sp>
    </p:spTree>
    <p:extLst>
      <p:ext uri="{BB962C8B-B14F-4D97-AF65-F5344CB8AC3E}">
        <p14:creationId xmlns:p14="http://schemas.microsoft.com/office/powerpoint/2010/main" val="39599805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t>Generate next states:</a:t>
            </a:r>
          </a:p>
          <a:p>
            <a:pPr marL="285750" indent="-285750">
              <a:buFont typeface="Arial"/>
              <a:buChar char="•"/>
            </a:pPr>
            <a:r>
              <a:rPr lang="en-US" sz="2000" dirty="0"/>
              <a:t>pick an open entry</a:t>
            </a:r>
          </a:p>
          <a:p>
            <a:pPr marL="285750" indent="-285750">
              <a:buFont typeface="Arial"/>
              <a:buChar char="•"/>
            </a:pPr>
            <a:r>
              <a:rPr lang="en-US" sz="2000" dirty="0"/>
              <a:t>try all possible numbers that meet constraints</a:t>
            </a:r>
          </a:p>
          <a:p>
            <a:endParaRPr lang="en-US" sz="2000" dirty="0"/>
          </a:p>
          <a:p>
            <a:endParaRPr lang="en-US" sz="2000" dirty="0"/>
          </a:p>
        </p:txBody>
      </p:sp>
      <p:sp>
        <p:nvSpPr>
          <p:cNvPr id="7" name="Rectangle 6"/>
          <p:cNvSpPr/>
          <p:nvPr/>
        </p:nvSpPr>
        <p:spPr>
          <a:xfrm>
            <a:off x="576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4800600" y="3512403"/>
            <a:ext cx="2960666" cy="830997"/>
          </a:xfrm>
          <a:prstGeom prst="rect">
            <a:avLst/>
          </a:prstGeom>
          <a:noFill/>
        </p:spPr>
        <p:txBody>
          <a:bodyPr wrap="none" rtlCol="0">
            <a:spAutoFit/>
          </a:bodyPr>
          <a:lstStyle/>
          <a:p>
            <a:r>
              <a:rPr lang="en-US" sz="2400" dirty="0">
                <a:solidFill>
                  <a:srgbClr val="FF0000"/>
                </a:solidFill>
              </a:rPr>
              <a:t>How many next states?</a:t>
            </a:r>
          </a:p>
          <a:p>
            <a:r>
              <a:rPr lang="en-US" sz="2400" dirty="0">
                <a:solidFill>
                  <a:srgbClr val="FF0000"/>
                </a:solidFill>
              </a:rPr>
              <a:t>What are they?</a:t>
            </a:r>
          </a:p>
        </p:txBody>
      </p:sp>
    </p:spTree>
    <p:extLst>
      <p:ext uri="{BB962C8B-B14F-4D97-AF65-F5344CB8AC3E}">
        <p14:creationId xmlns:p14="http://schemas.microsoft.com/office/powerpoint/2010/main" val="71314436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7" name="Rectangle 6"/>
          <p:cNvSpPr/>
          <p:nvPr/>
        </p:nvSpPr>
        <p:spPr>
          <a:xfrm>
            <a:off x="576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5263400" y="3738276"/>
            <a:ext cx="1321095" cy="461665"/>
          </a:xfrm>
          <a:prstGeom prst="rect">
            <a:avLst/>
          </a:prstGeom>
          <a:noFill/>
        </p:spPr>
        <p:txBody>
          <a:bodyPr wrap="none" rtlCol="0">
            <a:spAutoFit/>
          </a:bodyPr>
          <a:lstStyle/>
          <a:p>
            <a:r>
              <a:rPr lang="en-US" sz="2400" dirty="0">
                <a:solidFill>
                  <a:srgbClr val="0000FF"/>
                </a:solidFill>
              </a:rPr>
              <a:t>1, 6, 7, 9 </a:t>
            </a:r>
          </a:p>
        </p:txBody>
      </p:sp>
    </p:spTree>
    <p:extLst>
      <p:ext uri="{BB962C8B-B14F-4D97-AF65-F5344CB8AC3E}">
        <p14:creationId xmlns:p14="http://schemas.microsoft.com/office/powerpoint/2010/main" val="424937801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1" dirty="0">
                          <a:solidFill>
                            <a:srgbClr val="FF00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8" name="TextBox 7"/>
          <p:cNvSpPr txBox="1"/>
          <p:nvPr/>
        </p:nvSpPr>
        <p:spPr>
          <a:xfrm>
            <a:off x="5263400" y="3738276"/>
            <a:ext cx="1321095" cy="461665"/>
          </a:xfrm>
          <a:prstGeom prst="rect">
            <a:avLst/>
          </a:prstGeom>
          <a:noFill/>
        </p:spPr>
        <p:txBody>
          <a:bodyPr wrap="none" rtlCol="0">
            <a:spAutoFit/>
          </a:bodyPr>
          <a:lstStyle/>
          <a:p>
            <a:r>
              <a:rPr lang="en-US" sz="2400" dirty="0">
                <a:solidFill>
                  <a:srgbClr val="0000FF"/>
                </a:solidFill>
              </a:rPr>
              <a:t>1, 6, 7, 9 </a:t>
            </a:r>
          </a:p>
        </p:txBody>
      </p:sp>
      <p:sp>
        <p:nvSpPr>
          <p:cNvPr id="6" name="Oval 5"/>
          <p:cNvSpPr/>
          <p:nvPr/>
        </p:nvSpPr>
        <p:spPr>
          <a:xfrm>
            <a:off x="5257800" y="3810000"/>
            <a:ext cx="299200" cy="389941"/>
          </a:xfrm>
          <a:prstGeom prst="ellipse">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965196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9" name="Rectangle 8"/>
          <p:cNvSpPr/>
          <p:nvPr/>
        </p:nvSpPr>
        <p:spPr>
          <a:xfrm>
            <a:off x="957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4800600" y="3512403"/>
            <a:ext cx="2960666" cy="830997"/>
          </a:xfrm>
          <a:prstGeom prst="rect">
            <a:avLst/>
          </a:prstGeom>
          <a:noFill/>
        </p:spPr>
        <p:txBody>
          <a:bodyPr wrap="none" rtlCol="0">
            <a:spAutoFit/>
          </a:bodyPr>
          <a:lstStyle/>
          <a:p>
            <a:r>
              <a:rPr lang="en-US" sz="2400" dirty="0">
                <a:solidFill>
                  <a:srgbClr val="FF0000"/>
                </a:solidFill>
              </a:rPr>
              <a:t>How many next states?</a:t>
            </a:r>
          </a:p>
          <a:p>
            <a:r>
              <a:rPr lang="en-US" sz="2400" dirty="0">
                <a:solidFill>
                  <a:srgbClr val="FF0000"/>
                </a:solidFill>
              </a:rPr>
              <a:t>What are they?</a:t>
            </a:r>
          </a:p>
        </p:txBody>
      </p:sp>
    </p:spTree>
    <p:extLst>
      <p:ext uri="{BB962C8B-B14F-4D97-AF65-F5344CB8AC3E}">
        <p14:creationId xmlns:p14="http://schemas.microsoft.com/office/powerpoint/2010/main" val="409029270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9" name="Rectangle 8"/>
          <p:cNvSpPr/>
          <p:nvPr/>
        </p:nvSpPr>
        <p:spPr>
          <a:xfrm>
            <a:off x="957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5263400" y="3738276"/>
            <a:ext cx="1643298" cy="461665"/>
          </a:xfrm>
          <a:prstGeom prst="rect">
            <a:avLst/>
          </a:prstGeom>
          <a:noFill/>
        </p:spPr>
        <p:txBody>
          <a:bodyPr wrap="none" rtlCol="0">
            <a:spAutoFit/>
          </a:bodyPr>
          <a:lstStyle/>
          <a:p>
            <a:r>
              <a:rPr lang="en-US" sz="2400" dirty="0">
                <a:solidFill>
                  <a:srgbClr val="0000FF"/>
                </a:solidFill>
              </a:rPr>
              <a:t>2, 6, 7, 8, 9</a:t>
            </a:r>
          </a:p>
        </p:txBody>
      </p:sp>
    </p:spTree>
    <p:extLst>
      <p:ext uri="{BB962C8B-B14F-4D97-AF65-F5344CB8AC3E}">
        <p14:creationId xmlns:p14="http://schemas.microsoft.com/office/powerpoint/2010/main" val="141746304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1" dirty="0">
                          <a:solidFill>
                            <a:srgbClr val="FF0000"/>
                          </a:solidFill>
                        </a:rPr>
                        <a:t>2</a:t>
                      </a:r>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938992"/>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a:p>
            <a:endParaRPr lang="en-US" sz="2000" dirty="0">
              <a:solidFill>
                <a:srgbClr val="000000"/>
              </a:solidFill>
            </a:endParaRPr>
          </a:p>
        </p:txBody>
      </p:sp>
      <p:sp>
        <p:nvSpPr>
          <p:cNvPr id="8" name="TextBox 7"/>
          <p:cNvSpPr txBox="1"/>
          <p:nvPr/>
        </p:nvSpPr>
        <p:spPr>
          <a:xfrm>
            <a:off x="5263400" y="3738276"/>
            <a:ext cx="1643298" cy="461665"/>
          </a:xfrm>
          <a:prstGeom prst="rect">
            <a:avLst/>
          </a:prstGeom>
          <a:noFill/>
        </p:spPr>
        <p:txBody>
          <a:bodyPr wrap="none" rtlCol="0">
            <a:spAutoFit/>
          </a:bodyPr>
          <a:lstStyle/>
          <a:p>
            <a:r>
              <a:rPr lang="en-US" sz="2400" dirty="0">
                <a:solidFill>
                  <a:srgbClr val="0000FF"/>
                </a:solidFill>
              </a:rPr>
              <a:t>2, 6, 7, 8, 9</a:t>
            </a:r>
          </a:p>
        </p:txBody>
      </p:sp>
      <p:sp>
        <p:nvSpPr>
          <p:cNvPr id="10" name="Oval 9"/>
          <p:cNvSpPr/>
          <p:nvPr/>
        </p:nvSpPr>
        <p:spPr>
          <a:xfrm>
            <a:off x="5257800" y="3810000"/>
            <a:ext cx="299200" cy="389941"/>
          </a:xfrm>
          <a:prstGeom prst="ellipse">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021014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9" name="Rectangle 8"/>
          <p:cNvSpPr/>
          <p:nvPr/>
        </p:nvSpPr>
        <p:spPr>
          <a:xfrm>
            <a:off x="1338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4800600" y="3512403"/>
            <a:ext cx="3349144" cy="461665"/>
          </a:xfrm>
          <a:prstGeom prst="rect">
            <a:avLst/>
          </a:prstGeom>
          <a:noFill/>
        </p:spPr>
        <p:txBody>
          <a:bodyPr wrap="none" rtlCol="0">
            <a:spAutoFit/>
          </a:bodyPr>
          <a:lstStyle/>
          <a:p>
            <a:r>
              <a:rPr lang="en-US" sz="2400" dirty="0">
                <a:solidFill>
                  <a:srgbClr val="FF0000"/>
                </a:solidFill>
              </a:rPr>
              <a:t>What are the next states?</a:t>
            </a:r>
          </a:p>
        </p:txBody>
      </p:sp>
    </p:spTree>
    <p:extLst>
      <p:ext uri="{BB962C8B-B14F-4D97-AF65-F5344CB8AC3E}">
        <p14:creationId xmlns:p14="http://schemas.microsoft.com/office/powerpoint/2010/main" val="3153034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sz="3600" dirty="0"/>
              <a:t>Fox and Chickens Solution</a:t>
            </a:r>
          </a:p>
        </p:txBody>
      </p:sp>
      <p:sp>
        <p:nvSpPr>
          <p:cNvPr id="2" name="TextBox 1"/>
          <p:cNvSpPr txBox="1"/>
          <p:nvPr/>
        </p:nvSpPr>
        <p:spPr>
          <a:xfrm>
            <a:off x="914400" y="6096000"/>
            <a:ext cx="7043816" cy="461665"/>
          </a:xfrm>
          <a:prstGeom prst="rect">
            <a:avLst/>
          </a:prstGeom>
          <a:noFill/>
        </p:spPr>
        <p:txBody>
          <a:bodyPr wrap="none" rtlCol="0">
            <a:spAutoFit/>
          </a:bodyPr>
          <a:lstStyle/>
          <a:p>
            <a:r>
              <a:rPr lang="en-US" sz="2400" dirty="0">
                <a:solidFill>
                  <a:srgbClr val="FF0000"/>
                </a:solidFill>
              </a:rPr>
              <a:t>How is this solution different than the n-queens problem?</a:t>
            </a:r>
          </a:p>
        </p:txBody>
      </p:sp>
      <p:pic>
        <p:nvPicPr>
          <p:cNvPr id="5" name="Picture 4">
            <a:extLst>
              <a:ext uri="{FF2B5EF4-FFF2-40B4-BE49-F238E27FC236}">
                <a16:creationId xmlns:a16="http://schemas.microsoft.com/office/drawing/2014/main" id="{4BE24323-4D0C-B747-8D41-5838DEC2106B}"/>
              </a:ext>
            </a:extLst>
          </p:cNvPr>
          <p:cNvPicPr>
            <a:picLocks noChangeAspect="1"/>
          </p:cNvPicPr>
          <p:nvPr/>
        </p:nvPicPr>
        <p:blipFill>
          <a:blip r:embed="rId3"/>
          <a:stretch>
            <a:fillRect/>
          </a:stretch>
        </p:blipFill>
        <p:spPr>
          <a:xfrm>
            <a:off x="2759908" y="1733062"/>
            <a:ext cx="3352800" cy="4362938"/>
          </a:xfrm>
          <a:prstGeom prst="rect">
            <a:avLst/>
          </a:prstGeom>
        </p:spPr>
      </p:pic>
    </p:spTree>
    <p:extLst>
      <p:ext uri="{BB962C8B-B14F-4D97-AF65-F5344CB8AC3E}">
        <p14:creationId xmlns:p14="http://schemas.microsoft.com/office/powerpoint/2010/main" val="317518425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9" name="Rectangle 8"/>
          <p:cNvSpPr/>
          <p:nvPr/>
        </p:nvSpPr>
        <p:spPr>
          <a:xfrm>
            <a:off x="1338968" y="16764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5263400" y="3738276"/>
            <a:ext cx="998891" cy="461665"/>
          </a:xfrm>
          <a:prstGeom prst="rect">
            <a:avLst/>
          </a:prstGeom>
          <a:noFill/>
        </p:spPr>
        <p:txBody>
          <a:bodyPr wrap="none" rtlCol="0">
            <a:spAutoFit/>
          </a:bodyPr>
          <a:lstStyle/>
          <a:p>
            <a:r>
              <a:rPr lang="en-US" sz="2400" dirty="0">
                <a:solidFill>
                  <a:srgbClr val="0000FF"/>
                </a:solidFill>
              </a:rPr>
              <a:t>7, 8, 9</a:t>
            </a:r>
          </a:p>
        </p:txBody>
      </p:sp>
    </p:spTree>
    <p:extLst>
      <p:ext uri="{BB962C8B-B14F-4D97-AF65-F5344CB8AC3E}">
        <p14:creationId xmlns:p14="http://schemas.microsoft.com/office/powerpoint/2010/main" val="24922969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b="1" dirty="0">
                          <a:solidFill>
                            <a:srgbClr val="FF0000"/>
                          </a:solidFill>
                        </a:rPr>
                        <a:t>7</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8" name="TextBox 7"/>
          <p:cNvSpPr txBox="1"/>
          <p:nvPr/>
        </p:nvSpPr>
        <p:spPr>
          <a:xfrm>
            <a:off x="5263400" y="3738276"/>
            <a:ext cx="998891" cy="461665"/>
          </a:xfrm>
          <a:prstGeom prst="rect">
            <a:avLst/>
          </a:prstGeom>
          <a:noFill/>
        </p:spPr>
        <p:txBody>
          <a:bodyPr wrap="none" rtlCol="0">
            <a:spAutoFit/>
          </a:bodyPr>
          <a:lstStyle/>
          <a:p>
            <a:r>
              <a:rPr lang="en-US" sz="2400" dirty="0">
                <a:solidFill>
                  <a:srgbClr val="0000FF"/>
                </a:solidFill>
              </a:rPr>
              <a:t>7, 8, 9</a:t>
            </a:r>
          </a:p>
        </p:txBody>
      </p:sp>
      <p:sp>
        <p:nvSpPr>
          <p:cNvPr id="10" name="Oval 9"/>
          <p:cNvSpPr/>
          <p:nvPr/>
        </p:nvSpPr>
        <p:spPr>
          <a:xfrm>
            <a:off x="5257800" y="3810000"/>
            <a:ext cx="299200" cy="389941"/>
          </a:xfrm>
          <a:prstGeom prst="ellipse">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913281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6600"/>
                          </a:solidFill>
                        </a:rPr>
                        <a:t>7</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9" name="Rectangle 8"/>
          <p:cNvSpPr/>
          <p:nvPr/>
        </p:nvSpPr>
        <p:spPr>
          <a:xfrm>
            <a:off x="615144" y="2012752"/>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06753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6600"/>
                          </a:solidFill>
                        </a:rPr>
                        <a:t>7</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dirty="0">
                          <a:solidFill>
                            <a:srgbClr val="FF6600"/>
                          </a:solidFill>
                        </a:rPr>
                        <a:t>9</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solidFill>
                            <a:srgbClr val="FF6600"/>
                          </a:solidFill>
                        </a:rPr>
                        <a:t>6</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Tree>
    <p:extLst>
      <p:ext uri="{BB962C8B-B14F-4D97-AF65-F5344CB8AC3E}">
        <p14:creationId xmlns:p14="http://schemas.microsoft.com/office/powerpoint/2010/main" val="300459687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dirty="0">
                          <a:solidFill>
                            <a:srgbClr val="FF6600"/>
                          </a:solidFill>
                        </a:rPr>
                        <a:t>7</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dirty="0">
                          <a:solidFill>
                            <a:srgbClr val="FF6600"/>
                          </a:solidFill>
                        </a:rPr>
                        <a:t>9</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rgbClr val="FF6600"/>
                          </a:solidFill>
                        </a:rPr>
                        <a:t>6</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9" name="Rectangle 8"/>
          <p:cNvSpPr/>
          <p:nvPr/>
        </p:nvSpPr>
        <p:spPr>
          <a:xfrm>
            <a:off x="1295400" y="2362200"/>
            <a:ext cx="337432" cy="304800"/>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5562600" y="3251001"/>
            <a:ext cx="1761921" cy="523220"/>
          </a:xfrm>
          <a:prstGeom prst="rect">
            <a:avLst/>
          </a:prstGeom>
          <a:noFill/>
        </p:spPr>
        <p:txBody>
          <a:bodyPr wrap="none" rtlCol="0">
            <a:spAutoFit/>
          </a:bodyPr>
          <a:lstStyle/>
          <a:p>
            <a:r>
              <a:rPr lang="en-US" sz="2800" dirty="0">
                <a:solidFill>
                  <a:srgbClr val="FF0000"/>
                </a:solidFill>
              </a:rPr>
              <a:t>Now what?</a:t>
            </a:r>
          </a:p>
        </p:txBody>
      </p:sp>
      <p:sp>
        <p:nvSpPr>
          <p:cNvPr id="6" name="TextBox 5"/>
          <p:cNvSpPr txBox="1"/>
          <p:nvPr/>
        </p:nvSpPr>
        <p:spPr>
          <a:xfrm>
            <a:off x="4807464" y="3834129"/>
            <a:ext cx="4031736" cy="1015663"/>
          </a:xfrm>
          <a:prstGeom prst="rect">
            <a:avLst/>
          </a:prstGeom>
          <a:noFill/>
        </p:spPr>
        <p:txBody>
          <a:bodyPr wrap="square" rtlCol="0">
            <a:spAutoFit/>
          </a:bodyPr>
          <a:lstStyle/>
          <a:p>
            <a:r>
              <a:rPr lang="en-US" sz="2000" dirty="0">
                <a:solidFill>
                  <a:srgbClr val="0000FF"/>
                </a:solidFill>
              </a:rPr>
              <a:t>Try another branch, i.e. go back to a place where we had a decision and try a different one</a:t>
            </a:r>
          </a:p>
        </p:txBody>
      </p:sp>
    </p:spTree>
    <p:extLst>
      <p:ext uri="{BB962C8B-B14F-4D97-AF65-F5344CB8AC3E}">
        <p14:creationId xmlns:p14="http://schemas.microsoft.com/office/powerpoint/2010/main" val="3939841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graphicFrame>
        <p:nvGraphicFramePr>
          <p:cNvPr id="4" name="Content Placeholder 3"/>
          <p:cNvGraphicFramePr>
            <a:graphicFrameLocks noGrp="1"/>
          </p:cNvGraphicFramePr>
          <p:nvPr>
            <p:ph sz="quarter" idx="1"/>
          </p:nvPr>
        </p:nvGraphicFramePr>
        <p:xfrm>
          <a:off x="576968" y="167640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r>
                        <a:rPr lang="en-US" sz="1600" b="0" dirty="0">
                          <a:solidFill>
                            <a:srgbClr val="FF6600"/>
                          </a:solidFill>
                        </a:rPr>
                        <a:t>1</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b="0" dirty="0">
                          <a:solidFill>
                            <a:srgbClr val="FF6600"/>
                          </a:solidFill>
                        </a:rPr>
                        <a:t>2</a:t>
                      </a:r>
                    </a:p>
                  </a:txBody>
                  <a:tcPr>
                    <a:lnT w="12700" cap="flat" cmpd="sng" algn="ctr">
                      <a:solidFill>
                        <a:scrgbClr r="0" g="0" b="0"/>
                      </a:solidFill>
                      <a:prstDash val="solid"/>
                      <a:round/>
                      <a:headEnd type="none" w="med" len="med"/>
                      <a:tailEnd type="none" w="med" len="med"/>
                    </a:lnT>
                  </a:tcPr>
                </a:tc>
                <a:tc>
                  <a:txBody>
                    <a:bodyPr/>
                    <a:lstStyle/>
                    <a:p>
                      <a:pPr algn="ctr"/>
                      <a:r>
                        <a:rPr lang="en-US" sz="1600" b="1" dirty="0">
                          <a:solidFill>
                            <a:srgbClr val="FF0000"/>
                          </a:solidFill>
                        </a:rPr>
                        <a:t>8</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Content Placeholder 6"/>
          <p:cNvSpPr txBox="1">
            <a:spLocks/>
          </p:cNvSpPr>
          <p:nvPr/>
        </p:nvSpPr>
        <p:spPr>
          <a:xfrm>
            <a:off x="612648" y="5029200"/>
            <a:ext cx="8153400" cy="1600200"/>
          </a:xfrm>
          <a:prstGeom prst="rect">
            <a:avLst/>
          </a:prstGeom>
        </p:spPr>
        <p:txBody>
          <a:bodyPr vert="horz">
            <a:normAutofit fontScale="92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t>Fill in the grid with the numbers 1-9</a:t>
            </a:r>
          </a:p>
          <a:p>
            <a:pPr lvl="1"/>
            <a:r>
              <a:rPr lang="en-US" dirty="0"/>
              <a:t>each row has 1-9 (without repetition)</a:t>
            </a:r>
          </a:p>
          <a:p>
            <a:pPr lvl="1"/>
            <a:r>
              <a:rPr lang="en-US" dirty="0"/>
              <a:t>each column has 1-9 (without repetition)</a:t>
            </a:r>
          </a:p>
          <a:p>
            <a:pPr lvl="1"/>
            <a:r>
              <a:rPr lang="en-US" dirty="0"/>
              <a:t>each quadrant has 1-9 (without repetition)</a:t>
            </a:r>
          </a:p>
          <a:p>
            <a:pPr lvl="1"/>
            <a:endParaRPr lang="en-US" dirty="0"/>
          </a:p>
        </p:txBody>
      </p:sp>
      <p:sp>
        <p:nvSpPr>
          <p:cNvPr id="3" name="TextBox 2"/>
          <p:cNvSpPr txBox="1"/>
          <p:nvPr/>
        </p:nvSpPr>
        <p:spPr>
          <a:xfrm>
            <a:off x="4550770" y="1676400"/>
            <a:ext cx="4440830" cy="1631216"/>
          </a:xfrm>
          <a:prstGeom prst="rect">
            <a:avLst/>
          </a:prstGeom>
          <a:noFill/>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a:p>
            <a:endParaRPr lang="en-US" sz="2000" dirty="0">
              <a:solidFill>
                <a:srgbClr val="000000"/>
              </a:solidFill>
            </a:endParaRPr>
          </a:p>
        </p:txBody>
      </p:sp>
      <p:sp>
        <p:nvSpPr>
          <p:cNvPr id="8" name="TextBox 7"/>
          <p:cNvSpPr txBox="1"/>
          <p:nvPr/>
        </p:nvSpPr>
        <p:spPr>
          <a:xfrm>
            <a:off x="5263400" y="3738276"/>
            <a:ext cx="998891" cy="461665"/>
          </a:xfrm>
          <a:prstGeom prst="rect">
            <a:avLst/>
          </a:prstGeom>
          <a:noFill/>
        </p:spPr>
        <p:txBody>
          <a:bodyPr wrap="none" rtlCol="0">
            <a:spAutoFit/>
          </a:bodyPr>
          <a:lstStyle/>
          <a:p>
            <a:r>
              <a:rPr lang="en-US" sz="2400" dirty="0">
                <a:solidFill>
                  <a:srgbClr val="0000FF"/>
                </a:solidFill>
              </a:rPr>
              <a:t>7, 8, 9</a:t>
            </a:r>
          </a:p>
        </p:txBody>
      </p:sp>
      <p:sp>
        <p:nvSpPr>
          <p:cNvPr id="10" name="Oval 9"/>
          <p:cNvSpPr/>
          <p:nvPr/>
        </p:nvSpPr>
        <p:spPr>
          <a:xfrm>
            <a:off x="5644400" y="3810000"/>
            <a:ext cx="299200" cy="389941"/>
          </a:xfrm>
          <a:prstGeom prst="ellipse">
            <a:avLst/>
          </a:prstGeom>
          <a:noFill/>
          <a:ln w="1905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846900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Best first Sudoku search</a:t>
            </a:r>
          </a:p>
        </p:txBody>
      </p:sp>
      <p:sp>
        <p:nvSpPr>
          <p:cNvPr id="6" name="TextBox 5"/>
          <p:cNvSpPr txBox="1"/>
          <p:nvPr/>
        </p:nvSpPr>
        <p:spPr>
          <a:xfrm>
            <a:off x="5160370" y="5334000"/>
            <a:ext cx="3907430" cy="1323439"/>
          </a:xfrm>
          <a:prstGeom prst="rect">
            <a:avLst/>
          </a:prstGeom>
          <a:noFill/>
          <a:ln>
            <a:solidFill>
              <a:srgbClr val="000000"/>
            </a:solidFill>
          </a:ln>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p:txBody>
      </p:sp>
      <p:sp>
        <p:nvSpPr>
          <p:cNvPr id="10" name="Content Placeholder 9"/>
          <p:cNvSpPr>
            <a:spLocks noGrp="1"/>
          </p:cNvSpPr>
          <p:nvPr>
            <p:ph sz="quarter" idx="1"/>
          </p:nvPr>
        </p:nvSpPr>
        <p:spPr>
          <a:xfrm>
            <a:off x="612648" y="1600200"/>
            <a:ext cx="8074152" cy="4495800"/>
          </a:xfrm>
        </p:spPr>
        <p:txBody>
          <a:bodyPr/>
          <a:lstStyle/>
          <a:p>
            <a:pPr marL="0" indent="0">
              <a:buNone/>
            </a:pPr>
            <a:r>
              <a:rPr lang="en-US" dirty="0"/>
              <a:t>DFS and BFS will choose entries (and numbers within those entries) randomly</a:t>
            </a:r>
          </a:p>
          <a:p>
            <a:pPr marL="0" indent="0">
              <a:buNone/>
            </a:pPr>
            <a:endParaRPr lang="en-US" dirty="0"/>
          </a:p>
          <a:p>
            <a:pPr marL="0" indent="0">
              <a:buNone/>
            </a:pPr>
            <a:r>
              <a:rPr lang="en-US" dirty="0">
                <a:solidFill>
                  <a:srgbClr val="FF0000"/>
                </a:solidFill>
              </a:rPr>
              <a:t>Is that how people do it?</a:t>
            </a:r>
          </a:p>
          <a:p>
            <a:pPr marL="0" indent="0">
              <a:buNone/>
            </a:pPr>
            <a:endParaRPr lang="en-US" dirty="0"/>
          </a:p>
          <a:p>
            <a:pPr marL="0" indent="0">
              <a:buNone/>
            </a:pPr>
            <a:r>
              <a:rPr lang="en-US" dirty="0">
                <a:solidFill>
                  <a:srgbClr val="FF0000"/>
                </a:solidFill>
              </a:rPr>
              <a:t>How do you do it?</a:t>
            </a:r>
          </a:p>
          <a:p>
            <a:pPr marL="0" indent="0">
              <a:buNone/>
            </a:pPr>
            <a:endParaRPr lang="en-US" dirty="0">
              <a:solidFill>
                <a:srgbClr val="FF0000"/>
              </a:solidFill>
            </a:endParaRPr>
          </a:p>
          <a:p>
            <a:pPr marL="0" indent="0">
              <a:buNone/>
            </a:pPr>
            <a:r>
              <a:rPr lang="en-US" dirty="0">
                <a:solidFill>
                  <a:srgbClr val="FF0000"/>
                </a:solidFill>
              </a:rPr>
              <a:t>Heuristics for best first search?</a:t>
            </a:r>
          </a:p>
        </p:txBody>
      </p:sp>
    </p:spTree>
    <p:extLst>
      <p:ext uri="{BB962C8B-B14F-4D97-AF65-F5344CB8AC3E}">
        <p14:creationId xmlns:p14="http://schemas.microsoft.com/office/powerpoint/2010/main" val="416772386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Best first Sudoku search</a:t>
            </a:r>
          </a:p>
        </p:txBody>
      </p:sp>
      <p:sp>
        <p:nvSpPr>
          <p:cNvPr id="6" name="TextBox 5"/>
          <p:cNvSpPr txBox="1"/>
          <p:nvPr/>
        </p:nvSpPr>
        <p:spPr>
          <a:xfrm>
            <a:off x="5160370" y="5458361"/>
            <a:ext cx="3907430" cy="1323439"/>
          </a:xfrm>
          <a:prstGeom prst="rect">
            <a:avLst/>
          </a:prstGeom>
          <a:noFill/>
          <a:ln>
            <a:solidFill>
              <a:srgbClr val="000000"/>
            </a:solidFill>
          </a:ln>
        </p:spPr>
        <p:txBody>
          <a:bodyPr wrap="square" rtlCol="0">
            <a:spAutoFit/>
          </a:bodyPr>
          <a:lstStyle/>
          <a:p>
            <a:r>
              <a:rPr lang="en-US" sz="2000" dirty="0">
                <a:solidFill>
                  <a:srgbClr val="000000"/>
                </a:solidFill>
              </a:rPr>
              <a:t>Generate next states:</a:t>
            </a:r>
          </a:p>
          <a:p>
            <a:pPr marL="285750" indent="-285750">
              <a:buFont typeface="Arial"/>
              <a:buChar char="•"/>
            </a:pPr>
            <a:r>
              <a:rPr lang="en-US" sz="2000" dirty="0">
                <a:solidFill>
                  <a:srgbClr val="000000"/>
                </a:solidFill>
              </a:rPr>
              <a:t>pick an open entry</a:t>
            </a:r>
          </a:p>
          <a:p>
            <a:pPr marL="285750" indent="-285750">
              <a:buFont typeface="Arial"/>
              <a:buChar char="•"/>
            </a:pPr>
            <a:r>
              <a:rPr lang="en-US" sz="2000" dirty="0">
                <a:solidFill>
                  <a:srgbClr val="000000"/>
                </a:solidFill>
              </a:rPr>
              <a:t>try all possible numbers that meet constraints</a:t>
            </a:r>
          </a:p>
        </p:txBody>
      </p:sp>
      <p:sp>
        <p:nvSpPr>
          <p:cNvPr id="10" name="Content Placeholder 9"/>
          <p:cNvSpPr>
            <a:spLocks noGrp="1"/>
          </p:cNvSpPr>
          <p:nvPr>
            <p:ph sz="quarter" idx="1"/>
          </p:nvPr>
        </p:nvSpPr>
        <p:spPr>
          <a:xfrm>
            <a:off x="612648" y="1600200"/>
            <a:ext cx="8074152" cy="4495800"/>
          </a:xfrm>
        </p:spPr>
        <p:txBody>
          <a:bodyPr/>
          <a:lstStyle/>
          <a:p>
            <a:pPr marL="0" indent="0">
              <a:buNone/>
            </a:pPr>
            <a:r>
              <a:rPr lang="en-US" dirty="0"/>
              <a:t>DFS and BFS will choose entries (and numbers within those entries) randomly</a:t>
            </a:r>
          </a:p>
          <a:p>
            <a:pPr marL="0" indent="0">
              <a:buNone/>
            </a:pPr>
            <a:endParaRPr lang="en-US" dirty="0"/>
          </a:p>
          <a:p>
            <a:pPr marL="0" indent="0">
              <a:buNone/>
            </a:pPr>
            <a:r>
              <a:rPr lang="en-US" dirty="0">
                <a:solidFill>
                  <a:srgbClr val="0000FF"/>
                </a:solidFill>
              </a:rPr>
              <a:t>Pick the entry that is </a:t>
            </a:r>
            <a:r>
              <a:rPr lang="en-US" b="1" dirty="0">
                <a:solidFill>
                  <a:srgbClr val="0000FF"/>
                </a:solidFill>
              </a:rPr>
              <a:t>MOST</a:t>
            </a:r>
            <a:r>
              <a:rPr lang="en-US" dirty="0">
                <a:solidFill>
                  <a:srgbClr val="0000FF"/>
                </a:solidFill>
              </a:rPr>
              <a:t> constrained</a:t>
            </a:r>
          </a:p>
          <a:p>
            <a:pPr marL="0" indent="0">
              <a:buNone/>
            </a:pPr>
            <a:endParaRPr lang="en-US" dirty="0">
              <a:solidFill>
                <a:srgbClr val="0000FF"/>
              </a:solidFill>
            </a:endParaRPr>
          </a:p>
          <a:p>
            <a:pPr marL="0" indent="0">
              <a:buNone/>
            </a:pPr>
            <a:r>
              <a:rPr lang="en-US" dirty="0">
                <a:solidFill>
                  <a:srgbClr val="0000FF"/>
                </a:solidFill>
              </a:rPr>
              <a:t>People often try and find entries where only one option exists and only fill it in that way (very little search)</a:t>
            </a:r>
          </a:p>
        </p:txBody>
      </p:sp>
    </p:spTree>
    <p:extLst>
      <p:ext uri="{BB962C8B-B14F-4D97-AF65-F5344CB8AC3E}">
        <p14:creationId xmlns:p14="http://schemas.microsoft.com/office/powerpoint/2010/main" val="63868104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4741719" y="1676400"/>
            <a:ext cx="4249881" cy="923330"/>
          </a:xfrm>
          <a:prstGeom prst="rect">
            <a:avLst/>
          </a:prstGeom>
          <a:noFill/>
        </p:spPr>
        <p:txBody>
          <a:bodyPr wrap="none" rtlCol="0">
            <a:spAutoFit/>
          </a:bodyPr>
          <a:lstStyle/>
          <a:p>
            <a:r>
              <a:rPr lang="en-US" dirty="0"/>
              <a:t>[1, 6, 7, 9], [1, 2, 6, 7, 8, 9], [1, 2, 7, 8, 9],</a:t>
            </a:r>
          </a:p>
          <a:p>
            <a:r>
              <a:rPr lang="en-US" dirty="0"/>
              <a:t>[1, 9],         4,                      3,</a:t>
            </a:r>
          </a:p>
          <a:p>
            <a:r>
              <a:rPr lang="en-US" dirty="0"/>
              <a:t>5,               [1, 6, 7, 9],        [1, 7, 9]</a:t>
            </a:r>
          </a:p>
        </p:txBody>
      </p: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95800" y="3581400"/>
            <a:ext cx="3790183" cy="707886"/>
          </a:xfrm>
          <a:prstGeom prst="rect">
            <a:avLst/>
          </a:prstGeom>
          <a:noFill/>
        </p:spPr>
        <p:txBody>
          <a:bodyPr wrap="square" rtlCol="0">
            <a:spAutoFit/>
          </a:bodyPr>
          <a:lstStyle/>
          <a:p>
            <a:r>
              <a:rPr lang="en-US" sz="2000" dirty="0">
                <a:solidFill>
                  <a:srgbClr val="FF0000"/>
                </a:solidFill>
              </a:rPr>
              <a:t>Which is the most constrained (of the ones above)?</a:t>
            </a:r>
          </a:p>
        </p:txBody>
      </p:sp>
    </p:spTree>
    <p:extLst>
      <p:ext uri="{BB962C8B-B14F-4D97-AF65-F5344CB8AC3E}">
        <p14:creationId xmlns:p14="http://schemas.microsoft.com/office/powerpoint/2010/main" val="1924731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4741719" y="1676400"/>
            <a:ext cx="4249881" cy="923330"/>
          </a:xfrm>
          <a:prstGeom prst="rect">
            <a:avLst/>
          </a:prstGeom>
          <a:noFill/>
        </p:spPr>
        <p:txBody>
          <a:bodyPr wrap="none" rtlCol="0">
            <a:spAutoFit/>
          </a:bodyPr>
          <a:lstStyle/>
          <a:p>
            <a:r>
              <a:rPr lang="en-US" dirty="0"/>
              <a:t>[1, 6, 7, 9], [1, 2, 6, 7, 8, 9], [1, 2, 7, 8, 9],</a:t>
            </a:r>
          </a:p>
          <a:p>
            <a:r>
              <a:rPr lang="en-US" dirty="0"/>
              <a:t>[1, 9],         4,                      3,</a:t>
            </a:r>
          </a:p>
          <a:p>
            <a:r>
              <a:rPr lang="en-US" dirty="0"/>
              <a:t>5,               [1, 6, 7, 9],        [1, 7, 9]</a:t>
            </a:r>
          </a:p>
        </p:txBody>
      </p: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95800" y="3581400"/>
            <a:ext cx="3790183" cy="707886"/>
          </a:xfrm>
          <a:prstGeom prst="rect">
            <a:avLst/>
          </a:prstGeom>
          <a:noFill/>
        </p:spPr>
        <p:txBody>
          <a:bodyPr wrap="square" rtlCol="0">
            <a:spAutoFit/>
          </a:bodyPr>
          <a:lstStyle/>
          <a:p>
            <a:r>
              <a:rPr lang="en-US" sz="2000" dirty="0">
                <a:solidFill>
                  <a:srgbClr val="FF0000"/>
                </a:solidFill>
              </a:rPr>
              <a:t>Which is the most constrained (of the ones above)?</a:t>
            </a:r>
          </a:p>
        </p:txBody>
      </p:sp>
      <p:sp>
        <p:nvSpPr>
          <p:cNvPr id="3" name="Oval 2"/>
          <p:cNvSpPr/>
          <p:nvPr/>
        </p:nvSpPr>
        <p:spPr>
          <a:xfrm>
            <a:off x="4724400" y="1905000"/>
            <a:ext cx="744681" cy="457200"/>
          </a:xfrm>
          <a:prstGeom prst="ellipse">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84257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en-US" sz="3600" dirty="0"/>
              <a:t>Fox and Chickens Solution</a:t>
            </a:r>
          </a:p>
        </p:txBody>
      </p:sp>
      <p:pic>
        <p:nvPicPr>
          <p:cNvPr id="5" name="Picture 4">
            <a:extLst>
              <a:ext uri="{FF2B5EF4-FFF2-40B4-BE49-F238E27FC236}">
                <a16:creationId xmlns:a16="http://schemas.microsoft.com/office/drawing/2014/main" id="{4BE24323-4D0C-B747-8D41-5838DEC2106B}"/>
              </a:ext>
            </a:extLst>
          </p:cNvPr>
          <p:cNvPicPr>
            <a:picLocks noChangeAspect="1"/>
          </p:cNvPicPr>
          <p:nvPr/>
        </p:nvPicPr>
        <p:blipFill>
          <a:blip r:embed="rId3"/>
          <a:stretch>
            <a:fillRect/>
          </a:stretch>
        </p:blipFill>
        <p:spPr>
          <a:xfrm>
            <a:off x="2759908" y="1733062"/>
            <a:ext cx="3352800" cy="4362938"/>
          </a:xfrm>
          <a:prstGeom prst="rect">
            <a:avLst/>
          </a:prstGeom>
        </p:spPr>
      </p:pic>
      <p:sp>
        <p:nvSpPr>
          <p:cNvPr id="6" name="TextBox 5">
            <a:extLst>
              <a:ext uri="{FF2B5EF4-FFF2-40B4-BE49-F238E27FC236}">
                <a16:creationId xmlns:a16="http://schemas.microsoft.com/office/drawing/2014/main" id="{D85D4DF7-0F1B-B74A-882B-3D6160491C95}"/>
              </a:ext>
            </a:extLst>
          </p:cNvPr>
          <p:cNvSpPr txBox="1"/>
          <p:nvPr/>
        </p:nvSpPr>
        <p:spPr>
          <a:xfrm>
            <a:off x="115890" y="6167735"/>
            <a:ext cx="9256710" cy="461665"/>
          </a:xfrm>
          <a:prstGeom prst="rect">
            <a:avLst/>
          </a:prstGeom>
          <a:noFill/>
        </p:spPr>
        <p:txBody>
          <a:bodyPr wrap="none" rtlCol="0">
            <a:spAutoFit/>
          </a:bodyPr>
          <a:lstStyle/>
          <a:p>
            <a:r>
              <a:rPr lang="en-US" sz="2400" dirty="0">
                <a:solidFill>
                  <a:srgbClr val="0000FF"/>
                </a:solidFill>
              </a:rPr>
              <a:t>Solution is not a state, but a sequence of actions (or a sequence of states)</a:t>
            </a:r>
          </a:p>
        </p:txBody>
      </p:sp>
    </p:spTree>
    <p:extLst>
      <p:ext uri="{BB962C8B-B14F-4D97-AF65-F5344CB8AC3E}">
        <p14:creationId xmlns:p14="http://schemas.microsoft.com/office/powerpoint/2010/main" val="206802064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b="1" dirty="0">
                          <a:solidFill>
                            <a:srgbClr val="FF0000"/>
                          </a:solidFill>
                        </a:rPr>
                        <a:t>1</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95800" y="3581400"/>
            <a:ext cx="3790183" cy="707886"/>
          </a:xfrm>
          <a:prstGeom prst="rect">
            <a:avLst/>
          </a:prstGeom>
          <a:noFill/>
        </p:spPr>
        <p:txBody>
          <a:bodyPr wrap="square" rtlCol="0">
            <a:spAutoFit/>
          </a:bodyPr>
          <a:lstStyle/>
          <a:p>
            <a:r>
              <a:rPr lang="en-US" sz="2000" dirty="0">
                <a:solidFill>
                  <a:srgbClr val="FF0000"/>
                </a:solidFill>
              </a:rPr>
              <a:t>What would the state look like if we add pick 1?</a:t>
            </a:r>
          </a:p>
        </p:txBody>
      </p:sp>
    </p:spTree>
    <p:extLst>
      <p:ext uri="{BB962C8B-B14F-4D97-AF65-F5344CB8AC3E}">
        <p14:creationId xmlns:p14="http://schemas.microsoft.com/office/powerpoint/2010/main" val="4282209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b="1" dirty="0">
                          <a:solidFill>
                            <a:srgbClr val="FF0000"/>
                          </a:solidFill>
                        </a:rPr>
                        <a:t>1</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4</a:t>
                      </a:r>
                    </a:p>
                  </a:txBody>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tcPr>
                </a:tc>
                <a:tc>
                  <a:txBody>
                    <a:bodyPr/>
                    <a:lstStyle/>
                    <a:p>
                      <a:pPr algn="ctr"/>
                      <a:r>
                        <a:rPr lang="en-US" sz="1600" dirty="0"/>
                        <a:t>7</a:t>
                      </a:r>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19600" y="2861697"/>
            <a:ext cx="3790183" cy="707886"/>
          </a:xfrm>
          <a:prstGeom prst="rect">
            <a:avLst/>
          </a:prstGeom>
          <a:noFill/>
        </p:spPr>
        <p:txBody>
          <a:bodyPr wrap="square" rtlCol="0">
            <a:spAutoFit/>
          </a:bodyPr>
          <a:lstStyle/>
          <a:p>
            <a:r>
              <a:rPr lang="en-US" sz="2000" dirty="0">
                <a:solidFill>
                  <a:srgbClr val="0000FF"/>
                </a:solidFill>
              </a:rPr>
              <a:t>Remove 1 from all entries in the quadrant</a:t>
            </a:r>
          </a:p>
        </p:txBody>
      </p:sp>
      <p:sp>
        <p:nvSpPr>
          <p:cNvPr id="8" name="TextBox 7">
            <a:extLst>
              <a:ext uri="{FF2B5EF4-FFF2-40B4-BE49-F238E27FC236}">
                <a16:creationId xmlns:a16="http://schemas.microsoft.com/office/drawing/2014/main" id="{36427098-80EF-064C-9FA6-D7E87780AC7C}"/>
              </a:ext>
            </a:extLst>
          </p:cNvPr>
          <p:cNvSpPr txBox="1"/>
          <p:nvPr/>
        </p:nvSpPr>
        <p:spPr>
          <a:xfrm>
            <a:off x="4741719" y="1676400"/>
            <a:ext cx="3592650" cy="923330"/>
          </a:xfrm>
          <a:prstGeom prst="rect">
            <a:avLst/>
          </a:prstGeom>
          <a:noFill/>
        </p:spPr>
        <p:txBody>
          <a:bodyPr wrap="none" rtlCol="0">
            <a:spAutoFit/>
          </a:bodyPr>
          <a:lstStyle/>
          <a:p>
            <a:r>
              <a:rPr lang="en-US" dirty="0"/>
              <a:t>[6, 7, 9], [ 2, 6, 7, 8, 9], [2, 7, 8, 9],</a:t>
            </a:r>
          </a:p>
          <a:p>
            <a:r>
              <a:rPr lang="en-US" dirty="0">
                <a:solidFill>
                  <a:srgbClr val="FF0000"/>
                </a:solidFill>
              </a:rPr>
              <a:t>1</a:t>
            </a:r>
            <a:r>
              <a:rPr lang="en-US" dirty="0"/>
              <a:t>,            4,                   3,</a:t>
            </a:r>
          </a:p>
          <a:p>
            <a:r>
              <a:rPr lang="en-US" dirty="0"/>
              <a:t>5,               [6, 7, 9],     [7, 9]</a:t>
            </a:r>
          </a:p>
        </p:txBody>
      </p:sp>
      <p:sp>
        <p:nvSpPr>
          <p:cNvPr id="9" name="TextBox 8">
            <a:extLst>
              <a:ext uri="{FF2B5EF4-FFF2-40B4-BE49-F238E27FC236}">
                <a16:creationId xmlns:a16="http://schemas.microsoft.com/office/drawing/2014/main" id="{22879728-6C89-644E-A13B-4E49C5B74938}"/>
              </a:ext>
            </a:extLst>
          </p:cNvPr>
          <p:cNvSpPr txBox="1"/>
          <p:nvPr/>
        </p:nvSpPr>
        <p:spPr>
          <a:xfrm>
            <a:off x="4422913" y="3943627"/>
            <a:ext cx="3790183" cy="707886"/>
          </a:xfrm>
          <a:prstGeom prst="rect">
            <a:avLst/>
          </a:prstGeom>
          <a:noFill/>
        </p:spPr>
        <p:txBody>
          <a:bodyPr wrap="square" rtlCol="0">
            <a:spAutoFit/>
          </a:bodyPr>
          <a:lstStyle/>
          <a:p>
            <a:r>
              <a:rPr lang="en-US" sz="2000" dirty="0">
                <a:solidFill>
                  <a:srgbClr val="FF0000"/>
                </a:solidFill>
              </a:rPr>
              <a:t>What other parts of the board need to be updated?</a:t>
            </a:r>
          </a:p>
        </p:txBody>
      </p:sp>
    </p:spTree>
    <p:extLst>
      <p:ext uri="{BB962C8B-B14F-4D97-AF65-F5344CB8AC3E}">
        <p14:creationId xmlns:p14="http://schemas.microsoft.com/office/powerpoint/2010/main" val="4144874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Sudoku board</a:t>
            </a:r>
          </a:p>
        </p:txBody>
      </p:sp>
      <p:graphicFrame>
        <p:nvGraphicFramePr>
          <p:cNvPr id="4" name="Content Placeholder 3"/>
          <p:cNvGraphicFramePr>
            <a:graphicFrameLocks noGrp="1"/>
          </p:cNvGraphicFramePr>
          <p:nvPr>
            <p:ph sz="quarter" idx="1"/>
          </p:nvPr>
        </p:nvGraphicFramePr>
        <p:xfrm>
          <a:off x="228600" y="1706880"/>
          <a:ext cx="3303792" cy="3017520"/>
        </p:xfrm>
        <a:graphic>
          <a:graphicData uri="http://schemas.openxmlformats.org/drawingml/2006/table">
            <a:tbl>
              <a:tblPr>
                <a:tableStyleId>{5C22544A-7EE6-4342-B048-85BDC9FD1C3A}</a:tableStyleId>
              </a:tblPr>
              <a:tblGrid>
                <a:gridCol w="367088">
                  <a:extLst>
                    <a:ext uri="{9D8B030D-6E8A-4147-A177-3AD203B41FA5}">
                      <a16:colId xmlns:a16="http://schemas.microsoft.com/office/drawing/2014/main" val="20000"/>
                    </a:ext>
                  </a:extLst>
                </a:gridCol>
                <a:gridCol w="367088">
                  <a:extLst>
                    <a:ext uri="{9D8B030D-6E8A-4147-A177-3AD203B41FA5}">
                      <a16:colId xmlns:a16="http://schemas.microsoft.com/office/drawing/2014/main" val="20001"/>
                    </a:ext>
                  </a:extLst>
                </a:gridCol>
                <a:gridCol w="367088">
                  <a:extLst>
                    <a:ext uri="{9D8B030D-6E8A-4147-A177-3AD203B41FA5}">
                      <a16:colId xmlns:a16="http://schemas.microsoft.com/office/drawing/2014/main" val="20002"/>
                    </a:ext>
                  </a:extLst>
                </a:gridCol>
                <a:gridCol w="367088">
                  <a:extLst>
                    <a:ext uri="{9D8B030D-6E8A-4147-A177-3AD203B41FA5}">
                      <a16:colId xmlns:a16="http://schemas.microsoft.com/office/drawing/2014/main" val="20003"/>
                    </a:ext>
                  </a:extLst>
                </a:gridCol>
                <a:gridCol w="367088">
                  <a:extLst>
                    <a:ext uri="{9D8B030D-6E8A-4147-A177-3AD203B41FA5}">
                      <a16:colId xmlns:a16="http://schemas.microsoft.com/office/drawing/2014/main" val="20004"/>
                    </a:ext>
                  </a:extLst>
                </a:gridCol>
                <a:gridCol w="367088">
                  <a:extLst>
                    <a:ext uri="{9D8B030D-6E8A-4147-A177-3AD203B41FA5}">
                      <a16:colId xmlns:a16="http://schemas.microsoft.com/office/drawing/2014/main" val="20005"/>
                    </a:ext>
                  </a:extLst>
                </a:gridCol>
                <a:gridCol w="367088">
                  <a:extLst>
                    <a:ext uri="{9D8B030D-6E8A-4147-A177-3AD203B41FA5}">
                      <a16:colId xmlns:a16="http://schemas.microsoft.com/office/drawing/2014/main" val="20006"/>
                    </a:ext>
                  </a:extLst>
                </a:gridCol>
                <a:gridCol w="367088">
                  <a:extLst>
                    <a:ext uri="{9D8B030D-6E8A-4147-A177-3AD203B41FA5}">
                      <a16:colId xmlns:a16="http://schemas.microsoft.com/office/drawing/2014/main" val="20007"/>
                    </a:ext>
                  </a:extLst>
                </a:gridCol>
                <a:gridCol w="367088">
                  <a:extLst>
                    <a:ext uri="{9D8B030D-6E8A-4147-A177-3AD203B41FA5}">
                      <a16:colId xmlns:a16="http://schemas.microsoft.com/office/drawing/2014/main" val="20008"/>
                    </a:ext>
                  </a:extLst>
                </a:gridCol>
              </a:tblGrid>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solidFill>
                      <a:srgbClr val="FFFF00"/>
                    </a:solidFill>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0"/>
                  </a:ext>
                </a:extLst>
              </a:tr>
              <a:tr h="321733">
                <a:tc>
                  <a:txBody>
                    <a:bodyPr/>
                    <a:lstStyle/>
                    <a:p>
                      <a:pPr algn="ctr"/>
                      <a:r>
                        <a:rPr lang="en-US" sz="1600" b="1" dirty="0">
                          <a:solidFill>
                            <a:srgbClr val="FF0000"/>
                          </a:solidFill>
                        </a:rPr>
                        <a:t>1</a:t>
                      </a:r>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r>
                        <a:rPr lang="en-US" sz="1600" dirty="0"/>
                        <a:t>4</a:t>
                      </a:r>
                    </a:p>
                  </a:txBody>
                  <a:tcPr>
                    <a:solidFill>
                      <a:srgbClr val="FFFF00"/>
                    </a:solidFill>
                  </a:tcPr>
                </a:tc>
                <a:tc>
                  <a:txBody>
                    <a:bodyPr/>
                    <a:lstStyle/>
                    <a:p>
                      <a:pPr algn="ctr"/>
                      <a:r>
                        <a:rPr lang="en-US" sz="1600" dirty="0"/>
                        <a:t>3</a:t>
                      </a:r>
                    </a:p>
                  </a:txBody>
                  <a:tcPr>
                    <a:lnR w="12700" cap="flat" cmpd="sng" algn="ctr">
                      <a:solidFill>
                        <a:scrgbClr r="0" g="0" b="0"/>
                      </a:solidFill>
                      <a:prstDash val="solid"/>
                      <a:round/>
                      <a:headEnd type="none" w="med" len="med"/>
                      <a:tailEnd type="none" w="med" len="med"/>
                    </a:lnR>
                    <a:solidFill>
                      <a:srgbClr val="FFFF00"/>
                    </a:solidFill>
                  </a:tcPr>
                </a:tc>
                <a:tc>
                  <a:txBody>
                    <a:bodyPr/>
                    <a:lstStyle/>
                    <a:p>
                      <a:pPr algn="ctr"/>
                      <a:endParaRPr lang="en-US" sz="1600" dirty="0"/>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endParaRPr lang="en-US" sz="1600" dirty="0"/>
                    </a:p>
                  </a:txBody>
                  <a:tcPr>
                    <a:solidFill>
                      <a:srgbClr val="FFFF00"/>
                    </a:solidFill>
                  </a:tcPr>
                </a:tc>
                <a:tc>
                  <a:txBody>
                    <a:bodyPr/>
                    <a:lstStyle/>
                    <a:p>
                      <a:pPr algn="ctr"/>
                      <a:endParaRPr lang="en-US" sz="1600" dirty="0"/>
                    </a:p>
                  </a:txBody>
                  <a:tcPr>
                    <a:lnR w="12700" cap="flat" cmpd="sng" algn="ctr">
                      <a:solidFill>
                        <a:scrgbClr r="0" g="0" b="0"/>
                      </a:solidFill>
                      <a:prstDash val="solid"/>
                      <a:round/>
                      <a:headEnd type="none" w="med" len="med"/>
                      <a:tailEnd type="none" w="med" len="med"/>
                    </a:lnR>
                    <a:solidFill>
                      <a:srgbClr val="FFFF00"/>
                    </a:solidFill>
                  </a:tcPr>
                </a:tc>
                <a:tc>
                  <a:txBody>
                    <a:bodyPr/>
                    <a:lstStyle/>
                    <a:p>
                      <a:pPr algn="ctr"/>
                      <a:r>
                        <a:rPr lang="en-US" sz="1600" dirty="0"/>
                        <a:t>6</a:t>
                      </a:r>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r>
                        <a:rPr lang="en-US" sz="1600" dirty="0"/>
                        <a:t>7</a:t>
                      </a:r>
                    </a:p>
                  </a:txBody>
                  <a:tcPr>
                    <a:solidFill>
                      <a:srgbClr val="FFFF00"/>
                    </a:solidFill>
                  </a:tcPr>
                </a:tc>
                <a:tc>
                  <a:txBody>
                    <a:bodyPr/>
                    <a:lstStyle/>
                    <a:p>
                      <a:pPr algn="ctr"/>
                      <a:endParaRPr lang="en-US" sz="1600" dirty="0"/>
                    </a:p>
                  </a:txBody>
                  <a:tcPr>
                    <a:lnR w="12700" cap="flat" cmpd="sng" algn="ctr">
                      <a:solidFill>
                        <a:scrgbClr r="0" g="0" b="0"/>
                      </a:solidFill>
                      <a:prstDash val="solid"/>
                      <a:round/>
                      <a:headEnd type="none" w="med" len="med"/>
                      <a:tailEnd type="none" w="med" len="med"/>
                    </a:lnR>
                    <a:solidFill>
                      <a:srgbClr val="FFFF00"/>
                    </a:solidFill>
                  </a:tcPr>
                </a:tc>
                <a:extLst>
                  <a:ext uri="{0D108BD9-81ED-4DB2-BD59-A6C34878D82A}">
                    <a16:rowId xmlns:a16="http://schemas.microsoft.com/office/drawing/2014/main" val="10001"/>
                  </a:ext>
                </a:extLst>
              </a:tr>
              <a:tr h="321733">
                <a:tc>
                  <a:txBody>
                    <a:bodyPr/>
                    <a:lstStyle/>
                    <a:p>
                      <a:pPr algn="ctr"/>
                      <a:r>
                        <a:rPr lang="en-US" sz="1600" dirty="0"/>
                        <a:t>5</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solidFill>
                      <a:srgbClr val="FFFF00"/>
                    </a:solidFill>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2</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21733">
                <a:tc>
                  <a:txBody>
                    <a:bodyPr/>
                    <a:lstStyle/>
                    <a:p>
                      <a:pPr algn="ctr"/>
                      <a:r>
                        <a:rPr lang="en-US" sz="1600" dirty="0"/>
                        <a:t>8</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solidFill>
                      <a:srgbClr val="FFFF00"/>
                    </a:solidFill>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3"/>
                  </a:ext>
                </a:extLst>
              </a:tr>
              <a:tr h="321733">
                <a:tc>
                  <a:txBody>
                    <a:bodyPr/>
                    <a:lstStyle/>
                    <a:p>
                      <a:pPr algn="ctr"/>
                      <a:r>
                        <a:rPr lang="en-US" sz="1600" dirty="0"/>
                        <a:t>2</a:t>
                      </a:r>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tc>
                  <a:txBody>
                    <a:bodyPr/>
                    <a:lstStyle/>
                    <a:p>
                      <a:pPr algn="ctr"/>
                      <a:endParaRPr lang="en-US" sz="160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5</a:t>
                      </a:r>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4"/>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solidFill>
                      <a:srgbClr val="FFFF00"/>
                    </a:solidFill>
                  </a:tcPr>
                </a:tc>
                <a:tc>
                  <a:txBody>
                    <a:bodyPr/>
                    <a:lstStyle/>
                    <a:p>
                      <a:pPr algn="ctr"/>
                      <a:r>
                        <a:rPr lang="en-US" sz="1600" dirty="0"/>
                        <a:t>5</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4</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solidFill>
                      <a:srgbClr val="FFFF00"/>
                    </a:solidFill>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r>
                        <a:rPr lang="en-US" sz="1600" dirty="0"/>
                        <a:t>6</a:t>
                      </a:r>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algn="ctr"/>
                      <a:r>
                        <a:rPr lang="en-US" sz="1600" dirty="0"/>
                        <a:t>7</a:t>
                      </a:r>
                    </a:p>
                  </a:txBody>
                  <a:tcP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tcPr>
                </a:tc>
                <a:tc>
                  <a:txBody>
                    <a:bodyPr/>
                    <a:lstStyle/>
                    <a:p>
                      <a:pPr algn="ctr"/>
                      <a:endParaRPr lang="en-US" sz="1600" dirty="0"/>
                    </a:p>
                  </a:txBody>
                  <a:tcPr>
                    <a:lnT w="12700" cap="flat" cmpd="sng" algn="ctr">
                      <a:solidFill>
                        <a:scrgbClr r="0" g="0" b="0"/>
                      </a:solidFill>
                      <a:prstDash val="solid"/>
                      <a:round/>
                      <a:headEnd type="none" w="med" len="med"/>
                      <a:tailEnd type="none" w="med" len="med"/>
                    </a:lnT>
                  </a:tcPr>
                </a:tc>
                <a:tc>
                  <a:txBody>
                    <a:bodyPr/>
                    <a:lstStyle/>
                    <a:p>
                      <a:pPr algn="ctr"/>
                      <a:endParaRPr lang="en-US" sz="1600"/>
                    </a:p>
                  </a:txBody>
                  <a:tcP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6"/>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solidFill>
                      <a:srgbClr val="FFFF00"/>
                    </a:solidFill>
                  </a:tcPr>
                </a:tc>
                <a:tc>
                  <a:txBody>
                    <a:bodyPr/>
                    <a:lstStyle/>
                    <a:p>
                      <a:pPr algn="ctr"/>
                      <a:endParaRPr lang="en-US" sz="1600" dirty="0"/>
                    </a:p>
                  </a:txBody>
                  <a:tcPr/>
                </a:tc>
                <a:tc>
                  <a:txBody>
                    <a:bodyPr/>
                    <a:lstStyle/>
                    <a:p>
                      <a:pPr algn="ctr"/>
                      <a:endParaRPr lang="en-US" sz="1600"/>
                    </a:p>
                  </a:txBody>
                  <a:tcPr>
                    <a:lnR w="12700" cap="flat" cmpd="sng" algn="ctr">
                      <a:solidFill>
                        <a:scrgbClr r="0" g="0" b="0"/>
                      </a:solidFill>
                      <a:prstDash val="solid"/>
                      <a:round/>
                      <a:headEnd type="none" w="med" len="med"/>
                      <a:tailEnd type="none" w="med" len="med"/>
                    </a:lnR>
                  </a:tcPr>
                </a:tc>
                <a:tc>
                  <a:txBody>
                    <a:bodyPr/>
                    <a:lstStyle/>
                    <a:p>
                      <a:pPr algn="ctr"/>
                      <a:r>
                        <a:rPr lang="en-US" sz="1600" dirty="0"/>
                        <a:t>5</a:t>
                      </a:r>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r>
                        <a:rPr lang="en-US" sz="1600" dirty="0"/>
                        <a:t>1</a:t>
                      </a:r>
                    </a:p>
                  </a:txBody>
                  <a:tcPr>
                    <a:lnR w="12700" cap="flat" cmpd="sng" algn="ctr">
                      <a:solidFill>
                        <a:scrgbClr r="0" g="0" b="0"/>
                      </a:solidFill>
                      <a:prstDash val="solid"/>
                      <a:round/>
                      <a:headEnd type="none" w="med" len="med"/>
                      <a:tailEnd type="none" w="med" len="med"/>
                    </a:lnR>
                  </a:tcPr>
                </a:tc>
                <a:tc>
                  <a:txBody>
                    <a:bodyPr/>
                    <a:lstStyle/>
                    <a:p>
                      <a:pPr algn="ctr"/>
                      <a:endParaRPr lang="en-US" sz="1600" dirty="0"/>
                    </a:p>
                  </a:txBody>
                  <a:tcPr>
                    <a:lnL w="12700" cap="flat" cmpd="sng" algn="ctr">
                      <a:solidFill>
                        <a:scrgbClr r="0" g="0" b="0"/>
                      </a:solidFill>
                      <a:prstDash val="solid"/>
                      <a:round/>
                      <a:headEnd type="none" w="med" len="med"/>
                      <a:tailEnd type="none" w="med" len="med"/>
                    </a:lnL>
                  </a:tcPr>
                </a:tc>
                <a:tc>
                  <a:txBody>
                    <a:bodyPr/>
                    <a:lstStyle/>
                    <a:p>
                      <a:pPr algn="ctr"/>
                      <a:endParaRPr lang="en-US" sz="1600" dirty="0"/>
                    </a:p>
                  </a:txBody>
                  <a:tcPr/>
                </a:tc>
                <a:tc>
                  <a:txBody>
                    <a:bodyPr/>
                    <a:lstStyle/>
                    <a:p>
                      <a:pPr algn="ctr"/>
                      <a:endParaRPr lang="en-US" sz="1600" dirty="0"/>
                    </a:p>
                  </a:txBody>
                  <a:tcPr>
                    <a:lnR w="12700" cap="flat" cmpd="sng" algn="ctr">
                      <a:solidFill>
                        <a:scrgbClr r="0" g="0" b="0"/>
                      </a:solidFill>
                      <a:prstDash val="solid"/>
                      <a:round/>
                      <a:headEnd type="none" w="med" len="med"/>
                      <a:tailEnd type="none" w="med" len="med"/>
                    </a:lnR>
                  </a:tcPr>
                </a:tc>
                <a:extLst>
                  <a:ext uri="{0D108BD9-81ED-4DB2-BD59-A6C34878D82A}">
                    <a16:rowId xmlns:a16="http://schemas.microsoft.com/office/drawing/2014/main" val="10007"/>
                  </a:ext>
                </a:extLst>
              </a:tr>
              <a:tr h="321733">
                <a:tc>
                  <a:txBody>
                    <a:bodyPr/>
                    <a:lstStyle/>
                    <a:p>
                      <a:pPr algn="ctr"/>
                      <a:endParaRPr lang="en-US" sz="1600" dirty="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solidFill>
                      <a:srgbClr val="FFFF00"/>
                    </a:solidFill>
                  </a:tcPr>
                </a:tc>
                <a:tc>
                  <a:txBody>
                    <a:bodyPr/>
                    <a:lstStyle/>
                    <a:p>
                      <a:pPr algn="ctr"/>
                      <a:endParaRPr lang="en-US" sz="1600" dirty="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r>
                        <a:rPr lang="en-US" sz="1600" dirty="0"/>
                        <a:t>8</a:t>
                      </a:r>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a:txBody>
                    <a:bodyPr/>
                    <a:lstStyle/>
                    <a:p>
                      <a:pPr algn="ctr"/>
                      <a:endParaRPr lang="en-US" sz="160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pPr algn="ctr"/>
                      <a:endParaRPr lang="en-US" sz="1600"/>
                    </a:p>
                  </a:txBody>
                  <a:tcPr>
                    <a:lnB w="12700" cap="flat" cmpd="sng" algn="ctr">
                      <a:solidFill>
                        <a:scrgbClr r="0" g="0" b="0"/>
                      </a:solidFill>
                      <a:prstDash val="solid"/>
                      <a:round/>
                      <a:headEnd type="none" w="med" len="med"/>
                      <a:tailEnd type="none" w="med" len="med"/>
                    </a:lnB>
                  </a:tcPr>
                </a:tc>
                <a:tc>
                  <a:txBody>
                    <a:bodyPr/>
                    <a:lstStyle/>
                    <a:p>
                      <a:pPr algn="ctr"/>
                      <a:endParaRPr lang="en-US" sz="1600" dirty="0"/>
                    </a:p>
                  </a:txBody>
                  <a:tcPr>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12" name="Straight Connector 11"/>
          <p:cNvCxnSpPr/>
          <p:nvPr/>
        </p:nvCxnSpPr>
        <p:spPr>
          <a:xfrm>
            <a:off x="1371600" y="1706880"/>
            <a:ext cx="3276600" cy="35052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1371600" y="2209800"/>
            <a:ext cx="3276600" cy="533400"/>
          </a:xfrm>
          <a:prstGeom prst="line">
            <a:avLst/>
          </a:prstGeom>
          <a:ln>
            <a:solidFill>
              <a:srgbClr val="FF6600"/>
            </a:solidFill>
            <a:tailEnd type="none"/>
          </a:ln>
          <a:effectLst/>
        </p:spPr>
        <p:style>
          <a:lnRef idx="2">
            <a:schemeClr val="accent1"/>
          </a:lnRef>
          <a:fillRef idx="0">
            <a:schemeClr val="accent1"/>
          </a:fillRef>
          <a:effectRef idx="1">
            <a:schemeClr val="accent1"/>
          </a:effectRef>
          <a:fontRef idx="minor">
            <a:schemeClr val="tx1"/>
          </a:fontRef>
        </p:style>
      </p:cxnSp>
      <p:sp>
        <p:nvSpPr>
          <p:cNvPr id="20" name="Content Placeholder 6"/>
          <p:cNvSpPr txBox="1">
            <a:spLocks/>
          </p:cNvSpPr>
          <p:nvPr/>
        </p:nvSpPr>
        <p:spPr>
          <a:xfrm>
            <a:off x="457200" y="4876800"/>
            <a:ext cx="8232648" cy="16002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z="2000" dirty="0"/>
              <a:t>Board is a matrix (list of lists)</a:t>
            </a:r>
          </a:p>
          <a:p>
            <a:r>
              <a:rPr lang="en-US" sz="2000" dirty="0"/>
              <a:t>Each entry is </a:t>
            </a:r>
            <a:r>
              <a:rPr lang="en-US" sz="2000" i="1" dirty="0"/>
              <a:t>either</a:t>
            </a:r>
            <a:r>
              <a:rPr lang="en-US" sz="2000" dirty="0"/>
              <a:t>:</a:t>
            </a:r>
          </a:p>
          <a:p>
            <a:pPr lvl="1"/>
            <a:r>
              <a:rPr lang="en-US" sz="1800" dirty="0"/>
              <a:t>a number (if we’ve filled in the space already, either during search or as part of the starting state)</a:t>
            </a:r>
          </a:p>
          <a:p>
            <a:pPr lvl="1"/>
            <a:r>
              <a:rPr lang="en-US" sz="1800" dirty="0"/>
              <a:t>a list of numbers that are valid to put in that entry if it hasn’t been filled in yet</a:t>
            </a:r>
          </a:p>
        </p:txBody>
      </p:sp>
      <p:sp>
        <p:nvSpPr>
          <p:cNvPr id="21" name="TextBox 20"/>
          <p:cNvSpPr txBox="1"/>
          <p:nvPr/>
        </p:nvSpPr>
        <p:spPr>
          <a:xfrm>
            <a:off x="4419600" y="2861697"/>
            <a:ext cx="3790183" cy="707886"/>
          </a:xfrm>
          <a:prstGeom prst="rect">
            <a:avLst/>
          </a:prstGeom>
          <a:noFill/>
        </p:spPr>
        <p:txBody>
          <a:bodyPr wrap="square" rtlCol="0">
            <a:spAutoFit/>
          </a:bodyPr>
          <a:lstStyle/>
          <a:p>
            <a:r>
              <a:rPr lang="en-US" sz="2000" dirty="0">
                <a:solidFill>
                  <a:srgbClr val="0000FF"/>
                </a:solidFill>
              </a:rPr>
              <a:t>Remove 1 from all entries in the quadrant</a:t>
            </a:r>
          </a:p>
        </p:txBody>
      </p:sp>
      <p:sp>
        <p:nvSpPr>
          <p:cNvPr id="8" name="TextBox 7">
            <a:extLst>
              <a:ext uri="{FF2B5EF4-FFF2-40B4-BE49-F238E27FC236}">
                <a16:creationId xmlns:a16="http://schemas.microsoft.com/office/drawing/2014/main" id="{36427098-80EF-064C-9FA6-D7E87780AC7C}"/>
              </a:ext>
            </a:extLst>
          </p:cNvPr>
          <p:cNvSpPr txBox="1"/>
          <p:nvPr/>
        </p:nvSpPr>
        <p:spPr>
          <a:xfrm>
            <a:off x="4741719" y="1676400"/>
            <a:ext cx="3592650" cy="923330"/>
          </a:xfrm>
          <a:prstGeom prst="rect">
            <a:avLst/>
          </a:prstGeom>
          <a:noFill/>
        </p:spPr>
        <p:txBody>
          <a:bodyPr wrap="none" rtlCol="0">
            <a:spAutoFit/>
          </a:bodyPr>
          <a:lstStyle/>
          <a:p>
            <a:r>
              <a:rPr lang="en-US" dirty="0"/>
              <a:t>[6, 7, 9], [ 2, 6, 7, 8, 9], [2, 7, 8, 9],</a:t>
            </a:r>
          </a:p>
          <a:p>
            <a:r>
              <a:rPr lang="en-US">
                <a:solidFill>
                  <a:srgbClr val="FF0000"/>
                </a:solidFill>
              </a:rPr>
              <a:t>1</a:t>
            </a:r>
            <a:r>
              <a:rPr lang="en-US"/>
              <a:t>,            </a:t>
            </a:r>
            <a:r>
              <a:rPr lang="en-US" dirty="0"/>
              <a:t>4,                   3,</a:t>
            </a:r>
          </a:p>
          <a:p>
            <a:r>
              <a:rPr lang="en-US" dirty="0"/>
              <a:t>5,               [6, 7, 9],     [7, 9]</a:t>
            </a:r>
          </a:p>
        </p:txBody>
      </p:sp>
      <p:sp>
        <p:nvSpPr>
          <p:cNvPr id="9" name="TextBox 8">
            <a:extLst>
              <a:ext uri="{FF2B5EF4-FFF2-40B4-BE49-F238E27FC236}">
                <a16:creationId xmlns:a16="http://schemas.microsoft.com/office/drawing/2014/main" id="{22879728-6C89-644E-A13B-4E49C5B74938}"/>
              </a:ext>
            </a:extLst>
          </p:cNvPr>
          <p:cNvSpPr txBox="1"/>
          <p:nvPr/>
        </p:nvSpPr>
        <p:spPr>
          <a:xfrm>
            <a:off x="4419600" y="3831550"/>
            <a:ext cx="3790183" cy="1631216"/>
          </a:xfrm>
          <a:prstGeom prst="rect">
            <a:avLst/>
          </a:prstGeom>
          <a:noFill/>
        </p:spPr>
        <p:txBody>
          <a:bodyPr wrap="square" rtlCol="0">
            <a:spAutoFit/>
          </a:bodyPr>
          <a:lstStyle/>
          <a:p>
            <a:r>
              <a:rPr lang="en-US" sz="2000" dirty="0">
                <a:solidFill>
                  <a:srgbClr val="0000FF"/>
                </a:solidFill>
              </a:rPr>
              <a:t>Remove 1 from all entries in the same column</a:t>
            </a:r>
          </a:p>
          <a:p>
            <a:endParaRPr lang="en-US" sz="2000" dirty="0">
              <a:solidFill>
                <a:srgbClr val="0000FF"/>
              </a:solidFill>
            </a:endParaRPr>
          </a:p>
          <a:p>
            <a:r>
              <a:rPr lang="en-US" sz="2000" dirty="0">
                <a:solidFill>
                  <a:srgbClr val="0000FF"/>
                </a:solidFill>
              </a:rPr>
              <a:t>Remove 1 from all entries in the same row</a:t>
            </a:r>
          </a:p>
        </p:txBody>
      </p:sp>
    </p:spTree>
    <p:extLst>
      <p:ext uri="{BB962C8B-B14F-4D97-AF65-F5344CB8AC3E}">
        <p14:creationId xmlns:p14="http://schemas.microsoft.com/office/powerpoint/2010/main" val="1838535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tailEnd type="none"/>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10578</TotalTime>
  <Words>5038</Words>
  <Application>Microsoft Macintosh PowerPoint</Application>
  <PresentationFormat>On-screen Show (4:3)</PresentationFormat>
  <Paragraphs>1967</Paragraphs>
  <Slides>92</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92</vt:i4>
      </vt:variant>
    </vt:vector>
  </HeadingPairs>
  <TitlesOfParts>
    <vt:vector size="100" baseType="lpstr">
      <vt:lpstr>Arial</vt:lpstr>
      <vt:lpstr>Calibri</vt:lpstr>
      <vt:lpstr>Courier</vt:lpstr>
      <vt:lpstr>Times New Roman</vt:lpstr>
      <vt:lpstr>Tw Cen MT</vt:lpstr>
      <vt:lpstr>Wingdings</vt:lpstr>
      <vt:lpstr>Wingdings 2</vt:lpstr>
      <vt:lpstr>Median</vt:lpstr>
      <vt:lpstr>informed Search</vt:lpstr>
      <vt:lpstr>Admin</vt:lpstr>
      <vt:lpstr>Foxes and Chickens</vt:lpstr>
      <vt:lpstr>Foxes and Chickens</vt:lpstr>
      <vt:lpstr>Foxes and Chickens</vt:lpstr>
      <vt:lpstr>Searching for a solution</vt:lpstr>
      <vt:lpstr>Searching for a solution</vt:lpstr>
      <vt:lpstr>Fox and Chickens Solution</vt:lpstr>
      <vt:lpstr>Fox and Chickens Solution</vt:lpstr>
      <vt:lpstr>Code!</vt:lpstr>
      <vt:lpstr>One other problem</vt:lpstr>
      <vt:lpstr>One other problem</vt:lpstr>
      <vt:lpstr>One other problem</vt:lpstr>
      <vt:lpstr>One other problem</vt:lpstr>
      <vt:lpstr>DFS vs. BFS</vt:lpstr>
      <vt:lpstr>DFS vs. BFS</vt:lpstr>
      <vt:lpstr>DFS vs. BFS</vt:lpstr>
      <vt:lpstr>DFS vs. BFS</vt:lpstr>
      <vt:lpstr>DFS vs. BFS</vt:lpstr>
      <vt:lpstr>DFS vs. BFS</vt:lpstr>
      <vt:lpstr>DFS vs. BFS</vt:lpstr>
      <vt:lpstr>One other problem</vt:lpstr>
      <vt:lpstr>DFS avoiding repeats</vt:lpstr>
      <vt:lpstr>Other search problems</vt:lpstr>
      <vt:lpstr>8-puzzle</vt:lpstr>
      <vt:lpstr>8-puzzle</vt:lpstr>
      <vt:lpstr>8-puzzle</vt:lpstr>
      <vt:lpstr>PowerPoint Presentation</vt:lpstr>
      <vt:lpstr>Cryptarithmetic</vt:lpstr>
      <vt:lpstr>Remove 5 Sticks</vt:lpstr>
      <vt:lpstr>Water Jug Problem</vt:lpstr>
      <vt:lpstr>Water Jug Problem</vt:lpstr>
      <vt:lpstr>8-puzzle revisited</vt:lpstr>
      <vt:lpstr>8-puzzle revisited</vt:lpstr>
      <vt:lpstr>from: Claremont to:Rowland Heights</vt:lpstr>
      <vt:lpstr>from: Claremont to:Rowland Heights</vt:lpstr>
      <vt:lpstr>from: Claremont to:Rowland Heights</vt:lpstr>
      <vt:lpstr>from: Claremont to:Rowland Heights</vt:lpstr>
      <vt:lpstr>from: Claremont to: Rowland Heights</vt:lpstr>
      <vt:lpstr>from: Claremont to: Rowland Heights</vt:lpstr>
      <vt:lpstr>Informed search</vt:lpstr>
      <vt:lpstr>Heuristic</vt:lpstr>
      <vt:lpstr>Heuristic function: h(n)</vt:lpstr>
      <vt:lpstr>Two heuristics</vt:lpstr>
      <vt:lpstr>Two heuristics</vt:lpstr>
      <vt:lpstr>Two heuristics</vt:lpstr>
      <vt:lpstr>Two heuristics</vt:lpstr>
      <vt:lpstr>Two heuristics</vt:lpstr>
      <vt:lpstr>Two heuristics</vt:lpstr>
      <vt:lpstr>Two heuristics</vt:lpstr>
      <vt:lpstr>Two heuristics</vt:lpstr>
      <vt:lpstr>Two heuristics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Informed search algorithms</vt:lpstr>
      <vt:lpstr>Informed search algorithms</vt:lpstr>
      <vt:lpstr>Informed search algorithms</vt:lpstr>
      <vt:lpstr>Informed search algorithms</vt:lpstr>
      <vt:lpstr>Informed search algorithms</vt:lpstr>
      <vt:lpstr>Informed search algorithms</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Sudoku</vt:lpstr>
      <vt:lpstr>Best first Sudoku search</vt:lpstr>
      <vt:lpstr>Best first Sudoku search</vt:lpstr>
      <vt:lpstr>Representing the Sudoku board</vt:lpstr>
      <vt:lpstr>Representing the Sudoku board</vt:lpstr>
      <vt:lpstr>Representing the Sudoku board</vt:lpstr>
      <vt:lpstr>Representing the Sudoku board</vt:lpstr>
      <vt:lpstr>Representing the Sudoku board</vt:lpstr>
    </vt:vector>
  </TitlesOfParts>
  <Company>Pomona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CORpus analysis</dc:title>
  <dc:creator>Dave Kauchak</dc:creator>
  <cp:lastModifiedBy>David Kauchak</cp:lastModifiedBy>
  <cp:revision>925</cp:revision>
  <cp:lastPrinted>2025-04-15T18:29:40Z</cp:lastPrinted>
  <dcterms:created xsi:type="dcterms:W3CDTF">2011-02-09T18:38:39Z</dcterms:created>
  <dcterms:modified xsi:type="dcterms:W3CDTF">2025-04-15T21:33:37Z</dcterms:modified>
</cp:coreProperties>
</file>