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1"/>
  </p:notesMasterIdLst>
  <p:handoutMasterIdLst>
    <p:handoutMasterId r:id="rId52"/>
  </p:handoutMasterIdLst>
  <p:sldIdLst>
    <p:sldId id="256" r:id="rId2"/>
    <p:sldId id="784" r:id="rId3"/>
    <p:sldId id="781" r:id="rId4"/>
    <p:sldId id="778" r:id="rId5"/>
    <p:sldId id="787" r:id="rId6"/>
    <p:sldId id="793" r:id="rId7"/>
    <p:sldId id="868" r:id="rId8"/>
    <p:sldId id="869" r:id="rId9"/>
    <p:sldId id="803" r:id="rId10"/>
    <p:sldId id="804" r:id="rId11"/>
    <p:sldId id="805" r:id="rId12"/>
    <p:sldId id="806" r:id="rId13"/>
    <p:sldId id="813" r:id="rId14"/>
    <p:sldId id="815" r:id="rId15"/>
    <p:sldId id="818" r:id="rId16"/>
    <p:sldId id="817" r:id="rId17"/>
    <p:sldId id="819" r:id="rId18"/>
    <p:sldId id="820" r:id="rId19"/>
    <p:sldId id="821" r:id="rId20"/>
    <p:sldId id="822" r:id="rId21"/>
    <p:sldId id="823" r:id="rId22"/>
    <p:sldId id="824" r:id="rId23"/>
    <p:sldId id="825" r:id="rId24"/>
    <p:sldId id="828" r:id="rId25"/>
    <p:sldId id="829" r:id="rId26"/>
    <p:sldId id="830" r:id="rId27"/>
    <p:sldId id="831" r:id="rId28"/>
    <p:sldId id="833" r:id="rId29"/>
    <p:sldId id="834" r:id="rId30"/>
    <p:sldId id="835" r:id="rId31"/>
    <p:sldId id="836" r:id="rId32"/>
    <p:sldId id="837" r:id="rId33"/>
    <p:sldId id="838" r:id="rId34"/>
    <p:sldId id="839" r:id="rId35"/>
    <p:sldId id="840" r:id="rId36"/>
    <p:sldId id="845" r:id="rId37"/>
    <p:sldId id="849" r:id="rId38"/>
    <p:sldId id="846" r:id="rId39"/>
    <p:sldId id="848" r:id="rId40"/>
    <p:sldId id="859" r:id="rId41"/>
    <p:sldId id="850" r:id="rId42"/>
    <p:sldId id="853" r:id="rId43"/>
    <p:sldId id="852" r:id="rId44"/>
    <p:sldId id="870" r:id="rId45"/>
    <p:sldId id="866" r:id="rId46"/>
    <p:sldId id="871" r:id="rId47"/>
    <p:sldId id="867" r:id="rId48"/>
    <p:sldId id="872" r:id="rId49"/>
    <p:sldId id="873" r:id="rId5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hiddenSlides="1" frameSlides="1"/>
  <p:clrMru>
    <a:srgbClr val="FF6B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251" autoAdjust="0"/>
    <p:restoredTop sz="86735" autoAdjust="0"/>
  </p:normalViewPr>
  <p:slideViewPr>
    <p:cSldViewPr snapToObjects="1">
      <p:cViewPr varScale="1">
        <p:scale>
          <a:sx n="110" d="100"/>
          <a:sy n="110" d="100"/>
        </p:scale>
        <p:origin x="40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89C2C0-B0B7-1B40-8934-7B0301BA1765}" type="datetimeFigureOut">
              <a:rPr lang="en-US" smtClean="0"/>
              <a:t>4/11/22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593AE-8349-1849-802D-29D55DD25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3056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0213A-4496-8E41-939D-6D779164903A}" type="datetimeFigureOut">
              <a:rPr lang="en-US" smtClean="0"/>
              <a:pPr/>
              <a:t>4/11/22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E9A50-EED1-FA4E-868B-D30F9FDBA6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957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E9A50-EED1-FA4E-868B-D30F9FDBA6F4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8310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E9A50-EED1-FA4E-868B-D30F9FDBA6F4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47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E9A50-EED1-FA4E-868B-D30F9FDBA6F4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8151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E9A50-EED1-FA4E-868B-D30F9FDBA6F4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5258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E9A50-EED1-FA4E-868B-D30F9FDBA6F4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783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B6FE768-D535-DB4F-A86D-18423950C428}" type="datetimeFigureOut">
              <a:rPr lang="en-US" smtClean="0"/>
              <a:pPr/>
              <a:t>4/11/22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FE768-D535-DB4F-A86D-18423950C428}" type="datetimeFigureOut">
              <a:rPr lang="en-US" smtClean="0"/>
              <a:pPr/>
              <a:t>4/11/22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B6FE768-D535-DB4F-A86D-18423950C428}" type="datetimeFigureOut">
              <a:rPr lang="en-US" smtClean="0"/>
              <a:pPr/>
              <a:t>4/11/22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FE768-D535-DB4F-A86D-18423950C428}" type="datetimeFigureOut">
              <a:rPr lang="en-US" smtClean="0"/>
              <a:pPr/>
              <a:t>4/11/22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FE768-D535-DB4F-A86D-18423950C428}" type="datetimeFigureOut">
              <a:rPr lang="en-US" smtClean="0"/>
              <a:pPr/>
              <a:t>4/11/22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B6FE768-D535-DB4F-A86D-18423950C428}" type="datetimeFigureOut">
              <a:rPr lang="en-US" smtClean="0"/>
              <a:pPr/>
              <a:t>4/11/22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B6FE768-D535-DB4F-A86D-18423950C428}" type="datetimeFigureOut">
              <a:rPr lang="en-US" smtClean="0"/>
              <a:pPr/>
              <a:t>4/11/22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FE768-D535-DB4F-A86D-18423950C428}" type="datetimeFigureOut">
              <a:rPr lang="en-US" smtClean="0"/>
              <a:pPr/>
              <a:t>4/11/22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FE768-D535-DB4F-A86D-18423950C428}" type="datetimeFigureOut">
              <a:rPr lang="en-US" smtClean="0"/>
              <a:pPr/>
              <a:t>4/11/22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FE768-D535-DB4F-A86D-18423950C428}" type="datetimeFigureOut">
              <a:rPr lang="en-US" smtClean="0"/>
              <a:pPr/>
              <a:t>4/11/22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B6FE768-D535-DB4F-A86D-18423950C428}" type="datetimeFigureOut">
              <a:rPr lang="en-US" smtClean="0"/>
              <a:pPr/>
              <a:t>4/11/22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B6FE768-D535-DB4F-A86D-18423950C428}" type="datetimeFigureOut">
              <a:rPr lang="en-US" smtClean="0"/>
              <a:pPr/>
              <a:t>4/11/22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0076733-97FC-644E-9C9E-BE83813A8A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informed Search last thoughts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David Kauchak</a:t>
            </a:r>
          </a:p>
          <a:p>
            <a:r>
              <a:rPr lang="en-US" dirty="0"/>
              <a:t>CS51A – Spring 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86200" y="1524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0" y="1828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038600" y="1828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791200" y="1828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>
            <a:endCxn id="4" idx="0"/>
          </p:cNvCxnSpPr>
          <p:nvPr/>
        </p:nvCxnSpPr>
        <p:spPr>
          <a:xfrm flipH="1">
            <a:off x="2819400" y="1158240"/>
            <a:ext cx="1600200" cy="6705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2" idx="2"/>
            <a:endCxn id="5" idx="0"/>
          </p:cNvCxnSpPr>
          <p:nvPr/>
        </p:nvCxnSpPr>
        <p:spPr>
          <a:xfrm>
            <a:off x="4419600" y="1158240"/>
            <a:ext cx="152400" cy="6705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" idx="2"/>
            <a:endCxn id="6" idx="0"/>
          </p:cNvCxnSpPr>
          <p:nvPr/>
        </p:nvCxnSpPr>
        <p:spPr>
          <a:xfrm>
            <a:off x="4419600" y="1158240"/>
            <a:ext cx="1905000" cy="6705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819400" y="3741355"/>
            <a:ext cx="32541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Which would you do?</a:t>
            </a:r>
          </a:p>
        </p:txBody>
      </p:sp>
    </p:spTree>
    <p:extLst>
      <p:ext uri="{BB962C8B-B14F-4D97-AF65-F5344CB8AC3E}">
        <p14:creationId xmlns:p14="http://schemas.microsoft.com/office/powerpoint/2010/main" val="1299146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86200" y="1524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0" y="1828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038600" y="1828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791200" y="1828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>
            <a:endCxn id="4" idx="0"/>
          </p:cNvCxnSpPr>
          <p:nvPr/>
        </p:nvCxnSpPr>
        <p:spPr>
          <a:xfrm flipH="1">
            <a:off x="2819400" y="1158240"/>
            <a:ext cx="1600200" cy="6705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2" idx="2"/>
            <a:endCxn id="5" idx="0"/>
          </p:cNvCxnSpPr>
          <p:nvPr/>
        </p:nvCxnSpPr>
        <p:spPr>
          <a:xfrm>
            <a:off x="4419600" y="1158240"/>
            <a:ext cx="152400" cy="6705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" idx="2"/>
            <a:endCxn id="6" idx="0"/>
          </p:cNvCxnSpPr>
          <p:nvPr/>
        </p:nvCxnSpPr>
        <p:spPr>
          <a:xfrm>
            <a:off x="4419600" y="1158240"/>
            <a:ext cx="1905000" cy="6705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819400" y="3741355"/>
            <a:ext cx="37543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Which would DFS choose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66800" y="4997677"/>
            <a:ext cx="69906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Completely depends on how next states are generated.</a:t>
            </a:r>
          </a:p>
          <a:p>
            <a:r>
              <a:rPr lang="en-US" sz="2400" dirty="0">
                <a:solidFill>
                  <a:srgbClr val="0000FF"/>
                </a:solidFill>
              </a:rPr>
              <a:t>Not an “intelligent” decision!</a:t>
            </a:r>
          </a:p>
        </p:txBody>
      </p:sp>
    </p:spTree>
    <p:extLst>
      <p:ext uri="{BB962C8B-B14F-4D97-AF65-F5344CB8AC3E}">
        <p14:creationId xmlns:p14="http://schemas.microsoft.com/office/powerpoint/2010/main" val="2959818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86200" y="1524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0" y="1828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038600" y="1828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791200" y="1828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>
            <a:endCxn id="4" idx="0"/>
          </p:cNvCxnSpPr>
          <p:nvPr/>
        </p:nvCxnSpPr>
        <p:spPr>
          <a:xfrm flipH="1">
            <a:off x="2819400" y="1158240"/>
            <a:ext cx="1600200" cy="6705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2" idx="2"/>
            <a:endCxn id="5" idx="0"/>
          </p:cNvCxnSpPr>
          <p:nvPr/>
        </p:nvCxnSpPr>
        <p:spPr>
          <a:xfrm>
            <a:off x="4419600" y="1158240"/>
            <a:ext cx="152400" cy="6705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" idx="2"/>
            <a:endCxn id="6" idx="0"/>
          </p:cNvCxnSpPr>
          <p:nvPr/>
        </p:nvCxnSpPr>
        <p:spPr>
          <a:xfrm>
            <a:off x="4419600" y="1158240"/>
            <a:ext cx="1905000" cy="6705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905000" y="3741355"/>
            <a:ext cx="51236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Best first search: out of place tiles?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76200" y="182388"/>
          <a:ext cx="974034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46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6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6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940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40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40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52400" y="1208032"/>
            <a:ext cx="764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GOAL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84102"/>
            <a:ext cx="1143000" cy="149326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2527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86200" y="1524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0" y="1828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038600" y="1828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791200" y="1828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>
            <a:endCxn id="4" idx="0"/>
          </p:cNvCxnSpPr>
          <p:nvPr/>
        </p:nvCxnSpPr>
        <p:spPr>
          <a:xfrm flipH="1">
            <a:off x="2819400" y="1158240"/>
            <a:ext cx="1600200" cy="6705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2" idx="2"/>
            <a:endCxn id="5" idx="0"/>
          </p:cNvCxnSpPr>
          <p:nvPr/>
        </p:nvCxnSpPr>
        <p:spPr>
          <a:xfrm>
            <a:off x="4419600" y="1158240"/>
            <a:ext cx="152400" cy="6705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" idx="2"/>
            <a:endCxn id="6" idx="0"/>
          </p:cNvCxnSpPr>
          <p:nvPr/>
        </p:nvCxnSpPr>
        <p:spPr>
          <a:xfrm>
            <a:off x="4419600" y="1158240"/>
            <a:ext cx="1905000" cy="6705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905000" y="3741355"/>
            <a:ext cx="49646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Best first search: distance of tiles?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76200" y="182388"/>
          <a:ext cx="974034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46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6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6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940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40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40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52400" y="1208032"/>
            <a:ext cx="764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GOAL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84102"/>
            <a:ext cx="1143000" cy="149326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2314576" y="1864475"/>
            <a:ext cx="276224" cy="269125"/>
          </a:xfrm>
          <a:prstGeom prst="roundRect">
            <a:avLst/>
          </a:prstGeom>
          <a:solidFill>
            <a:srgbClr val="0000FF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2314576" y="2209800"/>
            <a:ext cx="276224" cy="269125"/>
          </a:xfrm>
          <a:prstGeom prst="roundRect">
            <a:avLst/>
          </a:prstGeom>
          <a:solidFill>
            <a:srgbClr val="0000FF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2667000" y="1864475"/>
            <a:ext cx="276224" cy="269125"/>
          </a:xfrm>
          <a:prstGeom prst="roundRect">
            <a:avLst/>
          </a:prstGeom>
          <a:solidFill>
            <a:srgbClr val="0000FF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2667000" y="2209800"/>
            <a:ext cx="276224" cy="269125"/>
          </a:xfrm>
          <a:prstGeom prst="roundRect">
            <a:avLst/>
          </a:prstGeom>
          <a:solidFill>
            <a:srgbClr val="0000FF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2667000" y="2514600"/>
            <a:ext cx="276224" cy="269125"/>
          </a:xfrm>
          <a:prstGeom prst="roundRect">
            <a:avLst/>
          </a:prstGeom>
          <a:solidFill>
            <a:srgbClr val="0000FF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438400" y="1981200"/>
            <a:ext cx="2663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400656" y="2313801"/>
            <a:ext cx="2663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819400" y="2618601"/>
            <a:ext cx="2663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819400" y="2286000"/>
            <a:ext cx="2663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819400" y="1981200"/>
            <a:ext cx="2791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05000" y="2133600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092808" y="1864475"/>
            <a:ext cx="276224" cy="269125"/>
          </a:xfrm>
          <a:prstGeom prst="roundRect">
            <a:avLst/>
          </a:prstGeom>
          <a:solidFill>
            <a:srgbClr val="0000FF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4092808" y="2209800"/>
            <a:ext cx="276224" cy="269125"/>
          </a:xfrm>
          <a:prstGeom prst="roundRect">
            <a:avLst/>
          </a:prstGeom>
          <a:solidFill>
            <a:srgbClr val="0000FF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4445232" y="1864475"/>
            <a:ext cx="276224" cy="269125"/>
          </a:xfrm>
          <a:prstGeom prst="roundRect">
            <a:avLst/>
          </a:prstGeom>
          <a:solidFill>
            <a:srgbClr val="0000FF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216632" y="1981200"/>
            <a:ext cx="2663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178888" y="2313801"/>
            <a:ext cx="2663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597632" y="1981200"/>
            <a:ext cx="2791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5845408" y="1836674"/>
            <a:ext cx="276224" cy="269125"/>
          </a:xfrm>
          <a:prstGeom prst="roundRect">
            <a:avLst/>
          </a:prstGeom>
          <a:solidFill>
            <a:srgbClr val="0000FF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5845408" y="2181999"/>
            <a:ext cx="276224" cy="269125"/>
          </a:xfrm>
          <a:prstGeom prst="roundRect">
            <a:avLst/>
          </a:prstGeom>
          <a:solidFill>
            <a:srgbClr val="0000FF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ounded Rectangle 39"/>
          <p:cNvSpPr/>
          <p:nvPr/>
        </p:nvSpPr>
        <p:spPr>
          <a:xfrm>
            <a:off x="6197832" y="1836674"/>
            <a:ext cx="276224" cy="269125"/>
          </a:xfrm>
          <a:prstGeom prst="roundRect">
            <a:avLst/>
          </a:prstGeom>
          <a:solidFill>
            <a:srgbClr val="0000FF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ed Rectangle 40"/>
          <p:cNvSpPr/>
          <p:nvPr/>
        </p:nvSpPr>
        <p:spPr>
          <a:xfrm>
            <a:off x="6197832" y="2181999"/>
            <a:ext cx="276224" cy="269125"/>
          </a:xfrm>
          <a:prstGeom prst="roundRect">
            <a:avLst/>
          </a:prstGeom>
          <a:solidFill>
            <a:srgbClr val="0000FF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ounded Rectangle 41"/>
          <p:cNvSpPr/>
          <p:nvPr/>
        </p:nvSpPr>
        <p:spPr>
          <a:xfrm>
            <a:off x="6197832" y="2486799"/>
            <a:ext cx="276224" cy="269125"/>
          </a:xfrm>
          <a:prstGeom prst="roundRect">
            <a:avLst/>
          </a:prstGeom>
          <a:solidFill>
            <a:srgbClr val="0000FF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5969232" y="1953399"/>
            <a:ext cx="2663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931488" y="2286000"/>
            <a:ext cx="2663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350232" y="2590800"/>
            <a:ext cx="2663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350232" y="2258199"/>
            <a:ext cx="2663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350232" y="1953399"/>
            <a:ext cx="2791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726570" y="2133600"/>
            <a:ext cx="324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466346" y="2133600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3898938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86200" y="1524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0" y="1828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038600" y="1828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791200" y="1828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>
            <a:endCxn id="4" idx="0"/>
          </p:cNvCxnSpPr>
          <p:nvPr/>
        </p:nvCxnSpPr>
        <p:spPr>
          <a:xfrm flipH="1">
            <a:off x="2819400" y="1158240"/>
            <a:ext cx="1600200" cy="6705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2" idx="2"/>
            <a:endCxn id="5" idx="0"/>
          </p:cNvCxnSpPr>
          <p:nvPr/>
        </p:nvCxnSpPr>
        <p:spPr>
          <a:xfrm>
            <a:off x="4419600" y="1158240"/>
            <a:ext cx="152400" cy="6705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" idx="2"/>
            <a:endCxn id="6" idx="0"/>
          </p:cNvCxnSpPr>
          <p:nvPr/>
        </p:nvCxnSpPr>
        <p:spPr>
          <a:xfrm>
            <a:off x="4419600" y="1158240"/>
            <a:ext cx="1905000" cy="6705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547857" y="3741355"/>
            <a:ext cx="1918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Next states?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76200" y="182388"/>
          <a:ext cx="974034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46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6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6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940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40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40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52400" y="1208032"/>
            <a:ext cx="764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GOAL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84102"/>
            <a:ext cx="1143000" cy="149326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86200" y="1752600"/>
            <a:ext cx="1371600" cy="1219200"/>
          </a:xfrm>
          <a:prstGeom prst="rect">
            <a:avLst/>
          </a:prstGeom>
          <a:solidFill>
            <a:srgbClr val="FFFF00">
              <a:alpha val="2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18445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86200" y="1524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0" y="1828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038600" y="1828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791200" y="1828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>
            <a:endCxn id="4" idx="0"/>
          </p:cNvCxnSpPr>
          <p:nvPr/>
        </p:nvCxnSpPr>
        <p:spPr>
          <a:xfrm flipH="1">
            <a:off x="2819400" y="1158240"/>
            <a:ext cx="1600200" cy="6705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2" idx="2"/>
            <a:endCxn id="5" idx="0"/>
          </p:cNvCxnSpPr>
          <p:nvPr/>
        </p:nvCxnSpPr>
        <p:spPr>
          <a:xfrm>
            <a:off x="4419600" y="1158240"/>
            <a:ext cx="152400" cy="6705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" idx="2"/>
            <a:endCxn id="6" idx="0"/>
          </p:cNvCxnSpPr>
          <p:nvPr/>
        </p:nvCxnSpPr>
        <p:spPr>
          <a:xfrm>
            <a:off x="4419600" y="1158240"/>
            <a:ext cx="1905000" cy="6705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76200" y="182388"/>
          <a:ext cx="974034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46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6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6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940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40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40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52400" y="1208032"/>
            <a:ext cx="764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GOAL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84102"/>
            <a:ext cx="1143000" cy="149326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2057400" y="34290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3505200" y="341376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4981778" y="341376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6477000" y="341376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20" name="Straight Arrow Connector 19"/>
          <p:cNvCxnSpPr>
            <a:stCxn id="5" idx="2"/>
            <a:endCxn id="16" idx="0"/>
          </p:cNvCxnSpPr>
          <p:nvPr/>
        </p:nvCxnSpPr>
        <p:spPr>
          <a:xfrm flipH="1">
            <a:off x="2590800" y="2834640"/>
            <a:ext cx="1981200" cy="5943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5" idx="2"/>
            <a:endCxn id="17" idx="0"/>
          </p:cNvCxnSpPr>
          <p:nvPr/>
        </p:nvCxnSpPr>
        <p:spPr>
          <a:xfrm flipH="1">
            <a:off x="4038600" y="2834640"/>
            <a:ext cx="533400" cy="57912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5" idx="2"/>
            <a:endCxn id="18" idx="0"/>
          </p:cNvCxnSpPr>
          <p:nvPr/>
        </p:nvCxnSpPr>
        <p:spPr>
          <a:xfrm>
            <a:off x="4572000" y="2834640"/>
            <a:ext cx="943178" cy="57912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5" idx="2"/>
            <a:endCxn id="19" idx="0"/>
          </p:cNvCxnSpPr>
          <p:nvPr/>
        </p:nvCxnSpPr>
        <p:spPr>
          <a:xfrm>
            <a:off x="4572000" y="2834640"/>
            <a:ext cx="2438400" cy="57912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4092808" y="1864475"/>
            <a:ext cx="276224" cy="269125"/>
          </a:xfrm>
          <a:prstGeom prst="roundRect">
            <a:avLst/>
          </a:prstGeom>
          <a:solidFill>
            <a:srgbClr val="0000FF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4092808" y="2209800"/>
            <a:ext cx="276224" cy="269125"/>
          </a:xfrm>
          <a:prstGeom prst="roundRect">
            <a:avLst/>
          </a:prstGeom>
          <a:solidFill>
            <a:srgbClr val="0000FF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>
            <a:off x="4445232" y="1864475"/>
            <a:ext cx="276224" cy="269125"/>
          </a:xfrm>
          <a:prstGeom prst="roundRect">
            <a:avLst/>
          </a:prstGeom>
          <a:solidFill>
            <a:srgbClr val="0000FF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216632" y="1981200"/>
            <a:ext cx="2663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178888" y="2313801"/>
            <a:ext cx="2663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726570" y="2133600"/>
            <a:ext cx="324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597632" y="1981200"/>
            <a:ext cx="2791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745370" y="3733800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193170" y="3733800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717170" y="374546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228346" y="374546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209800" y="5181600"/>
            <a:ext cx="47933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Which next for best first search?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905000" y="2133600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466346" y="2133600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44" name="Rectangle 43"/>
          <p:cNvSpPr/>
          <p:nvPr/>
        </p:nvSpPr>
        <p:spPr>
          <a:xfrm>
            <a:off x="3886200" y="1752600"/>
            <a:ext cx="1371600" cy="1219200"/>
          </a:xfrm>
          <a:prstGeom prst="rect">
            <a:avLst/>
          </a:prstGeom>
          <a:solidFill>
            <a:srgbClr val="FFFF00">
              <a:alpha val="2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3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86200" y="1524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0" y="1828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038600" y="1828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791200" y="1828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>
            <a:endCxn id="4" idx="0"/>
          </p:cNvCxnSpPr>
          <p:nvPr/>
        </p:nvCxnSpPr>
        <p:spPr>
          <a:xfrm flipH="1">
            <a:off x="2819400" y="1158240"/>
            <a:ext cx="1600200" cy="6705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2" idx="2"/>
            <a:endCxn id="5" idx="0"/>
          </p:cNvCxnSpPr>
          <p:nvPr/>
        </p:nvCxnSpPr>
        <p:spPr>
          <a:xfrm>
            <a:off x="4419600" y="1158240"/>
            <a:ext cx="152400" cy="6705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" idx="2"/>
            <a:endCxn id="6" idx="0"/>
          </p:cNvCxnSpPr>
          <p:nvPr/>
        </p:nvCxnSpPr>
        <p:spPr>
          <a:xfrm>
            <a:off x="4419600" y="1158240"/>
            <a:ext cx="1905000" cy="6705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76200" y="182388"/>
          <a:ext cx="974034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46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6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6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940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40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40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52400" y="1208032"/>
            <a:ext cx="764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GOAL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84102"/>
            <a:ext cx="1143000" cy="149326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2057400" y="34290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3505200" y="341376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4981778" y="341376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6477000" y="341376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20" name="Straight Arrow Connector 19"/>
          <p:cNvCxnSpPr>
            <a:stCxn id="5" idx="2"/>
            <a:endCxn id="16" idx="0"/>
          </p:cNvCxnSpPr>
          <p:nvPr/>
        </p:nvCxnSpPr>
        <p:spPr>
          <a:xfrm flipH="1">
            <a:off x="2590800" y="2834640"/>
            <a:ext cx="1981200" cy="5943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5" idx="2"/>
            <a:endCxn id="17" idx="0"/>
          </p:cNvCxnSpPr>
          <p:nvPr/>
        </p:nvCxnSpPr>
        <p:spPr>
          <a:xfrm flipH="1">
            <a:off x="4038600" y="2834640"/>
            <a:ext cx="533400" cy="57912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5" idx="2"/>
            <a:endCxn id="18" idx="0"/>
          </p:cNvCxnSpPr>
          <p:nvPr/>
        </p:nvCxnSpPr>
        <p:spPr>
          <a:xfrm>
            <a:off x="4572000" y="2834640"/>
            <a:ext cx="943178" cy="57912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5" idx="2"/>
            <a:endCxn id="19" idx="0"/>
          </p:cNvCxnSpPr>
          <p:nvPr/>
        </p:nvCxnSpPr>
        <p:spPr>
          <a:xfrm>
            <a:off x="4572000" y="2834640"/>
            <a:ext cx="2438400" cy="57912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4092808" y="1864475"/>
            <a:ext cx="276224" cy="269125"/>
          </a:xfrm>
          <a:prstGeom prst="roundRect">
            <a:avLst/>
          </a:prstGeom>
          <a:solidFill>
            <a:srgbClr val="0000FF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4092808" y="2209800"/>
            <a:ext cx="276224" cy="269125"/>
          </a:xfrm>
          <a:prstGeom prst="roundRect">
            <a:avLst/>
          </a:prstGeom>
          <a:solidFill>
            <a:srgbClr val="0000FF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>
            <a:off x="4445232" y="1864475"/>
            <a:ext cx="276224" cy="269125"/>
          </a:xfrm>
          <a:prstGeom prst="roundRect">
            <a:avLst/>
          </a:prstGeom>
          <a:solidFill>
            <a:srgbClr val="0000FF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216632" y="1981200"/>
            <a:ext cx="2663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178888" y="2313801"/>
            <a:ext cx="2663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726570" y="2133600"/>
            <a:ext cx="324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597632" y="1981200"/>
            <a:ext cx="2791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745370" y="3733800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193170" y="3733800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717170" y="374546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228346" y="374546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</a:p>
        </p:txBody>
      </p:sp>
      <p:graphicFrame>
        <p:nvGraphicFramePr>
          <p:cNvPr id="43" name="Table 42"/>
          <p:cNvGraphicFramePr>
            <a:graphicFrameLocks noGrp="1"/>
          </p:cNvGraphicFramePr>
          <p:nvPr/>
        </p:nvGraphicFramePr>
        <p:xfrm>
          <a:off x="886651" y="4876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4" name="Table 43"/>
          <p:cNvGraphicFramePr>
            <a:graphicFrameLocks noGrp="1"/>
          </p:cNvGraphicFramePr>
          <p:nvPr/>
        </p:nvGraphicFramePr>
        <p:xfrm>
          <a:off x="2286000" y="4876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5" name="Rectangle 44"/>
          <p:cNvSpPr/>
          <p:nvPr/>
        </p:nvSpPr>
        <p:spPr>
          <a:xfrm>
            <a:off x="3886200" y="1752600"/>
            <a:ext cx="1371600" cy="1219200"/>
          </a:xfrm>
          <a:prstGeom prst="rect">
            <a:avLst/>
          </a:prstGeom>
          <a:solidFill>
            <a:srgbClr val="FFFF00">
              <a:alpha val="2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828800" y="3352800"/>
            <a:ext cx="1371600" cy="1219200"/>
          </a:xfrm>
          <a:prstGeom prst="rect">
            <a:avLst/>
          </a:prstGeom>
          <a:solidFill>
            <a:srgbClr val="FFFF00">
              <a:alpha val="2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3683232" y="486156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48" name="Straight Arrow Connector 47"/>
          <p:cNvCxnSpPr>
            <a:stCxn id="16" idx="2"/>
            <a:endCxn id="43" idx="0"/>
          </p:cNvCxnSpPr>
          <p:nvPr/>
        </p:nvCxnSpPr>
        <p:spPr>
          <a:xfrm flipH="1">
            <a:off x="1420051" y="4434840"/>
            <a:ext cx="1170749" cy="4419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16" idx="2"/>
            <a:endCxn id="44" idx="0"/>
          </p:cNvCxnSpPr>
          <p:nvPr/>
        </p:nvCxnSpPr>
        <p:spPr>
          <a:xfrm>
            <a:off x="2590800" y="4434840"/>
            <a:ext cx="228600" cy="4419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16" idx="2"/>
            <a:endCxn id="47" idx="0"/>
          </p:cNvCxnSpPr>
          <p:nvPr/>
        </p:nvCxnSpPr>
        <p:spPr>
          <a:xfrm>
            <a:off x="2590800" y="4434840"/>
            <a:ext cx="1625832" cy="42672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420630" y="5181600"/>
            <a:ext cx="324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037346" y="5181600"/>
            <a:ext cx="324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09600" y="519326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09E03EA-37CC-BD4B-908C-CDAA18BB05C7}"/>
              </a:ext>
            </a:extLst>
          </p:cNvPr>
          <p:cNvSpPr txBox="1"/>
          <p:nvPr/>
        </p:nvSpPr>
        <p:spPr>
          <a:xfrm>
            <a:off x="1905000" y="2133600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D55B0F8-0461-2D4C-97D2-D42986FE5191}"/>
              </a:ext>
            </a:extLst>
          </p:cNvPr>
          <p:cNvSpPr txBox="1"/>
          <p:nvPr/>
        </p:nvSpPr>
        <p:spPr>
          <a:xfrm>
            <a:off x="5466346" y="2133600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3593685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86200" y="1524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0" y="1828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038600" y="1828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791200" y="1828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>
            <a:endCxn id="4" idx="0"/>
          </p:cNvCxnSpPr>
          <p:nvPr/>
        </p:nvCxnSpPr>
        <p:spPr>
          <a:xfrm flipH="1">
            <a:off x="2819400" y="1158240"/>
            <a:ext cx="1600200" cy="6705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2" idx="2"/>
            <a:endCxn id="5" idx="0"/>
          </p:cNvCxnSpPr>
          <p:nvPr/>
        </p:nvCxnSpPr>
        <p:spPr>
          <a:xfrm>
            <a:off x="4419600" y="1158240"/>
            <a:ext cx="152400" cy="6705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" idx="2"/>
            <a:endCxn id="6" idx="0"/>
          </p:cNvCxnSpPr>
          <p:nvPr/>
        </p:nvCxnSpPr>
        <p:spPr>
          <a:xfrm>
            <a:off x="4419600" y="1158240"/>
            <a:ext cx="1905000" cy="6705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76200" y="182388"/>
          <a:ext cx="974034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46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6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6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940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40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40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52400" y="1208032"/>
            <a:ext cx="764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GOAL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84102"/>
            <a:ext cx="1143000" cy="149326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2057400" y="34290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3505200" y="341376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4981778" y="341376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6477000" y="341376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20" name="Straight Arrow Connector 19"/>
          <p:cNvCxnSpPr>
            <a:stCxn id="5" idx="2"/>
            <a:endCxn id="16" idx="0"/>
          </p:cNvCxnSpPr>
          <p:nvPr/>
        </p:nvCxnSpPr>
        <p:spPr>
          <a:xfrm flipH="1">
            <a:off x="2590800" y="2834640"/>
            <a:ext cx="1981200" cy="5943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5" idx="2"/>
            <a:endCxn id="17" idx="0"/>
          </p:cNvCxnSpPr>
          <p:nvPr/>
        </p:nvCxnSpPr>
        <p:spPr>
          <a:xfrm flipH="1">
            <a:off x="4038600" y="2834640"/>
            <a:ext cx="533400" cy="57912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5" idx="2"/>
            <a:endCxn id="18" idx="0"/>
          </p:cNvCxnSpPr>
          <p:nvPr/>
        </p:nvCxnSpPr>
        <p:spPr>
          <a:xfrm>
            <a:off x="4572000" y="2834640"/>
            <a:ext cx="943178" cy="57912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5" idx="2"/>
            <a:endCxn id="19" idx="0"/>
          </p:cNvCxnSpPr>
          <p:nvPr/>
        </p:nvCxnSpPr>
        <p:spPr>
          <a:xfrm>
            <a:off x="4572000" y="2834640"/>
            <a:ext cx="2438400" cy="57912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4092808" y="1864475"/>
            <a:ext cx="276224" cy="269125"/>
          </a:xfrm>
          <a:prstGeom prst="roundRect">
            <a:avLst/>
          </a:prstGeom>
          <a:solidFill>
            <a:srgbClr val="0000FF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4092808" y="2209800"/>
            <a:ext cx="276224" cy="269125"/>
          </a:xfrm>
          <a:prstGeom prst="roundRect">
            <a:avLst/>
          </a:prstGeom>
          <a:solidFill>
            <a:srgbClr val="0000FF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>
            <a:off x="4445232" y="1864475"/>
            <a:ext cx="276224" cy="269125"/>
          </a:xfrm>
          <a:prstGeom prst="roundRect">
            <a:avLst/>
          </a:prstGeom>
          <a:solidFill>
            <a:srgbClr val="0000FF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4216632" y="1981200"/>
            <a:ext cx="2663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178888" y="2313801"/>
            <a:ext cx="2663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726570" y="2133600"/>
            <a:ext cx="324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597632" y="1981200"/>
            <a:ext cx="2791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745370" y="3733800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193170" y="3733800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717170" y="374546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228346" y="374546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5</a:t>
            </a:r>
          </a:p>
        </p:txBody>
      </p:sp>
      <p:graphicFrame>
        <p:nvGraphicFramePr>
          <p:cNvPr id="43" name="Table 42"/>
          <p:cNvGraphicFramePr>
            <a:graphicFrameLocks noGrp="1"/>
          </p:cNvGraphicFramePr>
          <p:nvPr/>
        </p:nvGraphicFramePr>
        <p:xfrm>
          <a:off x="886651" y="4876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4" name="Table 43"/>
          <p:cNvGraphicFramePr>
            <a:graphicFrameLocks noGrp="1"/>
          </p:cNvGraphicFramePr>
          <p:nvPr/>
        </p:nvGraphicFramePr>
        <p:xfrm>
          <a:off x="2286000" y="48768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5" name="Rectangle 44"/>
          <p:cNvSpPr/>
          <p:nvPr/>
        </p:nvSpPr>
        <p:spPr>
          <a:xfrm>
            <a:off x="3886200" y="1752600"/>
            <a:ext cx="1371600" cy="1219200"/>
          </a:xfrm>
          <a:prstGeom prst="rect">
            <a:avLst/>
          </a:prstGeom>
          <a:solidFill>
            <a:srgbClr val="FFFF00">
              <a:alpha val="2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828800" y="3352800"/>
            <a:ext cx="1371600" cy="1219200"/>
          </a:xfrm>
          <a:prstGeom prst="rect">
            <a:avLst/>
          </a:prstGeom>
          <a:solidFill>
            <a:srgbClr val="FFFF00">
              <a:alpha val="2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3683232" y="486156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48" name="Straight Arrow Connector 47"/>
          <p:cNvCxnSpPr>
            <a:stCxn id="16" idx="2"/>
            <a:endCxn id="43" idx="0"/>
          </p:cNvCxnSpPr>
          <p:nvPr/>
        </p:nvCxnSpPr>
        <p:spPr>
          <a:xfrm flipH="1">
            <a:off x="1420051" y="4434840"/>
            <a:ext cx="1170749" cy="4419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16" idx="2"/>
            <a:endCxn id="44" idx="0"/>
          </p:cNvCxnSpPr>
          <p:nvPr/>
        </p:nvCxnSpPr>
        <p:spPr>
          <a:xfrm>
            <a:off x="2590800" y="4434840"/>
            <a:ext cx="228600" cy="44196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16" idx="2"/>
            <a:endCxn id="47" idx="0"/>
          </p:cNvCxnSpPr>
          <p:nvPr/>
        </p:nvCxnSpPr>
        <p:spPr>
          <a:xfrm>
            <a:off x="2590800" y="4434840"/>
            <a:ext cx="1625832" cy="426720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420630" y="5181600"/>
            <a:ext cx="324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037346" y="5181600"/>
            <a:ext cx="324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09600" y="519326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85800" y="4724400"/>
            <a:ext cx="1371600" cy="1219200"/>
          </a:xfrm>
          <a:prstGeom prst="rect">
            <a:avLst/>
          </a:prstGeom>
          <a:solidFill>
            <a:srgbClr val="FFFF00">
              <a:alpha val="2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6019800"/>
            <a:ext cx="59503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… 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3458031-108A-F54F-9F53-511AB0BC8C72}"/>
              </a:ext>
            </a:extLst>
          </p:cNvPr>
          <p:cNvSpPr txBox="1"/>
          <p:nvPr/>
        </p:nvSpPr>
        <p:spPr>
          <a:xfrm>
            <a:off x="1905000" y="2133600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3C5BDFB9-76C4-1141-8C57-38BA13A0335B}"/>
              </a:ext>
            </a:extLst>
          </p:cNvPr>
          <p:cNvSpPr txBox="1"/>
          <p:nvPr/>
        </p:nvSpPr>
        <p:spPr>
          <a:xfrm>
            <a:off x="5466346" y="2133600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7080694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Informed search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Best first search is called an “informed” search algorithm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Why wouldn’t we always use an informed algorithm?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Coming up with good heuristics can be hard for some problems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There is computational overhead (both in calculating the heuristic and in keeping track of the next “best” state)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04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Informed search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1430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Any other problems/concerns about best first search?</a:t>
            </a:r>
          </a:p>
        </p:txBody>
      </p:sp>
    </p:spTree>
    <p:extLst>
      <p:ext uri="{BB962C8B-B14F-4D97-AF65-F5344CB8AC3E}">
        <p14:creationId xmlns:p14="http://schemas.microsoft.com/office/powerpoint/2010/main" val="59742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Assignment 9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Assignment 10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Midterm 2 next Monday</a:t>
            </a:r>
          </a:p>
          <a:p>
            <a:r>
              <a:rPr lang="en-US" dirty="0"/>
              <a:t>Dictionaries (2/21) through today</a:t>
            </a:r>
          </a:p>
          <a:p>
            <a:r>
              <a:rPr lang="en-US" dirty="0"/>
              <a:t>“cheat” sheet – two pages</a:t>
            </a:r>
          </a:p>
          <a:p>
            <a:r>
              <a:rPr lang="en-US" dirty="0"/>
              <a:t>Sample problems posted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8390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Informed search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1430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Any other problems/concerns about best first search?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Only as good as the heuristic function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63922" y="3700790"/>
            <a:ext cx="53167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START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0" y="3657600"/>
            <a:ext cx="5710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GOAL</a:t>
            </a:r>
          </a:p>
        </p:txBody>
      </p:sp>
      <p:sp>
        <p:nvSpPr>
          <p:cNvPr id="6" name="Rectangle 5"/>
          <p:cNvSpPr/>
          <p:nvPr/>
        </p:nvSpPr>
        <p:spPr>
          <a:xfrm>
            <a:off x="1819305" y="3124200"/>
            <a:ext cx="4810095" cy="1447800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362200" y="3124200"/>
            <a:ext cx="0" cy="144780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895600" y="3124200"/>
            <a:ext cx="0" cy="144780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429000" y="3124200"/>
            <a:ext cx="0" cy="144780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962400" y="3124200"/>
            <a:ext cx="0" cy="144780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495800" y="3124200"/>
            <a:ext cx="0" cy="144780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029200" y="3124200"/>
            <a:ext cx="0" cy="144780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562600" y="3124200"/>
            <a:ext cx="0" cy="144780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096000" y="3124200"/>
            <a:ext cx="0" cy="144780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819305" y="3581400"/>
            <a:ext cx="4810095" cy="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828800" y="4038600"/>
            <a:ext cx="4810095" cy="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2363922" y="3581400"/>
            <a:ext cx="3732078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2362200" y="4038600"/>
            <a:ext cx="3732078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H="1" flipV="1">
            <a:off x="6094278" y="3581400"/>
            <a:ext cx="1722" cy="45720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2533552" y="5486400"/>
            <a:ext cx="35536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would the search do?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C41E26-EBA6-F04F-A3A9-E720BAA98BC3}"/>
              </a:ext>
            </a:extLst>
          </p:cNvPr>
          <p:cNvSpPr txBox="1"/>
          <p:nvPr/>
        </p:nvSpPr>
        <p:spPr>
          <a:xfrm>
            <a:off x="1524000" y="4872335"/>
            <a:ext cx="5543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Best first search using distance as the crow flies as heuristic</a:t>
            </a:r>
          </a:p>
        </p:txBody>
      </p:sp>
    </p:spTree>
    <p:extLst>
      <p:ext uri="{BB962C8B-B14F-4D97-AF65-F5344CB8AC3E}">
        <p14:creationId xmlns:p14="http://schemas.microsoft.com/office/powerpoint/2010/main" val="1438199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Informed search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1430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Any other problems/concerns about best first search?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Only as good as the heuristic function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1524000" y="4872335"/>
            <a:ext cx="5543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Best first search using distance as the crow flies as heuristic</a:t>
            </a:r>
          </a:p>
        </p:txBody>
      </p:sp>
      <p:cxnSp>
        <p:nvCxnSpPr>
          <p:cNvPr id="17" name="Straight Connector 16"/>
          <p:cNvCxnSpPr>
            <a:cxnSpLocks/>
          </p:cNvCxnSpPr>
          <p:nvPr/>
        </p:nvCxnSpPr>
        <p:spPr>
          <a:xfrm flipV="1">
            <a:off x="3048000" y="3790500"/>
            <a:ext cx="2895600" cy="21595"/>
          </a:xfrm>
          <a:prstGeom prst="line">
            <a:avLst/>
          </a:prstGeom>
          <a:ln>
            <a:solidFill>
              <a:srgbClr val="0000FF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EF4AE421-9644-0D44-9DB0-FADE480472D1}"/>
              </a:ext>
            </a:extLst>
          </p:cNvPr>
          <p:cNvSpPr txBox="1"/>
          <p:nvPr/>
        </p:nvSpPr>
        <p:spPr>
          <a:xfrm>
            <a:off x="2363922" y="3700790"/>
            <a:ext cx="53167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START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039E798-6BE9-4E4A-9C3B-0C3C11171721}"/>
              </a:ext>
            </a:extLst>
          </p:cNvPr>
          <p:cNvSpPr txBox="1"/>
          <p:nvPr/>
        </p:nvSpPr>
        <p:spPr>
          <a:xfrm>
            <a:off x="6096000" y="3657600"/>
            <a:ext cx="5710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GOAL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A6286AD-4FFA-8D40-9E8A-295E0941BDAE}"/>
              </a:ext>
            </a:extLst>
          </p:cNvPr>
          <p:cNvSpPr/>
          <p:nvPr/>
        </p:nvSpPr>
        <p:spPr>
          <a:xfrm>
            <a:off x="1819305" y="3124200"/>
            <a:ext cx="4810095" cy="1447800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9EAEA91-AAF5-3444-9D06-39FF8393A7EC}"/>
              </a:ext>
            </a:extLst>
          </p:cNvPr>
          <p:cNvCxnSpPr/>
          <p:nvPr/>
        </p:nvCxnSpPr>
        <p:spPr>
          <a:xfrm>
            <a:off x="2362200" y="3124200"/>
            <a:ext cx="0" cy="144780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4852AE1B-4EB3-9B41-B44E-26E6D44D9A4C}"/>
              </a:ext>
            </a:extLst>
          </p:cNvPr>
          <p:cNvCxnSpPr/>
          <p:nvPr/>
        </p:nvCxnSpPr>
        <p:spPr>
          <a:xfrm>
            <a:off x="2895600" y="3124200"/>
            <a:ext cx="0" cy="144780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F7316F8-5938-9845-9EFB-C0423C7518D4}"/>
              </a:ext>
            </a:extLst>
          </p:cNvPr>
          <p:cNvCxnSpPr/>
          <p:nvPr/>
        </p:nvCxnSpPr>
        <p:spPr>
          <a:xfrm>
            <a:off x="3429000" y="3124200"/>
            <a:ext cx="0" cy="144780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259F1E4-BDA3-6A46-A5A8-C730C9EF02F6}"/>
              </a:ext>
            </a:extLst>
          </p:cNvPr>
          <p:cNvCxnSpPr/>
          <p:nvPr/>
        </p:nvCxnSpPr>
        <p:spPr>
          <a:xfrm>
            <a:off x="3962400" y="3124200"/>
            <a:ext cx="0" cy="144780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7312DF8-9A91-EC41-879D-9407025D8DC7}"/>
              </a:ext>
            </a:extLst>
          </p:cNvPr>
          <p:cNvCxnSpPr/>
          <p:nvPr/>
        </p:nvCxnSpPr>
        <p:spPr>
          <a:xfrm>
            <a:off x="4495800" y="3124200"/>
            <a:ext cx="0" cy="144780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7FF404C-9B43-0149-BDF0-4982F3205B7E}"/>
              </a:ext>
            </a:extLst>
          </p:cNvPr>
          <p:cNvCxnSpPr/>
          <p:nvPr/>
        </p:nvCxnSpPr>
        <p:spPr>
          <a:xfrm>
            <a:off x="5029200" y="3124200"/>
            <a:ext cx="0" cy="144780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7C453AF-4A9C-134D-A37E-9D0C2E07A98A}"/>
              </a:ext>
            </a:extLst>
          </p:cNvPr>
          <p:cNvCxnSpPr/>
          <p:nvPr/>
        </p:nvCxnSpPr>
        <p:spPr>
          <a:xfrm>
            <a:off x="5562600" y="3124200"/>
            <a:ext cx="0" cy="144780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70D09D5-9899-6749-B91B-11B4F4450974}"/>
              </a:ext>
            </a:extLst>
          </p:cNvPr>
          <p:cNvCxnSpPr/>
          <p:nvPr/>
        </p:nvCxnSpPr>
        <p:spPr>
          <a:xfrm>
            <a:off x="6096000" y="3124200"/>
            <a:ext cx="0" cy="144780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79DD05A-EF3C-3643-A27D-055B70512E26}"/>
              </a:ext>
            </a:extLst>
          </p:cNvPr>
          <p:cNvCxnSpPr/>
          <p:nvPr/>
        </p:nvCxnSpPr>
        <p:spPr>
          <a:xfrm>
            <a:off x="1819305" y="3581400"/>
            <a:ext cx="4810095" cy="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0DB15F28-346F-D64C-9CF6-D78488DF790A}"/>
              </a:ext>
            </a:extLst>
          </p:cNvPr>
          <p:cNvCxnSpPr/>
          <p:nvPr/>
        </p:nvCxnSpPr>
        <p:spPr>
          <a:xfrm>
            <a:off x="1828800" y="4038600"/>
            <a:ext cx="4810095" cy="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C90BF8D8-B53D-DA4D-8291-48F6AAC4C2AA}"/>
              </a:ext>
            </a:extLst>
          </p:cNvPr>
          <p:cNvCxnSpPr/>
          <p:nvPr/>
        </p:nvCxnSpPr>
        <p:spPr>
          <a:xfrm>
            <a:off x="2363922" y="3581400"/>
            <a:ext cx="3732078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C6C2C12-49B5-484C-905E-904298BF9A47}"/>
              </a:ext>
            </a:extLst>
          </p:cNvPr>
          <p:cNvCxnSpPr/>
          <p:nvPr/>
        </p:nvCxnSpPr>
        <p:spPr>
          <a:xfrm>
            <a:off x="2362200" y="4038600"/>
            <a:ext cx="3732078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84B732F-695E-A544-8A07-F1BA14E7C98F}"/>
              </a:ext>
            </a:extLst>
          </p:cNvPr>
          <p:cNvCxnSpPr/>
          <p:nvPr/>
        </p:nvCxnSpPr>
        <p:spPr>
          <a:xfrm flipH="1" flipV="1">
            <a:off x="6094278" y="3581400"/>
            <a:ext cx="1722" cy="45720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8B3A96C8-9B8F-9940-AF0B-22AFABD66A4D}"/>
              </a:ext>
            </a:extLst>
          </p:cNvPr>
          <p:cNvSpPr txBox="1"/>
          <p:nvPr/>
        </p:nvSpPr>
        <p:spPr>
          <a:xfrm>
            <a:off x="2533552" y="5486400"/>
            <a:ext cx="2812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is the problem?</a:t>
            </a:r>
          </a:p>
        </p:txBody>
      </p:sp>
    </p:spTree>
    <p:extLst>
      <p:ext uri="{BB962C8B-B14F-4D97-AF65-F5344CB8AC3E}">
        <p14:creationId xmlns:p14="http://schemas.microsoft.com/office/powerpoint/2010/main" val="24875362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Informed search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1430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Any other problems/concerns about best first search?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Only as good as the heuristic function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1524000" y="4874568"/>
            <a:ext cx="5543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Best first search using distance as the crow flies as heuristic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1714996" y="5481935"/>
            <a:ext cx="58444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Doesn’t take into account how far it has come.</a:t>
            </a:r>
          </a:p>
          <a:p>
            <a:r>
              <a:rPr lang="en-US" sz="2400" dirty="0">
                <a:solidFill>
                  <a:srgbClr val="0000FF"/>
                </a:solidFill>
              </a:rPr>
              <a:t>Best first search is a “greedy” algorithm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D866DC5-4DF5-4648-86EA-3D41578FF598}"/>
              </a:ext>
            </a:extLst>
          </p:cNvPr>
          <p:cNvCxnSpPr>
            <a:cxnSpLocks/>
          </p:cNvCxnSpPr>
          <p:nvPr/>
        </p:nvCxnSpPr>
        <p:spPr>
          <a:xfrm flipV="1">
            <a:off x="3048000" y="3790500"/>
            <a:ext cx="2895600" cy="21595"/>
          </a:xfrm>
          <a:prstGeom prst="line">
            <a:avLst/>
          </a:prstGeom>
          <a:ln>
            <a:solidFill>
              <a:srgbClr val="0000FF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F7B3D4EC-AB05-3F47-9742-448156F5BB3D}"/>
              </a:ext>
            </a:extLst>
          </p:cNvPr>
          <p:cNvSpPr txBox="1"/>
          <p:nvPr/>
        </p:nvSpPr>
        <p:spPr>
          <a:xfrm>
            <a:off x="2363922" y="3700790"/>
            <a:ext cx="53167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START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C6E6155-283F-CC42-951B-3E6D977883EE}"/>
              </a:ext>
            </a:extLst>
          </p:cNvPr>
          <p:cNvSpPr txBox="1"/>
          <p:nvPr/>
        </p:nvSpPr>
        <p:spPr>
          <a:xfrm>
            <a:off x="6096000" y="3657600"/>
            <a:ext cx="5710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GOAL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223E538-1530-C044-9F97-FE721DE71D89}"/>
              </a:ext>
            </a:extLst>
          </p:cNvPr>
          <p:cNvSpPr/>
          <p:nvPr/>
        </p:nvSpPr>
        <p:spPr>
          <a:xfrm>
            <a:off x="1819305" y="3124200"/>
            <a:ext cx="4810095" cy="1447800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DC67072-3CC0-A64B-BA29-FC6C102C6EA7}"/>
              </a:ext>
            </a:extLst>
          </p:cNvPr>
          <p:cNvCxnSpPr/>
          <p:nvPr/>
        </p:nvCxnSpPr>
        <p:spPr>
          <a:xfrm>
            <a:off x="2362200" y="3124200"/>
            <a:ext cx="0" cy="144780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60F319B-AF1B-6141-924E-E87B7EC11580}"/>
              </a:ext>
            </a:extLst>
          </p:cNvPr>
          <p:cNvCxnSpPr/>
          <p:nvPr/>
        </p:nvCxnSpPr>
        <p:spPr>
          <a:xfrm>
            <a:off x="2895600" y="3124200"/>
            <a:ext cx="0" cy="144780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A61C480-CFD9-D24C-A74A-0AFB27768E06}"/>
              </a:ext>
            </a:extLst>
          </p:cNvPr>
          <p:cNvCxnSpPr/>
          <p:nvPr/>
        </p:nvCxnSpPr>
        <p:spPr>
          <a:xfrm>
            <a:off x="3429000" y="3124200"/>
            <a:ext cx="0" cy="144780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C2958D5-BA6E-4C42-8D36-56E2C9C39A04}"/>
              </a:ext>
            </a:extLst>
          </p:cNvPr>
          <p:cNvCxnSpPr/>
          <p:nvPr/>
        </p:nvCxnSpPr>
        <p:spPr>
          <a:xfrm>
            <a:off x="3962400" y="3124200"/>
            <a:ext cx="0" cy="144780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4F69F65-AA15-4C4F-8FF6-CC069CB1699C}"/>
              </a:ext>
            </a:extLst>
          </p:cNvPr>
          <p:cNvCxnSpPr/>
          <p:nvPr/>
        </p:nvCxnSpPr>
        <p:spPr>
          <a:xfrm>
            <a:off x="4495800" y="3124200"/>
            <a:ext cx="0" cy="144780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2955989-99F1-9741-87C7-02F493F31EFF}"/>
              </a:ext>
            </a:extLst>
          </p:cNvPr>
          <p:cNvCxnSpPr/>
          <p:nvPr/>
        </p:nvCxnSpPr>
        <p:spPr>
          <a:xfrm>
            <a:off x="5029200" y="3124200"/>
            <a:ext cx="0" cy="144780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150FA87-E66C-2344-87EC-D264DCF7BD4D}"/>
              </a:ext>
            </a:extLst>
          </p:cNvPr>
          <p:cNvCxnSpPr/>
          <p:nvPr/>
        </p:nvCxnSpPr>
        <p:spPr>
          <a:xfrm>
            <a:off x="5562600" y="3124200"/>
            <a:ext cx="0" cy="144780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B5C7C29D-FA58-8F4B-A63D-1902C5AC3B68}"/>
              </a:ext>
            </a:extLst>
          </p:cNvPr>
          <p:cNvCxnSpPr/>
          <p:nvPr/>
        </p:nvCxnSpPr>
        <p:spPr>
          <a:xfrm>
            <a:off x="6096000" y="3124200"/>
            <a:ext cx="0" cy="144780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B1507E5-29E9-0E40-B305-D9789EE21B5F}"/>
              </a:ext>
            </a:extLst>
          </p:cNvPr>
          <p:cNvCxnSpPr/>
          <p:nvPr/>
        </p:nvCxnSpPr>
        <p:spPr>
          <a:xfrm>
            <a:off x="1819305" y="3581400"/>
            <a:ext cx="4810095" cy="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32BF2DB-A312-D241-B750-67F38290BCC2}"/>
              </a:ext>
            </a:extLst>
          </p:cNvPr>
          <p:cNvCxnSpPr/>
          <p:nvPr/>
        </p:nvCxnSpPr>
        <p:spPr>
          <a:xfrm>
            <a:off x="1828800" y="4038600"/>
            <a:ext cx="4810095" cy="0"/>
          </a:xfrm>
          <a:prstGeom prst="line">
            <a:avLst/>
          </a:prstGeom>
          <a:ln w="12700" cmpd="sng"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B495D10-9C77-DB4B-AF0E-616BD0D4D8BD}"/>
              </a:ext>
            </a:extLst>
          </p:cNvPr>
          <p:cNvCxnSpPr/>
          <p:nvPr/>
        </p:nvCxnSpPr>
        <p:spPr>
          <a:xfrm>
            <a:off x="2363922" y="3581400"/>
            <a:ext cx="3732078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91EEFE96-0583-A04F-A3BA-8337068FE42E}"/>
              </a:ext>
            </a:extLst>
          </p:cNvPr>
          <p:cNvCxnSpPr/>
          <p:nvPr/>
        </p:nvCxnSpPr>
        <p:spPr>
          <a:xfrm>
            <a:off x="2362200" y="4038600"/>
            <a:ext cx="3732078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F2620D7-7CC0-3248-940B-B337CEA4C697}"/>
              </a:ext>
            </a:extLst>
          </p:cNvPr>
          <p:cNvCxnSpPr/>
          <p:nvPr/>
        </p:nvCxnSpPr>
        <p:spPr>
          <a:xfrm flipH="1" flipV="1">
            <a:off x="6094278" y="3581400"/>
            <a:ext cx="1722" cy="45720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74656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Informed search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Best first search is called an “informed” search algorithm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There are many other informed search algorithms:</a:t>
            </a:r>
          </a:p>
          <a:p>
            <a:pPr lvl="1"/>
            <a:r>
              <a:rPr lang="en-US" dirty="0"/>
              <a:t>A* search (and variants)</a:t>
            </a:r>
          </a:p>
          <a:p>
            <a:pPr lvl="1"/>
            <a:r>
              <a:rPr lang="en-US" dirty="0"/>
              <a:t>Theta*</a:t>
            </a:r>
          </a:p>
          <a:p>
            <a:pPr lvl="1"/>
            <a:r>
              <a:rPr lang="en-US" dirty="0"/>
              <a:t>Beam search</a:t>
            </a:r>
          </a:p>
          <a:p>
            <a:pPr lvl="1"/>
            <a:endParaRPr lang="en-US" dirty="0">
              <a:solidFill>
                <a:srgbClr val="0000FF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2556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Sudoku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590800" y="1676400"/>
          <a:ext cx="3303792" cy="3017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Content Placeholder 6"/>
          <p:cNvSpPr txBox="1">
            <a:spLocks/>
          </p:cNvSpPr>
          <p:nvPr/>
        </p:nvSpPr>
        <p:spPr>
          <a:xfrm>
            <a:off x="612648" y="5029200"/>
            <a:ext cx="8153400" cy="16002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/>
              <a:t>Fill in the grid with the numbers 1-9</a:t>
            </a:r>
          </a:p>
          <a:p>
            <a:pPr lvl="1"/>
            <a:r>
              <a:rPr lang="en-US"/>
              <a:t>each row has 1-9 (without repetition)</a:t>
            </a:r>
          </a:p>
          <a:p>
            <a:pPr lvl="1"/>
            <a:r>
              <a:rPr lang="en-US"/>
              <a:t>each column has 1-9 (without repetition)</a:t>
            </a:r>
          </a:p>
          <a:p>
            <a:pPr lvl="1"/>
            <a:r>
              <a:rPr lang="en-US"/>
              <a:t>each quadrant has 1-9 (without repetition)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2157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Sudoku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590800" y="1676400"/>
          <a:ext cx="3303792" cy="3017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Content Placeholder 6"/>
          <p:cNvSpPr txBox="1">
            <a:spLocks/>
          </p:cNvSpPr>
          <p:nvPr/>
        </p:nvSpPr>
        <p:spPr>
          <a:xfrm>
            <a:off x="612648" y="5029200"/>
            <a:ext cx="8153400" cy="16002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/>
              <a:t>Fill in the grid with the numbers 1-9</a:t>
            </a:r>
          </a:p>
          <a:p>
            <a:pPr lvl="1"/>
            <a:r>
              <a:rPr lang="en-US"/>
              <a:t>each row has 1-9 (without repetition)</a:t>
            </a:r>
          </a:p>
          <a:p>
            <a:pPr lvl="1"/>
            <a:r>
              <a:rPr lang="en-US"/>
              <a:t>each column has 1-9 (without repetition)</a:t>
            </a:r>
          </a:p>
          <a:p>
            <a:pPr lvl="1"/>
            <a:r>
              <a:rPr lang="en-US"/>
              <a:t>each quadrant has 1-9 (without repetition)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406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Sudoku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576968" y="1676400"/>
          <a:ext cx="3303792" cy="3017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Content Placeholder 6"/>
          <p:cNvSpPr txBox="1">
            <a:spLocks/>
          </p:cNvSpPr>
          <p:nvPr/>
        </p:nvSpPr>
        <p:spPr>
          <a:xfrm>
            <a:off x="612648" y="5029200"/>
            <a:ext cx="8153400" cy="16002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/>
              <a:t>Fill in the grid with the numbers 1-9</a:t>
            </a:r>
          </a:p>
          <a:p>
            <a:pPr lvl="1"/>
            <a:r>
              <a:rPr lang="en-US"/>
              <a:t>each row has 1-9 (without repetition)</a:t>
            </a:r>
          </a:p>
          <a:p>
            <a:pPr lvl="1"/>
            <a:r>
              <a:rPr lang="en-US"/>
              <a:t>each column has 1-9 (without repetition)</a:t>
            </a:r>
          </a:p>
          <a:p>
            <a:pPr lvl="1"/>
            <a:r>
              <a:rPr lang="en-US"/>
              <a:t>each quadrant has 1-9 (without repetition)</a:t>
            </a:r>
          </a:p>
          <a:p>
            <a:pPr lvl="1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50770" y="1676400"/>
            <a:ext cx="418275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How can we pose this as a search problem?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State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Start state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Goal state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State space/transitions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5802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Sudoku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576968" y="1676400"/>
          <a:ext cx="3303792" cy="3017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Content Placeholder 6"/>
          <p:cNvSpPr txBox="1">
            <a:spLocks/>
          </p:cNvSpPr>
          <p:nvPr/>
        </p:nvSpPr>
        <p:spPr>
          <a:xfrm>
            <a:off x="612648" y="5029200"/>
            <a:ext cx="8153400" cy="16002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/>
              <a:t>Fill in the grid with the numbers 1-9</a:t>
            </a:r>
          </a:p>
          <a:p>
            <a:pPr lvl="1"/>
            <a:r>
              <a:rPr lang="en-US"/>
              <a:t>each row has 1-9 (without repetition)</a:t>
            </a:r>
          </a:p>
          <a:p>
            <a:pPr lvl="1"/>
            <a:r>
              <a:rPr lang="en-US"/>
              <a:t>each column has 1-9 (without repetition)</a:t>
            </a:r>
          </a:p>
          <a:p>
            <a:pPr lvl="1"/>
            <a:r>
              <a:rPr lang="en-US"/>
              <a:t>each quadrant has 1-9 (without repetition)</a:t>
            </a:r>
          </a:p>
          <a:p>
            <a:pPr lvl="1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50770" y="1676400"/>
            <a:ext cx="418275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How can we pose this as a search problem?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0000FF"/>
                </a:solidFill>
              </a:rPr>
              <a:t>State: 9 x 9 grid with 1-9 or empty</a:t>
            </a:r>
          </a:p>
          <a:p>
            <a:endParaRPr lang="en-US" dirty="0">
              <a:solidFill>
                <a:srgbClr val="0000FF"/>
              </a:solidFill>
            </a:endParaRPr>
          </a:p>
          <a:p>
            <a:r>
              <a:rPr lang="en-US" dirty="0">
                <a:solidFill>
                  <a:srgbClr val="0000FF"/>
                </a:solidFill>
              </a:rPr>
              <a:t>Start state: </a:t>
            </a:r>
          </a:p>
          <a:p>
            <a:endParaRPr lang="en-US" dirty="0">
              <a:solidFill>
                <a:srgbClr val="0000FF"/>
              </a:solidFill>
            </a:endParaRPr>
          </a:p>
          <a:p>
            <a:r>
              <a:rPr lang="en-US" dirty="0">
                <a:solidFill>
                  <a:srgbClr val="0000FF"/>
                </a:solidFill>
              </a:rPr>
              <a:t>Goal state: </a:t>
            </a:r>
          </a:p>
          <a:p>
            <a:endParaRPr lang="en-US" dirty="0">
              <a:solidFill>
                <a:srgbClr val="0000FF"/>
              </a:solidFill>
            </a:endParaRPr>
          </a:p>
          <a:p>
            <a:r>
              <a:rPr lang="en-US" dirty="0">
                <a:solidFill>
                  <a:srgbClr val="0000FF"/>
                </a:solidFill>
              </a:rPr>
              <a:t>State space/transitions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9" name="Curved Connector 8"/>
          <p:cNvCxnSpPr/>
          <p:nvPr/>
        </p:nvCxnSpPr>
        <p:spPr>
          <a:xfrm rot="10800000">
            <a:off x="4038600" y="2743200"/>
            <a:ext cx="1752600" cy="228600"/>
          </a:xfrm>
          <a:prstGeom prst="curvedConnector3">
            <a:avLst>
              <a:gd name="adj1" fmla="val 2150"/>
            </a:avLst>
          </a:prstGeom>
          <a:ln w="28575" cmpd="sng"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4267200" y="3505200"/>
            <a:ext cx="1524000" cy="1524000"/>
          </a:xfrm>
          <a:prstGeom prst="straightConnector1">
            <a:avLst/>
          </a:prstGeom>
          <a:ln w="28575" cmpd="sng"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50792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Sudoku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576968" y="1676400"/>
          <a:ext cx="3303792" cy="3017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Content Placeholder 6"/>
          <p:cNvSpPr txBox="1">
            <a:spLocks/>
          </p:cNvSpPr>
          <p:nvPr/>
        </p:nvSpPr>
        <p:spPr>
          <a:xfrm>
            <a:off x="612648" y="5029200"/>
            <a:ext cx="8153400" cy="16002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/>
              <a:t>Fill in the grid with the numbers 1-9</a:t>
            </a:r>
          </a:p>
          <a:p>
            <a:pPr lvl="1"/>
            <a:r>
              <a:rPr lang="en-US"/>
              <a:t>each row has 1-9 (without repetition)</a:t>
            </a:r>
          </a:p>
          <a:p>
            <a:pPr lvl="1"/>
            <a:r>
              <a:rPr lang="en-US"/>
              <a:t>each column has 1-9 (without repetition)</a:t>
            </a:r>
          </a:p>
          <a:p>
            <a:pPr lvl="1"/>
            <a:r>
              <a:rPr lang="en-US"/>
              <a:t>each quadrant has 1-9 (without repetition)</a:t>
            </a:r>
          </a:p>
          <a:p>
            <a:pPr lvl="1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50770" y="1676400"/>
            <a:ext cx="444083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Generate next states: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FF"/>
                </a:solidFill>
              </a:rPr>
              <a:t>pick an open entry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FF"/>
                </a:solidFill>
              </a:rPr>
              <a:t>try all possible numbers that meet constraints</a:t>
            </a:r>
          </a:p>
          <a:p>
            <a:endParaRPr lang="en-US" sz="2000" dirty="0">
              <a:solidFill>
                <a:srgbClr val="0000FF"/>
              </a:solidFill>
            </a:endParaRPr>
          </a:p>
          <a:p>
            <a:endParaRPr 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7768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Sudoku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576968" y="1676400"/>
          <a:ext cx="3303792" cy="3017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Content Placeholder 6"/>
          <p:cNvSpPr txBox="1">
            <a:spLocks/>
          </p:cNvSpPr>
          <p:nvPr/>
        </p:nvSpPr>
        <p:spPr>
          <a:xfrm>
            <a:off x="612648" y="5029200"/>
            <a:ext cx="8153400" cy="16002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Fill in the grid with the numbers 1-9</a:t>
            </a:r>
          </a:p>
          <a:p>
            <a:pPr lvl="1"/>
            <a:r>
              <a:rPr lang="en-US" dirty="0"/>
              <a:t>each row has 1-9 (without repetition)</a:t>
            </a:r>
          </a:p>
          <a:p>
            <a:pPr lvl="1"/>
            <a:r>
              <a:rPr lang="en-US" dirty="0"/>
              <a:t>each column has 1-9 (without repetition)</a:t>
            </a:r>
          </a:p>
          <a:p>
            <a:pPr lvl="1"/>
            <a:r>
              <a:rPr lang="en-US" dirty="0"/>
              <a:t>each quadrant has 1-9 (without repetition)</a:t>
            </a:r>
          </a:p>
          <a:p>
            <a:pPr lvl="1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50770" y="1676400"/>
            <a:ext cx="444083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Generate next states: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/>
              <a:t>pick an open entry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/>
              <a:t>try all possible numbers that meet constraints</a:t>
            </a:r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576968" y="1676400"/>
            <a:ext cx="337432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800600" y="3512403"/>
            <a:ext cx="29606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How many next states?</a:t>
            </a:r>
          </a:p>
          <a:p>
            <a:r>
              <a:rPr lang="en-US" sz="2400" dirty="0">
                <a:solidFill>
                  <a:srgbClr val="FF0000"/>
                </a:solidFill>
              </a:rPr>
              <a:t>What are they?</a:t>
            </a:r>
          </a:p>
        </p:txBody>
      </p:sp>
    </p:spTree>
    <p:extLst>
      <p:ext uri="{BB962C8B-B14F-4D97-AF65-F5344CB8AC3E}">
        <p14:creationId xmlns:p14="http://schemas.microsoft.com/office/powerpoint/2010/main" val="2750071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 idx="4294967295"/>
          </p:nvPr>
        </p:nvSpPr>
        <p:spPr>
          <a:xfrm>
            <a:off x="990600" y="0"/>
            <a:ext cx="8153400" cy="99060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Arial" charset="0"/>
                <a:ea typeface="ＭＳ Ｐゴシック" charset="0"/>
                <a:cs typeface="ＭＳ Ｐゴシック" charset="0"/>
              </a:rPr>
              <a:t>from: Claremont to: Rowland Heights</a:t>
            </a:r>
          </a:p>
        </p:txBody>
      </p:sp>
      <p:pic>
        <p:nvPicPr>
          <p:cNvPr id="35842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905000"/>
            <a:ext cx="8826500" cy="468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3" name="TextBox 5"/>
          <p:cNvSpPr txBox="1">
            <a:spLocks noChangeArrowheads="1"/>
          </p:cNvSpPr>
          <p:nvPr/>
        </p:nvSpPr>
        <p:spPr bwMode="auto">
          <a:xfrm>
            <a:off x="381000" y="914400"/>
            <a:ext cx="830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0000FF"/>
                </a:solidFill>
              </a:rPr>
              <a:t>We’d like to bias search towards the actual solution</a:t>
            </a:r>
          </a:p>
        </p:txBody>
      </p:sp>
      <p:sp>
        <p:nvSpPr>
          <p:cNvPr id="35844" name="Isosceles Triangle 10"/>
          <p:cNvSpPr>
            <a:spLocks noChangeArrowheads="1"/>
          </p:cNvSpPr>
          <p:nvPr/>
        </p:nvSpPr>
        <p:spPr bwMode="auto">
          <a:xfrm rot="3052018">
            <a:off x="3213894" y="2458244"/>
            <a:ext cx="2159000" cy="4462462"/>
          </a:xfrm>
          <a:prstGeom prst="triangle">
            <a:avLst>
              <a:gd name="adj" fmla="val 50000"/>
            </a:avLst>
          </a:prstGeom>
          <a:solidFill>
            <a:schemeClr val="accent1">
              <a:alpha val="45882"/>
            </a:schemeClr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871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Sudoku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576968" y="1676400"/>
          <a:ext cx="3303792" cy="3017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Content Placeholder 6"/>
          <p:cNvSpPr txBox="1">
            <a:spLocks/>
          </p:cNvSpPr>
          <p:nvPr/>
        </p:nvSpPr>
        <p:spPr>
          <a:xfrm>
            <a:off x="612648" y="5029200"/>
            <a:ext cx="8153400" cy="16002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Fill in the grid with the numbers 1-9</a:t>
            </a:r>
          </a:p>
          <a:p>
            <a:pPr lvl="1"/>
            <a:r>
              <a:rPr lang="en-US" dirty="0"/>
              <a:t>each row has 1-9 (without repetition)</a:t>
            </a:r>
          </a:p>
          <a:p>
            <a:pPr lvl="1"/>
            <a:r>
              <a:rPr lang="en-US" dirty="0"/>
              <a:t>each column has 1-9 (without repetition)</a:t>
            </a:r>
          </a:p>
          <a:p>
            <a:pPr lvl="1"/>
            <a:r>
              <a:rPr lang="en-US" dirty="0"/>
              <a:t>each quadrant has 1-9 (without repetition)</a:t>
            </a:r>
          </a:p>
          <a:p>
            <a:pPr lvl="1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50770" y="1676400"/>
            <a:ext cx="444083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Generate next states: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pick an open entry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try all possible numbers that meet constraints</a:t>
            </a:r>
          </a:p>
          <a:p>
            <a:endParaRPr lang="en-US" sz="2000" dirty="0">
              <a:solidFill>
                <a:srgbClr val="000000"/>
              </a:solidFill>
            </a:endParaRPr>
          </a:p>
          <a:p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6968" y="1676400"/>
            <a:ext cx="337432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263400" y="3738276"/>
            <a:ext cx="1321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1, 6, 7, 9 </a:t>
            </a:r>
          </a:p>
        </p:txBody>
      </p:sp>
    </p:spTree>
    <p:extLst>
      <p:ext uri="{BB962C8B-B14F-4D97-AF65-F5344CB8AC3E}">
        <p14:creationId xmlns:p14="http://schemas.microsoft.com/office/powerpoint/2010/main" val="41243749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Sudoku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576968" y="1676400"/>
          <a:ext cx="3303792" cy="3017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Content Placeholder 6"/>
          <p:cNvSpPr txBox="1">
            <a:spLocks/>
          </p:cNvSpPr>
          <p:nvPr/>
        </p:nvSpPr>
        <p:spPr>
          <a:xfrm>
            <a:off x="612648" y="5029200"/>
            <a:ext cx="8153400" cy="16002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Fill in the grid with the numbers 1-9</a:t>
            </a:r>
          </a:p>
          <a:p>
            <a:pPr lvl="1"/>
            <a:r>
              <a:rPr lang="en-US" dirty="0"/>
              <a:t>each row has 1-9 (without repetition)</a:t>
            </a:r>
          </a:p>
          <a:p>
            <a:pPr lvl="1"/>
            <a:r>
              <a:rPr lang="en-US" dirty="0"/>
              <a:t>each column has 1-9 (without repetition)</a:t>
            </a:r>
          </a:p>
          <a:p>
            <a:pPr lvl="1"/>
            <a:r>
              <a:rPr lang="en-US" dirty="0"/>
              <a:t>each quadrant has 1-9 (without repetition)</a:t>
            </a:r>
          </a:p>
          <a:p>
            <a:pPr lvl="1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50770" y="1676400"/>
            <a:ext cx="444083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Generate next states: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pick an open entry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try all possible numbers that meet constraints</a:t>
            </a:r>
          </a:p>
          <a:p>
            <a:endParaRPr lang="en-US" sz="2000" dirty="0">
              <a:solidFill>
                <a:srgbClr val="000000"/>
              </a:solidFill>
            </a:endParaRPr>
          </a:p>
          <a:p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63400" y="3738276"/>
            <a:ext cx="1321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1, 6, 7, 9 </a:t>
            </a:r>
          </a:p>
        </p:txBody>
      </p:sp>
      <p:sp>
        <p:nvSpPr>
          <p:cNvPr id="6" name="Oval 5"/>
          <p:cNvSpPr/>
          <p:nvPr/>
        </p:nvSpPr>
        <p:spPr>
          <a:xfrm>
            <a:off x="5257800" y="3810000"/>
            <a:ext cx="299200" cy="389941"/>
          </a:xfrm>
          <a:prstGeom prst="ellipse">
            <a:avLst/>
          </a:prstGeom>
          <a:noFill/>
          <a:ln w="190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112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Sudoku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576968" y="1676400"/>
          <a:ext cx="3303792" cy="3017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rgbClr val="FF66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Content Placeholder 6"/>
          <p:cNvSpPr txBox="1">
            <a:spLocks/>
          </p:cNvSpPr>
          <p:nvPr/>
        </p:nvSpPr>
        <p:spPr>
          <a:xfrm>
            <a:off x="612648" y="5029200"/>
            <a:ext cx="8153400" cy="16002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Fill in the grid with the numbers 1-9</a:t>
            </a:r>
          </a:p>
          <a:p>
            <a:pPr lvl="1"/>
            <a:r>
              <a:rPr lang="en-US" dirty="0"/>
              <a:t>each row has 1-9 (without repetition)</a:t>
            </a:r>
          </a:p>
          <a:p>
            <a:pPr lvl="1"/>
            <a:r>
              <a:rPr lang="en-US" dirty="0"/>
              <a:t>each column has 1-9 (without repetition)</a:t>
            </a:r>
          </a:p>
          <a:p>
            <a:pPr lvl="1"/>
            <a:r>
              <a:rPr lang="en-US" dirty="0"/>
              <a:t>each quadrant has 1-9 (without repetition)</a:t>
            </a:r>
          </a:p>
          <a:p>
            <a:pPr lvl="1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50770" y="1676400"/>
            <a:ext cx="444083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Generate next states: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pick an open entry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try all possible numbers that meet constraints</a:t>
            </a:r>
          </a:p>
          <a:p>
            <a:endParaRPr lang="en-US" sz="2000" dirty="0">
              <a:solidFill>
                <a:srgbClr val="000000"/>
              </a:solidFill>
            </a:endParaRPr>
          </a:p>
          <a:p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57968" y="1676400"/>
            <a:ext cx="337432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800600" y="3512403"/>
            <a:ext cx="29606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How many next states?</a:t>
            </a:r>
          </a:p>
          <a:p>
            <a:r>
              <a:rPr lang="en-US" sz="2400" dirty="0">
                <a:solidFill>
                  <a:srgbClr val="FF0000"/>
                </a:solidFill>
              </a:rPr>
              <a:t>What are they?</a:t>
            </a:r>
          </a:p>
        </p:txBody>
      </p:sp>
    </p:spTree>
    <p:extLst>
      <p:ext uri="{BB962C8B-B14F-4D97-AF65-F5344CB8AC3E}">
        <p14:creationId xmlns:p14="http://schemas.microsoft.com/office/powerpoint/2010/main" val="4932633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Sudoku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576968" y="1676400"/>
          <a:ext cx="3303792" cy="3017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rgbClr val="FF66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Content Placeholder 6"/>
          <p:cNvSpPr txBox="1">
            <a:spLocks/>
          </p:cNvSpPr>
          <p:nvPr/>
        </p:nvSpPr>
        <p:spPr>
          <a:xfrm>
            <a:off x="612648" y="5029200"/>
            <a:ext cx="8153400" cy="16002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Fill in the grid with the numbers 1-9</a:t>
            </a:r>
          </a:p>
          <a:p>
            <a:pPr lvl="1"/>
            <a:r>
              <a:rPr lang="en-US" dirty="0"/>
              <a:t>each row has 1-9 (without repetition)</a:t>
            </a:r>
          </a:p>
          <a:p>
            <a:pPr lvl="1"/>
            <a:r>
              <a:rPr lang="en-US" dirty="0"/>
              <a:t>each column has 1-9 (without repetition)</a:t>
            </a:r>
          </a:p>
          <a:p>
            <a:pPr lvl="1"/>
            <a:r>
              <a:rPr lang="en-US" dirty="0"/>
              <a:t>each quadrant has 1-9 (without repetition)</a:t>
            </a:r>
          </a:p>
          <a:p>
            <a:pPr lvl="1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50770" y="1676400"/>
            <a:ext cx="444083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Generate next states: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pick an open entry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try all possible numbers that meet constraints</a:t>
            </a:r>
          </a:p>
          <a:p>
            <a:endParaRPr lang="en-US" sz="2000" dirty="0">
              <a:solidFill>
                <a:srgbClr val="000000"/>
              </a:solidFill>
            </a:endParaRPr>
          </a:p>
          <a:p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57968" y="1676400"/>
            <a:ext cx="337432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263400" y="3738276"/>
            <a:ext cx="1643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2, 6, 7, 8, 9</a:t>
            </a:r>
          </a:p>
        </p:txBody>
      </p:sp>
    </p:spTree>
    <p:extLst>
      <p:ext uri="{BB962C8B-B14F-4D97-AF65-F5344CB8AC3E}">
        <p14:creationId xmlns:p14="http://schemas.microsoft.com/office/powerpoint/2010/main" val="16793209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Sudoku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576968" y="1676400"/>
          <a:ext cx="3303792" cy="3017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rgbClr val="FF66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Content Placeholder 6"/>
          <p:cNvSpPr txBox="1">
            <a:spLocks/>
          </p:cNvSpPr>
          <p:nvPr/>
        </p:nvSpPr>
        <p:spPr>
          <a:xfrm>
            <a:off x="612648" y="5029200"/>
            <a:ext cx="8153400" cy="16002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Fill in the grid with the numbers 1-9</a:t>
            </a:r>
          </a:p>
          <a:p>
            <a:pPr lvl="1"/>
            <a:r>
              <a:rPr lang="en-US" dirty="0"/>
              <a:t>each row has 1-9 (without repetition)</a:t>
            </a:r>
          </a:p>
          <a:p>
            <a:pPr lvl="1"/>
            <a:r>
              <a:rPr lang="en-US" dirty="0"/>
              <a:t>each column has 1-9 (without repetition)</a:t>
            </a:r>
          </a:p>
          <a:p>
            <a:pPr lvl="1"/>
            <a:r>
              <a:rPr lang="en-US" dirty="0"/>
              <a:t>each quadrant has 1-9 (without repetition)</a:t>
            </a:r>
          </a:p>
          <a:p>
            <a:pPr lvl="1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50770" y="1676400"/>
            <a:ext cx="444083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Generate next states: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pick an open entry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try all possible numbers that meet constraints</a:t>
            </a:r>
          </a:p>
          <a:p>
            <a:endParaRPr lang="en-US" sz="2000" dirty="0">
              <a:solidFill>
                <a:srgbClr val="000000"/>
              </a:solidFill>
            </a:endParaRPr>
          </a:p>
          <a:p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63400" y="3738276"/>
            <a:ext cx="1643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2, 6, 7, 8, 9</a:t>
            </a:r>
          </a:p>
        </p:txBody>
      </p:sp>
      <p:sp>
        <p:nvSpPr>
          <p:cNvPr id="10" name="Oval 9"/>
          <p:cNvSpPr/>
          <p:nvPr/>
        </p:nvSpPr>
        <p:spPr>
          <a:xfrm>
            <a:off x="5257800" y="3810000"/>
            <a:ext cx="299200" cy="389941"/>
          </a:xfrm>
          <a:prstGeom prst="ellipse">
            <a:avLst/>
          </a:prstGeom>
          <a:noFill/>
          <a:ln w="190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26527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Sudoku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576968" y="1676400"/>
          <a:ext cx="3303792" cy="3017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rgbClr val="FF66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rgbClr val="FF6600"/>
                          </a:solidFill>
                        </a:rPr>
                        <a:t>2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Content Placeholder 6"/>
          <p:cNvSpPr txBox="1">
            <a:spLocks/>
          </p:cNvSpPr>
          <p:nvPr/>
        </p:nvSpPr>
        <p:spPr>
          <a:xfrm>
            <a:off x="612648" y="5029200"/>
            <a:ext cx="8153400" cy="16002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Fill in the grid with the numbers 1-9</a:t>
            </a:r>
          </a:p>
          <a:p>
            <a:pPr lvl="1"/>
            <a:r>
              <a:rPr lang="en-US" dirty="0"/>
              <a:t>each row has 1-9 (without repetition)</a:t>
            </a:r>
          </a:p>
          <a:p>
            <a:pPr lvl="1"/>
            <a:r>
              <a:rPr lang="en-US" dirty="0"/>
              <a:t>each column has 1-9 (without repetition)</a:t>
            </a:r>
          </a:p>
          <a:p>
            <a:pPr lvl="1"/>
            <a:r>
              <a:rPr lang="en-US" dirty="0"/>
              <a:t>each quadrant has 1-9 (without repetition)</a:t>
            </a:r>
          </a:p>
          <a:p>
            <a:pPr lvl="1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50770" y="1676400"/>
            <a:ext cx="444083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Generate next states: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pick an open entry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try all possible numbers that meet constraints</a:t>
            </a:r>
          </a:p>
          <a:p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38968" y="1676400"/>
            <a:ext cx="337432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800600" y="3512403"/>
            <a:ext cx="33491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are the next states?</a:t>
            </a:r>
          </a:p>
        </p:txBody>
      </p:sp>
    </p:spTree>
    <p:extLst>
      <p:ext uri="{BB962C8B-B14F-4D97-AF65-F5344CB8AC3E}">
        <p14:creationId xmlns:p14="http://schemas.microsoft.com/office/powerpoint/2010/main" val="28132102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Sudoku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576968" y="1676400"/>
          <a:ext cx="3303792" cy="3017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rgbClr val="FF66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rgbClr val="FF6600"/>
                          </a:solidFill>
                        </a:rPr>
                        <a:t>2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Content Placeholder 6"/>
          <p:cNvSpPr txBox="1">
            <a:spLocks/>
          </p:cNvSpPr>
          <p:nvPr/>
        </p:nvSpPr>
        <p:spPr>
          <a:xfrm>
            <a:off x="612648" y="5029200"/>
            <a:ext cx="8153400" cy="16002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Fill in the grid with the numbers 1-9</a:t>
            </a:r>
          </a:p>
          <a:p>
            <a:pPr lvl="1"/>
            <a:r>
              <a:rPr lang="en-US" dirty="0"/>
              <a:t>each row has 1-9 (without repetition)</a:t>
            </a:r>
          </a:p>
          <a:p>
            <a:pPr lvl="1"/>
            <a:r>
              <a:rPr lang="en-US" dirty="0"/>
              <a:t>each column has 1-9 (without repetition)</a:t>
            </a:r>
          </a:p>
          <a:p>
            <a:pPr lvl="1"/>
            <a:r>
              <a:rPr lang="en-US" dirty="0"/>
              <a:t>each quadrant has 1-9 (without repetition)</a:t>
            </a:r>
          </a:p>
          <a:p>
            <a:pPr lvl="1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50770" y="1676400"/>
            <a:ext cx="444083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Generate next states: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pick an open entry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try all possible numbers that meet constraints</a:t>
            </a:r>
          </a:p>
          <a:p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38968" y="1676400"/>
            <a:ext cx="337432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263400" y="3738276"/>
            <a:ext cx="9988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7, 8, 9</a:t>
            </a:r>
          </a:p>
        </p:txBody>
      </p:sp>
    </p:spTree>
    <p:extLst>
      <p:ext uri="{BB962C8B-B14F-4D97-AF65-F5344CB8AC3E}">
        <p14:creationId xmlns:p14="http://schemas.microsoft.com/office/powerpoint/2010/main" val="31755910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Sudoku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576968" y="1676400"/>
          <a:ext cx="3303792" cy="3017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rgbClr val="FF66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rgbClr val="FF6600"/>
                          </a:solidFill>
                        </a:rPr>
                        <a:t>2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Content Placeholder 6"/>
          <p:cNvSpPr txBox="1">
            <a:spLocks/>
          </p:cNvSpPr>
          <p:nvPr/>
        </p:nvSpPr>
        <p:spPr>
          <a:xfrm>
            <a:off x="612648" y="5029200"/>
            <a:ext cx="8153400" cy="16002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Fill in the grid with the numbers 1-9</a:t>
            </a:r>
          </a:p>
          <a:p>
            <a:pPr lvl="1"/>
            <a:r>
              <a:rPr lang="en-US" dirty="0"/>
              <a:t>each row has 1-9 (without repetition)</a:t>
            </a:r>
          </a:p>
          <a:p>
            <a:pPr lvl="1"/>
            <a:r>
              <a:rPr lang="en-US" dirty="0"/>
              <a:t>each column has 1-9 (without repetition)</a:t>
            </a:r>
          </a:p>
          <a:p>
            <a:pPr lvl="1"/>
            <a:r>
              <a:rPr lang="en-US" dirty="0"/>
              <a:t>each quadrant has 1-9 (without repetition)</a:t>
            </a:r>
          </a:p>
          <a:p>
            <a:pPr lvl="1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50770" y="1676400"/>
            <a:ext cx="444083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Generate next states: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pick an open entry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try all possible numbers that meet constraints</a:t>
            </a:r>
          </a:p>
          <a:p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63400" y="3738276"/>
            <a:ext cx="9988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7, 8, 9</a:t>
            </a:r>
          </a:p>
        </p:txBody>
      </p:sp>
      <p:sp>
        <p:nvSpPr>
          <p:cNvPr id="10" name="Oval 9"/>
          <p:cNvSpPr/>
          <p:nvPr/>
        </p:nvSpPr>
        <p:spPr>
          <a:xfrm>
            <a:off x="5257800" y="3810000"/>
            <a:ext cx="299200" cy="389941"/>
          </a:xfrm>
          <a:prstGeom prst="ellipse">
            <a:avLst/>
          </a:prstGeom>
          <a:noFill/>
          <a:ln w="190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7963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Sudoku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576968" y="1676400"/>
          <a:ext cx="3303792" cy="3017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rgbClr val="FF66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rgbClr val="FF6600"/>
                          </a:solidFill>
                        </a:rPr>
                        <a:t>2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6600"/>
                          </a:solidFill>
                        </a:rPr>
                        <a:t>7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Content Placeholder 6"/>
          <p:cNvSpPr txBox="1">
            <a:spLocks/>
          </p:cNvSpPr>
          <p:nvPr/>
        </p:nvSpPr>
        <p:spPr>
          <a:xfrm>
            <a:off x="612648" y="5029200"/>
            <a:ext cx="8153400" cy="16002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Fill in the grid with the numbers 1-9</a:t>
            </a:r>
          </a:p>
          <a:p>
            <a:pPr lvl="1"/>
            <a:r>
              <a:rPr lang="en-US" dirty="0"/>
              <a:t>each row has 1-9 (without repetition)</a:t>
            </a:r>
          </a:p>
          <a:p>
            <a:pPr lvl="1"/>
            <a:r>
              <a:rPr lang="en-US" dirty="0"/>
              <a:t>each column has 1-9 (without repetition)</a:t>
            </a:r>
          </a:p>
          <a:p>
            <a:pPr lvl="1"/>
            <a:r>
              <a:rPr lang="en-US" dirty="0"/>
              <a:t>each quadrant has 1-9 (without repetition)</a:t>
            </a:r>
          </a:p>
          <a:p>
            <a:pPr lvl="1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50770" y="1676400"/>
            <a:ext cx="444083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Generate next states: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pick an open entry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try all possible numbers that meet constraints</a:t>
            </a:r>
          </a:p>
          <a:p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5144" y="2012752"/>
            <a:ext cx="337432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2549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Sudoku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576968" y="1676400"/>
          <a:ext cx="3303792" cy="3017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rgbClr val="FF66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rgbClr val="FF6600"/>
                          </a:solidFill>
                        </a:rPr>
                        <a:t>2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6600"/>
                          </a:solidFill>
                        </a:rPr>
                        <a:t>7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6600"/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6600"/>
                          </a:solidFill>
                        </a:rPr>
                        <a:t>6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Content Placeholder 6"/>
          <p:cNvSpPr txBox="1">
            <a:spLocks/>
          </p:cNvSpPr>
          <p:nvPr/>
        </p:nvSpPr>
        <p:spPr>
          <a:xfrm>
            <a:off x="612648" y="5029200"/>
            <a:ext cx="8153400" cy="16002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Fill in the grid with the numbers 1-9</a:t>
            </a:r>
          </a:p>
          <a:p>
            <a:pPr lvl="1"/>
            <a:r>
              <a:rPr lang="en-US" dirty="0"/>
              <a:t>each row has 1-9 (without repetition)</a:t>
            </a:r>
          </a:p>
          <a:p>
            <a:pPr lvl="1"/>
            <a:r>
              <a:rPr lang="en-US" dirty="0"/>
              <a:t>each column has 1-9 (without repetition)</a:t>
            </a:r>
          </a:p>
          <a:p>
            <a:pPr lvl="1"/>
            <a:r>
              <a:rPr lang="en-US" dirty="0"/>
              <a:t>each quadrant has 1-9 (without repetition)</a:t>
            </a:r>
          </a:p>
          <a:p>
            <a:pPr lvl="1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50770" y="1676400"/>
            <a:ext cx="444083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Generate next states: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pick an open entry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try all possible numbers that meet constraints</a:t>
            </a:r>
          </a:p>
          <a:p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153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Informed search</a:t>
            </a:r>
          </a:p>
        </p:txBody>
      </p:sp>
      <p:sp>
        <p:nvSpPr>
          <p:cNvPr id="36866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Autofit/>
          </a:bodyPr>
          <a:lstStyle/>
          <a:p>
            <a:pPr marL="0" indent="0">
              <a:buFontTx/>
              <a:buNone/>
            </a:pP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Order </a:t>
            </a:r>
            <a:r>
              <a:rPr lang="en-US" sz="2800" dirty="0" err="1">
                <a:latin typeface="Arial" charset="0"/>
                <a:ea typeface="ＭＳ Ｐゴシック" charset="0"/>
                <a:cs typeface="ＭＳ Ｐゴシック" charset="0"/>
              </a:rPr>
              <a:t>to_visit</a:t>
            </a: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 based on some knowledge of the world that estimates how </a:t>
            </a:r>
            <a:r>
              <a:rPr lang="ja-JP" altLang="en-US" sz="2800" dirty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good</a:t>
            </a:r>
            <a:r>
              <a:rPr lang="ja-JP" altLang="en-US" sz="2800" dirty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800" dirty="0">
                <a:latin typeface="Arial" charset="0"/>
                <a:ea typeface="ＭＳ Ｐゴシック" charset="0"/>
                <a:cs typeface="ＭＳ Ｐゴシック" charset="0"/>
              </a:rPr>
              <a:t> a state is</a:t>
            </a:r>
          </a:p>
          <a:p>
            <a:pPr lvl="1"/>
            <a:r>
              <a:rPr lang="en-US" sz="2400" i="1" dirty="0">
                <a:latin typeface="Arial" charset="0"/>
                <a:ea typeface="ＭＳ Ｐゴシック" charset="0"/>
              </a:rPr>
              <a:t>h(n)</a:t>
            </a:r>
            <a:r>
              <a:rPr lang="en-US" sz="2400" dirty="0">
                <a:latin typeface="Arial" charset="0"/>
                <a:ea typeface="ＭＳ Ｐゴシック" charset="0"/>
              </a:rPr>
              <a:t> is called an evaluation function</a:t>
            </a:r>
          </a:p>
          <a:p>
            <a:pPr marL="0" indent="0">
              <a:buFontTx/>
              <a:buNone/>
            </a:pPr>
            <a:endParaRPr lang="en-US" sz="28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0" indent="0">
              <a:buFontTx/>
              <a:buNone/>
            </a:pPr>
            <a:r>
              <a:rPr lang="en-US" sz="2800" b="1" dirty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Best-first search</a:t>
            </a:r>
          </a:p>
          <a:p>
            <a:pPr lvl="1"/>
            <a:r>
              <a:rPr lang="en-US" sz="2400" dirty="0">
                <a:latin typeface="Arial" charset="0"/>
                <a:ea typeface="ＭＳ Ｐゴシック" charset="0"/>
              </a:rPr>
              <a:t>rank </a:t>
            </a:r>
            <a:r>
              <a:rPr lang="en-US" sz="2400" dirty="0" err="1">
                <a:latin typeface="Arial" charset="0"/>
                <a:ea typeface="ＭＳ Ｐゴシック" charset="0"/>
              </a:rPr>
              <a:t>to_visit</a:t>
            </a:r>
            <a:r>
              <a:rPr lang="en-US" sz="2400" dirty="0">
                <a:latin typeface="Arial" charset="0"/>
                <a:ea typeface="ＭＳ Ｐゴシック" charset="0"/>
              </a:rPr>
              <a:t> based on </a:t>
            </a:r>
            <a:r>
              <a:rPr lang="en-US" sz="2400" i="1" dirty="0">
                <a:latin typeface="Arial" charset="0"/>
                <a:ea typeface="ＭＳ Ｐゴシック" charset="0"/>
              </a:rPr>
              <a:t>h(n)</a:t>
            </a:r>
            <a:endParaRPr lang="en-US" sz="2800" dirty="0">
              <a:latin typeface="Arial" charset="0"/>
              <a:ea typeface="ＭＳ Ｐゴシック" charset="0"/>
            </a:endParaRPr>
          </a:p>
          <a:p>
            <a:pPr lvl="1"/>
            <a:r>
              <a:rPr lang="en-US" sz="2400" dirty="0">
                <a:latin typeface="Arial" charset="0"/>
                <a:ea typeface="ＭＳ Ｐゴシック" charset="0"/>
              </a:rPr>
              <a:t>take the most desirable state in </a:t>
            </a:r>
            <a:r>
              <a:rPr lang="en-US" sz="2400" dirty="0" err="1">
                <a:latin typeface="Arial" charset="0"/>
                <a:ea typeface="ＭＳ Ｐゴシック" charset="0"/>
              </a:rPr>
              <a:t>to_visit</a:t>
            </a:r>
            <a:r>
              <a:rPr lang="en-US" sz="2400" dirty="0">
                <a:latin typeface="Arial" charset="0"/>
                <a:ea typeface="ＭＳ Ｐゴシック" charset="0"/>
              </a:rPr>
              <a:t> first</a:t>
            </a:r>
          </a:p>
          <a:p>
            <a:pPr lvl="1"/>
            <a:r>
              <a:rPr lang="en-US" sz="2400" dirty="0">
                <a:latin typeface="Arial" charset="0"/>
                <a:ea typeface="ＭＳ Ｐゴシック" charset="0"/>
              </a:rPr>
              <a:t>different approaches depending on how we define </a:t>
            </a:r>
            <a:r>
              <a:rPr lang="en-US" sz="2400" i="1" dirty="0">
                <a:latin typeface="Arial" charset="0"/>
                <a:ea typeface="ＭＳ Ｐゴシック" charset="0"/>
              </a:rPr>
              <a:t>h(n)</a:t>
            </a:r>
            <a:endParaRPr lang="en-US" sz="2000" i="1" dirty="0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451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Sudoku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576968" y="1676400"/>
          <a:ext cx="3303792" cy="3017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rgbClr val="FF66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rgbClr val="FF6600"/>
                          </a:solidFill>
                        </a:rPr>
                        <a:t>2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6600"/>
                          </a:solidFill>
                        </a:rPr>
                        <a:t>7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6600"/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FF6600"/>
                          </a:solidFill>
                        </a:rPr>
                        <a:t>6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Content Placeholder 6"/>
          <p:cNvSpPr txBox="1">
            <a:spLocks/>
          </p:cNvSpPr>
          <p:nvPr/>
        </p:nvSpPr>
        <p:spPr>
          <a:xfrm>
            <a:off x="612648" y="5029200"/>
            <a:ext cx="8153400" cy="16002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Fill in the grid with the numbers 1-9</a:t>
            </a:r>
          </a:p>
          <a:p>
            <a:pPr lvl="1"/>
            <a:r>
              <a:rPr lang="en-US" dirty="0"/>
              <a:t>each row has 1-9 (without repetition)</a:t>
            </a:r>
          </a:p>
          <a:p>
            <a:pPr lvl="1"/>
            <a:r>
              <a:rPr lang="en-US" dirty="0"/>
              <a:t>each column has 1-9 (without repetition)</a:t>
            </a:r>
          </a:p>
          <a:p>
            <a:pPr lvl="1"/>
            <a:r>
              <a:rPr lang="en-US" dirty="0"/>
              <a:t>each quadrant has 1-9 (without repetition)</a:t>
            </a:r>
          </a:p>
          <a:p>
            <a:pPr lvl="1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50770" y="1676400"/>
            <a:ext cx="444083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Generate next states: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pick an open entry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try all possible numbers that meet constraints</a:t>
            </a:r>
          </a:p>
          <a:p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95400" y="2362200"/>
            <a:ext cx="337432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562600" y="3251001"/>
            <a:ext cx="17619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Now what?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07464" y="3834129"/>
            <a:ext cx="40317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Try another branch, i.e. go back to a place where we had a decision and try a different one</a:t>
            </a:r>
          </a:p>
        </p:txBody>
      </p:sp>
    </p:spTree>
    <p:extLst>
      <p:ext uri="{BB962C8B-B14F-4D97-AF65-F5344CB8AC3E}">
        <p14:creationId xmlns:p14="http://schemas.microsoft.com/office/powerpoint/2010/main" val="4260039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Sudoku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576968" y="1676400"/>
          <a:ext cx="3303792" cy="3017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rgbClr val="FF66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rgbClr val="FF6600"/>
                          </a:solidFill>
                        </a:rPr>
                        <a:t>2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Content Placeholder 6"/>
          <p:cNvSpPr txBox="1">
            <a:spLocks/>
          </p:cNvSpPr>
          <p:nvPr/>
        </p:nvSpPr>
        <p:spPr>
          <a:xfrm>
            <a:off x="612648" y="5029200"/>
            <a:ext cx="8153400" cy="16002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/>
              <a:t>Fill in the grid with the numbers 1-9</a:t>
            </a:r>
          </a:p>
          <a:p>
            <a:pPr lvl="1"/>
            <a:r>
              <a:rPr lang="en-US" dirty="0"/>
              <a:t>each row has 1-9 (without repetition)</a:t>
            </a:r>
          </a:p>
          <a:p>
            <a:pPr lvl="1"/>
            <a:r>
              <a:rPr lang="en-US" dirty="0"/>
              <a:t>each column has 1-9 (without repetition)</a:t>
            </a:r>
          </a:p>
          <a:p>
            <a:pPr lvl="1"/>
            <a:r>
              <a:rPr lang="en-US" dirty="0"/>
              <a:t>each quadrant has 1-9 (without repetition)</a:t>
            </a:r>
          </a:p>
          <a:p>
            <a:pPr lvl="1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50770" y="1676400"/>
            <a:ext cx="444083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Generate next states: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pick an open entry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try all possible numbers that meet constraints</a:t>
            </a:r>
          </a:p>
          <a:p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63400" y="3738276"/>
            <a:ext cx="9988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7, 8, 9</a:t>
            </a:r>
          </a:p>
        </p:txBody>
      </p:sp>
      <p:sp>
        <p:nvSpPr>
          <p:cNvPr id="10" name="Oval 9"/>
          <p:cNvSpPr/>
          <p:nvPr/>
        </p:nvSpPr>
        <p:spPr>
          <a:xfrm>
            <a:off x="5644400" y="3810000"/>
            <a:ext cx="299200" cy="389941"/>
          </a:xfrm>
          <a:prstGeom prst="ellipse">
            <a:avLst/>
          </a:prstGeom>
          <a:noFill/>
          <a:ln w="190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13250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Best first Sudoku search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60370" y="5334000"/>
            <a:ext cx="3907430" cy="1323439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Generate next states: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pick an open entry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try all possible numbers that meet constraints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074152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DFS and BFS will choose entries (and numbers within those entries) randomly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Is that how people do it?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How do you do it?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Heuristics for best first search?</a:t>
            </a:r>
          </a:p>
        </p:txBody>
      </p:sp>
    </p:spTree>
    <p:extLst>
      <p:ext uri="{BB962C8B-B14F-4D97-AF65-F5344CB8AC3E}">
        <p14:creationId xmlns:p14="http://schemas.microsoft.com/office/powerpoint/2010/main" val="123585416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Best first Sudoku search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60370" y="5458361"/>
            <a:ext cx="3907430" cy="1323439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Generate next states: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pick an open entry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try all possible numbers that meet constraints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074152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DFS and BFS will choose entries (and numbers within those entries) randomly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Pick the entry that is </a:t>
            </a:r>
            <a:r>
              <a:rPr lang="en-US" b="1" dirty="0">
                <a:solidFill>
                  <a:srgbClr val="0000FF"/>
                </a:solidFill>
              </a:rPr>
              <a:t>MOST</a:t>
            </a:r>
            <a:r>
              <a:rPr lang="en-US" dirty="0">
                <a:solidFill>
                  <a:srgbClr val="0000FF"/>
                </a:solidFill>
              </a:rPr>
              <a:t> constrained</a:t>
            </a:r>
          </a:p>
          <a:p>
            <a:pPr marL="0" indent="0">
              <a:buNone/>
            </a:pPr>
            <a:endParaRPr lang="en-US" dirty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People often try and find entries where only one option exists and only fill it in that way (very little search)</a:t>
            </a:r>
          </a:p>
        </p:txBody>
      </p:sp>
    </p:spTree>
    <p:extLst>
      <p:ext uri="{BB962C8B-B14F-4D97-AF65-F5344CB8AC3E}">
        <p14:creationId xmlns:p14="http://schemas.microsoft.com/office/powerpoint/2010/main" val="77536452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the Sudoku board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28600" y="1706880"/>
          <a:ext cx="3303792" cy="3017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0" name="Content Placeholder 6"/>
          <p:cNvSpPr txBox="1">
            <a:spLocks/>
          </p:cNvSpPr>
          <p:nvPr/>
        </p:nvSpPr>
        <p:spPr>
          <a:xfrm>
            <a:off x="457200" y="4876800"/>
            <a:ext cx="3303792" cy="16002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Board is a matrix (list of lists)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C7C74F-CB09-6045-AB4F-723431D495EB}"/>
              </a:ext>
            </a:extLst>
          </p:cNvPr>
          <p:cNvSpPr txBox="1"/>
          <p:nvPr/>
        </p:nvSpPr>
        <p:spPr>
          <a:xfrm>
            <a:off x="3895372" y="1706880"/>
            <a:ext cx="44866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SudokuEntry</a:t>
            </a:r>
            <a:r>
              <a:rPr lang="en-US" sz="2400" dirty="0"/>
              <a:t>: Class to keep track of an entry on the sudoku board</a:t>
            </a:r>
          </a:p>
          <a:p>
            <a:endParaRPr lang="en-US" sz="2400" dirty="0"/>
          </a:p>
          <a:p>
            <a:pPr marL="285750" indent="-285750">
              <a:buFontTx/>
              <a:buChar char="-"/>
            </a:pPr>
            <a:r>
              <a:rPr lang="en-US" sz="2400" dirty="0"/>
              <a:t>Keep track of whether or not a value has been placed in that entry (fixed)</a:t>
            </a:r>
          </a:p>
          <a:p>
            <a:pPr marL="285750" indent="-285750">
              <a:buFontTx/>
              <a:buChar char="-"/>
            </a:pPr>
            <a:endParaRPr lang="en-US" sz="2400" dirty="0"/>
          </a:p>
          <a:p>
            <a:pPr marL="285750" indent="-285750">
              <a:buFontTx/>
              <a:buChar char="-"/>
            </a:pPr>
            <a:r>
              <a:rPr lang="en-US" sz="2400" dirty="0"/>
              <a:t>If one hasn’t, keep track of what numbers are still valid</a:t>
            </a:r>
          </a:p>
        </p:txBody>
      </p:sp>
    </p:spTree>
    <p:extLst>
      <p:ext uri="{BB962C8B-B14F-4D97-AF65-F5344CB8AC3E}">
        <p14:creationId xmlns:p14="http://schemas.microsoft.com/office/powerpoint/2010/main" val="136947856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the Sudoku board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28600" y="1706880"/>
          <a:ext cx="3303792" cy="3017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0" name="Content Placeholder 6"/>
          <p:cNvSpPr txBox="1">
            <a:spLocks/>
          </p:cNvSpPr>
          <p:nvPr/>
        </p:nvSpPr>
        <p:spPr>
          <a:xfrm>
            <a:off x="457200" y="4876800"/>
            <a:ext cx="8232648" cy="16002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Board is a matrix (list of lists)</a:t>
            </a:r>
          </a:p>
          <a:p>
            <a:r>
              <a:rPr lang="en-US" sz="2000" dirty="0"/>
              <a:t>Each entry is a </a:t>
            </a:r>
            <a:r>
              <a:rPr lang="en-US" sz="2000" dirty="0" err="1"/>
              <a:t>SudokuEntry</a:t>
            </a:r>
            <a:r>
              <a:rPr lang="en-US" sz="2000" dirty="0"/>
              <a:t>:</a:t>
            </a:r>
          </a:p>
          <a:p>
            <a:pPr lvl="1"/>
            <a:r>
              <a:rPr lang="en-US" sz="1800" dirty="0"/>
              <a:t>“fixed” if it has a number place</a:t>
            </a:r>
          </a:p>
          <a:p>
            <a:pPr lvl="1"/>
            <a:r>
              <a:rPr lang="en-US" sz="1800" dirty="0"/>
              <a:t>if not, then keeps a list of values still available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58A029-1D09-BD4C-82C2-7D82F4EF81BF}"/>
              </a:ext>
            </a:extLst>
          </p:cNvPr>
          <p:cNvSpPr txBox="1"/>
          <p:nvPr/>
        </p:nvSpPr>
        <p:spPr>
          <a:xfrm>
            <a:off x="3817992" y="3209835"/>
            <a:ext cx="51022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dirty="0"/>
              <a:t>Board will consist of 81 </a:t>
            </a:r>
            <a:r>
              <a:rPr lang="en-US" sz="2400" dirty="0" err="1"/>
              <a:t>SudokuEntry</a:t>
            </a:r>
            <a:r>
              <a:rPr lang="en-US" sz="2400" dirty="0"/>
              <a:t> s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Each quadrant will have 9 entries</a:t>
            </a:r>
          </a:p>
          <a:p>
            <a:endParaRPr lang="en-US" sz="2400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18DE0ED-F3B8-554A-9051-C0A1BB0450FF}"/>
              </a:ext>
            </a:extLst>
          </p:cNvPr>
          <p:cNvCxnSpPr/>
          <p:nvPr/>
        </p:nvCxnSpPr>
        <p:spPr>
          <a:xfrm>
            <a:off x="1371600" y="1706880"/>
            <a:ext cx="3276600" cy="350520"/>
          </a:xfrm>
          <a:prstGeom prst="line">
            <a:avLst/>
          </a:prstGeom>
          <a:ln>
            <a:solidFill>
              <a:srgbClr val="FF6600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674B0A0-3779-B04E-8CB7-6746CD4C3E0F}"/>
              </a:ext>
            </a:extLst>
          </p:cNvPr>
          <p:cNvCxnSpPr/>
          <p:nvPr/>
        </p:nvCxnSpPr>
        <p:spPr>
          <a:xfrm flipV="1">
            <a:off x="1371600" y="2209800"/>
            <a:ext cx="3276600" cy="533400"/>
          </a:xfrm>
          <a:prstGeom prst="line">
            <a:avLst/>
          </a:prstGeom>
          <a:ln>
            <a:solidFill>
              <a:srgbClr val="FF6600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C9E9213-6985-9C45-BB2B-F7F0434C68BF}"/>
              </a:ext>
            </a:extLst>
          </p:cNvPr>
          <p:cNvSpPr txBox="1"/>
          <p:nvPr/>
        </p:nvSpPr>
        <p:spPr>
          <a:xfrm>
            <a:off x="4741719" y="1676400"/>
            <a:ext cx="42498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[1, 6, 7, 9], [1, 2, 6, 7, 8, 9], [1, 2, 7, 8, 9],</a:t>
            </a:r>
          </a:p>
          <a:p>
            <a:r>
              <a:rPr lang="en-US" dirty="0"/>
              <a:t>[1, 9],         4,                      3,</a:t>
            </a:r>
          </a:p>
          <a:p>
            <a:r>
              <a:rPr lang="en-US" dirty="0"/>
              <a:t>5,               [1, 6, 7, 9],        [1, 7, 9]</a:t>
            </a:r>
          </a:p>
        </p:txBody>
      </p:sp>
    </p:spTree>
    <p:extLst>
      <p:ext uri="{BB962C8B-B14F-4D97-AF65-F5344CB8AC3E}">
        <p14:creationId xmlns:p14="http://schemas.microsoft.com/office/powerpoint/2010/main" val="194666904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the Sudoku board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28600" y="1706880"/>
          <a:ext cx="3303792" cy="3017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495800" y="3581400"/>
            <a:ext cx="37901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Which is the most constrained (of the ones above)?</a:t>
            </a:r>
          </a:p>
        </p:txBody>
      </p:sp>
      <p:sp>
        <p:nvSpPr>
          <p:cNvPr id="9" name="Content Placeholder 6">
            <a:extLst>
              <a:ext uri="{FF2B5EF4-FFF2-40B4-BE49-F238E27FC236}">
                <a16:creationId xmlns:a16="http://schemas.microsoft.com/office/drawing/2014/main" id="{AB05FA31-49F3-F24C-881F-E8DD5C152397}"/>
              </a:ext>
            </a:extLst>
          </p:cNvPr>
          <p:cNvSpPr txBox="1">
            <a:spLocks/>
          </p:cNvSpPr>
          <p:nvPr/>
        </p:nvSpPr>
        <p:spPr>
          <a:xfrm>
            <a:off x="457200" y="4876800"/>
            <a:ext cx="8232648" cy="16002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Board is a matrix (list of lists)</a:t>
            </a:r>
          </a:p>
          <a:p>
            <a:r>
              <a:rPr lang="en-US" sz="2000" dirty="0"/>
              <a:t>Each entry is a </a:t>
            </a:r>
            <a:r>
              <a:rPr lang="en-US" sz="2000" dirty="0" err="1"/>
              <a:t>SudokuEntry</a:t>
            </a:r>
            <a:r>
              <a:rPr lang="en-US" sz="2000" dirty="0"/>
              <a:t>:</a:t>
            </a:r>
          </a:p>
          <a:p>
            <a:pPr lvl="1"/>
            <a:r>
              <a:rPr lang="en-US" sz="1800" dirty="0"/>
              <a:t>“fixed” if it has a number place</a:t>
            </a:r>
          </a:p>
          <a:p>
            <a:pPr lvl="1"/>
            <a:r>
              <a:rPr lang="en-US" sz="1800" dirty="0"/>
              <a:t>if not, then keeps a list of values still available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7CCE1B2-332B-A648-AEF2-93C6B9FF6B33}"/>
              </a:ext>
            </a:extLst>
          </p:cNvPr>
          <p:cNvCxnSpPr/>
          <p:nvPr/>
        </p:nvCxnSpPr>
        <p:spPr>
          <a:xfrm>
            <a:off x="1371600" y="1706880"/>
            <a:ext cx="3276600" cy="350520"/>
          </a:xfrm>
          <a:prstGeom prst="line">
            <a:avLst/>
          </a:prstGeom>
          <a:ln>
            <a:solidFill>
              <a:srgbClr val="FF6600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7D40E35-5BBE-6D4D-BE28-C27FDCFE589D}"/>
              </a:ext>
            </a:extLst>
          </p:cNvPr>
          <p:cNvCxnSpPr/>
          <p:nvPr/>
        </p:nvCxnSpPr>
        <p:spPr>
          <a:xfrm flipV="1">
            <a:off x="1371600" y="2209800"/>
            <a:ext cx="3276600" cy="533400"/>
          </a:xfrm>
          <a:prstGeom prst="line">
            <a:avLst/>
          </a:prstGeom>
          <a:ln>
            <a:solidFill>
              <a:srgbClr val="FF6600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B5229256-6D6E-854C-ACD6-B972CA65E27A}"/>
              </a:ext>
            </a:extLst>
          </p:cNvPr>
          <p:cNvSpPr txBox="1"/>
          <p:nvPr/>
        </p:nvSpPr>
        <p:spPr>
          <a:xfrm>
            <a:off x="4741719" y="1676400"/>
            <a:ext cx="42498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[1, 6, 7, 9], [1, 2, 6, 7, 8, 9], [1, 2, 7, 8, 9],</a:t>
            </a:r>
          </a:p>
          <a:p>
            <a:r>
              <a:rPr lang="en-US" dirty="0"/>
              <a:t>[1, 9],         4,                      3,</a:t>
            </a:r>
          </a:p>
          <a:p>
            <a:r>
              <a:rPr lang="en-US" dirty="0"/>
              <a:t>5,               [1, 6, 7, 9],        [1, 7, 9]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D273230-B67E-584B-A687-963B0CD6ABDC}"/>
              </a:ext>
            </a:extLst>
          </p:cNvPr>
          <p:cNvSpPr txBox="1"/>
          <p:nvPr/>
        </p:nvSpPr>
        <p:spPr>
          <a:xfrm>
            <a:off x="4741719" y="1676400"/>
            <a:ext cx="42498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[1, 6, 7, 9], [1, 2, 6, 7, 8, 9], [1, 2, 7, 8, 9],</a:t>
            </a:r>
          </a:p>
          <a:p>
            <a:r>
              <a:rPr lang="en-US" dirty="0"/>
              <a:t>[1, 9],         4,                      3,</a:t>
            </a:r>
          </a:p>
          <a:p>
            <a:r>
              <a:rPr lang="en-US" dirty="0"/>
              <a:t>5,               [1, 6, 7, 9],        [1, 7, 9]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335E3F6-2891-844B-A4E9-B141E8D83EDA}"/>
              </a:ext>
            </a:extLst>
          </p:cNvPr>
          <p:cNvSpPr/>
          <p:nvPr/>
        </p:nvSpPr>
        <p:spPr>
          <a:xfrm>
            <a:off x="4724400" y="1905000"/>
            <a:ext cx="744681" cy="457200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5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the Sudoku board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28600" y="1706880"/>
          <a:ext cx="3303792" cy="3017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1371600" y="1706880"/>
            <a:ext cx="3276600" cy="350520"/>
          </a:xfrm>
          <a:prstGeom prst="line">
            <a:avLst/>
          </a:prstGeom>
          <a:ln>
            <a:solidFill>
              <a:srgbClr val="FF6600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371600" y="2209800"/>
            <a:ext cx="3276600" cy="533400"/>
          </a:xfrm>
          <a:prstGeom prst="line">
            <a:avLst/>
          </a:prstGeom>
          <a:ln>
            <a:solidFill>
              <a:srgbClr val="FF6600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495800" y="3581400"/>
            <a:ext cx="37901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would the state look like if we add pick 1?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B56753-7E9D-C441-9064-B2BADF5E084F}"/>
              </a:ext>
            </a:extLst>
          </p:cNvPr>
          <p:cNvSpPr txBox="1"/>
          <p:nvPr/>
        </p:nvSpPr>
        <p:spPr>
          <a:xfrm>
            <a:off x="4741719" y="1676400"/>
            <a:ext cx="42498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[1, 6, 7, 9], [1, 2, 6, 7, 8, 9], [1, 2, 7, 8, 9],</a:t>
            </a:r>
          </a:p>
          <a:p>
            <a:r>
              <a:rPr lang="en-US" dirty="0"/>
              <a:t>[1, 9],         4,                      3,</a:t>
            </a:r>
          </a:p>
          <a:p>
            <a:r>
              <a:rPr lang="en-US" dirty="0"/>
              <a:t>5,               [1, 6, 7, 9],        [1, 7, 9]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F868EC3-5BC9-6249-BF1C-F3E432B346D7}"/>
              </a:ext>
            </a:extLst>
          </p:cNvPr>
          <p:cNvSpPr/>
          <p:nvPr/>
        </p:nvSpPr>
        <p:spPr>
          <a:xfrm>
            <a:off x="4724400" y="1905000"/>
            <a:ext cx="744681" cy="457200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EC388A22-9ED5-9241-B800-FF996059BE8E}"/>
              </a:ext>
            </a:extLst>
          </p:cNvPr>
          <p:cNvSpPr txBox="1">
            <a:spLocks/>
          </p:cNvSpPr>
          <p:nvPr/>
        </p:nvSpPr>
        <p:spPr>
          <a:xfrm>
            <a:off x="457200" y="4876800"/>
            <a:ext cx="8232648" cy="16002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Board is a matrix (list of lists)</a:t>
            </a:r>
          </a:p>
          <a:p>
            <a:r>
              <a:rPr lang="en-US" sz="2000" dirty="0"/>
              <a:t>Each entry is a </a:t>
            </a:r>
            <a:r>
              <a:rPr lang="en-US" sz="2000" dirty="0" err="1"/>
              <a:t>SudokuEntry</a:t>
            </a:r>
            <a:r>
              <a:rPr lang="en-US" sz="2000" dirty="0"/>
              <a:t>:</a:t>
            </a:r>
          </a:p>
          <a:p>
            <a:pPr lvl="1"/>
            <a:r>
              <a:rPr lang="en-US" sz="1800" dirty="0"/>
              <a:t>“fixed” if it has a number place</a:t>
            </a:r>
          </a:p>
          <a:p>
            <a:pPr lvl="1"/>
            <a:r>
              <a:rPr lang="en-US" sz="1800" dirty="0"/>
              <a:t>if not, then keeps a list of values still available</a:t>
            </a:r>
          </a:p>
        </p:txBody>
      </p:sp>
    </p:spTree>
    <p:extLst>
      <p:ext uri="{BB962C8B-B14F-4D97-AF65-F5344CB8AC3E}">
        <p14:creationId xmlns:p14="http://schemas.microsoft.com/office/powerpoint/2010/main" val="189480908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the Sudoku board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28600" y="1706880"/>
          <a:ext cx="3303792" cy="3017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1371600" y="1706880"/>
            <a:ext cx="3276600" cy="350520"/>
          </a:xfrm>
          <a:prstGeom prst="line">
            <a:avLst/>
          </a:prstGeom>
          <a:ln>
            <a:solidFill>
              <a:srgbClr val="FF6600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371600" y="2209800"/>
            <a:ext cx="3276600" cy="533400"/>
          </a:xfrm>
          <a:prstGeom prst="line">
            <a:avLst/>
          </a:prstGeom>
          <a:ln>
            <a:solidFill>
              <a:srgbClr val="FF6600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419600" y="2861697"/>
            <a:ext cx="37901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Remove 1 from all entries in the quadrant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427098-80EF-064C-9FA6-D7E87780AC7C}"/>
              </a:ext>
            </a:extLst>
          </p:cNvPr>
          <p:cNvSpPr txBox="1"/>
          <p:nvPr/>
        </p:nvSpPr>
        <p:spPr>
          <a:xfrm>
            <a:off x="4741719" y="1676400"/>
            <a:ext cx="35926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[6, 7, 9], [ 2, 6, 7, 8, 9], [2, 7, 8, 9],</a:t>
            </a:r>
          </a:p>
          <a:p>
            <a:r>
              <a:rPr lang="en-US" dirty="0"/>
              <a:t>[9],         4,                   3,</a:t>
            </a:r>
          </a:p>
          <a:p>
            <a:r>
              <a:rPr lang="en-US" dirty="0"/>
              <a:t>5,               [6, 7, 9],     [7, 9]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2879728-6C89-644E-A13B-4E49C5B74938}"/>
              </a:ext>
            </a:extLst>
          </p:cNvPr>
          <p:cNvSpPr txBox="1"/>
          <p:nvPr/>
        </p:nvSpPr>
        <p:spPr>
          <a:xfrm>
            <a:off x="4422913" y="3943627"/>
            <a:ext cx="37901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other parts of the board need to be updated?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9382D934-8A52-3F47-8C8F-6BC299DD8557}"/>
              </a:ext>
            </a:extLst>
          </p:cNvPr>
          <p:cNvSpPr txBox="1">
            <a:spLocks/>
          </p:cNvSpPr>
          <p:nvPr/>
        </p:nvSpPr>
        <p:spPr>
          <a:xfrm>
            <a:off x="457200" y="4876800"/>
            <a:ext cx="8232648" cy="16002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Board is a matrix (list of lists)</a:t>
            </a:r>
          </a:p>
          <a:p>
            <a:r>
              <a:rPr lang="en-US" sz="2000" dirty="0"/>
              <a:t>Each entry is a </a:t>
            </a:r>
            <a:r>
              <a:rPr lang="en-US" sz="2000" dirty="0" err="1"/>
              <a:t>SudokuEntry</a:t>
            </a:r>
            <a:r>
              <a:rPr lang="en-US" sz="2000" dirty="0"/>
              <a:t>:</a:t>
            </a:r>
          </a:p>
          <a:p>
            <a:pPr lvl="1"/>
            <a:r>
              <a:rPr lang="en-US" sz="1800" dirty="0"/>
              <a:t>“fixed” if it has a number place</a:t>
            </a:r>
          </a:p>
          <a:p>
            <a:pPr lvl="1"/>
            <a:r>
              <a:rPr lang="en-US" sz="1800" dirty="0"/>
              <a:t>if not, then keeps a list of values still available</a:t>
            </a:r>
          </a:p>
        </p:txBody>
      </p:sp>
    </p:spTree>
    <p:extLst>
      <p:ext uri="{BB962C8B-B14F-4D97-AF65-F5344CB8AC3E}">
        <p14:creationId xmlns:p14="http://schemas.microsoft.com/office/powerpoint/2010/main" val="439881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Representing the Sudoku board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28600" y="1706880"/>
          <a:ext cx="3303792" cy="3017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70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733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1371600" y="1706880"/>
            <a:ext cx="3276600" cy="350520"/>
          </a:xfrm>
          <a:prstGeom prst="line">
            <a:avLst/>
          </a:prstGeom>
          <a:ln>
            <a:solidFill>
              <a:srgbClr val="FF6600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371600" y="2209800"/>
            <a:ext cx="3276600" cy="533400"/>
          </a:xfrm>
          <a:prstGeom prst="line">
            <a:avLst/>
          </a:prstGeom>
          <a:ln>
            <a:solidFill>
              <a:srgbClr val="FF6600"/>
            </a:solidFill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419600" y="2861697"/>
            <a:ext cx="37901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Remove 1 from all entries in the quadrant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427098-80EF-064C-9FA6-D7E87780AC7C}"/>
              </a:ext>
            </a:extLst>
          </p:cNvPr>
          <p:cNvSpPr txBox="1"/>
          <p:nvPr/>
        </p:nvSpPr>
        <p:spPr>
          <a:xfrm>
            <a:off x="4741719" y="1676400"/>
            <a:ext cx="35926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[6, 7, 9], [ 2, 6, 7, 8, 9], [2, 7, 8, 9],</a:t>
            </a:r>
          </a:p>
          <a:p>
            <a:r>
              <a:rPr lang="en-US" dirty="0"/>
              <a:t>[9],         4,                   3,</a:t>
            </a:r>
          </a:p>
          <a:p>
            <a:r>
              <a:rPr lang="en-US" dirty="0"/>
              <a:t>5,               [6, 7, 9],     [7, 9]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2879728-6C89-644E-A13B-4E49C5B74938}"/>
              </a:ext>
            </a:extLst>
          </p:cNvPr>
          <p:cNvSpPr txBox="1"/>
          <p:nvPr/>
        </p:nvSpPr>
        <p:spPr>
          <a:xfrm>
            <a:off x="4419600" y="3831550"/>
            <a:ext cx="379018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Remove 1 from all entries in the same column</a:t>
            </a:r>
          </a:p>
          <a:p>
            <a:endParaRPr lang="en-US" sz="2000" dirty="0">
              <a:solidFill>
                <a:srgbClr val="0000FF"/>
              </a:solidFill>
            </a:endParaRPr>
          </a:p>
          <a:p>
            <a:r>
              <a:rPr lang="en-US" sz="2000" dirty="0">
                <a:solidFill>
                  <a:srgbClr val="0000FF"/>
                </a:solidFill>
              </a:rPr>
              <a:t>Remove 1 from all entries in the same row</a:t>
            </a:r>
          </a:p>
        </p:txBody>
      </p:sp>
      <p:sp>
        <p:nvSpPr>
          <p:cNvPr id="10" name="Content Placeholder 6">
            <a:extLst>
              <a:ext uri="{FF2B5EF4-FFF2-40B4-BE49-F238E27FC236}">
                <a16:creationId xmlns:a16="http://schemas.microsoft.com/office/drawing/2014/main" id="{62E4AA42-3ED9-964B-89CC-2599740FE19F}"/>
              </a:ext>
            </a:extLst>
          </p:cNvPr>
          <p:cNvSpPr txBox="1">
            <a:spLocks/>
          </p:cNvSpPr>
          <p:nvPr/>
        </p:nvSpPr>
        <p:spPr>
          <a:xfrm>
            <a:off x="457200" y="4876800"/>
            <a:ext cx="8232648" cy="1600200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Board is a matrix (list of lists)</a:t>
            </a:r>
          </a:p>
          <a:p>
            <a:r>
              <a:rPr lang="en-US" sz="2000" dirty="0"/>
              <a:t>Each entry is a </a:t>
            </a:r>
            <a:r>
              <a:rPr lang="en-US" sz="2000" dirty="0" err="1"/>
              <a:t>SudokuEntry</a:t>
            </a:r>
            <a:r>
              <a:rPr lang="en-US" sz="2000" dirty="0"/>
              <a:t>:</a:t>
            </a:r>
          </a:p>
          <a:p>
            <a:pPr lvl="1"/>
            <a:r>
              <a:rPr lang="en-US" sz="1800" dirty="0"/>
              <a:t>“fixed” if it has a number place</a:t>
            </a:r>
          </a:p>
          <a:p>
            <a:pPr lvl="1"/>
            <a:r>
              <a:rPr lang="en-US" sz="1800" dirty="0"/>
              <a:t>if not, then keeps a list of values still available</a:t>
            </a:r>
          </a:p>
        </p:txBody>
      </p:sp>
    </p:spTree>
    <p:extLst>
      <p:ext uri="{BB962C8B-B14F-4D97-AF65-F5344CB8AC3E}">
        <p14:creationId xmlns:p14="http://schemas.microsoft.com/office/powerpoint/2010/main" val="3469489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Heuristic function: </a:t>
            </a:r>
            <a:r>
              <a:rPr lang="en-US" i="1">
                <a:latin typeface="Arial" charset="0"/>
                <a:ea typeface="ＭＳ Ｐゴシック" charset="0"/>
                <a:cs typeface="ＭＳ Ｐゴシック" charset="0"/>
              </a:rPr>
              <a:t>h(n)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229600" cy="5135562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An estimate of how close the node is to a goal</a:t>
            </a:r>
          </a:p>
          <a:p>
            <a:pPr marL="0" indent="0">
              <a:buFontTx/>
              <a:buNone/>
            </a:pP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0" indent="0">
              <a:buFontTx/>
              <a:buNone/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Uses domain-specific knowledge!</a:t>
            </a:r>
          </a:p>
          <a:p>
            <a:pPr marL="0" indent="0">
              <a:buFontTx/>
              <a:buNone/>
            </a:pPr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0" indent="0">
              <a:buFontTx/>
              <a:buNone/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Examples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Map path finding?</a:t>
            </a:r>
          </a:p>
          <a:p>
            <a:pPr lvl="2"/>
            <a:r>
              <a:rPr lang="en-US" sz="1800" dirty="0">
                <a:latin typeface="Arial" charset="0"/>
                <a:ea typeface="ＭＳ Ｐゴシック" charset="0"/>
              </a:rPr>
              <a:t>straight-line distance from the node to the goal (</a:t>
            </a:r>
            <a:r>
              <a:rPr lang="ja-JP" altLang="en-US" sz="1800" dirty="0">
                <a:latin typeface="Arial" charset="0"/>
                <a:ea typeface="ＭＳ Ｐゴシック" charset="0"/>
              </a:rPr>
              <a:t>“</a:t>
            </a:r>
            <a:r>
              <a:rPr lang="en-US" altLang="ja-JP" sz="1800" dirty="0">
                <a:latin typeface="Arial" charset="0"/>
                <a:ea typeface="ＭＳ Ｐゴシック" charset="0"/>
              </a:rPr>
              <a:t>as the crow flies</a:t>
            </a:r>
            <a:r>
              <a:rPr lang="ja-JP" altLang="en-US" sz="1800" dirty="0">
                <a:latin typeface="Arial" charset="0"/>
                <a:ea typeface="ＭＳ Ｐゴシック" charset="0"/>
              </a:rPr>
              <a:t>”</a:t>
            </a:r>
            <a:r>
              <a:rPr lang="en-US" altLang="ja-JP" sz="1800" dirty="0">
                <a:latin typeface="Arial" charset="0"/>
                <a:ea typeface="ＭＳ Ｐゴシック" charset="0"/>
              </a:rPr>
              <a:t>)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8-puzzle?</a:t>
            </a:r>
          </a:p>
          <a:p>
            <a:pPr lvl="2"/>
            <a:r>
              <a:rPr lang="en-US" sz="1800" dirty="0">
                <a:latin typeface="Arial" charset="0"/>
                <a:ea typeface="ＭＳ Ｐゴシック" charset="0"/>
              </a:rPr>
              <a:t>how many tiles are out of place</a:t>
            </a:r>
          </a:p>
          <a:p>
            <a:pPr lvl="2"/>
            <a:r>
              <a:rPr lang="en-US" sz="1800" dirty="0">
                <a:latin typeface="Arial" charset="0"/>
                <a:ea typeface="ＭＳ Ｐゴシック" charset="0"/>
              </a:rPr>
              <a:t>sum of the “distances” of the out of place tiles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Foxes and Chickens?</a:t>
            </a:r>
          </a:p>
          <a:p>
            <a:pPr lvl="2"/>
            <a:r>
              <a:rPr lang="en-US" sz="1800" dirty="0">
                <a:latin typeface="Arial" charset="0"/>
                <a:ea typeface="ＭＳ Ｐゴシック" charset="0"/>
              </a:rPr>
              <a:t>number of people on the starting bank</a:t>
            </a:r>
          </a:p>
        </p:txBody>
      </p:sp>
    </p:spTree>
    <p:extLst>
      <p:ext uri="{BB962C8B-B14F-4D97-AF65-F5344CB8AC3E}">
        <p14:creationId xmlns:p14="http://schemas.microsoft.com/office/powerpoint/2010/main" val="685263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heuristics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14600" y="3382406"/>
            <a:ext cx="32864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Which state is better?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55371" y="34290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755371" y="473964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762000" y="20574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6629400" y="2917686"/>
          <a:ext cx="1219200" cy="11887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839206" y="4228846"/>
            <a:ext cx="764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GOAL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553200" y="2819400"/>
            <a:ext cx="1371600" cy="177877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826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heuristics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183194"/>
            <a:ext cx="5791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What is the “distance” of the tiles that are out of place?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F5C57BD-E6FD-0747-BF90-2D642C10FEBD}"/>
              </a:ext>
            </a:extLst>
          </p:cNvPr>
          <p:cNvGraphicFramePr>
            <a:graphicFrameLocks noGrp="1"/>
          </p:cNvGraphicFramePr>
          <p:nvPr/>
        </p:nvGraphicFramePr>
        <p:xfrm>
          <a:off x="2514600" y="2502145"/>
          <a:ext cx="1358526" cy="1371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5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16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16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1A5B3A5-1FA5-3749-8FF2-EE05DA54AAEB}"/>
              </a:ext>
            </a:extLst>
          </p:cNvPr>
          <p:cNvGraphicFramePr>
            <a:graphicFrameLocks noGrp="1"/>
          </p:cNvGraphicFramePr>
          <p:nvPr/>
        </p:nvGraphicFramePr>
        <p:xfrm>
          <a:off x="5181600" y="2508771"/>
          <a:ext cx="1219200" cy="1371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FB372FBF-1C67-6D41-A966-E580C565C5B0}"/>
              </a:ext>
            </a:extLst>
          </p:cNvPr>
          <p:cNvSpPr txBox="1"/>
          <p:nvPr/>
        </p:nvSpPr>
        <p:spPr>
          <a:xfrm>
            <a:off x="5359157" y="4038600"/>
            <a:ext cx="8130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Goal</a:t>
            </a:r>
          </a:p>
        </p:txBody>
      </p:sp>
    </p:spTree>
    <p:extLst>
      <p:ext uri="{BB962C8B-B14F-4D97-AF65-F5344CB8AC3E}">
        <p14:creationId xmlns:p14="http://schemas.microsoft.com/office/powerpoint/2010/main" val="541156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heuristics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F5C57BD-E6FD-0747-BF90-2D642C10FEBD}"/>
              </a:ext>
            </a:extLst>
          </p:cNvPr>
          <p:cNvGraphicFramePr>
            <a:graphicFrameLocks noGrp="1"/>
          </p:cNvGraphicFramePr>
          <p:nvPr/>
        </p:nvGraphicFramePr>
        <p:xfrm>
          <a:off x="2514600" y="2502145"/>
          <a:ext cx="1358526" cy="1371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5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16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16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1A5B3A5-1FA5-3749-8FF2-EE05DA54AAEB}"/>
              </a:ext>
            </a:extLst>
          </p:cNvPr>
          <p:cNvGraphicFramePr>
            <a:graphicFrameLocks noGrp="1"/>
          </p:cNvGraphicFramePr>
          <p:nvPr/>
        </p:nvGraphicFramePr>
        <p:xfrm>
          <a:off x="5181600" y="2508771"/>
          <a:ext cx="1219200" cy="1371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CEEF407B-1D93-8B4F-83E8-3EB84E17C5C6}"/>
              </a:ext>
            </a:extLst>
          </p:cNvPr>
          <p:cNvSpPr/>
          <p:nvPr/>
        </p:nvSpPr>
        <p:spPr>
          <a:xfrm>
            <a:off x="2514600" y="2558467"/>
            <a:ext cx="381000" cy="413333"/>
          </a:xfrm>
          <a:prstGeom prst="roundRect">
            <a:avLst/>
          </a:prstGeom>
          <a:solidFill>
            <a:srgbClr val="0000FF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05E54713-E3D5-7247-8B01-F5B40E2DE9C7}"/>
              </a:ext>
            </a:extLst>
          </p:cNvPr>
          <p:cNvSpPr/>
          <p:nvPr/>
        </p:nvSpPr>
        <p:spPr>
          <a:xfrm>
            <a:off x="2514600" y="3015667"/>
            <a:ext cx="381000" cy="413333"/>
          </a:xfrm>
          <a:prstGeom prst="roundRect">
            <a:avLst/>
          </a:prstGeom>
          <a:solidFill>
            <a:srgbClr val="0000FF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23EB0D18-F8D2-0C49-93C0-2263F173BF57}"/>
              </a:ext>
            </a:extLst>
          </p:cNvPr>
          <p:cNvSpPr/>
          <p:nvPr/>
        </p:nvSpPr>
        <p:spPr>
          <a:xfrm>
            <a:off x="2971800" y="3472867"/>
            <a:ext cx="381000" cy="413333"/>
          </a:xfrm>
          <a:prstGeom prst="roundRect">
            <a:avLst/>
          </a:prstGeom>
          <a:solidFill>
            <a:srgbClr val="0000FF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70886D8D-E58E-1140-A746-ABB12F309E6D}"/>
              </a:ext>
            </a:extLst>
          </p:cNvPr>
          <p:cNvSpPr/>
          <p:nvPr/>
        </p:nvSpPr>
        <p:spPr>
          <a:xfrm>
            <a:off x="2971800" y="3015667"/>
            <a:ext cx="381000" cy="413333"/>
          </a:xfrm>
          <a:prstGeom prst="roundRect">
            <a:avLst/>
          </a:prstGeom>
          <a:solidFill>
            <a:srgbClr val="0000FF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51017AC9-86EA-5E44-9AA0-EF932FF7189B}"/>
              </a:ext>
            </a:extLst>
          </p:cNvPr>
          <p:cNvSpPr/>
          <p:nvPr/>
        </p:nvSpPr>
        <p:spPr>
          <a:xfrm>
            <a:off x="2971800" y="2558467"/>
            <a:ext cx="381000" cy="413333"/>
          </a:xfrm>
          <a:prstGeom prst="roundRect">
            <a:avLst/>
          </a:prstGeom>
          <a:solidFill>
            <a:srgbClr val="0000FF">
              <a:alpha val="2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372FBF-1C67-6D41-A966-E580C565C5B0}"/>
              </a:ext>
            </a:extLst>
          </p:cNvPr>
          <p:cNvSpPr txBox="1"/>
          <p:nvPr/>
        </p:nvSpPr>
        <p:spPr>
          <a:xfrm>
            <a:off x="5359157" y="4038600"/>
            <a:ext cx="8130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Goal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997313C-F062-2849-A8D0-5550F6925360}"/>
              </a:ext>
            </a:extLst>
          </p:cNvPr>
          <p:cNvSpPr txBox="1"/>
          <p:nvPr/>
        </p:nvSpPr>
        <p:spPr>
          <a:xfrm>
            <a:off x="3193170" y="3657600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3FEEC1-A6A2-A246-BDD4-E6DD726F19FF}"/>
              </a:ext>
            </a:extLst>
          </p:cNvPr>
          <p:cNvSpPr txBox="1"/>
          <p:nvPr/>
        </p:nvSpPr>
        <p:spPr>
          <a:xfrm>
            <a:off x="2667000" y="321206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24E8755-6AA6-434E-B785-752D9EA65CD6}"/>
              </a:ext>
            </a:extLst>
          </p:cNvPr>
          <p:cNvSpPr txBox="1"/>
          <p:nvPr/>
        </p:nvSpPr>
        <p:spPr>
          <a:xfrm>
            <a:off x="2667000" y="2798802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5CBA189-5B52-6F46-8EF7-B9D18E9CF838}"/>
              </a:ext>
            </a:extLst>
          </p:cNvPr>
          <p:cNvSpPr txBox="1"/>
          <p:nvPr/>
        </p:nvSpPr>
        <p:spPr>
          <a:xfrm>
            <a:off x="3124200" y="3212068"/>
            <a:ext cx="312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3DE6C69-39C5-864E-8017-59DA097A3E7F}"/>
              </a:ext>
            </a:extLst>
          </p:cNvPr>
          <p:cNvSpPr txBox="1"/>
          <p:nvPr/>
        </p:nvSpPr>
        <p:spPr>
          <a:xfrm>
            <a:off x="3193170" y="2754868"/>
            <a:ext cx="307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67B9058-A2E6-D04D-BF8B-60053B5BBADA}"/>
              </a:ext>
            </a:extLst>
          </p:cNvPr>
          <p:cNvSpPr txBox="1"/>
          <p:nvPr/>
        </p:nvSpPr>
        <p:spPr>
          <a:xfrm>
            <a:off x="3733800" y="5211794"/>
            <a:ext cx="4959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solidFill>
                  <a:srgbClr val="0000FF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709278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886200" y="152400"/>
          <a:ext cx="1066800" cy="100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657600" y="1798170"/>
            <a:ext cx="1670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Next states?</a:t>
            </a:r>
          </a:p>
        </p:txBody>
      </p:sp>
    </p:spTree>
    <p:extLst>
      <p:ext uri="{BB962C8B-B14F-4D97-AF65-F5344CB8AC3E}">
        <p14:creationId xmlns:p14="http://schemas.microsoft.com/office/powerpoint/2010/main" val="32909528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tailEnd type="none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10355</TotalTime>
  <Words>3399</Words>
  <Application>Microsoft Macintosh PowerPoint</Application>
  <PresentationFormat>On-screen Show (4:3)</PresentationFormat>
  <Paragraphs>1495</Paragraphs>
  <Slides>49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5" baseType="lpstr">
      <vt:lpstr>Arial</vt:lpstr>
      <vt:lpstr>Calibri</vt:lpstr>
      <vt:lpstr>Tw Cen MT</vt:lpstr>
      <vt:lpstr>Wingdings</vt:lpstr>
      <vt:lpstr>Wingdings 2</vt:lpstr>
      <vt:lpstr>Median</vt:lpstr>
      <vt:lpstr>informed Search last thoughts</vt:lpstr>
      <vt:lpstr>Admin</vt:lpstr>
      <vt:lpstr>from: Claremont to: Rowland Heights</vt:lpstr>
      <vt:lpstr>Informed search</vt:lpstr>
      <vt:lpstr>Heuristic function: h(n)</vt:lpstr>
      <vt:lpstr>Two heuristics</vt:lpstr>
      <vt:lpstr>Two heuristics</vt:lpstr>
      <vt:lpstr>Two heuristics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Informed search algorithms</vt:lpstr>
      <vt:lpstr>Informed search algorithms</vt:lpstr>
      <vt:lpstr>Informed search algorithms</vt:lpstr>
      <vt:lpstr>Informed search algorithms</vt:lpstr>
      <vt:lpstr>Informed search algorithms</vt:lpstr>
      <vt:lpstr>Informed search algorithms</vt:lpstr>
      <vt:lpstr>Sudoku</vt:lpstr>
      <vt:lpstr>Sudoku</vt:lpstr>
      <vt:lpstr>Sudoku</vt:lpstr>
      <vt:lpstr>Sudoku</vt:lpstr>
      <vt:lpstr>Sudoku</vt:lpstr>
      <vt:lpstr>Sudoku</vt:lpstr>
      <vt:lpstr>Sudoku</vt:lpstr>
      <vt:lpstr>Sudoku</vt:lpstr>
      <vt:lpstr>Sudoku</vt:lpstr>
      <vt:lpstr>Sudoku</vt:lpstr>
      <vt:lpstr>Sudoku</vt:lpstr>
      <vt:lpstr>Sudoku</vt:lpstr>
      <vt:lpstr>Sudoku</vt:lpstr>
      <vt:lpstr>Sudoku</vt:lpstr>
      <vt:lpstr>Sudoku</vt:lpstr>
      <vt:lpstr>Sudoku</vt:lpstr>
      <vt:lpstr>Sudoku</vt:lpstr>
      <vt:lpstr>Sudoku</vt:lpstr>
      <vt:lpstr>Best first Sudoku search</vt:lpstr>
      <vt:lpstr>Best first Sudoku search</vt:lpstr>
      <vt:lpstr>Representing the Sudoku board</vt:lpstr>
      <vt:lpstr>Representing the Sudoku board</vt:lpstr>
      <vt:lpstr>Representing the Sudoku board</vt:lpstr>
      <vt:lpstr>Representing the Sudoku board</vt:lpstr>
      <vt:lpstr>Representing the Sudoku board</vt:lpstr>
      <vt:lpstr>Representing the Sudoku board</vt:lpstr>
    </vt:vector>
  </TitlesOfParts>
  <Company>Pomona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CORpus analysis</dc:title>
  <dc:creator>Dave Kauchak</dc:creator>
  <cp:lastModifiedBy>Microsoft Office User</cp:lastModifiedBy>
  <cp:revision>918</cp:revision>
  <cp:lastPrinted>2016-04-07T16:22:52Z</cp:lastPrinted>
  <dcterms:created xsi:type="dcterms:W3CDTF">2011-02-09T18:38:39Z</dcterms:created>
  <dcterms:modified xsi:type="dcterms:W3CDTF">2022-04-12T00:33:11Z</dcterms:modified>
</cp:coreProperties>
</file>