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5"/>
  </p:notesMasterIdLst>
  <p:handoutMasterIdLst>
    <p:handoutMasterId r:id="rId46"/>
  </p:handoutMasterIdLst>
  <p:sldIdLst>
    <p:sldId id="256" r:id="rId2"/>
    <p:sldId id="784" r:id="rId3"/>
    <p:sldId id="741" r:id="rId4"/>
    <p:sldId id="738" r:id="rId5"/>
    <p:sldId id="742" r:id="rId6"/>
    <p:sldId id="743" r:id="rId7"/>
    <p:sldId id="744" r:id="rId8"/>
    <p:sldId id="739" r:id="rId9"/>
    <p:sldId id="862" r:id="rId10"/>
    <p:sldId id="745" r:id="rId11"/>
    <p:sldId id="759" r:id="rId12"/>
    <p:sldId id="863" r:id="rId13"/>
    <p:sldId id="864" r:id="rId14"/>
    <p:sldId id="865" r:id="rId15"/>
    <p:sldId id="761" r:id="rId16"/>
    <p:sldId id="763" r:id="rId17"/>
    <p:sldId id="764" r:id="rId18"/>
    <p:sldId id="765" r:id="rId19"/>
    <p:sldId id="766" r:id="rId20"/>
    <p:sldId id="767" r:id="rId21"/>
    <p:sldId id="768" r:id="rId22"/>
    <p:sldId id="866" r:id="rId23"/>
    <p:sldId id="770" r:id="rId24"/>
    <p:sldId id="785" r:id="rId25"/>
    <p:sldId id="727" r:id="rId26"/>
    <p:sldId id="728" r:id="rId27"/>
    <p:sldId id="729" r:id="rId28"/>
    <p:sldId id="737" r:id="rId29"/>
    <p:sldId id="732" r:id="rId30"/>
    <p:sldId id="733" r:id="rId31"/>
    <p:sldId id="734" r:id="rId32"/>
    <p:sldId id="735" r:id="rId33"/>
    <p:sldId id="773" r:id="rId34"/>
    <p:sldId id="780" r:id="rId35"/>
    <p:sldId id="774" r:id="rId36"/>
    <p:sldId id="782" r:id="rId37"/>
    <p:sldId id="775" r:id="rId38"/>
    <p:sldId id="776" r:id="rId39"/>
    <p:sldId id="777" r:id="rId40"/>
    <p:sldId id="781" r:id="rId41"/>
    <p:sldId id="778" r:id="rId42"/>
    <p:sldId id="779" r:id="rId43"/>
    <p:sldId id="787"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clrMru>
    <a:srgbClr val="FF6B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04" autoAdjust="0"/>
    <p:restoredTop sz="86769" autoAdjust="0"/>
  </p:normalViewPr>
  <p:slideViewPr>
    <p:cSldViewPr snapToObjects="1">
      <p:cViewPr varScale="1">
        <p:scale>
          <a:sx n="107" d="100"/>
          <a:sy n="107" d="100"/>
        </p:scale>
        <p:origin x="168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D89C2C0-B0B7-1B40-8934-7B0301BA1765}" type="datetimeFigureOut">
              <a:rPr lang="en-US" smtClean="0"/>
              <a:t>5/11/22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9D593AE-8349-1849-802D-29D55DD25BD3}" type="slidenum">
              <a:rPr lang="en-US" smtClean="0"/>
              <a:t>‹#›</a:t>
            </a:fld>
            <a:endParaRPr lang="en-US"/>
          </a:p>
        </p:txBody>
      </p:sp>
    </p:spTree>
    <p:extLst>
      <p:ext uri="{BB962C8B-B14F-4D97-AF65-F5344CB8AC3E}">
        <p14:creationId xmlns:p14="http://schemas.microsoft.com/office/powerpoint/2010/main" val="1547305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00213A-4496-8E41-939D-6D779164903A}" type="datetimeFigureOut">
              <a:rPr lang="en-US" smtClean="0"/>
              <a:pPr/>
              <a:t>5/11/22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E9A50-EED1-FA4E-868B-D30F9FDBA6F4}" type="slidenum">
              <a:rPr lang="en-US" smtClean="0"/>
              <a:pPr/>
              <a:t>‹#›</a:t>
            </a:fld>
            <a:endParaRPr lang="en-US"/>
          </a:p>
        </p:txBody>
      </p:sp>
    </p:spTree>
    <p:extLst>
      <p:ext uri="{BB962C8B-B14F-4D97-AF65-F5344CB8AC3E}">
        <p14:creationId xmlns:p14="http://schemas.microsoft.com/office/powerpoint/2010/main" val="10369575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3</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6857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600">
                <a:solidFill>
                  <a:schemeClr val="tx1"/>
                </a:solidFill>
                <a:latin typeface="Arial" charset="0"/>
                <a:ea typeface="ＭＳ Ｐゴシック" charset="0"/>
                <a:cs typeface="ＭＳ Ｐゴシック" charset="0"/>
              </a:defRPr>
            </a:lvl1pPr>
            <a:lvl2pPr marL="37931725" indent="-37474525">
              <a:defRPr sz="3600">
                <a:solidFill>
                  <a:schemeClr val="tx1"/>
                </a:solidFill>
                <a:latin typeface="Arial" charset="0"/>
                <a:ea typeface="ＭＳ Ｐゴシック" charset="0"/>
              </a:defRPr>
            </a:lvl2pPr>
            <a:lvl3pPr>
              <a:defRPr sz="3600">
                <a:solidFill>
                  <a:schemeClr val="tx1"/>
                </a:solidFill>
                <a:latin typeface="Arial" charset="0"/>
                <a:ea typeface="ＭＳ Ｐゴシック" charset="0"/>
              </a:defRPr>
            </a:lvl3pPr>
            <a:lvl4pPr>
              <a:defRPr sz="3600">
                <a:solidFill>
                  <a:schemeClr val="tx1"/>
                </a:solidFill>
                <a:latin typeface="Arial" charset="0"/>
                <a:ea typeface="ＭＳ Ｐゴシック" charset="0"/>
              </a:defRPr>
            </a:lvl4pPr>
            <a:lvl5pPr>
              <a:defRPr sz="3600">
                <a:solidFill>
                  <a:schemeClr val="tx1"/>
                </a:solidFill>
                <a:latin typeface="Arial" charset="0"/>
                <a:ea typeface="ＭＳ Ｐゴシック" charset="0"/>
              </a:defRPr>
            </a:lvl5pPr>
            <a:lvl6pPr marL="457200" eaLnBrk="0" fontAlgn="base" hangingPunct="0">
              <a:spcBef>
                <a:spcPct val="0"/>
              </a:spcBef>
              <a:spcAft>
                <a:spcPct val="0"/>
              </a:spcAft>
              <a:defRPr sz="3600">
                <a:solidFill>
                  <a:schemeClr val="tx1"/>
                </a:solidFill>
                <a:latin typeface="Arial" charset="0"/>
                <a:ea typeface="ＭＳ Ｐゴシック" charset="0"/>
              </a:defRPr>
            </a:lvl6pPr>
            <a:lvl7pPr marL="914400" eaLnBrk="0" fontAlgn="base" hangingPunct="0">
              <a:spcBef>
                <a:spcPct val="0"/>
              </a:spcBef>
              <a:spcAft>
                <a:spcPct val="0"/>
              </a:spcAft>
              <a:defRPr sz="3600">
                <a:solidFill>
                  <a:schemeClr val="tx1"/>
                </a:solidFill>
                <a:latin typeface="Arial" charset="0"/>
                <a:ea typeface="ＭＳ Ｐゴシック" charset="0"/>
              </a:defRPr>
            </a:lvl7pPr>
            <a:lvl8pPr marL="1371600" eaLnBrk="0" fontAlgn="base" hangingPunct="0">
              <a:spcBef>
                <a:spcPct val="0"/>
              </a:spcBef>
              <a:spcAft>
                <a:spcPct val="0"/>
              </a:spcAft>
              <a:defRPr sz="3600">
                <a:solidFill>
                  <a:schemeClr val="tx1"/>
                </a:solidFill>
                <a:latin typeface="Arial" charset="0"/>
                <a:ea typeface="ＭＳ Ｐゴシック" charset="0"/>
              </a:defRPr>
            </a:lvl8pPr>
            <a:lvl9pPr marL="1828800" eaLnBrk="0" fontAlgn="base" hangingPunct="0">
              <a:spcBef>
                <a:spcPct val="0"/>
              </a:spcBef>
              <a:spcAft>
                <a:spcPct val="0"/>
              </a:spcAft>
              <a:defRPr sz="3600">
                <a:solidFill>
                  <a:schemeClr val="tx1"/>
                </a:solidFill>
                <a:latin typeface="Arial" charset="0"/>
                <a:ea typeface="ＭＳ Ｐゴシック" charset="0"/>
              </a:defRPr>
            </a:lvl9pPr>
          </a:lstStyle>
          <a:p>
            <a:fld id="{2010E5BF-1CC2-5F4B-88A1-5757B402EAD0}" type="slidenum">
              <a:rPr lang="en-US" sz="1200"/>
              <a:pPr/>
              <a:t>28</a:t>
            </a:fld>
            <a:endParaRPr lang="en-US" sz="1200"/>
          </a:p>
        </p:txBody>
      </p:sp>
      <p:sp>
        <p:nvSpPr>
          <p:cNvPr id="62467" name="Rectangle 2"/>
          <p:cNvSpPr>
            <a:spLocks noGrp="1" noRot="1" noChangeAspect="1" noChangeArrowheads="1"/>
          </p:cNvSpPr>
          <p:nvPr>
            <p:ph type="sldImg"/>
          </p:nvPr>
        </p:nvSpPr>
        <p:spPr>
          <a:solidFill>
            <a:srgbClr val="FFFFFF"/>
          </a:solidFill>
          <a:ln/>
        </p:spPr>
      </p:sp>
      <p:sp>
        <p:nvSpPr>
          <p:cNvPr id="62468" name="Rectangle 3"/>
          <p:cNvSpPr>
            <a:spLocks noGrp="1" noChangeArrowheads="1"/>
          </p:cNvSpPr>
          <p:nvPr>
            <p:ph type="body" idx="1"/>
          </p:nvPr>
        </p:nvSpPr>
        <p:spPr>
          <a:solidFill>
            <a:srgbClr val="FFFFFF"/>
          </a:solidFill>
          <a:ln>
            <a:solidFill>
              <a:srgbClr val="000000"/>
            </a:solidFill>
          </a:ln>
        </p:spPr>
        <p:txBody>
          <a:bodyPr/>
          <a:lstStyle/>
          <a:p>
            <a:endParaRPr lang="en-US" dirty="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64225D-7AA6-6244-B829-CDEBAED35523}" type="slidenum">
              <a:rPr lang="en-US"/>
              <a:pPr/>
              <a:t>29</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7A8519-FE69-694B-8265-305C869CE38E}" type="slidenum">
              <a:rPr lang="en-US"/>
              <a:pPr/>
              <a:t>30</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41894E-5737-3740-B3CE-DEE39563BCC4}" type="slidenum">
              <a:rPr lang="en-US"/>
              <a:pPr/>
              <a:t>31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AB71B-C780-4045-8B1F-D232933D6132}" type="slidenum">
              <a:rPr lang="en-US"/>
              <a:pPr/>
              <a:t>32</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108" eaLnBrk="0" hangingPunct="0">
              <a:defRPr sz="2400">
                <a:solidFill>
                  <a:schemeClr val="tx1"/>
                </a:solidFill>
                <a:latin typeface="Arial" charset="0"/>
                <a:ea typeface="ＭＳ Ｐゴシック" charset="0"/>
                <a:cs typeface="ＭＳ Ｐゴシック" charset="0"/>
              </a:defRPr>
            </a:lvl1pPr>
            <a:lvl2pPr marL="731286" indent="-281264" defTabSz="914108" eaLnBrk="0" hangingPunct="0">
              <a:defRPr sz="2400">
                <a:solidFill>
                  <a:schemeClr val="tx1"/>
                </a:solidFill>
                <a:latin typeface="Arial" charset="0"/>
                <a:ea typeface="ＭＳ Ｐゴシック" charset="0"/>
              </a:defRPr>
            </a:lvl2pPr>
            <a:lvl3pPr marL="1125055" indent="-225011" defTabSz="914108" eaLnBrk="0" hangingPunct="0">
              <a:defRPr sz="2400">
                <a:solidFill>
                  <a:schemeClr val="tx1"/>
                </a:solidFill>
                <a:latin typeface="Arial" charset="0"/>
                <a:ea typeface="ＭＳ Ｐゴシック" charset="0"/>
              </a:defRPr>
            </a:lvl3pPr>
            <a:lvl4pPr marL="1575077" indent="-225011" defTabSz="914108" eaLnBrk="0" hangingPunct="0">
              <a:defRPr sz="2400">
                <a:solidFill>
                  <a:schemeClr val="tx1"/>
                </a:solidFill>
                <a:latin typeface="Arial" charset="0"/>
                <a:ea typeface="ＭＳ Ｐゴシック" charset="0"/>
              </a:defRPr>
            </a:lvl4pPr>
            <a:lvl5pPr marL="2025099" indent="-225011" defTabSz="914108" eaLnBrk="0" hangingPunct="0">
              <a:defRPr sz="2400">
                <a:solidFill>
                  <a:schemeClr val="tx1"/>
                </a:solidFill>
                <a:latin typeface="Arial"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Arial"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Arial"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Arial"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A41D66A-36E7-0A4A-8161-A599E086985A}" type="slidenum">
              <a:rPr lang="en-US" sz="1200"/>
              <a:pPr eaLnBrk="1" hangingPunct="1"/>
              <a:t>42</a:t>
            </a:fld>
            <a:endParaRPr lang="en-US" sz="120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4443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5</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87122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8</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8130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9</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780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10</a:t>
            </a:fld>
            <a:endParaRPr lang="en-US"/>
          </a:p>
        </p:txBody>
      </p:sp>
    </p:spTree>
    <p:extLst>
      <p:ext uri="{BB962C8B-B14F-4D97-AF65-F5344CB8AC3E}">
        <p14:creationId xmlns:p14="http://schemas.microsoft.com/office/powerpoint/2010/main" val="2742416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visited is a dictionary of states we’ve visited</a:t>
            </a:r>
          </a:p>
        </p:txBody>
      </p:sp>
      <p:sp>
        <p:nvSpPr>
          <p:cNvPr id="4" name="Slide Number Placeholder 3"/>
          <p:cNvSpPr>
            <a:spLocks noGrp="1"/>
          </p:cNvSpPr>
          <p:nvPr>
            <p:ph type="sldNum" sz="quarter" idx="5"/>
          </p:nvPr>
        </p:nvSpPr>
        <p:spPr/>
        <p:txBody>
          <a:bodyPr/>
          <a:lstStyle/>
          <a:p>
            <a:fld id="{F93E9A50-EED1-FA4E-868B-D30F9FDBA6F4}" type="slidenum">
              <a:rPr lang="en-US" smtClean="0"/>
              <a:pPr/>
              <a:t>23</a:t>
            </a:fld>
            <a:endParaRPr lang="en-US"/>
          </a:p>
        </p:txBody>
      </p:sp>
    </p:spTree>
    <p:extLst>
      <p:ext uri="{BB962C8B-B14F-4D97-AF65-F5344CB8AC3E}">
        <p14:creationId xmlns:p14="http://schemas.microsoft.com/office/powerpoint/2010/main" val="3112879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ED328-C486-2844-BFEA-46A96AD96BEC}" type="slidenum">
              <a:rPr lang="en-US"/>
              <a:pPr/>
              <a:t>25</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991649-C222-404C-A526-8B5259DDF82C}" type="slidenum">
              <a:rPr lang="en-US"/>
              <a:pPr/>
              <a:t>27</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B6FE768-D535-DB4F-A86D-18423950C428}" type="datetimeFigureOut">
              <a:rPr lang="en-US" smtClean="0"/>
              <a:pPr/>
              <a:t>5/11/22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6FE768-D535-DB4F-A86D-18423950C428}" type="datetimeFigureOut">
              <a:rPr lang="en-US" smtClean="0"/>
              <a:pPr/>
              <a:t>5/11/22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76733-97FC-644E-9C9E-BE83813A8A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B6FE768-D535-DB4F-A86D-18423950C428}" type="datetimeFigureOut">
              <a:rPr lang="en-US" smtClean="0"/>
              <a:pPr/>
              <a:t>5/11/22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0076733-97FC-644E-9C9E-BE83813A8A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55638"/>
          </a:xfrm>
        </p:spPr>
        <p:txBody>
          <a:bodyPr/>
          <a:lstStyle/>
          <a:p>
            <a:r>
              <a:rPr lang="en-US"/>
              <a:t>Click to edit Master title style</a:t>
            </a:r>
          </a:p>
        </p:txBody>
      </p:sp>
      <p:sp>
        <p:nvSpPr>
          <p:cNvPr id="3" name="Text Placeholder 2"/>
          <p:cNvSpPr>
            <a:spLocks noGrp="1"/>
          </p:cNvSpPr>
          <p:nvPr>
            <p:ph type="body" sz="half" idx="1"/>
          </p:nvPr>
        </p:nvSpPr>
        <p:spPr>
          <a:xfrm>
            <a:off x="457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984239A-96E5-B342-B373-9253ABBABAC0}" type="slidenum">
              <a:rPr lang="en-US"/>
              <a:pPr/>
              <a:t>‹#›</a:t>
            </a:fld>
            <a:endParaRPr lang="en-US"/>
          </a:p>
        </p:txBody>
      </p:sp>
    </p:spTree>
    <p:extLst>
      <p:ext uri="{BB962C8B-B14F-4D97-AF65-F5344CB8AC3E}">
        <p14:creationId xmlns:p14="http://schemas.microsoft.com/office/powerpoint/2010/main" val="1361113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B6FE768-D535-DB4F-A86D-18423950C428}" type="datetimeFigureOut">
              <a:rPr lang="en-US" smtClean="0"/>
              <a:pPr/>
              <a:t>5/11/22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B6FE768-D535-DB4F-A86D-18423950C428}" type="datetimeFigureOut">
              <a:rPr lang="en-US" smtClean="0"/>
              <a:pPr/>
              <a:t>5/11/22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B6FE768-D535-DB4F-A86D-18423950C428}" type="datetimeFigureOut">
              <a:rPr lang="en-US" smtClean="0"/>
              <a:pPr/>
              <a:t>5/11/22</a:t>
            </a:fld>
            <a:endParaRPr lang="en-US"/>
          </a:p>
        </p:txBody>
      </p:sp>
      <p:sp>
        <p:nvSpPr>
          <p:cNvPr id="10" name="Slide Number Placeholder 9"/>
          <p:cNvSpPr>
            <a:spLocks noGrp="1"/>
          </p:cNvSpPr>
          <p:nvPr>
            <p:ph type="sldNum" sz="quarter" idx="16"/>
          </p:nvPr>
        </p:nvSpPr>
        <p:spPr/>
        <p:txBody>
          <a:bodyPr rtlCol="0"/>
          <a:lstStyle/>
          <a:p>
            <a:fld id="{A0076733-97FC-644E-9C9E-BE83813A8A2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B6FE768-D535-DB4F-A86D-18423950C428}" type="datetimeFigureOut">
              <a:rPr lang="en-US" smtClean="0"/>
              <a:pPr/>
              <a:t>5/11/22</a:t>
            </a:fld>
            <a:endParaRPr lang="en-US"/>
          </a:p>
        </p:txBody>
      </p:sp>
      <p:sp>
        <p:nvSpPr>
          <p:cNvPr id="12" name="Slide Number Placeholder 11"/>
          <p:cNvSpPr>
            <a:spLocks noGrp="1"/>
          </p:cNvSpPr>
          <p:nvPr>
            <p:ph type="sldNum" sz="quarter" idx="16"/>
          </p:nvPr>
        </p:nvSpPr>
        <p:spPr/>
        <p:txBody>
          <a:bodyPr rtlCol="0"/>
          <a:lstStyle/>
          <a:p>
            <a:fld id="{A0076733-97FC-644E-9C9E-BE83813A8A2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B6FE768-D535-DB4F-A86D-18423950C428}" type="datetimeFigureOut">
              <a:rPr lang="en-US" smtClean="0"/>
              <a:pPr/>
              <a:t>5/11/22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FE768-D535-DB4F-A86D-18423950C428}" type="datetimeFigureOut">
              <a:rPr lang="en-US" smtClean="0"/>
              <a:pPr/>
              <a:t>5/11/22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7B6FE768-D535-DB4F-A86D-18423950C428}" type="datetimeFigureOut">
              <a:rPr lang="en-US" smtClean="0"/>
              <a:pPr/>
              <a:t>5/11/22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B6FE768-D535-DB4F-A86D-18423950C428}" type="datetimeFigureOut">
              <a:rPr lang="en-US" smtClean="0"/>
              <a:pPr/>
              <a:t>5/11/22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B6FE768-D535-DB4F-A86D-18423950C428}" type="datetimeFigureOut">
              <a:rPr lang="en-US" smtClean="0"/>
              <a:pPr/>
              <a:t>5/11/22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0076733-97FC-644E-9C9E-BE83813A8A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s.pomona.edu/classes/cs51a/examples/chickens.tx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informed Search</a:t>
            </a:r>
          </a:p>
        </p:txBody>
      </p:sp>
      <p:sp>
        <p:nvSpPr>
          <p:cNvPr id="3" name="Subtitle 2"/>
          <p:cNvSpPr>
            <a:spLocks noGrp="1"/>
          </p:cNvSpPr>
          <p:nvPr>
            <p:ph type="subTitle" idx="1"/>
          </p:nvPr>
        </p:nvSpPr>
        <p:spPr/>
        <p:txBody>
          <a:bodyPr>
            <a:normAutofit fontScale="77500" lnSpcReduction="20000"/>
          </a:bodyPr>
          <a:lstStyle/>
          <a:p>
            <a:r>
              <a:rPr lang="en-US" dirty="0"/>
              <a:t>David Kauchak</a:t>
            </a:r>
          </a:p>
          <a:p>
            <a:r>
              <a:rPr lang="en-US" dirty="0"/>
              <a:t>CS51A – Spring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Rectangle 2">
            <a:extLst>
              <a:ext uri="{FF2B5EF4-FFF2-40B4-BE49-F238E27FC236}">
                <a16:creationId xmlns:a16="http://schemas.microsoft.com/office/drawing/2014/main" id="{B6491746-EBCD-BF41-A379-0909E6C1621F}"/>
              </a:ext>
            </a:extLst>
          </p:cNvPr>
          <p:cNvSpPr/>
          <p:nvPr/>
        </p:nvSpPr>
        <p:spPr>
          <a:xfrm>
            <a:off x="222813" y="2133600"/>
            <a:ext cx="8915400" cy="954107"/>
          </a:xfrm>
          <a:prstGeom prst="rect">
            <a:avLst/>
          </a:prstGeom>
        </p:spPr>
        <p:txBody>
          <a:bodyPr wrap="square">
            <a:spAutoFit/>
          </a:bodyPr>
          <a:lstStyle/>
          <a:p>
            <a:r>
              <a:rPr lang="en-US" sz="2800" dirty="0">
                <a:hlinkClick r:id="rId3"/>
              </a:rPr>
              <a:t>https://cs.pomona.edu/classes/cs51a/examples/chickens.txt</a:t>
            </a:r>
            <a:endParaRPr lang="en-US" sz="2800" dirty="0"/>
          </a:p>
          <a:p>
            <a:endParaRPr lang="en-US" sz="2800" dirty="0"/>
          </a:p>
        </p:txBody>
      </p:sp>
    </p:spTree>
    <p:extLst>
      <p:ext uri="{BB962C8B-B14F-4D97-AF65-F5344CB8AC3E}">
        <p14:creationId xmlns:p14="http://schemas.microsoft.com/office/powerpoint/2010/main" val="151433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no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791200"/>
            <a:ext cx="5207225" cy="461665"/>
          </a:xfrm>
          <a:prstGeom prst="rect">
            <a:avLst/>
          </a:prstGeom>
          <a:noFill/>
        </p:spPr>
        <p:txBody>
          <a:bodyPr wrap="none" rtlCol="0">
            <a:spAutoFit/>
          </a:bodyPr>
          <a:lstStyle/>
          <a:p>
            <a:r>
              <a:rPr lang="en-US" sz="2400" dirty="0">
                <a:solidFill>
                  <a:srgbClr val="FF0000"/>
                </a:solidFill>
              </a:rPr>
              <a:t>What would happen if we ran DFS here?</a:t>
            </a:r>
          </a:p>
        </p:txBody>
      </p: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1400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19200" y="5943600"/>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Tree>
    <p:extLst>
      <p:ext uri="{BB962C8B-B14F-4D97-AF65-F5344CB8AC3E}">
        <p14:creationId xmlns:p14="http://schemas.microsoft.com/office/powerpoint/2010/main" val="56406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Tree>
    <p:extLst>
      <p:ext uri="{BB962C8B-B14F-4D97-AF65-F5344CB8AC3E}">
        <p14:creationId xmlns:p14="http://schemas.microsoft.com/office/powerpoint/2010/main" val="4233860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
        <p:nvSpPr>
          <p:cNvPr id="23" name="TextBox 22">
            <a:extLst>
              <a:ext uri="{FF2B5EF4-FFF2-40B4-BE49-F238E27FC236}">
                <a16:creationId xmlns:a16="http://schemas.microsoft.com/office/drawing/2014/main" id="{201434AA-AC6D-7140-AA97-3B10EEBDA153}"/>
              </a:ext>
            </a:extLst>
          </p:cNvPr>
          <p:cNvSpPr txBox="1"/>
          <p:nvPr/>
        </p:nvSpPr>
        <p:spPr>
          <a:xfrm>
            <a:off x="6153610" y="5791200"/>
            <a:ext cx="611315" cy="461665"/>
          </a:xfrm>
          <a:prstGeom prst="rect">
            <a:avLst/>
          </a:prstGeom>
          <a:noFill/>
        </p:spPr>
        <p:txBody>
          <a:bodyPr wrap="none" rtlCol="0">
            <a:spAutoFit/>
          </a:bodyPr>
          <a:lstStyle/>
          <a:p>
            <a:r>
              <a:rPr lang="en-US" sz="2400" dirty="0">
                <a:solidFill>
                  <a:srgbClr val="0000FF"/>
                </a:solidFill>
              </a:rPr>
              <a:t>No!</a:t>
            </a:r>
          </a:p>
        </p:txBody>
      </p:sp>
    </p:spTree>
    <p:extLst>
      <p:ext uri="{BB962C8B-B14F-4D97-AF65-F5344CB8AC3E}">
        <p14:creationId xmlns:p14="http://schemas.microsoft.com/office/powerpoint/2010/main" val="352905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3" name="Content Placeholder 2"/>
          <p:cNvSpPr>
            <a:spLocks noGrp="1"/>
          </p:cNvSpPr>
          <p:nvPr>
            <p:ph sz="quarter" idx="1"/>
          </p:nvPr>
        </p:nvSpPr>
        <p:spPr>
          <a:xfrm>
            <a:off x="612648" y="1600200"/>
            <a:ext cx="8153400" cy="609600"/>
          </a:xfrm>
        </p:spPr>
        <p:txBody>
          <a:bodyPr/>
          <a:lstStyle/>
          <a:p>
            <a:pPr marL="0" indent="0">
              <a:buNone/>
            </a:pPr>
            <a:r>
              <a:rPr lang="en-US" dirty="0">
                <a:solidFill>
                  <a:srgbClr val="FF0000"/>
                </a:solidFill>
              </a:rPr>
              <a:t>Why do we use DFS then, and not BFS?</a:t>
            </a:r>
          </a:p>
        </p:txBody>
      </p:sp>
    </p:spTree>
    <p:extLst>
      <p:ext uri="{BB962C8B-B14F-4D97-AF65-F5344CB8AC3E}">
        <p14:creationId xmlns:p14="http://schemas.microsoft.com/office/powerpoint/2010/main" val="700797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20" name="TextBox 19"/>
          <p:cNvSpPr txBox="1"/>
          <p:nvPr/>
        </p:nvSpPr>
        <p:spPr>
          <a:xfrm>
            <a:off x="1199725" y="5413020"/>
            <a:ext cx="5353476" cy="523220"/>
          </a:xfrm>
          <a:prstGeom prst="rect">
            <a:avLst/>
          </a:prstGeom>
          <a:noFill/>
        </p:spPr>
        <p:txBody>
          <a:bodyPr wrap="square" rtlCol="0">
            <a:spAutoFit/>
          </a:bodyPr>
          <a:lstStyle/>
          <a:p>
            <a:r>
              <a:rPr lang="en-US" sz="2800" dirty="0">
                <a:solidFill>
                  <a:srgbClr val="FF0000"/>
                </a:solidFill>
              </a:rPr>
              <a:t>How big can the queue get for BFS?</a:t>
            </a:r>
          </a:p>
        </p:txBody>
      </p:sp>
    </p:spTree>
    <p:extLst>
      <p:ext uri="{BB962C8B-B14F-4D97-AF65-F5344CB8AC3E}">
        <p14:creationId xmlns:p14="http://schemas.microsoft.com/office/powerpoint/2010/main" val="2382125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967246" y="5364180"/>
            <a:ext cx="6120185" cy="461665"/>
          </a:xfrm>
          <a:prstGeom prst="rect">
            <a:avLst/>
          </a:prstGeom>
          <a:noFill/>
        </p:spPr>
        <p:txBody>
          <a:bodyPr wrap="none" rtlCol="0">
            <a:spAutoFit/>
          </a:bodyPr>
          <a:lstStyle/>
          <a:p>
            <a:r>
              <a:rPr lang="en-US" sz="2400" dirty="0">
                <a:solidFill>
                  <a:srgbClr val="0000FF"/>
                </a:solidFill>
              </a:rPr>
              <a:t>At any point, need to remember roughly a “row”</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9812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2954956" cy="461665"/>
          </a:xfrm>
          <a:prstGeom prst="rect">
            <a:avLst/>
          </a:prstGeom>
          <a:noFill/>
        </p:spPr>
        <p:txBody>
          <a:bodyPr wrap="none" rtlCol="0">
            <a:spAutoFit/>
          </a:bodyPr>
          <a:lstStyle/>
          <a:p>
            <a:r>
              <a:rPr lang="en-US" sz="2400" dirty="0">
                <a:solidFill>
                  <a:srgbClr val="FF0000"/>
                </a:solidFill>
              </a:rPr>
              <a:t>How big does this get?</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0332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5835802" cy="830997"/>
          </a:xfrm>
          <a:prstGeom prst="rect">
            <a:avLst/>
          </a:prstGeom>
          <a:noFill/>
        </p:spPr>
        <p:txBody>
          <a:bodyPr wrap="none" rtlCol="0">
            <a:spAutoFit/>
          </a:bodyPr>
          <a:lstStyle/>
          <a:p>
            <a:r>
              <a:rPr lang="en-US" sz="2400" dirty="0">
                <a:solidFill>
                  <a:srgbClr val="0000FF"/>
                </a:solidFill>
              </a:rPr>
              <a:t>Doubles every level we have to go deeper.</a:t>
            </a:r>
          </a:p>
          <a:p>
            <a:r>
              <a:rPr lang="en-US" sz="2400" dirty="0">
                <a:solidFill>
                  <a:srgbClr val="0000FF"/>
                </a:solidFill>
              </a:rPr>
              <a:t>For 20 actions that is 2</a:t>
            </a:r>
            <a:r>
              <a:rPr lang="en-US" sz="2400" baseline="30000" dirty="0">
                <a:solidFill>
                  <a:srgbClr val="0000FF"/>
                </a:solidFill>
              </a:rPr>
              <a:t>20</a:t>
            </a:r>
            <a:r>
              <a:rPr lang="en-US" sz="2400" dirty="0">
                <a:solidFill>
                  <a:srgbClr val="0000FF"/>
                </a:solidFill>
              </a:rPr>
              <a:t> = ~1 million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958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a:t>
            </a:r>
          </a:p>
        </p:txBody>
      </p:sp>
      <p:sp>
        <p:nvSpPr>
          <p:cNvPr id="3" name="Content Placeholder 2"/>
          <p:cNvSpPr>
            <a:spLocks noGrp="1"/>
          </p:cNvSpPr>
          <p:nvPr>
            <p:ph sz="quarter" idx="1"/>
          </p:nvPr>
        </p:nvSpPr>
        <p:spPr/>
        <p:txBody>
          <a:bodyPr>
            <a:normAutofit/>
          </a:bodyPr>
          <a:lstStyle/>
          <a:p>
            <a:pPr marL="0" indent="0">
              <a:buNone/>
            </a:pPr>
            <a:r>
              <a:rPr lang="en-US" dirty="0"/>
              <a:t>Assignment 9</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53839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019196" cy="461665"/>
          </a:xfrm>
          <a:prstGeom prst="rect">
            <a:avLst/>
          </a:prstGeom>
          <a:noFill/>
        </p:spPr>
        <p:txBody>
          <a:bodyPr wrap="none" rtlCol="0">
            <a:spAutoFit/>
          </a:bodyPr>
          <a:lstStyle/>
          <a:p>
            <a:r>
              <a:rPr lang="en-US" sz="2400" dirty="0">
                <a:solidFill>
                  <a:srgbClr val="FF0000"/>
                </a:solidFill>
              </a:rPr>
              <a:t>How many states would DFS keep on the stack?</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681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300222" cy="461665"/>
          </a:xfrm>
          <a:prstGeom prst="rect">
            <a:avLst/>
          </a:prstGeom>
          <a:noFill/>
        </p:spPr>
        <p:txBody>
          <a:bodyPr wrap="none" rtlCol="0">
            <a:spAutoFit/>
          </a:bodyPr>
          <a:lstStyle/>
          <a:p>
            <a:r>
              <a:rPr lang="en-US" sz="2400" dirty="0">
                <a:solidFill>
                  <a:srgbClr val="0000FF"/>
                </a:solidFill>
              </a:rPr>
              <a:t>Only one path through the tree, roughly 20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513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01722" y="5577245"/>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
        <p:nvSpPr>
          <p:cNvPr id="24" name="TextBox 23">
            <a:extLst>
              <a:ext uri="{FF2B5EF4-FFF2-40B4-BE49-F238E27FC236}">
                <a16:creationId xmlns:a16="http://schemas.microsoft.com/office/drawing/2014/main" id="{A6FEF306-E11F-0145-9CB3-32C53557261F}"/>
              </a:ext>
            </a:extLst>
          </p:cNvPr>
          <p:cNvSpPr txBox="1"/>
          <p:nvPr/>
        </p:nvSpPr>
        <p:spPr>
          <a:xfrm>
            <a:off x="3379059" y="6172200"/>
            <a:ext cx="1430725" cy="523220"/>
          </a:xfrm>
          <a:prstGeom prst="rect">
            <a:avLst/>
          </a:prstGeom>
          <a:noFill/>
        </p:spPr>
        <p:txBody>
          <a:bodyPr wrap="none" rtlCol="0">
            <a:spAutoFit/>
          </a:bodyPr>
          <a:lstStyle/>
          <a:p>
            <a:r>
              <a:rPr lang="en-US" sz="2800" dirty="0">
                <a:solidFill>
                  <a:srgbClr val="FF0000"/>
                </a:solidFill>
              </a:rPr>
              <a:t>Solution?</a:t>
            </a:r>
          </a:p>
        </p:txBody>
      </p:sp>
    </p:spTree>
    <p:extLst>
      <p:ext uri="{BB962C8B-B14F-4D97-AF65-F5344CB8AC3E}">
        <p14:creationId xmlns:p14="http://schemas.microsoft.com/office/powerpoint/2010/main" val="3560181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avoiding repeats</a:t>
            </a:r>
          </a:p>
        </p:txBody>
      </p:sp>
      <p:pic>
        <p:nvPicPr>
          <p:cNvPr id="4" name="Picture 3"/>
          <p:cNvPicPr>
            <a:picLocks noChangeAspect="1"/>
          </p:cNvPicPr>
          <p:nvPr/>
        </p:nvPicPr>
        <p:blipFill>
          <a:blip r:embed="rId3"/>
          <a:stretch>
            <a:fillRect/>
          </a:stretch>
        </p:blipFill>
        <p:spPr>
          <a:xfrm>
            <a:off x="939800" y="1905000"/>
            <a:ext cx="6832600" cy="4025900"/>
          </a:xfrm>
          <a:prstGeom prst="rect">
            <a:avLst/>
          </a:prstGeom>
        </p:spPr>
      </p:pic>
    </p:spTree>
    <p:extLst>
      <p:ext uri="{BB962C8B-B14F-4D97-AF65-F5344CB8AC3E}">
        <p14:creationId xmlns:p14="http://schemas.microsoft.com/office/powerpoint/2010/main" val="1531581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search problems</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a:solidFill>
                  <a:srgbClr val="FF0000"/>
                </a:solidFill>
              </a:rPr>
              <a:t>What problems have you seen that could be posed as search problems?</a:t>
            </a:r>
          </a:p>
          <a:p>
            <a:pPr marL="0" indent="0">
              <a:buNone/>
            </a:pPr>
            <a:endParaRPr lang="en-US" dirty="0">
              <a:solidFill>
                <a:srgbClr val="FF0000"/>
              </a:solidFill>
            </a:endParaRPr>
          </a:p>
          <a:p>
            <a:pPr marL="0" indent="0">
              <a:buNone/>
            </a:pPr>
            <a:r>
              <a:rPr lang="en-US" dirty="0"/>
              <a:t>What is the state?</a:t>
            </a:r>
          </a:p>
          <a:p>
            <a:pPr marL="0" indent="0">
              <a:buNone/>
            </a:pPr>
            <a:endParaRPr lang="en-US" dirty="0"/>
          </a:p>
          <a:p>
            <a:pPr marL="0" indent="0">
              <a:buNone/>
            </a:pPr>
            <a:r>
              <a:rPr lang="en-US" dirty="0"/>
              <a:t>Start state</a:t>
            </a:r>
          </a:p>
          <a:p>
            <a:pPr marL="0" indent="0">
              <a:buNone/>
            </a:pPr>
            <a:endParaRPr lang="en-US" dirty="0"/>
          </a:p>
          <a:p>
            <a:pPr marL="0" indent="0">
              <a:buNone/>
            </a:pPr>
            <a:r>
              <a:rPr lang="en-US" dirty="0"/>
              <a:t>Goal state</a:t>
            </a:r>
          </a:p>
          <a:p>
            <a:pPr marL="0" indent="0">
              <a:buNone/>
            </a:pPr>
            <a:endParaRPr lang="en-US" dirty="0"/>
          </a:p>
          <a:p>
            <a:pPr marL="0" indent="0">
              <a:buNone/>
            </a:pPr>
            <a:r>
              <a:rPr lang="en-US" dirty="0"/>
              <a:t>State-space/transition between states</a:t>
            </a:r>
          </a:p>
        </p:txBody>
      </p:sp>
    </p:spTree>
    <p:extLst>
      <p:ext uri="{BB962C8B-B14F-4D97-AF65-F5344CB8AC3E}">
        <p14:creationId xmlns:p14="http://schemas.microsoft.com/office/powerpoint/2010/main" val="330656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8-puzzle</a:t>
            </a:r>
          </a:p>
        </p:txBody>
      </p:sp>
      <p:pic>
        <p:nvPicPr>
          <p:cNvPr id="16388" name="Picture 4" descr="8"/>
          <p:cNvPicPr>
            <a:picLocks noChangeAspect="1" noChangeArrowheads="1"/>
          </p:cNvPicPr>
          <p:nvPr/>
        </p:nvPicPr>
        <p:blipFill>
          <a:blip r:embed="rId3"/>
          <a:srcRect/>
          <a:stretch>
            <a:fillRect/>
          </a:stretch>
        </p:blipFill>
        <p:spPr bwMode="auto">
          <a:xfrm>
            <a:off x="1600200" y="2057400"/>
            <a:ext cx="5695950" cy="2779713"/>
          </a:xfrm>
          <a:prstGeom prst="rect">
            <a:avLst/>
          </a:prstGeom>
          <a:noFill/>
        </p:spPr>
      </p:pic>
    </p:spTree>
    <p:extLst>
      <p:ext uri="{BB962C8B-B14F-4D97-AF65-F5344CB8AC3E}">
        <p14:creationId xmlns:p14="http://schemas.microsoft.com/office/powerpoint/2010/main" val="2852758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8-puzzle</a:t>
            </a:r>
          </a:p>
        </p:txBody>
      </p:sp>
      <p:sp>
        <p:nvSpPr>
          <p:cNvPr id="3" name="Content Placeholder 2"/>
          <p:cNvSpPr>
            <a:spLocks noGrp="1"/>
          </p:cNvSpPr>
          <p:nvPr>
            <p:ph sz="quarter" idx="1"/>
          </p:nvPr>
        </p:nvSpPr>
        <p:spPr/>
        <p:txBody>
          <a:bodyPr>
            <a:normAutofit/>
          </a:bodyPr>
          <a:lstStyle/>
          <a:p>
            <a:pPr marL="0" indent="0">
              <a:buNone/>
            </a:pPr>
            <a:r>
              <a:rPr lang="en-US" sz="3600" dirty="0"/>
              <a:t>goal</a:t>
            </a:r>
          </a:p>
          <a:p>
            <a:pPr marL="0" indent="0">
              <a:buNone/>
            </a:pPr>
            <a:endParaRPr lang="en-US" sz="3600" dirty="0"/>
          </a:p>
          <a:p>
            <a:pPr marL="0" indent="0">
              <a:buNone/>
            </a:pPr>
            <a:r>
              <a:rPr lang="en-US" sz="3600" dirty="0">
                <a:solidFill>
                  <a:srgbClr val="FF0000"/>
                </a:solidFill>
              </a:rPr>
              <a:t>state representation?</a:t>
            </a:r>
          </a:p>
          <a:p>
            <a:pPr marL="0" indent="0">
              <a:buNone/>
            </a:pPr>
            <a:endParaRPr lang="en-US" sz="3600" dirty="0"/>
          </a:p>
          <a:p>
            <a:pPr marL="0" indent="0">
              <a:buNone/>
            </a:pPr>
            <a:r>
              <a:rPr lang="en-US" sz="3600" dirty="0">
                <a:solidFill>
                  <a:srgbClr val="FF0000"/>
                </a:solidFill>
              </a:rPr>
              <a:t>start state?</a:t>
            </a:r>
          </a:p>
          <a:p>
            <a:pPr marL="0" indent="0">
              <a:buNone/>
            </a:pPr>
            <a:endParaRPr lang="en-US" sz="3600" dirty="0">
              <a:solidFill>
                <a:srgbClr val="FF0000"/>
              </a:solidFill>
            </a:endParaRPr>
          </a:p>
          <a:p>
            <a:pPr marL="0" indent="0">
              <a:buNone/>
            </a:pPr>
            <a:r>
              <a:rPr lang="en-US" sz="3600" dirty="0">
                <a:solidFill>
                  <a:srgbClr val="FF0000"/>
                </a:solidFill>
              </a:rPr>
              <a:t>state-space/transitions?</a:t>
            </a:r>
          </a:p>
          <a:p>
            <a:pPr marL="0" indent="0">
              <a:buNone/>
            </a:pPr>
            <a:endParaRPr lang="en-US" sz="3600" dirty="0">
              <a:solidFill>
                <a:srgbClr val="FF0000"/>
              </a:solidFill>
            </a:endParaRPr>
          </a:p>
          <a:p>
            <a:pPr marL="0" indent="0">
              <a:buNone/>
            </a:pPr>
            <a:endParaRPr lang="en-US" sz="3600" dirty="0"/>
          </a:p>
        </p:txBody>
      </p:sp>
      <p:pic>
        <p:nvPicPr>
          <p:cNvPr id="4" name="Picture 10" descr="8"/>
          <p:cNvPicPr>
            <a:picLocks noChangeAspect="1" noChangeArrowheads="1"/>
          </p:cNvPicPr>
          <p:nvPr/>
        </p:nvPicPr>
        <p:blipFill>
          <a:blip r:embed="rId2"/>
          <a:srcRect l="51577"/>
          <a:stretch>
            <a:fillRect/>
          </a:stretch>
        </p:blipFill>
        <p:spPr bwMode="auto">
          <a:xfrm>
            <a:off x="6248400" y="1730375"/>
            <a:ext cx="1535113" cy="1546225"/>
          </a:xfrm>
          <a:prstGeom prst="rect">
            <a:avLst/>
          </a:prstGeom>
          <a:noFill/>
        </p:spPr>
      </p:pic>
    </p:spTree>
    <p:extLst>
      <p:ext uri="{BB962C8B-B14F-4D97-AF65-F5344CB8AC3E}">
        <p14:creationId xmlns:p14="http://schemas.microsoft.com/office/powerpoint/2010/main" val="2226704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8-puzzle</a:t>
            </a:r>
          </a:p>
        </p:txBody>
      </p:sp>
      <p:sp>
        <p:nvSpPr>
          <p:cNvPr id="45064" name="Rectangle 8"/>
          <p:cNvSpPr>
            <a:spLocks noGrp="1" noChangeArrowheads="1"/>
          </p:cNvSpPr>
          <p:nvPr>
            <p:ph type="body" idx="1"/>
          </p:nvPr>
        </p:nvSpPr>
        <p:spPr>
          <a:xfrm>
            <a:off x="381000" y="1654175"/>
            <a:ext cx="7772400" cy="4114800"/>
          </a:xfrm>
          <a:noFill/>
          <a:ln/>
        </p:spPr>
        <p:txBody>
          <a:bodyPr>
            <a:normAutofit/>
          </a:bodyPr>
          <a:lstStyle/>
          <a:p>
            <a:pPr marL="0" indent="0">
              <a:buNone/>
            </a:pPr>
            <a:r>
              <a:rPr lang="en-US" b="1" dirty="0"/>
              <a:t>state:</a:t>
            </a:r>
            <a:r>
              <a:rPr lang="en-US" dirty="0"/>
              <a:t>  </a:t>
            </a:r>
          </a:p>
          <a:p>
            <a:pPr marL="617220" lvl="1" indent="-342900"/>
            <a:r>
              <a:rPr lang="en-US" dirty="0"/>
              <a:t>all 3 </a:t>
            </a:r>
            <a:r>
              <a:rPr lang="en-US" dirty="0" err="1"/>
              <a:t>x</a:t>
            </a:r>
            <a:r>
              <a:rPr lang="en-US" dirty="0"/>
              <a:t> 3 configurations of the tiles on the board </a:t>
            </a:r>
            <a:endParaRPr lang="en-US" b="1" dirty="0"/>
          </a:p>
          <a:p>
            <a:pPr marL="0" indent="0">
              <a:buNone/>
            </a:pPr>
            <a:endParaRPr lang="en-US" b="1" dirty="0"/>
          </a:p>
          <a:p>
            <a:pPr marL="0" indent="0">
              <a:buNone/>
            </a:pPr>
            <a:r>
              <a:rPr lang="en-US" b="1" dirty="0"/>
              <a:t>transitions between states:</a:t>
            </a:r>
            <a:r>
              <a:rPr lang="en-US" dirty="0"/>
              <a:t> </a:t>
            </a:r>
          </a:p>
          <a:p>
            <a:pPr marL="617220" lvl="1" indent="-342900"/>
            <a:r>
              <a:rPr lang="en-US" dirty="0"/>
              <a:t>Move Blank Square Left, Right, Up or Down. </a:t>
            </a:r>
          </a:p>
          <a:p>
            <a:pPr marL="617220" lvl="1" indent="-342900"/>
            <a:r>
              <a:rPr lang="en-US" dirty="0"/>
              <a:t>This is a more efficient encoding than moving each of the 8 distinct tiles</a:t>
            </a:r>
            <a:endParaRPr lang="en-US" b="1" dirty="0"/>
          </a:p>
        </p:txBody>
      </p:sp>
      <p:pic>
        <p:nvPicPr>
          <p:cNvPr id="45066" name="Picture 10" descr="8"/>
          <p:cNvPicPr>
            <a:picLocks noChangeAspect="1" noChangeArrowheads="1"/>
          </p:cNvPicPr>
          <p:nvPr/>
        </p:nvPicPr>
        <p:blipFill>
          <a:blip r:embed="rId3"/>
          <a:srcRect/>
          <a:stretch>
            <a:fillRect/>
          </a:stretch>
        </p:blipFill>
        <p:spPr bwMode="auto">
          <a:xfrm>
            <a:off x="5211762" y="5083175"/>
            <a:ext cx="3170238" cy="1546225"/>
          </a:xfrm>
          <a:prstGeom prst="rect">
            <a:avLst/>
          </a:prstGeom>
          <a:noFill/>
        </p:spPr>
      </p:pic>
    </p:spTree>
    <p:extLst>
      <p:ext uri="{BB962C8B-B14F-4D97-AF65-F5344CB8AC3E}">
        <p14:creationId xmlns:p14="http://schemas.microsoft.com/office/powerpoint/2010/main" val="1423561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33400"/>
            <a:ext cx="7156450" cy="5481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259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76200"/>
            <a:ext cx="7772400" cy="1143000"/>
          </a:xfrm>
        </p:spPr>
        <p:txBody>
          <a:bodyPr/>
          <a:lstStyle/>
          <a:p>
            <a:r>
              <a:rPr lang="en-US" dirty="0" err="1"/>
              <a:t>Cryptarithmetic</a:t>
            </a:r>
            <a:endParaRPr lang="en-US" dirty="0"/>
          </a:p>
        </p:txBody>
      </p:sp>
      <p:sp>
        <p:nvSpPr>
          <p:cNvPr id="18435" name="Rectangle 3"/>
          <p:cNvSpPr>
            <a:spLocks noGrp="1" noChangeArrowheads="1"/>
          </p:cNvSpPr>
          <p:nvPr>
            <p:ph type="body" idx="1"/>
          </p:nvPr>
        </p:nvSpPr>
        <p:spPr>
          <a:xfrm>
            <a:off x="685800" y="1752600"/>
            <a:ext cx="7772400" cy="4876800"/>
          </a:xfrm>
        </p:spPr>
        <p:txBody>
          <a:bodyPr/>
          <a:lstStyle/>
          <a:p>
            <a:pPr marL="0" indent="0">
              <a:buNone/>
            </a:pPr>
            <a:r>
              <a:rPr lang="en-US" dirty="0"/>
              <a:t>Find an assignment of digits (0, ..., 9) to letters so that a given arithmetic expression is true.  examples: </a:t>
            </a:r>
            <a:br>
              <a:rPr lang="en-US" dirty="0"/>
            </a:br>
            <a:br>
              <a:rPr lang="en-US" dirty="0"/>
            </a:br>
            <a:r>
              <a:rPr lang="en-US" dirty="0"/>
              <a:t>       SEND + MORE = MONEY </a:t>
            </a:r>
          </a:p>
          <a:p>
            <a:pPr marL="0" indent="0">
              <a:buNone/>
            </a:pPr>
            <a:endParaRPr lang="en-US" dirty="0"/>
          </a:p>
          <a:p>
            <a:pPr lvl="2">
              <a:buFontTx/>
              <a:buNone/>
            </a:pPr>
            <a:r>
              <a:rPr lang="en-US" sz="1600" dirty="0">
                <a:latin typeface="Courier" charset="0"/>
              </a:rPr>
              <a:t> </a:t>
            </a:r>
            <a:r>
              <a:rPr lang="en-US" sz="1600" b="1" dirty="0">
                <a:latin typeface="Courier" charset="0"/>
              </a:rPr>
              <a:t>FORTY     Solution:  29786    </a:t>
            </a:r>
          </a:p>
          <a:p>
            <a:pPr lvl="2">
              <a:buFontTx/>
              <a:buNone/>
            </a:pPr>
            <a:r>
              <a:rPr lang="en-US" sz="1600" b="1" dirty="0">
                <a:latin typeface="Courier" charset="0"/>
              </a:rPr>
              <a:t>+  TEN                  850</a:t>
            </a:r>
          </a:p>
          <a:p>
            <a:pPr lvl="2">
              <a:buFontTx/>
              <a:buNone/>
            </a:pPr>
            <a:r>
              <a:rPr lang="en-US" sz="1600" b="1" dirty="0">
                <a:latin typeface="Courier" charset="0"/>
              </a:rPr>
              <a:t>+  TEN                  850</a:t>
            </a:r>
          </a:p>
          <a:p>
            <a:pPr lvl="2">
              <a:buFontTx/>
              <a:buNone/>
            </a:pPr>
            <a:r>
              <a:rPr lang="en-US" sz="1600" b="1" dirty="0">
                <a:latin typeface="Courier" charset="0"/>
              </a:rPr>
              <a:t> -----                -----</a:t>
            </a:r>
          </a:p>
          <a:p>
            <a:pPr lvl="2">
              <a:buFontTx/>
              <a:buNone/>
            </a:pPr>
            <a:r>
              <a:rPr lang="en-US" sz="1600" b="1" dirty="0">
                <a:latin typeface="Courier" charset="0"/>
              </a:rPr>
              <a:t> SIXTY                31486</a:t>
            </a:r>
          </a:p>
          <a:p>
            <a:pPr lvl="2">
              <a:buFontTx/>
              <a:buNone/>
            </a:pPr>
            <a:r>
              <a:rPr lang="en-US" sz="1600" b="1" dirty="0">
                <a:latin typeface="Courier" charset="0"/>
              </a:rPr>
              <a:t>F=2, O=9, R=7, etc.</a:t>
            </a:r>
            <a:endParaRPr lang="en-US" b="1" dirty="0"/>
          </a:p>
          <a:p>
            <a:pPr>
              <a:buFontTx/>
              <a:buNone/>
            </a:pPr>
            <a:endParaRPr lang="en-US" dirty="0"/>
          </a:p>
        </p:txBody>
      </p:sp>
      <p:sp>
        <p:nvSpPr>
          <p:cNvPr id="2" name="Rectangle 1"/>
          <p:cNvSpPr/>
          <p:nvPr/>
        </p:nvSpPr>
        <p:spPr>
          <a:xfrm>
            <a:off x="2514600" y="4267200"/>
            <a:ext cx="36576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392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44387" name="Rectangle 3"/>
          <p:cNvSpPr>
            <a:spLocks noGrp="1" noChangeArrowheads="1"/>
          </p:cNvSpPr>
          <p:nvPr>
            <p:ph type="body" idx="1"/>
          </p:nvPr>
        </p:nvSpPr>
        <p:spPr>
          <a:xfrm>
            <a:off x="228600" y="1524000"/>
            <a:ext cx="8534400" cy="2057400"/>
          </a:xfrm>
        </p:spPr>
        <p:txBody>
          <a:bodyPr>
            <a:normAutofit/>
          </a:bodyPr>
          <a:lstStyle/>
          <a:p>
            <a:pPr marL="0" indent="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
        <p:nvSpPr>
          <p:cNvPr id="17" name="TextBox 16"/>
          <p:cNvSpPr txBox="1"/>
          <p:nvPr/>
        </p:nvSpPr>
        <p:spPr>
          <a:xfrm>
            <a:off x="1023546" y="4114800"/>
            <a:ext cx="6493207" cy="954107"/>
          </a:xfrm>
          <a:prstGeom prst="rect">
            <a:avLst/>
          </a:prstGeom>
          <a:noFill/>
        </p:spPr>
        <p:txBody>
          <a:bodyPr wrap="square" rtlCol="0">
            <a:spAutoFit/>
          </a:bodyPr>
          <a:lstStyle/>
          <a:p>
            <a:r>
              <a:rPr lang="en-US" sz="2800" dirty="0">
                <a:solidFill>
                  <a:srgbClr val="FF0000"/>
                </a:solidFill>
              </a:rPr>
              <a:t>What is the “state” of this problem (it should capture all possible valid configurations)?</a:t>
            </a:r>
          </a:p>
        </p:txBody>
      </p:sp>
    </p:spTree>
    <p:extLst>
      <p:ext uri="{BB962C8B-B14F-4D97-AF65-F5344CB8AC3E}">
        <p14:creationId xmlns:p14="http://schemas.microsoft.com/office/powerpoint/2010/main" val="3686847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685800" y="-152400"/>
            <a:ext cx="7772400" cy="1143000"/>
          </a:xfrm>
        </p:spPr>
        <p:txBody>
          <a:bodyPr/>
          <a:lstStyle/>
          <a:p>
            <a:r>
              <a:rPr lang="en-US" dirty="0"/>
              <a:t>Remove 5 Sticks</a:t>
            </a:r>
          </a:p>
        </p:txBody>
      </p:sp>
      <p:sp>
        <p:nvSpPr>
          <p:cNvPr id="150531" name="Rectangle 3"/>
          <p:cNvSpPr>
            <a:spLocks noGrp="1" noChangeArrowheads="1"/>
          </p:cNvSpPr>
          <p:nvPr>
            <p:ph type="body" idx="1"/>
          </p:nvPr>
        </p:nvSpPr>
        <p:spPr>
          <a:xfrm>
            <a:off x="609600" y="2568575"/>
            <a:ext cx="4343400" cy="2308225"/>
          </a:xfrm>
        </p:spPr>
        <p:txBody>
          <a:bodyPr>
            <a:normAutofit lnSpcReduction="10000"/>
          </a:bodyPr>
          <a:lstStyle/>
          <a:p>
            <a:pPr>
              <a:lnSpc>
                <a:spcPct val="90000"/>
              </a:lnSpc>
              <a:buFontTx/>
              <a:buNone/>
            </a:pPr>
            <a:r>
              <a:rPr lang="en-US" dirty="0"/>
              <a:t>	Given the following configuration of sticks, remove exactly 5 sticks in such a way that the remaining configuration forms exactly 3 squares. </a:t>
            </a:r>
          </a:p>
        </p:txBody>
      </p:sp>
      <p:sp>
        <p:nvSpPr>
          <p:cNvPr id="150532" name="Line 4"/>
          <p:cNvSpPr>
            <a:spLocks noChangeShapeType="1"/>
          </p:cNvSpPr>
          <p:nvPr/>
        </p:nvSpPr>
        <p:spPr bwMode="auto">
          <a:xfrm>
            <a:off x="5867400" y="20574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3" name="Line 5"/>
          <p:cNvSpPr>
            <a:spLocks noChangeShapeType="1"/>
          </p:cNvSpPr>
          <p:nvPr/>
        </p:nvSpPr>
        <p:spPr bwMode="auto">
          <a:xfrm>
            <a:off x="6875463" y="20574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4" name="Line 6"/>
          <p:cNvSpPr>
            <a:spLocks noChangeShapeType="1"/>
          </p:cNvSpPr>
          <p:nvPr/>
        </p:nvSpPr>
        <p:spPr bwMode="auto">
          <a:xfrm rot="5400000">
            <a:off x="54887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5" name="Line 7"/>
          <p:cNvSpPr>
            <a:spLocks noChangeShapeType="1"/>
          </p:cNvSpPr>
          <p:nvPr/>
        </p:nvSpPr>
        <p:spPr bwMode="auto">
          <a:xfrm rot="5400000">
            <a:off x="72540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6" name="Line 8"/>
          <p:cNvSpPr>
            <a:spLocks noChangeShapeType="1"/>
          </p:cNvSpPr>
          <p:nvPr/>
        </p:nvSpPr>
        <p:spPr bwMode="auto">
          <a:xfrm rot="5400000">
            <a:off x="637143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7" name="Line 9"/>
          <p:cNvSpPr>
            <a:spLocks noChangeShapeType="1"/>
          </p:cNvSpPr>
          <p:nvPr/>
        </p:nvSpPr>
        <p:spPr bwMode="auto">
          <a:xfrm>
            <a:off x="5867400" y="57150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8" name="Line 10"/>
          <p:cNvSpPr>
            <a:spLocks noChangeShapeType="1"/>
          </p:cNvSpPr>
          <p:nvPr/>
        </p:nvSpPr>
        <p:spPr bwMode="auto">
          <a:xfrm>
            <a:off x="6875463" y="57150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9" name="Line 11"/>
          <p:cNvSpPr>
            <a:spLocks noChangeShapeType="1"/>
          </p:cNvSpPr>
          <p:nvPr/>
        </p:nvSpPr>
        <p:spPr bwMode="auto">
          <a:xfrm>
            <a:off x="5867400" y="4454525"/>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0" name="Line 12"/>
          <p:cNvSpPr>
            <a:spLocks noChangeShapeType="1"/>
          </p:cNvSpPr>
          <p:nvPr/>
        </p:nvSpPr>
        <p:spPr bwMode="auto">
          <a:xfrm>
            <a:off x="6875463" y="4454525"/>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1" name="Line 13"/>
          <p:cNvSpPr>
            <a:spLocks noChangeShapeType="1"/>
          </p:cNvSpPr>
          <p:nvPr/>
        </p:nvSpPr>
        <p:spPr bwMode="auto">
          <a:xfrm>
            <a:off x="5867400" y="3192463"/>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2" name="Line 14"/>
          <p:cNvSpPr>
            <a:spLocks noChangeShapeType="1"/>
          </p:cNvSpPr>
          <p:nvPr/>
        </p:nvSpPr>
        <p:spPr bwMode="auto">
          <a:xfrm>
            <a:off x="6875463" y="3192463"/>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3" name="Line 15"/>
          <p:cNvSpPr>
            <a:spLocks noChangeShapeType="1"/>
          </p:cNvSpPr>
          <p:nvPr/>
        </p:nvSpPr>
        <p:spPr bwMode="auto">
          <a:xfrm rot="5400000">
            <a:off x="54887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4" name="Line 16"/>
          <p:cNvSpPr>
            <a:spLocks noChangeShapeType="1"/>
          </p:cNvSpPr>
          <p:nvPr/>
        </p:nvSpPr>
        <p:spPr bwMode="auto">
          <a:xfrm rot="5400000">
            <a:off x="72540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5" name="Line 17"/>
          <p:cNvSpPr>
            <a:spLocks noChangeShapeType="1"/>
          </p:cNvSpPr>
          <p:nvPr/>
        </p:nvSpPr>
        <p:spPr bwMode="auto">
          <a:xfrm rot="5400000">
            <a:off x="637143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6" name="Line 18"/>
          <p:cNvSpPr>
            <a:spLocks noChangeShapeType="1"/>
          </p:cNvSpPr>
          <p:nvPr/>
        </p:nvSpPr>
        <p:spPr bwMode="auto">
          <a:xfrm rot="5400000">
            <a:off x="54887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7" name="Line 19"/>
          <p:cNvSpPr>
            <a:spLocks noChangeShapeType="1"/>
          </p:cNvSpPr>
          <p:nvPr/>
        </p:nvSpPr>
        <p:spPr bwMode="auto">
          <a:xfrm rot="5400000">
            <a:off x="72540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8" name="Line 20"/>
          <p:cNvSpPr>
            <a:spLocks noChangeShapeType="1"/>
          </p:cNvSpPr>
          <p:nvPr/>
        </p:nvSpPr>
        <p:spPr bwMode="auto">
          <a:xfrm rot="5400000">
            <a:off x="637143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Tree>
    <p:extLst>
      <p:ext uri="{BB962C8B-B14F-4D97-AF65-F5344CB8AC3E}">
        <p14:creationId xmlns:p14="http://schemas.microsoft.com/office/powerpoint/2010/main" val="166895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xit" presetSubtype="0" fill="hold" grpId="0" nodeType="clickEffect">
                                  <p:stCondLst>
                                    <p:cond delay="0"/>
                                  </p:stCondLst>
                                  <p:childTnLst>
                                    <p:animEffect transition="out" filter="fade">
                                      <p:cBhvr>
                                        <p:cTn id="6" dur="1000"/>
                                        <p:tgtEl>
                                          <p:spTgt spid="150532"/>
                                        </p:tgtEl>
                                      </p:cBhvr>
                                    </p:animEffect>
                                    <p:anim calcmode="lin" valueType="num">
                                      <p:cBhvr>
                                        <p:cTn id="7" dur="1000"/>
                                        <p:tgtEl>
                                          <p:spTgt spid="150532"/>
                                        </p:tgtEl>
                                        <p:attrNameLst>
                                          <p:attrName>ppt_x</p:attrName>
                                        </p:attrNameLst>
                                      </p:cBhvr>
                                      <p:tavLst>
                                        <p:tav tm="0">
                                          <p:val>
                                            <p:strVal val="ppt_x"/>
                                          </p:val>
                                        </p:tav>
                                        <p:tav tm="100000">
                                          <p:val>
                                            <p:strVal val="ppt_x"/>
                                          </p:val>
                                        </p:tav>
                                      </p:tavLst>
                                    </p:anim>
                                    <p:anim calcmode="lin" valueType="num">
                                      <p:cBhvr>
                                        <p:cTn id="8" dur="100" decel="100000"/>
                                        <p:tgtEl>
                                          <p:spTgt spid="150532"/>
                                        </p:tgtEl>
                                        <p:attrNameLst>
                                          <p:attrName>ppt_y</p:attrName>
                                        </p:attrNameLst>
                                      </p:cBhvr>
                                      <p:tavLst>
                                        <p:tav tm="0">
                                          <p:val>
                                            <p:strVal val="ppt_y"/>
                                          </p:val>
                                        </p:tav>
                                        <p:tav tm="100000">
                                          <p:val>
                                            <p:strVal val="ppt_y-.03"/>
                                          </p:val>
                                        </p:tav>
                                      </p:tavLst>
                                    </p:anim>
                                    <p:anim calcmode="lin" valueType="num">
                                      <p:cBhvr>
                                        <p:cTn id="9" dur="900" accel="100000">
                                          <p:stCondLst>
                                            <p:cond delay="100"/>
                                          </p:stCondLst>
                                        </p:cTn>
                                        <p:tgtEl>
                                          <p:spTgt spid="150532"/>
                                        </p:tgtEl>
                                        <p:attrNameLst>
                                          <p:attrName>ppt_y</p:attrName>
                                        </p:attrNameLst>
                                      </p:cBhvr>
                                      <p:tavLst>
                                        <p:tav tm="0">
                                          <p:val>
                                            <p:strVal val="ppt_y"/>
                                          </p:val>
                                        </p:tav>
                                        <p:tav tm="100000">
                                          <p:val>
                                            <p:strVal val="ppt_y+1"/>
                                          </p:val>
                                        </p:tav>
                                      </p:tavLst>
                                    </p:anim>
                                    <p:set>
                                      <p:cBhvr>
                                        <p:cTn id="10" dur="1" fill="hold">
                                          <p:stCondLst>
                                            <p:cond delay="999"/>
                                          </p:stCondLst>
                                        </p:cTn>
                                        <p:tgtEl>
                                          <p:spTgt spid="150532"/>
                                        </p:tgtEl>
                                        <p:attrNameLst>
                                          <p:attrName>style.visibility</p:attrName>
                                        </p:attrNameLst>
                                      </p:cBhvr>
                                      <p:to>
                                        <p:strVal val="hidden"/>
                                      </p:to>
                                    </p:set>
                                  </p:childTnLst>
                                </p:cTn>
                              </p:par>
                              <p:par>
                                <p:cTn id="11" presetID="37" presetClass="exit" presetSubtype="0" fill="hold" grpId="0" nodeType="withEffect">
                                  <p:stCondLst>
                                    <p:cond delay="0"/>
                                  </p:stCondLst>
                                  <p:childTnLst>
                                    <p:animEffect transition="out" filter="fade">
                                      <p:cBhvr>
                                        <p:cTn id="12" dur="1000"/>
                                        <p:tgtEl>
                                          <p:spTgt spid="150534"/>
                                        </p:tgtEl>
                                      </p:cBhvr>
                                    </p:animEffect>
                                    <p:anim calcmode="lin" valueType="num">
                                      <p:cBhvr>
                                        <p:cTn id="13" dur="1000"/>
                                        <p:tgtEl>
                                          <p:spTgt spid="150534"/>
                                        </p:tgtEl>
                                        <p:attrNameLst>
                                          <p:attrName>ppt_x</p:attrName>
                                        </p:attrNameLst>
                                      </p:cBhvr>
                                      <p:tavLst>
                                        <p:tav tm="0">
                                          <p:val>
                                            <p:strVal val="ppt_x"/>
                                          </p:val>
                                        </p:tav>
                                        <p:tav tm="100000">
                                          <p:val>
                                            <p:strVal val="ppt_x"/>
                                          </p:val>
                                        </p:tav>
                                      </p:tavLst>
                                    </p:anim>
                                    <p:anim calcmode="lin" valueType="num">
                                      <p:cBhvr>
                                        <p:cTn id="14" dur="100" decel="100000"/>
                                        <p:tgtEl>
                                          <p:spTgt spid="150534"/>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150534"/>
                                        </p:tgtEl>
                                        <p:attrNameLst>
                                          <p:attrName>ppt_y</p:attrName>
                                        </p:attrNameLst>
                                      </p:cBhvr>
                                      <p:tavLst>
                                        <p:tav tm="0">
                                          <p:val>
                                            <p:strVal val="ppt_y"/>
                                          </p:val>
                                        </p:tav>
                                        <p:tav tm="100000">
                                          <p:val>
                                            <p:strVal val="ppt_y+1"/>
                                          </p:val>
                                        </p:tav>
                                      </p:tavLst>
                                    </p:anim>
                                    <p:set>
                                      <p:cBhvr>
                                        <p:cTn id="16" dur="1" fill="hold">
                                          <p:stCondLst>
                                            <p:cond delay="999"/>
                                          </p:stCondLst>
                                        </p:cTn>
                                        <p:tgtEl>
                                          <p:spTgt spid="150534"/>
                                        </p:tgtEl>
                                        <p:attrNameLst>
                                          <p:attrName>style.visibility</p:attrName>
                                        </p:attrNameLst>
                                      </p:cBhvr>
                                      <p:to>
                                        <p:strVal val="hidden"/>
                                      </p:to>
                                    </p:set>
                                  </p:childTnLst>
                                </p:cTn>
                              </p:par>
                              <p:par>
                                <p:cTn id="17" presetID="37" presetClass="exit" presetSubtype="0" fill="hold" grpId="0" nodeType="withEffect">
                                  <p:stCondLst>
                                    <p:cond delay="0"/>
                                  </p:stCondLst>
                                  <p:childTnLst>
                                    <p:animEffect transition="out" filter="fade">
                                      <p:cBhvr>
                                        <p:cTn id="18" dur="1000"/>
                                        <p:tgtEl>
                                          <p:spTgt spid="150547"/>
                                        </p:tgtEl>
                                      </p:cBhvr>
                                    </p:animEffect>
                                    <p:anim calcmode="lin" valueType="num">
                                      <p:cBhvr>
                                        <p:cTn id="19" dur="1000"/>
                                        <p:tgtEl>
                                          <p:spTgt spid="150547"/>
                                        </p:tgtEl>
                                        <p:attrNameLst>
                                          <p:attrName>ppt_x</p:attrName>
                                        </p:attrNameLst>
                                      </p:cBhvr>
                                      <p:tavLst>
                                        <p:tav tm="0">
                                          <p:val>
                                            <p:strVal val="ppt_x"/>
                                          </p:val>
                                        </p:tav>
                                        <p:tav tm="100000">
                                          <p:val>
                                            <p:strVal val="ppt_x"/>
                                          </p:val>
                                        </p:tav>
                                      </p:tavLst>
                                    </p:anim>
                                    <p:anim calcmode="lin" valueType="num">
                                      <p:cBhvr>
                                        <p:cTn id="20" dur="100" decel="100000"/>
                                        <p:tgtEl>
                                          <p:spTgt spid="150547"/>
                                        </p:tgtEl>
                                        <p:attrNameLst>
                                          <p:attrName>ppt_y</p:attrName>
                                        </p:attrNameLst>
                                      </p:cBhvr>
                                      <p:tavLst>
                                        <p:tav tm="0">
                                          <p:val>
                                            <p:strVal val="ppt_y"/>
                                          </p:val>
                                        </p:tav>
                                        <p:tav tm="100000">
                                          <p:val>
                                            <p:strVal val="ppt_y-.03"/>
                                          </p:val>
                                        </p:tav>
                                      </p:tavLst>
                                    </p:anim>
                                    <p:anim calcmode="lin" valueType="num">
                                      <p:cBhvr>
                                        <p:cTn id="21" dur="900" accel="100000">
                                          <p:stCondLst>
                                            <p:cond delay="100"/>
                                          </p:stCondLst>
                                        </p:cTn>
                                        <p:tgtEl>
                                          <p:spTgt spid="150547"/>
                                        </p:tgtEl>
                                        <p:attrNameLst>
                                          <p:attrName>ppt_y</p:attrName>
                                        </p:attrNameLst>
                                      </p:cBhvr>
                                      <p:tavLst>
                                        <p:tav tm="0">
                                          <p:val>
                                            <p:strVal val="ppt_y"/>
                                          </p:val>
                                        </p:tav>
                                        <p:tav tm="100000">
                                          <p:val>
                                            <p:strVal val="ppt_y+1"/>
                                          </p:val>
                                        </p:tav>
                                      </p:tavLst>
                                    </p:anim>
                                    <p:set>
                                      <p:cBhvr>
                                        <p:cTn id="22" dur="1" fill="hold">
                                          <p:stCondLst>
                                            <p:cond delay="999"/>
                                          </p:stCondLst>
                                        </p:cTn>
                                        <p:tgtEl>
                                          <p:spTgt spid="150547"/>
                                        </p:tgtEl>
                                        <p:attrNameLst>
                                          <p:attrName>style.visibility</p:attrName>
                                        </p:attrNameLst>
                                      </p:cBhvr>
                                      <p:to>
                                        <p:strVal val="hidden"/>
                                      </p:to>
                                    </p:set>
                                  </p:childTnLst>
                                </p:cTn>
                              </p:par>
                              <p:par>
                                <p:cTn id="23" presetID="37" presetClass="exit" presetSubtype="0" fill="hold" grpId="0" nodeType="withEffect">
                                  <p:stCondLst>
                                    <p:cond delay="0"/>
                                  </p:stCondLst>
                                  <p:childTnLst>
                                    <p:animEffect transition="out" filter="fade">
                                      <p:cBhvr>
                                        <p:cTn id="24" dur="1000"/>
                                        <p:tgtEl>
                                          <p:spTgt spid="150543"/>
                                        </p:tgtEl>
                                      </p:cBhvr>
                                    </p:animEffect>
                                    <p:anim calcmode="lin" valueType="num">
                                      <p:cBhvr>
                                        <p:cTn id="25" dur="1000"/>
                                        <p:tgtEl>
                                          <p:spTgt spid="150543"/>
                                        </p:tgtEl>
                                        <p:attrNameLst>
                                          <p:attrName>ppt_x</p:attrName>
                                        </p:attrNameLst>
                                      </p:cBhvr>
                                      <p:tavLst>
                                        <p:tav tm="0">
                                          <p:val>
                                            <p:strVal val="ppt_x"/>
                                          </p:val>
                                        </p:tav>
                                        <p:tav tm="100000">
                                          <p:val>
                                            <p:strVal val="ppt_x"/>
                                          </p:val>
                                        </p:tav>
                                      </p:tavLst>
                                    </p:anim>
                                    <p:anim calcmode="lin" valueType="num">
                                      <p:cBhvr>
                                        <p:cTn id="26" dur="100" decel="100000"/>
                                        <p:tgtEl>
                                          <p:spTgt spid="150543"/>
                                        </p:tgtEl>
                                        <p:attrNameLst>
                                          <p:attrName>ppt_y</p:attrName>
                                        </p:attrNameLst>
                                      </p:cBhvr>
                                      <p:tavLst>
                                        <p:tav tm="0">
                                          <p:val>
                                            <p:strVal val="ppt_y"/>
                                          </p:val>
                                        </p:tav>
                                        <p:tav tm="100000">
                                          <p:val>
                                            <p:strVal val="ppt_y-.03"/>
                                          </p:val>
                                        </p:tav>
                                      </p:tavLst>
                                    </p:anim>
                                    <p:anim calcmode="lin" valueType="num">
                                      <p:cBhvr>
                                        <p:cTn id="27" dur="900" accel="100000">
                                          <p:stCondLst>
                                            <p:cond delay="100"/>
                                          </p:stCondLst>
                                        </p:cTn>
                                        <p:tgtEl>
                                          <p:spTgt spid="150543"/>
                                        </p:tgtEl>
                                        <p:attrNameLst>
                                          <p:attrName>ppt_y</p:attrName>
                                        </p:attrNameLst>
                                      </p:cBhvr>
                                      <p:tavLst>
                                        <p:tav tm="0">
                                          <p:val>
                                            <p:strVal val="ppt_y"/>
                                          </p:val>
                                        </p:tav>
                                        <p:tav tm="100000">
                                          <p:val>
                                            <p:strVal val="ppt_y+1"/>
                                          </p:val>
                                        </p:tav>
                                      </p:tavLst>
                                    </p:anim>
                                    <p:set>
                                      <p:cBhvr>
                                        <p:cTn id="28" dur="1" fill="hold">
                                          <p:stCondLst>
                                            <p:cond delay="999"/>
                                          </p:stCondLst>
                                        </p:cTn>
                                        <p:tgtEl>
                                          <p:spTgt spid="150543"/>
                                        </p:tgtEl>
                                        <p:attrNameLst>
                                          <p:attrName>style.visibility</p:attrName>
                                        </p:attrNameLst>
                                      </p:cBhvr>
                                      <p:to>
                                        <p:strVal val="hidden"/>
                                      </p:to>
                                    </p:set>
                                  </p:childTnLst>
                                </p:cTn>
                              </p:par>
                              <p:par>
                                <p:cTn id="29" presetID="37" presetClass="exit" presetSubtype="0" fill="hold" grpId="0" nodeType="withEffect">
                                  <p:stCondLst>
                                    <p:cond delay="0"/>
                                  </p:stCondLst>
                                  <p:childTnLst>
                                    <p:animEffect transition="out" filter="fade">
                                      <p:cBhvr>
                                        <p:cTn id="30" dur="1000"/>
                                        <p:tgtEl>
                                          <p:spTgt spid="150537"/>
                                        </p:tgtEl>
                                      </p:cBhvr>
                                    </p:animEffect>
                                    <p:anim calcmode="lin" valueType="num">
                                      <p:cBhvr>
                                        <p:cTn id="31" dur="1000"/>
                                        <p:tgtEl>
                                          <p:spTgt spid="150537"/>
                                        </p:tgtEl>
                                        <p:attrNameLst>
                                          <p:attrName>ppt_x</p:attrName>
                                        </p:attrNameLst>
                                      </p:cBhvr>
                                      <p:tavLst>
                                        <p:tav tm="0">
                                          <p:val>
                                            <p:strVal val="ppt_x"/>
                                          </p:val>
                                        </p:tav>
                                        <p:tav tm="100000">
                                          <p:val>
                                            <p:strVal val="ppt_x"/>
                                          </p:val>
                                        </p:tav>
                                      </p:tavLst>
                                    </p:anim>
                                    <p:anim calcmode="lin" valueType="num">
                                      <p:cBhvr>
                                        <p:cTn id="32" dur="100" decel="100000"/>
                                        <p:tgtEl>
                                          <p:spTgt spid="150537"/>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150537"/>
                                        </p:tgtEl>
                                        <p:attrNameLst>
                                          <p:attrName>ppt_y</p:attrName>
                                        </p:attrNameLst>
                                      </p:cBhvr>
                                      <p:tavLst>
                                        <p:tav tm="0">
                                          <p:val>
                                            <p:strVal val="ppt_y"/>
                                          </p:val>
                                        </p:tav>
                                        <p:tav tm="100000">
                                          <p:val>
                                            <p:strVal val="ppt_y+1"/>
                                          </p:val>
                                        </p:tav>
                                      </p:tavLst>
                                    </p:anim>
                                    <p:set>
                                      <p:cBhvr>
                                        <p:cTn id="34" dur="1" fill="hold">
                                          <p:stCondLst>
                                            <p:cond delay="999"/>
                                          </p:stCondLst>
                                        </p:cTn>
                                        <p:tgtEl>
                                          <p:spTgt spid="1505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2" grpId="0" animBg="1"/>
      <p:bldP spid="150534" grpId="0" animBg="1"/>
      <p:bldP spid="150537" grpId="0" animBg="1"/>
      <p:bldP spid="150543" grpId="0" animBg="1"/>
      <p:bldP spid="15054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normAutofit fontScale="90000"/>
          </a:bodyPr>
          <a:lstStyle/>
          <a:p>
            <a:r>
              <a:rPr lang="en-US"/>
              <a:t>Water Jug Problem</a:t>
            </a:r>
          </a:p>
        </p:txBody>
      </p:sp>
      <p:sp>
        <p:nvSpPr>
          <p:cNvPr id="152579" name="Rectangle 3"/>
          <p:cNvSpPr>
            <a:spLocks noGrp="1" noChangeArrowheads="1"/>
          </p:cNvSpPr>
          <p:nvPr>
            <p:ph type="body" sz="half" idx="1"/>
          </p:nvPr>
        </p:nvSpPr>
        <p:spPr>
          <a:xfrm>
            <a:off x="304800" y="1447800"/>
            <a:ext cx="8247063" cy="5029200"/>
          </a:xfrm>
        </p:spPr>
        <p:txBody>
          <a:bodyPr/>
          <a:lstStyle/>
          <a:p>
            <a:pPr>
              <a:buFontTx/>
              <a:buNone/>
            </a:pPr>
            <a:endParaRPr lang="en-US" sz="2000" b="1" dirty="0"/>
          </a:p>
          <a:p>
            <a:pPr>
              <a:buFontTx/>
              <a:buNone/>
            </a:pPr>
            <a:r>
              <a:rPr lang="en-US" sz="2000" b="1" dirty="0"/>
              <a:t>Given a full 5-gallon jug and a full 2-gallon jug, fill the 2-gallon jug with exactly one gallon of water.</a:t>
            </a:r>
          </a:p>
        </p:txBody>
      </p:sp>
      <p:grpSp>
        <p:nvGrpSpPr>
          <p:cNvPr id="2" name="Group 86"/>
          <p:cNvGrpSpPr>
            <a:grpSpLocks/>
          </p:cNvGrpSpPr>
          <p:nvPr/>
        </p:nvGrpSpPr>
        <p:grpSpPr bwMode="auto">
          <a:xfrm>
            <a:off x="4719638" y="2771775"/>
            <a:ext cx="1419225" cy="2011363"/>
            <a:chOff x="2973" y="1508"/>
            <a:chExt cx="894" cy="1267"/>
          </a:xfrm>
        </p:grpSpPr>
        <p:sp>
          <p:nvSpPr>
            <p:cNvPr id="152628" name="Freeform 52"/>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1" name="Freeform 85"/>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29" name="Freeform 5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0" name="Freeform 5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1" name="Freeform 5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0" name="Oval 84"/>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32" name="Freeform 56"/>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33" name="Freeform 57"/>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4" name="Freeform 58"/>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5" name="Freeform 59"/>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36" name="Freeform 60"/>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7" name="Freeform 61"/>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8" name="Freeform 62"/>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9" name="Freeform 63"/>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42" name="Text Box 66"/>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52659" name="Freeform 83"/>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06"/>
          <p:cNvGrpSpPr>
            <a:grpSpLocks/>
          </p:cNvGrpSpPr>
          <p:nvPr/>
        </p:nvGrpSpPr>
        <p:grpSpPr bwMode="auto">
          <a:xfrm>
            <a:off x="6494463" y="3381375"/>
            <a:ext cx="995362" cy="1409700"/>
            <a:chOff x="4470" y="2136"/>
            <a:chExt cx="627" cy="888"/>
          </a:xfrm>
        </p:grpSpPr>
        <p:sp>
          <p:nvSpPr>
            <p:cNvPr id="152666" name="Freeform 90"/>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7" name="Freeform 91"/>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68" name="Freeform 92"/>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9" name="Freeform 93"/>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0" name="Freeform 94"/>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1" name="Oval 95"/>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72" name="Freeform 96"/>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73" name="Freeform 97"/>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4" name="Freeform 98"/>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5" name="Freeform 99"/>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76" name="Freeform 100"/>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7" name="Freeform 101"/>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8" name="Freeform 102"/>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9" name="Freeform 103"/>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80" name="Text Box 104"/>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52681" name="Freeform 105"/>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34420491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0" y="152400"/>
            <a:ext cx="8229600" cy="655638"/>
          </a:xfrm>
        </p:spPr>
        <p:txBody>
          <a:bodyPr>
            <a:normAutofit fontScale="90000"/>
          </a:bodyPr>
          <a:lstStyle/>
          <a:p>
            <a:r>
              <a:rPr lang="en-US"/>
              <a:t>Water Jug Problem</a:t>
            </a:r>
          </a:p>
        </p:txBody>
      </p:sp>
      <p:sp>
        <p:nvSpPr>
          <p:cNvPr id="19459" name="Rectangle 3"/>
          <p:cNvSpPr>
            <a:spLocks noGrp="1" noChangeArrowheads="1"/>
          </p:cNvSpPr>
          <p:nvPr>
            <p:ph type="body" sz="half" idx="4294967295"/>
          </p:nvPr>
        </p:nvSpPr>
        <p:spPr>
          <a:xfrm>
            <a:off x="0" y="1447800"/>
            <a:ext cx="2895600" cy="5029200"/>
          </a:xfrm>
        </p:spPr>
        <p:txBody>
          <a:bodyPr>
            <a:normAutofit lnSpcReduction="10000"/>
          </a:bodyPr>
          <a:lstStyle/>
          <a:p>
            <a:pPr>
              <a:buFontTx/>
              <a:buNone/>
            </a:pPr>
            <a:endParaRPr lang="en-US" sz="2000" b="1" dirty="0"/>
          </a:p>
          <a:p>
            <a:endParaRPr lang="en-US" sz="2000" b="1" dirty="0"/>
          </a:p>
          <a:p>
            <a:endParaRPr lang="en-US" sz="2000" b="1" dirty="0"/>
          </a:p>
          <a:p>
            <a:endParaRPr lang="en-US" sz="2000" b="1" dirty="0"/>
          </a:p>
          <a:p>
            <a:endParaRPr lang="en-US" sz="2000" b="1" dirty="0"/>
          </a:p>
          <a:p>
            <a:pPr marL="0" indent="0">
              <a:buNone/>
            </a:pPr>
            <a:r>
              <a:rPr lang="en-US" sz="2000" dirty="0"/>
              <a:t>State = (</a:t>
            </a:r>
            <a:r>
              <a:rPr lang="en-US" sz="2000" dirty="0" err="1"/>
              <a:t>x,y</a:t>
            </a:r>
            <a:r>
              <a:rPr lang="en-US" sz="2000" dirty="0"/>
              <a:t>), where x is the number of gallons of water in the 5-gallon jug and y is # of gallons in the 2-gallon jug </a:t>
            </a:r>
          </a:p>
          <a:p>
            <a:pPr marL="0" indent="0">
              <a:buNone/>
            </a:pPr>
            <a:endParaRPr lang="en-US" sz="2000" dirty="0"/>
          </a:p>
          <a:p>
            <a:pPr marL="0" indent="0">
              <a:buNone/>
            </a:pPr>
            <a:r>
              <a:rPr lang="en-US" sz="2000" dirty="0"/>
              <a:t>Initial State = (5,2) </a:t>
            </a:r>
          </a:p>
          <a:p>
            <a:pPr marL="0" indent="0">
              <a:buNone/>
            </a:pPr>
            <a:endParaRPr lang="en-US" sz="2000" dirty="0"/>
          </a:p>
          <a:p>
            <a:pPr marL="0" indent="0">
              <a:buNone/>
            </a:pPr>
            <a:r>
              <a:rPr lang="en-US" sz="2000" dirty="0"/>
              <a:t>Goal State = (*,1), where * means any amount </a:t>
            </a:r>
          </a:p>
        </p:txBody>
      </p:sp>
      <p:graphicFrame>
        <p:nvGraphicFramePr>
          <p:cNvPr id="19600" name="Group 144"/>
          <p:cNvGraphicFramePr>
            <a:graphicFrameLocks noGrp="1"/>
          </p:cNvGraphicFramePr>
          <p:nvPr>
            <p:ph sz="half" idx="4294967295"/>
          </p:nvPr>
        </p:nvGraphicFramePr>
        <p:xfrm>
          <a:off x="3657600" y="2078038"/>
          <a:ext cx="5486400" cy="4480560"/>
        </p:xfrm>
        <a:graphic>
          <a:graphicData uri="http://schemas.openxmlformats.org/drawingml/2006/table">
            <a:tbl>
              <a:tblPr/>
              <a:tblGrid>
                <a:gridCol w="1219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Cond.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Transition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Effect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5-gal.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charset="0"/>
                        <a:ea typeface="Times New Roman" charset="0"/>
                        <a:cs typeface="Times New Roman"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2-gal.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7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2to5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(x,2)</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2-gal. into 5-gal.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(x,0)</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5to2part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y &lt;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(1,y)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partial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9598" name="Text Box 142"/>
          <p:cNvSpPr txBox="1">
            <a:spLocks noChangeArrowheads="1"/>
          </p:cNvSpPr>
          <p:nvPr/>
        </p:nvSpPr>
        <p:spPr bwMode="auto">
          <a:xfrm>
            <a:off x="5562600" y="1447800"/>
            <a:ext cx="1933575" cy="457200"/>
          </a:xfrm>
          <a:prstGeom prst="rect">
            <a:avLst/>
          </a:prstGeom>
          <a:noFill/>
          <a:ln w="9525">
            <a:noFill/>
            <a:miter lim="800000"/>
            <a:headEnd/>
            <a:tailEnd/>
          </a:ln>
          <a:effectLst/>
        </p:spPr>
        <p:txBody>
          <a:bodyPr wrap="none">
            <a:prstTxWarp prst="textNoShape">
              <a:avLst/>
            </a:prstTxWarp>
            <a:spAutoFit/>
          </a:bodyPr>
          <a:lstStyle/>
          <a:p>
            <a:r>
              <a:rPr lang="en-US"/>
              <a:t>Operator table</a:t>
            </a:r>
          </a:p>
        </p:txBody>
      </p:sp>
      <p:grpSp>
        <p:nvGrpSpPr>
          <p:cNvPr id="2" name="Group 180"/>
          <p:cNvGrpSpPr>
            <a:grpSpLocks/>
          </p:cNvGrpSpPr>
          <p:nvPr/>
        </p:nvGrpSpPr>
        <p:grpSpPr bwMode="auto">
          <a:xfrm>
            <a:off x="428625" y="1150938"/>
            <a:ext cx="1419225" cy="2011362"/>
            <a:chOff x="2973" y="1508"/>
            <a:chExt cx="894" cy="1267"/>
          </a:xfrm>
        </p:grpSpPr>
        <p:sp>
          <p:nvSpPr>
            <p:cNvPr id="19637" name="Freeform 181"/>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38" name="Freeform 182"/>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39" name="Freeform 18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0" name="Freeform 18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1" name="Freeform 18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2" name="Oval 186"/>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43" name="Freeform 187"/>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44" name="Freeform 188"/>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5" name="Freeform 189"/>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6" name="Freeform 190"/>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47" name="Freeform 191"/>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8" name="Freeform 192"/>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9" name="Freeform 193"/>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50" name="Freeform 194"/>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51" name="Text Box 195"/>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9652" name="Freeform 196"/>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97"/>
          <p:cNvGrpSpPr>
            <a:grpSpLocks/>
          </p:cNvGrpSpPr>
          <p:nvPr/>
        </p:nvGrpSpPr>
        <p:grpSpPr bwMode="auto">
          <a:xfrm>
            <a:off x="2203450" y="1760538"/>
            <a:ext cx="995363" cy="1409700"/>
            <a:chOff x="4470" y="2136"/>
            <a:chExt cx="627" cy="888"/>
          </a:xfrm>
        </p:grpSpPr>
        <p:sp>
          <p:nvSpPr>
            <p:cNvPr id="19654" name="Freeform 198"/>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55" name="Freeform 199"/>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56" name="Freeform 200"/>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7" name="Freeform 201"/>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8" name="Freeform 202"/>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9" name="Oval 203"/>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60" name="Freeform 204"/>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61" name="Freeform 205"/>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2" name="Freeform 206"/>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3" name="Freeform 207"/>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64" name="Freeform 208"/>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5" name="Freeform 209"/>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6" name="Freeform 210"/>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7" name="Freeform 211"/>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68" name="Text Box 212"/>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9669" name="Freeform 213"/>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1317045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grpSp>
        <p:nvGrpSpPr>
          <p:cNvPr id="31747" name="Group 3"/>
          <p:cNvGrpSpPr>
            <a:grpSpLocks/>
          </p:cNvGrpSpPr>
          <p:nvPr/>
        </p:nvGrpSpPr>
        <p:grpSpPr bwMode="auto">
          <a:xfrm>
            <a:off x="6019800" y="19812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172200" y="2052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172200" y="2662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172200" y="32718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781800" y="32766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391400" y="32766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315200" y="2662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315200" y="2052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781800" y="20574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
        <p:nvSpPr>
          <p:cNvPr id="2" name="Content Placeholder 1"/>
          <p:cNvSpPr>
            <a:spLocks noGrp="1"/>
          </p:cNvSpPr>
          <p:nvPr>
            <p:ph sz="quarter" idx="1"/>
          </p:nvPr>
        </p:nvSpPr>
        <p:spPr>
          <a:xfrm>
            <a:off x="612648" y="1600200"/>
            <a:ext cx="8153400" cy="838200"/>
          </a:xfrm>
        </p:spPr>
        <p:txBody>
          <a:bodyPr/>
          <a:lstStyle/>
          <a:p>
            <a:pPr marL="0" indent="0">
              <a:buNone/>
            </a:pPr>
            <a:r>
              <a:rPr lang="en-US" dirty="0">
                <a:solidFill>
                  <a:srgbClr val="FF0000"/>
                </a:solidFill>
              </a:rPr>
              <a:t>How hard is this problem?</a:t>
            </a:r>
          </a:p>
        </p:txBody>
      </p:sp>
    </p:spTree>
    <p:extLst>
      <p:ext uri="{BB962C8B-B14F-4D97-AF65-F5344CB8AC3E}">
        <p14:creationId xmlns:p14="http://schemas.microsoft.com/office/powerpoint/2010/main" val="692331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sp>
        <p:nvSpPr>
          <p:cNvPr id="28675" name="Content Placeholder 2"/>
          <p:cNvSpPr>
            <a:spLocks noGrp="1"/>
          </p:cNvSpPr>
          <p:nvPr>
            <p:ph idx="1"/>
          </p:nvPr>
        </p:nvSpPr>
        <p:spPr>
          <a:xfrm>
            <a:off x="457200" y="1676400"/>
            <a:ext cx="8229600" cy="4572000"/>
          </a:xfrm>
        </p:spPr>
        <p:txBody>
          <a:bodyPr>
            <a:normAutofit lnSpcReduction="10000"/>
          </a:bodyPr>
          <a:lstStyle/>
          <a:p>
            <a:pPr marL="0" indent="0">
              <a:buFontTx/>
              <a:buNone/>
            </a:pPr>
            <a:r>
              <a:rPr lang="en-US" sz="2400" dirty="0">
                <a:latin typeface="Arial" charset="0"/>
                <a:ea typeface="ＭＳ Ｐゴシック" charset="0"/>
                <a:cs typeface="ＭＳ Ｐゴシック" charset="0"/>
              </a:rPr>
              <a:t>The average depth of a solution for an 8-puzzle is 22 moves</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An exhaustive search requires searching ~3</a:t>
            </a:r>
            <a:r>
              <a:rPr lang="en-US" sz="2400" baseline="30000" dirty="0">
                <a:latin typeface="Arial" charset="0"/>
                <a:ea typeface="ＭＳ Ｐゴシック" charset="0"/>
                <a:cs typeface="ＭＳ Ｐゴシック" charset="0"/>
              </a:rPr>
              <a:t>22</a:t>
            </a:r>
            <a:r>
              <a:rPr lang="en-US" sz="2400" dirty="0">
                <a:latin typeface="Arial" charset="0"/>
                <a:ea typeface="ＭＳ Ｐゴシック" charset="0"/>
                <a:cs typeface="ＭＳ Ｐゴシック" charset="0"/>
              </a:rPr>
              <a:t> = 3.1 x 10</a:t>
            </a:r>
            <a:r>
              <a:rPr lang="en-US" sz="2400" baseline="30000" dirty="0">
                <a:latin typeface="Arial" charset="0"/>
                <a:ea typeface="ＭＳ Ｐゴシック" charset="0"/>
                <a:cs typeface="ＭＳ Ｐゴシック" charset="0"/>
              </a:rPr>
              <a:t>10</a:t>
            </a:r>
            <a:r>
              <a:rPr lang="en-US" sz="2400" dirty="0">
                <a:latin typeface="Arial" charset="0"/>
                <a:ea typeface="ＭＳ Ｐゴシック" charset="0"/>
                <a:cs typeface="ＭＳ Ｐゴシック" charset="0"/>
              </a:rPr>
              <a:t> states</a:t>
            </a:r>
          </a:p>
          <a:p>
            <a:pPr lvl="1"/>
            <a:r>
              <a:rPr lang="en-US" sz="2000" dirty="0">
                <a:latin typeface="Arial" charset="0"/>
                <a:ea typeface="ＭＳ Ｐゴシック" charset="0"/>
              </a:rPr>
              <a:t>BFS: 10 terabytes of memory</a:t>
            </a:r>
          </a:p>
          <a:p>
            <a:pPr lvl="1"/>
            <a:r>
              <a:rPr lang="en-US" sz="2000" dirty="0">
                <a:latin typeface="Arial" charset="0"/>
                <a:ea typeface="ＭＳ Ｐゴシック" charset="0"/>
              </a:rPr>
              <a:t>DFS: 8 hours (assuming one million nodes/second)</a:t>
            </a:r>
          </a:p>
          <a:p>
            <a:pPr marL="0" indent="0">
              <a:buFontTx/>
              <a:buNone/>
            </a:pPr>
            <a:br>
              <a:rPr lang="en-US" sz="2400" dirty="0">
                <a:latin typeface="Arial" charset="0"/>
                <a:ea typeface="ＭＳ Ｐゴシック" charset="0"/>
                <a:cs typeface="ＭＳ Ｐゴシック" charset="0"/>
              </a:rPr>
            </a:br>
            <a:r>
              <a:rPr lang="en-US" sz="2400" dirty="0">
                <a:solidFill>
                  <a:srgbClr val="FF0000"/>
                </a:solidFill>
                <a:latin typeface="Arial" charset="0"/>
                <a:ea typeface="ＭＳ Ｐゴシック" charset="0"/>
                <a:cs typeface="ＭＳ Ｐゴシック" charset="0"/>
              </a:rPr>
              <a:t>Can we do better?</a:t>
            </a:r>
          </a:p>
          <a:p>
            <a:pPr marL="0" indent="0">
              <a:buFontTx/>
              <a:buNone/>
            </a:pPr>
            <a:endParaRPr lang="en-US" sz="2400" dirty="0">
              <a:solidFill>
                <a:srgbClr val="FF0000"/>
              </a:solidFill>
              <a:latin typeface="Arial" charset="0"/>
              <a:ea typeface="ＭＳ Ｐゴシック" charset="0"/>
              <a:cs typeface="ＭＳ Ｐゴシック" charset="0"/>
            </a:endParaRPr>
          </a:p>
          <a:p>
            <a:pPr marL="0" indent="0">
              <a:buFontTx/>
              <a:buNone/>
            </a:pPr>
            <a:r>
              <a:rPr lang="en-US" sz="2400" dirty="0">
                <a:solidFill>
                  <a:srgbClr val="FF0000"/>
                </a:solidFill>
                <a:latin typeface="Arial" charset="0"/>
                <a:ea typeface="ＭＳ Ｐゴシック" charset="0"/>
                <a:cs typeface="ＭＳ Ｐゴシック" charset="0"/>
              </a:rPr>
              <a:t>Is DFS and BFS intelligent?</a:t>
            </a:r>
          </a:p>
        </p:txBody>
      </p:sp>
      <p:grpSp>
        <p:nvGrpSpPr>
          <p:cNvPr id="31747" name="Group 3"/>
          <p:cNvGrpSpPr>
            <a:grpSpLocks/>
          </p:cNvGrpSpPr>
          <p:nvPr/>
        </p:nvGrpSpPr>
        <p:grpSpPr bwMode="auto">
          <a:xfrm>
            <a:off x="5867400" y="48006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019800" y="48720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019800" y="5481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019800" y="6091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629400" y="60960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239000" y="60960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162800" y="5481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162800" y="48720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629400" y="48768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Tree>
    <p:extLst>
      <p:ext uri="{BB962C8B-B14F-4D97-AF65-F5344CB8AC3E}">
        <p14:creationId xmlns:p14="http://schemas.microsoft.com/office/powerpoint/2010/main" val="11879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FF0000"/>
                </a:solidFill>
              </a:rPr>
              <a:t>How do you think </a:t>
            </a:r>
            <a:r>
              <a:rPr lang="en-US" sz="2800" dirty="0" err="1">
                <a:solidFill>
                  <a:srgbClr val="FF0000"/>
                </a:solidFill>
              </a:rPr>
              <a:t>google</a:t>
            </a:r>
            <a:r>
              <a:rPr lang="en-US" sz="2800" dirty="0">
                <a:solidFill>
                  <a:srgbClr val="FF0000"/>
                </a:solidFill>
              </a:rPr>
              <a:t> maps does it?</a:t>
            </a:r>
          </a:p>
        </p:txBody>
      </p:sp>
    </p:spTree>
    <p:extLst>
      <p:ext uri="{BB962C8B-B14F-4D97-AF65-F5344CB8AC3E}">
        <p14:creationId xmlns:p14="http://schemas.microsoft.com/office/powerpoint/2010/main" val="15778140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FF0000"/>
                </a:solidFill>
              </a:rPr>
              <a:t>What would the search algorithms do?</a:t>
            </a:r>
          </a:p>
        </p:txBody>
      </p:sp>
    </p:spTree>
    <p:extLst>
      <p:ext uri="{BB962C8B-B14F-4D97-AF65-F5344CB8AC3E}">
        <p14:creationId xmlns:p14="http://schemas.microsoft.com/office/powerpoint/2010/main" val="3468568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379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3795"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0000FF"/>
                </a:solidFill>
              </a:rPr>
              <a:t>DFS</a:t>
            </a:r>
          </a:p>
        </p:txBody>
      </p:sp>
      <p:cxnSp>
        <p:nvCxnSpPr>
          <p:cNvPr id="33796" name="Curved Connector 11"/>
          <p:cNvCxnSpPr>
            <a:cxnSpLocks noChangeShapeType="1"/>
          </p:cNvCxnSpPr>
          <p:nvPr/>
        </p:nvCxnSpPr>
        <p:spPr bwMode="auto">
          <a:xfrm rot="10800000">
            <a:off x="4572000" y="2819400"/>
            <a:ext cx="1447800" cy="4572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cxnSp>
        <p:nvCxnSpPr>
          <p:cNvPr id="33797" name="Curved Connector 13"/>
          <p:cNvCxnSpPr>
            <a:cxnSpLocks noChangeShapeType="1"/>
          </p:cNvCxnSpPr>
          <p:nvPr/>
        </p:nvCxnSpPr>
        <p:spPr bwMode="auto">
          <a:xfrm rot="10800000">
            <a:off x="2514600" y="2438400"/>
            <a:ext cx="2057400" cy="3810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cxnSp>
        <p:nvCxnSpPr>
          <p:cNvPr id="33798" name="Curved Connector 15"/>
          <p:cNvCxnSpPr>
            <a:cxnSpLocks noChangeShapeType="1"/>
          </p:cNvCxnSpPr>
          <p:nvPr/>
        </p:nvCxnSpPr>
        <p:spPr bwMode="auto">
          <a:xfrm>
            <a:off x="914400" y="2286000"/>
            <a:ext cx="1524000" cy="1524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3990107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481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4819"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0000FF"/>
                </a:solidFill>
              </a:rPr>
              <a:t>BFS</a:t>
            </a:r>
          </a:p>
        </p:txBody>
      </p:sp>
      <p:sp>
        <p:nvSpPr>
          <p:cNvPr id="34820" name="Oval 7"/>
          <p:cNvSpPr>
            <a:spLocks noChangeArrowheads="1"/>
          </p:cNvSpPr>
          <p:nvPr/>
        </p:nvSpPr>
        <p:spPr bwMode="auto">
          <a:xfrm>
            <a:off x="5181600" y="2438400"/>
            <a:ext cx="1752600" cy="16764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1" name="Oval 8"/>
          <p:cNvSpPr>
            <a:spLocks noChangeArrowheads="1"/>
          </p:cNvSpPr>
          <p:nvPr/>
        </p:nvSpPr>
        <p:spPr bwMode="auto">
          <a:xfrm>
            <a:off x="4724400" y="2057400"/>
            <a:ext cx="2667000" cy="25146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2" name="Oval 9"/>
          <p:cNvSpPr>
            <a:spLocks noChangeArrowheads="1"/>
          </p:cNvSpPr>
          <p:nvPr/>
        </p:nvSpPr>
        <p:spPr bwMode="auto">
          <a:xfrm>
            <a:off x="4343400" y="1676400"/>
            <a:ext cx="3352800" cy="3276600"/>
          </a:xfrm>
          <a:prstGeom prst="ellipse">
            <a:avLst/>
          </a:prstGeom>
          <a:solidFill>
            <a:schemeClr val="accent1">
              <a:alpha val="32156"/>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707468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5845" name="TextBox 11"/>
          <p:cNvSpPr txBox="1">
            <a:spLocks noChangeArrowheads="1"/>
          </p:cNvSpPr>
          <p:nvPr/>
        </p:nvSpPr>
        <p:spPr bwMode="auto">
          <a:xfrm>
            <a:off x="3369912" y="1048543"/>
            <a:ext cx="1752600"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a:solidFill>
                  <a:srgbClr val="FF0000"/>
                </a:solidFill>
              </a:rPr>
              <a:t>Ideas?</a:t>
            </a:r>
          </a:p>
        </p:txBody>
      </p:sp>
    </p:spTree>
    <p:extLst>
      <p:ext uri="{BB962C8B-B14F-4D97-AF65-F5344CB8AC3E}">
        <p14:creationId xmlns:p14="http://schemas.microsoft.com/office/powerpoint/2010/main" val="43196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pic>
        <p:nvPicPr>
          <p:cNvPr id="144388" name="Picture 4" descr="5-b"/>
          <p:cNvPicPr>
            <a:picLocks noChangeAspect="1" noChangeArrowheads="1"/>
          </p:cNvPicPr>
          <p:nvPr/>
        </p:nvPicPr>
        <p:blipFill rotWithShape="1">
          <a:blip r:embed="rId3"/>
          <a:srcRect l="32969" b="53703"/>
          <a:stretch/>
        </p:blipFill>
        <p:spPr bwMode="auto">
          <a:xfrm>
            <a:off x="3962400" y="3321050"/>
            <a:ext cx="3505200" cy="3384550"/>
          </a:xfrm>
          <a:prstGeom prst="rect">
            <a:avLst/>
          </a:prstGeom>
          <a:noFill/>
        </p:spPr>
      </p:pic>
      <p:sp>
        <p:nvSpPr>
          <p:cNvPr id="144389" name="Freeform 5"/>
          <p:cNvSpPr>
            <a:spLocks/>
          </p:cNvSpPr>
          <p:nvPr/>
        </p:nvSpPr>
        <p:spPr bwMode="auto">
          <a:xfrm>
            <a:off x="4130675" y="3625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0" name="Freeform 6"/>
          <p:cNvSpPr>
            <a:spLocks/>
          </p:cNvSpPr>
          <p:nvPr/>
        </p:nvSpPr>
        <p:spPr bwMode="auto">
          <a:xfrm>
            <a:off x="4421188" y="3836988"/>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1" name="Freeform 7"/>
          <p:cNvSpPr>
            <a:spLocks/>
          </p:cNvSpPr>
          <p:nvPr/>
        </p:nvSpPr>
        <p:spPr bwMode="auto">
          <a:xfrm>
            <a:off x="4752975" y="3702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3" name="Freeform 9"/>
          <p:cNvSpPr>
            <a:spLocks/>
          </p:cNvSpPr>
          <p:nvPr/>
        </p:nvSpPr>
        <p:spPr bwMode="auto">
          <a:xfrm>
            <a:off x="41433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5" name="Freeform 11"/>
          <p:cNvSpPr>
            <a:spLocks/>
          </p:cNvSpPr>
          <p:nvPr/>
        </p:nvSpPr>
        <p:spPr bwMode="auto">
          <a:xfrm>
            <a:off x="4752975" y="5530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6" name="Freeform 12"/>
          <p:cNvSpPr>
            <a:spLocks/>
          </p:cNvSpPr>
          <p:nvPr/>
        </p:nvSpPr>
        <p:spPr bwMode="auto">
          <a:xfrm>
            <a:off x="5438775" y="4464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8" name="Freeform 14"/>
          <p:cNvSpPr>
            <a:spLocks/>
          </p:cNvSpPr>
          <p:nvPr/>
        </p:nvSpPr>
        <p:spPr bwMode="auto">
          <a:xfrm>
            <a:off x="51339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9" name="Freeform 15"/>
          <p:cNvSpPr>
            <a:spLocks/>
          </p:cNvSpPr>
          <p:nvPr/>
        </p:nvSpPr>
        <p:spPr bwMode="auto">
          <a:xfrm>
            <a:off x="5057775" y="4540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0" name="Freeform 16"/>
          <p:cNvSpPr>
            <a:spLocks/>
          </p:cNvSpPr>
          <p:nvPr/>
        </p:nvSpPr>
        <p:spPr bwMode="auto">
          <a:xfrm>
            <a:off x="5057775" y="36258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1" name="Freeform 17"/>
          <p:cNvSpPr>
            <a:spLocks/>
          </p:cNvSpPr>
          <p:nvPr/>
        </p:nvSpPr>
        <p:spPr bwMode="auto">
          <a:xfrm>
            <a:off x="4448175" y="5302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2" name="Freeform 18"/>
          <p:cNvSpPr>
            <a:spLocks/>
          </p:cNvSpPr>
          <p:nvPr/>
        </p:nvSpPr>
        <p:spPr bwMode="auto">
          <a:xfrm>
            <a:off x="5438775" y="56070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3" name="Freeform 19"/>
          <p:cNvSpPr>
            <a:spLocks/>
          </p:cNvSpPr>
          <p:nvPr/>
        </p:nvSpPr>
        <p:spPr bwMode="auto">
          <a:xfrm>
            <a:off x="5438775" y="35496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9" name="Rectangle 3">
            <a:extLst>
              <a:ext uri="{FF2B5EF4-FFF2-40B4-BE49-F238E27FC236}">
                <a16:creationId xmlns:a16="http://schemas.microsoft.com/office/drawing/2014/main" id="{E5243EDC-EA67-3542-BA9F-47E0ACA4805E}"/>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pic>
        <p:nvPicPr>
          <p:cNvPr id="1026" name="Picture 2" descr="Cute cartoon fox in modern simple flat style Vector Image">
            <a:extLst>
              <a:ext uri="{FF2B5EF4-FFF2-40B4-BE49-F238E27FC236}">
                <a16:creationId xmlns:a16="http://schemas.microsoft.com/office/drawing/2014/main" id="{67CF2FB6-199E-F743-AB68-4E5D8C796AD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2929221" y="3565525"/>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te cartoon fox in modern simple flat style Vector Image">
            <a:extLst>
              <a:ext uri="{FF2B5EF4-FFF2-40B4-BE49-F238E27FC236}">
                <a16:creationId xmlns:a16="http://schemas.microsoft.com/office/drawing/2014/main" id="{751B47CB-8FAB-F04E-9D28-8D5B8379C75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969107" y="3581511"/>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te cartoon fox in modern simple flat style Vector Image">
            <a:extLst>
              <a:ext uri="{FF2B5EF4-FFF2-40B4-BE49-F238E27FC236}">
                <a16:creationId xmlns:a16="http://schemas.microsoft.com/office/drawing/2014/main" id="{8CDF46E0-1327-8E48-87DE-959204BB35C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014735" y="3657600"/>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ft Chicken Cartoon 01 Royalty Free Cliparts, Vectors, And Stock  Illustration. Image 15191565.">
            <a:extLst>
              <a:ext uri="{FF2B5EF4-FFF2-40B4-BE49-F238E27FC236}">
                <a16:creationId xmlns:a16="http://schemas.microsoft.com/office/drawing/2014/main" id="{5D2971E4-5337-AE44-A9D3-B7C6F48D03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3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Daft Chicken Cartoon 01 Royalty Free Cliparts, Vectors, And Stock  Illustration. Image 15191565.">
            <a:extLst>
              <a:ext uri="{FF2B5EF4-FFF2-40B4-BE49-F238E27FC236}">
                <a16:creationId xmlns:a16="http://schemas.microsoft.com/office/drawing/2014/main" id="{BD854E71-0CE6-D34C-88B4-09E6634ED8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1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aft Chicken Cartoon 01 Royalty Free Cliparts, Vectors, And Stock  Illustration. Image 15191565.">
            <a:extLst>
              <a:ext uri="{FF2B5EF4-FFF2-40B4-BE49-F238E27FC236}">
                <a16:creationId xmlns:a16="http://schemas.microsoft.com/office/drawing/2014/main" id="{56F90DA4-0E90-6F4B-9157-0D766177ED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1463"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7150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5843" name="TextBox 5"/>
          <p:cNvSpPr txBox="1">
            <a:spLocks noChangeArrowheads="1"/>
          </p:cNvSpPr>
          <p:nvPr/>
        </p:nvSpPr>
        <p:spPr bwMode="auto">
          <a:xfrm>
            <a:off x="381000" y="914400"/>
            <a:ext cx="83058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solidFill>
                  <a:srgbClr val="0000FF"/>
                </a:solidFill>
              </a:rPr>
              <a:t>We’d like to bias search towards the actual solution</a:t>
            </a:r>
          </a:p>
        </p:txBody>
      </p:sp>
      <p:sp>
        <p:nvSpPr>
          <p:cNvPr id="35844" name="Isosceles Triangle 10"/>
          <p:cNvSpPr>
            <a:spLocks noChangeArrowheads="1"/>
          </p:cNvSpPr>
          <p:nvPr/>
        </p:nvSpPr>
        <p:spPr bwMode="auto">
          <a:xfrm rot="3052018">
            <a:off x="3213894" y="2458244"/>
            <a:ext cx="2159000" cy="4462462"/>
          </a:xfrm>
          <a:prstGeom prst="triangle">
            <a:avLst>
              <a:gd name="adj" fmla="val 50000"/>
            </a:avLst>
          </a:prstGeom>
          <a:solidFill>
            <a:schemeClr val="accent1">
              <a:alpha val="45882"/>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98387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a:latin typeface="Arial" charset="0"/>
                <a:ea typeface="ＭＳ Ｐゴシック" charset="0"/>
                <a:cs typeface="ＭＳ Ｐゴシック" charset="0"/>
              </a:rPr>
              <a:t>Informed search</a:t>
            </a:r>
          </a:p>
        </p:txBody>
      </p:sp>
      <p:sp>
        <p:nvSpPr>
          <p:cNvPr id="36866" name="Content Placeholder 2"/>
          <p:cNvSpPr>
            <a:spLocks noGrp="1"/>
          </p:cNvSpPr>
          <p:nvPr>
            <p:ph idx="1"/>
          </p:nvPr>
        </p:nvSpPr>
        <p:spPr>
          <a:xfrm>
            <a:off x="457200" y="1676400"/>
            <a:ext cx="8229600" cy="4648200"/>
          </a:xfrm>
        </p:spPr>
        <p:txBody>
          <a:bodyPr>
            <a:noAutofit/>
          </a:bodyPr>
          <a:lstStyle/>
          <a:p>
            <a:pPr marL="0" indent="0">
              <a:buFontTx/>
              <a:buNone/>
            </a:pPr>
            <a:r>
              <a:rPr lang="en-US" sz="2800" dirty="0">
                <a:latin typeface="Arial" charset="0"/>
                <a:ea typeface="ＭＳ Ｐゴシック" charset="0"/>
                <a:cs typeface="ＭＳ Ｐゴシック" charset="0"/>
              </a:rPr>
              <a:t>Order </a:t>
            </a:r>
            <a:r>
              <a:rPr lang="en-US" sz="2800" dirty="0" err="1">
                <a:latin typeface="Arial" charset="0"/>
                <a:ea typeface="ＭＳ Ｐゴシック" charset="0"/>
                <a:cs typeface="ＭＳ Ｐゴシック" charset="0"/>
              </a:rPr>
              <a:t>to_visit</a:t>
            </a:r>
            <a:r>
              <a:rPr lang="en-US" sz="2800" dirty="0">
                <a:latin typeface="Arial" charset="0"/>
                <a:ea typeface="ＭＳ Ｐゴシック" charset="0"/>
                <a:cs typeface="ＭＳ Ｐゴシック" charset="0"/>
              </a:rPr>
              <a:t> based on some knowledge of the world that estimates how </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good</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 a state is</a:t>
            </a:r>
          </a:p>
          <a:p>
            <a:pPr lvl="1"/>
            <a:r>
              <a:rPr lang="en-US" sz="2400" i="1" dirty="0">
                <a:latin typeface="Arial" charset="0"/>
                <a:ea typeface="ＭＳ Ｐゴシック" charset="0"/>
              </a:rPr>
              <a:t>h(n)</a:t>
            </a:r>
            <a:r>
              <a:rPr lang="en-US" sz="2400" dirty="0">
                <a:latin typeface="Arial" charset="0"/>
                <a:ea typeface="ＭＳ Ｐゴシック" charset="0"/>
              </a:rPr>
              <a:t> is called an evaluation function</a:t>
            </a:r>
          </a:p>
          <a:p>
            <a:pPr marL="0" indent="0">
              <a:buFontTx/>
              <a:buNone/>
            </a:pPr>
            <a:endParaRPr lang="en-US" sz="2800" dirty="0">
              <a:latin typeface="Arial" charset="0"/>
              <a:ea typeface="ＭＳ Ｐゴシック" charset="0"/>
              <a:cs typeface="ＭＳ Ｐゴシック" charset="0"/>
            </a:endParaRPr>
          </a:p>
          <a:p>
            <a:pPr marL="0" indent="0">
              <a:buFontTx/>
              <a:buNone/>
            </a:pPr>
            <a:r>
              <a:rPr lang="en-US" sz="2800" b="1" dirty="0">
                <a:solidFill>
                  <a:srgbClr val="008000"/>
                </a:solidFill>
                <a:latin typeface="Arial" charset="0"/>
                <a:ea typeface="ＭＳ Ｐゴシック" charset="0"/>
                <a:cs typeface="ＭＳ Ｐゴシック" charset="0"/>
              </a:rPr>
              <a:t>Best-first search</a:t>
            </a:r>
          </a:p>
          <a:p>
            <a:pPr lvl="1"/>
            <a:r>
              <a:rPr lang="en-US" sz="2400" dirty="0">
                <a:latin typeface="Arial" charset="0"/>
                <a:ea typeface="ＭＳ Ｐゴシック" charset="0"/>
              </a:rPr>
              <a:t>rank </a:t>
            </a:r>
            <a:r>
              <a:rPr lang="en-US" sz="2400" dirty="0" err="1">
                <a:latin typeface="Arial" charset="0"/>
                <a:ea typeface="ＭＳ Ｐゴシック" charset="0"/>
              </a:rPr>
              <a:t>to_visit</a:t>
            </a:r>
            <a:r>
              <a:rPr lang="en-US" sz="2400" dirty="0">
                <a:latin typeface="Arial" charset="0"/>
                <a:ea typeface="ＭＳ Ｐゴシック" charset="0"/>
              </a:rPr>
              <a:t> based on </a:t>
            </a:r>
            <a:r>
              <a:rPr lang="en-US" sz="2400" i="1" dirty="0">
                <a:latin typeface="Arial" charset="0"/>
                <a:ea typeface="ＭＳ Ｐゴシック" charset="0"/>
              </a:rPr>
              <a:t>h(n)</a:t>
            </a:r>
            <a:endParaRPr lang="en-US" sz="2800" dirty="0">
              <a:latin typeface="Arial" charset="0"/>
              <a:ea typeface="ＭＳ Ｐゴシック" charset="0"/>
            </a:endParaRPr>
          </a:p>
          <a:p>
            <a:pPr lvl="1"/>
            <a:r>
              <a:rPr lang="en-US" sz="2400" dirty="0">
                <a:latin typeface="Arial" charset="0"/>
                <a:ea typeface="ＭＳ Ｐゴシック" charset="0"/>
              </a:rPr>
              <a:t>take the most desirable state in </a:t>
            </a:r>
            <a:r>
              <a:rPr lang="en-US" sz="2400" dirty="0" err="1">
                <a:latin typeface="Arial" charset="0"/>
                <a:ea typeface="ＭＳ Ｐゴシック" charset="0"/>
              </a:rPr>
              <a:t>to_visit</a:t>
            </a:r>
            <a:r>
              <a:rPr lang="en-US" sz="2400" dirty="0">
                <a:latin typeface="Arial" charset="0"/>
                <a:ea typeface="ＭＳ Ｐゴシック" charset="0"/>
              </a:rPr>
              <a:t> first</a:t>
            </a:r>
          </a:p>
          <a:p>
            <a:pPr lvl="1"/>
            <a:r>
              <a:rPr lang="en-US" sz="2400" dirty="0">
                <a:latin typeface="Arial" charset="0"/>
                <a:ea typeface="ＭＳ Ｐゴシック" charset="0"/>
              </a:rPr>
              <a:t>different approaches depending on how we define </a:t>
            </a:r>
            <a:r>
              <a:rPr lang="en-US" sz="2400" i="1" dirty="0">
                <a:latin typeface="Arial" charset="0"/>
                <a:ea typeface="ＭＳ Ｐゴシック" charset="0"/>
              </a:rPr>
              <a:t>h(n)</a:t>
            </a:r>
            <a:endParaRPr lang="en-US" sz="2000" i="1" dirty="0">
              <a:latin typeface="Arial" charset="0"/>
              <a:ea typeface="ＭＳ Ｐゴシック" charset="0"/>
            </a:endParaRPr>
          </a:p>
        </p:txBody>
      </p:sp>
    </p:spTree>
    <p:extLst>
      <p:ext uri="{BB962C8B-B14F-4D97-AF65-F5344CB8AC3E}">
        <p14:creationId xmlns:p14="http://schemas.microsoft.com/office/powerpoint/2010/main" val="60845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09600" y="-152400"/>
            <a:ext cx="7772400" cy="1143000"/>
          </a:xfrm>
        </p:spPr>
        <p:txBody>
          <a:bodyPr/>
          <a:lstStyle/>
          <a:p>
            <a:r>
              <a:rPr lang="en-US">
                <a:latin typeface="Arial" charset="0"/>
                <a:ea typeface="ＭＳ Ｐゴシック" charset="0"/>
                <a:cs typeface="ＭＳ Ｐゴシック" charset="0"/>
              </a:rPr>
              <a:t>Heuristic</a:t>
            </a:r>
          </a:p>
        </p:txBody>
      </p:sp>
      <p:sp>
        <p:nvSpPr>
          <p:cNvPr id="37891" name="Rectangle 3"/>
          <p:cNvSpPr>
            <a:spLocks noGrp="1" noChangeArrowheads="1"/>
          </p:cNvSpPr>
          <p:nvPr>
            <p:ph type="body" idx="1"/>
          </p:nvPr>
        </p:nvSpPr>
        <p:spPr>
          <a:xfrm>
            <a:off x="609600" y="1828800"/>
            <a:ext cx="8077200" cy="3581400"/>
          </a:xfrm>
        </p:spPr>
        <p:txBody>
          <a:bodyPr>
            <a:noAutofit/>
          </a:bodyPr>
          <a:lstStyle/>
          <a:p>
            <a:pPr>
              <a:lnSpc>
                <a:spcPct val="90000"/>
              </a:lnSpc>
              <a:buFontTx/>
              <a:buNone/>
            </a:pPr>
            <a:r>
              <a:rPr lang="en-US" sz="1800" b="1" dirty="0">
                <a:latin typeface="Arial" charset="0"/>
                <a:ea typeface="ＭＳ Ｐゴシック" charset="0"/>
                <a:cs typeface="ＭＳ Ｐゴシック" charset="0"/>
              </a:rPr>
              <a:t>Merriam-Webster's Online Dictionary</a:t>
            </a:r>
          </a:p>
          <a:p>
            <a:pPr lvl="1">
              <a:lnSpc>
                <a:spcPct val="90000"/>
              </a:lnSpc>
              <a:buFontTx/>
              <a:buNone/>
            </a:pPr>
            <a:r>
              <a:rPr lang="en-US" sz="2400" dirty="0">
                <a:latin typeface="Arial" charset="0"/>
                <a:ea typeface="ＭＳ Ｐゴシック" charset="0"/>
              </a:rPr>
              <a:t>Heuristic (pron. \</a:t>
            </a:r>
            <a:r>
              <a:rPr lang="en-US" sz="2400" dirty="0" err="1">
                <a:latin typeface="Arial" charset="0"/>
                <a:ea typeface="ＭＳ Ｐゴシック" charset="0"/>
              </a:rPr>
              <a:t>hy</a:t>
            </a:r>
            <a:r>
              <a:rPr lang="en-US" sz="2400" i="1" dirty="0" err="1">
                <a:latin typeface="Arial" charset="0"/>
                <a:ea typeface="ＭＳ Ｐゴシック" charset="0"/>
              </a:rPr>
              <a:t>u</a:t>
            </a:r>
            <a:r>
              <a:rPr lang="en-US" sz="2400" dirty="0">
                <a:latin typeface="Arial" charset="0"/>
                <a:ea typeface="ＭＳ Ｐゴシック" charset="0"/>
              </a:rPr>
              <a:t>-</a:t>
            </a:r>
            <a:r>
              <a:rPr lang="ja-JP" altLang="en-US" sz="2400" i="1" dirty="0">
                <a:latin typeface="Arial" charset="0"/>
                <a:ea typeface="ＭＳ Ｐゴシック" charset="0"/>
              </a:rPr>
              <a:t>’</a:t>
            </a:r>
            <a:r>
              <a:rPr lang="en-US" altLang="ja-JP" sz="2400" dirty="0" err="1">
                <a:latin typeface="Arial" charset="0"/>
                <a:ea typeface="ＭＳ Ｐゴシック" charset="0"/>
              </a:rPr>
              <a:t>ris-tik</a:t>
            </a:r>
            <a:r>
              <a:rPr lang="en-US" altLang="ja-JP" sz="2400" dirty="0">
                <a:latin typeface="Arial" charset="0"/>
                <a:ea typeface="ＭＳ Ｐゴシック" charset="0"/>
              </a:rPr>
              <a:t>\):  adj. [from Greek </a:t>
            </a:r>
            <a:r>
              <a:rPr lang="en-US" altLang="ja-JP" sz="2400" i="1" dirty="0" err="1">
                <a:latin typeface="Arial" charset="0"/>
                <a:ea typeface="ＭＳ Ｐゴシック" charset="0"/>
              </a:rPr>
              <a:t>heuriskein</a:t>
            </a:r>
            <a:r>
              <a:rPr lang="en-US" altLang="ja-JP" sz="2400" dirty="0">
                <a:latin typeface="Arial" charset="0"/>
                <a:ea typeface="ＭＳ Ｐゴシック" charset="0"/>
              </a:rPr>
              <a:t> to discover.] involving or serving as an aid to learning, discovery, or problem-solving by experimental and especially trial-and-error methods </a:t>
            </a:r>
            <a:endParaRPr lang="en-US" altLang="ja-JP" sz="1600" dirty="0">
              <a:latin typeface="Arial" charset="0"/>
              <a:ea typeface="ＭＳ Ｐゴシック" charset="0"/>
            </a:endParaRPr>
          </a:p>
          <a:p>
            <a:pPr>
              <a:lnSpc>
                <a:spcPct val="90000"/>
              </a:lnSpc>
              <a:buFontTx/>
              <a:buNone/>
            </a:pPr>
            <a:endParaRPr lang="en-US" sz="1800" b="1" dirty="0">
              <a:latin typeface="Arial" charset="0"/>
              <a:ea typeface="ＭＳ Ｐゴシック" charset="0"/>
              <a:cs typeface="ＭＳ Ｐゴシック" charset="0"/>
            </a:endParaRPr>
          </a:p>
          <a:p>
            <a:pPr>
              <a:lnSpc>
                <a:spcPct val="90000"/>
              </a:lnSpc>
              <a:buFontTx/>
              <a:buNone/>
            </a:pPr>
            <a:r>
              <a:rPr lang="en-US" sz="1800" b="1" dirty="0">
                <a:latin typeface="Arial" charset="0"/>
                <a:ea typeface="ＭＳ Ｐゴシック" charset="0"/>
                <a:cs typeface="ＭＳ Ｐゴシック" charset="0"/>
              </a:rPr>
              <a:t>The Free On-line Dictionary of Computing (2/19/13) </a:t>
            </a:r>
            <a:endParaRPr lang="en-US" sz="1800" dirty="0">
              <a:latin typeface="Arial" charset="0"/>
              <a:ea typeface="ＭＳ Ｐゴシック" charset="0"/>
              <a:cs typeface="ＭＳ Ｐゴシック" charset="0"/>
            </a:endParaRPr>
          </a:p>
          <a:p>
            <a:pPr lvl="1">
              <a:lnSpc>
                <a:spcPct val="90000"/>
              </a:lnSpc>
              <a:buFontTx/>
              <a:buNone/>
            </a:pPr>
            <a:r>
              <a:rPr lang="en-US" sz="2400" dirty="0">
                <a:latin typeface="Arial" charset="0"/>
                <a:ea typeface="ＭＳ Ｐゴシック" charset="0"/>
              </a:rPr>
              <a:t>heuristic  1. Of or relating to a usually speculative formulation serving as a guide in the investigation or solution of a problem: "The historian discovers the past by the judicious use of such a heuristic device as the 'ideal type'" (Karl J. </a:t>
            </a:r>
            <a:r>
              <a:rPr lang="en-US" sz="2400" dirty="0" err="1">
                <a:latin typeface="Arial" charset="0"/>
                <a:ea typeface="ＭＳ Ｐゴシック" charset="0"/>
              </a:rPr>
              <a:t>Weintraub</a:t>
            </a:r>
            <a:r>
              <a:rPr lang="en-US" sz="2400" dirty="0">
                <a:latin typeface="Arial" charset="0"/>
                <a:ea typeface="ＭＳ Ｐゴシック" charset="0"/>
              </a:rPr>
              <a:t>).</a:t>
            </a:r>
            <a:endParaRPr lang="en-US" sz="1600" dirty="0">
              <a:latin typeface="Arial" charset="0"/>
              <a:ea typeface="ＭＳ Ｐゴシック" charset="0"/>
            </a:endParaRPr>
          </a:p>
        </p:txBody>
      </p:sp>
    </p:spTree>
    <p:extLst>
      <p:ext uri="{BB962C8B-B14F-4D97-AF65-F5344CB8AC3E}">
        <p14:creationId xmlns:p14="http://schemas.microsoft.com/office/powerpoint/2010/main" val="733920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atin typeface="Arial" charset="0"/>
                <a:ea typeface="ＭＳ Ｐゴシック" charset="0"/>
                <a:cs typeface="ＭＳ Ｐゴシック" charset="0"/>
              </a:rPr>
              <a:t>Heuristic function: </a:t>
            </a:r>
            <a:r>
              <a:rPr lang="en-US" i="1">
                <a:latin typeface="Arial" charset="0"/>
                <a:ea typeface="ＭＳ Ｐゴシック" charset="0"/>
                <a:cs typeface="ＭＳ Ｐゴシック" charset="0"/>
              </a:rPr>
              <a:t>h(n)</a:t>
            </a:r>
          </a:p>
        </p:txBody>
      </p:sp>
      <p:sp>
        <p:nvSpPr>
          <p:cNvPr id="3" name="Content Placeholder 2"/>
          <p:cNvSpPr>
            <a:spLocks noGrp="1"/>
          </p:cNvSpPr>
          <p:nvPr>
            <p:ph idx="1"/>
          </p:nvPr>
        </p:nvSpPr>
        <p:spPr>
          <a:xfrm>
            <a:off x="304800" y="1600200"/>
            <a:ext cx="8229600" cy="5135562"/>
          </a:xfrm>
        </p:spPr>
        <p:txBody>
          <a:bodyPr/>
          <a:lstStyle/>
          <a:p>
            <a:pPr marL="0" indent="0">
              <a:buFontTx/>
              <a:buNone/>
            </a:pPr>
            <a:r>
              <a:rPr lang="en-US" sz="2400" dirty="0">
                <a:latin typeface="Arial" charset="0"/>
                <a:ea typeface="ＭＳ Ｐゴシック" charset="0"/>
                <a:cs typeface="ＭＳ Ｐゴシック" charset="0"/>
              </a:rPr>
              <a:t>An estimate of how close the node is to a goal</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Uses domain-specific knowledge!</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Examples</a:t>
            </a:r>
          </a:p>
          <a:p>
            <a:pPr lvl="1"/>
            <a:r>
              <a:rPr lang="en-US" sz="2000" dirty="0">
                <a:solidFill>
                  <a:srgbClr val="FF0000"/>
                </a:solidFill>
                <a:latin typeface="Arial" charset="0"/>
                <a:ea typeface="ＭＳ Ｐゴシック" charset="0"/>
              </a:rPr>
              <a:t>Map path finding?</a:t>
            </a:r>
          </a:p>
          <a:p>
            <a:pPr lvl="2"/>
            <a:r>
              <a:rPr lang="en-US" sz="1800" dirty="0">
                <a:latin typeface="Arial" charset="0"/>
                <a:ea typeface="ＭＳ Ｐゴシック" charset="0"/>
              </a:rPr>
              <a:t>straight-line distance from the node to the goal (</a:t>
            </a:r>
            <a:r>
              <a:rPr lang="ja-JP" altLang="en-US" sz="1800" dirty="0">
                <a:latin typeface="Arial" charset="0"/>
                <a:ea typeface="ＭＳ Ｐゴシック" charset="0"/>
              </a:rPr>
              <a:t>“</a:t>
            </a:r>
            <a:r>
              <a:rPr lang="en-US" altLang="ja-JP" sz="1800" dirty="0">
                <a:latin typeface="Arial" charset="0"/>
                <a:ea typeface="ＭＳ Ｐゴシック" charset="0"/>
              </a:rPr>
              <a:t>as the crow flies</a:t>
            </a:r>
            <a:r>
              <a:rPr lang="ja-JP" altLang="en-US" sz="1800" dirty="0">
                <a:latin typeface="Arial" charset="0"/>
                <a:ea typeface="ＭＳ Ｐゴシック" charset="0"/>
              </a:rPr>
              <a:t>”</a:t>
            </a:r>
            <a:r>
              <a:rPr lang="en-US" altLang="ja-JP" sz="1800" dirty="0">
                <a:latin typeface="Arial" charset="0"/>
                <a:ea typeface="ＭＳ Ｐゴシック" charset="0"/>
              </a:rPr>
              <a:t>)</a:t>
            </a:r>
          </a:p>
          <a:p>
            <a:pPr lvl="1"/>
            <a:r>
              <a:rPr lang="en-US" sz="2000" dirty="0">
                <a:solidFill>
                  <a:srgbClr val="FF0000"/>
                </a:solidFill>
                <a:latin typeface="Arial" charset="0"/>
                <a:ea typeface="ＭＳ Ｐゴシック" charset="0"/>
              </a:rPr>
              <a:t>8-puzzle?</a:t>
            </a:r>
          </a:p>
          <a:p>
            <a:pPr lvl="2"/>
            <a:r>
              <a:rPr lang="en-US" sz="1800" dirty="0">
                <a:latin typeface="Arial" charset="0"/>
                <a:ea typeface="ＭＳ Ｐゴシック" charset="0"/>
              </a:rPr>
              <a:t>how many tiles are out of place</a:t>
            </a:r>
          </a:p>
          <a:p>
            <a:pPr lvl="2"/>
            <a:r>
              <a:rPr lang="en-US" sz="1800" dirty="0">
                <a:latin typeface="Arial" charset="0"/>
                <a:ea typeface="ＭＳ Ｐゴシック" charset="0"/>
              </a:rPr>
              <a:t>sum of the “distances” of the out of place tiles</a:t>
            </a:r>
          </a:p>
          <a:p>
            <a:pPr lvl="1"/>
            <a:r>
              <a:rPr lang="en-US" sz="2000" dirty="0">
                <a:solidFill>
                  <a:srgbClr val="FF0000"/>
                </a:solidFill>
                <a:latin typeface="Arial" charset="0"/>
                <a:ea typeface="ＭＳ Ｐゴシック" charset="0"/>
              </a:rPr>
              <a:t>Foxes and Chickens?</a:t>
            </a:r>
          </a:p>
          <a:p>
            <a:pPr lvl="2"/>
            <a:r>
              <a:rPr lang="en-US" sz="1800" dirty="0">
                <a:latin typeface="Arial" charset="0"/>
                <a:ea typeface="ＭＳ Ｐゴシック" charset="0"/>
              </a:rPr>
              <a:t>number of people on the starting bank</a:t>
            </a:r>
          </a:p>
        </p:txBody>
      </p:sp>
    </p:spTree>
    <p:extLst>
      <p:ext uri="{BB962C8B-B14F-4D97-AF65-F5344CB8AC3E}">
        <p14:creationId xmlns:p14="http://schemas.microsoft.com/office/powerpoint/2010/main" val="6852636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7" name="TextBox 16"/>
          <p:cNvSpPr txBox="1"/>
          <p:nvPr/>
        </p:nvSpPr>
        <p:spPr>
          <a:xfrm>
            <a:off x="1828800" y="3352800"/>
            <a:ext cx="3671198" cy="3108543"/>
          </a:xfrm>
          <a:prstGeom prst="rect">
            <a:avLst/>
          </a:prstGeom>
          <a:noFill/>
        </p:spPr>
        <p:txBody>
          <a:bodyPr wrap="none" rtlCol="0">
            <a:spAutoFit/>
          </a:bodyPr>
          <a:lstStyle/>
          <a:p>
            <a:r>
              <a:rPr lang="en-US" sz="2800" dirty="0">
                <a:solidFill>
                  <a:srgbClr val="0000FF"/>
                </a:solidFill>
              </a:rPr>
              <a:t>FFFCCC B</a:t>
            </a:r>
          </a:p>
          <a:p>
            <a:endParaRPr lang="en-US" sz="2800" dirty="0">
              <a:solidFill>
                <a:srgbClr val="0000FF"/>
              </a:solidFill>
            </a:endParaRPr>
          </a:p>
          <a:p>
            <a:r>
              <a:rPr lang="en-US" sz="2800" dirty="0">
                <a:solidFill>
                  <a:srgbClr val="0000FF"/>
                </a:solidFill>
              </a:rPr>
              <a:t>FFCC                B FC</a:t>
            </a:r>
          </a:p>
          <a:p>
            <a:endParaRPr lang="en-US" sz="2800" dirty="0">
              <a:solidFill>
                <a:srgbClr val="0000FF"/>
              </a:solidFill>
            </a:endParaRPr>
          </a:p>
          <a:p>
            <a:r>
              <a:rPr lang="en-US" sz="2800" dirty="0">
                <a:solidFill>
                  <a:srgbClr val="0000FF"/>
                </a:solidFill>
              </a:rPr>
              <a:t>FC                     B FFCC</a:t>
            </a:r>
          </a:p>
          <a:p>
            <a:endParaRPr lang="en-US" sz="2800" dirty="0">
              <a:solidFill>
                <a:srgbClr val="0000FF"/>
              </a:solidFill>
            </a:endParaRPr>
          </a:p>
          <a:p>
            <a:r>
              <a:rPr lang="en-US" sz="2800" dirty="0">
                <a:solidFill>
                  <a:srgbClr val="0000FF"/>
                </a:solidFill>
              </a:rPr>
              <a:t>…</a:t>
            </a:r>
          </a:p>
        </p:txBody>
      </p:sp>
      <p:sp>
        <p:nvSpPr>
          <p:cNvPr id="7" name="Rectangle 3">
            <a:extLst>
              <a:ext uri="{FF2B5EF4-FFF2-40B4-BE49-F238E27FC236}">
                <a16:creationId xmlns:a16="http://schemas.microsoft.com/office/drawing/2014/main" id="{36B1F8A3-2FB4-6945-A110-2B0CD5AABA77}"/>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Tree>
    <p:extLst>
      <p:ext uri="{BB962C8B-B14F-4D97-AF65-F5344CB8AC3E}">
        <p14:creationId xmlns:p14="http://schemas.microsoft.com/office/powerpoint/2010/main" val="372066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2154757" cy="523220"/>
          </a:xfrm>
          <a:prstGeom prst="rect">
            <a:avLst/>
          </a:prstGeom>
          <a:noFill/>
        </p:spPr>
        <p:txBody>
          <a:bodyPr wrap="none" rtlCol="0">
            <a:spAutoFit/>
          </a:bodyPr>
          <a:lstStyle/>
          <a:p>
            <a:r>
              <a:rPr lang="en-US" sz="2800" dirty="0">
                <a:solidFill>
                  <a:srgbClr val="0000FF"/>
                </a:solidFill>
              </a:rPr>
              <a:t>FFFCCC B ~~</a:t>
            </a:r>
          </a:p>
        </p:txBody>
      </p:sp>
      <p:sp>
        <p:nvSpPr>
          <p:cNvPr id="5" name="TextBox 4"/>
          <p:cNvSpPr txBox="1"/>
          <p:nvPr/>
        </p:nvSpPr>
        <p:spPr>
          <a:xfrm>
            <a:off x="1676400" y="3704644"/>
            <a:ext cx="5733636" cy="523220"/>
          </a:xfrm>
          <a:prstGeom prst="rect">
            <a:avLst/>
          </a:prstGeom>
          <a:noFill/>
        </p:spPr>
        <p:txBody>
          <a:bodyPr wrap="none" rtlCol="0">
            <a:spAutoFit/>
          </a:bodyPr>
          <a:lstStyle/>
          <a:p>
            <a:r>
              <a:rPr lang="en-US" sz="2800" dirty="0">
                <a:solidFill>
                  <a:srgbClr val="FF0000"/>
                </a:solidFill>
              </a:rPr>
              <a:t>What states can we get to from here?</a:t>
            </a:r>
          </a:p>
        </p:txBody>
      </p:sp>
    </p:spTree>
    <p:extLst>
      <p:ext uri="{BB962C8B-B14F-4D97-AF65-F5344CB8AC3E}">
        <p14:creationId xmlns:p14="http://schemas.microsoft.com/office/powerpoint/2010/main" val="398052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7" name="TextBox 6"/>
          <p:cNvSpPr txBox="1"/>
          <p:nvPr/>
        </p:nvSpPr>
        <p:spPr>
          <a:xfrm>
            <a:off x="3448484"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8" name="TextBox 7"/>
          <p:cNvSpPr txBox="1"/>
          <p:nvPr/>
        </p:nvSpPr>
        <p:spPr>
          <a:xfrm>
            <a:off x="5791200"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10" name="Straight Arrow Connector 9"/>
          <p:cNvCxnSpPr>
            <a:stCxn id="4" idx="2"/>
            <a:endCxn id="7" idx="0"/>
          </p:cNvCxnSpPr>
          <p:nvPr/>
        </p:nvCxnSpPr>
        <p:spPr>
          <a:xfrm>
            <a:off x="4061316"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4" idx="2"/>
            <a:endCxn id="8" idx="0"/>
          </p:cNvCxnSpPr>
          <p:nvPr/>
        </p:nvCxnSpPr>
        <p:spPr>
          <a:xfrm>
            <a:off x="4061316"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225122" y="5079521"/>
            <a:ext cx="1918489" cy="523220"/>
          </a:xfrm>
          <a:prstGeom prst="rect">
            <a:avLst/>
          </a:prstGeom>
          <a:noFill/>
        </p:spPr>
        <p:txBody>
          <a:bodyPr wrap="none" rtlCol="0">
            <a:spAutoFit/>
          </a:bodyPr>
          <a:lstStyle/>
          <a:p>
            <a:r>
              <a:rPr lang="en-US" sz="2800" dirty="0">
                <a:solidFill>
                  <a:srgbClr val="FF0000"/>
                </a:solidFill>
              </a:rPr>
              <a:t>Next states?</a:t>
            </a:r>
          </a:p>
        </p:txBody>
      </p:sp>
      <p:sp>
        <p:nvSpPr>
          <p:cNvPr id="11" name="TextBox 10"/>
          <p:cNvSpPr txBox="1"/>
          <p:nvPr/>
        </p:nvSpPr>
        <p:spPr>
          <a:xfrm>
            <a:off x="888063"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12" name="Straight Arrow Connector 11"/>
          <p:cNvCxnSpPr>
            <a:stCxn id="4" idx="2"/>
            <a:endCxn id="11" idx="0"/>
          </p:cNvCxnSpPr>
          <p:nvPr/>
        </p:nvCxnSpPr>
        <p:spPr>
          <a:xfrm flipH="1">
            <a:off x="1867659"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03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sp>
        <p:nvSpPr>
          <p:cNvPr id="2" name="TextBox 1"/>
          <p:cNvSpPr txBox="1"/>
          <p:nvPr/>
        </p:nvSpPr>
        <p:spPr>
          <a:xfrm>
            <a:off x="914400" y="6096000"/>
            <a:ext cx="7043816" cy="461665"/>
          </a:xfrm>
          <a:prstGeom prst="rect">
            <a:avLst/>
          </a:prstGeom>
          <a:noFill/>
        </p:spPr>
        <p:txBody>
          <a:bodyPr wrap="none" rtlCol="0">
            <a:spAutoFit/>
          </a:bodyPr>
          <a:lstStyle/>
          <a:p>
            <a:r>
              <a:rPr lang="en-US" sz="2400" dirty="0">
                <a:solidFill>
                  <a:srgbClr val="FF0000"/>
                </a:solidFill>
              </a:rPr>
              <a:t>How is this solution different than the n-queens problem?</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Tree>
    <p:extLst>
      <p:ext uri="{BB962C8B-B14F-4D97-AF65-F5344CB8AC3E}">
        <p14:creationId xmlns:p14="http://schemas.microsoft.com/office/powerpoint/2010/main" val="317518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
        <p:nvSpPr>
          <p:cNvPr id="6" name="TextBox 5">
            <a:extLst>
              <a:ext uri="{FF2B5EF4-FFF2-40B4-BE49-F238E27FC236}">
                <a16:creationId xmlns:a16="http://schemas.microsoft.com/office/drawing/2014/main" id="{D85D4DF7-0F1B-B74A-882B-3D6160491C95}"/>
              </a:ext>
            </a:extLst>
          </p:cNvPr>
          <p:cNvSpPr txBox="1"/>
          <p:nvPr/>
        </p:nvSpPr>
        <p:spPr>
          <a:xfrm>
            <a:off x="115890" y="6167735"/>
            <a:ext cx="9256710" cy="461665"/>
          </a:xfrm>
          <a:prstGeom prst="rect">
            <a:avLst/>
          </a:prstGeom>
          <a:noFill/>
        </p:spPr>
        <p:txBody>
          <a:bodyPr wrap="none" rtlCol="0">
            <a:spAutoFit/>
          </a:bodyPr>
          <a:lstStyle/>
          <a:p>
            <a:r>
              <a:rPr lang="en-US" sz="2400" dirty="0">
                <a:solidFill>
                  <a:srgbClr val="0000FF"/>
                </a:solidFill>
              </a:rPr>
              <a:t>Solution is not a state, but a sequence of actions (or a sequence of states)</a:t>
            </a:r>
          </a:p>
        </p:txBody>
      </p:sp>
    </p:spTree>
    <p:extLst>
      <p:ext uri="{BB962C8B-B14F-4D97-AF65-F5344CB8AC3E}">
        <p14:creationId xmlns:p14="http://schemas.microsoft.com/office/powerpoint/2010/main" val="20680206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tailEnd type="none"/>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10354</TotalTime>
  <Words>1644</Words>
  <Application>Microsoft Macintosh PowerPoint</Application>
  <PresentationFormat>On-screen Show (4:3)</PresentationFormat>
  <Paragraphs>325</Paragraphs>
  <Slides>43</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Calibri</vt:lpstr>
      <vt:lpstr>Courier</vt:lpstr>
      <vt:lpstr>Times New Roman</vt:lpstr>
      <vt:lpstr>Tw Cen MT</vt:lpstr>
      <vt:lpstr>Wingdings</vt:lpstr>
      <vt:lpstr>Wingdings 2</vt:lpstr>
      <vt:lpstr>Median</vt:lpstr>
      <vt:lpstr>informed Search</vt:lpstr>
      <vt:lpstr>Admin</vt:lpstr>
      <vt:lpstr>Foxes and Chickens</vt:lpstr>
      <vt:lpstr>Foxes and Chickens</vt:lpstr>
      <vt:lpstr>Foxes and Chickens</vt:lpstr>
      <vt:lpstr>Searching for a solution</vt:lpstr>
      <vt:lpstr>Searching for a solution</vt:lpstr>
      <vt:lpstr>Fox and Chickens Solution</vt:lpstr>
      <vt:lpstr>Fox and Chickens Solution</vt:lpstr>
      <vt:lpstr>Code!</vt:lpstr>
      <vt:lpstr>One other problem</vt:lpstr>
      <vt:lpstr>One other problem</vt:lpstr>
      <vt:lpstr>One other problem</vt:lpstr>
      <vt:lpstr>One other problem</vt:lpstr>
      <vt:lpstr>DFS vs. BFS</vt:lpstr>
      <vt:lpstr>DFS vs. BFS</vt:lpstr>
      <vt:lpstr>DFS vs. BFS</vt:lpstr>
      <vt:lpstr>DFS vs. BFS</vt:lpstr>
      <vt:lpstr>DFS vs. BFS</vt:lpstr>
      <vt:lpstr>DFS vs. BFS</vt:lpstr>
      <vt:lpstr>DFS vs. BFS</vt:lpstr>
      <vt:lpstr>One other problem</vt:lpstr>
      <vt:lpstr>DFS avoiding repeats</vt:lpstr>
      <vt:lpstr>Other search problems</vt:lpstr>
      <vt:lpstr>8-puzzle</vt:lpstr>
      <vt:lpstr>8-puzzle</vt:lpstr>
      <vt:lpstr>8-puzzle</vt:lpstr>
      <vt:lpstr>PowerPoint Presentation</vt:lpstr>
      <vt:lpstr>Cryptarithmetic</vt:lpstr>
      <vt:lpstr>Remove 5 Sticks</vt:lpstr>
      <vt:lpstr>Water Jug Problem</vt:lpstr>
      <vt:lpstr>Water Jug Problem</vt:lpstr>
      <vt:lpstr>8-puzzle revisited</vt:lpstr>
      <vt:lpstr>8-puzzle revisited</vt:lpstr>
      <vt:lpstr>from: Claremont to:Rowland Heights</vt:lpstr>
      <vt:lpstr>from: Claremont to:Rowland Heights</vt:lpstr>
      <vt:lpstr>from: Claremont to:Rowland Heights</vt:lpstr>
      <vt:lpstr>from: Claremont to:Rowland Heights</vt:lpstr>
      <vt:lpstr>from: Claremont to: Rowland Heights</vt:lpstr>
      <vt:lpstr>from: Claremont to: Rowland Heights</vt:lpstr>
      <vt:lpstr>Informed search</vt:lpstr>
      <vt:lpstr>Heuristic</vt:lpstr>
      <vt:lpstr>Heuristic function: h(n)</vt:lpstr>
    </vt:vector>
  </TitlesOfParts>
  <Company>Pomona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CORpus analysis</dc:title>
  <dc:creator>Dave Kauchak</dc:creator>
  <cp:lastModifiedBy>Microsoft Office User</cp:lastModifiedBy>
  <cp:revision>918</cp:revision>
  <cp:lastPrinted>2022-05-11T19:02:00Z</cp:lastPrinted>
  <dcterms:created xsi:type="dcterms:W3CDTF">2011-02-09T18:38:39Z</dcterms:created>
  <dcterms:modified xsi:type="dcterms:W3CDTF">2022-05-11T19:02:14Z</dcterms:modified>
</cp:coreProperties>
</file>