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654" r:id="rId3"/>
    <p:sldId id="695" r:id="rId4"/>
    <p:sldId id="724" r:id="rId5"/>
    <p:sldId id="725" r:id="rId6"/>
    <p:sldId id="788" r:id="rId7"/>
    <p:sldId id="789" r:id="rId8"/>
    <p:sldId id="753" r:id="rId9"/>
    <p:sldId id="752" r:id="rId10"/>
    <p:sldId id="754" r:id="rId11"/>
    <p:sldId id="755" r:id="rId12"/>
    <p:sldId id="746" r:id="rId13"/>
    <p:sldId id="747" r:id="rId14"/>
    <p:sldId id="756" r:id="rId15"/>
    <p:sldId id="757" r:id="rId16"/>
    <p:sldId id="790" r:id="rId17"/>
    <p:sldId id="726" r:id="rId18"/>
    <p:sldId id="727" r:id="rId19"/>
    <p:sldId id="728" r:id="rId20"/>
    <p:sldId id="729" r:id="rId21"/>
    <p:sldId id="730" r:id="rId22"/>
    <p:sldId id="73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82" autoAdjust="0"/>
    <p:restoredTop sz="86803" autoAdjust="0"/>
  </p:normalViewPr>
  <p:slideViewPr>
    <p:cSldViewPr snapToObjects="1">
      <p:cViewPr varScale="1">
        <p:scale>
          <a:sx n="110" d="100"/>
          <a:sy n="110" d="100"/>
        </p:scale>
        <p:origin x="219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EA6D-F892-8B4D-B279-8B3A3A5F6A1E}" type="datetimeFigureOut">
              <a:rPr lang="en-US" smtClean="0"/>
              <a:t>4/4/22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5E657-BFEA-EA4A-88DB-DD20B4079A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574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0213A-4496-8E41-939D-6D779164903A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E9A50-EED1-FA4E-868B-D30F9FDBA6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5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19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70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B6FE768-D535-DB4F-A86D-18423950C428}" type="datetimeFigureOut">
              <a:rPr lang="en-US" smtClean="0"/>
              <a:pPr/>
              <a:t>4/4/22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ight_queens_puzzl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David Kauchak</a:t>
            </a:r>
          </a:p>
          <a:p>
            <a:r>
              <a:rPr lang="en-US" dirty="0"/>
              <a:t>CS51A – Spring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order would this variant visit the states?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7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9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11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2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21" name="Straight Arrow Connector 20"/>
          <p:cNvCxnSpPr>
            <a:stCxn id="6" idx="2"/>
            <a:endCxn id="20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1746" y="4885096"/>
            <a:ext cx="3014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1, 2, 5, 3, 6, 9, 7, 8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682750"/>
            <a:ext cx="5178711" cy="2736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26626" y="5862935"/>
            <a:ext cx="4455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search algorithm is this?</a:t>
            </a:r>
          </a:p>
        </p:txBody>
      </p:sp>
    </p:spTree>
    <p:extLst>
      <p:ext uri="{BB962C8B-B14F-4D97-AF65-F5344CB8AC3E}">
        <p14:creationId xmlns:p14="http://schemas.microsoft.com/office/powerpoint/2010/main" val="393944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order would this variant visit the states?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7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9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11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2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21" name="Straight Arrow Connector 20"/>
          <p:cNvCxnSpPr>
            <a:stCxn id="6" idx="2"/>
            <a:endCxn id="20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1746" y="4885096"/>
            <a:ext cx="30141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1, 2, 5, 3, 6, 9, 7, 8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682750"/>
            <a:ext cx="5178711" cy="27368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3400" y="5862935"/>
            <a:ext cx="817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DFS!</a:t>
            </a:r>
          </a:p>
        </p:txBody>
      </p:sp>
    </p:spTree>
    <p:extLst>
      <p:ext uri="{BB962C8B-B14F-4D97-AF65-F5344CB8AC3E}">
        <p14:creationId xmlns:p14="http://schemas.microsoft.com/office/powerpoint/2010/main" val="1319040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DFS with a stack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0" y="1799966"/>
            <a:ext cx="5943600" cy="3305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add the start state to </a:t>
            </a:r>
            <a:r>
              <a:rPr lang="en-US" sz="2400" dirty="0" err="1"/>
              <a:t>to_visit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Repeat</a:t>
            </a:r>
          </a:p>
          <a:p>
            <a:pPr lvl="1"/>
            <a:r>
              <a:rPr lang="en-US" sz="2000" dirty="0"/>
              <a:t>take a state off the </a:t>
            </a:r>
            <a:r>
              <a:rPr lang="en-US" sz="2000" dirty="0" err="1"/>
              <a:t>to_visit</a:t>
            </a:r>
            <a:r>
              <a:rPr lang="en-US" sz="2000" dirty="0"/>
              <a:t> list</a:t>
            </a:r>
          </a:p>
          <a:p>
            <a:pPr lvl="1"/>
            <a:r>
              <a:rPr lang="en-US" sz="2000" dirty="0"/>
              <a:t>if it’s the goal state</a:t>
            </a:r>
          </a:p>
          <a:p>
            <a:pPr lvl="2"/>
            <a:r>
              <a:rPr lang="en-US" sz="1800" dirty="0"/>
              <a:t>we’re done!</a:t>
            </a:r>
          </a:p>
          <a:p>
            <a:pPr lvl="1"/>
            <a:r>
              <a:rPr lang="en-US" sz="2000" dirty="0"/>
              <a:t>if it’s not the goal state</a:t>
            </a:r>
          </a:p>
          <a:p>
            <a:pPr lvl="2"/>
            <a:r>
              <a:rPr lang="en-US" sz="1800" dirty="0"/>
              <a:t>Add all of the successive states to the </a:t>
            </a:r>
            <a:r>
              <a:rPr lang="en-US" sz="1800" dirty="0" err="1"/>
              <a:t>to_visit</a:t>
            </a:r>
            <a:r>
              <a:rPr lang="en-US" sz="1800" dirty="0"/>
              <a:t> list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6971" y="5638800"/>
            <a:ext cx="56104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Depth first search (DFS): </a:t>
            </a:r>
            <a:r>
              <a:rPr lang="en-US" sz="2400" dirty="0" err="1"/>
              <a:t>to_visit</a:t>
            </a:r>
            <a:r>
              <a:rPr lang="en-US" sz="2400" dirty="0"/>
              <a:t> is a stack</a:t>
            </a:r>
          </a:p>
          <a:p>
            <a:r>
              <a:rPr lang="en-US" sz="2400" dirty="0"/>
              <a:t>Breadth first search (BFS): </a:t>
            </a:r>
            <a:r>
              <a:rPr lang="en-US" sz="2400" dirty="0" err="1"/>
              <a:t>to_visit</a:t>
            </a:r>
            <a:r>
              <a:rPr lang="en-US" sz="2400" dirty="0"/>
              <a:t> is a queue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8" name="Straight Arrow Connector 17"/>
          <p:cNvCxnSpPr>
            <a:stCxn id="6" idx="2"/>
            <a:endCxn id="9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2"/>
            <a:endCxn id="10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6" idx="2"/>
            <a:endCxn id="11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2"/>
            <a:endCxn id="12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0" idx="2"/>
            <a:endCxn id="14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0" idx="2"/>
            <a:endCxn id="13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2"/>
            <a:endCxn id="15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40" name="Straight Arrow Connector 39"/>
          <p:cNvCxnSpPr>
            <a:stCxn id="9" idx="2"/>
            <a:endCxn id="38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979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itle 3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DFS with a stack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971" y="5638800"/>
            <a:ext cx="56104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Depth first search (DFS): </a:t>
            </a:r>
            <a:r>
              <a:rPr lang="en-US" sz="2400" dirty="0" err="1"/>
              <a:t>to_visit</a:t>
            </a:r>
            <a:r>
              <a:rPr lang="en-US" sz="2400" dirty="0"/>
              <a:t> is a stack</a:t>
            </a:r>
          </a:p>
          <a:p>
            <a:r>
              <a:rPr lang="en-US" sz="2400" dirty="0"/>
              <a:t>Breadth first search (BFS): </a:t>
            </a:r>
            <a:r>
              <a:rPr lang="en-US" sz="2400" dirty="0" err="1"/>
              <a:t>to_visit</a:t>
            </a:r>
            <a:r>
              <a:rPr lang="en-US" sz="2400" dirty="0"/>
              <a:t> is a queue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9345" y="1888494"/>
            <a:ext cx="9074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DFS: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38" name="Straight Arrow Connector 37"/>
          <p:cNvCxnSpPr>
            <a:stCxn id="24" idx="2"/>
            <a:endCxn id="26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4" idx="2"/>
            <a:endCxn id="28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4" idx="2"/>
            <a:endCxn id="30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8" idx="2"/>
            <a:endCxn id="32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28" idx="2"/>
            <a:endCxn id="36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8" idx="2"/>
            <a:endCxn id="34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32" idx="2"/>
            <a:endCxn id="37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46" name="Straight Arrow Connector 45"/>
          <p:cNvCxnSpPr>
            <a:stCxn id="26" idx="2"/>
            <a:endCxn id="45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1297710" y="1883265"/>
            <a:ext cx="384792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1, 4, 3, 8, 7, 6, 9, 2, 5  </a:t>
            </a:r>
          </a:p>
        </p:txBody>
      </p:sp>
    </p:spTree>
    <p:extLst>
      <p:ext uri="{BB962C8B-B14F-4D97-AF65-F5344CB8AC3E}">
        <p14:creationId xmlns:p14="http://schemas.microsoft.com/office/powerpoint/2010/main" val="3248094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last DFS variant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8541" y="1600200"/>
            <a:ext cx="4303059" cy="243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54580" y="5003107"/>
            <a:ext cx="2722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is this different?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1682750"/>
            <a:ext cx="4169403" cy="220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50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last DFS variant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8541" y="1600200"/>
            <a:ext cx="4303059" cy="243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59380" y="4800600"/>
            <a:ext cx="29512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Returns ALL solutions found, not just one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1682750"/>
            <a:ext cx="4169403" cy="220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754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61562-7676-2C45-8F3E-3447E937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Matrices!</a:t>
            </a:r>
          </a:p>
        </p:txBody>
      </p:sp>
      <p:pic>
        <p:nvPicPr>
          <p:cNvPr id="1026" name="Picture 2" descr="The Matrix (1999) - IMDb">
            <a:extLst>
              <a:ext uri="{FF2B5EF4-FFF2-40B4-BE49-F238E27FC236}">
                <a16:creationId xmlns:a16="http://schemas.microsoft.com/office/drawing/2014/main" id="{D9EF6588-F296-7145-9A41-7BAC47ACB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905000"/>
            <a:ext cx="3048000" cy="4580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7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687" y="3429000"/>
            <a:ext cx="2565400" cy="2565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81400" y="6243935"/>
            <a:ext cx="1522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Solution(s)?</a:t>
            </a:r>
          </a:p>
        </p:txBody>
      </p:sp>
    </p:spTree>
    <p:extLst>
      <p:ext uri="{BB962C8B-B14F-4D97-AF65-F5344CB8AC3E}">
        <p14:creationId xmlns:p14="http://schemas.microsoft.com/office/powerpoint/2010/main" val="3523184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3352800"/>
            <a:ext cx="2438400" cy="2438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3352800"/>
            <a:ext cx="23622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948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8511" y="3124200"/>
            <a:ext cx="2641600" cy="2641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13727" y="6207143"/>
            <a:ext cx="15220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Solution(s)?</a:t>
            </a:r>
          </a:p>
        </p:txBody>
      </p:sp>
    </p:spTree>
    <p:extLst>
      <p:ext uri="{BB962C8B-B14F-4D97-AF65-F5344CB8AC3E}">
        <p14:creationId xmlns:p14="http://schemas.microsoft.com/office/powerpoint/2010/main" val="1773778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Assignment 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97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N-queens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990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Place N queens on an N by N chess board such that none of the N queens are attacking any other queen.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5049" y="2659082"/>
            <a:ext cx="79217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solve this with search: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What is a state?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What is the start state?</a:t>
            </a:r>
          </a:p>
          <a:p>
            <a:pPr lvl="1"/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What is the goal?</a:t>
            </a:r>
          </a:p>
          <a:p>
            <a:pPr lvl="1"/>
            <a:endParaRPr lang="en-US" sz="2800" dirty="0">
              <a:solidFill>
                <a:srgbClr val="FF0000"/>
              </a:solidFill>
            </a:endParaRP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How do we transition from one state to the next?</a:t>
            </a:r>
          </a:p>
        </p:txBody>
      </p:sp>
    </p:spTree>
    <p:extLst>
      <p:ext uri="{BB962C8B-B14F-4D97-AF65-F5344CB8AC3E}">
        <p14:creationId xmlns:p14="http://schemas.microsoft.com/office/powerpoint/2010/main" val="20738464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038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add the start state to </a:t>
            </a:r>
            <a:r>
              <a:rPr lang="en-US" dirty="0" err="1"/>
              <a:t>to_visit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Repeat</a:t>
            </a:r>
          </a:p>
          <a:p>
            <a:pPr lvl="1"/>
            <a:r>
              <a:rPr lang="en-US" dirty="0"/>
              <a:t>take a state off the </a:t>
            </a:r>
            <a:r>
              <a:rPr lang="en-US" dirty="0" err="1"/>
              <a:t>to_visit</a:t>
            </a:r>
            <a:r>
              <a:rPr lang="en-US" dirty="0"/>
              <a:t> list</a:t>
            </a:r>
          </a:p>
          <a:p>
            <a:pPr lvl="1"/>
            <a:r>
              <a:rPr lang="en-US" dirty="0"/>
              <a:t>if it’s the goal state</a:t>
            </a:r>
          </a:p>
          <a:p>
            <a:pPr lvl="2"/>
            <a:r>
              <a:rPr lang="en-US" dirty="0"/>
              <a:t>we’re done!</a:t>
            </a:r>
          </a:p>
          <a:p>
            <a:pPr lvl="1"/>
            <a:r>
              <a:rPr lang="en-US" dirty="0"/>
              <a:t>if it’s not the goal state</a:t>
            </a:r>
          </a:p>
          <a:p>
            <a:pPr lvl="2"/>
            <a:r>
              <a:rPr lang="en-US" dirty="0"/>
              <a:t>Add all of the next states to the </a:t>
            </a:r>
            <a:r>
              <a:rPr lang="en-US" dirty="0" err="1"/>
              <a:t>to_visit</a:t>
            </a:r>
            <a:r>
              <a:rPr lang="en-US" dirty="0"/>
              <a:t> list</a:t>
            </a:r>
          </a:p>
        </p:txBody>
      </p:sp>
      <p:sp>
        <p:nvSpPr>
          <p:cNvPr id="5" name="Rectangle 4"/>
          <p:cNvSpPr/>
          <p:nvPr/>
        </p:nvSpPr>
        <p:spPr>
          <a:xfrm>
            <a:off x="1295400" y="3733800"/>
            <a:ext cx="2667000" cy="381000"/>
          </a:xfrm>
          <a:prstGeom prst="rect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352800" y="5029200"/>
            <a:ext cx="1905000" cy="381000"/>
          </a:xfrm>
          <a:prstGeom prst="rect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7865" y="5751493"/>
            <a:ext cx="78389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Any problem that we can define </a:t>
            </a:r>
            <a:r>
              <a:rPr lang="en-US" sz="2800">
                <a:solidFill>
                  <a:srgbClr val="0000FF"/>
                </a:solidFill>
              </a:rPr>
              <a:t>these three </a:t>
            </a:r>
            <a:r>
              <a:rPr lang="en-US" sz="2800" dirty="0">
                <a:solidFill>
                  <a:srgbClr val="0000FF"/>
                </a:solidFill>
              </a:rPr>
              <a:t>things can be plugged into the search algorithm!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5638800"/>
            <a:ext cx="8308848" cy="0"/>
          </a:xfrm>
          <a:prstGeom prst="line">
            <a:avLst/>
          </a:prstGeom>
          <a:ln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14800" y="3733800"/>
            <a:ext cx="1939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Is this a goal state?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19600" y="4659868"/>
            <a:ext cx="4514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What states can I get to from the current state?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14953" y="1647585"/>
            <a:ext cx="1866447" cy="381000"/>
          </a:xfrm>
          <a:prstGeom prst="rect">
            <a:avLst/>
          </a:prstGeom>
          <a:solidFill>
            <a:srgbClr val="FF0000">
              <a:alpha val="2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695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 queens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http://en.wikipedia.org/wiki/Eight_queens_puzzle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968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Keep track of a list of states that we </a:t>
            </a:r>
            <a:r>
              <a:rPr lang="en-US" i="1" dirty="0"/>
              <a:t>could</a:t>
            </a:r>
            <a:r>
              <a:rPr lang="en-US" dirty="0"/>
              <a:t> visit, we’ll call it “</a:t>
            </a:r>
            <a:r>
              <a:rPr lang="en-US" dirty="0" err="1"/>
              <a:t>to_visit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General idea:</a:t>
            </a:r>
          </a:p>
          <a:p>
            <a:pPr lvl="1"/>
            <a:r>
              <a:rPr lang="en-US" dirty="0"/>
              <a:t>take a state off the </a:t>
            </a:r>
            <a:r>
              <a:rPr lang="en-US" dirty="0" err="1"/>
              <a:t>to_visit</a:t>
            </a:r>
            <a:r>
              <a:rPr lang="en-US" dirty="0"/>
              <a:t> list</a:t>
            </a:r>
          </a:p>
          <a:p>
            <a:pPr lvl="1"/>
            <a:r>
              <a:rPr lang="en-US" dirty="0"/>
              <a:t>if it’s the goal state</a:t>
            </a:r>
          </a:p>
          <a:p>
            <a:pPr lvl="2"/>
            <a:r>
              <a:rPr lang="en-US" dirty="0"/>
              <a:t>we’re done!</a:t>
            </a:r>
          </a:p>
          <a:p>
            <a:pPr lvl="1"/>
            <a:r>
              <a:rPr lang="en-US" dirty="0"/>
              <a:t>if it’s not the goal state</a:t>
            </a:r>
          </a:p>
          <a:p>
            <a:pPr lvl="2"/>
            <a:r>
              <a:rPr lang="en-US" dirty="0"/>
              <a:t>Add all of the next states to the </a:t>
            </a:r>
            <a:r>
              <a:rPr lang="en-US" dirty="0" err="1"/>
              <a:t>to_visit</a:t>
            </a:r>
            <a:r>
              <a:rPr lang="en-US" dirty="0"/>
              <a:t> list</a:t>
            </a:r>
          </a:p>
          <a:p>
            <a:pPr lvl="1"/>
            <a:r>
              <a:rPr lang="en-US" dirty="0"/>
              <a:t>repeat</a:t>
            </a:r>
          </a:p>
        </p:txBody>
      </p:sp>
    </p:spTree>
    <p:extLst>
      <p:ext uri="{BB962C8B-B14F-4D97-AF65-F5344CB8AC3E}">
        <p14:creationId xmlns:p14="http://schemas.microsoft.com/office/powerpoint/2010/main" val="406407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810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add the start state to </a:t>
            </a:r>
            <a:r>
              <a:rPr lang="en-US" sz="2800" dirty="0" err="1"/>
              <a:t>to_visit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Repeat</a:t>
            </a:r>
          </a:p>
          <a:p>
            <a:pPr lvl="1"/>
            <a:r>
              <a:rPr lang="en-US" sz="2400" dirty="0"/>
              <a:t>take a state off the </a:t>
            </a:r>
            <a:r>
              <a:rPr lang="en-US" sz="2400" dirty="0" err="1"/>
              <a:t>to_visit</a:t>
            </a:r>
            <a:r>
              <a:rPr lang="en-US" sz="2400" dirty="0"/>
              <a:t> list</a:t>
            </a:r>
          </a:p>
          <a:p>
            <a:pPr lvl="1"/>
            <a:r>
              <a:rPr lang="en-US" sz="2400" dirty="0"/>
              <a:t>if it’s the goal state</a:t>
            </a:r>
          </a:p>
          <a:p>
            <a:pPr lvl="2"/>
            <a:r>
              <a:rPr lang="en-US" sz="2000" dirty="0"/>
              <a:t>we’re done!</a:t>
            </a:r>
          </a:p>
          <a:p>
            <a:pPr lvl="1"/>
            <a:r>
              <a:rPr lang="en-US" sz="2400" dirty="0"/>
              <a:t>if it’s not the goal state</a:t>
            </a:r>
          </a:p>
          <a:p>
            <a:pPr lvl="2"/>
            <a:r>
              <a:rPr lang="en-US" sz="2000" dirty="0"/>
              <a:t>Add all of the next states to the </a:t>
            </a:r>
            <a:r>
              <a:rPr lang="en-US" sz="2000" dirty="0" err="1"/>
              <a:t>to_visit</a:t>
            </a:r>
            <a:r>
              <a:rPr lang="en-US" sz="2000" dirty="0"/>
              <a:t> list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D4107C-9E06-A042-9BD1-5FB25540BE9D}"/>
              </a:ext>
            </a:extLst>
          </p:cNvPr>
          <p:cNvSpPr txBox="1"/>
          <p:nvPr/>
        </p:nvSpPr>
        <p:spPr>
          <a:xfrm>
            <a:off x="585891" y="5433894"/>
            <a:ext cx="79722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Two variants: breadth first search (BFS) and depth first search (DFS) depending on whether we use a stack or a queue for </a:t>
            </a:r>
            <a:r>
              <a:rPr lang="en-US" sz="2400" dirty="0" err="1">
                <a:solidFill>
                  <a:srgbClr val="FF0000"/>
                </a:solidFill>
              </a:rPr>
              <a:t>to_visit</a:t>
            </a:r>
            <a:r>
              <a:rPr lang="en-US" sz="2400" dirty="0">
                <a:solidFill>
                  <a:srgbClr val="FF0000"/>
                </a:solidFill>
              </a:rPr>
              <a:t>.  Which is which? </a:t>
            </a:r>
          </a:p>
        </p:txBody>
      </p:sp>
    </p:spTree>
    <p:extLst>
      <p:ext uri="{BB962C8B-B14F-4D97-AF65-F5344CB8AC3E}">
        <p14:creationId xmlns:p14="http://schemas.microsoft.com/office/powerpoint/2010/main" val="3655336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algorithms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add the start state to </a:t>
            </a:r>
            <a:r>
              <a:rPr lang="en-US" sz="2800" dirty="0" err="1"/>
              <a:t>to_visit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Repeat</a:t>
            </a:r>
          </a:p>
          <a:p>
            <a:pPr lvl="1"/>
            <a:r>
              <a:rPr lang="en-US" sz="2400" dirty="0"/>
              <a:t>take a state off the </a:t>
            </a:r>
            <a:r>
              <a:rPr lang="en-US" sz="2400" dirty="0" err="1"/>
              <a:t>to_visit</a:t>
            </a:r>
            <a:r>
              <a:rPr lang="en-US" sz="2400" dirty="0"/>
              <a:t> list</a:t>
            </a:r>
          </a:p>
          <a:p>
            <a:pPr lvl="1"/>
            <a:r>
              <a:rPr lang="en-US" sz="2400" dirty="0"/>
              <a:t>if it’s the goal state</a:t>
            </a:r>
          </a:p>
          <a:p>
            <a:pPr lvl="2"/>
            <a:r>
              <a:rPr lang="en-US" sz="2000" dirty="0"/>
              <a:t>we’re done!</a:t>
            </a:r>
          </a:p>
          <a:p>
            <a:pPr lvl="1"/>
            <a:r>
              <a:rPr lang="en-US" sz="2400" dirty="0"/>
              <a:t>if it’s not the goal state</a:t>
            </a:r>
          </a:p>
          <a:p>
            <a:pPr lvl="2"/>
            <a:r>
              <a:rPr lang="en-US" sz="2000" dirty="0"/>
              <a:t>Add all of the next states to the </a:t>
            </a:r>
            <a:r>
              <a:rPr lang="en-US" sz="2000" dirty="0" err="1"/>
              <a:t>to_visit</a:t>
            </a:r>
            <a:r>
              <a:rPr lang="en-US" sz="2000" dirty="0"/>
              <a:t> list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12648" y="5410200"/>
            <a:ext cx="7921752" cy="0"/>
          </a:xfrm>
          <a:prstGeom prst="line">
            <a:avLst/>
          </a:prstGeom>
          <a:ln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9600" y="5638800"/>
            <a:ext cx="4706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Depth first search (DFS): </a:t>
            </a:r>
            <a:r>
              <a:rPr lang="en-US" sz="2000" dirty="0" err="1"/>
              <a:t>to_visit</a:t>
            </a:r>
            <a:r>
              <a:rPr lang="en-US" sz="2000" dirty="0"/>
              <a:t> is a stack</a:t>
            </a:r>
          </a:p>
          <a:p>
            <a:r>
              <a:rPr lang="en-US" sz="2000" dirty="0"/>
              <a:t>Breadth first search (BFS): </a:t>
            </a:r>
            <a:r>
              <a:rPr lang="en-US" sz="2000" dirty="0" err="1"/>
              <a:t>to_visit</a:t>
            </a:r>
            <a:r>
              <a:rPr lang="en-US" sz="2000" dirty="0"/>
              <a:t> is a queue</a:t>
            </a:r>
          </a:p>
        </p:txBody>
      </p:sp>
    </p:spTree>
    <p:extLst>
      <p:ext uri="{BB962C8B-B14F-4D97-AF65-F5344CB8AC3E}">
        <p14:creationId xmlns:p14="http://schemas.microsoft.com/office/powerpoint/2010/main" val="3708213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the state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20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What the “world” (in this case a maze) looks like</a:t>
            </a:r>
          </a:p>
          <a:p>
            <a:pPr lvl="1"/>
            <a:r>
              <a:rPr lang="en-US" sz="2400" dirty="0"/>
              <a:t>We’ll define the world as a collection of </a:t>
            </a:r>
            <a:r>
              <a:rPr lang="en-US" sz="2400" i="1" dirty="0"/>
              <a:t>discrete</a:t>
            </a:r>
            <a:r>
              <a:rPr lang="en-US" sz="2400" dirty="0"/>
              <a:t> states</a:t>
            </a:r>
          </a:p>
          <a:p>
            <a:pPr lvl="1"/>
            <a:r>
              <a:rPr lang="en-US" sz="2400" dirty="0"/>
              <a:t>States are connected if we can get from one state to another by taking a particular action</a:t>
            </a:r>
          </a:p>
          <a:p>
            <a:pPr lvl="1"/>
            <a:r>
              <a:rPr lang="en-US" sz="2400" dirty="0"/>
              <a:t>This is called the “state space”</a:t>
            </a:r>
          </a:p>
        </p:txBody>
      </p:sp>
    </p:spTree>
    <p:extLst>
      <p:ext uri="{BB962C8B-B14F-4D97-AF65-F5344CB8AC3E}">
        <p14:creationId xmlns:p14="http://schemas.microsoft.com/office/powerpoint/2010/main" val="4041157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state space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20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What the “world” (in this case a maze) looks like</a:t>
            </a:r>
          </a:p>
          <a:p>
            <a:pPr lvl="1"/>
            <a:r>
              <a:rPr lang="en-US" sz="2400" dirty="0"/>
              <a:t>We’ll define the world as a collection of </a:t>
            </a:r>
            <a:r>
              <a:rPr lang="en-US" sz="2400" i="1" dirty="0"/>
              <a:t>discrete</a:t>
            </a:r>
            <a:r>
              <a:rPr lang="en-US" sz="2400" dirty="0"/>
              <a:t> states</a:t>
            </a:r>
          </a:p>
          <a:p>
            <a:pPr lvl="1"/>
            <a:r>
              <a:rPr lang="en-US" sz="2400" dirty="0"/>
              <a:t>States are connected if we can get from one state to another by taking a particular action</a:t>
            </a:r>
          </a:p>
          <a:p>
            <a:pPr lvl="1"/>
            <a:r>
              <a:rPr lang="en-US" sz="2400" dirty="0"/>
              <a:t>This is called the “state space”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4D6EC97-6BA1-B143-9E64-7E3170D0D895}"/>
              </a:ext>
            </a:extLst>
          </p:cNvPr>
          <p:cNvCxnSpPr>
            <a:cxnSpLocks/>
          </p:cNvCxnSpPr>
          <p:nvPr/>
        </p:nvCxnSpPr>
        <p:spPr>
          <a:xfrm>
            <a:off x="457200" y="3962400"/>
            <a:ext cx="8153400" cy="0"/>
          </a:xfrm>
          <a:prstGeom prst="line">
            <a:avLst/>
          </a:prstGeom>
          <a:ln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C5169FA8-90D5-2F49-95DC-06495D478DB6}"/>
              </a:ext>
            </a:extLst>
          </p:cNvPr>
          <p:cNvSpPr txBox="1"/>
          <p:nvPr/>
        </p:nvSpPr>
        <p:spPr>
          <a:xfrm>
            <a:off x="612648" y="4114801"/>
            <a:ext cx="7616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State: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this the goal state? (</a:t>
            </a:r>
            <a:r>
              <a:rPr lang="en-US" sz="2400" dirty="0" err="1">
                <a:solidFill>
                  <a:srgbClr val="F57200"/>
                </a:solidFill>
              </a:rPr>
              <a:t>is_goal</a:t>
            </a:r>
            <a:r>
              <a:rPr lang="en-US" sz="2400" dirty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What states are connected to this state? (</a:t>
            </a:r>
            <a:r>
              <a:rPr lang="en-US" sz="2400" dirty="0" err="1">
                <a:solidFill>
                  <a:srgbClr val="F57200"/>
                </a:solidFill>
              </a:rPr>
              <a:t>next_states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66026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variants implemented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676400"/>
            <a:ext cx="5029200" cy="4855234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0" y="1799966"/>
            <a:ext cx="4114800" cy="33054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add the start state to </a:t>
            </a:r>
            <a:r>
              <a:rPr lang="en-US" sz="2400" dirty="0" err="1"/>
              <a:t>to_visit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Repeat</a:t>
            </a:r>
          </a:p>
          <a:p>
            <a:pPr lvl="1"/>
            <a:r>
              <a:rPr lang="en-US" sz="2000" dirty="0"/>
              <a:t>take a state off the </a:t>
            </a:r>
            <a:r>
              <a:rPr lang="en-US" sz="2000" dirty="0" err="1"/>
              <a:t>to_visit</a:t>
            </a:r>
            <a:r>
              <a:rPr lang="en-US" sz="2000" dirty="0"/>
              <a:t> list</a:t>
            </a:r>
          </a:p>
          <a:p>
            <a:pPr lvl="1"/>
            <a:r>
              <a:rPr lang="en-US" sz="2000" dirty="0"/>
              <a:t>if it’s the goal state</a:t>
            </a:r>
          </a:p>
          <a:p>
            <a:pPr lvl="2"/>
            <a:r>
              <a:rPr lang="en-US" sz="1800" dirty="0"/>
              <a:t>we’re done!</a:t>
            </a:r>
          </a:p>
          <a:p>
            <a:pPr lvl="1"/>
            <a:r>
              <a:rPr lang="en-US" sz="2000" dirty="0"/>
              <a:t>if it’s not the goal state</a:t>
            </a:r>
          </a:p>
          <a:p>
            <a:pPr lvl="2"/>
            <a:r>
              <a:rPr lang="en-US" sz="1800" dirty="0"/>
              <a:t>Add all of the successive states to the </a:t>
            </a:r>
            <a:r>
              <a:rPr lang="en-US" sz="1800" dirty="0" err="1"/>
              <a:t>to_visit</a:t>
            </a:r>
            <a:r>
              <a:rPr lang="en-US" sz="1800" dirty="0"/>
              <a:t> list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038600" y="1676400"/>
            <a:ext cx="0" cy="5029200"/>
          </a:xfrm>
          <a:prstGeom prst="line">
            <a:avLst/>
          </a:prstGeom>
          <a:ln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678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order would this variant visit the states?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43800" y="1760062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48400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89613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3261" y="27432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2800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4047866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50206" y="403860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84813" y="5377190"/>
            <a:ext cx="382787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9</a:t>
            </a: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 flipH="1">
            <a:off x="6439794" y="2283282"/>
            <a:ext cx="1295400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5" idx="2"/>
            <a:endCxn id="7" idx="0"/>
          </p:cNvCxnSpPr>
          <p:nvPr/>
        </p:nvCxnSpPr>
        <p:spPr>
          <a:xfrm flipH="1">
            <a:off x="7581007" y="2283282"/>
            <a:ext cx="154187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2"/>
            <a:endCxn id="8" idx="0"/>
          </p:cNvCxnSpPr>
          <p:nvPr/>
        </p:nvCxnSpPr>
        <p:spPr>
          <a:xfrm>
            <a:off x="7735194" y="2283282"/>
            <a:ext cx="839461" cy="45991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9" idx="0"/>
          </p:cNvCxnSpPr>
          <p:nvPr/>
        </p:nvCxnSpPr>
        <p:spPr>
          <a:xfrm flipH="1">
            <a:off x="7354194" y="3266420"/>
            <a:ext cx="22681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2"/>
            <a:endCxn id="11" idx="0"/>
          </p:cNvCxnSpPr>
          <p:nvPr/>
        </p:nvCxnSpPr>
        <p:spPr>
          <a:xfrm>
            <a:off x="7581007" y="3266420"/>
            <a:ext cx="660593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>
            <a:off x="7581007" y="3266420"/>
            <a:ext cx="1297187" cy="7814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2"/>
            <a:endCxn id="12" idx="0"/>
          </p:cNvCxnSpPr>
          <p:nvPr/>
        </p:nvCxnSpPr>
        <p:spPr>
          <a:xfrm flipH="1">
            <a:off x="7276207" y="4561820"/>
            <a:ext cx="77987" cy="81537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43226" y="4038600"/>
            <a:ext cx="382787" cy="523220"/>
          </a:xfrm>
          <a:prstGeom prst="rect">
            <a:avLst/>
          </a:prstGeom>
          <a:solidFill>
            <a:srgbClr val="CCFFCC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/>
              <a:t>5</a:t>
            </a:r>
          </a:p>
        </p:txBody>
      </p:sp>
      <p:cxnSp>
        <p:nvCxnSpPr>
          <p:cNvPr id="21" name="Straight Arrow Connector 20"/>
          <p:cNvCxnSpPr>
            <a:stCxn id="6" idx="2"/>
            <a:endCxn id="20" idx="0"/>
          </p:cNvCxnSpPr>
          <p:nvPr/>
        </p:nvCxnSpPr>
        <p:spPr>
          <a:xfrm flipH="1">
            <a:off x="6034620" y="3266420"/>
            <a:ext cx="405174" cy="77218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91746" y="4885096"/>
            <a:ext cx="1134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1, 2, 5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" y="1682750"/>
            <a:ext cx="5178711" cy="273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769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non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7310</TotalTime>
  <Words>900</Words>
  <Application>Microsoft Macintosh PowerPoint</Application>
  <PresentationFormat>On-screen Show (4:3)</PresentationFormat>
  <Paragraphs>167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Tw Cen MT</vt:lpstr>
      <vt:lpstr>Wingdings</vt:lpstr>
      <vt:lpstr>Wingdings 2</vt:lpstr>
      <vt:lpstr>Median</vt:lpstr>
      <vt:lpstr>Search</vt:lpstr>
      <vt:lpstr>Admin</vt:lpstr>
      <vt:lpstr>Search algorithm</vt:lpstr>
      <vt:lpstr>Search algorithms</vt:lpstr>
      <vt:lpstr>Search algorithms</vt:lpstr>
      <vt:lpstr>Implementing the state space</vt:lpstr>
      <vt:lpstr>Implementing state space</vt:lpstr>
      <vt:lpstr>Search variants implemented</vt:lpstr>
      <vt:lpstr>What order would this variant visit the states? </vt:lpstr>
      <vt:lpstr>What order would this variant visit the states? </vt:lpstr>
      <vt:lpstr>What order would this variant visit the states? </vt:lpstr>
      <vt:lpstr>DFS with a stack</vt:lpstr>
      <vt:lpstr>DFS with a stack</vt:lpstr>
      <vt:lpstr>One last DFS variant</vt:lpstr>
      <vt:lpstr>One last DFS variant</vt:lpstr>
      <vt:lpstr>Matrices!</vt:lpstr>
      <vt:lpstr>N-queens problem</vt:lpstr>
      <vt:lpstr>N-queens problem</vt:lpstr>
      <vt:lpstr>N-queens problem</vt:lpstr>
      <vt:lpstr>N-queens problem</vt:lpstr>
      <vt:lpstr>Search algorithm</vt:lpstr>
      <vt:lpstr>N queens problem</vt:lpstr>
    </vt:vector>
  </TitlesOfParts>
  <Company>Pomona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CORpus analysis</dc:title>
  <dc:creator>Dave Kauchak</dc:creator>
  <cp:lastModifiedBy>Microsoft Office User</cp:lastModifiedBy>
  <cp:revision>677</cp:revision>
  <cp:lastPrinted>2019-04-03T17:10:14Z</cp:lastPrinted>
  <dcterms:created xsi:type="dcterms:W3CDTF">2011-02-09T18:38:39Z</dcterms:created>
  <dcterms:modified xsi:type="dcterms:W3CDTF">2022-04-04T17:30:51Z</dcterms:modified>
</cp:coreProperties>
</file>