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56" r:id="rId2"/>
    <p:sldId id="654" r:id="rId3"/>
    <p:sldId id="661" r:id="rId4"/>
    <p:sldId id="785" r:id="rId5"/>
    <p:sldId id="659" r:id="rId6"/>
    <p:sldId id="662" r:id="rId7"/>
    <p:sldId id="664" r:id="rId8"/>
    <p:sldId id="663" r:id="rId9"/>
    <p:sldId id="665" r:id="rId10"/>
    <p:sldId id="667" r:id="rId11"/>
    <p:sldId id="668" r:id="rId12"/>
    <p:sldId id="669" r:id="rId13"/>
    <p:sldId id="786" r:id="rId14"/>
    <p:sldId id="670" r:id="rId15"/>
    <p:sldId id="671" r:id="rId16"/>
    <p:sldId id="672" r:id="rId17"/>
    <p:sldId id="673" r:id="rId18"/>
    <p:sldId id="674" r:id="rId19"/>
    <p:sldId id="675" r:id="rId20"/>
    <p:sldId id="676" r:id="rId21"/>
    <p:sldId id="677" r:id="rId22"/>
    <p:sldId id="679" r:id="rId23"/>
    <p:sldId id="680" r:id="rId24"/>
    <p:sldId id="681" r:id="rId25"/>
    <p:sldId id="682" r:id="rId26"/>
    <p:sldId id="683" r:id="rId27"/>
    <p:sldId id="685" r:id="rId28"/>
    <p:sldId id="686" r:id="rId29"/>
    <p:sldId id="758" r:id="rId30"/>
    <p:sldId id="759" r:id="rId31"/>
    <p:sldId id="760" r:id="rId32"/>
    <p:sldId id="761" r:id="rId33"/>
    <p:sldId id="762" r:id="rId34"/>
    <p:sldId id="763" r:id="rId35"/>
    <p:sldId id="764" r:id="rId36"/>
    <p:sldId id="695" r:id="rId37"/>
    <p:sldId id="765" r:id="rId38"/>
    <p:sldId id="766" r:id="rId39"/>
    <p:sldId id="771" r:id="rId40"/>
    <p:sldId id="772" r:id="rId41"/>
    <p:sldId id="773" r:id="rId42"/>
    <p:sldId id="774" r:id="rId43"/>
    <p:sldId id="778" r:id="rId44"/>
    <p:sldId id="779" r:id="rId45"/>
    <p:sldId id="775" r:id="rId46"/>
    <p:sldId id="776" r:id="rId47"/>
    <p:sldId id="777" r:id="rId48"/>
    <p:sldId id="780" r:id="rId49"/>
    <p:sldId id="781" r:id="rId50"/>
    <p:sldId id="782" r:id="rId51"/>
    <p:sldId id="783" r:id="rId52"/>
    <p:sldId id="784" r:id="rId53"/>
    <p:sldId id="724" r:id="rId54"/>
    <p:sldId id="725" r:id="rId55"/>
    <p:sldId id="746" r:id="rId56"/>
    <p:sldId id="747" r:id="rId57"/>
    <p:sldId id="748" r:id="rId58"/>
    <p:sldId id="749" r:id="rId59"/>
    <p:sldId id="750" r:id="rId60"/>
    <p:sldId id="751" r:id="rId6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82" autoAdjust="0"/>
    <p:restoredTop sz="86803" autoAdjust="0"/>
  </p:normalViewPr>
  <p:slideViewPr>
    <p:cSldViewPr snapToObjects="1">
      <p:cViewPr varScale="1">
        <p:scale>
          <a:sx n="110" d="100"/>
          <a:sy n="110" d="100"/>
        </p:scale>
        <p:origin x="219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6EA6D-F892-8B4D-B279-8B3A3A5F6A1E}" type="datetimeFigureOut">
              <a:rPr lang="en-US" smtClean="0"/>
              <a:t>3/30/22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5E657-BFEA-EA4A-88DB-DD20B4079A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74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0213A-4496-8E41-939D-6D779164903A}" type="datetimeFigureOut">
              <a:rPr lang="en-US" smtClean="0"/>
              <a:pPr/>
              <a:t>3/30/22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E9A50-EED1-FA4E-868B-D30F9FDBA6F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957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05B3DD-BC77-F446-AE51-540ED2575E76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05B3DD-BC77-F446-AE51-540ED2575E76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1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537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3/30/22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7B6FE768-D535-DB4F-A86D-18423950C428}" type="datetimeFigureOut">
              <a:rPr lang="en-US" smtClean="0"/>
              <a:pPr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3/30/22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3/30/22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B6FE768-D535-DB4F-A86D-18423950C428}" type="datetimeFigureOut">
              <a:rPr lang="en-US" smtClean="0"/>
              <a:pPr/>
              <a:t>3/30/22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FE768-D535-DB4F-A86D-18423950C428}" type="datetimeFigureOut">
              <a:rPr lang="en-US" smtClean="0"/>
              <a:pPr/>
              <a:t>3/30/22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B6FE768-D535-DB4F-A86D-18423950C428}" type="datetimeFigureOut">
              <a:rPr lang="en-US" smtClean="0"/>
              <a:pPr/>
              <a:t>3/30/22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B6FE768-D535-DB4F-A86D-18423950C428}" type="datetimeFigureOut">
              <a:rPr lang="en-US" smtClean="0"/>
              <a:pPr/>
              <a:t>3/30/22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0076733-97FC-644E-9C9E-BE83813A8A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notesSlide" Target="../notesSlides/notesSlide2.xml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5" Type="http://schemas.openxmlformats.org/officeDocument/2006/relationships/tags" Target="../tags/tag16.xml"/><Relationship Id="rId10" Type="http://schemas.openxmlformats.org/officeDocument/2006/relationships/tags" Target="../tags/tag21.xml"/><Relationship Id="rId4" Type="http://schemas.openxmlformats.org/officeDocument/2006/relationships/tags" Target="../tags/tag15.xml"/><Relationship Id="rId9" Type="http://schemas.openxmlformats.org/officeDocument/2006/relationships/tags" Target="../tags/tag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Search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David Kauchak</a:t>
            </a:r>
          </a:p>
          <a:p>
            <a:r>
              <a:rPr lang="en-US" dirty="0"/>
              <a:t>CS51A – Spring 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1334" y="5725180"/>
            <a:ext cx="2082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Three choices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712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01334" y="6029980"/>
            <a:ext cx="17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now?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0" y="5358824"/>
            <a:ext cx="161895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Pick one!</a:t>
            </a:r>
          </a:p>
        </p:txBody>
      </p:sp>
    </p:spTree>
    <p:extLst>
      <p:ext uri="{BB962C8B-B14F-4D97-AF65-F5344CB8AC3E}">
        <p14:creationId xmlns:p14="http://schemas.microsoft.com/office/powerpoint/2010/main" val="1159841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486400"/>
            <a:ext cx="3079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Still three options!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3972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486400"/>
            <a:ext cx="307968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Still three options!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33600" y="6139827"/>
            <a:ext cx="40886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Which would you explore/pick?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83AB372-DAB5-064D-8B89-E2E3972471FA}"/>
              </a:ext>
            </a:extLst>
          </p:cNvPr>
          <p:cNvSpPr/>
          <p:nvPr/>
        </p:nvSpPr>
        <p:spPr>
          <a:xfrm>
            <a:off x="3429000" y="2235954"/>
            <a:ext cx="3200400" cy="307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266094-D4B8-EA48-8EB4-E074BF2C0D44}"/>
              </a:ext>
            </a:extLst>
          </p:cNvPr>
          <p:cNvSpPr/>
          <p:nvPr/>
        </p:nvSpPr>
        <p:spPr>
          <a:xfrm>
            <a:off x="2279162" y="4655268"/>
            <a:ext cx="1759438" cy="6540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717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19200" y="5495776"/>
            <a:ext cx="7064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Most people go down a single path until they realize that it’s wrong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52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5495776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Keep exploring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024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2200" y="5495776"/>
            <a:ext cx="3048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Keep exploring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059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895600" y="5587424"/>
            <a:ext cx="2209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now?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19600" y="4648200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88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486400"/>
            <a:ext cx="3429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 we stuck?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0" y="6096947"/>
            <a:ext cx="6665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No.  Red positions are just possible options we haven’t explored</a:t>
            </a:r>
          </a:p>
        </p:txBody>
      </p:sp>
    </p:spTree>
    <p:extLst>
      <p:ext uri="{BB962C8B-B14F-4D97-AF65-F5344CB8AC3E}">
        <p14:creationId xmlns:p14="http://schemas.microsoft.com/office/powerpoint/2010/main" val="1934638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552182"/>
            <a:ext cx="3429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How do we know not to go straight?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191000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975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7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8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Ethics readings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897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5410200"/>
            <a:ext cx="6515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Have to be careful and keep track of where we’ve been if we can loop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514600" y="4191000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51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4157" y="5419814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Now what?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0062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971800" y="3718504"/>
            <a:ext cx="609600" cy="5334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179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44157" y="5419814"/>
            <a:ext cx="23622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Now what?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00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14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14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48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7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112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4662" y="3844882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38800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256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7000" y="28194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728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6728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6728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00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2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20662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120662" y="4308021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72000" y="4800600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581400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130062" y="42944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130062" y="3837214"/>
            <a:ext cx="298938" cy="277586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5814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14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114800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577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5720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1112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644662" y="3844882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638800" y="4800600"/>
            <a:ext cx="298938" cy="27758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638800" y="3276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638800" y="28194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699" y="1815192"/>
            <a:ext cx="1903445" cy="1156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65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00200" y="5257800"/>
            <a:ext cx="624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information do we need to figure out a solution?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828800"/>
            <a:ext cx="4127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7965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problems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530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Where to start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Where to finish (goal)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What the “world” (in this case a maze) looks like</a:t>
            </a:r>
          </a:p>
          <a:p>
            <a:pPr lvl="1"/>
            <a:r>
              <a:rPr lang="en-US" dirty="0"/>
              <a:t>We’ll define the world as a collection of </a:t>
            </a:r>
            <a:r>
              <a:rPr lang="en-US" i="1" dirty="0">
                <a:solidFill>
                  <a:srgbClr val="F57200"/>
                </a:solidFill>
              </a:rPr>
              <a:t>discrete</a:t>
            </a:r>
            <a:r>
              <a:rPr lang="en-US" dirty="0"/>
              <a:t> states</a:t>
            </a:r>
          </a:p>
          <a:p>
            <a:pPr lvl="1"/>
            <a:r>
              <a:rPr lang="en-US" dirty="0"/>
              <a:t>States are connected if we can get from one state to another by taking a particular action</a:t>
            </a:r>
          </a:p>
          <a:p>
            <a:pPr lvl="1"/>
            <a:r>
              <a:rPr lang="en-US" dirty="0"/>
              <a:t>This is called the “state space”</a:t>
            </a:r>
          </a:p>
        </p:txBody>
      </p:sp>
    </p:spTree>
    <p:extLst>
      <p:ext uri="{BB962C8B-B14F-4D97-AF65-F5344CB8AC3E}">
        <p14:creationId xmlns:p14="http://schemas.microsoft.com/office/powerpoint/2010/main" val="2030453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28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733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62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21717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40767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40767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1750" y="4572000"/>
            <a:ext cx="2628900" cy="189796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V="1">
            <a:off x="762000" y="4114800"/>
            <a:ext cx="7620000" cy="7620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383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730417"/>
            <a:ext cx="990600" cy="73761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828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730417"/>
            <a:ext cx="990600" cy="737616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3733800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28800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886200" y="2971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5" idx="2"/>
            <a:endCxn id="8" idx="0"/>
          </p:cNvCxnSpPr>
          <p:nvPr/>
        </p:nvCxnSpPr>
        <p:spPr>
          <a:xfrm flipH="1">
            <a:off x="21717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10" idx="0"/>
          </p:cNvCxnSpPr>
          <p:nvPr/>
        </p:nvCxnSpPr>
        <p:spPr>
          <a:xfrm>
            <a:off x="40767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40767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267200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57200" y="45476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57200" y="4432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09600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8" idx="2"/>
            <a:endCxn id="23" idx="0"/>
          </p:cNvCxnSpPr>
          <p:nvPr/>
        </p:nvCxnSpPr>
        <p:spPr>
          <a:xfrm flipH="1">
            <a:off x="800100" y="3468033"/>
            <a:ext cx="1371600" cy="7991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206" y="4063575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752606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905006" y="430495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4038600" y="4419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endCxn id="30" idx="0"/>
          </p:cNvCxnSpPr>
          <p:nvPr/>
        </p:nvCxnSpPr>
        <p:spPr>
          <a:xfrm flipH="1">
            <a:off x="4095506" y="3468033"/>
            <a:ext cx="19294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06357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63246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6324600" y="44803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endCxn id="36" idx="0"/>
          </p:cNvCxnSpPr>
          <p:nvPr/>
        </p:nvCxnSpPr>
        <p:spPr>
          <a:xfrm>
            <a:off x="6631486" y="3468033"/>
            <a:ext cx="36014" cy="59554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63246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66242" y="53303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944721" y="529807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515100" y="5330339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64404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548384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733800" y="18288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707454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172200" y="29878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72200" y="3124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2171700" y="2286000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4076700" y="2286000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4076700" y="2286000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062" y="2755392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282462" y="30358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1282462" y="2920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434862" y="29077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3815" y="2708961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696215" y="298937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848615" y="295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982209" y="3064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406357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15200" y="4343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15200" y="44803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6515100" y="3445070"/>
            <a:ext cx="1143000" cy="6185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152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96595" y="5334000"/>
            <a:ext cx="55688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For a given problem, still could have different state-spaces</a:t>
            </a:r>
          </a:p>
        </p:txBody>
      </p:sp>
      <p:sp>
        <p:nvSpPr>
          <p:cNvPr id="40" name="Oval 39"/>
          <p:cNvSpPr/>
          <p:nvPr/>
        </p:nvSpPr>
        <p:spPr>
          <a:xfrm>
            <a:off x="1587262" y="29077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739662" y="29077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892062" y="29077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892062" y="313639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4150125" y="29887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150125" y="32173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4302525" y="32173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7600" y="45720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3100" y="4139775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905500" y="44201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905500" y="45565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905500" y="46482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60198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6248400" y="3445070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494012" y="5959644"/>
            <a:ext cx="3259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many more states are there?</a:t>
            </a:r>
          </a:p>
        </p:txBody>
      </p:sp>
      <p:sp>
        <p:nvSpPr>
          <p:cNvPr id="70" name="Oval 69"/>
          <p:cNvSpPr/>
          <p:nvPr/>
        </p:nvSpPr>
        <p:spPr>
          <a:xfrm>
            <a:off x="6248400" y="4724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4419600" y="3200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6172200" y="32004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42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310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Oval 3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14788" y="4973638"/>
            <a:ext cx="1176337" cy="79375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6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6413" y="5821363"/>
            <a:ext cx="1014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motor skills</a:t>
            </a:r>
          </a:p>
        </p:txBody>
      </p:sp>
      <p:sp>
        <p:nvSpPr>
          <p:cNvPr id="422917" name="Line 5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709988" y="5503863"/>
            <a:ext cx="357187" cy="3175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422918" name="Oval 6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49613" y="4127500"/>
            <a:ext cx="1225550" cy="741363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9" name="Text Box 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71725" y="4414838"/>
            <a:ext cx="139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perception</a:t>
            </a:r>
          </a:p>
        </p:txBody>
      </p:sp>
      <p:sp>
        <p:nvSpPr>
          <p:cNvPr id="18440" name="Text Box 8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97213" y="38100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reasoning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1" name="Text Box 9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05413" y="4729163"/>
            <a:ext cx="132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learning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2" name="Text Box 10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84438" y="50800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language</a:t>
            </a:r>
          </a:p>
        </p:txBody>
      </p:sp>
      <p:sp>
        <p:nvSpPr>
          <p:cNvPr id="422923" name="Line 11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249613" y="4921250"/>
            <a:ext cx="511175" cy="1063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44" name="Text Box 12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87838" y="3656013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"knowledge"</a:t>
            </a:r>
          </a:p>
        </p:txBody>
      </p:sp>
      <p:sp>
        <p:nvSpPr>
          <p:cNvPr id="18445" name="Text Box 13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94275" y="4084638"/>
            <a:ext cx="1446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emotions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graphicFrame>
        <p:nvGraphicFramePr>
          <p:cNvPr id="422926" name="Group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017061"/>
              </p:ext>
            </p:extLst>
          </p:nvPr>
        </p:nvGraphicFramePr>
        <p:xfrm>
          <a:off x="1465263" y="2714625"/>
          <a:ext cx="6019800" cy="2616200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like a human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Cognitive Modeling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rationally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Logic-based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like a human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Turing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rationally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Rational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AI?</a:t>
            </a:r>
          </a:p>
        </p:txBody>
      </p:sp>
    </p:spTree>
    <p:extLst>
      <p:ext uri="{BB962C8B-B14F-4D97-AF65-F5344CB8AC3E}">
        <p14:creationId xmlns:p14="http://schemas.microsoft.com/office/powerpoint/2010/main" val="40128122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2660823" y="1534177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197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234023" y="2692317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E86C181-5C00-D74A-AA5B-E38142F15665}"/>
              </a:ext>
            </a:extLst>
          </p:cNvPr>
          <p:cNvSpPr/>
          <p:nvPr/>
        </p:nvSpPr>
        <p:spPr>
          <a:xfrm>
            <a:off x="2666660" y="154167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0FBF7764-9B6D-794B-8D9F-F35885076D95}"/>
              </a:ext>
            </a:extLst>
          </p:cNvPr>
          <p:cNvSpPr txBox="1"/>
          <p:nvPr/>
        </p:nvSpPr>
        <p:spPr>
          <a:xfrm>
            <a:off x="364066" y="6157794"/>
            <a:ext cx="1536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Now what?</a:t>
            </a:r>
          </a:p>
        </p:txBody>
      </p:sp>
    </p:spTree>
    <p:extLst>
      <p:ext uri="{BB962C8B-B14F-4D97-AF65-F5344CB8AC3E}">
        <p14:creationId xmlns:p14="http://schemas.microsoft.com/office/powerpoint/2010/main" val="22229258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2662545" y="2677771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E86C181-5C00-D74A-AA5B-E38142F15665}"/>
              </a:ext>
            </a:extLst>
          </p:cNvPr>
          <p:cNvSpPr/>
          <p:nvPr/>
        </p:nvSpPr>
        <p:spPr>
          <a:xfrm>
            <a:off x="2666660" y="154167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A767CB3-3ECC-1944-A417-E2C8A5016B6B}"/>
              </a:ext>
            </a:extLst>
          </p:cNvPr>
          <p:cNvSpPr/>
          <p:nvPr/>
        </p:nvSpPr>
        <p:spPr>
          <a:xfrm>
            <a:off x="280318" y="2705442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3361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1828800" y="3929461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E86C181-5C00-D74A-AA5B-E38142F15665}"/>
              </a:ext>
            </a:extLst>
          </p:cNvPr>
          <p:cNvSpPr/>
          <p:nvPr/>
        </p:nvSpPr>
        <p:spPr>
          <a:xfrm>
            <a:off x="2666660" y="154167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A767CB3-3ECC-1944-A417-E2C8A5016B6B}"/>
              </a:ext>
            </a:extLst>
          </p:cNvPr>
          <p:cNvSpPr/>
          <p:nvPr/>
        </p:nvSpPr>
        <p:spPr>
          <a:xfrm>
            <a:off x="280318" y="2705442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AC1CD3C-43F7-6F47-B995-58AF3774AE07}"/>
              </a:ext>
            </a:extLst>
          </p:cNvPr>
          <p:cNvSpPr/>
          <p:nvPr/>
        </p:nvSpPr>
        <p:spPr>
          <a:xfrm>
            <a:off x="2629415" y="267607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F41E73A-544E-2144-A252-EF05891E6034}"/>
              </a:ext>
            </a:extLst>
          </p:cNvPr>
          <p:cNvSpPr txBox="1"/>
          <p:nvPr/>
        </p:nvSpPr>
        <p:spPr>
          <a:xfrm>
            <a:off x="364066" y="6157794"/>
            <a:ext cx="1536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Now what?</a:t>
            </a:r>
          </a:p>
        </p:txBody>
      </p:sp>
    </p:spTree>
    <p:extLst>
      <p:ext uri="{BB962C8B-B14F-4D97-AF65-F5344CB8AC3E}">
        <p14:creationId xmlns:p14="http://schemas.microsoft.com/office/powerpoint/2010/main" val="15862475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3048000" y="3864812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0E86C181-5C00-D74A-AA5B-E38142F15665}"/>
              </a:ext>
            </a:extLst>
          </p:cNvPr>
          <p:cNvSpPr/>
          <p:nvPr/>
        </p:nvSpPr>
        <p:spPr>
          <a:xfrm>
            <a:off x="2666660" y="1541674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A767CB3-3ECC-1944-A417-E2C8A5016B6B}"/>
              </a:ext>
            </a:extLst>
          </p:cNvPr>
          <p:cNvSpPr/>
          <p:nvPr/>
        </p:nvSpPr>
        <p:spPr>
          <a:xfrm>
            <a:off x="280318" y="2705442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AC1CD3C-43F7-6F47-B995-58AF3774AE07}"/>
              </a:ext>
            </a:extLst>
          </p:cNvPr>
          <p:cNvSpPr/>
          <p:nvPr/>
        </p:nvSpPr>
        <p:spPr>
          <a:xfrm>
            <a:off x="2629415" y="267607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793586BE-EEDA-F047-AC98-7C7BEF9F87FB}"/>
              </a:ext>
            </a:extLst>
          </p:cNvPr>
          <p:cNvSpPr/>
          <p:nvPr/>
        </p:nvSpPr>
        <p:spPr>
          <a:xfrm>
            <a:off x="1833807" y="3923709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132" name="Picture 131">
            <a:extLst>
              <a:ext uri="{FF2B5EF4-FFF2-40B4-BE49-F238E27FC236}">
                <a16:creationId xmlns:a16="http://schemas.microsoft.com/office/drawing/2014/main" id="{161FACE2-211B-1246-97CB-016E22565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1190" y="5202884"/>
            <a:ext cx="1520766" cy="92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2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space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523409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895600" y="1803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2682479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334000" y="296289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34000" y="3099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333500" y="2261025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238500" y="2261025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238500" y="2261025"/>
            <a:ext cx="2438400" cy="42145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862" y="2730417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444262" y="30108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4262" y="289560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966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615" y="2683986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2858015" y="2964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010415" y="29253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144009" y="30400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9197" y="3645215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111597" y="392563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111597" y="40619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676900" y="3420095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1115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490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014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53862" y="28828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053862" y="31114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311925" y="29638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3119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464325" y="31924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263997" y="415364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4900" y="4114800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067300" y="43952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067300" y="45315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067300" y="46232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816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410200" y="3420095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410200" y="4699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5814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334000" y="31754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5014" y="3941603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067414" y="42220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219814" y="418298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353408" y="42976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410314" y="3399453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521324" y="4221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5213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673724" y="44500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749924" y="45262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334" y="3913041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165734" y="41934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318134" y="415442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451728" y="42690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619644" y="41928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6196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772044" y="44214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3866300" y="42818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220209" y="3399453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673724" y="46024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3866300" y="412944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049" y="5413728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310449" y="56941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310449" y="58304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310449" y="59221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424749" y="5998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5771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6914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767649" y="5998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6914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1049" y="5389344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453449" y="56697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453449" y="58060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453449" y="58977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567749" y="597396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7201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58344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5910649" y="597456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6152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462849" y="59227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462849" y="57703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653349" y="4856535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301049" y="4856535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997" y="4558298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049397" y="483871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049397" y="49750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0493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201797" y="50667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201797" y="49280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1597" y="4724400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753997" y="500481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753997" y="51411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7539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6906397" y="523282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6906397" y="5094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134997" y="52827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058797" y="52065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554097" y="4395216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096897" y="4395216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205" y="5882290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675605" y="616270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675605" y="629903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6756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7828005" y="63907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7828005" y="625201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056605" y="64406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7980405" y="636446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132805" y="649189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1635" y="6071230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434035" y="635164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434035" y="648797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4340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586435" y="657965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586435" y="644095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6815035" y="66296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738835" y="655340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7769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6245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472135" y="67198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776935" y="5462016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096897" y="5462016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Rectangle 125">
            <a:extLst>
              <a:ext uri="{FF2B5EF4-FFF2-40B4-BE49-F238E27FC236}">
                <a16:creationId xmlns:a16="http://schemas.microsoft.com/office/drawing/2014/main" id="{D7F08F2A-4D8B-9648-8DC7-F53FC609BE9D}"/>
              </a:ext>
            </a:extLst>
          </p:cNvPr>
          <p:cNvSpPr/>
          <p:nvPr/>
        </p:nvSpPr>
        <p:spPr>
          <a:xfrm>
            <a:off x="2660823" y="1534177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068F880B-2734-EB48-A1EE-5EC9F7B474AF}"/>
              </a:ext>
            </a:extLst>
          </p:cNvPr>
          <p:cNvSpPr txBox="1"/>
          <p:nvPr/>
        </p:nvSpPr>
        <p:spPr>
          <a:xfrm>
            <a:off x="331781" y="5377702"/>
            <a:ext cx="2563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Could we have found the exit any other way?</a:t>
            </a:r>
          </a:p>
        </p:txBody>
      </p:sp>
    </p:spTree>
    <p:extLst>
      <p:ext uri="{BB962C8B-B14F-4D97-AF65-F5344CB8AC3E}">
        <p14:creationId xmlns:p14="http://schemas.microsoft.com/office/powerpoint/2010/main" val="2299354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Keep track of a list of states that we </a:t>
            </a:r>
            <a:r>
              <a:rPr lang="en-US" i="1" dirty="0"/>
              <a:t>could</a:t>
            </a:r>
            <a:r>
              <a:rPr lang="en-US" dirty="0"/>
              <a:t> visit, we’ll call it “</a:t>
            </a:r>
            <a:r>
              <a:rPr lang="en-US" dirty="0" err="1"/>
              <a:t>to_visit</a:t>
            </a:r>
            <a:r>
              <a:rPr lang="en-US" dirty="0"/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General idea:</a:t>
            </a:r>
          </a:p>
          <a:p>
            <a:pPr lvl="1"/>
            <a:r>
              <a:rPr lang="en-US" dirty="0"/>
              <a:t>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/>
              <a:t>if it’s the goal state</a:t>
            </a:r>
          </a:p>
          <a:p>
            <a:pPr lvl="2"/>
            <a:r>
              <a:rPr lang="en-US" dirty="0"/>
              <a:t>we’re done!</a:t>
            </a:r>
          </a:p>
          <a:p>
            <a:pPr lvl="1"/>
            <a:r>
              <a:rPr lang="en-US" dirty="0"/>
              <a:t>if it’s not the goal state</a:t>
            </a:r>
          </a:p>
          <a:p>
            <a:pPr lvl="2"/>
            <a:r>
              <a:rPr lang="en-US" dirty="0"/>
              <a:t>Add all of the next states to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pPr lvl="1"/>
            <a:r>
              <a:rPr lang="en-US" dirty="0"/>
              <a:t>repeat</a:t>
            </a:r>
          </a:p>
        </p:txBody>
      </p:sp>
    </p:spTree>
    <p:extLst>
      <p:ext uri="{BB962C8B-B14F-4D97-AF65-F5344CB8AC3E}">
        <p14:creationId xmlns:p14="http://schemas.microsoft.com/office/powerpoint/2010/main" val="4064070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B5EC722E-22FE-4240-A645-CDBA8768896E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920CB135-3181-1D4D-B88C-771AEA937D59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D48D12CE-943C-C84C-A2A7-C86DD0DD1B13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DD198F9C-410E-DE45-BA04-E266E79F35BC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6" name="Rectangle 135">
            <a:extLst>
              <a:ext uri="{FF2B5EF4-FFF2-40B4-BE49-F238E27FC236}">
                <a16:creationId xmlns:a16="http://schemas.microsoft.com/office/drawing/2014/main" id="{5097CCDA-9B07-BA43-A4D8-F8045AC387A8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D266386E-69CA-374B-8886-D58B44E65B11}"/>
              </a:ext>
            </a:extLst>
          </p:cNvPr>
          <p:cNvSpPr txBox="1"/>
          <p:nvPr/>
        </p:nvSpPr>
        <p:spPr>
          <a:xfrm>
            <a:off x="6477000" y="5467642"/>
            <a:ext cx="17848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do we start?</a:t>
            </a:r>
          </a:p>
        </p:txBody>
      </p:sp>
    </p:spTree>
    <p:extLst>
      <p:ext uri="{BB962C8B-B14F-4D97-AF65-F5344CB8AC3E}">
        <p14:creationId xmlns:p14="http://schemas.microsoft.com/office/powerpoint/2010/main" val="7412619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A0D89024-7E50-C646-B52A-9B5915022EF4}"/>
              </a:ext>
            </a:extLst>
          </p:cNvPr>
          <p:cNvSpPr txBox="1"/>
          <p:nvPr/>
        </p:nvSpPr>
        <p:spPr>
          <a:xfrm>
            <a:off x="6477000" y="5467642"/>
            <a:ext cx="1994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Add start to </a:t>
            </a:r>
            <a:r>
              <a:rPr lang="en-US" dirty="0" err="1">
                <a:solidFill>
                  <a:srgbClr val="0000FF"/>
                </a:solidFill>
              </a:rPr>
              <a:t>to_visit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600102-6823-DE4D-A33B-D845B851CBFC}"/>
              </a:ext>
            </a:extLst>
          </p:cNvPr>
          <p:cNvSpPr txBox="1"/>
          <p:nvPr/>
        </p:nvSpPr>
        <p:spPr>
          <a:xfrm>
            <a:off x="4719081" y="486762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752171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862BD840-D639-F34B-8EA3-BC1674C5181A}"/>
              </a:ext>
            </a:extLst>
          </p:cNvPr>
          <p:cNvSpPr/>
          <p:nvPr/>
        </p:nvSpPr>
        <p:spPr>
          <a:xfrm>
            <a:off x="2870747" y="49004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AAB1C6F-9034-9F4A-80E5-93863153482B}"/>
              </a:ext>
            </a:extLst>
          </p:cNvPr>
          <p:cNvSpPr/>
          <p:nvPr/>
        </p:nvSpPr>
        <p:spPr>
          <a:xfrm>
            <a:off x="289609" y="4724400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2E08C9AD-52DA-154D-B388-AB222C206FE9}"/>
              </a:ext>
            </a:extLst>
          </p:cNvPr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95488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5" name="Oval 3" hidden="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14788" y="4973638"/>
            <a:ext cx="1176337" cy="793750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6" name="Text Box 4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046413" y="5821363"/>
            <a:ext cx="10144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motor skills</a:t>
            </a:r>
          </a:p>
        </p:txBody>
      </p:sp>
      <p:sp>
        <p:nvSpPr>
          <p:cNvPr id="422917" name="Line 5" hidden="1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V="1">
            <a:off x="3709988" y="5503863"/>
            <a:ext cx="357187" cy="31750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422918" name="Oval 6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249613" y="4127500"/>
            <a:ext cx="1225550" cy="741363"/>
          </a:xfrm>
          <a:prstGeom prst="ellips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39" name="Text Box 7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71725" y="4414838"/>
            <a:ext cx="1393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perception</a:t>
            </a:r>
          </a:p>
        </p:txBody>
      </p:sp>
      <p:sp>
        <p:nvSpPr>
          <p:cNvPr id="18440" name="Text Box 8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097213" y="3810000"/>
            <a:ext cx="1517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reasoning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1" name="Text Box 9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05413" y="4729163"/>
            <a:ext cx="1322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learning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sp>
        <p:nvSpPr>
          <p:cNvPr id="18442" name="Text Box 10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84438" y="5080000"/>
            <a:ext cx="1231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language</a:t>
            </a:r>
          </a:p>
        </p:txBody>
      </p:sp>
      <p:sp>
        <p:nvSpPr>
          <p:cNvPr id="422923" name="Line 11" hidden="1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3249613" y="4921250"/>
            <a:ext cx="511175" cy="106363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itchFamily="1" charset="0"/>
              <a:ea typeface="+mn-ea"/>
              <a:cs typeface="+mn-cs"/>
            </a:endParaRPr>
          </a:p>
        </p:txBody>
      </p:sp>
      <p:sp>
        <p:nvSpPr>
          <p:cNvPr id="18444" name="Text Box 12" hidden="1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287838" y="3656013"/>
            <a:ext cx="16192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effectLst/>
                <a:latin typeface="Verdana" charset="0"/>
                <a:cs typeface="Arial" charset="0"/>
              </a:rPr>
              <a:t>"knowledge"</a:t>
            </a:r>
          </a:p>
        </p:txBody>
      </p:sp>
      <p:sp>
        <p:nvSpPr>
          <p:cNvPr id="18445" name="Text Box 13" hidden="1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94275" y="4084638"/>
            <a:ext cx="1446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ja-JP" altLang="en-US" sz="1800">
                <a:effectLst/>
                <a:latin typeface="Verdana" charset="0"/>
                <a:cs typeface="Arial" charset="0"/>
              </a:rPr>
              <a:t>“</a:t>
            </a:r>
            <a:r>
              <a:rPr lang="en-US" sz="1800">
                <a:effectLst/>
                <a:latin typeface="Verdana" charset="0"/>
                <a:cs typeface="Arial" charset="0"/>
              </a:rPr>
              <a:t>emotions</a:t>
            </a:r>
            <a:r>
              <a:rPr lang="ja-JP" altLang="en-US" sz="1800">
                <a:effectLst/>
                <a:latin typeface="Verdana" charset="0"/>
                <a:cs typeface="Arial" charset="0"/>
              </a:rPr>
              <a:t>”</a:t>
            </a:r>
            <a:endParaRPr lang="en-US" sz="1800">
              <a:effectLst/>
              <a:latin typeface="Verdana" charset="0"/>
              <a:cs typeface="Arial" charset="0"/>
            </a:endParaRPr>
          </a:p>
        </p:txBody>
      </p:sp>
      <p:graphicFrame>
        <p:nvGraphicFramePr>
          <p:cNvPr id="422926" name="Group 14"/>
          <p:cNvGraphicFramePr>
            <a:graphicFrameLocks noGrp="1"/>
          </p:cNvGraphicFramePr>
          <p:nvPr/>
        </p:nvGraphicFramePr>
        <p:xfrm>
          <a:off x="1465263" y="2714625"/>
          <a:ext cx="6019800" cy="2616200"/>
        </p:xfrm>
        <a:graphic>
          <a:graphicData uri="http://schemas.openxmlformats.org/drawingml/2006/table">
            <a:tbl>
              <a:tblPr/>
              <a:tblGrid>
                <a:gridCol w="3009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like a human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Cognitive Modeling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Think rationally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Logic-based Systems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81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like a human</a:t>
                      </a:r>
                      <a:b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</a:b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Turing Test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Act rationally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1" charset="0"/>
                        <a:ea typeface="Arial" pitchFamily="1" charset="0"/>
                        <a:cs typeface="Arial" pitchFamily="1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1" charset="0"/>
                          <a:ea typeface="Arial" pitchFamily="1" charset="0"/>
                          <a:cs typeface="Arial" pitchFamily="1" charset="0"/>
                        </a:rPr>
                        <a:t>Rational Agents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AI?</a:t>
            </a:r>
          </a:p>
        </p:txBody>
      </p:sp>
      <p:sp>
        <p:nvSpPr>
          <p:cNvPr id="3" name="Oval 2"/>
          <p:cNvSpPr/>
          <p:nvPr/>
        </p:nvSpPr>
        <p:spPr>
          <a:xfrm>
            <a:off x="4724400" y="3810000"/>
            <a:ext cx="2590800" cy="1843087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8200" y="6019800"/>
            <a:ext cx="283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Next couple of weeks</a:t>
            </a:r>
          </a:p>
        </p:txBody>
      </p:sp>
    </p:spTree>
    <p:extLst>
      <p:ext uri="{BB962C8B-B14F-4D97-AF65-F5344CB8AC3E}">
        <p14:creationId xmlns:p14="http://schemas.microsoft.com/office/powerpoint/2010/main" val="6350158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7AAB1C6F-9034-9F4A-80E5-93863153482B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248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  <a:p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7479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947A276D-6AB5-8F4F-A5CB-8940F03672B5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442987" y="121804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9A560CAD-FB1B-5A4C-8BDB-15CC1FA8A959}"/>
              </a:ext>
            </a:extLst>
          </p:cNvPr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61356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442987" y="121804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447BA11-85A8-3942-86F4-36F4DFA3D8B9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664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442987" y="121804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447BA11-85A8-3942-86F4-36F4DFA3D8B9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9FF975DE-3A11-EC48-AFE1-01F3828C9CEB}"/>
              </a:ext>
            </a:extLst>
          </p:cNvPr>
          <p:cNvSpPr txBox="1"/>
          <p:nvPr/>
        </p:nvSpPr>
        <p:spPr>
          <a:xfrm>
            <a:off x="6400800" y="5315272"/>
            <a:ext cx="26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Dead-end. What do we do now?</a:t>
            </a:r>
          </a:p>
        </p:txBody>
      </p:sp>
    </p:spTree>
    <p:extLst>
      <p:ext uri="{BB962C8B-B14F-4D97-AF65-F5344CB8AC3E}">
        <p14:creationId xmlns:p14="http://schemas.microsoft.com/office/powerpoint/2010/main" val="41111516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442987" y="1218046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C447BA11-85A8-3942-86F4-36F4DFA3D8B9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01D5E8CB-6722-C24D-B072-91E74EA706D1}"/>
              </a:ext>
            </a:extLst>
          </p:cNvPr>
          <p:cNvSpPr txBox="1"/>
          <p:nvPr/>
        </p:nvSpPr>
        <p:spPr>
          <a:xfrm>
            <a:off x="6180962" y="5261515"/>
            <a:ext cx="2628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list keeps track of where to go next, i.e. the states we know about but haven’t explored</a:t>
            </a:r>
          </a:p>
        </p:txBody>
      </p:sp>
    </p:spTree>
    <p:extLst>
      <p:ext uri="{BB962C8B-B14F-4D97-AF65-F5344CB8AC3E}">
        <p14:creationId xmlns:p14="http://schemas.microsoft.com/office/powerpoint/2010/main" val="5838056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2855449" y="1171379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BC065A20-545C-6F41-8691-1552D4264308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485311AE-EEA6-264E-B778-46594E25E4E5}"/>
              </a:ext>
            </a:extLst>
          </p:cNvPr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401982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5</a:t>
            </a:r>
          </a:p>
          <a:p>
            <a:r>
              <a:rPr lang="en-US" dirty="0">
                <a:solidFill>
                  <a:srgbClr val="FF0000"/>
                </a:solidFill>
              </a:rPr>
              <a:t>6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2855449" y="1171379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CE6CAA0-D938-864A-97D4-951213BFDBA6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511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2078272" y="2412669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006A6A3E-87CC-0F46-A4C7-723A64B423FB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CF4F7721-7F4E-3E40-AFE4-D59731D8B25D}"/>
              </a:ext>
            </a:extLst>
          </p:cNvPr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1009540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</a:t>
            </a:r>
          </a:p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2078272" y="2412669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1AA7E050-371A-DA45-B252-4D259BA63F20}"/>
              </a:ext>
            </a:extLst>
          </p:cNvPr>
          <p:cNvSpPr/>
          <p:nvPr/>
        </p:nvSpPr>
        <p:spPr>
          <a:xfrm>
            <a:off x="265873" y="5562600"/>
            <a:ext cx="3024345" cy="838200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20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3201388" y="2384483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5905BC7-1597-9849-A15D-5114422FA793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1229C840-10D0-A84F-920E-C7DA59FEFECD}"/>
              </a:ext>
            </a:extLst>
          </p:cNvPr>
          <p:cNvSpPr txBox="1"/>
          <p:nvPr/>
        </p:nvSpPr>
        <p:spPr>
          <a:xfrm>
            <a:off x="6477000" y="5467642"/>
            <a:ext cx="1761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 it a goal state?</a:t>
            </a:r>
          </a:p>
        </p:txBody>
      </p:sp>
    </p:spTree>
    <p:extLst>
      <p:ext uri="{BB962C8B-B14F-4D97-AF65-F5344CB8AC3E}">
        <p14:creationId xmlns:p14="http://schemas.microsoft.com/office/powerpoint/2010/main" val="2832750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maze!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181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3201388" y="2384483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5905BC7-1597-9849-A15D-5114422FA793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107927EF-D4E6-5742-9269-2EAD3D937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699" y="5246132"/>
            <a:ext cx="1511301" cy="91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7369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3201388" y="2384483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5905BC7-1597-9849-A15D-5114422FA793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03D14163-BC26-AD46-9B70-AB6BBB3FA05E}"/>
              </a:ext>
            </a:extLst>
          </p:cNvPr>
          <p:cNvSpPr txBox="1"/>
          <p:nvPr/>
        </p:nvSpPr>
        <p:spPr>
          <a:xfrm>
            <a:off x="6102008" y="5220948"/>
            <a:ext cx="2628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How was the </a:t>
            </a:r>
            <a:r>
              <a:rPr lang="en-US" dirty="0" err="1">
                <a:solidFill>
                  <a:srgbClr val="FF0000"/>
                </a:solidFill>
              </a:rPr>
              <a:t>to_visit</a:t>
            </a:r>
            <a:r>
              <a:rPr lang="en-US" dirty="0">
                <a:solidFill>
                  <a:srgbClr val="FF0000"/>
                </a:solidFill>
              </a:rPr>
              <a:t> list organized in this example, i.e., what order?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E15BE106-D246-434E-A160-CF37EDAA1F03}"/>
              </a:ext>
            </a:extLst>
          </p:cNvPr>
          <p:cNvSpPr txBox="1"/>
          <p:nvPr/>
        </p:nvSpPr>
        <p:spPr>
          <a:xfrm>
            <a:off x="6214595" y="6247291"/>
            <a:ext cx="1895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a stack!!! (LIFO)</a:t>
            </a:r>
          </a:p>
        </p:txBody>
      </p:sp>
    </p:spTree>
    <p:extLst>
      <p:ext uri="{BB962C8B-B14F-4D97-AF65-F5344CB8AC3E}">
        <p14:creationId xmlns:p14="http://schemas.microsoft.com/office/powerpoint/2010/main" val="348563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803" y="32951"/>
            <a:ext cx="990600" cy="737616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99203" y="3133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108" y="862837"/>
            <a:ext cx="990600" cy="737616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5530508" y="11432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530508" y="1279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5" idx="2"/>
          </p:cNvCxnSpPr>
          <p:nvPr/>
        </p:nvCxnSpPr>
        <p:spPr>
          <a:xfrm flipH="1">
            <a:off x="1537103" y="770567"/>
            <a:ext cx="190500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5" idx="2"/>
          </p:cNvCxnSpPr>
          <p:nvPr/>
        </p:nvCxnSpPr>
        <p:spPr>
          <a:xfrm>
            <a:off x="3442103" y="770567"/>
            <a:ext cx="0" cy="44441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2"/>
            <a:endCxn id="12" idx="0"/>
          </p:cNvCxnSpPr>
          <p:nvPr/>
        </p:nvCxnSpPr>
        <p:spPr>
          <a:xfrm>
            <a:off x="3442103" y="770567"/>
            <a:ext cx="2431305" cy="922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465" y="1239959"/>
            <a:ext cx="990600" cy="737616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647865" y="1520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47865" y="140514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8002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18" y="1193528"/>
            <a:ext cx="990600" cy="737616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3061618" y="147394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3214018" y="14349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347612" y="15495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5705" y="1825573"/>
            <a:ext cx="990600" cy="737616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7308105" y="210598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308105" y="224231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Straight Arrow Connector 38"/>
          <p:cNvCxnSpPr>
            <a:stCxn id="12" idx="2"/>
            <a:endCxn id="36" idx="0"/>
          </p:cNvCxnSpPr>
          <p:nvPr/>
        </p:nvCxnSpPr>
        <p:spPr>
          <a:xfrm>
            <a:off x="5873408" y="1600453"/>
            <a:ext cx="1777597" cy="22512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73081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26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050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257465" y="13923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1257465" y="162095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515528" y="14733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5155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667928" y="170195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60505" y="233399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1408" y="2295158"/>
            <a:ext cx="990600" cy="737616"/>
          </a:xfrm>
          <a:prstGeom prst="rect">
            <a:avLst/>
          </a:prstGeom>
        </p:spPr>
      </p:pic>
      <p:sp>
        <p:nvSpPr>
          <p:cNvPr id="64" name="Oval 63"/>
          <p:cNvSpPr/>
          <p:nvPr/>
        </p:nvSpPr>
        <p:spPr>
          <a:xfrm>
            <a:off x="5263808" y="25755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263808" y="27119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5263808" y="28035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3781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Arrow Connector 67"/>
          <p:cNvCxnSpPr>
            <a:stCxn id="12" idx="2"/>
            <a:endCxn id="63" idx="0"/>
          </p:cNvCxnSpPr>
          <p:nvPr/>
        </p:nvCxnSpPr>
        <p:spPr>
          <a:xfrm flipH="1">
            <a:off x="5606708" y="1600453"/>
            <a:ext cx="266700" cy="694705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606708" y="2879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FA725425-6502-FD46-9E42-9BC46033B13B}"/>
              </a:ext>
            </a:extLst>
          </p:cNvPr>
          <p:cNvSpPr/>
          <p:nvPr/>
        </p:nvSpPr>
        <p:spPr>
          <a:xfrm>
            <a:off x="3785003" y="168496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32659AFC-8814-124B-BF03-4DCBA8B5A5F6}"/>
              </a:ext>
            </a:extLst>
          </p:cNvPr>
          <p:cNvSpPr/>
          <p:nvPr/>
        </p:nvSpPr>
        <p:spPr>
          <a:xfrm>
            <a:off x="5530508" y="13557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0E79DC12-7FAA-6844-A56E-494DDAA8B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617" y="2451145"/>
            <a:ext cx="990600" cy="737616"/>
          </a:xfrm>
          <a:prstGeom prst="rect">
            <a:avLst/>
          </a:prstGeom>
        </p:spPr>
      </p:pic>
      <p:sp>
        <p:nvSpPr>
          <p:cNvPr id="78" name="Oval 77">
            <a:extLst>
              <a:ext uri="{FF2B5EF4-FFF2-40B4-BE49-F238E27FC236}">
                <a16:creationId xmlns:a16="http://schemas.microsoft.com/office/drawing/2014/main" id="{00A162B1-5B79-1746-8CA3-AE9083015E7A}"/>
              </a:ext>
            </a:extLst>
          </p:cNvPr>
          <p:cNvSpPr/>
          <p:nvPr/>
        </p:nvSpPr>
        <p:spPr>
          <a:xfrm>
            <a:off x="2271017" y="273156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7129B2D-0198-854F-B0D3-BEFD950F4009}"/>
              </a:ext>
            </a:extLst>
          </p:cNvPr>
          <p:cNvSpPr/>
          <p:nvPr/>
        </p:nvSpPr>
        <p:spPr>
          <a:xfrm>
            <a:off x="2423417" y="269252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8454FB78-E3BF-504D-BA88-E1F39CAA5AAC}"/>
              </a:ext>
            </a:extLst>
          </p:cNvPr>
          <p:cNvSpPr/>
          <p:nvPr/>
        </p:nvSpPr>
        <p:spPr>
          <a:xfrm>
            <a:off x="2557011" y="28071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E7D90A0E-C1AF-9D4D-BD3D-A344154950A6}"/>
              </a:ext>
            </a:extLst>
          </p:cNvPr>
          <p:cNvCxnSpPr>
            <a:cxnSpLocks/>
            <a:endCxn id="77" idx="0"/>
          </p:cNvCxnSpPr>
          <p:nvPr/>
        </p:nvCxnSpPr>
        <p:spPr>
          <a:xfrm flipH="1">
            <a:off x="2613917" y="1908995"/>
            <a:ext cx="809895" cy="5421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1ABA9A01-255D-0243-A76C-4603C84110F6}"/>
              </a:ext>
            </a:extLst>
          </p:cNvPr>
          <p:cNvSpPr/>
          <p:nvPr/>
        </p:nvSpPr>
        <p:spPr>
          <a:xfrm>
            <a:off x="2724927" y="2730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9CC19450-A810-814D-BCAD-27296D8005C7}"/>
              </a:ext>
            </a:extLst>
          </p:cNvPr>
          <p:cNvSpPr/>
          <p:nvPr/>
        </p:nvSpPr>
        <p:spPr>
          <a:xfrm>
            <a:off x="27249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F5AF0441-C4FA-4740-87A8-9FA85619D4B4}"/>
              </a:ext>
            </a:extLst>
          </p:cNvPr>
          <p:cNvSpPr/>
          <p:nvPr/>
        </p:nvSpPr>
        <p:spPr>
          <a:xfrm>
            <a:off x="2877327" y="29595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DE18D052-DE22-FD40-B314-FC58FA9E1BAB}"/>
              </a:ext>
            </a:extLst>
          </p:cNvPr>
          <p:cNvSpPr/>
          <p:nvPr/>
        </p:nvSpPr>
        <p:spPr>
          <a:xfrm>
            <a:off x="2953527" y="30357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1A96BE96-A4D1-1445-BAFD-68ACC0587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37" y="2422583"/>
            <a:ext cx="990600" cy="737616"/>
          </a:xfrm>
          <a:prstGeom prst="rect">
            <a:avLst/>
          </a:prstGeom>
        </p:spPr>
      </p:pic>
      <p:sp>
        <p:nvSpPr>
          <p:cNvPr id="87" name="Oval 86">
            <a:extLst>
              <a:ext uri="{FF2B5EF4-FFF2-40B4-BE49-F238E27FC236}">
                <a16:creationId xmlns:a16="http://schemas.microsoft.com/office/drawing/2014/main" id="{3E9DD960-640F-3E42-A573-E06D0537F07C}"/>
              </a:ext>
            </a:extLst>
          </p:cNvPr>
          <p:cNvSpPr/>
          <p:nvPr/>
        </p:nvSpPr>
        <p:spPr>
          <a:xfrm>
            <a:off x="3369337" y="2702999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9EB9918D-2B63-C648-98E2-710DD41C3EA0}"/>
              </a:ext>
            </a:extLst>
          </p:cNvPr>
          <p:cNvSpPr/>
          <p:nvPr/>
        </p:nvSpPr>
        <p:spPr>
          <a:xfrm>
            <a:off x="3521737" y="2663966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CFE7D2FA-9676-5F49-B580-765FA17B4EA8}"/>
              </a:ext>
            </a:extLst>
          </p:cNvPr>
          <p:cNvSpPr/>
          <p:nvPr/>
        </p:nvSpPr>
        <p:spPr>
          <a:xfrm>
            <a:off x="3655331" y="27786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1E67CAA-8C11-EC4A-8772-EF66B0FE3DA4}"/>
              </a:ext>
            </a:extLst>
          </p:cNvPr>
          <p:cNvSpPr/>
          <p:nvPr/>
        </p:nvSpPr>
        <p:spPr>
          <a:xfrm>
            <a:off x="3823247" y="27024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1153CDEF-29AE-4149-A6A0-BB463DDA3703}"/>
              </a:ext>
            </a:extLst>
          </p:cNvPr>
          <p:cNvSpPr/>
          <p:nvPr/>
        </p:nvSpPr>
        <p:spPr>
          <a:xfrm>
            <a:off x="38232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BB698725-5F90-6142-8138-B028CDB29E44}"/>
              </a:ext>
            </a:extLst>
          </p:cNvPr>
          <p:cNvSpPr/>
          <p:nvPr/>
        </p:nvSpPr>
        <p:spPr>
          <a:xfrm>
            <a:off x="3975647" y="293100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8DEC5BF-51E0-AF4F-A5C1-821512DD1B78}"/>
              </a:ext>
            </a:extLst>
          </p:cNvPr>
          <p:cNvSpPr/>
          <p:nvPr/>
        </p:nvSpPr>
        <p:spPr>
          <a:xfrm>
            <a:off x="4069903" y="27913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CEC2CDEA-2CA8-1847-870B-47490F01E3AA}"/>
              </a:ext>
            </a:extLst>
          </p:cNvPr>
          <p:cNvCxnSpPr>
            <a:cxnSpLocks/>
            <a:endCxn id="86" idx="0"/>
          </p:cNvCxnSpPr>
          <p:nvPr/>
        </p:nvCxnSpPr>
        <p:spPr>
          <a:xfrm>
            <a:off x="3423812" y="1908995"/>
            <a:ext cx="288425" cy="51358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1BFF6F5F-5180-4C4A-9CF4-7C97685E980F}"/>
              </a:ext>
            </a:extLst>
          </p:cNvPr>
          <p:cNvSpPr/>
          <p:nvPr/>
        </p:nvSpPr>
        <p:spPr>
          <a:xfrm>
            <a:off x="2877327" y="3111970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13BFE9E6-7F11-6E47-BA80-FCF1AF61FD17}"/>
              </a:ext>
            </a:extLst>
          </p:cNvPr>
          <p:cNvSpPr/>
          <p:nvPr/>
        </p:nvSpPr>
        <p:spPr>
          <a:xfrm>
            <a:off x="4069903" y="263899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C8BD8024-A3AC-E74E-949C-9FA6446191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557" y="3594086"/>
            <a:ext cx="990600" cy="737616"/>
          </a:xfrm>
          <a:prstGeom prst="rect">
            <a:avLst/>
          </a:prstGeom>
        </p:spPr>
      </p:pic>
      <p:sp>
        <p:nvSpPr>
          <p:cNvPr id="105" name="Oval 104">
            <a:extLst>
              <a:ext uri="{FF2B5EF4-FFF2-40B4-BE49-F238E27FC236}">
                <a16:creationId xmlns:a16="http://schemas.microsoft.com/office/drawing/2014/main" id="{D8DD6CE3-9D2E-A14C-89AD-BFD6ABACCD19}"/>
              </a:ext>
            </a:extLst>
          </p:cNvPr>
          <p:cNvSpPr/>
          <p:nvPr/>
        </p:nvSpPr>
        <p:spPr>
          <a:xfrm>
            <a:off x="4506957" y="38745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8CBAB57B-29C5-2342-B4B3-75B16E1861B7}"/>
              </a:ext>
            </a:extLst>
          </p:cNvPr>
          <p:cNvSpPr/>
          <p:nvPr/>
        </p:nvSpPr>
        <p:spPr>
          <a:xfrm>
            <a:off x="4506957" y="401083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5AF2C45A-646B-D746-B331-6D37533D5B73}"/>
              </a:ext>
            </a:extLst>
          </p:cNvPr>
          <p:cNvSpPr/>
          <p:nvPr/>
        </p:nvSpPr>
        <p:spPr>
          <a:xfrm>
            <a:off x="4506957" y="41025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2E18AA92-4442-9548-9908-E055478882EB}"/>
              </a:ext>
            </a:extLst>
          </p:cNvPr>
          <p:cNvSpPr/>
          <p:nvPr/>
        </p:nvSpPr>
        <p:spPr>
          <a:xfrm>
            <a:off x="4621257" y="417871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7369EF69-D882-8349-B859-A6A74449F965}"/>
              </a:ext>
            </a:extLst>
          </p:cNvPr>
          <p:cNvSpPr/>
          <p:nvPr/>
        </p:nvSpPr>
        <p:spPr>
          <a:xfrm>
            <a:off x="47736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DED8F565-22BB-6944-9502-4742E6B5AF15}"/>
              </a:ext>
            </a:extLst>
          </p:cNvPr>
          <p:cNvSpPr/>
          <p:nvPr/>
        </p:nvSpPr>
        <p:spPr>
          <a:xfrm>
            <a:off x="48879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5E7A1F4C-99EC-A246-9E56-3B3E0B514810}"/>
              </a:ext>
            </a:extLst>
          </p:cNvPr>
          <p:cNvSpPr/>
          <p:nvPr/>
        </p:nvSpPr>
        <p:spPr>
          <a:xfrm>
            <a:off x="4964157" y="41793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DE9DAAEC-C2CF-9749-B740-C6A732CC5C87}"/>
              </a:ext>
            </a:extLst>
          </p:cNvPr>
          <p:cNvSpPr/>
          <p:nvPr/>
        </p:nvSpPr>
        <p:spPr>
          <a:xfrm>
            <a:off x="48879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12F5B6D8-8C05-C642-8723-B98B70B02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557" y="3569702"/>
            <a:ext cx="990600" cy="737616"/>
          </a:xfrm>
          <a:prstGeom prst="rect">
            <a:avLst/>
          </a:prstGeom>
        </p:spPr>
      </p:pic>
      <p:sp>
        <p:nvSpPr>
          <p:cNvPr id="114" name="Oval 113">
            <a:extLst>
              <a:ext uri="{FF2B5EF4-FFF2-40B4-BE49-F238E27FC236}">
                <a16:creationId xmlns:a16="http://schemas.microsoft.com/office/drawing/2014/main" id="{AA79C017-EEDC-ED4F-AB61-A95DD6AC1862}"/>
              </a:ext>
            </a:extLst>
          </p:cNvPr>
          <p:cNvSpPr/>
          <p:nvPr/>
        </p:nvSpPr>
        <p:spPr>
          <a:xfrm>
            <a:off x="5649957" y="38501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B59AD858-7373-FD4E-9BE1-F161FE6523C6}"/>
              </a:ext>
            </a:extLst>
          </p:cNvPr>
          <p:cNvSpPr/>
          <p:nvPr/>
        </p:nvSpPr>
        <p:spPr>
          <a:xfrm>
            <a:off x="5649957" y="39864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2FDE88E2-1DB0-CF49-97D2-39D57FE3F94D}"/>
              </a:ext>
            </a:extLst>
          </p:cNvPr>
          <p:cNvSpPr/>
          <p:nvPr/>
        </p:nvSpPr>
        <p:spPr>
          <a:xfrm>
            <a:off x="5649957" y="40781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E761D24A-FD36-D241-A81C-A100132D3E30}"/>
              </a:ext>
            </a:extLst>
          </p:cNvPr>
          <p:cNvSpPr/>
          <p:nvPr/>
        </p:nvSpPr>
        <p:spPr>
          <a:xfrm>
            <a:off x="5764257" y="4154327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0B4691A-5D93-1F4F-B958-FF981C75A8F5}"/>
              </a:ext>
            </a:extLst>
          </p:cNvPr>
          <p:cNvSpPr/>
          <p:nvPr/>
        </p:nvSpPr>
        <p:spPr>
          <a:xfrm>
            <a:off x="59166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C7827F5-33CE-D142-8B41-658A2747F06B}"/>
              </a:ext>
            </a:extLst>
          </p:cNvPr>
          <p:cNvSpPr/>
          <p:nvPr/>
        </p:nvSpPr>
        <p:spPr>
          <a:xfrm>
            <a:off x="60309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EFDE3B28-2AD1-4245-8558-3E1C221B8AA3}"/>
              </a:ext>
            </a:extLst>
          </p:cNvPr>
          <p:cNvSpPr/>
          <p:nvPr/>
        </p:nvSpPr>
        <p:spPr>
          <a:xfrm>
            <a:off x="6107157" y="415491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F2BB3489-33B9-8F47-B1E0-6820696BAF09}"/>
              </a:ext>
            </a:extLst>
          </p:cNvPr>
          <p:cNvSpPr/>
          <p:nvPr/>
        </p:nvSpPr>
        <p:spPr>
          <a:xfrm>
            <a:off x="48117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A1726629-49A5-FC43-8B45-5AD5BA9CA6CF}"/>
              </a:ext>
            </a:extLst>
          </p:cNvPr>
          <p:cNvSpPr/>
          <p:nvPr/>
        </p:nvSpPr>
        <p:spPr>
          <a:xfrm>
            <a:off x="4659357" y="41031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3DF2693A-DEA6-C843-A4A2-2C02845E0A40}"/>
              </a:ext>
            </a:extLst>
          </p:cNvPr>
          <p:cNvSpPr/>
          <p:nvPr/>
        </p:nvSpPr>
        <p:spPr>
          <a:xfrm>
            <a:off x="4659357" y="39507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7E64EBE0-1C85-8D4E-A72C-20129A30A7BC}"/>
              </a:ext>
            </a:extLst>
          </p:cNvPr>
          <p:cNvCxnSpPr/>
          <p:nvPr/>
        </p:nvCxnSpPr>
        <p:spPr>
          <a:xfrm flipH="1">
            <a:off x="4849857" y="3036893"/>
            <a:ext cx="647700" cy="557193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B591905E-E307-8442-B421-46CF32C40938}"/>
              </a:ext>
            </a:extLst>
          </p:cNvPr>
          <p:cNvCxnSpPr>
            <a:endCxn id="113" idx="0"/>
          </p:cNvCxnSpPr>
          <p:nvPr/>
        </p:nvCxnSpPr>
        <p:spPr>
          <a:xfrm>
            <a:off x="5497557" y="3036893"/>
            <a:ext cx="495300" cy="53280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3" name="Picture 162">
            <a:extLst>
              <a:ext uri="{FF2B5EF4-FFF2-40B4-BE49-F238E27FC236}">
                <a16:creationId xmlns:a16="http://schemas.microsoft.com/office/drawing/2014/main" id="{9083EA1C-32CB-2A41-8438-BBA03DF6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3505" y="2738656"/>
            <a:ext cx="990600" cy="737616"/>
          </a:xfrm>
          <a:prstGeom prst="rect">
            <a:avLst/>
          </a:prstGeom>
        </p:spPr>
      </p:pic>
      <p:sp>
        <p:nvSpPr>
          <p:cNvPr id="164" name="Oval 163">
            <a:extLst>
              <a:ext uri="{FF2B5EF4-FFF2-40B4-BE49-F238E27FC236}">
                <a16:creationId xmlns:a16="http://schemas.microsoft.com/office/drawing/2014/main" id="{B66D4B3F-F890-DE46-B9B9-85C0776AD73C}"/>
              </a:ext>
            </a:extLst>
          </p:cNvPr>
          <p:cNvSpPr/>
          <p:nvPr/>
        </p:nvSpPr>
        <p:spPr>
          <a:xfrm>
            <a:off x="8245905" y="301907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600D350-8D33-9948-BE93-65938407BD1B}"/>
              </a:ext>
            </a:extLst>
          </p:cNvPr>
          <p:cNvSpPr/>
          <p:nvPr/>
        </p:nvSpPr>
        <p:spPr>
          <a:xfrm>
            <a:off x="8245905" y="3155402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3EB68432-02B2-F144-91DD-E80AC83B7592}"/>
              </a:ext>
            </a:extLst>
          </p:cNvPr>
          <p:cNvSpPr/>
          <p:nvPr/>
        </p:nvSpPr>
        <p:spPr>
          <a:xfrm>
            <a:off x="82459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79E3F788-1E70-8C4E-A9E9-5681E9BD4E2D}"/>
              </a:ext>
            </a:extLst>
          </p:cNvPr>
          <p:cNvSpPr/>
          <p:nvPr/>
        </p:nvSpPr>
        <p:spPr>
          <a:xfrm>
            <a:off x="8398305" y="324708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FB2EA615-A8DD-A84A-84F9-5619BA5B6C84}"/>
              </a:ext>
            </a:extLst>
          </p:cNvPr>
          <p:cNvSpPr/>
          <p:nvPr/>
        </p:nvSpPr>
        <p:spPr>
          <a:xfrm>
            <a:off x="8398305" y="31083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9" name="Picture 168">
            <a:extLst>
              <a:ext uri="{FF2B5EF4-FFF2-40B4-BE49-F238E27FC236}">
                <a16:creationId xmlns:a16="http://schemas.microsoft.com/office/drawing/2014/main" id="{08EAB808-DBD8-6C4B-9A7E-27C14A3FC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8105" y="2904758"/>
            <a:ext cx="990600" cy="737616"/>
          </a:xfrm>
          <a:prstGeom prst="rect">
            <a:avLst/>
          </a:prstGeom>
        </p:spPr>
      </p:pic>
      <p:sp>
        <p:nvSpPr>
          <p:cNvPr id="170" name="Oval 169">
            <a:extLst>
              <a:ext uri="{FF2B5EF4-FFF2-40B4-BE49-F238E27FC236}">
                <a16:creationId xmlns:a16="http://schemas.microsoft.com/office/drawing/2014/main" id="{E4455C4A-2F7D-774F-BFB2-6FAD22BC35E4}"/>
              </a:ext>
            </a:extLst>
          </p:cNvPr>
          <p:cNvSpPr/>
          <p:nvPr/>
        </p:nvSpPr>
        <p:spPr>
          <a:xfrm>
            <a:off x="6950505" y="318517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D75CF0DD-641E-4A43-859E-0A8D402C0A44}"/>
              </a:ext>
            </a:extLst>
          </p:cNvPr>
          <p:cNvSpPr/>
          <p:nvPr/>
        </p:nvSpPr>
        <p:spPr>
          <a:xfrm>
            <a:off x="6950505" y="33215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C8C22414-4027-E54D-BB02-E196FB32FDB3}"/>
              </a:ext>
            </a:extLst>
          </p:cNvPr>
          <p:cNvSpPr/>
          <p:nvPr/>
        </p:nvSpPr>
        <p:spPr>
          <a:xfrm>
            <a:off x="69505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3C21197C-9D12-E94C-9156-69EEE83CF4B9}"/>
              </a:ext>
            </a:extLst>
          </p:cNvPr>
          <p:cNvSpPr/>
          <p:nvPr/>
        </p:nvSpPr>
        <p:spPr>
          <a:xfrm>
            <a:off x="7102905" y="341318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B1B91F05-8F86-B043-95F0-023DDD491477}"/>
              </a:ext>
            </a:extLst>
          </p:cNvPr>
          <p:cNvSpPr/>
          <p:nvPr/>
        </p:nvSpPr>
        <p:spPr>
          <a:xfrm>
            <a:off x="7102905" y="327448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843597BD-D3A1-E44F-82CA-2345A93F2C24}"/>
              </a:ext>
            </a:extLst>
          </p:cNvPr>
          <p:cNvSpPr/>
          <p:nvPr/>
        </p:nvSpPr>
        <p:spPr>
          <a:xfrm>
            <a:off x="7331505" y="34631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E6B859A0-6E75-C14D-8211-EDACE59419C1}"/>
              </a:ext>
            </a:extLst>
          </p:cNvPr>
          <p:cNvSpPr/>
          <p:nvPr/>
        </p:nvSpPr>
        <p:spPr>
          <a:xfrm>
            <a:off x="7255305" y="338693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7" name="Straight Arrow Connector 176">
            <a:extLst>
              <a:ext uri="{FF2B5EF4-FFF2-40B4-BE49-F238E27FC236}">
                <a16:creationId xmlns:a16="http://schemas.microsoft.com/office/drawing/2014/main" id="{CE0BCE45-6C1C-E546-A396-44B5CB63CC9A}"/>
              </a:ext>
            </a:extLst>
          </p:cNvPr>
          <p:cNvCxnSpPr>
            <a:endCxn id="163" idx="0"/>
          </p:cNvCxnSpPr>
          <p:nvPr/>
        </p:nvCxnSpPr>
        <p:spPr>
          <a:xfrm>
            <a:off x="7750605" y="2575574"/>
            <a:ext cx="838200" cy="16308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51934493-721F-544E-ABF5-AE0541F3F4E8}"/>
              </a:ext>
            </a:extLst>
          </p:cNvPr>
          <p:cNvCxnSpPr>
            <a:endCxn id="169" idx="0"/>
          </p:cNvCxnSpPr>
          <p:nvPr/>
        </p:nvCxnSpPr>
        <p:spPr>
          <a:xfrm flipH="1">
            <a:off x="7293405" y="2575574"/>
            <a:ext cx="457200" cy="32918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9" name="Picture 178">
            <a:extLst>
              <a:ext uri="{FF2B5EF4-FFF2-40B4-BE49-F238E27FC236}">
                <a16:creationId xmlns:a16="http://schemas.microsoft.com/office/drawing/2014/main" id="{893B82D8-3983-0045-9573-C9D15FC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713" y="4062648"/>
            <a:ext cx="990600" cy="737616"/>
          </a:xfrm>
          <a:prstGeom prst="rect">
            <a:avLst/>
          </a:prstGeom>
        </p:spPr>
      </p:pic>
      <p:sp>
        <p:nvSpPr>
          <p:cNvPr id="180" name="Oval 179">
            <a:extLst>
              <a:ext uri="{FF2B5EF4-FFF2-40B4-BE49-F238E27FC236}">
                <a16:creationId xmlns:a16="http://schemas.microsoft.com/office/drawing/2014/main" id="{97DCA0A2-A071-7947-8C07-13AC3A505130}"/>
              </a:ext>
            </a:extLst>
          </p:cNvPr>
          <p:cNvSpPr/>
          <p:nvPr/>
        </p:nvSpPr>
        <p:spPr>
          <a:xfrm>
            <a:off x="7872113" y="434306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6F8CA343-2587-504D-83B9-6CCCD025531A}"/>
              </a:ext>
            </a:extLst>
          </p:cNvPr>
          <p:cNvSpPr/>
          <p:nvPr/>
        </p:nvSpPr>
        <p:spPr>
          <a:xfrm>
            <a:off x="7872113" y="447939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197558B0-3B12-3340-9696-C7CEC85536FB}"/>
              </a:ext>
            </a:extLst>
          </p:cNvPr>
          <p:cNvSpPr/>
          <p:nvPr/>
        </p:nvSpPr>
        <p:spPr>
          <a:xfrm>
            <a:off x="78721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980FC960-2BCD-794F-AFBD-CB024E9320A3}"/>
              </a:ext>
            </a:extLst>
          </p:cNvPr>
          <p:cNvSpPr/>
          <p:nvPr/>
        </p:nvSpPr>
        <p:spPr>
          <a:xfrm>
            <a:off x="8024513" y="457107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6774A5DE-848F-B544-9F4A-01A1B0979F8D}"/>
              </a:ext>
            </a:extLst>
          </p:cNvPr>
          <p:cNvSpPr/>
          <p:nvPr/>
        </p:nvSpPr>
        <p:spPr>
          <a:xfrm>
            <a:off x="8024513" y="443237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B7C87F43-0355-C24F-9CCF-8158FB6D9AE4}"/>
              </a:ext>
            </a:extLst>
          </p:cNvPr>
          <p:cNvSpPr/>
          <p:nvPr/>
        </p:nvSpPr>
        <p:spPr>
          <a:xfrm>
            <a:off x="8253113" y="46210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>
            <a:extLst>
              <a:ext uri="{FF2B5EF4-FFF2-40B4-BE49-F238E27FC236}">
                <a16:creationId xmlns:a16="http://schemas.microsoft.com/office/drawing/2014/main" id="{C5C662AB-FB72-0E45-A966-3DF0EE2D1A37}"/>
              </a:ext>
            </a:extLst>
          </p:cNvPr>
          <p:cNvSpPr/>
          <p:nvPr/>
        </p:nvSpPr>
        <p:spPr>
          <a:xfrm>
            <a:off x="8176913" y="454482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627E86D7-D343-1D44-8887-A76F6DF3C6AE}"/>
              </a:ext>
            </a:extLst>
          </p:cNvPr>
          <p:cNvSpPr/>
          <p:nvPr/>
        </p:nvSpPr>
        <p:spPr>
          <a:xfrm>
            <a:off x="8329313" y="4672248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>
            <a:extLst>
              <a:ext uri="{FF2B5EF4-FFF2-40B4-BE49-F238E27FC236}">
                <a16:creationId xmlns:a16="http://schemas.microsoft.com/office/drawing/2014/main" id="{AB35A4C9-8F8A-9F4E-8911-95DB16970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43" y="4251588"/>
            <a:ext cx="990600" cy="737616"/>
          </a:xfrm>
          <a:prstGeom prst="rect">
            <a:avLst/>
          </a:prstGeom>
        </p:spPr>
      </p:pic>
      <p:sp>
        <p:nvSpPr>
          <p:cNvPr id="189" name="Oval 188">
            <a:extLst>
              <a:ext uri="{FF2B5EF4-FFF2-40B4-BE49-F238E27FC236}">
                <a16:creationId xmlns:a16="http://schemas.microsoft.com/office/drawing/2014/main" id="{0EA87B14-7900-EE40-A51E-571FAB626EEC}"/>
              </a:ext>
            </a:extLst>
          </p:cNvPr>
          <p:cNvSpPr/>
          <p:nvPr/>
        </p:nvSpPr>
        <p:spPr>
          <a:xfrm>
            <a:off x="6630543" y="453200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3365D00C-A9CB-BC46-AF69-D25CB2FFEDFC}"/>
              </a:ext>
            </a:extLst>
          </p:cNvPr>
          <p:cNvSpPr/>
          <p:nvPr/>
        </p:nvSpPr>
        <p:spPr>
          <a:xfrm>
            <a:off x="6630543" y="4668334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AF294B93-7BCF-E04E-81FC-10F446A181AF}"/>
              </a:ext>
            </a:extLst>
          </p:cNvPr>
          <p:cNvSpPr/>
          <p:nvPr/>
        </p:nvSpPr>
        <p:spPr>
          <a:xfrm>
            <a:off x="66305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122154B1-EC86-0443-9BC0-BA2E384728A6}"/>
              </a:ext>
            </a:extLst>
          </p:cNvPr>
          <p:cNvSpPr/>
          <p:nvPr/>
        </p:nvSpPr>
        <p:spPr>
          <a:xfrm>
            <a:off x="6782943" y="476001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6C9BCCE-9635-3643-B100-569D10D5C097}"/>
              </a:ext>
            </a:extLst>
          </p:cNvPr>
          <p:cNvSpPr/>
          <p:nvPr/>
        </p:nvSpPr>
        <p:spPr>
          <a:xfrm>
            <a:off x="6782943" y="4621315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>
            <a:extLst>
              <a:ext uri="{FF2B5EF4-FFF2-40B4-BE49-F238E27FC236}">
                <a16:creationId xmlns:a16="http://schemas.microsoft.com/office/drawing/2014/main" id="{3FAF4ECD-D573-574A-BF35-3D864AF678C7}"/>
              </a:ext>
            </a:extLst>
          </p:cNvPr>
          <p:cNvSpPr/>
          <p:nvPr/>
        </p:nvSpPr>
        <p:spPr>
          <a:xfrm>
            <a:off x="7011543" y="48099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EA0ED6FB-5A69-6444-8151-0E4740DB0794}"/>
              </a:ext>
            </a:extLst>
          </p:cNvPr>
          <p:cNvSpPr/>
          <p:nvPr/>
        </p:nvSpPr>
        <p:spPr>
          <a:xfrm>
            <a:off x="6935343" y="4733763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>
            <a:extLst>
              <a:ext uri="{FF2B5EF4-FFF2-40B4-BE49-F238E27FC236}">
                <a16:creationId xmlns:a16="http://schemas.microsoft.com/office/drawing/2014/main" id="{54678152-3EC3-5049-AD8E-B6E6E6F25820}"/>
              </a:ext>
            </a:extLst>
          </p:cNvPr>
          <p:cNvSpPr/>
          <p:nvPr/>
        </p:nvSpPr>
        <p:spPr>
          <a:xfrm>
            <a:off x="69734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A5CFED5F-AAC2-B544-9477-8C9C99BFAD98}"/>
              </a:ext>
            </a:extLst>
          </p:cNvPr>
          <p:cNvSpPr/>
          <p:nvPr/>
        </p:nvSpPr>
        <p:spPr>
          <a:xfrm>
            <a:off x="68210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>
            <a:extLst>
              <a:ext uri="{FF2B5EF4-FFF2-40B4-BE49-F238E27FC236}">
                <a16:creationId xmlns:a16="http://schemas.microsoft.com/office/drawing/2014/main" id="{64AB78D5-74B2-0F43-83C3-15B8AA7743DC}"/>
              </a:ext>
            </a:extLst>
          </p:cNvPr>
          <p:cNvSpPr/>
          <p:nvPr/>
        </p:nvSpPr>
        <p:spPr>
          <a:xfrm>
            <a:off x="6668643" y="4900221"/>
            <a:ext cx="76200" cy="76200"/>
          </a:xfrm>
          <a:prstGeom prst="ellipse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9" name="Straight Arrow Connector 198">
            <a:extLst>
              <a:ext uri="{FF2B5EF4-FFF2-40B4-BE49-F238E27FC236}">
                <a16:creationId xmlns:a16="http://schemas.microsoft.com/office/drawing/2014/main" id="{FA7A85B9-B28E-584E-9B69-0AB3F5DE1DAE}"/>
              </a:ext>
            </a:extLst>
          </p:cNvPr>
          <p:cNvCxnSpPr>
            <a:stCxn id="169" idx="2"/>
            <a:endCxn id="188" idx="0"/>
          </p:cNvCxnSpPr>
          <p:nvPr/>
        </p:nvCxnSpPr>
        <p:spPr>
          <a:xfrm flipH="1">
            <a:off x="6973443" y="3642374"/>
            <a:ext cx="319962" cy="60921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>
            <a:extLst>
              <a:ext uri="{FF2B5EF4-FFF2-40B4-BE49-F238E27FC236}">
                <a16:creationId xmlns:a16="http://schemas.microsoft.com/office/drawing/2014/main" id="{125BE361-B9DC-0741-93A5-779C95045DE3}"/>
              </a:ext>
            </a:extLst>
          </p:cNvPr>
          <p:cNvCxnSpPr>
            <a:stCxn id="169" idx="2"/>
            <a:endCxn id="179" idx="0"/>
          </p:cNvCxnSpPr>
          <p:nvPr/>
        </p:nvCxnSpPr>
        <p:spPr>
          <a:xfrm>
            <a:off x="7293405" y="3642374"/>
            <a:ext cx="921608" cy="420274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D0C9F348-B7E4-F241-9832-6E21AB49DD45}"/>
              </a:ext>
            </a:extLst>
          </p:cNvPr>
          <p:cNvSpPr txBox="1"/>
          <p:nvPr/>
        </p:nvSpPr>
        <p:spPr>
          <a:xfrm>
            <a:off x="3297064" y="277621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8B53832A-C7D4-704F-88ED-8E519A1DD797}"/>
              </a:ext>
            </a:extLst>
          </p:cNvPr>
          <p:cNvSpPr txBox="1"/>
          <p:nvPr/>
        </p:nvSpPr>
        <p:spPr>
          <a:xfrm>
            <a:off x="837255" y="145494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2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1EF012FD-C1C1-2948-B0C3-54344E9C4617}"/>
              </a:ext>
            </a:extLst>
          </p:cNvPr>
          <p:cNvSpPr txBox="1"/>
          <p:nvPr/>
        </p:nvSpPr>
        <p:spPr>
          <a:xfrm>
            <a:off x="3346296" y="137675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3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D5EBADB-095D-5045-8DE0-225D2B5650FF}"/>
              </a:ext>
            </a:extLst>
          </p:cNvPr>
          <p:cNvSpPr txBox="1"/>
          <p:nvPr/>
        </p:nvSpPr>
        <p:spPr>
          <a:xfrm>
            <a:off x="5799105" y="110878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4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0ED29B8-9898-304F-A257-4CE089C40591}"/>
              </a:ext>
            </a:extLst>
          </p:cNvPr>
          <p:cNvSpPr txBox="1"/>
          <p:nvPr/>
        </p:nvSpPr>
        <p:spPr>
          <a:xfrm>
            <a:off x="2474307" y="2736646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5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D6F6E70E-E506-9C4C-98DA-D75BBCC50E51}"/>
              </a:ext>
            </a:extLst>
          </p:cNvPr>
          <p:cNvSpPr txBox="1"/>
          <p:nvPr/>
        </p:nvSpPr>
        <p:spPr>
          <a:xfrm>
            <a:off x="3597937" y="2707153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6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F70F76ED-E37F-924A-BEED-D500D5738065}"/>
              </a:ext>
            </a:extLst>
          </p:cNvPr>
          <p:cNvSpPr txBox="1"/>
          <p:nvPr/>
        </p:nvSpPr>
        <p:spPr>
          <a:xfrm>
            <a:off x="5470106" y="252016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7</a:t>
            </a: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90DCE19D-D4D9-A94D-A0D7-E35CF80D7F2A}"/>
              </a:ext>
            </a:extLst>
          </p:cNvPr>
          <p:cNvSpPr txBox="1"/>
          <p:nvPr/>
        </p:nvSpPr>
        <p:spPr>
          <a:xfrm>
            <a:off x="7579098" y="2053251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8</a:t>
            </a: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71C2766-252A-CB44-A517-915D3C9BE1C1}"/>
              </a:ext>
            </a:extLst>
          </p:cNvPr>
          <p:cNvSpPr txBox="1"/>
          <p:nvPr/>
        </p:nvSpPr>
        <p:spPr>
          <a:xfrm>
            <a:off x="4726119" y="3762315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9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BBC73E54-8ED3-7943-AEDF-6FFF36055205}"/>
              </a:ext>
            </a:extLst>
          </p:cNvPr>
          <p:cNvSpPr txBox="1"/>
          <p:nvPr/>
        </p:nvSpPr>
        <p:spPr>
          <a:xfrm>
            <a:off x="5890467" y="3746895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10</a:t>
            </a: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DE7046A6-B9DA-0B4F-9BBB-07869E22A690}"/>
              </a:ext>
            </a:extLst>
          </p:cNvPr>
          <p:cNvSpPr txBox="1"/>
          <p:nvPr/>
        </p:nvSpPr>
        <p:spPr>
          <a:xfrm>
            <a:off x="7098765" y="304895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11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D828EC9E-CA4A-6549-92DE-E6DF2AFA0F1A}"/>
              </a:ext>
            </a:extLst>
          </p:cNvPr>
          <p:cNvSpPr txBox="1"/>
          <p:nvPr/>
        </p:nvSpPr>
        <p:spPr>
          <a:xfrm>
            <a:off x="8437112" y="292131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12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BCAAD662-906B-0547-8D30-285FD31C8194}"/>
              </a:ext>
            </a:extLst>
          </p:cNvPr>
          <p:cNvSpPr txBox="1"/>
          <p:nvPr/>
        </p:nvSpPr>
        <p:spPr>
          <a:xfrm>
            <a:off x="6824573" y="440938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13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9BDDF56-E342-3A4C-8427-F190FDD5742C}"/>
              </a:ext>
            </a:extLst>
          </p:cNvPr>
          <p:cNvSpPr txBox="1"/>
          <p:nvPr/>
        </p:nvSpPr>
        <p:spPr>
          <a:xfrm>
            <a:off x="8096707" y="423284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14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10D52765-61BD-034A-81AC-91B54D2852D2}"/>
              </a:ext>
            </a:extLst>
          </p:cNvPr>
          <p:cNvSpPr txBox="1"/>
          <p:nvPr/>
        </p:nvSpPr>
        <p:spPr>
          <a:xfrm>
            <a:off x="4463866" y="45074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to_visit</a:t>
            </a:r>
            <a:endParaRPr lang="en-US" dirty="0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D69457BC-EF74-864E-BEC3-99A52396C571}"/>
              </a:ext>
            </a:extLst>
          </p:cNvPr>
          <p:cNvCxnSpPr/>
          <p:nvPr/>
        </p:nvCxnSpPr>
        <p:spPr>
          <a:xfrm>
            <a:off x="4419600" y="4866780"/>
            <a:ext cx="946334" cy="1866"/>
          </a:xfrm>
          <a:prstGeom prst="line">
            <a:avLst/>
          </a:prstGeom>
          <a:ln>
            <a:solidFill>
              <a:schemeClr val="tx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87C0F904-EF1B-2744-B0C1-9D8DF1B4C82F}"/>
              </a:ext>
            </a:extLst>
          </p:cNvPr>
          <p:cNvCxnSpPr>
            <a:cxnSpLocks/>
          </p:cNvCxnSpPr>
          <p:nvPr/>
        </p:nvCxnSpPr>
        <p:spPr>
          <a:xfrm flipV="1">
            <a:off x="0" y="4507468"/>
            <a:ext cx="5605747" cy="8008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532B5296-B531-2849-BC1B-A0F9257D6EFB}"/>
              </a:ext>
            </a:extLst>
          </p:cNvPr>
          <p:cNvCxnSpPr>
            <a:cxnSpLocks/>
          </p:cNvCxnSpPr>
          <p:nvPr/>
        </p:nvCxnSpPr>
        <p:spPr>
          <a:xfrm flipH="1" flipV="1">
            <a:off x="5605747" y="4504706"/>
            <a:ext cx="11157" cy="2353294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3F1E320-3345-9046-8E94-B4E46D1E95C9}"/>
              </a:ext>
            </a:extLst>
          </p:cNvPr>
          <p:cNvSpPr/>
          <p:nvPr/>
        </p:nvSpPr>
        <p:spPr>
          <a:xfrm>
            <a:off x="76200" y="4657105"/>
            <a:ext cx="4114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- take a state off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/>
              <a:t>- if it’s the goal state</a:t>
            </a:r>
          </a:p>
          <a:p>
            <a:pPr lvl="1"/>
            <a:r>
              <a:rPr lang="en-US" dirty="0"/>
              <a:t>we’re done!</a:t>
            </a:r>
          </a:p>
          <a:p>
            <a:r>
              <a:rPr lang="en-US" dirty="0"/>
              <a:t>- if it’s not the goal state</a:t>
            </a:r>
          </a:p>
          <a:p>
            <a:pPr lvl="1"/>
            <a:r>
              <a:rPr lang="en-US" dirty="0"/>
              <a:t>Add all of the next states to </a:t>
            </a:r>
            <a:br>
              <a:rPr lang="en-US" dirty="0"/>
            </a:br>
            <a:r>
              <a:rPr lang="en-US" dirty="0"/>
              <a:t>   the </a:t>
            </a:r>
            <a:r>
              <a:rPr lang="en-US" dirty="0" err="1"/>
              <a:t>to_visit</a:t>
            </a:r>
            <a:r>
              <a:rPr lang="en-US" dirty="0"/>
              <a:t> list</a:t>
            </a:r>
          </a:p>
          <a:p>
            <a:r>
              <a:rPr lang="en-US" dirty="0">
                <a:solidFill>
                  <a:srgbClr val="008000"/>
                </a:solidFill>
              </a:rPr>
              <a:t>- repeat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7C97F578-00C0-1E44-A2F7-4BDF4D80E810}"/>
              </a:ext>
            </a:extLst>
          </p:cNvPr>
          <p:cNvSpPr txBox="1"/>
          <p:nvPr/>
        </p:nvSpPr>
        <p:spPr>
          <a:xfrm>
            <a:off x="4712569" y="4873448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60F126E6-3D43-EF40-8785-592428F67D20}"/>
              </a:ext>
            </a:extLst>
          </p:cNvPr>
          <p:cNvSpPr/>
          <p:nvPr/>
        </p:nvSpPr>
        <p:spPr>
          <a:xfrm>
            <a:off x="2870747" y="43393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C01A6EEF-86CA-3949-9BD2-500685DA5DD2}"/>
              </a:ext>
            </a:extLst>
          </p:cNvPr>
          <p:cNvSpPr/>
          <p:nvPr/>
        </p:nvSpPr>
        <p:spPr>
          <a:xfrm>
            <a:off x="3201388" y="2384483"/>
            <a:ext cx="1143000" cy="813816"/>
          </a:xfrm>
          <a:prstGeom prst="rect">
            <a:avLst/>
          </a:prstGeom>
          <a:solidFill>
            <a:srgbClr val="FF00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4CEB5BA8-BFBE-DD41-9507-D52A88906C57}"/>
              </a:ext>
            </a:extLst>
          </p:cNvPr>
          <p:cNvSpPr/>
          <p:nvPr/>
        </p:nvSpPr>
        <p:spPr>
          <a:xfrm>
            <a:off x="445816" y="1214051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911D7B3-1AFD-4947-8DAA-542801F47CA6}"/>
              </a:ext>
            </a:extLst>
          </p:cNvPr>
          <p:cNvSpPr/>
          <p:nvPr/>
        </p:nvSpPr>
        <p:spPr>
          <a:xfrm>
            <a:off x="2836979" y="1180745"/>
            <a:ext cx="1143000" cy="813816"/>
          </a:xfrm>
          <a:prstGeom prst="rect">
            <a:avLst/>
          </a:prstGeom>
          <a:solidFill>
            <a:srgbClr val="FFFF00">
              <a:alpha val="24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75905BC7-1597-9849-A15D-5114422FA793}"/>
              </a:ext>
            </a:extLst>
          </p:cNvPr>
          <p:cNvSpPr/>
          <p:nvPr/>
        </p:nvSpPr>
        <p:spPr>
          <a:xfrm>
            <a:off x="289609" y="4730791"/>
            <a:ext cx="2848209" cy="225209"/>
          </a:xfrm>
          <a:prstGeom prst="rect">
            <a:avLst/>
          </a:prstGeom>
          <a:solidFill>
            <a:srgbClr val="FF0000">
              <a:alpha val="17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1" name="TextBox 200">
            <a:extLst>
              <a:ext uri="{FF2B5EF4-FFF2-40B4-BE49-F238E27FC236}">
                <a16:creationId xmlns:a16="http://schemas.microsoft.com/office/drawing/2014/main" id="{03D14163-BC26-AD46-9B70-AB6BBB3FA05E}"/>
              </a:ext>
            </a:extLst>
          </p:cNvPr>
          <p:cNvSpPr txBox="1"/>
          <p:nvPr/>
        </p:nvSpPr>
        <p:spPr>
          <a:xfrm>
            <a:off x="6102008" y="5220948"/>
            <a:ext cx="2628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What would happen if we used a queue?</a:t>
            </a:r>
          </a:p>
        </p:txBody>
      </p:sp>
    </p:spTree>
    <p:extLst>
      <p:ext uri="{BB962C8B-B14F-4D97-AF65-F5344CB8AC3E}">
        <p14:creationId xmlns:p14="http://schemas.microsoft.com/office/powerpoint/2010/main" val="27125054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algorithms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48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add the start state to </a:t>
            </a:r>
            <a:r>
              <a:rPr lang="en-US" sz="2800" dirty="0" err="1"/>
              <a:t>to_visit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Repeat</a:t>
            </a:r>
          </a:p>
          <a:p>
            <a:pPr lvl="1"/>
            <a:r>
              <a:rPr lang="en-US" sz="2400" dirty="0"/>
              <a:t>take a state off the </a:t>
            </a:r>
            <a:r>
              <a:rPr lang="en-US" sz="2400" dirty="0" err="1"/>
              <a:t>to_visit</a:t>
            </a:r>
            <a:r>
              <a:rPr lang="en-US" sz="2400" dirty="0"/>
              <a:t> list</a:t>
            </a:r>
          </a:p>
          <a:p>
            <a:pPr lvl="1"/>
            <a:r>
              <a:rPr lang="en-US" sz="2400" dirty="0"/>
              <a:t>if it’s the goal state</a:t>
            </a:r>
          </a:p>
          <a:p>
            <a:pPr lvl="2"/>
            <a:r>
              <a:rPr lang="en-US" sz="2000" dirty="0"/>
              <a:t>we’re done!</a:t>
            </a:r>
          </a:p>
          <a:p>
            <a:pPr lvl="1"/>
            <a:r>
              <a:rPr lang="en-US" sz="2400" dirty="0"/>
              <a:t>if it’s not the goal state</a:t>
            </a:r>
          </a:p>
          <a:p>
            <a:pPr lvl="2"/>
            <a:r>
              <a:rPr lang="en-US" sz="2000" dirty="0"/>
              <a:t>Add all of the next states to the </a:t>
            </a:r>
            <a:r>
              <a:rPr lang="en-US" sz="2000" dirty="0" err="1"/>
              <a:t>to_visit</a:t>
            </a:r>
            <a:r>
              <a:rPr lang="en-US" sz="2000" dirty="0"/>
              <a:t> list</a:t>
            </a:r>
          </a:p>
        </p:txBody>
      </p:sp>
    </p:spTree>
    <p:extLst>
      <p:ext uri="{BB962C8B-B14F-4D97-AF65-F5344CB8AC3E}">
        <p14:creationId xmlns:p14="http://schemas.microsoft.com/office/powerpoint/2010/main" val="36553362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 algorithms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add the start state to </a:t>
            </a:r>
            <a:r>
              <a:rPr lang="en-US" sz="2800" dirty="0" err="1"/>
              <a:t>to_visit</a:t>
            </a:r>
            <a:endParaRPr lang="en-US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/>
              <a:t>Repeat</a:t>
            </a:r>
          </a:p>
          <a:p>
            <a:pPr lvl="1"/>
            <a:r>
              <a:rPr lang="en-US" sz="2400" dirty="0"/>
              <a:t>take a state off the </a:t>
            </a:r>
            <a:r>
              <a:rPr lang="en-US" sz="2400" dirty="0" err="1"/>
              <a:t>to_visit</a:t>
            </a:r>
            <a:r>
              <a:rPr lang="en-US" sz="2400" dirty="0"/>
              <a:t> list</a:t>
            </a:r>
          </a:p>
          <a:p>
            <a:pPr lvl="1"/>
            <a:r>
              <a:rPr lang="en-US" sz="2400" dirty="0"/>
              <a:t>if it’s the goal state</a:t>
            </a:r>
          </a:p>
          <a:p>
            <a:pPr lvl="2"/>
            <a:r>
              <a:rPr lang="en-US" sz="2000" dirty="0"/>
              <a:t>we’re done!</a:t>
            </a:r>
          </a:p>
          <a:p>
            <a:pPr lvl="1"/>
            <a:r>
              <a:rPr lang="en-US" sz="2400" dirty="0"/>
              <a:t>if it’s not the goal state</a:t>
            </a:r>
          </a:p>
          <a:p>
            <a:pPr lvl="2"/>
            <a:r>
              <a:rPr lang="en-US" sz="2000" dirty="0"/>
              <a:t>Add all of the next states to the </a:t>
            </a:r>
            <a:r>
              <a:rPr lang="en-US" sz="2000" dirty="0" err="1"/>
              <a:t>to_visit</a:t>
            </a:r>
            <a:r>
              <a:rPr lang="en-US" sz="2000" dirty="0"/>
              <a:t> list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12648" y="5410200"/>
            <a:ext cx="7921752" cy="0"/>
          </a:xfrm>
          <a:prstGeom prst="line">
            <a:avLst/>
          </a:prstGeom>
          <a:ln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5638800"/>
            <a:ext cx="47061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Depth first search (DFS): </a:t>
            </a:r>
            <a:r>
              <a:rPr lang="en-US" sz="2000" dirty="0" err="1"/>
              <a:t>to_visit</a:t>
            </a:r>
            <a:r>
              <a:rPr lang="en-US" sz="2000" dirty="0"/>
              <a:t> is a stack</a:t>
            </a:r>
          </a:p>
          <a:p>
            <a:r>
              <a:rPr lang="en-US" sz="2000" dirty="0"/>
              <a:t>Breadth first search (BFS): </a:t>
            </a:r>
            <a:r>
              <a:rPr lang="en-US" sz="2000" dirty="0" err="1"/>
              <a:t>to_visit</a:t>
            </a:r>
            <a:r>
              <a:rPr lang="en-US" sz="2000" dirty="0"/>
              <a:t> is a queue</a:t>
            </a:r>
          </a:p>
        </p:txBody>
      </p:sp>
    </p:spTree>
    <p:extLst>
      <p:ext uri="{BB962C8B-B14F-4D97-AF65-F5344CB8AC3E}">
        <p14:creationId xmlns:p14="http://schemas.microsoft.com/office/powerpoint/2010/main" val="37082136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order will BFS and DFS visit the states assuming states are added to </a:t>
            </a:r>
            <a:r>
              <a:rPr lang="en-US" sz="2800" dirty="0" err="1">
                <a:solidFill>
                  <a:srgbClr val="FF0000"/>
                </a:solidFill>
              </a:rPr>
              <a:t>to_visit</a:t>
            </a:r>
            <a:r>
              <a:rPr lang="en-US" sz="2800" dirty="0">
                <a:solidFill>
                  <a:srgbClr val="FF0000"/>
                </a:solidFill>
              </a:rPr>
              <a:t> left to right?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0" y="1799966"/>
            <a:ext cx="5943600" cy="3305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add the start state to </a:t>
            </a:r>
            <a:r>
              <a:rPr lang="en-US" sz="2400" dirty="0" err="1"/>
              <a:t>to_visit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Repeat</a:t>
            </a:r>
          </a:p>
          <a:p>
            <a:pPr lvl="1"/>
            <a:r>
              <a:rPr lang="en-US" sz="2000" dirty="0"/>
              <a:t>take a state off the </a:t>
            </a:r>
            <a:r>
              <a:rPr lang="en-US" sz="2000" dirty="0" err="1"/>
              <a:t>to_visit</a:t>
            </a:r>
            <a:r>
              <a:rPr lang="en-US" sz="2000" dirty="0"/>
              <a:t> list</a:t>
            </a:r>
          </a:p>
          <a:p>
            <a:pPr lvl="1"/>
            <a:r>
              <a:rPr lang="en-US" sz="2000" dirty="0"/>
              <a:t>if it’s the goal state</a:t>
            </a:r>
          </a:p>
          <a:p>
            <a:pPr lvl="2"/>
            <a:r>
              <a:rPr lang="en-US" sz="1800" dirty="0"/>
              <a:t>we’re done!</a:t>
            </a:r>
          </a:p>
          <a:p>
            <a:pPr lvl="1"/>
            <a:r>
              <a:rPr lang="en-US" sz="2000" dirty="0"/>
              <a:t>if it’s not the goal state</a:t>
            </a:r>
          </a:p>
          <a:p>
            <a:pPr lvl="2"/>
            <a:r>
              <a:rPr lang="en-US" sz="1800" dirty="0"/>
              <a:t>Add all of the successive states to the </a:t>
            </a:r>
            <a:r>
              <a:rPr lang="en-US" sz="1800" dirty="0" err="1"/>
              <a:t>to_visit</a:t>
            </a:r>
            <a:r>
              <a:rPr lang="en-US" sz="1800" dirty="0"/>
              <a:t> list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18" name="Straight Arrow Connector 17"/>
          <p:cNvCxnSpPr>
            <a:stCxn id="6" idx="2"/>
            <a:endCxn id="9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10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6" idx="2"/>
            <a:endCxn id="11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0" idx="2"/>
            <a:endCxn id="1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2"/>
            <a:endCxn id="14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2"/>
            <a:endCxn id="13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2" idx="2"/>
            <a:endCxn id="15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0" name="Straight Arrow Connector 39"/>
          <p:cNvCxnSpPr>
            <a:stCxn id="9" idx="2"/>
            <a:endCxn id="38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63697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will BFS and DFS visit the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345" y="1888494"/>
            <a:ext cx="9074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DFS: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38" name="Straight Arrow Connector 37"/>
          <p:cNvCxnSpPr>
            <a:stCxn id="24" idx="2"/>
            <a:endCxn id="2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8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  <a:endCxn id="3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  <a:endCxn id="36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2"/>
            <a:endCxn id="34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2"/>
            <a:endCxn id="37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6" name="Straight Arrow Connector 45"/>
          <p:cNvCxnSpPr>
            <a:stCxn id="26" idx="2"/>
            <a:endCxn id="45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990600" y="2974032"/>
            <a:ext cx="293782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Why not 1, 2, 5?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297710" y="1883265"/>
            <a:ext cx="3847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1, 4, 3, 8, 7, 6, 9, 2, 5  </a:t>
            </a:r>
          </a:p>
        </p:txBody>
      </p:sp>
    </p:spTree>
    <p:extLst>
      <p:ext uri="{BB962C8B-B14F-4D97-AF65-F5344CB8AC3E}">
        <p14:creationId xmlns:p14="http://schemas.microsoft.com/office/powerpoint/2010/main" val="35452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will BFS and DFS visit the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345" y="1888494"/>
            <a:ext cx="9074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DFS: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38" name="Straight Arrow Connector 37"/>
          <p:cNvCxnSpPr>
            <a:stCxn id="24" idx="2"/>
            <a:endCxn id="2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8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  <a:endCxn id="3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  <a:endCxn id="36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2"/>
            <a:endCxn id="34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2"/>
            <a:endCxn id="37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6" name="Straight Arrow Connector 45"/>
          <p:cNvCxnSpPr>
            <a:stCxn id="26" idx="2"/>
            <a:endCxn id="45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97710" y="1883265"/>
            <a:ext cx="3847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1, 4, 3, 8, 7, 6, 9, 2, 5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8437" y="5238690"/>
            <a:ext cx="877163" cy="400110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09800" y="460501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7794917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will BFS and DFS visit the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345" y="1888494"/>
            <a:ext cx="9074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DFS: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38" name="Straight Arrow Connector 37"/>
          <p:cNvCxnSpPr>
            <a:stCxn id="24" idx="2"/>
            <a:endCxn id="2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8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  <a:endCxn id="3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  <a:endCxn id="36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2"/>
            <a:endCxn id="34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2"/>
            <a:endCxn id="37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6" name="Straight Arrow Connector 45"/>
          <p:cNvCxnSpPr>
            <a:stCxn id="26" idx="2"/>
            <a:endCxn id="45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97710" y="1883265"/>
            <a:ext cx="3847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1, 4, 3, 8, 7, 6, 9, 2, 5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8437" y="5238690"/>
            <a:ext cx="877163" cy="400110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09800" y="458218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398276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209800" y="337316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956379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will BFS and DFS visit the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345" y="1888494"/>
            <a:ext cx="9074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DFS: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38" name="Straight Arrow Connector 37"/>
          <p:cNvCxnSpPr>
            <a:stCxn id="24" idx="2"/>
            <a:endCxn id="2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8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  <a:endCxn id="3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  <a:endCxn id="36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2"/>
            <a:endCxn id="34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2"/>
            <a:endCxn id="37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6" name="Straight Arrow Connector 45"/>
          <p:cNvCxnSpPr>
            <a:stCxn id="26" idx="2"/>
            <a:endCxn id="45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97710" y="1883265"/>
            <a:ext cx="38479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1, 4, 3, 8, 7, 6, 9, 2, 5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18437" y="5238690"/>
            <a:ext cx="877163" cy="400110"/>
          </a:xfrm>
          <a:prstGeom prst="rect">
            <a:avLst/>
          </a:prstGeom>
          <a:solidFill>
            <a:srgbClr val="FF6600"/>
          </a:solidFill>
        </p:spPr>
        <p:txBody>
          <a:bodyPr wrap="none" rtlCol="0">
            <a:spAutoFit/>
          </a:bodyPr>
          <a:lstStyle/>
          <a:p>
            <a:r>
              <a:rPr lang="en-US" sz="2000" dirty="0"/>
              <a:t>STACK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09800" y="458218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09800" y="398276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0385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maze!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72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54062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874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8800" y="3733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3276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8194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68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What order will BFS and DFS visit the states?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6971" y="5638800"/>
            <a:ext cx="56104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Depth first search (DFS): </a:t>
            </a:r>
            <a:r>
              <a:rPr lang="en-US" sz="2400" dirty="0" err="1"/>
              <a:t>to_visit</a:t>
            </a:r>
            <a:r>
              <a:rPr lang="en-US" sz="2400" dirty="0"/>
              <a:t> is a stack</a:t>
            </a:r>
          </a:p>
          <a:p>
            <a:r>
              <a:rPr lang="en-US" sz="2400" dirty="0"/>
              <a:t>Breadth first search (BFS): </a:t>
            </a:r>
            <a:r>
              <a:rPr lang="en-US" sz="2400" dirty="0" err="1"/>
              <a:t>to_visit</a:t>
            </a:r>
            <a:r>
              <a:rPr lang="en-US" sz="2400" dirty="0"/>
              <a:t> is a queue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9345" y="1888494"/>
            <a:ext cx="9074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DFS: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43800" y="1760062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89613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3261" y="27432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62800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686800" y="4047866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50206" y="403860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084813" y="5377190"/>
            <a:ext cx="382787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9</a:t>
            </a:r>
          </a:p>
        </p:txBody>
      </p:sp>
      <p:cxnSp>
        <p:nvCxnSpPr>
          <p:cNvPr id="38" name="Straight Arrow Connector 37"/>
          <p:cNvCxnSpPr>
            <a:stCxn id="24" idx="2"/>
            <a:endCxn id="26" idx="0"/>
          </p:cNvCxnSpPr>
          <p:nvPr/>
        </p:nvCxnSpPr>
        <p:spPr>
          <a:xfrm flipH="1">
            <a:off x="6439794" y="2283282"/>
            <a:ext cx="1295400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4" idx="2"/>
            <a:endCxn id="28" idx="0"/>
          </p:cNvCxnSpPr>
          <p:nvPr/>
        </p:nvCxnSpPr>
        <p:spPr>
          <a:xfrm flipH="1">
            <a:off x="7581007" y="2283282"/>
            <a:ext cx="154187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24" idx="2"/>
            <a:endCxn id="30" idx="0"/>
          </p:cNvCxnSpPr>
          <p:nvPr/>
        </p:nvCxnSpPr>
        <p:spPr>
          <a:xfrm>
            <a:off x="7735194" y="2283282"/>
            <a:ext cx="839461" cy="459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8" idx="2"/>
            <a:endCxn id="32" idx="0"/>
          </p:cNvCxnSpPr>
          <p:nvPr/>
        </p:nvCxnSpPr>
        <p:spPr>
          <a:xfrm flipH="1">
            <a:off x="7354194" y="3266420"/>
            <a:ext cx="22681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28" idx="2"/>
            <a:endCxn id="36" idx="0"/>
          </p:cNvCxnSpPr>
          <p:nvPr/>
        </p:nvCxnSpPr>
        <p:spPr>
          <a:xfrm>
            <a:off x="7581007" y="3266420"/>
            <a:ext cx="660593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8" idx="2"/>
            <a:endCxn id="34" idx="0"/>
          </p:cNvCxnSpPr>
          <p:nvPr/>
        </p:nvCxnSpPr>
        <p:spPr>
          <a:xfrm>
            <a:off x="7581007" y="3266420"/>
            <a:ext cx="1297187" cy="78144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2" idx="2"/>
            <a:endCxn id="37" idx="0"/>
          </p:cNvCxnSpPr>
          <p:nvPr/>
        </p:nvCxnSpPr>
        <p:spPr>
          <a:xfrm flipH="1">
            <a:off x="7276207" y="4561820"/>
            <a:ext cx="77987" cy="81537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843226" y="4038600"/>
            <a:ext cx="382787" cy="523220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cxnSp>
        <p:nvCxnSpPr>
          <p:cNvPr id="46" name="Straight Arrow Connector 45"/>
          <p:cNvCxnSpPr>
            <a:stCxn id="26" idx="2"/>
            <a:endCxn id="45" idx="0"/>
          </p:cNvCxnSpPr>
          <p:nvPr/>
        </p:nvCxnSpPr>
        <p:spPr>
          <a:xfrm flipH="1">
            <a:off x="6034620" y="3266420"/>
            <a:ext cx="405174" cy="77218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297710" y="1883265"/>
            <a:ext cx="4075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1, 4, 3, 8, 7, 6, 9, 2, 5 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4800" y="2686873"/>
            <a:ext cx="86474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BFS: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293165" y="2681644"/>
            <a:ext cx="212950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</a:rPr>
              <a:t>1, 2, 3, 4, 5</a:t>
            </a:r>
          </a:p>
        </p:txBody>
      </p:sp>
    </p:spTree>
    <p:extLst>
      <p:ext uri="{BB962C8B-B14F-4D97-AF65-F5344CB8AC3E}">
        <p14:creationId xmlns:p14="http://schemas.microsoft.com/office/powerpoint/2010/main" val="2135028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maze!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1300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5872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81400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20662" y="38100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654062" y="3352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648200" y="38372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48200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1874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644662" y="42944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638800" y="37338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638800" y="32766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38800" y="2819400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438400" y="5823937"/>
            <a:ext cx="335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did you figure it out?</a:t>
            </a:r>
          </a:p>
        </p:txBody>
      </p:sp>
    </p:spTree>
    <p:extLst>
      <p:ext uri="{BB962C8B-B14F-4D97-AF65-F5344CB8AC3E}">
        <p14:creationId xmlns:p14="http://schemas.microsoft.com/office/powerpoint/2010/main" val="332004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Solve the maze!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752600"/>
            <a:ext cx="63246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30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approach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235954"/>
            <a:ext cx="4127500" cy="3073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2862" y="3303814"/>
            <a:ext cx="298938" cy="277586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1334" y="5725180"/>
            <a:ext cx="17992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now?</a:t>
            </a:r>
          </a:p>
        </p:txBody>
      </p:sp>
    </p:spTree>
    <p:extLst>
      <p:ext uri="{BB962C8B-B14F-4D97-AF65-F5344CB8AC3E}">
        <p14:creationId xmlns:p14="http://schemas.microsoft.com/office/powerpoint/2010/main" val="33168164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none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7303</TotalTime>
  <Words>2072</Words>
  <Application>Microsoft Macintosh PowerPoint</Application>
  <PresentationFormat>On-screen Show (4:3)</PresentationFormat>
  <Paragraphs>621</Paragraphs>
  <Slides>60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7" baseType="lpstr">
      <vt:lpstr>Arial</vt:lpstr>
      <vt:lpstr>Calibri</vt:lpstr>
      <vt:lpstr>Tw Cen MT</vt:lpstr>
      <vt:lpstr>Verdana</vt:lpstr>
      <vt:lpstr>Wingdings</vt:lpstr>
      <vt:lpstr>Wingdings 2</vt:lpstr>
      <vt:lpstr>Median</vt:lpstr>
      <vt:lpstr>Search</vt:lpstr>
      <vt:lpstr>Admin</vt:lpstr>
      <vt:lpstr>What is AI?</vt:lpstr>
      <vt:lpstr>What is AI?</vt:lpstr>
      <vt:lpstr>Solve the maze!</vt:lpstr>
      <vt:lpstr>Solve the maze!</vt:lpstr>
      <vt:lpstr>Solve the maze!</vt:lpstr>
      <vt:lpstr>Solve the maze!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One approach</vt:lpstr>
      <vt:lpstr>Search problems</vt:lpstr>
      <vt:lpstr>Search problems</vt:lpstr>
      <vt:lpstr>State space example</vt:lpstr>
      <vt:lpstr>State space example</vt:lpstr>
      <vt:lpstr>State space example</vt:lpstr>
      <vt:lpstr>State space example</vt:lpstr>
      <vt:lpstr>State space example</vt:lpstr>
      <vt:lpstr>State space example</vt:lpstr>
      <vt:lpstr>State space example</vt:lpstr>
      <vt:lpstr>State space example</vt:lpstr>
      <vt:lpstr>State space example</vt:lpstr>
      <vt:lpstr>State space example</vt:lpstr>
      <vt:lpstr>Search algorithm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Search algorithms</vt:lpstr>
      <vt:lpstr>Search algorithms</vt:lpstr>
      <vt:lpstr>What order will BFS and DFS visit the states assuming states are added to to_visit left to right?</vt:lpstr>
      <vt:lpstr>What order will BFS and DFS visit the states?</vt:lpstr>
      <vt:lpstr>What order will BFS and DFS visit the states?</vt:lpstr>
      <vt:lpstr>What order will BFS and DFS visit the states?</vt:lpstr>
      <vt:lpstr>What order will BFS and DFS visit the states?</vt:lpstr>
      <vt:lpstr>What order will BFS and DFS visit the states?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CORpus analysis</dc:title>
  <dc:creator>Dave Kauchak</dc:creator>
  <cp:lastModifiedBy>Microsoft Office User</cp:lastModifiedBy>
  <cp:revision>675</cp:revision>
  <cp:lastPrinted>2019-04-03T17:10:14Z</cp:lastPrinted>
  <dcterms:created xsi:type="dcterms:W3CDTF">2011-02-09T18:38:39Z</dcterms:created>
  <dcterms:modified xsi:type="dcterms:W3CDTF">2022-03-30T19:33:53Z</dcterms:modified>
</cp:coreProperties>
</file>