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2"/>
  </p:notesMasterIdLst>
  <p:handoutMasterIdLst>
    <p:handoutMasterId r:id="rId53"/>
  </p:handoutMasterIdLst>
  <p:sldIdLst>
    <p:sldId id="256" r:id="rId2"/>
    <p:sldId id="654" r:id="rId3"/>
    <p:sldId id="872" r:id="rId4"/>
    <p:sldId id="790" r:id="rId5"/>
    <p:sldId id="695" r:id="rId6"/>
    <p:sldId id="724" r:id="rId7"/>
    <p:sldId id="725" r:id="rId8"/>
    <p:sldId id="788" r:id="rId9"/>
    <p:sldId id="789" r:id="rId10"/>
    <p:sldId id="753" r:id="rId11"/>
    <p:sldId id="791" r:id="rId12"/>
    <p:sldId id="792" r:id="rId13"/>
    <p:sldId id="793" r:id="rId14"/>
    <p:sldId id="795" r:id="rId15"/>
    <p:sldId id="796" r:id="rId16"/>
    <p:sldId id="797" r:id="rId17"/>
    <p:sldId id="798" r:id="rId18"/>
    <p:sldId id="726" r:id="rId19"/>
    <p:sldId id="727" r:id="rId20"/>
    <p:sldId id="728" r:id="rId21"/>
    <p:sldId id="729" r:id="rId22"/>
    <p:sldId id="730" r:id="rId23"/>
    <p:sldId id="867" r:id="rId24"/>
    <p:sldId id="868" r:id="rId25"/>
    <p:sldId id="869" r:id="rId26"/>
    <p:sldId id="870" r:id="rId27"/>
    <p:sldId id="871" r:id="rId28"/>
    <p:sldId id="731" r:id="rId29"/>
    <p:sldId id="741" r:id="rId30"/>
    <p:sldId id="738" r:id="rId31"/>
    <p:sldId id="742" r:id="rId32"/>
    <p:sldId id="743" r:id="rId33"/>
    <p:sldId id="744" r:id="rId34"/>
    <p:sldId id="739" r:id="rId35"/>
    <p:sldId id="862" r:id="rId36"/>
    <p:sldId id="745" r:id="rId37"/>
    <p:sldId id="759" r:id="rId38"/>
    <p:sldId id="863" r:id="rId39"/>
    <p:sldId id="864" r:id="rId40"/>
    <p:sldId id="865" r:id="rId41"/>
    <p:sldId id="761" r:id="rId42"/>
    <p:sldId id="763" r:id="rId43"/>
    <p:sldId id="764" r:id="rId44"/>
    <p:sldId id="765" r:id="rId45"/>
    <p:sldId id="766" r:id="rId46"/>
    <p:sldId id="767" r:id="rId47"/>
    <p:sldId id="768" r:id="rId48"/>
    <p:sldId id="866" r:id="rId49"/>
    <p:sldId id="770" r:id="rId50"/>
    <p:sldId id="785"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FE"/>
    <a:srgbClr val="F57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54" autoAdjust="0"/>
    <p:restoredTop sz="86803" autoAdjust="0"/>
  </p:normalViewPr>
  <p:slideViewPr>
    <p:cSldViewPr snapToObjects="1">
      <p:cViewPr varScale="1">
        <p:scale>
          <a:sx n="110" d="100"/>
          <a:sy n="110" d="100"/>
        </p:scale>
        <p:origin x="186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C6EA6D-F892-8B4D-B279-8B3A3A5F6A1E}" type="datetimeFigureOut">
              <a:rPr lang="en-US" smtClean="0"/>
              <a:t>11/4/25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AF5E657-BFEA-EA4A-88DB-DD20B4079AF5}" type="slidenum">
              <a:rPr lang="en-US" smtClean="0"/>
              <a:t>‹#›</a:t>
            </a:fld>
            <a:endParaRPr lang="en-US"/>
          </a:p>
        </p:txBody>
      </p:sp>
    </p:spTree>
    <p:extLst>
      <p:ext uri="{BB962C8B-B14F-4D97-AF65-F5344CB8AC3E}">
        <p14:creationId xmlns:p14="http://schemas.microsoft.com/office/powerpoint/2010/main" val="34235743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00213A-4496-8E41-939D-6D779164903A}" type="datetimeFigureOut">
              <a:rPr lang="en-US" smtClean="0"/>
              <a:pPr/>
              <a:t>11/4/25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E9A50-EED1-FA4E-868B-D30F9FDBA6F4}" type="slidenum">
              <a:rPr lang="en-US" smtClean="0"/>
              <a:pPr/>
              <a:t>‹#›</a:t>
            </a:fld>
            <a:endParaRPr lang="en-US"/>
          </a:p>
        </p:txBody>
      </p:sp>
    </p:spTree>
    <p:extLst>
      <p:ext uri="{BB962C8B-B14F-4D97-AF65-F5344CB8AC3E}">
        <p14:creationId xmlns:p14="http://schemas.microsoft.com/office/powerpoint/2010/main" val="10369575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2</a:t>
            </a:fld>
            <a:endParaRPr lang="en-US"/>
          </a:p>
        </p:txBody>
      </p:sp>
    </p:spTree>
    <p:extLst>
      <p:ext uri="{BB962C8B-B14F-4D97-AF65-F5344CB8AC3E}">
        <p14:creationId xmlns:p14="http://schemas.microsoft.com/office/powerpoint/2010/main" val="426543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visited is a dictionary of states we’ve visited</a:t>
            </a:r>
          </a:p>
        </p:txBody>
      </p:sp>
      <p:sp>
        <p:nvSpPr>
          <p:cNvPr id="4" name="Slide Number Placeholder 3"/>
          <p:cNvSpPr>
            <a:spLocks noGrp="1"/>
          </p:cNvSpPr>
          <p:nvPr>
            <p:ph type="sldNum" sz="quarter" idx="5"/>
          </p:nvPr>
        </p:nvSpPr>
        <p:spPr/>
        <p:txBody>
          <a:bodyPr/>
          <a:lstStyle/>
          <a:p>
            <a:fld id="{F93E9A50-EED1-FA4E-868B-D30F9FDBA6F4}" type="slidenum">
              <a:rPr lang="en-US" smtClean="0"/>
              <a:pPr/>
              <a:t>49</a:t>
            </a:fld>
            <a:endParaRPr lang="en-US"/>
          </a:p>
        </p:txBody>
      </p:sp>
    </p:spTree>
    <p:extLst>
      <p:ext uri="{BB962C8B-B14F-4D97-AF65-F5344CB8AC3E}">
        <p14:creationId xmlns:p14="http://schemas.microsoft.com/office/powerpoint/2010/main" val="311287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8</a:t>
            </a:fld>
            <a:endParaRPr lang="en-US"/>
          </a:p>
        </p:txBody>
      </p:sp>
    </p:spTree>
    <p:extLst>
      <p:ext uri="{BB962C8B-B14F-4D97-AF65-F5344CB8AC3E}">
        <p14:creationId xmlns:p14="http://schemas.microsoft.com/office/powerpoint/2010/main" val="3993222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a:t>
            </a:fld>
            <a:endParaRPr lang="en-US"/>
          </a:p>
        </p:txBody>
      </p:sp>
    </p:spTree>
    <p:extLst>
      <p:ext uri="{BB962C8B-B14F-4D97-AF65-F5344CB8AC3E}">
        <p14:creationId xmlns:p14="http://schemas.microsoft.com/office/powerpoint/2010/main" val="1007951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29</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89902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30</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4443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31</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8712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34</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8130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35</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780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36</a:t>
            </a:fld>
            <a:endParaRPr lang="en-US"/>
          </a:p>
        </p:txBody>
      </p:sp>
    </p:spTree>
    <p:extLst>
      <p:ext uri="{BB962C8B-B14F-4D97-AF65-F5344CB8AC3E}">
        <p14:creationId xmlns:p14="http://schemas.microsoft.com/office/powerpoint/2010/main" val="274241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B6FE768-D535-DB4F-A86D-18423950C428}" type="datetimeFigureOut">
              <a:rPr lang="en-US" smtClean="0"/>
              <a:pPr/>
              <a:t>11/4/25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6FE768-D535-DB4F-A86D-18423950C428}" type="datetimeFigureOut">
              <a:rPr lang="en-US" smtClean="0"/>
              <a:pPr/>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76733-97FC-644E-9C9E-BE83813A8A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B6FE768-D535-DB4F-A86D-18423950C428}" type="datetimeFigureOut">
              <a:rPr lang="en-US" smtClean="0"/>
              <a:pPr/>
              <a:t>11/4/25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0076733-97FC-644E-9C9E-BE83813A8A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B6FE768-D535-DB4F-A86D-18423950C428}" type="datetimeFigureOut">
              <a:rPr lang="en-US" smtClean="0"/>
              <a:pPr/>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B6FE768-D535-DB4F-A86D-18423950C428}" type="datetimeFigureOut">
              <a:rPr lang="en-US" smtClean="0"/>
              <a:pPr/>
              <a:t>11/4/25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B6FE768-D535-DB4F-A86D-18423950C428}" type="datetimeFigureOut">
              <a:rPr lang="en-US" smtClean="0"/>
              <a:pPr/>
              <a:t>11/4/25</a:t>
            </a:fld>
            <a:endParaRPr lang="en-US"/>
          </a:p>
        </p:txBody>
      </p:sp>
      <p:sp>
        <p:nvSpPr>
          <p:cNvPr id="10" name="Slide Number Placeholder 9"/>
          <p:cNvSpPr>
            <a:spLocks noGrp="1"/>
          </p:cNvSpPr>
          <p:nvPr>
            <p:ph type="sldNum" sz="quarter" idx="16"/>
          </p:nvPr>
        </p:nvSpPr>
        <p:spPr/>
        <p:txBody>
          <a:bodyPr rtlCol="0"/>
          <a:lstStyle/>
          <a:p>
            <a:fld id="{A0076733-97FC-644E-9C9E-BE83813A8A2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B6FE768-D535-DB4F-A86D-18423950C428}" type="datetimeFigureOut">
              <a:rPr lang="en-US" smtClean="0"/>
              <a:pPr/>
              <a:t>11/4/25</a:t>
            </a:fld>
            <a:endParaRPr lang="en-US"/>
          </a:p>
        </p:txBody>
      </p:sp>
      <p:sp>
        <p:nvSpPr>
          <p:cNvPr id="12" name="Slide Number Placeholder 11"/>
          <p:cNvSpPr>
            <a:spLocks noGrp="1"/>
          </p:cNvSpPr>
          <p:nvPr>
            <p:ph type="sldNum" sz="quarter" idx="16"/>
          </p:nvPr>
        </p:nvSpPr>
        <p:spPr/>
        <p:txBody>
          <a:bodyPr rtlCol="0"/>
          <a:lstStyle/>
          <a:p>
            <a:fld id="{A0076733-97FC-644E-9C9E-BE83813A8A2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B6FE768-D535-DB4F-A86D-18423950C428}" type="datetimeFigureOut">
              <a:rPr lang="en-US" smtClean="0"/>
              <a:pPr/>
              <a:t>11/4/25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FE768-D535-DB4F-A86D-18423950C428}" type="datetimeFigureOut">
              <a:rPr lang="en-US" smtClean="0"/>
              <a:pPr/>
              <a:t>11/4/25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7B6FE768-D535-DB4F-A86D-18423950C428}" type="datetimeFigureOut">
              <a:rPr lang="en-US" smtClean="0"/>
              <a:pPr/>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B6FE768-D535-DB4F-A86D-18423950C428}" type="datetimeFigureOut">
              <a:rPr lang="en-US" smtClean="0"/>
              <a:pPr/>
              <a:t>11/4/25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B6FE768-D535-DB4F-A86D-18423950C428}" type="datetimeFigureOut">
              <a:rPr lang="en-US" smtClean="0"/>
              <a:pPr/>
              <a:t>11/4/25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0076733-97FC-644E-9C9E-BE83813A8A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s.pomona.edu/classes/cs51a/examples/tic_tac_toe.tx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en.wikipedia.org/wiki/Eight_queens_puzzl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cs.pomona.edu/classes/cs51a/examples/chickens.tx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s.pomona.edu/classes/cs51a/examples/matrix.txt"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Search 2</a:t>
            </a:r>
            <a:endParaRPr lang="en-US" dirty="0"/>
          </a:p>
        </p:txBody>
      </p:sp>
      <p:sp>
        <p:nvSpPr>
          <p:cNvPr id="3" name="Subtitle 2"/>
          <p:cNvSpPr>
            <a:spLocks noGrp="1"/>
          </p:cNvSpPr>
          <p:nvPr>
            <p:ph type="subTitle" idx="1"/>
          </p:nvPr>
        </p:nvSpPr>
        <p:spPr/>
        <p:txBody>
          <a:bodyPr>
            <a:normAutofit fontScale="77500" lnSpcReduction="20000"/>
          </a:bodyPr>
          <a:lstStyle/>
          <a:p>
            <a:r>
              <a:rPr lang="en-US" dirty="0"/>
              <a:t>David Kauchak</a:t>
            </a:r>
          </a:p>
          <a:p>
            <a:r>
              <a:rPr lang="en-US" dirty="0"/>
              <a:t>CS51A – Spring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variants implemented</a:t>
            </a:r>
          </a:p>
        </p:txBody>
      </p:sp>
      <p:pic>
        <p:nvPicPr>
          <p:cNvPr id="4" name="Picture 3"/>
          <p:cNvPicPr>
            <a:picLocks noChangeAspect="1"/>
          </p:cNvPicPr>
          <p:nvPr/>
        </p:nvPicPr>
        <p:blipFill>
          <a:blip r:embed="rId2"/>
          <a:stretch>
            <a:fillRect/>
          </a:stretch>
        </p:blipFill>
        <p:spPr>
          <a:xfrm>
            <a:off x="4114800" y="1676400"/>
            <a:ext cx="5029200" cy="4855234"/>
          </a:xfrm>
          <a:prstGeom prst="rect">
            <a:avLst/>
          </a:prstGeom>
        </p:spPr>
      </p:pic>
      <p:sp>
        <p:nvSpPr>
          <p:cNvPr id="5" name="Content Placeholder 2"/>
          <p:cNvSpPr>
            <a:spLocks noGrp="1"/>
          </p:cNvSpPr>
          <p:nvPr>
            <p:ph sz="quarter" idx="1"/>
          </p:nvPr>
        </p:nvSpPr>
        <p:spPr>
          <a:xfrm>
            <a:off x="0" y="1799966"/>
            <a:ext cx="4114800" cy="3305434"/>
          </a:xfrm>
        </p:spPr>
        <p:txBody>
          <a:bodyPr>
            <a:normAutofit lnSpcReduction="10000"/>
          </a:bodyPr>
          <a:lstStyle/>
          <a:p>
            <a:pPr marL="0" indent="0">
              <a:buNone/>
            </a:pPr>
            <a:r>
              <a:rPr lang="en-US" sz="2400" dirty="0"/>
              <a:t>add the start state to </a:t>
            </a:r>
            <a:r>
              <a:rPr lang="en-US" sz="2400" dirty="0" err="1"/>
              <a:t>to_visit</a:t>
            </a:r>
            <a:endParaRPr lang="en-US" sz="2400" dirty="0"/>
          </a:p>
          <a:p>
            <a:pPr marL="0" indent="0">
              <a:buNone/>
            </a:pPr>
            <a:endParaRPr lang="en-US" sz="2400" dirty="0"/>
          </a:p>
          <a:p>
            <a:pPr marL="0" indent="0">
              <a:buNone/>
            </a:pPr>
            <a:r>
              <a:rPr lang="en-US" sz="2400" dirty="0"/>
              <a:t>Repeat</a:t>
            </a:r>
          </a:p>
          <a:p>
            <a:pPr lvl="1"/>
            <a:r>
              <a:rPr lang="en-US" sz="2000" dirty="0"/>
              <a:t>take a state off the </a:t>
            </a:r>
            <a:r>
              <a:rPr lang="en-US" sz="2000" dirty="0" err="1"/>
              <a:t>to_visit</a:t>
            </a:r>
            <a:r>
              <a:rPr lang="en-US" sz="2000" dirty="0"/>
              <a:t> list</a:t>
            </a:r>
          </a:p>
          <a:p>
            <a:pPr lvl="1"/>
            <a:r>
              <a:rPr lang="en-US" sz="2000" dirty="0"/>
              <a:t>if it’s the goal state</a:t>
            </a:r>
          </a:p>
          <a:p>
            <a:pPr lvl="2"/>
            <a:r>
              <a:rPr lang="en-US" sz="1800" dirty="0"/>
              <a:t>we’re done!</a:t>
            </a:r>
          </a:p>
          <a:p>
            <a:pPr lvl="1"/>
            <a:r>
              <a:rPr lang="en-US" sz="2000" dirty="0"/>
              <a:t>if it’s not the goal state</a:t>
            </a:r>
          </a:p>
          <a:p>
            <a:pPr lvl="2"/>
            <a:r>
              <a:rPr lang="en-US" sz="1800" dirty="0"/>
              <a:t>Add all of the successive states to the </a:t>
            </a:r>
            <a:r>
              <a:rPr lang="en-US" sz="1800" dirty="0" err="1"/>
              <a:t>to_visit</a:t>
            </a:r>
            <a:r>
              <a:rPr lang="en-US" sz="1800" dirty="0"/>
              <a:t> list</a:t>
            </a:r>
          </a:p>
        </p:txBody>
      </p:sp>
      <p:cxnSp>
        <p:nvCxnSpPr>
          <p:cNvPr id="8" name="Straight Connector 7"/>
          <p:cNvCxnSpPr/>
          <p:nvPr/>
        </p:nvCxnSpPr>
        <p:spPr>
          <a:xfrm>
            <a:off x="4038600" y="1676400"/>
            <a:ext cx="0" cy="502920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5795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CD98F-72FD-9856-255D-FC0141916FAC}"/>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DC5C1302-906D-BE9F-6845-48EFB265B916}"/>
              </a:ext>
            </a:extLst>
          </p:cNvPr>
          <p:cNvSpPr>
            <a:spLocks noGrp="1"/>
          </p:cNvSpPr>
          <p:nvPr>
            <p:ph sz="quarter" idx="1"/>
          </p:nvPr>
        </p:nvSpPr>
        <p:spPr>
          <a:xfrm>
            <a:off x="612648" y="1600200"/>
            <a:ext cx="8153400" cy="2057400"/>
          </a:xfrm>
        </p:spPr>
        <p:txBody>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Representing the board</a:t>
            </a:r>
          </a:p>
          <a:p>
            <a:r>
              <a:rPr lang="en-US" dirty="0"/>
              <a:t>Three pieces of information</a:t>
            </a:r>
          </a:p>
        </p:txBody>
      </p:sp>
      <p:pic>
        <p:nvPicPr>
          <p:cNvPr id="4" name="Picture 3">
            <a:extLst>
              <a:ext uri="{FF2B5EF4-FFF2-40B4-BE49-F238E27FC236}">
                <a16:creationId xmlns:a16="http://schemas.microsoft.com/office/drawing/2014/main" id="{9E8CFC44-F278-18C1-8CD9-E1080A7398F1}"/>
              </a:ext>
            </a:extLst>
          </p:cNvPr>
          <p:cNvPicPr>
            <a:picLocks noChangeAspect="1"/>
          </p:cNvPicPr>
          <p:nvPr/>
        </p:nvPicPr>
        <p:blipFill>
          <a:blip r:embed="rId3"/>
          <a:stretch>
            <a:fillRect/>
          </a:stretch>
        </p:blipFill>
        <p:spPr>
          <a:xfrm>
            <a:off x="1524000" y="3810000"/>
            <a:ext cx="5257800" cy="2660765"/>
          </a:xfrm>
          <a:prstGeom prst="rect">
            <a:avLst/>
          </a:prstGeom>
        </p:spPr>
      </p:pic>
    </p:spTree>
    <p:extLst>
      <p:ext uri="{BB962C8B-B14F-4D97-AF65-F5344CB8AC3E}">
        <p14:creationId xmlns:p14="http://schemas.microsoft.com/office/powerpoint/2010/main" val="4106189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38999-79B3-8C1B-5E30-6CB007C738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5561F-579A-2A71-CC2E-4F590E4BBB0A}"/>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B295980F-1451-883A-5ECD-4A472DFE5458}"/>
              </a:ext>
            </a:extLst>
          </p:cNvPr>
          <p:cNvSpPr>
            <a:spLocks noGrp="1"/>
          </p:cNvSpPr>
          <p:nvPr>
            <p:ph sz="quarter" idx="1"/>
          </p:nvPr>
        </p:nvSpPr>
        <p:spPr>
          <a:xfrm>
            <a:off x="612648" y="1600200"/>
            <a:ext cx="8153400" cy="1676400"/>
          </a:xfrm>
        </p:spPr>
        <p:txBody>
          <a:bodyPr>
            <a:normAutofit fontScale="70000" lnSpcReduction="20000"/>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Adding a move</a:t>
            </a:r>
          </a:p>
          <a:p>
            <a:r>
              <a:rPr lang="en-US" dirty="0"/>
              <a:t>Returns a </a:t>
            </a:r>
            <a:r>
              <a:rPr lang="en-US" b="1" dirty="0"/>
              <a:t>new</a:t>
            </a:r>
            <a:r>
              <a:rPr lang="en-US" dirty="0"/>
              <a:t> </a:t>
            </a:r>
            <a:r>
              <a:rPr lang="en-US" dirty="0" err="1"/>
              <a:t>TicTacToe</a:t>
            </a:r>
            <a:r>
              <a:rPr lang="en-US" dirty="0"/>
              <a:t> state</a:t>
            </a:r>
          </a:p>
          <a:p>
            <a:r>
              <a:rPr lang="en-US" dirty="0"/>
              <a:t>Need to update all information for the </a:t>
            </a:r>
            <a:r>
              <a:rPr lang="en-US" b="1" dirty="0"/>
              <a:t>new</a:t>
            </a:r>
            <a:r>
              <a:rPr lang="en-US" dirty="0"/>
              <a:t> state</a:t>
            </a:r>
          </a:p>
          <a:p>
            <a:endParaRPr lang="en-US" dirty="0"/>
          </a:p>
        </p:txBody>
      </p:sp>
      <p:pic>
        <p:nvPicPr>
          <p:cNvPr id="5" name="Picture 4">
            <a:extLst>
              <a:ext uri="{FF2B5EF4-FFF2-40B4-BE49-F238E27FC236}">
                <a16:creationId xmlns:a16="http://schemas.microsoft.com/office/drawing/2014/main" id="{F16970F6-7868-B77A-A85F-AA70897B4068}"/>
              </a:ext>
            </a:extLst>
          </p:cNvPr>
          <p:cNvPicPr>
            <a:picLocks noChangeAspect="1"/>
          </p:cNvPicPr>
          <p:nvPr/>
        </p:nvPicPr>
        <p:blipFill>
          <a:blip r:embed="rId3"/>
          <a:stretch>
            <a:fillRect/>
          </a:stretch>
        </p:blipFill>
        <p:spPr>
          <a:xfrm>
            <a:off x="1690293" y="3683643"/>
            <a:ext cx="5763414" cy="2819400"/>
          </a:xfrm>
          <a:prstGeom prst="rect">
            <a:avLst/>
          </a:prstGeom>
        </p:spPr>
      </p:pic>
    </p:spTree>
    <p:extLst>
      <p:ext uri="{BB962C8B-B14F-4D97-AF65-F5344CB8AC3E}">
        <p14:creationId xmlns:p14="http://schemas.microsoft.com/office/powerpoint/2010/main" val="3084421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F2F61-E4DA-AB29-8A3E-A816C80C0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57CC3-7300-ACF9-9E86-960BCF792AE6}"/>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F75A4E4B-7E04-054F-01AA-5FE0FF484003}"/>
              </a:ext>
            </a:extLst>
          </p:cNvPr>
          <p:cNvSpPr>
            <a:spLocks noGrp="1"/>
          </p:cNvSpPr>
          <p:nvPr>
            <p:ph sz="quarter" idx="1"/>
          </p:nvPr>
        </p:nvSpPr>
        <p:spPr>
          <a:xfrm>
            <a:off x="612648" y="1600200"/>
            <a:ext cx="8153400" cy="1676400"/>
          </a:xfrm>
        </p:spPr>
        <p:txBody>
          <a:bodyPr>
            <a:normAutofit fontScale="92500" lnSpcReduction="20000"/>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Checking for a win (diagonal only)</a:t>
            </a:r>
          </a:p>
          <a:p>
            <a:pPr marL="0" indent="0">
              <a:buNone/>
            </a:pPr>
            <a:r>
              <a:rPr lang="en-US" dirty="0">
                <a:solidFill>
                  <a:srgbClr val="FF0000"/>
                </a:solidFill>
              </a:rPr>
              <a:t>1. Upper left to lower right?</a:t>
            </a:r>
          </a:p>
        </p:txBody>
      </p:sp>
      <p:pic>
        <p:nvPicPr>
          <p:cNvPr id="9" name="Picture 8">
            <a:extLst>
              <a:ext uri="{FF2B5EF4-FFF2-40B4-BE49-F238E27FC236}">
                <a16:creationId xmlns:a16="http://schemas.microsoft.com/office/drawing/2014/main" id="{27D7502E-4CDE-30D0-1B3C-5AC0377C462E}"/>
              </a:ext>
            </a:extLst>
          </p:cNvPr>
          <p:cNvPicPr>
            <a:picLocks noChangeAspect="1"/>
          </p:cNvPicPr>
          <p:nvPr/>
        </p:nvPicPr>
        <p:blipFill>
          <a:blip r:embed="rId3"/>
          <a:srcRect b="50424"/>
          <a:stretch/>
        </p:blipFill>
        <p:spPr>
          <a:xfrm>
            <a:off x="1676400" y="3276600"/>
            <a:ext cx="4876800" cy="1676401"/>
          </a:xfrm>
          <a:prstGeom prst="rect">
            <a:avLst/>
          </a:prstGeom>
        </p:spPr>
      </p:pic>
    </p:spTree>
    <p:extLst>
      <p:ext uri="{BB962C8B-B14F-4D97-AF65-F5344CB8AC3E}">
        <p14:creationId xmlns:p14="http://schemas.microsoft.com/office/powerpoint/2010/main" val="272881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074FA-95A0-54D9-1909-937367BA1D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62D0C-7977-9570-F6C0-D36F3493EAF6}"/>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BA9E21DA-6390-7E4C-F181-E0D30D37AE31}"/>
              </a:ext>
            </a:extLst>
          </p:cNvPr>
          <p:cNvSpPr>
            <a:spLocks noGrp="1"/>
          </p:cNvSpPr>
          <p:nvPr>
            <p:ph sz="quarter" idx="1"/>
          </p:nvPr>
        </p:nvSpPr>
        <p:spPr>
          <a:xfrm>
            <a:off x="612648" y="1600200"/>
            <a:ext cx="8153400" cy="1676400"/>
          </a:xfrm>
        </p:spPr>
        <p:txBody>
          <a:bodyPr>
            <a:normAutofit fontScale="92500" lnSpcReduction="20000"/>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Checking for a win (diagonal only)</a:t>
            </a:r>
          </a:p>
          <a:p>
            <a:pPr marL="0" indent="0">
              <a:buNone/>
            </a:pPr>
            <a:r>
              <a:rPr lang="en-US" dirty="0"/>
              <a:t>1. Upper left to lower right</a:t>
            </a:r>
          </a:p>
        </p:txBody>
      </p:sp>
      <p:pic>
        <p:nvPicPr>
          <p:cNvPr id="9" name="Picture 8">
            <a:extLst>
              <a:ext uri="{FF2B5EF4-FFF2-40B4-BE49-F238E27FC236}">
                <a16:creationId xmlns:a16="http://schemas.microsoft.com/office/drawing/2014/main" id="{CD610472-5F78-F5C4-B3FE-7103F75A0B26}"/>
              </a:ext>
            </a:extLst>
          </p:cNvPr>
          <p:cNvPicPr>
            <a:picLocks noChangeAspect="1"/>
          </p:cNvPicPr>
          <p:nvPr/>
        </p:nvPicPr>
        <p:blipFill>
          <a:blip r:embed="rId3"/>
          <a:stretch>
            <a:fillRect/>
          </a:stretch>
        </p:blipFill>
        <p:spPr>
          <a:xfrm>
            <a:off x="1676400" y="3276600"/>
            <a:ext cx="4876800" cy="3381475"/>
          </a:xfrm>
          <a:prstGeom prst="rect">
            <a:avLst/>
          </a:prstGeom>
        </p:spPr>
      </p:pic>
    </p:spTree>
    <p:extLst>
      <p:ext uri="{BB962C8B-B14F-4D97-AF65-F5344CB8AC3E}">
        <p14:creationId xmlns:p14="http://schemas.microsoft.com/office/powerpoint/2010/main" val="4122847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6508B-871F-E6D7-8A7B-C20B8EBEA3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0A1F5-31B5-2BF0-FA46-8BA549FA04BD}"/>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F6A181A3-EBD5-55DB-A13E-2D2FC030358C}"/>
              </a:ext>
            </a:extLst>
          </p:cNvPr>
          <p:cNvSpPr>
            <a:spLocks noGrp="1"/>
          </p:cNvSpPr>
          <p:nvPr>
            <p:ph sz="quarter" idx="1"/>
          </p:nvPr>
        </p:nvSpPr>
        <p:spPr>
          <a:xfrm>
            <a:off x="612648" y="1600200"/>
            <a:ext cx="8153400" cy="1676400"/>
          </a:xfrm>
        </p:spPr>
        <p:txBody>
          <a:bodyPr>
            <a:normAutofit fontScale="92500" lnSpcReduction="20000"/>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Checking for a win (diagonal only)</a:t>
            </a:r>
          </a:p>
          <a:p>
            <a:pPr marL="0" indent="0">
              <a:buNone/>
            </a:pPr>
            <a:r>
              <a:rPr lang="en-US" dirty="0">
                <a:solidFill>
                  <a:srgbClr val="FF0000"/>
                </a:solidFill>
              </a:rPr>
              <a:t>2. Upper right to lower left?</a:t>
            </a:r>
          </a:p>
        </p:txBody>
      </p:sp>
      <p:pic>
        <p:nvPicPr>
          <p:cNvPr id="4" name="Picture 3">
            <a:extLst>
              <a:ext uri="{FF2B5EF4-FFF2-40B4-BE49-F238E27FC236}">
                <a16:creationId xmlns:a16="http://schemas.microsoft.com/office/drawing/2014/main" id="{1B23410D-8E95-CEA0-DB63-8286F22FA17C}"/>
              </a:ext>
            </a:extLst>
          </p:cNvPr>
          <p:cNvPicPr>
            <a:picLocks noChangeAspect="1"/>
          </p:cNvPicPr>
          <p:nvPr/>
        </p:nvPicPr>
        <p:blipFill>
          <a:blip r:embed="rId3"/>
          <a:srcRect b="53223"/>
          <a:stretch/>
        </p:blipFill>
        <p:spPr>
          <a:xfrm>
            <a:off x="1371600" y="3276601"/>
            <a:ext cx="6172200" cy="1524000"/>
          </a:xfrm>
          <a:prstGeom prst="rect">
            <a:avLst/>
          </a:prstGeom>
        </p:spPr>
      </p:pic>
    </p:spTree>
    <p:extLst>
      <p:ext uri="{BB962C8B-B14F-4D97-AF65-F5344CB8AC3E}">
        <p14:creationId xmlns:p14="http://schemas.microsoft.com/office/powerpoint/2010/main" val="307776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DEAF5-8597-1585-9590-91B0BFBA2F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88206-1EBC-C961-772D-CB5979B13DA2}"/>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C489C62F-7434-007F-48C7-F0BA581F0587}"/>
              </a:ext>
            </a:extLst>
          </p:cNvPr>
          <p:cNvSpPr>
            <a:spLocks noGrp="1"/>
          </p:cNvSpPr>
          <p:nvPr>
            <p:ph sz="quarter" idx="1"/>
          </p:nvPr>
        </p:nvSpPr>
        <p:spPr>
          <a:xfrm>
            <a:off x="612648" y="1600200"/>
            <a:ext cx="8153400" cy="1676400"/>
          </a:xfrm>
        </p:spPr>
        <p:txBody>
          <a:bodyPr>
            <a:normAutofit fontScale="92500" lnSpcReduction="20000"/>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Checking for a win (diagonal only)</a:t>
            </a:r>
          </a:p>
          <a:p>
            <a:pPr marL="0" indent="0">
              <a:buNone/>
            </a:pPr>
            <a:r>
              <a:rPr lang="en-US" dirty="0"/>
              <a:t>2. Upper right to lower left</a:t>
            </a:r>
          </a:p>
        </p:txBody>
      </p:sp>
      <p:pic>
        <p:nvPicPr>
          <p:cNvPr id="4" name="Picture 3">
            <a:extLst>
              <a:ext uri="{FF2B5EF4-FFF2-40B4-BE49-F238E27FC236}">
                <a16:creationId xmlns:a16="http://schemas.microsoft.com/office/drawing/2014/main" id="{84815812-0EB0-8DDD-708B-DBF4446651AA}"/>
              </a:ext>
            </a:extLst>
          </p:cNvPr>
          <p:cNvPicPr>
            <a:picLocks noChangeAspect="1"/>
          </p:cNvPicPr>
          <p:nvPr/>
        </p:nvPicPr>
        <p:blipFill>
          <a:blip r:embed="rId3"/>
          <a:stretch>
            <a:fillRect/>
          </a:stretch>
        </p:blipFill>
        <p:spPr>
          <a:xfrm>
            <a:off x="1371600" y="3276600"/>
            <a:ext cx="6172200" cy="3258005"/>
          </a:xfrm>
          <a:prstGeom prst="rect">
            <a:avLst/>
          </a:prstGeom>
        </p:spPr>
      </p:pic>
    </p:spTree>
    <p:extLst>
      <p:ext uri="{BB962C8B-B14F-4D97-AF65-F5344CB8AC3E}">
        <p14:creationId xmlns:p14="http://schemas.microsoft.com/office/powerpoint/2010/main" val="3102761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36E9D-44DF-FBA6-0403-555E53E92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EAC96-08A7-D43C-7082-CF1AC2E3E0F5}"/>
              </a:ext>
            </a:extLst>
          </p:cNvPr>
          <p:cNvSpPr>
            <a:spLocks noGrp="1"/>
          </p:cNvSpPr>
          <p:nvPr>
            <p:ph type="title"/>
          </p:nvPr>
        </p:nvSpPr>
        <p:spPr/>
        <p:txBody>
          <a:bodyPr/>
          <a:lstStyle/>
          <a:p>
            <a:r>
              <a:rPr lang="en-US" dirty="0"/>
              <a:t>Tic tac toe</a:t>
            </a:r>
          </a:p>
        </p:txBody>
      </p:sp>
      <p:sp>
        <p:nvSpPr>
          <p:cNvPr id="3" name="Content Placeholder 2">
            <a:extLst>
              <a:ext uri="{FF2B5EF4-FFF2-40B4-BE49-F238E27FC236}">
                <a16:creationId xmlns:a16="http://schemas.microsoft.com/office/drawing/2014/main" id="{16A8CDA0-6240-3529-BC5C-91F578524F03}"/>
              </a:ext>
            </a:extLst>
          </p:cNvPr>
          <p:cNvSpPr>
            <a:spLocks noGrp="1"/>
          </p:cNvSpPr>
          <p:nvPr>
            <p:ph sz="quarter" idx="1"/>
          </p:nvPr>
        </p:nvSpPr>
        <p:spPr>
          <a:xfrm>
            <a:off x="612648" y="1600200"/>
            <a:ext cx="8153400" cy="5029200"/>
          </a:xfrm>
        </p:spPr>
        <p:txBody>
          <a:bodyPr>
            <a:normAutofit/>
          </a:bodyPr>
          <a:lstStyle/>
          <a:p>
            <a:pPr marL="0" indent="0">
              <a:buNone/>
            </a:pPr>
            <a:r>
              <a:rPr lang="en-US" sz="2400" dirty="0">
                <a:hlinkClick r:id="rId2"/>
              </a:rPr>
              <a:t>https://cs.pomona.edu/classes/cs51a/examples/tic_tac_toe.txt</a:t>
            </a:r>
            <a:endParaRPr lang="en-US" sz="2400" dirty="0"/>
          </a:p>
          <a:p>
            <a:pPr marL="0" indent="0">
              <a:buNone/>
            </a:pPr>
            <a:endParaRPr lang="en-US" dirty="0"/>
          </a:p>
          <a:p>
            <a:pPr marL="0" indent="0">
              <a:buNone/>
            </a:pPr>
            <a:r>
              <a:rPr lang="en-US" dirty="0"/>
              <a:t>The rest of the code:</a:t>
            </a:r>
          </a:p>
          <a:p>
            <a:r>
              <a:rPr lang="en-US" dirty="0" err="1"/>
              <a:t>is_goal</a:t>
            </a:r>
            <a:endParaRPr lang="en-US" dirty="0"/>
          </a:p>
          <a:p>
            <a:r>
              <a:rPr lang="en-US" dirty="0"/>
              <a:t>__str__</a:t>
            </a:r>
          </a:p>
          <a:p>
            <a:r>
              <a:rPr lang="en-US" dirty="0"/>
              <a:t>Running the code</a:t>
            </a:r>
          </a:p>
        </p:txBody>
      </p:sp>
    </p:spTree>
    <p:extLst>
      <p:ext uri="{BB962C8B-B14F-4D97-AF65-F5344CB8AC3E}">
        <p14:creationId xmlns:p14="http://schemas.microsoft.com/office/powerpoint/2010/main" val="24930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N-queens problem</a:t>
            </a:r>
          </a:p>
        </p:txBody>
      </p:sp>
      <p:sp>
        <p:nvSpPr>
          <p:cNvPr id="3" name="Content Placeholder 2"/>
          <p:cNvSpPr>
            <a:spLocks noGrp="1"/>
          </p:cNvSpPr>
          <p:nvPr>
            <p:ph sz="quarter" idx="1"/>
          </p:nvPr>
        </p:nvSpPr>
        <p:spPr>
          <a:xfrm>
            <a:off x="612648" y="1600200"/>
            <a:ext cx="8153400" cy="990600"/>
          </a:xfrm>
        </p:spPr>
        <p:txBody>
          <a:bodyPr/>
          <a:lstStyle/>
          <a:p>
            <a:pPr marL="0" indent="0">
              <a:buNone/>
            </a:pPr>
            <a:r>
              <a:rPr lang="en-US" dirty="0"/>
              <a:t>Place N queens on an N by N chess board such that none of the N queens are attacking any other queen.</a:t>
            </a:r>
          </a:p>
        </p:txBody>
      </p:sp>
      <p:pic>
        <p:nvPicPr>
          <p:cNvPr id="7" name="Picture 6"/>
          <p:cNvPicPr>
            <a:picLocks noChangeAspect="1"/>
          </p:cNvPicPr>
          <p:nvPr/>
        </p:nvPicPr>
        <p:blipFill>
          <a:blip r:embed="rId2"/>
          <a:stretch>
            <a:fillRect/>
          </a:stretch>
        </p:blipFill>
        <p:spPr>
          <a:xfrm>
            <a:off x="3251687" y="3429000"/>
            <a:ext cx="2565400" cy="2565400"/>
          </a:xfrm>
          <a:prstGeom prst="rect">
            <a:avLst/>
          </a:prstGeom>
        </p:spPr>
      </p:pic>
      <p:sp>
        <p:nvSpPr>
          <p:cNvPr id="4" name="TextBox 3"/>
          <p:cNvSpPr txBox="1"/>
          <p:nvPr/>
        </p:nvSpPr>
        <p:spPr>
          <a:xfrm>
            <a:off x="3581400" y="6243935"/>
            <a:ext cx="1522021" cy="461665"/>
          </a:xfrm>
          <a:prstGeom prst="rect">
            <a:avLst/>
          </a:prstGeom>
          <a:noFill/>
        </p:spPr>
        <p:txBody>
          <a:bodyPr wrap="none" rtlCol="0">
            <a:spAutoFit/>
          </a:bodyPr>
          <a:lstStyle/>
          <a:p>
            <a:r>
              <a:rPr lang="en-US" sz="2400" dirty="0">
                <a:solidFill>
                  <a:srgbClr val="FF0000"/>
                </a:solidFill>
              </a:rPr>
              <a:t>Solution(s)?</a:t>
            </a:r>
          </a:p>
        </p:txBody>
      </p:sp>
    </p:spTree>
    <p:extLst>
      <p:ext uri="{BB962C8B-B14F-4D97-AF65-F5344CB8AC3E}">
        <p14:creationId xmlns:p14="http://schemas.microsoft.com/office/powerpoint/2010/main" val="1506483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N-queens problem</a:t>
            </a:r>
          </a:p>
        </p:txBody>
      </p:sp>
      <p:sp>
        <p:nvSpPr>
          <p:cNvPr id="3" name="Content Placeholder 2"/>
          <p:cNvSpPr>
            <a:spLocks noGrp="1"/>
          </p:cNvSpPr>
          <p:nvPr>
            <p:ph sz="quarter" idx="1"/>
          </p:nvPr>
        </p:nvSpPr>
        <p:spPr>
          <a:xfrm>
            <a:off x="612648" y="1600200"/>
            <a:ext cx="8153400" cy="990600"/>
          </a:xfrm>
        </p:spPr>
        <p:txBody>
          <a:bodyPr/>
          <a:lstStyle/>
          <a:p>
            <a:pPr marL="0" indent="0">
              <a:buNone/>
            </a:pPr>
            <a:r>
              <a:rPr lang="en-US" dirty="0"/>
              <a:t>Place N queens on an N by N chess board such that none of the N queens are attacking any other queen.</a:t>
            </a:r>
          </a:p>
        </p:txBody>
      </p:sp>
      <p:pic>
        <p:nvPicPr>
          <p:cNvPr id="5" name="Picture 4"/>
          <p:cNvPicPr>
            <a:picLocks noChangeAspect="1"/>
          </p:cNvPicPr>
          <p:nvPr/>
        </p:nvPicPr>
        <p:blipFill>
          <a:blip r:embed="rId2"/>
          <a:stretch>
            <a:fillRect/>
          </a:stretch>
        </p:blipFill>
        <p:spPr>
          <a:xfrm>
            <a:off x="1066800" y="3352800"/>
            <a:ext cx="2438400" cy="2438400"/>
          </a:xfrm>
          <a:prstGeom prst="rect">
            <a:avLst/>
          </a:prstGeom>
        </p:spPr>
      </p:pic>
      <p:pic>
        <p:nvPicPr>
          <p:cNvPr id="4" name="Picture 3"/>
          <p:cNvPicPr>
            <a:picLocks noChangeAspect="1"/>
          </p:cNvPicPr>
          <p:nvPr/>
        </p:nvPicPr>
        <p:blipFill>
          <a:blip r:embed="rId3"/>
          <a:stretch>
            <a:fillRect/>
          </a:stretch>
        </p:blipFill>
        <p:spPr>
          <a:xfrm>
            <a:off x="4876800" y="3352800"/>
            <a:ext cx="2362200" cy="2362200"/>
          </a:xfrm>
          <a:prstGeom prst="rect">
            <a:avLst/>
          </a:prstGeom>
        </p:spPr>
      </p:pic>
    </p:spTree>
    <p:extLst>
      <p:ext uri="{BB962C8B-B14F-4D97-AF65-F5344CB8AC3E}">
        <p14:creationId xmlns:p14="http://schemas.microsoft.com/office/powerpoint/2010/main" val="322720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a:t>
            </a:r>
          </a:p>
        </p:txBody>
      </p:sp>
      <p:sp>
        <p:nvSpPr>
          <p:cNvPr id="3" name="Content Placeholder 2"/>
          <p:cNvSpPr>
            <a:spLocks noGrp="1"/>
          </p:cNvSpPr>
          <p:nvPr>
            <p:ph sz="quarter" idx="1"/>
          </p:nvPr>
        </p:nvSpPr>
        <p:spPr/>
        <p:txBody>
          <a:bodyPr>
            <a:normAutofit/>
          </a:bodyPr>
          <a:lstStyle/>
          <a:p>
            <a:pPr marL="0" indent="0">
              <a:buNone/>
            </a:pPr>
            <a:r>
              <a:rPr lang="en-US" dirty="0"/>
              <a:t>Assignment 8</a:t>
            </a:r>
          </a:p>
          <a:p>
            <a:pPr marL="0" indent="0">
              <a:buNone/>
            </a:pPr>
            <a:endParaRPr lang="en-US" dirty="0"/>
          </a:p>
          <a:p>
            <a:pPr marL="0" indent="0">
              <a:buNone/>
            </a:pPr>
            <a:r>
              <a:rPr lang="en-US" dirty="0"/>
              <a:t>Assignment 9</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62897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N-queens problem</a:t>
            </a:r>
          </a:p>
        </p:txBody>
      </p:sp>
      <p:sp>
        <p:nvSpPr>
          <p:cNvPr id="3" name="Content Placeholder 2"/>
          <p:cNvSpPr>
            <a:spLocks noGrp="1"/>
          </p:cNvSpPr>
          <p:nvPr>
            <p:ph sz="quarter" idx="1"/>
          </p:nvPr>
        </p:nvSpPr>
        <p:spPr>
          <a:xfrm>
            <a:off x="612648" y="1600200"/>
            <a:ext cx="8153400" cy="990600"/>
          </a:xfrm>
        </p:spPr>
        <p:txBody>
          <a:bodyPr/>
          <a:lstStyle/>
          <a:p>
            <a:pPr marL="0" indent="0">
              <a:buNone/>
            </a:pPr>
            <a:r>
              <a:rPr lang="en-US" dirty="0"/>
              <a:t>Place N queens on an N by N chess board such that none of the N queens are attacking any other queen.</a:t>
            </a:r>
          </a:p>
        </p:txBody>
      </p:sp>
      <p:pic>
        <p:nvPicPr>
          <p:cNvPr id="4" name="Picture 3"/>
          <p:cNvPicPr>
            <a:picLocks noChangeAspect="1"/>
          </p:cNvPicPr>
          <p:nvPr/>
        </p:nvPicPr>
        <p:blipFill>
          <a:blip r:embed="rId2"/>
          <a:stretch>
            <a:fillRect/>
          </a:stretch>
        </p:blipFill>
        <p:spPr>
          <a:xfrm>
            <a:off x="3218511" y="3124200"/>
            <a:ext cx="2641600" cy="2641600"/>
          </a:xfrm>
          <a:prstGeom prst="rect">
            <a:avLst/>
          </a:prstGeom>
        </p:spPr>
      </p:pic>
      <p:sp>
        <p:nvSpPr>
          <p:cNvPr id="5" name="TextBox 4"/>
          <p:cNvSpPr txBox="1"/>
          <p:nvPr/>
        </p:nvSpPr>
        <p:spPr>
          <a:xfrm>
            <a:off x="3613727" y="6207143"/>
            <a:ext cx="1522021" cy="461665"/>
          </a:xfrm>
          <a:prstGeom prst="rect">
            <a:avLst/>
          </a:prstGeom>
          <a:noFill/>
        </p:spPr>
        <p:txBody>
          <a:bodyPr wrap="none" rtlCol="0">
            <a:spAutoFit/>
          </a:bodyPr>
          <a:lstStyle/>
          <a:p>
            <a:r>
              <a:rPr lang="en-US" sz="2400" dirty="0">
                <a:solidFill>
                  <a:srgbClr val="FF0000"/>
                </a:solidFill>
              </a:rPr>
              <a:t>Solution(s)?</a:t>
            </a:r>
          </a:p>
        </p:txBody>
      </p:sp>
    </p:spTree>
    <p:extLst>
      <p:ext uri="{BB962C8B-B14F-4D97-AF65-F5344CB8AC3E}">
        <p14:creationId xmlns:p14="http://schemas.microsoft.com/office/powerpoint/2010/main" val="1182721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N-queens problem</a:t>
            </a:r>
          </a:p>
        </p:txBody>
      </p:sp>
      <p:sp>
        <p:nvSpPr>
          <p:cNvPr id="3" name="Content Placeholder 2"/>
          <p:cNvSpPr>
            <a:spLocks noGrp="1"/>
          </p:cNvSpPr>
          <p:nvPr>
            <p:ph sz="quarter" idx="1"/>
          </p:nvPr>
        </p:nvSpPr>
        <p:spPr>
          <a:xfrm>
            <a:off x="612648" y="1600200"/>
            <a:ext cx="8153400" cy="990600"/>
          </a:xfrm>
        </p:spPr>
        <p:txBody>
          <a:bodyPr/>
          <a:lstStyle/>
          <a:p>
            <a:pPr marL="0" indent="0">
              <a:buNone/>
            </a:pPr>
            <a:r>
              <a:rPr lang="en-US" dirty="0"/>
              <a:t>Place N queens on an N by N chess board such that none of the N queens are attacking any other queen.</a:t>
            </a:r>
          </a:p>
        </p:txBody>
      </p:sp>
      <p:sp>
        <p:nvSpPr>
          <p:cNvPr id="5" name="TextBox 4"/>
          <p:cNvSpPr txBox="1"/>
          <p:nvPr/>
        </p:nvSpPr>
        <p:spPr>
          <a:xfrm>
            <a:off x="765049" y="2659082"/>
            <a:ext cx="7921751" cy="3970318"/>
          </a:xfrm>
          <a:prstGeom prst="rect">
            <a:avLst/>
          </a:prstGeom>
          <a:noFill/>
        </p:spPr>
        <p:txBody>
          <a:bodyPr wrap="square" rtlCol="0">
            <a:spAutoFit/>
          </a:bodyPr>
          <a:lstStyle/>
          <a:p>
            <a:r>
              <a:rPr lang="en-US" sz="2800" dirty="0">
                <a:solidFill>
                  <a:srgbClr val="FF0000"/>
                </a:solidFill>
              </a:rPr>
              <a:t>How do we solve this with search:</a:t>
            </a:r>
          </a:p>
          <a:p>
            <a:endParaRPr lang="en-US" sz="2800" dirty="0">
              <a:solidFill>
                <a:srgbClr val="FF0000"/>
              </a:solidFill>
            </a:endParaRPr>
          </a:p>
          <a:p>
            <a:pPr lvl="1"/>
            <a:r>
              <a:rPr lang="en-US" sz="2800" dirty="0">
                <a:solidFill>
                  <a:srgbClr val="FF0000"/>
                </a:solidFill>
              </a:rPr>
              <a:t>What is a state?</a:t>
            </a:r>
          </a:p>
          <a:p>
            <a:endParaRPr lang="en-US" sz="2800" dirty="0">
              <a:solidFill>
                <a:srgbClr val="FF0000"/>
              </a:solidFill>
            </a:endParaRPr>
          </a:p>
          <a:p>
            <a:pPr lvl="1"/>
            <a:r>
              <a:rPr lang="en-US" sz="2800" dirty="0">
                <a:solidFill>
                  <a:srgbClr val="FF0000"/>
                </a:solidFill>
              </a:rPr>
              <a:t>What is the start state?</a:t>
            </a:r>
          </a:p>
          <a:p>
            <a:pPr lvl="1"/>
            <a:endParaRPr lang="en-US" sz="2800" dirty="0">
              <a:solidFill>
                <a:srgbClr val="FF0000"/>
              </a:solidFill>
            </a:endParaRPr>
          </a:p>
          <a:p>
            <a:pPr lvl="1"/>
            <a:r>
              <a:rPr lang="en-US" sz="2800" dirty="0">
                <a:solidFill>
                  <a:srgbClr val="FF0000"/>
                </a:solidFill>
              </a:rPr>
              <a:t>What is the goal?</a:t>
            </a:r>
          </a:p>
          <a:p>
            <a:pPr lvl="1"/>
            <a:endParaRPr lang="en-US" sz="2800" dirty="0">
              <a:solidFill>
                <a:srgbClr val="FF0000"/>
              </a:solidFill>
            </a:endParaRPr>
          </a:p>
          <a:p>
            <a:pPr lvl="1"/>
            <a:r>
              <a:rPr lang="en-US" sz="2800" dirty="0">
                <a:solidFill>
                  <a:srgbClr val="FF0000"/>
                </a:solidFill>
              </a:rPr>
              <a:t>How do we transition from one state to the next?</a:t>
            </a:r>
          </a:p>
        </p:txBody>
      </p:sp>
    </p:spTree>
    <p:extLst>
      <p:ext uri="{BB962C8B-B14F-4D97-AF65-F5344CB8AC3E}">
        <p14:creationId xmlns:p14="http://schemas.microsoft.com/office/powerpoint/2010/main" val="3563451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algorithm</a:t>
            </a:r>
          </a:p>
        </p:txBody>
      </p:sp>
      <p:sp>
        <p:nvSpPr>
          <p:cNvPr id="4" name="Content Placeholder 2"/>
          <p:cNvSpPr>
            <a:spLocks noGrp="1"/>
          </p:cNvSpPr>
          <p:nvPr>
            <p:ph sz="quarter" idx="1"/>
          </p:nvPr>
        </p:nvSpPr>
        <p:spPr>
          <a:xfrm>
            <a:off x="612648" y="1600200"/>
            <a:ext cx="8153400" cy="4038600"/>
          </a:xfrm>
        </p:spPr>
        <p:txBody>
          <a:bodyPr>
            <a:normAutofit/>
          </a:bodyPr>
          <a:lstStyle/>
          <a:p>
            <a:pPr marL="0" indent="0">
              <a:buNone/>
            </a:pPr>
            <a:r>
              <a:rPr lang="en-US" dirty="0"/>
              <a:t>add the start state to </a:t>
            </a:r>
            <a:r>
              <a:rPr lang="en-US" dirty="0" err="1"/>
              <a:t>to_visit</a:t>
            </a:r>
            <a:endParaRPr lang="en-US" dirty="0"/>
          </a:p>
          <a:p>
            <a:pPr marL="0" indent="0">
              <a:buNone/>
            </a:pPr>
            <a:endParaRPr lang="en-US" dirty="0"/>
          </a:p>
          <a:p>
            <a:pPr marL="0" indent="0">
              <a:buNone/>
            </a:pPr>
            <a:r>
              <a:rPr lang="en-US" dirty="0"/>
              <a:t>Repeat</a:t>
            </a:r>
          </a:p>
          <a:p>
            <a:pPr lvl="1"/>
            <a:r>
              <a:rPr lang="en-US" dirty="0"/>
              <a:t>take a state off the </a:t>
            </a:r>
            <a:r>
              <a:rPr lang="en-US" dirty="0" err="1"/>
              <a:t>to_visit</a:t>
            </a:r>
            <a:r>
              <a:rPr lang="en-US" dirty="0"/>
              <a:t> list</a:t>
            </a:r>
          </a:p>
          <a:p>
            <a:pPr lvl="1"/>
            <a:r>
              <a:rPr lang="en-US" dirty="0"/>
              <a:t>if it’s the goal state</a:t>
            </a:r>
          </a:p>
          <a:p>
            <a:pPr lvl="2"/>
            <a:r>
              <a:rPr lang="en-US" dirty="0"/>
              <a:t>we’re done!</a:t>
            </a:r>
          </a:p>
          <a:p>
            <a:pPr lvl="1"/>
            <a:r>
              <a:rPr lang="en-US" dirty="0"/>
              <a:t>if it’s not the goal state</a:t>
            </a:r>
          </a:p>
          <a:p>
            <a:pPr lvl="2"/>
            <a:r>
              <a:rPr lang="en-US" dirty="0"/>
              <a:t>Add all of the next states to the </a:t>
            </a:r>
            <a:r>
              <a:rPr lang="en-US" dirty="0" err="1"/>
              <a:t>to_visit</a:t>
            </a:r>
            <a:r>
              <a:rPr lang="en-US" dirty="0"/>
              <a:t> list</a:t>
            </a:r>
          </a:p>
        </p:txBody>
      </p:sp>
      <p:sp>
        <p:nvSpPr>
          <p:cNvPr id="5" name="Rectangle 4"/>
          <p:cNvSpPr/>
          <p:nvPr/>
        </p:nvSpPr>
        <p:spPr>
          <a:xfrm>
            <a:off x="1295400" y="3733800"/>
            <a:ext cx="2667000" cy="381000"/>
          </a:xfrm>
          <a:prstGeom prst="rect">
            <a:avLst/>
          </a:prstGeom>
          <a:solidFill>
            <a:srgbClr val="FF0000">
              <a:alpha val="2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352800" y="5029200"/>
            <a:ext cx="1905000" cy="381000"/>
          </a:xfrm>
          <a:prstGeom prst="rect">
            <a:avLst/>
          </a:prstGeom>
          <a:solidFill>
            <a:srgbClr val="FF0000">
              <a:alpha val="2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847865" y="5751493"/>
            <a:ext cx="7838935" cy="954107"/>
          </a:xfrm>
          <a:prstGeom prst="rect">
            <a:avLst/>
          </a:prstGeom>
          <a:noFill/>
        </p:spPr>
        <p:txBody>
          <a:bodyPr wrap="square" rtlCol="0">
            <a:spAutoFit/>
          </a:bodyPr>
          <a:lstStyle/>
          <a:p>
            <a:r>
              <a:rPr lang="en-US" sz="2800" dirty="0">
                <a:solidFill>
                  <a:srgbClr val="0000FF"/>
                </a:solidFill>
              </a:rPr>
              <a:t>Any problem that we can define </a:t>
            </a:r>
            <a:r>
              <a:rPr lang="en-US" sz="2800">
                <a:solidFill>
                  <a:srgbClr val="0000FF"/>
                </a:solidFill>
              </a:rPr>
              <a:t>these three </a:t>
            </a:r>
            <a:r>
              <a:rPr lang="en-US" sz="2800" dirty="0">
                <a:solidFill>
                  <a:srgbClr val="0000FF"/>
                </a:solidFill>
              </a:rPr>
              <a:t>things can be plugged into the search algorithm!</a:t>
            </a:r>
          </a:p>
        </p:txBody>
      </p:sp>
      <p:cxnSp>
        <p:nvCxnSpPr>
          <p:cNvPr id="9" name="Straight Connector 8"/>
          <p:cNvCxnSpPr/>
          <p:nvPr/>
        </p:nvCxnSpPr>
        <p:spPr>
          <a:xfrm>
            <a:off x="457200" y="5638800"/>
            <a:ext cx="8308848"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4114800" y="3733800"/>
            <a:ext cx="1939691" cy="369332"/>
          </a:xfrm>
          <a:prstGeom prst="rect">
            <a:avLst/>
          </a:prstGeom>
          <a:noFill/>
        </p:spPr>
        <p:txBody>
          <a:bodyPr wrap="none" rtlCol="0">
            <a:spAutoFit/>
          </a:bodyPr>
          <a:lstStyle/>
          <a:p>
            <a:r>
              <a:rPr lang="en-US" dirty="0">
                <a:solidFill>
                  <a:srgbClr val="FF0000"/>
                </a:solidFill>
              </a:rPr>
              <a:t>Is this a goal state?</a:t>
            </a:r>
          </a:p>
        </p:txBody>
      </p:sp>
      <p:sp>
        <p:nvSpPr>
          <p:cNvPr id="11" name="TextBox 10"/>
          <p:cNvSpPr txBox="1"/>
          <p:nvPr/>
        </p:nvSpPr>
        <p:spPr>
          <a:xfrm>
            <a:off x="4419600" y="4659868"/>
            <a:ext cx="4514552" cy="369332"/>
          </a:xfrm>
          <a:prstGeom prst="rect">
            <a:avLst/>
          </a:prstGeom>
          <a:noFill/>
        </p:spPr>
        <p:txBody>
          <a:bodyPr wrap="none" rtlCol="0">
            <a:spAutoFit/>
          </a:bodyPr>
          <a:lstStyle/>
          <a:p>
            <a:r>
              <a:rPr lang="en-US" dirty="0">
                <a:solidFill>
                  <a:srgbClr val="FF0000"/>
                </a:solidFill>
              </a:rPr>
              <a:t>What states can I get to from the current state?</a:t>
            </a:r>
          </a:p>
        </p:txBody>
      </p:sp>
      <p:sp>
        <p:nvSpPr>
          <p:cNvPr id="12" name="Rectangle 11"/>
          <p:cNvSpPr/>
          <p:nvPr/>
        </p:nvSpPr>
        <p:spPr>
          <a:xfrm>
            <a:off x="1714953" y="1647585"/>
            <a:ext cx="1866447" cy="381000"/>
          </a:xfrm>
          <a:prstGeom prst="rect">
            <a:avLst/>
          </a:prstGeom>
          <a:solidFill>
            <a:srgbClr val="FF0000">
              <a:alpha val="2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0895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54CA4-3281-0873-21CB-F33E06E149E9}"/>
              </a:ext>
            </a:extLst>
          </p:cNvPr>
          <p:cNvSpPr>
            <a:spLocks noGrp="1"/>
          </p:cNvSpPr>
          <p:nvPr>
            <p:ph type="title"/>
          </p:nvPr>
        </p:nvSpPr>
        <p:spPr/>
        <p:txBody>
          <a:bodyPr/>
          <a:lstStyle/>
          <a:p>
            <a:r>
              <a:rPr lang="en-US" dirty="0"/>
              <a:t>Start state</a:t>
            </a:r>
          </a:p>
        </p:txBody>
      </p:sp>
      <p:pic>
        <p:nvPicPr>
          <p:cNvPr id="4" name="Picture 3">
            <a:extLst>
              <a:ext uri="{FF2B5EF4-FFF2-40B4-BE49-F238E27FC236}">
                <a16:creationId xmlns:a16="http://schemas.microsoft.com/office/drawing/2014/main" id="{61569643-DCEB-7ED0-49B4-D66E7EABFE74}"/>
              </a:ext>
            </a:extLst>
          </p:cNvPr>
          <p:cNvPicPr>
            <a:picLocks noChangeAspect="1"/>
          </p:cNvPicPr>
          <p:nvPr/>
        </p:nvPicPr>
        <p:blipFill>
          <a:blip r:embed="rId2"/>
          <a:stretch>
            <a:fillRect/>
          </a:stretch>
        </p:blipFill>
        <p:spPr>
          <a:xfrm>
            <a:off x="3048000" y="2146300"/>
            <a:ext cx="2565400" cy="2565400"/>
          </a:xfrm>
          <a:prstGeom prst="rect">
            <a:avLst/>
          </a:prstGeom>
        </p:spPr>
      </p:pic>
    </p:spTree>
    <p:extLst>
      <p:ext uri="{BB962C8B-B14F-4D97-AF65-F5344CB8AC3E}">
        <p14:creationId xmlns:p14="http://schemas.microsoft.com/office/powerpoint/2010/main" val="655279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20EE-3D36-A0F9-509C-277C08FBA94F}"/>
              </a:ext>
            </a:extLst>
          </p:cNvPr>
          <p:cNvSpPr>
            <a:spLocks noGrp="1"/>
          </p:cNvSpPr>
          <p:nvPr>
            <p:ph type="title"/>
          </p:nvPr>
        </p:nvSpPr>
        <p:spPr/>
        <p:txBody>
          <a:bodyPr/>
          <a:lstStyle/>
          <a:p>
            <a:r>
              <a:rPr lang="en-US" dirty="0" err="1">
                <a:solidFill>
                  <a:srgbClr val="FF0000"/>
                </a:solidFill>
              </a:rPr>
              <a:t>next_states</a:t>
            </a:r>
            <a:r>
              <a:rPr lang="en-US" dirty="0">
                <a:solidFill>
                  <a:srgbClr val="FF0000"/>
                </a:solidFill>
              </a:rPr>
              <a:t>?</a:t>
            </a:r>
          </a:p>
        </p:txBody>
      </p:sp>
      <p:pic>
        <p:nvPicPr>
          <p:cNvPr id="4" name="Picture 3">
            <a:extLst>
              <a:ext uri="{FF2B5EF4-FFF2-40B4-BE49-F238E27FC236}">
                <a16:creationId xmlns:a16="http://schemas.microsoft.com/office/drawing/2014/main" id="{34BB7460-D137-9D05-7F91-E35EF798DEAF}"/>
              </a:ext>
            </a:extLst>
          </p:cNvPr>
          <p:cNvPicPr>
            <a:picLocks noChangeAspect="1"/>
          </p:cNvPicPr>
          <p:nvPr/>
        </p:nvPicPr>
        <p:blipFill>
          <a:blip r:embed="rId2"/>
          <a:stretch>
            <a:fillRect/>
          </a:stretch>
        </p:blipFill>
        <p:spPr>
          <a:xfrm>
            <a:off x="3048000" y="2146300"/>
            <a:ext cx="2565400" cy="2565400"/>
          </a:xfrm>
          <a:prstGeom prst="rect">
            <a:avLst/>
          </a:prstGeom>
        </p:spPr>
      </p:pic>
    </p:spTree>
    <p:extLst>
      <p:ext uri="{BB962C8B-B14F-4D97-AF65-F5344CB8AC3E}">
        <p14:creationId xmlns:p14="http://schemas.microsoft.com/office/powerpoint/2010/main" val="1070569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45926-0975-C412-761D-BB1D8A1342EF}"/>
              </a:ext>
            </a:extLst>
          </p:cNvPr>
          <p:cNvSpPr>
            <a:spLocks noGrp="1"/>
          </p:cNvSpPr>
          <p:nvPr>
            <p:ph type="title"/>
          </p:nvPr>
        </p:nvSpPr>
        <p:spPr/>
        <p:txBody>
          <a:bodyPr/>
          <a:lstStyle/>
          <a:p>
            <a:r>
              <a:rPr lang="en-US" dirty="0" err="1"/>
              <a:t>next_states</a:t>
            </a:r>
            <a:endParaRPr lang="en-US" dirty="0"/>
          </a:p>
        </p:txBody>
      </p:sp>
      <p:sp>
        <p:nvSpPr>
          <p:cNvPr id="3" name="Content Placeholder 2">
            <a:extLst>
              <a:ext uri="{FF2B5EF4-FFF2-40B4-BE49-F238E27FC236}">
                <a16:creationId xmlns:a16="http://schemas.microsoft.com/office/drawing/2014/main" id="{E65EAC6F-4CB2-1C44-A2CA-59148B91317F}"/>
              </a:ext>
            </a:extLst>
          </p:cNvPr>
          <p:cNvSpPr>
            <a:spLocks noGrp="1"/>
          </p:cNvSpPr>
          <p:nvPr>
            <p:ph sz="quarter" idx="1"/>
          </p:nvPr>
        </p:nvSpPr>
        <p:spPr/>
        <p:txBody>
          <a:bodyPr/>
          <a:lstStyle/>
          <a:p>
            <a:pPr marL="0" indent="0">
              <a:buNone/>
            </a:pPr>
            <a:r>
              <a:rPr lang="en-US" dirty="0"/>
              <a:t>Many options</a:t>
            </a:r>
          </a:p>
          <a:p>
            <a:pPr lvl="1"/>
            <a:r>
              <a:rPr lang="en-US" dirty="0"/>
              <a:t>Add a queen anywhere</a:t>
            </a:r>
          </a:p>
          <a:p>
            <a:pPr lvl="1"/>
            <a:r>
              <a:rPr lang="en-US" dirty="0"/>
              <a:t>Add a queen anywhere that doesn’t cause a conflict</a:t>
            </a:r>
          </a:p>
          <a:p>
            <a:pPr lvl="1"/>
            <a:r>
              <a:rPr lang="en-US" dirty="0"/>
              <a:t>Add a queen in the next row that doesn’t cause a conflict</a:t>
            </a:r>
          </a:p>
        </p:txBody>
      </p:sp>
    </p:spTree>
    <p:extLst>
      <p:ext uri="{BB962C8B-B14F-4D97-AF65-F5344CB8AC3E}">
        <p14:creationId xmlns:p14="http://schemas.microsoft.com/office/powerpoint/2010/main" val="3961347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00529-5BEA-7ACC-04F4-B9BD71BEC2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A0113-FEDC-823F-B7CB-CBEB1BA985C0}"/>
              </a:ext>
            </a:extLst>
          </p:cNvPr>
          <p:cNvSpPr>
            <a:spLocks noGrp="1"/>
          </p:cNvSpPr>
          <p:nvPr>
            <p:ph type="title"/>
          </p:nvPr>
        </p:nvSpPr>
        <p:spPr/>
        <p:txBody>
          <a:bodyPr/>
          <a:lstStyle/>
          <a:p>
            <a:r>
              <a:rPr lang="en-US" dirty="0" err="1"/>
              <a:t>next_states</a:t>
            </a:r>
            <a:endParaRPr lang="en-US" dirty="0"/>
          </a:p>
        </p:txBody>
      </p:sp>
      <p:sp>
        <p:nvSpPr>
          <p:cNvPr id="3" name="Content Placeholder 2">
            <a:extLst>
              <a:ext uri="{FF2B5EF4-FFF2-40B4-BE49-F238E27FC236}">
                <a16:creationId xmlns:a16="http://schemas.microsoft.com/office/drawing/2014/main" id="{DE37BFFF-E0A7-E688-F90E-979961B9ACB2}"/>
              </a:ext>
            </a:extLst>
          </p:cNvPr>
          <p:cNvSpPr>
            <a:spLocks noGrp="1"/>
          </p:cNvSpPr>
          <p:nvPr>
            <p:ph sz="quarter" idx="1"/>
          </p:nvPr>
        </p:nvSpPr>
        <p:spPr/>
        <p:txBody>
          <a:bodyPr/>
          <a:lstStyle/>
          <a:p>
            <a:pPr marL="0" indent="0">
              <a:buNone/>
            </a:pPr>
            <a:r>
              <a:rPr lang="en-US" dirty="0"/>
              <a:t>Many options</a:t>
            </a:r>
          </a:p>
          <a:p>
            <a:pPr lvl="1"/>
            <a:r>
              <a:rPr lang="en-US" dirty="0"/>
              <a:t>Add a queen anywhere</a:t>
            </a:r>
          </a:p>
          <a:p>
            <a:pPr lvl="1"/>
            <a:r>
              <a:rPr lang="en-US" dirty="0"/>
              <a:t>Add a queen anywhere that doesn’t cause a conflict</a:t>
            </a:r>
          </a:p>
          <a:p>
            <a:pPr lvl="1"/>
            <a:r>
              <a:rPr lang="en-US" dirty="0">
                <a:solidFill>
                  <a:srgbClr val="001FFE"/>
                </a:solidFill>
              </a:rPr>
              <a:t>Add a queen in the next row that doesn’t cause a conflict</a:t>
            </a:r>
          </a:p>
        </p:txBody>
      </p:sp>
    </p:spTree>
    <p:extLst>
      <p:ext uri="{BB962C8B-B14F-4D97-AF65-F5344CB8AC3E}">
        <p14:creationId xmlns:p14="http://schemas.microsoft.com/office/powerpoint/2010/main" val="35902540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5DDC9-547A-06CD-E9C8-C859EB9EC9C0}"/>
              </a:ext>
            </a:extLst>
          </p:cNvPr>
          <p:cNvSpPr>
            <a:spLocks noGrp="1"/>
          </p:cNvSpPr>
          <p:nvPr>
            <p:ph type="title"/>
          </p:nvPr>
        </p:nvSpPr>
        <p:spPr/>
        <p:txBody>
          <a:bodyPr/>
          <a:lstStyle/>
          <a:p>
            <a:r>
              <a:rPr lang="en-US" dirty="0" err="1"/>
              <a:t>next_states</a:t>
            </a:r>
            <a:endParaRPr lang="en-US" dirty="0"/>
          </a:p>
        </p:txBody>
      </p:sp>
      <p:pic>
        <p:nvPicPr>
          <p:cNvPr id="4" name="Picture 3">
            <a:extLst>
              <a:ext uri="{FF2B5EF4-FFF2-40B4-BE49-F238E27FC236}">
                <a16:creationId xmlns:a16="http://schemas.microsoft.com/office/drawing/2014/main" id="{3258B7E9-1395-B17F-7BFD-88555674B406}"/>
              </a:ext>
            </a:extLst>
          </p:cNvPr>
          <p:cNvPicPr>
            <a:picLocks noChangeAspect="1"/>
          </p:cNvPicPr>
          <p:nvPr/>
        </p:nvPicPr>
        <p:blipFill>
          <a:blip r:embed="rId2"/>
          <a:stretch>
            <a:fillRect/>
          </a:stretch>
        </p:blipFill>
        <p:spPr>
          <a:xfrm>
            <a:off x="3200400" y="2792394"/>
            <a:ext cx="2565400" cy="2565400"/>
          </a:xfrm>
          <a:prstGeom prst="rect">
            <a:avLst/>
          </a:prstGeom>
        </p:spPr>
      </p:pic>
      <p:sp>
        <p:nvSpPr>
          <p:cNvPr id="6" name="TextBox 5">
            <a:extLst>
              <a:ext uri="{FF2B5EF4-FFF2-40B4-BE49-F238E27FC236}">
                <a16:creationId xmlns:a16="http://schemas.microsoft.com/office/drawing/2014/main" id="{82E9F712-0914-9125-7B13-1923232085B7}"/>
              </a:ext>
            </a:extLst>
          </p:cNvPr>
          <p:cNvSpPr txBox="1"/>
          <p:nvPr/>
        </p:nvSpPr>
        <p:spPr>
          <a:xfrm>
            <a:off x="381000" y="1828800"/>
            <a:ext cx="7848600" cy="954107"/>
          </a:xfrm>
          <a:prstGeom prst="rect">
            <a:avLst/>
          </a:prstGeom>
          <a:noFill/>
        </p:spPr>
        <p:txBody>
          <a:bodyPr wrap="square">
            <a:spAutoFit/>
          </a:bodyPr>
          <a:lstStyle/>
          <a:p>
            <a:pPr lvl="1"/>
            <a:r>
              <a:rPr lang="en-US" sz="2800" dirty="0">
                <a:solidFill>
                  <a:srgbClr val="001FFE"/>
                </a:solidFill>
              </a:rPr>
              <a:t>Add a queen in the next row that doesn’t cause a conflict</a:t>
            </a:r>
          </a:p>
        </p:txBody>
      </p:sp>
      <p:sp>
        <p:nvSpPr>
          <p:cNvPr id="7" name="TextBox 6">
            <a:extLst>
              <a:ext uri="{FF2B5EF4-FFF2-40B4-BE49-F238E27FC236}">
                <a16:creationId xmlns:a16="http://schemas.microsoft.com/office/drawing/2014/main" id="{583E537C-1052-89AD-D1E2-D53D404FD848}"/>
              </a:ext>
            </a:extLst>
          </p:cNvPr>
          <p:cNvSpPr txBox="1"/>
          <p:nvPr/>
        </p:nvSpPr>
        <p:spPr>
          <a:xfrm>
            <a:off x="3034559" y="5943600"/>
            <a:ext cx="3074881" cy="461665"/>
          </a:xfrm>
          <a:prstGeom prst="rect">
            <a:avLst/>
          </a:prstGeom>
          <a:noFill/>
        </p:spPr>
        <p:txBody>
          <a:bodyPr wrap="none" rtlCol="0">
            <a:spAutoFit/>
          </a:bodyPr>
          <a:lstStyle/>
          <a:p>
            <a:r>
              <a:rPr lang="en-US" sz="2400" dirty="0">
                <a:solidFill>
                  <a:srgbClr val="FF0000"/>
                </a:solidFill>
              </a:rPr>
              <a:t>Where are the options?</a:t>
            </a:r>
          </a:p>
        </p:txBody>
      </p:sp>
    </p:spTree>
    <p:extLst>
      <p:ext uri="{BB962C8B-B14F-4D97-AF65-F5344CB8AC3E}">
        <p14:creationId xmlns:p14="http://schemas.microsoft.com/office/powerpoint/2010/main" val="22572257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 queens problem</a:t>
            </a:r>
          </a:p>
        </p:txBody>
      </p:sp>
      <p:sp>
        <p:nvSpPr>
          <p:cNvPr id="3" name="Content Placeholder 2"/>
          <p:cNvSpPr>
            <a:spLocks noGrp="1"/>
          </p:cNvSpPr>
          <p:nvPr>
            <p:ph sz="quarter" idx="1"/>
          </p:nvPr>
        </p:nvSpPr>
        <p:spPr/>
        <p:txBody>
          <a:bodyPr/>
          <a:lstStyle/>
          <a:p>
            <a:pPr marL="0" indent="0">
              <a:buNone/>
            </a:pPr>
            <a:r>
              <a:rPr lang="en-US" dirty="0">
                <a:hlinkClick r:id="rId2"/>
              </a:rPr>
              <a:t>http://en.wikipedia.org/wiki/Eight_queens_puzzle</a:t>
            </a:r>
            <a:endParaRPr lang="en-US" dirty="0"/>
          </a:p>
          <a:p>
            <a:pPr marL="0" indent="0">
              <a:buNone/>
            </a:pPr>
            <a:endParaRPr lang="en-US" dirty="0"/>
          </a:p>
        </p:txBody>
      </p:sp>
    </p:spTree>
    <p:extLst>
      <p:ext uri="{BB962C8B-B14F-4D97-AF65-F5344CB8AC3E}">
        <p14:creationId xmlns:p14="http://schemas.microsoft.com/office/powerpoint/2010/main" val="3661331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44387" name="Rectangle 3"/>
          <p:cNvSpPr>
            <a:spLocks noGrp="1" noChangeArrowheads="1"/>
          </p:cNvSpPr>
          <p:nvPr>
            <p:ph type="body" idx="1"/>
          </p:nvPr>
        </p:nvSpPr>
        <p:spPr>
          <a:xfrm>
            <a:off x="228600" y="1524000"/>
            <a:ext cx="8534400" cy="2057400"/>
          </a:xfrm>
        </p:spPr>
        <p:txBody>
          <a:bodyPr>
            <a:normAutofit/>
          </a:bodyPr>
          <a:lstStyle/>
          <a:p>
            <a:pPr marL="0" indent="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
        <p:nvSpPr>
          <p:cNvPr id="17" name="TextBox 16"/>
          <p:cNvSpPr txBox="1"/>
          <p:nvPr/>
        </p:nvSpPr>
        <p:spPr>
          <a:xfrm>
            <a:off x="1023546" y="4114800"/>
            <a:ext cx="6493207" cy="954107"/>
          </a:xfrm>
          <a:prstGeom prst="rect">
            <a:avLst/>
          </a:prstGeom>
          <a:noFill/>
        </p:spPr>
        <p:txBody>
          <a:bodyPr wrap="square" rtlCol="0">
            <a:spAutoFit/>
          </a:bodyPr>
          <a:lstStyle/>
          <a:p>
            <a:r>
              <a:rPr lang="en-US" sz="2800" dirty="0">
                <a:solidFill>
                  <a:srgbClr val="FF0000"/>
                </a:solidFill>
              </a:rPr>
              <a:t>What is the “state” of this problem (it should capture all possible valid configurations)?</a:t>
            </a:r>
          </a:p>
        </p:txBody>
      </p:sp>
    </p:spTree>
    <p:extLst>
      <p:ext uri="{BB962C8B-B14F-4D97-AF65-F5344CB8AC3E}">
        <p14:creationId xmlns:p14="http://schemas.microsoft.com/office/powerpoint/2010/main" val="411276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410A1-A676-77A9-C85D-A74C56169689}"/>
              </a:ext>
            </a:extLst>
          </p:cNvPr>
          <p:cNvSpPr>
            <a:spLocks noGrp="1"/>
          </p:cNvSpPr>
          <p:nvPr>
            <p:ph type="title"/>
          </p:nvPr>
        </p:nvSpPr>
        <p:spPr/>
        <p:txBody>
          <a:bodyPr/>
          <a:lstStyle/>
          <a:p>
            <a:r>
              <a:rPr lang="en-US" dirty="0"/>
              <a:t>Copying a matrix</a:t>
            </a:r>
          </a:p>
        </p:txBody>
      </p:sp>
      <p:sp>
        <p:nvSpPr>
          <p:cNvPr id="3" name="Content Placeholder 2">
            <a:extLst>
              <a:ext uri="{FF2B5EF4-FFF2-40B4-BE49-F238E27FC236}">
                <a16:creationId xmlns:a16="http://schemas.microsoft.com/office/drawing/2014/main" id="{C3E394DE-3560-954C-45E3-A488F72BF195}"/>
              </a:ext>
            </a:extLst>
          </p:cNvPr>
          <p:cNvSpPr>
            <a:spLocks noGrp="1"/>
          </p:cNvSpPr>
          <p:nvPr>
            <p:ph sz="quarter" idx="1"/>
          </p:nvPr>
        </p:nvSpPr>
        <p:spPr>
          <a:xfrm>
            <a:off x="612648" y="1600200"/>
            <a:ext cx="8153400" cy="4572000"/>
          </a:xfrm>
        </p:spPr>
        <p:txBody>
          <a:bodyPr/>
          <a:lstStyle/>
          <a:p>
            <a:pPr marL="0" indent="0">
              <a:buNone/>
            </a:pPr>
            <a:r>
              <a:rPr lang="en-US" dirty="0"/>
              <a:t>&gt;&gt;&gt; m = [[0,0,0], [0,0,0], [0,0,0]]</a:t>
            </a:r>
          </a:p>
          <a:p>
            <a:pPr marL="0" indent="0">
              <a:buNone/>
            </a:pPr>
            <a:r>
              <a:rPr lang="en-US" dirty="0"/>
              <a:t>&gt;&gt;&gt; m2 = m[:]</a:t>
            </a:r>
          </a:p>
          <a:p>
            <a:pPr marL="0" indent="0">
              <a:buNone/>
            </a:pPr>
            <a:r>
              <a:rPr lang="en-US" dirty="0"/>
              <a:t>&gt;&gt;&gt; m2[0][0] = 1</a:t>
            </a:r>
          </a:p>
          <a:p>
            <a:pPr marL="0" indent="0">
              <a:buNone/>
            </a:pPr>
            <a:endParaRPr lang="en-US" dirty="0"/>
          </a:p>
        </p:txBody>
      </p:sp>
      <p:sp>
        <p:nvSpPr>
          <p:cNvPr id="4" name="TextBox 3">
            <a:extLst>
              <a:ext uri="{FF2B5EF4-FFF2-40B4-BE49-F238E27FC236}">
                <a16:creationId xmlns:a16="http://schemas.microsoft.com/office/drawing/2014/main" id="{9BB4382A-10AC-CB0F-7AC1-5F80C465FE09}"/>
              </a:ext>
            </a:extLst>
          </p:cNvPr>
          <p:cNvSpPr txBox="1"/>
          <p:nvPr/>
        </p:nvSpPr>
        <p:spPr>
          <a:xfrm>
            <a:off x="2716628" y="4343400"/>
            <a:ext cx="1972720" cy="461665"/>
          </a:xfrm>
          <a:prstGeom prst="rect">
            <a:avLst/>
          </a:prstGeom>
          <a:noFill/>
        </p:spPr>
        <p:txBody>
          <a:bodyPr wrap="none" rtlCol="0">
            <a:spAutoFit/>
          </a:bodyPr>
          <a:lstStyle/>
          <a:p>
            <a:r>
              <a:rPr lang="en-US" sz="2400" dirty="0">
                <a:solidFill>
                  <a:srgbClr val="FF0000"/>
                </a:solidFill>
              </a:rPr>
              <a:t>Any problems?</a:t>
            </a:r>
          </a:p>
        </p:txBody>
      </p:sp>
    </p:spTree>
    <p:extLst>
      <p:ext uri="{BB962C8B-B14F-4D97-AF65-F5344CB8AC3E}">
        <p14:creationId xmlns:p14="http://schemas.microsoft.com/office/powerpoint/2010/main" val="30414601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pic>
        <p:nvPicPr>
          <p:cNvPr id="144388" name="Picture 4" descr="5-b"/>
          <p:cNvPicPr>
            <a:picLocks noChangeAspect="1" noChangeArrowheads="1"/>
          </p:cNvPicPr>
          <p:nvPr/>
        </p:nvPicPr>
        <p:blipFill rotWithShape="1">
          <a:blip r:embed="rId3"/>
          <a:srcRect l="32969" b="53703"/>
          <a:stretch/>
        </p:blipFill>
        <p:spPr bwMode="auto">
          <a:xfrm>
            <a:off x="3962400" y="3321050"/>
            <a:ext cx="3505200" cy="3384550"/>
          </a:xfrm>
          <a:prstGeom prst="rect">
            <a:avLst/>
          </a:prstGeom>
          <a:noFill/>
        </p:spPr>
      </p:pic>
      <p:sp>
        <p:nvSpPr>
          <p:cNvPr id="144389" name="Freeform 5"/>
          <p:cNvSpPr>
            <a:spLocks/>
          </p:cNvSpPr>
          <p:nvPr/>
        </p:nvSpPr>
        <p:spPr bwMode="auto">
          <a:xfrm>
            <a:off x="4130675" y="3625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0" name="Freeform 6"/>
          <p:cNvSpPr>
            <a:spLocks/>
          </p:cNvSpPr>
          <p:nvPr/>
        </p:nvSpPr>
        <p:spPr bwMode="auto">
          <a:xfrm>
            <a:off x="4421188" y="3836988"/>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1" name="Freeform 7"/>
          <p:cNvSpPr>
            <a:spLocks/>
          </p:cNvSpPr>
          <p:nvPr/>
        </p:nvSpPr>
        <p:spPr bwMode="auto">
          <a:xfrm>
            <a:off x="4752975" y="3702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3" name="Freeform 9"/>
          <p:cNvSpPr>
            <a:spLocks/>
          </p:cNvSpPr>
          <p:nvPr/>
        </p:nvSpPr>
        <p:spPr bwMode="auto">
          <a:xfrm>
            <a:off x="41433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5" name="Freeform 11"/>
          <p:cNvSpPr>
            <a:spLocks/>
          </p:cNvSpPr>
          <p:nvPr/>
        </p:nvSpPr>
        <p:spPr bwMode="auto">
          <a:xfrm>
            <a:off x="4752975" y="5530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6" name="Freeform 12"/>
          <p:cNvSpPr>
            <a:spLocks/>
          </p:cNvSpPr>
          <p:nvPr/>
        </p:nvSpPr>
        <p:spPr bwMode="auto">
          <a:xfrm>
            <a:off x="5438775" y="4464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8" name="Freeform 14"/>
          <p:cNvSpPr>
            <a:spLocks/>
          </p:cNvSpPr>
          <p:nvPr/>
        </p:nvSpPr>
        <p:spPr bwMode="auto">
          <a:xfrm>
            <a:off x="51339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9" name="Freeform 15"/>
          <p:cNvSpPr>
            <a:spLocks/>
          </p:cNvSpPr>
          <p:nvPr/>
        </p:nvSpPr>
        <p:spPr bwMode="auto">
          <a:xfrm>
            <a:off x="5057775" y="4540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0" name="Freeform 16"/>
          <p:cNvSpPr>
            <a:spLocks/>
          </p:cNvSpPr>
          <p:nvPr/>
        </p:nvSpPr>
        <p:spPr bwMode="auto">
          <a:xfrm>
            <a:off x="5057775" y="36258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1" name="Freeform 17"/>
          <p:cNvSpPr>
            <a:spLocks/>
          </p:cNvSpPr>
          <p:nvPr/>
        </p:nvSpPr>
        <p:spPr bwMode="auto">
          <a:xfrm>
            <a:off x="4448175" y="5302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2" name="Freeform 18"/>
          <p:cNvSpPr>
            <a:spLocks/>
          </p:cNvSpPr>
          <p:nvPr/>
        </p:nvSpPr>
        <p:spPr bwMode="auto">
          <a:xfrm>
            <a:off x="5438775" y="56070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3" name="Freeform 19"/>
          <p:cNvSpPr>
            <a:spLocks/>
          </p:cNvSpPr>
          <p:nvPr/>
        </p:nvSpPr>
        <p:spPr bwMode="auto">
          <a:xfrm>
            <a:off x="5438775" y="35496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9" name="Rectangle 3">
            <a:extLst>
              <a:ext uri="{FF2B5EF4-FFF2-40B4-BE49-F238E27FC236}">
                <a16:creationId xmlns:a16="http://schemas.microsoft.com/office/drawing/2014/main" id="{E5243EDC-EA67-3542-BA9F-47E0ACA4805E}"/>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pic>
        <p:nvPicPr>
          <p:cNvPr id="1026" name="Picture 2" descr="Cute cartoon fox in modern simple flat style Vector Image">
            <a:extLst>
              <a:ext uri="{FF2B5EF4-FFF2-40B4-BE49-F238E27FC236}">
                <a16:creationId xmlns:a16="http://schemas.microsoft.com/office/drawing/2014/main" id="{67CF2FB6-199E-F743-AB68-4E5D8C796AD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2929221" y="3565525"/>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te cartoon fox in modern simple flat style Vector Image">
            <a:extLst>
              <a:ext uri="{FF2B5EF4-FFF2-40B4-BE49-F238E27FC236}">
                <a16:creationId xmlns:a16="http://schemas.microsoft.com/office/drawing/2014/main" id="{751B47CB-8FAB-F04E-9D28-8D5B8379C75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969107" y="3581511"/>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te cartoon fox in modern simple flat style Vector Image">
            <a:extLst>
              <a:ext uri="{FF2B5EF4-FFF2-40B4-BE49-F238E27FC236}">
                <a16:creationId xmlns:a16="http://schemas.microsoft.com/office/drawing/2014/main" id="{8CDF46E0-1327-8E48-87DE-959204BB35C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014735" y="3657600"/>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ft Chicken Cartoon 01 Royalty Free Cliparts, Vectors, And Stock  Illustration. Image 15191565.">
            <a:extLst>
              <a:ext uri="{FF2B5EF4-FFF2-40B4-BE49-F238E27FC236}">
                <a16:creationId xmlns:a16="http://schemas.microsoft.com/office/drawing/2014/main" id="{5D2971E4-5337-AE44-A9D3-B7C6F48D03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3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Daft Chicken Cartoon 01 Royalty Free Cliparts, Vectors, And Stock  Illustration. Image 15191565.">
            <a:extLst>
              <a:ext uri="{FF2B5EF4-FFF2-40B4-BE49-F238E27FC236}">
                <a16:creationId xmlns:a16="http://schemas.microsoft.com/office/drawing/2014/main" id="{BD854E71-0CE6-D34C-88B4-09E6634ED8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1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aft Chicken Cartoon 01 Royalty Free Cliparts, Vectors, And Stock  Illustration. Image 15191565.">
            <a:extLst>
              <a:ext uri="{FF2B5EF4-FFF2-40B4-BE49-F238E27FC236}">
                <a16:creationId xmlns:a16="http://schemas.microsoft.com/office/drawing/2014/main" id="{56F90DA4-0E90-6F4B-9157-0D766177ED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1463"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715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7" name="TextBox 16"/>
          <p:cNvSpPr txBox="1"/>
          <p:nvPr/>
        </p:nvSpPr>
        <p:spPr>
          <a:xfrm>
            <a:off x="1828800" y="3352800"/>
            <a:ext cx="3671198" cy="3108543"/>
          </a:xfrm>
          <a:prstGeom prst="rect">
            <a:avLst/>
          </a:prstGeom>
          <a:noFill/>
        </p:spPr>
        <p:txBody>
          <a:bodyPr wrap="none" rtlCol="0">
            <a:spAutoFit/>
          </a:bodyPr>
          <a:lstStyle/>
          <a:p>
            <a:r>
              <a:rPr lang="en-US" sz="2800" dirty="0">
                <a:solidFill>
                  <a:srgbClr val="0000FF"/>
                </a:solidFill>
              </a:rPr>
              <a:t>FFFCCC B</a:t>
            </a:r>
          </a:p>
          <a:p>
            <a:endParaRPr lang="en-US" sz="2800" dirty="0">
              <a:solidFill>
                <a:srgbClr val="0000FF"/>
              </a:solidFill>
            </a:endParaRPr>
          </a:p>
          <a:p>
            <a:r>
              <a:rPr lang="en-US" sz="2800" dirty="0">
                <a:solidFill>
                  <a:srgbClr val="0000FF"/>
                </a:solidFill>
              </a:rPr>
              <a:t>FFCC                B FC</a:t>
            </a:r>
          </a:p>
          <a:p>
            <a:endParaRPr lang="en-US" sz="2800" dirty="0">
              <a:solidFill>
                <a:srgbClr val="0000FF"/>
              </a:solidFill>
            </a:endParaRPr>
          </a:p>
          <a:p>
            <a:r>
              <a:rPr lang="en-US" sz="2800" dirty="0">
                <a:solidFill>
                  <a:srgbClr val="0000FF"/>
                </a:solidFill>
              </a:rPr>
              <a:t>FC                     B FFCC</a:t>
            </a:r>
          </a:p>
          <a:p>
            <a:endParaRPr lang="en-US" sz="2800" dirty="0">
              <a:solidFill>
                <a:srgbClr val="0000FF"/>
              </a:solidFill>
            </a:endParaRPr>
          </a:p>
          <a:p>
            <a:r>
              <a:rPr lang="en-US" sz="2800" dirty="0">
                <a:solidFill>
                  <a:srgbClr val="0000FF"/>
                </a:solidFill>
              </a:rPr>
              <a:t>…</a:t>
            </a:r>
          </a:p>
        </p:txBody>
      </p:sp>
      <p:sp>
        <p:nvSpPr>
          <p:cNvPr id="7" name="Rectangle 3">
            <a:extLst>
              <a:ext uri="{FF2B5EF4-FFF2-40B4-BE49-F238E27FC236}">
                <a16:creationId xmlns:a16="http://schemas.microsoft.com/office/drawing/2014/main" id="{36B1F8A3-2FB4-6945-A110-2B0CD5AABA77}"/>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Tree>
    <p:extLst>
      <p:ext uri="{BB962C8B-B14F-4D97-AF65-F5344CB8AC3E}">
        <p14:creationId xmlns:p14="http://schemas.microsoft.com/office/powerpoint/2010/main" val="3720661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2154757" cy="523220"/>
          </a:xfrm>
          <a:prstGeom prst="rect">
            <a:avLst/>
          </a:prstGeom>
          <a:noFill/>
        </p:spPr>
        <p:txBody>
          <a:bodyPr wrap="none" rtlCol="0">
            <a:spAutoFit/>
          </a:bodyPr>
          <a:lstStyle/>
          <a:p>
            <a:r>
              <a:rPr lang="en-US" sz="2800" dirty="0">
                <a:solidFill>
                  <a:srgbClr val="0000FF"/>
                </a:solidFill>
              </a:rPr>
              <a:t>FFFCCC B ~~</a:t>
            </a:r>
          </a:p>
        </p:txBody>
      </p:sp>
      <p:sp>
        <p:nvSpPr>
          <p:cNvPr id="5" name="TextBox 4"/>
          <p:cNvSpPr txBox="1"/>
          <p:nvPr/>
        </p:nvSpPr>
        <p:spPr>
          <a:xfrm>
            <a:off x="1676400" y="3704644"/>
            <a:ext cx="5733636" cy="523220"/>
          </a:xfrm>
          <a:prstGeom prst="rect">
            <a:avLst/>
          </a:prstGeom>
          <a:noFill/>
        </p:spPr>
        <p:txBody>
          <a:bodyPr wrap="none" rtlCol="0">
            <a:spAutoFit/>
          </a:bodyPr>
          <a:lstStyle/>
          <a:p>
            <a:r>
              <a:rPr lang="en-US" sz="2800" dirty="0">
                <a:solidFill>
                  <a:srgbClr val="FF0000"/>
                </a:solidFill>
              </a:rPr>
              <a:t>What states can we get to from here?</a:t>
            </a:r>
          </a:p>
        </p:txBody>
      </p:sp>
    </p:spTree>
    <p:extLst>
      <p:ext uri="{BB962C8B-B14F-4D97-AF65-F5344CB8AC3E}">
        <p14:creationId xmlns:p14="http://schemas.microsoft.com/office/powerpoint/2010/main" val="3980521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7" name="TextBox 6"/>
          <p:cNvSpPr txBox="1"/>
          <p:nvPr/>
        </p:nvSpPr>
        <p:spPr>
          <a:xfrm>
            <a:off x="3448484"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8" name="TextBox 7"/>
          <p:cNvSpPr txBox="1"/>
          <p:nvPr/>
        </p:nvSpPr>
        <p:spPr>
          <a:xfrm>
            <a:off x="5791200"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10" name="Straight Arrow Connector 9"/>
          <p:cNvCxnSpPr>
            <a:stCxn id="4" idx="2"/>
            <a:endCxn id="7" idx="0"/>
          </p:cNvCxnSpPr>
          <p:nvPr/>
        </p:nvCxnSpPr>
        <p:spPr>
          <a:xfrm>
            <a:off x="4061316"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4" idx="2"/>
            <a:endCxn id="8" idx="0"/>
          </p:cNvCxnSpPr>
          <p:nvPr/>
        </p:nvCxnSpPr>
        <p:spPr>
          <a:xfrm>
            <a:off x="4061316"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225122" y="5079521"/>
            <a:ext cx="1918489" cy="523220"/>
          </a:xfrm>
          <a:prstGeom prst="rect">
            <a:avLst/>
          </a:prstGeom>
          <a:noFill/>
        </p:spPr>
        <p:txBody>
          <a:bodyPr wrap="none" rtlCol="0">
            <a:spAutoFit/>
          </a:bodyPr>
          <a:lstStyle/>
          <a:p>
            <a:r>
              <a:rPr lang="en-US" sz="2800" dirty="0">
                <a:solidFill>
                  <a:srgbClr val="FF0000"/>
                </a:solidFill>
              </a:rPr>
              <a:t>Next states?</a:t>
            </a:r>
          </a:p>
        </p:txBody>
      </p:sp>
      <p:sp>
        <p:nvSpPr>
          <p:cNvPr id="11" name="TextBox 10"/>
          <p:cNvSpPr txBox="1"/>
          <p:nvPr/>
        </p:nvSpPr>
        <p:spPr>
          <a:xfrm>
            <a:off x="888063"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12" name="Straight Arrow Connector 11"/>
          <p:cNvCxnSpPr>
            <a:stCxn id="4" idx="2"/>
            <a:endCxn id="11" idx="0"/>
          </p:cNvCxnSpPr>
          <p:nvPr/>
        </p:nvCxnSpPr>
        <p:spPr>
          <a:xfrm flipH="1">
            <a:off x="1867659"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03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sp>
        <p:nvSpPr>
          <p:cNvPr id="2" name="TextBox 1"/>
          <p:cNvSpPr txBox="1"/>
          <p:nvPr/>
        </p:nvSpPr>
        <p:spPr>
          <a:xfrm>
            <a:off x="914400" y="6096000"/>
            <a:ext cx="7043816" cy="461665"/>
          </a:xfrm>
          <a:prstGeom prst="rect">
            <a:avLst/>
          </a:prstGeom>
          <a:noFill/>
        </p:spPr>
        <p:txBody>
          <a:bodyPr wrap="none" rtlCol="0">
            <a:spAutoFit/>
          </a:bodyPr>
          <a:lstStyle/>
          <a:p>
            <a:r>
              <a:rPr lang="en-US" sz="2400" dirty="0">
                <a:solidFill>
                  <a:srgbClr val="FF0000"/>
                </a:solidFill>
              </a:rPr>
              <a:t>How is this solution different than the n-queens problem?</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Tree>
    <p:extLst>
      <p:ext uri="{BB962C8B-B14F-4D97-AF65-F5344CB8AC3E}">
        <p14:creationId xmlns:p14="http://schemas.microsoft.com/office/powerpoint/2010/main" val="3175184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
        <p:nvSpPr>
          <p:cNvPr id="6" name="TextBox 5">
            <a:extLst>
              <a:ext uri="{FF2B5EF4-FFF2-40B4-BE49-F238E27FC236}">
                <a16:creationId xmlns:a16="http://schemas.microsoft.com/office/drawing/2014/main" id="{D85D4DF7-0F1B-B74A-882B-3D6160491C95}"/>
              </a:ext>
            </a:extLst>
          </p:cNvPr>
          <p:cNvSpPr txBox="1"/>
          <p:nvPr/>
        </p:nvSpPr>
        <p:spPr>
          <a:xfrm>
            <a:off x="115890" y="6167735"/>
            <a:ext cx="9256710" cy="461665"/>
          </a:xfrm>
          <a:prstGeom prst="rect">
            <a:avLst/>
          </a:prstGeom>
          <a:noFill/>
        </p:spPr>
        <p:txBody>
          <a:bodyPr wrap="none" rtlCol="0">
            <a:spAutoFit/>
          </a:bodyPr>
          <a:lstStyle/>
          <a:p>
            <a:r>
              <a:rPr lang="en-US" sz="2400" dirty="0">
                <a:solidFill>
                  <a:srgbClr val="0000FF"/>
                </a:solidFill>
              </a:rPr>
              <a:t>Solution is not a state, but a sequence of actions (or a sequence of states)</a:t>
            </a:r>
          </a:p>
        </p:txBody>
      </p:sp>
    </p:spTree>
    <p:extLst>
      <p:ext uri="{BB962C8B-B14F-4D97-AF65-F5344CB8AC3E}">
        <p14:creationId xmlns:p14="http://schemas.microsoft.com/office/powerpoint/2010/main" val="2068020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Rectangle 2">
            <a:extLst>
              <a:ext uri="{FF2B5EF4-FFF2-40B4-BE49-F238E27FC236}">
                <a16:creationId xmlns:a16="http://schemas.microsoft.com/office/drawing/2014/main" id="{B6491746-EBCD-BF41-A379-0909E6C1621F}"/>
              </a:ext>
            </a:extLst>
          </p:cNvPr>
          <p:cNvSpPr/>
          <p:nvPr/>
        </p:nvSpPr>
        <p:spPr>
          <a:xfrm>
            <a:off x="222813" y="2133600"/>
            <a:ext cx="8915400" cy="954107"/>
          </a:xfrm>
          <a:prstGeom prst="rect">
            <a:avLst/>
          </a:prstGeom>
        </p:spPr>
        <p:txBody>
          <a:bodyPr wrap="square">
            <a:spAutoFit/>
          </a:bodyPr>
          <a:lstStyle/>
          <a:p>
            <a:r>
              <a:rPr lang="en-US" sz="2800" dirty="0">
                <a:hlinkClick r:id="rId3"/>
              </a:rPr>
              <a:t>https://cs.pomona.edu/classes/cs51a/examples/chickens.txt</a:t>
            </a:r>
            <a:endParaRPr lang="en-US" sz="2800" dirty="0"/>
          </a:p>
          <a:p>
            <a:endParaRPr lang="en-US" sz="2800" dirty="0"/>
          </a:p>
        </p:txBody>
      </p:sp>
    </p:spTree>
    <p:extLst>
      <p:ext uri="{BB962C8B-B14F-4D97-AF65-F5344CB8AC3E}">
        <p14:creationId xmlns:p14="http://schemas.microsoft.com/office/powerpoint/2010/main" val="1514332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no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791200"/>
            <a:ext cx="5207225" cy="461665"/>
          </a:xfrm>
          <a:prstGeom prst="rect">
            <a:avLst/>
          </a:prstGeom>
          <a:noFill/>
        </p:spPr>
        <p:txBody>
          <a:bodyPr wrap="none" rtlCol="0">
            <a:spAutoFit/>
          </a:bodyPr>
          <a:lstStyle/>
          <a:p>
            <a:r>
              <a:rPr lang="en-US" sz="2400" dirty="0">
                <a:solidFill>
                  <a:srgbClr val="FF0000"/>
                </a:solidFill>
              </a:rPr>
              <a:t>What would happen if we ran DFS here?</a:t>
            </a:r>
          </a:p>
        </p:txBody>
      </p: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1400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19200" y="5943600"/>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Tree>
    <p:extLst>
      <p:ext uri="{BB962C8B-B14F-4D97-AF65-F5344CB8AC3E}">
        <p14:creationId xmlns:p14="http://schemas.microsoft.com/office/powerpoint/2010/main" val="5640648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Tree>
    <p:extLst>
      <p:ext uri="{BB962C8B-B14F-4D97-AF65-F5344CB8AC3E}">
        <p14:creationId xmlns:p14="http://schemas.microsoft.com/office/powerpoint/2010/main" val="4233860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11EA8-48D9-33DF-EB57-678CD8DB5E03}"/>
              </a:ext>
            </a:extLst>
          </p:cNvPr>
          <p:cNvSpPr>
            <a:spLocks noGrp="1"/>
          </p:cNvSpPr>
          <p:nvPr>
            <p:ph type="title"/>
          </p:nvPr>
        </p:nvSpPr>
        <p:spPr/>
        <p:txBody>
          <a:bodyPr/>
          <a:lstStyle/>
          <a:p>
            <a:r>
              <a:rPr lang="en-US" dirty="0"/>
              <a:t>Matrices</a:t>
            </a:r>
          </a:p>
        </p:txBody>
      </p:sp>
      <p:sp>
        <p:nvSpPr>
          <p:cNvPr id="3" name="Content Placeholder 2">
            <a:extLst>
              <a:ext uri="{FF2B5EF4-FFF2-40B4-BE49-F238E27FC236}">
                <a16:creationId xmlns:a16="http://schemas.microsoft.com/office/drawing/2014/main" id="{61B29932-E4D2-05B2-9317-13D3E2CADCEB}"/>
              </a:ext>
            </a:extLst>
          </p:cNvPr>
          <p:cNvSpPr>
            <a:spLocks noGrp="1"/>
          </p:cNvSpPr>
          <p:nvPr>
            <p:ph sz="quarter" idx="1"/>
          </p:nvPr>
        </p:nvSpPr>
        <p:spPr/>
        <p:txBody>
          <a:bodyPr/>
          <a:lstStyle/>
          <a:p>
            <a:pPr marL="0" indent="0">
              <a:buNone/>
            </a:pPr>
            <a:r>
              <a:rPr lang="en-US" dirty="0"/>
              <a:t>Summing all the values in a matrix</a:t>
            </a:r>
          </a:p>
          <a:p>
            <a:pPr marL="365760" lvl="1" indent="0">
              <a:buNone/>
            </a:pPr>
            <a:r>
              <a:rPr lang="en-US" sz="2400" dirty="0">
                <a:hlinkClick r:id="rId2"/>
              </a:rPr>
              <a:t>https://cs.pomona.edu/classes/cs51a/examples/matrix.txt</a:t>
            </a:r>
            <a:endParaRPr lang="en-US" sz="2400" dirty="0"/>
          </a:p>
          <a:p>
            <a:pPr marL="0" indent="0">
              <a:buNone/>
            </a:pPr>
            <a:endParaRPr lang="en-US" dirty="0"/>
          </a:p>
          <a:p>
            <a:pPr marL="0" indent="0">
              <a:buNone/>
            </a:pPr>
            <a:r>
              <a:rPr lang="en-US" dirty="0"/>
              <a:t>Copying a matrix</a:t>
            </a:r>
          </a:p>
          <a:p>
            <a:pPr lvl="1"/>
            <a:r>
              <a:rPr lang="en-US" dirty="0"/>
              <a:t>Be careful about aliasing</a:t>
            </a:r>
          </a:p>
          <a:p>
            <a:pPr lvl="1"/>
            <a:r>
              <a:rPr lang="en-US" dirty="0" err="1"/>
              <a:t>copy.deepcopy</a:t>
            </a:r>
            <a:r>
              <a:rPr lang="en-US" dirty="0"/>
              <a:t>()</a:t>
            </a:r>
          </a:p>
        </p:txBody>
      </p:sp>
    </p:spTree>
    <p:extLst>
      <p:ext uri="{BB962C8B-B14F-4D97-AF65-F5344CB8AC3E}">
        <p14:creationId xmlns:p14="http://schemas.microsoft.com/office/powerpoint/2010/main" val="42394595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
        <p:nvSpPr>
          <p:cNvPr id="23" name="TextBox 22">
            <a:extLst>
              <a:ext uri="{FF2B5EF4-FFF2-40B4-BE49-F238E27FC236}">
                <a16:creationId xmlns:a16="http://schemas.microsoft.com/office/drawing/2014/main" id="{201434AA-AC6D-7140-AA97-3B10EEBDA153}"/>
              </a:ext>
            </a:extLst>
          </p:cNvPr>
          <p:cNvSpPr txBox="1"/>
          <p:nvPr/>
        </p:nvSpPr>
        <p:spPr>
          <a:xfrm>
            <a:off x="6153610" y="5791200"/>
            <a:ext cx="611315" cy="461665"/>
          </a:xfrm>
          <a:prstGeom prst="rect">
            <a:avLst/>
          </a:prstGeom>
          <a:noFill/>
        </p:spPr>
        <p:txBody>
          <a:bodyPr wrap="none" rtlCol="0">
            <a:spAutoFit/>
          </a:bodyPr>
          <a:lstStyle/>
          <a:p>
            <a:r>
              <a:rPr lang="en-US" sz="2400" dirty="0">
                <a:solidFill>
                  <a:srgbClr val="0000FF"/>
                </a:solidFill>
              </a:rPr>
              <a:t>No!</a:t>
            </a:r>
          </a:p>
        </p:txBody>
      </p:sp>
    </p:spTree>
    <p:extLst>
      <p:ext uri="{BB962C8B-B14F-4D97-AF65-F5344CB8AC3E}">
        <p14:creationId xmlns:p14="http://schemas.microsoft.com/office/powerpoint/2010/main" val="352905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3" name="Content Placeholder 2"/>
          <p:cNvSpPr>
            <a:spLocks noGrp="1"/>
          </p:cNvSpPr>
          <p:nvPr>
            <p:ph sz="quarter" idx="1"/>
          </p:nvPr>
        </p:nvSpPr>
        <p:spPr>
          <a:xfrm>
            <a:off x="612648" y="1600200"/>
            <a:ext cx="8153400" cy="609600"/>
          </a:xfrm>
        </p:spPr>
        <p:txBody>
          <a:bodyPr/>
          <a:lstStyle/>
          <a:p>
            <a:pPr marL="0" indent="0">
              <a:buNone/>
            </a:pPr>
            <a:r>
              <a:rPr lang="en-US" dirty="0">
                <a:solidFill>
                  <a:srgbClr val="FF0000"/>
                </a:solidFill>
              </a:rPr>
              <a:t>Why do we use DFS then, and not BFS?</a:t>
            </a:r>
          </a:p>
        </p:txBody>
      </p:sp>
    </p:spTree>
    <p:extLst>
      <p:ext uri="{BB962C8B-B14F-4D97-AF65-F5344CB8AC3E}">
        <p14:creationId xmlns:p14="http://schemas.microsoft.com/office/powerpoint/2010/main" val="7007978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20" name="TextBox 19"/>
          <p:cNvSpPr txBox="1"/>
          <p:nvPr/>
        </p:nvSpPr>
        <p:spPr>
          <a:xfrm>
            <a:off x="1199725" y="5413020"/>
            <a:ext cx="5353476" cy="523220"/>
          </a:xfrm>
          <a:prstGeom prst="rect">
            <a:avLst/>
          </a:prstGeom>
          <a:noFill/>
        </p:spPr>
        <p:txBody>
          <a:bodyPr wrap="square" rtlCol="0">
            <a:spAutoFit/>
          </a:bodyPr>
          <a:lstStyle/>
          <a:p>
            <a:r>
              <a:rPr lang="en-US" sz="2800" dirty="0">
                <a:solidFill>
                  <a:srgbClr val="FF0000"/>
                </a:solidFill>
              </a:rPr>
              <a:t>How big can the queue get for BFS?</a:t>
            </a:r>
          </a:p>
        </p:txBody>
      </p:sp>
    </p:spTree>
    <p:extLst>
      <p:ext uri="{BB962C8B-B14F-4D97-AF65-F5344CB8AC3E}">
        <p14:creationId xmlns:p14="http://schemas.microsoft.com/office/powerpoint/2010/main" val="23821250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967246" y="5364180"/>
            <a:ext cx="6120185" cy="461665"/>
          </a:xfrm>
          <a:prstGeom prst="rect">
            <a:avLst/>
          </a:prstGeom>
          <a:noFill/>
        </p:spPr>
        <p:txBody>
          <a:bodyPr wrap="none" rtlCol="0">
            <a:spAutoFit/>
          </a:bodyPr>
          <a:lstStyle/>
          <a:p>
            <a:r>
              <a:rPr lang="en-US" sz="2400" dirty="0">
                <a:solidFill>
                  <a:srgbClr val="0000FF"/>
                </a:solidFill>
              </a:rPr>
              <a:t>At any point, need to remember roughly a “row”</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98128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2954956" cy="461665"/>
          </a:xfrm>
          <a:prstGeom prst="rect">
            <a:avLst/>
          </a:prstGeom>
          <a:noFill/>
        </p:spPr>
        <p:txBody>
          <a:bodyPr wrap="none" rtlCol="0">
            <a:spAutoFit/>
          </a:bodyPr>
          <a:lstStyle/>
          <a:p>
            <a:r>
              <a:rPr lang="en-US" sz="2400" dirty="0">
                <a:solidFill>
                  <a:srgbClr val="FF0000"/>
                </a:solidFill>
              </a:rPr>
              <a:t>How big does this get?</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03329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5835802" cy="830997"/>
          </a:xfrm>
          <a:prstGeom prst="rect">
            <a:avLst/>
          </a:prstGeom>
          <a:noFill/>
        </p:spPr>
        <p:txBody>
          <a:bodyPr wrap="none" rtlCol="0">
            <a:spAutoFit/>
          </a:bodyPr>
          <a:lstStyle/>
          <a:p>
            <a:r>
              <a:rPr lang="en-US" sz="2400" dirty="0">
                <a:solidFill>
                  <a:srgbClr val="0000FF"/>
                </a:solidFill>
              </a:rPr>
              <a:t>Doubles every level we have to go deeper.</a:t>
            </a:r>
          </a:p>
          <a:p>
            <a:r>
              <a:rPr lang="en-US" sz="2400" dirty="0">
                <a:solidFill>
                  <a:srgbClr val="0000FF"/>
                </a:solidFill>
              </a:rPr>
              <a:t>For 20 actions that is 2</a:t>
            </a:r>
            <a:r>
              <a:rPr lang="en-US" sz="2400" baseline="30000" dirty="0">
                <a:solidFill>
                  <a:srgbClr val="0000FF"/>
                </a:solidFill>
              </a:rPr>
              <a:t>20</a:t>
            </a:r>
            <a:r>
              <a:rPr lang="en-US" sz="2400" dirty="0">
                <a:solidFill>
                  <a:srgbClr val="0000FF"/>
                </a:solidFill>
              </a:rPr>
              <a:t> = ~1 million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95883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019196" cy="461665"/>
          </a:xfrm>
          <a:prstGeom prst="rect">
            <a:avLst/>
          </a:prstGeom>
          <a:noFill/>
        </p:spPr>
        <p:txBody>
          <a:bodyPr wrap="none" rtlCol="0">
            <a:spAutoFit/>
          </a:bodyPr>
          <a:lstStyle/>
          <a:p>
            <a:r>
              <a:rPr lang="en-US" sz="2400" dirty="0">
                <a:solidFill>
                  <a:srgbClr val="FF0000"/>
                </a:solidFill>
              </a:rPr>
              <a:t>How many states would DFS keep on the stack?</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681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536789" cy="461665"/>
          </a:xfrm>
          <a:prstGeom prst="rect">
            <a:avLst/>
          </a:prstGeom>
          <a:noFill/>
        </p:spPr>
        <p:txBody>
          <a:bodyPr wrap="none" rtlCol="0">
            <a:spAutoFit/>
          </a:bodyPr>
          <a:lstStyle/>
          <a:p>
            <a:r>
              <a:rPr lang="en-US" sz="2400" dirty="0">
                <a:solidFill>
                  <a:srgbClr val="0000FF"/>
                </a:solidFill>
              </a:rPr>
              <a:t>Only one path through the tree, roughly 2*20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5134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01722" y="5577245"/>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
        <p:nvSpPr>
          <p:cNvPr id="24" name="TextBox 23">
            <a:extLst>
              <a:ext uri="{FF2B5EF4-FFF2-40B4-BE49-F238E27FC236}">
                <a16:creationId xmlns:a16="http://schemas.microsoft.com/office/drawing/2014/main" id="{A6FEF306-E11F-0145-9CB3-32C53557261F}"/>
              </a:ext>
            </a:extLst>
          </p:cNvPr>
          <p:cNvSpPr txBox="1"/>
          <p:nvPr/>
        </p:nvSpPr>
        <p:spPr>
          <a:xfrm>
            <a:off x="3379059" y="6172200"/>
            <a:ext cx="1430725" cy="523220"/>
          </a:xfrm>
          <a:prstGeom prst="rect">
            <a:avLst/>
          </a:prstGeom>
          <a:noFill/>
        </p:spPr>
        <p:txBody>
          <a:bodyPr wrap="none" rtlCol="0">
            <a:spAutoFit/>
          </a:bodyPr>
          <a:lstStyle/>
          <a:p>
            <a:r>
              <a:rPr lang="en-US" sz="2800" dirty="0">
                <a:solidFill>
                  <a:srgbClr val="FF0000"/>
                </a:solidFill>
              </a:rPr>
              <a:t>Solution?</a:t>
            </a:r>
          </a:p>
        </p:txBody>
      </p:sp>
    </p:spTree>
    <p:extLst>
      <p:ext uri="{BB962C8B-B14F-4D97-AF65-F5344CB8AC3E}">
        <p14:creationId xmlns:p14="http://schemas.microsoft.com/office/powerpoint/2010/main" val="35601812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avoiding repeats</a:t>
            </a:r>
          </a:p>
        </p:txBody>
      </p:sp>
      <p:pic>
        <p:nvPicPr>
          <p:cNvPr id="4" name="Picture 3"/>
          <p:cNvPicPr>
            <a:picLocks noChangeAspect="1"/>
          </p:cNvPicPr>
          <p:nvPr/>
        </p:nvPicPr>
        <p:blipFill>
          <a:blip r:embed="rId3"/>
          <a:stretch>
            <a:fillRect/>
          </a:stretch>
        </p:blipFill>
        <p:spPr>
          <a:xfrm>
            <a:off x="939800" y="1905000"/>
            <a:ext cx="6832600" cy="4025900"/>
          </a:xfrm>
          <a:prstGeom prst="rect">
            <a:avLst/>
          </a:prstGeom>
        </p:spPr>
      </p:pic>
    </p:spTree>
    <p:extLst>
      <p:ext uri="{BB962C8B-B14F-4D97-AF65-F5344CB8AC3E}">
        <p14:creationId xmlns:p14="http://schemas.microsoft.com/office/powerpoint/2010/main" val="1531581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algorithm</a:t>
            </a:r>
          </a:p>
        </p:txBody>
      </p:sp>
      <p:sp>
        <p:nvSpPr>
          <p:cNvPr id="3" name="Content Placeholder 2"/>
          <p:cNvSpPr>
            <a:spLocks noGrp="1"/>
          </p:cNvSpPr>
          <p:nvPr>
            <p:ph sz="quarter" idx="1"/>
          </p:nvPr>
        </p:nvSpPr>
        <p:spPr>
          <a:xfrm>
            <a:off x="612648" y="1600200"/>
            <a:ext cx="8153400" cy="4648200"/>
          </a:xfrm>
        </p:spPr>
        <p:txBody>
          <a:bodyPr>
            <a:normAutofit lnSpcReduction="10000"/>
          </a:bodyPr>
          <a:lstStyle/>
          <a:p>
            <a:pPr marL="0" indent="0">
              <a:buNone/>
            </a:pPr>
            <a:r>
              <a:rPr lang="en-US" dirty="0"/>
              <a:t>Keep track of a list of states that we </a:t>
            </a:r>
            <a:r>
              <a:rPr lang="en-US" i="1" dirty="0"/>
              <a:t>could</a:t>
            </a:r>
            <a:r>
              <a:rPr lang="en-US" dirty="0"/>
              <a:t> visit, we’ll call it “</a:t>
            </a:r>
            <a:r>
              <a:rPr lang="en-US" dirty="0" err="1"/>
              <a:t>to_visit</a:t>
            </a:r>
            <a:r>
              <a:rPr lang="en-US" dirty="0"/>
              <a:t>”</a:t>
            </a:r>
          </a:p>
          <a:p>
            <a:pPr marL="0" indent="0">
              <a:buNone/>
            </a:pPr>
            <a:endParaRPr lang="en-US" dirty="0"/>
          </a:p>
          <a:p>
            <a:pPr marL="0" indent="0">
              <a:buNone/>
            </a:pPr>
            <a:r>
              <a:rPr lang="en-US" dirty="0"/>
              <a:t>General idea:</a:t>
            </a:r>
          </a:p>
          <a:p>
            <a:pPr lvl="1"/>
            <a:r>
              <a:rPr lang="en-US" dirty="0"/>
              <a:t>take a state off the </a:t>
            </a:r>
            <a:r>
              <a:rPr lang="en-US" dirty="0" err="1"/>
              <a:t>to_visit</a:t>
            </a:r>
            <a:r>
              <a:rPr lang="en-US" dirty="0"/>
              <a:t> list</a:t>
            </a:r>
          </a:p>
          <a:p>
            <a:pPr lvl="1"/>
            <a:r>
              <a:rPr lang="en-US" dirty="0"/>
              <a:t>if it’s the goal state</a:t>
            </a:r>
          </a:p>
          <a:p>
            <a:pPr lvl="2"/>
            <a:r>
              <a:rPr lang="en-US" dirty="0"/>
              <a:t>we’re done!</a:t>
            </a:r>
          </a:p>
          <a:p>
            <a:pPr lvl="1"/>
            <a:r>
              <a:rPr lang="en-US" dirty="0"/>
              <a:t>if it’s not the goal state</a:t>
            </a:r>
          </a:p>
          <a:p>
            <a:pPr lvl="2"/>
            <a:r>
              <a:rPr lang="en-US" dirty="0"/>
              <a:t>Add all of the next states to the </a:t>
            </a:r>
            <a:r>
              <a:rPr lang="en-US" dirty="0" err="1"/>
              <a:t>to_visit</a:t>
            </a:r>
            <a:r>
              <a:rPr lang="en-US" dirty="0"/>
              <a:t> list</a:t>
            </a:r>
          </a:p>
          <a:p>
            <a:pPr lvl="1"/>
            <a:r>
              <a:rPr lang="en-US" dirty="0"/>
              <a:t>repeat</a:t>
            </a:r>
          </a:p>
        </p:txBody>
      </p:sp>
    </p:spTree>
    <p:extLst>
      <p:ext uri="{BB962C8B-B14F-4D97-AF65-F5344CB8AC3E}">
        <p14:creationId xmlns:p14="http://schemas.microsoft.com/office/powerpoint/2010/main" val="21953195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search problems</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a:solidFill>
                  <a:srgbClr val="FF0000"/>
                </a:solidFill>
              </a:rPr>
              <a:t>What problems have you seen that could be posed as search problems?</a:t>
            </a:r>
          </a:p>
          <a:p>
            <a:pPr marL="0" indent="0">
              <a:buNone/>
            </a:pPr>
            <a:endParaRPr lang="en-US" dirty="0">
              <a:solidFill>
                <a:srgbClr val="FF0000"/>
              </a:solidFill>
            </a:endParaRPr>
          </a:p>
          <a:p>
            <a:pPr marL="0" indent="0">
              <a:buNone/>
            </a:pPr>
            <a:r>
              <a:rPr lang="en-US" dirty="0"/>
              <a:t>What is the state?</a:t>
            </a:r>
          </a:p>
          <a:p>
            <a:pPr marL="0" indent="0">
              <a:buNone/>
            </a:pPr>
            <a:endParaRPr lang="en-US" dirty="0"/>
          </a:p>
          <a:p>
            <a:pPr marL="0" indent="0">
              <a:buNone/>
            </a:pPr>
            <a:r>
              <a:rPr lang="en-US" dirty="0"/>
              <a:t>Start state</a:t>
            </a:r>
          </a:p>
          <a:p>
            <a:pPr marL="0" indent="0">
              <a:buNone/>
            </a:pPr>
            <a:endParaRPr lang="en-US" dirty="0"/>
          </a:p>
          <a:p>
            <a:pPr marL="0" indent="0">
              <a:buNone/>
            </a:pPr>
            <a:r>
              <a:rPr lang="en-US" dirty="0"/>
              <a:t>Goal state</a:t>
            </a:r>
          </a:p>
          <a:p>
            <a:pPr marL="0" indent="0">
              <a:buNone/>
            </a:pPr>
            <a:endParaRPr lang="en-US" dirty="0"/>
          </a:p>
          <a:p>
            <a:pPr marL="0" indent="0">
              <a:buNone/>
            </a:pPr>
            <a:r>
              <a:rPr lang="en-US" dirty="0"/>
              <a:t>State-space/transition between states</a:t>
            </a:r>
          </a:p>
        </p:txBody>
      </p:sp>
    </p:spTree>
    <p:extLst>
      <p:ext uri="{BB962C8B-B14F-4D97-AF65-F5344CB8AC3E}">
        <p14:creationId xmlns:p14="http://schemas.microsoft.com/office/powerpoint/2010/main" val="3306566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algorithms</a:t>
            </a:r>
          </a:p>
        </p:txBody>
      </p:sp>
      <p:sp>
        <p:nvSpPr>
          <p:cNvPr id="4" name="Content Placeholder 2"/>
          <p:cNvSpPr>
            <a:spLocks noGrp="1"/>
          </p:cNvSpPr>
          <p:nvPr>
            <p:ph sz="quarter" idx="1"/>
          </p:nvPr>
        </p:nvSpPr>
        <p:spPr>
          <a:xfrm>
            <a:off x="612648" y="1600200"/>
            <a:ext cx="8153400" cy="3810000"/>
          </a:xfrm>
        </p:spPr>
        <p:txBody>
          <a:bodyPr>
            <a:normAutofit/>
          </a:bodyPr>
          <a:lstStyle/>
          <a:p>
            <a:pPr marL="0" indent="0">
              <a:buNone/>
            </a:pPr>
            <a:r>
              <a:rPr lang="en-US" sz="2800" dirty="0"/>
              <a:t>add the start state to </a:t>
            </a:r>
            <a:r>
              <a:rPr lang="en-US" sz="2800" dirty="0" err="1"/>
              <a:t>to_visit</a:t>
            </a:r>
            <a:endParaRPr lang="en-US" sz="2800" dirty="0"/>
          </a:p>
          <a:p>
            <a:pPr marL="0" indent="0">
              <a:buNone/>
            </a:pPr>
            <a:endParaRPr lang="en-US" sz="2800" dirty="0"/>
          </a:p>
          <a:p>
            <a:pPr marL="0" indent="0">
              <a:buNone/>
            </a:pPr>
            <a:r>
              <a:rPr lang="en-US" sz="2800" dirty="0"/>
              <a:t>Repeat</a:t>
            </a:r>
          </a:p>
          <a:p>
            <a:pPr lvl="1"/>
            <a:r>
              <a:rPr lang="en-US" sz="2400" dirty="0"/>
              <a:t>take a state off the </a:t>
            </a:r>
            <a:r>
              <a:rPr lang="en-US" sz="2400" dirty="0" err="1"/>
              <a:t>to_visit</a:t>
            </a:r>
            <a:r>
              <a:rPr lang="en-US" sz="2400" dirty="0"/>
              <a:t> list</a:t>
            </a:r>
          </a:p>
          <a:p>
            <a:pPr lvl="1"/>
            <a:r>
              <a:rPr lang="en-US" sz="2400" dirty="0"/>
              <a:t>if it’s the goal state</a:t>
            </a:r>
          </a:p>
          <a:p>
            <a:pPr lvl="2"/>
            <a:r>
              <a:rPr lang="en-US" sz="2000" dirty="0"/>
              <a:t>we’re done!</a:t>
            </a:r>
          </a:p>
          <a:p>
            <a:pPr lvl="1"/>
            <a:r>
              <a:rPr lang="en-US" sz="2400" dirty="0"/>
              <a:t>if it’s not the goal state</a:t>
            </a:r>
          </a:p>
          <a:p>
            <a:pPr lvl="2"/>
            <a:r>
              <a:rPr lang="en-US" sz="2000" dirty="0"/>
              <a:t>Add all of the next states to the </a:t>
            </a:r>
            <a:r>
              <a:rPr lang="en-US" sz="2000" dirty="0" err="1"/>
              <a:t>to_visit</a:t>
            </a:r>
            <a:r>
              <a:rPr lang="en-US" sz="2000" dirty="0"/>
              <a:t> list</a:t>
            </a:r>
          </a:p>
        </p:txBody>
      </p:sp>
      <p:sp>
        <p:nvSpPr>
          <p:cNvPr id="3" name="TextBox 2">
            <a:extLst>
              <a:ext uri="{FF2B5EF4-FFF2-40B4-BE49-F238E27FC236}">
                <a16:creationId xmlns:a16="http://schemas.microsoft.com/office/drawing/2014/main" id="{B8D4107C-9E06-A042-9BD1-5FB25540BE9D}"/>
              </a:ext>
            </a:extLst>
          </p:cNvPr>
          <p:cNvSpPr txBox="1"/>
          <p:nvPr/>
        </p:nvSpPr>
        <p:spPr>
          <a:xfrm>
            <a:off x="585891" y="5433894"/>
            <a:ext cx="7972218" cy="1200329"/>
          </a:xfrm>
          <a:prstGeom prst="rect">
            <a:avLst/>
          </a:prstGeom>
          <a:noFill/>
        </p:spPr>
        <p:txBody>
          <a:bodyPr wrap="square" rtlCol="0">
            <a:spAutoFit/>
          </a:bodyPr>
          <a:lstStyle/>
          <a:p>
            <a:r>
              <a:rPr lang="en-US" sz="2400" dirty="0">
                <a:solidFill>
                  <a:srgbClr val="FF0000"/>
                </a:solidFill>
              </a:rPr>
              <a:t>Two variants: breadth first search (BFS) and depth first search (DFS) depending on whether we use a stack or a queue for </a:t>
            </a:r>
            <a:r>
              <a:rPr lang="en-US" sz="2400" dirty="0" err="1">
                <a:solidFill>
                  <a:srgbClr val="FF0000"/>
                </a:solidFill>
              </a:rPr>
              <a:t>to_visit</a:t>
            </a:r>
            <a:r>
              <a:rPr lang="en-US" sz="2400" dirty="0">
                <a:solidFill>
                  <a:srgbClr val="FF0000"/>
                </a:solidFill>
              </a:rPr>
              <a:t>.  Which is which? </a:t>
            </a:r>
          </a:p>
        </p:txBody>
      </p:sp>
    </p:spTree>
    <p:extLst>
      <p:ext uri="{BB962C8B-B14F-4D97-AF65-F5344CB8AC3E}">
        <p14:creationId xmlns:p14="http://schemas.microsoft.com/office/powerpoint/2010/main" val="2833301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algorithms</a:t>
            </a:r>
          </a:p>
        </p:txBody>
      </p:sp>
      <p:sp>
        <p:nvSpPr>
          <p:cNvPr id="4" name="Content Placeholder 2"/>
          <p:cNvSpPr>
            <a:spLocks noGrp="1"/>
          </p:cNvSpPr>
          <p:nvPr>
            <p:ph sz="quarter" idx="1"/>
          </p:nvPr>
        </p:nvSpPr>
        <p:spPr>
          <a:xfrm>
            <a:off x="612648" y="1600200"/>
            <a:ext cx="8153400" cy="3733800"/>
          </a:xfrm>
        </p:spPr>
        <p:txBody>
          <a:bodyPr>
            <a:normAutofit/>
          </a:bodyPr>
          <a:lstStyle/>
          <a:p>
            <a:pPr marL="0" indent="0">
              <a:buNone/>
            </a:pPr>
            <a:r>
              <a:rPr lang="en-US" sz="2800" dirty="0"/>
              <a:t>add the start state to </a:t>
            </a:r>
            <a:r>
              <a:rPr lang="en-US" sz="2800" dirty="0" err="1"/>
              <a:t>to_visit</a:t>
            </a:r>
            <a:endParaRPr lang="en-US" sz="2800" dirty="0"/>
          </a:p>
          <a:p>
            <a:pPr marL="0" indent="0">
              <a:buNone/>
            </a:pPr>
            <a:endParaRPr lang="en-US" sz="2800" dirty="0"/>
          </a:p>
          <a:p>
            <a:pPr marL="0" indent="0">
              <a:buNone/>
            </a:pPr>
            <a:r>
              <a:rPr lang="en-US" sz="2800" dirty="0"/>
              <a:t>Repeat</a:t>
            </a:r>
          </a:p>
          <a:p>
            <a:pPr lvl="1"/>
            <a:r>
              <a:rPr lang="en-US" sz="2400" dirty="0"/>
              <a:t>take a state off the </a:t>
            </a:r>
            <a:r>
              <a:rPr lang="en-US" sz="2400" dirty="0" err="1"/>
              <a:t>to_visit</a:t>
            </a:r>
            <a:r>
              <a:rPr lang="en-US" sz="2400" dirty="0"/>
              <a:t> list</a:t>
            </a:r>
          </a:p>
          <a:p>
            <a:pPr lvl="1"/>
            <a:r>
              <a:rPr lang="en-US" sz="2400" dirty="0"/>
              <a:t>if it’s the goal state</a:t>
            </a:r>
          </a:p>
          <a:p>
            <a:pPr lvl="2"/>
            <a:r>
              <a:rPr lang="en-US" sz="2000" dirty="0"/>
              <a:t>we’re done!</a:t>
            </a:r>
          </a:p>
          <a:p>
            <a:pPr lvl="1"/>
            <a:r>
              <a:rPr lang="en-US" sz="2400" dirty="0"/>
              <a:t>if it’s not the goal state</a:t>
            </a:r>
          </a:p>
          <a:p>
            <a:pPr lvl="2"/>
            <a:r>
              <a:rPr lang="en-US" sz="2000" dirty="0"/>
              <a:t>Add all of the next states to the </a:t>
            </a:r>
            <a:r>
              <a:rPr lang="en-US" sz="2000" dirty="0" err="1"/>
              <a:t>to_visit</a:t>
            </a:r>
            <a:r>
              <a:rPr lang="en-US" sz="2000" dirty="0"/>
              <a:t> list</a:t>
            </a:r>
          </a:p>
        </p:txBody>
      </p:sp>
      <p:cxnSp>
        <p:nvCxnSpPr>
          <p:cNvPr id="5" name="Straight Connector 4"/>
          <p:cNvCxnSpPr/>
          <p:nvPr/>
        </p:nvCxnSpPr>
        <p:spPr>
          <a:xfrm>
            <a:off x="612648" y="5410200"/>
            <a:ext cx="7921752"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609600" y="5638800"/>
            <a:ext cx="4706136" cy="707886"/>
          </a:xfrm>
          <a:prstGeom prst="rect">
            <a:avLst/>
          </a:prstGeom>
          <a:noFill/>
        </p:spPr>
        <p:txBody>
          <a:bodyPr wrap="none" rtlCol="0">
            <a:spAutoFit/>
          </a:bodyPr>
          <a:lstStyle/>
          <a:p>
            <a:r>
              <a:rPr lang="en-US" sz="2000" dirty="0"/>
              <a:t>Depth first search (DFS): </a:t>
            </a:r>
            <a:r>
              <a:rPr lang="en-US" sz="2000" dirty="0" err="1"/>
              <a:t>to_visit</a:t>
            </a:r>
            <a:r>
              <a:rPr lang="en-US" sz="2000" dirty="0"/>
              <a:t> is a stack</a:t>
            </a:r>
          </a:p>
          <a:p>
            <a:r>
              <a:rPr lang="en-US" sz="2000" dirty="0"/>
              <a:t>Breadth first search (BFS): </a:t>
            </a:r>
            <a:r>
              <a:rPr lang="en-US" sz="2000" dirty="0" err="1"/>
              <a:t>to_visit</a:t>
            </a:r>
            <a:r>
              <a:rPr lang="en-US" sz="2000" dirty="0"/>
              <a:t> is a queue</a:t>
            </a:r>
          </a:p>
        </p:txBody>
      </p:sp>
    </p:spTree>
    <p:extLst>
      <p:ext uri="{BB962C8B-B14F-4D97-AF65-F5344CB8AC3E}">
        <p14:creationId xmlns:p14="http://schemas.microsoft.com/office/powerpoint/2010/main" val="291850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state space</a:t>
            </a:r>
          </a:p>
        </p:txBody>
      </p:sp>
      <p:sp>
        <p:nvSpPr>
          <p:cNvPr id="3" name="Content Placeholder 2"/>
          <p:cNvSpPr>
            <a:spLocks noGrp="1"/>
          </p:cNvSpPr>
          <p:nvPr>
            <p:ph sz="quarter" idx="1"/>
          </p:nvPr>
        </p:nvSpPr>
        <p:spPr>
          <a:xfrm>
            <a:off x="612648" y="1600200"/>
            <a:ext cx="8153400" cy="2209800"/>
          </a:xfrm>
        </p:spPr>
        <p:txBody>
          <a:bodyPr>
            <a:normAutofit/>
          </a:bodyPr>
          <a:lstStyle/>
          <a:p>
            <a:pPr marL="0" indent="0">
              <a:buNone/>
            </a:pPr>
            <a:r>
              <a:rPr lang="en-US" sz="2800" dirty="0"/>
              <a:t>What the “world” (in this case a maze) looks like</a:t>
            </a:r>
          </a:p>
          <a:p>
            <a:pPr lvl="1"/>
            <a:r>
              <a:rPr lang="en-US" sz="2400" dirty="0"/>
              <a:t>We’ll define the world as a collection of </a:t>
            </a:r>
            <a:r>
              <a:rPr lang="en-US" sz="2400" i="1" dirty="0"/>
              <a:t>discrete</a:t>
            </a:r>
            <a:r>
              <a:rPr lang="en-US" sz="2400" dirty="0"/>
              <a:t> states</a:t>
            </a:r>
          </a:p>
          <a:p>
            <a:pPr lvl="1"/>
            <a:r>
              <a:rPr lang="en-US" sz="2400" dirty="0"/>
              <a:t>States are connected if we can get from one state to another by taking a particular action</a:t>
            </a:r>
          </a:p>
          <a:p>
            <a:pPr lvl="1"/>
            <a:r>
              <a:rPr lang="en-US" sz="2400" dirty="0"/>
              <a:t>This is called the “state space”</a:t>
            </a:r>
          </a:p>
        </p:txBody>
      </p:sp>
    </p:spTree>
    <p:extLst>
      <p:ext uri="{BB962C8B-B14F-4D97-AF65-F5344CB8AC3E}">
        <p14:creationId xmlns:p14="http://schemas.microsoft.com/office/powerpoint/2010/main" val="790017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state space</a:t>
            </a:r>
          </a:p>
        </p:txBody>
      </p:sp>
      <p:sp>
        <p:nvSpPr>
          <p:cNvPr id="3" name="Content Placeholder 2"/>
          <p:cNvSpPr>
            <a:spLocks noGrp="1"/>
          </p:cNvSpPr>
          <p:nvPr>
            <p:ph sz="quarter" idx="1"/>
          </p:nvPr>
        </p:nvSpPr>
        <p:spPr>
          <a:xfrm>
            <a:off x="612648" y="1600200"/>
            <a:ext cx="8153400" cy="2209800"/>
          </a:xfrm>
        </p:spPr>
        <p:txBody>
          <a:bodyPr>
            <a:normAutofit/>
          </a:bodyPr>
          <a:lstStyle/>
          <a:p>
            <a:pPr marL="0" indent="0">
              <a:buNone/>
            </a:pPr>
            <a:r>
              <a:rPr lang="en-US" sz="2800" dirty="0"/>
              <a:t>What the “world” (in this case a maze) looks like</a:t>
            </a:r>
          </a:p>
          <a:p>
            <a:pPr lvl="1"/>
            <a:r>
              <a:rPr lang="en-US" sz="2400" dirty="0"/>
              <a:t>We’ll define the world as a collection of </a:t>
            </a:r>
            <a:r>
              <a:rPr lang="en-US" sz="2400" i="1" dirty="0"/>
              <a:t>discrete</a:t>
            </a:r>
            <a:r>
              <a:rPr lang="en-US" sz="2400" dirty="0"/>
              <a:t> states</a:t>
            </a:r>
          </a:p>
          <a:p>
            <a:pPr lvl="1"/>
            <a:r>
              <a:rPr lang="en-US" sz="2400" dirty="0"/>
              <a:t>States are connected if we can get from one state to another by taking a particular action</a:t>
            </a:r>
          </a:p>
          <a:p>
            <a:pPr lvl="1"/>
            <a:r>
              <a:rPr lang="en-US" sz="2400" dirty="0"/>
              <a:t>This is called the “state space”</a:t>
            </a:r>
          </a:p>
        </p:txBody>
      </p:sp>
      <p:cxnSp>
        <p:nvCxnSpPr>
          <p:cNvPr id="5" name="Straight Connector 4">
            <a:extLst>
              <a:ext uri="{FF2B5EF4-FFF2-40B4-BE49-F238E27FC236}">
                <a16:creationId xmlns:a16="http://schemas.microsoft.com/office/drawing/2014/main" id="{84D6EC97-6BA1-B143-9E64-7E3170D0D895}"/>
              </a:ext>
            </a:extLst>
          </p:cNvPr>
          <p:cNvCxnSpPr>
            <a:cxnSpLocks/>
          </p:cNvCxnSpPr>
          <p:nvPr/>
        </p:nvCxnSpPr>
        <p:spPr>
          <a:xfrm>
            <a:off x="457200" y="3962400"/>
            <a:ext cx="81534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C5169FA8-90D5-2F49-95DC-06495D478DB6}"/>
              </a:ext>
            </a:extLst>
          </p:cNvPr>
          <p:cNvSpPr txBox="1"/>
          <p:nvPr/>
        </p:nvSpPr>
        <p:spPr>
          <a:xfrm>
            <a:off x="612648" y="4114801"/>
            <a:ext cx="7616952" cy="1938992"/>
          </a:xfrm>
          <a:prstGeom prst="rect">
            <a:avLst/>
          </a:prstGeom>
          <a:noFill/>
        </p:spPr>
        <p:txBody>
          <a:bodyPr wrap="square" rtlCol="0">
            <a:spAutoFit/>
          </a:bodyPr>
          <a:lstStyle/>
          <a:p>
            <a:r>
              <a:rPr lang="en-US" sz="2400" dirty="0"/>
              <a:t>State:</a:t>
            </a:r>
          </a:p>
          <a:p>
            <a:pPr marL="342900" indent="-342900">
              <a:buFont typeface="Arial" panose="020B0604020202020204" pitchFamily="34" charset="0"/>
              <a:buChar char="•"/>
            </a:pPr>
            <a:r>
              <a:rPr lang="en-US" sz="2400" dirty="0"/>
              <a:t>Is this the goal state? (</a:t>
            </a:r>
            <a:r>
              <a:rPr lang="en-US" sz="2400" dirty="0" err="1">
                <a:solidFill>
                  <a:srgbClr val="F57200"/>
                </a:solidFill>
              </a:rPr>
              <a:t>is_goal</a:t>
            </a:r>
            <a:r>
              <a:rPr lang="en-US" sz="2400" dirty="0"/>
              <a:t>)</a:t>
            </a:r>
          </a:p>
          <a:p>
            <a:pPr marL="342900" indent="-342900">
              <a:buFont typeface="Arial" panose="020B0604020202020204" pitchFamily="34" charset="0"/>
              <a:buChar char="•"/>
            </a:pPr>
            <a:r>
              <a:rPr lang="en-US" sz="2400" dirty="0"/>
              <a:t>What states are connected to this state? (</a:t>
            </a:r>
            <a:r>
              <a:rPr lang="en-US" sz="2400" dirty="0" err="1">
                <a:solidFill>
                  <a:srgbClr val="F57200"/>
                </a:solidFill>
              </a:rPr>
              <a:t>next_states</a:t>
            </a:r>
            <a:r>
              <a:rPr lang="en-US" sz="2400" dirty="0"/>
              <a:t>)</a:t>
            </a:r>
          </a:p>
          <a:p>
            <a:endParaRPr lang="en-US" sz="2400" dirty="0"/>
          </a:p>
          <a:p>
            <a:endParaRPr lang="en-US" sz="2400" dirty="0"/>
          </a:p>
        </p:txBody>
      </p:sp>
    </p:spTree>
    <p:extLst>
      <p:ext uri="{BB962C8B-B14F-4D97-AF65-F5344CB8AC3E}">
        <p14:creationId xmlns:p14="http://schemas.microsoft.com/office/powerpoint/2010/main" val="126782802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tailEnd type="none"/>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10005</TotalTime>
  <Words>1971</Words>
  <Application>Microsoft Macintosh PowerPoint</Application>
  <PresentationFormat>On-screen Show (4:3)</PresentationFormat>
  <Paragraphs>337</Paragraphs>
  <Slides>50</Slides>
  <Notes>10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Tw Cen MT</vt:lpstr>
      <vt:lpstr>Wingdings</vt:lpstr>
      <vt:lpstr>Wingdings 2</vt:lpstr>
      <vt:lpstr>Median</vt:lpstr>
      <vt:lpstr>Search 2</vt:lpstr>
      <vt:lpstr>Admin</vt:lpstr>
      <vt:lpstr>Copying a matrix</vt:lpstr>
      <vt:lpstr>Matrices</vt:lpstr>
      <vt:lpstr>Search algorithm</vt:lpstr>
      <vt:lpstr>Search algorithms</vt:lpstr>
      <vt:lpstr>Search algorithms</vt:lpstr>
      <vt:lpstr>Implementing the state space</vt:lpstr>
      <vt:lpstr>Implementing state space</vt:lpstr>
      <vt:lpstr>Search variants implemented</vt:lpstr>
      <vt:lpstr>Tic tac toe</vt:lpstr>
      <vt:lpstr>Tic tac toe</vt:lpstr>
      <vt:lpstr>Tic tac toe</vt:lpstr>
      <vt:lpstr>Tic tac toe</vt:lpstr>
      <vt:lpstr>Tic tac toe</vt:lpstr>
      <vt:lpstr>Tic tac toe</vt:lpstr>
      <vt:lpstr>Tic tac toe</vt:lpstr>
      <vt:lpstr>N-queens problem</vt:lpstr>
      <vt:lpstr>N-queens problem</vt:lpstr>
      <vt:lpstr>N-queens problem</vt:lpstr>
      <vt:lpstr>N-queens problem</vt:lpstr>
      <vt:lpstr>Search algorithm</vt:lpstr>
      <vt:lpstr>Start state</vt:lpstr>
      <vt:lpstr>next_states?</vt:lpstr>
      <vt:lpstr>next_states</vt:lpstr>
      <vt:lpstr>next_states</vt:lpstr>
      <vt:lpstr>next_states</vt:lpstr>
      <vt:lpstr>N queens problem</vt:lpstr>
      <vt:lpstr>Foxes and Chickens</vt:lpstr>
      <vt:lpstr>Foxes and Chickens</vt:lpstr>
      <vt:lpstr>Foxes and Chickens</vt:lpstr>
      <vt:lpstr>Searching for a solution</vt:lpstr>
      <vt:lpstr>Searching for a solution</vt:lpstr>
      <vt:lpstr>Fox and Chickens Solution</vt:lpstr>
      <vt:lpstr>Fox and Chickens Solution</vt:lpstr>
      <vt:lpstr>Code!</vt:lpstr>
      <vt:lpstr>One other problem</vt:lpstr>
      <vt:lpstr>One other problem</vt:lpstr>
      <vt:lpstr>One other problem</vt:lpstr>
      <vt:lpstr>One other problem</vt:lpstr>
      <vt:lpstr>DFS vs. BFS</vt:lpstr>
      <vt:lpstr>DFS vs. BFS</vt:lpstr>
      <vt:lpstr>DFS vs. BFS</vt:lpstr>
      <vt:lpstr>DFS vs. BFS</vt:lpstr>
      <vt:lpstr>DFS vs. BFS</vt:lpstr>
      <vt:lpstr>DFS vs. BFS</vt:lpstr>
      <vt:lpstr>DFS vs. BFS</vt:lpstr>
      <vt:lpstr>One other problem</vt:lpstr>
      <vt:lpstr>DFS avoiding repeats</vt:lpstr>
      <vt:lpstr>Other search problems</vt:lpstr>
    </vt:vector>
  </TitlesOfParts>
  <Company>Pomona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CORpus analysis</dc:title>
  <dc:creator>Dave Kauchak</dc:creator>
  <cp:lastModifiedBy>David Kauchak</cp:lastModifiedBy>
  <cp:revision>705</cp:revision>
  <cp:lastPrinted>2025-11-04T19:02:21Z</cp:lastPrinted>
  <dcterms:created xsi:type="dcterms:W3CDTF">2011-02-09T18:38:39Z</dcterms:created>
  <dcterms:modified xsi:type="dcterms:W3CDTF">2025-11-04T19:13:13Z</dcterms:modified>
</cp:coreProperties>
</file>