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4"/>
  </p:notesMasterIdLst>
  <p:sldIdLst>
    <p:sldId id="256" r:id="rId2"/>
    <p:sldId id="527" r:id="rId3"/>
    <p:sldId id="260" r:id="rId4"/>
    <p:sldId id="261" r:id="rId5"/>
    <p:sldId id="275" r:id="rId6"/>
    <p:sldId id="302" r:id="rId7"/>
    <p:sldId id="278" r:id="rId8"/>
    <p:sldId id="279" r:id="rId9"/>
    <p:sldId id="280" r:id="rId10"/>
    <p:sldId id="287" r:id="rId11"/>
    <p:sldId id="286" r:id="rId12"/>
    <p:sldId id="281" r:id="rId13"/>
    <p:sldId id="288" r:id="rId14"/>
    <p:sldId id="284" r:id="rId15"/>
    <p:sldId id="282" r:id="rId16"/>
    <p:sldId id="289" r:id="rId17"/>
    <p:sldId id="290" r:id="rId18"/>
    <p:sldId id="283" r:id="rId19"/>
    <p:sldId id="291" r:id="rId20"/>
    <p:sldId id="292" r:id="rId21"/>
    <p:sldId id="293" r:id="rId22"/>
    <p:sldId id="274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481" r:id="rId32"/>
    <p:sldId id="470" r:id="rId33"/>
    <p:sldId id="315" r:id="rId34"/>
    <p:sldId id="437" r:id="rId35"/>
    <p:sldId id="442" r:id="rId36"/>
    <p:sldId id="448" r:id="rId37"/>
    <p:sldId id="449" r:id="rId38"/>
    <p:sldId id="361" r:id="rId39"/>
    <p:sldId id="452" r:id="rId40"/>
    <p:sldId id="453" r:id="rId41"/>
    <p:sldId id="456" r:id="rId42"/>
    <p:sldId id="457" r:id="rId43"/>
    <p:sldId id="458" r:id="rId44"/>
    <p:sldId id="459" r:id="rId45"/>
    <p:sldId id="460" r:id="rId46"/>
    <p:sldId id="461" r:id="rId47"/>
    <p:sldId id="462" r:id="rId48"/>
    <p:sldId id="464" r:id="rId49"/>
    <p:sldId id="463" r:id="rId50"/>
    <p:sldId id="465" r:id="rId51"/>
    <p:sldId id="466" r:id="rId52"/>
    <p:sldId id="467" r:id="rId53"/>
    <p:sldId id="468" r:id="rId54"/>
    <p:sldId id="469" r:id="rId55"/>
    <p:sldId id="472" r:id="rId56"/>
    <p:sldId id="473" r:id="rId57"/>
    <p:sldId id="471" r:id="rId58"/>
    <p:sldId id="475" r:id="rId59"/>
    <p:sldId id="480" r:id="rId60"/>
    <p:sldId id="476" r:id="rId61"/>
    <p:sldId id="478" r:id="rId62"/>
    <p:sldId id="479" r:id="rId63"/>
    <p:sldId id="474" r:id="rId64"/>
    <p:sldId id="482" r:id="rId65"/>
    <p:sldId id="483" r:id="rId66"/>
    <p:sldId id="484" r:id="rId67"/>
    <p:sldId id="485" r:id="rId68"/>
    <p:sldId id="494" r:id="rId69"/>
    <p:sldId id="495" r:id="rId70"/>
    <p:sldId id="486" r:id="rId71"/>
    <p:sldId id="487" r:id="rId72"/>
    <p:sldId id="488" r:id="rId73"/>
    <p:sldId id="489" r:id="rId74"/>
    <p:sldId id="490" r:id="rId75"/>
    <p:sldId id="525" r:id="rId76"/>
    <p:sldId id="492" r:id="rId77"/>
    <p:sldId id="493" r:id="rId78"/>
    <p:sldId id="491" r:id="rId79"/>
    <p:sldId id="496" r:id="rId80"/>
    <p:sldId id="497" r:id="rId81"/>
    <p:sldId id="498" r:id="rId82"/>
    <p:sldId id="499" r:id="rId83"/>
    <p:sldId id="500" r:id="rId84"/>
    <p:sldId id="501" r:id="rId85"/>
    <p:sldId id="502" r:id="rId86"/>
    <p:sldId id="504" r:id="rId87"/>
    <p:sldId id="503" r:id="rId88"/>
    <p:sldId id="505" r:id="rId89"/>
    <p:sldId id="506" r:id="rId90"/>
    <p:sldId id="507" r:id="rId91"/>
    <p:sldId id="509" r:id="rId92"/>
    <p:sldId id="508" r:id="rId93"/>
    <p:sldId id="510" r:id="rId94"/>
    <p:sldId id="513" r:id="rId95"/>
    <p:sldId id="514" r:id="rId96"/>
    <p:sldId id="517" r:id="rId97"/>
    <p:sldId id="518" r:id="rId98"/>
    <p:sldId id="521" r:id="rId99"/>
    <p:sldId id="522" r:id="rId100"/>
    <p:sldId id="523" r:id="rId101"/>
    <p:sldId id="511" r:id="rId102"/>
    <p:sldId id="529" r:id="rId10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0000FF"/>
    <a:srgbClr val="FF0000"/>
    <a:srgbClr val="FF77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16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80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problem we’ll focus on for this 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73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Called the chain rule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78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Called the chain rule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76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Called the chain rule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39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57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554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268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71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generally not true, but will make our life simpler for this class.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319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397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72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184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301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251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123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192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238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182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056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635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503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6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861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159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169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5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20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50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47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68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73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725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10/21/25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10/21/25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642100"/>
            <a:ext cx="6048375" cy="2159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Lecture Notes for E Alpaydın 2010 Introduction to Machine Learning 2e © The MIT Press (V1.0)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88125" y="623728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25A429E-EC32-4435-B6D9-2C358E91B0C4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311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10/21/25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10/21/25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10/21/25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10/21/25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10/21/25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10/21/25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10/21/25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10/21/25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archive.nytimes.com/www.nytimes.com/interactive/science/rock-paper-scissors.html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Machine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David Kauchak</a:t>
            </a:r>
            <a:br>
              <a:rPr lang="en-US" dirty="0"/>
            </a:br>
            <a:r>
              <a:rPr lang="en-US" dirty="0"/>
              <a:t>CS 51A – Fall 2025</a:t>
            </a:r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Classification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5C3B14-698C-E141-BB77-8C15A9F45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607" y="1983883"/>
            <a:ext cx="4727739" cy="470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06324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92F5E35-85D2-4E4A-80E5-50FE174F83CC}"/>
              </a:ext>
            </a:extLst>
          </p:cNvPr>
          <p:cNvSpPr txBox="1"/>
          <p:nvPr/>
        </p:nvSpPr>
        <p:spPr>
          <a:xfrm>
            <a:off x="104845" y="4282481"/>
            <a:ext cx="7794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P(I | positive) * P(hated | positive) * P(the | positive) * P(movie | positive) = 1/90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E48D27-9D24-F448-ADAF-1324F2A5F940}"/>
              </a:ext>
            </a:extLst>
          </p:cNvPr>
          <p:cNvSpPr txBox="1"/>
          <p:nvPr/>
        </p:nvSpPr>
        <p:spPr>
          <a:xfrm>
            <a:off x="104845" y="5063898"/>
            <a:ext cx="8173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P(I | negative) * P(hated | negative) * P(the | negative) * P(movie | negative) = 1/30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E6FE16-7DBD-7C45-8ED8-8DE08B6A2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Trained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A22694-4FBD-7E48-8ED5-23002F6EEB02}"/>
              </a:ext>
            </a:extLst>
          </p:cNvPr>
          <p:cNvSpPr txBox="1"/>
          <p:nvPr/>
        </p:nvSpPr>
        <p:spPr>
          <a:xfrm>
            <a:off x="330035" y="1562071"/>
            <a:ext cx="37385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P(I | positive) 		= 1.0</a:t>
            </a:r>
          </a:p>
          <a:p>
            <a:r>
              <a:rPr lang="en-US" sz="2400" dirty="0"/>
              <a:t>P(loved | positive) 	= 2/3</a:t>
            </a:r>
          </a:p>
          <a:p>
            <a:r>
              <a:rPr lang="en-US" sz="2400" dirty="0"/>
              <a:t>p(it | positive) 		= 2/3</a:t>
            </a:r>
          </a:p>
          <a:p>
            <a:r>
              <a:rPr lang="en-US" sz="2400" dirty="0"/>
              <a:t>p(that | positive)	= 2/3</a:t>
            </a:r>
          </a:p>
          <a:p>
            <a:r>
              <a:rPr lang="en-US" sz="2400" dirty="0"/>
              <a:t>p(</a:t>
            </a:r>
            <a:r>
              <a:rPr lang="en-US" sz="2400" dirty="0" err="1"/>
              <a:t>movie|positive</a:t>
            </a:r>
            <a:r>
              <a:rPr lang="en-US" sz="2400" dirty="0"/>
              <a:t>)	= 1/3</a:t>
            </a:r>
          </a:p>
          <a:p>
            <a:r>
              <a:rPr lang="en-US" sz="2400" dirty="0"/>
              <a:t>P(hated | positive)	= 1/3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B45D47-4757-4A49-84A2-2AB491519176}"/>
              </a:ext>
            </a:extLst>
          </p:cNvPr>
          <p:cNvSpPr txBox="1"/>
          <p:nvPr/>
        </p:nvSpPr>
        <p:spPr>
          <a:xfrm>
            <a:off x="4689348" y="1562071"/>
            <a:ext cx="37385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P(I | negative) 	= 1.0</a:t>
            </a:r>
          </a:p>
          <a:p>
            <a:r>
              <a:rPr lang="en-US" sz="2400" dirty="0"/>
              <a:t>p(hated | negative) 	= 1.0</a:t>
            </a:r>
          </a:p>
          <a:p>
            <a:r>
              <a:rPr lang="en-US" sz="2400" dirty="0"/>
              <a:t>p(that | negative) 	= 2/3</a:t>
            </a:r>
          </a:p>
          <a:p>
            <a:r>
              <a:rPr lang="en-US" sz="2400" dirty="0"/>
              <a:t>P(movie | negative) 	= 1/3</a:t>
            </a:r>
          </a:p>
          <a:p>
            <a:r>
              <a:rPr lang="en-US" sz="2400" dirty="0"/>
              <a:t>p(it | negative) 	= 2/3</a:t>
            </a:r>
          </a:p>
          <a:p>
            <a:r>
              <a:rPr lang="en-US" sz="2400" dirty="0"/>
              <a:t>p(loved | negative) 	= 1/3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F5830B1-F98B-CB45-B1FC-7112C7933D5F}"/>
              </a:ext>
            </a:extLst>
          </p:cNvPr>
          <p:cNvCxnSpPr/>
          <p:nvPr/>
        </p:nvCxnSpPr>
        <p:spPr>
          <a:xfrm>
            <a:off x="330035" y="3991897"/>
            <a:ext cx="824369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83FCF97-5C44-0A4D-BFFD-9D176AAEB5AE}"/>
              </a:ext>
            </a:extLst>
          </p:cNvPr>
          <p:cNvSpPr txBox="1"/>
          <p:nvPr/>
        </p:nvSpPr>
        <p:spPr>
          <a:xfrm>
            <a:off x="438190" y="5673269"/>
            <a:ext cx="7830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Our solution: assume any unseen word has a small, fixed probability, e.g. in this example 1/10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763C0A-028B-2C43-B4B9-E6472D45814A}"/>
              </a:ext>
            </a:extLst>
          </p:cNvPr>
          <p:cNvSpPr/>
          <p:nvPr/>
        </p:nvSpPr>
        <p:spPr>
          <a:xfrm>
            <a:off x="104844" y="5063898"/>
            <a:ext cx="8046097" cy="390295"/>
          </a:xfrm>
          <a:prstGeom prst="rect">
            <a:avLst/>
          </a:prstGeom>
          <a:solidFill>
            <a:srgbClr val="00B050">
              <a:alpha val="23137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214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D4CBD-11CE-9045-B7DF-A0FCCC1A5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298EB-8F85-A94D-8F6C-4A077FDFFE4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I’ve fudged a few things on the Naïve Bayes model for simplicity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Our approach is very close, but it takes a few liberties that aren’t technically correct, but it will work just fine </a:t>
            </a:r>
            <a:r>
              <a:rPr lang="en-US" dirty="0">
                <a:sym typeface="Wingdings" pitchFamily="2" charset="2"/>
              </a:rPr>
              <a:t></a:t>
            </a: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If you’re curious, I’d be happy to talk to you offline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61954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167" y="125463"/>
            <a:ext cx="7772400" cy="1143000"/>
          </a:xfrm>
        </p:spPr>
        <p:txBody>
          <a:bodyPr/>
          <a:lstStyle/>
          <a:p>
            <a:r>
              <a:rPr lang="en-US" dirty="0"/>
              <a:t>Training neural networks</a:t>
            </a:r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5926667" y="2805113"/>
            <a:ext cx="7620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926667" y="2971801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solidFill>
                  <a:srgbClr val="FF0000"/>
                </a:solidFill>
              </a:rPr>
              <a:t>T = ?</a:t>
            </a: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6688667" y="3109913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755467" y="2957513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Output </a:t>
            </a:r>
            <a:r>
              <a:rPr lang="en-US" sz="1800" i="1"/>
              <a:t>y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5164667" y="2500313"/>
            <a:ext cx="838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5240867" y="3414713"/>
            <a:ext cx="838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174067" y="2133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Input x</a:t>
            </a:r>
            <a:r>
              <a:rPr lang="en-US" sz="1800" baseline="-25000" dirty="0"/>
              <a:t>1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250267" y="3490913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Input x</a:t>
            </a:r>
            <a:r>
              <a:rPr lang="en-US" sz="1800" baseline="-25000" dirty="0"/>
              <a:t>3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317067" y="2286001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w</a:t>
            </a:r>
            <a:r>
              <a:rPr lang="en-US" sz="1800" baseline="-25000" dirty="0">
                <a:solidFill>
                  <a:srgbClr val="FF0000"/>
                </a:solidFill>
              </a:rPr>
              <a:t>1</a:t>
            </a:r>
            <a:r>
              <a:rPr lang="en-US" sz="1800" dirty="0">
                <a:solidFill>
                  <a:srgbClr val="FF0000"/>
                </a:solidFill>
              </a:rPr>
              <a:t> = ?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469467" y="3657601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w</a:t>
            </a:r>
            <a:r>
              <a:rPr lang="en-US" sz="1800" baseline="-25000" dirty="0">
                <a:solidFill>
                  <a:srgbClr val="FF0000"/>
                </a:solidFill>
              </a:rPr>
              <a:t>3 </a:t>
            </a:r>
            <a:r>
              <a:rPr lang="en-US" sz="1800" dirty="0">
                <a:solidFill>
                  <a:srgbClr val="FF0000"/>
                </a:solidFill>
              </a:rPr>
              <a:t>= ?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5088467" y="3124200"/>
            <a:ext cx="838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4097867" y="2833687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Input x</a:t>
            </a:r>
            <a:r>
              <a:rPr lang="en-US" sz="1800" baseline="-25000" dirty="0"/>
              <a:t>2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4859867" y="26670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w</a:t>
            </a:r>
            <a:r>
              <a:rPr lang="en-US" sz="1800" baseline="-25000" dirty="0">
                <a:solidFill>
                  <a:srgbClr val="FF0000"/>
                </a:solidFill>
              </a:rPr>
              <a:t>2</a:t>
            </a:r>
            <a:r>
              <a:rPr lang="en-US" sz="1800" dirty="0">
                <a:solidFill>
                  <a:srgbClr val="FF0000"/>
                </a:solidFill>
              </a:rPr>
              <a:t> = ?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  <p:graphicFrame>
        <p:nvGraphicFramePr>
          <p:cNvPr id="19" name="Group 174"/>
          <p:cNvGraphicFramePr>
            <a:graphicFrameLocks noGrp="1"/>
          </p:cNvGraphicFramePr>
          <p:nvPr>
            <p:ph idx="1"/>
          </p:nvPr>
        </p:nvGraphicFramePr>
        <p:xfrm>
          <a:off x="457200" y="2133600"/>
          <a:ext cx="3200399" cy="4481718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6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24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657600" y="4397276"/>
            <a:ext cx="5562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dirty="0"/>
              <a:t>start with some initial weights and thresholds</a:t>
            </a:r>
          </a:p>
          <a:p>
            <a:pPr marL="457200" indent="-457200">
              <a:buAutoNum type="arabicPeriod"/>
            </a:pPr>
            <a:r>
              <a:rPr lang="en-US" dirty="0"/>
              <a:t>show examples repeatedly to NN</a:t>
            </a:r>
          </a:p>
          <a:p>
            <a:pPr marL="457200" indent="-457200">
              <a:buAutoNum type="arabicPeriod"/>
            </a:pPr>
            <a:r>
              <a:rPr lang="en-US" dirty="0"/>
              <a:t>update weights/thresholds by comparing NN output to actual output</a:t>
            </a:r>
          </a:p>
        </p:txBody>
      </p:sp>
    </p:spTree>
    <p:extLst>
      <p:ext uri="{BB962C8B-B14F-4D97-AF65-F5344CB8AC3E}">
        <p14:creationId xmlns:p14="http://schemas.microsoft.com/office/powerpoint/2010/main" val="2095075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Classification Applications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598537" y="1741310"/>
            <a:ext cx="8153400" cy="493324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tr-TR" dirty="0" err="1">
                <a:solidFill>
                  <a:schemeClr val="accent1"/>
                </a:solidFill>
              </a:rPr>
              <a:t>Face</a:t>
            </a:r>
            <a:r>
              <a:rPr lang="tr-TR" dirty="0">
                <a:solidFill>
                  <a:schemeClr val="accent1"/>
                </a:solidFill>
              </a:rPr>
              <a:t> </a:t>
            </a:r>
            <a:r>
              <a:rPr lang="tr-TR" dirty="0" err="1">
                <a:solidFill>
                  <a:schemeClr val="accent1"/>
                </a:solidFill>
              </a:rPr>
              <a:t>recognition</a:t>
            </a:r>
            <a:endParaRPr lang="tr-TR" dirty="0">
              <a:solidFill>
                <a:schemeClr val="accent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tr-TR" dirty="0">
              <a:solidFill>
                <a:schemeClr val="accent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chemeClr val="accent1"/>
                </a:solidFill>
              </a:rPr>
              <a:t>Character</a:t>
            </a:r>
            <a:r>
              <a:rPr lang="tr-TR" dirty="0">
                <a:solidFill>
                  <a:schemeClr val="accent1"/>
                </a:solidFill>
              </a:rPr>
              <a:t> </a:t>
            </a:r>
            <a:r>
              <a:rPr lang="tr-TR" dirty="0" err="1">
                <a:solidFill>
                  <a:schemeClr val="accent1"/>
                </a:solidFill>
              </a:rPr>
              <a:t>recognition</a:t>
            </a:r>
            <a:endParaRPr lang="tr-TR" dirty="0">
              <a:solidFill>
                <a:schemeClr val="accent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tr-TR" dirty="0">
              <a:solidFill>
                <a:schemeClr val="accent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tr-TR" dirty="0" err="1">
                <a:solidFill>
                  <a:schemeClr val="accent1"/>
                </a:solidFill>
              </a:rPr>
              <a:t>Spam</a:t>
            </a:r>
            <a:r>
              <a:rPr lang="tr-TR" dirty="0">
                <a:solidFill>
                  <a:schemeClr val="accent1"/>
                </a:solidFill>
              </a:rPr>
              <a:t> </a:t>
            </a:r>
            <a:r>
              <a:rPr lang="tr-TR" dirty="0" err="1">
                <a:solidFill>
                  <a:schemeClr val="accent1"/>
                </a:solidFill>
              </a:rPr>
              <a:t>detection</a:t>
            </a:r>
            <a:endParaRPr lang="tr-TR" dirty="0">
              <a:solidFill>
                <a:schemeClr val="accent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tr-TR" dirty="0">
              <a:solidFill>
                <a:schemeClr val="accent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tr-TR" dirty="0" err="1">
                <a:solidFill>
                  <a:schemeClr val="accent1"/>
                </a:solidFill>
              </a:rPr>
              <a:t>Medical</a:t>
            </a:r>
            <a:r>
              <a:rPr lang="tr-TR" dirty="0">
                <a:solidFill>
                  <a:schemeClr val="accent1"/>
                </a:solidFill>
              </a:rPr>
              <a:t> diagnosis: </a:t>
            </a:r>
            <a:r>
              <a:rPr lang="tr-TR" dirty="0"/>
              <a:t>From symptoms to illnesses</a:t>
            </a:r>
          </a:p>
          <a:p>
            <a:pPr marL="0" indent="0">
              <a:lnSpc>
                <a:spcPct val="90000"/>
              </a:lnSpc>
              <a:buNone/>
            </a:pPr>
            <a:endParaRPr lang="tr-TR" dirty="0">
              <a:solidFill>
                <a:schemeClr val="accent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tr-TR" dirty="0" err="1">
                <a:solidFill>
                  <a:schemeClr val="accent1"/>
                </a:solidFill>
              </a:rPr>
              <a:t>Biometrics</a:t>
            </a:r>
            <a:r>
              <a:rPr lang="tr-TR" dirty="0">
                <a:solidFill>
                  <a:schemeClr val="accent1"/>
                </a:solidFill>
              </a:rPr>
              <a:t>: </a:t>
            </a:r>
            <a:r>
              <a:rPr lang="tr-TR" dirty="0"/>
              <a:t>Recognition/authentication using physical and/or behavioral characteristics: Face, iris, signature, </a:t>
            </a:r>
            <a:r>
              <a:rPr lang="tr-TR" dirty="0" err="1"/>
              <a:t>etc</a:t>
            </a:r>
            <a:endParaRPr lang="tr-TR" dirty="0"/>
          </a:p>
          <a:p>
            <a:pPr marL="0" indent="0">
              <a:lnSpc>
                <a:spcPct val="90000"/>
              </a:lnSpc>
              <a:buNone/>
            </a:pPr>
            <a:endParaRPr lang="tr-TR" dirty="0"/>
          </a:p>
          <a:p>
            <a:pPr marL="0" indent="0">
              <a:lnSpc>
                <a:spcPct val="90000"/>
              </a:lnSpc>
              <a:buNone/>
            </a:pPr>
            <a:r>
              <a:rPr lang="tr-TR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18692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learning: regression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814" y="1904989"/>
            <a:ext cx="1146630" cy="1124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045" y="3150247"/>
            <a:ext cx="887704" cy="894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814" y="4140598"/>
            <a:ext cx="1103502" cy="6491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308" y="4964749"/>
            <a:ext cx="1220008" cy="6963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41633" y="6138333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Supervised learning: given labeled examples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1633" y="1674156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label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56556" y="2469443"/>
            <a:ext cx="566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-4.5</a:t>
            </a:r>
            <a:endParaRPr lang="en-US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2362900" y="3242141"/>
            <a:ext cx="617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10.1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2362900" y="4206133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3.2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2362900" y="5019388"/>
            <a:ext cx="50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4.3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4035780" y="3080623"/>
            <a:ext cx="4941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Regression: label is real-valued</a:t>
            </a:r>
          </a:p>
        </p:txBody>
      </p:sp>
    </p:spTree>
    <p:extLst>
      <p:ext uri="{BB962C8B-B14F-4D97-AF65-F5344CB8AC3E}">
        <p14:creationId xmlns:p14="http://schemas.microsoft.com/office/powerpoint/2010/main" val="107601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tr-TR" dirty="0" err="1"/>
              <a:t>Regression</a:t>
            </a:r>
            <a:r>
              <a:rPr lang="tr-TR" dirty="0"/>
              <a:t> Example</a:t>
            </a: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err="1"/>
              <a:t>Price</a:t>
            </a:r>
            <a:r>
              <a:rPr lang="tr-TR" dirty="0"/>
              <a:t> of a used car</a:t>
            </a:r>
          </a:p>
          <a:p>
            <a:pPr marL="0" indent="0">
              <a:buNone/>
            </a:pPr>
            <a:endParaRPr lang="tr-TR" i="1" dirty="0"/>
          </a:p>
          <a:p>
            <a:pPr marL="0" indent="0">
              <a:buNone/>
            </a:pPr>
            <a:r>
              <a:rPr lang="tr-TR" i="1" dirty="0"/>
              <a:t>x </a:t>
            </a:r>
            <a:r>
              <a:rPr lang="tr-TR" dirty="0"/>
              <a:t>: car </a:t>
            </a:r>
            <a:r>
              <a:rPr lang="tr-TR" dirty="0" err="1"/>
              <a:t>attributes</a:t>
            </a:r>
            <a:br>
              <a:rPr lang="tr-TR" dirty="0"/>
            </a:br>
            <a:r>
              <a:rPr lang="tr-TR" dirty="0"/>
              <a:t>     (</a:t>
            </a:r>
            <a:r>
              <a:rPr lang="tr-TR" dirty="0" err="1"/>
              <a:t>e.g</a:t>
            </a:r>
            <a:r>
              <a:rPr lang="tr-TR" dirty="0"/>
              <a:t>. </a:t>
            </a:r>
            <a:r>
              <a:rPr lang="tr-TR" dirty="0" err="1"/>
              <a:t>mileage</a:t>
            </a:r>
            <a:r>
              <a:rPr lang="tr-TR" dirty="0"/>
              <a:t>)</a:t>
            </a:r>
          </a:p>
          <a:p>
            <a:pPr>
              <a:buFont typeface="Wingdings" pitchFamily="2" charset="2"/>
              <a:buNone/>
            </a:pPr>
            <a:r>
              <a:rPr lang="tr-TR" i="1" dirty="0"/>
              <a:t>y </a:t>
            </a:r>
            <a:r>
              <a:rPr lang="tr-TR" dirty="0"/>
              <a:t>: price</a:t>
            </a:r>
          </a:p>
          <a:p>
            <a:pPr>
              <a:buFont typeface="Wingdings" pitchFamily="2" charset="2"/>
              <a:buNone/>
            </a:pPr>
            <a:endParaRPr lang="tr-TR" dirty="0"/>
          </a:p>
        </p:txBody>
      </p:sp>
      <p:pic>
        <p:nvPicPr>
          <p:cNvPr id="9011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40200" y="1492250"/>
            <a:ext cx="4546600" cy="4375150"/>
          </a:xfr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A429E-EC32-4435-B6D9-2C358E91B0C4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4960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Economics/Finance: predict the value of a stock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Epidemiology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Car/plane navigation: angle of the steering wheel, acceleration, 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Temporal trends: weather over time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0471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learning: ranking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814" y="2067881"/>
            <a:ext cx="1146630" cy="1124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69" y="3366349"/>
            <a:ext cx="887704" cy="894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638" y="4356700"/>
            <a:ext cx="1103502" cy="6491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132" y="5180851"/>
            <a:ext cx="1220008" cy="6963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41633" y="6138333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Supervised learning: given labeled examples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56556" y="1980780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label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56556" y="2632335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US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2375724" y="3458243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2375724" y="4422235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2375724" y="5235490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4035780" y="3080623"/>
            <a:ext cx="4941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Ranking: label is a ranking</a:t>
            </a:r>
          </a:p>
        </p:txBody>
      </p:sp>
    </p:spTree>
    <p:extLst>
      <p:ext uri="{BB962C8B-B14F-4D97-AF65-F5344CB8AC3E}">
        <p14:creationId xmlns:p14="http://schemas.microsoft.com/office/powerpoint/2010/main" val="2711695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5777" y="2489199"/>
            <a:ext cx="3211463" cy="278835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Given a query and</a:t>
            </a:r>
          </a:p>
          <a:p>
            <a:pPr marL="0" indent="0">
              <a:buNone/>
            </a:pPr>
            <a:r>
              <a:rPr lang="en-US" dirty="0"/>
              <a:t>a set of web pages, </a:t>
            </a:r>
          </a:p>
          <a:p>
            <a:pPr marL="0" indent="0">
              <a:buNone/>
            </a:pPr>
            <a:r>
              <a:rPr lang="en-US" dirty="0"/>
              <a:t>rank them according</a:t>
            </a:r>
          </a:p>
          <a:p>
            <a:pPr marL="0" indent="0">
              <a:buNone/>
            </a:pPr>
            <a:r>
              <a:rPr lang="en-US" dirty="0"/>
              <a:t>to relevance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385" y="2074333"/>
            <a:ext cx="5199663" cy="414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18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203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User preference, e.g. Netflix “My List” -- movie queue ranking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iTunes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flight search (search in general)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reranking</a:t>
            </a:r>
            <a:r>
              <a:rPr lang="en-US" dirty="0"/>
              <a:t> N-best output lists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9169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Unsupervised learning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798" y="3431117"/>
            <a:ext cx="1993900" cy="1917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448" y="1526117"/>
            <a:ext cx="19431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0200" y="1526117"/>
            <a:ext cx="1676400" cy="1689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5248" y="1691217"/>
            <a:ext cx="2590800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9448" y="3575050"/>
            <a:ext cx="2870200" cy="16383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79448" y="6016260"/>
            <a:ext cx="6501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0000FF"/>
                </a:solidFill>
              </a:rPr>
              <a:t>Unupervised</a:t>
            </a:r>
            <a:r>
              <a:rPr lang="en-US" sz="2000" dirty="0">
                <a:solidFill>
                  <a:srgbClr val="0000FF"/>
                </a:solidFill>
              </a:rPr>
              <a:t> learning: given data, i.e. examples, but no labels</a:t>
            </a:r>
          </a:p>
        </p:txBody>
      </p:sp>
    </p:spTree>
    <p:extLst>
      <p:ext uri="{BB962C8B-B14F-4D97-AF65-F5344CB8AC3E}">
        <p14:creationId xmlns:p14="http://schemas.microsoft.com/office/powerpoint/2010/main" val="4072518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Unsupervised learning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lvl="1" indent="0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dirty="0"/>
              <a:t>learn clusters/groups without any label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customer segmentation (i.e. grouping)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image compression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bioinformatics: learn motifs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4351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AFC56-E573-37EC-FD77-952CB8BC8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1D722-3937-40D7-DD17-6ADD997F1A4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Assignment 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Assignment 7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Mentor hour change:</a:t>
            </a:r>
          </a:p>
          <a:p>
            <a:pPr lvl="1"/>
            <a:r>
              <a:rPr lang="en-US" dirty="0"/>
              <a:t>Carmen: Wednesday 8-9pm (used to be 7-8pm)</a:t>
            </a:r>
          </a:p>
        </p:txBody>
      </p:sp>
    </p:spTree>
    <p:extLst>
      <p:ext uri="{BB962C8B-B14F-4D97-AF65-F5344CB8AC3E}">
        <p14:creationId xmlns:p14="http://schemas.microsoft.com/office/powerpoint/2010/main" val="3090227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648" y="1989667"/>
            <a:ext cx="4286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left, right, straight, left, left, left, straight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2511133"/>
            <a:ext cx="5126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left, straight, straight, left, right, straight, straight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29777" y="2032000"/>
            <a:ext cx="858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GOOD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14443" y="2508577"/>
            <a:ext cx="607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BAD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2648" y="3291246"/>
            <a:ext cx="4286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left, right, straight, left, left, left, straight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2648" y="3812712"/>
            <a:ext cx="5126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left, straight, straight, left, right, straight, straight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29777" y="3333579"/>
            <a:ext cx="612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18.5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14443" y="3810156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-3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79778" y="3146778"/>
            <a:ext cx="7775222" cy="2822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79778" y="4329289"/>
            <a:ext cx="7775222" cy="2822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2890" y="4595167"/>
            <a:ext cx="791911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Given a </a:t>
            </a:r>
            <a:r>
              <a:rPr lang="en-US" sz="2400" i="1" dirty="0">
                <a:solidFill>
                  <a:srgbClr val="FF6600"/>
                </a:solidFill>
              </a:rPr>
              <a:t>sequence</a:t>
            </a:r>
            <a:r>
              <a:rPr lang="en-US" sz="2400" dirty="0"/>
              <a:t> of examples/states and a </a:t>
            </a:r>
            <a:r>
              <a:rPr lang="en-US" sz="2400" i="1" dirty="0">
                <a:solidFill>
                  <a:srgbClr val="FF6600"/>
                </a:solidFill>
              </a:rPr>
              <a:t>reward</a:t>
            </a:r>
            <a:r>
              <a:rPr lang="en-US" sz="2400" dirty="0"/>
              <a:t> after completing that sequence, learn to predict the action to take in for an individual example/state</a:t>
            </a:r>
          </a:p>
        </p:txBody>
      </p:sp>
    </p:spTree>
    <p:extLst>
      <p:ext uri="{BB962C8B-B14F-4D97-AF65-F5344CB8AC3E}">
        <p14:creationId xmlns:p14="http://schemas.microsoft.com/office/powerpoint/2010/main" val="3369511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11" y="2329743"/>
            <a:ext cx="1320234" cy="10710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789" y="2329743"/>
            <a:ext cx="1320234" cy="10710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629" y="2329743"/>
            <a:ext cx="1320234" cy="1071033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890888" y="2779887"/>
            <a:ext cx="338667" cy="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737467" y="2779887"/>
            <a:ext cx="338667" cy="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460518" y="2779887"/>
            <a:ext cx="338667" cy="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87353" y="256699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60444" y="2549054"/>
            <a:ext cx="784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</a:rPr>
              <a:t>WIN!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22" y="3910301"/>
            <a:ext cx="1320234" cy="10710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900" y="3910301"/>
            <a:ext cx="1320234" cy="10710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740" y="3910301"/>
            <a:ext cx="1320234" cy="1071033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1904999" y="4360445"/>
            <a:ext cx="338667" cy="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751578" y="4360445"/>
            <a:ext cx="338667" cy="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474629" y="4360445"/>
            <a:ext cx="338667" cy="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101464" y="414755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74555" y="4129612"/>
            <a:ext cx="898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LOSE!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8778" y="1693334"/>
            <a:ext cx="1800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Backgammon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6888" y="5376333"/>
            <a:ext cx="80856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Given sequences of moves and whether or not the player won at the end, learn to make good moves</a:t>
            </a:r>
          </a:p>
        </p:txBody>
      </p:sp>
    </p:spTree>
    <p:extLst>
      <p:ext uri="{BB962C8B-B14F-4D97-AF65-F5344CB8AC3E}">
        <p14:creationId xmlns:p14="http://schemas.microsoft.com/office/powerpoint/2010/main" val="1946292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learning variations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What data is available:</a:t>
            </a:r>
          </a:p>
          <a:p>
            <a:pPr lvl="2"/>
            <a:r>
              <a:rPr lang="en-US" dirty="0"/>
              <a:t>Supervised, unsupervised, reinforcement learning</a:t>
            </a:r>
          </a:p>
          <a:p>
            <a:pPr lvl="2"/>
            <a:r>
              <a:rPr lang="en-US" dirty="0"/>
              <a:t>semi-supervised, active learning, …</a:t>
            </a: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dirty="0"/>
              <a:t>How are we getting the data:</a:t>
            </a:r>
          </a:p>
          <a:p>
            <a:pPr lvl="2"/>
            <a:r>
              <a:rPr lang="en-US" dirty="0"/>
              <a:t>online vs. offline learning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Type of model:</a:t>
            </a:r>
          </a:p>
          <a:p>
            <a:pPr lvl="2"/>
            <a:r>
              <a:rPr lang="en-US" dirty="0"/>
              <a:t>generative vs. discriminative</a:t>
            </a:r>
          </a:p>
          <a:p>
            <a:pPr lvl="2"/>
            <a:r>
              <a:rPr lang="en-US" dirty="0"/>
              <a:t>parametric vs. non-parametric</a:t>
            </a:r>
          </a:p>
        </p:txBody>
      </p:sp>
    </p:spTree>
    <p:extLst>
      <p:ext uri="{BB962C8B-B14F-4D97-AF65-F5344CB8AC3E}">
        <p14:creationId xmlns:p14="http://schemas.microsoft.com/office/powerpoint/2010/main" val="1671205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examples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79" y="2681102"/>
            <a:ext cx="1146630" cy="1124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266" y="3939242"/>
            <a:ext cx="887704" cy="894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035" y="4929593"/>
            <a:ext cx="1103502" cy="6491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529" y="5753744"/>
            <a:ext cx="1220008" cy="696376"/>
          </a:xfrm>
          <a:prstGeom prst="rect">
            <a:avLst/>
          </a:prstGeom>
        </p:spPr>
      </p:pic>
      <p:sp>
        <p:nvSpPr>
          <p:cNvPr id="19" name="Right Brace 18"/>
          <p:cNvSpPr/>
          <p:nvPr/>
        </p:nvSpPr>
        <p:spPr>
          <a:xfrm rot="16200000">
            <a:off x="1296203" y="2003768"/>
            <a:ext cx="381000" cy="973667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69743" y="1722197"/>
            <a:ext cx="1546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examples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99555" y="3435917"/>
            <a:ext cx="33472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is an example?</a:t>
            </a:r>
          </a:p>
          <a:p>
            <a:r>
              <a:rPr lang="en-US" sz="2800" dirty="0">
                <a:solidFill>
                  <a:srgbClr val="FF0000"/>
                </a:solidFill>
              </a:rPr>
              <a:t>How is it represented?</a:t>
            </a:r>
          </a:p>
        </p:txBody>
      </p:sp>
    </p:spTree>
    <p:extLst>
      <p:ext uri="{BB962C8B-B14F-4D97-AF65-F5344CB8AC3E}">
        <p14:creationId xmlns:p14="http://schemas.microsoft.com/office/powerpoint/2010/main" val="1196386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79" y="2681102"/>
            <a:ext cx="1146630" cy="1124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266" y="3939242"/>
            <a:ext cx="887704" cy="894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035" y="4929593"/>
            <a:ext cx="1103502" cy="6491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529" y="5753744"/>
            <a:ext cx="1220008" cy="696376"/>
          </a:xfrm>
          <a:prstGeom prst="rect">
            <a:avLst/>
          </a:prstGeom>
        </p:spPr>
      </p:pic>
      <p:sp>
        <p:nvSpPr>
          <p:cNvPr id="19" name="Right Brace 18"/>
          <p:cNvSpPr/>
          <p:nvPr/>
        </p:nvSpPr>
        <p:spPr>
          <a:xfrm rot="16200000">
            <a:off x="1296203" y="2003768"/>
            <a:ext cx="381000" cy="973667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69743" y="1722197"/>
            <a:ext cx="1546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examples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97958" y="2976698"/>
            <a:ext cx="1941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f</a:t>
            </a:r>
            <a:r>
              <a:rPr lang="en-US" sz="2400" baseline="-25000" dirty="0">
                <a:solidFill>
                  <a:srgbClr val="FF6600"/>
                </a:solidFill>
              </a:rPr>
              <a:t>1</a:t>
            </a:r>
            <a:r>
              <a:rPr lang="en-US" sz="2400" dirty="0">
                <a:solidFill>
                  <a:srgbClr val="FF6600"/>
                </a:solidFill>
              </a:rPr>
              <a:t>, f</a:t>
            </a:r>
            <a:r>
              <a:rPr lang="en-US" sz="2400" baseline="-25000" dirty="0">
                <a:solidFill>
                  <a:srgbClr val="FF6600"/>
                </a:solidFill>
              </a:rPr>
              <a:t>2</a:t>
            </a:r>
            <a:r>
              <a:rPr lang="en-US" sz="2400" dirty="0">
                <a:solidFill>
                  <a:srgbClr val="FF6600"/>
                </a:solidFill>
              </a:rPr>
              <a:t>, f</a:t>
            </a:r>
            <a:r>
              <a:rPr lang="en-US" sz="2400" baseline="-25000" dirty="0">
                <a:solidFill>
                  <a:srgbClr val="FF6600"/>
                </a:solidFill>
              </a:rPr>
              <a:t>3</a:t>
            </a:r>
            <a:r>
              <a:rPr lang="en-US" sz="2400" dirty="0">
                <a:solidFill>
                  <a:srgbClr val="FF6600"/>
                </a:solidFill>
              </a:rPr>
              <a:t>, …, f</a:t>
            </a:r>
            <a:r>
              <a:rPr lang="en-US" sz="24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31211" y="1789604"/>
            <a:ext cx="1355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features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525891" y="3939242"/>
            <a:ext cx="620889" cy="894429"/>
          </a:xfrm>
          <a:prstGeom prst="rightArrow">
            <a:avLst/>
          </a:prstGeom>
          <a:solidFill>
            <a:srgbClr val="0000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397958" y="3803052"/>
            <a:ext cx="1941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f</a:t>
            </a:r>
            <a:r>
              <a:rPr lang="en-US" sz="2400" baseline="-25000" dirty="0">
                <a:solidFill>
                  <a:srgbClr val="FF6600"/>
                </a:solidFill>
              </a:rPr>
              <a:t>1</a:t>
            </a:r>
            <a:r>
              <a:rPr lang="en-US" sz="2400" dirty="0">
                <a:solidFill>
                  <a:srgbClr val="FF6600"/>
                </a:solidFill>
              </a:rPr>
              <a:t>, f</a:t>
            </a:r>
            <a:r>
              <a:rPr lang="en-US" sz="2400" baseline="-25000" dirty="0">
                <a:solidFill>
                  <a:srgbClr val="FF6600"/>
                </a:solidFill>
              </a:rPr>
              <a:t>2</a:t>
            </a:r>
            <a:r>
              <a:rPr lang="en-US" sz="2400" dirty="0">
                <a:solidFill>
                  <a:srgbClr val="FF6600"/>
                </a:solidFill>
              </a:rPr>
              <a:t>, f</a:t>
            </a:r>
            <a:r>
              <a:rPr lang="en-US" sz="2400" baseline="-25000" dirty="0">
                <a:solidFill>
                  <a:srgbClr val="FF6600"/>
                </a:solidFill>
              </a:rPr>
              <a:t>3</a:t>
            </a:r>
            <a:r>
              <a:rPr lang="en-US" sz="2400" dirty="0">
                <a:solidFill>
                  <a:srgbClr val="FF6600"/>
                </a:solidFill>
              </a:rPr>
              <a:t>, …, f</a:t>
            </a:r>
            <a:r>
              <a:rPr lang="en-US" sz="24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97958" y="4690043"/>
            <a:ext cx="1941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f</a:t>
            </a:r>
            <a:r>
              <a:rPr lang="en-US" sz="2400" baseline="-25000" dirty="0">
                <a:solidFill>
                  <a:srgbClr val="FF6600"/>
                </a:solidFill>
              </a:rPr>
              <a:t>1</a:t>
            </a:r>
            <a:r>
              <a:rPr lang="en-US" sz="2400" dirty="0">
                <a:solidFill>
                  <a:srgbClr val="FF6600"/>
                </a:solidFill>
              </a:rPr>
              <a:t>, f</a:t>
            </a:r>
            <a:r>
              <a:rPr lang="en-US" sz="2400" baseline="-25000" dirty="0">
                <a:solidFill>
                  <a:srgbClr val="FF6600"/>
                </a:solidFill>
              </a:rPr>
              <a:t>2</a:t>
            </a:r>
            <a:r>
              <a:rPr lang="en-US" sz="2400" dirty="0">
                <a:solidFill>
                  <a:srgbClr val="FF6600"/>
                </a:solidFill>
              </a:rPr>
              <a:t>, f</a:t>
            </a:r>
            <a:r>
              <a:rPr lang="en-US" sz="2400" baseline="-25000" dirty="0">
                <a:solidFill>
                  <a:srgbClr val="FF6600"/>
                </a:solidFill>
              </a:rPr>
              <a:t>3</a:t>
            </a:r>
            <a:r>
              <a:rPr lang="en-US" sz="2400" dirty="0">
                <a:solidFill>
                  <a:srgbClr val="FF6600"/>
                </a:solidFill>
              </a:rPr>
              <a:t>, …, f</a:t>
            </a:r>
            <a:r>
              <a:rPr lang="en-US" sz="24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97958" y="5690452"/>
            <a:ext cx="1941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f</a:t>
            </a:r>
            <a:r>
              <a:rPr lang="en-US" sz="2400" baseline="-25000" dirty="0">
                <a:solidFill>
                  <a:srgbClr val="FF6600"/>
                </a:solidFill>
              </a:rPr>
              <a:t>1</a:t>
            </a:r>
            <a:r>
              <a:rPr lang="en-US" sz="2400" dirty="0">
                <a:solidFill>
                  <a:srgbClr val="FF6600"/>
                </a:solidFill>
              </a:rPr>
              <a:t>, f</a:t>
            </a:r>
            <a:r>
              <a:rPr lang="en-US" sz="2400" baseline="-25000" dirty="0">
                <a:solidFill>
                  <a:srgbClr val="FF6600"/>
                </a:solidFill>
              </a:rPr>
              <a:t>2</a:t>
            </a:r>
            <a:r>
              <a:rPr lang="en-US" sz="2400" dirty="0">
                <a:solidFill>
                  <a:srgbClr val="FF6600"/>
                </a:solidFill>
              </a:rPr>
              <a:t>, f</a:t>
            </a:r>
            <a:r>
              <a:rPr lang="en-US" sz="2400" baseline="-25000" dirty="0">
                <a:solidFill>
                  <a:srgbClr val="FF6600"/>
                </a:solidFill>
              </a:rPr>
              <a:t>3</a:t>
            </a:r>
            <a:r>
              <a:rPr lang="en-US" sz="2400" dirty="0">
                <a:solidFill>
                  <a:srgbClr val="FF6600"/>
                </a:solidFill>
              </a:rPr>
              <a:t>, …, f</a:t>
            </a:r>
            <a:r>
              <a:rPr lang="en-US" sz="2400" baseline="-25000" dirty="0">
                <a:solidFill>
                  <a:srgbClr val="FF6600"/>
                </a:solidFill>
              </a:rPr>
              <a:t>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5503333" y="1831937"/>
            <a:ext cx="0" cy="456039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785556" y="2782162"/>
            <a:ext cx="32361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our algorithms actually “view” the data</a:t>
            </a:r>
          </a:p>
          <a:p>
            <a:endParaRPr lang="en-US" sz="2400" dirty="0"/>
          </a:p>
          <a:p>
            <a:r>
              <a:rPr lang="en-US" sz="2400" dirty="0"/>
              <a:t>Features are the questions we can ask about the examples</a:t>
            </a:r>
          </a:p>
        </p:txBody>
      </p:sp>
    </p:spTree>
    <p:extLst>
      <p:ext uri="{BB962C8B-B14F-4D97-AF65-F5344CB8AC3E}">
        <p14:creationId xmlns:p14="http://schemas.microsoft.com/office/powerpoint/2010/main" val="277384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97" y="2681102"/>
            <a:ext cx="1146630" cy="1124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84" y="3939242"/>
            <a:ext cx="887704" cy="894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153" y="4929593"/>
            <a:ext cx="1103502" cy="6491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647" y="5753744"/>
            <a:ext cx="1220008" cy="696376"/>
          </a:xfrm>
          <a:prstGeom prst="rect">
            <a:avLst/>
          </a:prstGeom>
        </p:spPr>
      </p:pic>
      <p:sp>
        <p:nvSpPr>
          <p:cNvPr id="19" name="Right Brace 18"/>
          <p:cNvSpPr/>
          <p:nvPr/>
        </p:nvSpPr>
        <p:spPr>
          <a:xfrm rot="16200000">
            <a:off x="793321" y="2003768"/>
            <a:ext cx="381000" cy="973667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66861" y="1722197"/>
            <a:ext cx="1546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examples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21570" y="2976698"/>
            <a:ext cx="2657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red, round, leaf, 3oz, 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31211" y="1789604"/>
            <a:ext cx="1355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features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712564" y="3939242"/>
            <a:ext cx="620889" cy="894429"/>
          </a:xfrm>
          <a:prstGeom prst="rightArrow">
            <a:avLst/>
          </a:prstGeom>
          <a:solidFill>
            <a:srgbClr val="0000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26667" y="2074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5829131" y="1831937"/>
            <a:ext cx="0" cy="456039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887742" y="2782162"/>
            <a:ext cx="32361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our algorithms actually “view” the data</a:t>
            </a:r>
          </a:p>
          <a:p>
            <a:endParaRPr lang="en-US" sz="2400" dirty="0"/>
          </a:p>
          <a:p>
            <a:r>
              <a:rPr lang="en-US" sz="2400" dirty="0"/>
              <a:t>Features are the questions we can ask about the examples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21570" y="3761452"/>
            <a:ext cx="3208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green, round, no leaf, 4oz, 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21570" y="4729538"/>
            <a:ext cx="3354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8oz, 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21570" y="5753744"/>
            <a:ext cx="3317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green, curved, no leaf, 7oz, …</a:t>
            </a:r>
          </a:p>
        </p:txBody>
      </p:sp>
    </p:spTree>
    <p:extLst>
      <p:ext uri="{BB962C8B-B14F-4D97-AF65-F5344CB8AC3E}">
        <p14:creationId xmlns:p14="http://schemas.microsoft.com/office/powerpoint/2010/main" val="3249980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revisited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07630" y="2299365"/>
            <a:ext cx="2657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red, round, leaf, 3oz, 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07630" y="3142515"/>
            <a:ext cx="3208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green, round, no leaf, 4oz, 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07630" y="4052205"/>
            <a:ext cx="3354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8oz, 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07630" y="5076411"/>
            <a:ext cx="3317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green, curved, no leaf, 7oz, 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92651" y="1698495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label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92651" y="2350050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4591430" y="3170405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4591430" y="4134397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4591430" y="5066084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1547323" y="1789941"/>
            <a:ext cx="1157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examples</a:t>
            </a:r>
          </a:p>
        </p:txBody>
      </p:sp>
      <p:sp>
        <p:nvSpPr>
          <p:cNvPr id="30" name="Oval 29"/>
          <p:cNvSpPr/>
          <p:nvPr/>
        </p:nvSpPr>
        <p:spPr>
          <a:xfrm>
            <a:off x="6482175" y="3076224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693841" y="3309780"/>
            <a:ext cx="12391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model/</a:t>
            </a:r>
          </a:p>
          <a:p>
            <a:r>
              <a:rPr lang="en-US" sz="2400" dirty="0"/>
              <a:t>classifier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5748392" y="3455050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 rot="19287826">
            <a:off x="5706512" y="2581241"/>
            <a:ext cx="92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learn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479" y="5801415"/>
            <a:ext cx="7967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During learning/training/induction, learn a model of what distinguishes apples and bananas </a:t>
            </a:r>
            <a:r>
              <a:rPr lang="en-US" sz="2400" i="1" dirty="0">
                <a:solidFill>
                  <a:srgbClr val="FF6600"/>
                </a:solidFill>
              </a:rPr>
              <a:t>based on the features</a:t>
            </a:r>
            <a:endParaRPr lang="en-US" sz="2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340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revisited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5684" y="3518083"/>
            <a:ext cx="2968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red, round, no leaf, 4oz, …</a:t>
            </a:r>
          </a:p>
        </p:txBody>
      </p:sp>
      <p:sp>
        <p:nvSpPr>
          <p:cNvPr id="30" name="Oval 29"/>
          <p:cNvSpPr/>
          <p:nvPr/>
        </p:nvSpPr>
        <p:spPr>
          <a:xfrm>
            <a:off x="4145940" y="3120677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357606" y="3354233"/>
            <a:ext cx="12391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model/</a:t>
            </a:r>
          </a:p>
          <a:p>
            <a:r>
              <a:rPr lang="en-US" sz="2400" dirty="0"/>
              <a:t>classifier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3412157" y="3499503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6145" y="6032247"/>
            <a:ext cx="8533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model can then classify a new example </a:t>
            </a:r>
            <a:r>
              <a:rPr lang="en-US" sz="2400" i="1" dirty="0">
                <a:solidFill>
                  <a:srgbClr val="FF6600"/>
                </a:solidFill>
              </a:rPr>
              <a:t>based on the features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5815568" y="3499503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rot="19287826">
            <a:off x="5639124" y="2625694"/>
            <a:ext cx="1194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predict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38888" y="3149875"/>
            <a:ext cx="20125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Apple or banana?</a:t>
            </a:r>
          </a:p>
        </p:txBody>
      </p:sp>
    </p:spTree>
    <p:extLst>
      <p:ext uri="{BB962C8B-B14F-4D97-AF65-F5344CB8AC3E}">
        <p14:creationId xmlns:p14="http://schemas.microsoft.com/office/powerpoint/2010/main" val="3151838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revisited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5684" y="3518083"/>
            <a:ext cx="2968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red, round, no leaf, 4oz, …</a:t>
            </a:r>
          </a:p>
        </p:txBody>
      </p:sp>
      <p:sp>
        <p:nvSpPr>
          <p:cNvPr id="30" name="Oval 29"/>
          <p:cNvSpPr/>
          <p:nvPr/>
        </p:nvSpPr>
        <p:spPr>
          <a:xfrm>
            <a:off x="4145940" y="3120677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357606" y="3354233"/>
            <a:ext cx="12391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model/</a:t>
            </a:r>
          </a:p>
          <a:p>
            <a:r>
              <a:rPr lang="en-US" sz="2400" dirty="0"/>
              <a:t>classifier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3412157" y="3499503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6145" y="6032247"/>
            <a:ext cx="8533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model can then classify a new example </a:t>
            </a:r>
            <a:r>
              <a:rPr lang="en-US" sz="2400" i="1" dirty="0">
                <a:solidFill>
                  <a:srgbClr val="FF6600"/>
                </a:solidFill>
              </a:rPr>
              <a:t>based on the features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5815568" y="3499503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rot="19287826">
            <a:off x="5639124" y="2625694"/>
            <a:ext cx="1194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predict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46595" y="3442263"/>
            <a:ext cx="20125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</a:rPr>
              <a:t>Apple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81422" y="4876154"/>
            <a:ext cx="16021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40396756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revisited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4245" y="2720087"/>
            <a:ext cx="2657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red, round, leaf, 3oz, 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4245" y="3563237"/>
            <a:ext cx="3208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green, round, no leaf, 4oz, 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4245" y="4472927"/>
            <a:ext cx="3354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4oz, 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4245" y="5497133"/>
            <a:ext cx="3317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green, curved, no leaf, 5oz, 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99266" y="2119217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label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99266" y="2770772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3698045" y="3591127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3698045" y="4555119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3698045" y="5486806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653938" y="2210663"/>
            <a:ext cx="1157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examples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18221" y="1620518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Training data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62500" y="3605389"/>
            <a:ext cx="2968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red, round, no leaf, 4oz, 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86146" y="3401627"/>
            <a:ext cx="5270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81491" y="1620518"/>
            <a:ext cx="1059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Test set</a:t>
            </a:r>
          </a:p>
        </p:txBody>
      </p:sp>
    </p:spTree>
    <p:extLst>
      <p:ext uri="{BB962C8B-B14F-4D97-AF65-F5344CB8AC3E}">
        <p14:creationId xmlns:p14="http://schemas.microsoft.com/office/powerpoint/2010/main" val="1636734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is…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269" y="2106008"/>
            <a:ext cx="82942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Machine learning is about predicting the future based on the past.</a:t>
            </a:r>
          </a:p>
          <a:p>
            <a:r>
              <a:rPr lang="tr-TR" sz="2400" dirty="0">
                <a:solidFill>
                  <a:schemeClr val="tx2"/>
                </a:solidFill>
              </a:rPr>
              <a:t>					-- Hal </a:t>
            </a:r>
            <a:r>
              <a:rPr lang="tr-TR" sz="2400" dirty="0" err="1">
                <a:solidFill>
                  <a:schemeClr val="tx2"/>
                </a:solidFill>
              </a:rPr>
              <a:t>Daume</a:t>
            </a:r>
            <a:r>
              <a:rPr lang="tr-TR" sz="2400" dirty="0">
                <a:solidFill>
                  <a:schemeClr val="tx2"/>
                </a:solidFill>
              </a:rPr>
              <a:t> III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745" y="3430411"/>
            <a:ext cx="3095522" cy="282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07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revisited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4245" y="2720087"/>
            <a:ext cx="2657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red, round, leaf, 3oz, 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4245" y="3563237"/>
            <a:ext cx="3208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green, round, no leaf, 4oz, 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4245" y="4472927"/>
            <a:ext cx="3354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4oz, 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4245" y="5497133"/>
            <a:ext cx="3317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green, curved, no leaf, 5oz, 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99266" y="2119217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label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99266" y="2770772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3698045" y="3591127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3698045" y="4555119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3698045" y="5486806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653938" y="2210663"/>
            <a:ext cx="1157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examples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18221" y="1620518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Training data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62500" y="3605389"/>
            <a:ext cx="2968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red, round, no leaf, 4oz, 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86146" y="3401627"/>
            <a:ext cx="5270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314245" y="2770772"/>
            <a:ext cx="1203976" cy="349425"/>
          </a:xfrm>
          <a:prstGeom prst="rect">
            <a:avLst/>
          </a:prstGeom>
          <a:solidFill>
            <a:srgbClr val="FFFF00">
              <a:alpha val="37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781915" y="3592391"/>
            <a:ext cx="1342118" cy="368068"/>
          </a:xfrm>
          <a:prstGeom prst="rect">
            <a:avLst/>
          </a:prstGeom>
          <a:solidFill>
            <a:srgbClr val="FFFF00">
              <a:alpha val="37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00650" y="4569718"/>
            <a:ext cx="45108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Learning is about </a:t>
            </a:r>
            <a:r>
              <a:rPr lang="en-US" sz="2800" b="1" i="1" dirty="0">
                <a:solidFill>
                  <a:srgbClr val="008000"/>
                </a:solidFill>
              </a:rPr>
              <a:t>generalizing</a:t>
            </a:r>
            <a:r>
              <a:rPr lang="en-US" sz="2800" dirty="0">
                <a:solidFill>
                  <a:srgbClr val="008000"/>
                </a:solidFill>
              </a:rPr>
              <a:t> from the training data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81491" y="1620518"/>
            <a:ext cx="1059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Test set</a:t>
            </a:r>
          </a:p>
        </p:txBody>
      </p:sp>
    </p:spTree>
    <p:extLst>
      <p:ext uri="{BB962C8B-B14F-4D97-AF65-F5344CB8AC3E}">
        <p14:creationId xmlns:p14="http://schemas.microsoft.com/office/powerpoint/2010/main" val="31119180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EF715-90B3-ECCA-524A-95D273778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Rock, paper, scissors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77B791-412B-1834-F875-90A13CA078F3}"/>
              </a:ext>
            </a:extLst>
          </p:cNvPr>
          <p:cNvSpPr txBox="1"/>
          <p:nvPr/>
        </p:nvSpPr>
        <p:spPr>
          <a:xfrm>
            <a:off x="1949669" y="159497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https://archive.nytimes.com/www.nytimes.com/interactive/science/rock-paper-scissors.html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C11B64-E6EB-8501-A3C1-31B77FA9F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641" y="2697217"/>
            <a:ext cx="6299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64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50FDA-4BE6-B34D-AB03-014823245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machine learning example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D50DBB-7575-1C42-8494-0E31CA9CA42A}"/>
              </a:ext>
            </a:extLst>
          </p:cNvPr>
          <p:cNvSpPr/>
          <p:nvPr/>
        </p:nvSpPr>
        <p:spPr>
          <a:xfrm>
            <a:off x="1331849" y="1732057"/>
            <a:ext cx="5325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http://</a:t>
            </a:r>
            <a:r>
              <a:rPr lang="en-US" sz="2400" dirty="0" err="1"/>
              <a:t>www.mindreaderpro.appspot.com</a:t>
            </a:r>
            <a:r>
              <a:rPr lang="en-US" sz="2400" dirty="0"/>
              <a:t>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386477-601D-7344-B6EF-135B35C73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879" y="2602087"/>
            <a:ext cx="7429383" cy="394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1462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97FDA-129B-CC41-8B29-239CFA1E6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73C76D4-F750-A14C-B4B4-ED04B298A06F}"/>
              </a:ext>
            </a:extLst>
          </p:cNvPr>
          <p:cNvSpPr/>
          <p:nvPr/>
        </p:nvSpPr>
        <p:spPr>
          <a:xfrm>
            <a:off x="3231540" y="2106524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BC6A4B-871D-9E4F-A499-747A6E1AA05B}"/>
              </a:ext>
            </a:extLst>
          </p:cNvPr>
          <p:cNvSpPr txBox="1"/>
          <p:nvPr/>
        </p:nvSpPr>
        <p:spPr>
          <a:xfrm>
            <a:off x="3443206" y="2340080"/>
            <a:ext cx="12391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model/</a:t>
            </a:r>
          </a:p>
          <a:p>
            <a:r>
              <a:rPr lang="en-US" sz="2400" dirty="0"/>
              <a:t>classifier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AA73ED-8B8C-FF41-875C-73BE21D2B908}"/>
              </a:ext>
            </a:extLst>
          </p:cNvPr>
          <p:cNvSpPr txBox="1"/>
          <p:nvPr/>
        </p:nvSpPr>
        <p:spPr>
          <a:xfrm>
            <a:off x="723207" y="3886848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have many, many different options for the model</a:t>
            </a:r>
          </a:p>
          <a:p>
            <a:endParaRPr lang="en-US" sz="2400" dirty="0"/>
          </a:p>
          <a:p>
            <a:r>
              <a:rPr lang="en-US" sz="2400" dirty="0"/>
              <a:t>They have different characteristics and perform differently (accuracy, speed, etc.)</a:t>
            </a:r>
          </a:p>
        </p:txBody>
      </p:sp>
    </p:spTree>
    <p:extLst>
      <p:ext uri="{BB962C8B-B14F-4D97-AF65-F5344CB8AC3E}">
        <p14:creationId xmlns:p14="http://schemas.microsoft.com/office/powerpoint/2010/main" val="20926480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133600"/>
            <a:ext cx="1143000" cy="4191000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174863" y="3961270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training data</a:t>
            </a:r>
          </a:p>
        </p:txBody>
      </p:sp>
      <p:sp>
        <p:nvSpPr>
          <p:cNvPr id="6" name="Right Arrow 5"/>
          <p:cNvSpPr/>
          <p:nvPr/>
        </p:nvSpPr>
        <p:spPr bwMode="auto">
          <a:xfrm>
            <a:off x="1862863" y="3612178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9152411">
            <a:off x="1887399" y="3058405"/>
            <a:ext cx="64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5088" y="3543181"/>
            <a:ext cx="4604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Model the data with a probabilistic model which tells us how likely a given data example is</a:t>
            </a:r>
          </a:p>
        </p:txBody>
      </p:sp>
      <p:grpSp>
        <p:nvGrpSpPr>
          <p:cNvPr id="12" name="Group 37"/>
          <p:cNvGrpSpPr/>
          <p:nvPr/>
        </p:nvGrpSpPr>
        <p:grpSpPr>
          <a:xfrm>
            <a:off x="2586653" y="3276600"/>
            <a:ext cx="1432277" cy="1371600"/>
            <a:chOff x="7391400" y="3505200"/>
            <a:chExt cx="1432277" cy="1371600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example</a:t>
              </a:r>
              <a:r>
                <a:rPr lang="en-US" sz="1400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58088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models</a:t>
            </a:r>
          </a:p>
        </p:txBody>
      </p:sp>
      <p:grpSp>
        <p:nvGrpSpPr>
          <p:cNvPr id="4" name="Group 37"/>
          <p:cNvGrpSpPr/>
          <p:nvPr/>
        </p:nvGrpSpPr>
        <p:grpSpPr>
          <a:xfrm>
            <a:off x="5105400" y="2983805"/>
            <a:ext cx="1432277" cy="1371600"/>
            <a:chOff x="7391400" y="3505200"/>
            <a:chExt cx="1432277" cy="13716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p(example)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4244" y="3571514"/>
            <a:ext cx="2967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055AD7D5-C6BB-D24A-8FC2-9D6EAC08F7EF}"/>
              </a:ext>
            </a:extLst>
          </p:cNvPr>
          <p:cNvSpPr/>
          <p:nvPr/>
        </p:nvSpPr>
        <p:spPr>
          <a:xfrm rot="16200000">
            <a:off x="1570286" y="3087358"/>
            <a:ext cx="332509" cy="2844591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1D94A1-F9CD-7D4F-B596-AC85C75C36D5}"/>
              </a:ext>
            </a:extLst>
          </p:cNvPr>
          <p:cNvSpPr txBox="1"/>
          <p:nvPr/>
        </p:nvSpPr>
        <p:spPr>
          <a:xfrm>
            <a:off x="1349433" y="4840857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features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736B82-21D9-594C-AC48-D542CAF102E1}"/>
              </a:ext>
            </a:extLst>
          </p:cNvPr>
          <p:cNvSpPr txBox="1"/>
          <p:nvPr/>
        </p:nvSpPr>
        <p:spPr>
          <a:xfrm>
            <a:off x="941468" y="2730247"/>
            <a:ext cx="1752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to label</a:t>
            </a: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4546769D-CAE3-6646-86B9-83B75369358F}"/>
              </a:ext>
            </a:extLst>
          </p:cNvPr>
          <p:cNvSpPr/>
          <p:nvPr/>
        </p:nvSpPr>
        <p:spPr bwMode="auto">
          <a:xfrm>
            <a:off x="3801701" y="3571514"/>
            <a:ext cx="836799" cy="49341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18166C80-C34A-9544-8840-25341BB68D3D}"/>
              </a:ext>
            </a:extLst>
          </p:cNvPr>
          <p:cNvSpPr/>
          <p:nvPr/>
        </p:nvSpPr>
        <p:spPr bwMode="auto">
          <a:xfrm>
            <a:off x="6586177" y="3439328"/>
            <a:ext cx="836799" cy="49341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3FF53D-85EA-744D-B79F-8EA6FF67CF65}"/>
              </a:ext>
            </a:extLst>
          </p:cNvPr>
          <p:cNvSpPr txBox="1"/>
          <p:nvPr/>
        </p:nvSpPr>
        <p:spPr>
          <a:xfrm>
            <a:off x="7631084" y="3224368"/>
            <a:ext cx="8931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apple </a:t>
            </a:r>
          </a:p>
          <a:p>
            <a:r>
              <a:rPr lang="en-US" dirty="0"/>
              <a:t>or</a:t>
            </a:r>
          </a:p>
          <a:p>
            <a:r>
              <a:rPr lang="en-US" dirty="0">
                <a:solidFill>
                  <a:srgbClr val="00B050"/>
                </a:solidFill>
              </a:rPr>
              <a:t>banana</a:t>
            </a:r>
          </a:p>
        </p:txBody>
      </p:sp>
    </p:spTree>
    <p:extLst>
      <p:ext uri="{BB962C8B-B14F-4D97-AF65-F5344CB8AC3E}">
        <p14:creationId xmlns:p14="http://schemas.microsoft.com/office/powerpoint/2010/main" val="24434398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models</a:t>
            </a:r>
          </a:p>
        </p:txBody>
      </p:sp>
      <p:grpSp>
        <p:nvGrpSpPr>
          <p:cNvPr id="4" name="Group 37"/>
          <p:cNvGrpSpPr/>
          <p:nvPr/>
        </p:nvGrpSpPr>
        <p:grpSpPr>
          <a:xfrm>
            <a:off x="5105400" y="2983805"/>
            <a:ext cx="1432277" cy="1371600"/>
            <a:chOff x="7391400" y="3505200"/>
            <a:chExt cx="1432277" cy="13716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p(example)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4245" y="3230693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banana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4312088" y="3328008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6540" y="1763281"/>
            <a:ext cx="4868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For each label, ask for the probability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0556" y="3834621"/>
            <a:ext cx="3848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apple</a:t>
            </a:r>
          </a:p>
        </p:txBody>
      </p:sp>
      <p:sp>
        <p:nvSpPr>
          <p:cNvPr id="19" name="Right Arrow 18"/>
          <p:cNvSpPr/>
          <p:nvPr/>
        </p:nvSpPr>
        <p:spPr bwMode="auto">
          <a:xfrm>
            <a:off x="4312088" y="3886200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055AD7D5-C6BB-D24A-8FC2-9D6EAC08F7EF}"/>
              </a:ext>
            </a:extLst>
          </p:cNvPr>
          <p:cNvSpPr/>
          <p:nvPr/>
        </p:nvSpPr>
        <p:spPr>
          <a:xfrm rot="16200000">
            <a:off x="1570286" y="3087358"/>
            <a:ext cx="332509" cy="2844591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ECEFAD-0411-A541-BFAE-F52510D00A06}"/>
              </a:ext>
            </a:extLst>
          </p:cNvPr>
          <p:cNvSpPr txBox="1"/>
          <p:nvPr/>
        </p:nvSpPr>
        <p:spPr>
          <a:xfrm>
            <a:off x="3234408" y="4771130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760FE966-BAA8-7946-9C14-21C0D60BC2C7}"/>
              </a:ext>
            </a:extLst>
          </p:cNvPr>
          <p:cNvSpPr/>
          <p:nvPr/>
        </p:nvSpPr>
        <p:spPr>
          <a:xfrm rot="16200000">
            <a:off x="3378929" y="4159503"/>
            <a:ext cx="332509" cy="690346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1D94A1-F9CD-7D4F-B596-AC85C75C36D5}"/>
              </a:ext>
            </a:extLst>
          </p:cNvPr>
          <p:cNvSpPr txBox="1"/>
          <p:nvPr/>
        </p:nvSpPr>
        <p:spPr>
          <a:xfrm>
            <a:off x="1349433" y="4840857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features</a:t>
            </a:r>
          </a:p>
        </p:txBody>
      </p:sp>
    </p:spTree>
    <p:extLst>
      <p:ext uri="{BB962C8B-B14F-4D97-AF65-F5344CB8AC3E}">
        <p14:creationId xmlns:p14="http://schemas.microsoft.com/office/powerpoint/2010/main" val="13114406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models</a:t>
            </a:r>
          </a:p>
        </p:txBody>
      </p:sp>
      <p:grpSp>
        <p:nvGrpSpPr>
          <p:cNvPr id="4" name="Group 37"/>
          <p:cNvGrpSpPr/>
          <p:nvPr/>
        </p:nvGrpSpPr>
        <p:grpSpPr>
          <a:xfrm>
            <a:off x="5105400" y="2983805"/>
            <a:ext cx="1432277" cy="1371600"/>
            <a:chOff x="7391400" y="3505200"/>
            <a:chExt cx="1432277" cy="13716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p(example)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4245" y="3230693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banana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4312088" y="3328008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82570" y="3097175"/>
            <a:ext cx="931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0.004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52107" y="1811545"/>
            <a:ext cx="5253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Pick the label with the highest probability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0556" y="3834621"/>
            <a:ext cx="3848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apple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68149" y="3657600"/>
            <a:ext cx="127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0.00002</a:t>
            </a:r>
          </a:p>
        </p:txBody>
      </p:sp>
      <p:sp>
        <p:nvSpPr>
          <p:cNvPr id="19" name="Right Arrow 18"/>
          <p:cNvSpPr/>
          <p:nvPr/>
        </p:nvSpPr>
        <p:spPr bwMode="auto">
          <a:xfrm>
            <a:off x="4312088" y="3886200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6780744" y="3230693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6780744" y="3788885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391400" y="3020975"/>
            <a:ext cx="1451904" cy="636625"/>
          </a:xfrm>
          <a:prstGeom prst="ellipse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055AD7D5-C6BB-D24A-8FC2-9D6EAC08F7EF}"/>
              </a:ext>
            </a:extLst>
          </p:cNvPr>
          <p:cNvSpPr/>
          <p:nvPr/>
        </p:nvSpPr>
        <p:spPr>
          <a:xfrm rot="16200000">
            <a:off x="1570286" y="3087358"/>
            <a:ext cx="332509" cy="2844591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ECEFAD-0411-A541-BFAE-F52510D00A06}"/>
              </a:ext>
            </a:extLst>
          </p:cNvPr>
          <p:cNvSpPr txBox="1"/>
          <p:nvPr/>
        </p:nvSpPr>
        <p:spPr>
          <a:xfrm>
            <a:off x="3234408" y="4771130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760FE966-BAA8-7946-9C14-21C0D60BC2C7}"/>
              </a:ext>
            </a:extLst>
          </p:cNvPr>
          <p:cNvSpPr/>
          <p:nvPr/>
        </p:nvSpPr>
        <p:spPr>
          <a:xfrm rot="16200000">
            <a:off x="3378929" y="4159503"/>
            <a:ext cx="332509" cy="690346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1D94A1-F9CD-7D4F-B596-AC85C75C36D5}"/>
              </a:ext>
            </a:extLst>
          </p:cNvPr>
          <p:cNvSpPr txBox="1"/>
          <p:nvPr/>
        </p:nvSpPr>
        <p:spPr>
          <a:xfrm>
            <a:off x="1349433" y="4840857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features</a:t>
            </a:r>
          </a:p>
        </p:txBody>
      </p:sp>
    </p:spTree>
    <p:extLst>
      <p:ext uri="{BB962C8B-B14F-4D97-AF65-F5344CB8AC3E}">
        <p14:creationId xmlns:p14="http://schemas.microsoft.com/office/powerpoint/2010/main" val="15515138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654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775F55"/>
                </a:solidFill>
              </a:rPr>
              <a:t>A </a:t>
            </a:r>
            <a:r>
              <a:rPr lang="en-US" sz="2400" dirty="0">
                <a:solidFill>
                  <a:srgbClr val="FF7700"/>
                </a:solidFill>
              </a:rPr>
              <a:t>probability distribution </a:t>
            </a:r>
            <a:r>
              <a:rPr lang="en-US" sz="2400" dirty="0">
                <a:solidFill>
                  <a:srgbClr val="775F55"/>
                </a:solidFill>
              </a:rPr>
              <a:t>gives the probabilities of all possible values of an event</a:t>
            </a:r>
          </a:p>
          <a:p>
            <a:pPr marL="0" indent="0">
              <a:buNone/>
            </a:pPr>
            <a:endParaRPr lang="en-US" sz="2400" b="1" dirty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400" dirty="0"/>
              <a:t>For example, say we flip a coin three times.  We can define the probability of the number of time the coin came up heads.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702963"/>
              </p:ext>
            </p:extLst>
          </p:nvPr>
        </p:nvGraphicFramePr>
        <p:xfrm>
          <a:off x="3222566" y="4146665"/>
          <a:ext cx="1752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num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 heads)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P(3) =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P(2) =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P(1)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= ?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P(0)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= ?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94221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distributions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499F27-0897-104D-9D74-AE80B1BAD5E0}"/>
              </a:ext>
            </a:extLst>
          </p:cNvPr>
          <p:cNvSpPr txBox="1"/>
          <p:nvPr/>
        </p:nvSpPr>
        <p:spPr>
          <a:xfrm>
            <a:off x="931026" y="1778923"/>
            <a:ext cx="7219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are the possible outcomes of three flips (hint, there are eight of them)?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26D612-DB65-7641-9C87-F91DA4AF26A1}"/>
              </a:ext>
            </a:extLst>
          </p:cNvPr>
          <p:cNvSpPr txBox="1"/>
          <p:nvPr/>
        </p:nvSpPr>
        <p:spPr>
          <a:xfrm>
            <a:off x="3512287" y="2707978"/>
            <a:ext cx="91242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 T T</a:t>
            </a:r>
          </a:p>
          <a:p>
            <a:r>
              <a:rPr lang="en-US" sz="2400" dirty="0">
                <a:solidFill>
                  <a:srgbClr val="0000FF"/>
                </a:solidFill>
              </a:rPr>
              <a:t>T T H</a:t>
            </a:r>
          </a:p>
          <a:p>
            <a:r>
              <a:rPr lang="en-US" sz="2400" dirty="0">
                <a:solidFill>
                  <a:srgbClr val="0000FF"/>
                </a:solidFill>
              </a:rPr>
              <a:t>T H T</a:t>
            </a:r>
          </a:p>
          <a:p>
            <a:r>
              <a:rPr lang="en-US" sz="2400" dirty="0">
                <a:solidFill>
                  <a:srgbClr val="0000FF"/>
                </a:solidFill>
              </a:rPr>
              <a:t>T H H</a:t>
            </a:r>
          </a:p>
          <a:p>
            <a:r>
              <a:rPr lang="en-US" sz="2400" dirty="0">
                <a:solidFill>
                  <a:srgbClr val="0000FF"/>
                </a:solidFill>
              </a:rPr>
              <a:t>H T T</a:t>
            </a:r>
          </a:p>
          <a:p>
            <a:r>
              <a:rPr lang="en-US" sz="2400" dirty="0">
                <a:solidFill>
                  <a:srgbClr val="0000FF"/>
                </a:solidFill>
              </a:rPr>
              <a:t>H T H</a:t>
            </a:r>
          </a:p>
          <a:p>
            <a:r>
              <a:rPr lang="en-US" sz="2400" dirty="0">
                <a:solidFill>
                  <a:srgbClr val="0000FF"/>
                </a:solidFill>
              </a:rPr>
              <a:t>H H T</a:t>
            </a:r>
          </a:p>
          <a:p>
            <a:r>
              <a:rPr lang="en-US" sz="2400" dirty="0">
                <a:solidFill>
                  <a:srgbClr val="0000FF"/>
                </a:solidFill>
              </a:rPr>
              <a:t>H H H</a:t>
            </a:r>
          </a:p>
        </p:txBody>
      </p:sp>
    </p:spTree>
    <p:extLst>
      <p:ext uri="{BB962C8B-B14F-4D97-AF65-F5344CB8AC3E}">
        <p14:creationId xmlns:p14="http://schemas.microsoft.com/office/powerpoint/2010/main" val="81961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is…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269" y="2106008"/>
            <a:ext cx="82942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Machine learning is about predicting the future based on the past.</a:t>
            </a:r>
          </a:p>
          <a:p>
            <a:r>
              <a:rPr lang="tr-TR" sz="2400" dirty="0">
                <a:solidFill>
                  <a:schemeClr val="tx2"/>
                </a:solidFill>
              </a:rPr>
              <a:t>					-- Hal </a:t>
            </a:r>
            <a:r>
              <a:rPr lang="tr-TR" sz="2400" dirty="0" err="1">
                <a:solidFill>
                  <a:schemeClr val="tx2"/>
                </a:solidFill>
              </a:rPr>
              <a:t>Daume</a:t>
            </a:r>
            <a:r>
              <a:rPr lang="tr-TR" sz="2400" dirty="0">
                <a:solidFill>
                  <a:schemeClr val="tx2"/>
                </a:solidFill>
              </a:rPr>
              <a:t> III</a:t>
            </a:r>
          </a:p>
        </p:txBody>
      </p:sp>
      <p:sp>
        <p:nvSpPr>
          <p:cNvPr id="5" name="Rectangle 4"/>
          <p:cNvSpPr/>
          <p:nvPr/>
        </p:nvSpPr>
        <p:spPr>
          <a:xfrm>
            <a:off x="324561" y="4162777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3854" y="4655446"/>
            <a:ext cx="13083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</a:t>
            </a:r>
          </a:p>
        </p:txBody>
      </p:sp>
      <p:sp>
        <p:nvSpPr>
          <p:cNvPr id="7" name="TextBox 6"/>
          <p:cNvSpPr txBox="1"/>
          <p:nvPr/>
        </p:nvSpPr>
        <p:spPr>
          <a:xfrm rot="19287826">
            <a:off x="1648475" y="4111748"/>
            <a:ext cx="92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learn</a:t>
            </a:r>
          </a:p>
        </p:txBody>
      </p:sp>
      <p:sp>
        <p:nvSpPr>
          <p:cNvPr id="9" name="Oval 8"/>
          <p:cNvSpPr/>
          <p:nvPr/>
        </p:nvSpPr>
        <p:spPr>
          <a:xfrm>
            <a:off x="2511793" y="4473223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23459" y="4706779"/>
            <a:ext cx="13063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model/</a:t>
            </a:r>
          </a:p>
          <a:p>
            <a:r>
              <a:rPr lang="en-US" sz="2400" dirty="0"/>
              <a:t>predictor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269" y="3541889"/>
            <a:ext cx="710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past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1778010" y="4852049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176891" y="3541889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9287826">
            <a:off x="7931673" y="3974257"/>
            <a:ext cx="1194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predict</a:t>
            </a:r>
          </a:p>
        </p:txBody>
      </p:sp>
      <p:sp>
        <p:nvSpPr>
          <p:cNvPr id="25" name="Oval 24"/>
          <p:cNvSpPr/>
          <p:nvPr/>
        </p:nvSpPr>
        <p:spPr>
          <a:xfrm>
            <a:off x="6485952" y="4481002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697618" y="4714558"/>
            <a:ext cx="13063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model/</a:t>
            </a:r>
          </a:p>
          <a:p>
            <a:r>
              <a:rPr lang="en-US" sz="2400" dirty="0"/>
              <a:t>predictor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86994" y="3541889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future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394934" y="4162777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466543" y="4655446"/>
            <a:ext cx="11437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Testing</a:t>
            </a:r>
          </a:p>
          <a:p>
            <a:pPr algn="ctr"/>
            <a:r>
              <a:rPr lang="en-US" sz="2800" dirty="0"/>
              <a:t>Data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5777251" y="4866958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8159270" y="4852049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111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distributions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499F27-0897-104D-9D74-AE80B1BAD5E0}"/>
              </a:ext>
            </a:extLst>
          </p:cNvPr>
          <p:cNvSpPr txBox="1"/>
          <p:nvPr/>
        </p:nvSpPr>
        <p:spPr>
          <a:xfrm>
            <a:off x="1608034" y="1778923"/>
            <a:ext cx="495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Assuming the coin is fair, what are our probabilities?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26D612-DB65-7641-9C87-F91DA4AF26A1}"/>
              </a:ext>
            </a:extLst>
          </p:cNvPr>
          <p:cNvSpPr txBox="1"/>
          <p:nvPr/>
        </p:nvSpPr>
        <p:spPr>
          <a:xfrm>
            <a:off x="1713542" y="3305855"/>
            <a:ext cx="91242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 T T</a:t>
            </a:r>
          </a:p>
          <a:p>
            <a:r>
              <a:rPr lang="en-US" sz="2400" dirty="0">
                <a:solidFill>
                  <a:srgbClr val="0000FF"/>
                </a:solidFill>
              </a:rPr>
              <a:t>T T H</a:t>
            </a:r>
          </a:p>
          <a:p>
            <a:r>
              <a:rPr lang="en-US" sz="2400" dirty="0">
                <a:solidFill>
                  <a:srgbClr val="0000FF"/>
                </a:solidFill>
              </a:rPr>
              <a:t>T H T</a:t>
            </a:r>
          </a:p>
          <a:p>
            <a:r>
              <a:rPr lang="en-US" sz="2400" dirty="0">
                <a:solidFill>
                  <a:srgbClr val="0000FF"/>
                </a:solidFill>
              </a:rPr>
              <a:t>T H H</a:t>
            </a:r>
          </a:p>
          <a:p>
            <a:r>
              <a:rPr lang="en-US" sz="2400" dirty="0">
                <a:solidFill>
                  <a:srgbClr val="0000FF"/>
                </a:solidFill>
              </a:rPr>
              <a:t>H T T</a:t>
            </a:r>
          </a:p>
          <a:p>
            <a:r>
              <a:rPr lang="en-US" sz="2400" dirty="0">
                <a:solidFill>
                  <a:srgbClr val="0000FF"/>
                </a:solidFill>
              </a:rPr>
              <a:t>H T H</a:t>
            </a:r>
          </a:p>
          <a:p>
            <a:r>
              <a:rPr lang="en-US" sz="2400" dirty="0">
                <a:solidFill>
                  <a:srgbClr val="0000FF"/>
                </a:solidFill>
              </a:rPr>
              <a:t>H H T</a:t>
            </a:r>
          </a:p>
          <a:p>
            <a:r>
              <a:rPr lang="en-US" sz="2400" dirty="0">
                <a:solidFill>
                  <a:srgbClr val="0000FF"/>
                </a:solidFill>
              </a:rPr>
              <a:t>H H H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5C4988-DA22-AA42-8F14-9587DE153A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189160"/>
              </p:ext>
            </p:extLst>
          </p:nvPr>
        </p:nvGraphicFramePr>
        <p:xfrm>
          <a:off x="4375044" y="4042926"/>
          <a:ext cx="1752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num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 heads)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P(3) =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P(2) =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P(1)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= 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P(0)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= 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6D8A66E-AE51-FD43-8806-5F03D23C678A}"/>
              </a:ext>
            </a:extLst>
          </p:cNvPr>
          <p:cNvSpPr txBox="1"/>
          <p:nvPr/>
        </p:nvSpPr>
        <p:spPr>
          <a:xfrm>
            <a:off x="1600200" y="2497015"/>
            <a:ext cx="1492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probability =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2AE2C0-3034-7D48-B8D7-6AB5524D90C3}"/>
              </a:ext>
            </a:extLst>
          </p:cNvPr>
          <p:cNvSpPr txBox="1"/>
          <p:nvPr/>
        </p:nvSpPr>
        <p:spPr>
          <a:xfrm>
            <a:off x="3196439" y="2244996"/>
            <a:ext cx="2663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 times it happens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7FCA26-6579-3F4B-9080-A34BA89EB85D}"/>
              </a:ext>
            </a:extLst>
          </p:cNvPr>
          <p:cNvSpPr txBox="1"/>
          <p:nvPr/>
        </p:nvSpPr>
        <p:spPr>
          <a:xfrm>
            <a:off x="3398659" y="2620056"/>
            <a:ext cx="2153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number of cases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B65A6E-506F-3A49-B30F-2E4E653CA94A}"/>
              </a:ext>
            </a:extLst>
          </p:cNvPr>
          <p:cNvCxnSpPr>
            <a:cxnSpLocks/>
          </p:cNvCxnSpPr>
          <p:nvPr/>
        </p:nvCxnSpPr>
        <p:spPr>
          <a:xfrm>
            <a:off x="3161271" y="2658288"/>
            <a:ext cx="269852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2913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distributions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499F27-0897-104D-9D74-AE80B1BAD5E0}"/>
              </a:ext>
            </a:extLst>
          </p:cNvPr>
          <p:cNvSpPr txBox="1"/>
          <p:nvPr/>
        </p:nvSpPr>
        <p:spPr>
          <a:xfrm>
            <a:off x="1608034" y="1778923"/>
            <a:ext cx="495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Assuming the coin is fair, what are our probabilities?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26D612-DB65-7641-9C87-F91DA4AF26A1}"/>
              </a:ext>
            </a:extLst>
          </p:cNvPr>
          <p:cNvSpPr txBox="1"/>
          <p:nvPr/>
        </p:nvSpPr>
        <p:spPr>
          <a:xfrm>
            <a:off x="1713542" y="3305855"/>
            <a:ext cx="91242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 T T</a:t>
            </a:r>
          </a:p>
          <a:p>
            <a:r>
              <a:rPr lang="en-US" sz="2400" dirty="0">
                <a:solidFill>
                  <a:srgbClr val="0000FF"/>
                </a:solidFill>
              </a:rPr>
              <a:t>T T H</a:t>
            </a:r>
          </a:p>
          <a:p>
            <a:r>
              <a:rPr lang="en-US" sz="2400" dirty="0">
                <a:solidFill>
                  <a:srgbClr val="0000FF"/>
                </a:solidFill>
              </a:rPr>
              <a:t>T H T</a:t>
            </a:r>
          </a:p>
          <a:p>
            <a:r>
              <a:rPr lang="en-US" sz="2400" dirty="0">
                <a:solidFill>
                  <a:srgbClr val="0000FF"/>
                </a:solidFill>
              </a:rPr>
              <a:t>T H H</a:t>
            </a:r>
          </a:p>
          <a:p>
            <a:r>
              <a:rPr lang="en-US" sz="2400" dirty="0">
                <a:solidFill>
                  <a:srgbClr val="0000FF"/>
                </a:solidFill>
              </a:rPr>
              <a:t>H T T</a:t>
            </a:r>
          </a:p>
          <a:p>
            <a:r>
              <a:rPr lang="en-US" sz="2400" dirty="0">
                <a:solidFill>
                  <a:srgbClr val="0000FF"/>
                </a:solidFill>
              </a:rPr>
              <a:t>H T H</a:t>
            </a:r>
          </a:p>
          <a:p>
            <a:r>
              <a:rPr lang="en-US" sz="2400" dirty="0">
                <a:solidFill>
                  <a:srgbClr val="0000FF"/>
                </a:solidFill>
              </a:rPr>
              <a:t>H H T</a:t>
            </a:r>
          </a:p>
          <a:p>
            <a:r>
              <a:rPr lang="en-US" sz="2400" dirty="0">
                <a:solidFill>
                  <a:srgbClr val="0000FF"/>
                </a:solidFill>
              </a:rPr>
              <a:t>H H H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5C4988-DA22-AA42-8F14-9587DE153A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680099"/>
              </p:ext>
            </p:extLst>
          </p:nvPr>
        </p:nvGraphicFramePr>
        <p:xfrm>
          <a:off x="4375044" y="4042926"/>
          <a:ext cx="1752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num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 heads)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P(3) =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P(2) =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P(1)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=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P(0)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=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6D8A66E-AE51-FD43-8806-5F03D23C678A}"/>
              </a:ext>
            </a:extLst>
          </p:cNvPr>
          <p:cNvSpPr txBox="1"/>
          <p:nvPr/>
        </p:nvSpPr>
        <p:spPr>
          <a:xfrm>
            <a:off x="1600200" y="2497015"/>
            <a:ext cx="1492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probability =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2AE2C0-3034-7D48-B8D7-6AB5524D90C3}"/>
              </a:ext>
            </a:extLst>
          </p:cNvPr>
          <p:cNvSpPr txBox="1"/>
          <p:nvPr/>
        </p:nvSpPr>
        <p:spPr>
          <a:xfrm>
            <a:off x="3196439" y="2244996"/>
            <a:ext cx="2663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 times it happens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7FCA26-6579-3F4B-9080-A34BA89EB85D}"/>
              </a:ext>
            </a:extLst>
          </p:cNvPr>
          <p:cNvSpPr txBox="1"/>
          <p:nvPr/>
        </p:nvSpPr>
        <p:spPr>
          <a:xfrm>
            <a:off x="3398659" y="2620056"/>
            <a:ext cx="2153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number of cases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B65A6E-506F-3A49-B30F-2E4E653CA94A}"/>
              </a:ext>
            </a:extLst>
          </p:cNvPr>
          <p:cNvCxnSpPr>
            <a:cxnSpLocks/>
          </p:cNvCxnSpPr>
          <p:nvPr/>
        </p:nvCxnSpPr>
        <p:spPr>
          <a:xfrm>
            <a:off x="3161271" y="2658288"/>
            <a:ext cx="269852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779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distributions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499F27-0897-104D-9D74-AE80B1BAD5E0}"/>
              </a:ext>
            </a:extLst>
          </p:cNvPr>
          <p:cNvSpPr txBox="1"/>
          <p:nvPr/>
        </p:nvSpPr>
        <p:spPr>
          <a:xfrm>
            <a:off x="1608034" y="1778923"/>
            <a:ext cx="495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Assuming the coin is fair, what are our probabilities?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26D612-DB65-7641-9C87-F91DA4AF26A1}"/>
              </a:ext>
            </a:extLst>
          </p:cNvPr>
          <p:cNvSpPr txBox="1"/>
          <p:nvPr/>
        </p:nvSpPr>
        <p:spPr>
          <a:xfrm>
            <a:off x="1713542" y="3305855"/>
            <a:ext cx="91242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 T T</a:t>
            </a:r>
          </a:p>
          <a:p>
            <a:r>
              <a:rPr lang="en-US" sz="2400" dirty="0">
                <a:solidFill>
                  <a:srgbClr val="0000FF"/>
                </a:solidFill>
              </a:rPr>
              <a:t>T T H</a:t>
            </a:r>
          </a:p>
          <a:p>
            <a:r>
              <a:rPr lang="en-US" sz="2400" dirty="0">
                <a:solidFill>
                  <a:srgbClr val="0000FF"/>
                </a:solidFill>
              </a:rPr>
              <a:t>T H T</a:t>
            </a:r>
          </a:p>
          <a:p>
            <a:r>
              <a:rPr lang="en-US" sz="2400" dirty="0">
                <a:solidFill>
                  <a:srgbClr val="0000FF"/>
                </a:solidFill>
              </a:rPr>
              <a:t>T H H</a:t>
            </a:r>
          </a:p>
          <a:p>
            <a:r>
              <a:rPr lang="en-US" sz="2400" dirty="0">
                <a:solidFill>
                  <a:srgbClr val="0000FF"/>
                </a:solidFill>
              </a:rPr>
              <a:t>H T T</a:t>
            </a:r>
          </a:p>
          <a:p>
            <a:r>
              <a:rPr lang="en-US" sz="2400" dirty="0">
                <a:solidFill>
                  <a:srgbClr val="0000FF"/>
                </a:solidFill>
              </a:rPr>
              <a:t>H T H</a:t>
            </a:r>
          </a:p>
          <a:p>
            <a:r>
              <a:rPr lang="en-US" sz="2400" dirty="0">
                <a:solidFill>
                  <a:srgbClr val="0000FF"/>
                </a:solidFill>
              </a:rPr>
              <a:t>H H T</a:t>
            </a:r>
          </a:p>
          <a:p>
            <a:r>
              <a:rPr lang="en-US" sz="2400" dirty="0">
                <a:solidFill>
                  <a:srgbClr val="0000FF"/>
                </a:solidFill>
              </a:rPr>
              <a:t>H H H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5C4988-DA22-AA42-8F14-9587DE153A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419898"/>
              </p:ext>
            </p:extLst>
          </p:nvPr>
        </p:nvGraphicFramePr>
        <p:xfrm>
          <a:off x="4375044" y="4042926"/>
          <a:ext cx="1752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num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 heads)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P(3) = 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1/8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P(2) =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P(1)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=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P(0)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=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6D8A66E-AE51-FD43-8806-5F03D23C678A}"/>
              </a:ext>
            </a:extLst>
          </p:cNvPr>
          <p:cNvSpPr txBox="1"/>
          <p:nvPr/>
        </p:nvSpPr>
        <p:spPr>
          <a:xfrm>
            <a:off x="1600200" y="2497015"/>
            <a:ext cx="1492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probability =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2AE2C0-3034-7D48-B8D7-6AB5524D90C3}"/>
              </a:ext>
            </a:extLst>
          </p:cNvPr>
          <p:cNvSpPr txBox="1"/>
          <p:nvPr/>
        </p:nvSpPr>
        <p:spPr>
          <a:xfrm>
            <a:off x="3196439" y="2244996"/>
            <a:ext cx="2663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 times it happens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7FCA26-6579-3F4B-9080-A34BA89EB85D}"/>
              </a:ext>
            </a:extLst>
          </p:cNvPr>
          <p:cNvSpPr txBox="1"/>
          <p:nvPr/>
        </p:nvSpPr>
        <p:spPr>
          <a:xfrm>
            <a:off x="3398659" y="2620056"/>
            <a:ext cx="2153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number of cases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B65A6E-506F-3A49-B30F-2E4E653CA94A}"/>
              </a:ext>
            </a:extLst>
          </p:cNvPr>
          <p:cNvCxnSpPr>
            <a:cxnSpLocks/>
          </p:cNvCxnSpPr>
          <p:nvPr/>
        </p:nvCxnSpPr>
        <p:spPr>
          <a:xfrm>
            <a:off x="3161271" y="2658288"/>
            <a:ext cx="269852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3B4AE136-97CA-9D43-8454-1CA9364C11B0}"/>
              </a:ext>
            </a:extLst>
          </p:cNvPr>
          <p:cNvSpPr/>
          <p:nvPr/>
        </p:nvSpPr>
        <p:spPr>
          <a:xfrm>
            <a:off x="1713542" y="5897126"/>
            <a:ext cx="912429" cy="380582"/>
          </a:xfrm>
          <a:prstGeom prst="rect">
            <a:avLst/>
          </a:prstGeom>
          <a:solidFill>
            <a:srgbClr val="FFFF00">
              <a:alpha val="30196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300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distributions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499F27-0897-104D-9D74-AE80B1BAD5E0}"/>
              </a:ext>
            </a:extLst>
          </p:cNvPr>
          <p:cNvSpPr txBox="1"/>
          <p:nvPr/>
        </p:nvSpPr>
        <p:spPr>
          <a:xfrm>
            <a:off x="1608034" y="1778923"/>
            <a:ext cx="495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Assuming the coin is fair, what are our probabilities?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26D612-DB65-7641-9C87-F91DA4AF26A1}"/>
              </a:ext>
            </a:extLst>
          </p:cNvPr>
          <p:cNvSpPr txBox="1"/>
          <p:nvPr/>
        </p:nvSpPr>
        <p:spPr>
          <a:xfrm>
            <a:off x="1713542" y="3305855"/>
            <a:ext cx="91242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 T T</a:t>
            </a:r>
          </a:p>
          <a:p>
            <a:r>
              <a:rPr lang="en-US" sz="2400" dirty="0">
                <a:solidFill>
                  <a:srgbClr val="0000FF"/>
                </a:solidFill>
              </a:rPr>
              <a:t>T T H</a:t>
            </a:r>
          </a:p>
          <a:p>
            <a:r>
              <a:rPr lang="en-US" sz="2400" dirty="0">
                <a:solidFill>
                  <a:srgbClr val="0000FF"/>
                </a:solidFill>
              </a:rPr>
              <a:t>T H T</a:t>
            </a:r>
          </a:p>
          <a:p>
            <a:r>
              <a:rPr lang="en-US" sz="2400" dirty="0">
                <a:solidFill>
                  <a:srgbClr val="0000FF"/>
                </a:solidFill>
              </a:rPr>
              <a:t>T H H</a:t>
            </a:r>
          </a:p>
          <a:p>
            <a:r>
              <a:rPr lang="en-US" sz="2400" dirty="0">
                <a:solidFill>
                  <a:srgbClr val="0000FF"/>
                </a:solidFill>
              </a:rPr>
              <a:t>H T T</a:t>
            </a:r>
          </a:p>
          <a:p>
            <a:r>
              <a:rPr lang="en-US" sz="2400" dirty="0">
                <a:solidFill>
                  <a:srgbClr val="0000FF"/>
                </a:solidFill>
              </a:rPr>
              <a:t>H T H</a:t>
            </a:r>
          </a:p>
          <a:p>
            <a:r>
              <a:rPr lang="en-US" sz="2400" dirty="0">
                <a:solidFill>
                  <a:srgbClr val="0000FF"/>
                </a:solidFill>
              </a:rPr>
              <a:t>H H T</a:t>
            </a:r>
          </a:p>
          <a:p>
            <a:r>
              <a:rPr lang="en-US" sz="2400" dirty="0">
                <a:solidFill>
                  <a:srgbClr val="0000FF"/>
                </a:solidFill>
              </a:rPr>
              <a:t>H H H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5C4988-DA22-AA42-8F14-9587DE153A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961612"/>
              </p:ext>
            </p:extLst>
          </p:nvPr>
        </p:nvGraphicFramePr>
        <p:xfrm>
          <a:off x="4375044" y="4042926"/>
          <a:ext cx="1752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num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 heads)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P(3) =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P(2) =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P(1)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=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P(0)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=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6D8A66E-AE51-FD43-8806-5F03D23C678A}"/>
              </a:ext>
            </a:extLst>
          </p:cNvPr>
          <p:cNvSpPr txBox="1"/>
          <p:nvPr/>
        </p:nvSpPr>
        <p:spPr>
          <a:xfrm>
            <a:off x="1600200" y="2497015"/>
            <a:ext cx="1492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probability =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2AE2C0-3034-7D48-B8D7-6AB5524D90C3}"/>
              </a:ext>
            </a:extLst>
          </p:cNvPr>
          <p:cNvSpPr txBox="1"/>
          <p:nvPr/>
        </p:nvSpPr>
        <p:spPr>
          <a:xfrm>
            <a:off x="3196439" y="2244996"/>
            <a:ext cx="2663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 times it happens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7FCA26-6579-3F4B-9080-A34BA89EB85D}"/>
              </a:ext>
            </a:extLst>
          </p:cNvPr>
          <p:cNvSpPr txBox="1"/>
          <p:nvPr/>
        </p:nvSpPr>
        <p:spPr>
          <a:xfrm>
            <a:off x="3398659" y="2620056"/>
            <a:ext cx="2153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number of cases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B65A6E-506F-3A49-B30F-2E4E653CA94A}"/>
              </a:ext>
            </a:extLst>
          </p:cNvPr>
          <p:cNvCxnSpPr>
            <a:cxnSpLocks/>
          </p:cNvCxnSpPr>
          <p:nvPr/>
        </p:nvCxnSpPr>
        <p:spPr>
          <a:xfrm>
            <a:off x="3161271" y="2658288"/>
            <a:ext cx="269852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397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distributions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499F27-0897-104D-9D74-AE80B1BAD5E0}"/>
              </a:ext>
            </a:extLst>
          </p:cNvPr>
          <p:cNvSpPr txBox="1"/>
          <p:nvPr/>
        </p:nvSpPr>
        <p:spPr>
          <a:xfrm>
            <a:off x="1608034" y="1778923"/>
            <a:ext cx="495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Assuming the coin is fair, what are our probabilities?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26D612-DB65-7641-9C87-F91DA4AF26A1}"/>
              </a:ext>
            </a:extLst>
          </p:cNvPr>
          <p:cNvSpPr txBox="1"/>
          <p:nvPr/>
        </p:nvSpPr>
        <p:spPr>
          <a:xfrm>
            <a:off x="1713542" y="3305855"/>
            <a:ext cx="91242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 T T</a:t>
            </a:r>
          </a:p>
          <a:p>
            <a:r>
              <a:rPr lang="en-US" sz="2400" dirty="0">
                <a:solidFill>
                  <a:srgbClr val="0000FF"/>
                </a:solidFill>
              </a:rPr>
              <a:t>T T H</a:t>
            </a:r>
          </a:p>
          <a:p>
            <a:r>
              <a:rPr lang="en-US" sz="2400" dirty="0">
                <a:solidFill>
                  <a:srgbClr val="0000FF"/>
                </a:solidFill>
              </a:rPr>
              <a:t>T H T</a:t>
            </a:r>
          </a:p>
          <a:p>
            <a:r>
              <a:rPr lang="en-US" sz="2400" dirty="0">
                <a:solidFill>
                  <a:srgbClr val="0000FF"/>
                </a:solidFill>
              </a:rPr>
              <a:t>T H H</a:t>
            </a:r>
          </a:p>
          <a:p>
            <a:r>
              <a:rPr lang="en-US" sz="2400" dirty="0">
                <a:solidFill>
                  <a:srgbClr val="0000FF"/>
                </a:solidFill>
              </a:rPr>
              <a:t>H T T</a:t>
            </a:r>
          </a:p>
          <a:p>
            <a:r>
              <a:rPr lang="en-US" sz="2400" dirty="0">
                <a:solidFill>
                  <a:srgbClr val="0000FF"/>
                </a:solidFill>
              </a:rPr>
              <a:t>H T H</a:t>
            </a:r>
          </a:p>
          <a:p>
            <a:r>
              <a:rPr lang="en-US" sz="2400" dirty="0">
                <a:solidFill>
                  <a:srgbClr val="0000FF"/>
                </a:solidFill>
              </a:rPr>
              <a:t>H H T</a:t>
            </a:r>
          </a:p>
          <a:p>
            <a:r>
              <a:rPr lang="en-US" sz="2400" dirty="0">
                <a:solidFill>
                  <a:srgbClr val="0000FF"/>
                </a:solidFill>
              </a:rPr>
              <a:t>H H H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5C4988-DA22-AA42-8F14-9587DE153A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937843"/>
              </p:ext>
            </p:extLst>
          </p:nvPr>
        </p:nvGraphicFramePr>
        <p:xfrm>
          <a:off x="4375044" y="4042926"/>
          <a:ext cx="1752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num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 heads)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P(3) =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P(2) =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>
                          <a:solidFill>
                            <a:srgbClr val="0000FF"/>
                          </a:solidFill>
                        </a:rPr>
                        <a:t>3/8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P(1)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=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P(0)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=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6D8A66E-AE51-FD43-8806-5F03D23C678A}"/>
              </a:ext>
            </a:extLst>
          </p:cNvPr>
          <p:cNvSpPr txBox="1"/>
          <p:nvPr/>
        </p:nvSpPr>
        <p:spPr>
          <a:xfrm>
            <a:off x="1600200" y="2497015"/>
            <a:ext cx="1492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probability =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2AE2C0-3034-7D48-B8D7-6AB5524D90C3}"/>
              </a:ext>
            </a:extLst>
          </p:cNvPr>
          <p:cNvSpPr txBox="1"/>
          <p:nvPr/>
        </p:nvSpPr>
        <p:spPr>
          <a:xfrm>
            <a:off x="3196439" y="2244996"/>
            <a:ext cx="2663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 times it happens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7FCA26-6579-3F4B-9080-A34BA89EB85D}"/>
              </a:ext>
            </a:extLst>
          </p:cNvPr>
          <p:cNvSpPr txBox="1"/>
          <p:nvPr/>
        </p:nvSpPr>
        <p:spPr>
          <a:xfrm>
            <a:off x="3398659" y="2620056"/>
            <a:ext cx="2153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number of cases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B65A6E-506F-3A49-B30F-2E4E653CA94A}"/>
              </a:ext>
            </a:extLst>
          </p:cNvPr>
          <p:cNvCxnSpPr>
            <a:cxnSpLocks/>
          </p:cNvCxnSpPr>
          <p:nvPr/>
        </p:nvCxnSpPr>
        <p:spPr>
          <a:xfrm>
            <a:off x="3161271" y="2658288"/>
            <a:ext cx="269852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A8401DB-7050-8F4E-911C-EA643C37A023}"/>
              </a:ext>
            </a:extLst>
          </p:cNvPr>
          <p:cNvSpPr/>
          <p:nvPr/>
        </p:nvSpPr>
        <p:spPr>
          <a:xfrm>
            <a:off x="1713542" y="5516544"/>
            <a:ext cx="912429" cy="380582"/>
          </a:xfrm>
          <a:prstGeom prst="rect">
            <a:avLst/>
          </a:prstGeom>
          <a:solidFill>
            <a:srgbClr val="FFFF00">
              <a:alpha val="30196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0ED257-3684-164E-AAE5-030EB6A0879E}"/>
              </a:ext>
            </a:extLst>
          </p:cNvPr>
          <p:cNvSpPr/>
          <p:nvPr/>
        </p:nvSpPr>
        <p:spPr>
          <a:xfrm>
            <a:off x="1713541" y="5135962"/>
            <a:ext cx="912429" cy="380582"/>
          </a:xfrm>
          <a:prstGeom prst="rect">
            <a:avLst/>
          </a:prstGeom>
          <a:solidFill>
            <a:srgbClr val="FFFF00">
              <a:alpha val="30196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83A475-1227-9D4C-9EDD-D776B3FBC1B0}"/>
              </a:ext>
            </a:extLst>
          </p:cNvPr>
          <p:cNvSpPr/>
          <p:nvPr/>
        </p:nvSpPr>
        <p:spPr>
          <a:xfrm>
            <a:off x="1713540" y="4448767"/>
            <a:ext cx="912429" cy="380582"/>
          </a:xfrm>
          <a:prstGeom prst="rect">
            <a:avLst/>
          </a:prstGeom>
          <a:solidFill>
            <a:srgbClr val="FFFF00">
              <a:alpha val="30196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636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distributions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499F27-0897-104D-9D74-AE80B1BAD5E0}"/>
              </a:ext>
            </a:extLst>
          </p:cNvPr>
          <p:cNvSpPr txBox="1"/>
          <p:nvPr/>
        </p:nvSpPr>
        <p:spPr>
          <a:xfrm>
            <a:off x="1608034" y="1778923"/>
            <a:ext cx="495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Assuming the coin is fair, what are our probabilities?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26D612-DB65-7641-9C87-F91DA4AF26A1}"/>
              </a:ext>
            </a:extLst>
          </p:cNvPr>
          <p:cNvSpPr txBox="1"/>
          <p:nvPr/>
        </p:nvSpPr>
        <p:spPr>
          <a:xfrm>
            <a:off x="1713542" y="3305855"/>
            <a:ext cx="91242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 T T</a:t>
            </a:r>
          </a:p>
          <a:p>
            <a:r>
              <a:rPr lang="en-US" sz="2400" dirty="0">
                <a:solidFill>
                  <a:srgbClr val="0000FF"/>
                </a:solidFill>
              </a:rPr>
              <a:t>T T H</a:t>
            </a:r>
          </a:p>
          <a:p>
            <a:r>
              <a:rPr lang="en-US" sz="2400" dirty="0">
                <a:solidFill>
                  <a:srgbClr val="0000FF"/>
                </a:solidFill>
              </a:rPr>
              <a:t>T H T</a:t>
            </a:r>
          </a:p>
          <a:p>
            <a:r>
              <a:rPr lang="en-US" sz="2400" dirty="0">
                <a:solidFill>
                  <a:srgbClr val="0000FF"/>
                </a:solidFill>
              </a:rPr>
              <a:t>T H H</a:t>
            </a:r>
          </a:p>
          <a:p>
            <a:r>
              <a:rPr lang="en-US" sz="2400" dirty="0">
                <a:solidFill>
                  <a:srgbClr val="0000FF"/>
                </a:solidFill>
              </a:rPr>
              <a:t>H T T</a:t>
            </a:r>
          </a:p>
          <a:p>
            <a:r>
              <a:rPr lang="en-US" sz="2400" dirty="0">
                <a:solidFill>
                  <a:srgbClr val="0000FF"/>
                </a:solidFill>
              </a:rPr>
              <a:t>H T H</a:t>
            </a:r>
          </a:p>
          <a:p>
            <a:r>
              <a:rPr lang="en-US" sz="2400" dirty="0">
                <a:solidFill>
                  <a:srgbClr val="0000FF"/>
                </a:solidFill>
              </a:rPr>
              <a:t>H H T</a:t>
            </a:r>
          </a:p>
          <a:p>
            <a:r>
              <a:rPr lang="en-US" sz="2400" dirty="0">
                <a:solidFill>
                  <a:srgbClr val="0000FF"/>
                </a:solidFill>
              </a:rPr>
              <a:t>H H H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5C4988-DA22-AA42-8F14-9587DE153A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913003"/>
              </p:ext>
            </p:extLst>
          </p:nvPr>
        </p:nvGraphicFramePr>
        <p:xfrm>
          <a:off x="4375044" y="4042926"/>
          <a:ext cx="1752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num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 heads)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P(3) =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P(2) =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3/8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P(1)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=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3/8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P(0)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=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1/8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6D8A66E-AE51-FD43-8806-5F03D23C678A}"/>
              </a:ext>
            </a:extLst>
          </p:cNvPr>
          <p:cNvSpPr txBox="1"/>
          <p:nvPr/>
        </p:nvSpPr>
        <p:spPr>
          <a:xfrm>
            <a:off x="1600200" y="2497015"/>
            <a:ext cx="1492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probability =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2AE2C0-3034-7D48-B8D7-6AB5524D90C3}"/>
              </a:ext>
            </a:extLst>
          </p:cNvPr>
          <p:cNvSpPr txBox="1"/>
          <p:nvPr/>
        </p:nvSpPr>
        <p:spPr>
          <a:xfrm>
            <a:off x="3196439" y="2244996"/>
            <a:ext cx="2663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 times it happens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7FCA26-6579-3F4B-9080-A34BA89EB85D}"/>
              </a:ext>
            </a:extLst>
          </p:cNvPr>
          <p:cNvSpPr txBox="1"/>
          <p:nvPr/>
        </p:nvSpPr>
        <p:spPr>
          <a:xfrm>
            <a:off x="3398659" y="2620056"/>
            <a:ext cx="2153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number of cases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B65A6E-506F-3A49-B30F-2E4E653CA94A}"/>
              </a:ext>
            </a:extLst>
          </p:cNvPr>
          <p:cNvCxnSpPr>
            <a:cxnSpLocks/>
          </p:cNvCxnSpPr>
          <p:nvPr/>
        </p:nvCxnSpPr>
        <p:spPr>
          <a:xfrm>
            <a:off x="3161271" y="2658288"/>
            <a:ext cx="269852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8138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distribution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5C4988-DA22-AA42-8F14-9587DE153A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623874"/>
              </p:ext>
            </p:extLst>
          </p:nvPr>
        </p:nvGraphicFramePr>
        <p:xfrm>
          <a:off x="3276005" y="4693556"/>
          <a:ext cx="1752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num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 heads)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P(3) =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P(2) =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3/8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P(1)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=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3/8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P(0)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=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1/8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275485C-8D03-4644-BBB5-D1A635F4B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8229600" cy="266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300" dirty="0">
                <a:solidFill>
                  <a:schemeClr val="tx2"/>
                </a:solidFill>
              </a:rPr>
              <a:t>A probability distribution assigns probability values to </a:t>
            </a:r>
            <a:r>
              <a:rPr lang="en-US" sz="2300" i="1" dirty="0">
                <a:solidFill>
                  <a:schemeClr val="tx2"/>
                </a:solidFill>
              </a:rPr>
              <a:t>all possible values</a:t>
            </a:r>
          </a:p>
          <a:p>
            <a:pPr marL="0" indent="0">
              <a:buNone/>
            </a:pPr>
            <a:endParaRPr lang="en-US" sz="23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300" dirty="0">
                <a:solidFill>
                  <a:schemeClr val="tx2"/>
                </a:solidFill>
              </a:rPr>
              <a:t>Probabilities are between 0 and 1, inclusive</a:t>
            </a:r>
          </a:p>
          <a:p>
            <a:pPr marL="0" indent="0">
              <a:buNone/>
            </a:pPr>
            <a:endParaRPr lang="en-US" sz="23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300" dirty="0">
                <a:solidFill>
                  <a:schemeClr val="tx2"/>
                </a:solidFill>
              </a:rPr>
              <a:t>The sum of all probabilities in a distribution must be 1</a:t>
            </a:r>
          </a:p>
          <a:p>
            <a:pPr lvl="1"/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1562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distribution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275485C-8D03-4644-BBB5-D1A635F4B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8229600" cy="266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300" dirty="0">
                <a:solidFill>
                  <a:schemeClr val="tx2"/>
                </a:solidFill>
              </a:rPr>
              <a:t>A probability distribution assigns probability values to </a:t>
            </a:r>
            <a:r>
              <a:rPr lang="en-US" sz="2300" i="1" dirty="0">
                <a:solidFill>
                  <a:schemeClr val="tx2"/>
                </a:solidFill>
              </a:rPr>
              <a:t>all possible values</a:t>
            </a:r>
          </a:p>
          <a:p>
            <a:pPr marL="0" indent="0">
              <a:buNone/>
            </a:pPr>
            <a:endParaRPr lang="en-US" sz="23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300" dirty="0">
                <a:solidFill>
                  <a:schemeClr val="tx2"/>
                </a:solidFill>
              </a:rPr>
              <a:t>Probabilities are between 0 and 1, inclusive</a:t>
            </a:r>
          </a:p>
          <a:p>
            <a:pPr marL="0" indent="0">
              <a:buNone/>
            </a:pPr>
            <a:endParaRPr lang="en-US" sz="23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300" dirty="0">
                <a:solidFill>
                  <a:schemeClr val="tx2"/>
                </a:solidFill>
              </a:rPr>
              <a:t>The sum of all probabilities in a distribution must be 1</a:t>
            </a:r>
          </a:p>
          <a:p>
            <a:pPr lvl="1"/>
            <a:endParaRPr lang="en-US" sz="2000" dirty="0">
              <a:solidFill>
                <a:schemeClr val="tx2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7ADDF3C-89C6-8344-BD26-8BB8C0B5FC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965454"/>
              </p:ext>
            </p:extLst>
          </p:nvPr>
        </p:nvGraphicFramePr>
        <p:xfrm>
          <a:off x="1066800" y="4610099"/>
          <a:ext cx="1752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P(3) = 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P(2) =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P(1)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= 1/2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P(0)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= 1/2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ACEB373-2FB4-D94B-B60E-088EF1150B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37627"/>
              </p:ext>
            </p:extLst>
          </p:nvPr>
        </p:nvGraphicFramePr>
        <p:xfrm>
          <a:off x="5105400" y="4589587"/>
          <a:ext cx="1752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P(3) = 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P(2) =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P(1)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= 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P(0)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= 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3EB8E4-6DC9-C24E-B8FB-4A1BC6B8FECD}"/>
              </a:ext>
            </a:extLst>
          </p:cNvPr>
          <p:cNvCxnSpPr>
            <a:cxnSpLocks/>
          </p:cNvCxnSpPr>
          <p:nvPr/>
        </p:nvCxnSpPr>
        <p:spPr bwMode="auto">
          <a:xfrm flipV="1">
            <a:off x="914400" y="4492869"/>
            <a:ext cx="2013438" cy="209843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B5A006-D659-6641-8D9A-59E2DE2092EB}"/>
              </a:ext>
            </a:extLst>
          </p:cNvPr>
          <p:cNvCxnSpPr>
            <a:cxnSpLocks/>
          </p:cNvCxnSpPr>
          <p:nvPr/>
        </p:nvCxnSpPr>
        <p:spPr bwMode="auto">
          <a:xfrm flipV="1">
            <a:off x="4953000" y="4492869"/>
            <a:ext cx="2001715" cy="2077918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9967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DC16B-702F-6742-AFEA-4A1DE0B1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example probability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D9938-4781-7A4A-877A-C43AED54B79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probability of heads </a:t>
            </a:r>
          </a:p>
          <a:p>
            <a:pPr marL="320040" lvl="1" indent="0">
              <a:buNone/>
            </a:pPr>
            <a:r>
              <a:rPr lang="en-US" dirty="0"/>
              <a:t>(distribution options: heads, tails)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probability of passing class</a:t>
            </a:r>
          </a:p>
          <a:p>
            <a:pPr marL="320040" lvl="1" indent="0">
              <a:buNone/>
            </a:pPr>
            <a:r>
              <a:rPr lang="en-US" dirty="0"/>
              <a:t>(distribution options: pass, fail)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probability of rain today</a:t>
            </a:r>
          </a:p>
          <a:p>
            <a:pPr marL="320040" lvl="1" indent="0">
              <a:buNone/>
            </a:pPr>
            <a:r>
              <a:rPr lang="en-US" dirty="0"/>
              <a:t>(distribution options: rain or no rain)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probability of getting an ‘A’</a:t>
            </a:r>
          </a:p>
          <a:p>
            <a:pPr marL="320040" lvl="1" indent="0">
              <a:buNone/>
            </a:pPr>
            <a:r>
              <a:rPr lang="en-US" dirty="0"/>
              <a:t>(distribution options: A, B, C, D, F)</a:t>
            </a:r>
          </a:p>
        </p:txBody>
      </p:sp>
    </p:spTree>
    <p:extLst>
      <p:ext uri="{BB962C8B-B14F-4D97-AF65-F5344CB8AC3E}">
        <p14:creationId xmlns:p14="http://schemas.microsoft.com/office/powerpoint/2010/main" val="16384458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99F0B-94AC-6540-A07C-80A9C4653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0EC7B-9186-444A-81BE-7F827C7E523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Sometimes we may know extra information about the world that may change our probability distribution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P(X|Y) captures this (read “probability of X </a:t>
            </a:r>
            <a:r>
              <a:rPr lang="en-US" sz="2800" i="1" dirty="0"/>
              <a:t>given</a:t>
            </a:r>
            <a:r>
              <a:rPr lang="en-US" sz="2800" dirty="0"/>
              <a:t> Y”)</a:t>
            </a:r>
          </a:p>
          <a:p>
            <a:pPr marL="662940" lvl="1" indent="-342900"/>
            <a:r>
              <a:rPr lang="en-US" sz="2500" dirty="0"/>
              <a:t>Given some information (Y) what does our probability distribution look like</a:t>
            </a:r>
          </a:p>
          <a:p>
            <a:pPr marL="662940" lvl="1" indent="-342900"/>
            <a:r>
              <a:rPr lang="en-US" sz="2500" dirty="0"/>
              <a:t>Note that this is still just a normal probability distribution</a:t>
            </a:r>
          </a:p>
        </p:txBody>
      </p:sp>
    </p:spTree>
    <p:extLst>
      <p:ext uri="{BB962C8B-B14F-4D97-AF65-F5344CB8AC3E}">
        <p14:creationId xmlns:p14="http://schemas.microsoft.com/office/powerpoint/2010/main" val="3207290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114" y="2681102"/>
            <a:ext cx="1146630" cy="1124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001" y="3939242"/>
            <a:ext cx="887704" cy="894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7770" y="4929593"/>
            <a:ext cx="1103502" cy="6491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1264" y="5753744"/>
            <a:ext cx="1220008" cy="696376"/>
          </a:xfrm>
          <a:prstGeom prst="rect">
            <a:avLst/>
          </a:prstGeom>
        </p:spPr>
      </p:pic>
      <p:sp>
        <p:nvSpPr>
          <p:cNvPr id="19" name="Right Brace 18"/>
          <p:cNvSpPr/>
          <p:nvPr/>
        </p:nvSpPr>
        <p:spPr>
          <a:xfrm rot="16200000">
            <a:off x="4803938" y="2003768"/>
            <a:ext cx="381000" cy="973667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377478" y="1722197"/>
            <a:ext cx="1546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examples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98228" y="3512543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481667" y="4111156"/>
            <a:ext cx="895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Data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2723444" y="2949222"/>
            <a:ext cx="1537820" cy="56332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723444" y="5578713"/>
            <a:ext cx="1537820" cy="87140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412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439AC-6864-EA42-98E8-62C32FFFB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 example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CA0DE93-E68E-DA47-8AB5-3F47AC0270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10611"/>
              </p:ext>
            </p:extLst>
          </p:nvPr>
        </p:nvGraphicFramePr>
        <p:xfrm>
          <a:off x="489555" y="3638479"/>
          <a:ext cx="214813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P(pass 51a)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P(pass) =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P(not pass) =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E0A7F5C-D303-AC42-8CF3-BB2BEEB329FD}"/>
              </a:ext>
            </a:extLst>
          </p:cNvPr>
          <p:cNvSpPr txBox="1"/>
          <p:nvPr/>
        </p:nvSpPr>
        <p:spPr>
          <a:xfrm>
            <a:off x="114300" y="5635869"/>
            <a:ext cx="3573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Unconditional probability distribution</a:t>
            </a:r>
          </a:p>
        </p:txBody>
      </p:sp>
    </p:spTree>
    <p:extLst>
      <p:ext uri="{BB962C8B-B14F-4D97-AF65-F5344CB8AC3E}">
        <p14:creationId xmlns:p14="http://schemas.microsoft.com/office/powerpoint/2010/main" val="11407524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439AC-6864-EA42-98E8-62C32FFFB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 example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CA0DE93-E68E-DA47-8AB5-3F47AC0270DA}"/>
              </a:ext>
            </a:extLst>
          </p:cNvPr>
          <p:cNvGraphicFramePr>
            <a:graphicFrameLocks noGrp="1"/>
          </p:cNvGraphicFramePr>
          <p:nvPr/>
        </p:nvGraphicFramePr>
        <p:xfrm>
          <a:off x="489555" y="3638479"/>
          <a:ext cx="214813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P(pass 51a)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P(pass) =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P(not pass) =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9712208-1EE3-8349-8C6B-338159CDD96E}"/>
              </a:ext>
            </a:extLst>
          </p:cNvPr>
          <p:cNvGraphicFramePr>
            <a:graphicFrameLocks noGrp="1"/>
          </p:cNvGraphicFramePr>
          <p:nvPr/>
        </p:nvGraphicFramePr>
        <p:xfrm>
          <a:off x="4202839" y="2117410"/>
          <a:ext cx="284859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8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P(pass 51a | don’t study)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P(pass) =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P(not pass) =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9150FDE-8CE4-054A-B362-A35C5D005190}"/>
              </a:ext>
            </a:extLst>
          </p:cNvPr>
          <p:cNvGraphicFramePr>
            <a:graphicFrameLocks noGrp="1"/>
          </p:cNvGraphicFramePr>
          <p:nvPr/>
        </p:nvGraphicFramePr>
        <p:xfrm>
          <a:off x="4202838" y="4388757"/>
          <a:ext cx="284859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8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P(pass 51a | do study)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P(pass) =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P(not pass) =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52883B2-8523-C74D-8E59-C99F09E8DEAC}"/>
              </a:ext>
            </a:extLst>
          </p:cNvPr>
          <p:cNvCxnSpPr/>
          <p:nvPr/>
        </p:nvCxnSpPr>
        <p:spPr>
          <a:xfrm flipV="1">
            <a:off x="2936631" y="3006969"/>
            <a:ext cx="861646" cy="923193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52DFF45-B5F9-5D4D-B179-DCE3925D5335}"/>
              </a:ext>
            </a:extLst>
          </p:cNvPr>
          <p:cNvCxnSpPr>
            <a:cxnSpLocks/>
          </p:cNvCxnSpPr>
          <p:nvPr/>
        </p:nvCxnSpPr>
        <p:spPr>
          <a:xfrm>
            <a:off x="2989442" y="4487009"/>
            <a:ext cx="896758" cy="69166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4108EAE-5887-1D4F-A552-78D4420C41F4}"/>
              </a:ext>
            </a:extLst>
          </p:cNvPr>
          <p:cNvSpPr txBox="1"/>
          <p:nvPr/>
        </p:nvSpPr>
        <p:spPr>
          <a:xfrm>
            <a:off x="4044461" y="5882054"/>
            <a:ext cx="3461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Conditional probability distributions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55D840-52DC-C745-819D-BC9F91384D13}"/>
              </a:ext>
            </a:extLst>
          </p:cNvPr>
          <p:cNvSpPr txBox="1"/>
          <p:nvPr/>
        </p:nvSpPr>
        <p:spPr>
          <a:xfrm>
            <a:off x="7183204" y="3271409"/>
            <a:ext cx="19607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7700"/>
                </a:solidFill>
              </a:rPr>
              <a:t>Still probability distributions over passing 51A</a:t>
            </a:r>
          </a:p>
        </p:txBody>
      </p:sp>
    </p:spTree>
    <p:extLst>
      <p:ext uri="{BB962C8B-B14F-4D97-AF65-F5344CB8AC3E}">
        <p14:creationId xmlns:p14="http://schemas.microsoft.com/office/powerpoint/2010/main" val="4552142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439AC-6864-EA42-98E8-62C32FFFB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 example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CA0DE93-E68E-DA47-8AB5-3F47AC0270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945707"/>
              </p:ext>
            </p:extLst>
          </p:nvPr>
        </p:nvGraphicFramePr>
        <p:xfrm>
          <a:off x="489555" y="3638479"/>
          <a:ext cx="214813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P(rain in LA)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P(rain) =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P(no rain) =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0.95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E0A7F5C-D303-AC42-8CF3-BB2BEEB329FD}"/>
              </a:ext>
            </a:extLst>
          </p:cNvPr>
          <p:cNvSpPr txBox="1"/>
          <p:nvPr/>
        </p:nvSpPr>
        <p:spPr>
          <a:xfrm>
            <a:off x="114300" y="5635869"/>
            <a:ext cx="3573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Unconditional probability distribution</a:t>
            </a:r>
          </a:p>
        </p:txBody>
      </p:sp>
    </p:spTree>
    <p:extLst>
      <p:ext uri="{BB962C8B-B14F-4D97-AF65-F5344CB8AC3E}">
        <p14:creationId xmlns:p14="http://schemas.microsoft.com/office/powerpoint/2010/main" val="41528819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439AC-6864-EA42-98E8-62C32FFFB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 example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9712208-1EE3-8349-8C6B-338159CDD9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641597"/>
              </p:ext>
            </p:extLst>
          </p:nvPr>
        </p:nvGraphicFramePr>
        <p:xfrm>
          <a:off x="4202839" y="2117410"/>
          <a:ext cx="284859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8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P(rain in LA| March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P(rain) =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P(no rain) =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9150FDE-8CE4-054A-B362-A35C5D0051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270128"/>
              </p:ext>
            </p:extLst>
          </p:nvPr>
        </p:nvGraphicFramePr>
        <p:xfrm>
          <a:off x="4202838" y="4388757"/>
          <a:ext cx="284859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8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P(rain in LA| not March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P(pass) =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P(not pass) =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0.97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52883B2-8523-C74D-8E59-C99F09E8DEAC}"/>
              </a:ext>
            </a:extLst>
          </p:cNvPr>
          <p:cNvCxnSpPr/>
          <p:nvPr/>
        </p:nvCxnSpPr>
        <p:spPr>
          <a:xfrm flipV="1">
            <a:off x="2936631" y="3006969"/>
            <a:ext cx="861646" cy="923193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52DFF45-B5F9-5D4D-B179-DCE3925D5335}"/>
              </a:ext>
            </a:extLst>
          </p:cNvPr>
          <p:cNvCxnSpPr>
            <a:cxnSpLocks/>
          </p:cNvCxnSpPr>
          <p:nvPr/>
        </p:nvCxnSpPr>
        <p:spPr>
          <a:xfrm>
            <a:off x="2989442" y="4487009"/>
            <a:ext cx="896758" cy="69166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4108EAE-5887-1D4F-A552-78D4420C41F4}"/>
              </a:ext>
            </a:extLst>
          </p:cNvPr>
          <p:cNvSpPr txBox="1"/>
          <p:nvPr/>
        </p:nvSpPr>
        <p:spPr>
          <a:xfrm>
            <a:off x="4044461" y="5882054"/>
            <a:ext cx="3461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Conditional probability distributions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55D840-52DC-C745-819D-BC9F91384D13}"/>
              </a:ext>
            </a:extLst>
          </p:cNvPr>
          <p:cNvSpPr txBox="1"/>
          <p:nvPr/>
        </p:nvSpPr>
        <p:spPr>
          <a:xfrm>
            <a:off x="7183204" y="3271409"/>
            <a:ext cx="19607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7700"/>
                </a:solidFill>
              </a:rPr>
              <a:t>Still probability distributions over passing rain in LA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704681F-C458-2147-A906-87D7B6D2E4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514058"/>
              </p:ext>
            </p:extLst>
          </p:nvPr>
        </p:nvGraphicFramePr>
        <p:xfrm>
          <a:off x="489555" y="3638479"/>
          <a:ext cx="214813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P(rain in LA)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P(rain) =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P(no rain) =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0.95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03051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4827E-F099-AA4F-9094-6C3795144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88C98-4FD6-6447-9616-54F64E7D191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057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Probability over two events: P(X,Y)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Has probabilities for all possible combinations over the two events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96CF94E-0030-9A4B-92F2-4FDA7AA23F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236382"/>
              </p:ext>
            </p:extLst>
          </p:nvPr>
        </p:nvGraphicFramePr>
        <p:xfrm>
          <a:off x="1614853" y="4234961"/>
          <a:ext cx="482111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2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51Pass, </a:t>
                      </a:r>
                      <a:r>
                        <a:rPr lang="en-US" baseline="0" dirty="0" err="1">
                          <a:solidFill>
                            <a:srgbClr val="000000"/>
                          </a:solidFill>
                        </a:rPr>
                        <a:t>EngPass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P(51Pass,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000000"/>
                          </a:solidFill>
                        </a:rPr>
                        <a:t>EngPass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true, 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true, 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false,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false, 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2922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4827E-F099-AA4F-9094-6C3795144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88C98-4FD6-6447-9616-54F64E7D191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057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Still a probability distribution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All</a:t>
            </a:r>
            <a:r>
              <a:rPr lang="en-US" dirty="0"/>
              <a:t> questions/probabilities that we might want to ask about these two things can be calculated from the </a:t>
            </a:r>
            <a:r>
              <a:rPr lang="en-US" dirty="0" err="1"/>
              <a:t>joing</a:t>
            </a:r>
            <a:r>
              <a:rPr lang="en-US" dirty="0"/>
              <a:t> distribution</a:t>
            </a:r>
            <a:endParaRPr lang="en-US" b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CA7EC3A-E9C5-4245-85D6-0A33AA2428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633383"/>
              </p:ext>
            </p:extLst>
          </p:nvPr>
        </p:nvGraphicFramePr>
        <p:xfrm>
          <a:off x="700453" y="4261338"/>
          <a:ext cx="482111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2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51Pass, </a:t>
                      </a:r>
                      <a:r>
                        <a:rPr lang="en-US" baseline="0" dirty="0" err="1">
                          <a:solidFill>
                            <a:srgbClr val="000000"/>
                          </a:solidFill>
                        </a:rPr>
                        <a:t>EngPass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P(51Pass,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000000"/>
                          </a:solidFill>
                        </a:rPr>
                        <a:t>EngPass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true, 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true, 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false,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false, 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0A7873B-3B34-6B4F-9258-5048AB0DEE5B}"/>
              </a:ext>
            </a:extLst>
          </p:cNvPr>
          <p:cNvSpPr txBox="1"/>
          <p:nvPr/>
        </p:nvSpPr>
        <p:spPr>
          <a:xfrm>
            <a:off x="5943600" y="5003772"/>
            <a:ext cx="2857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What is P(51pass = true)?</a:t>
            </a:r>
          </a:p>
        </p:txBody>
      </p:sp>
    </p:spTree>
    <p:extLst>
      <p:ext uri="{BB962C8B-B14F-4D97-AF65-F5344CB8AC3E}">
        <p14:creationId xmlns:p14="http://schemas.microsoft.com/office/powerpoint/2010/main" val="343311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4827E-F099-AA4F-9094-6C3795144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distribution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CA7EC3A-E9C5-4245-85D6-0A33AA2428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714976"/>
              </p:ext>
            </p:extLst>
          </p:nvPr>
        </p:nvGraphicFramePr>
        <p:xfrm>
          <a:off x="1702776" y="1861038"/>
          <a:ext cx="482111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2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51Pass, </a:t>
                      </a:r>
                      <a:r>
                        <a:rPr lang="en-US" baseline="0" dirty="0" err="1">
                          <a:solidFill>
                            <a:srgbClr val="000000"/>
                          </a:solidFill>
                        </a:rPr>
                        <a:t>EngPass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P(51Pass,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000000"/>
                          </a:solidFill>
                        </a:rPr>
                        <a:t>EngPass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true, 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true, 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false,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false, 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7050C51-C8C1-164F-9B7B-548E281F4E98}"/>
              </a:ext>
            </a:extLst>
          </p:cNvPr>
          <p:cNvSpPr txBox="1"/>
          <p:nvPr/>
        </p:nvSpPr>
        <p:spPr>
          <a:xfrm>
            <a:off x="1274885" y="4250034"/>
            <a:ext cx="62621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There are two ways that a person can pass 51:</a:t>
            </a:r>
          </a:p>
          <a:p>
            <a:r>
              <a:rPr lang="en-US" sz="2400" dirty="0">
                <a:solidFill>
                  <a:srgbClr val="0000FF"/>
                </a:solidFill>
              </a:rPr>
              <a:t>they can do it while passing or not passing English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18E540-B982-9349-9593-4A0FFC304C31}"/>
              </a:ext>
            </a:extLst>
          </p:cNvPr>
          <p:cNvSpPr/>
          <p:nvPr/>
        </p:nvSpPr>
        <p:spPr>
          <a:xfrm>
            <a:off x="1617785" y="2215661"/>
            <a:ext cx="5037992" cy="782516"/>
          </a:xfrm>
          <a:prstGeom prst="rect">
            <a:avLst/>
          </a:prstGeom>
          <a:noFill/>
          <a:ln w="38100" cmpd="sng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EE2816-A35C-FC43-8F18-B45169F5569B}"/>
              </a:ext>
            </a:extLst>
          </p:cNvPr>
          <p:cNvSpPr txBox="1"/>
          <p:nvPr/>
        </p:nvSpPr>
        <p:spPr>
          <a:xfrm>
            <a:off x="1198685" y="5567346"/>
            <a:ext cx="6703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P(51Pass=true) = P(true, true) + P(true, false) = 0.89</a:t>
            </a:r>
          </a:p>
        </p:txBody>
      </p:sp>
    </p:spTree>
    <p:extLst>
      <p:ext uri="{BB962C8B-B14F-4D97-AF65-F5344CB8AC3E}">
        <p14:creationId xmlns:p14="http://schemas.microsoft.com/office/powerpoint/2010/main" val="85667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1847F-5AC2-504F-9260-CD904EAD2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between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B7C63CF-6560-1A49-B710-D457F1C9A2B6}"/>
                  </a:ext>
                </a:extLst>
              </p:cNvPr>
              <p:cNvSpPr txBox="1"/>
              <p:nvPr/>
            </p:nvSpPr>
            <p:spPr>
              <a:xfrm>
                <a:off x="2171699" y="2189285"/>
                <a:ext cx="389048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B7C63CF-6560-1A49-B710-D457F1C9A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699" y="2189285"/>
                <a:ext cx="3890489" cy="430887"/>
              </a:xfrm>
              <a:prstGeom prst="rect">
                <a:avLst/>
              </a:prstGeom>
              <a:blipFill>
                <a:blip r:embed="rId3"/>
                <a:stretch>
                  <a:fillRect l="-1303" r="-2606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A840829-6267-F242-ACFC-553FFDF6D453}"/>
              </a:ext>
            </a:extLst>
          </p:cNvPr>
          <p:cNvSpPr txBox="1"/>
          <p:nvPr/>
        </p:nvSpPr>
        <p:spPr>
          <a:xfrm>
            <a:off x="1318846" y="3138854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joint distribution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3E59B4-FA29-EA4C-987E-2BFE5A36F4A0}"/>
              </a:ext>
            </a:extLst>
          </p:cNvPr>
          <p:cNvSpPr txBox="1"/>
          <p:nvPr/>
        </p:nvSpPr>
        <p:spPr>
          <a:xfrm>
            <a:off x="3329705" y="3508186"/>
            <a:ext cx="2444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unconditional distribution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23799B-E0C4-7947-B7C5-DE0BE21E96D3}"/>
              </a:ext>
            </a:extLst>
          </p:cNvPr>
          <p:cNvSpPr txBox="1"/>
          <p:nvPr/>
        </p:nvSpPr>
        <p:spPr>
          <a:xfrm>
            <a:off x="6151684" y="3138854"/>
            <a:ext cx="2242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conditional distribution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FF58554-4C3D-FE44-9B2F-C14C83B35D94}"/>
              </a:ext>
            </a:extLst>
          </p:cNvPr>
          <p:cNvCxnSpPr/>
          <p:nvPr/>
        </p:nvCxnSpPr>
        <p:spPr>
          <a:xfrm flipV="1">
            <a:off x="2435469" y="2620172"/>
            <a:ext cx="369277" cy="51868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17470DD-C057-DB44-9AFB-0A932C818150}"/>
              </a:ext>
            </a:extLst>
          </p:cNvPr>
          <p:cNvCxnSpPr>
            <a:cxnSpLocks/>
          </p:cNvCxnSpPr>
          <p:nvPr/>
        </p:nvCxnSpPr>
        <p:spPr>
          <a:xfrm flipH="1" flipV="1">
            <a:off x="4293576" y="2716823"/>
            <a:ext cx="126695" cy="791363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34BA49C-8E37-A448-91AD-AE5B12EEC05E}"/>
              </a:ext>
            </a:extLst>
          </p:cNvPr>
          <p:cNvCxnSpPr>
            <a:cxnSpLocks/>
          </p:cNvCxnSpPr>
          <p:nvPr/>
        </p:nvCxnSpPr>
        <p:spPr>
          <a:xfrm flipH="1" flipV="1">
            <a:off x="5509846" y="2668498"/>
            <a:ext cx="1567962" cy="444006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7FB603C-6B7B-424E-9B17-783F309B861E}"/>
              </a:ext>
            </a:extLst>
          </p:cNvPr>
          <p:cNvSpPr txBox="1"/>
          <p:nvPr/>
        </p:nvSpPr>
        <p:spPr>
          <a:xfrm>
            <a:off x="360783" y="4551577"/>
            <a:ext cx="838274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Can think of it as describing the two events happening in two steps:</a:t>
            </a:r>
          </a:p>
          <a:p>
            <a:endParaRPr lang="en-US" sz="2400" dirty="0"/>
          </a:p>
          <a:p>
            <a:r>
              <a:rPr lang="en-US" sz="2400" dirty="0"/>
              <a:t>The likelihood of X and Y happening: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How likely it is that Y happened?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Given that Y happened, how likely is it that X happened?</a:t>
            </a:r>
          </a:p>
        </p:txBody>
      </p:sp>
    </p:spTree>
    <p:extLst>
      <p:ext uri="{BB962C8B-B14F-4D97-AF65-F5344CB8AC3E}">
        <p14:creationId xmlns:p14="http://schemas.microsoft.com/office/powerpoint/2010/main" val="282938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1847F-5AC2-504F-9260-CD904EAD2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between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B7C63CF-6560-1A49-B710-D457F1C9A2B6}"/>
                  </a:ext>
                </a:extLst>
              </p:cNvPr>
              <p:cNvSpPr txBox="1"/>
              <p:nvPr/>
            </p:nvSpPr>
            <p:spPr>
              <a:xfrm>
                <a:off x="-115907" y="2171765"/>
                <a:ext cx="925990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𝑃𝑎𝑠𝑠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𝐸𝑛𝑔𝑃𝑎𝑠𝑠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𝐸𝑛𝑔𝑃𝑎𝑠𝑠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(51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𝑃𝑎𝑠𝑠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𝐸𝑛𝑔𝑃𝑎𝑠𝑠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B7C63CF-6560-1A49-B710-D457F1C9A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5907" y="2171765"/>
                <a:ext cx="9259907" cy="369332"/>
              </a:xfrm>
              <a:prstGeom prst="rect">
                <a:avLst/>
              </a:prstGeom>
              <a:blipFill>
                <a:blip r:embed="rId3"/>
                <a:stretch>
                  <a:fillRect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67FB603C-6B7B-424E-9B17-783F309B861E}"/>
              </a:ext>
            </a:extLst>
          </p:cNvPr>
          <p:cNvSpPr txBox="1"/>
          <p:nvPr/>
        </p:nvSpPr>
        <p:spPr>
          <a:xfrm>
            <a:off x="322674" y="2968961"/>
            <a:ext cx="78410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  <a:p>
            <a:r>
              <a:rPr lang="en-US" sz="2400" dirty="0"/>
              <a:t>The probability of passing CS51 and English is: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Probability of passing English *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Probability of passing CS51 </a:t>
            </a:r>
            <a:r>
              <a:rPr lang="en-US" sz="2400" b="1" dirty="0"/>
              <a:t>given</a:t>
            </a:r>
            <a:r>
              <a:rPr lang="en-US" sz="2400" dirty="0"/>
              <a:t> that you passed English</a:t>
            </a:r>
          </a:p>
        </p:txBody>
      </p:sp>
    </p:spTree>
    <p:extLst>
      <p:ext uri="{BB962C8B-B14F-4D97-AF65-F5344CB8AC3E}">
        <p14:creationId xmlns:p14="http://schemas.microsoft.com/office/powerpoint/2010/main" val="22924587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1847F-5AC2-504F-9260-CD904EAD2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between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B7C63CF-6560-1A49-B710-D457F1C9A2B6}"/>
                  </a:ext>
                </a:extLst>
              </p:cNvPr>
              <p:cNvSpPr txBox="1"/>
              <p:nvPr/>
            </p:nvSpPr>
            <p:spPr>
              <a:xfrm>
                <a:off x="-115907" y="2171765"/>
                <a:ext cx="925990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𝑃𝑎𝑠𝑠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𝐸𝑛𝑔𝑃𝑎𝑠𝑠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𝑃𝑎𝑠𝑠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𝐸𝑛𝑔𝑃𝑎𝑠𝑠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|51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𝑃𝑎𝑠𝑠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B7C63CF-6560-1A49-B710-D457F1C9A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5907" y="2171765"/>
                <a:ext cx="9259907" cy="369332"/>
              </a:xfrm>
              <a:prstGeom prst="rect">
                <a:avLst/>
              </a:prstGeom>
              <a:blipFill>
                <a:blip r:embed="rId3"/>
                <a:stretch>
                  <a:fillRect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67FB603C-6B7B-424E-9B17-783F309B861E}"/>
              </a:ext>
            </a:extLst>
          </p:cNvPr>
          <p:cNvSpPr txBox="1"/>
          <p:nvPr/>
        </p:nvSpPr>
        <p:spPr>
          <a:xfrm>
            <a:off x="322674" y="2968961"/>
            <a:ext cx="78410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  <a:p>
            <a:r>
              <a:rPr lang="en-US" sz="2400" dirty="0"/>
              <a:t>The probability of passing CS51 and English is: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Probability of passing </a:t>
            </a:r>
            <a:r>
              <a:rPr lang="en-US" sz="2400" dirty="0">
                <a:solidFill>
                  <a:srgbClr val="FF7700"/>
                </a:solidFill>
              </a:rPr>
              <a:t>CS51</a:t>
            </a:r>
            <a:r>
              <a:rPr lang="en-US" sz="2400" dirty="0"/>
              <a:t> *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Probability of passing </a:t>
            </a:r>
            <a:r>
              <a:rPr lang="en-US" sz="2400" dirty="0">
                <a:solidFill>
                  <a:srgbClr val="FF7700"/>
                </a:solidFill>
              </a:rPr>
              <a:t>English</a:t>
            </a:r>
            <a:r>
              <a:rPr lang="en-US" sz="2400" dirty="0"/>
              <a:t> </a:t>
            </a:r>
            <a:r>
              <a:rPr lang="en-US" sz="2400" b="1" dirty="0"/>
              <a:t>given</a:t>
            </a:r>
            <a:r>
              <a:rPr lang="en-US" sz="2400" dirty="0"/>
              <a:t> that you passed </a:t>
            </a:r>
            <a:r>
              <a:rPr lang="en-US" sz="2400" dirty="0">
                <a:solidFill>
                  <a:srgbClr val="FF7700"/>
                </a:solidFill>
              </a:rPr>
              <a:t>CS51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EE6237-8A6F-6548-8340-DE8055AEF00E}"/>
              </a:ext>
            </a:extLst>
          </p:cNvPr>
          <p:cNvSpPr txBox="1"/>
          <p:nvPr/>
        </p:nvSpPr>
        <p:spPr>
          <a:xfrm>
            <a:off x="782515" y="5811715"/>
            <a:ext cx="6547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7700"/>
                </a:solidFill>
              </a:rPr>
              <a:t>Can also view it with the other event happening first</a:t>
            </a:r>
          </a:p>
        </p:txBody>
      </p:sp>
    </p:spTree>
    <p:extLst>
      <p:ext uri="{BB962C8B-B14F-4D97-AF65-F5344CB8AC3E}">
        <p14:creationId xmlns:p14="http://schemas.microsoft.com/office/powerpoint/2010/main" val="692742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91" y="2384769"/>
            <a:ext cx="1146630" cy="1124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78" y="3642909"/>
            <a:ext cx="887704" cy="894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547" y="4633260"/>
            <a:ext cx="1103502" cy="6491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041" y="5457411"/>
            <a:ext cx="1220008" cy="6963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41633" y="6138333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Supervised learning: given labeled examples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1633" y="2297668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label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41633" y="2949223"/>
            <a:ext cx="7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  <a:r>
              <a:rPr lang="en-US" baseline="-25000" dirty="0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41633" y="3734803"/>
            <a:ext cx="7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  <a:r>
              <a:rPr lang="en-US" baseline="-25000" dirty="0"/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41633" y="4698795"/>
            <a:ext cx="7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  <a:r>
              <a:rPr lang="en-US" baseline="-25000" dirty="0"/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41633" y="5512050"/>
            <a:ext cx="7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  <a:r>
              <a:rPr lang="en-US" baseline="-25000" dirty="0"/>
              <a:t>5</a:t>
            </a:r>
          </a:p>
        </p:txBody>
      </p:sp>
      <p:sp>
        <p:nvSpPr>
          <p:cNvPr id="17" name="Right Brace 16"/>
          <p:cNvSpPr/>
          <p:nvPr/>
        </p:nvSpPr>
        <p:spPr>
          <a:xfrm>
            <a:off x="3683000" y="2384769"/>
            <a:ext cx="860778" cy="3681279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826001" y="3785242"/>
            <a:ext cx="2756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labeled examples</a:t>
            </a:r>
          </a:p>
        </p:txBody>
      </p:sp>
      <p:sp>
        <p:nvSpPr>
          <p:cNvPr id="19" name="Right Brace 18"/>
          <p:cNvSpPr/>
          <p:nvPr/>
        </p:nvSpPr>
        <p:spPr>
          <a:xfrm rot="16200000">
            <a:off x="1219715" y="1707435"/>
            <a:ext cx="381000" cy="973667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93255" y="1425864"/>
            <a:ext cx="1546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228761450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probabilistic modeling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133600"/>
            <a:ext cx="1143000" cy="4191000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174863" y="3961270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training data</a:t>
            </a:r>
          </a:p>
        </p:txBody>
      </p:sp>
      <p:sp>
        <p:nvSpPr>
          <p:cNvPr id="6" name="Right Arrow 5"/>
          <p:cNvSpPr/>
          <p:nvPr/>
        </p:nvSpPr>
        <p:spPr bwMode="auto">
          <a:xfrm>
            <a:off x="1862863" y="3612178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9152411">
            <a:off x="1887399" y="3058405"/>
            <a:ext cx="64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train</a:t>
            </a:r>
          </a:p>
        </p:txBody>
      </p:sp>
      <p:grpSp>
        <p:nvGrpSpPr>
          <p:cNvPr id="12" name="Group 37"/>
          <p:cNvGrpSpPr/>
          <p:nvPr/>
        </p:nvGrpSpPr>
        <p:grpSpPr>
          <a:xfrm>
            <a:off x="2586653" y="3276600"/>
            <a:ext cx="1432277" cy="1371600"/>
            <a:chOff x="7391400" y="3505200"/>
            <a:chExt cx="1432277" cy="1371600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 err="1"/>
                <a:t>label|data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7B0DDDF-E1C8-7F4C-B0C9-2CA4078E4767}"/>
              </a:ext>
            </a:extLst>
          </p:cNvPr>
          <p:cNvSpPr txBox="1"/>
          <p:nvPr/>
        </p:nvSpPr>
        <p:spPr>
          <a:xfrm>
            <a:off x="5087673" y="3361595"/>
            <a:ext cx="34641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Build a model of the conditional distribution:</a:t>
            </a:r>
          </a:p>
          <a:p>
            <a:endParaRPr lang="en-US" sz="2400" dirty="0"/>
          </a:p>
          <a:p>
            <a:r>
              <a:rPr lang="en-US" sz="2400" dirty="0"/>
              <a:t>P(label | data)</a:t>
            </a:r>
          </a:p>
          <a:p>
            <a:endParaRPr lang="en-US" sz="2400" dirty="0"/>
          </a:p>
          <a:p>
            <a:r>
              <a:rPr lang="en-US" sz="2400" dirty="0"/>
              <a:t>How likely is a label given the data</a:t>
            </a:r>
          </a:p>
        </p:txBody>
      </p:sp>
    </p:spTree>
    <p:extLst>
      <p:ext uri="{BB962C8B-B14F-4D97-AF65-F5344CB8AC3E}">
        <p14:creationId xmlns:p14="http://schemas.microsoft.com/office/powerpoint/2010/main" val="26556112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probabilistic models</a:t>
            </a:r>
          </a:p>
        </p:txBody>
      </p:sp>
      <p:grpSp>
        <p:nvGrpSpPr>
          <p:cNvPr id="4" name="Group 37"/>
          <p:cNvGrpSpPr/>
          <p:nvPr/>
        </p:nvGrpSpPr>
        <p:grpSpPr>
          <a:xfrm>
            <a:off x="5105400" y="2983805"/>
            <a:ext cx="1432277" cy="1371600"/>
            <a:chOff x="7391400" y="3505200"/>
            <a:chExt cx="1432277" cy="13716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dirty="0" err="1"/>
                <a:t>label|data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4245" y="3230693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banana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4312088" y="3328008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5697" y="1635401"/>
            <a:ext cx="5726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For each label, calculate the probability of the label given the data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0556" y="3834621"/>
            <a:ext cx="3848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apple</a:t>
            </a:r>
          </a:p>
        </p:txBody>
      </p:sp>
      <p:sp>
        <p:nvSpPr>
          <p:cNvPr id="19" name="Right Arrow 18"/>
          <p:cNvSpPr/>
          <p:nvPr/>
        </p:nvSpPr>
        <p:spPr bwMode="auto">
          <a:xfrm>
            <a:off x="4312088" y="3886200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055AD7D5-C6BB-D24A-8FC2-9D6EAC08F7EF}"/>
              </a:ext>
            </a:extLst>
          </p:cNvPr>
          <p:cNvSpPr/>
          <p:nvPr/>
        </p:nvSpPr>
        <p:spPr>
          <a:xfrm rot="16200000">
            <a:off x="1570286" y="3087358"/>
            <a:ext cx="332509" cy="2844591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ECEFAD-0411-A541-BFAE-F52510D00A06}"/>
              </a:ext>
            </a:extLst>
          </p:cNvPr>
          <p:cNvSpPr txBox="1"/>
          <p:nvPr/>
        </p:nvSpPr>
        <p:spPr>
          <a:xfrm>
            <a:off x="3234408" y="4771130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760FE966-BAA8-7946-9C14-21C0D60BC2C7}"/>
              </a:ext>
            </a:extLst>
          </p:cNvPr>
          <p:cNvSpPr/>
          <p:nvPr/>
        </p:nvSpPr>
        <p:spPr>
          <a:xfrm rot="16200000">
            <a:off x="3378929" y="4159503"/>
            <a:ext cx="332509" cy="690346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1D94A1-F9CD-7D4F-B596-AC85C75C36D5}"/>
              </a:ext>
            </a:extLst>
          </p:cNvPr>
          <p:cNvSpPr txBox="1"/>
          <p:nvPr/>
        </p:nvSpPr>
        <p:spPr>
          <a:xfrm>
            <a:off x="1349433" y="4840857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features</a:t>
            </a:r>
          </a:p>
        </p:txBody>
      </p:sp>
    </p:spTree>
    <p:extLst>
      <p:ext uri="{BB962C8B-B14F-4D97-AF65-F5344CB8AC3E}">
        <p14:creationId xmlns:p14="http://schemas.microsoft.com/office/powerpoint/2010/main" val="1277824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probabilistic models</a:t>
            </a:r>
          </a:p>
        </p:txBody>
      </p:sp>
      <p:grpSp>
        <p:nvGrpSpPr>
          <p:cNvPr id="4" name="Group 37"/>
          <p:cNvGrpSpPr/>
          <p:nvPr/>
        </p:nvGrpSpPr>
        <p:grpSpPr>
          <a:xfrm>
            <a:off x="5105400" y="2983805"/>
            <a:ext cx="1432277" cy="1371600"/>
            <a:chOff x="7391400" y="3505200"/>
            <a:chExt cx="1432277" cy="13716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dirty="0" err="1"/>
                <a:t>label|data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4245" y="3230693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banana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4312088" y="3328008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82570" y="3097175"/>
            <a:ext cx="931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0.004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52107" y="1811545"/>
            <a:ext cx="5253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Pick the label with the highest probability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0556" y="3834621"/>
            <a:ext cx="3848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apple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68149" y="3657600"/>
            <a:ext cx="127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0.00002</a:t>
            </a:r>
          </a:p>
        </p:txBody>
      </p:sp>
      <p:sp>
        <p:nvSpPr>
          <p:cNvPr id="19" name="Right Arrow 18"/>
          <p:cNvSpPr/>
          <p:nvPr/>
        </p:nvSpPr>
        <p:spPr bwMode="auto">
          <a:xfrm>
            <a:off x="4312088" y="3886200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6780744" y="3230693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6780744" y="3788885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391400" y="3020975"/>
            <a:ext cx="1451904" cy="636625"/>
          </a:xfrm>
          <a:prstGeom prst="ellipse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055AD7D5-C6BB-D24A-8FC2-9D6EAC08F7EF}"/>
              </a:ext>
            </a:extLst>
          </p:cNvPr>
          <p:cNvSpPr/>
          <p:nvPr/>
        </p:nvSpPr>
        <p:spPr>
          <a:xfrm rot="16200000">
            <a:off x="1570286" y="3087358"/>
            <a:ext cx="332509" cy="2844591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ECEFAD-0411-A541-BFAE-F52510D00A06}"/>
              </a:ext>
            </a:extLst>
          </p:cNvPr>
          <p:cNvSpPr txBox="1"/>
          <p:nvPr/>
        </p:nvSpPr>
        <p:spPr>
          <a:xfrm>
            <a:off x="3234408" y="4771130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760FE966-BAA8-7946-9C14-21C0D60BC2C7}"/>
              </a:ext>
            </a:extLst>
          </p:cNvPr>
          <p:cNvSpPr/>
          <p:nvPr/>
        </p:nvSpPr>
        <p:spPr>
          <a:xfrm rot="16200000">
            <a:off x="3378929" y="4159503"/>
            <a:ext cx="332509" cy="690346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1D94A1-F9CD-7D4F-B596-AC85C75C36D5}"/>
              </a:ext>
            </a:extLst>
          </p:cNvPr>
          <p:cNvSpPr txBox="1"/>
          <p:nvPr/>
        </p:nvSpPr>
        <p:spPr>
          <a:xfrm>
            <a:off x="1349433" y="4840857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features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EE49A5-BD57-634D-BC0E-B353C2E4CDE5}"/>
              </a:ext>
            </a:extLst>
          </p:cNvPr>
          <p:cNvSpPr txBox="1"/>
          <p:nvPr/>
        </p:nvSpPr>
        <p:spPr>
          <a:xfrm>
            <a:off x="7659388" y="4440098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MAX</a:t>
            </a:r>
          </a:p>
        </p:txBody>
      </p:sp>
    </p:spTree>
    <p:extLst>
      <p:ext uri="{BB962C8B-B14F-4D97-AF65-F5344CB8AC3E}">
        <p14:creationId xmlns:p14="http://schemas.microsoft.com/office/powerpoint/2010/main" val="36912960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63E1E-1B9B-3944-8832-4D56083EE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28720E-A50E-2642-B780-FB4536954D33}"/>
                  </a:ext>
                </a:extLst>
              </p:cNvPr>
              <p:cNvSpPr txBox="1"/>
              <p:nvPr/>
            </p:nvSpPr>
            <p:spPr>
              <a:xfrm>
                <a:off x="430822" y="2436397"/>
                <a:ext cx="677156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𝑑𝑎𝑡𝑎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𝑑𝑎𝑡𝑎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𝑙𝑎𝑏𝑒𝑙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28720E-A50E-2642-B780-FB4536954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22" y="2436397"/>
                <a:ext cx="6771567" cy="369332"/>
              </a:xfrm>
              <a:prstGeom prst="rect">
                <a:avLst/>
              </a:prstGeom>
              <a:blipFill>
                <a:blip r:embed="rId2"/>
                <a:stretch>
                  <a:fillRect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EA3A840-98CA-5440-8AC4-FBE2F5A41F34}"/>
              </a:ext>
            </a:extLst>
          </p:cNvPr>
          <p:cNvSpPr txBox="1"/>
          <p:nvPr/>
        </p:nvSpPr>
        <p:spPr>
          <a:xfrm>
            <a:off x="114300" y="1652964"/>
            <a:ext cx="8325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Two parallel ways of breaking down the joint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631EE1A-22CB-F845-8D0E-EC365BF1F03B}"/>
                  </a:ext>
                </a:extLst>
              </p:cNvPr>
              <p:cNvSpPr txBox="1"/>
              <p:nvPr/>
            </p:nvSpPr>
            <p:spPr>
              <a:xfrm>
                <a:off x="395652" y="2963222"/>
                <a:ext cx="677156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𝑑𝑎𝑡𝑎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𝑑𝑎𝑡𝑎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𝑙𝑎𝑏𝑒𝑙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𝑑𝑎𝑡𝑎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631EE1A-22CB-F845-8D0E-EC365BF1F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52" y="2963222"/>
                <a:ext cx="6771567" cy="369332"/>
              </a:xfrm>
              <a:prstGeom prst="rect">
                <a:avLst/>
              </a:prstGeom>
              <a:blipFill>
                <a:blip r:embed="rId3"/>
                <a:stretch>
                  <a:fillRect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8AD80749-DD7D-234C-9F01-075F59A0732D}"/>
              </a:ext>
            </a:extLst>
          </p:cNvPr>
          <p:cNvSpPr/>
          <p:nvPr/>
        </p:nvSpPr>
        <p:spPr>
          <a:xfrm>
            <a:off x="940777" y="2436397"/>
            <a:ext cx="2013438" cy="992603"/>
          </a:xfrm>
          <a:prstGeom prst="rect">
            <a:avLst/>
          </a:prstGeom>
          <a:solidFill>
            <a:srgbClr val="FFFF00">
              <a:alpha val="18431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75BB69A-D2D3-8F40-9A6A-5BA05DADE13A}"/>
                  </a:ext>
                </a:extLst>
              </p:cNvPr>
              <p:cNvSpPr txBox="1"/>
              <p:nvPr/>
            </p:nvSpPr>
            <p:spPr>
              <a:xfrm>
                <a:off x="-31241" y="4548769"/>
                <a:ext cx="847141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𝑑𝑎𝑡𝑎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𝑙𝑎𝑏𝑒𝑙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 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𝑑𝑎𝑡𝑎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𝑙𝑎𝑏𝑒𝑙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𝑑𝑎𝑡𝑎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75BB69A-D2D3-8F40-9A6A-5BA05DADE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241" y="4548769"/>
                <a:ext cx="8471410" cy="369332"/>
              </a:xfrm>
              <a:prstGeom prst="rect">
                <a:avLst/>
              </a:prstGeom>
              <a:blipFill>
                <a:blip r:embed="rId4"/>
                <a:stretch>
                  <a:fillRect t="-3333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BCD0203-D9BA-DE42-ABB5-DA71E45015C9}"/>
              </a:ext>
            </a:extLst>
          </p:cNvPr>
          <p:cNvCxnSpPr/>
          <p:nvPr/>
        </p:nvCxnSpPr>
        <p:spPr>
          <a:xfrm flipV="1">
            <a:off x="2154115" y="2805729"/>
            <a:ext cx="1204547" cy="168714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96F7AE6-E916-994E-A950-18ED2C9950EE}"/>
              </a:ext>
            </a:extLst>
          </p:cNvPr>
          <p:cNvCxnSpPr>
            <a:cxnSpLocks/>
            <a:endCxn id="8" idx="2"/>
          </p:cNvCxnSpPr>
          <p:nvPr/>
        </p:nvCxnSpPr>
        <p:spPr>
          <a:xfrm flipH="1" flipV="1">
            <a:off x="3781436" y="3332554"/>
            <a:ext cx="1215526" cy="1216216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2F87666-6054-9442-9578-D5C36738BFEA}"/>
              </a:ext>
            </a:extLst>
          </p:cNvPr>
          <p:cNvSpPr txBox="1"/>
          <p:nvPr/>
        </p:nvSpPr>
        <p:spPr>
          <a:xfrm>
            <a:off x="2083777" y="5672651"/>
            <a:ext cx="3042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P(</a:t>
            </a:r>
            <a:r>
              <a:rPr lang="en-US" sz="2400" dirty="0" err="1">
                <a:solidFill>
                  <a:srgbClr val="FF0000"/>
                </a:solidFill>
              </a:rPr>
              <a:t>label|data</a:t>
            </a:r>
            <a:r>
              <a:rPr lang="en-US" sz="2400" dirty="0">
                <a:solidFill>
                  <a:srgbClr val="FF0000"/>
                </a:solidFill>
              </a:rPr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156760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65615-7F7A-B44C-AAF6-78825B575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155B972-D8C3-E744-8E01-4FCCCA0763F0}"/>
                  </a:ext>
                </a:extLst>
              </p:cNvPr>
              <p:cNvSpPr txBox="1"/>
              <p:nvPr/>
            </p:nvSpPr>
            <p:spPr>
              <a:xfrm>
                <a:off x="179775" y="1823153"/>
                <a:ext cx="847141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𝑑𝑎𝑡𝑎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𝑙𝑎𝑏𝑒𝑙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 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𝑑𝑎𝑡𝑎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𝑙𝑎𝑏𝑒𝑙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𝑑𝑎𝑡𝑎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155B972-D8C3-E744-8E01-4FCCCA076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75" y="1823153"/>
                <a:ext cx="8471410" cy="369332"/>
              </a:xfrm>
              <a:prstGeom prst="rect">
                <a:avLst/>
              </a:prstGeom>
              <a:blipFill>
                <a:blip r:embed="rId2"/>
                <a:stretch>
                  <a:fillRect t="-10345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DBDB9701-4656-7444-BA51-AA16F4681D7A}"/>
              </a:ext>
            </a:extLst>
          </p:cNvPr>
          <p:cNvSpPr/>
          <p:nvPr/>
        </p:nvSpPr>
        <p:spPr>
          <a:xfrm>
            <a:off x="6049108" y="1759390"/>
            <a:ext cx="2013438" cy="433096"/>
          </a:xfrm>
          <a:prstGeom prst="rect">
            <a:avLst/>
          </a:prstGeom>
          <a:solidFill>
            <a:srgbClr val="FFFF00">
              <a:alpha val="18431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BD6C9E-2E0D-B948-8CE3-548932D82144}"/>
                  </a:ext>
                </a:extLst>
              </p:cNvPr>
              <p:cNvSpPr txBox="1"/>
              <p:nvPr/>
            </p:nvSpPr>
            <p:spPr>
              <a:xfrm>
                <a:off x="-63479" y="3865899"/>
                <a:ext cx="8471410" cy="7779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𝑑𝑎𝑡𝑎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𝑙𝑎𝑏𝑒𝑙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𝑑𝑎𝑡𝑎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𝑙𝑎𝑏𝑒𝑙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𝑑𝑎𝑡𝑎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BD6C9E-2E0D-B948-8CE3-548932D82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3479" y="3865899"/>
                <a:ext cx="8471410" cy="777970"/>
              </a:xfrm>
              <a:prstGeom prst="rect">
                <a:avLst/>
              </a:prstGeom>
              <a:blipFill>
                <a:blip r:embed="rId3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own Arrow 6">
            <a:extLst>
              <a:ext uri="{FF2B5EF4-FFF2-40B4-BE49-F238E27FC236}">
                <a16:creationId xmlns:a16="http://schemas.microsoft.com/office/drawing/2014/main" id="{6480D9AC-A3B1-9E42-8693-4AA0D39569C3}"/>
              </a:ext>
            </a:extLst>
          </p:cNvPr>
          <p:cNvSpPr/>
          <p:nvPr/>
        </p:nvSpPr>
        <p:spPr>
          <a:xfrm>
            <a:off x="3824654" y="2620349"/>
            <a:ext cx="590826" cy="817685"/>
          </a:xfrm>
          <a:prstGeom prst="downArrow">
            <a:avLst/>
          </a:prstGeom>
          <a:solidFill>
            <a:srgbClr val="0000FF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CA9AB5-1248-1145-84E0-80CCDE1733C6}"/>
              </a:ext>
            </a:extLst>
          </p:cNvPr>
          <p:cNvSpPr txBox="1"/>
          <p:nvPr/>
        </p:nvSpPr>
        <p:spPr>
          <a:xfrm>
            <a:off x="2301291" y="5718822"/>
            <a:ext cx="390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(This is called Bayes’ rule!)</a:t>
            </a:r>
          </a:p>
        </p:txBody>
      </p:sp>
    </p:spTree>
    <p:extLst>
      <p:ext uri="{BB962C8B-B14F-4D97-AF65-F5344CB8AC3E}">
        <p14:creationId xmlns:p14="http://schemas.microsoft.com/office/powerpoint/2010/main" val="331355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48FF9A4-D683-454C-82FC-72FFC1114DC6}"/>
                  </a:ext>
                </a:extLst>
              </p:cNvPr>
              <p:cNvSpPr txBox="1"/>
              <p:nvPr/>
            </p:nvSpPr>
            <p:spPr>
              <a:xfrm>
                <a:off x="2613191" y="5009720"/>
                <a:ext cx="6060947" cy="7779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𝑛𝑒𝑔𝑎𝑡𝑖𝑣𝑒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𝑑𝑎𝑡𝑎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𝑛𝑒𝑔𝑎𝑡𝑖𝑣𝑒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𝑑𝑎𝑡𝑎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48FF9A4-D683-454C-82FC-72FFC1114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191" y="5009720"/>
                <a:ext cx="6060947" cy="777970"/>
              </a:xfrm>
              <a:prstGeom prst="rect">
                <a:avLst/>
              </a:prstGeom>
              <a:blipFill>
                <a:blip r:embed="rId3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219A5B78-86C3-904A-A423-FD8BB5016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5049B38-F1AE-6F4E-A227-FF68E92C139C}"/>
                  </a:ext>
                </a:extLst>
              </p:cNvPr>
              <p:cNvSpPr txBox="1"/>
              <p:nvPr/>
            </p:nvSpPr>
            <p:spPr>
              <a:xfrm>
                <a:off x="294638" y="1676615"/>
                <a:ext cx="8471410" cy="7779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𝑑𝑎𝑡𝑎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𝑙𝑎𝑏𝑒𝑙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𝑑𝑎𝑡𝑎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𝑙𝑎𝑏𝑒𝑙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𝑑𝑎𝑡𝑎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5049B38-F1AE-6F4E-A227-FF68E92C1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38" y="1676615"/>
                <a:ext cx="8471410" cy="777970"/>
              </a:xfrm>
              <a:prstGeom prst="rect">
                <a:avLst/>
              </a:prstGeom>
              <a:blipFill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37">
            <a:extLst>
              <a:ext uri="{FF2B5EF4-FFF2-40B4-BE49-F238E27FC236}">
                <a16:creationId xmlns:a16="http://schemas.microsoft.com/office/drawing/2014/main" id="{3CD3082C-B7A4-184D-B261-ED75F5CA813C}"/>
              </a:ext>
            </a:extLst>
          </p:cNvPr>
          <p:cNvGrpSpPr/>
          <p:nvPr/>
        </p:nvGrpSpPr>
        <p:grpSpPr>
          <a:xfrm>
            <a:off x="867509" y="4144158"/>
            <a:ext cx="1432277" cy="1371600"/>
            <a:chOff x="7391400" y="3505200"/>
            <a:chExt cx="1432277" cy="1371600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41880480-D509-1A4F-9EF6-39F22C9334B6}"/>
                </a:ext>
              </a:extLst>
            </p:cNvPr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4B12B4C-62AA-6D44-9075-F0AC79ABD331}"/>
                </a:ext>
              </a:extLst>
            </p:cNvPr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dirty="0" err="1"/>
                <a:t>label|data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10" name="Right Arrow 9">
            <a:extLst>
              <a:ext uri="{FF2B5EF4-FFF2-40B4-BE49-F238E27FC236}">
                <a16:creationId xmlns:a16="http://schemas.microsoft.com/office/drawing/2014/main" id="{656FAEA0-FD53-F349-A144-5E3A45649299}"/>
              </a:ext>
            </a:extLst>
          </p:cNvPr>
          <p:cNvSpPr/>
          <p:nvPr/>
        </p:nvSpPr>
        <p:spPr bwMode="auto">
          <a:xfrm rot="20214539">
            <a:off x="2542853" y="4391046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2BECB613-3547-5F4B-8583-F98E3BE44B3B}"/>
              </a:ext>
            </a:extLst>
          </p:cNvPr>
          <p:cNvSpPr/>
          <p:nvPr/>
        </p:nvSpPr>
        <p:spPr bwMode="auto">
          <a:xfrm rot="1036790">
            <a:off x="2542853" y="4949238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F78962-9896-2E46-B02D-A1302503E9C3}"/>
              </a:ext>
            </a:extLst>
          </p:cNvPr>
          <p:cNvSpPr txBox="1"/>
          <p:nvPr/>
        </p:nvSpPr>
        <p:spPr>
          <a:xfrm>
            <a:off x="7930456" y="4244543"/>
            <a:ext cx="1053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MAX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DE9C4E3-29BF-2348-B8FB-DA40F013D5EC}"/>
                  </a:ext>
                </a:extLst>
              </p:cNvPr>
              <p:cNvSpPr txBox="1"/>
              <p:nvPr/>
            </p:nvSpPr>
            <p:spPr>
              <a:xfrm>
                <a:off x="1264722" y="3657580"/>
                <a:ext cx="8471410" cy="7779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𝑝𝑜𝑠𝑖𝑡𝑖𝑣𝑒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𝑑𝑎𝑡𝑎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𝑝𝑜𝑠𝑖𝑡𝑖𝑣𝑒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𝑑𝑎𝑡𝑎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DE9C4E3-29BF-2348-B8FB-DA40F013D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722" y="3657580"/>
                <a:ext cx="8471410" cy="777970"/>
              </a:xfrm>
              <a:prstGeom prst="rect">
                <a:avLst/>
              </a:prstGeom>
              <a:blipFill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9210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C93BA-D952-E746-BA90-38781487C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observation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5CD81A-DC9F-B642-A0C4-D13BFC75D81E}"/>
                  </a:ext>
                </a:extLst>
              </p:cNvPr>
              <p:cNvSpPr txBox="1"/>
              <p:nvPr/>
            </p:nvSpPr>
            <p:spPr>
              <a:xfrm>
                <a:off x="1643107" y="3189713"/>
                <a:ext cx="6060947" cy="7779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𝑛𝑒𝑔𝑎𝑡𝑖𝑣𝑒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𝑑𝑎𝑡𝑎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𝑛𝑒𝑔𝑎𝑡𝑖𝑣𝑒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𝑑𝑎𝑡𝑎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5CD81A-DC9F-B642-A0C4-D13BFC75D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107" y="3189713"/>
                <a:ext cx="6060947" cy="777970"/>
              </a:xfrm>
              <a:prstGeom prst="rect">
                <a:avLst/>
              </a:prstGeom>
              <a:blipFill>
                <a:blip r:embed="rId2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D4DEC47-8471-7E4E-AE19-AEA2BDAA7DFF}"/>
              </a:ext>
            </a:extLst>
          </p:cNvPr>
          <p:cNvSpPr txBox="1"/>
          <p:nvPr/>
        </p:nvSpPr>
        <p:spPr>
          <a:xfrm>
            <a:off x="6960372" y="2424536"/>
            <a:ext cx="1053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MAX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34B64B-FC82-D24C-85F8-C50AE458E138}"/>
                  </a:ext>
                </a:extLst>
              </p:cNvPr>
              <p:cNvSpPr txBox="1"/>
              <p:nvPr/>
            </p:nvSpPr>
            <p:spPr>
              <a:xfrm>
                <a:off x="294638" y="1837573"/>
                <a:ext cx="8471410" cy="7779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𝑝𝑜𝑠𝑖𝑡𝑖𝑣𝑒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𝑑𝑎𝑡𝑎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𝑝𝑜𝑠𝑖𝑡𝑖𝑣𝑒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𝑑𝑎𝑡𝑎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34B64B-FC82-D24C-85F8-C50AE458E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38" y="1837573"/>
                <a:ext cx="8471410" cy="777970"/>
              </a:xfrm>
              <a:prstGeom prst="rect">
                <a:avLst/>
              </a:prstGeom>
              <a:blipFill>
                <a:blip r:embed="rId3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3B87CB0-D6F9-344E-9D24-A122F27F7113}"/>
              </a:ext>
            </a:extLst>
          </p:cNvPr>
          <p:cNvSpPr txBox="1"/>
          <p:nvPr/>
        </p:nvSpPr>
        <p:spPr>
          <a:xfrm>
            <a:off x="1468316" y="5205046"/>
            <a:ext cx="5805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 picking the largest P(data) doesn’t matter!</a:t>
            </a:r>
          </a:p>
        </p:txBody>
      </p:sp>
    </p:spTree>
    <p:extLst>
      <p:ext uri="{BB962C8B-B14F-4D97-AF65-F5344CB8AC3E}">
        <p14:creationId xmlns:p14="http://schemas.microsoft.com/office/powerpoint/2010/main" val="56720724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C93BA-D952-E746-BA90-38781487C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observation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5CD81A-DC9F-B642-A0C4-D13BFC75D81E}"/>
                  </a:ext>
                </a:extLst>
              </p:cNvPr>
              <p:cNvSpPr txBox="1"/>
              <p:nvPr/>
            </p:nvSpPr>
            <p:spPr>
              <a:xfrm>
                <a:off x="1658874" y="2824645"/>
                <a:ext cx="606094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𝑛𝑒𝑔𝑎𝑡𝑖𝑣𝑒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𝑑𝑎𝑡𝑎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𝑛𝑒𝑔𝑎𝑡𝑖𝑣𝑒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5CD81A-DC9F-B642-A0C4-D13BFC75D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874" y="2824645"/>
                <a:ext cx="6060947" cy="369332"/>
              </a:xfrm>
              <a:prstGeom prst="rect">
                <a:avLst/>
              </a:prstGeom>
              <a:blipFill>
                <a:blip r:embed="rId2"/>
                <a:stretch>
                  <a:fillRect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D4DEC47-8471-7E4E-AE19-AEA2BDAA7DFF}"/>
              </a:ext>
            </a:extLst>
          </p:cNvPr>
          <p:cNvSpPr txBox="1"/>
          <p:nvPr/>
        </p:nvSpPr>
        <p:spPr>
          <a:xfrm>
            <a:off x="6960372" y="2357314"/>
            <a:ext cx="1053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MAX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34B64B-FC82-D24C-85F8-C50AE458E138}"/>
                  </a:ext>
                </a:extLst>
              </p:cNvPr>
              <p:cNvSpPr txBox="1"/>
              <p:nvPr/>
            </p:nvSpPr>
            <p:spPr>
              <a:xfrm>
                <a:off x="453642" y="2105426"/>
                <a:ext cx="847141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𝑝𝑜𝑠𝑖𝑡𝑖𝑣𝑒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𝑑𝑎𝑡𝑎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𝑝𝑜𝑠𝑖𝑡𝑖𝑣𝑒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34B64B-FC82-D24C-85F8-C50AE458E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42" y="2105426"/>
                <a:ext cx="8471410" cy="369332"/>
              </a:xfrm>
              <a:prstGeom prst="rect">
                <a:avLst/>
              </a:prstGeom>
              <a:blipFill>
                <a:blip r:embed="rId3"/>
                <a:stretch>
                  <a:fillRect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3B87CB0-D6F9-344E-9D24-A122F27F7113}"/>
              </a:ext>
            </a:extLst>
          </p:cNvPr>
          <p:cNvSpPr txBox="1"/>
          <p:nvPr/>
        </p:nvSpPr>
        <p:spPr>
          <a:xfrm>
            <a:off x="1134208" y="5055577"/>
            <a:ext cx="6754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For picking the largest P(data) doesn’t matter!</a:t>
            </a:r>
          </a:p>
        </p:txBody>
      </p:sp>
    </p:spTree>
    <p:extLst>
      <p:ext uri="{BB962C8B-B14F-4D97-AF65-F5344CB8AC3E}">
        <p14:creationId xmlns:p14="http://schemas.microsoft.com/office/powerpoint/2010/main" val="285165378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C93BA-D952-E746-BA90-38781487C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simplifying assumption (for this class)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5CD81A-DC9F-B642-A0C4-D13BFC75D81E}"/>
                  </a:ext>
                </a:extLst>
              </p:cNvPr>
              <p:cNvSpPr txBox="1"/>
              <p:nvPr/>
            </p:nvSpPr>
            <p:spPr>
              <a:xfrm>
                <a:off x="1272012" y="2824645"/>
                <a:ext cx="606094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𝑛𝑒𝑔𝑎𝑡𝑖𝑣𝑒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𝑑𝑎𝑡𝑎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𝑛𝑒𝑔𝑎𝑡𝑖𝑣𝑒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5CD81A-DC9F-B642-A0C4-D13BFC75D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012" y="2824645"/>
                <a:ext cx="6060947" cy="369332"/>
              </a:xfrm>
              <a:prstGeom prst="rect">
                <a:avLst/>
              </a:prstGeom>
              <a:blipFill>
                <a:blip r:embed="rId3"/>
                <a:stretch>
                  <a:fillRect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D4DEC47-8471-7E4E-AE19-AEA2BDAA7DFF}"/>
              </a:ext>
            </a:extLst>
          </p:cNvPr>
          <p:cNvSpPr txBox="1"/>
          <p:nvPr/>
        </p:nvSpPr>
        <p:spPr>
          <a:xfrm>
            <a:off x="6573510" y="2357314"/>
            <a:ext cx="1053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MAX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34B64B-FC82-D24C-85F8-C50AE458E138}"/>
                  </a:ext>
                </a:extLst>
              </p:cNvPr>
              <p:cNvSpPr txBox="1"/>
              <p:nvPr/>
            </p:nvSpPr>
            <p:spPr>
              <a:xfrm>
                <a:off x="66780" y="2105426"/>
                <a:ext cx="847141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𝑝𝑜𝑠𝑖𝑡𝑖𝑣𝑒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𝑑𝑎𝑡𝑎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𝑝𝑜𝑠𝑖𝑡𝑖𝑣𝑒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34B64B-FC82-D24C-85F8-C50AE458E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0" y="2105426"/>
                <a:ext cx="8471410" cy="369332"/>
              </a:xfrm>
              <a:prstGeom prst="rect">
                <a:avLst/>
              </a:prstGeom>
              <a:blipFill>
                <a:blip r:embed="rId4"/>
                <a:stretch>
                  <a:fillRect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3B87CB0-D6F9-344E-9D24-A122F27F7113}"/>
              </a:ext>
            </a:extLst>
          </p:cNvPr>
          <p:cNvSpPr txBox="1"/>
          <p:nvPr/>
        </p:nvSpPr>
        <p:spPr>
          <a:xfrm>
            <a:off x="1354015" y="3908379"/>
            <a:ext cx="6490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7700"/>
                </a:solidFill>
              </a:rPr>
              <a:t>If we assume P(positive) = P(negative) then: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409047-3EB3-BC40-8C75-6BA8EFF19A20}"/>
                  </a:ext>
                </a:extLst>
              </p:cNvPr>
              <p:cNvSpPr txBox="1"/>
              <p:nvPr/>
            </p:nvSpPr>
            <p:spPr>
              <a:xfrm>
                <a:off x="1160642" y="5828308"/>
                <a:ext cx="606094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𝑑𝑎𝑡𝑎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𝑛𝑒𝑔𝑎𝑡𝑖𝑣𝑒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409047-3EB3-BC40-8C75-6BA8EFF19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642" y="5828308"/>
                <a:ext cx="6060947" cy="369332"/>
              </a:xfrm>
              <a:prstGeom prst="rect">
                <a:avLst/>
              </a:prstGeom>
              <a:blipFill>
                <a:blip r:embed="rId5"/>
                <a:stretch>
                  <a:fillRect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60E261F-740D-1C40-934E-9A73ACB65787}"/>
              </a:ext>
            </a:extLst>
          </p:cNvPr>
          <p:cNvSpPr txBox="1"/>
          <p:nvPr/>
        </p:nvSpPr>
        <p:spPr>
          <a:xfrm>
            <a:off x="5502606" y="5309009"/>
            <a:ext cx="1053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MAX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94DA60-E49F-D14E-A533-019E78EAD2B8}"/>
                  </a:ext>
                </a:extLst>
              </p:cNvPr>
              <p:cNvSpPr txBox="1"/>
              <p:nvPr/>
            </p:nvSpPr>
            <p:spPr>
              <a:xfrm>
                <a:off x="-70966" y="5109089"/>
                <a:ext cx="847141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𝑑𝑎𝑡𝑎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𝑝𝑜𝑠𝑖𝑡𝑖𝑣𝑒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94DA60-E49F-D14E-A533-019E78EAD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0966" y="5109089"/>
                <a:ext cx="8471410" cy="369332"/>
              </a:xfrm>
              <a:prstGeom prst="rect">
                <a:avLst/>
              </a:prstGeom>
              <a:blipFill>
                <a:blip r:embed="rId6"/>
                <a:stretch>
                  <a:fillRect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526450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C7234-E57F-364D-80B9-8A59D1941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Assumption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1BA3413-EFF9-A64A-BFAE-259A8A499057}"/>
                  </a:ext>
                </a:extLst>
              </p:cNvPr>
              <p:cNvSpPr txBox="1"/>
              <p:nvPr/>
            </p:nvSpPr>
            <p:spPr>
              <a:xfrm>
                <a:off x="612648" y="1955957"/>
                <a:ext cx="268446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𝑑𝑎𝑡𝑎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𝑙𝑎𝑏𝑒𝑙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=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1BA3413-EFF9-A64A-BFAE-259A8A499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955957"/>
                <a:ext cx="2684467" cy="430887"/>
              </a:xfrm>
              <a:prstGeom prst="rect">
                <a:avLst/>
              </a:prstGeom>
              <a:blipFill>
                <a:blip r:embed="rId2"/>
                <a:stretch>
                  <a:fillRect l="-4717" t="-22857" r="-5660" b="-4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EA8DEB-C789-444E-8131-F99A87F227D7}"/>
                  </a:ext>
                </a:extLst>
              </p:cNvPr>
              <p:cNvSpPr txBox="1"/>
              <p:nvPr/>
            </p:nvSpPr>
            <p:spPr>
              <a:xfrm>
                <a:off x="3385156" y="1955957"/>
                <a:ext cx="359593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…,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𝑓𝑛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𝑙𝑎𝑏𝑒𝑙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EA8DEB-C789-444E-8131-F99A87F22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156" y="1955957"/>
                <a:ext cx="3595936" cy="430887"/>
              </a:xfrm>
              <a:prstGeom prst="rect">
                <a:avLst/>
              </a:prstGeom>
              <a:blipFill>
                <a:blip r:embed="rId3"/>
                <a:stretch>
                  <a:fillRect l="-3521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549E81-FA3F-2E4F-83A7-96FE2E339D46}"/>
                  </a:ext>
                </a:extLst>
              </p:cNvPr>
              <p:cNvSpPr txBox="1"/>
              <p:nvPr/>
            </p:nvSpPr>
            <p:spPr>
              <a:xfrm>
                <a:off x="2673629" y="2679856"/>
                <a:ext cx="2875085" cy="17235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b="0" i="1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2800" b="0" dirty="0">
                  <a:solidFill>
                    <a:schemeClr val="tx1"/>
                  </a:solidFill>
                </a:endParaRPr>
              </a:p>
              <a:p>
                <a:r>
                  <a:rPr lang="en-US" sz="28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𝑙𝑎𝑏𝑒𝑙</m:t>
                        </m:r>
                      </m:e>
                    </m:d>
                  </m:oMath>
                </a14:m>
                <a:r>
                  <a:rPr lang="en-US" sz="2800" b="0" dirty="0">
                    <a:solidFill>
                      <a:schemeClr val="tx1"/>
                    </a:solidFill>
                  </a:rPr>
                  <a:t> *</a:t>
                </a:r>
              </a:p>
              <a:p>
                <a:r>
                  <a:rPr lang="en-US" sz="2800" dirty="0"/>
                  <a:t>       … </a:t>
                </a:r>
              </a:p>
              <a:p>
                <a:r>
                  <a:rPr lang="en-US" sz="28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𝑙𝑎𝑏𝑒𝑙</m:t>
                        </m:r>
                      </m:e>
                    </m:d>
                  </m:oMath>
                </a14:m>
                <a:endParaRPr lang="en-US" sz="2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549E81-FA3F-2E4F-83A7-96FE2E339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629" y="2679856"/>
                <a:ext cx="2875085" cy="1723549"/>
              </a:xfrm>
              <a:prstGeom prst="rect">
                <a:avLst/>
              </a:prstGeom>
              <a:blipFill>
                <a:blip r:embed="rId4"/>
                <a:stretch>
                  <a:fillRect l="-2643" t="-2190" b="-8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B950307-5D4E-5748-ABBC-EAAD3DB0643A}"/>
              </a:ext>
            </a:extLst>
          </p:cNvPr>
          <p:cNvSpPr txBox="1"/>
          <p:nvPr/>
        </p:nvSpPr>
        <p:spPr>
          <a:xfrm>
            <a:off x="745509" y="4510454"/>
            <a:ext cx="637123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This is generally not true!</a:t>
            </a:r>
          </a:p>
          <a:p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However…, it makes our life easier.</a:t>
            </a:r>
          </a:p>
          <a:p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This is why the model is called </a:t>
            </a:r>
            <a:r>
              <a:rPr lang="en-US" sz="2800" b="1" dirty="0">
                <a:solidFill>
                  <a:srgbClr val="0000FF"/>
                </a:solidFill>
              </a:rPr>
              <a:t>Naïve</a:t>
            </a:r>
            <a:r>
              <a:rPr lang="en-US" sz="2800" dirty="0">
                <a:solidFill>
                  <a:srgbClr val="0000FF"/>
                </a:solidFill>
              </a:rPr>
              <a:t> Bayes</a:t>
            </a:r>
          </a:p>
        </p:txBody>
      </p:sp>
    </p:spTree>
    <p:extLst>
      <p:ext uri="{BB962C8B-B14F-4D97-AF65-F5344CB8AC3E}">
        <p14:creationId xmlns:p14="http://schemas.microsoft.com/office/powerpoint/2010/main" val="80428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41633" y="6138333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Supervised learning: given labeled examples</a:t>
            </a:r>
          </a:p>
        </p:txBody>
      </p:sp>
      <p:sp>
        <p:nvSpPr>
          <p:cNvPr id="17" name="Oval 16"/>
          <p:cNvSpPr/>
          <p:nvPr/>
        </p:nvSpPr>
        <p:spPr>
          <a:xfrm>
            <a:off x="4205126" y="3076224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416792" y="3309780"/>
            <a:ext cx="13063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model/</a:t>
            </a:r>
          </a:p>
          <a:p>
            <a:r>
              <a:rPr lang="en-US" sz="2400" dirty="0"/>
              <a:t>predictor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3471343" y="3455050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91" y="2384769"/>
            <a:ext cx="1146630" cy="11241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78" y="3642909"/>
            <a:ext cx="887704" cy="8944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547" y="4633260"/>
            <a:ext cx="1103502" cy="6491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041" y="5457411"/>
            <a:ext cx="1220008" cy="69637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341633" y="2297668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label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41633" y="2949223"/>
            <a:ext cx="7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  <a:r>
              <a:rPr lang="en-US" baseline="-25000" dirty="0"/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41633" y="3734803"/>
            <a:ext cx="7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  <a:r>
              <a:rPr lang="en-US" baseline="-25000" dirty="0"/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41633" y="4698795"/>
            <a:ext cx="7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  <a:r>
              <a:rPr lang="en-US" baseline="-25000" dirty="0"/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41633" y="5512050"/>
            <a:ext cx="7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  <a:r>
              <a:rPr lang="en-US" baseline="-250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3823602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6A4A5-4E0B-9E45-8C3A-6755064CB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B17D7F-4985-9548-9B21-CD4DA63E0787}"/>
                  </a:ext>
                </a:extLst>
              </p:cNvPr>
              <p:cNvSpPr txBox="1"/>
              <p:nvPr/>
            </p:nvSpPr>
            <p:spPr>
              <a:xfrm>
                <a:off x="532619" y="2790126"/>
                <a:ext cx="748596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𝑛𝑒𝑔𝑎𝑡𝑖𝑣𝑒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*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𝑛𝑒𝑔𝑎𝑡𝑖𝑣𝑒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*…*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𝑛𝑒𝑔𝑎𝑡𝑖𝑣𝑒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B17D7F-4985-9548-9B21-CD4DA63E0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19" y="2790126"/>
                <a:ext cx="7485966" cy="276999"/>
              </a:xfrm>
              <a:prstGeom prst="rect">
                <a:avLst/>
              </a:prstGeom>
              <a:blipFill>
                <a:blip r:embed="rId2"/>
                <a:stretch>
                  <a:fillRect l="-1017" t="-21739" b="-4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96FE452-886A-6D46-B29D-0FE73078BB00}"/>
              </a:ext>
            </a:extLst>
          </p:cNvPr>
          <p:cNvSpPr txBox="1"/>
          <p:nvPr/>
        </p:nvSpPr>
        <p:spPr>
          <a:xfrm>
            <a:off x="6230611" y="2116038"/>
            <a:ext cx="1053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MAX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3DA4A45-32F2-E048-A360-CBFEC6752A90}"/>
                  </a:ext>
                </a:extLst>
              </p:cNvPr>
              <p:cNvSpPr txBox="1"/>
              <p:nvPr/>
            </p:nvSpPr>
            <p:spPr>
              <a:xfrm>
                <a:off x="612648" y="1973542"/>
                <a:ext cx="847141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𝑝𝑜𝑠𝑖𝑡𝑖𝑣𝑒</m:t>
                        </m:r>
                      </m:e>
                    </m:d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𝑝𝑜𝑠𝑖𝑡𝑖𝑣𝑒</m:t>
                        </m:r>
                      </m:e>
                    </m:d>
                  </m:oMath>
                </a14:m>
                <a:r>
                  <a:rPr lang="en-US" dirty="0"/>
                  <a:t> *…*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𝑝𝑜𝑠𝑖𝑡𝑖𝑣𝑒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3DA4A45-32F2-E048-A360-CBFEC6752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973542"/>
                <a:ext cx="8471410" cy="276999"/>
              </a:xfrm>
              <a:prstGeom prst="rect">
                <a:avLst/>
              </a:prstGeom>
              <a:blipFill>
                <a:blip r:embed="rId3"/>
                <a:stretch>
                  <a:fillRect l="-900" t="-21739" b="-4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A757E7F-B6F0-FB48-AA78-7D2D7C280714}"/>
              </a:ext>
            </a:extLst>
          </p:cNvPr>
          <p:cNvSpPr txBox="1"/>
          <p:nvPr/>
        </p:nvSpPr>
        <p:spPr>
          <a:xfrm>
            <a:off x="1994610" y="5420127"/>
            <a:ext cx="3637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Where do these come from?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CF6A49F-6250-B044-8535-06DC6274DC0C}"/>
              </a:ext>
            </a:extLst>
          </p:cNvPr>
          <p:cNvCxnSpPr>
            <a:cxnSpLocks/>
          </p:cNvCxnSpPr>
          <p:nvPr/>
        </p:nvCxnSpPr>
        <p:spPr>
          <a:xfrm flipV="1">
            <a:off x="3381464" y="3067125"/>
            <a:ext cx="146927" cy="2284461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581B1FA-A231-A44E-B685-C7A29B9477AC}"/>
              </a:ext>
            </a:extLst>
          </p:cNvPr>
          <p:cNvCxnSpPr>
            <a:cxnSpLocks/>
          </p:cNvCxnSpPr>
          <p:nvPr/>
        </p:nvCxnSpPr>
        <p:spPr>
          <a:xfrm flipH="1" flipV="1">
            <a:off x="3190461" y="2375452"/>
            <a:ext cx="191004" cy="295536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12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5648A-459C-3843-8D16-702F52431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Naïve Bayes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9FD0E6-3BFA-1A4E-AA38-B189F4C69F8C}"/>
              </a:ext>
            </a:extLst>
          </p:cNvPr>
          <p:cNvSpPr/>
          <p:nvPr/>
        </p:nvSpPr>
        <p:spPr>
          <a:xfrm>
            <a:off x="2189284" y="1913793"/>
            <a:ext cx="1143000" cy="4191000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539F0419-3B0F-164B-A3BC-D51547D4D64E}"/>
              </a:ext>
            </a:extLst>
          </p:cNvPr>
          <p:cNvSpPr/>
          <p:nvPr/>
        </p:nvSpPr>
        <p:spPr bwMode="auto">
          <a:xfrm>
            <a:off x="3594947" y="3392371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DDA1A1-185B-FA46-A787-B651680B6B35}"/>
              </a:ext>
            </a:extLst>
          </p:cNvPr>
          <p:cNvSpPr txBox="1"/>
          <p:nvPr/>
        </p:nvSpPr>
        <p:spPr>
          <a:xfrm rot="19152411">
            <a:off x="3619483" y="2838598"/>
            <a:ext cx="64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train</a:t>
            </a:r>
          </a:p>
        </p:txBody>
      </p:sp>
      <p:grpSp>
        <p:nvGrpSpPr>
          <p:cNvPr id="7" name="Group 37">
            <a:extLst>
              <a:ext uri="{FF2B5EF4-FFF2-40B4-BE49-F238E27FC236}">
                <a16:creationId xmlns:a16="http://schemas.microsoft.com/office/drawing/2014/main" id="{56B02509-2839-2F43-9ED0-6C3FD65D18E5}"/>
              </a:ext>
            </a:extLst>
          </p:cNvPr>
          <p:cNvGrpSpPr/>
          <p:nvPr/>
        </p:nvGrpSpPr>
        <p:grpSpPr>
          <a:xfrm>
            <a:off x="4318737" y="3056793"/>
            <a:ext cx="1432277" cy="1371600"/>
            <a:chOff x="7391400" y="3505200"/>
            <a:chExt cx="1432277" cy="137160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54E3CC17-E042-2649-8265-F1A114630811}"/>
                </a:ext>
              </a:extLst>
            </p:cNvPr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D25D1A6-D642-1C4E-AA52-99AA319B745C}"/>
                </a:ext>
              </a:extLst>
            </p:cNvPr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 err="1"/>
                <a:t>label|data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C935C73-1197-B448-8C58-70D021B57E57}"/>
              </a:ext>
            </a:extLst>
          </p:cNvPr>
          <p:cNvSpPr txBox="1"/>
          <p:nvPr/>
        </p:nvSpPr>
        <p:spPr>
          <a:xfrm rot="16200000">
            <a:off x="1940588" y="3962481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training data</a:t>
            </a:r>
          </a:p>
        </p:txBody>
      </p:sp>
    </p:spTree>
    <p:extLst>
      <p:ext uri="{BB962C8B-B14F-4D97-AF65-F5344CB8AC3E}">
        <p14:creationId xmlns:p14="http://schemas.microsoft.com/office/powerpoint/2010/main" val="323048622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33486-46C2-1748-88ED-BB2975A57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aside: P(heads)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C6A7E-E159-B04A-91AB-C65B345D54B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4290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is the P(heads) on a fair coin? </a:t>
            </a:r>
          </a:p>
          <a:p>
            <a:pPr marL="320040" lvl="1" indent="0">
              <a:buNone/>
            </a:pPr>
            <a:r>
              <a:rPr lang="en-US" dirty="0">
                <a:solidFill>
                  <a:srgbClr val="0000FF"/>
                </a:solidFill>
              </a:rPr>
              <a:t>0.5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if you didn’t know that, but had a coin to experiment with?</a:t>
            </a:r>
          </a:p>
          <a:p>
            <a:pPr marL="320040" lvl="1" indent="0">
              <a:buNone/>
            </a:pPr>
            <a:r>
              <a:rPr lang="en-US" dirty="0">
                <a:solidFill>
                  <a:srgbClr val="0000FF"/>
                </a:solidFill>
              </a:rPr>
              <a:t>Flip it a bunch of times and count how many times it comes up heads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710C86B-D819-7043-B9F5-941391125587}"/>
                  </a:ext>
                </a:extLst>
              </p:cNvPr>
              <p:cNvSpPr txBox="1"/>
              <p:nvPr/>
            </p:nvSpPr>
            <p:spPr>
              <a:xfrm>
                <a:off x="1318847" y="5495193"/>
                <a:ext cx="5169877" cy="6390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h𝑒𝑎𝑑𝑠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𝑡𝑖𝑚𝑒𝑠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h𝑒𝑎𝑑𝑠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𝑐𝑎𝑚𝑒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𝑢𝑝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𝑐𝑜𝑖𝑛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𝑡𝑜𝑠𝑠𝑒𝑠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710C86B-D819-7043-B9F5-941391125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847" y="5495193"/>
                <a:ext cx="5169877" cy="639086"/>
              </a:xfrm>
              <a:prstGeom prst="rect">
                <a:avLst/>
              </a:prstGeom>
              <a:blipFill>
                <a:blip r:embed="rId2"/>
                <a:stretch>
                  <a:fillRect l="-490" t="-7843" r="-245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746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9FA29-C0DD-9C44-9DEB-83CFF7256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out…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6E1C1-2C7F-654E-AE8F-0D80F72A62E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8454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DE653-7A40-164B-8C63-EF6F3E8C2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P(</a:t>
            </a:r>
            <a:r>
              <a:rPr lang="en-US" dirty="0" err="1"/>
              <a:t>feature|label</a:t>
            </a:r>
            <a:r>
              <a:rPr lang="en-US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D99C92-0E63-3543-9FFE-311C4EBE6806}"/>
              </a:ext>
            </a:extLst>
          </p:cNvPr>
          <p:cNvSpPr txBox="1"/>
          <p:nvPr/>
        </p:nvSpPr>
        <p:spPr>
          <a:xfrm>
            <a:off x="318568" y="3605610"/>
            <a:ext cx="8248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Can we do the same thing here?  What is the probability of a feature given positive, i.e. the probability of a feature occurring in in the positive label?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C04545-0CBC-5C42-8E34-160AB576D7B4}"/>
                  </a:ext>
                </a:extLst>
              </p:cNvPr>
              <p:cNvSpPr txBox="1"/>
              <p:nvPr/>
            </p:nvSpPr>
            <p:spPr>
              <a:xfrm>
                <a:off x="1190767" y="5081750"/>
                <a:ext cx="33655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𝑓𝑒𝑎𝑡𝑢𝑟𝑒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𝑝𝑜𝑠𝑖𝑡𝑖𝑣𝑒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C04545-0CBC-5C42-8E34-160AB576D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767" y="5081750"/>
                <a:ext cx="3365537" cy="369332"/>
              </a:xfrm>
              <a:prstGeom prst="rect">
                <a:avLst/>
              </a:prstGeom>
              <a:blipFill>
                <a:blip r:embed="rId2"/>
                <a:stretch>
                  <a:fillRect l="-1128" t="-3333" r="-1128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50BD1C-E972-534C-9819-5563EDB31350}"/>
                  </a:ext>
                </a:extLst>
              </p:cNvPr>
              <p:cNvSpPr txBox="1"/>
              <p:nvPr/>
            </p:nvSpPr>
            <p:spPr>
              <a:xfrm>
                <a:off x="1676656" y="2056254"/>
                <a:ext cx="5169877" cy="6390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h𝑒𝑎𝑑𝑠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𝑡𝑖𝑚𝑒𝑠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h𝑒𝑎𝑑𝑠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𝑐𝑎𝑚𝑒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𝑢𝑝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𝑐𝑜𝑖𝑛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𝑡𝑜𝑠𝑠𝑒𝑠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50BD1C-E972-534C-9819-5563EDB31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656" y="2056254"/>
                <a:ext cx="5169877" cy="639086"/>
              </a:xfrm>
              <a:prstGeom prst="rect">
                <a:avLst/>
              </a:prstGeom>
              <a:blipFill>
                <a:blip r:embed="rId3"/>
                <a:stretch>
                  <a:fillRect l="-491" t="-7843" r="-246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964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DE653-7A40-164B-8C63-EF6F3E8C2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P(</a:t>
            </a:r>
            <a:r>
              <a:rPr lang="en-US" dirty="0" err="1"/>
              <a:t>feature|label</a:t>
            </a:r>
            <a:r>
              <a:rPr lang="en-US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D99C92-0E63-3543-9FFE-311C4EBE6806}"/>
              </a:ext>
            </a:extLst>
          </p:cNvPr>
          <p:cNvSpPr txBox="1"/>
          <p:nvPr/>
        </p:nvSpPr>
        <p:spPr>
          <a:xfrm>
            <a:off x="318568" y="3605610"/>
            <a:ext cx="8248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Can we do the same thing here?  What is the probability of a feature given positive, i.e. the probability of a feature occurring in in the positive label?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50BD1C-E972-534C-9819-5563EDB31350}"/>
                  </a:ext>
                </a:extLst>
              </p:cNvPr>
              <p:cNvSpPr txBox="1"/>
              <p:nvPr/>
            </p:nvSpPr>
            <p:spPr>
              <a:xfrm>
                <a:off x="1676656" y="2056254"/>
                <a:ext cx="5169877" cy="6390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h𝑒𝑎𝑑𝑠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𝑡𝑖𝑚𝑒𝑠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h𝑒𝑎𝑑𝑠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𝑐𝑎𝑚𝑒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𝑢𝑝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𝑐𝑜𝑖𝑛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𝑡𝑜𝑠𝑠𝑒𝑠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50BD1C-E972-534C-9819-5563EDB31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656" y="2056254"/>
                <a:ext cx="5169877" cy="639086"/>
              </a:xfrm>
              <a:prstGeom prst="rect">
                <a:avLst/>
              </a:prstGeom>
              <a:blipFill>
                <a:blip r:embed="rId2"/>
                <a:stretch>
                  <a:fillRect l="-491" t="-7843" r="-246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7F4E12-8467-C649-AB2F-D8AFBEFF34D0}"/>
                  </a:ext>
                </a:extLst>
              </p:cNvPr>
              <p:cNvSpPr txBox="1"/>
              <p:nvPr/>
            </p:nvSpPr>
            <p:spPr>
              <a:xfrm>
                <a:off x="683872" y="5583881"/>
                <a:ext cx="7374711" cy="5751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𝑓𝑒𝑎𝑡𝑢𝑟𝑒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𝑝𝑜𝑠𝑖𝑡𝑖𝑣𝑒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𝑝𝑜𝑠𝑖𝑡𝑖𝑣𝑒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𝑒𝑥𝑎𝑚𝑝𝑙𝑒𝑠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𝑤𝑖𝑡h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𝑡h𝑎𝑡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𝑓𝑒𝑎𝑡𝑢𝑟𝑒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𝑝𝑜𝑠𝑖𝑡𝑖𝑣𝑒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𝑒𝑥𝑎𝑚𝑝𝑙𝑒𝑠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7F4E12-8467-C649-AB2F-D8AFBEFF3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72" y="5583881"/>
                <a:ext cx="7374711" cy="575157"/>
              </a:xfrm>
              <a:prstGeom prst="rect">
                <a:avLst/>
              </a:prstGeom>
              <a:blipFill>
                <a:blip r:embed="rId3"/>
                <a:stretch>
                  <a:fillRect l="-172" t="-6522" r="-344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237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5648A-459C-3843-8D16-702F52431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Naïve Bayes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9FD0E6-3BFA-1A4E-AA38-B189F4C69F8C}"/>
              </a:ext>
            </a:extLst>
          </p:cNvPr>
          <p:cNvSpPr/>
          <p:nvPr/>
        </p:nvSpPr>
        <p:spPr>
          <a:xfrm>
            <a:off x="175847" y="1896208"/>
            <a:ext cx="1143000" cy="4191000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539F0419-3B0F-164B-A3BC-D51547D4D64E}"/>
              </a:ext>
            </a:extLst>
          </p:cNvPr>
          <p:cNvSpPr/>
          <p:nvPr/>
        </p:nvSpPr>
        <p:spPr bwMode="auto">
          <a:xfrm>
            <a:off x="1581510" y="3374786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DDA1A1-185B-FA46-A787-B651680B6B35}"/>
              </a:ext>
            </a:extLst>
          </p:cNvPr>
          <p:cNvSpPr txBox="1"/>
          <p:nvPr/>
        </p:nvSpPr>
        <p:spPr>
          <a:xfrm rot="19152411">
            <a:off x="1606046" y="2821013"/>
            <a:ext cx="64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train</a:t>
            </a:r>
          </a:p>
        </p:txBody>
      </p:sp>
      <p:grpSp>
        <p:nvGrpSpPr>
          <p:cNvPr id="7" name="Group 37">
            <a:extLst>
              <a:ext uri="{FF2B5EF4-FFF2-40B4-BE49-F238E27FC236}">
                <a16:creationId xmlns:a16="http://schemas.microsoft.com/office/drawing/2014/main" id="{56B02509-2839-2F43-9ED0-6C3FD65D18E5}"/>
              </a:ext>
            </a:extLst>
          </p:cNvPr>
          <p:cNvGrpSpPr/>
          <p:nvPr/>
        </p:nvGrpSpPr>
        <p:grpSpPr>
          <a:xfrm>
            <a:off x="2305300" y="3039208"/>
            <a:ext cx="1432277" cy="1371600"/>
            <a:chOff x="7391400" y="3505200"/>
            <a:chExt cx="1432277" cy="137160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54E3CC17-E042-2649-8265-F1A114630811}"/>
                </a:ext>
              </a:extLst>
            </p:cNvPr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D25D1A6-D642-1C4E-AA52-99AA319B745C}"/>
                </a:ext>
              </a:extLst>
            </p:cNvPr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 err="1"/>
                <a:t>label|data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C935C73-1197-B448-8C58-70D021B57E57}"/>
              </a:ext>
            </a:extLst>
          </p:cNvPr>
          <p:cNvSpPr txBox="1"/>
          <p:nvPr/>
        </p:nvSpPr>
        <p:spPr>
          <a:xfrm rot="16200000">
            <a:off x="-72849" y="3944896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training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30741F-F59F-3341-A729-1C2EA2A936AC}"/>
              </a:ext>
            </a:extLst>
          </p:cNvPr>
          <p:cNvSpPr txBox="1"/>
          <p:nvPr/>
        </p:nvSpPr>
        <p:spPr>
          <a:xfrm>
            <a:off x="4192604" y="2697901"/>
            <a:ext cx="43974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/>
              <a:t>Count how many examples have each label</a:t>
            </a:r>
          </a:p>
          <a:p>
            <a:pPr marL="342900" indent="-342900">
              <a:buAutoNum type="arabicPeriod"/>
            </a:pPr>
            <a:r>
              <a:rPr lang="en-US" sz="2000" dirty="0"/>
              <a:t>For all examples with a particular label, count how many times each feature occurs</a:t>
            </a:r>
          </a:p>
          <a:p>
            <a:pPr marL="342900" indent="-342900">
              <a:buAutoNum type="arabicPeriod"/>
            </a:pPr>
            <a:r>
              <a:rPr lang="en-US" sz="2000" dirty="0"/>
              <a:t>Calculate the conditional probabilities of each feature for all labels: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04F38BF-418A-6D40-B880-B3E0EF081569}"/>
                  </a:ext>
                </a:extLst>
              </p:cNvPr>
              <p:cNvSpPr txBox="1"/>
              <p:nvPr/>
            </p:nvSpPr>
            <p:spPr>
              <a:xfrm>
                <a:off x="2616187" y="5639906"/>
                <a:ext cx="6149861" cy="454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𝑓𝑒𝑎𝑡𝑢𝑟𝑒</m:t>
                          </m:r>
                        </m:e>
                        <m:e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``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𝑙𝑎𝑏𝑒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𝑒𝑥𝑎𝑚𝑝𝑙𝑒𝑠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𝑤𝑖𝑡h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𝑡h𝑎𝑡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𝑓𝑒𝑎𝑡𝑢𝑟𝑒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𝑒𝑥𝑎𝑚𝑝𝑙𝑒𝑠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𝑤𝑖𝑡h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𝑡h𝑎𝑡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04F38BF-418A-6D40-B880-B3E0EF081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187" y="5639906"/>
                <a:ext cx="6149861" cy="454996"/>
              </a:xfrm>
              <a:prstGeom prst="rect">
                <a:avLst/>
              </a:prstGeom>
              <a:blipFill>
                <a:blip r:embed="rId2"/>
                <a:stretch>
                  <a:fillRect t="-5556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932395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Classifying with Naïve Bayes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3785" y="3630398"/>
            <a:ext cx="2967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9" name="Right Arrow 8"/>
          <p:cNvSpPr/>
          <p:nvPr/>
        </p:nvSpPr>
        <p:spPr bwMode="auto">
          <a:xfrm rot="20601101">
            <a:off x="3239682" y="3479202"/>
            <a:ext cx="533400" cy="30239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6540" y="1763281"/>
            <a:ext cx="5675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For each label, calculate the product of p(</a:t>
            </a:r>
            <a:r>
              <a:rPr lang="en-US" sz="2400" dirty="0" err="1">
                <a:solidFill>
                  <a:srgbClr val="0000FF"/>
                </a:solidFill>
              </a:rPr>
              <a:t>feature|label</a:t>
            </a:r>
            <a:r>
              <a:rPr lang="en-US" sz="2400" dirty="0">
                <a:solidFill>
                  <a:srgbClr val="0000FF"/>
                </a:solidFill>
              </a:rPr>
              <a:t>) for each label </a:t>
            </a:r>
          </a:p>
        </p:txBody>
      </p:sp>
      <p:sp>
        <p:nvSpPr>
          <p:cNvPr id="19" name="Right Arrow 18"/>
          <p:cNvSpPr/>
          <p:nvPr/>
        </p:nvSpPr>
        <p:spPr bwMode="auto">
          <a:xfrm rot="875232">
            <a:off x="3271820" y="3886200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D62F87-ED4F-A044-A008-64812CCB30AE}"/>
              </a:ext>
            </a:extLst>
          </p:cNvPr>
          <p:cNvSpPr txBox="1"/>
          <p:nvPr/>
        </p:nvSpPr>
        <p:spPr>
          <a:xfrm>
            <a:off x="3899399" y="3245918"/>
            <a:ext cx="4081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P(</a:t>
            </a:r>
            <a:r>
              <a:rPr lang="en-US" sz="2000" dirty="0" err="1">
                <a:solidFill>
                  <a:srgbClr val="FF6600"/>
                </a:solidFill>
              </a:rPr>
              <a:t>yellow|</a:t>
            </a:r>
            <a:r>
              <a:rPr lang="en-US" sz="2000" dirty="0" err="1">
                <a:solidFill>
                  <a:srgbClr val="00B050"/>
                </a:solidFill>
              </a:rPr>
              <a:t>banana</a:t>
            </a:r>
            <a:r>
              <a:rPr lang="en-US" sz="2000" dirty="0">
                <a:solidFill>
                  <a:srgbClr val="FF6600"/>
                </a:solidFill>
              </a:rPr>
              <a:t>)*…*P(6oz|</a:t>
            </a:r>
            <a:r>
              <a:rPr lang="en-US" sz="2000" dirty="0">
                <a:solidFill>
                  <a:srgbClr val="008000"/>
                </a:solidFill>
              </a:rPr>
              <a:t>banana)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91AC3A-88EF-B048-9DDC-2F05DE571519}"/>
              </a:ext>
            </a:extLst>
          </p:cNvPr>
          <p:cNvSpPr txBox="1"/>
          <p:nvPr/>
        </p:nvSpPr>
        <p:spPr>
          <a:xfrm>
            <a:off x="3899399" y="3995971"/>
            <a:ext cx="3719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P(</a:t>
            </a:r>
            <a:r>
              <a:rPr lang="en-US" sz="2000" dirty="0" err="1">
                <a:solidFill>
                  <a:srgbClr val="FF6600"/>
                </a:solidFill>
              </a:rPr>
              <a:t>yellow|</a:t>
            </a:r>
            <a:r>
              <a:rPr lang="en-US" sz="2000" dirty="0" err="1">
                <a:solidFill>
                  <a:srgbClr val="FF0000"/>
                </a:solidFill>
              </a:rPr>
              <a:t>apple</a:t>
            </a:r>
            <a:r>
              <a:rPr lang="en-US" sz="2000" dirty="0">
                <a:solidFill>
                  <a:srgbClr val="FF6600"/>
                </a:solidFill>
              </a:rPr>
              <a:t>)*…*P(6oz|</a:t>
            </a:r>
            <a:r>
              <a:rPr lang="en-US" sz="2000" dirty="0">
                <a:solidFill>
                  <a:srgbClr val="FF0000"/>
                </a:solidFill>
              </a:rPr>
              <a:t>apple</a:t>
            </a:r>
            <a:r>
              <a:rPr lang="en-US" sz="2000" dirty="0">
                <a:solidFill>
                  <a:srgbClr val="008000"/>
                </a:solidFill>
              </a:rPr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F5C195-3E5C-8A4E-85FB-42B9B5F05280}"/>
              </a:ext>
            </a:extLst>
          </p:cNvPr>
          <p:cNvSpPr txBox="1"/>
          <p:nvPr/>
        </p:nvSpPr>
        <p:spPr>
          <a:xfrm>
            <a:off x="7981029" y="3559275"/>
            <a:ext cx="1053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MAX</a:t>
            </a:r>
          </a:p>
        </p:txBody>
      </p:sp>
    </p:spTree>
    <p:extLst>
      <p:ext uri="{BB962C8B-B14F-4D97-AF65-F5344CB8AC3E}">
        <p14:creationId xmlns:p14="http://schemas.microsoft.com/office/powerpoint/2010/main" val="53951374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43A7A-6947-3346-BA1F-136AA3D41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Text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A2C2A-F915-CF49-83A7-C5474EB9A5D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671" y="2532183"/>
            <a:ext cx="3405437" cy="360777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 loved it</a:t>
            </a:r>
          </a:p>
          <a:p>
            <a:pPr marL="0" indent="0">
              <a:buNone/>
            </a:pPr>
            <a:r>
              <a:rPr lang="en-US" dirty="0"/>
              <a:t>I loved that movie</a:t>
            </a:r>
          </a:p>
          <a:p>
            <a:pPr marL="0" indent="0">
              <a:buNone/>
            </a:pPr>
            <a:r>
              <a:rPr lang="en-US" dirty="0"/>
              <a:t>I hated that I loved 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58DF2-5A1A-AF4E-9B0E-883244C0D1B5}"/>
              </a:ext>
            </a:extLst>
          </p:cNvPr>
          <p:cNvSpPr txBox="1"/>
          <p:nvPr/>
        </p:nvSpPr>
        <p:spPr>
          <a:xfrm>
            <a:off x="979457" y="1723292"/>
            <a:ext cx="1230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Positive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242862-AE02-7E4B-8B7D-08B0E830FAD6}"/>
              </a:ext>
            </a:extLst>
          </p:cNvPr>
          <p:cNvCxnSpPr>
            <a:cxnSpLocks/>
          </p:cNvCxnSpPr>
          <p:nvPr/>
        </p:nvCxnSpPr>
        <p:spPr>
          <a:xfrm>
            <a:off x="4689348" y="1723292"/>
            <a:ext cx="0" cy="273440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39B1C8F-E219-AB4F-B633-554494332D67}"/>
              </a:ext>
            </a:extLst>
          </p:cNvPr>
          <p:cNvSpPr txBox="1"/>
          <p:nvPr/>
        </p:nvSpPr>
        <p:spPr>
          <a:xfrm>
            <a:off x="6416034" y="1723292"/>
            <a:ext cx="1499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Negative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DF06953-5C83-BA4A-9C9C-52A60FA829F9}"/>
              </a:ext>
            </a:extLst>
          </p:cNvPr>
          <p:cNvSpPr txBox="1">
            <a:spLocks/>
          </p:cNvSpPr>
          <p:nvPr/>
        </p:nvSpPr>
        <p:spPr>
          <a:xfrm>
            <a:off x="5462911" y="2532183"/>
            <a:ext cx="3405437" cy="168812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/>
              <a:t>I hated it</a:t>
            </a:r>
          </a:p>
          <a:p>
            <a:pPr marL="0" indent="0">
              <a:buFont typeface="Wingdings"/>
              <a:buNone/>
            </a:pPr>
            <a:r>
              <a:rPr lang="en-US" dirty="0"/>
              <a:t>I hated that movie</a:t>
            </a:r>
          </a:p>
          <a:p>
            <a:pPr marL="0" indent="0">
              <a:buFont typeface="Wingdings"/>
              <a:buNone/>
            </a:pPr>
            <a:r>
              <a:rPr lang="en-US" dirty="0"/>
              <a:t>I loved that I hated 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034A9D-7F0B-CC47-A400-3D58DC0B6BC2}"/>
              </a:ext>
            </a:extLst>
          </p:cNvPr>
          <p:cNvSpPr txBox="1"/>
          <p:nvPr/>
        </p:nvSpPr>
        <p:spPr>
          <a:xfrm>
            <a:off x="423555" y="4549676"/>
            <a:ext cx="84447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Given examples of text in different categories, learn to predict the category of new examples</a:t>
            </a:r>
          </a:p>
          <a:p>
            <a:endParaRPr lang="en-US" sz="2400" dirty="0"/>
          </a:p>
          <a:p>
            <a:r>
              <a:rPr lang="en-US" sz="2400" dirty="0"/>
              <a:t>Sentiment classification: given positive/negative examples of text (sentences), learn to predict whether new text is positive/negative</a:t>
            </a:r>
          </a:p>
        </p:txBody>
      </p:sp>
    </p:spTree>
    <p:extLst>
      <p:ext uri="{BB962C8B-B14F-4D97-AF65-F5344CB8AC3E}">
        <p14:creationId xmlns:p14="http://schemas.microsoft.com/office/powerpoint/2010/main" val="27033411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43A7A-6947-3346-BA1F-136AA3D41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classification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A2C2A-F915-CF49-83A7-C5474EB9A5D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671" y="2532183"/>
            <a:ext cx="3405437" cy="360777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 loved it</a:t>
            </a:r>
          </a:p>
          <a:p>
            <a:pPr marL="0" indent="0">
              <a:buNone/>
            </a:pPr>
            <a:r>
              <a:rPr lang="en-US" dirty="0"/>
              <a:t>I loved that movie</a:t>
            </a:r>
          </a:p>
          <a:p>
            <a:pPr marL="0" indent="0">
              <a:buNone/>
            </a:pPr>
            <a:r>
              <a:rPr lang="en-US" dirty="0"/>
              <a:t>I hated that </a:t>
            </a:r>
            <a:r>
              <a:rPr lang="en-US" dirty="0">
                <a:solidFill>
                  <a:srgbClr val="FF7700"/>
                </a:solidFill>
              </a:rPr>
              <a:t>I </a:t>
            </a:r>
            <a:r>
              <a:rPr lang="en-US" dirty="0"/>
              <a:t>loved 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58DF2-5A1A-AF4E-9B0E-883244C0D1B5}"/>
              </a:ext>
            </a:extLst>
          </p:cNvPr>
          <p:cNvSpPr txBox="1"/>
          <p:nvPr/>
        </p:nvSpPr>
        <p:spPr>
          <a:xfrm>
            <a:off x="979457" y="1723292"/>
            <a:ext cx="1230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Positive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242862-AE02-7E4B-8B7D-08B0E830FAD6}"/>
              </a:ext>
            </a:extLst>
          </p:cNvPr>
          <p:cNvCxnSpPr>
            <a:cxnSpLocks/>
          </p:cNvCxnSpPr>
          <p:nvPr/>
        </p:nvCxnSpPr>
        <p:spPr>
          <a:xfrm>
            <a:off x="4689348" y="1723292"/>
            <a:ext cx="0" cy="273440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39B1C8F-E219-AB4F-B633-554494332D67}"/>
              </a:ext>
            </a:extLst>
          </p:cNvPr>
          <p:cNvSpPr txBox="1"/>
          <p:nvPr/>
        </p:nvSpPr>
        <p:spPr>
          <a:xfrm>
            <a:off x="6416034" y="1723292"/>
            <a:ext cx="1499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Negative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DF06953-5C83-BA4A-9C9C-52A60FA829F9}"/>
              </a:ext>
            </a:extLst>
          </p:cNvPr>
          <p:cNvSpPr txBox="1">
            <a:spLocks/>
          </p:cNvSpPr>
          <p:nvPr/>
        </p:nvSpPr>
        <p:spPr>
          <a:xfrm>
            <a:off x="5462911" y="2532183"/>
            <a:ext cx="3405437" cy="168812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/>
              <a:t>I hated it</a:t>
            </a:r>
          </a:p>
          <a:p>
            <a:pPr marL="0" indent="0">
              <a:buFont typeface="Wingdings"/>
              <a:buNone/>
            </a:pPr>
            <a:r>
              <a:rPr lang="en-US" dirty="0"/>
              <a:t>I hated that movie</a:t>
            </a:r>
          </a:p>
          <a:p>
            <a:pPr marL="0" indent="0">
              <a:buFont typeface="Wingdings"/>
              <a:buNone/>
            </a:pPr>
            <a:r>
              <a:rPr lang="en-US" dirty="0"/>
              <a:t>I loved that </a:t>
            </a:r>
            <a:r>
              <a:rPr lang="en-US" dirty="0">
                <a:solidFill>
                  <a:srgbClr val="FF7700"/>
                </a:solidFill>
              </a:rPr>
              <a:t>I </a:t>
            </a:r>
            <a:r>
              <a:rPr lang="en-US" dirty="0"/>
              <a:t>hated 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034A9D-7F0B-CC47-A400-3D58DC0B6BC2}"/>
              </a:ext>
            </a:extLst>
          </p:cNvPr>
          <p:cNvSpPr txBox="1"/>
          <p:nvPr/>
        </p:nvSpPr>
        <p:spPr>
          <a:xfrm>
            <a:off x="699207" y="5071626"/>
            <a:ext cx="8444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We’ll assume words just occur once in any given sentence</a:t>
            </a:r>
          </a:p>
        </p:txBody>
      </p:sp>
    </p:spTree>
    <p:extLst>
      <p:ext uri="{BB962C8B-B14F-4D97-AF65-F5344CB8AC3E}">
        <p14:creationId xmlns:p14="http://schemas.microsoft.com/office/powerpoint/2010/main" val="2691479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</a:t>
            </a:r>
          </a:p>
        </p:txBody>
      </p:sp>
      <p:sp>
        <p:nvSpPr>
          <p:cNvPr id="17" name="Oval 16"/>
          <p:cNvSpPr/>
          <p:nvPr/>
        </p:nvSpPr>
        <p:spPr>
          <a:xfrm>
            <a:off x="4205126" y="3076224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416792" y="3309780"/>
            <a:ext cx="13063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model/</a:t>
            </a:r>
          </a:p>
          <a:p>
            <a:r>
              <a:rPr lang="en-US" sz="2400" dirty="0"/>
              <a:t>predictor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3471343" y="3455050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38200" y="60960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Supervised learning: learn to predict new example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590800"/>
            <a:ext cx="1816100" cy="2019300"/>
          </a:xfrm>
          <a:prstGeom prst="rect">
            <a:avLst/>
          </a:prstGeom>
        </p:spPr>
      </p:pic>
      <p:sp>
        <p:nvSpPr>
          <p:cNvPr id="22" name="Right Arrow 21"/>
          <p:cNvSpPr/>
          <p:nvPr/>
        </p:nvSpPr>
        <p:spPr>
          <a:xfrm>
            <a:off x="6050854" y="3455050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112000" y="3526230"/>
            <a:ext cx="1611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predicted label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19870520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43A7A-6947-3346-BA1F-136AA3D41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classification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A2C2A-F915-CF49-83A7-C5474EB9A5D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671" y="2532183"/>
            <a:ext cx="3405437" cy="360777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 loved it</a:t>
            </a:r>
          </a:p>
          <a:p>
            <a:pPr marL="0" indent="0">
              <a:buNone/>
            </a:pPr>
            <a:r>
              <a:rPr lang="en-US" dirty="0"/>
              <a:t>I loved that movie</a:t>
            </a:r>
          </a:p>
          <a:p>
            <a:pPr marL="0" indent="0">
              <a:buNone/>
            </a:pPr>
            <a:r>
              <a:rPr lang="en-US" dirty="0"/>
              <a:t>I hated that loved 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58DF2-5A1A-AF4E-9B0E-883244C0D1B5}"/>
              </a:ext>
            </a:extLst>
          </p:cNvPr>
          <p:cNvSpPr txBox="1"/>
          <p:nvPr/>
        </p:nvSpPr>
        <p:spPr>
          <a:xfrm>
            <a:off x="979457" y="1723292"/>
            <a:ext cx="1230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Positive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242862-AE02-7E4B-8B7D-08B0E830FAD6}"/>
              </a:ext>
            </a:extLst>
          </p:cNvPr>
          <p:cNvCxnSpPr>
            <a:cxnSpLocks/>
          </p:cNvCxnSpPr>
          <p:nvPr/>
        </p:nvCxnSpPr>
        <p:spPr>
          <a:xfrm>
            <a:off x="4689348" y="1723292"/>
            <a:ext cx="0" cy="273440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39B1C8F-E219-AB4F-B633-554494332D67}"/>
              </a:ext>
            </a:extLst>
          </p:cNvPr>
          <p:cNvSpPr txBox="1"/>
          <p:nvPr/>
        </p:nvSpPr>
        <p:spPr>
          <a:xfrm>
            <a:off x="6416034" y="1723292"/>
            <a:ext cx="1499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Negative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DF06953-5C83-BA4A-9C9C-52A60FA829F9}"/>
              </a:ext>
            </a:extLst>
          </p:cNvPr>
          <p:cNvSpPr txBox="1">
            <a:spLocks/>
          </p:cNvSpPr>
          <p:nvPr/>
        </p:nvSpPr>
        <p:spPr>
          <a:xfrm>
            <a:off x="5462911" y="2532183"/>
            <a:ext cx="3405437" cy="168812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/>
              <a:t>I hated it</a:t>
            </a:r>
          </a:p>
          <a:p>
            <a:pPr marL="0" indent="0">
              <a:buFont typeface="Wingdings"/>
              <a:buNone/>
            </a:pPr>
            <a:r>
              <a:rPr lang="en-US" dirty="0"/>
              <a:t>I hated that movie</a:t>
            </a:r>
          </a:p>
          <a:p>
            <a:pPr marL="0" indent="0">
              <a:buFont typeface="Wingdings"/>
              <a:buNone/>
            </a:pPr>
            <a:r>
              <a:rPr lang="en-US" dirty="0"/>
              <a:t>I loved that hated 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034A9D-7F0B-CC47-A400-3D58DC0B6BC2}"/>
              </a:ext>
            </a:extLst>
          </p:cNvPr>
          <p:cNvSpPr txBox="1"/>
          <p:nvPr/>
        </p:nvSpPr>
        <p:spPr>
          <a:xfrm>
            <a:off x="699207" y="5071626"/>
            <a:ext cx="8444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We’ll assume words just occur once in any given sentence</a:t>
            </a:r>
          </a:p>
        </p:txBody>
      </p:sp>
    </p:spTree>
    <p:extLst>
      <p:ext uri="{BB962C8B-B14F-4D97-AF65-F5344CB8AC3E}">
        <p14:creationId xmlns:p14="http://schemas.microsoft.com/office/powerpoint/2010/main" val="196425381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43A7A-6947-3346-BA1F-136AA3D41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the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A2C2A-F915-CF49-83A7-C5474EB9A5D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671" y="2532183"/>
            <a:ext cx="3405437" cy="360777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 loved it</a:t>
            </a:r>
          </a:p>
          <a:p>
            <a:pPr marL="0" indent="0">
              <a:buNone/>
            </a:pPr>
            <a:r>
              <a:rPr lang="en-US" dirty="0"/>
              <a:t>I loved that movie</a:t>
            </a:r>
          </a:p>
          <a:p>
            <a:pPr marL="0" indent="0">
              <a:buNone/>
            </a:pPr>
            <a:r>
              <a:rPr lang="en-US" dirty="0"/>
              <a:t>I hated that loved 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58DF2-5A1A-AF4E-9B0E-883244C0D1B5}"/>
              </a:ext>
            </a:extLst>
          </p:cNvPr>
          <p:cNvSpPr txBox="1"/>
          <p:nvPr/>
        </p:nvSpPr>
        <p:spPr>
          <a:xfrm>
            <a:off x="979457" y="1723292"/>
            <a:ext cx="1230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Positive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242862-AE02-7E4B-8B7D-08B0E830FAD6}"/>
              </a:ext>
            </a:extLst>
          </p:cNvPr>
          <p:cNvCxnSpPr>
            <a:cxnSpLocks/>
          </p:cNvCxnSpPr>
          <p:nvPr/>
        </p:nvCxnSpPr>
        <p:spPr>
          <a:xfrm>
            <a:off x="4689348" y="1723292"/>
            <a:ext cx="0" cy="273440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39B1C8F-E219-AB4F-B633-554494332D67}"/>
              </a:ext>
            </a:extLst>
          </p:cNvPr>
          <p:cNvSpPr txBox="1"/>
          <p:nvPr/>
        </p:nvSpPr>
        <p:spPr>
          <a:xfrm>
            <a:off x="6416034" y="1723292"/>
            <a:ext cx="1499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Negative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DF06953-5C83-BA4A-9C9C-52A60FA829F9}"/>
              </a:ext>
            </a:extLst>
          </p:cNvPr>
          <p:cNvSpPr txBox="1">
            <a:spLocks/>
          </p:cNvSpPr>
          <p:nvPr/>
        </p:nvSpPr>
        <p:spPr>
          <a:xfrm>
            <a:off x="5462911" y="2532183"/>
            <a:ext cx="3405437" cy="168812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/>
              <a:t>I hated it</a:t>
            </a:r>
          </a:p>
          <a:p>
            <a:pPr marL="0" indent="0">
              <a:buFont typeface="Wingdings"/>
              <a:buNone/>
            </a:pPr>
            <a:r>
              <a:rPr lang="en-US" dirty="0"/>
              <a:t>I hated that movie</a:t>
            </a:r>
          </a:p>
          <a:p>
            <a:pPr marL="0" indent="0">
              <a:buFont typeface="Wingdings"/>
              <a:buNone/>
            </a:pPr>
            <a:r>
              <a:rPr lang="en-US" dirty="0"/>
              <a:t>I loved that hated 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398B0A-DA02-2C45-BBA0-7948F1ED55DD}"/>
              </a:ext>
            </a:extLst>
          </p:cNvPr>
          <p:cNvSpPr txBox="1"/>
          <p:nvPr/>
        </p:nvSpPr>
        <p:spPr>
          <a:xfrm>
            <a:off x="1652954" y="4747846"/>
            <a:ext cx="47588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 each </a:t>
            </a:r>
            <a:r>
              <a:rPr lang="en-US" sz="2400" u="sng" dirty="0"/>
              <a:t>word</a:t>
            </a:r>
            <a:r>
              <a:rPr lang="en-US" sz="2400" dirty="0"/>
              <a:t> and each </a:t>
            </a:r>
            <a:r>
              <a:rPr lang="en-US" sz="2400" u="sng" dirty="0"/>
              <a:t>label</a:t>
            </a:r>
            <a:r>
              <a:rPr lang="en-US" sz="2400" dirty="0"/>
              <a:t>, learn:</a:t>
            </a:r>
          </a:p>
          <a:p>
            <a:endParaRPr lang="en-US" sz="2400" dirty="0"/>
          </a:p>
          <a:p>
            <a:r>
              <a:rPr lang="en-US" sz="2400" dirty="0"/>
              <a:t>   p(word | label) </a:t>
            </a:r>
          </a:p>
        </p:txBody>
      </p:sp>
    </p:spTree>
    <p:extLst>
      <p:ext uri="{BB962C8B-B14F-4D97-AF65-F5344CB8AC3E}">
        <p14:creationId xmlns:p14="http://schemas.microsoft.com/office/powerpoint/2010/main" val="34205954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43A7A-6947-3346-BA1F-136AA3D41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the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A2C2A-F915-CF49-83A7-C5474EB9A5D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671" y="2532184"/>
            <a:ext cx="3405437" cy="16002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 loved it</a:t>
            </a:r>
          </a:p>
          <a:p>
            <a:pPr marL="0" indent="0">
              <a:buNone/>
            </a:pPr>
            <a:r>
              <a:rPr lang="en-US" dirty="0"/>
              <a:t>I loved that movie</a:t>
            </a:r>
          </a:p>
          <a:p>
            <a:pPr marL="0" indent="0">
              <a:buNone/>
            </a:pPr>
            <a:r>
              <a:rPr lang="en-US" dirty="0"/>
              <a:t>I hated that loved 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58DF2-5A1A-AF4E-9B0E-883244C0D1B5}"/>
              </a:ext>
            </a:extLst>
          </p:cNvPr>
          <p:cNvSpPr txBox="1"/>
          <p:nvPr/>
        </p:nvSpPr>
        <p:spPr>
          <a:xfrm>
            <a:off x="979457" y="1723292"/>
            <a:ext cx="1230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Positive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242862-AE02-7E4B-8B7D-08B0E830FAD6}"/>
              </a:ext>
            </a:extLst>
          </p:cNvPr>
          <p:cNvCxnSpPr>
            <a:cxnSpLocks/>
          </p:cNvCxnSpPr>
          <p:nvPr/>
        </p:nvCxnSpPr>
        <p:spPr>
          <a:xfrm>
            <a:off x="4689348" y="1723292"/>
            <a:ext cx="0" cy="273440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39B1C8F-E219-AB4F-B633-554494332D67}"/>
              </a:ext>
            </a:extLst>
          </p:cNvPr>
          <p:cNvSpPr txBox="1"/>
          <p:nvPr/>
        </p:nvSpPr>
        <p:spPr>
          <a:xfrm>
            <a:off x="6416034" y="1723292"/>
            <a:ext cx="1499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Negative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DF06953-5C83-BA4A-9C9C-52A60FA829F9}"/>
              </a:ext>
            </a:extLst>
          </p:cNvPr>
          <p:cNvSpPr txBox="1">
            <a:spLocks/>
          </p:cNvSpPr>
          <p:nvPr/>
        </p:nvSpPr>
        <p:spPr>
          <a:xfrm>
            <a:off x="5462911" y="2532183"/>
            <a:ext cx="3405437" cy="168812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/>
              <a:t>I hated it</a:t>
            </a:r>
          </a:p>
          <a:p>
            <a:pPr marL="0" indent="0">
              <a:buFont typeface="Wingdings"/>
              <a:buNone/>
            </a:pPr>
            <a:r>
              <a:rPr lang="en-US" dirty="0"/>
              <a:t>I hated that movie</a:t>
            </a:r>
          </a:p>
          <a:p>
            <a:pPr marL="0" indent="0">
              <a:buFont typeface="Wingdings"/>
              <a:buNone/>
            </a:pPr>
            <a:r>
              <a:rPr lang="en-US" dirty="0"/>
              <a:t>I loved that hated 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9E9CF4-5096-1940-A98E-6AF0AD77E486}"/>
                  </a:ext>
                </a:extLst>
              </p:cNvPr>
              <p:cNvSpPr txBox="1"/>
              <p:nvPr/>
            </p:nvSpPr>
            <p:spPr>
              <a:xfrm>
                <a:off x="778065" y="6019098"/>
                <a:ext cx="7137162" cy="5751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𝑤𝑜𝑟𝑑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𝑡𝑖𝑚𝑒𝑠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𝑤𝑜𝑟𝑑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𝑜𝑐𝑐𝑢𝑟𝑒𝑑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“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”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𝑒𝑥𝑎𝑚𝑝𝑙𝑒𝑠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𝑒𝑥𝑎𝑚𝑝𝑙𝑒𝑠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𝑤𝑖𝑡h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𝑡h𝑎𝑡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9E9CF4-5096-1940-A98E-6AF0AD77E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065" y="6019098"/>
                <a:ext cx="7137162" cy="575157"/>
              </a:xfrm>
              <a:prstGeom prst="rect">
                <a:avLst/>
              </a:prstGeom>
              <a:blipFill>
                <a:blip r:embed="rId3"/>
                <a:stretch>
                  <a:fillRect l="-178" t="-6522" r="-533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D383C50-BF6D-5E4E-8712-FEE46535C472}"/>
              </a:ext>
            </a:extLst>
          </p:cNvPr>
          <p:cNvSpPr txBox="1"/>
          <p:nvPr/>
        </p:nvSpPr>
        <p:spPr>
          <a:xfrm>
            <a:off x="801673" y="4545902"/>
            <a:ext cx="2324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P(I | positive) = ?</a:t>
            </a:r>
          </a:p>
        </p:txBody>
      </p:sp>
    </p:spTree>
    <p:extLst>
      <p:ext uri="{BB962C8B-B14F-4D97-AF65-F5344CB8AC3E}">
        <p14:creationId xmlns:p14="http://schemas.microsoft.com/office/powerpoint/2010/main" val="208814159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43A7A-6947-3346-BA1F-136AA3D41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the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A2C2A-F915-CF49-83A7-C5474EB9A5D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671" y="2532184"/>
            <a:ext cx="3405437" cy="16002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 loved it</a:t>
            </a:r>
          </a:p>
          <a:p>
            <a:pPr marL="0" indent="0">
              <a:buNone/>
            </a:pPr>
            <a:r>
              <a:rPr lang="en-US" dirty="0"/>
              <a:t>I loved that movie</a:t>
            </a:r>
          </a:p>
          <a:p>
            <a:pPr marL="0" indent="0">
              <a:buNone/>
            </a:pPr>
            <a:r>
              <a:rPr lang="en-US" dirty="0"/>
              <a:t>I hated that loved 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58DF2-5A1A-AF4E-9B0E-883244C0D1B5}"/>
              </a:ext>
            </a:extLst>
          </p:cNvPr>
          <p:cNvSpPr txBox="1"/>
          <p:nvPr/>
        </p:nvSpPr>
        <p:spPr>
          <a:xfrm>
            <a:off x="979457" y="1723292"/>
            <a:ext cx="1230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Positive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242862-AE02-7E4B-8B7D-08B0E830FAD6}"/>
              </a:ext>
            </a:extLst>
          </p:cNvPr>
          <p:cNvCxnSpPr>
            <a:cxnSpLocks/>
          </p:cNvCxnSpPr>
          <p:nvPr/>
        </p:nvCxnSpPr>
        <p:spPr>
          <a:xfrm>
            <a:off x="4689348" y="1723292"/>
            <a:ext cx="0" cy="273440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39B1C8F-E219-AB4F-B633-554494332D67}"/>
              </a:ext>
            </a:extLst>
          </p:cNvPr>
          <p:cNvSpPr txBox="1"/>
          <p:nvPr/>
        </p:nvSpPr>
        <p:spPr>
          <a:xfrm>
            <a:off x="6416034" y="1723292"/>
            <a:ext cx="1499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Negative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DF06953-5C83-BA4A-9C9C-52A60FA829F9}"/>
              </a:ext>
            </a:extLst>
          </p:cNvPr>
          <p:cNvSpPr txBox="1">
            <a:spLocks/>
          </p:cNvSpPr>
          <p:nvPr/>
        </p:nvSpPr>
        <p:spPr>
          <a:xfrm>
            <a:off x="5462911" y="2532183"/>
            <a:ext cx="3405437" cy="168812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/>
              <a:t>I hated it</a:t>
            </a:r>
          </a:p>
          <a:p>
            <a:pPr marL="0" indent="0">
              <a:buFont typeface="Wingdings"/>
              <a:buNone/>
            </a:pPr>
            <a:r>
              <a:rPr lang="en-US" dirty="0"/>
              <a:t>I hated that movie</a:t>
            </a:r>
          </a:p>
          <a:p>
            <a:pPr marL="0" indent="0">
              <a:buFont typeface="Wingdings"/>
              <a:buNone/>
            </a:pPr>
            <a:r>
              <a:rPr lang="en-US" dirty="0"/>
              <a:t>I loved that hated 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9E9CF4-5096-1940-A98E-6AF0AD77E486}"/>
                  </a:ext>
                </a:extLst>
              </p:cNvPr>
              <p:cNvSpPr txBox="1"/>
              <p:nvPr/>
            </p:nvSpPr>
            <p:spPr>
              <a:xfrm>
                <a:off x="778065" y="6019098"/>
                <a:ext cx="7137162" cy="5751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𝑤𝑜𝑟𝑑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𝑡𝑖𝑚𝑒𝑠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𝑤𝑜𝑟𝑑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𝑜𝑐𝑐𝑢𝑟𝑒𝑑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“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”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𝑒𝑥𝑎𝑚𝑝𝑙𝑒𝑠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𝑒𝑥𝑎𝑚𝑝𝑙𝑒𝑠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𝑤𝑖𝑡h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𝑡h𝑎𝑡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9E9CF4-5096-1940-A98E-6AF0AD77E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065" y="6019098"/>
                <a:ext cx="7137162" cy="575157"/>
              </a:xfrm>
              <a:prstGeom prst="rect">
                <a:avLst/>
              </a:prstGeom>
              <a:blipFill>
                <a:blip r:embed="rId3"/>
                <a:stretch>
                  <a:fillRect l="-178" t="-6522" r="-533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D383C50-BF6D-5E4E-8712-FEE46535C472}"/>
              </a:ext>
            </a:extLst>
          </p:cNvPr>
          <p:cNvSpPr txBox="1"/>
          <p:nvPr/>
        </p:nvSpPr>
        <p:spPr>
          <a:xfrm>
            <a:off x="801673" y="4545902"/>
            <a:ext cx="3482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P(I | positive) = 3/3 = 1.0</a:t>
            </a:r>
          </a:p>
        </p:txBody>
      </p:sp>
    </p:spTree>
    <p:extLst>
      <p:ext uri="{BB962C8B-B14F-4D97-AF65-F5344CB8AC3E}">
        <p14:creationId xmlns:p14="http://schemas.microsoft.com/office/powerpoint/2010/main" val="345864622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43A7A-6947-3346-BA1F-136AA3D41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the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A2C2A-F915-CF49-83A7-C5474EB9A5D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671" y="2532184"/>
            <a:ext cx="3405437" cy="16002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 loved it</a:t>
            </a:r>
          </a:p>
          <a:p>
            <a:pPr marL="0" indent="0">
              <a:buNone/>
            </a:pPr>
            <a:r>
              <a:rPr lang="en-US" dirty="0"/>
              <a:t>I loved that movie</a:t>
            </a:r>
          </a:p>
          <a:p>
            <a:pPr marL="0" indent="0">
              <a:buNone/>
            </a:pPr>
            <a:r>
              <a:rPr lang="en-US" dirty="0"/>
              <a:t>I hated that loved 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58DF2-5A1A-AF4E-9B0E-883244C0D1B5}"/>
              </a:ext>
            </a:extLst>
          </p:cNvPr>
          <p:cNvSpPr txBox="1"/>
          <p:nvPr/>
        </p:nvSpPr>
        <p:spPr>
          <a:xfrm>
            <a:off x="979457" y="1723292"/>
            <a:ext cx="1230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Positive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242862-AE02-7E4B-8B7D-08B0E830FAD6}"/>
              </a:ext>
            </a:extLst>
          </p:cNvPr>
          <p:cNvCxnSpPr>
            <a:cxnSpLocks/>
          </p:cNvCxnSpPr>
          <p:nvPr/>
        </p:nvCxnSpPr>
        <p:spPr>
          <a:xfrm>
            <a:off x="4689348" y="1723292"/>
            <a:ext cx="0" cy="273440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39B1C8F-E219-AB4F-B633-554494332D67}"/>
              </a:ext>
            </a:extLst>
          </p:cNvPr>
          <p:cNvSpPr txBox="1"/>
          <p:nvPr/>
        </p:nvSpPr>
        <p:spPr>
          <a:xfrm>
            <a:off x="6416034" y="1723292"/>
            <a:ext cx="1499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Negative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DF06953-5C83-BA4A-9C9C-52A60FA829F9}"/>
              </a:ext>
            </a:extLst>
          </p:cNvPr>
          <p:cNvSpPr txBox="1">
            <a:spLocks/>
          </p:cNvSpPr>
          <p:nvPr/>
        </p:nvSpPr>
        <p:spPr>
          <a:xfrm>
            <a:off x="5462911" y="2532183"/>
            <a:ext cx="3405437" cy="168812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/>
              <a:t>I hated it</a:t>
            </a:r>
          </a:p>
          <a:p>
            <a:pPr marL="0" indent="0">
              <a:buFont typeface="Wingdings"/>
              <a:buNone/>
            </a:pPr>
            <a:r>
              <a:rPr lang="en-US" dirty="0"/>
              <a:t>I hated that movie</a:t>
            </a:r>
          </a:p>
          <a:p>
            <a:pPr marL="0" indent="0">
              <a:buFont typeface="Wingdings"/>
              <a:buNone/>
            </a:pPr>
            <a:r>
              <a:rPr lang="en-US" dirty="0"/>
              <a:t>I loved that hated 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9E9CF4-5096-1940-A98E-6AF0AD77E486}"/>
                  </a:ext>
                </a:extLst>
              </p:cNvPr>
              <p:cNvSpPr txBox="1"/>
              <p:nvPr/>
            </p:nvSpPr>
            <p:spPr>
              <a:xfrm>
                <a:off x="778065" y="6019098"/>
                <a:ext cx="7137162" cy="5751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𝑤𝑜𝑟𝑑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𝑡𝑖𝑚𝑒𝑠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𝑤𝑜𝑟𝑑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𝑜𝑐𝑐𝑢𝑟𝑒𝑑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“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”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𝑒𝑥𝑎𝑚𝑝𝑙𝑒𝑠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𝑒𝑥𝑎𝑚𝑝𝑙𝑒𝑠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𝑤𝑖𝑡h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𝑡h𝑎𝑡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9E9CF4-5096-1940-A98E-6AF0AD77E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065" y="6019098"/>
                <a:ext cx="7137162" cy="575157"/>
              </a:xfrm>
              <a:prstGeom prst="rect">
                <a:avLst/>
              </a:prstGeom>
              <a:blipFill>
                <a:blip r:embed="rId3"/>
                <a:stretch>
                  <a:fillRect l="-178" t="-6522" r="-533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D383C50-BF6D-5E4E-8712-FEE46535C472}"/>
              </a:ext>
            </a:extLst>
          </p:cNvPr>
          <p:cNvSpPr txBox="1"/>
          <p:nvPr/>
        </p:nvSpPr>
        <p:spPr>
          <a:xfrm>
            <a:off x="801673" y="4545902"/>
            <a:ext cx="36519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P(I | positive) 		= 1.0</a:t>
            </a:r>
          </a:p>
          <a:p>
            <a:r>
              <a:rPr lang="en-US" sz="2400" dirty="0">
                <a:solidFill>
                  <a:srgbClr val="FF0000"/>
                </a:solidFill>
              </a:rPr>
              <a:t>P(loved | positive) 	= ?</a:t>
            </a:r>
          </a:p>
        </p:txBody>
      </p:sp>
    </p:spTree>
    <p:extLst>
      <p:ext uri="{BB962C8B-B14F-4D97-AF65-F5344CB8AC3E}">
        <p14:creationId xmlns:p14="http://schemas.microsoft.com/office/powerpoint/2010/main" val="151901070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43A7A-6947-3346-BA1F-136AA3D41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the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A2C2A-F915-CF49-83A7-C5474EB9A5D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671" y="2532184"/>
            <a:ext cx="3405437" cy="16002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 loved it</a:t>
            </a:r>
          </a:p>
          <a:p>
            <a:pPr marL="0" indent="0">
              <a:buNone/>
            </a:pPr>
            <a:r>
              <a:rPr lang="en-US" dirty="0"/>
              <a:t>I loved that movie</a:t>
            </a:r>
          </a:p>
          <a:p>
            <a:pPr marL="0" indent="0">
              <a:buNone/>
            </a:pPr>
            <a:r>
              <a:rPr lang="en-US" dirty="0"/>
              <a:t>I hated that loved 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58DF2-5A1A-AF4E-9B0E-883244C0D1B5}"/>
              </a:ext>
            </a:extLst>
          </p:cNvPr>
          <p:cNvSpPr txBox="1"/>
          <p:nvPr/>
        </p:nvSpPr>
        <p:spPr>
          <a:xfrm>
            <a:off x="979457" y="1723292"/>
            <a:ext cx="1230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Positive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242862-AE02-7E4B-8B7D-08B0E830FAD6}"/>
              </a:ext>
            </a:extLst>
          </p:cNvPr>
          <p:cNvCxnSpPr>
            <a:cxnSpLocks/>
          </p:cNvCxnSpPr>
          <p:nvPr/>
        </p:nvCxnSpPr>
        <p:spPr>
          <a:xfrm>
            <a:off x="4689348" y="1723292"/>
            <a:ext cx="0" cy="273440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39B1C8F-E219-AB4F-B633-554494332D67}"/>
              </a:ext>
            </a:extLst>
          </p:cNvPr>
          <p:cNvSpPr txBox="1"/>
          <p:nvPr/>
        </p:nvSpPr>
        <p:spPr>
          <a:xfrm>
            <a:off x="6416034" y="1723292"/>
            <a:ext cx="1499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Negative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DF06953-5C83-BA4A-9C9C-52A60FA829F9}"/>
              </a:ext>
            </a:extLst>
          </p:cNvPr>
          <p:cNvSpPr txBox="1">
            <a:spLocks/>
          </p:cNvSpPr>
          <p:nvPr/>
        </p:nvSpPr>
        <p:spPr>
          <a:xfrm>
            <a:off x="5462911" y="2532183"/>
            <a:ext cx="3405437" cy="168812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/>
              <a:t>I hated it</a:t>
            </a:r>
          </a:p>
          <a:p>
            <a:pPr marL="0" indent="0">
              <a:buFont typeface="Wingdings"/>
              <a:buNone/>
            </a:pPr>
            <a:r>
              <a:rPr lang="en-US" dirty="0"/>
              <a:t>I hated that movie</a:t>
            </a:r>
          </a:p>
          <a:p>
            <a:pPr marL="0" indent="0">
              <a:buFont typeface="Wingdings"/>
              <a:buNone/>
            </a:pPr>
            <a:r>
              <a:rPr lang="en-US" dirty="0"/>
              <a:t>I loved that hated 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9E9CF4-5096-1940-A98E-6AF0AD77E486}"/>
                  </a:ext>
                </a:extLst>
              </p:cNvPr>
              <p:cNvSpPr txBox="1"/>
              <p:nvPr/>
            </p:nvSpPr>
            <p:spPr>
              <a:xfrm>
                <a:off x="778065" y="6019098"/>
                <a:ext cx="7137162" cy="5751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𝑤𝑜𝑟𝑑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𝑡𝑖𝑚𝑒𝑠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𝑤𝑜𝑟𝑑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𝑜𝑐𝑐𝑢𝑟𝑒𝑑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“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”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𝑒𝑥𝑎𝑚𝑝𝑙𝑒𝑠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𝑒𝑥𝑎𝑚𝑝𝑙𝑒𝑠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𝑤𝑖𝑡h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𝑡h𝑎𝑡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9E9CF4-5096-1940-A98E-6AF0AD77E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065" y="6019098"/>
                <a:ext cx="7137162" cy="575157"/>
              </a:xfrm>
              <a:prstGeom prst="rect">
                <a:avLst/>
              </a:prstGeom>
              <a:blipFill>
                <a:blip r:embed="rId3"/>
                <a:stretch>
                  <a:fillRect l="-178" t="-6522" r="-533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D383C50-BF6D-5E4E-8712-FEE46535C472}"/>
              </a:ext>
            </a:extLst>
          </p:cNvPr>
          <p:cNvSpPr txBox="1"/>
          <p:nvPr/>
        </p:nvSpPr>
        <p:spPr>
          <a:xfrm>
            <a:off x="801673" y="4545902"/>
            <a:ext cx="37385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P(I | positive) 		= 1.0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P(loved | positive) 	= 3/3</a:t>
            </a:r>
          </a:p>
        </p:txBody>
      </p:sp>
    </p:spTree>
    <p:extLst>
      <p:ext uri="{BB962C8B-B14F-4D97-AF65-F5344CB8AC3E}">
        <p14:creationId xmlns:p14="http://schemas.microsoft.com/office/powerpoint/2010/main" val="252704244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43A7A-6947-3346-BA1F-136AA3D41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the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A2C2A-F915-CF49-83A7-C5474EB9A5D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671" y="2532184"/>
            <a:ext cx="3405437" cy="16002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 loved it</a:t>
            </a:r>
          </a:p>
          <a:p>
            <a:pPr marL="0" indent="0">
              <a:buNone/>
            </a:pPr>
            <a:r>
              <a:rPr lang="en-US" dirty="0"/>
              <a:t>I loved that movie</a:t>
            </a:r>
          </a:p>
          <a:p>
            <a:pPr marL="0" indent="0">
              <a:buNone/>
            </a:pPr>
            <a:r>
              <a:rPr lang="en-US" dirty="0"/>
              <a:t>I hated that loved 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58DF2-5A1A-AF4E-9B0E-883244C0D1B5}"/>
              </a:ext>
            </a:extLst>
          </p:cNvPr>
          <p:cNvSpPr txBox="1"/>
          <p:nvPr/>
        </p:nvSpPr>
        <p:spPr>
          <a:xfrm>
            <a:off x="979457" y="1723292"/>
            <a:ext cx="1230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Positive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242862-AE02-7E4B-8B7D-08B0E830FAD6}"/>
              </a:ext>
            </a:extLst>
          </p:cNvPr>
          <p:cNvCxnSpPr>
            <a:cxnSpLocks/>
          </p:cNvCxnSpPr>
          <p:nvPr/>
        </p:nvCxnSpPr>
        <p:spPr>
          <a:xfrm>
            <a:off x="4689348" y="1723292"/>
            <a:ext cx="0" cy="273440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39B1C8F-E219-AB4F-B633-554494332D67}"/>
              </a:ext>
            </a:extLst>
          </p:cNvPr>
          <p:cNvSpPr txBox="1"/>
          <p:nvPr/>
        </p:nvSpPr>
        <p:spPr>
          <a:xfrm>
            <a:off x="6416034" y="1723292"/>
            <a:ext cx="1499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Negative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DF06953-5C83-BA4A-9C9C-52A60FA829F9}"/>
              </a:ext>
            </a:extLst>
          </p:cNvPr>
          <p:cNvSpPr txBox="1">
            <a:spLocks/>
          </p:cNvSpPr>
          <p:nvPr/>
        </p:nvSpPr>
        <p:spPr>
          <a:xfrm>
            <a:off x="5462911" y="2532183"/>
            <a:ext cx="3405437" cy="168812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/>
              <a:t>I hated it</a:t>
            </a:r>
          </a:p>
          <a:p>
            <a:pPr marL="0" indent="0">
              <a:buFont typeface="Wingdings"/>
              <a:buNone/>
            </a:pPr>
            <a:r>
              <a:rPr lang="en-US" dirty="0"/>
              <a:t>I hated that movie</a:t>
            </a:r>
          </a:p>
          <a:p>
            <a:pPr marL="0" indent="0">
              <a:buFont typeface="Wingdings"/>
              <a:buNone/>
            </a:pPr>
            <a:r>
              <a:rPr lang="en-US" dirty="0"/>
              <a:t>I loved that hated 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9E9CF4-5096-1940-A98E-6AF0AD77E486}"/>
                  </a:ext>
                </a:extLst>
              </p:cNvPr>
              <p:cNvSpPr txBox="1"/>
              <p:nvPr/>
            </p:nvSpPr>
            <p:spPr>
              <a:xfrm>
                <a:off x="778065" y="6019098"/>
                <a:ext cx="7137162" cy="5751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𝑤𝑜𝑟𝑑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𝑡𝑖𝑚𝑒𝑠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𝑤𝑜𝑟𝑑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𝑜𝑐𝑐𝑢𝑟𝑒𝑑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“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”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𝑒𝑥𝑎𝑚𝑝𝑙𝑒𝑠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𝑒𝑥𝑎𝑚𝑝𝑙𝑒𝑠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𝑤𝑖𝑡h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𝑡h𝑎𝑡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9E9CF4-5096-1940-A98E-6AF0AD77E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065" y="6019098"/>
                <a:ext cx="7137162" cy="575157"/>
              </a:xfrm>
              <a:prstGeom prst="rect">
                <a:avLst/>
              </a:prstGeom>
              <a:blipFill>
                <a:blip r:embed="rId3"/>
                <a:stretch>
                  <a:fillRect l="-178" t="-6522" r="-533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D383C50-BF6D-5E4E-8712-FEE46535C472}"/>
              </a:ext>
            </a:extLst>
          </p:cNvPr>
          <p:cNvSpPr txBox="1"/>
          <p:nvPr/>
        </p:nvSpPr>
        <p:spPr>
          <a:xfrm>
            <a:off x="801673" y="4545902"/>
            <a:ext cx="37385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P(I | positive) 		= 1.0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P(loved | positive) 	= 3/3</a:t>
            </a:r>
          </a:p>
          <a:p>
            <a:r>
              <a:rPr lang="en-US" sz="2400" dirty="0">
                <a:solidFill>
                  <a:srgbClr val="FF0000"/>
                </a:solidFill>
              </a:rPr>
              <a:t>P(hated | positive)	= ?</a:t>
            </a:r>
          </a:p>
        </p:txBody>
      </p:sp>
    </p:spTree>
    <p:extLst>
      <p:ext uri="{BB962C8B-B14F-4D97-AF65-F5344CB8AC3E}">
        <p14:creationId xmlns:p14="http://schemas.microsoft.com/office/powerpoint/2010/main" val="229243708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43A7A-6947-3346-BA1F-136AA3D41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the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A2C2A-F915-CF49-83A7-C5474EB9A5D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671" y="2532184"/>
            <a:ext cx="3405437" cy="16002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 loved it</a:t>
            </a:r>
          </a:p>
          <a:p>
            <a:pPr marL="0" indent="0">
              <a:buNone/>
            </a:pPr>
            <a:r>
              <a:rPr lang="en-US" dirty="0"/>
              <a:t>I loved that movie</a:t>
            </a:r>
          </a:p>
          <a:p>
            <a:pPr marL="0" indent="0">
              <a:buNone/>
            </a:pPr>
            <a:r>
              <a:rPr lang="en-US" dirty="0"/>
              <a:t>I hated that loved 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58DF2-5A1A-AF4E-9B0E-883244C0D1B5}"/>
              </a:ext>
            </a:extLst>
          </p:cNvPr>
          <p:cNvSpPr txBox="1"/>
          <p:nvPr/>
        </p:nvSpPr>
        <p:spPr>
          <a:xfrm>
            <a:off x="979457" y="1723292"/>
            <a:ext cx="1230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Positive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242862-AE02-7E4B-8B7D-08B0E830FAD6}"/>
              </a:ext>
            </a:extLst>
          </p:cNvPr>
          <p:cNvCxnSpPr>
            <a:cxnSpLocks/>
          </p:cNvCxnSpPr>
          <p:nvPr/>
        </p:nvCxnSpPr>
        <p:spPr>
          <a:xfrm>
            <a:off x="4689348" y="1723292"/>
            <a:ext cx="0" cy="273440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39B1C8F-E219-AB4F-B633-554494332D67}"/>
              </a:ext>
            </a:extLst>
          </p:cNvPr>
          <p:cNvSpPr txBox="1"/>
          <p:nvPr/>
        </p:nvSpPr>
        <p:spPr>
          <a:xfrm>
            <a:off x="6416034" y="1723292"/>
            <a:ext cx="1499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Negative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DF06953-5C83-BA4A-9C9C-52A60FA829F9}"/>
              </a:ext>
            </a:extLst>
          </p:cNvPr>
          <p:cNvSpPr txBox="1">
            <a:spLocks/>
          </p:cNvSpPr>
          <p:nvPr/>
        </p:nvSpPr>
        <p:spPr>
          <a:xfrm>
            <a:off x="5462911" y="2532183"/>
            <a:ext cx="3405437" cy="168812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/>
              <a:t>I hated it</a:t>
            </a:r>
          </a:p>
          <a:p>
            <a:pPr marL="0" indent="0">
              <a:buFont typeface="Wingdings"/>
              <a:buNone/>
            </a:pPr>
            <a:r>
              <a:rPr lang="en-US" dirty="0"/>
              <a:t>I hated that movie</a:t>
            </a:r>
          </a:p>
          <a:p>
            <a:pPr marL="0" indent="0">
              <a:buFont typeface="Wingdings"/>
              <a:buNone/>
            </a:pPr>
            <a:r>
              <a:rPr lang="en-US" dirty="0"/>
              <a:t>I loved that hated 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9E9CF4-5096-1940-A98E-6AF0AD77E486}"/>
                  </a:ext>
                </a:extLst>
              </p:cNvPr>
              <p:cNvSpPr txBox="1"/>
              <p:nvPr/>
            </p:nvSpPr>
            <p:spPr>
              <a:xfrm>
                <a:off x="778065" y="6019098"/>
                <a:ext cx="7137162" cy="5751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𝑤𝑜𝑟𝑑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𝑡𝑖𝑚𝑒𝑠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𝑤𝑜𝑟𝑑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𝑜𝑐𝑐𝑢𝑟𝑒𝑑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“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”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𝑒𝑥𝑎𝑚𝑝𝑙𝑒𝑠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𝑒𝑥𝑎𝑚𝑝𝑙𝑒𝑠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𝑤𝑖𝑡h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𝑡h𝑎𝑡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9E9CF4-5096-1940-A98E-6AF0AD77E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065" y="6019098"/>
                <a:ext cx="7137162" cy="575157"/>
              </a:xfrm>
              <a:prstGeom prst="rect">
                <a:avLst/>
              </a:prstGeom>
              <a:blipFill>
                <a:blip r:embed="rId3"/>
                <a:stretch>
                  <a:fillRect l="-178" t="-6522" r="-533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D383C50-BF6D-5E4E-8712-FEE46535C472}"/>
              </a:ext>
            </a:extLst>
          </p:cNvPr>
          <p:cNvSpPr txBox="1"/>
          <p:nvPr/>
        </p:nvSpPr>
        <p:spPr>
          <a:xfrm>
            <a:off x="801673" y="4545902"/>
            <a:ext cx="37385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P(I | positive) 		= 1.0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P(loved | positive) 	= 2/3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P(hated | positive)	= 1/3</a:t>
            </a:r>
          </a:p>
          <a:p>
            <a:r>
              <a:rPr lang="en-US" sz="2400" dirty="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73973D-18E3-C444-8407-CFEC695821AA}"/>
              </a:ext>
            </a:extLst>
          </p:cNvPr>
          <p:cNvSpPr txBox="1"/>
          <p:nvPr/>
        </p:nvSpPr>
        <p:spPr>
          <a:xfrm>
            <a:off x="5335172" y="4545902"/>
            <a:ext cx="2538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P(I | negative) = ?</a:t>
            </a:r>
          </a:p>
        </p:txBody>
      </p:sp>
    </p:spTree>
    <p:extLst>
      <p:ext uri="{BB962C8B-B14F-4D97-AF65-F5344CB8AC3E}">
        <p14:creationId xmlns:p14="http://schemas.microsoft.com/office/powerpoint/2010/main" val="261330582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43A7A-6947-3346-BA1F-136AA3D41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the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A2C2A-F915-CF49-83A7-C5474EB9A5D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671" y="2532184"/>
            <a:ext cx="3405437" cy="16002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 loved it</a:t>
            </a:r>
          </a:p>
          <a:p>
            <a:pPr marL="0" indent="0">
              <a:buNone/>
            </a:pPr>
            <a:r>
              <a:rPr lang="en-US" dirty="0"/>
              <a:t>I loved that movie</a:t>
            </a:r>
          </a:p>
          <a:p>
            <a:pPr marL="0" indent="0">
              <a:buNone/>
            </a:pPr>
            <a:r>
              <a:rPr lang="en-US" dirty="0"/>
              <a:t>I hated that loved 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58DF2-5A1A-AF4E-9B0E-883244C0D1B5}"/>
              </a:ext>
            </a:extLst>
          </p:cNvPr>
          <p:cNvSpPr txBox="1"/>
          <p:nvPr/>
        </p:nvSpPr>
        <p:spPr>
          <a:xfrm>
            <a:off x="979457" y="1723292"/>
            <a:ext cx="1230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Positive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242862-AE02-7E4B-8B7D-08B0E830FAD6}"/>
              </a:ext>
            </a:extLst>
          </p:cNvPr>
          <p:cNvCxnSpPr>
            <a:cxnSpLocks/>
          </p:cNvCxnSpPr>
          <p:nvPr/>
        </p:nvCxnSpPr>
        <p:spPr>
          <a:xfrm>
            <a:off x="4689348" y="1723292"/>
            <a:ext cx="0" cy="273440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39B1C8F-E219-AB4F-B633-554494332D67}"/>
              </a:ext>
            </a:extLst>
          </p:cNvPr>
          <p:cNvSpPr txBox="1"/>
          <p:nvPr/>
        </p:nvSpPr>
        <p:spPr>
          <a:xfrm>
            <a:off x="6416034" y="1723292"/>
            <a:ext cx="1499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Negative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DF06953-5C83-BA4A-9C9C-52A60FA829F9}"/>
              </a:ext>
            </a:extLst>
          </p:cNvPr>
          <p:cNvSpPr txBox="1">
            <a:spLocks/>
          </p:cNvSpPr>
          <p:nvPr/>
        </p:nvSpPr>
        <p:spPr>
          <a:xfrm>
            <a:off x="5462911" y="2532183"/>
            <a:ext cx="3405437" cy="168812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/>
              <a:t>I hated it</a:t>
            </a:r>
          </a:p>
          <a:p>
            <a:pPr marL="0" indent="0">
              <a:buFont typeface="Wingdings"/>
              <a:buNone/>
            </a:pPr>
            <a:r>
              <a:rPr lang="en-US" dirty="0"/>
              <a:t>I hated that movie</a:t>
            </a:r>
          </a:p>
          <a:p>
            <a:pPr marL="0" indent="0">
              <a:buFont typeface="Wingdings"/>
              <a:buNone/>
            </a:pPr>
            <a:r>
              <a:rPr lang="en-US" dirty="0"/>
              <a:t>I loved that hated 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9E9CF4-5096-1940-A98E-6AF0AD77E486}"/>
                  </a:ext>
                </a:extLst>
              </p:cNvPr>
              <p:cNvSpPr txBox="1"/>
              <p:nvPr/>
            </p:nvSpPr>
            <p:spPr>
              <a:xfrm>
                <a:off x="778065" y="6019098"/>
                <a:ext cx="7137162" cy="5751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𝑤𝑜𝑟𝑑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𝑡𝑖𝑚𝑒𝑠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𝑤𝑜𝑟𝑑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𝑜𝑐𝑐𝑢𝑟𝑒𝑑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“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”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𝑒𝑥𝑎𝑚𝑝𝑙𝑒𝑠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𝑒𝑥𝑎𝑚𝑝𝑙𝑒𝑠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𝑤𝑖𝑡h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𝑡h𝑎𝑡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9E9CF4-5096-1940-A98E-6AF0AD77E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065" y="6019098"/>
                <a:ext cx="7137162" cy="575157"/>
              </a:xfrm>
              <a:prstGeom prst="rect">
                <a:avLst/>
              </a:prstGeom>
              <a:blipFill>
                <a:blip r:embed="rId3"/>
                <a:stretch>
                  <a:fillRect l="-178" t="-6522" r="-533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D383C50-BF6D-5E4E-8712-FEE46535C472}"/>
              </a:ext>
            </a:extLst>
          </p:cNvPr>
          <p:cNvSpPr txBox="1"/>
          <p:nvPr/>
        </p:nvSpPr>
        <p:spPr>
          <a:xfrm>
            <a:off x="801673" y="4545902"/>
            <a:ext cx="37385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P(I | positive) 		= 1.0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P(loved | positive) 	= 2/3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P(hated | positive)	= 1/3</a:t>
            </a:r>
          </a:p>
          <a:p>
            <a:r>
              <a:rPr lang="en-US" sz="2400" dirty="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73973D-18E3-C444-8407-CFEC695821AA}"/>
              </a:ext>
            </a:extLst>
          </p:cNvPr>
          <p:cNvSpPr txBox="1"/>
          <p:nvPr/>
        </p:nvSpPr>
        <p:spPr>
          <a:xfrm>
            <a:off x="5335172" y="4545902"/>
            <a:ext cx="3651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P(I | negative) 	= 1.0</a:t>
            </a:r>
          </a:p>
        </p:txBody>
      </p:sp>
    </p:spTree>
    <p:extLst>
      <p:ext uri="{BB962C8B-B14F-4D97-AF65-F5344CB8AC3E}">
        <p14:creationId xmlns:p14="http://schemas.microsoft.com/office/powerpoint/2010/main" val="428170745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43A7A-6947-3346-BA1F-136AA3D41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the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A2C2A-F915-CF49-83A7-C5474EB9A5D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671" y="2532184"/>
            <a:ext cx="3405437" cy="16002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 loved it</a:t>
            </a:r>
          </a:p>
          <a:p>
            <a:pPr marL="0" indent="0">
              <a:buNone/>
            </a:pPr>
            <a:r>
              <a:rPr lang="en-US" dirty="0"/>
              <a:t>I loved that movie</a:t>
            </a:r>
          </a:p>
          <a:p>
            <a:pPr marL="0" indent="0">
              <a:buNone/>
            </a:pPr>
            <a:r>
              <a:rPr lang="en-US" dirty="0"/>
              <a:t>I hated that loved 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58DF2-5A1A-AF4E-9B0E-883244C0D1B5}"/>
              </a:ext>
            </a:extLst>
          </p:cNvPr>
          <p:cNvSpPr txBox="1"/>
          <p:nvPr/>
        </p:nvSpPr>
        <p:spPr>
          <a:xfrm>
            <a:off x="979457" y="1723292"/>
            <a:ext cx="1230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Positive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242862-AE02-7E4B-8B7D-08B0E830FAD6}"/>
              </a:ext>
            </a:extLst>
          </p:cNvPr>
          <p:cNvCxnSpPr>
            <a:cxnSpLocks/>
          </p:cNvCxnSpPr>
          <p:nvPr/>
        </p:nvCxnSpPr>
        <p:spPr>
          <a:xfrm>
            <a:off x="4689348" y="1723292"/>
            <a:ext cx="0" cy="273440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39B1C8F-E219-AB4F-B633-554494332D67}"/>
              </a:ext>
            </a:extLst>
          </p:cNvPr>
          <p:cNvSpPr txBox="1"/>
          <p:nvPr/>
        </p:nvSpPr>
        <p:spPr>
          <a:xfrm>
            <a:off x="6416034" y="1723292"/>
            <a:ext cx="1499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Negative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DF06953-5C83-BA4A-9C9C-52A60FA829F9}"/>
              </a:ext>
            </a:extLst>
          </p:cNvPr>
          <p:cNvSpPr txBox="1">
            <a:spLocks/>
          </p:cNvSpPr>
          <p:nvPr/>
        </p:nvSpPr>
        <p:spPr>
          <a:xfrm>
            <a:off x="5462911" y="2532183"/>
            <a:ext cx="3405437" cy="168812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/>
              <a:t>I hated it</a:t>
            </a:r>
          </a:p>
          <a:p>
            <a:pPr marL="0" indent="0">
              <a:buFont typeface="Wingdings"/>
              <a:buNone/>
            </a:pPr>
            <a:r>
              <a:rPr lang="en-US" dirty="0"/>
              <a:t>I hated that movie</a:t>
            </a:r>
          </a:p>
          <a:p>
            <a:pPr marL="0" indent="0">
              <a:buFont typeface="Wingdings"/>
              <a:buNone/>
            </a:pPr>
            <a:r>
              <a:rPr lang="en-US" dirty="0"/>
              <a:t>I loved that hated 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9E9CF4-5096-1940-A98E-6AF0AD77E486}"/>
                  </a:ext>
                </a:extLst>
              </p:cNvPr>
              <p:cNvSpPr txBox="1"/>
              <p:nvPr/>
            </p:nvSpPr>
            <p:spPr>
              <a:xfrm>
                <a:off x="778065" y="6019098"/>
                <a:ext cx="7137162" cy="5751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𝑤𝑜𝑟𝑑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𝑡𝑖𝑚𝑒𝑠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𝑤𝑜𝑟𝑑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𝑜𝑐𝑐𝑢𝑟𝑒𝑑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“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”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𝑒𝑥𝑎𝑚𝑝𝑙𝑒𝑠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𝑒𝑥𝑎𝑚𝑝𝑙𝑒𝑠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𝑤𝑖𝑡h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𝑡h𝑎𝑡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9E9CF4-5096-1940-A98E-6AF0AD77E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065" y="6019098"/>
                <a:ext cx="7137162" cy="575157"/>
              </a:xfrm>
              <a:prstGeom prst="rect">
                <a:avLst/>
              </a:prstGeom>
              <a:blipFill>
                <a:blip r:embed="rId3"/>
                <a:stretch>
                  <a:fillRect l="-178" t="-6522" r="-533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D383C50-BF6D-5E4E-8712-FEE46535C472}"/>
              </a:ext>
            </a:extLst>
          </p:cNvPr>
          <p:cNvSpPr txBox="1"/>
          <p:nvPr/>
        </p:nvSpPr>
        <p:spPr>
          <a:xfrm>
            <a:off x="801673" y="4545902"/>
            <a:ext cx="37385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P(I | positive) 		= 1.0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P(loved | positive) 	= 2/3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P(hated | positive)	= 1/3</a:t>
            </a:r>
          </a:p>
          <a:p>
            <a:r>
              <a:rPr lang="en-US" sz="2400" dirty="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73973D-18E3-C444-8407-CFEC695821AA}"/>
              </a:ext>
            </a:extLst>
          </p:cNvPr>
          <p:cNvSpPr txBox="1"/>
          <p:nvPr/>
        </p:nvSpPr>
        <p:spPr>
          <a:xfrm>
            <a:off x="5335172" y="4545902"/>
            <a:ext cx="36519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P(I | negative) 	= 1.0</a:t>
            </a:r>
          </a:p>
          <a:p>
            <a:r>
              <a:rPr lang="en-US" sz="2400" dirty="0">
                <a:solidFill>
                  <a:srgbClr val="FF0000"/>
                </a:solidFill>
              </a:rPr>
              <a:t>P(movie | negative) 	= ?</a:t>
            </a:r>
          </a:p>
        </p:txBody>
      </p:sp>
    </p:spTree>
    <p:extLst>
      <p:ext uri="{BB962C8B-B14F-4D97-AF65-F5344CB8AC3E}">
        <p14:creationId xmlns:p14="http://schemas.microsoft.com/office/powerpoint/2010/main" val="1567711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learning: classification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379" y="1935657"/>
            <a:ext cx="1146630" cy="1124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045" y="3228572"/>
            <a:ext cx="887704" cy="894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814" y="4218923"/>
            <a:ext cx="1103502" cy="6491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308" y="5043074"/>
            <a:ext cx="1220008" cy="6963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41633" y="6138333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Supervised learning: given labeled examples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64121" y="1848556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label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64121" y="2500111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2362900" y="3320466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2362900" y="4284458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2362900" y="5097713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4035780" y="3080623"/>
            <a:ext cx="4941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Classification: a finite set of labels</a:t>
            </a:r>
          </a:p>
        </p:txBody>
      </p:sp>
    </p:spTree>
    <p:extLst>
      <p:ext uri="{BB962C8B-B14F-4D97-AF65-F5344CB8AC3E}">
        <p14:creationId xmlns:p14="http://schemas.microsoft.com/office/powerpoint/2010/main" val="333959107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43A7A-6947-3346-BA1F-136AA3D41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the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A2C2A-F915-CF49-83A7-C5474EB9A5D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671" y="2532184"/>
            <a:ext cx="3405437" cy="16002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 loved it</a:t>
            </a:r>
          </a:p>
          <a:p>
            <a:pPr marL="0" indent="0">
              <a:buNone/>
            </a:pPr>
            <a:r>
              <a:rPr lang="en-US" dirty="0"/>
              <a:t>I loved that movie</a:t>
            </a:r>
          </a:p>
          <a:p>
            <a:pPr marL="0" indent="0">
              <a:buNone/>
            </a:pPr>
            <a:r>
              <a:rPr lang="en-US" dirty="0"/>
              <a:t>I hated that loved 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58DF2-5A1A-AF4E-9B0E-883244C0D1B5}"/>
              </a:ext>
            </a:extLst>
          </p:cNvPr>
          <p:cNvSpPr txBox="1"/>
          <p:nvPr/>
        </p:nvSpPr>
        <p:spPr>
          <a:xfrm>
            <a:off x="979457" y="1723292"/>
            <a:ext cx="1230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Positive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242862-AE02-7E4B-8B7D-08B0E830FAD6}"/>
              </a:ext>
            </a:extLst>
          </p:cNvPr>
          <p:cNvCxnSpPr>
            <a:cxnSpLocks/>
          </p:cNvCxnSpPr>
          <p:nvPr/>
        </p:nvCxnSpPr>
        <p:spPr>
          <a:xfrm>
            <a:off x="4689348" y="1723292"/>
            <a:ext cx="0" cy="273440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39B1C8F-E219-AB4F-B633-554494332D67}"/>
              </a:ext>
            </a:extLst>
          </p:cNvPr>
          <p:cNvSpPr txBox="1"/>
          <p:nvPr/>
        </p:nvSpPr>
        <p:spPr>
          <a:xfrm>
            <a:off x="6416034" y="1723292"/>
            <a:ext cx="1499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Negative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DF06953-5C83-BA4A-9C9C-52A60FA829F9}"/>
              </a:ext>
            </a:extLst>
          </p:cNvPr>
          <p:cNvSpPr txBox="1">
            <a:spLocks/>
          </p:cNvSpPr>
          <p:nvPr/>
        </p:nvSpPr>
        <p:spPr>
          <a:xfrm>
            <a:off x="5462911" y="2532183"/>
            <a:ext cx="3405437" cy="168812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/>
              <a:t>I hated it</a:t>
            </a:r>
          </a:p>
          <a:p>
            <a:pPr marL="0" indent="0">
              <a:buFont typeface="Wingdings"/>
              <a:buNone/>
            </a:pPr>
            <a:r>
              <a:rPr lang="en-US" dirty="0"/>
              <a:t>I hated that movie</a:t>
            </a:r>
          </a:p>
          <a:p>
            <a:pPr marL="0" indent="0">
              <a:buFont typeface="Wingdings"/>
              <a:buNone/>
            </a:pPr>
            <a:r>
              <a:rPr lang="en-US" dirty="0"/>
              <a:t>I loved that hated 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9E9CF4-5096-1940-A98E-6AF0AD77E486}"/>
                  </a:ext>
                </a:extLst>
              </p:cNvPr>
              <p:cNvSpPr txBox="1"/>
              <p:nvPr/>
            </p:nvSpPr>
            <p:spPr>
              <a:xfrm>
                <a:off x="778065" y="6019098"/>
                <a:ext cx="7137162" cy="5751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𝑤𝑜𝑟𝑑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𝑡𝑖𝑚𝑒𝑠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𝑤𝑜𝑟𝑑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𝑜𝑐𝑐𝑢𝑟𝑒𝑑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“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”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𝑒𝑥𝑎𝑚𝑝𝑙𝑒𝑠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𝑒𝑥𝑎𝑚𝑝𝑙𝑒𝑠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𝑤𝑖𝑡h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𝑡h𝑎𝑡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9E9CF4-5096-1940-A98E-6AF0AD77E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065" y="6019098"/>
                <a:ext cx="7137162" cy="575157"/>
              </a:xfrm>
              <a:prstGeom prst="rect">
                <a:avLst/>
              </a:prstGeom>
              <a:blipFill>
                <a:blip r:embed="rId3"/>
                <a:stretch>
                  <a:fillRect l="-178" t="-6522" r="-533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D383C50-BF6D-5E4E-8712-FEE46535C472}"/>
              </a:ext>
            </a:extLst>
          </p:cNvPr>
          <p:cNvSpPr txBox="1"/>
          <p:nvPr/>
        </p:nvSpPr>
        <p:spPr>
          <a:xfrm>
            <a:off x="801673" y="4545902"/>
            <a:ext cx="37385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P(I | positive) 		= 1.0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P(loved | positive) 	= 2/3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P(hated | positive)	= 1/3</a:t>
            </a:r>
          </a:p>
          <a:p>
            <a:r>
              <a:rPr lang="en-US" sz="2400" dirty="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73973D-18E3-C444-8407-CFEC695821AA}"/>
              </a:ext>
            </a:extLst>
          </p:cNvPr>
          <p:cNvSpPr txBox="1"/>
          <p:nvPr/>
        </p:nvSpPr>
        <p:spPr>
          <a:xfrm>
            <a:off x="5335172" y="4545902"/>
            <a:ext cx="37385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P(I | negative) 	= 1.0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P(movie | negative) 	= 1/3</a:t>
            </a:r>
          </a:p>
          <a:p>
            <a:r>
              <a:rPr lang="en-US" sz="2400" dirty="0">
                <a:solidFill>
                  <a:srgbClr val="0000FF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13630346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6FE16-7DBD-7C45-8ED8-8DE08B6A2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A22694-4FBD-7E48-8ED5-23002F6EEB02}"/>
              </a:ext>
            </a:extLst>
          </p:cNvPr>
          <p:cNvSpPr txBox="1"/>
          <p:nvPr/>
        </p:nvSpPr>
        <p:spPr>
          <a:xfrm>
            <a:off x="330035" y="1562071"/>
            <a:ext cx="37385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P(I | positive) 		= 1.0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P(loved | positive) 	= 1.0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p(it | positive) 		= 2/3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p(that | positive)	= 2/3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p(</a:t>
            </a:r>
            <a:r>
              <a:rPr lang="en-US" sz="2400" dirty="0" err="1">
                <a:solidFill>
                  <a:srgbClr val="0000FF"/>
                </a:solidFill>
              </a:rPr>
              <a:t>movie|positive</a:t>
            </a:r>
            <a:r>
              <a:rPr lang="en-US" sz="2400" dirty="0">
                <a:solidFill>
                  <a:srgbClr val="0000FF"/>
                </a:solidFill>
              </a:rPr>
              <a:t>)	= 1/3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P(hated | positive)	= 1/3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B45D47-4757-4A49-84A2-2AB491519176}"/>
              </a:ext>
            </a:extLst>
          </p:cNvPr>
          <p:cNvSpPr txBox="1"/>
          <p:nvPr/>
        </p:nvSpPr>
        <p:spPr>
          <a:xfrm>
            <a:off x="4689348" y="1562071"/>
            <a:ext cx="37385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P(I | negative) 	= 1.0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p(hated | negative) 	= 1.0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p(that | negative) 	= 2/3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P(movie | negative) 	= 1/3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p(it | negative) 	= 2/3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p(loved | negative) 	= 1/3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11D159-6C25-3144-B130-4BF9E33BAD0D}"/>
              </a:ext>
            </a:extLst>
          </p:cNvPr>
          <p:cNvSpPr txBox="1"/>
          <p:nvPr/>
        </p:nvSpPr>
        <p:spPr>
          <a:xfrm>
            <a:off x="1091380" y="4365523"/>
            <a:ext cx="6219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Notice that each label has its own probability distribution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DC82CC1-66FA-EA44-A308-280B3212E948}"/>
              </a:ext>
            </a:extLst>
          </p:cNvPr>
          <p:cNvGraphicFramePr>
            <a:graphicFrameLocks noGrp="1"/>
          </p:cNvGraphicFramePr>
          <p:nvPr/>
        </p:nvGraphicFramePr>
        <p:xfrm>
          <a:off x="1521942" y="4995331"/>
          <a:ext cx="373831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8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P(loved| positive)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P(loved | positive) =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P(no 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loved|positive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) =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809814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6FE16-7DBD-7C45-8ED8-8DE08B6A2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Trained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A22694-4FBD-7E48-8ED5-23002F6EEB02}"/>
              </a:ext>
            </a:extLst>
          </p:cNvPr>
          <p:cNvSpPr txBox="1"/>
          <p:nvPr/>
        </p:nvSpPr>
        <p:spPr>
          <a:xfrm>
            <a:off x="330035" y="1562071"/>
            <a:ext cx="37385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P(I | positive) 		= 1.0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P(loved | positive) 	= 2/3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p(it | positive) 		= 2/3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p(that | positive)	= 2/3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p(</a:t>
            </a:r>
            <a:r>
              <a:rPr lang="en-US" sz="2400" dirty="0" err="1">
                <a:solidFill>
                  <a:srgbClr val="0000FF"/>
                </a:solidFill>
              </a:rPr>
              <a:t>movie|positive</a:t>
            </a:r>
            <a:r>
              <a:rPr lang="en-US" sz="2400" dirty="0">
                <a:solidFill>
                  <a:srgbClr val="0000FF"/>
                </a:solidFill>
              </a:rPr>
              <a:t>)	= 1/3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P(hated | positive)	= 1/3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B45D47-4757-4A49-84A2-2AB491519176}"/>
              </a:ext>
            </a:extLst>
          </p:cNvPr>
          <p:cNvSpPr txBox="1"/>
          <p:nvPr/>
        </p:nvSpPr>
        <p:spPr>
          <a:xfrm>
            <a:off x="4689348" y="1562071"/>
            <a:ext cx="37385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P(I | negative) 	= 1.0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p(hated | negative) 	= 1.0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p(that | negative) 	= 2/3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P(movie | negative) 	= 1/3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p(it | negative) 	= 2/3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p(loved | negative) 	= 1/3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F5830B1-F98B-CB45-B1FC-7112C7933D5F}"/>
              </a:ext>
            </a:extLst>
          </p:cNvPr>
          <p:cNvCxnSpPr/>
          <p:nvPr/>
        </p:nvCxnSpPr>
        <p:spPr>
          <a:xfrm>
            <a:off x="330035" y="3991897"/>
            <a:ext cx="824369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EDFF1A9-7138-5E4E-92BA-730E996AF55F}"/>
              </a:ext>
            </a:extLst>
          </p:cNvPr>
          <p:cNvSpPr txBox="1"/>
          <p:nvPr/>
        </p:nvSpPr>
        <p:spPr>
          <a:xfrm>
            <a:off x="1003970" y="4798142"/>
            <a:ext cx="6129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would we classify: “I hated movie”?</a:t>
            </a:r>
          </a:p>
        </p:txBody>
      </p:sp>
    </p:spTree>
    <p:extLst>
      <p:ext uri="{BB962C8B-B14F-4D97-AF65-F5344CB8AC3E}">
        <p14:creationId xmlns:p14="http://schemas.microsoft.com/office/powerpoint/2010/main" val="175223500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6FE16-7DBD-7C45-8ED8-8DE08B6A2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Trained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A22694-4FBD-7E48-8ED5-23002F6EEB02}"/>
              </a:ext>
            </a:extLst>
          </p:cNvPr>
          <p:cNvSpPr txBox="1"/>
          <p:nvPr/>
        </p:nvSpPr>
        <p:spPr>
          <a:xfrm>
            <a:off x="330035" y="1562071"/>
            <a:ext cx="37385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P(I | positive) 		= 1.0</a:t>
            </a:r>
          </a:p>
          <a:p>
            <a:r>
              <a:rPr lang="en-US" sz="2400" dirty="0"/>
              <a:t>P(loved | positive) 	= 2/3</a:t>
            </a:r>
          </a:p>
          <a:p>
            <a:r>
              <a:rPr lang="en-US" sz="2400" dirty="0"/>
              <a:t>p(it | positive) 		= 2/3</a:t>
            </a:r>
          </a:p>
          <a:p>
            <a:r>
              <a:rPr lang="en-US" sz="2400" dirty="0"/>
              <a:t>p(that | positive)	= 2/3</a:t>
            </a:r>
          </a:p>
          <a:p>
            <a:r>
              <a:rPr lang="en-US" sz="2400" dirty="0"/>
              <a:t>p(</a:t>
            </a:r>
            <a:r>
              <a:rPr lang="en-US" sz="2400" dirty="0" err="1"/>
              <a:t>movie|positive</a:t>
            </a:r>
            <a:r>
              <a:rPr lang="en-US" sz="2400" dirty="0"/>
              <a:t>)	= 1/3</a:t>
            </a:r>
          </a:p>
          <a:p>
            <a:r>
              <a:rPr lang="en-US" sz="2400" dirty="0"/>
              <a:t>P(hated | positive)	= 1/3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B45D47-4757-4A49-84A2-2AB491519176}"/>
              </a:ext>
            </a:extLst>
          </p:cNvPr>
          <p:cNvSpPr txBox="1"/>
          <p:nvPr/>
        </p:nvSpPr>
        <p:spPr>
          <a:xfrm>
            <a:off x="4689348" y="1562071"/>
            <a:ext cx="37385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P(I | negative) 	= 1.0</a:t>
            </a:r>
          </a:p>
          <a:p>
            <a:r>
              <a:rPr lang="en-US" sz="2400" dirty="0"/>
              <a:t>p(hated | negative) 	= 1.0</a:t>
            </a:r>
          </a:p>
          <a:p>
            <a:r>
              <a:rPr lang="en-US" sz="2400" dirty="0"/>
              <a:t>p(that | negative) 	= 2/3</a:t>
            </a:r>
          </a:p>
          <a:p>
            <a:r>
              <a:rPr lang="en-US" sz="2400" dirty="0"/>
              <a:t>P(movie | negative) 	= 1/3</a:t>
            </a:r>
          </a:p>
          <a:p>
            <a:r>
              <a:rPr lang="en-US" sz="2400" dirty="0"/>
              <a:t>p(it | negative) 	= 2/3</a:t>
            </a:r>
          </a:p>
          <a:p>
            <a:r>
              <a:rPr lang="en-US" sz="2400" dirty="0"/>
              <a:t>p(loved | negative) 	= 1/3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F5830B1-F98B-CB45-B1FC-7112C7933D5F}"/>
              </a:ext>
            </a:extLst>
          </p:cNvPr>
          <p:cNvCxnSpPr/>
          <p:nvPr/>
        </p:nvCxnSpPr>
        <p:spPr>
          <a:xfrm>
            <a:off x="330035" y="3991897"/>
            <a:ext cx="824369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8CED31B-2394-BE49-A22C-64752B61D48E}"/>
              </a:ext>
            </a:extLst>
          </p:cNvPr>
          <p:cNvSpPr txBox="1"/>
          <p:nvPr/>
        </p:nvSpPr>
        <p:spPr>
          <a:xfrm>
            <a:off x="330035" y="4527898"/>
            <a:ext cx="7884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P(I | positive) * P(hated | positive) * P(movie | positive) = 1.0 * 1/3 * 1/3 = 1/9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6165A7-28A1-5945-A5D2-0D7A92CF42E1}"/>
              </a:ext>
            </a:extLst>
          </p:cNvPr>
          <p:cNvSpPr txBox="1"/>
          <p:nvPr/>
        </p:nvSpPr>
        <p:spPr>
          <a:xfrm>
            <a:off x="330035" y="5465639"/>
            <a:ext cx="816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P(I | negative) * P(hated | negative) * P(movie | negative) = 1.0 * 1.0 * 1/3 = 1/3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259CCA-3D1B-7E4D-B62F-48C154A1EB57}"/>
              </a:ext>
            </a:extLst>
          </p:cNvPr>
          <p:cNvSpPr/>
          <p:nvPr/>
        </p:nvSpPr>
        <p:spPr>
          <a:xfrm>
            <a:off x="330035" y="5455807"/>
            <a:ext cx="7968391" cy="462116"/>
          </a:xfrm>
          <a:prstGeom prst="rect">
            <a:avLst/>
          </a:prstGeom>
          <a:solidFill>
            <a:srgbClr val="00B050">
              <a:alpha val="17255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9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6FE16-7DBD-7C45-8ED8-8DE08B6A2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Trained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A22694-4FBD-7E48-8ED5-23002F6EEB02}"/>
              </a:ext>
            </a:extLst>
          </p:cNvPr>
          <p:cNvSpPr txBox="1"/>
          <p:nvPr/>
        </p:nvSpPr>
        <p:spPr>
          <a:xfrm>
            <a:off x="330035" y="1562071"/>
            <a:ext cx="37385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P(I | positive) 		= 1.0</a:t>
            </a:r>
          </a:p>
          <a:p>
            <a:r>
              <a:rPr lang="en-US" sz="2400" dirty="0"/>
              <a:t>P(loved | positive) 	= 2/3</a:t>
            </a:r>
          </a:p>
          <a:p>
            <a:r>
              <a:rPr lang="en-US" sz="2400" dirty="0"/>
              <a:t>p(it | positive) 		= 2/3</a:t>
            </a:r>
          </a:p>
          <a:p>
            <a:r>
              <a:rPr lang="en-US" sz="2400" dirty="0"/>
              <a:t>p(that | positive)	= 2/3</a:t>
            </a:r>
          </a:p>
          <a:p>
            <a:r>
              <a:rPr lang="en-US" sz="2400" dirty="0"/>
              <a:t>p(</a:t>
            </a:r>
            <a:r>
              <a:rPr lang="en-US" sz="2400" dirty="0" err="1"/>
              <a:t>movie|positive</a:t>
            </a:r>
            <a:r>
              <a:rPr lang="en-US" sz="2400" dirty="0"/>
              <a:t>)	= 1/3</a:t>
            </a:r>
          </a:p>
          <a:p>
            <a:r>
              <a:rPr lang="en-US" sz="2400" dirty="0"/>
              <a:t>P(hated | positive)	= 1/3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B45D47-4757-4A49-84A2-2AB491519176}"/>
              </a:ext>
            </a:extLst>
          </p:cNvPr>
          <p:cNvSpPr txBox="1"/>
          <p:nvPr/>
        </p:nvSpPr>
        <p:spPr>
          <a:xfrm>
            <a:off x="4689348" y="1562071"/>
            <a:ext cx="37385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P(I | negative) 	= 1.0</a:t>
            </a:r>
          </a:p>
          <a:p>
            <a:r>
              <a:rPr lang="en-US" sz="2400" dirty="0"/>
              <a:t>p(hated | negative) 	= 1.0</a:t>
            </a:r>
          </a:p>
          <a:p>
            <a:r>
              <a:rPr lang="en-US" sz="2400" dirty="0"/>
              <a:t>p(that | negative) 	= 2/3</a:t>
            </a:r>
          </a:p>
          <a:p>
            <a:r>
              <a:rPr lang="en-US" sz="2400" dirty="0"/>
              <a:t>P(movie | negative) 	= 1/3</a:t>
            </a:r>
          </a:p>
          <a:p>
            <a:r>
              <a:rPr lang="en-US" sz="2400" dirty="0"/>
              <a:t>p(it | negative) 	= 2/3</a:t>
            </a:r>
          </a:p>
          <a:p>
            <a:r>
              <a:rPr lang="en-US" sz="2400" dirty="0"/>
              <a:t>p(loved | negative) 	= 1/3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F5830B1-F98B-CB45-B1FC-7112C7933D5F}"/>
              </a:ext>
            </a:extLst>
          </p:cNvPr>
          <p:cNvCxnSpPr/>
          <p:nvPr/>
        </p:nvCxnSpPr>
        <p:spPr>
          <a:xfrm>
            <a:off x="330035" y="3991897"/>
            <a:ext cx="824369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EDFF1A9-7138-5E4E-92BA-730E996AF55F}"/>
              </a:ext>
            </a:extLst>
          </p:cNvPr>
          <p:cNvSpPr txBox="1"/>
          <p:nvPr/>
        </p:nvSpPr>
        <p:spPr>
          <a:xfrm>
            <a:off x="1003970" y="4798142"/>
            <a:ext cx="6465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would we classify: “I hated the movie”?</a:t>
            </a:r>
          </a:p>
        </p:txBody>
      </p:sp>
    </p:spTree>
    <p:extLst>
      <p:ext uri="{BB962C8B-B14F-4D97-AF65-F5344CB8AC3E}">
        <p14:creationId xmlns:p14="http://schemas.microsoft.com/office/powerpoint/2010/main" val="34510668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3EBF481-24B2-FC43-ADA5-924D551310AD}"/>
              </a:ext>
            </a:extLst>
          </p:cNvPr>
          <p:cNvSpPr txBox="1"/>
          <p:nvPr/>
        </p:nvSpPr>
        <p:spPr>
          <a:xfrm>
            <a:off x="104845" y="4282481"/>
            <a:ext cx="7325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P(I | positive) * P(hated | positive) * P(the | positive) * P(movie | positive) =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E6FE16-7DBD-7C45-8ED8-8DE08B6A2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Trained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A22694-4FBD-7E48-8ED5-23002F6EEB02}"/>
              </a:ext>
            </a:extLst>
          </p:cNvPr>
          <p:cNvSpPr txBox="1"/>
          <p:nvPr/>
        </p:nvSpPr>
        <p:spPr>
          <a:xfrm>
            <a:off x="330035" y="1562071"/>
            <a:ext cx="37385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P(I | positive) 		= 1.0</a:t>
            </a:r>
          </a:p>
          <a:p>
            <a:r>
              <a:rPr lang="en-US" sz="2400" dirty="0"/>
              <a:t>P(loved | positive) 	= 2/3</a:t>
            </a:r>
          </a:p>
          <a:p>
            <a:r>
              <a:rPr lang="en-US" sz="2400" dirty="0"/>
              <a:t>p(it | positive) 		= 2/3</a:t>
            </a:r>
          </a:p>
          <a:p>
            <a:r>
              <a:rPr lang="en-US" sz="2400" dirty="0"/>
              <a:t>p(that | positive)	= 2/3</a:t>
            </a:r>
          </a:p>
          <a:p>
            <a:r>
              <a:rPr lang="en-US" sz="2400" dirty="0"/>
              <a:t>p(</a:t>
            </a:r>
            <a:r>
              <a:rPr lang="en-US" sz="2400" dirty="0" err="1"/>
              <a:t>movie|positive</a:t>
            </a:r>
            <a:r>
              <a:rPr lang="en-US" sz="2400" dirty="0"/>
              <a:t>)	= 1/3</a:t>
            </a:r>
          </a:p>
          <a:p>
            <a:r>
              <a:rPr lang="en-US" sz="2400" dirty="0"/>
              <a:t>P(hated | positive)	= 1/3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B45D47-4757-4A49-84A2-2AB491519176}"/>
              </a:ext>
            </a:extLst>
          </p:cNvPr>
          <p:cNvSpPr txBox="1"/>
          <p:nvPr/>
        </p:nvSpPr>
        <p:spPr>
          <a:xfrm>
            <a:off x="4689348" y="1562071"/>
            <a:ext cx="37385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P(I | negative) 	= 1.0</a:t>
            </a:r>
          </a:p>
          <a:p>
            <a:r>
              <a:rPr lang="en-US" sz="2400" dirty="0"/>
              <a:t>p(hated | negative) 	= 1.0</a:t>
            </a:r>
          </a:p>
          <a:p>
            <a:r>
              <a:rPr lang="en-US" sz="2400" dirty="0"/>
              <a:t>p(that | negative) 	= 2/3</a:t>
            </a:r>
          </a:p>
          <a:p>
            <a:r>
              <a:rPr lang="en-US" sz="2400" dirty="0"/>
              <a:t>P(movie | negative) 	= 1/3</a:t>
            </a:r>
          </a:p>
          <a:p>
            <a:r>
              <a:rPr lang="en-US" sz="2400" dirty="0"/>
              <a:t>p(it | negative) 	= 2/3</a:t>
            </a:r>
          </a:p>
          <a:p>
            <a:r>
              <a:rPr lang="en-US" sz="2400" dirty="0"/>
              <a:t>p(loved | negative) 	= 1/3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F5830B1-F98B-CB45-B1FC-7112C7933D5F}"/>
              </a:ext>
            </a:extLst>
          </p:cNvPr>
          <p:cNvCxnSpPr/>
          <p:nvPr/>
        </p:nvCxnSpPr>
        <p:spPr>
          <a:xfrm>
            <a:off x="330035" y="3991897"/>
            <a:ext cx="824369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7E89167-FF55-8947-8ED3-24645799B98D}"/>
              </a:ext>
            </a:extLst>
          </p:cNvPr>
          <p:cNvSpPr txBox="1"/>
          <p:nvPr/>
        </p:nvSpPr>
        <p:spPr>
          <a:xfrm>
            <a:off x="104845" y="5063898"/>
            <a:ext cx="7550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P(I | negative) * P(hated | negative) * P(the | negative) * P(movie | negative) =</a:t>
            </a:r>
          </a:p>
        </p:txBody>
      </p:sp>
    </p:spTree>
    <p:extLst>
      <p:ext uri="{BB962C8B-B14F-4D97-AF65-F5344CB8AC3E}">
        <p14:creationId xmlns:p14="http://schemas.microsoft.com/office/powerpoint/2010/main" val="420941103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6FE16-7DBD-7C45-8ED8-8DE08B6A2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Trained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A22694-4FBD-7E48-8ED5-23002F6EEB02}"/>
              </a:ext>
            </a:extLst>
          </p:cNvPr>
          <p:cNvSpPr txBox="1"/>
          <p:nvPr/>
        </p:nvSpPr>
        <p:spPr>
          <a:xfrm>
            <a:off x="330035" y="1562071"/>
            <a:ext cx="37385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P(I | positive) 		= 1.0</a:t>
            </a:r>
          </a:p>
          <a:p>
            <a:r>
              <a:rPr lang="en-US" sz="2400" dirty="0"/>
              <a:t>P(loved | positive) 	= 2/3</a:t>
            </a:r>
          </a:p>
          <a:p>
            <a:r>
              <a:rPr lang="en-US" sz="2400" dirty="0"/>
              <a:t>p(it | positive) 		= 2/3</a:t>
            </a:r>
          </a:p>
          <a:p>
            <a:r>
              <a:rPr lang="en-US" sz="2400" dirty="0"/>
              <a:t>p(that | positive)	= 2/3</a:t>
            </a:r>
          </a:p>
          <a:p>
            <a:r>
              <a:rPr lang="en-US" sz="2400" dirty="0"/>
              <a:t>p(</a:t>
            </a:r>
            <a:r>
              <a:rPr lang="en-US" sz="2400" dirty="0" err="1"/>
              <a:t>movie|positive</a:t>
            </a:r>
            <a:r>
              <a:rPr lang="en-US" sz="2400" dirty="0"/>
              <a:t>)	= 1/3</a:t>
            </a:r>
          </a:p>
          <a:p>
            <a:r>
              <a:rPr lang="en-US" sz="2400" dirty="0"/>
              <a:t>P(hated | positive)	= 1/3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B45D47-4757-4A49-84A2-2AB491519176}"/>
              </a:ext>
            </a:extLst>
          </p:cNvPr>
          <p:cNvSpPr txBox="1"/>
          <p:nvPr/>
        </p:nvSpPr>
        <p:spPr>
          <a:xfrm>
            <a:off x="4689348" y="1562071"/>
            <a:ext cx="37385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P(I | negative) 	= 1.0</a:t>
            </a:r>
          </a:p>
          <a:p>
            <a:r>
              <a:rPr lang="en-US" sz="2400" dirty="0"/>
              <a:t>p(hated | negative) 	= 1.0</a:t>
            </a:r>
          </a:p>
          <a:p>
            <a:r>
              <a:rPr lang="en-US" sz="2400" dirty="0"/>
              <a:t>p(that | negative) 	= 2/3</a:t>
            </a:r>
          </a:p>
          <a:p>
            <a:r>
              <a:rPr lang="en-US" sz="2400" dirty="0"/>
              <a:t>P(movie | negative) 	= 1/3</a:t>
            </a:r>
          </a:p>
          <a:p>
            <a:r>
              <a:rPr lang="en-US" sz="2400" dirty="0"/>
              <a:t>p(it | negative) 	= 2/3</a:t>
            </a:r>
          </a:p>
          <a:p>
            <a:r>
              <a:rPr lang="en-US" sz="2400" dirty="0"/>
              <a:t>p(loved | negative) 	= 1/3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F5830B1-F98B-CB45-B1FC-7112C7933D5F}"/>
              </a:ext>
            </a:extLst>
          </p:cNvPr>
          <p:cNvCxnSpPr/>
          <p:nvPr/>
        </p:nvCxnSpPr>
        <p:spPr>
          <a:xfrm>
            <a:off x="330035" y="3991897"/>
            <a:ext cx="824369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83FCF97-5C44-0A4D-BFFD-9D176AAEB5AE}"/>
              </a:ext>
            </a:extLst>
          </p:cNvPr>
          <p:cNvSpPr txBox="1"/>
          <p:nvPr/>
        </p:nvSpPr>
        <p:spPr>
          <a:xfrm>
            <a:off x="3192610" y="5943493"/>
            <a:ext cx="2223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are these?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CBBE5E-A259-964E-B1C1-F83F3E02A00B}"/>
              </a:ext>
            </a:extLst>
          </p:cNvPr>
          <p:cNvSpPr/>
          <p:nvPr/>
        </p:nvSpPr>
        <p:spPr>
          <a:xfrm>
            <a:off x="3537537" y="4283445"/>
            <a:ext cx="1533832" cy="390295"/>
          </a:xfrm>
          <a:prstGeom prst="rect">
            <a:avLst/>
          </a:prstGeom>
          <a:solidFill>
            <a:srgbClr val="FF0000">
              <a:alpha val="23137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99AE3A-53DC-C84B-BC28-4C9A4E62D3E3}"/>
              </a:ext>
            </a:extLst>
          </p:cNvPr>
          <p:cNvSpPr/>
          <p:nvPr/>
        </p:nvSpPr>
        <p:spPr>
          <a:xfrm>
            <a:off x="3767450" y="5041971"/>
            <a:ext cx="1533832" cy="390295"/>
          </a:xfrm>
          <a:prstGeom prst="rect">
            <a:avLst/>
          </a:prstGeom>
          <a:solidFill>
            <a:srgbClr val="FF0000">
              <a:alpha val="23137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0064D2-685E-714D-8B46-7391A1EDA6D4}"/>
              </a:ext>
            </a:extLst>
          </p:cNvPr>
          <p:cNvSpPr txBox="1"/>
          <p:nvPr/>
        </p:nvSpPr>
        <p:spPr>
          <a:xfrm>
            <a:off x="104845" y="4282481"/>
            <a:ext cx="7325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P(I | positive) * P(hated | positive) * P(the | positive) * P(movie | positive) =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F9CADD-03AB-2A4F-8B90-F53A73771A83}"/>
              </a:ext>
            </a:extLst>
          </p:cNvPr>
          <p:cNvSpPr txBox="1"/>
          <p:nvPr/>
        </p:nvSpPr>
        <p:spPr>
          <a:xfrm>
            <a:off x="104845" y="5063898"/>
            <a:ext cx="7550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P(I | negative) * P(hated | negative) * P(the | negative) * P(movie | negative) =</a:t>
            </a:r>
          </a:p>
        </p:txBody>
      </p:sp>
    </p:spTree>
    <p:extLst>
      <p:ext uri="{BB962C8B-B14F-4D97-AF65-F5344CB8AC3E}">
        <p14:creationId xmlns:p14="http://schemas.microsoft.com/office/powerpoint/2010/main" val="363112381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6FE16-7DBD-7C45-8ED8-8DE08B6A2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Trained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A22694-4FBD-7E48-8ED5-23002F6EEB02}"/>
              </a:ext>
            </a:extLst>
          </p:cNvPr>
          <p:cNvSpPr txBox="1"/>
          <p:nvPr/>
        </p:nvSpPr>
        <p:spPr>
          <a:xfrm>
            <a:off x="330035" y="1562071"/>
            <a:ext cx="37385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P(I | positive) 		= 1.0</a:t>
            </a:r>
          </a:p>
          <a:p>
            <a:r>
              <a:rPr lang="en-US" sz="2400" dirty="0"/>
              <a:t>P(loved | positive) 	= 2/3</a:t>
            </a:r>
          </a:p>
          <a:p>
            <a:r>
              <a:rPr lang="en-US" sz="2400" dirty="0"/>
              <a:t>p(it | positive) 		= 2/3</a:t>
            </a:r>
          </a:p>
          <a:p>
            <a:r>
              <a:rPr lang="en-US" sz="2400" dirty="0"/>
              <a:t>p(that | positive)	= 2/3</a:t>
            </a:r>
          </a:p>
          <a:p>
            <a:r>
              <a:rPr lang="en-US" sz="2400" dirty="0"/>
              <a:t>p(</a:t>
            </a:r>
            <a:r>
              <a:rPr lang="en-US" sz="2400" dirty="0" err="1"/>
              <a:t>movie|positive</a:t>
            </a:r>
            <a:r>
              <a:rPr lang="en-US" sz="2400" dirty="0"/>
              <a:t>)	= 1/3</a:t>
            </a:r>
          </a:p>
          <a:p>
            <a:r>
              <a:rPr lang="en-US" sz="2400" dirty="0"/>
              <a:t>P(hated | positive)	= 1/3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B45D47-4757-4A49-84A2-2AB491519176}"/>
              </a:ext>
            </a:extLst>
          </p:cNvPr>
          <p:cNvSpPr txBox="1"/>
          <p:nvPr/>
        </p:nvSpPr>
        <p:spPr>
          <a:xfrm>
            <a:off x="4689348" y="1562071"/>
            <a:ext cx="37385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P(I | negative) 	= 1.0</a:t>
            </a:r>
          </a:p>
          <a:p>
            <a:r>
              <a:rPr lang="en-US" sz="2400" dirty="0"/>
              <a:t>p(hated | negative) 	= 1.0</a:t>
            </a:r>
          </a:p>
          <a:p>
            <a:r>
              <a:rPr lang="en-US" sz="2400" dirty="0"/>
              <a:t>p(that | negative) 	= 2/3</a:t>
            </a:r>
          </a:p>
          <a:p>
            <a:r>
              <a:rPr lang="en-US" sz="2400" dirty="0"/>
              <a:t>P(movie | negative) 	= 1/3</a:t>
            </a:r>
          </a:p>
          <a:p>
            <a:r>
              <a:rPr lang="en-US" sz="2400" dirty="0"/>
              <a:t>p(it | negative) 	= 2/3</a:t>
            </a:r>
          </a:p>
          <a:p>
            <a:r>
              <a:rPr lang="en-US" sz="2400" dirty="0"/>
              <a:t>p(loved | negative) 	= 1/3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F5830B1-F98B-CB45-B1FC-7112C7933D5F}"/>
              </a:ext>
            </a:extLst>
          </p:cNvPr>
          <p:cNvCxnSpPr/>
          <p:nvPr/>
        </p:nvCxnSpPr>
        <p:spPr>
          <a:xfrm>
            <a:off x="330035" y="3991897"/>
            <a:ext cx="824369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83FCF97-5C44-0A4D-BFFD-9D176AAEB5AE}"/>
              </a:ext>
            </a:extLst>
          </p:cNvPr>
          <p:cNvSpPr txBox="1"/>
          <p:nvPr/>
        </p:nvSpPr>
        <p:spPr>
          <a:xfrm>
            <a:off x="3222019" y="5913996"/>
            <a:ext cx="2624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0. </a:t>
            </a:r>
            <a:r>
              <a:rPr lang="en-US" sz="2400" dirty="0">
                <a:solidFill>
                  <a:srgbClr val="FF0000"/>
                </a:solidFill>
              </a:rPr>
              <a:t>Is this a problem?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F77E89-7810-C94D-9084-34A3C9D0567E}"/>
              </a:ext>
            </a:extLst>
          </p:cNvPr>
          <p:cNvSpPr/>
          <p:nvPr/>
        </p:nvSpPr>
        <p:spPr>
          <a:xfrm>
            <a:off x="3537537" y="4283445"/>
            <a:ext cx="1533832" cy="390295"/>
          </a:xfrm>
          <a:prstGeom prst="rect">
            <a:avLst/>
          </a:prstGeom>
          <a:solidFill>
            <a:srgbClr val="FF0000">
              <a:alpha val="23137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763C0A-028B-2C43-B4B9-E6472D45814A}"/>
              </a:ext>
            </a:extLst>
          </p:cNvPr>
          <p:cNvSpPr/>
          <p:nvPr/>
        </p:nvSpPr>
        <p:spPr>
          <a:xfrm>
            <a:off x="3767450" y="5041971"/>
            <a:ext cx="1533832" cy="390295"/>
          </a:xfrm>
          <a:prstGeom prst="rect">
            <a:avLst/>
          </a:prstGeom>
          <a:solidFill>
            <a:srgbClr val="FF0000">
              <a:alpha val="23137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2F5E35-85D2-4E4A-80E5-50FE174F83CC}"/>
              </a:ext>
            </a:extLst>
          </p:cNvPr>
          <p:cNvSpPr txBox="1"/>
          <p:nvPr/>
        </p:nvSpPr>
        <p:spPr>
          <a:xfrm>
            <a:off x="104845" y="4282481"/>
            <a:ext cx="7325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P(I | positive) * P(hated | positive) * P(the | positive) * P(movie | positive) =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E48D27-9D24-F448-ADAF-1324F2A5F940}"/>
              </a:ext>
            </a:extLst>
          </p:cNvPr>
          <p:cNvSpPr txBox="1"/>
          <p:nvPr/>
        </p:nvSpPr>
        <p:spPr>
          <a:xfrm>
            <a:off x="104845" y="5063898"/>
            <a:ext cx="7550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P(I | negative) * P(hated | negative) * P(the | negative) * P(movie | negative) =</a:t>
            </a:r>
          </a:p>
        </p:txBody>
      </p:sp>
    </p:spTree>
    <p:extLst>
      <p:ext uri="{BB962C8B-B14F-4D97-AF65-F5344CB8AC3E}">
        <p14:creationId xmlns:p14="http://schemas.microsoft.com/office/powerpoint/2010/main" val="193291725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6FE16-7DBD-7C45-8ED8-8DE08B6A2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Trained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A22694-4FBD-7E48-8ED5-23002F6EEB02}"/>
              </a:ext>
            </a:extLst>
          </p:cNvPr>
          <p:cNvSpPr txBox="1"/>
          <p:nvPr/>
        </p:nvSpPr>
        <p:spPr>
          <a:xfrm>
            <a:off x="330035" y="1562071"/>
            <a:ext cx="37385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P(I | positive) 		= 1.0</a:t>
            </a:r>
          </a:p>
          <a:p>
            <a:r>
              <a:rPr lang="en-US" sz="2400" dirty="0"/>
              <a:t>P(loved | positive) 	= 2/3</a:t>
            </a:r>
          </a:p>
          <a:p>
            <a:r>
              <a:rPr lang="en-US" sz="2400" dirty="0"/>
              <a:t>p(it | positive) 		= 2/3</a:t>
            </a:r>
          </a:p>
          <a:p>
            <a:r>
              <a:rPr lang="en-US" sz="2400" dirty="0"/>
              <a:t>p(that | positive)	= 2/3</a:t>
            </a:r>
          </a:p>
          <a:p>
            <a:r>
              <a:rPr lang="en-US" sz="2400" dirty="0"/>
              <a:t>p(</a:t>
            </a:r>
            <a:r>
              <a:rPr lang="en-US" sz="2400" dirty="0" err="1"/>
              <a:t>movie|positive</a:t>
            </a:r>
            <a:r>
              <a:rPr lang="en-US" sz="2400" dirty="0"/>
              <a:t>)	= 1/3</a:t>
            </a:r>
          </a:p>
          <a:p>
            <a:r>
              <a:rPr lang="en-US" sz="2400" dirty="0"/>
              <a:t>P(hated | positive)	= 1/3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B45D47-4757-4A49-84A2-2AB491519176}"/>
              </a:ext>
            </a:extLst>
          </p:cNvPr>
          <p:cNvSpPr txBox="1"/>
          <p:nvPr/>
        </p:nvSpPr>
        <p:spPr>
          <a:xfrm>
            <a:off x="4689348" y="1562071"/>
            <a:ext cx="37385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P(I | negative) 	= 1.0</a:t>
            </a:r>
          </a:p>
          <a:p>
            <a:r>
              <a:rPr lang="en-US" sz="2400" dirty="0"/>
              <a:t>p(hated | negative) 	= 1.0</a:t>
            </a:r>
          </a:p>
          <a:p>
            <a:r>
              <a:rPr lang="en-US" sz="2400" dirty="0"/>
              <a:t>p(that | negative) 	= 2/3</a:t>
            </a:r>
          </a:p>
          <a:p>
            <a:r>
              <a:rPr lang="en-US" sz="2400" dirty="0"/>
              <a:t>P(movie | negative) 	= 1/3</a:t>
            </a:r>
          </a:p>
          <a:p>
            <a:r>
              <a:rPr lang="en-US" sz="2400" dirty="0"/>
              <a:t>p(it | negative) 	= 2/3</a:t>
            </a:r>
          </a:p>
          <a:p>
            <a:r>
              <a:rPr lang="en-US" sz="2400" dirty="0"/>
              <a:t>p(loved | negative) 	= 1/3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F5830B1-F98B-CB45-B1FC-7112C7933D5F}"/>
              </a:ext>
            </a:extLst>
          </p:cNvPr>
          <p:cNvCxnSpPr/>
          <p:nvPr/>
        </p:nvCxnSpPr>
        <p:spPr>
          <a:xfrm>
            <a:off x="330035" y="3991897"/>
            <a:ext cx="824369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83FCF97-5C44-0A4D-BFFD-9D176AAEB5AE}"/>
              </a:ext>
            </a:extLst>
          </p:cNvPr>
          <p:cNvSpPr txBox="1"/>
          <p:nvPr/>
        </p:nvSpPr>
        <p:spPr>
          <a:xfrm>
            <a:off x="2082685" y="5844351"/>
            <a:ext cx="5430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Yes. They make the entire product go to 0 !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F77E89-7810-C94D-9084-34A3C9D0567E}"/>
              </a:ext>
            </a:extLst>
          </p:cNvPr>
          <p:cNvSpPr/>
          <p:nvPr/>
        </p:nvSpPr>
        <p:spPr>
          <a:xfrm>
            <a:off x="3537537" y="4283445"/>
            <a:ext cx="1533832" cy="390295"/>
          </a:xfrm>
          <a:prstGeom prst="rect">
            <a:avLst/>
          </a:prstGeom>
          <a:solidFill>
            <a:srgbClr val="FF0000">
              <a:alpha val="23137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763C0A-028B-2C43-B4B9-E6472D45814A}"/>
              </a:ext>
            </a:extLst>
          </p:cNvPr>
          <p:cNvSpPr/>
          <p:nvPr/>
        </p:nvSpPr>
        <p:spPr>
          <a:xfrm>
            <a:off x="3767450" y="5041971"/>
            <a:ext cx="1533832" cy="390295"/>
          </a:xfrm>
          <a:prstGeom prst="rect">
            <a:avLst/>
          </a:prstGeom>
          <a:solidFill>
            <a:srgbClr val="FF0000">
              <a:alpha val="23137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2F5E35-85D2-4E4A-80E5-50FE174F83CC}"/>
              </a:ext>
            </a:extLst>
          </p:cNvPr>
          <p:cNvSpPr txBox="1"/>
          <p:nvPr/>
        </p:nvSpPr>
        <p:spPr>
          <a:xfrm>
            <a:off x="104845" y="4282481"/>
            <a:ext cx="7325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P(I | positive) * P(hated | positive) * P(the | positive) * P(movie | positive) =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E48D27-9D24-F448-ADAF-1324F2A5F940}"/>
              </a:ext>
            </a:extLst>
          </p:cNvPr>
          <p:cNvSpPr txBox="1"/>
          <p:nvPr/>
        </p:nvSpPr>
        <p:spPr>
          <a:xfrm>
            <a:off x="104845" y="5063898"/>
            <a:ext cx="7550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P(I | negative) * P(hated | negative) * P(the | negative) * P(movie | negative) =</a:t>
            </a:r>
          </a:p>
        </p:txBody>
      </p:sp>
    </p:spTree>
    <p:extLst>
      <p:ext uri="{BB962C8B-B14F-4D97-AF65-F5344CB8AC3E}">
        <p14:creationId xmlns:p14="http://schemas.microsoft.com/office/powerpoint/2010/main" val="258807573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6FE16-7DBD-7C45-8ED8-8DE08B6A2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Trained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A22694-4FBD-7E48-8ED5-23002F6EEB02}"/>
              </a:ext>
            </a:extLst>
          </p:cNvPr>
          <p:cNvSpPr txBox="1"/>
          <p:nvPr/>
        </p:nvSpPr>
        <p:spPr>
          <a:xfrm>
            <a:off x="330035" y="1562071"/>
            <a:ext cx="37385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P(I | positive) 		= 1.0</a:t>
            </a:r>
          </a:p>
          <a:p>
            <a:r>
              <a:rPr lang="en-US" sz="2400" dirty="0"/>
              <a:t>P(loved | positive) 	= 2/3</a:t>
            </a:r>
          </a:p>
          <a:p>
            <a:r>
              <a:rPr lang="en-US" sz="2400" dirty="0"/>
              <a:t>p(it | positive) 		= 2/3</a:t>
            </a:r>
          </a:p>
          <a:p>
            <a:r>
              <a:rPr lang="en-US" sz="2400" dirty="0"/>
              <a:t>p(that | positive)	= 2/3</a:t>
            </a:r>
          </a:p>
          <a:p>
            <a:r>
              <a:rPr lang="en-US" sz="2400" dirty="0"/>
              <a:t>p(</a:t>
            </a:r>
            <a:r>
              <a:rPr lang="en-US" sz="2400" dirty="0" err="1"/>
              <a:t>movie|positive</a:t>
            </a:r>
            <a:r>
              <a:rPr lang="en-US" sz="2400" dirty="0"/>
              <a:t>)	= 1/3</a:t>
            </a:r>
          </a:p>
          <a:p>
            <a:r>
              <a:rPr lang="en-US" sz="2400" dirty="0"/>
              <a:t>P(hated | positive)	= 1/3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B45D47-4757-4A49-84A2-2AB491519176}"/>
              </a:ext>
            </a:extLst>
          </p:cNvPr>
          <p:cNvSpPr txBox="1"/>
          <p:nvPr/>
        </p:nvSpPr>
        <p:spPr>
          <a:xfrm>
            <a:off x="4689348" y="1562071"/>
            <a:ext cx="37385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P(I | negative) 	= 1.0</a:t>
            </a:r>
          </a:p>
          <a:p>
            <a:r>
              <a:rPr lang="en-US" sz="2400" dirty="0"/>
              <a:t>p(hated | negative) 	= 1.0</a:t>
            </a:r>
          </a:p>
          <a:p>
            <a:r>
              <a:rPr lang="en-US" sz="2400" dirty="0"/>
              <a:t>p(that | negative) 	= 2/3</a:t>
            </a:r>
          </a:p>
          <a:p>
            <a:r>
              <a:rPr lang="en-US" sz="2400" dirty="0"/>
              <a:t>P(movie | negative) 	= 1/3</a:t>
            </a:r>
          </a:p>
          <a:p>
            <a:r>
              <a:rPr lang="en-US" sz="2400" dirty="0"/>
              <a:t>p(it | negative) 	= 2/3</a:t>
            </a:r>
          </a:p>
          <a:p>
            <a:r>
              <a:rPr lang="en-US" sz="2400" dirty="0"/>
              <a:t>p(loved | negative) 	= 1/3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F5830B1-F98B-CB45-B1FC-7112C7933D5F}"/>
              </a:ext>
            </a:extLst>
          </p:cNvPr>
          <p:cNvCxnSpPr/>
          <p:nvPr/>
        </p:nvCxnSpPr>
        <p:spPr>
          <a:xfrm>
            <a:off x="330035" y="3991897"/>
            <a:ext cx="824369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83FCF97-5C44-0A4D-BFFD-9D176AAEB5AE}"/>
              </a:ext>
            </a:extLst>
          </p:cNvPr>
          <p:cNvSpPr txBox="1"/>
          <p:nvPr/>
        </p:nvSpPr>
        <p:spPr>
          <a:xfrm>
            <a:off x="438190" y="5673269"/>
            <a:ext cx="7830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Our solution: assume any unseen word has a small, fixed probability, e.g. in this example 1/10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F77E89-7810-C94D-9084-34A3C9D0567E}"/>
              </a:ext>
            </a:extLst>
          </p:cNvPr>
          <p:cNvSpPr/>
          <p:nvPr/>
        </p:nvSpPr>
        <p:spPr>
          <a:xfrm>
            <a:off x="3537537" y="4283445"/>
            <a:ext cx="1533832" cy="390295"/>
          </a:xfrm>
          <a:prstGeom prst="rect">
            <a:avLst/>
          </a:prstGeom>
          <a:solidFill>
            <a:srgbClr val="FF0000">
              <a:alpha val="23137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763C0A-028B-2C43-B4B9-E6472D45814A}"/>
              </a:ext>
            </a:extLst>
          </p:cNvPr>
          <p:cNvSpPr/>
          <p:nvPr/>
        </p:nvSpPr>
        <p:spPr>
          <a:xfrm>
            <a:off x="3767450" y="5041971"/>
            <a:ext cx="1533832" cy="390295"/>
          </a:xfrm>
          <a:prstGeom prst="rect">
            <a:avLst/>
          </a:prstGeom>
          <a:solidFill>
            <a:srgbClr val="FF0000">
              <a:alpha val="23137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2F5E35-85D2-4E4A-80E5-50FE174F83CC}"/>
              </a:ext>
            </a:extLst>
          </p:cNvPr>
          <p:cNvSpPr txBox="1"/>
          <p:nvPr/>
        </p:nvSpPr>
        <p:spPr>
          <a:xfrm>
            <a:off x="104845" y="4282481"/>
            <a:ext cx="7325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P(I | positive) * P(hated | positive) * P(the | positive) * P(movie | positive) =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E48D27-9D24-F448-ADAF-1324F2A5F940}"/>
              </a:ext>
            </a:extLst>
          </p:cNvPr>
          <p:cNvSpPr txBox="1"/>
          <p:nvPr/>
        </p:nvSpPr>
        <p:spPr>
          <a:xfrm>
            <a:off x="104845" y="5063898"/>
            <a:ext cx="7550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P(I | negative) * P(hated | negative) * P(the | negative) * P(movie | negative) =</a:t>
            </a:r>
          </a:p>
        </p:txBody>
      </p:sp>
    </p:spTree>
    <p:extLst>
      <p:ext uri="{BB962C8B-B14F-4D97-AF65-F5344CB8AC3E}">
        <p14:creationId xmlns:p14="http://schemas.microsoft.com/office/powerpoint/2010/main" val="22629798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 w="38100" cmpd="sng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4635</TotalTime>
  <Words>5779</Words>
  <Application>Microsoft Macintosh PowerPoint</Application>
  <PresentationFormat>On-screen Show (4:3)</PresentationFormat>
  <Paragraphs>1100</Paragraphs>
  <Slides>102</Slides>
  <Notes>32</Notes>
  <HiddenSlides>4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09" baseType="lpstr">
      <vt:lpstr>Arial</vt:lpstr>
      <vt:lpstr>Calibri</vt:lpstr>
      <vt:lpstr>Cambria Math</vt:lpstr>
      <vt:lpstr>Tw Cen MT</vt:lpstr>
      <vt:lpstr>Wingdings</vt:lpstr>
      <vt:lpstr>Wingdings 2</vt:lpstr>
      <vt:lpstr>Median</vt:lpstr>
      <vt:lpstr>Introduction to Machine Learning</vt:lpstr>
      <vt:lpstr>Admin</vt:lpstr>
      <vt:lpstr>Machine Learning is…</vt:lpstr>
      <vt:lpstr>Machine Learning is…</vt:lpstr>
      <vt:lpstr>Data</vt:lpstr>
      <vt:lpstr>Supervised learning</vt:lpstr>
      <vt:lpstr>Supervised learning</vt:lpstr>
      <vt:lpstr>Supervised learning</vt:lpstr>
      <vt:lpstr>Supervised learning: classification</vt:lpstr>
      <vt:lpstr>Classification Example</vt:lpstr>
      <vt:lpstr>Classification Applications</vt:lpstr>
      <vt:lpstr>Supervised learning: regression</vt:lpstr>
      <vt:lpstr>Regression Example</vt:lpstr>
      <vt:lpstr>Regression Applications</vt:lpstr>
      <vt:lpstr>Supervised learning: ranking</vt:lpstr>
      <vt:lpstr>Ranking example</vt:lpstr>
      <vt:lpstr>Ranking Applications</vt:lpstr>
      <vt:lpstr>Unsupervised learning</vt:lpstr>
      <vt:lpstr>Unsupervised learning applications</vt:lpstr>
      <vt:lpstr>Reinforcement learning</vt:lpstr>
      <vt:lpstr>Reinforcement learning example</vt:lpstr>
      <vt:lpstr>Other learning variations</vt:lpstr>
      <vt:lpstr>Representing examples</vt:lpstr>
      <vt:lpstr>Features</vt:lpstr>
      <vt:lpstr>Features</vt:lpstr>
      <vt:lpstr>Classification revisited</vt:lpstr>
      <vt:lpstr>Classification revisited</vt:lpstr>
      <vt:lpstr>Classification revisited</vt:lpstr>
      <vt:lpstr>Classification revisited</vt:lpstr>
      <vt:lpstr>Classification revisited</vt:lpstr>
      <vt:lpstr>Rock, paper, scissors</vt:lpstr>
      <vt:lpstr>A simple machine learning example</vt:lpstr>
      <vt:lpstr>models</vt:lpstr>
      <vt:lpstr>Probabilistic modeling</vt:lpstr>
      <vt:lpstr>Probabilistic models</vt:lpstr>
      <vt:lpstr>Probabilistic models</vt:lpstr>
      <vt:lpstr>Probabilistic models</vt:lpstr>
      <vt:lpstr>Probability basics</vt:lpstr>
      <vt:lpstr>Probability distributions</vt:lpstr>
      <vt:lpstr>Probability distributions</vt:lpstr>
      <vt:lpstr>Probability distributions</vt:lpstr>
      <vt:lpstr>Probability distributions</vt:lpstr>
      <vt:lpstr>Probability distributions</vt:lpstr>
      <vt:lpstr>Probability distributions</vt:lpstr>
      <vt:lpstr>Probability distributions</vt:lpstr>
      <vt:lpstr>Probability distribution</vt:lpstr>
      <vt:lpstr>Probability distribution</vt:lpstr>
      <vt:lpstr>Some example probability distributions</vt:lpstr>
      <vt:lpstr>Conditional probability distributions</vt:lpstr>
      <vt:lpstr>Conditional probability example</vt:lpstr>
      <vt:lpstr>Conditional probability example</vt:lpstr>
      <vt:lpstr>Conditional probability example</vt:lpstr>
      <vt:lpstr>Conditional probability example</vt:lpstr>
      <vt:lpstr>Joint distribution</vt:lpstr>
      <vt:lpstr>Joint distribution</vt:lpstr>
      <vt:lpstr>Joint distribution</vt:lpstr>
      <vt:lpstr>Relationship between distributions</vt:lpstr>
      <vt:lpstr>Relationship between distributions</vt:lpstr>
      <vt:lpstr>Relationship between distributions</vt:lpstr>
      <vt:lpstr>Back to probabilistic modeling</vt:lpstr>
      <vt:lpstr>Back to probabilistic models</vt:lpstr>
      <vt:lpstr>Back to probabilistic models</vt:lpstr>
      <vt:lpstr>Naïve Bayes model</vt:lpstr>
      <vt:lpstr>Naïve Bayes</vt:lpstr>
      <vt:lpstr>Naïve Bayes</vt:lpstr>
      <vt:lpstr>One observation</vt:lpstr>
      <vt:lpstr>One observation</vt:lpstr>
      <vt:lpstr>A simplifying assumption (for this class)</vt:lpstr>
      <vt:lpstr>Naïve Bayes Assumption</vt:lpstr>
      <vt:lpstr>Naïve Bayes</vt:lpstr>
      <vt:lpstr>Training Naïve Bayes</vt:lpstr>
      <vt:lpstr>An aside: P(heads)</vt:lpstr>
      <vt:lpstr>Try it out…</vt:lpstr>
      <vt:lpstr>P(feature|label)</vt:lpstr>
      <vt:lpstr>P(feature|label)</vt:lpstr>
      <vt:lpstr>Training Naïve Bayes</vt:lpstr>
      <vt:lpstr>Classifying with Naïve Bayes</vt:lpstr>
      <vt:lpstr>Naïve Bayes Text Classification</vt:lpstr>
      <vt:lpstr>Text classification training</vt:lpstr>
      <vt:lpstr>Text classification training</vt:lpstr>
      <vt:lpstr>Training the model</vt:lpstr>
      <vt:lpstr>Training the model</vt:lpstr>
      <vt:lpstr>Training the model</vt:lpstr>
      <vt:lpstr>Training the model</vt:lpstr>
      <vt:lpstr>Training the model</vt:lpstr>
      <vt:lpstr>Training the model</vt:lpstr>
      <vt:lpstr>Training the model</vt:lpstr>
      <vt:lpstr>Training the model</vt:lpstr>
      <vt:lpstr>Training the model</vt:lpstr>
      <vt:lpstr>Training the model</vt:lpstr>
      <vt:lpstr>Classifying</vt:lpstr>
      <vt:lpstr>Trained model</vt:lpstr>
      <vt:lpstr>Trained model</vt:lpstr>
      <vt:lpstr>Trained model</vt:lpstr>
      <vt:lpstr>Trained model</vt:lpstr>
      <vt:lpstr>Trained model</vt:lpstr>
      <vt:lpstr>Trained model</vt:lpstr>
      <vt:lpstr>Trained model</vt:lpstr>
      <vt:lpstr>Trained model</vt:lpstr>
      <vt:lpstr>Trained model</vt:lpstr>
      <vt:lpstr>Full disclaimer</vt:lpstr>
      <vt:lpstr>Training neural networks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David Kauchak</cp:lastModifiedBy>
  <cp:revision>362</cp:revision>
  <cp:lastPrinted>2025-03-13T17:20:27Z</cp:lastPrinted>
  <dcterms:created xsi:type="dcterms:W3CDTF">2013-09-08T20:10:23Z</dcterms:created>
  <dcterms:modified xsi:type="dcterms:W3CDTF">2025-10-21T18:20:01Z</dcterms:modified>
</cp:coreProperties>
</file>