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139"/>
  </p:notesMasterIdLst>
  <p:handoutMasterIdLst>
    <p:handoutMasterId r:id="rId140"/>
  </p:handoutMasterIdLst>
  <p:sldIdLst>
    <p:sldId id="318" r:id="rId2"/>
    <p:sldId id="256" r:id="rId3"/>
    <p:sldId id="353" r:id="rId4"/>
    <p:sldId id="321" r:id="rId5"/>
    <p:sldId id="347" r:id="rId6"/>
    <p:sldId id="322" r:id="rId7"/>
    <p:sldId id="323" r:id="rId8"/>
    <p:sldId id="325" r:id="rId9"/>
    <p:sldId id="334" r:id="rId10"/>
    <p:sldId id="324" r:id="rId11"/>
    <p:sldId id="320" r:id="rId12"/>
    <p:sldId id="348" r:id="rId13"/>
    <p:sldId id="330" r:id="rId14"/>
    <p:sldId id="326" r:id="rId15"/>
    <p:sldId id="349" r:id="rId16"/>
    <p:sldId id="352" r:id="rId17"/>
    <p:sldId id="355" r:id="rId18"/>
    <p:sldId id="332" r:id="rId19"/>
    <p:sldId id="333" r:id="rId20"/>
    <p:sldId id="335" r:id="rId21"/>
    <p:sldId id="343" r:id="rId22"/>
    <p:sldId id="331" r:id="rId23"/>
    <p:sldId id="327" r:id="rId24"/>
    <p:sldId id="350" r:id="rId25"/>
    <p:sldId id="351" r:id="rId26"/>
    <p:sldId id="260" r:id="rId27"/>
    <p:sldId id="261" r:id="rId28"/>
    <p:sldId id="275" r:id="rId29"/>
    <p:sldId id="303" r:id="rId30"/>
    <p:sldId id="304" r:id="rId31"/>
    <p:sldId id="305" r:id="rId32"/>
    <p:sldId id="302" r:id="rId33"/>
    <p:sldId id="278" r:id="rId34"/>
    <p:sldId id="279" r:id="rId35"/>
    <p:sldId id="356" r:id="rId36"/>
    <p:sldId id="262" r:id="rId37"/>
    <p:sldId id="357" r:id="rId38"/>
    <p:sldId id="358" r:id="rId39"/>
    <p:sldId id="359" r:id="rId40"/>
    <p:sldId id="336" r:id="rId41"/>
    <p:sldId id="337" r:id="rId42"/>
    <p:sldId id="448" r:id="rId43"/>
    <p:sldId id="263" r:id="rId44"/>
    <p:sldId id="449" r:id="rId45"/>
    <p:sldId id="291" r:id="rId46"/>
    <p:sldId id="338" r:id="rId47"/>
    <p:sldId id="484" r:id="rId48"/>
    <p:sldId id="339" r:id="rId49"/>
    <p:sldId id="450" r:id="rId50"/>
    <p:sldId id="340" r:id="rId51"/>
    <p:sldId id="451" r:id="rId52"/>
    <p:sldId id="452" r:id="rId53"/>
    <p:sldId id="470" r:id="rId54"/>
    <p:sldId id="471" r:id="rId55"/>
    <p:sldId id="472" r:id="rId56"/>
    <p:sldId id="473" r:id="rId57"/>
    <p:sldId id="474" r:id="rId58"/>
    <p:sldId id="341" r:id="rId59"/>
    <p:sldId id="342" r:id="rId60"/>
    <p:sldId id="475" r:id="rId61"/>
    <p:sldId id="476" r:id="rId62"/>
    <p:sldId id="477" r:id="rId63"/>
    <p:sldId id="478" r:id="rId64"/>
    <p:sldId id="354" r:id="rId65"/>
    <p:sldId id="479" r:id="rId66"/>
    <p:sldId id="480" r:id="rId67"/>
    <p:sldId id="481" r:id="rId68"/>
    <p:sldId id="482" r:id="rId69"/>
    <p:sldId id="483" r:id="rId70"/>
    <p:sldId id="360" r:id="rId71"/>
    <p:sldId id="361" r:id="rId72"/>
    <p:sldId id="362" r:id="rId73"/>
    <p:sldId id="363" r:id="rId74"/>
    <p:sldId id="364" r:id="rId75"/>
    <p:sldId id="365" r:id="rId76"/>
    <p:sldId id="366" r:id="rId77"/>
    <p:sldId id="405" r:id="rId78"/>
    <p:sldId id="428" r:id="rId79"/>
    <p:sldId id="454" r:id="rId80"/>
    <p:sldId id="455" r:id="rId81"/>
    <p:sldId id="456" r:id="rId82"/>
    <p:sldId id="457" r:id="rId83"/>
    <p:sldId id="458" r:id="rId84"/>
    <p:sldId id="459" r:id="rId85"/>
    <p:sldId id="460" r:id="rId86"/>
    <p:sldId id="461" r:id="rId87"/>
    <p:sldId id="462" r:id="rId88"/>
    <p:sldId id="532" r:id="rId89"/>
    <p:sldId id="453" r:id="rId90"/>
    <p:sldId id="463" r:id="rId91"/>
    <p:sldId id="466" r:id="rId92"/>
    <p:sldId id="531" r:id="rId93"/>
    <p:sldId id="465" r:id="rId94"/>
    <p:sldId id="467" r:id="rId95"/>
    <p:sldId id="468" r:id="rId96"/>
    <p:sldId id="535" r:id="rId97"/>
    <p:sldId id="536" r:id="rId98"/>
    <p:sldId id="485" r:id="rId99"/>
    <p:sldId id="486" r:id="rId100"/>
    <p:sldId id="487" r:id="rId101"/>
    <p:sldId id="488" r:id="rId102"/>
    <p:sldId id="489" r:id="rId103"/>
    <p:sldId id="490" r:id="rId104"/>
    <p:sldId id="491" r:id="rId105"/>
    <p:sldId id="492" r:id="rId106"/>
    <p:sldId id="537" r:id="rId107"/>
    <p:sldId id="538" r:id="rId108"/>
    <p:sldId id="494" r:id="rId109"/>
    <p:sldId id="495" r:id="rId110"/>
    <p:sldId id="496" r:id="rId111"/>
    <p:sldId id="497" r:id="rId112"/>
    <p:sldId id="498" r:id="rId113"/>
    <p:sldId id="499" r:id="rId114"/>
    <p:sldId id="500" r:id="rId115"/>
    <p:sldId id="501" r:id="rId116"/>
    <p:sldId id="502" r:id="rId117"/>
    <p:sldId id="503" r:id="rId118"/>
    <p:sldId id="504" r:id="rId119"/>
    <p:sldId id="505" r:id="rId120"/>
    <p:sldId id="506" r:id="rId121"/>
    <p:sldId id="507" r:id="rId122"/>
    <p:sldId id="508" r:id="rId123"/>
    <p:sldId id="509" r:id="rId124"/>
    <p:sldId id="510" r:id="rId125"/>
    <p:sldId id="511" r:id="rId126"/>
    <p:sldId id="512" r:id="rId127"/>
    <p:sldId id="513" r:id="rId128"/>
    <p:sldId id="514" r:id="rId129"/>
    <p:sldId id="515" r:id="rId130"/>
    <p:sldId id="516" r:id="rId131"/>
    <p:sldId id="517" r:id="rId132"/>
    <p:sldId id="518" r:id="rId133"/>
    <p:sldId id="519" r:id="rId134"/>
    <p:sldId id="539" r:id="rId135"/>
    <p:sldId id="540" r:id="rId136"/>
    <p:sldId id="533" r:id="rId137"/>
    <p:sldId id="534" r:id="rId138"/>
  </p:sldIdLst>
  <p:sldSz cx="9144000" cy="6858000" type="screen4x3"/>
  <p:notesSz cx="6858000" cy="9144000"/>
  <p:custDataLst>
    <p:tags r:id="rId1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74558" autoAdjust="0"/>
  </p:normalViewPr>
  <p:slideViewPr>
    <p:cSldViewPr>
      <p:cViewPr varScale="1">
        <p:scale>
          <a:sx n="94" d="100"/>
          <a:sy n="94" d="100"/>
        </p:scale>
        <p:origin x="2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handoutMaster" Target="handoutMasters/handout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CE9977-3258-9B40-804E-D158D126E6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69725-149E-EA4C-A84F-31FC8C32D1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69613-91C2-0844-A8B6-49A7B97D926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36E4A-B285-ED43-A916-C99498E6E1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F2099-8BD5-8643-A329-2EE4585D9E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B1B68-693C-1041-ABEF-ACC091B8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3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0D8919-A9F0-F34F-BDA9-89484967A8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31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108F1-E1D9-FA46-BD74-772D9E1F0050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48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49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50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51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52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8D67F-04E0-5B4E-A785-6CA9415BDE2B}" type="slidenum">
              <a:rPr lang="en-US"/>
              <a:pPr/>
              <a:t>24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Assume that we want this vacuum to clean this house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 us - if someone told us to use a vacuum to clean a house, the sequence of events that should follow are pretty clear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We’d walk into the house, figure out what rooms needed to be vacuumed and start vacuuming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We’d methodically go through the room, not vacuuming over places we’ve already been, until we cover the whole room, then move to the next room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46F2-2DB5-B444-9B44-650AAAF99CA0}" type="slidenum">
              <a:rPr lang="en-US"/>
              <a:pPr/>
              <a:t>61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2BFE3-7668-204D-9B1F-339A7CA75E8A}" type="slidenum">
              <a:rPr lang="en-US"/>
              <a:pPr/>
              <a:t>62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30C51-CDAC-874B-AFEF-24F2D4AEAB89}" type="slidenum">
              <a:rPr lang="en-US"/>
              <a:pPr/>
              <a:t>63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CBD85-1335-FC41-94E5-C58E7DAECC3B}" type="slidenum">
              <a:rPr lang="en-US"/>
              <a:pPr/>
              <a:t>64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have the truth table for AND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E69BD-2485-1E45-B181-1CA780E097F5}" type="slidenum">
              <a:rPr lang="en-US"/>
              <a:pPr/>
              <a:t>65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And here we have the node for AND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Assume that all inputs are either 1 or 0, “on” or “off”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When they are activated, they become “on”</a:t>
            </a:r>
          </a:p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So what weights do we need to assign to these two links and what threshold do we need to put in this unit in order to represent an AND gate?</a:t>
            </a:r>
          </a:p>
          <a:p>
            <a:pPr eaLnBrk="1" hangingPunct="1">
              <a:buFont typeface="Times" charset="0"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16896-6616-E747-BE99-63AB02E6ADE7}" type="slidenum">
              <a:rPr lang="en-US"/>
              <a:pPr/>
              <a:t>66</a:t>
            </a:fld>
            <a:endParaRPr lang="en-US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1D5A8-A004-B349-A3F6-805591CF4DA1}" type="slidenum">
              <a:rPr lang="en-US"/>
              <a:pPr/>
              <a:t>67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can extend this to take more inputs</a:t>
            </a:r>
          </a:p>
          <a:p>
            <a:pPr eaLnBrk="1" hangingPunct="1"/>
            <a:r>
              <a:rPr lang="en-US">
                <a:latin typeface="Arial" charset="0"/>
              </a:rPr>
              <a:t>What are the new weights and thresholds?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EDE34-6F41-4048-A714-6D847C5300A4}" type="slidenum">
              <a:rPr lang="en-US"/>
              <a:pPr/>
              <a:t>68</a:t>
            </a:fld>
            <a:endParaRPr lang="en-US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899FC-0FA2-BA40-A1CD-A39FAFE1677B}" type="slidenum">
              <a:rPr lang="en-US"/>
              <a:pPr/>
              <a:t>69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FF77-4A3D-2643-8DA4-9FED78C85C20}" type="slidenum">
              <a:rPr lang="en-US"/>
              <a:pPr/>
              <a:t>70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about for an OR gate?</a:t>
            </a:r>
          </a:p>
          <a:p>
            <a:pPr eaLnBrk="1" hangingPunct="1"/>
            <a:r>
              <a:rPr lang="en-US">
                <a:latin typeface="Arial" charset="0"/>
              </a:rPr>
              <a:t>What weights and thresholds would serve to create an OR gate?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99259-EB52-7E4C-8982-13DEFEAC046D}" type="slidenum">
              <a:rPr lang="en-US"/>
              <a:pPr/>
              <a:t>25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BF988-B3D0-734B-83BB-5301AEE61490}" type="slidenum">
              <a:rPr lang="en-US"/>
              <a:pPr/>
              <a:t>71</a:t>
            </a:fld>
            <a:endParaRPr lang="en-US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77BD3-7105-9543-A7D5-348667FD71F1}" type="slidenum">
              <a:rPr lang="en-US"/>
              <a:pPr/>
              <a:t>72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Similarly, we can expand it to take more inputs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92E67-5DB7-AF46-BDEE-FCE2A61CDC0C}" type="slidenum">
              <a:rPr lang="en-US"/>
              <a:pPr/>
              <a:t>73</a:t>
            </a:fld>
            <a:endParaRPr lang="en-US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3F56F-EB6C-B344-9AF7-390A93B523BD}" type="slidenum">
              <a:rPr lang="en-US"/>
              <a:pPr/>
              <a:t>74</a:t>
            </a:fld>
            <a:endParaRPr lang="en-US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74908-6815-EA48-A148-EDDCD221CF23}" type="slidenum">
              <a:rPr lang="en-US"/>
              <a:pPr/>
              <a:t>75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>
                <a:latin typeface="Arial" charset="0"/>
              </a:rPr>
              <a:t>Now it gets a little bit trickier, what weight and threshold might work to create a NOT gate?</a:t>
            </a:r>
          </a:p>
          <a:p>
            <a:pPr eaLnBrk="1" hangingPunct="1">
              <a:buFont typeface="Times" charset="0"/>
              <a:buChar char="•"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B5ED4-BE33-8645-BC0B-D9DF67A85E5A}" type="slidenum">
              <a:rPr lang="en-US"/>
              <a:pPr/>
              <a:t>76</a:t>
            </a:fld>
            <a:endParaRPr lang="en-US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E6F02-EAE5-EA42-9795-74493B5E4E77}" type="slidenum">
              <a:rPr lang="en-US"/>
              <a:pPr/>
              <a:t>35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97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98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99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100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36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107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650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37009-E5D6-4142-9404-F15735932F05}" type="slidenum">
              <a:rPr lang="en-US"/>
              <a:pPr/>
              <a:t>136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37009-E5D6-4142-9404-F15735932F05}" type="slidenum">
              <a:rPr lang="en-US"/>
              <a:pPr/>
              <a:t>137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42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43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44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45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442C3F-8B69-0346-BBCE-0D4B462CC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95F-357B-2F4E-9D58-9158D0941C0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73312E-18F1-63BB-B3A0-160660848CE4}"/>
              </a:ext>
            </a:extLst>
          </p:cNvPr>
          <p:cNvCxnSpPr/>
          <p:nvPr userDrawn="1"/>
        </p:nvCxnSpPr>
        <p:spPr>
          <a:xfrm>
            <a:off x="876300" y="13716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A822-A8C7-ED44-B5DC-B2C0072F7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3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42D-9BF7-E44E-B3C7-7B1DD494F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1566D3-B78B-CDC9-B32E-DD903566F622}"/>
              </a:ext>
            </a:extLst>
          </p:cNvPr>
          <p:cNvCxnSpPr/>
          <p:nvPr userDrawn="1"/>
        </p:nvCxnSpPr>
        <p:spPr>
          <a:xfrm>
            <a:off x="838200" y="9144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EA08E1-17F3-1247-8AED-9DE992EF5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AE3-8859-B446-B78A-B77CB1E1D2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E6988E-832E-E7FF-8588-95A1CB44EC8B}"/>
              </a:ext>
            </a:extLst>
          </p:cNvPr>
          <p:cNvCxnSpPr/>
          <p:nvPr userDrawn="1"/>
        </p:nvCxnSpPr>
        <p:spPr>
          <a:xfrm>
            <a:off x="838200" y="9144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1065-30AD-5341-A032-752157A65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3D7B03-32F2-97BD-6414-E8567691B0DE}"/>
              </a:ext>
            </a:extLst>
          </p:cNvPr>
          <p:cNvCxnSpPr/>
          <p:nvPr userDrawn="1"/>
        </p:nvCxnSpPr>
        <p:spPr>
          <a:xfrm>
            <a:off x="838200" y="9144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50DE-E1E4-204A-BC22-8ED8702369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A9F672-B02C-6AC3-503F-CA97538AC4BD}"/>
              </a:ext>
            </a:extLst>
          </p:cNvPr>
          <p:cNvCxnSpPr/>
          <p:nvPr userDrawn="1"/>
        </p:nvCxnSpPr>
        <p:spPr>
          <a:xfrm>
            <a:off x="838200" y="9144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948A-6FA6-BD42-85C5-6064FA8663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7A92D-F07D-0C3B-C741-23CF9F9974BD}"/>
              </a:ext>
            </a:extLst>
          </p:cNvPr>
          <p:cNvCxnSpPr/>
          <p:nvPr userDrawn="1"/>
        </p:nvCxnSpPr>
        <p:spPr>
          <a:xfrm>
            <a:off x="876300" y="13716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9259-BAC7-2845-B131-564989365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E69528-6C1C-C731-46C6-F80E0839D1FF}"/>
              </a:ext>
            </a:extLst>
          </p:cNvPr>
          <p:cNvCxnSpPr/>
          <p:nvPr userDrawn="1"/>
        </p:nvCxnSpPr>
        <p:spPr>
          <a:xfrm>
            <a:off x="876300" y="1371600"/>
            <a:ext cx="7810500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74E166-66E4-464B-9531-6DB25D22D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F6A6DAA-7AF6-284F-AABD-6A3EFB7033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7"/>
          <p:cNvSpPr>
            <a:spLocks noChangeShapeType="1"/>
          </p:cNvSpPr>
          <p:nvPr userDrawn="1">
            <p:custDataLst>
              <p:tags r:id="rId14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1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1.e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omona.edu/~dkauchak/classes/cs51a/examples/optional_parameters.txt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la.com/autopilot" TargetMode="External"/><Relationship Id="rId2" Type="http://schemas.openxmlformats.org/officeDocument/2006/relationships/hyperlink" Target="https://www.google.com/selfdrivingca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dFTc4W8wm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y5g33S0Gzo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39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38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37.emf"/><Relationship Id="rId5" Type="http://schemas.openxmlformats.org/officeDocument/2006/relationships/tags" Target="../tags/tag1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41.emf"/><Relationship Id="rId3" Type="http://schemas.openxmlformats.org/officeDocument/2006/relationships/tags" Target="../tags/tag22.xml"/><Relationship Id="rId21" Type="http://schemas.openxmlformats.org/officeDocument/2006/relationships/image" Target="../media/image44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43.emf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image" Target="../media/image42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6336268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http://www.bbspot.com/comics/PC-Weenies/2008/02/3248.php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1519"/>
            <a:ext cx="5486400" cy="60468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challenges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8153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Knowledge representation</a:t>
            </a:r>
          </a:p>
          <a:p>
            <a:pPr lvl="1"/>
            <a:r>
              <a:rPr lang="en-US" sz="2000" dirty="0"/>
              <a:t>encode known information</a:t>
            </a:r>
          </a:p>
          <a:p>
            <a:pPr lvl="1"/>
            <a:r>
              <a:rPr lang="en-US" sz="2000" dirty="0"/>
              <a:t>water is wet, the sun is hot, Dave is a person, …</a:t>
            </a:r>
          </a:p>
          <a:p>
            <a:pPr marL="0" indent="0">
              <a:buNone/>
            </a:pPr>
            <a:r>
              <a:rPr lang="en-US" sz="2400" dirty="0"/>
              <a:t>Learning</a:t>
            </a:r>
          </a:p>
          <a:p>
            <a:pPr lvl="1"/>
            <a:r>
              <a:rPr lang="en-US" sz="2000" dirty="0"/>
              <a:t>learn from environment</a:t>
            </a:r>
          </a:p>
          <a:p>
            <a:pPr lvl="1"/>
            <a:r>
              <a:rPr lang="en-US" sz="2000" dirty="0"/>
              <a:t>What type of feedback? (supervised vs. unsupervised vs. reinforcement </a:t>
            </a:r>
            <a:r>
              <a:rPr lang="en-US" sz="2000" dirty="0" err="1"/>
              <a:t>vs</a:t>
            </a:r>
            <a:r>
              <a:rPr lang="en-US" sz="2000" dirty="0"/>
              <a:t> …)</a:t>
            </a:r>
          </a:p>
          <a:p>
            <a:pPr marL="0" indent="0">
              <a:buNone/>
            </a:pPr>
            <a:r>
              <a:rPr lang="en-US" sz="2400" dirty="0"/>
              <a:t>Reasoning/problem solving</a:t>
            </a:r>
          </a:p>
          <a:p>
            <a:pPr lvl="1"/>
            <a:r>
              <a:rPr lang="en-US" sz="2000" dirty="0"/>
              <a:t>achieve goals, solve problems</a:t>
            </a:r>
          </a:p>
          <a:p>
            <a:pPr lvl="1"/>
            <a:r>
              <a:rPr lang="en-US" sz="2000" dirty="0"/>
              <a:t>planning</a:t>
            </a:r>
          </a:p>
          <a:p>
            <a:pPr lvl="1"/>
            <a:r>
              <a:rPr lang="en-US" sz="2000" dirty="0"/>
              <a:t>How do you make an omelet?  I’m carrying an umbrella and it’s raining… will I get wet?</a:t>
            </a:r>
          </a:p>
          <a:p>
            <a:pPr marL="0" indent="0">
              <a:buNone/>
            </a:pPr>
            <a:r>
              <a:rPr lang="en-US" sz="2400" dirty="0"/>
              <a:t>Robotics</a:t>
            </a:r>
          </a:p>
          <a:p>
            <a:pPr lvl="1"/>
            <a:r>
              <a:rPr lang="en-US" sz="2000" dirty="0"/>
              <a:t>How can computers interact with the physical world?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Threshold of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Δw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λ</a:t>
            </a:r>
            <a:r>
              <a:rPr lang="en-US" sz="2800" dirty="0"/>
              <a:t> * (actual - predicted) * x</a:t>
            </a:r>
            <a:r>
              <a:rPr lang="en-US" sz="2800" baseline="-25000" dirty="0"/>
              <a:t>i</a:t>
            </a: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4495800" y="3962400"/>
            <a:ext cx="381000" cy="2819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638800"/>
            <a:ext cx="767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We’re over the threshold, so want to decrease weights:</a:t>
            </a:r>
          </a:p>
          <a:p>
            <a:r>
              <a:rPr lang="en-US" dirty="0">
                <a:solidFill>
                  <a:srgbClr val="0000FF"/>
                </a:solidFill>
              </a:rPr>
              <a:t>actual - predicted = 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Δwi</a:t>
            </a:r>
            <a:endParaRPr lang="en-US" sz="2800" dirty="0"/>
          </a:p>
        </p:txBody>
      </p:sp>
      <p:sp>
        <p:nvSpPr>
          <p:cNvPr id="2" name="Text Box 1045">
            <a:extLst>
              <a:ext uri="{FF2B5EF4-FFF2-40B4-BE49-F238E27FC236}">
                <a16:creationId xmlns:a16="http://schemas.microsoft.com/office/drawing/2014/main" id="{C74B11E2-27F6-BD07-3494-E9962B9B7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367" y="175334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27000540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0.5</a:t>
            </a:r>
            <a:endParaRPr lang="en-US" sz="18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Δw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λ</a:t>
            </a:r>
            <a:r>
              <a:rPr lang="en-US" sz="2800" dirty="0"/>
              <a:t> * (actual - predicted) * x</a:t>
            </a:r>
            <a:r>
              <a:rPr lang="en-US" sz="2800" baseline="-25000" dirty="0"/>
              <a:t>i</a:t>
            </a: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6400800" y="5181600"/>
            <a:ext cx="457200" cy="457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791200"/>
            <a:ext cx="281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does this do?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Δwi</a:t>
            </a:r>
            <a:endParaRPr lang="en-US" sz="2800" dirty="0"/>
          </a:p>
        </p:txBody>
      </p:sp>
      <p:sp>
        <p:nvSpPr>
          <p:cNvPr id="2" name="Text Box 1045">
            <a:extLst>
              <a:ext uri="{FF2B5EF4-FFF2-40B4-BE49-F238E27FC236}">
                <a16:creationId xmlns:a16="http://schemas.microsoft.com/office/drawing/2014/main" id="{FE49E6F7-11FF-DE5D-B28A-BB44E00CA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367" y="175334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254135026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0.5</a:t>
            </a:r>
            <a:endParaRPr lang="en-US" sz="18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Δw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λ</a:t>
            </a:r>
            <a:r>
              <a:rPr lang="en-US" sz="2800" dirty="0"/>
              <a:t> * (actual - predicted) * x</a:t>
            </a:r>
            <a:r>
              <a:rPr lang="en-US" sz="2800" baseline="-25000" dirty="0"/>
              <a:t>i</a:t>
            </a: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6400800" y="5181600"/>
            <a:ext cx="457200" cy="457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7222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Only adjust those weights that actually contributed!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Δwi</a:t>
            </a:r>
            <a:endParaRPr lang="en-US" sz="2800" dirty="0"/>
          </a:p>
        </p:txBody>
      </p:sp>
      <p:sp>
        <p:nvSpPr>
          <p:cNvPr id="2" name="Text Box 1045">
            <a:extLst>
              <a:ext uri="{FF2B5EF4-FFF2-40B4-BE49-F238E27FC236}">
                <a16:creationId xmlns:a16="http://schemas.microsoft.com/office/drawing/2014/main" id="{9FC61AB8-0FBE-03DE-1B2D-22737E313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367" y="175334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33529036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0.5</a:t>
            </a:r>
            <a:endParaRPr lang="en-US" sz="18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Δw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λ</a:t>
            </a:r>
            <a:r>
              <a:rPr lang="en-US" sz="2800" dirty="0"/>
              <a:t> * (actual - predicted) * x</a:t>
            </a:r>
            <a:r>
              <a:rPr lang="en-US" sz="2800" baseline="-25000" dirty="0"/>
              <a:t>i</a:t>
            </a: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2590800" y="5105400"/>
            <a:ext cx="457200" cy="457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791200"/>
            <a:ext cx="281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does this do?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Δwi</a:t>
            </a:r>
            <a:endParaRPr lang="en-US" sz="2800" dirty="0"/>
          </a:p>
        </p:txBody>
      </p:sp>
      <p:sp>
        <p:nvSpPr>
          <p:cNvPr id="2" name="Text Box 1045">
            <a:extLst>
              <a:ext uri="{FF2B5EF4-FFF2-40B4-BE49-F238E27FC236}">
                <a16:creationId xmlns:a16="http://schemas.microsoft.com/office/drawing/2014/main" id="{DBC9B145-A832-F2A4-ACDE-02D0C2A7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367" y="175334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38492309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0.5</a:t>
            </a:r>
            <a:endParaRPr lang="en-US" sz="18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Δw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λ</a:t>
            </a:r>
            <a:r>
              <a:rPr lang="en-US" sz="2800" dirty="0"/>
              <a:t> * (actual - predicted) * x</a:t>
            </a:r>
            <a:r>
              <a:rPr lang="en-US" sz="2800" baseline="-25000" dirty="0"/>
              <a:t>i</a:t>
            </a: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2590800" y="5105400"/>
            <a:ext cx="457200" cy="457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646003"/>
            <a:ext cx="7028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“learning rate”: value between 0 and 1 (</a:t>
            </a:r>
            <a:r>
              <a:rPr lang="en-US" dirty="0" err="1">
                <a:solidFill>
                  <a:srgbClr val="0000FF"/>
                </a:solidFill>
              </a:rPr>
              <a:t>e.g</a:t>
            </a:r>
            <a:r>
              <a:rPr lang="en-US" dirty="0">
                <a:solidFill>
                  <a:srgbClr val="0000FF"/>
                </a:solidFill>
              </a:rPr>
              <a:t> 0.1)</a:t>
            </a:r>
          </a:p>
          <a:p>
            <a:r>
              <a:rPr lang="en-US" dirty="0">
                <a:solidFill>
                  <a:srgbClr val="0000FF"/>
                </a:solidFill>
              </a:rPr>
              <a:t>adjusts how abrupt the changes are to the model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Δwi</a:t>
            </a:r>
            <a:endParaRPr lang="en-US" sz="2800" dirty="0"/>
          </a:p>
        </p:txBody>
      </p:sp>
      <p:sp>
        <p:nvSpPr>
          <p:cNvPr id="2" name="Text Box 1045">
            <a:extLst>
              <a:ext uri="{FF2B5EF4-FFF2-40B4-BE49-F238E27FC236}">
                <a16:creationId xmlns:a16="http://schemas.microsoft.com/office/drawing/2014/main" id="{3A78CB1B-8621-DBE7-56F3-F391D160A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367" y="175334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24663958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0.5</a:t>
            </a:r>
            <a:endParaRPr lang="en-US" sz="18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Δw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λ</a:t>
            </a:r>
            <a:r>
              <a:rPr lang="en-US" sz="2800" dirty="0"/>
              <a:t> * (actual - predicted) * x</a:t>
            </a:r>
            <a:r>
              <a:rPr lang="en-US" sz="2800" baseline="-25000" dirty="0"/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5739824"/>
            <a:ext cx="49982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about the threshold?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Δwi</a:t>
            </a:r>
            <a:endParaRPr lang="en-US" sz="2800" dirty="0"/>
          </a:p>
        </p:txBody>
      </p:sp>
      <p:sp>
        <p:nvSpPr>
          <p:cNvPr id="2" name="Text Box 1045">
            <a:extLst>
              <a:ext uri="{FF2B5EF4-FFF2-40B4-BE49-F238E27FC236}">
                <a16:creationId xmlns:a16="http://schemas.microsoft.com/office/drawing/2014/main" id="{B2FB0001-753B-4CB3-84E6-87BA6DB34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367" y="175334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394739119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200400" y="1519535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495800" y="2129135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5105400" y="190053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524000" y="1290935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524000" y="2052935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2357735"/>
            <a:ext cx="1676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09600" y="98613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09600" y="183862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533400" y="235773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09800" y="1000422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Weight w</a:t>
            </a:r>
            <a:r>
              <a:rPr lang="en-US" sz="1800" baseline="-25000" dirty="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752600" y="167193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258633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Weight w</a:t>
            </a:r>
            <a:r>
              <a:rPr lang="en-US" sz="1800" baseline="-25000" dirty="0"/>
              <a:t>3</a:t>
            </a:r>
          </a:p>
        </p:txBody>
      </p:sp>
      <p:grpSp>
        <p:nvGrpSpPr>
          <p:cNvPr id="27" name="Group 35"/>
          <p:cNvGrpSpPr/>
          <p:nvPr/>
        </p:nvGrpSpPr>
        <p:grpSpPr>
          <a:xfrm>
            <a:off x="3505200" y="1824335"/>
            <a:ext cx="609600" cy="6096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3048000" y="2719625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Threshold of </a:t>
            </a:r>
            <a:r>
              <a:rPr lang="en-US" sz="2000" i="1" dirty="0"/>
              <a:t>t</a:t>
            </a:r>
            <a:endParaRPr lang="en-US" sz="2000" i="1" baseline="-250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34585"/>
              </p:ext>
            </p:extLst>
          </p:nvPr>
        </p:nvGraphicFramePr>
        <p:xfrm>
          <a:off x="6553200" y="1595735"/>
          <a:ext cx="197326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9000" imgH="457200" progId="Equation.3">
                  <p:embed/>
                </p:oleObj>
              </mc:Choice>
              <mc:Fallback>
                <p:oleObj name="Equation" r:id="rId3" imgW="889000" imgH="457200" progId="Equation.3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595735"/>
                        <a:ext cx="1973262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200" y="3424535"/>
            <a:ext cx="8382000" cy="2976265"/>
            <a:chOff x="457200" y="3200400"/>
            <a:chExt cx="8382000" cy="2976265"/>
          </a:xfrm>
        </p:grpSpPr>
        <p:sp>
          <p:nvSpPr>
            <p:cNvPr id="36" name="Oval 1027"/>
            <p:cNvSpPr>
              <a:spLocks noChangeArrowheads="1"/>
            </p:cNvSpPr>
            <p:nvPr/>
          </p:nvSpPr>
          <p:spPr bwMode="auto">
            <a:xfrm>
              <a:off x="3200400" y="39624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029"/>
            <p:cNvSpPr>
              <a:spLocks noChangeShapeType="1"/>
            </p:cNvSpPr>
            <p:nvPr/>
          </p:nvSpPr>
          <p:spPr bwMode="auto">
            <a:xfrm>
              <a:off x="4495800" y="457200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1030"/>
            <p:cNvSpPr txBox="1">
              <a:spLocks noChangeArrowheads="1"/>
            </p:cNvSpPr>
            <p:nvPr/>
          </p:nvSpPr>
          <p:spPr bwMode="auto">
            <a:xfrm>
              <a:off x="5105400" y="43434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Output </a:t>
              </a:r>
              <a:r>
                <a:rPr lang="en-US" sz="1800" i="1" dirty="0"/>
                <a:t>y</a:t>
              </a:r>
            </a:p>
          </p:txBody>
        </p:sp>
        <p:sp>
          <p:nvSpPr>
            <p:cNvPr id="39" name="Line 1031"/>
            <p:cNvSpPr>
              <a:spLocks noChangeShapeType="1"/>
            </p:cNvSpPr>
            <p:nvPr/>
          </p:nvSpPr>
          <p:spPr bwMode="auto">
            <a:xfrm>
              <a:off x="1524000" y="3733800"/>
              <a:ext cx="17526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032"/>
            <p:cNvSpPr>
              <a:spLocks noChangeShapeType="1"/>
            </p:cNvSpPr>
            <p:nvPr/>
          </p:nvSpPr>
          <p:spPr bwMode="auto">
            <a:xfrm>
              <a:off x="1524000" y="44958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033"/>
            <p:cNvSpPr>
              <a:spLocks noChangeShapeType="1"/>
            </p:cNvSpPr>
            <p:nvPr/>
          </p:nvSpPr>
          <p:spPr bwMode="auto">
            <a:xfrm flipV="1">
              <a:off x="1524000" y="4800600"/>
              <a:ext cx="16764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 Box 1035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Input x</a:t>
              </a:r>
              <a:r>
                <a:rPr lang="en-US" sz="1800" baseline="-25000" dirty="0"/>
                <a:t>1</a:t>
              </a:r>
            </a:p>
          </p:txBody>
        </p:sp>
        <p:sp>
          <p:nvSpPr>
            <p:cNvPr id="43" name="Text Box 1036"/>
            <p:cNvSpPr txBox="1">
              <a:spLocks noChangeArrowheads="1"/>
            </p:cNvSpPr>
            <p:nvPr/>
          </p:nvSpPr>
          <p:spPr bwMode="auto">
            <a:xfrm>
              <a:off x="609600" y="4281488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44" name="Text Box 1037"/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Input x</a:t>
              </a:r>
              <a:r>
                <a:rPr lang="en-US" sz="1800" baseline="-25000" dirty="0"/>
                <a:t>3</a:t>
              </a:r>
            </a:p>
          </p:txBody>
        </p:sp>
        <p:sp>
          <p:nvSpPr>
            <p:cNvPr id="45" name="Text Box 1039"/>
            <p:cNvSpPr txBox="1">
              <a:spLocks noChangeArrowheads="1"/>
            </p:cNvSpPr>
            <p:nvPr/>
          </p:nvSpPr>
          <p:spPr bwMode="auto">
            <a:xfrm>
              <a:off x="2209800" y="3443287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Weight w</a:t>
              </a:r>
              <a:r>
                <a:rPr lang="en-US" sz="1800" baseline="-25000" dirty="0"/>
                <a:t>1</a:t>
              </a:r>
            </a:p>
          </p:txBody>
        </p:sp>
        <p:sp>
          <p:nvSpPr>
            <p:cNvPr id="46" name="Text Box 1040"/>
            <p:cNvSpPr txBox="1">
              <a:spLocks noChangeArrowheads="1"/>
            </p:cNvSpPr>
            <p:nvPr/>
          </p:nvSpPr>
          <p:spPr bwMode="auto">
            <a:xfrm>
              <a:off x="1752600" y="41148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47" name="Text Box 1041"/>
            <p:cNvSpPr txBox="1">
              <a:spLocks noChangeArrowheads="1"/>
            </p:cNvSpPr>
            <p:nvPr/>
          </p:nvSpPr>
          <p:spPr bwMode="auto">
            <a:xfrm>
              <a:off x="1752600" y="50292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Weight w</a:t>
              </a:r>
              <a:r>
                <a:rPr lang="en-US" sz="1800" baseline="-25000" dirty="0"/>
                <a:t>3</a:t>
              </a:r>
            </a:p>
          </p:txBody>
        </p:sp>
        <p:grpSp>
          <p:nvGrpSpPr>
            <p:cNvPr id="48" name="Group 35"/>
            <p:cNvGrpSpPr/>
            <p:nvPr/>
          </p:nvGrpSpPr>
          <p:grpSpPr>
            <a:xfrm>
              <a:off x="3505200" y="4267200"/>
              <a:ext cx="609600" cy="609600"/>
              <a:chOff x="4267200" y="3352800"/>
              <a:chExt cx="762000" cy="687388"/>
            </a:xfrm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2" name="TextBox 51"/>
            <p:cNvSpPr txBox="1"/>
            <p:nvPr/>
          </p:nvSpPr>
          <p:spPr>
            <a:xfrm>
              <a:off x="3429000" y="51624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Threshold of </a:t>
              </a:r>
              <a:r>
                <a:rPr lang="en-US" sz="2000" b="1" dirty="0">
                  <a:solidFill>
                    <a:srgbClr val="0000FF"/>
                  </a:solidFill>
                </a:rPr>
                <a:t>0</a:t>
              </a:r>
              <a:endParaRPr lang="en-US" sz="20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3" name="Line 1033"/>
            <p:cNvSpPr>
              <a:spLocks noChangeShapeType="1"/>
            </p:cNvSpPr>
            <p:nvPr/>
          </p:nvSpPr>
          <p:spPr bwMode="auto">
            <a:xfrm flipV="1">
              <a:off x="1981200" y="5181600"/>
              <a:ext cx="1524000" cy="762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98600" y="57150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/>
          </p:nvGraphicFramePr>
          <p:xfrm>
            <a:off x="6189663" y="3405187"/>
            <a:ext cx="2649537" cy="1014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93800" imgH="457200" progId="Equation.3">
                    <p:embed/>
                  </p:oleObj>
                </mc:Choice>
                <mc:Fallback>
                  <p:oleObj name="Equation" r:id="rId5" imgW="1193800" imgH="457200" progId="Equation.3">
                    <p:embed/>
                    <p:pic>
                      <p:nvPicPr>
                        <p:cNvPr id="54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9663" y="3405187"/>
                          <a:ext cx="2649537" cy="1014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/>
            <p:nvPr/>
          </p:nvCxnSpPr>
          <p:spPr bwMode="auto">
            <a:xfrm>
              <a:off x="457200" y="3200400"/>
              <a:ext cx="807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 Box 1041"/>
            <p:cNvSpPr txBox="1">
              <a:spLocks noChangeArrowheads="1"/>
            </p:cNvSpPr>
            <p:nvPr/>
          </p:nvSpPr>
          <p:spPr bwMode="auto">
            <a:xfrm rot="20485554">
              <a:off x="2209800" y="5695298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00FF"/>
                  </a:solidFill>
                </a:rPr>
                <a:t>Weight w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1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200400" y="152400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495800" y="213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5105400" y="1905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524000" y="12954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524000" y="2057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2362200"/>
            <a:ext cx="1676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09600" y="990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09600" y="18430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533400" y="2362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09800" y="1004887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Weight w</a:t>
            </a:r>
            <a:r>
              <a:rPr lang="en-US" sz="1800" baseline="-25000" dirty="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752600" y="167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2590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Weight w</a:t>
            </a:r>
            <a:r>
              <a:rPr lang="en-US" sz="1800" baseline="-25000" dirty="0"/>
              <a:t>3</a:t>
            </a:r>
          </a:p>
        </p:txBody>
      </p:sp>
      <p:grpSp>
        <p:nvGrpSpPr>
          <p:cNvPr id="27" name="Group 35"/>
          <p:cNvGrpSpPr/>
          <p:nvPr/>
        </p:nvGrpSpPr>
        <p:grpSpPr>
          <a:xfrm>
            <a:off x="3505200" y="1828800"/>
            <a:ext cx="609600" cy="6096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3048000" y="27240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Threshold of </a:t>
            </a:r>
            <a:r>
              <a:rPr lang="en-US" sz="2000" i="1" dirty="0"/>
              <a:t>t</a:t>
            </a:r>
            <a:endParaRPr lang="en-US" sz="2000" i="1" baseline="-250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660678"/>
              </p:ext>
            </p:extLst>
          </p:nvPr>
        </p:nvGraphicFramePr>
        <p:xfrm>
          <a:off x="6553200" y="1600200"/>
          <a:ext cx="197326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9000" imgH="457200" progId="Equation.3">
                  <p:embed/>
                </p:oleObj>
              </mc:Choice>
              <mc:Fallback>
                <p:oleObj name="Equation" r:id="rId3" imgW="889000" imgH="457200" progId="Equation.3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00200"/>
                        <a:ext cx="1973262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200" y="3429000"/>
            <a:ext cx="8382000" cy="2976265"/>
            <a:chOff x="457200" y="3200400"/>
            <a:chExt cx="8382000" cy="2976265"/>
          </a:xfrm>
        </p:grpSpPr>
        <p:sp>
          <p:nvSpPr>
            <p:cNvPr id="36" name="Oval 1027"/>
            <p:cNvSpPr>
              <a:spLocks noChangeArrowheads="1"/>
            </p:cNvSpPr>
            <p:nvPr/>
          </p:nvSpPr>
          <p:spPr bwMode="auto">
            <a:xfrm>
              <a:off x="3200400" y="39624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029"/>
            <p:cNvSpPr>
              <a:spLocks noChangeShapeType="1"/>
            </p:cNvSpPr>
            <p:nvPr/>
          </p:nvSpPr>
          <p:spPr bwMode="auto">
            <a:xfrm>
              <a:off x="4495800" y="457200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1030"/>
            <p:cNvSpPr txBox="1">
              <a:spLocks noChangeArrowheads="1"/>
            </p:cNvSpPr>
            <p:nvPr/>
          </p:nvSpPr>
          <p:spPr bwMode="auto">
            <a:xfrm>
              <a:off x="5105400" y="43434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Output </a:t>
              </a:r>
              <a:r>
                <a:rPr lang="en-US" sz="1800" i="1" dirty="0"/>
                <a:t>y</a:t>
              </a:r>
            </a:p>
          </p:txBody>
        </p:sp>
        <p:sp>
          <p:nvSpPr>
            <p:cNvPr id="39" name="Line 1031"/>
            <p:cNvSpPr>
              <a:spLocks noChangeShapeType="1"/>
            </p:cNvSpPr>
            <p:nvPr/>
          </p:nvSpPr>
          <p:spPr bwMode="auto">
            <a:xfrm>
              <a:off x="1524000" y="3733800"/>
              <a:ext cx="17526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032"/>
            <p:cNvSpPr>
              <a:spLocks noChangeShapeType="1"/>
            </p:cNvSpPr>
            <p:nvPr/>
          </p:nvSpPr>
          <p:spPr bwMode="auto">
            <a:xfrm>
              <a:off x="1524000" y="44958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033"/>
            <p:cNvSpPr>
              <a:spLocks noChangeShapeType="1"/>
            </p:cNvSpPr>
            <p:nvPr/>
          </p:nvSpPr>
          <p:spPr bwMode="auto">
            <a:xfrm flipV="1">
              <a:off x="1524000" y="4800600"/>
              <a:ext cx="16764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 Box 1035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Input x</a:t>
              </a:r>
              <a:r>
                <a:rPr lang="en-US" sz="1800" baseline="-25000" dirty="0"/>
                <a:t>1</a:t>
              </a:r>
            </a:p>
          </p:txBody>
        </p:sp>
        <p:sp>
          <p:nvSpPr>
            <p:cNvPr id="43" name="Text Box 1036"/>
            <p:cNvSpPr txBox="1">
              <a:spLocks noChangeArrowheads="1"/>
            </p:cNvSpPr>
            <p:nvPr/>
          </p:nvSpPr>
          <p:spPr bwMode="auto">
            <a:xfrm>
              <a:off x="609600" y="4281488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44" name="Text Box 1037"/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Input x</a:t>
              </a:r>
              <a:r>
                <a:rPr lang="en-US" sz="1800" baseline="-25000" dirty="0"/>
                <a:t>3</a:t>
              </a:r>
            </a:p>
          </p:txBody>
        </p:sp>
        <p:sp>
          <p:nvSpPr>
            <p:cNvPr id="45" name="Text Box 1039"/>
            <p:cNvSpPr txBox="1">
              <a:spLocks noChangeArrowheads="1"/>
            </p:cNvSpPr>
            <p:nvPr/>
          </p:nvSpPr>
          <p:spPr bwMode="auto">
            <a:xfrm>
              <a:off x="2209800" y="3443287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Weight w</a:t>
              </a:r>
              <a:r>
                <a:rPr lang="en-US" sz="1800" baseline="-25000" dirty="0"/>
                <a:t>1</a:t>
              </a:r>
            </a:p>
          </p:txBody>
        </p:sp>
        <p:sp>
          <p:nvSpPr>
            <p:cNvPr id="46" name="Text Box 1040"/>
            <p:cNvSpPr txBox="1">
              <a:spLocks noChangeArrowheads="1"/>
            </p:cNvSpPr>
            <p:nvPr/>
          </p:nvSpPr>
          <p:spPr bwMode="auto">
            <a:xfrm>
              <a:off x="1752600" y="41148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47" name="Text Box 1041"/>
            <p:cNvSpPr txBox="1">
              <a:spLocks noChangeArrowheads="1"/>
            </p:cNvSpPr>
            <p:nvPr/>
          </p:nvSpPr>
          <p:spPr bwMode="auto">
            <a:xfrm>
              <a:off x="1752600" y="50292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Weight w</a:t>
              </a:r>
              <a:r>
                <a:rPr lang="en-US" sz="1800" baseline="-25000" dirty="0"/>
                <a:t>3</a:t>
              </a:r>
            </a:p>
          </p:txBody>
        </p:sp>
        <p:grpSp>
          <p:nvGrpSpPr>
            <p:cNvPr id="48" name="Group 35"/>
            <p:cNvGrpSpPr/>
            <p:nvPr/>
          </p:nvGrpSpPr>
          <p:grpSpPr>
            <a:xfrm>
              <a:off x="3505200" y="4267200"/>
              <a:ext cx="609600" cy="609600"/>
              <a:chOff x="4267200" y="3352800"/>
              <a:chExt cx="762000" cy="687388"/>
            </a:xfrm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2" name="TextBox 51"/>
            <p:cNvSpPr txBox="1"/>
            <p:nvPr/>
          </p:nvSpPr>
          <p:spPr>
            <a:xfrm>
              <a:off x="3429000" y="51624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Threshold of </a:t>
              </a:r>
              <a:r>
                <a:rPr lang="en-US" sz="2000" b="1" dirty="0">
                  <a:solidFill>
                    <a:srgbClr val="0000FF"/>
                  </a:solidFill>
                </a:rPr>
                <a:t>0</a:t>
              </a:r>
              <a:endParaRPr lang="en-US" sz="20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3" name="Line 1033"/>
            <p:cNvSpPr>
              <a:spLocks noChangeShapeType="1"/>
            </p:cNvSpPr>
            <p:nvPr/>
          </p:nvSpPr>
          <p:spPr bwMode="auto">
            <a:xfrm flipV="1">
              <a:off x="1981200" y="5181600"/>
              <a:ext cx="1524000" cy="762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98600" y="57150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/>
          </p:nvGraphicFramePr>
          <p:xfrm>
            <a:off x="6189663" y="3405187"/>
            <a:ext cx="2649537" cy="1014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93800" imgH="457200" progId="Equation.3">
                    <p:embed/>
                  </p:oleObj>
                </mc:Choice>
                <mc:Fallback>
                  <p:oleObj name="Equation" r:id="rId5" imgW="1193800" imgH="457200" progId="Equation.3">
                    <p:embed/>
                    <p:pic>
                      <p:nvPicPr>
                        <p:cNvPr id="54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9663" y="3405187"/>
                          <a:ext cx="2649537" cy="1014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/>
            <p:nvPr/>
          </p:nvCxnSpPr>
          <p:spPr bwMode="auto">
            <a:xfrm>
              <a:off x="457200" y="3200400"/>
              <a:ext cx="807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 Box 1041"/>
            <p:cNvSpPr txBox="1">
              <a:spLocks noChangeArrowheads="1"/>
            </p:cNvSpPr>
            <p:nvPr/>
          </p:nvSpPr>
          <p:spPr bwMode="auto">
            <a:xfrm rot="20485554">
              <a:off x="2209800" y="5695298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00FF"/>
                  </a:solidFill>
                </a:rPr>
                <a:t>Weight w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4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296128" y="6167735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equivalent when </a:t>
            </a:r>
            <a:r>
              <a:rPr lang="en-US" i="1" dirty="0">
                <a:solidFill>
                  <a:srgbClr val="0000FF"/>
                </a:solidFill>
              </a:rPr>
              <a:t>w</a:t>
            </a:r>
            <a:r>
              <a:rPr lang="en-US" i="1" baseline="-25000" dirty="0">
                <a:solidFill>
                  <a:srgbClr val="0000FF"/>
                </a:solidFill>
              </a:rPr>
              <a:t>4</a:t>
            </a:r>
            <a:r>
              <a:rPr lang="en-US" i="1" dirty="0">
                <a:solidFill>
                  <a:srgbClr val="0000FF"/>
                </a:solidFill>
              </a:rPr>
              <a:t> = -t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078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6600"/>
                </a:solidFill>
              </a:rPr>
              <a:t>initialize weights of the model randomly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repeat until you get all examples right: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for each “training” example (</a:t>
            </a:r>
            <a:r>
              <a:rPr lang="en-US" sz="2800" i="1" dirty="0">
                <a:solidFill>
                  <a:srgbClr val="FF6600"/>
                </a:solidFill>
              </a:rPr>
              <a:t>in a random order</a:t>
            </a:r>
            <a:r>
              <a:rPr lang="en-US" sz="2800" dirty="0"/>
              <a:t>):</a:t>
            </a:r>
          </a:p>
          <a:p>
            <a:pPr lvl="1">
              <a:buFontTx/>
              <a:buChar char="-"/>
            </a:pPr>
            <a:r>
              <a:rPr lang="en-US" sz="2400" dirty="0"/>
              <a:t>calculate current prediction on the example</a:t>
            </a:r>
          </a:p>
          <a:p>
            <a:pPr lvl="1">
              <a:buFontTx/>
              <a:buChar char="-"/>
            </a:pPr>
            <a:r>
              <a:rPr lang="en-US" sz="2400" dirty="0"/>
              <a:t>if </a:t>
            </a:r>
            <a:r>
              <a:rPr lang="en-US" sz="2400" i="1" dirty="0">
                <a:solidFill>
                  <a:srgbClr val="FF6600"/>
                </a:solidFill>
              </a:rPr>
              <a:t>wrong</a:t>
            </a:r>
            <a:r>
              <a:rPr lang="en-US" sz="24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5410200"/>
            <a:ext cx="5878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λ</a:t>
            </a:r>
            <a:r>
              <a:rPr lang="en-US" sz="2800" dirty="0"/>
              <a:t> * (actual - predicted) * x</a:t>
            </a:r>
            <a:r>
              <a:rPr lang="en-US" sz="2800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1456681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317601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95400" y="4038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43000" y="4648200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5146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438400" y="4967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</a:t>
            </a:r>
            <a:endParaRPr lang="en-US" sz="18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0" y="1371600"/>
            <a:ext cx="4170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initialize with random weights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</p:spTree>
    <p:extLst>
      <p:ext uri="{BB962C8B-B14F-4D97-AF65-F5344CB8AC3E}">
        <p14:creationId xmlns:p14="http://schemas.microsoft.com/office/powerpoint/2010/main" val="267372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5334000"/>
          </a:xfrm>
        </p:spPr>
        <p:txBody>
          <a:bodyPr>
            <a:normAutofit/>
          </a:bodyPr>
          <a:lstStyle/>
          <a:p>
            <a:pPr marL="594360" lvl="2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88244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95400" y="4038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43000" y="4648200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0.2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4102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</p:spTree>
    <p:extLst>
      <p:ext uri="{BB962C8B-B14F-4D97-AF65-F5344CB8AC3E}">
        <p14:creationId xmlns:p14="http://schemas.microsoft.com/office/powerpoint/2010/main" val="41112502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249184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0.2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57200" y="17526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114" y="6019800"/>
            <a:ext cx="235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Right or wrong?</a:t>
            </a:r>
          </a:p>
        </p:txBody>
      </p:sp>
    </p:spTree>
    <p:extLst>
      <p:ext uri="{BB962C8B-B14F-4D97-AF65-F5344CB8AC3E}">
        <p14:creationId xmlns:p14="http://schemas.microsoft.com/office/powerpoint/2010/main" val="26178713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404067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0.2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57200" y="17526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019800"/>
            <a:ext cx="10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Wrong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0.3: output 1</a:t>
            </a:r>
          </a:p>
        </p:txBody>
      </p:sp>
    </p:spTree>
    <p:extLst>
      <p:ext uri="{BB962C8B-B14F-4D97-AF65-F5344CB8AC3E}">
        <p14:creationId xmlns:p14="http://schemas.microsoft.com/office/powerpoint/2010/main" val="254414893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78738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0.2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57200" y="17526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6019800"/>
            <a:ext cx="2049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weights?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0.3: output 1</a:t>
            </a:r>
          </a:p>
        </p:txBody>
      </p:sp>
    </p:spTree>
    <p:extLst>
      <p:ext uri="{BB962C8B-B14F-4D97-AF65-F5344CB8AC3E}">
        <p14:creationId xmlns:p14="http://schemas.microsoft.com/office/powerpoint/2010/main" val="151841048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759366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W</a:t>
            </a:r>
            <a:r>
              <a:rPr lang="en-US" sz="1800" baseline="-25000" dirty="0">
                <a:solidFill>
                  <a:srgbClr val="0000FF"/>
                </a:solidFill>
              </a:rPr>
              <a:t>1</a:t>
            </a:r>
            <a:r>
              <a:rPr lang="en-US" sz="1800" dirty="0">
                <a:solidFill>
                  <a:srgbClr val="0000FF"/>
                </a:solidFill>
              </a:rPr>
              <a:t> = 0.1 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W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>
                <a:solidFill>
                  <a:srgbClr val="0000FF"/>
                </a:solidFill>
              </a:rPr>
              <a:t> = 0.0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57200" y="17526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019800"/>
            <a:ext cx="565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decrease (0-1=-1) all non-zero 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by 0.1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0.3: output 1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495800" y="2590800"/>
            <a:ext cx="1905000" cy="3429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659655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469337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0.0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57200" y="21336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714" y="6019800"/>
            <a:ext cx="235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Right or wrong?</a:t>
            </a:r>
          </a:p>
        </p:txBody>
      </p:sp>
    </p:spTree>
    <p:extLst>
      <p:ext uri="{BB962C8B-B14F-4D97-AF65-F5344CB8AC3E}">
        <p14:creationId xmlns:p14="http://schemas.microsoft.com/office/powerpoint/2010/main" val="224176734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869674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0.0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57200" y="21336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714" y="6019800"/>
            <a:ext cx="266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Right.  No update!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0.6: output 1</a:t>
            </a:r>
          </a:p>
        </p:txBody>
      </p:sp>
    </p:spTree>
    <p:extLst>
      <p:ext uri="{BB962C8B-B14F-4D97-AF65-F5344CB8AC3E}">
        <p14:creationId xmlns:p14="http://schemas.microsoft.com/office/powerpoint/2010/main" val="19902603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797923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0.0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1295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714" y="6019800"/>
            <a:ext cx="235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Right or wrong?</a:t>
            </a:r>
          </a:p>
        </p:txBody>
      </p:sp>
    </p:spTree>
    <p:extLst>
      <p:ext uri="{BB962C8B-B14F-4D97-AF65-F5344CB8AC3E}">
        <p14:creationId xmlns:p14="http://schemas.microsoft.com/office/powerpoint/2010/main" val="185024010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919454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0.0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1295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6019800"/>
            <a:ext cx="10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Wrong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0.5: output 1</a:t>
            </a:r>
          </a:p>
        </p:txBody>
      </p:sp>
    </p:spTree>
    <p:extLst>
      <p:ext uri="{BB962C8B-B14F-4D97-AF65-F5344CB8AC3E}">
        <p14:creationId xmlns:p14="http://schemas.microsoft.com/office/powerpoint/2010/main" val="183489051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548741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0.0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1295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0.5: output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6019800"/>
            <a:ext cx="2049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weights?</a:t>
            </a:r>
          </a:p>
        </p:txBody>
      </p:sp>
    </p:spTree>
    <p:extLst>
      <p:ext uri="{BB962C8B-B14F-4D97-AF65-F5344CB8AC3E}">
        <p14:creationId xmlns:p14="http://schemas.microsoft.com/office/powerpoint/2010/main" val="73073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5867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Understand spoken language?</a:t>
            </a:r>
          </a:p>
          <a:p>
            <a:pPr marL="45720" indent="0">
              <a:buNone/>
            </a:pPr>
            <a:r>
              <a:rPr lang="en-US" sz="3000" dirty="0"/>
              <a:t>speech recognition is really good, if:</a:t>
            </a:r>
          </a:p>
          <a:p>
            <a:pPr lvl="1"/>
            <a:r>
              <a:rPr lang="en-US" sz="2800" dirty="0"/>
              <a:t>restricted vocabulary</a:t>
            </a:r>
          </a:p>
          <a:p>
            <a:pPr lvl="1"/>
            <a:r>
              <a:rPr lang="en-US" sz="2800" dirty="0"/>
              <a:t>specific speaker with training</a:t>
            </a:r>
          </a:p>
          <a:p>
            <a:pPr marL="45720" indent="0">
              <a:buNone/>
            </a:pPr>
            <a:endParaRPr lang="en-US" sz="3000" dirty="0"/>
          </a:p>
          <a:p>
            <a:pPr marL="45720" indent="0">
              <a:buNone/>
            </a:pPr>
            <a:r>
              <a:rPr lang="en-US" sz="3000" dirty="0"/>
              <a:t>Gotten quite good in the last few years and shows up in lots of places:</a:t>
            </a:r>
          </a:p>
          <a:p>
            <a:pPr lvl="1"/>
            <a:r>
              <a:rPr lang="en-US" sz="2800" dirty="0"/>
              <a:t>Mobile: Siri, Ok Google, etc.</a:t>
            </a:r>
          </a:p>
          <a:p>
            <a:pPr lvl="1"/>
            <a:r>
              <a:rPr lang="en-US" sz="2800" dirty="0"/>
              <a:t>Home assistants: Alexa, Google Home</a:t>
            </a:r>
          </a:p>
          <a:p>
            <a:pPr lvl="1"/>
            <a:endParaRPr lang="en-US" sz="3200" dirty="0"/>
          </a:p>
          <a:p>
            <a:pPr marL="45720" indent="0">
              <a:buNone/>
            </a:pPr>
            <a:endParaRPr lang="en-US" sz="3000" dirty="0"/>
          </a:p>
          <a:p>
            <a:pPr marL="45720" indent="0">
              <a:buNone/>
            </a:pPr>
            <a:r>
              <a:rPr lang="en-US" sz="3000" dirty="0"/>
              <a:t>What does the spoken language actually mean (language understanding)?</a:t>
            </a:r>
          </a:p>
          <a:p>
            <a:pPr lvl="1"/>
            <a:r>
              <a:rPr lang="en-US" sz="2800" dirty="0"/>
              <a:t>much harder problem!</a:t>
            </a:r>
          </a:p>
          <a:p>
            <a:pPr lvl="1"/>
            <a:r>
              <a:rPr lang="en-US" sz="2800" dirty="0"/>
              <a:t>LLMs are getting better at this, though they don’t explicit represent the “meaning”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706139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W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= 0.4 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W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>
                <a:solidFill>
                  <a:srgbClr val="0000FF"/>
                </a:solidFill>
              </a:rPr>
              <a:t> = -0.1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1295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0.5: output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4600" y="6019800"/>
            <a:ext cx="565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decrease (0-1=-1) all non-zero 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by 0.1</a:t>
            </a:r>
          </a:p>
        </p:txBody>
      </p:sp>
    </p:spTree>
    <p:extLst>
      <p:ext uri="{BB962C8B-B14F-4D97-AF65-F5344CB8AC3E}">
        <p14:creationId xmlns:p14="http://schemas.microsoft.com/office/powerpoint/2010/main" val="416011646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22603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0.4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-0.1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914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714" y="6019800"/>
            <a:ext cx="235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Right or wrong?</a:t>
            </a:r>
          </a:p>
        </p:txBody>
      </p:sp>
    </p:spTree>
    <p:extLst>
      <p:ext uri="{BB962C8B-B14F-4D97-AF65-F5344CB8AC3E}">
        <p14:creationId xmlns:p14="http://schemas.microsoft.com/office/powerpoint/2010/main" val="101082202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625231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0.4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-0.1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914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714" y="6019800"/>
            <a:ext cx="258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Right. No update!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3016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-0.1: output 0</a:t>
            </a:r>
          </a:p>
        </p:txBody>
      </p:sp>
    </p:spTree>
    <p:extLst>
      <p:ext uri="{BB962C8B-B14F-4D97-AF65-F5344CB8AC3E}">
        <p14:creationId xmlns:p14="http://schemas.microsoft.com/office/powerpoint/2010/main" val="128735802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291134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0.4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-0.1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1295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714" y="6019800"/>
            <a:ext cx="235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Right or wrong?</a:t>
            </a:r>
          </a:p>
        </p:txBody>
      </p:sp>
    </p:spTree>
    <p:extLst>
      <p:ext uri="{BB962C8B-B14F-4D97-AF65-F5344CB8AC3E}">
        <p14:creationId xmlns:p14="http://schemas.microsoft.com/office/powerpoint/2010/main" val="308619519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063245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0.4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-0.1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1295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6019800"/>
            <a:ext cx="10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Wrong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0.3: output 1</a:t>
            </a:r>
          </a:p>
        </p:txBody>
      </p:sp>
    </p:spTree>
    <p:extLst>
      <p:ext uri="{BB962C8B-B14F-4D97-AF65-F5344CB8AC3E}">
        <p14:creationId xmlns:p14="http://schemas.microsoft.com/office/powerpoint/2010/main" val="328083305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628755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W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= 0.3 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W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>
                <a:solidFill>
                  <a:srgbClr val="0000FF"/>
                </a:solidFill>
              </a:rPr>
              <a:t> = -0.2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1295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0.3: output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4600" y="6019800"/>
            <a:ext cx="565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decrease (0-1=-1) all non-zero 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by 0.1</a:t>
            </a:r>
          </a:p>
        </p:txBody>
      </p:sp>
    </p:spTree>
    <p:extLst>
      <p:ext uri="{BB962C8B-B14F-4D97-AF65-F5344CB8AC3E}">
        <p14:creationId xmlns:p14="http://schemas.microsoft.com/office/powerpoint/2010/main" val="183411520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953481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0.3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-0.2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2209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0.2: output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6019800"/>
            <a:ext cx="266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Right.  No update!</a:t>
            </a:r>
          </a:p>
        </p:txBody>
      </p:sp>
    </p:spTree>
    <p:extLst>
      <p:ext uri="{BB962C8B-B14F-4D97-AF65-F5344CB8AC3E}">
        <p14:creationId xmlns:p14="http://schemas.microsoft.com/office/powerpoint/2010/main" val="21756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181996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0.3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-0.2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914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3016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-0.2: output 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6019800"/>
            <a:ext cx="266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Right.  No update!</a:t>
            </a:r>
          </a:p>
        </p:txBody>
      </p:sp>
    </p:spTree>
    <p:extLst>
      <p:ext uri="{BB962C8B-B14F-4D97-AF65-F5344CB8AC3E}">
        <p14:creationId xmlns:p14="http://schemas.microsoft.com/office/powerpoint/2010/main" val="9490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648398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0.3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-0.2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1676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3016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-0.1: output 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6019800"/>
            <a:ext cx="266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Right.  No update!</a:t>
            </a:r>
          </a:p>
        </p:txBody>
      </p:sp>
    </p:spTree>
    <p:extLst>
      <p:ext uri="{BB962C8B-B14F-4D97-AF65-F5344CB8AC3E}">
        <p14:creationId xmlns:p14="http://schemas.microsoft.com/office/powerpoint/2010/main" val="3607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695106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0.3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-0.2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6019800"/>
            <a:ext cx="259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Are they all right?</a:t>
            </a:r>
          </a:p>
        </p:txBody>
      </p:sp>
    </p:spTree>
    <p:extLst>
      <p:ext uri="{BB962C8B-B14F-4D97-AF65-F5344CB8AC3E}">
        <p14:creationId xmlns:p14="http://schemas.microsoft.com/office/powerpoint/2010/main" val="86574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64748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Speak?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377369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Understandable,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most 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 wouldn’t confuse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for a person (though this too is changing, particularly for pre-scripted)</a:t>
            </a:r>
            <a:b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2400" dirty="0"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Can do accents, intonations, etc.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endParaRPr lang="en-US" sz="2400" baseline="0" dirty="0"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400" baseline="0" dirty="0">
                <a:latin typeface="+mn-lt"/>
                <a:ea typeface="+mn-ea"/>
                <a:cs typeface="+mn-cs"/>
              </a:rPr>
              <a:t>Better with restricted</a:t>
            </a:r>
            <a:r>
              <a:rPr lang="en-US" sz="2400" dirty="0">
                <a:latin typeface="+mn-lt"/>
                <a:ea typeface="+mn-ea"/>
                <a:cs typeface="+mn-cs"/>
              </a:rPr>
              <a:t> vocabulary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Loquendo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dirty="0">
                <a:latin typeface="+mn-lt"/>
                <a:ea typeface="+mn-ea"/>
                <a:cs typeface="+mn-cs"/>
              </a:rPr>
              <a:t>Dealing with facial expression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56355" y="5160227"/>
            <a:ext cx="2103951" cy="13349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37355" y="64809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Kismet (MIT)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175" y="5160227"/>
            <a:ext cx="1148434" cy="1367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1" y="5029199"/>
            <a:ext cx="1734048" cy="1604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9529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0.3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-0.2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1295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0.1: output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6096000"/>
            <a:ext cx="10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Wrong</a:t>
            </a:r>
          </a:p>
        </p:txBody>
      </p:sp>
    </p:spTree>
    <p:extLst>
      <p:ext uri="{BB962C8B-B14F-4D97-AF65-F5344CB8AC3E}">
        <p14:creationId xmlns:p14="http://schemas.microsoft.com/office/powerpoint/2010/main" val="166808221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991890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W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= 0.2 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</a:rPr>
              <a:t>W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>
                <a:solidFill>
                  <a:srgbClr val="0000FF"/>
                </a:solidFill>
              </a:rPr>
              <a:t> = -0.3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1295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0.1: output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4600" y="6019800"/>
            <a:ext cx="565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decrease (0-1=-1) all non-zero 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by 0.1</a:t>
            </a:r>
          </a:p>
        </p:txBody>
      </p:sp>
    </p:spTree>
    <p:extLst>
      <p:ext uri="{BB962C8B-B14F-4D97-AF65-F5344CB8AC3E}">
        <p14:creationId xmlns:p14="http://schemas.microsoft.com/office/powerpoint/2010/main" val="157713019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962132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0.2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-0.3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12954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 =  0.1: output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4873" y="6019800"/>
            <a:ext cx="259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Are they all right?</a:t>
            </a:r>
          </a:p>
        </p:txBody>
      </p:sp>
    </p:spTree>
    <p:extLst>
      <p:ext uri="{BB962C8B-B14F-4D97-AF65-F5344CB8AC3E}">
        <p14:creationId xmlns:p14="http://schemas.microsoft.com/office/powerpoint/2010/main" val="165293470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341795"/>
              </p:ext>
            </p:extLst>
          </p:nvPr>
        </p:nvGraphicFramePr>
        <p:xfrm>
          <a:off x="685800" y="4572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1</a:t>
            </a:r>
            <a:r>
              <a:rPr lang="en-US" sz="1800" dirty="0"/>
              <a:t> 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2</a:t>
            </a:r>
            <a:r>
              <a:rPr lang="en-US" sz="1800" dirty="0"/>
              <a:t> = 0.2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</a:t>
            </a:r>
            <a:r>
              <a:rPr lang="en-US" sz="1800" baseline="-25000" dirty="0"/>
              <a:t>3</a:t>
            </a:r>
            <a:r>
              <a:rPr lang="en-US" sz="1800" dirty="0"/>
              <a:t> = -0.3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 = 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λ</a:t>
            </a:r>
            <a:r>
              <a:rPr lang="en-US" dirty="0"/>
              <a:t> * (actual - predicted) * x</a:t>
            </a:r>
            <a:r>
              <a:rPr lang="en-US" baseline="-25000" dirty="0"/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wrong: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09600" y="990600"/>
            <a:ext cx="2133600" cy="16764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6019800"/>
            <a:ext cx="295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We’ve learned AND!</a:t>
            </a:r>
          </a:p>
        </p:txBody>
      </p:sp>
    </p:spTree>
    <p:extLst>
      <p:ext uri="{BB962C8B-B14F-4D97-AF65-F5344CB8AC3E}">
        <p14:creationId xmlns:p14="http://schemas.microsoft.com/office/powerpoint/2010/main" val="366918372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 err="1"/>
              <a:t>Perceptron</a:t>
            </a:r>
            <a:r>
              <a:rPr lang="en-US" dirty="0"/>
              <a:t>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 few missing details, but not much more than this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Keeps adjusting weights as long as it makes mistakes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the training data is </a:t>
            </a:r>
            <a:r>
              <a:rPr lang="en-US" sz="2400" dirty="0">
                <a:solidFill>
                  <a:srgbClr val="FF0000"/>
                </a:solidFill>
              </a:rPr>
              <a:t>linearly separable</a:t>
            </a:r>
            <a:r>
              <a:rPr lang="en-US" sz="2400" dirty="0"/>
              <a:t> the perceptron learning algorithm is guaranteed to converge to the “correct” solution (where it gets all examples right)</a:t>
            </a:r>
          </a:p>
        </p:txBody>
      </p:sp>
    </p:spTree>
    <p:extLst>
      <p:ext uri="{BB962C8B-B14F-4D97-AF65-F5344CB8AC3E}">
        <p14:creationId xmlns:p14="http://schemas.microsoft.com/office/powerpoint/2010/main" val="305963916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CD7F-8340-8B4B-89D6-223ECAD5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D8629-23F6-2A44-8D4C-5A5DA8EF8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See: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http://www.cs.pomona.edu/~dkauchak/classes/cs51a/examples/optional_parameters.txt</a:t>
            </a:r>
            <a:endParaRPr lang="en-US" sz="16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505293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Linearly Separable</a:t>
            </a:r>
          </a:p>
        </p:txBody>
      </p:sp>
      <p:graphicFrame>
        <p:nvGraphicFramePr>
          <p:cNvPr id="78893" name="Group 1069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091" name="Oval 1076"/>
          <p:cNvSpPr>
            <a:spLocks noChangeArrowheads="1"/>
          </p:cNvSpPr>
          <p:nvPr/>
        </p:nvSpPr>
        <p:spPr bwMode="auto">
          <a:xfrm>
            <a:off x="19812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2" name="Oval 1077"/>
          <p:cNvSpPr>
            <a:spLocks noChangeArrowheads="1"/>
          </p:cNvSpPr>
          <p:nvPr/>
        </p:nvSpPr>
        <p:spPr bwMode="auto">
          <a:xfrm>
            <a:off x="19812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3" name="Oval 1078"/>
          <p:cNvSpPr>
            <a:spLocks noChangeArrowheads="1"/>
          </p:cNvSpPr>
          <p:nvPr/>
        </p:nvSpPr>
        <p:spPr bwMode="auto">
          <a:xfrm>
            <a:off x="19812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5" name="Oval 1080"/>
          <p:cNvSpPr>
            <a:spLocks noChangeArrowheads="1"/>
          </p:cNvSpPr>
          <p:nvPr/>
        </p:nvSpPr>
        <p:spPr bwMode="auto">
          <a:xfrm>
            <a:off x="1981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10" name="Group 1086"/>
          <p:cNvGraphicFramePr>
            <a:graphicFrameLocks noGrp="1"/>
          </p:cNvGraphicFramePr>
          <p:nvPr/>
        </p:nvGraphicFramePr>
        <p:xfrm>
          <a:off x="32004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21" name="Oval 1126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3" name="Oval 1130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7" name="Oval 1134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8" name="Oval 1135"/>
          <p:cNvSpPr>
            <a:spLocks noChangeArrowheads="1"/>
          </p:cNvSpPr>
          <p:nvPr/>
        </p:nvSpPr>
        <p:spPr bwMode="auto">
          <a:xfrm>
            <a:off x="4800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62" name="Group 1138"/>
          <p:cNvGraphicFramePr>
            <a:graphicFrameLocks noGrp="1"/>
          </p:cNvGraphicFramePr>
          <p:nvPr/>
        </p:nvGraphicFramePr>
        <p:xfrm>
          <a:off x="6172200" y="19050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53" name="Oval 1178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4" name="Oval 1180"/>
          <p:cNvSpPr>
            <a:spLocks noChangeArrowheads="1"/>
          </p:cNvSpPr>
          <p:nvPr/>
        </p:nvSpPr>
        <p:spPr bwMode="auto">
          <a:xfrm>
            <a:off x="7772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7" name="Oval 1186"/>
          <p:cNvSpPr>
            <a:spLocks noChangeArrowheads="1"/>
          </p:cNvSpPr>
          <p:nvPr/>
        </p:nvSpPr>
        <p:spPr bwMode="auto">
          <a:xfrm>
            <a:off x="77724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8" name="Oval 1187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4724400"/>
            <a:ext cx="726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data set is </a:t>
            </a:r>
            <a:r>
              <a:rPr lang="en-US" sz="2800" dirty="0">
                <a:solidFill>
                  <a:srgbClr val="FF6B09"/>
                </a:solidFill>
              </a:rPr>
              <a:t>linearly separable </a:t>
            </a:r>
            <a:r>
              <a:rPr lang="en-US" sz="2800" dirty="0"/>
              <a:t>if you can separate one example type from the with a line other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6248400"/>
            <a:ext cx="541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of these are linearly separable?</a:t>
            </a:r>
          </a:p>
        </p:txBody>
      </p:sp>
    </p:spTree>
    <p:extLst>
      <p:ext uri="{BB962C8B-B14F-4D97-AF65-F5344CB8AC3E}">
        <p14:creationId xmlns:p14="http://schemas.microsoft.com/office/powerpoint/2010/main" val="405465824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93" name="Group 1069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086" name="Line 1070"/>
          <p:cNvSpPr>
            <a:spLocks noChangeShapeType="1"/>
          </p:cNvSpPr>
          <p:nvPr/>
        </p:nvSpPr>
        <p:spPr bwMode="auto">
          <a:xfrm>
            <a:off x="990600" y="4114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7" name="Line 1071"/>
          <p:cNvSpPr>
            <a:spLocks noChangeShapeType="1"/>
          </p:cNvSpPr>
          <p:nvPr/>
        </p:nvSpPr>
        <p:spPr bwMode="auto">
          <a:xfrm>
            <a:off x="685800" y="617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8" name="Oval 1073"/>
          <p:cNvSpPr>
            <a:spLocks noChangeArrowheads="1"/>
          </p:cNvSpPr>
          <p:nvPr/>
        </p:nvSpPr>
        <p:spPr bwMode="auto">
          <a:xfrm>
            <a:off x="914400" y="4800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9" name="Oval 1074"/>
          <p:cNvSpPr>
            <a:spLocks noChangeArrowheads="1"/>
          </p:cNvSpPr>
          <p:nvPr/>
        </p:nvSpPr>
        <p:spPr bwMode="auto">
          <a:xfrm>
            <a:off x="19050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0" name="Oval 1075"/>
          <p:cNvSpPr>
            <a:spLocks noChangeArrowheads="1"/>
          </p:cNvSpPr>
          <p:nvPr/>
        </p:nvSpPr>
        <p:spPr bwMode="auto">
          <a:xfrm>
            <a:off x="9144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1" name="Oval 1076"/>
          <p:cNvSpPr>
            <a:spLocks noChangeArrowheads="1"/>
          </p:cNvSpPr>
          <p:nvPr/>
        </p:nvSpPr>
        <p:spPr bwMode="auto">
          <a:xfrm>
            <a:off x="19812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2" name="Oval 1077"/>
          <p:cNvSpPr>
            <a:spLocks noChangeArrowheads="1"/>
          </p:cNvSpPr>
          <p:nvPr/>
        </p:nvSpPr>
        <p:spPr bwMode="auto">
          <a:xfrm>
            <a:off x="19812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3" name="Oval 1078"/>
          <p:cNvSpPr>
            <a:spLocks noChangeArrowheads="1"/>
          </p:cNvSpPr>
          <p:nvPr/>
        </p:nvSpPr>
        <p:spPr bwMode="auto">
          <a:xfrm>
            <a:off x="19812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4" name="Oval 1079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5" name="Oval 1080"/>
          <p:cNvSpPr>
            <a:spLocks noChangeArrowheads="1"/>
          </p:cNvSpPr>
          <p:nvPr/>
        </p:nvSpPr>
        <p:spPr bwMode="auto">
          <a:xfrm>
            <a:off x="1981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6" name="Text Box 1081"/>
          <p:cNvSpPr txBox="1">
            <a:spLocks noChangeArrowheads="1"/>
          </p:cNvSpPr>
          <p:nvPr/>
        </p:nvSpPr>
        <p:spPr bwMode="auto">
          <a:xfrm>
            <a:off x="381000" y="5988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097" name="Text Box 1082"/>
          <p:cNvSpPr txBox="1">
            <a:spLocks noChangeArrowheads="1"/>
          </p:cNvSpPr>
          <p:nvPr/>
        </p:nvSpPr>
        <p:spPr bwMode="auto">
          <a:xfrm>
            <a:off x="838200" y="64452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098" name="Line 1084"/>
          <p:cNvSpPr>
            <a:spLocks noChangeShapeType="1"/>
          </p:cNvSpPr>
          <p:nvPr/>
        </p:nvSpPr>
        <p:spPr bwMode="auto">
          <a:xfrm>
            <a:off x="1066800" y="4114800"/>
            <a:ext cx="1676400" cy="25146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10" name="Group 1086"/>
          <p:cNvGraphicFramePr>
            <a:graphicFrameLocks noGrp="1"/>
          </p:cNvGraphicFramePr>
          <p:nvPr/>
        </p:nvGraphicFramePr>
        <p:xfrm>
          <a:off x="32004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18" name="Line 1121"/>
          <p:cNvSpPr>
            <a:spLocks noChangeShapeType="1"/>
          </p:cNvSpPr>
          <p:nvPr/>
        </p:nvSpPr>
        <p:spPr bwMode="auto">
          <a:xfrm>
            <a:off x="3810000" y="4114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9" name="Line 1122"/>
          <p:cNvSpPr>
            <a:spLocks noChangeShapeType="1"/>
          </p:cNvSpPr>
          <p:nvPr/>
        </p:nvSpPr>
        <p:spPr bwMode="auto">
          <a:xfrm>
            <a:off x="3505200" y="617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0" name="Oval 1125"/>
          <p:cNvSpPr>
            <a:spLocks noChangeArrowheads="1"/>
          </p:cNvSpPr>
          <p:nvPr/>
        </p:nvSpPr>
        <p:spPr bwMode="auto">
          <a:xfrm>
            <a:off x="37338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1" name="Oval 1126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2" name="Oval 1129"/>
          <p:cNvSpPr>
            <a:spLocks noChangeArrowheads="1"/>
          </p:cNvSpPr>
          <p:nvPr/>
        </p:nvSpPr>
        <p:spPr bwMode="auto">
          <a:xfrm>
            <a:off x="4724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3" name="Oval 1130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4" name="Text Box 1131"/>
          <p:cNvSpPr txBox="1">
            <a:spLocks noChangeArrowheads="1"/>
          </p:cNvSpPr>
          <p:nvPr/>
        </p:nvSpPr>
        <p:spPr bwMode="auto">
          <a:xfrm>
            <a:off x="3200400" y="5988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125" name="Text Box 1132"/>
          <p:cNvSpPr txBox="1">
            <a:spLocks noChangeArrowheads="1"/>
          </p:cNvSpPr>
          <p:nvPr/>
        </p:nvSpPr>
        <p:spPr bwMode="auto">
          <a:xfrm>
            <a:off x="3657600" y="64770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126" name="Line 1133"/>
          <p:cNvSpPr>
            <a:spLocks noChangeShapeType="1"/>
          </p:cNvSpPr>
          <p:nvPr/>
        </p:nvSpPr>
        <p:spPr bwMode="auto">
          <a:xfrm>
            <a:off x="3124200" y="4800600"/>
            <a:ext cx="1676400" cy="19050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7" name="Oval 1134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8" name="Oval 1135"/>
          <p:cNvSpPr>
            <a:spLocks noChangeArrowheads="1"/>
          </p:cNvSpPr>
          <p:nvPr/>
        </p:nvSpPr>
        <p:spPr bwMode="auto">
          <a:xfrm>
            <a:off x="4800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9" name="Oval 1136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30" name="Oval 1137"/>
          <p:cNvSpPr>
            <a:spLocks noChangeArrowheads="1"/>
          </p:cNvSpPr>
          <p:nvPr/>
        </p:nvSpPr>
        <p:spPr bwMode="auto">
          <a:xfrm>
            <a:off x="4800600" y="609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62" name="Group 1138"/>
          <p:cNvGraphicFramePr>
            <a:graphicFrameLocks noGrp="1"/>
          </p:cNvGraphicFramePr>
          <p:nvPr/>
        </p:nvGraphicFramePr>
        <p:xfrm>
          <a:off x="6172200" y="19050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150" name="Line 1173"/>
          <p:cNvSpPr>
            <a:spLocks noChangeShapeType="1"/>
          </p:cNvSpPr>
          <p:nvPr/>
        </p:nvSpPr>
        <p:spPr bwMode="auto">
          <a:xfrm>
            <a:off x="6781800" y="4038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1" name="Line 1174"/>
          <p:cNvSpPr>
            <a:spLocks noChangeShapeType="1"/>
          </p:cNvSpPr>
          <p:nvPr/>
        </p:nvSpPr>
        <p:spPr bwMode="auto">
          <a:xfrm>
            <a:off x="6477000" y="6096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2" name="Oval 1177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3" name="Oval 1178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4" name="Oval 1180"/>
          <p:cNvSpPr>
            <a:spLocks noChangeArrowheads="1"/>
          </p:cNvSpPr>
          <p:nvPr/>
        </p:nvSpPr>
        <p:spPr bwMode="auto">
          <a:xfrm>
            <a:off x="7772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5" name="Text Box 1183"/>
          <p:cNvSpPr txBox="1">
            <a:spLocks noChangeArrowheads="1"/>
          </p:cNvSpPr>
          <p:nvPr/>
        </p:nvSpPr>
        <p:spPr bwMode="auto">
          <a:xfrm>
            <a:off x="6172200" y="59118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156" name="Text Box 1184"/>
          <p:cNvSpPr txBox="1">
            <a:spLocks noChangeArrowheads="1"/>
          </p:cNvSpPr>
          <p:nvPr/>
        </p:nvSpPr>
        <p:spPr bwMode="auto">
          <a:xfrm>
            <a:off x="6629400" y="64008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157" name="Oval 1186"/>
          <p:cNvSpPr>
            <a:spLocks noChangeArrowheads="1"/>
          </p:cNvSpPr>
          <p:nvPr/>
        </p:nvSpPr>
        <p:spPr bwMode="auto">
          <a:xfrm>
            <a:off x="77724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8" name="Oval 1187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9" name="Oval 1188"/>
          <p:cNvSpPr>
            <a:spLocks noChangeArrowheads="1"/>
          </p:cNvSpPr>
          <p:nvPr/>
        </p:nvSpPr>
        <p:spPr bwMode="auto">
          <a:xfrm>
            <a:off x="67056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60" name="Oval 1189"/>
          <p:cNvSpPr>
            <a:spLocks noChangeArrowheads="1"/>
          </p:cNvSpPr>
          <p:nvPr/>
        </p:nvSpPr>
        <p:spPr bwMode="auto">
          <a:xfrm>
            <a:off x="7696200" y="6019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61" name="Oval 1190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47800" y="762000"/>
            <a:ext cx="541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of these are linearly separable?</a:t>
            </a:r>
          </a:p>
        </p:txBody>
      </p:sp>
    </p:spTree>
    <p:extLst>
      <p:ext uri="{BB962C8B-B14F-4D97-AF65-F5344CB8AC3E}">
        <p14:creationId xmlns:p14="http://schemas.microsoft.com/office/powerpoint/2010/main" val="30622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8" grpId="0" animBg="1"/>
      <p:bldP spid="881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7924800" cy="3886200"/>
          </a:xfrm>
        </p:spPr>
        <p:txBody>
          <a:bodyPr>
            <a:normAutofit fontScale="92500" lnSpcReduction="10000"/>
          </a:bodyPr>
          <a:lstStyle/>
          <a:p>
            <a:pPr marL="320040" lvl="1" indent="0">
              <a:buNone/>
            </a:pPr>
            <a:r>
              <a:rPr lang="en-US" sz="3000" dirty="0"/>
              <a:t>Freeway driving is relatively straightforward</a:t>
            </a:r>
          </a:p>
          <a:p>
            <a:pPr marL="320040" lvl="1" indent="0">
              <a:buNone/>
            </a:pPr>
            <a:endParaRPr lang="en-US" sz="3000" dirty="0"/>
          </a:p>
          <a:p>
            <a:pPr marL="320040" lvl="1" indent="0">
              <a:buNone/>
            </a:pPr>
            <a:r>
              <a:rPr lang="en-US" sz="3000" dirty="0"/>
              <a:t>Off-road a bit harder</a:t>
            </a:r>
          </a:p>
          <a:p>
            <a:pPr lvl="2"/>
            <a:r>
              <a:rPr lang="en-US" sz="2600" dirty="0"/>
              <a:t>see DARPA grand challenges (2004, 2005)</a:t>
            </a:r>
          </a:p>
          <a:p>
            <a:pPr marL="594360" lvl="2" indent="0">
              <a:buNone/>
            </a:pPr>
            <a:endParaRPr lang="en-US" sz="2600" dirty="0"/>
          </a:p>
          <a:p>
            <a:pPr marL="320040" lvl="1" indent="0">
              <a:buNone/>
            </a:pPr>
            <a:r>
              <a:rPr lang="en-US" sz="3000" dirty="0"/>
              <a:t>And urban driving is even trickier</a:t>
            </a:r>
          </a:p>
          <a:p>
            <a:pPr lvl="1"/>
            <a:r>
              <a:rPr lang="en-US" sz="3000" dirty="0"/>
              <a:t>Waymo</a:t>
            </a:r>
          </a:p>
          <a:p>
            <a:pPr lvl="1"/>
            <a:r>
              <a:rPr lang="en-US" sz="3000" dirty="0"/>
              <a:t>Tesla</a:t>
            </a:r>
          </a:p>
          <a:p>
            <a:pPr lvl="1"/>
            <a:r>
              <a:rPr lang="en-US" sz="3000" dirty="0"/>
              <a:t>Uber</a:t>
            </a:r>
          </a:p>
          <a:p>
            <a:pPr lvl="1"/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819400"/>
            <a:ext cx="2252870" cy="1415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28" y="1371600"/>
            <a:ext cx="2016155" cy="135630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486400"/>
            <a:ext cx="1905000" cy="1267691"/>
          </a:xfrm>
          <a:prstGeom prst="rect">
            <a:avLst/>
          </a:prstGeom>
        </p:spPr>
      </p:pic>
      <p:pic>
        <p:nvPicPr>
          <p:cNvPr id="1026" name="Picture 2" descr="driverless cars ...">
            <a:extLst>
              <a:ext uri="{FF2B5EF4-FFF2-40B4-BE49-F238E27FC236}">
                <a16:creationId xmlns:a16="http://schemas.microsoft.com/office/drawing/2014/main" id="{148A6F3A-43EE-8E13-9EE3-FCC017CD7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82" y="4586969"/>
            <a:ext cx="2472218" cy="16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7CD346-6154-7F08-8BF3-3B59B14C85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250" y="5418642"/>
            <a:ext cx="183549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1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167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https://www.google.com/selfdrivingcar/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https://www.tesla.com/autopilot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Uber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733800"/>
            <a:ext cx="3581400" cy="2273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E3CCD2-2F6F-144E-A13D-42F901F9D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436" y="3733800"/>
            <a:ext cx="3422441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0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583769" y="1828800"/>
            <a:ext cx="7772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Many driver assist technologies:</a:t>
            </a:r>
          </a:p>
          <a:p>
            <a:pPr>
              <a:buFontTx/>
              <a:buChar char="-"/>
            </a:pPr>
            <a:r>
              <a:rPr lang="en-US" sz="3200" dirty="0"/>
              <a:t>Automatic breaking</a:t>
            </a:r>
          </a:p>
          <a:p>
            <a:pPr>
              <a:buFontTx/>
              <a:buChar char="-"/>
            </a:pPr>
            <a:r>
              <a:rPr lang="en-US" sz="3200" dirty="0"/>
              <a:t>Automatic pedestrian detection</a:t>
            </a:r>
          </a:p>
          <a:p>
            <a:pPr>
              <a:buFontTx/>
              <a:buChar char="-"/>
            </a:pPr>
            <a:r>
              <a:rPr lang="en-US" sz="3200" dirty="0"/>
              <a:t>Lane drift avoidance</a:t>
            </a:r>
          </a:p>
          <a:p>
            <a:pPr>
              <a:buFontTx/>
              <a:buChar char="-"/>
            </a:pPr>
            <a:r>
              <a:rPr lang="en-US" sz="3200" dirty="0"/>
              <a:t>”smart” cruise control</a:t>
            </a:r>
          </a:p>
          <a:p>
            <a:pPr>
              <a:buFontTx/>
              <a:buChar char="-"/>
            </a:pPr>
            <a:r>
              <a:rPr lang="en-US" sz="3200" dirty="0"/>
              <a:t>Blind spot warning</a:t>
            </a:r>
          </a:p>
          <a:p>
            <a:pPr>
              <a:buFontTx/>
              <a:buChar char="-"/>
            </a:pPr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8498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Identify emotion?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3999"/>
            <a:ext cx="7924800" cy="5012835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indent="-13716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This is </a:t>
            </a:r>
            <a:r>
              <a:rPr lang="en-US" sz="2800" dirty="0" err="1">
                <a:latin typeface="+mn-lt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indent="-13716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-13716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in text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movie reviews (assignment 7!)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blogs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twitter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dealing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lang="en-US" sz="2800" dirty="0">
                <a:latin typeface="+mn-lt"/>
                <a:ea typeface="+mn-ea"/>
                <a:cs typeface="+mn-cs"/>
              </a:rPr>
              <a:t>sarcasm is hard</a:t>
            </a:r>
          </a:p>
          <a:p>
            <a:pPr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with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faces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>
                <a:latin typeface="+mn-lt"/>
                <a:ea typeface="+mn-ea"/>
                <a:cs typeface="+mn-cs"/>
              </a:rPr>
              <a:t>strongly biased by training data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works best when exaggerated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419600"/>
            <a:ext cx="2286000" cy="211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Reasoning?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Success on small sub-problems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General purpose reasoning is harder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Wolfram Alpha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err="1">
                <a:latin typeface="+mn-lt"/>
                <a:ea typeface="+mn-ea"/>
                <a:cs typeface="+mn-cs"/>
              </a:rPr>
              <a:t>OpenCyc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057400"/>
            <a:ext cx="2155457" cy="2279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Picture 6" descr="MCj0347369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438400"/>
            <a:ext cx="1373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0" y="3505200"/>
            <a:ext cx="4648200" cy="1752600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CS51A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David Kauchak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Fall 2025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18288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4400" dirty="0">
                <a:solidFill>
                  <a:srgbClr val="000000"/>
                </a:solidFill>
              </a:rPr>
              <a:t>Intro to 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59830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FF6600"/>
                </a:solidFill>
              </a:rPr>
              <a:t>Adapted from notes from</a:t>
            </a:r>
            <a:r>
              <a:rPr lang="en-US" dirty="0"/>
              <a:t>:</a:t>
            </a:r>
          </a:p>
          <a:p>
            <a:pPr algn="r"/>
            <a:r>
              <a:rPr lang="en-US" dirty="0"/>
              <a:t>Sara Owsley </a:t>
            </a:r>
            <a:r>
              <a:rPr lang="en-US" dirty="0" err="1"/>
              <a:t>Sood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Walk?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Robots have had a variety of locomotion methods</a:t>
            </a: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Walking with legs,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Differing terrains, stairs, running, ramps, etc.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320040" lvl="1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</a:pPr>
            <a:r>
              <a:rPr lang="en-US" sz="2800" dirty="0">
                <a:latin typeface="+mn-lt"/>
                <a:ea typeface="+mn-ea"/>
                <a:cs typeface="+mn-cs"/>
              </a:rPr>
              <a:t>Getting better every year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400" dirty="0">
                <a:latin typeface="+mn-lt"/>
                <a:ea typeface="+mn-ea"/>
                <a:cs typeface="+mn-cs"/>
                <a:hlinkClick r:id="rId3"/>
              </a:rPr>
              <a:t>https://www.youtube.com/watch?v=8dFTc4W8wm0</a:t>
            </a:r>
            <a:endParaRPr lang="en-US" sz="2400" dirty="0">
              <a:latin typeface="+mn-lt"/>
              <a:ea typeface="+mn-ea"/>
              <a:cs typeface="+mn-cs"/>
            </a:endParaRP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286000"/>
            <a:ext cx="941194" cy="1498600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733800"/>
            <a:ext cx="1149350" cy="14494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will I have my robot helper?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2660650" cy="50095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0" y="2971800"/>
            <a:ext cx="3828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can we currently do?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451100"/>
            <a:ext cx="1892300" cy="168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603500"/>
            <a:ext cx="2298700" cy="181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2298700"/>
            <a:ext cx="2247900" cy="1765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we currently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Fold a pile of towels?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2451100" cy="1384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8100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UC Berkeley towel folding robot:</a:t>
            </a:r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http://www.youtube.com/watch?v=gy5g33S0Gzo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-3048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How do we make computers ”intelligent?"</a:t>
            </a:r>
          </a:p>
        </p:txBody>
      </p:sp>
      <p:pic>
        <p:nvPicPr>
          <p:cNvPr id="18435" name="Picture 4" descr="MCj0412318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237037" y="3287713"/>
            <a:ext cx="8667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MCj04134780000[1]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375275" y="2908300"/>
            <a:ext cx="35401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57200" y="5075238"/>
            <a:ext cx="1366838" cy="113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8438" name="Picture 22" descr="MCPE06010_0000[1]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69925" y="2073275"/>
            <a:ext cx="341471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63775" y="1238250"/>
            <a:ext cx="2124075" cy="684213"/>
          </a:xfrm>
          <a:prstGeom prst="wedgeRoundRectCallout">
            <a:avLst>
              <a:gd name="adj1" fmla="val -42375"/>
              <a:gd name="adj2" fmla="val 87819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Computer, </a:t>
            </a:r>
          </a:p>
          <a:p>
            <a:pPr algn="ctr"/>
            <a:r>
              <a:rPr lang="en-US"/>
              <a:t>clean the house!</a:t>
            </a:r>
          </a:p>
        </p:txBody>
      </p:sp>
      <p:sp>
        <p:nvSpPr>
          <p:cNvPr id="18440" name="AutoShape 2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28800" y="4316413"/>
            <a:ext cx="1973262" cy="758825"/>
          </a:xfrm>
          <a:prstGeom prst="cloudCallout">
            <a:avLst>
              <a:gd name="adj1" fmla="val -45412"/>
              <a:gd name="adj2" fmla="val 7594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This one's got no chance…</a:t>
            </a:r>
          </a:p>
        </p:txBody>
      </p:sp>
      <p:sp>
        <p:nvSpPr>
          <p:cNvPr id="18441" name="AutoShape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64050" y="1844675"/>
            <a:ext cx="1973262" cy="758825"/>
          </a:xfrm>
          <a:prstGeom prst="cloudCallout">
            <a:avLst>
              <a:gd name="adj1" fmla="val -50481"/>
              <a:gd name="adj2" fmla="val 15271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Um… OK…??</a:t>
            </a:r>
          </a:p>
        </p:txBody>
      </p:sp>
    </p:spTree>
    <p:extLst>
      <p:ext uri="{BB962C8B-B14F-4D97-AF65-F5344CB8AC3E}">
        <p14:creationId xmlns:p14="http://schemas.microsoft.com/office/powerpoint/2010/main" val="183347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230312"/>
            <a:ext cx="1973262" cy="2732088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5" descr="MCj0370798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157288" y="1455738"/>
            <a:ext cx="171291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1313" y="3276600"/>
            <a:ext cx="908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Search</a:t>
            </a:r>
          </a:p>
        </p:txBody>
      </p:sp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8788" y="2973388"/>
            <a:ext cx="29035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Reasoning with knowledge</a:t>
            </a:r>
            <a:br>
              <a:rPr lang="en-US"/>
            </a:br>
            <a:r>
              <a:rPr lang="en-US"/>
              <a:t>and uncertainty</a:t>
            </a:r>
          </a:p>
        </p:txBody>
      </p:sp>
      <p:pic>
        <p:nvPicPr>
          <p:cNvPr id="30726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4799013" y="1455738"/>
            <a:ext cx="1774825" cy="1393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0727" name="Rectangle 11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Fundamental problem of AI</a:t>
            </a:r>
          </a:p>
        </p:txBody>
      </p:sp>
      <p:pic>
        <p:nvPicPr>
          <p:cNvPr id="30728" name="Picture 12" descr="MCj03342960000[1]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73075" y="4143375"/>
            <a:ext cx="1812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3" descr="MCj02991330000[1]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7077075" y="3581400"/>
            <a:ext cx="1285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2925" y="5705475"/>
            <a:ext cx="1747838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Reasoning with</a:t>
            </a:r>
            <a:br>
              <a:rPr lang="en-US"/>
            </a:br>
            <a:r>
              <a:rPr lang="en-US"/>
              <a:t>Utility</a:t>
            </a:r>
          </a:p>
        </p:txBody>
      </p:sp>
      <p:sp>
        <p:nvSpPr>
          <p:cNvPr id="3073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54875" y="5554663"/>
            <a:ext cx="1073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Learning</a:t>
            </a:r>
          </a:p>
        </p:txBody>
      </p:sp>
      <p:sp>
        <p:nvSpPr>
          <p:cNvPr id="30732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05164" y="4563070"/>
            <a:ext cx="2662236" cy="1015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Many different ways of making an agent  intelligent</a:t>
            </a:r>
          </a:p>
        </p:txBody>
      </p:sp>
      <p:sp>
        <p:nvSpPr>
          <p:cNvPr id="3073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3205163" y="3808413"/>
            <a:ext cx="684212" cy="531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875213" y="3808413"/>
            <a:ext cx="379412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165850" y="5099050"/>
            <a:ext cx="835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2446338" y="5099050"/>
            <a:ext cx="758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097B56-54BF-5B4D-B1A7-D29BB84CA1E3}"/>
              </a:ext>
            </a:extLst>
          </p:cNvPr>
          <p:cNvSpPr/>
          <p:nvPr/>
        </p:nvSpPr>
        <p:spPr>
          <a:xfrm>
            <a:off x="6573838" y="3459956"/>
            <a:ext cx="2417762" cy="27320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5399D6-0C34-E140-A3F4-D45A64596EB8}"/>
              </a:ext>
            </a:extLst>
          </p:cNvPr>
          <p:cNvSpPr/>
          <p:nvPr/>
        </p:nvSpPr>
        <p:spPr>
          <a:xfrm>
            <a:off x="895351" y="1177519"/>
            <a:ext cx="2417762" cy="273208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dirty="0"/>
              <a:t>Machine Learning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269" y="2106008"/>
            <a:ext cx="8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Machine learning is about predicting the future based on the past.</a:t>
            </a:r>
          </a:p>
          <a:p>
            <a:r>
              <a:rPr lang="tr-TR" sz="2400" dirty="0">
                <a:solidFill>
                  <a:schemeClr val="tx2"/>
                </a:solidFill>
              </a:rPr>
              <a:t>					-- Hal </a:t>
            </a:r>
            <a:r>
              <a:rPr lang="tr-TR" sz="2400" dirty="0" err="1">
                <a:solidFill>
                  <a:schemeClr val="tx2"/>
                </a:solidFill>
              </a:rPr>
              <a:t>Daume</a:t>
            </a:r>
            <a:r>
              <a:rPr lang="tr-TR" sz="2400" dirty="0">
                <a:solidFill>
                  <a:schemeClr val="tx2"/>
                </a:solidFill>
              </a:rPr>
              <a:t> III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45" y="3430411"/>
            <a:ext cx="3095522" cy="28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76" y="-228600"/>
            <a:ext cx="7772400" cy="1143000"/>
          </a:xfrm>
        </p:spPr>
        <p:txBody>
          <a:bodyPr/>
          <a:lstStyle/>
          <a:p>
            <a:r>
              <a:rPr lang="en-US" dirty="0"/>
              <a:t>Machine Learning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269" y="2106008"/>
            <a:ext cx="8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Machine learning is about predicting the future based on the past.</a:t>
            </a:r>
          </a:p>
          <a:p>
            <a:r>
              <a:rPr lang="tr-TR" sz="2400" dirty="0">
                <a:solidFill>
                  <a:schemeClr val="tx2"/>
                </a:solidFill>
              </a:rPr>
              <a:t>					-- Hal </a:t>
            </a:r>
            <a:r>
              <a:rPr lang="tr-TR" sz="2400" dirty="0" err="1">
                <a:solidFill>
                  <a:schemeClr val="tx2"/>
                </a:solidFill>
              </a:rPr>
              <a:t>Daume</a:t>
            </a:r>
            <a:r>
              <a:rPr lang="tr-TR" sz="2400" dirty="0">
                <a:solidFill>
                  <a:schemeClr val="tx2"/>
                </a:solidFill>
              </a:rPr>
              <a:t> III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561" y="416277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3854" y="4655446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7" name="TextBox 6"/>
          <p:cNvSpPr txBox="1"/>
          <p:nvPr/>
        </p:nvSpPr>
        <p:spPr>
          <a:xfrm rot="19287826">
            <a:off x="1648475" y="411174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9" name="Oval 8"/>
          <p:cNvSpPr/>
          <p:nvPr/>
        </p:nvSpPr>
        <p:spPr>
          <a:xfrm>
            <a:off x="2511793" y="4473223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23459" y="4706779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269" y="3541889"/>
            <a:ext cx="71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past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778010" y="485204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176891" y="3541889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9287826">
            <a:off x="7931673" y="3974257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25" name="Oval 24"/>
          <p:cNvSpPr/>
          <p:nvPr/>
        </p:nvSpPr>
        <p:spPr>
          <a:xfrm>
            <a:off x="6485952" y="4481002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97618" y="4714558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6994" y="354188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future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94934" y="416277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66543" y="4655446"/>
            <a:ext cx="1143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777251" y="4866958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8159270" y="485204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11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6298"/>
            <a:ext cx="7772400" cy="11430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14" y="2681102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001" y="3939242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770" y="4929593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264" y="5753744"/>
            <a:ext cx="1220008" cy="696376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 rot="16200000">
            <a:off x="4803938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77478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8228" y="351254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667" y="4111156"/>
            <a:ext cx="8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23444" y="2949222"/>
            <a:ext cx="1537820" cy="5633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444" y="5578713"/>
            <a:ext cx="1537820" cy="8714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41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e 18"/>
          <p:cNvSpPr/>
          <p:nvPr/>
        </p:nvSpPr>
        <p:spPr>
          <a:xfrm rot="16200000">
            <a:off x="4814675" y="1746695"/>
            <a:ext cx="381000" cy="148781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77478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8228" y="351254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667" y="4111156"/>
            <a:ext cx="8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23444" y="2949222"/>
            <a:ext cx="1537820" cy="5633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444" y="5578713"/>
            <a:ext cx="1537820" cy="8714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2933987"/>
            <a:ext cx="1371600" cy="71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3755556"/>
            <a:ext cx="1371600" cy="71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4542956"/>
            <a:ext cx="1371600" cy="711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5406556"/>
            <a:ext cx="1371600" cy="711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71405E-DA50-A6E3-405C-15EF58E4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6298"/>
            <a:ext cx="7772400" cy="11430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40424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9D4F-F94F-2445-872E-9EE557A9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00E23-FEB0-6D41-A7D7-502E6208A8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Assignment 6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Midterm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FB902-4A8D-D4A5-F921-8876CCBEB04C}"/>
              </a:ext>
            </a:extLst>
          </p:cNvPr>
          <p:cNvSpPr txBox="1"/>
          <p:nvPr/>
        </p:nvSpPr>
        <p:spPr>
          <a:xfrm>
            <a:off x="-1542197" y="28114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19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e 18"/>
          <p:cNvSpPr/>
          <p:nvPr/>
        </p:nvSpPr>
        <p:spPr>
          <a:xfrm rot="16200000">
            <a:off x="5344990" y="1462717"/>
            <a:ext cx="381000" cy="205577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77478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8228" y="351254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667" y="4111156"/>
            <a:ext cx="8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23444" y="2949222"/>
            <a:ext cx="1537820" cy="5633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444" y="5578713"/>
            <a:ext cx="1537820" cy="8714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2949222"/>
            <a:ext cx="2185895" cy="7490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80" y="3736649"/>
            <a:ext cx="2185895" cy="7490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4638062"/>
            <a:ext cx="2185895" cy="7490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78" y="5578713"/>
            <a:ext cx="2185895" cy="74901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E4C72F-0EB6-E7AD-B0CE-D947F8CC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6298"/>
            <a:ext cx="7772400" cy="11430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560619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Brace 18"/>
          <p:cNvSpPr/>
          <p:nvPr/>
        </p:nvSpPr>
        <p:spPr>
          <a:xfrm rot="16200000">
            <a:off x="4803938" y="2003768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77478" y="1722197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8228" y="351254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1667" y="4111156"/>
            <a:ext cx="89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723444" y="2949222"/>
            <a:ext cx="1537820" cy="56332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444" y="5578713"/>
            <a:ext cx="1537820" cy="87140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23" y="2823921"/>
            <a:ext cx="1231900" cy="66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455" y="3851497"/>
            <a:ext cx="1587500" cy="71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506" y="4634376"/>
            <a:ext cx="1766589" cy="13232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715A7A2-4B28-735A-9BBD-C45A983A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6298"/>
            <a:ext cx="7772400" cy="11430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101271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78" y="-245835"/>
            <a:ext cx="7772400" cy="1143000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0215" y="6137488"/>
            <a:ext cx="777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5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3683000" y="2384769"/>
            <a:ext cx="860778" cy="368127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26001" y="3785242"/>
            <a:ext cx="2756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labeled examples</a:t>
            </a:r>
          </a:p>
        </p:txBody>
      </p:sp>
      <p:sp>
        <p:nvSpPr>
          <p:cNvPr id="19" name="Right Brace 18"/>
          <p:cNvSpPr/>
          <p:nvPr/>
        </p:nvSpPr>
        <p:spPr>
          <a:xfrm rot="16200000">
            <a:off x="1219715" y="1707435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3255" y="1425864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287614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13294"/>
            <a:ext cx="7772400" cy="1143000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792" y="3309780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7E803-054C-8D43-7328-10F4504E7CC8}"/>
              </a:ext>
            </a:extLst>
          </p:cNvPr>
          <p:cNvSpPr txBox="1"/>
          <p:nvPr/>
        </p:nvSpPr>
        <p:spPr>
          <a:xfrm>
            <a:off x="1410215" y="6137488"/>
            <a:ext cx="777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learn a model</a:t>
            </a:r>
          </a:p>
        </p:txBody>
      </p:sp>
    </p:spTree>
    <p:extLst>
      <p:ext uri="{BB962C8B-B14F-4D97-AF65-F5344CB8AC3E}">
        <p14:creationId xmlns:p14="http://schemas.microsoft.com/office/powerpoint/2010/main" val="838236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92" y="-217310"/>
            <a:ext cx="7772400" cy="1143000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10958" y="3295397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6096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learn to predict new example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90800"/>
            <a:ext cx="1816100" cy="201930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6050854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12000" y="3526230"/>
            <a:ext cx="161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 label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98705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76367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Neural Networks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  <a:p>
            <a:pPr lvl="2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79767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Neural Networks try to mimic the structure and function of our nervous system</a:t>
            </a:r>
          </a:p>
          <a:p>
            <a:endParaRPr lang="en-US" dirty="0"/>
          </a:p>
          <a:p>
            <a:r>
              <a:rPr lang="en-US" sz="2000" b="1" i="1" dirty="0">
                <a:solidFill>
                  <a:srgbClr val="FF6600"/>
                </a:solidFill>
              </a:rPr>
              <a:t>People like biologically motivated approaches</a:t>
            </a:r>
          </a:p>
        </p:txBody>
      </p:sp>
      <p:pic>
        <p:nvPicPr>
          <p:cNvPr id="26629" name="Picture 5" descr="j0292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62400"/>
            <a:ext cx="2587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ri_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14750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7116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2692400" cy="404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28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you know?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nervous system: 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they 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they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71165"/>
            <a:ext cx="7772400" cy="1143000"/>
          </a:xfrm>
        </p:spPr>
        <p:txBody>
          <a:bodyPr/>
          <a:lstStyle/>
          <a:p>
            <a:r>
              <a:rPr lang="en-US" dirty="0"/>
              <a:t>Our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76400"/>
            <a:ext cx="4648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human brain</a:t>
            </a:r>
          </a:p>
          <a:p>
            <a:pPr lvl="1"/>
            <a:r>
              <a:rPr lang="en-US" sz="2400" dirty="0"/>
              <a:t>contains ~10</a:t>
            </a:r>
            <a:r>
              <a:rPr lang="en-US" sz="2400" baseline="30000" dirty="0"/>
              <a:t>11</a:t>
            </a:r>
            <a:r>
              <a:rPr lang="en-US" sz="2400" dirty="0"/>
              <a:t> (100 billion) neurons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each neuron is connected to ~10</a:t>
            </a:r>
            <a:r>
              <a:rPr lang="en-US" sz="2400" baseline="30000" dirty="0"/>
              <a:t>4</a:t>
            </a:r>
            <a:r>
              <a:rPr lang="en-US" sz="2400" dirty="0"/>
              <a:t> (10,000) other neurons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Neurons can fire as fast as 10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  <a:r>
              <a:rPr lang="en-US" sz="2400" dirty="0">
                <a:solidFill>
                  <a:srgbClr val="000000"/>
                </a:solidFill>
              </a:rPr>
              <a:t> seconds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4051300" cy="3321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6096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does this compare to a computer?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8396"/>
            <a:ext cx="7772400" cy="1143000"/>
          </a:xfrm>
        </p:spPr>
        <p:txBody>
          <a:bodyPr/>
          <a:lstStyle/>
          <a:p>
            <a:r>
              <a:rPr lang="en-US" dirty="0"/>
              <a:t>Humans vs. Machines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2133600" cy="1749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2628900" cy="162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35052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  <a:r>
              <a:rPr lang="en-US" sz="3200" baseline="30000" dirty="0"/>
              <a:t>10</a:t>
            </a:r>
            <a:r>
              <a:rPr lang="en-US" sz="3200" dirty="0"/>
              <a:t> transistors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11</a:t>
            </a:r>
            <a:r>
              <a:rPr lang="en-US" sz="3200" dirty="0"/>
              <a:t> bits of ram/memory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13</a:t>
            </a:r>
            <a:r>
              <a:rPr lang="en-US" sz="3200" dirty="0"/>
              <a:t> bits on disk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-9</a:t>
            </a:r>
            <a:r>
              <a:rPr lang="en-US" sz="3200" dirty="0"/>
              <a:t> cycle time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5052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  <a:r>
              <a:rPr lang="en-US" sz="3200" baseline="30000" dirty="0"/>
              <a:t>11</a:t>
            </a:r>
            <a:r>
              <a:rPr lang="en-US" sz="3200" dirty="0"/>
              <a:t> neurons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11</a:t>
            </a:r>
            <a:r>
              <a:rPr lang="en-US" sz="3200" dirty="0"/>
              <a:t> neurons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14</a:t>
            </a:r>
            <a:r>
              <a:rPr lang="en-US" sz="3200" dirty="0"/>
              <a:t> synapses</a:t>
            </a:r>
          </a:p>
          <a:p>
            <a:r>
              <a:rPr lang="en-US" sz="3200" dirty="0"/>
              <a:t>10</a:t>
            </a:r>
            <a:r>
              <a:rPr lang="en-US" sz="3200" baseline="30000" dirty="0"/>
              <a:t>-3</a:t>
            </a:r>
            <a:r>
              <a:rPr lang="en-US" sz="3200" dirty="0"/>
              <a:t> “cycle” time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/>
              <a:t>AI is a huge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01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What is AI (</a:t>
            </a:r>
            <a:r>
              <a:rPr lang="en-US" sz="3200">
                <a:solidFill>
                  <a:srgbClr val="FF0000"/>
                </a:solidFill>
              </a:rPr>
              <a:t>artificial intelligence)…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/>
          <a:lstStyle/>
          <a:p>
            <a:r>
              <a:rPr lang="en-US" dirty="0"/>
              <a:t>Brains are still pretty fast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05553"/>
            <a:ext cx="2133600" cy="3299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638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Who is this?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772400" cy="1143000"/>
          </a:xfrm>
        </p:spPr>
        <p:txBody>
          <a:bodyPr/>
          <a:lstStyle/>
          <a:p>
            <a:r>
              <a:rPr lang="en-US" dirty="0"/>
              <a:t>Brains are still pretty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305800" cy="3886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If you were me, you’d be able to identify this person in 10</a:t>
            </a:r>
            <a:r>
              <a:rPr lang="en-US" sz="2400" b="1" baseline="30000" dirty="0">
                <a:solidFill>
                  <a:srgbClr val="0000FF"/>
                </a:solidFill>
              </a:rPr>
              <a:t>-1</a:t>
            </a:r>
            <a:r>
              <a:rPr lang="en-US" sz="2400" b="1" dirty="0">
                <a:solidFill>
                  <a:srgbClr val="0000FF"/>
                </a:solidFill>
              </a:rPr>
              <a:t> (1/10) s!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Given a neuron firing time of 10</a:t>
            </a:r>
            <a:r>
              <a:rPr lang="en-US" sz="2400" baseline="30000" dirty="0"/>
              <a:t>-3 </a:t>
            </a:r>
            <a:r>
              <a:rPr lang="en-US" sz="2400" dirty="0"/>
              <a:t>s, </a:t>
            </a:r>
            <a:r>
              <a:rPr lang="en-US" sz="2400" dirty="0">
                <a:solidFill>
                  <a:srgbClr val="FF0000"/>
                </a:solidFill>
              </a:rPr>
              <a:t>how many neurons in sequence could fire in this time</a:t>
            </a:r>
            <a:r>
              <a:rPr lang="en-US" sz="2400" dirty="0"/>
              <a:t>?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A few hundred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are possible explanations?</a:t>
            </a:r>
          </a:p>
          <a:p>
            <a:pPr lvl="1"/>
            <a:r>
              <a:rPr lang="en-US" sz="2000" dirty="0"/>
              <a:t>either neurons are performing some very complicated computations</a:t>
            </a:r>
          </a:p>
          <a:p>
            <a:pPr lvl="1"/>
            <a:r>
              <a:rPr lang="en-US" sz="2000" dirty="0"/>
              <a:t>brain is taking advantage of the </a:t>
            </a:r>
            <a:r>
              <a:rPr lang="en-US" sz="2000" b="1" dirty="0"/>
              <a:t>massive</a:t>
            </a:r>
            <a:r>
              <a:rPr lang="en-US" sz="2000" dirty="0"/>
              <a:t> parallelization (remember, neurons are connected ~10,000 other neurons)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0"/>
            <a:ext cx="1280996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9001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Artificial 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908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our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614898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057400" y="16002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8288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A94BC-F85C-27A0-9F4A-E9669F66FDB4}"/>
              </a:ext>
            </a:extLst>
          </p:cNvPr>
          <p:cNvSpPr txBox="1"/>
          <p:nvPr/>
        </p:nvSpPr>
        <p:spPr>
          <a:xfrm>
            <a:off x="850710" y="555041"/>
            <a:ext cx="3892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Neural networks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867400" y="237648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2514600" y="228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971800" y="1752600"/>
            <a:ext cx="2819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590800" y="152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24384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895600" y="2362200"/>
            <a:ext cx="2895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2819400" y="2819400"/>
            <a:ext cx="3048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5400000">
            <a:off x="2362200" y="2819401"/>
            <a:ext cx="76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52400" y="4557713"/>
            <a:ext cx="8839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A given neuron has many, many connecting, input neurons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a neuron is stimulated enough, then it also fires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How much stimulation is required is determined by its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threshold</a:t>
            </a:r>
            <a:endParaRPr lang="en-US" sz="2000" dirty="0">
              <a:solidFill>
                <a:srgbClr val="FF6600"/>
              </a:solidFill>
              <a:latin typeface="Verdan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D9ABE-CC9D-EA16-FE39-69E4F677BAE7}"/>
              </a:ext>
            </a:extLst>
          </p:cNvPr>
          <p:cNvSpPr txBox="1"/>
          <p:nvPr/>
        </p:nvSpPr>
        <p:spPr>
          <a:xfrm>
            <a:off x="850710" y="555041"/>
            <a:ext cx="3892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4150844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136798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700" imgH="368300" progId="Equation.3">
                  <p:embed/>
                </p:oleObj>
              </mc:Choice>
              <mc:Fallback>
                <p:oleObj name="Equation" r:id="rId3" imgW="266700" imgH="368300" progId="Equation.3">
                  <p:embed/>
                  <p:pic>
                    <p:nvPicPr>
                      <p:cNvPr id="368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900" imgH="165100" progId="Equation.3">
                  <p:embed/>
                </p:oleObj>
              </mc:Choice>
              <mc:Fallback>
                <p:oleObj name="Equation" r:id="rId5" imgW="342900" imgH="165100" progId="Equation.3">
                  <p:embed/>
                  <p:pic>
                    <p:nvPicPr>
                      <p:cNvPr id="3688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886200" y="1524000"/>
            <a:ext cx="331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input contributes:</a:t>
            </a:r>
          </a:p>
          <a:p>
            <a:r>
              <a:rPr lang="en-US" dirty="0">
                <a:solidFill>
                  <a:srgbClr val="FF6600"/>
                </a:solidFill>
              </a:rPr>
              <a:t>x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 *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baseline="-25000" dirty="0" err="1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038600" y="495300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900" imgH="342900" progId="Equation.3">
                  <p:embed/>
                </p:oleObj>
              </mc:Choice>
              <mc:Fallback>
                <p:oleObj name="Equation" r:id="rId7" imgW="723900" imgH="3429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4038600" y="487680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dirty="0"/>
              <a:t>Possible threshold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0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3188" y="49530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9000" imgH="368300" progId="Equation.3">
                  <p:embed/>
                </p:oleObj>
              </mc:Choice>
              <mc:Fallback>
                <p:oleObj name="Equation" r:id="rId2" imgW="889000" imgH="3683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9530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810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2286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3048000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00" y="4267200"/>
            <a:ext cx="2946400" cy="19812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85850" y="2549525"/>
          <a:ext cx="42481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66900" imgH="520700" progId="Equation.3">
                  <p:embed/>
                </p:oleObj>
              </mc:Choice>
              <mc:Fallback>
                <p:oleObj name="Equation" r:id="rId5" imgW="1866900" imgH="5207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2549525"/>
                        <a:ext cx="424815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39E8-BD8C-024F-B5D7-D73E7A55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/>
          <a:lstStyle/>
          <a:p>
            <a:r>
              <a:rPr lang="en-US" dirty="0"/>
              <a:t>Many other activation functions</a:t>
            </a:r>
          </a:p>
        </p:txBody>
      </p:sp>
      <p:pic>
        <p:nvPicPr>
          <p:cNvPr id="530434" name="Picture 2">
            <a:extLst>
              <a:ext uri="{FF2B5EF4-FFF2-40B4-BE49-F238E27FC236}">
                <a16:creationId xmlns:a16="http://schemas.microsoft.com/office/drawing/2014/main" id="{CE844EB5-9826-B34F-94F9-751C9140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4"/>
          <a:stretch/>
        </p:blipFill>
        <p:spPr bwMode="auto">
          <a:xfrm>
            <a:off x="1752600" y="2238431"/>
            <a:ext cx="2438400" cy="20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38D4E-FDBE-0541-A9B3-758DD61EBC9C}"/>
              </a:ext>
            </a:extLst>
          </p:cNvPr>
          <p:cNvSpPr txBox="1"/>
          <p:nvPr/>
        </p:nvSpPr>
        <p:spPr>
          <a:xfrm>
            <a:off x="441434" y="1807779"/>
            <a:ext cx="202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Rectified Linear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8196C-884D-C342-B46A-9476A15980BB}"/>
              </a:ext>
            </a:extLst>
          </p:cNvPr>
          <p:cNvSpPr txBox="1"/>
          <p:nvPr/>
        </p:nvSpPr>
        <p:spPr>
          <a:xfrm>
            <a:off x="536028" y="4729655"/>
            <a:ext cx="262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(for probabilities)</a:t>
            </a:r>
          </a:p>
        </p:txBody>
      </p:sp>
    </p:spTree>
    <p:extLst>
      <p:ext uri="{BB962C8B-B14F-4D97-AF65-F5344CB8AC3E}">
        <p14:creationId xmlns:p14="http://schemas.microsoft.com/office/powerpoint/2010/main" val="3362200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266700" y="18097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+ 1*-1 + 0*1 + 1*0.5 =  0.5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81200" y="1981200"/>
            <a:ext cx="1600200" cy="388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752600" y="3657600"/>
            <a:ext cx="2819400" cy="22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B0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ext Box 1045">
            <a:extLst>
              <a:ext uri="{FF2B5EF4-FFF2-40B4-BE49-F238E27FC236}">
                <a16:creationId xmlns:a16="http://schemas.microsoft.com/office/drawing/2014/main" id="{D07BF75C-701F-BA22-4632-0A7EFBE1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8097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84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/>
              <a:t>AI is a huge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01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What is AI…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One definition: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 “</a:t>
            </a:r>
            <a:r>
              <a:rPr lang="en-US" sz="3200" i="1" dirty="0"/>
              <a:t>Building programs that enable computers to do what humans can do.</a:t>
            </a:r>
            <a:r>
              <a:rPr lang="en-US" sz="3200" dirty="0"/>
              <a:t>”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example:</a:t>
            </a:r>
            <a:br>
              <a:rPr lang="en-US" sz="3200" dirty="0"/>
            </a:br>
            <a:r>
              <a:rPr lang="en-US" sz="3200" dirty="0"/>
              <a:t>read, walk around, drive, play games, solve problems, learn, have conversations…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7097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</a:t>
            </a:r>
            <a:r>
              <a:rPr lang="en-US">
                <a:solidFill>
                  <a:srgbClr val="0000FF"/>
                </a:solidFill>
              </a:rPr>
              <a:t>not  </a:t>
            </a:r>
            <a:r>
              <a:rPr lang="en-US" dirty="0">
                <a:solidFill>
                  <a:srgbClr val="0000FF"/>
                </a:solidFill>
              </a:rPr>
              <a:t>larger than the threshold</a:t>
            </a:r>
          </a:p>
        </p:txBody>
      </p:sp>
      <p:sp>
        <p:nvSpPr>
          <p:cNvPr id="4" name="Text Box 1045">
            <a:extLst>
              <a:ext uri="{FF2B5EF4-FFF2-40B4-BE49-F238E27FC236}">
                <a16:creationId xmlns:a16="http://schemas.microsoft.com/office/drawing/2014/main" id="{7D1B4E99-8A06-DA8E-A1A8-F5062DCDA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8097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8133" y="5943600"/>
            <a:ext cx="499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1*1 + 0*-1 + 0*1 + 1*0.5 =  1.5</a:t>
            </a:r>
          </a:p>
        </p:txBody>
      </p:sp>
      <p:sp>
        <p:nvSpPr>
          <p:cNvPr id="3" name="Text Box 1045">
            <a:extLst>
              <a:ext uri="{FF2B5EF4-FFF2-40B4-BE49-F238E27FC236}">
                <a16:creationId xmlns:a16="http://schemas.microsoft.com/office/drawing/2014/main" id="{58EC5DBB-3CF8-05B3-79AB-EB9B647D4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8097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55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1.5, which is larger than the threshold</a:t>
            </a:r>
          </a:p>
        </p:txBody>
      </p:sp>
      <p:sp>
        <p:nvSpPr>
          <p:cNvPr id="3" name="Text Box 1045">
            <a:extLst>
              <a:ext uri="{FF2B5EF4-FFF2-40B4-BE49-F238E27FC236}">
                <a16:creationId xmlns:a16="http://schemas.microsoft.com/office/drawing/2014/main" id="{399952A9-4FA0-7531-0D5E-A15E3FEF5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8097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80681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1" y="2777067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20856092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57F506C-5B90-0C66-94DB-2B759EFE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  <p:extLst>
      <p:ext uri="{BB962C8B-B14F-4D97-AF65-F5344CB8AC3E}">
        <p14:creationId xmlns:p14="http://schemas.microsoft.com/office/powerpoint/2010/main" val="3571418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E99AA18-0E4F-D1E9-BAA6-508BEC79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2751620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D576AC1-CC3B-FBBA-8E8B-DE67B997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4590291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2C1B193-4C8F-F6F9-6137-FDF0E9EF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  <p:extLst>
      <p:ext uri="{BB962C8B-B14F-4D97-AF65-F5344CB8AC3E}">
        <p14:creationId xmlns:p14="http://schemas.microsoft.com/office/powerpoint/2010/main" val="40911367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kinds/characteristics of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60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219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8288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2192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755463" y="47170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104900" y="49141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365063" y="47170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381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571500" y="39235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990600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181100" y="39235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6002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790700" y="39235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219200" y="56380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62484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6858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73914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70866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4008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70104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79248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75438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61722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63627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67818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69723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73152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75057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61722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64770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66675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70104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64770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67818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70800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73467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67752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70800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73152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76134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65085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68580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70485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74229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70873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7213600" y="27798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38200" y="3043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32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286000" y="6096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are these different?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ECB6F54-566C-0B28-427E-08219C86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609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219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828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219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276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886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419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114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429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038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953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4572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755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104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365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381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571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990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181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600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790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200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3390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3810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000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4343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4533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200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3505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3695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038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3505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3810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108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4374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3803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108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4343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4641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3536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3886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076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4451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219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115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838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81400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14400" y="541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Feed forward networks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48000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019800" y="3505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units/layer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1664401-09F0-80A4-F4C1-CD0D1842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 broader definition</a:t>
            </a:r>
          </a:p>
        </p:txBody>
      </p:sp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1905000" y="3860800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910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thinking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vs.</a:t>
            </a:r>
          </a:p>
          <a:p>
            <a:endParaRPr lang="en-US" sz="2400" dirty="0"/>
          </a:p>
          <a:p>
            <a:r>
              <a:rPr lang="en-US" sz="2400" dirty="0"/>
              <a:t>acting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3048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human       vs.        rational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179493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“Building programs that enable computers to do do </a:t>
            </a:r>
            <a:r>
              <a:rPr lang="en-US" sz="2800" i="1" dirty="0">
                <a:solidFill>
                  <a:srgbClr val="00B050"/>
                </a:solidFill>
              </a:rPr>
              <a:t>intelligent</a:t>
            </a:r>
            <a:r>
              <a:rPr lang="en-US" sz="2800" dirty="0"/>
              <a:t> things”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3733800" y="1981200"/>
            <a:ext cx="4953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Recurrent network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Output is fed back to input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support memory!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How?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66872F-8980-AB0B-9D0F-43704AAA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82" y="-228600"/>
            <a:ext cx="7772400" cy="1143000"/>
          </a:xfrm>
        </p:spPr>
        <p:txBody>
          <a:bodyPr/>
          <a:lstStyle/>
          <a:p>
            <a:r>
              <a:rPr lang="en-US" dirty="0"/>
              <a:t>Neural network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-457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History of Neural Networks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McCulloch and Pitts (1943) – introduced model of artificial neurons and suggested they could learn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Hebb</a:t>
            </a:r>
            <a:r>
              <a:rPr lang="en-US" sz="2800" dirty="0"/>
              <a:t> (1949) – Simple updating rule for learning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Rosenblatt (1962) - the </a:t>
            </a:r>
            <a:r>
              <a:rPr lang="en-US" sz="2800" i="1" dirty="0"/>
              <a:t>perceptron</a:t>
            </a:r>
            <a:r>
              <a:rPr lang="en-US" sz="2800" dirty="0"/>
              <a:t> model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Minsky</a:t>
            </a:r>
            <a:r>
              <a:rPr lang="en-US" sz="2800" dirty="0"/>
              <a:t> and </a:t>
            </a:r>
            <a:r>
              <a:rPr lang="en-US" sz="2800" dirty="0" err="1"/>
              <a:t>Papert</a:t>
            </a:r>
            <a:r>
              <a:rPr lang="en-US" sz="2800" dirty="0"/>
              <a:t> (1969) – wrote </a:t>
            </a:r>
            <a:r>
              <a:rPr lang="en-US" sz="2800" i="1" dirty="0" err="1"/>
              <a:t>Perceptrons</a:t>
            </a:r>
            <a:r>
              <a:rPr lang="en-US" sz="2800" i="1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Bryson and Ho (1969, but largely ignored until 1980s--Rosenblatt) – invented back-propagation learning for multilayer networks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734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Training the perceptron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First wave in neural networks in the 1960’s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Single neuron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Trainable: its threshold and input weights can be modified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If the neuron doesn’t give the desired output, then it has made a mistake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Input weights and threshold can be changed according to a learning algorithm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Examples - </a:t>
            </a:r>
            <a:r>
              <a:rPr lang="en-US" sz="4000" dirty="0" err="1"/>
              <a:t>boolean</a:t>
            </a:r>
            <a:r>
              <a:rPr lang="en-US" sz="4000" dirty="0"/>
              <a:t> operators 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3886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b="1" dirty="0"/>
              <a:t>AND</a:t>
            </a:r>
            <a:r>
              <a:rPr lang="en-US" sz="2800" dirty="0"/>
              <a:t> – if all inputs are 1, return 1, otherwise return 0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OR</a:t>
            </a:r>
            <a:r>
              <a:rPr lang="en-US" sz="2800" dirty="0"/>
              <a:t> – if at least one input is 1, return 1, otherwise return 0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NOT</a:t>
            </a:r>
            <a:r>
              <a:rPr lang="en-US" sz="2800" dirty="0"/>
              <a:t> – return the opposite of the input</a:t>
            </a:r>
          </a:p>
          <a:p>
            <a:pPr marL="0" indent="0" eaLnBrk="1" hangingPunct="1">
              <a:buNone/>
            </a:pPr>
            <a:endParaRPr lang="en-US" sz="2800" b="1" dirty="0"/>
          </a:p>
          <a:p>
            <a:pPr marL="0" indent="0" eaLnBrk="1" hangingPunct="1">
              <a:buNone/>
            </a:pPr>
            <a:r>
              <a:rPr lang="en-US" sz="2800" b="1" dirty="0"/>
              <a:t>XOR</a:t>
            </a:r>
            <a:r>
              <a:rPr lang="en-US" sz="2800" dirty="0"/>
              <a:t> – if exactly one input is 1, then return 1, otherwise return 0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AND</a:t>
            </a:r>
          </a:p>
        </p:txBody>
      </p:sp>
      <p:graphicFrame>
        <p:nvGraphicFramePr>
          <p:cNvPr id="32942" name="Group 174"/>
          <p:cNvGraphicFramePr>
            <a:graphicFrameLocks noGrp="1"/>
          </p:cNvGraphicFramePr>
          <p:nvPr>
            <p:ph idx="1"/>
          </p:nvPr>
        </p:nvGraphicFramePr>
        <p:xfrm>
          <a:off x="2133600" y="17526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962400" y="84481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AND</a:t>
            </a:r>
          </a:p>
        </p:txBody>
      </p:sp>
      <p:graphicFrame>
        <p:nvGraphicFramePr>
          <p:cNvPr id="13" name="Group 174"/>
          <p:cNvGraphicFramePr>
            <a:graphicFrameLocks noGrp="1"/>
          </p:cNvGraphicFramePr>
          <p:nvPr>
            <p:ph idx="1"/>
          </p:nvPr>
        </p:nvGraphicFramePr>
        <p:xfrm>
          <a:off x="6172199" y="533400"/>
          <a:ext cx="2743201" cy="1981200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1026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FF"/>
                </a:solidFill>
              </a:rPr>
              <a:t>T = 2</a:t>
            </a:r>
          </a:p>
        </p:txBody>
      </p:sp>
      <p:sp>
        <p:nvSpPr>
          <p:cNvPr id="49156" name="Line 1028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49158" name="Line 1030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Line 1031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49161" name="Text Box 1033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49162" name="Text Box 1034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en-US" sz="1800">
                <a:solidFill>
                  <a:srgbClr val="0000FF"/>
                </a:solidFill>
              </a:rPr>
              <a:t> 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49163" name="Text Box 1035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2 </a:t>
            </a:r>
            <a:r>
              <a:rPr lang="en-US" sz="1800">
                <a:solidFill>
                  <a:srgbClr val="0000FF"/>
                </a:solidFill>
              </a:rPr>
              <a:t>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49165" name="Text Box 1037"/>
          <p:cNvSpPr txBox="1">
            <a:spLocks noChangeArrowheads="1"/>
          </p:cNvSpPr>
          <p:nvPr/>
        </p:nvSpPr>
        <p:spPr bwMode="auto">
          <a:xfrm>
            <a:off x="0" y="53340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Inputs are either 0 or 1</a:t>
            </a:r>
          </a:p>
        </p:txBody>
      </p:sp>
      <p:sp>
        <p:nvSpPr>
          <p:cNvPr id="49166" name="Text Box 1038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only if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all inputs are 1</a:t>
            </a:r>
          </a:p>
        </p:txBody>
      </p:sp>
      <p:graphicFrame>
        <p:nvGraphicFramePr>
          <p:cNvPr id="15" name="Group 174"/>
          <p:cNvGraphicFramePr>
            <a:graphicFrameLocks noGrp="1"/>
          </p:cNvGraphicFramePr>
          <p:nvPr>
            <p:ph idx="1"/>
          </p:nvPr>
        </p:nvGraphicFramePr>
        <p:xfrm>
          <a:off x="6172199" y="533400"/>
          <a:ext cx="2743201" cy="1981200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Box 12">
            <a:extLst>
              <a:ext uri="{FF2B5EF4-FFF2-40B4-BE49-F238E27FC236}">
                <a16:creationId xmlns:a16="http://schemas.microsoft.com/office/drawing/2014/main" id="{A5042E8F-339B-57BE-3F92-51A2246F7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4481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AND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FF0000"/>
                  </a:solidFill>
                </a:rPr>
                <a:t>T = ?</a:t>
              </a:r>
            </a:p>
          </p:txBody>
        </p:sp>
        <p:sp>
          <p:nvSpPr>
            <p:cNvPr id="5120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5120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5121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5121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5121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5121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0000"/>
                  </a:solidFill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r>
                <a:rPr lang="en-US" sz="1800" dirty="0">
                  <a:solidFill>
                    <a:srgbClr val="FF0000"/>
                  </a:solidFill>
                </a:rPr>
                <a:t> = ?</a:t>
              </a:r>
              <a:endParaRPr lang="en-US" sz="1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121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2 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5121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3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5122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4 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5120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FF6A3A44-D221-223E-C9F7-41A045882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4481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AND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5325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0000FF"/>
                  </a:solidFill>
                </a:rPr>
                <a:t>T = 4</a:t>
              </a:r>
            </a:p>
          </p:txBody>
        </p:sp>
        <p:sp>
          <p:nvSpPr>
            <p:cNvPr id="5325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5325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5326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5326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5326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5326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00FF"/>
                  </a:solidFill>
                </a:rPr>
                <a:t>W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1</a:t>
              </a:r>
              <a:r>
                <a:rPr lang="en-US" sz="1800" dirty="0">
                  <a:solidFill>
                    <a:srgbClr val="0000FF"/>
                  </a:solidFill>
                </a:rPr>
                <a:t> = 1</a:t>
              </a:r>
              <a:endParaRPr lang="en-US" sz="1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326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2 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5326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3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5327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4 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</p:grpSp>
      <p:sp>
        <p:nvSpPr>
          <p:cNvPr id="53251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3253" name="Text Box 21"/>
          <p:cNvSpPr txBox="1">
            <a:spLocks noChangeArrowheads="1"/>
          </p:cNvSpPr>
          <p:nvPr/>
        </p:nvSpPr>
        <p:spPr bwMode="auto">
          <a:xfrm>
            <a:off x="0" y="6248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53254" name="Text Box 22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only if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all inputs are 1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BDBE0511-7FBF-D54A-6B91-BEC6082A4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4481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AND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</p:nvPr>
        </p:nvGraphicFramePr>
        <p:xfrm>
          <a:off x="2133600" y="1676400"/>
          <a:ext cx="3200400" cy="38862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How is AI viewed in popular media?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1034094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95400"/>
            <a:ext cx="1322614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922429"/>
            <a:ext cx="2006601" cy="2714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219200"/>
            <a:ext cx="1485900" cy="17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048000"/>
            <a:ext cx="2159000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990600"/>
            <a:ext cx="110490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4876800"/>
            <a:ext cx="2387600" cy="168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1066800"/>
            <a:ext cx="13335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4953000"/>
            <a:ext cx="2006600" cy="148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0" y="2895600"/>
            <a:ext cx="1651000" cy="172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0" y="2819400"/>
            <a:ext cx="1219200" cy="157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8700" y="4572000"/>
            <a:ext cx="1612900" cy="16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3761E6-4BD1-5B2F-AA4E-E6375C932A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7591" y="2551656"/>
            <a:ext cx="1258116" cy="1238251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</a:t>
            </a:r>
            <a:r>
              <a:rPr lang="en-US" sz="1800">
                <a:solidFill>
                  <a:srgbClr val="FF0000"/>
                </a:solidFill>
              </a:rPr>
              <a:t> 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2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886200" y="152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OR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ph idx="1"/>
          </p:nvPr>
        </p:nvGraphicFramePr>
        <p:xfrm>
          <a:off x="63246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1026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5" name="Text Box 1027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0000FF"/>
                </a:solidFill>
              </a:rPr>
              <a:t>T = </a:t>
            </a:r>
            <a:r>
              <a:rPr lang="en-US" sz="1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9396" name="Line 1028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Text Box 1029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9398" name="Line 1030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Line 1031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Text Box 103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9401" name="Text Box 1033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9402" name="Text Box 1034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en-US" sz="1800">
                <a:solidFill>
                  <a:srgbClr val="0000FF"/>
                </a:solidFill>
              </a:rPr>
              <a:t> 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59403" name="Text Box 1035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2 </a:t>
            </a:r>
            <a:r>
              <a:rPr lang="en-US" sz="1800">
                <a:solidFill>
                  <a:srgbClr val="0000FF"/>
                </a:solidFill>
              </a:rPr>
              <a:t>= 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59405" name="Text Box 1037"/>
          <p:cNvSpPr txBox="1">
            <a:spLocks noChangeArrowheads="1"/>
          </p:cNvSpPr>
          <p:nvPr/>
        </p:nvSpPr>
        <p:spPr bwMode="auto">
          <a:xfrm>
            <a:off x="0" y="5105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59406" name="Text Box 1038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if at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least 1 input is 1</a:t>
            </a:r>
          </a:p>
        </p:txBody>
      </p:sp>
      <p:graphicFrame>
        <p:nvGraphicFramePr>
          <p:cNvPr id="15" name="Group 3"/>
          <p:cNvGraphicFramePr>
            <a:graphicFrameLocks noGrp="1"/>
          </p:cNvGraphicFramePr>
          <p:nvPr>
            <p:ph idx="1"/>
          </p:nvPr>
        </p:nvGraphicFramePr>
        <p:xfrm>
          <a:off x="63246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Box 12">
            <a:extLst>
              <a:ext uri="{FF2B5EF4-FFF2-40B4-BE49-F238E27FC236}">
                <a16:creationId xmlns:a16="http://schemas.microsoft.com/office/drawing/2014/main" id="{1632B79F-FA19-CDA0-4BEF-E67C65FDD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OR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6144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FF0000"/>
                  </a:solidFill>
                </a:rPr>
                <a:t>T = ?</a:t>
              </a:r>
            </a:p>
          </p:txBody>
        </p:sp>
        <p:sp>
          <p:nvSpPr>
            <p:cNvPr id="6144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6144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6145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6145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6145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6145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1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5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2 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5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3 </a:t>
              </a:r>
              <a:r>
                <a:rPr lang="en-US" sz="1800">
                  <a:solidFill>
                    <a:srgbClr val="FF0000"/>
                  </a:solidFill>
                </a:rPr>
                <a:t>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6146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</a:rPr>
                <a:t>W</a:t>
              </a:r>
              <a:r>
                <a:rPr lang="en-US" sz="1800" baseline="-25000">
                  <a:solidFill>
                    <a:srgbClr val="FF0000"/>
                  </a:solidFill>
                </a:rPr>
                <a:t>4 </a:t>
              </a:r>
              <a:r>
                <a:rPr lang="en-US" sz="1800">
                  <a:solidFill>
                    <a:srgbClr val="FF0000"/>
                  </a:solidFill>
                </a:rPr>
                <a:t> = ?</a:t>
              </a:r>
              <a:endParaRPr lang="en-US" sz="1800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6144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CCCC4517-D169-F10D-7036-AB0CD1C50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OR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00"/>
            <a:ext cx="8001000" cy="4724400"/>
            <a:chOff x="288" y="864"/>
            <a:chExt cx="5040" cy="2976"/>
          </a:xfrm>
        </p:grpSpPr>
        <p:sp>
          <p:nvSpPr>
            <p:cNvPr id="63495" name="Oval 3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3496" name="Text Box 4"/>
            <p:cNvSpPr txBox="1">
              <a:spLocks noChangeArrowheads="1"/>
            </p:cNvSpPr>
            <p:nvPr/>
          </p:nvSpPr>
          <p:spPr bwMode="auto">
            <a:xfrm>
              <a:off x="2400" y="212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0000FF"/>
                  </a:solidFill>
                </a:rPr>
                <a:t>T = 1</a:t>
              </a:r>
            </a:p>
          </p:txBody>
        </p:sp>
        <p:sp>
          <p:nvSpPr>
            <p:cNvPr id="63497" name="Line 5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8" name="Text Box 6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63499" name="Line 7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Line 8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9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2" name="Line 10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3" name="Text Box 11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63504" name="Text Box 12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63505" name="Text Box 13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63506" name="Text Box 14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63507" name="Text Box 15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1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08" name="Text Box 16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2 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09" name="Text Box 17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3 </a:t>
              </a:r>
              <a:r>
                <a:rPr lang="en-US" sz="1800">
                  <a:solidFill>
                    <a:srgbClr val="0000FF"/>
                  </a:solidFill>
                </a:rPr>
                <a:t>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  <p:sp>
          <p:nvSpPr>
            <p:cNvPr id="63510" name="Text Box 18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FF"/>
                  </a:solidFill>
                </a:rPr>
                <a:t>W</a:t>
              </a:r>
              <a:r>
                <a:rPr lang="en-US" sz="1800" baseline="-25000">
                  <a:solidFill>
                    <a:srgbClr val="0000FF"/>
                  </a:solidFill>
                </a:rPr>
                <a:t>4 </a:t>
              </a:r>
              <a:r>
                <a:rPr lang="en-US" sz="1800">
                  <a:solidFill>
                    <a:srgbClr val="0000FF"/>
                  </a:solidFill>
                </a:rPr>
                <a:t> = 1</a:t>
              </a:r>
              <a:endParaRPr lang="en-US" sz="1800" baseline="-25000">
                <a:solidFill>
                  <a:srgbClr val="0000FF"/>
                </a:solidFill>
              </a:endParaRPr>
            </a:p>
          </p:txBody>
        </p:sp>
      </p:grpSp>
      <p:sp>
        <p:nvSpPr>
          <p:cNvPr id="63491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3493" name="Text Box 21"/>
          <p:cNvSpPr txBox="1">
            <a:spLocks noChangeArrowheads="1"/>
          </p:cNvSpPr>
          <p:nvPr/>
        </p:nvSpPr>
        <p:spPr bwMode="auto">
          <a:xfrm>
            <a:off x="0" y="60198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Inputs are either 0 or 1</a:t>
            </a:r>
          </a:p>
        </p:txBody>
      </p:sp>
      <p:sp>
        <p:nvSpPr>
          <p:cNvPr id="63494" name="Text Box 22"/>
          <p:cNvSpPr txBox="1">
            <a:spLocks noChangeArrowheads="1"/>
          </p:cNvSpPr>
          <p:nvPr/>
        </p:nvSpPr>
        <p:spPr bwMode="auto">
          <a:xfrm>
            <a:off x="6781800" y="3686175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Output is 1 if at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least 1 input is 1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78219B8E-6869-56B6-3463-9720F32ED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OR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NOT</a:t>
            </a:r>
          </a:p>
        </p:txBody>
      </p:sp>
      <p:graphicFrame>
        <p:nvGraphicFramePr>
          <p:cNvPr id="39975" name="Group 39"/>
          <p:cNvGraphicFramePr>
            <a:graphicFrameLocks noGrp="1"/>
          </p:cNvGraphicFramePr>
          <p:nvPr>
            <p:ph idx="1"/>
          </p:nvPr>
        </p:nvGraphicFramePr>
        <p:xfrm>
          <a:off x="3124200" y="2087563"/>
          <a:ext cx="2438400" cy="233203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3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4267200" y="3214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67590" name="Line 8"/>
          <p:cNvSpPr>
            <a:spLocks noChangeShapeType="1"/>
          </p:cNvSpPr>
          <p:nvPr/>
        </p:nvSpPr>
        <p:spPr bwMode="auto">
          <a:xfrm>
            <a:off x="1600200" y="3429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1" name="Text Box 12"/>
          <p:cNvSpPr txBox="1">
            <a:spLocks noChangeArrowheads="1"/>
          </p:cNvSpPr>
          <p:nvPr/>
        </p:nvSpPr>
        <p:spPr bwMode="auto">
          <a:xfrm>
            <a:off x="685800" y="3214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67592" name="Text Box 16"/>
          <p:cNvSpPr txBox="1">
            <a:spLocks noChangeArrowheads="1"/>
          </p:cNvSpPr>
          <p:nvPr/>
        </p:nvSpPr>
        <p:spPr bwMode="auto">
          <a:xfrm>
            <a:off x="1828800" y="304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 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67593" name="Text Box 1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7594" name="Text Box 20"/>
          <p:cNvSpPr txBox="1">
            <a:spLocks noChangeArrowheads="1"/>
          </p:cNvSpPr>
          <p:nvPr/>
        </p:nvSpPr>
        <p:spPr bwMode="auto">
          <a:xfrm>
            <a:off x="3941360" y="126881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NOT</a:t>
            </a:r>
          </a:p>
        </p:txBody>
      </p:sp>
      <p:graphicFrame>
        <p:nvGraphicFramePr>
          <p:cNvPr id="13" name="Group 39"/>
          <p:cNvGraphicFramePr>
            <a:graphicFrameLocks noGrp="1"/>
          </p:cNvGraphicFramePr>
          <p:nvPr>
            <p:ph idx="1"/>
          </p:nvPr>
        </p:nvGraphicFramePr>
        <p:xfrm>
          <a:off x="6477000" y="457200"/>
          <a:ext cx="1752600" cy="1219201"/>
        </p:xfrm>
        <a:graphic>
          <a:graphicData uri="http://schemas.openxmlformats.org/drawingml/2006/table">
            <a:tbl>
              <a:tblPr/>
              <a:tblGrid>
                <a:gridCol w="492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267200" y="32146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0000FF"/>
                </a:solidFill>
              </a:rPr>
              <a:t>T = 0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600200" y="3429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85800" y="32146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828800" y="3048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W</a:t>
            </a:r>
            <a:r>
              <a:rPr lang="en-US" sz="1800" baseline="-25000">
                <a:solidFill>
                  <a:srgbClr val="0000FF"/>
                </a:solidFill>
              </a:rPr>
              <a:t>1  </a:t>
            </a:r>
            <a:r>
              <a:rPr lang="en-US" sz="1800">
                <a:solidFill>
                  <a:srgbClr val="0000FF"/>
                </a:solidFill>
              </a:rPr>
              <a:t>= -1</a:t>
            </a:r>
            <a:endParaRPr lang="en-US" sz="1800" baseline="-25000">
              <a:solidFill>
                <a:srgbClr val="0000FF"/>
              </a:solidFill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0" y="35814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Input is either 0 or 1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324600" y="3686175"/>
            <a:ext cx="3657600" cy="5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If input is 1, output is 0.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</a:rPr>
              <a:t>If input is 0, output is 1.</a:t>
            </a:r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DDE12C7E-A1A9-9EAF-FECE-AD0D4E750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60" y="126881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NOT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dirty="0"/>
              <a:t>How about…</a:t>
            </a:r>
          </a:p>
        </p:txBody>
      </p:sp>
      <p:graphicFrame>
        <p:nvGraphicFramePr>
          <p:cNvPr id="4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5867400" y="37957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67400" y="39624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629400" y="41005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96200" y="39481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105400" y="34909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181600" y="44053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14800" y="3124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191000" y="44815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57800" y="3276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10200" y="46482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5029200" y="41148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38600" y="38242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00600" y="3657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95300"/>
            <a:ext cx="8229600" cy="1371600"/>
          </a:xfrm>
        </p:spPr>
        <p:txBody>
          <a:bodyPr/>
          <a:lstStyle/>
          <a:p>
            <a:r>
              <a:rPr lang="en-US" dirty="0"/>
              <a:t>Training neural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9144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5240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133600" y="27432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524000" y="3581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5"/>
            <a:endCxn id="7" idx="1"/>
          </p:cNvCxnSpPr>
          <p:nvPr/>
        </p:nvCxnSpPr>
        <p:spPr bwMode="auto">
          <a:xfrm rot="16200000" flipH="1">
            <a:off x="1060263" y="3117664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rot="5400000">
            <a:off x="1409700" y="3314701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rot="5400000">
            <a:off x="1669863" y="3117664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685800" y="23622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876300" y="23241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295400" y="23622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1485900" y="23241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1905000" y="23622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095500" y="23241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1524000" y="40386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027"/>
          <p:cNvSpPr>
            <a:spLocks noChangeArrowheads="1"/>
          </p:cNvSpPr>
          <p:nvPr/>
        </p:nvSpPr>
        <p:spPr bwMode="auto">
          <a:xfrm>
            <a:off x="4572000" y="2286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4953000" y="2743200"/>
            <a:ext cx="762000" cy="687388"/>
            <a:chOff x="4267200" y="3352800"/>
            <a:chExt cx="762000" cy="687388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Arrow Connector 24"/>
          <p:cNvCxnSpPr/>
          <p:nvPr/>
        </p:nvCxnSpPr>
        <p:spPr bwMode="auto">
          <a:xfrm rot="10800000">
            <a:off x="2057400" y="3276600"/>
            <a:ext cx="11430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676400" y="4495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Learn the individual weights between nodes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2438400" y="2286000"/>
            <a:ext cx="2590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362200" y="3048000"/>
            <a:ext cx="25146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410200" y="3886200"/>
            <a:ext cx="2819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Learn individual node parameters (e.g. threshold)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0080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1923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ailandsc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66651"/>
            <a:ext cx="7315200" cy="573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152400"/>
            <a:ext cx="7772400" cy="685800"/>
          </a:xfrm>
          <a:prstGeom prst="rect">
            <a:avLst/>
          </a:prstGeom>
        </p:spPr>
        <p:txBody>
          <a:bodyPr bIns="91440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challenges are there?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AC968E-2327-644B-1A9E-52FFF2D3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6394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054E2D-2854-3931-CA43-D3A7F41C114A}"/>
              </a:ext>
            </a:extLst>
          </p:cNvPr>
          <p:cNvSpPr txBox="1">
            <a:spLocks/>
          </p:cNvSpPr>
          <p:nvPr/>
        </p:nvSpPr>
        <p:spPr>
          <a:xfrm>
            <a:off x="914400" y="-3048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</a:rPr>
              <a:t>Positive or negative?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289710-EE38-DE55-3B9F-8A6AC37E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8769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3366FF"/>
          </a:solidFill>
          <a:ln w="38100" cmpd="sng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8F6577-36CC-BEB1-AF49-E4F21AF8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22682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FF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42EEFD-DFF4-EB25-F22D-3F98F125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1480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FB2981-753F-3A7F-5DC3-21C50954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4831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1D3EE9-2D28-5AD4-D11D-41B808A5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27525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648" y="-230207"/>
            <a:ext cx="7772400" cy="1143000"/>
          </a:xfrm>
        </p:spPr>
        <p:txBody>
          <a:bodyPr/>
          <a:lstStyle/>
          <a:p>
            <a:r>
              <a:rPr lang="en-US" dirty="0"/>
              <a:t>A method to the madness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859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blue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yellow triangles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others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562600"/>
            <a:ext cx="5855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did you figure this out (or some of it)?</a:t>
            </a:r>
          </a:p>
        </p:txBody>
      </p:sp>
    </p:spTree>
    <p:extLst>
      <p:ext uri="{BB962C8B-B14F-4D97-AF65-F5344CB8AC3E}">
        <p14:creationId xmlns:p14="http://schemas.microsoft.com/office/powerpoint/2010/main" val="4011688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 err="1"/>
              <a:t>Perceptron</a:t>
            </a:r>
            <a:r>
              <a:rPr lang="en-US" dirty="0"/>
              <a:t>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 few missing details, but not much more than this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Keeps adjusting weights as long as it makes mistakes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the training data is </a:t>
            </a:r>
            <a:r>
              <a:rPr lang="en-US" sz="2400" dirty="0">
                <a:solidFill>
                  <a:srgbClr val="FF0000"/>
                </a:solidFill>
              </a:rPr>
              <a:t>linearly separable</a:t>
            </a:r>
            <a:r>
              <a:rPr lang="en-US" sz="2400" dirty="0"/>
              <a:t> the perceptron learning algorithm is guaranteed to converge to the “correct” solution (where it gets all examples right)</a:t>
            </a:r>
          </a:p>
        </p:txBody>
      </p:sp>
    </p:spTree>
    <p:extLst>
      <p:ext uri="{BB962C8B-B14F-4D97-AF65-F5344CB8AC3E}">
        <p14:creationId xmlns:p14="http://schemas.microsoft.com/office/powerpoint/2010/main" val="10989240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67" y="-224581"/>
            <a:ext cx="7772400" cy="1143000"/>
          </a:xfrm>
        </p:spPr>
        <p:txBody>
          <a:bodyPr/>
          <a:lstStyle/>
          <a:p>
            <a:r>
              <a:rPr lang="en-US" dirty="0"/>
              <a:t>Training neural networks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926667" y="28051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6667" y="29718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688667" y="31099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55467" y="29575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164667" y="25003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5240867" y="34147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74067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50267" y="34909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17067" y="22860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69467" y="3657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088467" y="3124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097867" y="28336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59867" y="2667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 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9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57600" y="4397276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start with some initial weights and thresholds</a:t>
            </a:r>
          </a:p>
          <a:p>
            <a:pPr marL="457200" indent="-457200">
              <a:buAutoNum type="arabicPeriod"/>
            </a:pPr>
            <a:r>
              <a:rPr lang="en-US" dirty="0"/>
              <a:t>show examples repeatedly to NN</a:t>
            </a:r>
          </a:p>
          <a:p>
            <a:pPr marL="457200" indent="-457200">
              <a:buAutoNum type="arabicPeriod"/>
            </a:pPr>
            <a:r>
              <a:rPr lang="en-US" dirty="0"/>
              <a:t>update weights/thresholds by comparing NN output to actual output</a:t>
            </a:r>
          </a:p>
        </p:txBody>
      </p:sp>
    </p:spTree>
    <p:extLst>
      <p:ext uri="{BB962C8B-B14F-4D97-AF65-F5344CB8AC3E}">
        <p14:creationId xmlns:p14="http://schemas.microsoft.com/office/powerpoint/2010/main" val="209507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challenges are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7772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Perception</a:t>
            </a:r>
          </a:p>
          <a:p>
            <a:pPr lvl="1"/>
            <a:r>
              <a:rPr lang="en-US" dirty="0"/>
              <a:t>perceive the environment via sensors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Computer vision (perception via images/video)</a:t>
            </a:r>
          </a:p>
          <a:p>
            <a:pPr lvl="1"/>
            <a:r>
              <a:rPr lang="en-US" dirty="0"/>
              <a:t>process visual information</a:t>
            </a:r>
          </a:p>
          <a:p>
            <a:pPr lvl="1"/>
            <a:r>
              <a:rPr lang="en-US" dirty="0"/>
              <a:t>object identification, face recognition, motion tracking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Natural language processing and generation</a:t>
            </a:r>
          </a:p>
          <a:p>
            <a:pPr lvl="1"/>
            <a:r>
              <a:rPr lang="en-US" dirty="0"/>
              <a:t>speech recognition, language understanding</a:t>
            </a:r>
          </a:p>
          <a:p>
            <a:pPr lvl="1"/>
            <a:r>
              <a:rPr lang="en-US" dirty="0"/>
              <a:t>language translation, speech generation, summarization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repeat until you get all examples right: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for each “training” example:</a:t>
            </a:r>
          </a:p>
          <a:p>
            <a:pPr lvl="1">
              <a:buFontTx/>
              <a:buChar char="-"/>
            </a:pPr>
            <a:r>
              <a:rPr lang="en-US" dirty="0"/>
              <a:t>calculate current prediction on example</a:t>
            </a:r>
          </a:p>
          <a:p>
            <a:pPr lvl="1">
              <a:buFontTx/>
              <a:buChar char="-"/>
            </a:pPr>
            <a:r>
              <a:rPr lang="en-US" dirty="0"/>
              <a:t>if </a:t>
            </a:r>
            <a:r>
              <a:rPr lang="en-US" i="1" dirty="0">
                <a:solidFill>
                  <a:srgbClr val="FF6600"/>
                </a:solidFill>
              </a:rPr>
              <a:t>wrong</a:t>
            </a:r>
            <a:r>
              <a:rPr lang="en-US" dirty="0"/>
              <a:t>:</a:t>
            </a:r>
          </a:p>
          <a:p>
            <a:pPr lvl="2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update weights and threshold towards getting this example correct</a:t>
            </a:r>
          </a:p>
        </p:txBody>
      </p:sp>
    </p:spTree>
    <p:extLst>
      <p:ext uri="{BB962C8B-B14F-4D97-AF65-F5344CB8AC3E}">
        <p14:creationId xmlns:p14="http://schemas.microsoft.com/office/powerpoint/2010/main" val="5999045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304800" y="15122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67600" y="3200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22032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6019800"/>
            <a:ext cx="538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could we adjust to make it right?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8400" y="117354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not equal or larger than the threshold</a:t>
            </a:r>
          </a:p>
        </p:txBody>
      </p:sp>
      <p:sp>
        <p:nvSpPr>
          <p:cNvPr id="7" name="Text Box 1045">
            <a:extLst>
              <a:ext uri="{FF2B5EF4-FFF2-40B4-BE49-F238E27FC236}">
                <a16:creationId xmlns:a16="http://schemas.microsoft.com/office/drawing/2014/main" id="{52F1B803-98EF-6AE8-67E3-976942988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15122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30805735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6096000"/>
            <a:ext cx="610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This weight doesn’t matter, so don’t change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33400" y="4038600"/>
            <a:ext cx="19812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 Box 1045">
            <a:extLst>
              <a:ext uri="{FF2B5EF4-FFF2-40B4-BE49-F238E27FC236}">
                <a16:creationId xmlns:a16="http://schemas.microsoft.com/office/drawing/2014/main" id="{DF1D283D-36AB-6997-EDA4-69004F2E4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15122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30863424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51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Could increase any of these weights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85800" y="2743200"/>
            <a:ext cx="19812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09600" y="1295400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09600" y="5181600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 Box 1045">
            <a:extLst>
              <a:ext uri="{FF2B5EF4-FFF2-40B4-BE49-F238E27FC236}">
                <a16:creationId xmlns:a16="http://schemas.microsoft.com/office/drawing/2014/main" id="{267DCAB2-5BA7-B9C4-DA76-0F10C7608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15122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22441229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420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Could decrease the threshold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3352800" y="4191000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7" name="Text Box 1045">
            <a:extLst>
              <a:ext uri="{FF2B5EF4-FFF2-40B4-BE49-F238E27FC236}">
                <a16:creationId xmlns:a16="http://schemas.microsoft.com/office/drawing/2014/main" id="{BF3FC1DD-CCFA-643B-6016-5C0B587D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151226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16183693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107" y="-314980"/>
            <a:ext cx="7772400" cy="1143000"/>
          </a:xfrm>
        </p:spPr>
        <p:txBody>
          <a:bodyPr/>
          <a:lstStyle/>
          <a:p>
            <a:r>
              <a:rPr lang="en-US" dirty="0"/>
              <a:t>Perceptron update rule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447800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dirty="0"/>
              <a:t>if </a:t>
            </a:r>
            <a:r>
              <a:rPr lang="en-US" i="1" dirty="0">
                <a:solidFill>
                  <a:srgbClr val="FF6600"/>
                </a:solidFill>
              </a:rPr>
              <a:t>wrong</a:t>
            </a:r>
            <a:r>
              <a:rPr lang="en-US" dirty="0"/>
              <a:t>:</a:t>
            </a:r>
          </a:p>
          <a:p>
            <a:pPr lvl="2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update weights and threshold towards getting this example correct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3352800" y="3200400"/>
            <a:ext cx="1219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403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lvl="1">
              <a:buFontTx/>
              <a:buChar char="-"/>
            </a:pPr>
            <a:r>
              <a:rPr lang="en-US" dirty="0"/>
              <a:t>if </a:t>
            </a:r>
            <a:r>
              <a:rPr lang="en-US" i="1" dirty="0">
                <a:solidFill>
                  <a:srgbClr val="FF6600"/>
                </a:solidFill>
              </a:rPr>
              <a:t>wrong</a:t>
            </a:r>
            <a:r>
              <a:rPr lang="en-US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57278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Δw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λ</a:t>
            </a:r>
            <a:r>
              <a:rPr lang="en-US" sz="2800" dirty="0"/>
              <a:t> * (actual - predicted) * x</a:t>
            </a:r>
            <a:r>
              <a:rPr lang="en-US" sz="2800" baseline="-25000" dirty="0"/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4246" y="4719935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Δw</a:t>
            </a:r>
            <a:r>
              <a:rPr lang="en-US" sz="2800" baseline="-25000" dirty="0" err="1"/>
              <a:t>i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3534129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0.5</a:t>
            </a:r>
            <a:endParaRPr lang="en-US" sz="1800" baseline="-25000" dirty="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238367" y="175334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Δw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λ</a:t>
            </a:r>
            <a:r>
              <a:rPr lang="en-US" sz="2800" dirty="0"/>
              <a:t> * (actual - predicted) * x</a:t>
            </a:r>
            <a:r>
              <a:rPr lang="en-US" sz="2800" baseline="-25000" dirty="0"/>
              <a:t>i</a:t>
            </a: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4495800" y="3962400"/>
            <a:ext cx="381000" cy="2819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9654" y="5715000"/>
            <a:ext cx="4444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does this do in this case?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Δwi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87205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0.5</a:t>
            </a:r>
            <a:endParaRPr lang="en-US" sz="18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Δw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λ</a:t>
            </a:r>
            <a:r>
              <a:rPr lang="en-US" sz="2800" dirty="0"/>
              <a:t> * (actual - predicted) * x</a:t>
            </a:r>
            <a:r>
              <a:rPr lang="en-US" sz="2800" baseline="-25000" dirty="0"/>
              <a:t>i</a:t>
            </a: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4495800" y="3962400"/>
            <a:ext cx="381000" cy="2819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109" y="5715000"/>
            <a:ext cx="4889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causes us to increase the weights!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Δwi</a:t>
            </a:r>
            <a:endParaRPr lang="en-US" sz="2800" dirty="0"/>
          </a:p>
        </p:txBody>
      </p:sp>
      <p:sp>
        <p:nvSpPr>
          <p:cNvPr id="2" name="Text Box 1045">
            <a:extLst>
              <a:ext uri="{FF2B5EF4-FFF2-40B4-BE49-F238E27FC236}">
                <a16:creationId xmlns:a16="http://schemas.microsoft.com/office/drawing/2014/main" id="{7E9DFCB4-6AC3-626A-0151-334B10E7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367" y="175334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32227378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Threshold of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actual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Δw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λ</a:t>
            </a:r>
            <a:r>
              <a:rPr lang="en-US" sz="2800" dirty="0"/>
              <a:t> * (actual - predicted) * x</a:t>
            </a:r>
            <a:r>
              <a:rPr lang="en-US" sz="2800" baseline="-25000" dirty="0"/>
              <a:t>i</a:t>
            </a: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4495800" y="3962400"/>
            <a:ext cx="381000" cy="2819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109" y="5715000"/>
            <a:ext cx="521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if predicted = 1 and actual = 0?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= </a:t>
            </a:r>
            <a:r>
              <a:rPr lang="en-US" sz="2800" dirty="0" err="1"/>
              <a:t>w</a:t>
            </a:r>
            <a:r>
              <a:rPr lang="en-US" sz="2800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Δwi</a:t>
            </a:r>
            <a:endParaRPr lang="en-US" sz="2800" dirty="0"/>
          </a:p>
        </p:txBody>
      </p:sp>
      <p:sp>
        <p:nvSpPr>
          <p:cNvPr id="2" name="Text Box 1045">
            <a:extLst>
              <a:ext uri="{FF2B5EF4-FFF2-40B4-BE49-F238E27FC236}">
                <a16:creationId xmlns:a16="http://schemas.microsoft.com/office/drawing/2014/main" id="{9C7ECC23-C4B8-C3C7-29DB-A9E0DF859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367" y="175334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Perceptron learning</a:t>
            </a:r>
          </a:p>
        </p:txBody>
      </p:sp>
    </p:spTree>
    <p:extLst>
      <p:ext uri="{BB962C8B-B14F-4D97-AF65-F5344CB8AC3E}">
        <p14:creationId xmlns:p14="http://schemas.microsoft.com/office/powerpoint/2010/main" val="26787585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15048</TotalTime>
  <Words>5045</Words>
  <Application>Microsoft Macintosh PowerPoint</Application>
  <PresentationFormat>On-screen Show (4:3)</PresentationFormat>
  <Paragraphs>1914</Paragraphs>
  <Slides>137</Slides>
  <Notes>54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7" baseType="lpstr">
      <vt:lpstr>ＭＳ Ｐゴシック</vt:lpstr>
      <vt:lpstr>Arial</vt:lpstr>
      <vt:lpstr>Franklin Gothic Book</vt:lpstr>
      <vt:lpstr>Perpetua</vt:lpstr>
      <vt:lpstr>Times</vt:lpstr>
      <vt:lpstr>Verdana</vt:lpstr>
      <vt:lpstr>Wingdings</vt:lpstr>
      <vt:lpstr>Wingdings 2</vt:lpstr>
      <vt:lpstr>Equity</vt:lpstr>
      <vt:lpstr>Equation</vt:lpstr>
      <vt:lpstr>PowerPoint Presentation</vt:lpstr>
      <vt:lpstr>Intro to AI</vt:lpstr>
      <vt:lpstr>Admin</vt:lpstr>
      <vt:lpstr>AI is a huge field</vt:lpstr>
      <vt:lpstr>AI is a huge field</vt:lpstr>
      <vt:lpstr>A broader definition</vt:lpstr>
      <vt:lpstr>How is AI viewed in popular media?</vt:lpstr>
      <vt:lpstr>PowerPoint Presentation</vt:lpstr>
      <vt:lpstr>What challenges are there?</vt:lpstr>
      <vt:lpstr>What challenges are there?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When will I have my robot helper?</vt:lpstr>
      <vt:lpstr>What can we currently do?</vt:lpstr>
      <vt:lpstr>What can we currently do?</vt:lpstr>
      <vt:lpstr>How do we make computers ”intelligent?"</vt:lpstr>
      <vt:lpstr>Fundamental problem of AI</vt:lpstr>
      <vt:lpstr>Machine Learning is…</vt:lpstr>
      <vt:lpstr>Machine Learning is…</vt:lpstr>
      <vt:lpstr>Data</vt:lpstr>
      <vt:lpstr>Data</vt:lpstr>
      <vt:lpstr>Data</vt:lpstr>
      <vt:lpstr>Data</vt:lpstr>
      <vt:lpstr>Supervised learning</vt:lpstr>
      <vt:lpstr>Supervised learning</vt:lpstr>
      <vt:lpstr>Supervised learning</vt:lpstr>
      <vt:lpstr>Neural Networks</vt:lpstr>
      <vt:lpstr>Our Nervous System</vt:lpstr>
      <vt:lpstr>Our nervous system:  the computer science view</vt:lpstr>
      <vt:lpstr>Our nervous system</vt:lpstr>
      <vt:lpstr>Humans vs. Machines</vt:lpstr>
      <vt:lpstr>Brains are still pretty fast</vt:lpstr>
      <vt:lpstr>Brains are still pretty fast</vt:lpstr>
      <vt:lpstr>Artificial Neural Networks</vt:lpstr>
      <vt:lpstr>PowerPoint Presentation</vt:lpstr>
      <vt:lpstr>PowerPoint Presentation</vt:lpstr>
      <vt:lpstr>PowerPoint Presentation</vt:lpstr>
      <vt:lpstr>Possible threshold functions</vt:lpstr>
      <vt:lpstr>Many other activation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</vt:lpstr>
      <vt:lpstr>Neural network</vt:lpstr>
      <vt:lpstr>Neural network</vt:lpstr>
      <vt:lpstr>Neural network</vt:lpstr>
      <vt:lpstr>Neural network</vt:lpstr>
      <vt:lpstr>Neural network</vt:lpstr>
      <vt:lpstr>Neural network</vt:lpstr>
      <vt:lpstr>Neural network</vt:lpstr>
      <vt:lpstr>History of Neural Networks</vt:lpstr>
      <vt:lpstr>Training the perceptron</vt:lpstr>
      <vt:lpstr>Examples - boolean operators  </vt:lpstr>
      <vt:lpstr>AND</vt:lpstr>
      <vt:lpstr>PowerPoint Presentation</vt:lpstr>
      <vt:lpstr>PowerPoint Presentation</vt:lpstr>
      <vt:lpstr>PowerPoint Presentation</vt:lpstr>
      <vt:lpstr>PowerPoint Presentation</vt:lpstr>
      <vt:lpstr>OR</vt:lpstr>
      <vt:lpstr>PowerPoint Presentation</vt:lpstr>
      <vt:lpstr>PowerPoint Presentation</vt:lpstr>
      <vt:lpstr>PowerPoint Presentation</vt:lpstr>
      <vt:lpstr>PowerPoint Presentation</vt:lpstr>
      <vt:lpstr>NOT</vt:lpstr>
      <vt:lpstr>PowerPoint Presentation</vt:lpstr>
      <vt:lpstr>PowerPoint Presentation</vt:lpstr>
      <vt:lpstr>How about…</vt:lpstr>
      <vt:lpstr>Training neural networks</vt:lpstr>
      <vt:lpstr>Positive or negative?</vt:lpstr>
      <vt:lpstr>Positive or negative?</vt:lpstr>
      <vt:lpstr>PowerPoint Presentation</vt:lpstr>
      <vt:lpstr>Positive or negative?</vt:lpstr>
      <vt:lpstr>Positive or negative?</vt:lpstr>
      <vt:lpstr>Positive or negative?</vt:lpstr>
      <vt:lpstr>Positive or negative?</vt:lpstr>
      <vt:lpstr>Positive or negative?</vt:lpstr>
      <vt:lpstr>A method to the madness</vt:lpstr>
      <vt:lpstr>Perceptron learning</vt:lpstr>
      <vt:lpstr>Training neural networks</vt:lpstr>
      <vt:lpstr>Perceptron learning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Perceptron update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Perceptron learning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Perceptron learning</vt:lpstr>
      <vt:lpstr>Optional parameters</vt:lpstr>
      <vt:lpstr>Linearly Separable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450</cp:revision>
  <cp:lastPrinted>2025-03-11T18:29:32Z</cp:lastPrinted>
  <dcterms:created xsi:type="dcterms:W3CDTF">2010-09-01T20:57:28Z</dcterms:created>
  <dcterms:modified xsi:type="dcterms:W3CDTF">2025-10-15T20:30:01Z</dcterms:modified>
</cp:coreProperties>
</file>