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notesSlides/_rels/notesSlide39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8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9.xml.rels" ContentType="application/vnd.openxmlformats-package.relationships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26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20.png" ContentType="image/png"/>
  <Override PartName="/ppt/media/image19.png" ContentType="image/png"/>
  <Override PartName="/ppt/media/image18.png" ContentType="image/png"/>
  <Override PartName="/ppt/media/image17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8.xml" ContentType="application/vnd.openxmlformats-officedocument.presentationml.slide+xml"/>
  <Override PartName="/ppt/slides/slide13.xml" ContentType="application/vnd.openxmlformats-officedocument.presentationml.slide+xml"/>
  <Override PartName="/ppt/slides/slide37.xml" ContentType="application/vnd.openxmlformats-officedocument.presentationml.slide+xml"/>
  <Override PartName="/ppt/slides/slide12.xml" ContentType="application/vnd.openxmlformats-officedocument.presentationml.slide+xml"/>
  <Override PartName="/ppt/slides/slide45.xml" ContentType="application/vnd.openxmlformats-officedocument.presentationml.slide+xml"/>
  <Override PartName="/ppt/slides/slide20.xml" ContentType="application/vnd.openxmlformats-officedocument.presentationml.slide+xml"/>
  <Override PartName="/ppt/slides/slide46.xml" ContentType="application/vnd.openxmlformats-officedocument.presentationml.slide+xml"/>
  <Override PartName="/ppt/slides/slide21.xml" ContentType="application/vnd.openxmlformats-officedocument.presentationml.slide+xml"/>
  <Override PartName="/ppt/slides/slide47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10.xml" ContentType="application/vnd.openxmlformats-officedocument.presentationml.slide+xml"/>
  <Override PartName="/ppt/slides/slide35.xml" ContentType="application/vnd.openxmlformats-officedocument.presentationml.slide+xml"/>
  <Override PartName="/ppt/slides/slide11.xml" ContentType="application/vnd.openxmlformats-officedocument.presentationml.slide+xml"/>
  <Override PartName="/ppt/slides/slide3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9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_rels/slide44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3.xml.rels" ContentType="application/vnd.openxmlformats-package.relationships+xml"/>
  <Override PartName="/ppt/slides/_rels/slide3.xml.rels" ContentType="application/vnd.openxmlformats-package.relationships+xml"/>
  <Override PartName="/ppt/slides/_rels/slide45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5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17.xml.rels" ContentType="application/vnd.openxmlformats-package.relationships+xml"/>
  <Override PartName="/ppt/slides/_rels/slide46.xml.rels" ContentType="application/vnd.openxmlformats-package.relationships+xml"/>
  <Override PartName="/ppt/slides/_rels/slide18.xml.rels" ContentType="application/vnd.openxmlformats-package.relationships+xml"/>
  <Override PartName="/ppt/slides/_rels/slide47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30.xml.rels" ContentType="application/vnd.openxmlformats-package.relationships+xml"/>
  <Override PartName="/ppt/slides/_rels/slide25.xml.rels" ContentType="application/vnd.openxmlformats-package.relationships+xml"/>
  <Override PartName="/ppt/slides/_rels/slide31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32.xml.rels" ContentType="application/vnd.openxmlformats-package.relationships+xml"/>
  <Override PartName="/ppt/slides/_rels/slide28.xml.rels" ContentType="application/vnd.openxmlformats-package.relationships+xml"/>
  <Override PartName="/ppt/slides/_rels/slide10.xml.rels" ContentType="application/vnd.openxmlformats-package.relationships+xml"/>
  <Override PartName="/ppt/slides/_rels/slide29.xml.rels" ContentType="application/vnd.openxmlformats-package.relationships+xml"/>
  <Override PartName="/ppt/slides/slide17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50" Type="http://schemas.openxmlformats.org/officeDocument/2006/relationships/slide" Target="slides/slide46.xml"/><Relationship Id="rId51" Type="http://schemas.openxmlformats.org/officeDocument/2006/relationships/slide" Target="slides/slide4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42A82484-EE9C-4582-A376-5DD02A0EA312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4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49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754040D-ABA3-4881-8D47-BF79A6F3FD14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5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pPr marL="216000" indent="-21564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This is generally not true, but will make our life simpler for this class.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52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C0A69529-D583-4414-A563-9ED33B7187DD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5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55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13B4A037-61AF-47C7-A105-720934A822E6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5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58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BF64F71C-9E8F-46BF-99C6-9B7A26B37918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6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61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7E16647A-8EF9-4685-A545-6D49632E46AE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6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64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7A477D00-5CBA-4664-8FB2-08E44A704E14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6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6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DE54BB7-CB80-4C24-A8E9-D222260BA02D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6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70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729F96D-9341-4123-959C-6E00CBA4D009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7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73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38847A1D-7490-4B2B-91B6-42691182F5EB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3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pPr marL="216000" indent="-21564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Called the chain rule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1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50FB581C-3C23-4188-AF34-5D6622ADD8FE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7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76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2D8B5078-E28C-4BD5-B8CE-955DAFEF4920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7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79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B8215DF8-BE27-4C9B-A6C2-A5E47C73D5DE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8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82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BF81784-44A1-4944-90F0-4C73B5054A33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8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85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A6CAB0A-3800-45C5-BD51-66FB1DD2AF8C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8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88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3B7331E1-0E6E-4AED-AC8D-933B8213ADBC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9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91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A4B1D00E-C949-4AA9-851B-0F6FA3BD1D1A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94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49FAA2E-4B74-4AFB-B6E1-2440B55A738B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9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9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0913F1B6-E3A8-4FA9-AAC4-4B908A901F01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3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pPr marL="216000" indent="-21564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Called the chain rule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4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32FB1A8A-CD43-4054-9A55-E7416E26EBD7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3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pPr marL="216000" indent="-21564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Called the chain rule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23C9C563-2EAF-44FB-B2A0-D36CF6908D35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40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5C93287C-D3EB-4678-B454-20A5BB756370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4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43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8DD79B64-D390-4BED-87CA-653BB1EAF3B3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44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46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4BFE382F-1DBE-4808-B742-9D7E762BAF02}" type="slidenum">
              <a:rPr b="0" lang="en-US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40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775f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1234440"/>
            <a:ext cx="9143280" cy="31932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0" y="1280160"/>
            <a:ext cx="532800" cy="227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590400" y="1280160"/>
            <a:ext cx="8552880" cy="227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0" y="5970960"/>
            <a:ext cx="9143280" cy="88632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-9000" y="6053400"/>
            <a:ext cx="2248560" cy="7124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2359080" y="6044040"/>
            <a:ext cx="6784200" cy="712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560" cy="9900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0" y="1234440"/>
            <a:ext cx="9143280" cy="31932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CustomShape 2"/>
          <p:cNvSpPr/>
          <p:nvPr/>
        </p:nvSpPr>
        <p:spPr>
          <a:xfrm>
            <a:off x="0" y="1280160"/>
            <a:ext cx="532800" cy="227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CustomShape 3"/>
          <p:cNvSpPr/>
          <p:nvPr/>
        </p:nvSpPr>
        <p:spPr>
          <a:xfrm>
            <a:off x="590400" y="1280160"/>
            <a:ext cx="8552880" cy="227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4000" spc="-1" strike="noStrike">
                <a:latin typeface="Arial"/>
              </a:rPr>
              <a:t>Click to edit the title text format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latin typeface="Arial"/>
              </a:rPr>
              <a:t>Click to edit the outline text format</a:t>
            </a:r>
            <a:endParaRPr b="0" lang="en-US" sz="2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latin typeface="Arial"/>
              </a:rPr>
              <a:t>Third Outline Level</a:t>
            </a:r>
            <a:endParaRPr b="0" lang="en-US" sz="2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Fourth Outline Level</a:t>
            </a:r>
            <a:endParaRPr b="0" lang="en-US" sz="2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latin typeface="Arial"/>
              </a:rPr>
              <a:t>Fifth Outline Level</a:t>
            </a:r>
            <a:endParaRPr b="0" lang="en-US" sz="2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latin typeface="Arial"/>
              </a:rPr>
              <a:t>Sixth Outline Level</a:t>
            </a:r>
            <a:endParaRPr b="0" lang="en-US" sz="2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latin typeface="Arial"/>
              </a:rPr>
              <a:t>Seventh Outline Level</a:t>
            </a:r>
            <a:endParaRPr b="0" lang="en-US" sz="2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13.xml"/><Relationship Id="rId5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cs.pomona.edu/~dkauchak/classes/cs51a/examples/for_for.txt" TargetMode="External"/><Relationship Id="rId2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2362320" y="4038480"/>
            <a:ext cx="6476400" cy="182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en-US" sz="4400" spc="-1" strike="noStrike" cap="all">
                <a:solidFill>
                  <a:srgbClr val="ebddc3"/>
                </a:solidFill>
                <a:latin typeface="Tw Cen MT"/>
              </a:rPr>
              <a:t>Naïve bayes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2362320" y="6050160"/>
            <a:ext cx="6705000" cy="685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600" spc="-1" strike="noStrike">
                <a:solidFill>
                  <a:srgbClr val="ffffff"/>
                </a:solidFill>
                <a:latin typeface="Tw Cen MT"/>
              </a:rPr>
              <a:t>David Kauchak, Joseph C. Osborn</a:t>
            </a:r>
            <a:br/>
            <a:r>
              <a:rPr b="0" lang="en-US" sz="2600" spc="-1" strike="noStrike">
                <a:solidFill>
                  <a:srgbClr val="ffffff"/>
                </a:solidFill>
                <a:latin typeface="Tw Cen MT"/>
              </a:rPr>
              <a:t>CS 51A – Fall 2019</a:t>
            </a:r>
            <a:endParaRPr b="0" lang="en-US" sz="26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Naïve Bayes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179640" y="1823040"/>
            <a:ext cx="8470800" cy="368640"/>
          </a:xfrm>
          <a:prstGeom prst="rect">
            <a:avLst/>
          </a:prstGeom>
          <a:blipFill rotWithShape="0">
            <a:blip r:embed="rId1"/>
            <a:stretch>
              <a:fillRect l="0" t="-10225" r="0" b="-37848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6049080" y="1759320"/>
            <a:ext cx="2012760" cy="432360"/>
          </a:xfrm>
          <a:prstGeom prst="rect">
            <a:avLst/>
          </a:prstGeom>
          <a:solidFill>
            <a:srgbClr val="ffff00">
              <a:alpha val="19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mc:AlternateContent>
        <mc:Choice xmlns:a14="http://schemas.microsoft.com/office/drawing/2010/main" Requires="a14">
          <p:sp>
            <p:nvSpPr>
              <p:cNvPr id="166" name="Formula 4"/>
              <p:cNvSpPr txBox="1"/>
              <p:nvPr/>
            </p:nvSpPr>
            <p:spPr>
              <a:xfrm>
                <a:off x="-63360" y="3866040"/>
                <a:ext cx="8470800" cy="777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𝑙𝑎𝑏𝑒𝑙</m:t>
                        </m:r>
                      </m:e>
                      <m:e>
                        <m:r>
                          <m:t xml:space="preserve">𝑑𝑎𝑡𝑎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𝑃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𝑙𝑎𝑏𝑒𝑙</m:t>
                            </m:r>
                          </m:e>
                        </m:d>
                        <m:r>
                          <m:t xml:space="preserve">∗</m:t>
                        </m:r>
                        <m:r>
                          <m:t xml:space="preserve">𝑃</m:t>
                        </m:r>
                        <m:d>
                          <m:dPr>
                            <m:begChr m:val="("/>
                            <m:sepChr m:val="|"/>
                            <m:endChr m:val=")"/>
                          </m:dPr>
                          <m:e>
                            <m:r>
                              <m:t xml:space="preserve">𝑑𝑎𝑡𝑎</m:t>
                            </m:r>
                          </m:e>
                          <m:e>
                            <m:r>
                              <m:t xml:space="preserve">𝑙𝑎𝑏𝑒𝑙</m:t>
                            </m:r>
                          </m:e>
                        </m:d>
                      </m:num>
                      <m:den>
                        <m:r>
                          <m:t xml:space="preserve">𝑃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𝑑𝑎𝑡𝑎</m:t>
                            </m:r>
                          </m:e>
                        </m:d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167" name="CustomShape 5"/>
          <p:cNvSpPr/>
          <p:nvPr/>
        </p:nvSpPr>
        <p:spPr>
          <a:xfrm>
            <a:off x="3824640" y="2620440"/>
            <a:ext cx="590040" cy="81684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38160">
            <a:solidFill>
              <a:srgbClr val="0000ff"/>
            </a:solidFill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8" name="CustomShape 6"/>
          <p:cNvSpPr/>
          <p:nvPr/>
        </p:nvSpPr>
        <p:spPr>
          <a:xfrm>
            <a:off x="1758600" y="5718960"/>
            <a:ext cx="498888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(This is called Bayes’ rule!)</a:t>
            </a:r>
            <a:endParaRPr b="0" lang="en-US" sz="2800" spc="-1" strike="noStrike">
              <a:latin typeface="Arial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2613240" y="5009760"/>
            <a:ext cx="6060240" cy="777240"/>
          </a:xfrm>
          <a:prstGeom prst="rect">
            <a:avLst/>
          </a:prstGeom>
          <a:blipFill rotWithShape="0">
            <a:blip r:embed="rId1"/>
            <a:stretch>
              <a:fillRect l="0" t="0" r="0" b="-4700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Naïve Bayes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71" name="CustomShape 3"/>
          <p:cNvSpPr/>
          <p:nvPr/>
        </p:nvSpPr>
        <p:spPr>
          <a:xfrm>
            <a:off x="294480" y="1676520"/>
            <a:ext cx="8470800" cy="777240"/>
          </a:xfrm>
          <a:prstGeom prst="rect">
            <a:avLst/>
          </a:prstGeom>
          <a:blipFill rotWithShape="0">
            <a:blip r:embed="rId2"/>
            <a:stretch>
              <a:fillRect l="0" t="0" r="0" b="-4842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grpSp>
        <p:nvGrpSpPr>
          <p:cNvPr id="172" name="Group 4"/>
          <p:cNvGrpSpPr/>
          <p:nvPr/>
        </p:nvGrpSpPr>
        <p:grpSpPr>
          <a:xfrm>
            <a:off x="867600" y="4144320"/>
            <a:ext cx="1431720" cy="1545840"/>
            <a:chOff x="867600" y="4144320"/>
            <a:chExt cx="1431720" cy="1545840"/>
          </a:xfrm>
        </p:grpSpPr>
        <p:sp>
          <p:nvSpPr>
            <p:cNvPr id="173" name="CustomShape 5"/>
            <p:cNvSpPr/>
            <p:nvPr/>
          </p:nvSpPr>
          <p:spPr>
            <a:xfrm>
              <a:off x="867600" y="4144320"/>
              <a:ext cx="1370880" cy="1370880"/>
            </a:xfrm>
            <a:prstGeom prst="roundRect">
              <a:avLst>
                <a:gd name="adj" fmla="val 16667"/>
              </a:avLst>
            </a:prstGeom>
            <a:solidFill>
              <a:srgbClr val="d2dee9"/>
            </a:solidFill>
            <a:ln>
              <a:solidFill>
                <a:srgbClr val="8eb1cf"/>
              </a:solidFill>
              <a:round/>
            </a:ln>
            <a:effectLst>
              <a:outerShdw blurRad="38100" dir="5400000" dist="30000" rotWithShape="0">
                <a:srgbClr val="000000">
                  <a:alpha val="45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74" name="CustomShape 6"/>
            <p:cNvSpPr/>
            <p:nvPr/>
          </p:nvSpPr>
          <p:spPr>
            <a:xfrm>
              <a:off x="867600" y="4259880"/>
              <a:ext cx="1431720" cy="14302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/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probabilistic model:</a:t>
              </a: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p(label|data)</a:t>
              </a:r>
              <a:endParaRPr b="0" lang="en-US" sz="1400" spc="-1" strike="noStrike">
                <a:latin typeface="Arial"/>
              </a:endParaRPr>
            </a:p>
          </p:txBody>
        </p:sp>
      </p:grpSp>
      <p:sp>
        <p:nvSpPr>
          <p:cNvPr id="175" name="CustomShape 7"/>
          <p:cNvSpPr/>
          <p:nvPr/>
        </p:nvSpPr>
        <p:spPr>
          <a:xfrm rot="20214600">
            <a:off x="2542680" y="439092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8"/>
          <p:cNvSpPr/>
          <p:nvPr/>
        </p:nvSpPr>
        <p:spPr>
          <a:xfrm rot="1036800">
            <a:off x="2542320" y="494892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7" name="CustomShape 9"/>
          <p:cNvSpPr/>
          <p:nvPr/>
        </p:nvSpPr>
        <p:spPr>
          <a:xfrm>
            <a:off x="7849800" y="4244400"/>
            <a:ext cx="121392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78" name="CustomShape 10"/>
          <p:cNvSpPr/>
          <p:nvPr/>
        </p:nvSpPr>
        <p:spPr>
          <a:xfrm>
            <a:off x="1264680" y="3657600"/>
            <a:ext cx="8470800" cy="777240"/>
          </a:xfrm>
          <a:prstGeom prst="rect">
            <a:avLst/>
          </a:prstGeom>
          <a:blipFill rotWithShape="0">
            <a:blip r:embed="rId3"/>
            <a:stretch>
              <a:fillRect l="0" t="0" r="0" b="-4842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One observation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1643040" y="3189600"/>
            <a:ext cx="6060240" cy="777240"/>
          </a:xfrm>
          <a:prstGeom prst="rect">
            <a:avLst/>
          </a:prstGeom>
          <a:blipFill rotWithShape="0">
            <a:blip r:embed="rId1"/>
            <a:stretch>
              <a:fillRect l="0" t="0" r="0" b="-4770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6879600" y="2424600"/>
            <a:ext cx="121392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32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82" name="Formula 4"/>
              <p:cNvSpPr txBox="1"/>
              <p:nvPr/>
            </p:nvSpPr>
            <p:spPr>
              <a:xfrm>
                <a:off x="294480" y="1837440"/>
                <a:ext cx="8470800" cy="777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𝑃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𝑝𝑜𝑠𝑖𝑡𝑖𝑣𝑒</m:t>
                            </m:r>
                          </m:e>
                        </m:d>
                        <m:r>
                          <m:t xml:space="preserve">∗</m:t>
                        </m:r>
                        <m:r>
                          <m:t xml:space="preserve">𝑃</m:t>
                        </m:r>
                        <m:d>
                          <m:dPr>
                            <m:begChr m:val="("/>
                            <m:sepChr m:val="|"/>
                            <m:endChr m:val=")"/>
                          </m:dPr>
                          <m:e>
                            <m:r>
                              <m:t xml:space="preserve">𝑑𝑎𝑡𝑎</m:t>
                            </m:r>
                          </m:e>
                          <m:e>
                            <m:r>
                              <m:t xml:space="preserve">𝑝𝑜𝑠𝑖𝑡𝑖𝑣𝑒</m:t>
                            </m:r>
                          </m:e>
                        </m:d>
                      </m:num>
                      <m:den>
                        <m:r>
                          <m:t xml:space="preserve">𝑃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𝑑𝑎𝑡𝑎</m:t>
                            </m:r>
                          </m:e>
                        </m:d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183" name="CustomShape 5"/>
          <p:cNvSpPr/>
          <p:nvPr/>
        </p:nvSpPr>
        <p:spPr>
          <a:xfrm>
            <a:off x="726480" y="5204880"/>
            <a:ext cx="728892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For picking the largest P(data) doesn’t matter!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One observation</a:t>
            </a:r>
            <a:endParaRPr b="0" lang="en-US" sz="44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85" name="Formula 2"/>
              <p:cNvSpPr txBox="1"/>
              <p:nvPr/>
            </p:nvSpPr>
            <p:spPr>
              <a:xfrm>
                <a:off x="1658880" y="2824560"/>
                <a:ext cx="606024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𝑛𝑒𝑔𝑎𝑡𝑖𝑣𝑒</m:t>
                        </m:r>
                      </m:e>
                    </m:d>
                    <m:r>
                      <m:t xml:space="preserve">∗</m:t>
                    </m:r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𝑑𝑎𝑡𝑎</m:t>
                        </m:r>
                      </m:e>
                      <m:e>
                        <m:r>
                          <m:t xml:space="preserve">𝑛𝑒𝑔𝑎𝑡𝑖𝑣𝑒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186" name="CustomShape 3"/>
          <p:cNvSpPr/>
          <p:nvPr/>
        </p:nvSpPr>
        <p:spPr>
          <a:xfrm>
            <a:off x="6879600" y="2357280"/>
            <a:ext cx="121392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87" name="CustomShape 4"/>
          <p:cNvSpPr/>
          <p:nvPr/>
        </p:nvSpPr>
        <p:spPr>
          <a:xfrm>
            <a:off x="453600" y="2105280"/>
            <a:ext cx="8470800" cy="368640"/>
          </a:xfrm>
          <a:prstGeom prst="rect">
            <a:avLst/>
          </a:prstGeom>
          <a:blipFill rotWithShape="0">
            <a:blip r:embed="rId1"/>
            <a:stretch>
              <a:fillRect l="0" t="0" r="0" b="-29905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8" name="CustomShape 5"/>
          <p:cNvSpPr/>
          <p:nvPr/>
        </p:nvSpPr>
        <p:spPr>
          <a:xfrm>
            <a:off x="283320" y="5055480"/>
            <a:ext cx="845604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For picking the largest P(data) doesn’t matter!</a:t>
            </a:r>
            <a:endParaRPr b="0" lang="en-US" sz="2800" spc="-1" strike="noStrike"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A simplifying assumption (for this class)</a:t>
            </a:r>
            <a:endParaRPr b="0" lang="en-US" sz="44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90" name="Formula 2"/>
              <p:cNvSpPr txBox="1"/>
              <p:nvPr/>
            </p:nvSpPr>
            <p:spPr>
              <a:xfrm>
                <a:off x="1271880" y="2824560"/>
                <a:ext cx="606024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𝑛𝑒𝑔𝑎𝑡𝑖𝑣𝑒</m:t>
                        </m:r>
                      </m:e>
                    </m:d>
                    <m:r>
                      <m:t xml:space="preserve">∗</m:t>
                    </m:r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𝑑𝑎𝑡𝑎</m:t>
                        </m:r>
                      </m:e>
                      <m:e>
                        <m:r>
                          <m:t xml:space="preserve">𝑛𝑒𝑔𝑎𝑡𝑖𝑣𝑒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191" name="CustomShape 3"/>
          <p:cNvSpPr/>
          <p:nvPr/>
        </p:nvSpPr>
        <p:spPr>
          <a:xfrm>
            <a:off x="6492960" y="2357280"/>
            <a:ext cx="121392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32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92" name="Formula 4"/>
              <p:cNvSpPr txBox="1"/>
              <p:nvPr/>
            </p:nvSpPr>
            <p:spPr>
              <a:xfrm>
                <a:off x="66960" y="2105280"/>
                <a:ext cx="847080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𝑝𝑜𝑠𝑖𝑡𝑖𝑣𝑒</m:t>
                        </m:r>
                      </m:e>
                    </m:d>
                    <m:r>
                      <m:t xml:space="preserve">∗</m:t>
                    </m:r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𝑑𝑎𝑡𝑎</m:t>
                        </m:r>
                      </m:e>
                      <m:e>
                        <m:r>
                          <m:t xml:space="preserve">𝑝𝑜𝑠𝑖𝑡𝑖𝑣𝑒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193" name="CustomShape 5"/>
          <p:cNvSpPr/>
          <p:nvPr/>
        </p:nvSpPr>
        <p:spPr>
          <a:xfrm>
            <a:off x="479160" y="3908520"/>
            <a:ext cx="823968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7700"/>
                </a:solidFill>
                <a:latin typeface="Tw Cen MT"/>
                <a:ea typeface="DejaVu Sans"/>
              </a:rPr>
              <a:t>If we assume P(positive) = P(negative) then: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94" name="CustomShape 6"/>
          <p:cNvSpPr/>
          <p:nvPr/>
        </p:nvSpPr>
        <p:spPr>
          <a:xfrm>
            <a:off x="1160640" y="5828400"/>
            <a:ext cx="6060240" cy="368640"/>
          </a:xfrm>
          <a:prstGeom prst="rect">
            <a:avLst/>
          </a:prstGeom>
          <a:blipFill rotWithShape="0">
            <a:blip r:embed="rId1"/>
            <a:stretch>
              <a:fillRect l="0" t="0" r="0" b="-29905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5" name="CustomShape 7"/>
          <p:cNvSpPr/>
          <p:nvPr/>
        </p:nvSpPr>
        <p:spPr>
          <a:xfrm>
            <a:off x="5421960" y="5308920"/>
            <a:ext cx="121392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96" name="CustomShape 8"/>
          <p:cNvSpPr/>
          <p:nvPr/>
        </p:nvSpPr>
        <p:spPr>
          <a:xfrm>
            <a:off x="-70920" y="5109120"/>
            <a:ext cx="8470800" cy="368640"/>
          </a:xfrm>
          <a:prstGeom prst="rect">
            <a:avLst/>
          </a:prstGeom>
          <a:blipFill rotWithShape="0">
            <a:blip r:embed="rId2"/>
            <a:stretch>
              <a:fillRect l="0" t="0" r="0" b="-33238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P(data|label)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612720" y="1955880"/>
            <a:ext cx="2683800" cy="42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=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99" name="CustomShape 3"/>
          <p:cNvSpPr/>
          <p:nvPr/>
        </p:nvSpPr>
        <p:spPr>
          <a:xfrm>
            <a:off x="612720" y="1955880"/>
            <a:ext cx="2683800" cy="430200"/>
          </a:xfrm>
          <a:prstGeom prst="rect">
            <a:avLst/>
          </a:prstGeom>
          <a:blipFill rotWithShape="0">
            <a:blip r:embed="rId1"/>
            <a:stretch>
              <a:fillRect l="-4693" t="-22760" r="-5639" b="-45617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0" name="CustomShape 4"/>
          <p:cNvSpPr/>
          <p:nvPr/>
        </p:nvSpPr>
        <p:spPr>
          <a:xfrm>
            <a:off x="3385080" y="1955880"/>
            <a:ext cx="3595320" cy="42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01" name="CustomShape 5"/>
          <p:cNvSpPr/>
          <p:nvPr/>
        </p:nvSpPr>
        <p:spPr>
          <a:xfrm>
            <a:off x="3385080" y="1955880"/>
            <a:ext cx="3595320" cy="430200"/>
          </a:xfrm>
          <a:prstGeom prst="rect">
            <a:avLst/>
          </a:prstGeom>
          <a:blipFill rotWithShape="0">
            <a:blip r:embed="rId2"/>
            <a:stretch>
              <a:fillRect l="-3503" t="0" r="0" b="-31343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2" name="CustomShape 6"/>
          <p:cNvSpPr/>
          <p:nvPr/>
        </p:nvSpPr>
        <p:spPr>
          <a:xfrm>
            <a:off x="2673720" y="2679840"/>
            <a:ext cx="2874240" cy="170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>
              <a:lnSpc>
                <a:spcPct val="100000"/>
              </a:lnSpc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  </a:t>
            </a: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*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       … 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Tw Cen MT"/>
                <a:ea typeface="DejaVu Sans"/>
              </a:rPr>
              <a:t> 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03" name="CustomShape 7"/>
          <p:cNvSpPr/>
          <p:nvPr/>
        </p:nvSpPr>
        <p:spPr>
          <a:xfrm>
            <a:off x="2673720" y="2679840"/>
            <a:ext cx="2874240" cy="1722960"/>
          </a:xfrm>
          <a:prstGeom prst="rect">
            <a:avLst/>
          </a:prstGeom>
          <a:blipFill rotWithShape="0">
            <a:blip r:embed="rId3"/>
            <a:stretch>
              <a:fillRect l="-2630" t="-2163" r="0" b="-7994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4" name="CustomShape 8"/>
          <p:cNvSpPr/>
          <p:nvPr/>
        </p:nvSpPr>
        <p:spPr>
          <a:xfrm>
            <a:off x="-93600" y="4510440"/>
            <a:ext cx="8049240" cy="222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ff"/>
                </a:solidFill>
                <a:latin typeface="Tw Cen MT"/>
                <a:ea typeface="DejaVu Sans"/>
              </a:rPr>
              <a:t>This is generally not true!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ff"/>
                </a:solidFill>
                <a:latin typeface="Tw Cen MT"/>
                <a:ea typeface="DejaVu Sans"/>
              </a:rPr>
              <a:t>However…, it makes our life easier.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ff"/>
                </a:solidFill>
                <a:latin typeface="Tw Cen MT"/>
                <a:ea typeface="DejaVu Sans"/>
              </a:rPr>
              <a:t>This is why the model is called </a:t>
            </a:r>
            <a:r>
              <a:rPr b="1" lang="en-US" sz="2800" spc="-1" strike="noStrike">
                <a:solidFill>
                  <a:srgbClr val="0000ff"/>
                </a:solidFill>
                <a:latin typeface="Tw Cen MT"/>
                <a:ea typeface="DejaVu Sans"/>
              </a:rPr>
              <a:t>Naïve</a:t>
            </a:r>
            <a:r>
              <a:rPr b="0" lang="en-US" sz="2800" spc="-1" strike="noStrike">
                <a:solidFill>
                  <a:srgbClr val="0000ff"/>
                </a:solidFill>
                <a:latin typeface="Tw Cen MT"/>
                <a:ea typeface="DejaVu Sans"/>
              </a:rPr>
              <a:t> Bayes</a:t>
            </a:r>
            <a:endParaRPr b="0" lang="en-US" sz="2800" spc="-1" strike="noStrike">
              <a:latin typeface="Arial"/>
            </a:endParaRPr>
          </a:p>
        </p:txBody>
      </p:sp>
    </p:spTree>
  </p:cSld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Naïve Bayes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532440" y="2790000"/>
            <a:ext cx="7485120" cy="276120"/>
          </a:xfrm>
          <a:prstGeom prst="rect">
            <a:avLst/>
          </a:prstGeom>
          <a:blipFill rotWithShape="0">
            <a:blip r:embed="rId1"/>
            <a:stretch>
              <a:fillRect l="-1008" t="-21615" r="0" b="-43380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6149880" y="2116080"/>
            <a:ext cx="121392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208" name="CustomShape 4"/>
          <p:cNvSpPr/>
          <p:nvPr/>
        </p:nvSpPr>
        <p:spPr>
          <a:xfrm>
            <a:off x="612720" y="1973520"/>
            <a:ext cx="8470800" cy="276120"/>
          </a:xfrm>
          <a:prstGeom prst="rect">
            <a:avLst/>
          </a:prstGeom>
          <a:blipFill rotWithShape="0">
            <a:blip r:embed="rId2"/>
            <a:stretch>
              <a:fillRect l="-893" t="-21663" r="0" b="-47702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9" name="CustomShape 5"/>
          <p:cNvSpPr/>
          <p:nvPr/>
        </p:nvSpPr>
        <p:spPr>
          <a:xfrm>
            <a:off x="1567440" y="5420160"/>
            <a:ext cx="449208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Where do these come from?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10" name="CustomShape 6"/>
          <p:cNvSpPr/>
          <p:nvPr/>
        </p:nvSpPr>
        <p:spPr>
          <a:xfrm flipV="1">
            <a:off x="3381480" y="3066480"/>
            <a:ext cx="146160" cy="2283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11" name="CustomShape 7"/>
          <p:cNvSpPr/>
          <p:nvPr/>
        </p:nvSpPr>
        <p:spPr>
          <a:xfrm flipH="1" flipV="1">
            <a:off x="3189600" y="2374560"/>
            <a:ext cx="190440" cy="2954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</p:cSld>
  <p:timing>
    <p:tnLst>
      <p:par>
        <p:cTn id="63" dur="indefinite" restart="never" nodeType="tmRoot">
          <p:childTnLst>
            <p:seq>
              <p:cTn id="64" dur="indefinite" nodeType="mainSeq">
                <p:childTnLst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Naïve Bayes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2189160" y="1913760"/>
            <a:ext cx="1142280" cy="4190400"/>
          </a:xfrm>
          <a:prstGeom prst="rect">
            <a:avLst/>
          </a:prstGeom>
          <a:solidFill>
            <a:srgbClr val="ffff00"/>
          </a:solidFill>
          <a:ln>
            <a:solidFill>
              <a:srgbClr val="8eb1cf"/>
            </a:solidFill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14" name="CustomShape 3"/>
          <p:cNvSpPr/>
          <p:nvPr/>
        </p:nvSpPr>
        <p:spPr>
          <a:xfrm>
            <a:off x="3594960" y="3392280"/>
            <a:ext cx="532800" cy="761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5" name="CustomShape 4"/>
          <p:cNvSpPr/>
          <p:nvPr/>
        </p:nvSpPr>
        <p:spPr>
          <a:xfrm rot="19152600">
            <a:off x="3555360" y="2838960"/>
            <a:ext cx="77076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train</a:t>
            </a:r>
            <a:endParaRPr b="0" lang="en-US" sz="2000" spc="-1" strike="noStrike">
              <a:latin typeface="Arial"/>
            </a:endParaRPr>
          </a:p>
        </p:txBody>
      </p:sp>
      <p:grpSp>
        <p:nvGrpSpPr>
          <p:cNvPr id="216" name="Group 5"/>
          <p:cNvGrpSpPr/>
          <p:nvPr/>
        </p:nvGrpSpPr>
        <p:grpSpPr>
          <a:xfrm>
            <a:off x="4318560" y="3056760"/>
            <a:ext cx="1431720" cy="1546200"/>
            <a:chOff x="4318560" y="3056760"/>
            <a:chExt cx="1431720" cy="1546200"/>
          </a:xfrm>
        </p:grpSpPr>
        <p:sp>
          <p:nvSpPr>
            <p:cNvPr id="217" name="CustomShape 6"/>
            <p:cNvSpPr/>
            <p:nvPr/>
          </p:nvSpPr>
          <p:spPr>
            <a:xfrm>
              <a:off x="4318560" y="3056760"/>
              <a:ext cx="1370880" cy="1370880"/>
            </a:xfrm>
            <a:prstGeom prst="roundRect">
              <a:avLst>
                <a:gd name="adj" fmla="val 16667"/>
              </a:avLst>
            </a:prstGeom>
            <a:solidFill>
              <a:srgbClr val="d2dee9"/>
            </a:solidFill>
            <a:ln>
              <a:solidFill>
                <a:srgbClr val="8eb1cf"/>
              </a:solidFill>
              <a:round/>
            </a:ln>
            <a:effectLst>
              <a:outerShdw blurRad="38100" dir="5400000" dist="30000" rotWithShape="0">
                <a:srgbClr val="000000">
                  <a:alpha val="45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18" name="CustomShape 7"/>
            <p:cNvSpPr/>
            <p:nvPr/>
          </p:nvSpPr>
          <p:spPr>
            <a:xfrm>
              <a:off x="4318560" y="3172680"/>
              <a:ext cx="1431720" cy="14302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/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probabilistic model:</a:t>
              </a: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p(</a:t>
              </a:r>
              <a:r>
                <a:rPr b="0" i="1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label|data</a:t>
              </a: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)</a:t>
              </a:r>
              <a:endParaRPr b="0" lang="en-US" sz="1400" spc="-1" strike="noStrike">
                <a:latin typeface="Arial"/>
              </a:endParaRPr>
            </a:p>
          </p:txBody>
        </p:sp>
      </p:grpSp>
      <p:sp>
        <p:nvSpPr>
          <p:cNvPr id="219" name="CustomShape 8"/>
          <p:cNvSpPr/>
          <p:nvPr/>
        </p:nvSpPr>
        <p:spPr>
          <a:xfrm rot="16200000">
            <a:off x="1790640" y="3965400"/>
            <a:ext cx="181656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ff"/>
                </a:solidFill>
                <a:latin typeface="Tw Cen MT"/>
                <a:ea typeface="DejaVu Sans"/>
              </a:rPr>
              <a:t>training data</a:t>
            </a:r>
            <a:endParaRPr b="0" lang="en-US" sz="2000" spc="-1" strike="noStrike">
              <a:latin typeface="Arial"/>
            </a:endParaRPr>
          </a:p>
        </p:txBody>
      </p:sp>
    </p:spTree>
  </p:cSld>
  <p:timing>
    <p:tnLst>
      <p:par>
        <p:cTn id="73" dur="indefinite" restart="never" nodeType="tmRoot">
          <p:childTnLst>
            <p:seq>
              <p:cTn id="7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An aside: P(heads)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612720" y="1600200"/>
            <a:ext cx="8152560" cy="342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ff0000"/>
                </a:solidFill>
                <a:latin typeface="Tw Cen MT"/>
              </a:rPr>
              <a:t>What is the P(heads) on a fair coin? </a:t>
            </a:r>
            <a:endParaRPr b="0" lang="en-US" sz="2900" spc="-1" strike="noStrike">
              <a:latin typeface="Arial"/>
            </a:endParaRPr>
          </a:p>
          <a:p>
            <a:pPr marL="320040">
              <a:lnSpc>
                <a:spcPct val="100000"/>
              </a:lnSpc>
              <a:spcBef>
                <a:spcPts val="550"/>
              </a:spcBef>
            </a:pPr>
            <a:r>
              <a:rPr b="0" lang="en-US" sz="2600" spc="-1" strike="noStrike">
                <a:solidFill>
                  <a:srgbClr val="0000ff"/>
                </a:solidFill>
                <a:latin typeface="Tw Cen MT"/>
              </a:rPr>
              <a:t>0.5</a:t>
            </a:r>
            <a:endParaRPr b="0" lang="en-US" sz="2600" spc="-1" strike="noStrike">
              <a:latin typeface="Arial"/>
            </a:endParaRPr>
          </a:p>
          <a:p>
            <a:pPr marL="320040">
              <a:lnSpc>
                <a:spcPct val="100000"/>
              </a:lnSpc>
              <a:spcBef>
                <a:spcPts val="700"/>
              </a:spcBef>
            </a:pPr>
            <a:endParaRPr b="0" lang="en-US" sz="2600" spc="-1" strike="noStrike">
              <a:latin typeface="Arial"/>
            </a:endParaRPr>
          </a:p>
          <a:p>
            <a:pPr marL="320040"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ff0000"/>
                </a:solidFill>
                <a:latin typeface="Tw Cen MT"/>
              </a:rPr>
              <a:t>What if you didn’t know that, but had a coin to experiment with?</a:t>
            </a:r>
            <a:endParaRPr b="0" lang="en-US" sz="2900" spc="-1" strike="noStrike">
              <a:latin typeface="Arial"/>
            </a:endParaRPr>
          </a:p>
          <a:p>
            <a:pPr marL="320040">
              <a:lnSpc>
                <a:spcPct val="100000"/>
              </a:lnSpc>
              <a:spcBef>
                <a:spcPts val="550"/>
              </a:spcBef>
            </a:pPr>
            <a:endParaRPr b="0" lang="en-US" sz="2900" spc="-1" strike="noStrike">
              <a:latin typeface="Arial"/>
            </a:endParaRPr>
          </a:p>
        </p:txBody>
      </p:sp>
      <p:sp>
        <p:nvSpPr>
          <p:cNvPr id="222" name="CustomShape 3"/>
          <p:cNvSpPr/>
          <p:nvPr/>
        </p:nvSpPr>
        <p:spPr>
          <a:xfrm>
            <a:off x="1318680" y="5495040"/>
            <a:ext cx="5169240" cy="638280"/>
          </a:xfrm>
          <a:prstGeom prst="rect">
            <a:avLst/>
          </a:prstGeom>
          <a:blipFill rotWithShape="0">
            <a:blip r:embed="rId1"/>
            <a:stretch>
              <a:fillRect l="-482" t="-7774" r="-234" b="-17592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75" dur="indefinite" restart="never" nodeType="tmRoot">
          <p:childTnLst>
            <p:seq>
              <p:cTn id="76" dur="indefinite" nodeType="mainSeq">
                <p:childTnLst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Try it out…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612720" y="1600200"/>
            <a:ext cx="8152560" cy="4494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93" dur="indefinite" restart="never" nodeType="tmRoot">
          <p:childTnLst>
            <p:seq>
              <p:cTn id="9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Longest word code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612720" y="2733120"/>
            <a:ext cx="8152560" cy="645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000" spc="-1" strike="noStrike" u="sng">
                <a:solidFill>
                  <a:srgbClr val="f7b615"/>
                </a:solidFill>
                <a:uFillTx/>
                <a:latin typeface="Tw Cen MT"/>
                <a:hlinkClick r:id="rId1"/>
              </a:rPr>
              <a:t>http://www.cs.pomona.edu/~dkauchak/classes/cs51a/examples/for_for.txt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P(feature|label)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18600" y="3605760"/>
            <a:ext cx="8248320" cy="155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Can we do the same thing here?  What is the probability of a feature given positive, i.e. the probability of a feature occurring in in the positive label?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27" name="CustomShape 3"/>
          <p:cNvSpPr/>
          <p:nvPr/>
        </p:nvSpPr>
        <p:spPr>
          <a:xfrm>
            <a:off x="1190880" y="5081760"/>
            <a:ext cx="3364920" cy="368640"/>
          </a:xfrm>
          <a:prstGeom prst="rect">
            <a:avLst/>
          </a:prstGeom>
          <a:blipFill rotWithShape="0">
            <a:blip r:embed="rId1"/>
            <a:stretch>
              <a:fillRect l="-1116" t="-3258" r="-1116" b="-36591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8" name="CustomShape 4"/>
          <p:cNvSpPr/>
          <p:nvPr/>
        </p:nvSpPr>
        <p:spPr>
          <a:xfrm>
            <a:off x="1676520" y="2056320"/>
            <a:ext cx="5169240" cy="638280"/>
          </a:xfrm>
          <a:prstGeom prst="rect">
            <a:avLst/>
          </a:prstGeom>
          <a:blipFill rotWithShape="0">
            <a:blip r:embed="rId2"/>
            <a:stretch>
              <a:fillRect l="-477" t="-7774" r="-235" b="-17592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95" dur="indefinite" restart="never" nodeType="tmRoot">
          <p:childTnLst>
            <p:seq>
              <p:cTn id="96" dur="indefinite" nodeType="mainSeq">
                <p:childTnLst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P(feature|label)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18600" y="3605760"/>
            <a:ext cx="8248320" cy="155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Can we do the same thing here?  What is the probability of a feature given positive, i.e. the probability of a feature occurring in in the positive label?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31" name="CustomShape 3"/>
          <p:cNvSpPr/>
          <p:nvPr/>
        </p:nvSpPr>
        <p:spPr>
          <a:xfrm>
            <a:off x="1676520" y="2056320"/>
            <a:ext cx="5169240" cy="638280"/>
          </a:xfrm>
          <a:prstGeom prst="rect">
            <a:avLst/>
          </a:prstGeom>
          <a:blipFill rotWithShape="0">
            <a:blip r:embed="rId1"/>
            <a:stretch>
              <a:fillRect l="-477" t="-7774" r="-235" b="-17592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2" name="Formula 4"/>
              <p:cNvSpPr txBox="1"/>
              <p:nvPr/>
            </p:nvSpPr>
            <p:spPr>
              <a:xfrm>
                <a:off x="684000" y="5583960"/>
                <a:ext cx="7373880" cy="57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𝑓𝑒𝑎𝑡𝑢𝑟𝑒</m:t>
                        </m:r>
                      </m:e>
                      <m:e>
                        <m:r>
                          <m:t xml:space="preserve">𝑝𝑜𝑠𝑖𝑡𝑖𝑣𝑒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𝑝𝑜𝑠𝑖𝑡𝑖𝑣𝑒</m:t>
                        </m:r>
                        <m:r>
                          <m:t xml:space="preserve">𝑒𝑥𝑎𝑚𝑝𝑙𝑒𝑠</m:t>
                        </m:r>
                        <m:r>
                          <m:t xml:space="preserve">𝑤𝑖𝑡h</m:t>
                        </m:r>
                        <m:r>
                          <m:t xml:space="preserve">𝑡h𝑎𝑡</m:t>
                        </m:r>
                        <m:r>
                          <m:t xml:space="preserve">𝑓𝑒𝑎𝑡𝑢𝑟𝑒</m:t>
                        </m:r>
                      </m:num>
                      <m:den>
                        <m:r>
                          <m:t xml:space="preserve">𝑡𝑜𝑡𝑎𝑙</m:t>
                        </m:r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𝑝𝑜𝑠𝑖𝑡𝑖𝑣𝑒</m:t>
                        </m:r>
                        <m:r>
                          <m:t xml:space="preserve">𝑒𝑥𝑎𝑚𝑝𝑙𝑒𝑠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105" dur="indefinite" restart="never" nodeType="tmRoot">
          <p:childTnLst>
            <p:seq>
              <p:cTn id="106" dur="indefinite" nodeType="mainSeq">
                <p:childTnLst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Naïve Bayes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175680" y="1896120"/>
            <a:ext cx="1142280" cy="4190400"/>
          </a:xfrm>
          <a:prstGeom prst="rect">
            <a:avLst/>
          </a:prstGeom>
          <a:solidFill>
            <a:srgbClr val="ffff00"/>
          </a:solidFill>
          <a:ln>
            <a:solidFill>
              <a:srgbClr val="8eb1cf"/>
            </a:solidFill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35" name="CustomShape 3"/>
          <p:cNvSpPr/>
          <p:nvPr/>
        </p:nvSpPr>
        <p:spPr>
          <a:xfrm>
            <a:off x="1581480" y="3374640"/>
            <a:ext cx="532800" cy="761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6" name="CustomShape 4"/>
          <p:cNvSpPr/>
          <p:nvPr/>
        </p:nvSpPr>
        <p:spPr>
          <a:xfrm rot="19152600">
            <a:off x="1542240" y="2821320"/>
            <a:ext cx="77076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train</a:t>
            </a:r>
            <a:endParaRPr b="0" lang="en-US" sz="2000" spc="-1" strike="noStrike">
              <a:latin typeface="Arial"/>
            </a:endParaRPr>
          </a:p>
        </p:txBody>
      </p:sp>
      <p:grpSp>
        <p:nvGrpSpPr>
          <p:cNvPr id="237" name="Group 5"/>
          <p:cNvGrpSpPr/>
          <p:nvPr/>
        </p:nvGrpSpPr>
        <p:grpSpPr>
          <a:xfrm>
            <a:off x="2305440" y="3039120"/>
            <a:ext cx="1431720" cy="1546200"/>
            <a:chOff x="2305440" y="3039120"/>
            <a:chExt cx="1431720" cy="1546200"/>
          </a:xfrm>
        </p:grpSpPr>
        <p:sp>
          <p:nvSpPr>
            <p:cNvPr id="238" name="CustomShape 6"/>
            <p:cNvSpPr/>
            <p:nvPr/>
          </p:nvSpPr>
          <p:spPr>
            <a:xfrm>
              <a:off x="2305440" y="3039120"/>
              <a:ext cx="1370880" cy="1370880"/>
            </a:xfrm>
            <a:prstGeom prst="roundRect">
              <a:avLst>
                <a:gd name="adj" fmla="val 16667"/>
              </a:avLst>
            </a:prstGeom>
            <a:solidFill>
              <a:srgbClr val="d2dee9"/>
            </a:solidFill>
            <a:ln>
              <a:solidFill>
                <a:srgbClr val="8eb1cf"/>
              </a:solidFill>
              <a:round/>
            </a:ln>
            <a:effectLst>
              <a:outerShdw blurRad="38100" dir="5400000" dist="30000" rotWithShape="0">
                <a:srgbClr val="000000">
                  <a:alpha val="45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39" name="CustomShape 7"/>
            <p:cNvSpPr/>
            <p:nvPr/>
          </p:nvSpPr>
          <p:spPr>
            <a:xfrm>
              <a:off x="2305440" y="3155040"/>
              <a:ext cx="1431720" cy="14302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/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probabilistic model:</a:t>
              </a: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p(</a:t>
              </a:r>
              <a:r>
                <a:rPr b="0" i="1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label|data</a:t>
              </a: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)</a:t>
              </a:r>
              <a:endParaRPr b="0" lang="en-US" sz="1400" spc="-1" strike="noStrike">
                <a:latin typeface="Arial"/>
              </a:endParaRPr>
            </a:p>
          </p:txBody>
        </p:sp>
      </p:grpSp>
      <p:sp>
        <p:nvSpPr>
          <p:cNvPr id="240" name="CustomShape 8"/>
          <p:cNvSpPr/>
          <p:nvPr/>
        </p:nvSpPr>
        <p:spPr>
          <a:xfrm rot="16200000">
            <a:off x="-222120" y="3947760"/>
            <a:ext cx="181656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ff"/>
                </a:solidFill>
                <a:latin typeface="Tw Cen MT"/>
                <a:ea typeface="DejaVu Sans"/>
              </a:rPr>
              <a:t>training data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1" name="CustomShape 9"/>
          <p:cNvSpPr/>
          <p:nvPr/>
        </p:nvSpPr>
        <p:spPr>
          <a:xfrm>
            <a:off x="4192560" y="2697840"/>
            <a:ext cx="4396680" cy="283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Count how many examples have each label</a:t>
            </a:r>
            <a:endParaRPr b="0" lang="en-US" sz="20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For all examples with a particular label, count how many times each feature occurs</a:t>
            </a:r>
            <a:endParaRPr b="0" lang="en-US" sz="20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Calculate the conditional probabilities of each feature for all labels: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2" name="CustomShape 10"/>
          <p:cNvSpPr/>
          <p:nvPr/>
        </p:nvSpPr>
        <p:spPr>
          <a:xfrm>
            <a:off x="2616120" y="5639760"/>
            <a:ext cx="6149160" cy="454320"/>
          </a:xfrm>
          <a:prstGeom prst="rect">
            <a:avLst/>
          </a:prstGeom>
          <a:blipFill rotWithShape="0">
            <a:blip r:embed="rId1"/>
            <a:stretch>
              <a:fillRect l="0" t="-5454" r="0" b="-16558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11" dur="indefinite" restart="never" nodeType="tmRoot">
          <p:childTnLst>
            <p:seq>
              <p:cTn id="1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Classifying with Naïve Bayes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44" name="CustomShape 2"/>
          <p:cNvSpPr/>
          <p:nvPr/>
        </p:nvSpPr>
        <p:spPr>
          <a:xfrm>
            <a:off x="-229320" y="3630240"/>
            <a:ext cx="367380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yellow, curved, no leaf, 6oz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5" name="CustomShape 3"/>
          <p:cNvSpPr/>
          <p:nvPr/>
        </p:nvSpPr>
        <p:spPr>
          <a:xfrm rot="20601600">
            <a:off x="3239280" y="3479040"/>
            <a:ext cx="532800" cy="3016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CustomShape 4"/>
          <p:cNvSpPr/>
          <p:nvPr/>
        </p:nvSpPr>
        <p:spPr>
          <a:xfrm>
            <a:off x="1736640" y="1763280"/>
            <a:ext cx="5674680" cy="118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For each label, calculate the product of p(feature|label) for each label 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47" name="CustomShape 5"/>
          <p:cNvSpPr/>
          <p:nvPr/>
        </p:nvSpPr>
        <p:spPr>
          <a:xfrm rot="875400">
            <a:off x="3271680" y="388548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8" name="CustomShape 6"/>
          <p:cNvSpPr/>
          <p:nvPr/>
        </p:nvSpPr>
        <p:spPr>
          <a:xfrm>
            <a:off x="3575160" y="3245760"/>
            <a:ext cx="47300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P(yellow|</a:t>
            </a:r>
            <a:r>
              <a:rPr b="0" lang="en-US" sz="2000" spc="-1" strike="noStrike">
                <a:solidFill>
                  <a:srgbClr val="00b050"/>
                </a:solidFill>
                <a:latin typeface="Tw Cen MT"/>
                <a:ea typeface="DejaVu Sans"/>
              </a:rPr>
              <a:t>banana</a:t>
            </a: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)*…*P(6oz|</a:t>
            </a:r>
            <a:r>
              <a:rPr b="0" lang="en-US" sz="2000" spc="-1" strike="noStrike">
                <a:solidFill>
                  <a:srgbClr val="008000"/>
                </a:solidFill>
                <a:latin typeface="Tw Cen MT"/>
                <a:ea typeface="DejaVu Sans"/>
              </a:rPr>
              <a:t>banana)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49" name="CustomShape 7"/>
          <p:cNvSpPr/>
          <p:nvPr/>
        </p:nvSpPr>
        <p:spPr>
          <a:xfrm>
            <a:off x="3639600" y="3996000"/>
            <a:ext cx="423900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P(yellow|</a:t>
            </a:r>
            <a:r>
              <a:rPr b="0" lang="en-US" sz="2000" spc="-1" strike="noStrike">
                <a:solidFill>
                  <a:srgbClr val="ff0000"/>
                </a:solidFill>
                <a:latin typeface="Tw Cen MT"/>
                <a:ea typeface="DejaVu Sans"/>
              </a:rPr>
              <a:t>apple</a:t>
            </a: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)*…*P(6oz|</a:t>
            </a:r>
            <a:r>
              <a:rPr b="0" lang="en-US" sz="2000" spc="-1" strike="noStrike">
                <a:solidFill>
                  <a:srgbClr val="ff0000"/>
                </a:solidFill>
                <a:latin typeface="Tw Cen MT"/>
                <a:ea typeface="DejaVu Sans"/>
              </a:rPr>
              <a:t>apple</a:t>
            </a:r>
            <a:r>
              <a:rPr b="0" lang="en-US" sz="2000" spc="-1" strike="noStrike">
                <a:solidFill>
                  <a:srgbClr val="008000"/>
                </a:solidFill>
                <a:latin typeface="Tw Cen MT"/>
                <a:ea typeface="DejaVu Sans"/>
              </a:rPr>
              <a:t>)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50" name="CustomShape 8"/>
          <p:cNvSpPr/>
          <p:nvPr/>
        </p:nvSpPr>
        <p:spPr>
          <a:xfrm>
            <a:off x="7900560" y="3559320"/>
            <a:ext cx="121392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3200" spc="-1" strike="noStrike">
              <a:latin typeface="Arial"/>
            </a:endParaRPr>
          </a:p>
        </p:txBody>
      </p:sp>
    </p:spTree>
  </p:cSld>
  <p:timing>
    <p:tnLst>
      <p:par>
        <p:cTn id="113" dur="indefinite" restart="never" nodeType="tmRoot">
          <p:childTnLst>
            <p:seq>
              <p:cTn id="1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Naïve Bayes Text Classification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52" name="CustomShape 2"/>
          <p:cNvSpPr/>
          <p:nvPr/>
        </p:nvSpPr>
        <p:spPr>
          <a:xfrm>
            <a:off x="357840" y="2532240"/>
            <a:ext cx="3404880" cy="360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I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53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54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55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56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I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257" name="CustomShape 7"/>
          <p:cNvSpPr/>
          <p:nvPr/>
        </p:nvSpPr>
        <p:spPr>
          <a:xfrm>
            <a:off x="423720" y="4549680"/>
            <a:ext cx="8444160" cy="228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Given examples of text in different categories, learn to predict the category of new examples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Sentiment classification: given positive/negative examples of text (sentences), learn to predict whether new text is positive/negative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15" dur="indefinite" restart="never" nodeType="tmRoot">
          <p:childTnLst>
            <p:seq>
              <p:cTn id="1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Text classification training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59" name="CustomShape 2"/>
          <p:cNvSpPr/>
          <p:nvPr/>
        </p:nvSpPr>
        <p:spPr>
          <a:xfrm>
            <a:off x="357840" y="2532240"/>
            <a:ext cx="3404880" cy="360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</a:t>
            </a:r>
            <a:r>
              <a:rPr b="0" lang="en-US" sz="2400" spc="-1" strike="noStrike">
                <a:solidFill>
                  <a:srgbClr val="ff7700"/>
                </a:solidFill>
                <a:latin typeface="Tw Cen MT"/>
              </a:rPr>
              <a:t>I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60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61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62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63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</a:t>
            </a:r>
            <a:r>
              <a:rPr b="0" lang="en-US" sz="2900" spc="-1" strike="noStrike">
                <a:solidFill>
                  <a:srgbClr val="ff7700"/>
                </a:solidFill>
                <a:latin typeface="Tw Cen MT"/>
                <a:ea typeface="DejaVu Sans"/>
              </a:rPr>
              <a:t>I </a:t>
            </a: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264" name="CustomShape 7"/>
          <p:cNvSpPr/>
          <p:nvPr/>
        </p:nvSpPr>
        <p:spPr>
          <a:xfrm>
            <a:off x="699120" y="5071680"/>
            <a:ext cx="8444160" cy="820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We’ll assume words just occur once in any given sentence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17" dur="indefinite" restart="never" nodeType="tmRoot">
          <p:childTnLst>
            <p:seq>
              <p:cTn id="1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Text classification training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357840" y="2532240"/>
            <a:ext cx="3404880" cy="360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67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68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69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0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271" name="CustomShape 7"/>
          <p:cNvSpPr/>
          <p:nvPr/>
        </p:nvSpPr>
        <p:spPr>
          <a:xfrm>
            <a:off x="699120" y="5071680"/>
            <a:ext cx="8444160" cy="820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We’ll assume words just occur once in any given sentence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19" dur="indefinite" restart="never" nodeType="tmRoot">
          <p:childTnLst>
            <p:seq>
              <p:cTn id="1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357840" y="2532240"/>
            <a:ext cx="3404880" cy="360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74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5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76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7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278" name="CustomShape 7"/>
          <p:cNvSpPr/>
          <p:nvPr/>
        </p:nvSpPr>
        <p:spPr>
          <a:xfrm>
            <a:off x="1157760" y="4747680"/>
            <a:ext cx="5749200" cy="118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For each </a:t>
            </a:r>
            <a:r>
              <a:rPr b="0" lang="en-US" sz="2400" spc="-1" strike="noStrike" u="sng">
                <a:solidFill>
                  <a:srgbClr val="000000"/>
                </a:solidFill>
                <a:uFillTx/>
                <a:latin typeface="Tw Cen MT"/>
                <a:ea typeface="DejaVu Sans"/>
              </a:rPr>
              <a:t>word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 and each </a:t>
            </a:r>
            <a:r>
              <a:rPr b="0" lang="en-US" sz="2400" spc="-1" strike="noStrike" u="sng">
                <a:solidFill>
                  <a:srgbClr val="000000"/>
                </a:solidFill>
                <a:uFillTx/>
                <a:latin typeface="Tw Cen MT"/>
                <a:ea typeface="DejaVu Sans"/>
              </a:rPr>
              <a:t>label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, learn: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  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p(word | label) 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21" dur="indefinite" restart="never" nodeType="tmRoot">
          <p:childTnLst>
            <p:seq>
              <p:cTn id="1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81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2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3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4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285" name="CustomShape 7"/>
          <p:cNvSpPr/>
          <p:nvPr/>
        </p:nvSpPr>
        <p:spPr>
          <a:xfrm>
            <a:off x="777960" y="6019200"/>
            <a:ext cx="7136280" cy="574560"/>
          </a:xfrm>
          <a:prstGeom prst="rect">
            <a:avLst/>
          </a:prstGeom>
          <a:blipFill rotWithShape="0">
            <a:blip r:embed="rId1"/>
            <a:stretch>
              <a:fillRect l="-170" t="-6450" r="-525" b="-19497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86" name="CustomShape 8"/>
          <p:cNvSpPr/>
          <p:nvPr/>
        </p:nvSpPr>
        <p:spPr>
          <a:xfrm>
            <a:off x="565920" y="4546080"/>
            <a:ext cx="279612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P(I | positive) = ?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23" dur="indefinite" restart="never" nodeType="tmRoot">
          <p:childTnLst>
            <p:seq>
              <p:cTn id="1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88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89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90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91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92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293" name="CustomShape 7"/>
          <p:cNvSpPr/>
          <p:nvPr/>
        </p:nvSpPr>
        <p:spPr>
          <a:xfrm>
            <a:off x="777960" y="6019200"/>
            <a:ext cx="7136280" cy="574560"/>
          </a:xfrm>
          <a:prstGeom prst="rect">
            <a:avLst/>
          </a:prstGeom>
          <a:blipFill rotWithShape="0">
            <a:blip r:embed="rId1"/>
            <a:stretch>
              <a:fillRect l="-170" t="-6450" r="-525" b="-19497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94" name="CustomShape 8"/>
          <p:cNvSpPr/>
          <p:nvPr/>
        </p:nvSpPr>
        <p:spPr>
          <a:xfrm>
            <a:off x="513000" y="4546080"/>
            <a:ext cx="4059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= 3/3 = 1.0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25" dur="indefinite" restart="never" nodeType="tmRoot">
          <p:childTnLst>
            <p:seq>
              <p:cTn id="1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Relationship between distributions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2171520" y="2189160"/>
            <a:ext cx="3889800" cy="430200"/>
          </a:xfrm>
          <a:prstGeom prst="rect">
            <a:avLst/>
          </a:prstGeom>
          <a:blipFill rotWithShape="0">
            <a:blip r:embed="rId1"/>
            <a:stretch>
              <a:fillRect l="-1289" t="0" r="-2588" b="-31343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1105200" y="3138840"/>
            <a:ext cx="205992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joint distribution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8" name="CustomShape 4"/>
          <p:cNvSpPr/>
          <p:nvPr/>
        </p:nvSpPr>
        <p:spPr>
          <a:xfrm>
            <a:off x="2997720" y="3508200"/>
            <a:ext cx="31082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unconditional distribution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9" name="CustomShape 5"/>
          <p:cNvSpPr/>
          <p:nvPr/>
        </p:nvSpPr>
        <p:spPr>
          <a:xfrm>
            <a:off x="5863320" y="3138840"/>
            <a:ext cx="281880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conditional distribution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0" name="CustomShape 6"/>
          <p:cNvSpPr/>
          <p:nvPr/>
        </p:nvSpPr>
        <p:spPr>
          <a:xfrm flipV="1">
            <a:off x="2435400" y="2619360"/>
            <a:ext cx="368640" cy="518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1" name="CustomShape 7"/>
          <p:cNvSpPr/>
          <p:nvPr/>
        </p:nvSpPr>
        <p:spPr>
          <a:xfrm flipH="1" flipV="1">
            <a:off x="4293000" y="2716200"/>
            <a:ext cx="126000" cy="79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2" name="CustomShape 8"/>
          <p:cNvSpPr/>
          <p:nvPr/>
        </p:nvSpPr>
        <p:spPr>
          <a:xfrm flipH="1" flipV="1">
            <a:off x="5509080" y="2667600"/>
            <a:ext cx="1567080" cy="443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3" name="CustomShape 9"/>
          <p:cNvSpPr/>
          <p:nvPr/>
        </p:nvSpPr>
        <p:spPr>
          <a:xfrm>
            <a:off x="120240" y="4551480"/>
            <a:ext cx="8862840" cy="1614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Can think of it as describing the two events happening in two steps: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The likelihood of X and Y happening:</a:t>
            </a:r>
            <a:endParaRPr b="0" lang="en-U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Tw Cen MT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How likely it is that Y happened?</a:t>
            </a:r>
            <a:endParaRPr b="0" lang="en-US" sz="20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Tw Cen MT"/>
              <a:buAutoNum type="arabicPeriod"/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Given that Y happened, how likely is it that X happened?</a:t>
            </a:r>
            <a:endParaRPr b="0" lang="en-US" sz="20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>
                <p:childTnLst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96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97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98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99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00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1" name="Formula 7"/>
              <p:cNvSpPr txBox="1"/>
              <p:nvPr/>
            </p:nvSpPr>
            <p:spPr>
              <a:xfrm>
                <a:off x="777960" y="6019200"/>
                <a:ext cx="7136280" cy="57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𝑤𝑜𝑟𝑑</m:t>
                        </m:r>
                      </m:e>
                      <m:e>
                        <m:r>
                          <m:t xml:space="preserve">𝑙𝑎𝑏𝑒𝑙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𝑡𝑖𝑚𝑒𝑠</m:t>
                        </m:r>
                        <m:r>
                          <m:t xml:space="preserve">𝑤𝑜𝑟𝑑</m:t>
                        </m:r>
                        <m:r>
                          <m:t xml:space="preserve">𝑜𝑐𝑐𝑢𝑟𝑒𝑑</m:t>
                        </m:r>
                        <m:r>
                          <m:t xml:space="preserve">𝑖𝑛</m:t>
                        </m:r>
                        <m:r>
                          <m:t xml:space="preserve">“</m:t>
                        </m:r>
                        <m:r>
                          <m:t xml:space="preserve">𝑙𝑎𝑏𝑒𝑙</m:t>
                        </m:r>
                        <m:r>
                          <m:t xml:space="preserve">”</m:t>
                        </m:r>
                        <m:r>
                          <m:t xml:space="preserve">𝑒𝑥𝑎𝑚𝑝𝑙𝑒𝑠</m:t>
                        </m:r>
                      </m:num>
                      <m:den>
                        <m:r>
                          <m:t xml:space="preserve">𝑡𝑜𝑡𝑎𝑙</m:t>
                        </m:r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𝑒𝑥𝑎𝑚𝑝𝑙𝑒𝑠</m:t>
                        </m:r>
                        <m:r>
                          <m:t xml:space="preserve">𝑤𝑖𝑡h</m:t>
                        </m:r>
                        <m:r>
                          <m:t xml:space="preserve">𝑡h𝑎𝑡</m:t>
                        </m:r>
                        <m:r>
                          <m:t xml:space="preserve">𝑙𝑎𝑏𝑒𝑙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02" name="CustomShape 8"/>
          <p:cNvSpPr/>
          <p:nvPr/>
        </p:nvSpPr>
        <p:spPr>
          <a:xfrm>
            <a:off x="680040" y="4546080"/>
            <a:ext cx="389484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= ?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27" dur="indefinite" restart="never" nodeType="tmRoot">
          <p:childTnLst>
            <p:seq>
              <p:cTn id="1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04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05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06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7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08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9" name="Formula 7"/>
              <p:cNvSpPr txBox="1"/>
              <p:nvPr/>
            </p:nvSpPr>
            <p:spPr>
              <a:xfrm>
                <a:off x="777960" y="6019200"/>
                <a:ext cx="7136280" cy="57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𝑤𝑜𝑟𝑑</m:t>
                        </m:r>
                      </m:e>
                      <m:e>
                        <m:r>
                          <m:t xml:space="preserve">𝑙𝑎𝑏𝑒𝑙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𝑡𝑖𝑚𝑒𝑠</m:t>
                        </m:r>
                        <m:r>
                          <m:t xml:space="preserve">𝑤𝑜𝑟𝑑</m:t>
                        </m:r>
                        <m:r>
                          <m:t xml:space="preserve">𝑜𝑐𝑐𝑢𝑟𝑒𝑑</m:t>
                        </m:r>
                        <m:r>
                          <m:t xml:space="preserve">𝑖𝑛</m:t>
                        </m:r>
                        <m:r>
                          <m:t xml:space="preserve">“</m:t>
                        </m:r>
                        <m:r>
                          <m:t xml:space="preserve">𝑙𝑎𝑏𝑒𝑙</m:t>
                        </m:r>
                        <m:r>
                          <m:t xml:space="preserve">”</m:t>
                        </m:r>
                        <m:r>
                          <m:t xml:space="preserve">𝑒𝑥𝑎𝑚𝑝𝑙𝑒𝑠</m:t>
                        </m:r>
                      </m:num>
                      <m:den>
                        <m:r>
                          <m:t xml:space="preserve">𝑡𝑜𝑡𝑎𝑙</m:t>
                        </m:r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𝑒𝑥𝑎𝑚𝑝𝑙𝑒𝑠</m:t>
                        </m:r>
                        <m:r>
                          <m:t xml:space="preserve">𝑤𝑖𝑡h</m:t>
                        </m:r>
                        <m:r>
                          <m:t xml:space="preserve">𝑡h𝑎𝑡</m:t>
                        </m:r>
                        <m:r>
                          <m:t xml:space="preserve">𝑙𝑎𝑏𝑒𝑙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10" name="CustomShape 8"/>
          <p:cNvSpPr/>
          <p:nvPr/>
        </p:nvSpPr>
        <p:spPr>
          <a:xfrm>
            <a:off x="559440" y="4546080"/>
            <a:ext cx="422244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3/3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29" dur="indefinite" restart="never" nodeType="tmRoot">
          <p:childTnLst>
            <p:seq>
              <p:cTn id="1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12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13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14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15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16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17" name="Formula 7"/>
              <p:cNvSpPr txBox="1"/>
              <p:nvPr/>
            </p:nvSpPr>
            <p:spPr>
              <a:xfrm>
                <a:off x="777960" y="6019200"/>
                <a:ext cx="7136280" cy="57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𝑤𝑜𝑟𝑑</m:t>
                        </m:r>
                      </m:e>
                      <m:e>
                        <m:r>
                          <m:t xml:space="preserve">𝑙𝑎𝑏𝑒𝑙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𝑡𝑖𝑚𝑒𝑠</m:t>
                        </m:r>
                        <m:r>
                          <m:t xml:space="preserve">𝑤𝑜𝑟𝑑</m:t>
                        </m:r>
                        <m:r>
                          <m:t xml:space="preserve">𝑜𝑐𝑐𝑢𝑟𝑒𝑑</m:t>
                        </m:r>
                        <m:r>
                          <m:t xml:space="preserve">𝑖𝑛</m:t>
                        </m:r>
                        <m:r>
                          <m:t xml:space="preserve">“</m:t>
                        </m:r>
                        <m:r>
                          <m:t xml:space="preserve">𝑙𝑎𝑏𝑒𝑙</m:t>
                        </m:r>
                        <m:r>
                          <m:t xml:space="preserve">”</m:t>
                        </m:r>
                        <m:r>
                          <m:t xml:space="preserve">𝑒𝑥𝑎𝑚𝑝𝑙𝑒𝑠</m:t>
                        </m:r>
                      </m:num>
                      <m:den>
                        <m:r>
                          <m:t xml:space="preserve">𝑡𝑜𝑡𝑎𝑙</m:t>
                        </m:r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𝑒𝑥𝑎𝑚𝑝𝑙𝑒𝑠</m:t>
                        </m:r>
                        <m:r>
                          <m:t xml:space="preserve">𝑤𝑖𝑡h</m:t>
                        </m:r>
                        <m:r>
                          <m:t xml:space="preserve">𝑡h𝑎𝑡</m:t>
                        </m:r>
                        <m:r>
                          <m:t xml:space="preserve">𝑙𝑎𝑏𝑒𝑙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18" name="CustomShape 8"/>
          <p:cNvSpPr/>
          <p:nvPr/>
        </p:nvSpPr>
        <p:spPr>
          <a:xfrm>
            <a:off x="559440" y="4546080"/>
            <a:ext cx="4222440" cy="118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3/3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= ?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31" dur="indefinite" restart="never" nodeType="tmRoot">
          <p:childTnLst>
            <p:seq>
              <p:cTn id="1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20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21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22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23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24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325" name="CustomShape 7"/>
          <p:cNvSpPr/>
          <p:nvPr/>
        </p:nvSpPr>
        <p:spPr>
          <a:xfrm>
            <a:off x="777960" y="6019200"/>
            <a:ext cx="7136280" cy="574560"/>
          </a:xfrm>
          <a:prstGeom prst="rect">
            <a:avLst/>
          </a:prstGeom>
          <a:blipFill rotWithShape="0">
            <a:blip r:embed="rId1"/>
            <a:stretch>
              <a:fillRect l="-170" t="-6450" r="-525" b="-19497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26" name="CustomShape 8"/>
          <p:cNvSpPr/>
          <p:nvPr/>
        </p:nvSpPr>
        <p:spPr>
          <a:xfrm>
            <a:off x="559440" y="4546080"/>
            <a:ext cx="4222440" cy="155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3/3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…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27" name="CustomShape 9"/>
          <p:cNvSpPr/>
          <p:nvPr/>
        </p:nvSpPr>
        <p:spPr>
          <a:xfrm>
            <a:off x="5136840" y="4546080"/>
            <a:ext cx="293472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P(I | negative) = ?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33" dur="indefinite" restart="never" nodeType="tmRoot">
          <p:childTnLst>
            <p:seq>
              <p:cTn id="1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29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30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31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32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33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34" name="Formula 7"/>
              <p:cNvSpPr txBox="1"/>
              <p:nvPr/>
            </p:nvSpPr>
            <p:spPr>
              <a:xfrm>
                <a:off x="777960" y="6019200"/>
                <a:ext cx="7136280" cy="57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sepChr m:val="|"/>
                        <m:endChr m:val=")"/>
                      </m:dPr>
                      <m:e>
                        <m:r>
                          <m:t xml:space="preserve">𝑤𝑜𝑟𝑑</m:t>
                        </m:r>
                      </m:e>
                      <m:e>
                        <m:r>
                          <m:t xml:space="preserve">𝑙𝑎𝑏𝑒𝑙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𝑡𝑖𝑚𝑒𝑠</m:t>
                        </m:r>
                        <m:r>
                          <m:t xml:space="preserve">𝑤𝑜𝑟𝑑</m:t>
                        </m:r>
                        <m:r>
                          <m:t xml:space="preserve">𝑜𝑐𝑐𝑢𝑟𝑒𝑑</m:t>
                        </m:r>
                        <m:r>
                          <m:t xml:space="preserve">𝑖𝑛</m:t>
                        </m:r>
                        <m:r>
                          <m:t xml:space="preserve">“</m:t>
                        </m:r>
                        <m:r>
                          <m:t xml:space="preserve">𝑙𝑎𝑏𝑒𝑙</m:t>
                        </m:r>
                        <m:r>
                          <m:t xml:space="preserve">”</m:t>
                        </m:r>
                        <m:r>
                          <m:t xml:space="preserve">𝑒𝑥𝑎𝑚𝑝𝑙𝑒𝑠</m:t>
                        </m:r>
                      </m:num>
                      <m:den>
                        <m:r>
                          <m:t xml:space="preserve">𝑡𝑜𝑡𝑎𝑙</m:t>
                        </m:r>
                        <m:r>
                          <m:t xml:space="preserve">𝑛𝑢𝑚𝑏𝑒𝑟</m:t>
                        </m:r>
                        <m:r>
                          <m:t xml:space="preserve">𝑜𝑓</m:t>
                        </m:r>
                        <m:r>
                          <m:t xml:space="preserve">𝑒𝑥𝑎𝑚𝑝𝑙𝑒𝑠</m:t>
                        </m:r>
                        <m:r>
                          <m:t xml:space="preserve">𝑤𝑖𝑡h</m:t>
                        </m:r>
                        <m:r>
                          <m:t xml:space="preserve">𝑡h𝑎𝑡</m:t>
                        </m:r>
                        <m:r>
                          <m:t xml:space="preserve">𝑙𝑎𝑏𝑒𝑙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35" name="CustomShape 8"/>
          <p:cNvSpPr/>
          <p:nvPr/>
        </p:nvSpPr>
        <p:spPr>
          <a:xfrm>
            <a:off x="559440" y="4546080"/>
            <a:ext cx="4222440" cy="155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3/3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…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36" name="CustomShape 9"/>
          <p:cNvSpPr/>
          <p:nvPr/>
        </p:nvSpPr>
        <p:spPr>
          <a:xfrm>
            <a:off x="5508360" y="4546080"/>
            <a:ext cx="33048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35" dur="indefinite" restart="never" nodeType="tmRoot">
          <p:childTnLst>
            <p:seq>
              <p:cTn id="1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38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39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40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41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42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343" name="CustomShape 7"/>
          <p:cNvSpPr/>
          <p:nvPr/>
        </p:nvSpPr>
        <p:spPr>
          <a:xfrm>
            <a:off x="777960" y="6019200"/>
            <a:ext cx="7136280" cy="574560"/>
          </a:xfrm>
          <a:prstGeom prst="rect">
            <a:avLst/>
          </a:prstGeom>
          <a:blipFill rotWithShape="0">
            <a:blip r:embed="rId1"/>
            <a:stretch>
              <a:fillRect l="-170" t="-6450" r="-525" b="-19497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44" name="CustomShape 8"/>
          <p:cNvSpPr/>
          <p:nvPr/>
        </p:nvSpPr>
        <p:spPr>
          <a:xfrm>
            <a:off x="559440" y="4546080"/>
            <a:ext cx="4222440" cy="155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3/3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…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45" name="CustomShape 9"/>
          <p:cNvSpPr/>
          <p:nvPr/>
        </p:nvSpPr>
        <p:spPr>
          <a:xfrm>
            <a:off x="5213520" y="4546080"/>
            <a:ext cx="389484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= ?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37" dur="indefinite" restart="never" nodeType="tmRoot">
          <p:childTnLst>
            <p:seq>
              <p:cTn id="13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Training the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47" name="CustomShape 2"/>
          <p:cNvSpPr/>
          <p:nvPr/>
        </p:nvSpPr>
        <p:spPr>
          <a:xfrm>
            <a:off x="357840" y="2532240"/>
            <a:ext cx="3404880" cy="159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it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loved that movie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</a:rPr>
              <a:t>I hated that loved it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48" name="CustomShape 3"/>
          <p:cNvSpPr/>
          <p:nvPr/>
        </p:nvSpPr>
        <p:spPr>
          <a:xfrm>
            <a:off x="820440" y="1723320"/>
            <a:ext cx="154800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Tw Cen MT"/>
                <a:ea typeface="DejaVu Sans"/>
              </a:rPr>
              <a:t>Positive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49" name="Line 4"/>
          <p:cNvSpPr/>
          <p:nvPr/>
        </p:nvSpPr>
        <p:spPr>
          <a:xfrm>
            <a:off x="4689000" y="1722960"/>
            <a:ext cx="360" cy="27345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50" name="CustomShape 5"/>
          <p:cNvSpPr/>
          <p:nvPr/>
        </p:nvSpPr>
        <p:spPr>
          <a:xfrm>
            <a:off x="6279120" y="1723320"/>
            <a:ext cx="17719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Negative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51" name="CustomShape 6"/>
          <p:cNvSpPr/>
          <p:nvPr/>
        </p:nvSpPr>
        <p:spPr>
          <a:xfrm>
            <a:off x="5463000" y="2532240"/>
            <a:ext cx="3404880" cy="168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it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hated that movie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  <a:ea typeface="DejaVu Sans"/>
              </a:rPr>
              <a:t>I loved that hated it</a:t>
            </a:r>
            <a:endParaRPr b="0" lang="en-US" sz="2900" spc="-1" strike="noStrike">
              <a:latin typeface="Arial"/>
            </a:endParaRPr>
          </a:p>
        </p:txBody>
      </p:sp>
      <p:sp>
        <p:nvSpPr>
          <p:cNvPr id="352" name="CustomShape 7"/>
          <p:cNvSpPr/>
          <p:nvPr/>
        </p:nvSpPr>
        <p:spPr>
          <a:xfrm>
            <a:off x="777960" y="6019200"/>
            <a:ext cx="7136280" cy="574560"/>
          </a:xfrm>
          <a:prstGeom prst="rect">
            <a:avLst/>
          </a:prstGeom>
          <a:blipFill rotWithShape="0">
            <a:blip r:embed="rId1"/>
            <a:stretch>
              <a:fillRect l="-170" t="-6450" r="-525" b="-19497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53" name="CustomShape 8"/>
          <p:cNvSpPr/>
          <p:nvPr/>
        </p:nvSpPr>
        <p:spPr>
          <a:xfrm>
            <a:off x="559440" y="4546080"/>
            <a:ext cx="4222440" cy="155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3/3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…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54" name="CustomShape 9"/>
          <p:cNvSpPr/>
          <p:nvPr/>
        </p:nvSpPr>
        <p:spPr>
          <a:xfrm>
            <a:off x="5092920" y="4546080"/>
            <a:ext cx="4222440" cy="118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…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39" dur="indefinite" restart="never" nodeType="tmRoot">
          <p:childTnLst>
            <p:seq>
              <p:cTn id="1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Classifying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56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57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58" name="CustomShape 4"/>
          <p:cNvSpPr/>
          <p:nvPr/>
        </p:nvSpPr>
        <p:spPr>
          <a:xfrm>
            <a:off x="332280" y="4365360"/>
            <a:ext cx="747000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Notice that each of these is its own probability distribution</a:t>
            </a:r>
            <a:endParaRPr b="0" lang="en-US" sz="2000" spc="-1" strike="noStrike">
              <a:latin typeface="Arial"/>
            </a:endParaRPr>
          </a:p>
        </p:txBody>
      </p:sp>
      <p:graphicFrame>
        <p:nvGraphicFramePr>
          <p:cNvPr id="359" name="Table 5"/>
          <p:cNvGraphicFramePr/>
          <p:nvPr/>
        </p:nvGraphicFramePr>
        <p:xfrm>
          <a:off x="1522080" y="4995360"/>
          <a:ext cx="3737880" cy="1111680"/>
        </p:xfrm>
        <a:graphic>
          <a:graphicData uri="http://schemas.openxmlformats.org/drawingml/2006/table">
            <a:tbl>
              <a:tblPr/>
              <a:tblGrid>
                <a:gridCol w="3738240"/>
              </a:tblGrid>
              <a:tr h="370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P(loved| positive)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4b6d2"/>
                    </a:solidFill>
                  </a:tcPr>
                </a:tc>
              </a:tr>
              <a:tr h="370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P(loved | positive) = 2/3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5ee"/>
                    </a:solidFill>
                  </a:tcPr>
                </a:tc>
              </a:tr>
              <a:tr h="3700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P(no loved|positive) = 1/3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ef2f6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41" dur="indefinite" restart="never" nodeType="tmRoot">
          <p:childTnLst>
            <p:seq>
              <p:cTn id="1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61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62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63" name="Line 4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64" name="CustomShape 5"/>
          <p:cNvSpPr/>
          <p:nvPr/>
        </p:nvSpPr>
        <p:spPr>
          <a:xfrm>
            <a:off x="376560" y="4798080"/>
            <a:ext cx="738324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How would we classify: “I hated movie”?</a:t>
            </a:r>
            <a:endParaRPr b="0" lang="en-US" sz="2800" spc="-1" strike="noStrike">
              <a:latin typeface="Arial"/>
            </a:endParaRPr>
          </a:p>
        </p:txBody>
      </p:sp>
    </p:spTree>
  </p:cSld>
  <p:timing>
    <p:tnLst>
      <p:par>
        <p:cTn id="143" dur="indefinite" restart="never" nodeType="tmRoot">
          <p:childTnLst>
            <p:seq>
              <p:cTn id="1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66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67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68" name="Line 4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69" name="CustomShape 5"/>
          <p:cNvSpPr/>
          <p:nvPr/>
        </p:nvSpPr>
        <p:spPr>
          <a:xfrm>
            <a:off x="0" y="4572000"/>
            <a:ext cx="91814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* P(hated | positive) * P(movie | positive) = 1.0 * 1/3 * 1/3 = 1/9 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370" name="CustomShape 6"/>
          <p:cNvSpPr/>
          <p:nvPr/>
        </p:nvSpPr>
        <p:spPr>
          <a:xfrm>
            <a:off x="91440" y="5396400"/>
            <a:ext cx="94834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* P(hated | negative) * P(movie | negative) = 1.0 * 1.0 * 1/3 = 1/3 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371" name="CustomShape 7"/>
          <p:cNvSpPr/>
          <p:nvPr/>
        </p:nvSpPr>
        <p:spPr>
          <a:xfrm>
            <a:off x="0" y="5390640"/>
            <a:ext cx="6035040" cy="461520"/>
          </a:xfrm>
          <a:prstGeom prst="rect">
            <a:avLst/>
          </a:prstGeom>
          <a:solidFill>
            <a:srgbClr val="00b050">
              <a:alpha val="18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</p:spTree>
  </p:cSld>
  <p:timing>
    <p:tnLst>
      <p:par>
        <p:cTn id="145" dur="indefinite" restart="never" nodeType="tmRoot">
          <p:childTnLst>
            <p:seq>
              <p:cTn id="146" dur="indefinite" nodeType="mainSeq">
                <p:childTnLst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Relationship between distributions</a:t>
            </a:r>
            <a:endParaRPr b="0" lang="en-US" sz="44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05" name="Formula 2"/>
              <p:cNvSpPr txBox="1"/>
              <p:nvPr/>
            </p:nvSpPr>
            <p:spPr>
              <a:xfrm>
                <a:off x="0" y="2103120"/>
                <a:ext cx="925920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51</m:t>
                        </m:r>
                        <m:r>
                          <m:t xml:space="preserve">𝑃𝑎𝑠𝑠</m:t>
                        </m:r>
                        <m:r>
                          <m:t xml:space="preserve">,</m:t>
                        </m:r>
                        <m:r>
                          <m:t xml:space="preserve">𝐸𝑛𝑔𝑃𝑎𝑠𝑠</m:t>
                        </m:r>
                      </m:e>
                    </m:d>
                    <m:r>
                      <m:t xml:space="preserve">=</m:t>
                    </m:r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𝐸𝑛𝑔𝑃𝑎𝑠𝑠</m:t>
                        </m:r>
                      </m:e>
                    </m:d>
                    <m:r>
                      <m:t xml:space="preserve">∗</m:t>
                    </m:r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51</m:t>
                        </m:r>
                        <m:r>
                          <m:t xml:space="preserve">𝑃𝑎𝑠𝑠</m:t>
                        </m:r>
                        <m:r>
                          <m:t xml:space="preserve">∨</m:t>
                        </m:r>
                        <m:r>
                          <m:t xml:space="preserve">𝐸𝑛𝑔𝑃𝑎𝑠𝑠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106" name="CustomShape 3"/>
          <p:cNvSpPr/>
          <p:nvPr/>
        </p:nvSpPr>
        <p:spPr>
          <a:xfrm>
            <a:off x="-115560" y="3197160"/>
            <a:ext cx="9259200" cy="368640"/>
          </a:xfrm>
          <a:prstGeom prst="rect">
            <a:avLst/>
          </a:prstGeom>
          <a:blipFill rotWithShape="0">
            <a:blip r:embed="rId1"/>
            <a:stretch>
              <a:fillRect l="0" t="0" r="0" b="-33238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7" name="CustomShape 4"/>
          <p:cNvSpPr/>
          <p:nvPr/>
        </p:nvSpPr>
        <p:spPr>
          <a:xfrm>
            <a:off x="235080" y="3840480"/>
            <a:ext cx="8817120" cy="143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Tw Cen MT"/>
                <a:ea typeface="DejaVu Sans"/>
              </a:rPr>
              <a:t>The probability of passing CS51 and English is:</a:t>
            </a:r>
            <a:endParaRPr b="0" lang="en-US" sz="2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Tw Cen MT"/>
              <a:buAutoNum type="arabicPeriod"/>
            </a:pPr>
            <a:r>
              <a:rPr b="0" lang="en-US" sz="2200" spc="-1" strike="noStrike">
                <a:solidFill>
                  <a:srgbClr val="000000"/>
                </a:solidFill>
                <a:latin typeface="Tw Cen MT"/>
                <a:ea typeface="DejaVu Sans"/>
              </a:rPr>
              <a:t>Probability of passing English *</a:t>
            </a:r>
            <a:endParaRPr b="0" lang="en-US" sz="2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Tw Cen MT"/>
              <a:buAutoNum type="arabicPeriod"/>
            </a:pPr>
            <a:r>
              <a:rPr b="0" lang="en-US" sz="2200" spc="-1" strike="noStrike">
                <a:solidFill>
                  <a:srgbClr val="000000"/>
                </a:solidFill>
                <a:latin typeface="Tw Cen MT"/>
                <a:ea typeface="DejaVu Sans"/>
              </a:rPr>
              <a:t>Probability of passing CS51 </a:t>
            </a:r>
            <a:r>
              <a:rPr b="1" lang="en-US" sz="2200" spc="-1" strike="noStrike">
                <a:solidFill>
                  <a:srgbClr val="000000"/>
                </a:solidFill>
                <a:latin typeface="Tw Cen MT"/>
                <a:ea typeface="DejaVu Sans"/>
              </a:rPr>
              <a:t>given</a:t>
            </a:r>
            <a:r>
              <a:rPr b="0" lang="en-US" sz="2200" spc="-1" strike="noStrike">
                <a:solidFill>
                  <a:srgbClr val="000000"/>
                </a:solidFill>
                <a:latin typeface="Tw Cen MT"/>
                <a:ea typeface="DejaVu Sans"/>
              </a:rPr>
              <a:t> that you passed English</a:t>
            </a: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73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74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75" name="Line 4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76" name="CustomShape 5"/>
          <p:cNvSpPr/>
          <p:nvPr/>
        </p:nvSpPr>
        <p:spPr>
          <a:xfrm>
            <a:off x="197640" y="4798080"/>
            <a:ext cx="807804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Tw Cen MT"/>
                <a:ea typeface="DejaVu Sans"/>
              </a:rPr>
              <a:t>How would we classify: “I hated the movie”?</a:t>
            </a:r>
            <a:endParaRPr b="0" lang="en-US" sz="2800" spc="-1" strike="noStrike">
              <a:latin typeface="Arial"/>
            </a:endParaRPr>
          </a:p>
        </p:txBody>
      </p:sp>
    </p:spTree>
  </p:cSld>
  <p:timing>
    <p:tnLst>
      <p:par>
        <p:cTn id="151" dur="indefinite" restart="never" nodeType="tmRoot">
          <p:childTnLst>
            <p:seq>
              <p:cTn id="15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CustomShape 1"/>
          <p:cNvSpPr/>
          <p:nvPr/>
        </p:nvSpPr>
        <p:spPr>
          <a:xfrm>
            <a:off x="0" y="4847400"/>
            <a:ext cx="87854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* P(hated | positive) * P(the | positive) * P(movie | positive) =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78" name="CustomShape 2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79" name="CustomShape 3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80" name="CustomShape 4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81" name="Line 5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82" name="CustomShape 6"/>
          <p:cNvSpPr/>
          <p:nvPr/>
        </p:nvSpPr>
        <p:spPr>
          <a:xfrm>
            <a:off x="0" y="5670360"/>
            <a:ext cx="91936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* P(hated | negative) * P(the | negative) * P(movie | negative) =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53" dur="indefinite" restart="never" nodeType="tmRoot">
          <p:childTnLst>
            <p:seq>
              <p:cTn id="15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84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85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86" name="Line 4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87" name="CustomShape 5"/>
          <p:cNvSpPr/>
          <p:nvPr/>
        </p:nvSpPr>
        <p:spPr>
          <a:xfrm>
            <a:off x="2965680" y="5943600"/>
            <a:ext cx="26769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What are these?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88" name="CustomShape 6"/>
          <p:cNvSpPr/>
          <p:nvPr/>
        </p:nvSpPr>
        <p:spPr>
          <a:xfrm>
            <a:off x="4227120" y="420624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89" name="CustomShape 7"/>
          <p:cNvSpPr/>
          <p:nvPr/>
        </p:nvSpPr>
        <p:spPr>
          <a:xfrm>
            <a:off x="4501440" y="473076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90" name="CustomShape 8"/>
          <p:cNvSpPr/>
          <p:nvPr/>
        </p:nvSpPr>
        <p:spPr>
          <a:xfrm>
            <a:off x="-99000" y="4206240"/>
            <a:ext cx="87854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* P(hated | positive) * P(the | positive) * P(movie | positive) =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91" name="CustomShape 9"/>
          <p:cNvSpPr/>
          <p:nvPr/>
        </p:nvSpPr>
        <p:spPr>
          <a:xfrm>
            <a:off x="41400" y="4699080"/>
            <a:ext cx="91936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* P(hated | negative) * P(the | negative) * P(movie | negative) =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55" dur="indefinite" restart="never" nodeType="tmRoot">
          <p:childTnLst>
            <p:seq>
              <p:cTn id="15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3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94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95" name="Line 4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96" name="CustomShape 5"/>
          <p:cNvSpPr/>
          <p:nvPr/>
        </p:nvSpPr>
        <p:spPr>
          <a:xfrm>
            <a:off x="2883960" y="5914080"/>
            <a:ext cx="330048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0! </a:t>
            </a: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Is this a problem?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97" name="CustomShape 6"/>
          <p:cNvSpPr/>
          <p:nvPr/>
        </p:nvSpPr>
        <p:spPr>
          <a:xfrm>
            <a:off x="4257360" y="428328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98" name="CustomShape 7"/>
          <p:cNvSpPr/>
          <p:nvPr/>
        </p:nvSpPr>
        <p:spPr>
          <a:xfrm>
            <a:off x="4487400" y="504180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99" name="CustomShape 8"/>
          <p:cNvSpPr/>
          <p:nvPr/>
        </p:nvSpPr>
        <p:spPr>
          <a:xfrm>
            <a:off x="94320" y="4282560"/>
            <a:ext cx="87854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* P(hated | positive) * P(the | positive) * P(movie | positive) =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00" name="CustomShape 9"/>
          <p:cNvSpPr/>
          <p:nvPr/>
        </p:nvSpPr>
        <p:spPr>
          <a:xfrm>
            <a:off x="2880" y="5063760"/>
            <a:ext cx="91936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* P(hated | negative) * P(the | negative) * P(movie | negative) =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57" dur="indefinite" restart="never" nodeType="tmRoot">
          <p:childTnLst>
            <p:seq>
              <p:cTn id="15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02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03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04" name="Line 4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05" name="CustomShape 5"/>
          <p:cNvSpPr/>
          <p:nvPr/>
        </p:nvSpPr>
        <p:spPr>
          <a:xfrm>
            <a:off x="1406160" y="5844240"/>
            <a:ext cx="669744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Yes. They make the entire product go to 0!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06" name="CustomShape 6"/>
          <p:cNvSpPr/>
          <p:nvPr/>
        </p:nvSpPr>
        <p:spPr>
          <a:xfrm>
            <a:off x="4257360" y="428328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07" name="CustomShape 7"/>
          <p:cNvSpPr/>
          <p:nvPr/>
        </p:nvSpPr>
        <p:spPr>
          <a:xfrm>
            <a:off x="4487400" y="504180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08" name="CustomShape 8"/>
          <p:cNvSpPr/>
          <p:nvPr/>
        </p:nvSpPr>
        <p:spPr>
          <a:xfrm>
            <a:off x="94320" y="4282560"/>
            <a:ext cx="87854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* P(hated | positive) * P(the | positive) * P(movie | positive) =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09" name="CustomShape 9"/>
          <p:cNvSpPr/>
          <p:nvPr/>
        </p:nvSpPr>
        <p:spPr>
          <a:xfrm>
            <a:off x="2880" y="5063760"/>
            <a:ext cx="91936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* P(hated | negative) * P(the | negative) * P(movie | negative) =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59" dur="indefinite" restart="never" nodeType="tmRoot">
          <p:childTnLst>
            <p:seq>
              <p:cTn id="16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11" name="CustomShape 2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12" name="CustomShape 3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13" name="Line 4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14" name="CustomShape 5"/>
          <p:cNvSpPr/>
          <p:nvPr/>
        </p:nvSpPr>
        <p:spPr>
          <a:xfrm>
            <a:off x="438120" y="5673240"/>
            <a:ext cx="78300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Our solution: assume any unseen word has a small, fixed probability, e.g. in this example 1/10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15" name="CustomShape 6"/>
          <p:cNvSpPr/>
          <p:nvPr/>
        </p:nvSpPr>
        <p:spPr>
          <a:xfrm>
            <a:off x="4257360" y="428328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16" name="CustomShape 7"/>
          <p:cNvSpPr/>
          <p:nvPr/>
        </p:nvSpPr>
        <p:spPr>
          <a:xfrm>
            <a:off x="4487400" y="5041800"/>
            <a:ext cx="1533240" cy="389520"/>
          </a:xfrm>
          <a:prstGeom prst="rect">
            <a:avLst/>
          </a:prstGeom>
          <a:solidFill>
            <a:srgbClr val="ff000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17" name="CustomShape 8"/>
          <p:cNvSpPr/>
          <p:nvPr/>
        </p:nvSpPr>
        <p:spPr>
          <a:xfrm>
            <a:off x="94320" y="4282560"/>
            <a:ext cx="87854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* P(hated | positive) * P(the | positive) * P(movie | positive) =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18" name="CustomShape 9"/>
          <p:cNvSpPr/>
          <p:nvPr/>
        </p:nvSpPr>
        <p:spPr>
          <a:xfrm>
            <a:off x="2880" y="5063760"/>
            <a:ext cx="91936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* P(hated | negative) * P(the | negative) * P(movie | negative) =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61" dur="indefinite" restart="never" nodeType="tmRoot">
          <p:childTnLst>
            <p:seq>
              <p:cTn id="16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CustomShape 1"/>
          <p:cNvSpPr/>
          <p:nvPr/>
        </p:nvSpPr>
        <p:spPr>
          <a:xfrm>
            <a:off x="207000" y="4282560"/>
            <a:ext cx="8309880" cy="33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* P(hated | positive) * P(the | positive) * P(movie | positive) = 1/90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420" name="CustomShape 2"/>
          <p:cNvSpPr/>
          <p:nvPr/>
        </p:nvSpPr>
        <p:spPr>
          <a:xfrm>
            <a:off x="210600" y="5063760"/>
            <a:ext cx="8681760" cy="33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* P(hated | negative) * P(the | negative) * P(movie | negative) = 1/30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421" name="CustomShape 3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Trained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2" name="CustomShape 4"/>
          <p:cNvSpPr/>
          <p:nvPr/>
        </p:nvSpPr>
        <p:spPr>
          <a:xfrm>
            <a:off x="8784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positive)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p(movie|positive)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positive)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23" name="CustomShape 5"/>
          <p:cNvSpPr/>
          <p:nvPr/>
        </p:nvSpPr>
        <p:spPr>
          <a:xfrm>
            <a:off x="4447080" y="1562040"/>
            <a:ext cx="4222440" cy="228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p(hated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1.0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p(that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P(movie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p(it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2/3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p(loved | negative) 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= 1/3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24" name="Line 6"/>
          <p:cNvSpPr/>
          <p:nvPr/>
        </p:nvSpPr>
        <p:spPr>
          <a:xfrm>
            <a:off x="329760" y="3991680"/>
            <a:ext cx="8243640" cy="360"/>
          </a:xfrm>
          <a:prstGeom prst="line">
            <a:avLst/>
          </a:prstGeom>
          <a:ln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25" name="CustomShape 7"/>
          <p:cNvSpPr/>
          <p:nvPr/>
        </p:nvSpPr>
        <p:spPr>
          <a:xfrm>
            <a:off x="438120" y="5673240"/>
            <a:ext cx="78300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Our solution: assume any unseen word has a small, fixed probability, e.g. in this example 1/10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26" name="CustomShape 8"/>
          <p:cNvSpPr/>
          <p:nvPr/>
        </p:nvSpPr>
        <p:spPr>
          <a:xfrm>
            <a:off x="464760" y="5063760"/>
            <a:ext cx="8045280" cy="389520"/>
          </a:xfrm>
          <a:prstGeom prst="rect">
            <a:avLst/>
          </a:prstGeom>
          <a:solidFill>
            <a:srgbClr val="00b050">
              <a:alpha val="24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</p:spTree>
  </p:cSld>
  <p:timing>
    <p:tnLst>
      <p:par>
        <p:cTn id="163" dur="indefinite" restart="never" nodeType="tmRoot">
          <p:childTnLst>
            <p:seq>
              <p:cTn id="16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Full disclaimer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8" name="CustomShape 2"/>
          <p:cNvSpPr/>
          <p:nvPr/>
        </p:nvSpPr>
        <p:spPr>
          <a:xfrm>
            <a:off x="612720" y="1600200"/>
            <a:ext cx="8152560" cy="4494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</a:rPr>
              <a:t>I’ve fudged a few things on the Naïve Bayes model for simplicity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</a:rPr>
              <a:t>Our approach is very close, but it takes a few liberties that aren’t technically correct, but it will work just fine </a:t>
            </a:r>
            <a:r>
              <a:rPr b="0" lang="en-US" sz="2900" spc="-1" strike="noStrike">
                <a:solidFill>
                  <a:srgbClr val="000000"/>
                </a:solidFill>
                <a:latin typeface="Wingdings"/>
              </a:rPr>
              <a:t></a:t>
            </a: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b="0" lang="en-US" sz="29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en-US" sz="2900" spc="-1" strike="noStrike">
                <a:solidFill>
                  <a:srgbClr val="000000"/>
                </a:solidFill>
                <a:latin typeface="Tw Cen MT"/>
              </a:rPr>
              <a:t>If you’re curious, I’d be happy to talk to you offline</a:t>
            </a:r>
            <a:endParaRPr b="0" lang="en-US" sz="2900" spc="-1" strike="noStrike">
              <a:latin typeface="Arial"/>
            </a:endParaRPr>
          </a:p>
        </p:txBody>
      </p:sp>
    </p:spTree>
  </p:cSld>
  <p:timing>
    <p:tnLst>
      <p:par>
        <p:cTn id="165" dur="indefinite" restart="never" nodeType="tmRoot">
          <p:childTnLst>
            <p:seq>
              <p:cTn id="16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Relationship between distributions</a:t>
            </a:r>
            <a:endParaRPr b="0" lang="en-US" sz="44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09" name="Formula 2"/>
              <p:cNvSpPr txBox="1"/>
              <p:nvPr/>
            </p:nvSpPr>
            <p:spPr>
              <a:xfrm>
                <a:off x="-115920" y="2171880"/>
                <a:ext cx="925920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51</m:t>
                        </m:r>
                        <m:r>
                          <m:t xml:space="preserve">𝑃𝑎𝑠𝑠</m:t>
                        </m:r>
                        <m:r>
                          <m:t xml:space="preserve">,</m:t>
                        </m:r>
                        <m:r>
                          <m:t xml:space="preserve">𝐸𝑛𝑔𝑃𝑎𝑠𝑠</m:t>
                        </m:r>
                      </m:e>
                    </m:d>
                    <m:r>
                      <m:t xml:space="preserve">=</m:t>
                    </m:r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51</m:t>
                        </m:r>
                        <m:r>
                          <m:t xml:space="preserve">𝑃𝑎𝑠𝑠</m:t>
                        </m:r>
                      </m:e>
                    </m:d>
                    <m:r>
                      <m:t xml:space="preserve">∗</m:t>
                    </m:r>
                    <m:r>
                      <m:t xml:space="preserve">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𝐸𝑛𝑔𝑃𝑎𝑠𝑠</m:t>
                        </m:r>
                        <m:r>
                          <m:t xml:space="preserve">∨</m:t>
                        </m:r>
                        <m:r>
                          <m:t xml:space="preserve">51</m:t>
                        </m:r>
                        <m:r>
                          <m:t xml:space="preserve">𝑃𝑎𝑠𝑠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110" name="CustomShape 3"/>
          <p:cNvSpPr/>
          <p:nvPr/>
        </p:nvSpPr>
        <p:spPr>
          <a:xfrm>
            <a:off x="-115920" y="2171880"/>
            <a:ext cx="9259200" cy="368640"/>
          </a:xfrm>
          <a:prstGeom prst="rect">
            <a:avLst/>
          </a:prstGeom>
          <a:blipFill rotWithShape="0">
            <a:blip r:embed="rId1"/>
            <a:stretch>
              <a:fillRect l="0" t="0" r="0" b="-33238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-552240" y="2968920"/>
            <a:ext cx="9590400" cy="1553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The probability of passing CS51 and English is:</a:t>
            </a:r>
            <a:endParaRPr b="0" lang="en-US" sz="24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Tw Cen MT"/>
              <a:buAutoNum type="arabicPeriod"/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Probability of passing </a:t>
            </a:r>
            <a:r>
              <a:rPr b="0" lang="en-US" sz="2400" spc="-1" strike="noStrike">
                <a:solidFill>
                  <a:srgbClr val="ff7700"/>
                </a:solidFill>
                <a:latin typeface="Tw Cen MT"/>
                <a:ea typeface="DejaVu Sans"/>
              </a:rPr>
              <a:t>CS51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 *</a:t>
            </a:r>
            <a:endParaRPr b="0" lang="en-US" sz="24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Tw Cen MT"/>
              <a:buAutoNum type="arabicPeriod"/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Probability of passing </a:t>
            </a:r>
            <a:r>
              <a:rPr b="0" lang="en-US" sz="2400" spc="-1" strike="noStrike">
                <a:solidFill>
                  <a:srgbClr val="ff7700"/>
                </a:solidFill>
                <a:latin typeface="Tw Cen MT"/>
                <a:ea typeface="DejaVu Sans"/>
              </a:rPr>
              <a:t>English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given</a:t>
            </a: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 that you passed </a:t>
            </a:r>
            <a:r>
              <a:rPr b="0" lang="en-US" sz="2400" spc="-1" strike="noStrike">
                <a:solidFill>
                  <a:srgbClr val="ff7700"/>
                </a:solidFill>
                <a:latin typeface="Tw Cen MT"/>
                <a:ea typeface="DejaVu Sans"/>
              </a:rPr>
              <a:t>CS51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12" name="CustomShape 5"/>
          <p:cNvSpPr/>
          <p:nvPr/>
        </p:nvSpPr>
        <p:spPr>
          <a:xfrm>
            <a:off x="-52560" y="5811840"/>
            <a:ext cx="82170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7700"/>
                </a:solidFill>
                <a:latin typeface="Tw Cen MT"/>
                <a:ea typeface="DejaVu Sans"/>
              </a:rPr>
              <a:t>Can also view it with the other event happening first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Back to probabilistic modeling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457200" y="2133720"/>
            <a:ext cx="1142280" cy="4190400"/>
          </a:xfrm>
          <a:prstGeom prst="rect">
            <a:avLst/>
          </a:prstGeom>
          <a:solidFill>
            <a:srgbClr val="ffff00"/>
          </a:solidFill>
          <a:ln>
            <a:solidFill>
              <a:srgbClr val="8eb1cf"/>
            </a:solidFill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15" name="CustomShape 3"/>
          <p:cNvSpPr/>
          <p:nvPr/>
        </p:nvSpPr>
        <p:spPr>
          <a:xfrm rot="16200000">
            <a:off x="24840" y="3963960"/>
            <a:ext cx="181656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ff"/>
                </a:solidFill>
                <a:latin typeface="Tw Cen MT"/>
                <a:ea typeface="DejaVu Sans"/>
              </a:rPr>
              <a:t>training data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16" name="CustomShape 4"/>
          <p:cNvSpPr/>
          <p:nvPr/>
        </p:nvSpPr>
        <p:spPr>
          <a:xfrm>
            <a:off x="1863000" y="3612240"/>
            <a:ext cx="532800" cy="761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7" name="CustomShape 5"/>
          <p:cNvSpPr/>
          <p:nvPr/>
        </p:nvSpPr>
        <p:spPr>
          <a:xfrm rot="19152600">
            <a:off x="1823400" y="3058920"/>
            <a:ext cx="77076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Tw Cen MT"/>
                <a:ea typeface="DejaVu Sans"/>
              </a:rPr>
              <a:t>train</a:t>
            </a:r>
            <a:endParaRPr b="0" lang="en-US" sz="2000" spc="-1" strike="noStrike">
              <a:latin typeface="Arial"/>
            </a:endParaRPr>
          </a:p>
        </p:txBody>
      </p:sp>
      <p:grpSp>
        <p:nvGrpSpPr>
          <p:cNvPr id="118" name="Group 6"/>
          <p:cNvGrpSpPr/>
          <p:nvPr/>
        </p:nvGrpSpPr>
        <p:grpSpPr>
          <a:xfrm>
            <a:off x="2586600" y="3276720"/>
            <a:ext cx="1431720" cy="1545840"/>
            <a:chOff x="2586600" y="3276720"/>
            <a:chExt cx="1431720" cy="1545840"/>
          </a:xfrm>
        </p:grpSpPr>
        <p:sp>
          <p:nvSpPr>
            <p:cNvPr id="119" name="CustomShape 7"/>
            <p:cNvSpPr/>
            <p:nvPr/>
          </p:nvSpPr>
          <p:spPr>
            <a:xfrm>
              <a:off x="2586600" y="3276720"/>
              <a:ext cx="1370880" cy="1370880"/>
            </a:xfrm>
            <a:prstGeom prst="roundRect">
              <a:avLst>
                <a:gd name="adj" fmla="val 16667"/>
              </a:avLst>
            </a:prstGeom>
            <a:solidFill>
              <a:srgbClr val="d2dee9"/>
            </a:solidFill>
            <a:ln>
              <a:solidFill>
                <a:srgbClr val="8eb1cf"/>
              </a:solidFill>
              <a:round/>
            </a:ln>
            <a:effectLst>
              <a:outerShdw blurRad="38100" dir="5400000" dist="30000" rotWithShape="0">
                <a:srgbClr val="000000">
                  <a:alpha val="45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20" name="CustomShape 8"/>
            <p:cNvSpPr/>
            <p:nvPr/>
          </p:nvSpPr>
          <p:spPr>
            <a:xfrm>
              <a:off x="2586600" y="3392280"/>
              <a:ext cx="1431720" cy="14302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/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probabilistic model:</a:t>
              </a: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p(</a:t>
              </a:r>
              <a:r>
                <a:rPr b="0" i="1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label|data</a:t>
              </a: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)</a:t>
              </a:r>
              <a:endParaRPr b="0" lang="en-US" sz="1400" spc="-1" strike="noStrike">
                <a:latin typeface="Arial"/>
              </a:endParaRPr>
            </a:p>
          </p:txBody>
        </p:sp>
      </p:grpSp>
      <p:sp>
        <p:nvSpPr>
          <p:cNvPr id="121" name="CustomShape 9"/>
          <p:cNvSpPr/>
          <p:nvPr/>
        </p:nvSpPr>
        <p:spPr>
          <a:xfrm>
            <a:off x="5087520" y="3361680"/>
            <a:ext cx="3463560" cy="3015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Build a model of the conditional distribution: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P(label | data)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How likely is a label given the data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Back to probabilistic models</a:t>
            </a:r>
            <a:endParaRPr b="0" lang="en-US" sz="4400" spc="-1" strike="noStrike">
              <a:latin typeface="Arial"/>
            </a:endParaRPr>
          </a:p>
        </p:txBody>
      </p:sp>
      <p:grpSp>
        <p:nvGrpSpPr>
          <p:cNvPr id="123" name="Group 2"/>
          <p:cNvGrpSpPr/>
          <p:nvPr/>
        </p:nvGrpSpPr>
        <p:grpSpPr>
          <a:xfrm>
            <a:off x="5105520" y="2983680"/>
            <a:ext cx="1431720" cy="1546200"/>
            <a:chOff x="5105520" y="2983680"/>
            <a:chExt cx="1431720" cy="1546200"/>
          </a:xfrm>
        </p:grpSpPr>
        <p:sp>
          <p:nvSpPr>
            <p:cNvPr id="124" name="CustomShape 3"/>
            <p:cNvSpPr/>
            <p:nvPr/>
          </p:nvSpPr>
          <p:spPr>
            <a:xfrm>
              <a:off x="5105520" y="2983680"/>
              <a:ext cx="1370880" cy="1370880"/>
            </a:xfrm>
            <a:prstGeom prst="roundRect">
              <a:avLst>
                <a:gd name="adj" fmla="val 16667"/>
              </a:avLst>
            </a:prstGeom>
            <a:solidFill>
              <a:srgbClr val="d2dee9"/>
            </a:solidFill>
            <a:ln>
              <a:solidFill>
                <a:srgbClr val="8eb1cf"/>
              </a:solidFill>
              <a:round/>
            </a:ln>
            <a:effectLst>
              <a:outerShdw blurRad="38100" dir="5400000" dist="30000" rotWithShape="0">
                <a:srgbClr val="000000">
                  <a:alpha val="45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25" name="CustomShape 4"/>
            <p:cNvSpPr/>
            <p:nvPr/>
          </p:nvSpPr>
          <p:spPr>
            <a:xfrm>
              <a:off x="5105520" y="3099600"/>
              <a:ext cx="1431720" cy="14302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/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probabilistic model:</a:t>
              </a: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p(label|data)</a:t>
              </a:r>
              <a:endParaRPr b="0" lang="en-US" sz="1400" spc="-1" strike="noStrike">
                <a:latin typeface="Arial"/>
              </a:endParaRPr>
            </a:p>
          </p:txBody>
        </p:sp>
      </p:grpSp>
      <p:sp>
        <p:nvSpPr>
          <p:cNvPr id="126" name="CustomShape 5"/>
          <p:cNvSpPr/>
          <p:nvPr/>
        </p:nvSpPr>
        <p:spPr>
          <a:xfrm>
            <a:off x="-135000" y="3230640"/>
            <a:ext cx="478656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yellow, curved, no leaf, 6oz, </a:t>
            </a:r>
            <a:r>
              <a:rPr b="0" lang="en-US" sz="2000" spc="-1" strike="noStrike">
                <a:solidFill>
                  <a:srgbClr val="008000"/>
                </a:solidFill>
                <a:latin typeface="Tw Cen MT"/>
                <a:ea typeface="DejaVu Sans"/>
              </a:rPr>
              <a:t>banana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27" name="CustomShape 6"/>
          <p:cNvSpPr/>
          <p:nvPr/>
        </p:nvSpPr>
        <p:spPr>
          <a:xfrm>
            <a:off x="4312080" y="332784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8" name="CustomShape 7"/>
          <p:cNvSpPr/>
          <p:nvPr/>
        </p:nvSpPr>
        <p:spPr>
          <a:xfrm>
            <a:off x="1715760" y="1635480"/>
            <a:ext cx="5725440" cy="118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For each label, calculate the probability of the label given the data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29" name="CustomShape 8"/>
          <p:cNvSpPr/>
          <p:nvPr/>
        </p:nvSpPr>
        <p:spPr>
          <a:xfrm>
            <a:off x="-55800" y="3834720"/>
            <a:ext cx="45410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yellow, curved, no leaf, 6oz, </a:t>
            </a:r>
            <a:r>
              <a:rPr b="0" lang="en-US" sz="2000" spc="-1" strike="noStrike">
                <a:solidFill>
                  <a:srgbClr val="008000"/>
                </a:solidFill>
                <a:latin typeface="Tw Cen MT"/>
                <a:ea typeface="DejaVu Sans"/>
              </a:rPr>
              <a:t>apple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30" name="CustomShape 9"/>
          <p:cNvSpPr/>
          <p:nvPr/>
        </p:nvSpPr>
        <p:spPr>
          <a:xfrm>
            <a:off x="4312080" y="388620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10"/>
          <p:cNvSpPr/>
          <p:nvPr/>
        </p:nvSpPr>
        <p:spPr>
          <a:xfrm rot="16200000">
            <a:off x="1570320" y="3088080"/>
            <a:ext cx="331920" cy="28440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2" name="CustomShape 11"/>
          <p:cNvSpPr/>
          <p:nvPr/>
        </p:nvSpPr>
        <p:spPr>
          <a:xfrm>
            <a:off x="3195720" y="4771080"/>
            <a:ext cx="73260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label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3" name="CustomShape 12"/>
          <p:cNvSpPr/>
          <p:nvPr/>
        </p:nvSpPr>
        <p:spPr>
          <a:xfrm rot="16200000">
            <a:off x="3378960" y="4160160"/>
            <a:ext cx="331920" cy="68976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4" name="CustomShape 13"/>
          <p:cNvSpPr/>
          <p:nvPr/>
        </p:nvSpPr>
        <p:spPr>
          <a:xfrm>
            <a:off x="1256040" y="4840920"/>
            <a:ext cx="11224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features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Back to probabilistic models</a:t>
            </a:r>
            <a:endParaRPr b="0" lang="en-US" sz="4400" spc="-1" strike="noStrike">
              <a:latin typeface="Arial"/>
            </a:endParaRPr>
          </a:p>
        </p:txBody>
      </p:sp>
      <p:grpSp>
        <p:nvGrpSpPr>
          <p:cNvPr id="136" name="Group 2"/>
          <p:cNvGrpSpPr/>
          <p:nvPr/>
        </p:nvGrpSpPr>
        <p:grpSpPr>
          <a:xfrm>
            <a:off x="5105520" y="2983680"/>
            <a:ext cx="1431720" cy="1546200"/>
            <a:chOff x="5105520" y="2983680"/>
            <a:chExt cx="1431720" cy="1546200"/>
          </a:xfrm>
        </p:grpSpPr>
        <p:sp>
          <p:nvSpPr>
            <p:cNvPr id="137" name="CustomShape 3"/>
            <p:cNvSpPr/>
            <p:nvPr/>
          </p:nvSpPr>
          <p:spPr>
            <a:xfrm>
              <a:off x="5105520" y="2983680"/>
              <a:ext cx="1370880" cy="1370880"/>
            </a:xfrm>
            <a:prstGeom prst="roundRect">
              <a:avLst>
                <a:gd name="adj" fmla="val 16667"/>
              </a:avLst>
            </a:prstGeom>
            <a:solidFill>
              <a:srgbClr val="d2dee9"/>
            </a:solidFill>
            <a:ln>
              <a:solidFill>
                <a:srgbClr val="8eb1cf"/>
              </a:solidFill>
              <a:round/>
            </a:ln>
            <a:effectLst>
              <a:outerShdw blurRad="38100" dir="5400000" dist="30000" rotWithShape="0">
                <a:srgbClr val="000000">
                  <a:alpha val="45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38" name="CustomShape 4"/>
            <p:cNvSpPr/>
            <p:nvPr/>
          </p:nvSpPr>
          <p:spPr>
            <a:xfrm>
              <a:off x="5105520" y="3099600"/>
              <a:ext cx="1431720" cy="14302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/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probabilistic model:</a:t>
              </a: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endParaRPr b="0" lang="en-US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Tw Cen MT"/>
                  <a:ea typeface="DejaVu Sans"/>
                </a:rPr>
                <a:t>p(label|data)</a:t>
              </a:r>
              <a:endParaRPr b="0" lang="en-US" sz="1400" spc="-1" strike="noStrike">
                <a:latin typeface="Arial"/>
              </a:endParaRPr>
            </a:p>
          </p:txBody>
        </p:sp>
      </p:grpSp>
      <p:sp>
        <p:nvSpPr>
          <p:cNvPr id="139" name="CustomShape 5"/>
          <p:cNvSpPr/>
          <p:nvPr/>
        </p:nvSpPr>
        <p:spPr>
          <a:xfrm>
            <a:off x="-135000" y="3230640"/>
            <a:ext cx="478656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yellow, curved, no leaf, 6oz, </a:t>
            </a:r>
            <a:r>
              <a:rPr b="0" lang="en-US" sz="2000" spc="-1" strike="noStrike">
                <a:solidFill>
                  <a:srgbClr val="008000"/>
                </a:solidFill>
                <a:latin typeface="Tw Cen MT"/>
                <a:ea typeface="DejaVu Sans"/>
              </a:rPr>
              <a:t>banana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4312080" y="332784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CustomShape 7"/>
          <p:cNvSpPr/>
          <p:nvPr/>
        </p:nvSpPr>
        <p:spPr>
          <a:xfrm>
            <a:off x="7476840" y="3097080"/>
            <a:ext cx="114228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0.004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42" name="CustomShape 8"/>
          <p:cNvSpPr/>
          <p:nvPr/>
        </p:nvSpPr>
        <p:spPr>
          <a:xfrm>
            <a:off x="1320840" y="1811520"/>
            <a:ext cx="65160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Pick the label with the highest probability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43" name="CustomShape 9"/>
          <p:cNvSpPr/>
          <p:nvPr/>
        </p:nvSpPr>
        <p:spPr>
          <a:xfrm>
            <a:off x="-55800" y="3834720"/>
            <a:ext cx="45410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6600"/>
                </a:solidFill>
                <a:latin typeface="Tw Cen MT"/>
                <a:ea typeface="DejaVu Sans"/>
              </a:rPr>
              <a:t>yellow, curved, no leaf, 6oz, </a:t>
            </a:r>
            <a:r>
              <a:rPr b="0" lang="en-US" sz="2000" spc="-1" strike="noStrike">
                <a:solidFill>
                  <a:srgbClr val="008000"/>
                </a:solidFill>
                <a:latin typeface="Tw Cen MT"/>
                <a:ea typeface="DejaVu Sans"/>
              </a:rPr>
              <a:t>apple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44" name="CustomShape 10"/>
          <p:cNvSpPr/>
          <p:nvPr/>
        </p:nvSpPr>
        <p:spPr>
          <a:xfrm>
            <a:off x="7484400" y="3657600"/>
            <a:ext cx="14382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Tw Cen MT"/>
                <a:ea typeface="DejaVu Sans"/>
              </a:rPr>
              <a:t>0.00002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45" name="CustomShape 11"/>
          <p:cNvSpPr/>
          <p:nvPr/>
        </p:nvSpPr>
        <p:spPr>
          <a:xfrm>
            <a:off x="4312080" y="388620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CustomShape 12"/>
          <p:cNvSpPr/>
          <p:nvPr/>
        </p:nvSpPr>
        <p:spPr>
          <a:xfrm>
            <a:off x="6780600" y="323064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CustomShape 13"/>
          <p:cNvSpPr/>
          <p:nvPr/>
        </p:nvSpPr>
        <p:spPr>
          <a:xfrm>
            <a:off x="6780600" y="3789000"/>
            <a:ext cx="532800" cy="302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CustomShape 14"/>
          <p:cNvSpPr/>
          <p:nvPr/>
        </p:nvSpPr>
        <p:spPr>
          <a:xfrm>
            <a:off x="7391520" y="3021120"/>
            <a:ext cx="1451160" cy="635760"/>
          </a:xfrm>
          <a:prstGeom prst="ellipse">
            <a:avLst/>
          </a:prstGeom>
          <a:noFill/>
          <a:ln>
            <a:solidFill>
              <a:srgbClr val="008000"/>
            </a:solidFill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49" name="CustomShape 15"/>
          <p:cNvSpPr/>
          <p:nvPr/>
        </p:nvSpPr>
        <p:spPr>
          <a:xfrm rot="16200000">
            <a:off x="1570320" y="3088080"/>
            <a:ext cx="331920" cy="28440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0" name="CustomShape 16"/>
          <p:cNvSpPr/>
          <p:nvPr/>
        </p:nvSpPr>
        <p:spPr>
          <a:xfrm>
            <a:off x="3195720" y="4771080"/>
            <a:ext cx="73260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label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1" name="CustomShape 17"/>
          <p:cNvSpPr/>
          <p:nvPr/>
        </p:nvSpPr>
        <p:spPr>
          <a:xfrm rot="16200000">
            <a:off x="3378960" y="4160160"/>
            <a:ext cx="331920" cy="68976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round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2" name="CustomShape 18"/>
          <p:cNvSpPr/>
          <p:nvPr/>
        </p:nvSpPr>
        <p:spPr>
          <a:xfrm>
            <a:off x="1256040" y="4840920"/>
            <a:ext cx="11224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features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3" name="CustomShape 19"/>
          <p:cNvSpPr/>
          <p:nvPr/>
        </p:nvSpPr>
        <p:spPr>
          <a:xfrm>
            <a:off x="7617600" y="4440240"/>
            <a:ext cx="86040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ff"/>
                </a:solidFill>
                <a:latin typeface="Tw Cen MT"/>
                <a:ea typeface="DejaVu Sans"/>
              </a:rPr>
              <a:t>MAX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612720" y="228600"/>
            <a:ext cx="815256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775f55"/>
                </a:solidFill>
                <a:latin typeface="Tw Cen MT"/>
              </a:rPr>
              <a:t>Naïve Bayes 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430920" y="2436480"/>
            <a:ext cx="6770880" cy="368640"/>
          </a:xfrm>
          <a:prstGeom prst="rect">
            <a:avLst/>
          </a:prstGeom>
          <a:blipFill rotWithShape="0">
            <a:blip r:embed="rId1"/>
            <a:stretch>
              <a:fillRect l="0" t="0" r="0" b="-30890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6" name="CustomShape 3"/>
          <p:cNvSpPr/>
          <p:nvPr/>
        </p:nvSpPr>
        <p:spPr>
          <a:xfrm>
            <a:off x="247320" y="1653120"/>
            <a:ext cx="8059680" cy="42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Tw Cen MT"/>
                <a:ea typeface="DejaVu Sans"/>
              </a:rPr>
              <a:t>Two parallel ways of breaking down the joint distribution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157" name="CustomShape 4"/>
          <p:cNvSpPr/>
          <p:nvPr/>
        </p:nvSpPr>
        <p:spPr>
          <a:xfrm>
            <a:off x="395640" y="2963160"/>
            <a:ext cx="6770880" cy="368640"/>
          </a:xfrm>
          <a:prstGeom prst="rect">
            <a:avLst/>
          </a:prstGeom>
          <a:blipFill rotWithShape="0">
            <a:blip r:embed="rId2"/>
            <a:stretch>
              <a:fillRect l="0" t="0" r="0" b="-33238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8" name="CustomShape 5"/>
          <p:cNvSpPr/>
          <p:nvPr/>
        </p:nvSpPr>
        <p:spPr>
          <a:xfrm>
            <a:off x="940680" y="2436480"/>
            <a:ext cx="2012760" cy="991800"/>
          </a:xfrm>
          <a:prstGeom prst="rect">
            <a:avLst/>
          </a:prstGeom>
          <a:solidFill>
            <a:srgbClr val="ffff00">
              <a:alpha val="19000"/>
            </a:srgbClr>
          </a:solidFill>
          <a:ln w="381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59" name="CustomShape 6"/>
          <p:cNvSpPr/>
          <p:nvPr/>
        </p:nvSpPr>
        <p:spPr>
          <a:xfrm>
            <a:off x="-31320" y="4548600"/>
            <a:ext cx="8470800" cy="368640"/>
          </a:xfrm>
          <a:prstGeom prst="rect">
            <a:avLst/>
          </a:prstGeom>
          <a:blipFill rotWithShape="0">
            <a:blip r:embed="rId3"/>
            <a:stretch>
              <a:fillRect l="0" t="-3258" r="0" b="-36591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w Cen MT"/>
                <a:ea typeface="DejaVu Sans"/>
              </a:rPr>
              <a:t> 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0" name="CustomShape 7"/>
          <p:cNvSpPr/>
          <p:nvPr/>
        </p:nvSpPr>
        <p:spPr>
          <a:xfrm flipV="1">
            <a:off x="2154240" y="2805120"/>
            <a:ext cx="1203840" cy="1686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1" name="CustomShape 8"/>
          <p:cNvSpPr/>
          <p:nvPr/>
        </p:nvSpPr>
        <p:spPr>
          <a:xfrm flipH="1" flipV="1">
            <a:off x="3780720" y="3331800"/>
            <a:ext cx="1214640" cy="1215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round/>
            <a:tailEnd len="med" type="triangle" w="med"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2" name="CustomShape 9"/>
          <p:cNvSpPr/>
          <p:nvPr/>
        </p:nvSpPr>
        <p:spPr>
          <a:xfrm>
            <a:off x="1838880" y="5672520"/>
            <a:ext cx="35319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0000"/>
                </a:solidFill>
                <a:latin typeface="Tw Cen MT"/>
                <a:ea typeface="DejaVu Sans"/>
              </a:rPr>
              <a:t>What is P(label|data)?</a:t>
            </a:r>
            <a:endParaRPr b="0" lang="en-US" sz="2400" spc="-1" strike="noStrike"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4808</TotalTime>
  <Application>LibreOffice/6.0.7.3$Linux_X86_64 LibreOffice_project/00m0$Build-3</Application>
  <Words>2185</Words>
  <Paragraphs>504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2013-09-08T20:10:23Z</dcterms:created>
  <dc:creator>David Kauchak</dc:creator>
  <dc:description/>
  <dc:language>en-US</dc:language>
  <cp:lastModifiedBy/>
  <dcterms:modified xsi:type="dcterms:W3CDTF">2019-10-24T11:12:59Z</dcterms:modified>
  <cp:revision>356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16.0016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47</vt:i4>
  </property>
</Properties>
</file>