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51.xml.rels" ContentType="application/vnd.openxmlformats-package.relationships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43.png" ContentType="image/png"/>
  <Override PartName="/ppt/media/image67.png" ContentType="image/png"/>
  <Override PartName="/ppt/media/image42.png" ContentType="image/png"/>
  <Override PartName="/ppt/media/image66.png" ContentType="image/png"/>
  <Override PartName="/ppt/media/image41.png" ContentType="image/png"/>
  <Override PartName="/ppt/media/image65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64.png" ContentType="image/png"/>
  <Override PartName="/ppt/media/image9.png" ContentType="image/png"/>
  <Override PartName="/ppt/media/image63.png" ContentType="image/png"/>
  <Override PartName="/ppt/media/image8.png" ContentType="image/png"/>
  <Override PartName="/ppt/media/image62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0.png" ContentType="image/png"/>
  <Override PartName="/ppt/media/image5.png" ContentType="image/png"/>
  <Override PartName="/ppt/media/image61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60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8AD56D6-8D2B-48B1-8E80-4AE9F7F344C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This is the problem we’ll focus on for this class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4D73557-A1A9-4886-B32F-B2F122F0418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BAA31AA-F03C-428C-B44A-5D26CE4F781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2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0E573FA-0853-417D-AA80-DECB31CE204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C5A3A9D-4D0C-47A9-A4E6-125CA3DE100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94A04F3-CE89-440B-915F-AAD343CB0DC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3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93AF1CD-FE00-493E-8F3C-B70D62C54D3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3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A9B41CF-5DD9-406A-B73B-7558DC012C8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F87004F-48BC-44CC-A694-CA9A7431C19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64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424EA84-E297-40DB-BCFF-A5E2370E630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Called the chain rule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C1DC2EA-BC6C-4B72-93DD-C752E2CCD6F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Called the chain rule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69110C0-CE20-42C0-9297-89934F6850D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Called the chain rule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48E2DB4-8560-41D3-ABDD-A8FE647F780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75f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5970960"/>
            <a:ext cx="9143280" cy="886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9000" y="6053400"/>
            <a:ext cx="2248560" cy="7124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359080" y="6044040"/>
            <a:ext cx="6784200" cy="712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362320" y="4038480"/>
            <a:ext cx="647640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ebddc3"/>
                </a:solidFill>
                <a:latin typeface="Tw Cen MT"/>
              </a:rPr>
              <a:t>Introduction to Machine Learning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362320" y="6050160"/>
            <a:ext cx="670500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600" spc="-1" strike="noStrike">
                <a:solidFill>
                  <a:srgbClr val="ffffff"/>
                </a:solidFill>
                <a:latin typeface="Tw Cen MT"/>
              </a:rPr>
              <a:t>David Kauchak, Joseph C. Osborn</a:t>
            </a:r>
            <a:br/>
            <a:r>
              <a:rPr b="0" lang="en-US" sz="2600" spc="-1" strike="noStrike">
                <a:solidFill>
                  <a:srgbClr val="ffffff"/>
                </a:solidFill>
                <a:latin typeface="Tw Cen MT"/>
              </a:rPr>
              <a:t>CS 51A – Fall 2019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Supervised learning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205160" y="307620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4291920" y="3309840"/>
            <a:ext cx="15555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3471480" y="345492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" name="CustomShape 5"/>
          <p:cNvSpPr/>
          <p:nvPr/>
        </p:nvSpPr>
        <p:spPr>
          <a:xfrm>
            <a:off x="838080" y="6095880"/>
            <a:ext cx="777168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Tw Cen MT"/>
                <a:ea typeface="DejaVu Sans"/>
              </a:rPr>
              <a:t>Supervised learning: learn to predict new example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2" name="Picture 20" descr=""/>
          <p:cNvPicPr/>
          <p:nvPr/>
        </p:nvPicPr>
        <p:blipFill>
          <a:blip r:embed="rId1"/>
          <a:stretch/>
        </p:blipFill>
        <p:spPr>
          <a:xfrm>
            <a:off x="1066680" y="2590920"/>
            <a:ext cx="1815480" cy="2018520"/>
          </a:xfrm>
          <a:prstGeom prst="rect">
            <a:avLst/>
          </a:prstGeom>
          <a:ln>
            <a:noFill/>
          </a:ln>
        </p:spPr>
      </p:pic>
      <p:sp>
        <p:nvSpPr>
          <p:cNvPr id="233" name="CustomShape 6"/>
          <p:cNvSpPr/>
          <p:nvPr/>
        </p:nvSpPr>
        <p:spPr>
          <a:xfrm>
            <a:off x="6050880" y="345492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CustomShape 7"/>
          <p:cNvSpPr/>
          <p:nvPr/>
        </p:nvSpPr>
        <p:spPr>
          <a:xfrm>
            <a:off x="6973560" y="3526200"/>
            <a:ext cx="18878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predicted label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Supervised learning: classification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36" name="Picture 4" descr=""/>
          <p:cNvPicPr/>
          <p:nvPr/>
        </p:nvPicPr>
        <p:blipFill>
          <a:blip r:embed="rId1"/>
          <a:stretch/>
        </p:blipFill>
        <p:spPr>
          <a:xfrm>
            <a:off x="822240" y="193572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237" name="Picture 5" descr=""/>
          <p:cNvPicPr/>
          <p:nvPr/>
        </p:nvPicPr>
        <p:blipFill>
          <a:blip r:embed="rId2"/>
          <a:stretch/>
        </p:blipFill>
        <p:spPr>
          <a:xfrm>
            <a:off x="907200" y="322848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238" name="Picture 6" descr=""/>
          <p:cNvPicPr/>
          <p:nvPr/>
        </p:nvPicPr>
        <p:blipFill>
          <a:blip r:embed="rId3"/>
          <a:stretch/>
        </p:blipFill>
        <p:spPr>
          <a:xfrm>
            <a:off x="814680" y="421884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239" name="Picture 7" descr=""/>
          <p:cNvPicPr/>
          <p:nvPr/>
        </p:nvPicPr>
        <p:blipFill>
          <a:blip r:embed="rId4"/>
          <a:stretch/>
        </p:blipFill>
        <p:spPr>
          <a:xfrm>
            <a:off x="698400" y="504324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341800" y="6138360"/>
            <a:ext cx="7238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Tw Cen MT"/>
                <a:ea typeface="DejaVu Sans"/>
              </a:rPr>
              <a:t>Supervised learning: given labeled 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2311200" y="184860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2323800" y="250020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2322720" y="332064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4" name="CustomShape 6"/>
          <p:cNvSpPr/>
          <p:nvPr/>
        </p:nvSpPr>
        <p:spPr>
          <a:xfrm>
            <a:off x="2293920" y="428436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5" name="CustomShape 7"/>
          <p:cNvSpPr/>
          <p:nvPr/>
        </p:nvSpPr>
        <p:spPr>
          <a:xfrm>
            <a:off x="2293920" y="509760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6" name="CustomShape 8"/>
          <p:cNvSpPr/>
          <p:nvPr/>
        </p:nvSpPr>
        <p:spPr>
          <a:xfrm>
            <a:off x="4035960" y="3080520"/>
            <a:ext cx="494136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Classification: a finite set of labels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Example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48" name="Picture 3" descr=""/>
          <p:cNvPicPr/>
          <p:nvPr/>
        </p:nvPicPr>
        <p:blipFill>
          <a:blip r:embed="rId1"/>
          <a:stretch/>
        </p:blipFill>
        <p:spPr>
          <a:xfrm>
            <a:off x="1734480" y="1983960"/>
            <a:ext cx="4727160" cy="470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Applications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598680" y="1741320"/>
            <a:ext cx="8152560" cy="493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94b6d2"/>
                </a:solidFill>
                <a:latin typeface="Tw Cen MT"/>
              </a:rPr>
              <a:t>Face recognition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94b6d2"/>
                </a:solidFill>
                <a:latin typeface="Tw Cen MT"/>
              </a:rPr>
              <a:t>Character recognition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94b6d2"/>
                </a:solidFill>
                <a:latin typeface="Tw Cen MT"/>
              </a:rPr>
              <a:t>Spam detection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94b6d2"/>
                </a:solidFill>
                <a:latin typeface="Tw Cen MT"/>
              </a:rPr>
              <a:t>Medical diagnosis: 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From symptoms to illnesses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94b6d2"/>
                </a:solidFill>
                <a:latin typeface="Tw Cen MT"/>
              </a:rPr>
              <a:t>Biometrics: 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Recognition/authentication using physical and/or behavioral characteristics: Face, iris, signature, etc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Supervised learning: regression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52" name="Picture 4" descr=""/>
          <p:cNvPicPr/>
          <p:nvPr/>
        </p:nvPicPr>
        <p:blipFill>
          <a:blip r:embed="rId1"/>
          <a:stretch/>
        </p:blipFill>
        <p:spPr>
          <a:xfrm>
            <a:off x="814680" y="190512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253" name="Picture 5" descr=""/>
          <p:cNvPicPr/>
          <p:nvPr/>
        </p:nvPicPr>
        <p:blipFill>
          <a:blip r:embed="rId2"/>
          <a:stretch/>
        </p:blipFill>
        <p:spPr>
          <a:xfrm>
            <a:off x="907200" y="315036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254" name="Picture 6" descr=""/>
          <p:cNvPicPr/>
          <p:nvPr/>
        </p:nvPicPr>
        <p:blipFill>
          <a:blip r:embed="rId3"/>
          <a:stretch/>
        </p:blipFill>
        <p:spPr>
          <a:xfrm>
            <a:off x="814680" y="414072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255" name="Picture 7" descr=""/>
          <p:cNvPicPr/>
          <p:nvPr/>
        </p:nvPicPr>
        <p:blipFill>
          <a:blip r:embed="rId4"/>
          <a:stretch/>
        </p:blipFill>
        <p:spPr>
          <a:xfrm>
            <a:off x="698400" y="496476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2341800" y="6138360"/>
            <a:ext cx="7238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Tw Cen MT"/>
                <a:ea typeface="DejaVu Sans"/>
              </a:rPr>
              <a:t>Supervised learning: given labeled 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2288880" y="167400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2327760" y="2469600"/>
            <a:ext cx="624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-4.5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2328120" y="3242160"/>
            <a:ext cx="686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10.1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0" name="CustomShape 6"/>
          <p:cNvSpPr/>
          <p:nvPr/>
        </p:nvSpPr>
        <p:spPr>
          <a:xfrm>
            <a:off x="2336760" y="4206240"/>
            <a:ext cx="5421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3.2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7"/>
          <p:cNvSpPr/>
          <p:nvPr/>
        </p:nvSpPr>
        <p:spPr>
          <a:xfrm>
            <a:off x="2343240" y="5019480"/>
            <a:ext cx="5421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4.3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CustomShape 8"/>
          <p:cNvSpPr/>
          <p:nvPr/>
        </p:nvSpPr>
        <p:spPr>
          <a:xfrm>
            <a:off x="4035960" y="3080520"/>
            <a:ext cx="49413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Regression: label is real-valued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0"/>
            <a:ext cx="822888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Regression Example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57200" y="1981080"/>
            <a:ext cx="4037760" cy="38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Price of a used car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i="1" lang="en-US" sz="2900" spc="-1" strike="noStrike">
                <a:solidFill>
                  <a:srgbClr val="000000"/>
                </a:solidFill>
                <a:latin typeface="Tw Cen MT"/>
              </a:rPr>
              <a:t>x 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: car attributes</a:t>
            </a:r>
            <a:br/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     (e.g. mileage)</a:t>
            </a:r>
            <a:endParaRPr b="0" lang="en-US" sz="2900" spc="-1" strike="noStrike">
              <a:latin typeface="Arial"/>
            </a:endParaRPr>
          </a:p>
          <a:p>
            <a:pPr marL="320040" indent="-319320">
              <a:lnSpc>
                <a:spcPct val="100000"/>
              </a:lnSpc>
              <a:spcBef>
                <a:spcPts val="700"/>
              </a:spcBef>
            </a:pPr>
            <a:r>
              <a:rPr b="0" i="1" lang="en-US" sz="2900" spc="-1" strike="noStrike">
                <a:solidFill>
                  <a:srgbClr val="000000"/>
                </a:solidFill>
                <a:latin typeface="Tw Cen MT"/>
              </a:rPr>
              <a:t>y 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: price</a:t>
            </a:r>
            <a:endParaRPr b="0" lang="en-US" sz="2900" spc="-1" strike="noStrike">
              <a:latin typeface="Arial"/>
            </a:endParaRPr>
          </a:p>
          <a:p>
            <a:pPr marL="320040" indent="-319320"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  <p:pic>
        <p:nvPicPr>
          <p:cNvPr id="265" name="Picture 6" descr=""/>
          <p:cNvPicPr/>
          <p:nvPr/>
        </p:nvPicPr>
        <p:blipFill>
          <a:blip r:embed="rId1"/>
          <a:stretch/>
        </p:blipFill>
        <p:spPr>
          <a:xfrm>
            <a:off x="4140360" y="1492200"/>
            <a:ext cx="4545720" cy="4374360"/>
          </a:xfrm>
          <a:prstGeom prst="rect">
            <a:avLst/>
          </a:prstGeom>
          <a:ln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6588000" y="6237360"/>
            <a:ext cx="21330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6FBA7AD6-48A4-4D41-A09D-BE77CE064657}" type="slidenum">
              <a:rPr b="1" lang="en-US" sz="1400" spc="-1" strike="noStrike">
                <a:solidFill>
                  <a:srgbClr val="ffffff"/>
                </a:solidFill>
                <a:latin typeface="Tw Cen MT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Regression Applications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Economics/Finance: predict the value of a stock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Epidemiology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Car/plane navigation: angle of the steering wheel, acceleration, …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Temporal trends: weather over time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Supervised learning: ranking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70" name="Picture 4" descr=""/>
          <p:cNvPicPr/>
          <p:nvPr/>
        </p:nvPicPr>
        <p:blipFill>
          <a:blip r:embed="rId1"/>
          <a:stretch/>
        </p:blipFill>
        <p:spPr>
          <a:xfrm>
            <a:off x="814680" y="206784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271" name="Picture 5" descr=""/>
          <p:cNvPicPr/>
          <p:nvPr/>
        </p:nvPicPr>
        <p:blipFill>
          <a:blip r:embed="rId2"/>
          <a:stretch/>
        </p:blipFill>
        <p:spPr>
          <a:xfrm>
            <a:off x="919800" y="336636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272" name="Picture 6" descr=""/>
          <p:cNvPicPr/>
          <p:nvPr/>
        </p:nvPicPr>
        <p:blipFill>
          <a:blip r:embed="rId3"/>
          <a:stretch/>
        </p:blipFill>
        <p:spPr>
          <a:xfrm>
            <a:off x="827640" y="435672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273" name="Picture 7" descr=""/>
          <p:cNvPicPr/>
          <p:nvPr/>
        </p:nvPicPr>
        <p:blipFill>
          <a:blip r:embed="rId4"/>
          <a:stretch/>
        </p:blipFill>
        <p:spPr>
          <a:xfrm>
            <a:off x="711000" y="518076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2341800" y="6138360"/>
            <a:ext cx="7238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Tw Cen MT"/>
                <a:ea typeface="DejaVu Sans"/>
              </a:rPr>
              <a:t>Supervised learning: given labeled 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2303640" y="198072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2350440" y="2632320"/>
            <a:ext cx="324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2375640" y="3458160"/>
            <a:ext cx="324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2369520" y="4422240"/>
            <a:ext cx="324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>
            <a:off x="2369520" y="5235480"/>
            <a:ext cx="324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4035960" y="3080520"/>
            <a:ext cx="4941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Ranking: label is a ranking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Ranking example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25720" y="2489040"/>
            <a:ext cx="3210840" cy="278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Given a query and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a set of web pages, 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rank them according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to relevance</a:t>
            </a:r>
            <a:endParaRPr b="0" lang="en-US" sz="2900" spc="-1" strike="noStrike">
              <a:latin typeface="Arial"/>
            </a:endParaRPr>
          </a:p>
        </p:txBody>
      </p:sp>
      <p:pic>
        <p:nvPicPr>
          <p:cNvPr id="283" name="Picture 3" descr=""/>
          <p:cNvPicPr/>
          <p:nvPr/>
        </p:nvPicPr>
        <p:blipFill>
          <a:blip r:embed="rId1"/>
          <a:stretch/>
        </p:blipFill>
        <p:spPr>
          <a:xfrm>
            <a:off x="3566520" y="2074320"/>
            <a:ext cx="5199120" cy="414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Ranking Applications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612720" y="1600200"/>
            <a:ext cx="8152560" cy="481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User preference, e.g. Netflix “My List” -- movie queue ranking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iTunes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flight search (search in general)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reranking N-best output lists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Machine Learning is…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39280" y="2106000"/>
            <a:ext cx="829368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Machine learning is about predicting the future based on the past.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-- Hal Daume III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2837880" y="3430440"/>
            <a:ext cx="3094920" cy="282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Unsupervised learning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87" name="Picture 3" descr=""/>
          <p:cNvPicPr/>
          <p:nvPr/>
        </p:nvPicPr>
        <p:blipFill>
          <a:blip r:embed="rId1"/>
          <a:stretch/>
        </p:blipFill>
        <p:spPr>
          <a:xfrm>
            <a:off x="5495760" y="3431160"/>
            <a:ext cx="1993320" cy="1917000"/>
          </a:xfrm>
          <a:prstGeom prst="rect">
            <a:avLst/>
          </a:prstGeom>
          <a:ln>
            <a:noFill/>
          </a:ln>
        </p:spPr>
      </p:pic>
      <p:pic>
        <p:nvPicPr>
          <p:cNvPr id="288" name="Picture 4" descr=""/>
          <p:cNvPicPr/>
          <p:nvPr/>
        </p:nvPicPr>
        <p:blipFill>
          <a:blip r:embed="rId2"/>
          <a:stretch/>
        </p:blipFill>
        <p:spPr>
          <a:xfrm>
            <a:off x="1425600" y="1526040"/>
            <a:ext cx="1942560" cy="1904400"/>
          </a:xfrm>
          <a:prstGeom prst="rect">
            <a:avLst/>
          </a:prstGeom>
          <a:ln>
            <a:noFill/>
          </a:ln>
        </p:spPr>
      </p:pic>
      <p:pic>
        <p:nvPicPr>
          <p:cNvPr id="289" name="Picture 5" descr=""/>
          <p:cNvPicPr/>
          <p:nvPr/>
        </p:nvPicPr>
        <p:blipFill>
          <a:blip r:embed="rId3"/>
          <a:stretch/>
        </p:blipFill>
        <p:spPr>
          <a:xfrm>
            <a:off x="4010040" y="1526040"/>
            <a:ext cx="1675800" cy="1688400"/>
          </a:xfrm>
          <a:prstGeom prst="rect">
            <a:avLst/>
          </a:prstGeom>
          <a:ln>
            <a:noFill/>
          </a:ln>
        </p:spPr>
      </p:pic>
      <p:pic>
        <p:nvPicPr>
          <p:cNvPr id="290" name="Picture 6" descr=""/>
          <p:cNvPicPr/>
          <p:nvPr/>
        </p:nvPicPr>
        <p:blipFill>
          <a:blip r:embed="rId4"/>
          <a:stretch/>
        </p:blipFill>
        <p:spPr>
          <a:xfrm>
            <a:off x="6175080" y="1691280"/>
            <a:ext cx="2590200" cy="1523160"/>
          </a:xfrm>
          <a:prstGeom prst="rect">
            <a:avLst/>
          </a:prstGeom>
          <a:ln>
            <a:noFill/>
          </a:ln>
        </p:spPr>
      </p:pic>
      <p:pic>
        <p:nvPicPr>
          <p:cNvPr id="291" name="Picture 7" descr=""/>
          <p:cNvPicPr/>
          <p:nvPr/>
        </p:nvPicPr>
        <p:blipFill>
          <a:blip r:embed="rId5"/>
          <a:stretch/>
        </p:blipFill>
        <p:spPr>
          <a:xfrm>
            <a:off x="1679400" y="3575160"/>
            <a:ext cx="2869560" cy="1637640"/>
          </a:xfrm>
          <a:prstGeom prst="rect">
            <a:avLst/>
          </a:prstGeom>
          <a:ln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884880" y="6016320"/>
            <a:ext cx="8090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ff"/>
                </a:solidFill>
                <a:latin typeface="Tw Cen MT"/>
                <a:ea typeface="DejaVu Sans"/>
              </a:rPr>
              <a:t>Unupervised learning: given data, i.e. examples, but no labels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Unsupervised learning applications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</a:rPr>
              <a:t>learn clusters/groups without any label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customer segmentation (i.e. grouping)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image compression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bioinformatics: learn motifs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Reinforcement learning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75600" y="1989720"/>
            <a:ext cx="53607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left, right, straight, left, left, left, straight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-78120" y="2511000"/>
            <a:ext cx="6507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left, straight, straight, left, right, straight, straight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6784920" y="2031840"/>
            <a:ext cx="947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8000"/>
                </a:solidFill>
                <a:latin typeface="Tw Cen MT"/>
                <a:ea typeface="DejaVu Sans"/>
              </a:rPr>
              <a:t>GOOD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6858000" y="2508480"/>
            <a:ext cx="720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BAD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75600" y="3291120"/>
            <a:ext cx="53607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left, right, straight, left, left, left, straight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1" name="CustomShape 7"/>
          <p:cNvSpPr/>
          <p:nvPr/>
        </p:nvSpPr>
        <p:spPr>
          <a:xfrm>
            <a:off x="-78120" y="3812760"/>
            <a:ext cx="6507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left, straight, straight, left, right, straight, straight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2" name="CustomShape 8"/>
          <p:cNvSpPr/>
          <p:nvPr/>
        </p:nvSpPr>
        <p:spPr>
          <a:xfrm>
            <a:off x="6764760" y="3333600"/>
            <a:ext cx="741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8000"/>
                </a:solidFill>
                <a:latin typeface="Tw Cen MT"/>
                <a:ea typeface="DejaVu Sans"/>
              </a:rPr>
              <a:t>18.5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3" name="CustomShape 9"/>
          <p:cNvSpPr/>
          <p:nvPr/>
        </p:nvSpPr>
        <p:spPr>
          <a:xfrm>
            <a:off x="6887880" y="3810240"/>
            <a:ext cx="432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-3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Line 10"/>
          <p:cNvSpPr/>
          <p:nvPr/>
        </p:nvSpPr>
        <p:spPr>
          <a:xfrm flipV="1">
            <a:off x="479520" y="3146760"/>
            <a:ext cx="7775280" cy="28080"/>
          </a:xfrm>
          <a:prstGeom prst="line">
            <a:avLst/>
          </a:prstGeom>
          <a:ln w="2844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5" name="Line 11"/>
          <p:cNvSpPr/>
          <p:nvPr/>
        </p:nvSpPr>
        <p:spPr>
          <a:xfrm flipV="1">
            <a:off x="479520" y="4329000"/>
            <a:ext cx="7775280" cy="28440"/>
          </a:xfrm>
          <a:prstGeom prst="line">
            <a:avLst/>
          </a:prstGeom>
          <a:ln w="2844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6" name="CustomShape 12"/>
          <p:cNvSpPr/>
          <p:nvPr/>
        </p:nvSpPr>
        <p:spPr>
          <a:xfrm>
            <a:off x="462960" y="4595040"/>
            <a:ext cx="791856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Given a </a:t>
            </a:r>
            <a:r>
              <a:rPr b="0" i="1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sequence</a:t>
            </a: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 of examples/states and a </a:t>
            </a:r>
            <a:r>
              <a:rPr b="0" i="1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reward</a:t>
            </a: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 after completing that sequence, learn to predict the action to take in for an individual example/state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Reinforcement learning example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08" name="Picture 3" descr=""/>
          <p:cNvPicPr/>
          <p:nvPr/>
        </p:nvPicPr>
        <p:blipFill>
          <a:blip r:embed="rId1"/>
          <a:stretch/>
        </p:blipFill>
        <p:spPr>
          <a:xfrm>
            <a:off x="458640" y="2329920"/>
            <a:ext cx="1319400" cy="1070280"/>
          </a:xfrm>
          <a:prstGeom prst="rect">
            <a:avLst/>
          </a:prstGeom>
          <a:ln>
            <a:noFill/>
          </a:ln>
        </p:spPr>
      </p:pic>
      <p:pic>
        <p:nvPicPr>
          <p:cNvPr id="309" name="Picture 4" descr=""/>
          <p:cNvPicPr/>
          <p:nvPr/>
        </p:nvPicPr>
        <p:blipFill>
          <a:blip r:embed="rId2"/>
          <a:stretch/>
        </p:blipFill>
        <p:spPr>
          <a:xfrm>
            <a:off x="2360880" y="2329920"/>
            <a:ext cx="1319400" cy="1070280"/>
          </a:xfrm>
          <a:prstGeom prst="rect">
            <a:avLst/>
          </a:prstGeom>
          <a:ln>
            <a:noFill/>
          </a:ln>
        </p:spPr>
      </p:pic>
      <p:pic>
        <p:nvPicPr>
          <p:cNvPr id="310" name="Picture 5" descr=""/>
          <p:cNvPicPr/>
          <p:nvPr/>
        </p:nvPicPr>
        <p:blipFill>
          <a:blip r:embed="rId3"/>
          <a:stretch/>
        </p:blipFill>
        <p:spPr>
          <a:xfrm>
            <a:off x="4855680" y="2329920"/>
            <a:ext cx="1319400" cy="1070280"/>
          </a:xfrm>
          <a:prstGeom prst="rect">
            <a:avLst/>
          </a:prstGeom>
          <a:ln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1890720" y="2779920"/>
            <a:ext cx="338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ff"/>
            </a:solidFill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2" name="CustomShape 3"/>
          <p:cNvSpPr/>
          <p:nvPr/>
        </p:nvSpPr>
        <p:spPr>
          <a:xfrm>
            <a:off x="3737520" y="2779920"/>
            <a:ext cx="338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ff"/>
            </a:solidFill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3" name="CustomShape 4"/>
          <p:cNvSpPr/>
          <p:nvPr/>
        </p:nvSpPr>
        <p:spPr>
          <a:xfrm>
            <a:off x="4460400" y="2779920"/>
            <a:ext cx="338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ff"/>
            </a:solidFill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4" name="CustomShape 5"/>
          <p:cNvSpPr/>
          <p:nvPr/>
        </p:nvSpPr>
        <p:spPr>
          <a:xfrm>
            <a:off x="4089960" y="2567160"/>
            <a:ext cx="409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CustomShape 6"/>
          <p:cNvSpPr/>
          <p:nvPr/>
        </p:nvSpPr>
        <p:spPr>
          <a:xfrm>
            <a:off x="6541200" y="2549160"/>
            <a:ext cx="10220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8000"/>
                </a:solidFill>
                <a:latin typeface="Tw Cen MT"/>
                <a:ea typeface="DejaVu Sans"/>
              </a:rPr>
              <a:t>WIN!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16" name="Picture 17" descr=""/>
          <p:cNvPicPr/>
          <p:nvPr/>
        </p:nvPicPr>
        <p:blipFill>
          <a:blip r:embed="rId4"/>
          <a:stretch/>
        </p:blipFill>
        <p:spPr>
          <a:xfrm>
            <a:off x="472680" y="3910320"/>
            <a:ext cx="1319400" cy="1070280"/>
          </a:xfrm>
          <a:prstGeom prst="rect">
            <a:avLst/>
          </a:prstGeom>
          <a:ln>
            <a:noFill/>
          </a:ln>
        </p:spPr>
      </p:pic>
      <p:pic>
        <p:nvPicPr>
          <p:cNvPr id="317" name="Picture 18" descr=""/>
          <p:cNvPicPr/>
          <p:nvPr/>
        </p:nvPicPr>
        <p:blipFill>
          <a:blip r:embed="rId5"/>
          <a:stretch/>
        </p:blipFill>
        <p:spPr>
          <a:xfrm>
            <a:off x="2374920" y="3910320"/>
            <a:ext cx="1319400" cy="1070280"/>
          </a:xfrm>
          <a:prstGeom prst="rect">
            <a:avLst/>
          </a:prstGeom>
          <a:ln>
            <a:noFill/>
          </a:ln>
        </p:spPr>
      </p:pic>
      <p:pic>
        <p:nvPicPr>
          <p:cNvPr id="318" name="Picture 19" descr=""/>
          <p:cNvPicPr/>
          <p:nvPr/>
        </p:nvPicPr>
        <p:blipFill>
          <a:blip r:embed="rId6"/>
          <a:stretch/>
        </p:blipFill>
        <p:spPr>
          <a:xfrm>
            <a:off x="4869720" y="3910320"/>
            <a:ext cx="1319400" cy="1070280"/>
          </a:xfrm>
          <a:prstGeom prst="rect">
            <a:avLst/>
          </a:prstGeom>
          <a:ln>
            <a:noFill/>
          </a:ln>
        </p:spPr>
      </p:pic>
      <p:sp>
        <p:nvSpPr>
          <p:cNvPr id="319" name="CustomShape 7"/>
          <p:cNvSpPr/>
          <p:nvPr/>
        </p:nvSpPr>
        <p:spPr>
          <a:xfrm>
            <a:off x="1905120" y="4360320"/>
            <a:ext cx="338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ff"/>
            </a:solidFill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0" name="CustomShape 8"/>
          <p:cNvSpPr/>
          <p:nvPr/>
        </p:nvSpPr>
        <p:spPr>
          <a:xfrm>
            <a:off x="3751560" y="4360320"/>
            <a:ext cx="338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ff"/>
            </a:solidFill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1" name="CustomShape 9"/>
          <p:cNvSpPr/>
          <p:nvPr/>
        </p:nvSpPr>
        <p:spPr>
          <a:xfrm>
            <a:off x="4474800" y="4360320"/>
            <a:ext cx="338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ff"/>
            </a:solidFill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2" name="CustomShape 10"/>
          <p:cNvSpPr/>
          <p:nvPr/>
        </p:nvSpPr>
        <p:spPr>
          <a:xfrm>
            <a:off x="4104000" y="4147560"/>
            <a:ext cx="409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CustomShape 11"/>
          <p:cNvSpPr/>
          <p:nvPr/>
        </p:nvSpPr>
        <p:spPr>
          <a:xfrm>
            <a:off x="6529680" y="4129560"/>
            <a:ext cx="1188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Tw Cen MT"/>
                <a:ea typeface="DejaVu Sans"/>
              </a:rPr>
              <a:t>LOSE!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4" name="CustomShape 12"/>
          <p:cNvSpPr/>
          <p:nvPr/>
        </p:nvSpPr>
        <p:spPr>
          <a:xfrm>
            <a:off x="-138960" y="1693440"/>
            <a:ext cx="22748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Backgammon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5" name="CustomShape 13"/>
          <p:cNvSpPr/>
          <p:nvPr/>
        </p:nvSpPr>
        <p:spPr>
          <a:xfrm>
            <a:off x="366840" y="5376240"/>
            <a:ext cx="808488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Given sequences of moves and whether or not the player won at the end, learn to make good moves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Other learning variations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What data is available:</a:t>
            </a:r>
            <a:endParaRPr b="0" lang="en-US" sz="2900" spc="-1" strike="noStrike">
              <a:latin typeface="Arial"/>
            </a:endParaRPr>
          </a:p>
          <a:p>
            <a:pPr lvl="2" marL="914400" indent="-22788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</a:rPr>
              <a:t>Supervised, unsupervised, reinforcement learning</a:t>
            </a:r>
            <a:endParaRPr b="0" lang="en-US" sz="2300" spc="-1" strike="noStrike">
              <a:latin typeface="Arial"/>
            </a:endParaRPr>
          </a:p>
          <a:p>
            <a:pPr lvl="2" marL="914400" indent="-22788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</a:rPr>
              <a:t>semi-supervised, active learning, …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How are we getting the data:</a:t>
            </a:r>
            <a:endParaRPr b="0" lang="en-US" sz="2900" spc="-1" strike="noStrike">
              <a:latin typeface="Arial"/>
            </a:endParaRPr>
          </a:p>
          <a:p>
            <a:pPr lvl="2" marL="914400" indent="-22788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</a:rPr>
              <a:t>online vs. offline learning</a:t>
            </a:r>
            <a:endParaRPr b="0" lang="en-US" sz="23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700"/>
              </a:spcBef>
            </a:pPr>
            <a:endParaRPr b="0" lang="en-US" sz="23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Type of model:</a:t>
            </a:r>
            <a:endParaRPr b="0" lang="en-US" sz="2900" spc="-1" strike="noStrike">
              <a:latin typeface="Arial"/>
            </a:endParaRPr>
          </a:p>
          <a:p>
            <a:pPr lvl="2" marL="914400" indent="-22788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</a:rPr>
              <a:t>generative vs. discriminative</a:t>
            </a:r>
            <a:endParaRPr b="0" lang="en-US" sz="2300" spc="-1" strike="noStrike">
              <a:latin typeface="Arial"/>
            </a:endParaRPr>
          </a:p>
          <a:p>
            <a:pPr lvl="2" marL="914400" indent="-22788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</a:rPr>
              <a:t>parametric vs. non-parametric</a:t>
            </a:r>
            <a:endParaRPr b="0" lang="en-US" sz="2300" spc="-1" strike="noStrike"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Representing examples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29" name="Picture 4" descr=""/>
          <p:cNvPicPr/>
          <p:nvPr/>
        </p:nvPicPr>
        <p:blipFill>
          <a:blip r:embed="rId1"/>
          <a:stretch/>
        </p:blipFill>
        <p:spPr>
          <a:xfrm>
            <a:off x="876240" y="268128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330" name="Picture 5" descr=""/>
          <p:cNvPicPr/>
          <p:nvPr/>
        </p:nvPicPr>
        <p:blipFill>
          <a:blip r:embed="rId2"/>
          <a:stretch/>
        </p:blipFill>
        <p:spPr>
          <a:xfrm>
            <a:off x="962280" y="393912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331" name="Picture 6" descr=""/>
          <p:cNvPicPr/>
          <p:nvPr/>
        </p:nvPicPr>
        <p:blipFill>
          <a:blip r:embed="rId3"/>
          <a:stretch/>
        </p:blipFill>
        <p:spPr>
          <a:xfrm>
            <a:off x="870120" y="492948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332" name="Picture 7" descr=""/>
          <p:cNvPicPr/>
          <p:nvPr/>
        </p:nvPicPr>
        <p:blipFill>
          <a:blip r:embed="rId4"/>
          <a:stretch/>
        </p:blipFill>
        <p:spPr>
          <a:xfrm>
            <a:off x="753480" y="575388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333" name="CustomShape 2"/>
          <p:cNvSpPr/>
          <p:nvPr/>
        </p:nvSpPr>
        <p:spPr>
          <a:xfrm rot="16200000">
            <a:off x="1296000" y="2004480"/>
            <a:ext cx="380160" cy="9730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4" name="CustomShape 3"/>
          <p:cNvSpPr/>
          <p:nvPr/>
        </p:nvSpPr>
        <p:spPr>
          <a:xfrm>
            <a:off x="69660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3096720" y="3435840"/>
            <a:ext cx="415224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Tw Cen MT"/>
                <a:ea typeface="DejaVu Sans"/>
              </a:rPr>
              <a:t>What is an example?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Tw Cen MT"/>
                <a:ea typeface="DejaVu Sans"/>
              </a:rPr>
              <a:t>How is it represented?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Features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37" name="Picture 4" descr=""/>
          <p:cNvPicPr/>
          <p:nvPr/>
        </p:nvPicPr>
        <p:blipFill>
          <a:blip r:embed="rId1"/>
          <a:stretch/>
        </p:blipFill>
        <p:spPr>
          <a:xfrm>
            <a:off x="876240" y="268128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338" name="Picture 5" descr=""/>
          <p:cNvPicPr/>
          <p:nvPr/>
        </p:nvPicPr>
        <p:blipFill>
          <a:blip r:embed="rId2"/>
          <a:stretch/>
        </p:blipFill>
        <p:spPr>
          <a:xfrm>
            <a:off x="962280" y="393912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339" name="Picture 6" descr=""/>
          <p:cNvPicPr/>
          <p:nvPr/>
        </p:nvPicPr>
        <p:blipFill>
          <a:blip r:embed="rId3"/>
          <a:stretch/>
        </p:blipFill>
        <p:spPr>
          <a:xfrm>
            <a:off x="870120" y="492948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340" name="Picture 7" descr=""/>
          <p:cNvPicPr/>
          <p:nvPr/>
        </p:nvPicPr>
        <p:blipFill>
          <a:blip r:embed="rId4"/>
          <a:stretch/>
        </p:blipFill>
        <p:spPr>
          <a:xfrm>
            <a:off x="753480" y="575388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341" name="CustomShape 2"/>
          <p:cNvSpPr/>
          <p:nvPr/>
        </p:nvSpPr>
        <p:spPr>
          <a:xfrm rot="16200000">
            <a:off x="1296000" y="2004480"/>
            <a:ext cx="380160" cy="9730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2" name="CustomShape 3"/>
          <p:cNvSpPr/>
          <p:nvPr/>
        </p:nvSpPr>
        <p:spPr>
          <a:xfrm>
            <a:off x="69660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3297600" y="2976840"/>
            <a:ext cx="2141640" cy="5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3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…,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3385800" y="1789560"/>
            <a:ext cx="16452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features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5" name="CustomShape 6"/>
          <p:cNvSpPr/>
          <p:nvPr/>
        </p:nvSpPr>
        <p:spPr>
          <a:xfrm>
            <a:off x="2525760" y="3939120"/>
            <a:ext cx="620280" cy="89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6" name="CustomShape 7"/>
          <p:cNvSpPr/>
          <p:nvPr/>
        </p:nvSpPr>
        <p:spPr>
          <a:xfrm>
            <a:off x="3297600" y="3803040"/>
            <a:ext cx="2141640" cy="5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3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…,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7" name="CustomShape 8"/>
          <p:cNvSpPr/>
          <p:nvPr/>
        </p:nvSpPr>
        <p:spPr>
          <a:xfrm>
            <a:off x="3297600" y="4690080"/>
            <a:ext cx="2141640" cy="5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3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…,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8" name="CustomShape 9"/>
          <p:cNvSpPr/>
          <p:nvPr/>
        </p:nvSpPr>
        <p:spPr>
          <a:xfrm>
            <a:off x="3297600" y="5690520"/>
            <a:ext cx="2141640" cy="5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3</a:t>
            </a:r>
            <a:r>
              <a:rPr b="0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, …, f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Tw Cen MT"/>
                <a:ea typeface="DejaVu Sans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9" name="Line 10"/>
          <p:cNvSpPr/>
          <p:nvPr/>
        </p:nvSpPr>
        <p:spPr>
          <a:xfrm>
            <a:off x="5503320" y="1831680"/>
            <a:ext cx="360" cy="45604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0" name="CustomShape 11"/>
          <p:cNvSpPr/>
          <p:nvPr/>
        </p:nvSpPr>
        <p:spPr>
          <a:xfrm>
            <a:off x="5785560" y="2782080"/>
            <a:ext cx="3235320" cy="30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How our algorithms actually “view” the data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Features are the questions we can ask about the examples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Features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52" name="Picture 4" descr=""/>
          <p:cNvPicPr/>
          <p:nvPr/>
        </p:nvPicPr>
        <p:blipFill>
          <a:blip r:embed="rId1"/>
          <a:stretch/>
        </p:blipFill>
        <p:spPr>
          <a:xfrm>
            <a:off x="373320" y="268128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353" name="Picture 5" descr=""/>
          <p:cNvPicPr/>
          <p:nvPr/>
        </p:nvPicPr>
        <p:blipFill>
          <a:blip r:embed="rId2"/>
          <a:stretch/>
        </p:blipFill>
        <p:spPr>
          <a:xfrm>
            <a:off x="459360" y="393912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354" name="Picture 6" descr=""/>
          <p:cNvPicPr/>
          <p:nvPr/>
        </p:nvPicPr>
        <p:blipFill>
          <a:blip r:embed="rId3"/>
          <a:stretch/>
        </p:blipFill>
        <p:spPr>
          <a:xfrm>
            <a:off x="367200" y="492948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355" name="Picture 7" descr=""/>
          <p:cNvPicPr/>
          <p:nvPr/>
        </p:nvPicPr>
        <p:blipFill>
          <a:blip r:embed="rId4"/>
          <a:stretch/>
        </p:blipFill>
        <p:spPr>
          <a:xfrm>
            <a:off x="250560" y="575388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 rot="16200000">
            <a:off x="793440" y="2004480"/>
            <a:ext cx="380160" cy="9730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7" name="CustomShape 3"/>
          <p:cNvSpPr/>
          <p:nvPr/>
        </p:nvSpPr>
        <p:spPr>
          <a:xfrm>
            <a:off x="19368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2269800" y="2976840"/>
            <a:ext cx="3160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leaf, 3oz,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3385800" y="1789560"/>
            <a:ext cx="16452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features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712520" y="3939120"/>
            <a:ext cx="620280" cy="89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" name="CustomShape 7"/>
          <p:cNvSpPr/>
          <p:nvPr/>
        </p:nvSpPr>
        <p:spPr>
          <a:xfrm>
            <a:off x="5926680" y="207432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Line 8"/>
          <p:cNvSpPr/>
          <p:nvPr/>
        </p:nvSpPr>
        <p:spPr>
          <a:xfrm>
            <a:off x="5829120" y="1831680"/>
            <a:ext cx="360" cy="45604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3" name="CustomShape 9"/>
          <p:cNvSpPr/>
          <p:nvPr/>
        </p:nvSpPr>
        <p:spPr>
          <a:xfrm>
            <a:off x="5887800" y="2782080"/>
            <a:ext cx="3235320" cy="30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How our algorithms actually “view” the data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Features are the questions we can ask about the examples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4" name="CustomShape 10"/>
          <p:cNvSpPr/>
          <p:nvPr/>
        </p:nvSpPr>
        <p:spPr>
          <a:xfrm>
            <a:off x="2187360" y="3761280"/>
            <a:ext cx="38764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5" name="CustomShape 11"/>
          <p:cNvSpPr/>
          <p:nvPr/>
        </p:nvSpPr>
        <p:spPr>
          <a:xfrm>
            <a:off x="2153520" y="4729680"/>
            <a:ext cx="40899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8oz,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6" name="CustomShape 12"/>
          <p:cNvSpPr/>
          <p:nvPr/>
        </p:nvSpPr>
        <p:spPr>
          <a:xfrm>
            <a:off x="2173320" y="5753880"/>
            <a:ext cx="4013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curved, no leaf, 7oz, …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revisited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956160" y="2299320"/>
            <a:ext cx="3160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leaf, 3oz,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873720" y="3142440"/>
            <a:ext cx="38764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839880" y="4052160"/>
            <a:ext cx="40899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8oz,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859680" y="5076360"/>
            <a:ext cx="4013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curved, no leaf, 7oz,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2" name="CustomShape 6"/>
          <p:cNvSpPr/>
          <p:nvPr/>
        </p:nvSpPr>
        <p:spPr>
          <a:xfrm>
            <a:off x="4539600" y="169848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8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3" name="CustomShape 7"/>
          <p:cNvSpPr/>
          <p:nvPr/>
        </p:nvSpPr>
        <p:spPr>
          <a:xfrm>
            <a:off x="4552200" y="235008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4" name="CustomShape 8"/>
          <p:cNvSpPr/>
          <p:nvPr/>
        </p:nvSpPr>
        <p:spPr>
          <a:xfrm>
            <a:off x="4551120" y="317052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5" name="CustomShape 9"/>
          <p:cNvSpPr/>
          <p:nvPr/>
        </p:nvSpPr>
        <p:spPr>
          <a:xfrm>
            <a:off x="4522320" y="413424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6" name="CustomShape 10"/>
          <p:cNvSpPr/>
          <p:nvPr/>
        </p:nvSpPr>
        <p:spPr>
          <a:xfrm>
            <a:off x="4522320" y="506592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7" name="CustomShape 11"/>
          <p:cNvSpPr/>
          <p:nvPr/>
        </p:nvSpPr>
        <p:spPr>
          <a:xfrm>
            <a:off x="1422000" y="1789920"/>
            <a:ext cx="14076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8" name="CustomShape 12"/>
          <p:cNvSpPr/>
          <p:nvPr/>
        </p:nvSpPr>
        <p:spPr>
          <a:xfrm>
            <a:off x="6482160" y="307620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9" name="CustomShape 13"/>
          <p:cNvSpPr/>
          <p:nvPr/>
        </p:nvSpPr>
        <p:spPr>
          <a:xfrm>
            <a:off x="6549840" y="3309840"/>
            <a:ext cx="15264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classifier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0" name="CustomShape 14"/>
          <p:cNvSpPr/>
          <p:nvPr/>
        </p:nvSpPr>
        <p:spPr>
          <a:xfrm>
            <a:off x="5748480" y="345492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1" name="CustomShape 15"/>
          <p:cNvSpPr/>
          <p:nvPr/>
        </p:nvSpPr>
        <p:spPr>
          <a:xfrm rot="19287600">
            <a:off x="5626440" y="2581560"/>
            <a:ext cx="1080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learn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2" name="CustomShape 16"/>
          <p:cNvSpPr/>
          <p:nvPr/>
        </p:nvSpPr>
        <p:spPr>
          <a:xfrm>
            <a:off x="755640" y="5801400"/>
            <a:ext cx="796644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During learning/training/induction, learn a model of what distinguishes apples and bananas </a:t>
            </a:r>
            <a:r>
              <a:rPr b="0" i="1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based on the features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revisited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-79200" y="3517920"/>
            <a:ext cx="35578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4146120" y="312084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6" name="CustomShape 4"/>
          <p:cNvSpPr/>
          <p:nvPr/>
        </p:nvSpPr>
        <p:spPr>
          <a:xfrm>
            <a:off x="4213440" y="3354120"/>
            <a:ext cx="15264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classifier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7" name="CustomShape 5"/>
          <p:cNvSpPr/>
          <p:nvPr/>
        </p:nvSpPr>
        <p:spPr>
          <a:xfrm>
            <a:off x="3412080" y="349956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" name="CustomShape 6"/>
          <p:cNvSpPr/>
          <p:nvPr/>
        </p:nvSpPr>
        <p:spPr>
          <a:xfrm>
            <a:off x="326160" y="6032160"/>
            <a:ext cx="85323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The model can then classify a new example </a:t>
            </a:r>
            <a:r>
              <a:rPr b="0" i="1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based on the features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9" name="CustomShape 7"/>
          <p:cNvSpPr/>
          <p:nvPr/>
        </p:nvSpPr>
        <p:spPr>
          <a:xfrm>
            <a:off x="5815440" y="349956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0" name="CustomShape 8"/>
          <p:cNvSpPr/>
          <p:nvPr/>
        </p:nvSpPr>
        <p:spPr>
          <a:xfrm rot="19287600">
            <a:off x="5524200" y="2625840"/>
            <a:ext cx="14198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1" name="CustomShape 9"/>
          <p:cNvSpPr/>
          <p:nvPr/>
        </p:nvSpPr>
        <p:spPr>
          <a:xfrm>
            <a:off x="6738840" y="3150000"/>
            <a:ext cx="201168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Tw Cen MT"/>
                <a:ea typeface="DejaVu Sans"/>
              </a:rPr>
              <a:t>Apple or banana?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Machine Learning is…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39280" y="2106000"/>
            <a:ext cx="829368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Machine learning is about predicting the future based on the past.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  <a:ea typeface="DejaVu Sans"/>
              </a:rPr>
              <a:t>-- Hal Daume III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24720" y="4162680"/>
            <a:ext cx="1297080" cy="2073600"/>
          </a:xfrm>
          <a:prstGeom prst="rect">
            <a:avLst/>
          </a:prstGeom>
          <a:noFill/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176400" y="4655520"/>
            <a:ext cx="158292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Training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 rot="19287600">
            <a:off x="1568160" y="4111920"/>
            <a:ext cx="1080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learn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2511720" y="447336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3" name="CustomShape 7"/>
          <p:cNvSpPr/>
          <p:nvPr/>
        </p:nvSpPr>
        <p:spPr>
          <a:xfrm>
            <a:off x="2598480" y="4706640"/>
            <a:ext cx="15555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475200" y="3542040"/>
            <a:ext cx="8377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past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5" name="CustomShape 9"/>
          <p:cNvSpPr/>
          <p:nvPr/>
        </p:nvSpPr>
        <p:spPr>
          <a:xfrm>
            <a:off x="1778040" y="485208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6" name="Line 10"/>
          <p:cNvSpPr/>
          <p:nvPr/>
        </p:nvSpPr>
        <p:spPr>
          <a:xfrm>
            <a:off x="4176720" y="3541680"/>
            <a:ext cx="360" cy="30481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7" name="CustomShape 11"/>
          <p:cNvSpPr/>
          <p:nvPr/>
        </p:nvSpPr>
        <p:spPr>
          <a:xfrm rot="19287600">
            <a:off x="7816680" y="3974400"/>
            <a:ext cx="14198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8" name="CustomShape 12"/>
          <p:cNvSpPr/>
          <p:nvPr/>
        </p:nvSpPr>
        <p:spPr>
          <a:xfrm>
            <a:off x="6486120" y="448092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9" name="CustomShape 13"/>
          <p:cNvSpPr/>
          <p:nvPr/>
        </p:nvSpPr>
        <p:spPr>
          <a:xfrm>
            <a:off x="6572520" y="4714560"/>
            <a:ext cx="15555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0" name="CustomShape 14"/>
          <p:cNvSpPr/>
          <p:nvPr/>
        </p:nvSpPr>
        <p:spPr>
          <a:xfrm>
            <a:off x="4489200" y="3542040"/>
            <a:ext cx="109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future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1" name="CustomShape 15"/>
          <p:cNvSpPr/>
          <p:nvPr/>
        </p:nvSpPr>
        <p:spPr>
          <a:xfrm>
            <a:off x="4394880" y="4162680"/>
            <a:ext cx="1297080" cy="2073600"/>
          </a:xfrm>
          <a:prstGeom prst="rect">
            <a:avLst/>
          </a:prstGeom>
          <a:noFill/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2" name="CustomShape 16"/>
          <p:cNvSpPr/>
          <p:nvPr/>
        </p:nvSpPr>
        <p:spPr>
          <a:xfrm>
            <a:off x="4324320" y="4655520"/>
            <a:ext cx="142740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Testing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3" name="CustomShape 17"/>
          <p:cNvSpPr/>
          <p:nvPr/>
        </p:nvSpPr>
        <p:spPr>
          <a:xfrm>
            <a:off x="5777280" y="486684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4" name="CustomShape 18"/>
          <p:cNvSpPr/>
          <p:nvPr/>
        </p:nvSpPr>
        <p:spPr>
          <a:xfrm>
            <a:off x="8159400" y="485208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revisited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-79200" y="3517920"/>
            <a:ext cx="35578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4146120" y="312084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5" name="CustomShape 4"/>
          <p:cNvSpPr/>
          <p:nvPr/>
        </p:nvSpPr>
        <p:spPr>
          <a:xfrm>
            <a:off x="4213440" y="3354120"/>
            <a:ext cx="15264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classifier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3412080" y="349956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" name="CustomShape 6"/>
          <p:cNvSpPr/>
          <p:nvPr/>
        </p:nvSpPr>
        <p:spPr>
          <a:xfrm>
            <a:off x="326160" y="6032160"/>
            <a:ext cx="85323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The model can then classify a new example </a:t>
            </a:r>
            <a:r>
              <a:rPr b="0" i="1" lang="en-US" sz="2400" spc="-1" strike="noStrike">
                <a:solidFill>
                  <a:srgbClr val="ff6600"/>
                </a:solidFill>
                <a:latin typeface="Tw Cen MT"/>
                <a:ea typeface="DejaVu Sans"/>
              </a:rPr>
              <a:t>based on the features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8" name="CustomShape 7"/>
          <p:cNvSpPr/>
          <p:nvPr/>
        </p:nvSpPr>
        <p:spPr>
          <a:xfrm>
            <a:off x="5815440" y="349956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" name="CustomShape 8"/>
          <p:cNvSpPr/>
          <p:nvPr/>
        </p:nvSpPr>
        <p:spPr>
          <a:xfrm rot="19287600">
            <a:off x="5524200" y="2625840"/>
            <a:ext cx="14198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6846480" y="3442320"/>
            <a:ext cx="201168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000"/>
                </a:solidFill>
                <a:latin typeface="Tw Cen MT"/>
                <a:ea typeface="DejaVu Sans"/>
              </a:rPr>
              <a:t>Apple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3655080" y="4876200"/>
            <a:ext cx="1854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0000"/>
                </a:solidFill>
                <a:latin typeface="Tw Cen MT"/>
                <a:ea typeface="DejaVu Sans"/>
              </a:rPr>
              <a:t>Why?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revisited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62640" y="2720160"/>
            <a:ext cx="3160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leaf, 3oz,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-19800" y="3563280"/>
            <a:ext cx="38764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-53640" y="4473000"/>
            <a:ext cx="40899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-33840" y="5497200"/>
            <a:ext cx="4013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curved, no leaf, 5oz,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3646440" y="211932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8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3659040" y="277092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>
            <a:off x="3657600" y="359100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0" name="CustomShape 9"/>
          <p:cNvSpPr/>
          <p:nvPr/>
        </p:nvSpPr>
        <p:spPr>
          <a:xfrm>
            <a:off x="3628800" y="455508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1" name="CustomShape 10"/>
          <p:cNvSpPr/>
          <p:nvPr/>
        </p:nvSpPr>
        <p:spPr>
          <a:xfrm>
            <a:off x="3628800" y="548676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2" name="CustomShape 11"/>
          <p:cNvSpPr/>
          <p:nvPr/>
        </p:nvSpPr>
        <p:spPr>
          <a:xfrm>
            <a:off x="528480" y="2210760"/>
            <a:ext cx="14076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3" name="CustomShape 12"/>
          <p:cNvSpPr/>
          <p:nvPr/>
        </p:nvSpPr>
        <p:spPr>
          <a:xfrm>
            <a:off x="1345680" y="1620360"/>
            <a:ext cx="21697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Training data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4" name="CustomShape 13"/>
          <p:cNvSpPr/>
          <p:nvPr/>
        </p:nvSpPr>
        <p:spPr>
          <a:xfrm>
            <a:off x="5067720" y="3605400"/>
            <a:ext cx="35578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5" name="CustomShape 14"/>
          <p:cNvSpPr/>
          <p:nvPr/>
        </p:nvSpPr>
        <p:spPr>
          <a:xfrm>
            <a:off x="8289720" y="3401640"/>
            <a:ext cx="519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DejaVu Sans"/>
              </a:rPr>
              <a:t>?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16" name="CustomShape 15"/>
          <p:cNvSpPr/>
          <p:nvPr/>
        </p:nvSpPr>
        <p:spPr>
          <a:xfrm>
            <a:off x="6040800" y="1620360"/>
            <a:ext cx="1340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Test set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Classification revisited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62640" y="2720160"/>
            <a:ext cx="3160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leaf, 3oz,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-19800" y="3563280"/>
            <a:ext cx="38764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0" name="CustomShape 4"/>
          <p:cNvSpPr/>
          <p:nvPr/>
        </p:nvSpPr>
        <p:spPr>
          <a:xfrm>
            <a:off x="-53640" y="4473000"/>
            <a:ext cx="40899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-33840" y="5497200"/>
            <a:ext cx="4013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green, curved, no leaf, 5oz,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2" name="CustomShape 6"/>
          <p:cNvSpPr/>
          <p:nvPr/>
        </p:nvSpPr>
        <p:spPr>
          <a:xfrm>
            <a:off x="3646440" y="211932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8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23" name="CustomShape 7"/>
          <p:cNvSpPr/>
          <p:nvPr/>
        </p:nvSpPr>
        <p:spPr>
          <a:xfrm>
            <a:off x="3659040" y="277092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4" name="CustomShape 8"/>
          <p:cNvSpPr/>
          <p:nvPr/>
        </p:nvSpPr>
        <p:spPr>
          <a:xfrm>
            <a:off x="3657600" y="3591000"/>
            <a:ext cx="813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apple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5" name="CustomShape 9"/>
          <p:cNvSpPr/>
          <p:nvPr/>
        </p:nvSpPr>
        <p:spPr>
          <a:xfrm>
            <a:off x="3628800" y="455508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6" name="CustomShape 10"/>
          <p:cNvSpPr/>
          <p:nvPr/>
        </p:nvSpPr>
        <p:spPr>
          <a:xfrm>
            <a:off x="3628800" y="5486760"/>
            <a:ext cx="103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7" name="CustomShape 11"/>
          <p:cNvSpPr/>
          <p:nvPr/>
        </p:nvSpPr>
        <p:spPr>
          <a:xfrm>
            <a:off x="528480" y="2210760"/>
            <a:ext cx="14076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8" name="CustomShape 12"/>
          <p:cNvSpPr/>
          <p:nvPr/>
        </p:nvSpPr>
        <p:spPr>
          <a:xfrm>
            <a:off x="1345680" y="1620360"/>
            <a:ext cx="21697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Training data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29" name="CustomShape 13"/>
          <p:cNvSpPr/>
          <p:nvPr/>
        </p:nvSpPr>
        <p:spPr>
          <a:xfrm>
            <a:off x="5067720" y="3605400"/>
            <a:ext cx="35578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red, round, no leaf, 4oz, 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0" name="CustomShape 14"/>
          <p:cNvSpPr/>
          <p:nvPr/>
        </p:nvSpPr>
        <p:spPr>
          <a:xfrm>
            <a:off x="8289720" y="3401640"/>
            <a:ext cx="519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DejaVu Sans"/>
              </a:rPr>
              <a:t>?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31" name="CustomShape 15"/>
          <p:cNvSpPr/>
          <p:nvPr/>
        </p:nvSpPr>
        <p:spPr>
          <a:xfrm>
            <a:off x="314280" y="2770920"/>
            <a:ext cx="1203120" cy="348840"/>
          </a:xfrm>
          <a:prstGeom prst="rect">
            <a:avLst/>
          </a:prstGeom>
          <a:solidFill>
            <a:srgbClr val="ffff00">
              <a:alpha val="37000"/>
            </a:srgbClr>
          </a:solidFill>
          <a:ln w="381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" name="CustomShape 16"/>
          <p:cNvSpPr/>
          <p:nvPr/>
        </p:nvSpPr>
        <p:spPr>
          <a:xfrm>
            <a:off x="1782000" y="3592440"/>
            <a:ext cx="1341360" cy="367200"/>
          </a:xfrm>
          <a:prstGeom prst="rect">
            <a:avLst/>
          </a:prstGeom>
          <a:solidFill>
            <a:srgbClr val="ffff00">
              <a:alpha val="37000"/>
            </a:srgbClr>
          </a:solidFill>
          <a:ln w="381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" name="CustomShape 17"/>
          <p:cNvSpPr/>
          <p:nvPr/>
        </p:nvSpPr>
        <p:spPr>
          <a:xfrm>
            <a:off x="4700520" y="4569840"/>
            <a:ext cx="451008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Learning is about </a:t>
            </a:r>
            <a:r>
              <a:rPr b="1" i="1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generalizing</a:t>
            </a: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 from the training 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34" name="CustomShape 18"/>
          <p:cNvSpPr/>
          <p:nvPr/>
        </p:nvSpPr>
        <p:spPr>
          <a:xfrm>
            <a:off x="6040800" y="1620360"/>
            <a:ext cx="1340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Test set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A simple machine learning example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808560" y="1731960"/>
            <a:ext cx="63712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http://www.mindreaderpro.appspot.com/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37" name="Picture 4" descr=""/>
          <p:cNvPicPr/>
          <p:nvPr/>
        </p:nvPicPr>
        <p:blipFill>
          <a:blip r:embed="rId1"/>
          <a:stretch/>
        </p:blipFill>
        <p:spPr>
          <a:xfrm>
            <a:off x="729720" y="2602080"/>
            <a:ext cx="7428600" cy="394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models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3231720" y="210636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0" name="CustomShape 3"/>
          <p:cNvSpPr/>
          <p:nvPr/>
        </p:nvSpPr>
        <p:spPr>
          <a:xfrm>
            <a:off x="3299040" y="2340000"/>
            <a:ext cx="15264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classifier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723240" y="3886920"/>
            <a:ext cx="7771680" cy="19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We have many, many different options for the model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They have different characteristics and perform differently (accuracy, speed, etc.)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Probabilistic modeling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457200" y="2133720"/>
            <a:ext cx="1142280" cy="4190400"/>
          </a:xfrm>
          <a:prstGeom prst="rect">
            <a:avLst/>
          </a:prstGeom>
          <a:solidFill>
            <a:srgbClr val="ffff00"/>
          </a:solidFill>
          <a:ln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4" name="CustomShape 3"/>
          <p:cNvSpPr/>
          <p:nvPr/>
        </p:nvSpPr>
        <p:spPr>
          <a:xfrm rot="16200000">
            <a:off x="24840" y="3963960"/>
            <a:ext cx="18165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ff"/>
                </a:solidFill>
                <a:latin typeface="Tw Cen MT"/>
                <a:ea typeface="DejaVu Sans"/>
              </a:rPr>
              <a:t>training data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5" name="CustomShape 4"/>
          <p:cNvSpPr/>
          <p:nvPr/>
        </p:nvSpPr>
        <p:spPr>
          <a:xfrm>
            <a:off x="1863000" y="3612240"/>
            <a:ext cx="532800" cy="76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5"/>
          <p:cNvSpPr/>
          <p:nvPr/>
        </p:nvSpPr>
        <p:spPr>
          <a:xfrm rot="19152600">
            <a:off x="1823400" y="3058920"/>
            <a:ext cx="7707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train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7" name="CustomShape 6"/>
          <p:cNvSpPr/>
          <p:nvPr/>
        </p:nvSpPr>
        <p:spPr>
          <a:xfrm>
            <a:off x="4335120" y="3543120"/>
            <a:ext cx="46033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 the data with a probabilistic model which tells us how likely a given data example is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448" name="Group 7"/>
          <p:cNvGrpSpPr/>
          <p:nvPr/>
        </p:nvGrpSpPr>
        <p:grpSpPr>
          <a:xfrm>
            <a:off x="2586600" y="3276720"/>
            <a:ext cx="1431720" cy="1545840"/>
            <a:chOff x="2586600" y="3276720"/>
            <a:chExt cx="1431720" cy="1545840"/>
          </a:xfrm>
        </p:grpSpPr>
        <p:sp>
          <p:nvSpPr>
            <p:cNvPr id="449" name="CustomShape 8"/>
            <p:cNvSpPr/>
            <p:nvPr/>
          </p:nvSpPr>
          <p:spPr>
            <a:xfrm>
              <a:off x="2586600" y="3276720"/>
              <a:ext cx="1370880" cy="1370880"/>
            </a:xfrm>
            <a:prstGeom prst="roundRect">
              <a:avLst>
                <a:gd name="adj" fmla="val 16667"/>
              </a:avLst>
            </a:prstGeom>
            <a:solidFill>
              <a:srgbClr val="d2dee9"/>
            </a:solidFill>
            <a:ln>
              <a:solidFill>
                <a:srgbClr val="8eb1cf"/>
              </a:solidFill>
              <a:round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50" name="CustomShape 9"/>
            <p:cNvSpPr/>
            <p:nvPr/>
          </p:nvSpPr>
          <p:spPr>
            <a:xfrm>
              <a:off x="2586600" y="3392280"/>
              <a:ext cx="1431720" cy="1430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probabilistic model: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p(</a:t>
              </a:r>
              <a:r>
                <a:rPr b="0" i="1" lang="en-US" sz="14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example</a:t>
              </a:r>
              <a:r>
                <a:rPr b="0" lang="en-US" sz="14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)</a:t>
              </a:r>
              <a:endParaRPr b="0" lang="en-US" sz="1400" spc="-1" strike="noStrike">
                <a:latin typeface="Arial"/>
              </a:endParaRPr>
            </a:p>
          </p:txBody>
        </p:sp>
      </p:grpSp>
    </p:spTree>
  </p:cSld>
  <p:timing>
    <p:tnLst>
      <p:par>
        <p:cTn id="119" dur="indefinite" restart="never" nodeType="tmRoot">
          <p:childTnLst>
            <p:seq>
              <p:cTn id="1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Probabilistic models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452" name="Group 2"/>
          <p:cNvGrpSpPr/>
          <p:nvPr/>
        </p:nvGrpSpPr>
        <p:grpSpPr>
          <a:xfrm>
            <a:off x="5105520" y="2983680"/>
            <a:ext cx="1431720" cy="1546200"/>
            <a:chOff x="5105520" y="2983680"/>
            <a:chExt cx="1431720" cy="1546200"/>
          </a:xfrm>
        </p:grpSpPr>
        <p:sp>
          <p:nvSpPr>
            <p:cNvPr id="453" name="CustomShape 3"/>
            <p:cNvSpPr/>
            <p:nvPr/>
          </p:nvSpPr>
          <p:spPr>
            <a:xfrm>
              <a:off x="5105520" y="2983680"/>
              <a:ext cx="1370880" cy="1370880"/>
            </a:xfrm>
            <a:prstGeom prst="roundRect">
              <a:avLst>
                <a:gd name="adj" fmla="val 16667"/>
              </a:avLst>
            </a:prstGeom>
            <a:solidFill>
              <a:srgbClr val="d2dee9"/>
            </a:solidFill>
            <a:ln>
              <a:solidFill>
                <a:srgbClr val="8eb1cf"/>
              </a:solidFill>
              <a:round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54" name="CustomShape 4"/>
            <p:cNvSpPr/>
            <p:nvPr/>
          </p:nvSpPr>
          <p:spPr>
            <a:xfrm>
              <a:off x="5105520" y="3099600"/>
              <a:ext cx="1431720" cy="1430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probabilistic model: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p(example)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455" name="CustomShape 5"/>
          <p:cNvSpPr/>
          <p:nvPr/>
        </p:nvSpPr>
        <p:spPr>
          <a:xfrm>
            <a:off x="-38880" y="3571560"/>
            <a:ext cx="3673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6oz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6" name="CustomShape 6"/>
          <p:cNvSpPr/>
          <p:nvPr/>
        </p:nvSpPr>
        <p:spPr>
          <a:xfrm rot="16200000">
            <a:off x="1570320" y="3088080"/>
            <a:ext cx="331920" cy="28440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7" name="CustomShape 7"/>
          <p:cNvSpPr/>
          <p:nvPr/>
        </p:nvSpPr>
        <p:spPr>
          <a:xfrm>
            <a:off x="1256040" y="4840920"/>
            <a:ext cx="112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features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8" name="CustomShape 8"/>
          <p:cNvSpPr/>
          <p:nvPr/>
        </p:nvSpPr>
        <p:spPr>
          <a:xfrm>
            <a:off x="766800" y="2730240"/>
            <a:ext cx="21009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Example to label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9" name="CustomShape 9"/>
          <p:cNvSpPr/>
          <p:nvPr/>
        </p:nvSpPr>
        <p:spPr>
          <a:xfrm>
            <a:off x="3801600" y="3571560"/>
            <a:ext cx="835920" cy="492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10"/>
          <p:cNvSpPr/>
          <p:nvPr/>
        </p:nvSpPr>
        <p:spPr>
          <a:xfrm>
            <a:off x="6586200" y="3439440"/>
            <a:ext cx="835920" cy="492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11"/>
          <p:cNvSpPr/>
          <p:nvPr/>
        </p:nvSpPr>
        <p:spPr>
          <a:xfrm>
            <a:off x="7560000" y="3224520"/>
            <a:ext cx="1034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b050"/>
                </a:solidFill>
                <a:latin typeface="Tw Cen MT"/>
                <a:ea typeface="DejaVu Sans"/>
              </a:rPr>
              <a:t>apple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b050"/>
                </a:solidFill>
                <a:latin typeface="Tw Cen MT"/>
                <a:ea typeface="DejaVu Sans"/>
              </a:rPr>
              <a:t>banana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Probabilistic models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463" name="Group 2"/>
          <p:cNvGrpSpPr/>
          <p:nvPr/>
        </p:nvGrpSpPr>
        <p:grpSpPr>
          <a:xfrm>
            <a:off x="5105520" y="2983680"/>
            <a:ext cx="1431720" cy="1546200"/>
            <a:chOff x="5105520" y="2983680"/>
            <a:chExt cx="1431720" cy="1546200"/>
          </a:xfrm>
        </p:grpSpPr>
        <p:sp>
          <p:nvSpPr>
            <p:cNvPr id="464" name="CustomShape 3"/>
            <p:cNvSpPr/>
            <p:nvPr/>
          </p:nvSpPr>
          <p:spPr>
            <a:xfrm>
              <a:off x="5105520" y="2983680"/>
              <a:ext cx="1370880" cy="1370880"/>
            </a:xfrm>
            <a:prstGeom prst="roundRect">
              <a:avLst>
                <a:gd name="adj" fmla="val 16667"/>
              </a:avLst>
            </a:prstGeom>
            <a:solidFill>
              <a:srgbClr val="d2dee9"/>
            </a:solidFill>
            <a:ln>
              <a:solidFill>
                <a:srgbClr val="8eb1cf"/>
              </a:solidFill>
              <a:round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5" name="CustomShape 4"/>
            <p:cNvSpPr/>
            <p:nvPr/>
          </p:nvSpPr>
          <p:spPr>
            <a:xfrm>
              <a:off x="5105520" y="3099600"/>
              <a:ext cx="1431720" cy="1430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probabilistic model: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p(example)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466" name="CustomShape 5"/>
          <p:cNvSpPr/>
          <p:nvPr/>
        </p:nvSpPr>
        <p:spPr>
          <a:xfrm>
            <a:off x="-135000" y="3230640"/>
            <a:ext cx="47865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6oz, </a:t>
            </a: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banana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67" name="CustomShape 6"/>
          <p:cNvSpPr/>
          <p:nvPr/>
        </p:nvSpPr>
        <p:spPr>
          <a:xfrm>
            <a:off x="4312080" y="3327840"/>
            <a:ext cx="532800" cy="302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7"/>
          <p:cNvSpPr/>
          <p:nvPr/>
        </p:nvSpPr>
        <p:spPr>
          <a:xfrm>
            <a:off x="1230480" y="1763280"/>
            <a:ext cx="58806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For each label, ask for the probability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69" name="CustomShape 8"/>
          <p:cNvSpPr/>
          <p:nvPr/>
        </p:nvSpPr>
        <p:spPr>
          <a:xfrm>
            <a:off x="-55800" y="3834720"/>
            <a:ext cx="45410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6oz, </a:t>
            </a: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apple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70" name="CustomShape 9"/>
          <p:cNvSpPr/>
          <p:nvPr/>
        </p:nvSpPr>
        <p:spPr>
          <a:xfrm>
            <a:off x="4312080" y="3886200"/>
            <a:ext cx="532800" cy="302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10"/>
          <p:cNvSpPr/>
          <p:nvPr/>
        </p:nvSpPr>
        <p:spPr>
          <a:xfrm rot="16200000">
            <a:off x="1570320" y="3088080"/>
            <a:ext cx="331920" cy="28440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2" name="CustomShape 11"/>
          <p:cNvSpPr/>
          <p:nvPr/>
        </p:nvSpPr>
        <p:spPr>
          <a:xfrm>
            <a:off x="3195720" y="4771080"/>
            <a:ext cx="732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3" name="CustomShape 12"/>
          <p:cNvSpPr/>
          <p:nvPr/>
        </p:nvSpPr>
        <p:spPr>
          <a:xfrm rot="16200000">
            <a:off x="3378960" y="4160160"/>
            <a:ext cx="331920" cy="689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4" name="CustomShape 13"/>
          <p:cNvSpPr/>
          <p:nvPr/>
        </p:nvSpPr>
        <p:spPr>
          <a:xfrm>
            <a:off x="1256040" y="4840920"/>
            <a:ext cx="112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features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Probabilistic models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476" name="Group 2"/>
          <p:cNvGrpSpPr/>
          <p:nvPr/>
        </p:nvGrpSpPr>
        <p:grpSpPr>
          <a:xfrm>
            <a:off x="5105520" y="2983680"/>
            <a:ext cx="1431720" cy="1546200"/>
            <a:chOff x="5105520" y="2983680"/>
            <a:chExt cx="1431720" cy="1546200"/>
          </a:xfrm>
        </p:grpSpPr>
        <p:sp>
          <p:nvSpPr>
            <p:cNvPr id="477" name="CustomShape 3"/>
            <p:cNvSpPr/>
            <p:nvPr/>
          </p:nvSpPr>
          <p:spPr>
            <a:xfrm>
              <a:off x="5105520" y="2983680"/>
              <a:ext cx="1370880" cy="1370880"/>
            </a:xfrm>
            <a:prstGeom prst="roundRect">
              <a:avLst>
                <a:gd name="adj" fmla="val 16667"/>
              </a:avLst>
            </a:prstGeom>
            <a:solidFill>
              <a:srgbClr val="d2dee9"/>
            </a:solidFill>
            <a:ln>
              <a:solidFill>
                <a:srgbClr val="8eb1cf"/>
              </a:solidFill>
              <a:round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78" name="CustomShape 4"/>
            <p:cNvSpPr/>
            <p:nvPr/>
          </p:nvSpPr>
          <p:spPr>
            <a:xfrm>
              <a:off x="5105520" y="3099600"/>
              <a:ext cx="1431720" cy="1430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probabilistic model: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Tw Cen MT"/>
                  <a:ea typeface="DejaVu Sans"/>
                </a:rPr>
                <a:t>p(example)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479" name="CustomShape 5"/>
          <p:cNvSpPr/>
          <p:nvPr/>
        </p:nvSpPr>
        <p:spPr>
          <a:xfrm>
            <a:off x="-135000" y="3230640"/>
            <a:ext cx="47865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6oz, </a:t>
            </a: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banana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80" name="CustomShape 6"/>
          <p:cNvSpPr/>
          <p:nvPr/>
        </p:nvSpPr>
        <p:spPr>
          <a:xfrm>
            <a:off x="4312080" y="3327840"/>
            <a:ext cx="532800" cy="302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7"/>
          <p:cNvSpPr/>
          <p:nvPr/>
        </p:nvSpPr>
        <p:spPr>
          <a:xfrm>
            <a:off x="7476840" y="3097080"/>
            <a:ext cx="11422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0.004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2" name="CustomShape 8"/>
          <p:cNvSpPr/>
          <p:nvPr/>
        </p:nvSpPr>
        <p:spPr>
          <a:xfrm>
            <a:off x="1320840" y="1811520"/>
            <a:ext cx="6516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Pick the label with the highest probability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3" name="CustomShape 9"/>
          <p:cNvSpPr/>
          <p:nvPr/>
        </p:nvSpPr>
        <p:spPr>
          <a:xfrm>
            <a:off x="-55800" y="3834720"/>
            <a:ext cx="45410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6600"/>
                </a:solidFill>
                <a:latin typeface="Tw Cen MT"/>
                <a:ea typeface="DejaVu Sans"/>
              </a:rPr>
              <a:t>yellow, curved, no leaf, 6oz, </a:t>
            </a:r>
            <a:r>
              <a:rPr b="0" lang="en-US" sz="2000" spc="-1" strike="noStrike">
                <a:solidFill>
                  <a:srgbClr val="008000"/>
                </a:solidFill>
                <a:latin typeface="Tw Cen MT"/>
                <a:ea typeface="DejaVu Sans"/>
              </a:rPr>
              <a:t>apple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84" name="CustomShape 10"/>
          <p:cNvSpPr/>
          <p:nvPr/>
        </p:nvSpPr>
        <p:spPr>
          <a:xfrm>
            <a:off x="7484400" y="3657600"/>
            <a:ext cx="14382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0.00002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5" name="CustomShape 11"/>
          <p:cNvSpPr/>
          <p:nvPr/>
        </p:nvSpPr>
        <p:spPr>
          <a:xfrm>
            <a:off x="4312080" y="3886200"/>
            <a:ext cx="532800" cy="302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12"/>
          <p:cNvSpPr/>
          <p:nvPr/>
        </p:nvSpPr>
        <p:spPr>
          <a:xfrm>
            <a:off x="6780600" y="3230640"/>
            <a:ext cx="532800" cy="302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13"/>
          <p:cNvSpPr/>
          <p:nvPr/>
        </p:nvSpPr>
        <p:spPr>
          <a:xfrm>
            <a:off x="6780600" y="3789000"/>
            <a:ext cx="532800" cy="302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14"/>
          <p:cNvSpPr/>
          <p:nvPr/>
        </p:nvSpPr>
        <p:spPr>
          <a:xfrm>
            <a:off x="7391520" y="3021120"/>
            <a:ext cx="1451160" cy="635760"/>
          </a:xfrm>
          <a:prstGeom prst="ellipse">
            <a:avLst/>
          </a:prstGeom>
          <a:noFill/>
          <a:ln>
            <a:solidFill>
              <a:srgbClr val="008000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9" name="CustomShape 15"/>
          <p:cNvSpPr/>
          <p:nvPr/>
        </p:nvSpPr>
        <p:spPr>
          <a:xfrm rot="16200000">
            <a:off x="1570320" y="3088080"/>
            <a:ext cx="331920" cy="28440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0" name="CustomShape 16"/>
          <p:cNvSpPr/>
          <p:nvPr/>
        </p:nvSpPr>
        <p:spPr>
          <a:xfrm>
            <a:off x="3195720" y="4771080"/>
            <a:ext cx="732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1" name="CustomShape 17"/>
          <p:cNvSpPr/>
          <p:nvPr/>
        </p:nvSpPr>
        <p:spPr>
          <a:xfrm rot="16200000">
            <a:off x="3378960" y="4160160"/>
            <a:ext cx="331920" cy="689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2" name="CustomShape 18"/>
          <p:cNvSpPr/>
          <p:nvPr/>
        </p:nvSpPr>
        <p:spPr>
          <a:xfrm>
            <a:off x="1256040" y="4840920"/>
            <a:ext cx="112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features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basics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7200" y="1600200"/>
            <a:ext cx="8228880" cy="21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400" spc="-1" strike="noStrike">
                <a:solidFill>
                  <a:srgbClr val="775f55"/>
                </a:solidFill>
                <a:latin typeface="Tw Cen MT"/>
              </a:rPr>
              <a:t>A </a:t>
            </a:r>
            <a:r>
              <a:rPr b="0" lang="en-US" sz="2400" spc="-1" strike="noStrike">
                <a:solidFill>
                  <a:srgbClr val="ff7700"/>
                </a:solidFill>
                <a:latin typeface="Tw Cen MT"/>
              </a:rPr>
              <a:t>probability distribution </a:t>
            </a:r>
            <a:r>
              <a:rPr b="0" lang="en-US" sz="2400" spc="-1" strike="noStrike">
                <a:solidFill>
                  <a:srgbClr val="775f55"/>
                </a:solidFill>
                <a:latin typeface="Tw Cen MT"/>
              </a:rPr>
              <a:t>gives the probabilities of all possible values of an event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</a:rPr>
              <a:t>For example, say we flip a coin three times.  We can define the probability of the number of time the coin came up heads.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95" name="Table 3"/>
          <p:cNvGraphicFramePr/>
          <p:nvPr/>
        </p:nvGraphicFramePr>
        <p:xfrm>
          <a:off x="3222720" y="4146840"/>
          <a:ext cx="1752120" cy="2050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27" dur="indefinite" restart="never" nodeType="tmRoot">
          <p:childTnLst>
            <p:seq>
              <p:cTn id="1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Data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6" name="Picture 4" descr=""/>
          <p:cNvPicPr/>
          <p:nvPr/>
        </p:nvPicPr>
        <p:blipFill>
          <a:blip r:embed="rId1"/>
          <a:stretch/>
        </p:blipFill>
        <p:spPr>
          <a:xfrm>
            <a:off x="4384080" y="268128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157" name="Picture 5" descr=""/>
          <p:cNvPicPr/>
          <p:nvPr/>
        </p:nvPicPr>
        <p:blipFill>
          <a:blip r:embed="rId2"/>
          <a:stretch/>
        </p:blipFill>
        <p:spPr>
          <a:xfrm>
            <a:off x="4470120" y="393912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158" name="Picture 6" descr=""/>
          <p:cNvPicPr/>
          <p:nvPr/>
        </p:nvPicPr>
        <p:blipFill>
          <a:blip r:embed="rId3"/>
          <a:stretch/>
        </p:blipFill>
        <p:spPr>
          <a:xfrm>
            <a:off x="4377600" y="492948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159" name="Picture 7" descr=""/>
          <p:cNvPicPr/>
          <p:nvPr/>
        </p:nvPicPr>
        <p:blipFill>
          <a:blip r:embed="rId4"/>
          <a:stretch/>
        </p:blipFill>
        <p:spPr>
          <a:xfrm>
            <a:off x="4261320" y="575388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 rot="16200000">
            <a:off x="4803840" y="2004480"/>
            <a:ext cx="380160" cy="9730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420444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1298160" y="3512520"/>
            <a:ext cx="1297080" cy="2073600"/>
          </a:xfrm>
          <a:prstGeom prst="rect">
            <a:avLst/>
          </a:prstGeom>
          <a:noFill/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1415520" y="4111200"/>
            <a:ext cx="10267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4" name="Line 6"/>
          <p:cNvSpPr/>
          <p:nvPr/>
        </p:nvSpPr>
        <p:spPr>
          <a:xfrm flipV="1">
            <a:off x="2723400" y="2949120"/>
            <a:ext cx="1537560" cy="56340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Line 7"/>
          <p:cNvSpPr/>
          <p:nvPr/>
        </p:nvSpPr>
        <p:spPr>
          <a:xfrm>
            <a:off x="2723400" y="5578560"/>
            <a:ext cx="1537560" cy="8715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30240" y="1778760"/>
            <a:ext cx="90201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What are the possible outcomes of three flips (hint, there are eight of them)?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3438000" y="270792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982080" y="1778760"/>
            <a:ext cx="620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Assuming the coin is fair, what are our probabilities?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1639440" y="330588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02" name="Table 4"/>
          <p:cNvGraphicFramePr/>
          <p:nvPr/>
        </p:nvGraphicFramePr>
        <p:xfrm>
          <a:off x="4375080" y="4042800"/>
          <a:ext cx="1752120" cy="2104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</a:t>
                      </a: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Tw Cen MT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</a:t>
                      </a: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Tw Cen MT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</a:t>
                      </a: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Tw Cen MT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</a:t>
                      </a: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Tw Cen MT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03" name="CustomShape 5"/>
          <p:cNvSpPr/>
          <p:nvPr/>
        </p:nvSpPr>
        <p:spPr>
          <a:xfrm>
            <a:off x="1477080" y="2496960"/>
            <a:ext cx="17384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4" name="CustomShape 6"/>
          <p:cNvSpPr/>
          <p:nvPr/>
        </p:nvSpPr>
        <p:spPr>
          <a:xfrm>
            <a:off x="2851560" y="2244960"/>
            <a:ext cx="335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number of times it happens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5" name="CustomShape 7"/>
          <p:cNvSpPr/>
          <p:nvPr/>
        </p:nvSpPr>
        <p:spPr>
          <a:xfrm>
            <a:off x="3135960" y="2620080"/>
            <a:ext cx="2678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total number of cases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6" name="Line 8"/>
          <p:cNvSpPr/>
          <p:nvPr/>
        </p:nvSpPr>
        <p:spPr>
          <a:xfrm>
            <a:off x="3161160" y="2658240"/>
            <a:ext cx="2698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135" dur="indefinite" restart="never" nodeType="tmRoot">
          <p:childTnLst>
            <p:seq>
              <p:cTn id="1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982080" y="1778760"/>
            <a:ext cx="620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Assuming the coin is fair, what are our probabilities?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1639440" y="330588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10" name="Table 4"/>
          <p:cNvGraphicFramePr/>
          <p:nvPr/>
        </p:nvGraphicFramePr>
        <p:xfrm>
          <a:off x="4375080" y="4042800"/>
          <a:ext cx="1752120" cy="2104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</a:t>
                      </a: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Tw Cen MT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11" name="CustomShape 5"/>
          <p:cNvSpPr/>
          <p:nvPr/>
        </p:nvSpPr>
        <p:spPr>
          <a:xfrm>
            <a:off x="1477080" y="2496960"/>
            <a:ext cx="17384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2" name="CustomShape 6"/>
          <p:cNvSpPr/>
          <p:nvPr/>
        </p:nvSpPr>
        <p:spPr>
          <a:xfrm>
            <a:off x="2851560" y="2244960"/>
            <a:ext cx="335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number of times it happens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3" name="CustomShape 7"/>
          <p:cNvSpPr/>
          <p:nvPr/>
        </p:nvSpPr>
        <p:spPr>
          <a:xfrm>
            <a:off x="3135960" y="2620080"/>
            <a:ext cx="2678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total number of cases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4" name="Line 8"/>
          <p:cNvSpPr/>
          <p:nvPr/>
        </p:nvSpPr>
        <p:spPr>
          <a:xfrm>
            <a:off x="3161160" y="2658240"/>
            <a:ext cx="2698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137" dur="indefinite" restart="never" nodeType="tmRoot">
          <p:childTnLst>
            <p:seq>
              <p:cTn id="1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982080" y="1778760"/>
            <a:ext cx="620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Assuming the coin is fair, what are our probabilities?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1639440" y="330588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18" name="Table 4"/>
          <p:cNvGraphicFramePr/>
          <p:nvPr/>
        </p:nvGraphicFramePr>
        <p:xfrm>
          <a:off x="4375080" y="4042800"/>
          <a:ext cx="1752120" cy="2104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</a:t>
                      </a:r>
                      <a:r>
                        <a:rPr b="0" lang="en-US" sz="1800" spc="-1" strike="noStrike">
                          <a:solidFill>
                            <a:srgbClr val="0000ff"/>
                          </a:solidFill>
                          <a:latin typeface="Tw Cen MT"/>
                        </a:rPr>
                        <a:t>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19" name="CustomShape 5"/>
          <p:cNvSpPr/>
          <p:nvPr/>
        </p:nvSpPr>
        <p:spPr>
          <a:xfrm>
            <a:off x="1477080" y="2496960"/>
            <a:ext cx="17384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0" name="CustomShape 6"/>
          <p:cNvSpPr/>
          <p:nvPr/>
        </p:nvSpPr>
        <p:spPr>
          <a:xfrm>
            <a:off x="2851560" y="2244960"/>
            <a:ext cx="335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number of times it happens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1" name="CustomShape 7"/>
          <p:cNvSpPr/>
          <p:nvPr/>
        </p:nvSpPr>
        <p:spPr>
          <a:xfrm>
            <a:off x="3135960" y="2620080"/>
            <a:ext cx="2678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total number of cases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2" name="Line 8"/>
          <p:cNvSpPr/>
          <p:nvPr/>
        </p:nvSpPr>
        <p:spPr>
          <a:xfrm>
            <a:off x="3161160" y="2658240"/>
            <a:ext cx="2698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3" name="CustomShape 9"/>
          <p:cNvSpPr/>
          <p:nvPr/>
        </p:nvSpPr>
        <p:spPr>
          <a:xfrm>
            <a:off x="1713600" y="5897160"/>
            <a:ext cx="911880" cy="379800"/>
          </a:xfrm>
          <a:prstGeom prst="rect">
            <a:avLst/>
          </a:prstGeom>
          <a:solidFill>
            <a:srgbClr val="ffff00">
              <a:alpha val="31000"/>
            </a:srgbClr>
          </a:solidFill>
          <a:ln w="381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139" dur="indefinite" restart="never" nodeType="tmRoot">
          <p:childTnLst>
            <p:seq>
              <p:cTn id="1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982080" y="1778760"/>
            <a:ext cx="620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Assuming the coin is fair, what are our probabilities?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1639440" y="330588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27" name="Table 4"/>
          <p:cNvGraphicFramePr/>
          <p:nvPr/>
        </p:nvGraphicFramePr>
        <p:xfrm>
          <a:off x="4375080" y="4042800"/>
          <a:ext cx="1752120" cy="2104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</a:t>
                      </a:r>
                      <a:r>
                        <a:rPr b="0" lang="en-US" sz="1800" spc="-1" strike="noStrike">
                          <a:solidFill>
                            <a:srgbClr val="ff0000"/>
                          </a:solidFill>
                          <a:latin typeface="Tw Cen MT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28" name="CustomShape 5"/>
          <p:cNvSpPr/>
          <p:nvPr/>
        </p:nvSpPr>
        <p:spPr>
          <a:xfrm>
            <a:off x="1477080" y="2496960"/>
            <a:ext cx="17384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9" name="CustomShape 6"/>
          <p:cNvSpPr/>
          <p:nvPr/>
        </p:nvSpPr>
        <p:spPr>
          <a:xfrm>
            <a:off x="2851560" y="2244960"/>
            <a:ext cx="335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number of times it happens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0" name="CustomShape 7"/>
          <p:cNvSpPr/>
          <p:nvPr/>
        </p:nvSpPr>
        <p:spPr>
          <a:xfrm>
            <a:off x="3135960" y="2620080"/>
            <a:ext cx="2678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total number of cases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1" name="Line 8"/>
          <p:cNvSpPr/>
          <p:nvPr/>
        </p:nvSpPr>
        <p:spPr>
          <a:xfrm>
            <a:off x="3161160" y="2658240"/>
            <a:ext cx="2698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141" dur="indefinite" restart="never" nodeType="tmRoot">
          <p:childTnLst>
            <p:seq>
              <p:cTn id="1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982080" y="1778760"/>
            <a:ext cx="620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Assuming the coin is fair, what are our probabilities?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1639440" y="330588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35" name="Table 4"/>
          <p:cNvGraphicFramePr/>
          <p:nvPr/>
        </p:nvGraphicFramePr>
        <p:xfrm>
          <a:off x="4375080" y="4042800"/>
          <a:ext cx="1752120" cy="2104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</a:t>
                      </a:r>
                      <a:r>
                        <a:rPr b="0" lang="en-US" sz="1800" spc="-1" strike="noStrike">
                          <a:solidFill>
                            <a:srgbClr val="0000ff"/>
                          </a:solidFill>
                          <a:latin typeface="Tw Cen MT"/>
                        </a:rPr>
                        <a:t>3/8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36" name="CustomShape 5"/>
          <p:cNvSpPr/>
          <p:nvPr/>
        </p:nvSpPr>
        <p:spPr>
          <a:xfrm>
            <a:off x="1477080" y="2496960"/>
            <a:ext cx="17384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7" name="CustomShape 6"/>
          <p:cNvSpPr/>
          <p:nvPr/>
        </p:nvSpPr>
        <p:spPr>
          <a:xfrm>
            <a:off x="2851560" y="2244960"/>
            <a:ext cx="335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number of times it happens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8" name="CustomShape 7"/>
          <p:cNvSpPr/>
          <p:nvPr/>
        </p:nvSpPr>
        <p:spPr>
          <a:xfrm>
            <a:off x="3135960" y="2620080"/>
            <a:ext cx="2678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total number of cases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9" name="Line 8"/>
          <p:cNvSpPr/>
          <p:nvPr/>
        </p:nvSpPr>
        <p:spPr>
          <a:xfrm>
            <a:off x="3161160" y="2658240"/>
            <a:ext cx="2698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0" name="CustomShape 9"/>
          <p:cNvSpPr/>
          <p:nvPr/>
        </p:nvSpPr>
        <p:spPr>
          <a:xfrm>
            <a:off x="1713600" y="5516640"/>
            <a:ext cx="911880" cy="379800"/>
          </a:xfrm>
          <a:prstGeom prst="rect">
            <a:avLst/>
          </a:prstGeom>
          <a:solidFill>
            <a:srgbClr val="ffff00">
              <a:alpha val="31000"/>
            </a:srgbClr>
          </a:solidFill>
          <a:ln w="381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" name="CustomShape 10"/>
          <p:cNvSpPr/>
          <p:nvPr/>
        </p:nvSpPr>
        <p:spPr>
          <a:xfrm>
            <a:off x="1713600" y="5136120"/>
            <a:ext cx="911880" cy="379800"/>
          </a:xfrm>
          <a:prstGeom prst="rect">
            <a:avLst/>
          </a:prstGeom>
          <a:solidFill>
            <a:srgbClr val="ffff00">
              <a:alpha val="31000"/>
            </a:srgbClr>
          </a:solidFill>
          <a:ln w="381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2" name="CustomShape 11"/>
          <p:cNvSpPr/>
          <p:nvPr/>
        </p:nvSpPr>
        <p:spPr>
          <a:xfrm>
            <a:off x="1713600" y="4448880"/>
            <a:ext cx="911880" cy="379800"/>
          </a:xfrm>
          <a:prstGeom prst="rect">
            <a:avLst/>
          </a:prstGeom>
          <a:solidFill>
            <a:srgbClr val="ffff00">
              <a:alpha val="31000"/>
            </a:srgbClr>
          </a:solidFill>
          <a:ln w="381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143" dur="indefinite" restart="never" nodeType="tmRoot">
          <p:childTnLst>
            <p:seq>
              <p:cTn id="1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982080" y="1778760"/>
            <a:ext cx="620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Tw Cen MT"/>
                <a:ea typeface="DejaVu Sans"/>
              </a:rPr>
              <a:t>Assuming the coin is fair, what are our probabilities?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1639440" y="3305880"/>
            <a:ext cx="10602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 H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T H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H H H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46" name="Table 4"/>
          <p:cNvGraphicFramePr/>
          <p:nvPr/>
        </p:nvGraphicFramePr>
        <p:xfrm>
          <a:off x="4375080" y="4042800"/>
          <a:ext cx="1752120" cy="2104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3/8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3/8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47" name="CustomShape 5"/>
          <p:cNvSpPr/>
          <p:nvPr/>
        </p:nvSpPr>
        <p:spPr>
          <a:xfrm>
            <a:off x="1477080" y="2496960"/>
            <a:ext cx="17384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8" name="CustomShape 6"/>
          <p:cNvSpPr/>
          <p:nvPr/>
        </p:nvSpPr>
        <p:spPr>
          <a:xfrm>
            <a:off x="2851560" y="2244960"/>
            <a:ext cx="335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number of times it happens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9" name="CustomShape 7"/>
          <p:cNvSpPr/>
          <p:nvPr/>
        </p:nvSpPr>
        <p:spPr>
          <a:xfrm>
            <a:off x="3135960" y="2620080"/>
            <a:ext cx="2678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total number of cases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0" name="Line 8"/>
          <p:cNvSpPr/>
          <p:nvPr/>
        </p:nvSpPr>
        <p:spPr>
          <a:xfrm>
            <a:off x="3161160" y="2658240"/>
            <a:ext cx="2698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145" dur="indefinite" restart="never" nodeType="tmRoot">
          <p:childTnLst>
            <p:seq>
              <p:cTn id="1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552" name="Table 2"/>
          <p:cNvGraphicFramePr/>
          <p:nvPr/>
        </p:nvGraphicFramePr>
        <p:xfrm>
          <a:off x="3276000" y="4693680"/>
          <a:ext cx="1752120" cy="205056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P(num heads)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3/8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3/8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1/8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53" name="CustomShape 3"/>
          <p:cNvSpPr/>
          <p:nvPr/>
        </p:nvSpPr>
        <p:spPr>
          <a:xfrm>
            <a:off x="228600" y="1676520"/>
            <a:ext cx="8228880" cy="26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300" spc="-1" strike="noStrike">
                <a:solidFill>
                  <a:srgbClr val="775f55"/>
                </a:solidFill>
                <a:latin typeface="Tw Cen MT"/>
              </a:rPr>
              <a:t>A probability distribution assigns probability values to </a:t>
            </a:r>
            <a:r>
              <a:rPr b="0" i="1" lang="en-US" sz="2300" spc="-1" strike="noStrike">
                <a:solidFill>
                  <a:srgbClr val="775f55"/>
                </a:solidFill>
                <a:latin typeface="Tw Cen MT"/>
              </a:rPr>
              <a:t>all possible values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300" spc="-1" strike="noStrike">
                <a:solidFill>
                  <a:srgbClr val="775f55"/>
                </a:solidFill>
                <a:latin typeface="Tw Cen MT"/>
              </a:rPr>
              <a:t>Probabilities are between 0 and 1, inclusive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300" spc="-1" strike="noStrike">
                <a:solidFill>
                  <a:srgbClr val="775f55"/>
                </a:solidFill>
                <a:latin typeface="Tw Cen MT"/>
              </a:rPr>
              <a:t>The sum of all probabilities in a distribution must be 1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Probability distribution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228600" y="1676520"/>
            <a:ext cx="8228880" cy="26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300" spc="-1" strike="noStrike">
                <a:solidFill>
                  <a:srgbClr val="775f55"/>
                </a:solidFill>
                <a:latin typeface="Tw Cen MT"/>
              </a:rPr>
              <a:t>A probability distribution assigns probability values to </a:t>
            </a:r>
            <a:r>
              <a:rPr b="0" i="1" lang="en-US" sz="2300" spc="-1" strike="noStrike">
                <a:solidFill>
                  <a:srgbClr val="775f55"/>
                </a:solidFill>
                <a:latin typeface="Tw Cen MT"/>
              </a:rPr>
              <a:t>all possible values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300" spc="-1" strike="noStrike">
                <a:solidFill>
                  <a:srgbClr val="775f55"/>
                </a:solidFill>
                <a:latin typeface="Tw Cen MT"/>
              </a:rPr>
              <a:t>Probabilities are between 0 and 1, inclusive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300" spc="-1" strike="noStrike">
                <a:solidFill>
                  <a:srgbClr val="775f55"/>
                </a:solidFill>
                <a:latin typeface="Tw Cen MT"/>
              </a:rPr>
              <a:t>The sum of all probabilities in a distribution must be 1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</p:txBody>
      </p:sp>
      <p:graphicFrame>
        <p:nvGraphicFramePr>
          <p:cNvPr id="556" name="Table 3"/>
          <p:cNvGraphicFramePr/>
          <p:nvPr/>
        </p:nvGraphicFramePr>
        <p:xfrm>
          <a:off x="1066680" y="4610160"/>
          <a:ext cx="1752120" cy="185364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1/2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1/2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1/2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1/2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7" name="Table 4"/>
          <p:cNvGraphicFramePr/>
          <p:nvPr/>
        </p:nvGraphicFramePr>
        <p:xfrm>
          <a:off x="5105520" y="4589640"/>
          <a:ext cx="1752120" cy="1853640"/>
        </p:xfrm>
        <a:graphic>
          <a:graphicData uri="http://schemas.openxmlformats.org/drawingml/2006/table">
            <a:tbl>
              <a:tblPr/>
              <a:tblGrid>
                <a:gridCol w="1752480"/>
              </a:tblGrid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P(3) = -1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P(2) = 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P(1) = 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P(0) = 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58" name="Line 5"/>
          <p:cNvSpPr/>
          <p:nvPr/>
        </p:nvSpPr>
        <p:spPr>
          <a:xfrm flipV="1">
            <a:off x="914400" y="4492800"/>
            <a:ext cx="2013120" cy="2098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Line 6"/>
          <p:cNvSpPr/>
          <p:nvPr/>
        </p:nvSpPr>
        <p:spPr>
          <a:xfrm flipV="1">
            <a:off x="4952880" y="4492800"/>
            <a:ext cx="2001600" cy="207792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Some example 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probability of heads </a:t>
            </a:r>
            <a:endParaRPr b="0" lang="en-US" sz="29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</a:rPr>
              <a:t>(distribution options: heads, tails)</a:t>
            </a:r>
            <a:endParaRPr b="0" lang="en-US" sz="26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probability of passing class</a:t>
            </a:r>
            <a:endParaRPr b="0" lang="en-US" sz="29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</a:rPr>
              <a:t>(distribution options: pass, fail)</a:t>
            </a:r>
            <a:endParaRPr b="0" lang="en-US" sz="26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550"/>
              </a:spcBef>
            </a:pPr>
            <a:endParaRPr b="0" lang="en-US" sz="26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probability of rain today</a:t>
            </a:r>
            <a:endParaRPr b="0" lang="en-US" sz="29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</a:rPr>
              <a:t>(distribution options: rain or no rain)</a:t>
            </a:r>
            <a:endParaRPr b="0" lang="en-US" sz="26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probability of getting an ‘A’</a:t>
            </a:r>
            <a:endParaRPr b="0" lang="en-US" sz="2900" spc="-1" strike="noStrike">
              <a:latin typeface="Arial"/>
            </a:endParaRPr>
          </a:p>
          <a:p>
            <a:pPr marL="3200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</a:rPr>
              <a:t>(distribution options: A, B, C, D, F)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59" dur="indefinite" restart="never" nodeType="tmRoot">
          <p:childTnLst>
            <p:seq>
              <p:cTn id="1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Data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 rot="16200000">
            <a:off x="4814640" y="1747440"/>
            <a:ext cx="380160" cy="14871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420444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298160" y="3512520"/>
            <a:ext cx="1297080" cy="2073600"/>
          </a:xfrm>
          <a:prstGeom prst="rect">
            <a:avLst/>
          </a:prstGeom>
          <a:noFill/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1415520" y="4111200"/>
            <a:ext cx="10267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1" name="Line 6"/>
          <p:cNvSpPr/>
          <p:nvPr/>
        </p:nvSpPr>
        <p:spPr>
          <a:xfrm flipV="1">
            <a:off x="2723400" y="2949120"/>
            <a:ext cx="1537560" cy="56340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2" name="Line 7"/>
          <p:cNvSpPr/>
          <p:nvPr/>
        </p:nvSpPr>
        <p:spPr>
          <a:xfrm>
            <a:off x="2723400" y="5578560"/>
            <a:ext cx="1537560" cy="8715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73" name="Picture 3" descr=""/>
          <p:cNvPicPr/>
          <p:nvPr/>
        </p:nvPicPr>
        <p:blipFill>
          <a:blip r:embed="rId1"/>
          <a:stretch/>
        </p:blipFill>
        <p:spPr>
          <a:xfrm>
            <a:off x="4377600" y="2934000"/>
            <a:ext cx="1370880" cy="710640"/>
          </a:xfrm>
          <a:prstGeom prst="rect">
            <a:avLst/>
          </a:prstGeom>
          <a:ln>
            <a:noFill/>
          </a:ln>
        </p:spPr>
      </p:pic>
      <p:pic>
        <p:nvPicPr>
          <p:cNvPr id="174" name="Picture 14" descr=""/>
          <p:cNvPicPr/>
          <p:nvPr/>
        </p:nvPicPr>
        <p:blipFill>
          <a:blip r:embed="rId2"/>
          <a:stretch/>
        </p:blipFill>
        <p:spPr>
          <a:xfrm>
            <a:off x="4377600" y="3755520"/>
            <a:ext cx="1370880" cy="710640"/>
          </a:xfrm>
          <a:prstGeom prst="rect">
            <a:avLst/>
          </a:prstGeom>
          <a:ln>
            <a:noFill/>
          </a:ln>
        </p:spPr>
      </p:pic>
      <p:pic>
        <p:nvPicPr>
          <p:cNvPr id="175" name="Picture 15" descr=""/>
          <p:cNvPicPr/>
          <p:nvPr/>
        </p:nvPicPr>
        <p:blipFill>
          <a:blip r:embed="rId3"/>
          <a:stretch/>
        </p:blipFill>
        <p:spPr>
          <a:xfrm>
            <a:off x="4377600" y="4542840"/>
            <a:ext cx="1370880" cy="710640"/>
          </a:xfrm>
          <a:prstGeom prst="rect">
            <a:avLst/>
          </a:prstGeom>
          <a:ln>
            <a:noFill/>
          </a:ln>
        </p:spPr>
      </p:pic>
      <p:pic>
        <p:nvPicPr>
          <p:cNvPr id="176" name="Picture 16" descr=""/>
          <p:cNvPicPr/>
          <p:nvPr/>
        </p:nvPicPr>
        <p:blipFill>
          <a:blip r:embed="rId4"/>
          <a:stretch/>
        </p:blipFill>
        <p:spPr>
          <a:xfrm>
            <a:off x="4377600" y="5406480"/>
            <a:ext cx="1370880" cy="71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Conditional probability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Sometimes we may know extra information about the world that may change our probability distribution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</a:rPr>
              <a:t>P(X|Y) captures this (read “probability of X </a:t>
            </a:r>
            <a:r>
              <a:rPr b="0" i="1" lang="en-US" sz="2800" spc="-1" strike="noStrike">
                <a:solidFill>
                  <a:srgbClr val="000000"/>
                </a:solidFill>
                <a:latin typeface="Tw Cen MT"/>
              </a:rPr>
              <a:t>given</a:t>
            </a:r>
            <a:r>
              <a:rPr b="0" lang="en-US" sz="2800" spc="-1" strike="noStrike">
                <a:solidFill>
                  <a:srgbClr val="000000"/>
                </a:solidFill>
                <a:latin typeface="Tw Cen MT"/>
              </a:rPr>
              <a:t> Y”)</a:t>
            </a:r>
            <a:endParaRPr b="0" lang="en-US" sz="2800" spc="-1" strike="noStrike">
              <a:latin typeface="Arial"/>
            </a:endParaRPr>
          </a:p>
          <a:p>
            <a:pPr lvl="1" marL="663120" indent="-3423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500" spc="-1" strike="noStrike">
                <a:solidFill>
                  <a:srgbClr val="000000"/>
                </a:solidFill>
                <a:latin typeface="Tw Cen MT"/>
              </a:rPr>
              <a:t>Given some information (Y) what does our probability distribution look like</a:t>
            </a:r>
            <a:endParaRPr b="0" lang="en-US" sz="2500" spc="-1" strike="noStrike">
              <a:latin typeface="Arial"/>
            </a:endParaRPr>
          </a:p>
          <a:p>
            <a:pPr lvl="1" marL="663120" indent="-34236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500" spc="-1" strike="noStrike">
                <a:solidFill>
                  <a:srgbClr val="000000"/>
                </a:solidFill>
                <a:latin typeface="Tw Cen MT"/>
              </a:rPr>
              <a:t>Note that this is still just a normal probability distribution</a:t>
            </a:r>
            <a:endParaRPr b="0" lang="en-US" sz="2500" spc="-1" strike="noStrike">
              <a:latin typeface="Arial"/>
            </a:endParaRPr>
          </a:p>
        </p:txBody>
      </p:sp>
    </p:spTree>
  </p:cSld>
  <p:timing>
    <p:tnLst>
      <p:par>
        <p:cTn id="161" dur="indefinite" restart="never" nodeType="tmRoot">
          <p:childTnLst>
            <p:seq>
              <p:cTn id="1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Conditional probability example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565" name="Table 2"/>
          <p:cNvGraphicFramePr/>
          <p:nvPr/>
        </p:nvGraphicFramePr>
        <p:xfrm>
          <a:off x="489600" y="3638520"/>
          <a:ext cx="2147760" cy="1336320"/>
        </p:xfrm>
        <a:graphic>
          <a:graphicData uri="http://schemas.openxmlformats.org/drawingml/2006/table">
            <a:tbl>
              <a:tblPr/>
              <a:tblGrid>
                <a:gridCol w="214812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 51a)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P(pass) = 0.9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P(not pass) = 0.1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66" name="CustomShape 3"/>
          <p:cNvSpPr/>
          <p:nvPr/>
        </p:nvSpPr>
        <p:spPr>
          <a:xfrm>
            <a:off x="238320" y="5669280"/>
            <a:ext cx="44251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Unconditional probability distribution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Conditional probability example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568" name="Table 2"/>
          <p:cNvGraphicFramePr/>
          <p:nvPr/>
        </p:nvGraphicFramePr>
        <p:xfrm>
          <a:off x="489600" y="3638520"/>
          <a:ext cx="2147760" cy="1336320"/>
        </p:xfrm>
        <a:graphic>
          <a:graphicData uri="http://schemas.openxmlformats.org/drawingml/2006/table">
            <a:tbl>
              <a:tblPr/>
              <a:tblGrid>
                <a:gridCol w="214812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 51a)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P(pass) = 0.9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P(not pass) = 0.1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9" name="Table 3"/>
          <p:cNvGraphicFramePr/>
          <p:nvPr/>
        </p:nvGraphicFramePr>
        <p:xfrm>
          <a:off x="4203000" y="2117520"/>
          <a:ext cx="2847960" cy="1336320"/>
        </p:xfrm>
        <a:graphic>
          <a:graphicData uri="http://schemas.openxmlformats.org/drawingml/2006/table">
            <a:tbl>
              <a:tblPr/>
              <a:tblGrid>
                <a:gridCol w="284832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 51a | don’t study)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P(pass) = 0.5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P(not pass) = 0.5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0" name="Table 4"/>
          <p:cNvGraphicFramePr/>
          <p:nvPr/>
        </p:nvGraphicFramePr>
        <p:xfrm>
          <a:off x="4203000" y="4388760"/>
          <a:ext cx="2847960" cy="1336320"/>
        </p:xfrm>
        <a:graphic>
          <a:graphicData uri="http://schemas.openxmlformats.org/drawingml/2006/table">
            <a:tbl>
              <a:tblPr/>
              <a:tblGrid>
                <a:gridCol w="284832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 51a | do study)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P(pass) = 0.95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P(not pass) = 0.05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71" name="CustomShape 5"/>
          <p:cNvSpPr/>
          <p:nvPr/>
        </p:nvSpPr>
        <p:spPr>
          <a:xfrm flipV="1">
            <a:off x="2936520" y="3006360"/>
            <a:ext cx="860760" cy="92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2" name="CustomShape 6"/>
          <p:cNvSpPr/>
          <p:nvPr/>
        </p:nvSpPr>
        <p:spPr>
          <a:xfrm>
            <a:off x="2989440" y="4487040"/>
            <a:ext cx="896040" cy="69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3" name="CustomShape 7"/>
          <p:cNvSpPr/>
          <p:nvPr/>
        </p:nvSpPr>
        <p:spPr>
          <a:xfrm>
            <a:off x="3641760" y="5882040"/>
            <a:ext cx="4266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Conditional probability distributions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4" name="CustomShape 8"/>
          <p:cNvSpPr/>
          <p:nvPr/>
        </p:nvSpPr>
        <p:spPr>
          <a:xfrm>
            <a:off x="7183080" y="3271320"/>
            <a:ext cx="196020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7700"/>
                </a:solidFill>
                <a:latin typeface="Tw Cen MT"/>
                <a:ea typeface="DejaVu Sans"/>
              </a:rPr>
              <a:t>Still probability distributions over passing 51A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65" dur="indefinite" restart="never" nodeType="tmRoot">
          <p:childTnLst>
            <p:seq>
              <p:cTn id="1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Conditional probability example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576" name="Table 2"/>
          <p:cNvGraphicFramePr/>
          <p:nvPr/>
        </p:nvGraphicFramePr>
        <p:xfrm>
          <a:off x="489600" y="3638520"/>
          <a:ext cx="2147760" cy="1111680"/>
        </p:xfrm>
        <a:graphic>
          <a:graphicData uri="http://schemas.openxmlformats.org/drawingml/2006/table">
            <a:tbl>
              <a:tblPr/>
              <a:tblGrid>
                <a:gridCol w="2148120"/>
              </a:tblGrid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 in LA)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P(rain) = 0.05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 rain) = 0.95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77" name="CustomShape 3"/>
          <p:cNvSpPr/>
          <p:nvPr/>
        </p:nvSpPr>
        <p:spPr>
          <a:xfrm>
            <a:off x="182880" y="5579280"/>
            <a:ext cx="44251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Unconditional probability distribution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67" dur="indefinite" restart="never" nodeType="tmRoot">
          <p:childTnLst>
            <p:seq>
              <p:cTn id="1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Conditional probability example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579" name="Table 2"/>
          <p:cNvGraphicFramePr/>
          <p:nvPr/>
        </p:nvGraphicFramePr>
        <p:xfrm>
          <a:off x="4203000" y="2117520"/>
          <a:ext cx="2847960" cy="1336320"/>
        </p:xfrm>
        <a:graphic>
          <a:graphicData uri="http://schemas.openxmlformats.org/drawingml/2006/table">
            <a:tbl>
              <a:tblPr/>
              <a:tblGrid>
                <a:gridCol w="284832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 in LA| January 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P(rain) = 0.2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 rain) = 0.8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0" name="Table 3"/>
          <p:cNvGraphicFramePr/>
          <p:nvPr/>
        </p:nvGraphicFramePr>
        <p:xfrm>
          <a:off x="4203000" y="4388760"/>
          <a:ext cx="2847960" cy="1336320"/>
        </p:xfrm>
        <a:graphic>
          <a:graphicData uri="http://schemas.openxmlformats.org/drawingml/2006/table">
            <a:tbl>
              <a:tblPr/>
              <a:tblGrid>
                <a:gridCol w="284832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 in LA| not January 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P(pass) = 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P(not pass) = 0.97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81" name="CustomShape 4"/>
          <p:cNvSpPr/>
          <p:nvPr/>
        </p:nvSpPr>
        <p:spPr>
          <a:xfrm flipV="1">
            <a:off x="2936520" y="3006360"/>
            <a:ext cx="860760" cy="92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2" name="CustomShape 5"/>
          <p:cNvSpPr/>
          <p:nvPr/>
        </p:nvSpPr>
        <p:spPr>
          <a:xfrm>
            <a:off x="2989440" y="4487040"/>
            <a:ext cx="896040" cy="69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3" name="CustomShape 6"/>
          <p:cNvSpPr/>
          <p:nvPr/>
        </p:nvSpPr>
        <p:spPr>
          <a:xfrm>
            <a:off x="3641760" y="5882040"/>
            <a:ext cx="4266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Conditional probability distributions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4" name="CustomShape 7"/>
          <p:cNvSpPr/>
          <p:nvPr/>
        </p:nvSpPr>
        <p:spPr>
          <a:xfrm>
            <a:off x="7183080" y="3271320"/>
            <a:ext cx="196020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7700"/>
                </a:solidFill>
                <a:latin typeface="Tw Cen MT"/>
                <a:ea typeface="DejaVu Sans"/>
              </a:rPr>
              <a:t>Still probability distributions over passing rain in LA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585" name="Table 8"/>
          <p:cNvGraphicFramePr/>
          <p:nvPr/>
        </p:nvGraphicFramePr>
        <p:xfrm>
          <a:off x="489600" y="3638520"/>
          <a:ext cx="2147760" cy="1111680"/>
        </p:xfrm>
        <a:graphic>
          <a:graphicData uri="http://schemas.openxmlformats.org/drawingml/2006/table">
            <a:tbl>
              <a:tblPr/>
              <a:tblGrid>
                <a:gridCol w="2148120"/>
              </a:tblGrid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 in LA)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P(rain) = 0.05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P(no rain) = 0.95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69" dur="indefinite" restart="never" nodeType="tmRoot">
          <p:childTnLst>
            <p:seq>
              <p:cTn id="1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Joint distribution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612720" y="1600200"/>
            <a:ext cx="8152560" cy="20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Probability over two events: P(X,Y)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Has probabilities for all possible combinations over the two events</a:t>
            </a:r>
            <a:endParaRPr b="0" lang="en-US" sz="2900" spc="-1" strike="noStrike">
              <a:latin typeface="Arial"/>
            </a:endParaRPr>
          </a:p>
        </p:txBody>
      </p:sp>
      <p:graphicFrame>
        <p:nvGraphicFramePr>
          <p:cNvPr id="588" name="Table 3"/>
          <p:cNvGraphicFramePr/>
          <p:nvPr/>
        </p:nvGraphicFramePr>
        <p:xfrm>
          <a:off x="1614960" y="4235040"/>
          <a:ext cx="4820400" cy="2050560"/>
        </p:xfrm>
        <a:graphic>
          <a:graphicData uri="http://schemas.openxmlformats.org/drawingml/2006/table">
            <a:tbl>
              <a:tblPr/>
              <a:tblGrid>
                <a:gridCol w="2438280"/>
                <a:gridCol w="238248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51Pass, EngPass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P(51Pass, EngPass)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true, true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.88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true, false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false, true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false, false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1" dur="indefinite" restart="never" nodeType="tmRoot">
          <p:childTnLst>
            <p:seq>
              <p:cTn id="1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Joint distribution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612720" y="1600200"/>
            <a:ext cx="8152560" cy="20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Still a probability distribution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Tw Cen MT"/>
              </a:rPr>
              <a:t>All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</a:rPr>
              <a:t> questions/probabilities that we might want to ask about these two things can be calculated from the joing distribution</a:t>
            </a:r>
            <a:endParaRPr b="0" lang="en-US" sz="2900" spc="-1" strike="noStrike">
              <a:latin typeface="Arial"/>
            </a:endParaRPr>
          </a:p>
        </p:txBody>
      </p:sp>
      <p:graphicFrame>
        <p:nvGraphicFramePr>
          <p:cNvPr id="591" name="Table 3"/>
          <p:cNvGraphicFramePr/>
          <p:nvPr/>
        </p:nvGraphicFramePr>
        <p:xfrm>
          <a:off x="700560" y="4261320"/>
          <a:ext cx="4820400" cy="2050560"/>
        </p:xfrm>
        <a:graphic>
          <a:graphicData uri="http://schemas.openxmlformats.org/drawingml/2006/table">
            <a:tbl>
              <a:tblPr/>
              <a:tblGrid>
                <a:gridCol w="2438280"/>
                <a:gridCol w="238248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51Pass, EngPass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P(51Pass, EngPass)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true, true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.88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true, false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false, true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false, false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92" name="CustomShape 4"/>
          <p:cNvSpPr/>
          <p:nvPr/>
        </p:nvSpPr>
        <p:spPr>
          <a:xfrm>
            <a:off x="5621040" y="5003640"/>
            <a:ext cx="35017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Tw Cen MT"/>
                <a:ea typeface="DejaVu Sans"/>
              </a:rPr>
              <a:t>What is P(51pass = true)?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Joint distribution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594" name="Table 2"/>
          <p:cNvGraphicFramePr/>
          <p:nvPr/>
        </p:nvGraphicFramePr>
        <p:xfrm>
          <a:off x="1702800" y="1861200"/>
          <a:ext cx="4820400" cy="2050560"/>
        </p:xfrm>
        <a:graphic>
          <a:graphicData uri="http://schemas.openxmlformats.org/drawingml/2006/table">
            <a:tbl>
              <a:tblPr/>
              <a:tblGrid>
                <a:gridCol w="2438280"/>
                <a:gridCol w="238248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51Pass, EngPass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P(51Pass, EngPass)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true, true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.88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true, false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false, true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false, false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.07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2f6"/>
                    </a:solidFill>
                  </a:tcPr>
                </a:tc>
              </a:tr>
            </a:tbl>
          </a:graphicData>
        </a:graphic>
      </p:graphicFrame>
      <p:sp>
        <p:nvSpPr>
          <p:cNvPr id="595" name="CustomShape 3"/>
          <p:cNvSpPr/>
          <p:nvPr/>
        </p:nvSpPr>
        <p:spPr>
          <a:xfrm>
            <a:off x="444240" y="4250160"/>
            <a:ext cx="792288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There are two ways that a person can pass 51: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they can do it while passing or not passing English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96" name="CustomShape 4"/>
          <p:cNvSpPr/>
          <p:nvPr/>
        </p:nvSpPr>
        <p:spPr>
          <a:xfrm>
            <a:off x="1617840" y="2215800"/>
            <a:ext cx="5037120" cy="781920"/>
          </a:xfrm>
          <a:prstGeom prst="rect">
            <a:avLst/>
          </a:prstGeom>
          <a:noFill/>
          <a:ln w="38160">
            <a:solidFill>
              <a:srgbClr val="00b050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7" name="CustomShape 5"/>
          <p:cNvSpPr/>
          <p:nvPr/>
        </p:nvSpPr>
        <p:spPr>
          <a:xfrm>
            <a:off x="344880" y="5567400"/>
            <a:ext cx="84103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Tw Cen MT"/>
                <a:ea typeface="DejaVu Sans"/>
              </a:rPr>
              <a:t>P(51Pass=true) = P(true, true) + P(true, false) = 0.89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Relationship between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2144880" y="2221200"/>
            <a:ext cx="3889800" cy="430200"/>
          </a:xfrm>
          <a:prstGeom prst="rect">
            <a:avLst/>
          </a:prstGeom>
          <a:blipFill rotWithShape="0">
            <a:blip r:embed="rId1"/>
            <a:stretch>
              <a:fillRect l="-1289" t="0" r="-2588" b="-3134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1105200" y="3138840"/>
            <a:ext cx="2059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joint distribution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1" name="CustomShape 4"/>
          <p:cNvSpPr/>
          <p:nvPr/>
        </p:nvSpPr>
        <p:spPr>
          <a:xfrm>
            <a:off x="2997720" y="3508200"/>
            <a:ext cx="3108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unconditional distribution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2" name="CustomShape 5"/>
          <p:cNvSpPr/>
          <p:nvPr/>
        </p:nvSpPr>
        <p:spPr>
          <a:xfrm>
            <a:off x="5863320" y="3138840"/>
            <a:ext cx="2818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conditional distribution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3" name="CustomShape 6"/>
          <p:cNvSpPr/>
          <p:nvPr/>
        </p:nvSpPr>
        <p:spPr>
          <a:xfrm flipV="1">
            <a:off x="2435400" y="2619360"/>
            <a:ext cx="368640" cy="51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4" name="CustomShape 7"/>
          <p:cNvSpPr/>
          <p:nvPr/>
        </p:nvSpPr>
        <p:spPr>
          <a:xfrm flipH="1" flipV="1">
            <a:off x="4293000" y="2716200"/>
            <a:ext cx="126000" cy="79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5" name="CustomShape 8"/>
          <p:cNvSpPr/>
          <p:nvPr/>
        </p:nvSpPr>
        <p:spPr>
          <a:xfrm flipH="1" flipV="1">
            <a:off x="5509080" y="2667600"/>
            <a:ext cx="1567080" cy="44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6" name="CustomShape 9"/>
          <p:cNvSpPr/>
          <p:nvPr/>
        </p:nvSpPr>
        <p:spPr>
          <a:xfrm>
            <a:off x="121320" y="4551480"/>
            <a:ext cx="8861400" cy="16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Can think of it as describing the two events happening in two steps: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The likelihood of X and Y happening:</a:t>
            </a:r>
            <a:endParaRPr b="0" lang="en-US" sz="20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How likely it is that Y happened?</a:t>
            </a:r>
            <a:endParaRPr b="0" lang="en-US" sz="20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  <a:ea typeface="DejaVu Sans"/>
              </a:rPr>
              <a:t>Given that Y happened, how likely is it that X happened?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Relationship between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08" name="CustomShape 2"/>
          <p:cNvSpPr/>
          <p:nvPr/>
        </p:nvSpPr>
        <p:spPr>
          <a:xfrm>
            <a:off x="0" y="2194560"/>
            <a:ext cx="9259200" cy="368640"/>
          </a:xfrm>
          <a:prstGeom prst="rect">
            <a:avLst/>
          </a:prstGeom>
          <a:blipFill rotWithShape="0">
            <a:blip r:embed="rId1"/>
            <a:stretch>
              <a:fillRect l="0" t="0" r="0" b="-3323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9" name="CustomShape 3"/>
          <p:cNvSpPr/>
          <p:nvPr/>
        </p:nvSpPr>
        <p:spPr>
          <a:xfrm>
            <a:off x="143640" y="3689640"/>
            <a:ext cx="8817120" cy="143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The probability of passing CS51 and English is:</a:t>
            </a:r>
            <a:endParaRPr b="0" lang="en-US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of passing English *</a:t>
            </a:r>
            <a:endParaRPr b="0" lang="en-US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of passing CS51 </a:t>
            </a:r>
            <a:r>
              <a:rPr b="1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given</a:t>
            </a: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 that you passed English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91" dur="indefinite" restart="never" nodeType="tmRoot">
          <p:childTnLst>
            <p:seq>
              <p:cTn id="1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Data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 rot="16200000">
            <a:off x="5344920" y="1463760"/>
            <a:ext cx="380160" cy="20548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420444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1298160" y="3512520"/>
            <a:ext cx="1297080" cy="2073600"/>
          </a:xfrm>
          <a:prstGeom prst="rect">
            <a:avLst/>
          </a:prstGeom>
          <a:noFill/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1" name="CustomShape 5"/>
          <p:cNvSpPr/>
          <p:nvPr/>
        </p:nvSpPr>
        <p:spPr>
          <a:xfrm>
            <a:off x="1415520" y="4111200"/>
            <a:ext cx="10267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2" name="Line 6"/>
          <p:cNvSpPr/>
          <p:nvPr/>
        </p:nvSpPr>
        <p:spPr>
          <a:xfrm flipV="1">
            <a:off x="2723400" y="2949120"/>
            <a:ext cx="1537560" cy="56340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" name="Line 7"/>
          <p:cNvSpPr/>
          <p:nvPr/>
        </p:nvSpPr>
        <p:spPr>
          <a:xfrm>
            <a:off x="2723400" y="5578560"/>
            <a:ext cx="1537560" cy="8715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84" name="Picture 6" descr=""/>
          <p:cNvPicPr/>
          <p:nvPr/>
        </p:nvPicPr>
        <p:blipFill>
          <a:blip r:embed="rId1"/>
          <a:stretch/>
        </p:blipFill>
        <p:spPr>
          <a:xfrm>
            <a:off x="4377600" y="2949120"/>
            <a:ext cx="2185200" cy="748440"/>
          </a:xfrm>
          <a:prstGeom prst="rect">
            <a:avLst/>
          </a:prstGeom>
          <a:ln>
            <a:noFill/>
          </a:ln>
        </p:spPr>
      </p:pic>
      <p:pic>
        <p:nvPicPr>
          <p:cNvPr id="185" name="Picture 17" descr=""/>
          <p:cNvPicPr/>
          <p:nvPr/>
        </p:nvPicPr>
        <p:blipFill>
          <a:blip r:embed="rId2"/>
          <a:stretch/>
        </p:blipFill>
        <p:spPr>
          <a:xfrm>
            <a:off x="4377600" y="3736800"/>
            <a:ext cx="2185200" cy="748440"/>
          </a:xfrm>
          <a:prstGeom prst="rect">
            <a:avLst/>
          </a:prstGeom>
          <a:ln>
            <a:noFill/>
          </a:ln>
        </p:spPr>
      </p:pic>
      <p:pic>
        <p:nvPicPr>
          <p:cNvPr id="186" name="Picture 22" descr=""/>
          <p:cNvPicPr/>
          <p:nvPr/>
        </p:nvPicPr>
        <p:blipFill>
          <a:blip r:embed="rId3"/>
          <a:stretch/>
        </p:blipFill>
        <p:spPr>
          <a:xfrm>
            <a:off x="4377600" y="4638240"/>
            <a:ext cx="2185200" cy="748440"/>
          </a:xfrm>
          <a:prstGeom prst="rect">
            <a:avLst/>
          </a:prstGeom>
          <a:ln>
            <a:noFill/>
          </a:ln>
        </p:spPr>
      </p:pic>
      <p:pic>
        <p:nvPicPr>
          <p:cNvPr id="187" name="Picture 25" descr=""/>
          <p:cNvPicPr/>
          <p:nvPr/>
        </p:nvPicPr>
        <p:blipFill>
          <a:blip r:embed="rId4"/>
          <a:stretch/>
        </p:blipFill>
        <p:spPr>
          <a:xfrm>
            <a:off x="4377600" y="5578560"/>
            <a:ext cx="2185200" cy="74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Relationship between distributions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11" name="CustomShape 2"/>
          <p:cNvSpPr/>
          <p:nvPr/>
        </p:nvSpPr>
        <p:spPr>
          <a:xfrm>
            <a:off x="-182880" y="2831400"/>
            <a:ext cx="9259200" cy="368640"/>
          </a:xfrm>
          <a:prstGeom prst="rect">
            <a:avLst/>
          </a:prstGeom>
          <a:blipFill rotWithShape="0">
            <a:blip r:embed="rId1"/>
            <a:stretch>
              <a:fillRect l="0" t="0" r="0" b="-3323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52200" y="3689640"/>
            <a:ext cx="8817120" cy="143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The probability of passing CS51 and English is:</a:t>
            </a:r>
            <a:endParaRPr b="0" lang="en-US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of passing </a:t>
            </a:r>
            <a:r>
              <a:rPr b="0" lang="en-US" sz="2200" spc="-1" strike="noStrike">
                <a:solidFill>
                  <a:srgbClr val="ff7700"/>
                </a:solidFill>
                <a:latin typeface="Tw Cen MT"/>
                <a:ea typeface="DejaVu Sans"/>
              </a:rPr>
              <a:t>CS51</a:t>
            </a: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 *</a:t>
            </a:r>
            <a:endParaRPr b="0" lang="en-US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w Cen MT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Probability of passing </a:t>
            </a:r>
            <a:r>
              <a:rPr b="0" lang="en-US" sz="2200" spc="-1" strike="noStrike">
                <a:solidFill>
                  <a:srgbClr val="ff7700"/>
                </a:solidFill>
                <a:latin typeface="Tw Cen MT"/>
                <a:ea typeface="DejaVu Sans"/>
              </a:rPr>
              <a:t>English</a:t>
            </a: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given</a:t>
            </a:r>
            <a:r>
              <a:rPr b="0" lang="en-US" sz="2200" spc="-1" strike="noStrike">
                <a:solidFill>
                  <a:srgbClr val="000000"/>
                </a:solidFill>
                <a:latin typeface="Tw Cen MT"/>
                <a:ea typeface="DejaVu Sans"/>
              </a:rPr>
              <a:t> that you passed </a:t>
            </a:r>
            <a:r>
              <a:rPr b="0" lang="en-US" sz="2200" spc="-1" strike="noStrike">
                <a:solidFill>
                  <a:srgbClr val="ff7700"/>
                </a:solidFill>
                <a:latin typeface="Tw Cen MT"/>
                <a:ea typeface="DejaVu Sans"/>
              </a:rPr>
              <a:t>CS51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3" name="CustomShape 4"/>
          <p:cNvSpPr/>
          <p:nvPr/>
        </p:nvSpPr>
        <p:spPr>
          <a:xfrm>
            <a:off x="-52560" y="5811840"/>
            <a:ext cx="8217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7700"/>
                </a:solidFill>
                <a:latin typeface="Tw Cen MT"/>
                <a:ea typeface="DejaVu Sans"/>
              </a:rPr>
              <a:t>Can also view it with the other event happening first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93" dur="indefinite" restart="never" nodeType="tmRoot">
          <p:childTnLst>
            <p:seq>
              <p:cTn id="1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Data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 rot="16200000">
            <a:off x="4803840" y="2004480"/>
            <a:ext cx="380160" cy="9730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4204440" y="172224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1298160" y="3512520"/>
            <a:ext cx="1297080" cy="2073600"/>
          </a:xfrm>
          <a:prstGeom prst="rect">
            <a:avLst/>
          </a:prstGeom>
          <a:noFill/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1415520" y="4111200"/>
            <a:ext cx="10267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Data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3" name="Line 6"/>
          <p:cNvSpPr/>
          <p:nvPr/>
        </p:nvSpPr>
        <p:spPr>
          <a:xfrm flipV="1">
            <a:off x="2723400" y="2949120"/>
            <a:ext cx="1537560" cy="56340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4" name="Line 7"/>
          <p:cNvSpPr/>
          <p:nvPr/>
        </p:nvSpPr>
        <p:spPr>
          <a:xfrm>
            <a:off x="2723400" y="5578560"/>
            <a:ext cx="1537560" cy="8715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4307040" y="2823840"/>
            <a:ext cx="1231200" cy="659520"/>
          </a:xfrm>
          <a:prstGeom prst="rect">
            <a:avLst/>
          </a:prstGeom>
          <a:ln>
            <a:noFill/>
          </a:ln>
        </p:spPr>
      </p:pic>
      <p:pic>
        <p:nvPicPr>
          <p:cNvPr id="196" name="Picture 4" descr=""/>
          <p:cNvPicPr/>
          <p:nvPr/>
        </p:nvPicPr>
        <p:blipFill>
          <a:blip r:embed="rId2"/>
          <a:stretch/>
        </p:blipFill>
        <p:spPr>
          <a:xfrm>
            <a:off x="4096440" y="3851640"/>
            <a:ext cx="1586880" cy="71064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4157640" y="4634280"/>
            <a:ext cx="1765800" cy="132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Supervised learning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9" name="Picture 4" descr=""/>
          <p:cNvPicPr/>
          <p:nvPr/>
        </p:nvPicPr>
        <p:blipFill>
          <a:blip r:embed="rId1"/>
          <a:stretch/>
        </p:blipFill>
        <p:spPr>
          <a:xfrm>
            <a:off x="799920" y="238464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200" name="Picture 5" descr=""/>
          <p:cNvPicPr/>
          <p:nvPr/>
        </p:nvPicPr>
        <p:blipFill>
          <a:blip r:embed="rId2"/>
          <a:stretch/>
        </p:blipFill>
        <p:spPr>
          <a:xfrm>
            <a:off x="885600" y="364284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201" name="Picture 6" descr=""/>
          <p:cNvPicPr/>
          <p:nvPr/>
        </p:nvPicPr>
        <p:blipFill>
          <a:blip r:embed="rId3"/>
          <a:stretch/>
        </p:blipFill>
        <p:spPr>
          <a:xfrm>
            <a:off x="793440" y="463320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202" name="Picture 7" descr=""/>
          <p:cNvPicPr/>
          <p:nvPr/>
        </p:nvPicPr>
        <p:blipFill>
          <a:blip r:embed="rId4"/>
          <a:stretch/>
        </p:blipFill>
        <p:spPr>
          <a:xfrm>
            <a:off x="677160" y="545724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2341800" y="6138360"/>
            <a:ext cx="7238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Tw Cen MT"/>
                <a:ea typeface="DejaVu Sans"/>
              </a:rPr>
              <a:t>Supervised learning: given labeled 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2288880" y="229752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2303640" y="294912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2303640" y="373464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2303640" y="469872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2303640" y="551196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3683160" y="2384640"/>
            <a:ext cx="860040" cy="36806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0" name="CustomShape 9"/>
          <p:cNvSpPr/>
          <p:nvPr/>
        </p:nvSpPr>
        <p:spPr>
          <a:xfrm>
            <a:off x="4550040" y="3785400"/>
            <a:ext cx="33080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labeled 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 rot="16200000">
            <a:off x="1219680" y="1707840"/>
            <a:ext cx="380160" cy="9730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619920" y="1425960"/>
            <a:ext cx="1892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Tw Cen MT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</a:rPr>
              <a:t>Supervised learning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341800" y="6138360"/>
            <a:ext cx="7238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Tw Cen MT"/>
                <a:ea typeface="DejaVu Sans"/>
              </a:rPr>
              <a:t>Supervised learning: given labeled examples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4205160" y="3076200"/>
            <a:ext cx="1517400" cy="135396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291920" y="3309840"/>
            <a:ext cx="15555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model/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predictor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3471480" y="3454920"/>
            <a:ext cx="60588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38160">
            <a:solidFill>
              <a:srgbClr val="8eb1cf"/>
            </a:solidFill>
            <a:round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8" name="Picture 19" descr=""/>
          <p:cNvPicPr/>
          <p:nvPr/>
        </p:nvPicPr>
        <p:blipFill>
          <a:blip r:embed="rId1"/>
          <a:stretch/>
        </p:blipFill>
        <p:spPr>
          <a:xfrm>
            <a:off x="799920" y="2384640"/>
            <a:ext cx="1145880" cy="1123560"/>
          </a:xfrm>
          <a:prstGeom prst="rect">
            <a:avLst/>
          </a:prstGeom>
          <a:ln>
            <a:noFill/>
          </a:ln>
        </p:spPr>
      </p:pic>
      <p:pic>
        <p:nvPicPr>
          <p:cNvPr id="219" name="Picture 20" descr=""/>
          <p:cNvPicPr/>
          <p:nvPr/>
        </p:nvPicPr>
        <p:blipFill>
          <a:blip r:embed="rId2"/>
          <a:stretch/>
        </p:blipFill>
        <p:spPr>
          <a:xfrm>
            <a:off x="885600" y="3642840"/>
            <a:ext cx="887040" cy="893880"/>
          </a:xfrm>
          <a:prstGeom prst="rect">
            <a:avLst/>
          </a:prstGeom>
          <a:ln>
            <a:noFill/>
          </a:ln>
        </p:spPr>
      </p:pic>
      <p:pic>
        <p:nvPicPr>
          <p:cNvPr id="220" name="Picture 21" descr=""/>
          <p:cNvPicPr/>
          <p:nvPr/>
        </p:nvPicPr>
        <p:blipFill>
          <a:blip r:embed="rId3"/>
          <a:stretch/>
        </p:blipFill>
        <p:spPr>
          <a:xfrm>
            <a:off x="793440" y="4633200"/>
            <a:ext cx="1102680" cy="648360"/>
          </a:xfrm>
          <a:prstGeom prst="rect">
            <a:avLst/>
          </a:prstGeom>
          <a:ln>
            <a:noFill/>
          </a:ln>
        </p:spPr>
      </p:pic>
      <p:pic>
        <p:nvPicPr>
          <p:cNvPr id="221" name="Picture 22" descr=""/>
          <p:cNvPicPr/>
          <p:nvPr/>
        </p:nvPicPr>
        <p:blipFill>
          <a:blip r:embed="rId4"/>
          <a:stretch/>
        </p:blipFill>
        <p:spPr>
          <a:xfrm>
            <a:off x="677160" y="5457240"/>
            <a:ext cx="1219320" cy="695520"/>
          </a:xfrm>
          <a:prstGeom prst="rect">
            <a:avLst/>
          </a:prstGeom>
          <a:ln>
            <a:noFill/>
          </a:ln>
        </p:spPr>
      </p:pic>
      <p:sp>
        <p:nvSpPr>
          <p:cNvPr id="222" name="CustomShape 6"/>
          <p:cNvSpPr/>
          <p:nvPr/>
        </p:nvSpPr>
        <p:spPr>
          <a:xfrm>
            <a:off x="2288880" y="2297520"/>
            <a:ext cx="91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2303640" y="294912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2303640" y="373464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5" name="CustomShape 9"/>
          <p:cNvSpPr/>
          <p:nvPr/>
        </p:nvSpPr>
        <p:spPr>
          <a:xfrm>
            <a:off x="2303640" y="469872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6" name="CustomShape 10"/>
          <p:cNvSpPr/>
          <p:nvPr/>
        </p:nvSpPr>
        <p:spPr>
          <a:xfrm>
            <a:off x="2303640" y="5511960"/>
            <a:ext cx="81648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label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w Cen MT"/>
                <a:ea typeface="DejaVu Sans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4630</TotalTime>
  <Application>LibreOffice/6.0.7.3$Linux_X86_64 LibreOffice_project/00m0$Build-3</Application>
  <Words>2491</Words>
  <Paragraphs>581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2013-09-08T20:10:23Z</dcterms:created>
  <dc:creator>David Kauchak</dc:creator>
  <dc:description/>
  <dc:language>en-US</dc:language>
  <cp:lastModifiedBy/>
  <dcterms:modified xsi:type="dcterms:W3CDTF">2019-10-24T11:13:32Z</dcterms:modified>
  <cp:revision>348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60</vt:i4>
  </property>
</Properties>
</file>