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4"/>
  </p:notesMasterIdLst>
  <p:sldIdLst>
    <p:sldId id="256" r:id="rId2"/>
    <p:sldId id="391" r:id="rId3"/>
    <p:sldId id="392" r:id="rId4"/>
    <p:sldId id="351" r:id="rId5"/>
    <p:sldId id="276" r:id="rId6"/>
    <p:sldId id="393" r:id="rId7"/>
    <p:sldId id="396" r:id="rId8"/>
    <p:sldId id="394" r:id="rId9"/>
    <p:sldId id="395" r:id="rId10"/>
    <p:sldId id="397" r:id="rId11"/>
    <p:sldId id="398" r:id="rId12"/>
    <p:sldId id="399" r:id="rId13"/>
    <p:sldId id="401" r:id="rId14"/>
    <p:sldId id="400"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6" r:id="rId29"/>
    <p:sldId id="417" r:id="rId30"/>
    <p:sldId id="418" r:id="rId31"/>
    <p:sldId id="419" r:id="rId32"/>
    <p:sldId id="420" r:id="rId33"/>
    <p:sldId id="421" r:id="rId34"/>
    <p:sldId id="423" r:id="rId35"/>
    <p:sldId id="424" r:id="rId36"/>
    <p:sldId id="426" r:id="rId37"/>
    <p:sldId id="427" r:id="rId38"/>
    <p:sldId id="425" r:id="rId39"/>
    <p:sldId id="422" r:id="rId40"/>
    <p:sldId id="428" r:id="rId41"/>
    <p:sldId id="433" r:id="rId42"/>
    <p:sldId id="434" r:id="rId43"/>
    <p:sldId id="430" r:id="rId44"/>
    <p:sldId id="435" r:id="rId45"/>
    <p:sldId id="436" r:id="rId46"/>
    <p:sldId id="355" r:id="rId47"/>
    <p:sldId id="356" r:id="rId48"/>
    <p:sldId id="358" r:id="rId49"/>
    <p:sldId id="360" r:id="rId50"/>
    <p:sldId id="439" r:id="rId51"/>
    <p:sldId id="440" r:id="rId52"/>
    <p:sldId id="441" r:id="rId53"/>
    <p:sldId id="442" r:id="rId54"/>
    <p:sldId id="443" r:id="rId55"/>
    <p:sldId id="362" r:id="rId56"/>
    <p:sldId id="363" r:id="rId57"/>
    <p:sldId id="446" r:id="rId58"/>
    <p:sldId id="364" r:id="rId59"/>
    <p:sldId id="448" r:id="rId60"/>
    <p:sldId id="449" r:id="rId61"/>
    <p:sldId id="450" r:id="rId62"/>
    <p:sldId id="365" r:id="rId63"/>
    <p:sldId id="366" r:id="rId64"/>
    <p:sldId id="465" r:id="rId65"/>
    <p:sldId id="452" r:id="rId66"/>
    <p:sldId id="453" r:id="rId67"/>
    <p:sldId id="454" r:id="rId68"/>
    <p:sldId id="455" r:id="rId69"/>
    <p:sldId id="371" r:id="rId70"/>
    <p:sldId id="372" r:id="rId71"/>
    <p:sldId id="374" r:id="rId72"/>
    <p:sldId id="375" r:id="rId73"/>
    <p:sldId id="376" r:id="rId74"/>
    <p:sldId id="383" r:id="rId75"/>
    <p:sldId id="378" r:id="rId76"/>
    <p:sldId id="379" r:id="rId77"/>
    <p:sldId id="458" r:id="rId78"/>
    <p:sldId id="461" r:id="rId79"/>
    <p:sldId id="462" r:id="rId80"/>
    <p:sldId id="463" r:id="rId81"/>
    <p:sldId id="464" r:id="rId82"/>
    <p:sldId id="460" r:id="rId83"/>
    <p:sldId id="459" r:id="rId84"/>
    <p:sldId id="380" r:id="rId85"/>
    <p:sldId id="456" r:id="rId86"/>
    <p:sldId id="342" r:id="rId87"/>
    <p:sldId id="457" r:id="rId88"/>
    <p:sldId id="343" r:id="rId89"/>
    <p:sldId id="345" r:id="rId90"/>
    <p:sldId id="266" r:id="rId91"/>
    <p:sldId id="267" r:id="rId92"/>
    <p:sldId id="265" r:id="rId93"/>
    <p:sldId id="346" r:id="rId94"/>
    <p:sldId id="352" r:id="rId95"/>
    <p:sldId id="353" r:id="rId96"/>
    <p:sldId id="377" r:id="rId97"/>
    <p:sldId id="384" r:id="rId98"/>
    <p:sldId id="385" r:id="rId99"/>
    <p:sldId id="386" r:id="rId100"/>
    <p:sldId id="387" r:id="rId101"/>
    <p:sldId id="389" r:id="rId102"/>
    <p:sldId id="390"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9051"/>
    <a:srgbClr val="0089E5"/>
    <a:srgbClr val="FF9300"/>
    <a:srgbClr val="FFD579"/>
    <a:srgbClr val="011893"/>
    <a:srgbClr val="8EFA00"/>
    <a:srgbClr val="FFFC00"/>
    <a:srgbClr val="FF26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911"/>
    <p:restoredTop sz="80204"/>
  </p:normalViewPr>
  <p:slideViewPr>
    <p:cSldViewPr snapToGrid="0">
      <p:cViewPr varScale="1">
        <p:scale>
          <a:sx n="78" d="100"/>
          <a:sy n="78" d="100"/>
        </p:scale>
        <p:origin x="19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ADF5-E195-0A63-80AA-3E191695D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82B72-04B5-80C1-7FBB-D9861358858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7574829-DE6A-FB78-C200-8E65D3CD17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CE7D821C-709C-93DE-AB99-6E6A5B09E2FC}"/>
              </a:ext>
            </a:extLst>
          </p:cNvPr>
          <p:cNvSpPr>
            <a:spLocks noGrp="1"/>
          </p:cNvSpPr>
          <p:nvPr>
            <p:ph type="sldNum" sz="quarter" idx="5"/>
          </p:nvPr>
        </p:nvSpPr>
        <p:spPr/>
        <p:txBody>
          <a:bodyPr/>
          <a:lstStyle/>
          <a:p>
            <a:fld id="{D1EC9309-185D-B241-857D-6AB647741F6D}" type="slidenum">
              <a:rPr lang="en-US" smtClean="0"/>
              <a:t>52</a:t>
            </a:fld>
            <a:endParaRPr lang="en-US"/>
          </a:p>
        </p:txBody>
      </p:sp>
    </p:spTree>
    <p:extLst>
      <p:ext uri="{BB962C8B-B14F-4D97-AF65-F5344CB8AC3E}">
        <p14:creationId xmlns:p14="http://schemas.microsoft.com/office/powerpoint/2010/main" val="332414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7A6E-27F3-1E34-AE2F-A75F2099C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4F7A5-FF6C-4524-D695-C0C0C36AD30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71C2817-50B4-AAF7-70CC-5F603A7738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4BCA870E-96FA-3653-4E7C-B6A609100876}"/>
              </a:ext>
            </a:extLst>
          </p:cNvPr>
          <p:cNvSpPr>
            <a:spLocks noGrp="1"/>
          </p:cNvSpPr>
          <p:nvPr>
            <p:ph type="sldNum" sz="quarter" idx="5"/>
          </p:nvPr>
        </p:nvSpPr>
        <p:spPr/>
        <p:txBody>
          <a:bodyPr/>
          <a:lstStyle/>
          <a:p>
            <a:fld id="{D1EC9309-185D-B241-857D-6AB647741F6D}" type="slidenum">
              <a:rPr lang="en-US" smtClean="0"/>
              <a:t>53</a:t>
            </a:fld>
            <a:endParaRPr lang="en-US"/>
          </a:p>
        </p:txBody>
      </p:sp>
    </p:spTree>
    <p:extLst>
      <p:ext uri="{BB962C8B-B14F-4D97-AF65-F5344CB8AC3E}">
        <p14:creationId xmlns:p14="http://schemas.microsoft.com/office/powerpoint/2010/main" val="155628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62E9-BC83-7B2A-B67D-0C6B83627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6DA1D-F662-9E60-D16C-4E30FFD9E41A}"/>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4FE487E-A2E3-E76D-82FF-E67520247A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B4426698-5C9C-B1D7-E75A-FBE6F7189428}"/>
              </a:ext>
            </a:extLst>
          </p:cNvPr>
          <p:cNvSpPr>
            <a:spLocks noGrp="1"/>
          </p:cNvSpPr>
          <p:nvPr>
            <p:ph type="sldNum" sz="quarter" idx="5"/>
          </p:nvPr>
        </p:nvSpPr>
        <p:spPr/>
        <p:txBody>
          <a:bodyPr/>
          <a:lstStyle/>
          <a:p>
            <a:fld id="{D1EC9309-185D-B241-857D-6AB647741F6D}" type="slidenum">
              <a:rPr lang="en-US" smtClean="0"/>
              <a:t>54</a:t>
            </a:fld>
            <a:endParaRPr lang="en-US"/>
          </a:p>
        </p:txBody>
      </p:sp>
    </p:spTree>
    <p:extLst>
      <p:ext uri="{BB962C8B-B14F-4D97-AF65-F5344CB8AC3E}">
        <p14:creationId xmlns:p14="http://schemas.microsoft.com/office/powerpoint/2010/main" val="130869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B29E2-C211-67CE-5EEB-56E569543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AB6AF-EBE1-669D-9732-7C3966EBC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933B9-3E61-71E0-2C33-CB3EAC7366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Your turn. Start by converting 42 </a:t>
            </a:r>
            <a:r>
              <a:rPr lang="en-US" b="0" i="0" dirty="0" err="1">
                <a:solidFill>
                  <a:srgbClr val="202122"/>
                </a:solidFill>
                <a:effectLst/>
                <a:latin typeface="Arial" panose="020B0604020202020204" pitchFamily="34" charset="0"/>
              </a:rPr>
              <a:t>abd</a:t>
            </a:r>
            <a:r>
              <a:rPr lang="en-US" b="0" i="0" dirty="0">
                <a:solidFill>
                  <a:srgbClr val="202122"/>
                </a:solidFill>
                <a:effectLst/>
                <a:latin typeface="Arial" panose="020B0604020202020204" pitchFamily="34" charset="0"/>
              </a:rPr>
              <a:t> 85 to binary before you apply bitwise AND. What was its effects on the bits? What will the result be in decimal?</a:t>
            </a:r>
          </a:p>
        </p:txBody>
      </p:sp>
      <p:sp>
        <p:nvSpPr>
          <p:cNvPr id="4" name="Slide Number Placeholder 3">
            <a:extLst>
              <a:ext uri="{FF2B5EF4-FFF2-40B4-BE49-F238E27FC236}">
                <a16:creationId xmlns:a16="http://schemas.microsoft.com/office/drawing/2014/main" id="{0E6F77E8-C50A-01F9-152B-9977325E89B0}"/>
              </a:ext>
            </a:extLst>
          </p:cNvPr>
          <p:cNvSpPr>
            <a:spLocks noGrp="1"/>
          </p:cNvSpPr>
          <p:nvPr>
            <p:ph type="sldNum" sz="quarter" idx="5"/>
          </p:nvPr>
        </p:nvSpPr>
        <p:spPr/>
        <p:txBody>
          <a:bodyPr/>
          <a:lstStyle/>
          <a:p>
            <a:fld id="{D1EC9309-185D-B241-857D-6AB647741F6D}" type="slidenum">
              <a:rPr lang="en-US" smtClean="0"/>
              <a:t>55</a:t>
            </a:fld>
            <a:endParaRPr lang="en-US"/>
          </a:p>
        </p:txBody>
      </p:sp>
    </p:spTree>
    <p:extLst>
      <p:ext uri="{BB962C8B-B14F-4D97-AF65-F5344CB8AC3E}">
        <p14:creationId xmlns:p14="http://schemas.microsoft.com/office/powerpoint/2010/main" val="366030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72DA-C7D0-7F48-E9AF-F85DA60B6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7496B-14A5-BEA1-D76E-229357EE8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34683-20CD-796D-AD34-185A61050B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78A1250-A730-10A0-29E8-6F873C14095C}"/>
              </a:ext>
            </a:extLst>
          </p:cNvPr>
          <p:cNvSpPr>
            <a:spLocks noGrp="1"/>
          </p:cNvSpPr>
          <p:nvPr>
            <p:ph type="sldNum" sz="quarter" idx="5"/>
          </p:nvPr>
        </p:nvSpPr>
        <p:spPr/>
        <p:txBody>
          <a:bodyPr/>
          <a:lstStyle/>
          <a:p>
            <a:fld id="{D1EC9309-185D-B241-857D-6AB647741F6D}" type="slidenum">
              <a:rPr lang="en-US" smtClean="0"/>
              <a:t>56</a:t>
            </a:fld>
            <a:endParaRPr lang="en-US"/>
          </a:p>
        </p:txBody>
      </p:sp>
    </p:spTree>
    <p:extLst>
      <p:ext uri="{BB962C8B-B14F-4D97-AF65-F5344CB8AC3E}">
        <p14:creationId xmlns:p14="http://schemas.microsoft.com/office/powerpoint/2010/main" val="372775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0DB2-DE3F-A018-B74B-0CA27DFC4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E8894-190E-82F0-3B70-B3F6FB182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BCEE5-407E-7016-3FB4-815020EDBC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4B756D7-BAB0-5287-2BC1-E250D19CE4BF}"/>
              </a:ext>
            </a:extLst>
          </p:cNvPr>
          <p:cNvSpPr>
            <a:spLocks noGrp="1"/>
          </p:cNvSpPr>
          <p:nvPr>
            <p:ph type="sldNum" sz="quarter" idx="5"/>
          </p:nvPr>
        </p:nvSpPr>
        <p:spPr/>
        <p:txBody>
          <a:bodyPr/>
          <a:lstStyle/>
          <a:p>
            <a:fld id="{D1EC9309-185D-B241-857D-6AB647741F6D}" type="slidenum">
              <a:rPr lang="en-US" smtClean="0"/>
              <a:t>57</a:t>
            </a:fld>
            <a:endParaRPr lang="en-US"/>
          </a:p>
        </p:txBody>
      </p:sp>
    </p:spTree>
    <p:extLst>
      <p:ext uri="{BB962C8B-B14F-4D97-AF65-F5344CB8AC3E}">
        <p14:creationId xmlns:p14="http://schemas.microsoft.com/office/powerpoint/2010/main" val="62791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C017-871A-2814-2094-60243B5C5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93E23-F7BD-7318-796C-0D75A688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1F96B-4513-63A3-EFBA-8DB1F27E9B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BE94D72-6124-3D7B-938D-AE48923571AB}"/>
              </a:ext>
            </a:extLst>
          </p:cNvPr>
          <p:cNvSpPr>
            <a:spLocks noGrp="1"/>
          </p:cNvSpPr>
          <p:nvPr>
            <p:ph type="sldNum" sz="quarter" idx="5"/>
          </p:nvPr>
        </p:nvSpPr>
        <p:spPr/>
        <p:txBody>
          <a:bodyPr/>
          <a:lstStyle/>
          <a:p>
            <a:fld id="{D1EC9309-185D-B241-857D-6AB647741F6D}" type="slidenum">
              <a:rPr lang="en-US" smtClean="0"/>
              <a:t>58</a:t>
            </a:fld>
            <a:endParaRPr lang="en-US"/>
          </a:p>
        </p:txBody>
      </p:sp>
    </p:spTree>
    <p:extLst>
      <p:ext uri="{BB962C8B-B14F-4D97-AF65-F5344CB8AC3E}">
        <p14:creationId xmlns:p14="http://schemas.microsoft.com/office/powerpoint/2010/main" val="55208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210E-2911-8DA9-6CE3-55BFACA6F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5B57E-4348-BA8F-8757-A3D318CFA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DB5A-0D04-C931-2D53-F56CF2EF97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4A54AFC-46EA-8D71-5114-13FEC70D41E9}"/>
              </a:ext>
            </a:extLst>
          </p:cNvPr>
          <p:cNvSpPr>
            <a:spLocks noGrp="1"/>
          </p:cNvSpPr>
          <p:nvPr>
            <p:ph type="sldNum" sz="quarter" idx="5"/>
          </p:nvPr>
        </p:nvSpPr>
        <p:spPr/>
        <p:txBody>
          <a:bodyPr/>
          <a:lstStyle/>
          <a:p>
            <a:fld id="{D1EC9309-185D-B241-857D-6AB647741F6D}" type="slidenum">
              <a:rPr lang="en-US" smtClean="0"/>
              <a:t>59</a:t>
            </a:fld>
            <a:endParaRPr lang="en-US"/>
          </a:p>
        </p:txBody>
      </p:sp>
    </p:spTree>
    <p:extLst>
      <p:ext uri="{BB962C8B-B14F-4D97-AF65-F5344CB8AC3E}">
        <p14:creationId xmlns:p14="http://schemas.microsoft.com/office/powerpoint/2010/main" val="356983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CD55-1E69-CE45-26F5-C753AA660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D6926-B085-C794-4D5B-BCF26CFD3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23CD9-21B1-E103-7A8A-1C4B473BB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941C26A-5EFE-B7F4-4567-91E7AD0C9ED4}"/>
              </a:ext>
            </a:extLst>
          </p:cNvPr>
          <p:cNvSpPr>
            <a:spLocks noGrp="1"/>
          </p:cNvSpPr>
          <p:nvPr>
            <p:ph type="sldNum" sz="quarter" idx="5"/>
          </p:nvPr>
        </p:nvSpPr>
        <p:spPr/>
        <p:txBody>
          <a:bodyPr/>
          <a:lstStyle/>
          <a:p>
            <a:fld id="{D1EC9309-185D-B241-857D-6AB647741F6D}" type="slidenum">
              <a:rPr lang="en-US" smtClean="0"/>
              <a:t>60</a:t>
            </a:fld>
            <a:endParaRPr lang="en-US"/>
          </a:p>
        </p:txBody>
      </p:sp>
    </p:spTree>
    <p:extLst>
      <p:ext uri="{BB962C8B-B14F-4D97-AF65-F5344CB8AC3E}">
        <p14:creationId xmlns:p14="http://schemas.microsoft.com/office/powerpoint/2010/main" val="159798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F4ED8-6869-DA1B-91DE-A076E0F1A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EC1B9-ACF4-FFA1-19EA-ACCA46539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638AD-FD54-7A6C-282B-FB564723F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482BE02-F7A6-4434-986D-C99369D0292C}"/>
              </a:ext>
            </a:extLst>
          </p:cNvPr>
          <p:cNvSpPr>
            <a:spLocks noGrp="1"/>
          </p:cNvSpPr>
          <p:nvPr>
            <p:ph type="sldNum" sz="quarter" idx="5"/>
          </p:nvPr>
        </p:nvSpPr>
        <p:spPr/>
        <p:txBody>
          <a:bodyPr/>
          <a:lstStyle/>
          <a:p>
            <a:fld id="{D1EC9309-185D-B241-857D-6AB647741F6D}" type="slidenum">
              <a:rPr lang="en-US" smtClean="0"/>
              <a:t>61</a:t>
            </a:fld>
            <a:endParaRPr lang="en-US"/>
          </a:p>
        </p:txBody>
      </p:sp>
    </p:spTree>
    <p:extLst>
      <p:ext uri="{BB962C8B-B14F-4D97-AF65-F5344CB8AC3E}">
        <p14:creationId xmlns:p14="http://schemas.microsoft.com/office/powerpoint/2010/main" val="261095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FE54-9954-2B8E-10E1-8E640F6AB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F6CEA-C53A-97DD-692E-955DFC4DE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C0AB7-031C-F76F-932A-D1AF8721C4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49859AE-2D8D-2BD2-6206-FD1538517782}"/>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154926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4288-9567-4B14-069A-CDFAE0C29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7DEBC-AB75-C91C-92FD-83265B621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56146-EAA1-AD7E-046F-704BFC46AC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Your turn! As before, convert 17 and -27 to binary (using signed extension for two's complement) and assume you have 8 bits.</a:t>
            </a:r>
          </a:p>
        </p:txBody>
      </p:sp>
      <p:sp>
        <p:nvSpPr>
          <p:cNvPr id="4" name="Slide Number Placeholder 3">
            <a:extLst>
              <a:ext uri="{FF2B5EF4-FFF2-40B4-BE49-F238E27FC236}">
                <a16:creationId xmlns:a16="http://schemas.microsoft.com/office/drawing/2014/main" id="{DABEDD64-8140-A211-380E-EB629EAA0D5F}"/>
              </a:ext>
            </a:extLst>
          </p:cNvPr>
          <p:cNvSpPr>
            <a:spLocks noGrp="1"/>
          </p:cNvSpPr>
          <p:nvPr>
            <p:ph type="sldNum" sz="quarter" idx="5"/>
          </p:nvPr>
        </p:nvSpPr>
        <p:spPr/>
        <p:txBody>
          <a:bodyPr/>
          <a:lstStyle/>
          <a:p>
            <a:fld id="{D1EC9309-185D-B241-857D-6AB647741F6D}" type="slidenum">
              <a:rPr lang="en-US" smtClean="0"/>
              <a:t>62</a:t>
            </a:fld>
            <a:endParaRPr lang="en-US"/>
          </a:p>
        </p:txBody>
      </p:sp>
    </p:spTree>
    <p:extLst>
      <p:ext uri="{BB962C8B-B14F-4D97-AF65-F5344CB8AC3E}">
        <p14:creationId xmlns:p14="http://schemas.microsoft.com/office/powerpoint/2010/main" val="364574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5BDC2-E74D-A48C-13DC-6492EF0D8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282A6-5FDE-3C51-D5F2-7308B8953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35DB2-79FB-0356-FC31-D7032A609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This will result in the 4</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and 0</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bit being set to 1.</a:t>
            </a:r>
          </a:p>
        </p:txBody>
      </p:sp>
      <p:sp>
        <p:nvSpPr>
          <p:cNvPr id="4" name="Slide Number Placeholder 3">
            <a:extLst>
              <a:ext uri="{FF2B5EF4-FFF2-40B4-BE49-F238E27FC236}">
                <a16:creationId xmlns:a16="http://schemas.microsoft.com/office/drawing/2014/main" id="{CAFB5331-84FE-AB62-ED27-BA402CC86034}"/>
              </a:ext>
            </a:extLst>
          </p:cNvPr>
          <p:cNvSpPr>
            <a:spLocks noGrp="1"/>
          </p:cNvSpPr>
          <p:nvPr>
            <p:ph type="sldNum" sz="quarter" idx="5"/>
          </p:nvPr>
        </p:nvSpPr>
        <p:spPr/>
        <p:txBody>
          <a:bodyPr/>
          <a:lstStyle/>
          <a:p>
            <a:fld id="{D1EC9309-185D-B241-857D-6AB647741F6D}" type="slidenum">
              <a:rPr lang="en-US" smtClean="0"/>
              <a:t>63</a:t>
            </a:fld>
            <a:endParaRPr lang="en-US"/>
          </a:p>
        </p:txBody>
      </p:sp>
    </p:spTree>
    <p:extLst>
      <p:ext uri="{BB962C8B-B14F-4D97-AF65-F5344CB8AC3E}">
        <p14:creationId xmlns:p14="http://schemas.microsoft.com/office/powerpoint/2010/main" val="418251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9B31-D79E-018C-D06C-C18B2B5C9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2EBB1-B933-67AB-FFF3-E87B97216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62A13-A7EE-09EF-A19D-6502DB082B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bitwise XOR inverts the digits the digits that have a 1 in the mask.</a:t>
            </a:r>
          </a:p>
        </p:txBody>
      </p:sp>
      <p:sp>
        <p:nvSpPr>
          <p:cNvPr id="4" name="Slide Number Placeholder 3">
            <a:extLst>
              <a:ext uri="{FF2B5EF4-FFF2-40B4-BE49-F238E27FC236}">
                <a16:creationId xmlns:a16="http://schemas.microsoft.com/office/drawing/2014/main" id="{3A087E1B-7D3D-2B2B-FF3E-E49C9E659AB6}"/>
              </a:ext>
            </a:extLst>
          </p:cNvPr>
          <p:cNvSpPr>
            <a:spLocks noGrp="1"/>
          </p:cNvSpPr>
          <p:nvPr>
            <p:ph type="sldNum" sz="quarter" idx="5"/>
          </p:nvPr>
        </p:nvSpPr>
        <p:spPr/>
        <p:txBody>
          <a:bodyPr/>
          <a:lstStyle/>
          <a:p>
            <a:fld id="{D1EC9309-185D-B241-857D-6AB647741F6D}" type="slidenum">
              <a:rPr lang="en-US" smtClean="0"/>
              <a:t>64</a:t>
            </a:fld>
            <a:endParaRPr lang="en-US"/>
          </a:p>
        </p:txBody>
      </p:sp>
    </p:spTree>
    <p:extLst>
      <p:ext uri="{BB962C8B-B14F-4D97-AF65-F5344CB8AC3E}">
        <p14:creationId xmlns:p14="http://schemas.microsoft.com/office/powerpoint/2010/main" val="183006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6FAD-2815-26BA-BF98-22EBDE4C2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40367-DBF2-5A3F-D655-0D42BE4A8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CEFA7-D7E9-CC5A-8F62-A848E52C84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bitwise XOR inverts the digits the digits that have a 1 in the mask.</a:t>
            </a:r>
          </a:p>
        </p:txBody>
      </p:sp>
      <p:sp>
        <p:nvSpPr>
          <p:cNvPr id="4" name="Slide Number Placeholder 3">
            <a:extLst>
              <a:ext uri="{FF2B5EF4-FFF2-40B4-BE49-F238E27FC236}">
                <a16:creationId xmlns:a16="http://schemas.microsoft.com/office/drawing/2014/main" id="{BCC2415C-6483-E8F6-F6CC-D9BCEA8F4520}"/>
              </a:ext>
            </a:extLst>
          </p:cNvPr>
          <p:cNvSpPr>
            <a:spLocks noGrp="1"/>
          </p:cNvSpPr>
          <p:nvPr>
            <p:ph type="sldNum" sz="quarter" idx="5"/>
          </p:nvPr>
        </p:nvSpPr>
        <p:spPr/>
        <p:txBody>
          <a:bodyPr/>
          <a:lstStyle/>
          <a:p>
            <a:fld id="{D1EC9309-185D-B241-857D-6AB647741F6D}" type="slidenum">
              <a:rPr lang="en-US" smtClean="0"/>
              <a:t>65</a:t>
            </a:fld>
            <a:endParaRPr lang="en-US"/>
          </a:p>
        </p:txBody>
      </p:sp>
    </p:spTree>
    <p:extLst>
      <p:ext uri="{BB962C8B-B14F-4D97-AF65-F5344CB8AC3E}">
        <p14:creationId xmlns:p14="http://schemas.microsoft.com/office/powerpoint/2010/main" val="2785959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F203-45C4-3E64-0FF9-114366FD7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ACB7B-0AD8-0D8A-2D0A-433AA34E3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74C0E-955E-89BE-FFD3-E8C4A2C26A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bitwise XOR inverts the digits the digits that have a 1 in the mask.</a:t>
            </a:r>
          </a:p>
        </p:txBody>
      </p:sp>
      <p:sp>
        <p:nvSpPr>
          <p:cNvPr id="4" name="Slide Number Placeholder 3">
            <a:extLst>
              <a:ext uri="{FF2B5EF4-FFF2-40B4-BE49-F238E27FC236}">
                <a16:creationId xmlns:a16="http://schemas.microsoft.com/office/drawing/2014/main" id="{C58E0EA0-FC79-34FC-725F-AD963DB83A83}"/>
              </a:ext>
            </a:extLst>
          </p:cNvPr>
          <p:cNvSpPr>
            <a:spLocks noGrp="1"/>
          </p:cNvSpPr>
          <p:nvPr>
            <p:ph type="sldNum" sz="quarter" idx="5"/>
          </p:nvPr>
        </p:nvSpPr>
        <p:spPr/>
        <p:txBody>
          <a:bodyPr/>
          <a:lstStyle/>
          <a:p>
            <a:fld id="{D1EC9309-185D-B241-857D-6AB647741F6D}" type="slidenum">
              <a:rPr lang="en-US" smtClean="0"/>
              <a:t>66</a:t>
            </a:fld>
            <a:endParaRPr lang="en-US"/>
          </a:p>
        </p:txBody>
      </p:sp>
    </p:spTree>
    <p:extLst>
      <p:ext uri="{BB962C8B-B14F-4D97-AF65-F5344CB8AC3E}">
        <p14:creationId xmlns:p14="http://schemas.microsoft.com/office/powerpoint/2010/main" val="1663199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99C9-9A82-7CAB-6AE3-F910C1615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11F3-A1E1-4FE1-546E-5FF7EA190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D6C92-24E4-3AEF-E3FC-6A2329342C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85FC348-B9BD-74CE-6C27-6AA51EBD937F}"/>
              </a:ext>
            </a:extLst>
          </p:cNvPr>
          <p:cNvSpPr>
            <a:spLocks noGrp="1"/>
          </p:cNvSpPr>
          <p:nvPr>
            <p:ph type="sldNum" sz="quarter" idx="5"/>
          </p:nvPr>
        </p:nvSpPr>
        <p:spPr/>
        <p:txBody>
          <a:bodyPr/>
          <a:lstStyle/>
          <a:p>
            <a:fld id="{D1EC9309-185D-B241-857D-6AB647741F6D}" type="slidenum">
              <a:rPr lang="en-US" smtClean="0"/>
              <a:t>67</a:t>
            </a:fld>
            <a:endParaRPr lang="en-US"/>
          </a:p>
        </p:txBody>
      </p:sp>
    </p:spTree>
    <p:extLst>
      <p:ext uri="{BB962C8B-B14F-4D97-AF65-F5344CB8AC3E}">
        <p14:creationId xmlns:p14="http://schemas.microsoft.com/office/powerpoint/2010/main" val="3470456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B83D-0429-EDDB-27C5-333078838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55B01-4FD7-D5B1-3543-DD4F59964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25727-9CA7-E5B6-6DEE-1080E8FD15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4D3B1F0-495C-6FB4-C22B-2035B453B6A5}"/>
              </a:ext>
            </a:extLst>
          </p:cNvPr>
          <p:cNvSpPr>
            <a:spLocks noGrp="1"/>
          </p:cNvSpPr>
          <p:nvPr>
            <p:ph type="sldNum" sz="quarter" idx="5"/>
          </p:nvPr>
        </p:nvSpPr>
        <p:spPr/>
        <p:txBody>
          <a:bodyPr/>
          <a:lstStyle/>
          <a:p>
            <a:fld id="{D1EC9309-185D-B241-857D-6AB647741F6D}" type="slidenum">
              <a:rPr lang="en-US" smtClean="0"/>
              <a:t>68</a:t>
            </a:fld>
            <a:endParaRPr lang="en-US"/>
          </a:p>
        </p:txBody>
      </p:sp>
    </p:spTree>
    <p:extLst>
      <p:ext uri="{BB962C8B-B14F-4D97-AF65-F5344CB8AC3E}">
        <p14:creationId xmlns:p14="http://schemas.microsoft.com/office/powerpoint/2010/main" val="3560328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C82F-A5B1-E9EC-84BF-6F3EF3F7C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AF5CC-E4F3-DAC3-BFC7-98F978C11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4F2FA-D809-5191-C605-B29193B5D643}"/>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Think, what type will this function return? If you assume a and b are integers, what are good inputs to test? When would the result of applying a bitwise </a:t>
            </a:r>
            <a:r>
              <a:rPr lang="en-US" b="0" i="0" dirty="0" err="1">
                <a:solidFill>
                  <a:srgbClr val="202122"/>
                </a:solidFill>
                <a:effectLst/>
                <a:latin typeface="Arial" panose="020B0604020202020204" pitchFamily="34" charset="0"/>
              </a:rPr>
              <a:t>xor</a:t>
            </a:r>
            <a:r>
              <a:rPr lang="en-US" b="0" i="0" dirty="0">
                <a:solidFill>
                  <a:srgbClr val="202122"/>
                </a:solidFill>
                <a:effectLst/>
                <a:latin typeface="Arial" panose="020B0604020202020204" pitchFamily="34" charset="0"/>
              </a:rPr>
              <a:t> result to the decimal number 0?</a:t>
            </a:r>
          </a:p>
        </p:txBody>
      </p:sp>
      <p:sp>
        <p:nvSpPr>
          <p:cNvPr id="4" name="Slide Number Placeholder 3">
            <a:extLst>
              <a:ext uri="{FF2B5EF4-FFF2-40B4-BE49-F238E27FC236}">
                <a16:creationId xmlns:a16="http://schemas.microsoft.com/office/drawing/2014/main" id="{9921FE5B-9C8E-8FB7-4019-795858BD4ABB}"/>
              </a:ext>
            </a:extLst>
          </p:cNvPr>
          <p:cNvSpPr>
            <a:spLocks noGrp="1"/>
          </p:cNvSpPr>
          <p:nvPr>
            <p:ph type="sldNum" sz="quarter" idx="5"/>
          </p:nvPr>
        </p:nvSpPr>
        <p:spPr/>
        <p:txBody>
          <a:bodyPr/>
          <a:lstStyle/>
          <a:p>
            <a:fld id="{D1EC9309-185D-B241-857D-6AB647741F6D}" type="slidenum">
              <a:rPr lang="en-US" smtClean="0"/>
              <a:t>69</a:t>
            </a:fld>
            <a:endParaRPr lang="en-US"/>
          </a:p>
        </p:txBody>
      </p:sp>
    </p:spTree>
    <p:extLst>
      <p:ext uri="{BB962C8B-B14F-4D97-AF65-F5344CB8AC3E}">
        <p14:creationId xmlns:p14="http://schemas.microsoft.com/office/powerpoint/2010/main" val="127063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061DC-7388-5471-06B4-6067E81EC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24598-3B1B-4F97-07A3-AC5AC7B03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522D0-FAB2-54CE-2098-8809AA728D8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The function returns a bool. It seems like it's converting the result of the XOR bitwise operation on a and b to a decimal number and comparing it against 0. 0 in decimal is 0000…0 in binary. For the result of a bitwise XOR operation to always be 0, we would need every single bit we compare between the two numbers to be equal. </a:t>
            </a:r>
          </a:p>
        </p:txBody>
      </p:sp>
      <p:sp>
        <p:nvSpPr>
          <p:cNvPr id="4" name="Slide Number Placeholder 3">
            <a:extLst>
              <a:ext uri="{FF2B5EF4-FFF2-40B4-BE49-F238E27FC236}">
                <a16:creationId xmlns:a16="http://schemas.microsoft.com/office/drawing/2014/main" id="{56807D95-CB11-043E-919E-AB328DA2ADB6}"/>
              </a:ext>
            </a:extLst>
          </p:cNvPr>
          <p:cNvSpPr>
            <a:spLocks noGrp="1"/>
          </p:cNvSpPr>
          <p:nvPr>
            <p:ph type="sldNum" sz="quarter" idx="5"/>
          </p:nvPr>
        </p:nvSpPr>
        <p:spPr/>
        <p:txBody>
          <a:bodyPr/>
          <a:lstStyle/>
          <a:p>
            <a:fld id="{D1EC9309-185D-B241-857D-6AB647741F6D}" type="slidenum">
              <a:rPr lang="en-US" smtClean="0"/>
              <a:t>70</a:t>
            </a:fld>
            <a:endParaRPr lang="en-US"/>
          </a:p>
        </p:txBody>
      </p:sp>
    </p:spTree>
    <p:extLst>
      <p:ext uri="{BB962C8B-B14F-4D97-AF65-F5344CB8AC3E}">
        <p14:creationId xmlns:p14="http://schemas.microsoft.com/office/powerpoint/2010/main" val="3046229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BB330-66CE-C4B6-0925-311C60719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476CD-F995-6F62-12E2-F4A8FFC09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8A913-5BE4-5C54-A6E8-688F4400DD9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Again, what is the return type? Try a few different inputs for a. </a:t>
            </a:r>
          </a:p>
        </p:txBody>
      </p:sp>
      <p:sp>
        <p:nvSpPr>
          <p:cNvPr id="4" name="Slide Number Placeholder 3">
            <a:extLst>
              <a:ext uri="{FF2B5EF4-FFF2-40B4-BE49-F238E27FC236}">
                <a16:creationId xmlns:a16="http://schemas.microsoft.com/office/drawing/2014/main" id="{DC1AB1E6-EE8C-1581-03C0-BD8409676CC1}"/>
              </a:ext>
            </a:extLst>
          </p:cNvPr>
          <p:cNvSpPr>
            <a:spLocks noGrp="1"/>
          </p:cNvSpPr>
          <p:nvPr>
            <p:ph type="sldNum" sz="quarter" idx="5"/>
          </p:nvPr>
        </p:nvSpPr>
        <p:spPr/>
        <p:txBody>
          <a:bodyPr/>
          <a:lstStyle/>
          <a:p>
            <a:fld id="{D1EC9309-185D-B241-857D-6AB647741F6D}" type="slidenum">
              <a:rPr lang="en-US" smtClean="0"/>
              <a:t>71</a:t>
            </a:fld>
            <a:endParaRPr lang="en-US"/>
          </a:p>
        </p:txBody>
      </p:sp>
    </p:spTree>
    <p:extLst>
      <p:ext uri="{BB962C8B-B14F-4D97-AF65-F5344CB8AC3E}">
        <p14:creationId xmlns:p14="http://schemas.microsoft.com/office/powerpoint/2010/main" val="408417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7BE0-2961-5476-A22C-C808B18AB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D8EF6-8357-B4D3-5BF4-4EA736046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F592F-E1ED-76C3-5195-79B4EA059B07}"/>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69BA51F-BBA4-3107-6EBB-E476976D7E48}"/>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333824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6436-CD52-F2A1-E2F7-3C117D6FF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91AE5-0DDD-166C-6AA5-48EB2C8EA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7C124-BCB0-EC5B-5C20-7089C17A0A1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Don't forget that if you have an n-bit number, the MSB would be at the n-1 bit (starting 0 to the right and advancing to the left)</a:t>
            </a:r>
          </a:p>
        </p:txBody>
      </p:sp>
      <p:sp>
        <p:nvSpPr>
          <p:cNvPr id="4" name="Slide Number Placeholder 3">
            <a:extLst>
              <a:ext uri="{FF2B5EF4-FFF2-40B4-BE49-F238E27FC236}">
                <a16:creationId xmlns:a16="http://schemas.microsoft.com/office/drawing/2014/main" id="{613927D1-EBF1-3858-B38C-B8B695ABF821}"/>
              </a:ext>
            </a:extLst>
          </p:cNvPr>
          <p:cNvSpPr>
            <a:spLocks noGrp="1"/>
          </p:cNvSpPr>
          <p:nvPr>
            <p:ph type="sldNum" sz="quarter" idx="5"/>
          </p:nvPr>
        </p:nvSpPr>
        <p:spPr/>
        <p:txBody>
          <a:bodyPr/>
          <a:lstStyle/>
          <a:p>
            <a:fld id="{D1EC9309-185D-B241-857D-6AB647741F6D}" type="slidenum">
              <a:rPr lang="en-US" smtClean="0"/>
              <a:t>72</a:t>
            </a:fld>
            <a:endParaRPr lang="en-US"/>
          </a:p>
        </p:txBody>
      </p:sp>
    </p:spTree>
    <p:extLst>
      <p:ext uri="{BB962C8B-B14F-4D97-AF65-F5344CB8AC3E}">
        <p14:creationId xmlns:p14="http://schemas.microsoft.com/office/powerpoint/2010/main" val="680100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D637A-BD73-85D0-4E55-AB8209097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FB750-1A28-CDE3-816F-63F982A69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3F8F7-21E2-BD28-6DDE-24A2613E2845}"/>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This should feel very familiar. The only thing we changed is 3 to b.</a:t>
            </a:r>
          </a:p>
        </p:txBody>
      </p:sp>
      <p:sp>
        <p:nvSpPr>
          <p:cNvPr id="4" name="Slide Number Placeholder 3">
            <a:extLst>
              <a:ext uri="{FF2B5EF4-FFF2-40B4-BE49-F238E27FC236}">
                <a16:creationId xmlns:a16="http://schemas.microsoft.com/office/drawing/2014/main" id="{F8834039-7DA5-23A9-7EAF-B28FF81AAB76}"/>
              </a:ext>
            </a:extLst>
          </p:cNvPr>
          <p:cNvSpPr>
            <a:spLocks noGrp="1"/>
          </p:cNvSpPr>
          <p:nvPr>
            <p:ph type="sldNum" sz="quarter" idx="5"/>
          </p:nvPr>
        </p:nvSpPr>
        <p:spPr/>
        <p:txBody>
          <a:bodyPr/>
          <a:lstStyle/>
          <a:p>
            <a:fld id="{D1EC9309-185D-B241-857D-6AB647741F6D}" type="slidenum">
              <a:rPr lang="en-US" smtClean="0"/>
              <a:t>73</a:t>
            </a:fld>
            <a:endParaRPr lang="en-US"/>
          </a:p>
        </p:txBody>
      </p:sp>
    </p:spTree>
    <p:extLst>
      <p:ext uri="{BB962C8B-B14F-4D97-AF65-F5344CB8AC3E}">
        <p14:creationId xmlns:p14="http://schemas.microsoft.com/office/powerpoint/2010/main" val="2613616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4F70-53E3-C525-B9EB-71E0F3AAA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78E91-5C82-71F1-D5E2-4BD451647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873DB-FBD8-0140-C989-F4040551A56B}"/>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So now we test the b-</a:t>
            </a:r>
            <a:r>
              <a:rPr lang="en-US" b="0" i="0" dirty="0" err="1">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bit, not necessarily the MSB. Ideally, we should have checked that b is within the n bits that a has but that's a bit complicated in languages like Python.</a:t>
            </a:r>
          </a:p>
        </p:txBody>
      </p:sp>
      <p:sp>
        <p:nvSpPr>
          <p:cNvPr id="4" name="Slide Number Placeholder 3">
            <a:extLst>
              <a:ext uri="{FF2B5EF4-FFF2-40B4-BE49-F238E27FC236}">
                <a16:creationId xmlns:a16="http://schemas.microsoft.com/office/drawing/2014/main" id="{3B183414-7E50-840C-FC71-5ECB6FB8CEEA}"/>
              </a:ext>
            </a:extLst>
          </p:cNvPr>
          <p:cNvSpPr>
            <a:spLocks noGrp="1"/>
          </p:cNvSpPr>
          <p:nvPr>
            <p:ph type="sldNum" sz="quarter" idx="5"/>
          </p:nvPr>
        </p:nvSpPr>
        <p:spPr/>
        <p:txBody>
          <a:bodyPr/>
          <a:lstStyle/>
          <a:p>
            <a:fld id="{D1EC9309-185D-B241-857D-6AB647741F6D}" type="slidenum">
              <a:rPr lang="en-US" smtClean="0"/>
              <a:t>74</a:t>
            </a:fld>
            <a:endParaRPr lang="en-US"/>
          </a:p>
        </p:txBody>
      </p:sp>
    </p:spTree>
    <p:extLst>
      <p:ext uri="{BB962C8B-B14F-4D97-AF65-F5344CB8AC3E}">
        <p14:creationId xmlns:p14="http://schemas.microsoft.com/office/powerpoint/2010/main" val="2392183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CD5D-A9FD-0331-2751-8316D309B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624F4-A072-A821-0CA3-CEAC95A9A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64D5D-EBE4-97B6-2389-8D16D88B659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Last head scratcher. What does this super concise function do? Let's start by realizing that it does not return a bool but a decimal number</a:t>
            </a:r>
          </a:p>
        </p:txBody>
      </p:sp>
      <p:sp>
        <p:nvSpPr>
          <p:cNvPr id="4" name="Slide Number Placeholder 3">
            <a:extLst>
              <a:ext uri="{FF2B5EF4-FFF2-40B4-BE49-F238E27FC236}">
                <a16:creationId xmlns:a16="http://schemas.microsoft.com/office/drawing/2014/main" id="{CDD2B820-B359-B2AA-814E-32B0633398A5}"/>
              </a:ext>
            </a:extLst>
          </p:cNvPr>
          <p:cNvSpPr>
            <a:spLocks noGrp="1"/>
          </p:cNvSpPr>
          <p:nvPr>
            <p:ph type="sldNum" sz="quarter" idx="5"/>
          </p:nvPr>
        </p:nvSpPr>
        <p:spPr/>
        <p:txBody>
          <a:bodyPr/>
          <a:lstStyle/>
          <a:p>
            <a:fld id="{D1EC9309-185D-B241-857D-6AB647741F6D}" type="slidenum">
              <a:rPr lang="en-US" smtClean="0"/>
              <a:t>75</a:t>
            </a:fld>
            <a:endParaRPr lang="en-US"/>
          </a:p>
        </p:txBody>
      </p:sp>
    </p:spTree>
    <p:extLst>
      <p:ext uri="{BB962C8B-B14F-4D97-AF65-F5344CB8AC3E}">
        <p14:creationId xmlns:p14="http://schemas.microsoft.com/office/powerpoint/2010/main" val="1438546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FFB5-1C8C-87FC-1B52-497B94410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BC335-BC4E-0175-A400-1DD5E177B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2985A-641B-1253-9A56-91007AFDAA3C}"/>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Cool, huh?</a:t>
            </a:r>
          </a:p>
        </p:txBody>
      </p:sp>
      <p:sp>
        <p:nvSpPr>
          <p:cNvPr id="4" name="Slide Number Placeholder 3">
            <a:extLst>
              <a:ext uri="{FF2B5EF4-FFF2-40B4-BE49-F238E27FC236}">
                <a16:creationId xmlns:a16="http://schemas.microsoft.com/office/drawing/2014/main" id="{59FA9638-D12F-CC54-720B-6F292377AC9E}"/>
              </a:ext>
            </a:extLst>
          </p:cNvPr>
          <p:cNvSpPr>
            <a:spLocks noGrp="1"/>
          </p:cNvSpPr>
          <p:nvPr>
            <p:ph type="sldNum" sz="quarter" idx="5"/>
          </p:nvPr>
        </p:nvSpPr>
        <p:spPr/>
        <p:txBody>
          <a:bodyPr/>
          <a:lstStyle/>
          <a:p>
            <a:fld id="{D1EC9309-185D-B241-857D-6AB647741F6D}" type="slidenum">
              <a:rPr lang="en-US" smtClean="0"/>
              <a:t>76</a:t>
            </a:fld>
            <a:endParaRPr lang="en-US"/>
          </a:p>
        </p:txBody>
      </p:sp>
    </p:spTree>
    <p:extLst>
      <p:ext uri="{BB962C8B-B14F-4D97-AF65-F5344CB8AC3E}">
        <p14:creationId xmlns:p14="http://schemas.microsoft.com/office/powerpoint/2010/main" val="592797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1D18-6697-9B43-F03B-A18358479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DEA64-907B-3BB4-1A5A-BE34C2506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55E3D-D9D2-D619-B000-05AFEA318B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86218EC-CCDE-8DC7-5F48-16CD834EA3BF}"/>
              </a:ext>
            </a:extLst>
          </p:cNvPr>
          <p:cNvSpPr>
            <a:spLocks noGrp="1"/>
          </p:cNvSpPr>
          <p:nvPr>
            <p:ph type="sldNum" sz="quarter" idx="5"/>
          </p:nvPr>
        </p:nvSpPr>
        <p:spPr/>
        <p:txBody>
          <a:bodyPr/>
          <a:lstStyle/>
          <a:p>
            <a:fld id="{D1EC9309-185D-B241-857D-6AB647741F6D}" type="slidenum">
              <a:rPr lang="en-US" smtClean="0"/>
              <a:t>84</a:t>
            </a:fld>
            <a:endParaRPr lang="en-US"/>
          </a:p>
        </p:txBody>
      </p:sp>
    </p:spTree>
    <p:extLst>
      <p:ext uri="{BB962C8B-B14F-4D97-AF65-F5344CB8AC3E}">
        <p14:creationId xmlns:p14="http://schemas.microsoft.com/office/powerpoint/2010/main" val="2219686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9341-E9F3-752B-4F7F-DB1E41E3C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51618-C8AE-133D-B774-33EDD275C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0C336-7F1E-27C2-ECFB-A1F78FD1D097}"/>
              </a:ext>
            </a:extLst>
          </p:cNvPr>
          <p:cNvSpPr>
            <a:spLocks noGrp="1"/>
          </p:cNvSpPr>
          <p:nvPr>
            <p:ph type="body" idx="1"/>
          </p:nvPr>
        </p:nvSpPr>
        <p:spPr/>
        <p:txBody>
          <a:bodyPr/>
          <a:lstStyle/>
          <a:p>
            <a:r>
              <a:rPr lang="en-US" dirty="0"/>
              <a:t>So far, we have seen that computers store information in bits and we have interpreted these bits as integers. </a:t>
            </a:r>
          </a:p>
          <a:p>
            <a:r>
              <a:rPr lang="en-US" dirty="0"/>
              <a:t>But what about non-integer numbers, such as floating-point numbers, or any other type of information, such as letters, emojis, colors, sound </a:t>
            </a:r>
            <a:r>
              <a:rPr lang="en-US" dirty="0" err="1"/>
              <a:t>etc</a:t>
            </a:r>
            <a:r>
              <a:rPr lang="en-US" dirty="0"/>
              <a:t>?</a:t>
            </a:r>
          </a:p>
          <a:p>
            <a:r>
              <a:rPr lang="en-US" dirty="0"/>
              <a:t>There are different international standards that determine how binary is </a:t>
            </a:r>
            <a:r>
              <a:rPr lang="en-US" b="1" dirty="0"/>
              <a:t>encoded </a:t>
            </a:r>
            <a:r>
              <a:rPr lang="en-US" dirty="0"/>
              <a:t>into other representations. </a:t>
            </a:r>
          </a:p>
          <a:p>
            <a:r>
              <a:rPr lang="en-US" dirty="0"/>
              <a:t>For example, the most used standard to encode real numbers is the IEEE 754 standard.</a:t>
            </a:r>
          </a:p>
          <a:p>
            <a:r>
              <a:rPr lang="en-US" dirty="0"/>
              <a:t>But under the hood, it’s all bits!</a:t>
            </a:r>
          </a:p>
          <a:p>
            <a:endParaRPr lang="en-US" dirty="0"/>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E6402B5-D56F-5B09-9E86-AEA692B18D7C}"/>
              </a:ext>
            </a:extLst>
          </p:cNvPr>
          <p:cNvSpPr>
            <a:spLocks noGrp="1"/>
          </p:cNvSpPr>
          <p:nvPr>
            <p:ph type="sldNum" sz="quarter" idx="5"/>
          </p:nvPr>
        </p:nvSpPr>
        <p:spPr/>
        <p:txBody>
          <a:bodyPr/>
          <a:lstStyle/>
          <a:p>
            <a:fld id="{D1EC9309-185D-B241-857D-6AB647741F6D}" type="slidenum">
              <a:rPr lang="en-US" smtClean="0"/>
              <a:t>86</a:t>
            </a:fld>
            <a:endParaRPr lang="en-US"/>
          </a:p>
        </p:txBody>
      </p:sp>
    </p:spTree>
    <p:extLst>
      <p:ext uri="{BB962C8B-B14F-4D97-AF65-F5344CB8AC3E}">
        <p14:creationId xmlns:p14="http://schemas.microsoft.com/office/powerpoint/2010/main" val="4125075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CC3F-4696-4443-072D-79AC88BED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53FEF-3D8E-E57E-4E7D-5C717C671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387EE-C3E1-C336-6997-5FCB94A4879B}"/>
              </a:ext>
            </a:extLst>
          </p:cNvPr>
          <p:cNvSpPr>
            <a:spLocks noGrp="1"/>
          </p:cNvSpPr>
          <p:nvPr>
            <p:ph type="body" idx="1"/>
          </p:nvPr>
        </p:nvSpPr>
        <p:spPr/>
        <p:txBody>
          <a:bodyPr/>
          <a:lstStyle/>
          <a:p>
            <a:r>
              <a:rPr lang="en-US" b="1" dirty="0"/>
              <a:t>ASCII</a:t>
            </a:r>
            <a:r>
              <a:rPr lang="en-US" dirty="0"/>
              <a:t> (American Standard Code for Information Interchange) which was established in the ‘60s and used 7 bits to represent 128 characters: These included the capital and lowercase letters of the English alphabet, digits 0-9, punctuation and special symbols like @. </a:t>
            </a:r>
          </a:p>
          <a:p>
            <a:pPr lvl="1"/>
            <a:r>
              <a:rPr lang="en-US" sz="2000" dirty="0"/>
              <a:t>For example, 01000011 01010011 00110101 00110001 00100001 represents the text “CS51!”</a:t>
            </a:r>
          </a:p>
          <a:p>
            <a:r>
              <a:rPr lang="en-US" dirty="0"/>
              <a:t>ASCII was adopted by different computer manufacturers ensuring </a:t>
            </a:r>
            <a:r>
              <a:rPr lang="en-US" b="1" dirty="0"/>
              <a:t>interoperability</a:t>
            </a:r>
            <a:r>
              <a:rPr lang="en-US" dirty="0"/>
              <a:t>.</a:t>
            </a:r>
          </a:p>
          <a:p>
            <a:r>
              <a:rPr lang="en-US" dirty="0"/>
              <a:t>Soon an 8</a:t>
            </a:r>
            <a:r>
              <a:rPr lang="en-US" baseline="30000" dirty="0"/>
              <a:t>th</a:t>
            </a:r>
            <a:r>
              <a:rPr lang="en-US" dirty="0"/>
              <a:t> bit was used to expand the available set to 255 characters.</a:t>
            </a:r>
          </a:p>
          <a:p>
            <a:r>
              <a:rPr lang="en-US" dirty="0"/>
              <a:t>In the US, this was used for accented characters and mathematical symbols and many other languages used these extra characters to encode their own alphabets.</a:t>
            </a:r>
          </a:p>
          <a:p>
            <a:r>
              <a:rPr lang="en-US" dirty="0"/>
              <a:t>But that meant that text written in different languages encoded to gibberish when read in a different context.</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FF067BD-FD21-4FE6-2353-FD2346E50DD2}"/>
              </a:ext>
            </a:extLst>
          </p:cNvPr>
          <p:cNvSpPr>
            <a:spLocks noGrp="1"/>
          </p:cNvSpPr>
          <p:nvPr>
            <p:ph type="sldNum" sz="quarter" idx="5"/>
          </p:nvPr>
        </p:nvSpPr>
        <p:spPr/>
        <p:txBody>
          <a:bodyPr/>
          <a:lstStyle/>
          <a:p>
            <a:fld id="{D1EC9309-185D-B241-857D-6AB647741F6D}" type="slidenum">
              <a:rPr lang="en-US" smtClean="0"/>
              <a:t>88</a:t>
            </a:fld>
            <a:endParaRPr lang="en-US"/>
          </a:p>
        </p:txBody>
      </p:sp>
    </p:spTree>
    <p:extLst>
      <p:ext uri="{BB962C8B-B14F-4D97-AF65-F5344CB8AC3E}">
        <p14:creationId xmlns:p14="http://schemas.microsoft.com/office/powerpoint/2010/main" val="1175172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B5F08-11A4-8EB0-5AFA-38D2A4B08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C0DF0-8C00-4C21-0949-4F05C79E1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7CE3F-9226-5714-2DB0-3EB8A5E2E0D3}"/>
              </a:ext>
            </a:extLst>
          </p:cNvPr>
          <p:cNvSpPr>
            <a:spLocks noGrp="1"/>
          </p:cNvSpPr>
          <p:nvPr>
            <p:ph type="body" idx="1"/>
          </p:nvPr>
        </p:nvSpPr>
        <p:spPr/>
        <p:txBody>
          <a:bodyPr/>
          <a:lstStyle/>
          <a:p>
            <a:r>
              <a:rPr lang="en-US" dirty="0"/>
              <a:t>In 1990s, </a:t>
            </a:r>
            <a:r>
              <a:rPr lang="en-US" b="1" dirty="0"/>
              <a:t>Unicode</a:t>
            </a:r>
            <a:r>
              <a:rPr lang="en-US" dirty="0"/>
              <a:t> expanded encoding to thousands of characters to account for all different schemes individual languages used and even includes emojis! </a:t>
            </a:r>
          </a:p>
          <a:p>
            <a:r>
              <a:rPr lang="en-US" dirty="0"/>
              <a:t>The most common implementations of Unicode are </a:t>
            </a:r>
            <a:r>
              <a:rPr lang="en-US" b="1" dirty="0"/>
              <a:t>UTF-8 </a:t>
            </a:r>
            <a:r>
              <a:rPr lang="en-US" dirty="0"/>
              <a:t>,which was designed for backward compatibility with ASCII, and </a:t>
            </a:r>
            <a:r>
              <a:rPr lang="en-US" b="1" dirty="0"/>
              <a:t>UTF-16</a:t>
            </a:r>
            <a:r>
              <a:rPr lang="en-US" dirty="0"/>
              <a:t>.</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E2752AF-C9A6-A75C-30D0-8DABA7865B7B}"/>
              </a:ext>
            </a:extLst>
          </p:cNvPr>
          <p:cNvSpPr>
            <a:spLocks noGrp="1"/>
          </p:cNvSpPr>
          <p:nvPr>
            <p:ph type="sldNum" sz="quarter" idx="5"/>
          </p:nvPr>
        </p:nvSpPr>
        <p:spPr/>
        <p:txBody>
          <a:bodyPr/>
          <a:lstStyle/>
          <a:p>
            <a:fld id="{D1EC9309-185D-B241-857D-6AB647741F6D}" type="slidenum">
              <a:rPr lang="en-US" smtClean="0"/>
              <a:t>89</a:t>
            </a:fld>
            <a:endParaRPr lang="en-US"/>
          </a:p>
        </p:txBody>
      </p:sp>
    </p:spTree>
    <p:extLst>
      <p:ext uri="{BB962C8B-B14F-4D97-AF65-F5344CB8AC3E}">
        <p14:creationId xmlns:p14="http://schemas.microsoft.com/office/powerpoint/2010/main" val="4061770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EB6EF-8548-6CF9-EE19-2C2816C91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3413-7782-454E-E4E1-A18CAE2BE1D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4967C9A-8BAD-FB99-38C1-0D68C86CB126}"/>
                  </a:ext>
                </a:extLst>
              </p:cNvPr>
              <p:cNvSpPr>
                <a:spLocks noGrp="1"/>
              </p:cNvSpPr>
              <p:nvPr>
                <p:ph type="body" idx="1"/>
              </p:nvPr>
            </p:nvSpPr>
            <p:spPr/>
            <p:txBody>
              <a:bodyPr/>
              <a:lstStyle/>
              <a:p>
                <a:r>
                  <a:rPr lang="en-US" sz="1800" dirty="0"/>
                  <a:t>Images consist of pixels, the smallest image unit. </a:t>
                </a:r>
              </a:p>
              <a:p>
                <a:r>
                  <a:rPr lang="en-US" sz="1800" dirty="0"/>
                  <a:t>Each pixel stores a </a:t>
                </a:r>
                <a:r>
                  <a:rPr lang="en-US" sz="1800" b="1" dirty="0"/>
                  <a:t>color</a:t>
                </a:r>
                <a:r>
                  <a:rPr lang="en-US" sz="1800" dirty="0"/>
                  <a:t> using three </a:t>
                </a:r>
                <a:r>
                  <a:rPr lang="en-US" sz="1800" b="1" dirty="0"/>
                  <a:t>color channels</a:t>
                </a:r>
                <a:r>
                  <a:rPr lang="en-US" sz="1800" dirty="0"/>
                  <a:t>: </a:t>
                </a:r>
                <a:r>
                  <a:rPr lang="en-US" sz="1800" b="1" dirty="0"/>
                  <a:t>Red, Green, Blue (RGB)</a:t>
                </a:r>
                <a:r>
                  <a:rPr lang="en-US" sz="1800" dirty="0"/>
                  <a:t>.</a:t>
                </a:r>
              </a:p>
              <a:p>
                <a:r>
                  <a:rPr lang="en-US" sz="1800" dirty="0"/>
                  <a:t>Each color channel can be encoded using binary numbers</a:t>
                </a:r>
              </a:p>
              <a:p>
                <a:pPr lvl="1"/>
                <a:r>
                  <a:rPr lang="en-US" dirty="0"/>
                  <a:t>Typical: 8 bits per channel, that is 24 bits per pixel. With 8 bits, we can represent 0,…, 255</a:t>
                </a:r>
              </a:p>
              <a:p>
                <a:pPr lvl="1"/>
                <a:r>
                  <a:rPr lang="en-US" dirty="0"/>
                  <a:t>For example, 00000000 represents no red and 11111111 represents full red. Same for green, blue.</a:t>
                </a:r>
              </a:p>
              <a:p>
                <a:r>
                  <a:rPr lang="en-US" sz="1800" dirty="0"/>
                  <a:t>Putting it together, we have triples of numbers to represent pixels. E.g., </a:t>
                </a:r>
              </a:p>
              <a:p>
                <a:pPr lvl="1"/>
                <a:r>
                  <a:rPr lang="en-US" dirty="0"/>
                  <a:t>Pure red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00000000</m:t>
                    </m:r>
                    <m:r>
                      <m:rPr>
                        <m:nor/>
                      </m:rPr>
                      <a:rPr lang="en-US" i="1"/>
                      <m:t>  </m:t>
                    </m:r>
                    <m:r>
                      <a:rPr lang="en-US">
                        <a:latin typeface="Cambria Math" panose="02040503050406030204" pitchFamily="18" charset="0"/>
                      </a:rPr>
                      <m:t>00000000</m:t>
                    </m:r>
                  </m:oMath>
                </a14:m>
                <a:r>
                  <a:rPr lang="en-US" dirty="0"/>
                  <a:t>→ (255,0,0) – only red</a:t>
                </a:r>
              </a:p>
              <a:p>
                <a:pPr lvl="1"/>
                <a:r>
                  <a:rPr lang="en-US" dirty="0"/>
                  <a:t>Pure white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11111111</m:t>
                    </m:r>
                    <m:r>
                      <m:rPr>
                        <m:nor/>
                      </m:rPr>
                      <a:rPr lang="en-US" i="1"/>
                      <m:t>  </m:t>
                    </m:r>
                    <m:r>
                      <a:rPr lang="en-US">
                        <a:latin typeface="Cambria Math" panose="02040503050406030204" pitchFamily="18" charset="0"/>
                      </a:rPr>
                      <m:t>11111111</m:t>
                    </m:r>
                  </m:oMath>
                </a14:m>
                <a:r>
                  <a:rPr lang="en-US" dirty="0"/>
                  <a:t>→ (255,255,255) – all three colors</a:t>
                </a:r>
              </a:p>
              <a:p>
                <a:pPr lvl="1"/>
                <a:r>
                  <a:rPr lang="en-US" dirty="0"/>
                  <a:t>Pure black =</a:t>
                </a:r>
                <a14:m>
                  <m:oMath xmlns:m="http://schemas.openxmlformats.org/officeDocument/2006/math">
                    <m:r>
                      <a:rPr lang="en-US">
                        <a:latin typeface="Cambria Math" panose="02040503050406030204" pitchFamily="18" charset="0"/>
                      </a:rPr>
                      <m:t>00000000</m:t>
                    </m:r>
                    <m:r>
                      <m:rPr>
                        <m:nor/>
                      </m:rPr>
                      <a:rPr lang="en-US" i="1"/>
                      <m:t>  </m:t>
                    </m:r>
                    <m:r>
                      <a:rPr lang="en-US">
                        <a:latin typeface="Cambria Math" panose="02040503050406030204" pitchFamily="18" charset="0"/>
                      </a:rPr>
                      <m:t>00000000</m:t>
                    </m:r>
                    <m:r>
                      <a:rPr lang="en-US" b="0" i="0" smtClean="0">
                        <a:latin typeface="Cambria Math" panose="02040503050406030204" pitchFamily="18" charset="0"/>
                      </a:rPr>
                      <m:t> </m:t>
                    </m:r>
                    <m:r>
                      <a:rPr lang="en-US">
                        <a:latin typeface="Cambria Math" panose="02040503050406030204" pitchFamily="18" charset="0"/>
                      </a:rPr>
                      <m:t>00000000</m:t>
                    </m:r>
                  </m:oMath>
                </a14:m>
                <a:r>
                  <a:rPr lang="en-US" dirty="0"/>
                  <a:t>→ (0, 0, 0) – absence of all three colors</a:t>
                </a:r>
              </a:p>
              <a:p>
                <a:r>
                  <a:rPr lang="en-US" sz="1800" dirty="0"/>
                  <a:t>An entire image would be represented as a matrix of pixels (width × height), each pixel's RGB values encoded in binary</a:t>
                </a:r>
              </a:p>
              <a:p>
                <a:endParaRPr lang="en-US" sz="1800" dirty="0"/>
              </a:p>
              <a:p>
                <a:endParaRPr lang="en-US" sz="1800" dirty="0"/>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A4967C9A-8BAD-FB99-38C1-0D68C86CB126}"/>
                  </a:ext>
                </a:extLst>
              </p:cNvPr>
              <p:cNvSpPr>
                <a:spLocks noGrp="1"/>
              </p:cNvSpPr>
              <p:nvPr>
                <p:ph type="body" idx="1"/>
              </p:nvPr>
            </p:nvSpPr>
            <p:spPr/>
            <p:txBody>
              <a:bodyPr/>
              <a:lstStyle/>
              <a:p>
                <a:r>
                  <a:rPr lang="en-US" sz="1800" dirty="0"/>
                  <a:t>Images consist of pixels, the smallest image unit. </a:t>
                </a:r>
              </a:p>
              <a:p>
                <a:r>
                  <a:rPr lang="en-US" sz="1800" dirty="0"/>
                  <a:t>Each pixel stores a </a:t>
                </a:r>
                <a:r>
                  <a:rPr lang="en-US" sz="1800" b="1" dirty="0"/>
                  <a:t>color</a:t>
                </a:r>
                <a:r>
                  <a:rPr lang="en-US" sz="1800" dirty="0"/>
                  <a:t> using three </a:t>
                </a:r>
                <a:r>
                  <a:rPr lang="en-US" sz="1800" b="1" dirty="0"/>
                  <a:t>color channels</a:t>
                </a:r>
                <a:r>
                  <a:rPr lang="en-US" sz="1800" dirty="0"/>
                  <a:t>: </a:t>
                </a:r>
                <a:r>
                  <a:rPr lang="en-US" sz="1800" b="1" dirty="0"/>
                  <a:t>Red, Green, Blue (RGB)</a:t>
                </a:r>
                <a:r>
                  <a:rPr lang="en-US" sz="1800" dirty="0"/>
                  <a:t>.</a:t>
                </a:r>
              </a:p>
              <a:p>
                <a:r>
                  <a:rPr lang="en-US" sz="1800" dirty="0"/>
                  <a:t>Each color channel can be encoded using binary numbers</a:t>
                </a:r>
              </a:p>
              <a:p>
                <a:pPr lvl="1"/>
                <a:r>
                  <a:rPr lang="en-US" dirty="0"/>
                  <a:t>Typical: 8 bits per channel, that is 24 bits per pixel. With 8 bits, we can represent 0,…, 255</a:t>
                </a:r>
              </a:p>
              <a:p>
                <a:pPr lvl="1"/>
                <a:r>
                  <a:rPr lang="en-US" dirty="0"/>
                  <a:t>For example, 00000000 represents no red and 11111111 represents full red. Same for green, blue.</a:t>
                </a:r>
              </a:p>
              <a:p>
                <a:r>
                  <a:rPr lang="en-US" sz="1800" dirty="0"/>
                  <a:t>Putting it together, we have triples of numbers to represent pixels. E.g., </a:t>
                </a:r>
              </a:p>
              <a:p>
                <a:pPr lvl="1"/>
                <a:r>
                  <a:rPr lang="en-US" dirty="0"/>
                  <a:t>Pure red = </a:t>
                </a:r>
                <a:r>
                  <a:rPr lang="en-US" i="0">
                    <a:latin typeface="Cambria Math" panose="02040503050406030204" pitchFamily="18" charset="0"/>
                  </a:rPr>
                  <a:t>11111111"  " 00000000"  " 00000000</a:t>
                </a:r>
                <a:r>
                  <a:rPr lang="en-US" dirty="0"/>
                  <a:t>→ (255,0,0) – only red</a:t>
                </a:r>
              </a:p>
              <a:p>
                <a:pPr lvl="1"/>
                <a:r>
                  <a:rPr lang="en-US" dirty="0"/>
                  <a:t>Pure white = </a:t>
                </a:r>
                <a:r>
                  <a:rPr lang="en-US" i="0">
                    <a:latin typeface="Cambria Math" panose="02040503050406030204" pitchFamily="18" charset="0"/>
                  </a:rPr>
                  <a:t>11111111"  " 11111111"  " 11111111</a:t>
                </a:r>
                <a:r>
                  <a:rPr lang="en-US" dirty="0"/>
                  <a:t>→ (255,255,255) – all three colors</a:t>
                </a:r>
              </a:p>
              <a:p>
                <a:pPr lvl="1"/>
                <a:r>
                  <a:rPr lang="en-US" dirty="0"/>
                  <a:t>Pure black =</a:t>
                </a:r>
                <a:r>
                  <a:rPr lang="en-US" i="0">
                    <a:latin typeface="Cambria Math" panose="02040503050406030204" pitchFamily="18" charset="0"/>
                  </a:rPr>
                  <a:t>00000000"  " 00000000</a:t>
                </a:r>
                <a:r>
                  <a:rPr lang="en-US" b="0" i="0">
                    <a:latin typeface="Cambria Math" panose="02040503050406030204" pitchFamily="18" charset="0"/>
                  </a:rPr>
                  <a:t> </a:t>
                </a:r>
                <a:r>
                  <a:rPr lang="en-US" i="0">
                    <a:latin typeface="Cambria Math" panose="02040503050406030204" pitchFamily="18" charset="0"/>
                  </a:rPr>
                  <a:t>00000000</a:t>
                </a:r>
                <a:r>
                  <a:rPr lang="en-US" dirty="0"/>
                  <a:t>→ (0, 0, 0) – absence of all three colors</a:t>
                </a:r>
              </a:p>
              <a:p>
                <a:r>
                  <a:rPr lang="en-US" sz="1800" dirty="0"/>
                  <a:t>An entire image would be represented as a matrix of pixels (width × height), each pixel's RGB values encoded in binary</a:t>
                </a:r>
              </a:p>
              <a:p>
                <a:endParaRPr lang="en-US" sz="1800" dirty="0"/>
              </a:p>
              <a:p>
                <a:endParaRPr lang="en-US" sz="1800" dirty="0"/>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A2CDEE90-D99A-BF73-19A8-40BBD11331FD}"/>
              </a:ext>
            </a:extLst>
          </p:cNvPr>
          <p:cNvSpPr>
            <a:spLocks noGrp="1"/>
          </p:cNvSpPr>
          <p:nvPr>
            <p:ph type="sldNum" sz="quarter" idx="5"/>
          </p:nvPr>
        </p:nvSpPr>
        <p:spPr/>
        <p:txBody>
          <a:bodyPr/>
          <a:lstStyle/>
          <a:p>
            <a:fld id="{D1EC9309-185D-B241-857D-6AB647741F6D}" type="slidenum">
              <a:rPr lang="en-US" smtClean="0"/>
              <a:t>93</a:t>
            </a:fld>
            <a:endParaRPr lang="en-US"/>
          </a:p>
        </p:txBody>
      </p:sp>
    </p:spTree>
    <p:extLst>
      <p:ext uri="{BB962C8B-B14F-4D97-AF65-F5344CB8AC3E}">
        <p14:creationId xmlns:p14="http://schemas.microsoft.com/office/powerpoint/2010/main" val="342611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38B1C-E3AC-2B33-6704-054C2FD97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0DA69-13B2-C4F2-BB68-154D002C3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16E13-54E1-C31A-86D5-32ABCBD2F0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check our understanding with these two numbers.</a:t>
            </a:r>
          </a:p>
        </p:txBody>
      </p:sp>
      <p:sp>
        <p:nvSpPr>
          <p:cNvPr id="4" name="Slide Number Placeholder 3">
            <a:extLst>
              <a:ext uri="{FF2B5EF4-FFF2-40B4-BE49-F238E27FC236}">
                <a16:creationId xmlns:a16="http://schemas.microsoft.com/office/drawing/2014/main" id="{0531B3B9-CD15-2F81-CA73-FA0965D6B523}"/>
              </a:ext>
            </a:extLst>
          </p:cNvPr>
          <p:cNvSpPr>
            <a:spLocks noGrp="1"/>
          </p:cNvSpPr>
          <p:nvPr>
            <p:ph type="sldNum" sz="quarter" idx="5"/>
          </p:nvPr>
        </p:nvSpPr>
        <p:spPr/>
        <p:txBody>
          <a:bodyPr/>
          <a:lstStyle/>
          <a:p>
            <a:fld id="{D1EC9309-185D-B241-857D-6AB647741F6D}" type="slidenum">
              <a:rPr lang="en-US" smtClean="0"/>
              <a:t>46</a:t>
            </a:fld>
            <a:endParaRPr lang="en-US"/>
          </a:p>
        </p:txBody>
      </p:sp>
    </p:spTree>
    <p:extLst>
      <p:ext uri="{BB962C8B-B14F-4D97-AF65-F5344CB8AC3E}">
        <p14:creationId xmlns:p14="http://schemas.microsoft.com/office/powerpoint/2010/main" val="194932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44F45-3E32-D21E-A4CB-0E946C085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C8C27-9758-291D-3A00-757192D28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D9847-E090-7240-3325-371839CDAF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think for a moment, </a:t>
            </a:r>
            <a:r>
              <a:rPr lang="en-US" sz="1200" dirty="0"/>
              <a:t>if we have 8 bits for each of the three color channels, how many colors can we support in a 24-bit RGB system?</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4EBE5FF-47B4-430B-10CC-2C5C4C9ECF74}"/>
              </a:ext>
            </a:extLst>
          </p:cNvPr>
          <p:cNvSpPr>
            <a:spLocks noGrp="1"/>
          </p:cNvSpPr>
          <p:nvPr>
            <p:ph type="sldNum" sz="quarter" idx="5"/>
          </p:nvPr>
        </p:nvSpPr>
        <p:spPr/>
        <p:txBody>
          <a:bodyPr/>
          <a:lstStyle/>
          <a:p>
            <a:fld id="{D1EC9309-185D-B241-857D-6AB647741F6D}" type="slidenum">
              <a:rPr lang="en-US" smtClean="0"/>
              <a:t>94</a:t>
            </a:fld>
            <a:endParaRPr lang="en-US"/>
          </a:p>
        </p:txBody>
      </p:sp>
    </p:spTree>
    <p:extLst>
      <p:ext uri="{BB962C8B-B14F-4D97-AF65-F5344CB8AC3E}">
        <p14:creationId xmlns:p14="http://schemas.microsoft.com/office/powerpoint/2010/main" val="94297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CBA3-0E48-EC16-2312-C88C90E6A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FA2A9-79E1-B1FF-7BDA-93AD492973A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29D768F-2FC4-CBE4-FE2D-7DCBD5F60697}"/>
                  </a:ext>
                </a:extLst>
              </p:cNvPr>
              <p:cNvSpPr>
                <a:spLocks noGrp="1"/>
              </p:cNvSpPr>
              <p:nvPr>
                <p:ph type="body" idx="1"/>
              </p:nvPr>
            </p:nvSpPr>
            <p:spPr/>
            <p:txBody>
              <a:bodyPr/>
              <a:lstStyle/>
              <a:p>
                <a:r>
                  <a:rPr lang="en-US" sz="1800" dirty="0"/>
                  <a:t>Each channel supports </a:t>
                </a:r>
                <a14:m>
                  <m:oMath xmlns:m="http://schemas.openxmlformats.org/officeDocument/2006/math">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2</m:t>
                        </m:r>
                      </m:e>
                      <m:sup>
                        <m:r>
                          <a:rPr lang="en-US" sz="1800" i="1" dirty="0" smtClean="0">
                            <a:latin typeface="Cambria Math" panose="02040503050406030204" pitchFamily="18" charset="0"/>
                          </a:rPr>
                          <m:t>8</m:t>
                        </m:r>
                      </m:sup>
                    </m:sSup>
                    <m:r>
                      <a:rPr lang="en-US" sz="1800" b="0" i="1" dirty="0" smtClean="0">
                        <a:latin typeface="Cambria Math" panose="02040503050406030204" pitchFamily="18" charset="0"/>
                      </a:rPr>
                      <m:t>=256</m:t>
                    </m:r>
                  </m:oMath>
                </a14:m>
                <a:r>
                  <a:rPr lang="en-US" sz="1800" dirty="0"/>
                  <a:t> possible values.</a:t>
                </a:r>
              </a:p>
              <a:p>
                <a:r>
                  <a:rPr lang="en-US" sz="1800" dirty="0"/>
                  <a:t>Thus, the total number of supported colors is </a:t>
                </a:r>
                <a14:m>
                  <m:oMath xmlns:m="http://schemas.openxmlformats.org/officeDocument/2006/math">
                    <m:r>
                      <a:rPr lang="en-US" sz="1800" i="1" dirty="0">
                        <a:latin typeface="Cambria Math" panose="02040503050406030204" pitchFamily="18" charset="0"/>
                      </a:rPr>
                      <m:t>256</m:t>
                    </m:r>
                    <m:r>
                      <a:rPr lang="en-US" sz="1800" b="0" i="1" dirty="0" smtClean="0">
                        <a:latin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×256×256=</m:t>
                    </m:r>
                    <m:r>
                      <a:rPr lang="en-US" sz="1800" i="1" dirty="0" smtClean="0">
                        <a:latin typeface="Cambria Math" panose="02040503050406030204" pitchFamily="18" charset="0"/>
                      </a:rPr>
                      <m:t>16,777,216</m:t>
                    </m:r>
                  </m:oMath>
                </a14:m>
                <a:endParaRPr lang="en-US" sz="1800" dirty="0"/>
              </a:p>
              <a:p>
                <a:r>
                  <a:rPr lang="en-US" sz="1800" dirty="0"/>
                  <a:t>That means that a 24-bit RGB system can represent over 16 million colors.</a:t>
                </a:r>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029D768F-2FC4-CBE4-FE2D-7DCBD5F60697}"/>
                  </a:ext>
                </a:extLst>
              </p:cNvPr>
              <p:cNvSpPr>
                <a:spLocks noGrp="1"/>
              </p:cNvSpPr>
              <p:nvPr>
                <p:ph type="body" idx="1"/>
              </p:nvPr>
            </p:nvSpPr>
            <p:spPr/>
            <p:txBody>
              <a:bodyPr/>
              <a:lstStyle/>
              <a:p>
                <a:r>
                  <a:rPr lang="en-US" sz="1800" dirty="0"/>
                  <a:t>Each channel supports </a:t>
                </a:r>
                <a:r>
                  <a:rPr lang="en-US" sz="1800" i="0" dirty="0">
                    <a:latin typeface="Cambria Math" panose="02040503050406030204" pitchFamily="18" charset="0"/>
                  </a:rPr>
                  <a:t>2^8</a:t>
                </a:r>
                <a:r>
                  <a:rPr lang="en-US" sz="1800" b="0" i="0" dirty="0">
                    <a:latin typeface="Cambria Math" panose="02040503050406030204" pitchFamily="18" charset="0"/>
                  </a:rPr>
                  <a:t>=256</a:t>
                </a:r>
                <a:r>
                  <a:rPr lang="en-US" sz="1800" dirty="0"/>
                  <a:t> possible values.</a:t>
                </a:r>
              </a:p>
              <a:p>
                <a:r>
                  <a:rPr lang="en-US" sz="1800" dirty="0"/>
                  <a:t>Thus, the total number of supported colors is </a:t>
                </a:r>
                <a:r>
                  <a:rPr lang="en-US" sz="1800" i="0" dirty="0">
                    <a:latin typeface="Cambria Math" panose="02040503050406030204" pitchFamily="18" charset="0"/>
                  </a:rPr>
                  <a:t>256</a:t>
                </a:r>
                <a:r>
                  <a:rPr lang="en-US" sz="1800" b="0" i="0" dirty="0">
                    <a:latin typeface="Cambria Math" panose="02040503050406030204" pitchFamily="18" charset="0"/>
                  </a:rPr>
                  <a:t> </a:t>
                </a:r>
                <a:r>
                  <a:rPr lang="en-US" sz="1800" b="0" i="0" dirty="0">
                    <a:latin typeface="Cambria Math" panose="02040503050406030204" pitchFamily="18" charset="0"/>
                    <a:ea typeface="Cambria Math" panose="02040503050406030204" pitchFamily="18" charset="0"/>
                  </a:rPr>
                  <a:t>×256×256=</a:t>
                </a:r>
                <a:r>
                  <a:rPr lang="en-US" sz="1800" i="0" dirty="0">
                    <a:latin typeface="Cambria Math" panose="02040503050406030204" pitchFamily="18" charset="0"/>
                  </a:rPr>
                  <a:t>16,777,216</a:t>
                </a:r>
                <a:endParaRPr lang="en-US" sz="1800" dirty="0"/>
              </a:p>
              <a:p>
                <a:r>
                  <a:rPr lang="en-US" sz="1800" dirty="0"/>
                  <a:t>That means that a 24-bit RGB system can represent over 16 million colors.</a:t>
                </a:r>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6526AEF5-3A9E-82DC-9355-2C79C168DD8B}"/>
              </a:ext>
            </a:extLst>
          </p:cNvPr>
          <p:cNvSpPr>
            <a:spLocks noGrp="1"/>
          </p:cNvSpPr>
          <p:nvPr>
            <p:ph type="sldNum" sz="quarter" idx="5"/>
          </p:nvPr>
        </p:nvSpPr>
        <p:spPr/>
        <p:txBody>
          <a:bodyPr/>
          <a:lstStyle/>
          <a:p>
            <a:fld id="{D1EC9309-185D-B241-857D-6AB647741F6D}" type="slidenum">
              <a:rPr lang="en-US" smtClean="0"/>
              <a:t>95</a:t>
            </a:fld>
            <a:endParaRPr lang="en-US"/>
          </a:p>
        </p:txBody>
      </p:sp>
    </p:spTree>
    <p:extLst>
      <p:ext uri="{BB962C8B-B14F-4D97-AF65-F5344CB8AC3E}">
        <p14:creationId xmlns:p14="http://schemas.microsoft.com/office/powerpoint/2010/main" val="800416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B35B-BAB7-EDE2-A7BB-A71685431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5D087-F841-71D2-0E9D-2242ED942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9E19F-B0E8-4D35-5DC6-9E14B778297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Beyond </a:t>
            </a:r>
            <a:r>
              <a:rPr lang="en-US" b="0" i="0" dirty="0" err="1">
                <a:solidFill>
                  <a:srgbClr val="202122"/>
                </a:solidFill>
                <a:effectLst/>
                <a:latin typeface="Arial" panose="020B0604020202020204" pitchFamily="34" charset="0"/>
              </a:rPr>
              <a:t>rbg</a:t>
            </a:r>
            <a:r>
              <a:rPr lang="en-US" b="0" i="0" dirty="0">
                <a:solidFill>
                  <a:srgbClr val="202122"/>
                </a:solidFill>
                <a:effectLst/>
                <a:latin typeface="Arial" panose="020B0604020202020204" pitchFamily="34" charset="0"/>
              </a:rPr>
              <a:t>, we often encode one more piece of information about pixels, their alpha value which stands for how opaque a pixel is. We typically work with hex numbers, that is 00 would be fully transparent for alpha or lack of color for </a:t>
            </a:r>
            <a:r>
              <a:rPr lang="en-US" b="0" i="0" dirty="0" err="1">
                <a:solidFill>
                  <a:srgbClr val="202122"/>
                </a:solidFill>
                <a:effectLst/>
                <a:latin typeface="Arial" panose="020B0604020202020204" pitchFamily="34" charset="0"/>
              </a:rPr>
              <a:t>rgb</a:t>
            </a:r>
            <a:r>
              <a:rPr lang="en-US" b="0" i="0" dirty="0">
                <a:solidFill>
                  <a:srgbClr val="202122"/>
                </a:solidFill>
                <a:effectLst/>
                <a:latin typeface="Arial" panose="020B0604020202020204" pitchFamily="34" charset="0"/>
              </a:rPr>
              <a:t>, and ff would be fully opaque for alpha and full on color for </a:t>
            </a:r>
            <a:r>
              <a:rPr lang="en-US" b="0" i="0" dirty="0" err="1">
                <a:solidFill>
                  <a:srgbClr val="202122"/>
                </a:solidFill>
                <a:effectLst/>
                <a:latin typeface="Arial" panose="020B0604020202020204" pitchFamily="34" charset="0"/>
              </a:rPr>
              <a:t>rgb</a:t>
            </a:r>
            <a:r>
              <a:rPr lang="en-US" b="0" i="0" dirty="0">
                <a:solidFill>
                  <a:srgbClr val="202122"/>
                </a:solidFill>
                <a:effectLst/>
                <a:latin typeface="Arial" panose="020B0604020202020204" pitchFamily="34" charset="0"/>
              </a:rPr>
              <a:t>. You can now see why #FF00FF80 is a semi transparent purple. </a:t>
            </a:r>
          </a:p>
        </p:txBody>
      </p:sp>
      <p:sp>
        <p:nvSpPr>
          <p:cNvPr id="4" name="Slide Number Placeholder 3">
            <a:extLst>
              <a:ext uri="{FF2B5EF4-FFF2-40B4-BE49-F238E27FC236}">
                <a16:creationId xmlns:a16="http://schemas.microsoft.com/office/drawing/2014/main" id="{DF92542B-02F4-3C24-5358-ED5E5D3554CB}"/>
              </a:ext>
            </a:extLst>
          </p:cNvPr>
          <p:cNvSpPr>
            <a:spLocks noGrp="1"/>
          </p:cNvSpPr>
          <p:nvPr>
            <p:ph type="sldNum" sz="quarter" idx="5"/>
          </p:nvPr>
        </p:nvSpPr>
        <p:spPr/>
        <p:txBody>
          <a:bodyPr/>
          <a:lstStyle/>
          <a:p>
            <a:fld id="{D1EC9309-185D-B241-857D-6AB647741F6D}" type="slidenum">
              <a:rPr lang="en-US" smtClean="0"/>
              <a:t>96</a:t>
            </a:fld>
            <a:endParaRPr lang="en-US"/>
          </a:p>
        </p:txBody>
      </p:sp>
    </p:spTree>
    <p:extLst>
      <p:ext uri="{BB962C8B-B14F-4D97-AF65-F5344CB8AC3E}">
        <p14:creationId xmlns:p14="http://schemas.microsoft.com/office/powerpoint/2010/main" val="945730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3A1B-0C3B-1376-F4B2-EC7F73DFD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96680-3524-61B5-DE3B-6C2328632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26290-1934-D5A3-A1AE-EBED0D31F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ECCB8-2D8A-9BF7-FA6E-7FA9DAABC23C}"/>
              </a:ext>
            </a:extLst>
          </p:cNvPr>
          <p:cNvSpPr>
            <a:spLocks noGrp="1"/>
          </p:cNvSpPr>
          <p:nvPr>
            <p:ph type="sldNum" sz="quarter" idx="5"/>
          </p:nvPr>
        </p:nvSpPr>
        <p:spPr/>
        <p:txBody>
          <a:bodyPr/>
          <a:lstStyle/>
          <a:p>
            <a:fld id="{D1EC9309-185D-B241-857D-6AB647741F6D}" type="slidenum">
              <a:rPr lang="en-US" smtClean="0"/>
              <a:t>97</a:t>
            </a:fld>
            <a:endParaRPr lang="en-US"/>
          </a:p>
        </p:txBody>
      </p:sp>
    </p:spTree>
    <p:extLst>
      <p:ext uri="{BB962C8B-B14F-4D97-AF65-F5344CB8AC3E}">
        <p14:creationId xmlns:p14="http://schemas.microsoft.com/office/powerpoint/2010/main" val="3834269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5399-3603-0E80-F3B8-0FDF9B547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C1D3A-2EDC-A37E-8E33-EC9EDC7ED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5BE9A-2447-2A07-04D4-15EA38086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510C7-ED0F-9D9E-F52B-3CFA79EDDA28}"/>
              </a:ext>
            </a:extLst>
          </p:cNvPr>
          <p:cNvSpPr>
            <a:spLocks noGrp="1"/>
          </p:cNvSpPr>
          <p:nvPr>
            <p:ph type="sldNum" sz="quarter" idx="5"/>
          </p:nvPr>
        </p:nvSpPr>
        <p:spPr/>
        <p:txBody>
          <a:bodyPr/>
          <a:lstStyle/>
          <a:p>
            <a:fld id="{D1EC9309-185D-B241-857D-6AB647741F6D}" type="slidenum">
              <a:rPr lang="en-US" smtClean="0"/>
              <a:t>98</a:t>
            </a:fld>
            <a:endParaRPr lang="en-US"/>
          </a:p>
        </p:txBody>
      </p:sp>
    </p:spTree>
    <p:extLst>
      <p:ext uri="{BB962C8B-B14F-4D97-AF65-F5344CB8AC3E}">
        <p14:creationId xmlns:p14="http://schemas.microsoft.com/office/powerpoint/2010/main" val="3429263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29C8-9782-3715-C7CA-A444CF7EA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4E500-A468-D32E-7550-781D5FD3E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07590-AFB5-B4B5-9B85-5224E7791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10035-DE3C-993F-5BA6-3A0442579BDB}"/>
              </a:ext>
            </a:extLst>
          </p:cNvPr>
          <p:cNvSpPr>
            <a:spLocks noGrp="1"/>
          </p:cNvSpPr>
          <p:nvPr>
            <p:ph type="sldNum" sz="quarter" idx="5"/>
          </p:nvPr>
        </p:nvSpPr>
        <p:spPr/>
        <p:txBody>
          <a:bodyPr/>
          <a:lstStyle/>
          <a:p>
            <a:fld id="{D1EC9309-185D-B241-857D-6AB647741F6D}" type="slidenum">
              <a:rPr lang="en-US" smtClean="0"/>
              <a:t>99</a:t>
            </a:fld>
            <a:endParaRPr lang="en-US"/>
          </a:p>
        </p:txBody>
      </p:sp>
    </p:spTree>
    <p:extLst>
      <p:ext uri="{BB962C8B-B14F-4D97-AF65-F5344CB8AC3E}">
        <p14:creationId xmlns:p14="http://schemas.microsoft.com/office/powerpoint/2010/main" val="2403704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E639-BE66-295D-523C-D52C529F0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4894B-64CB-F28D-C785-45CFD4EF6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6E204-462D-B853-F009-132C2CBD8B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9CA35-9E36-A059-722C-18488E3B25DD}"/>
              </a:ext>
            </a:extLst>
          </p:cNvPr>
          <p:cNvSpPr>
            <a:spLocks noGrp="1"/>
          </p:cNvSpPr>
          <p:nvPr>
            <p:ph type="sldNum" sz="quarter" idx="5"/>
          </p:nvPr>
        </p:nvSpPr>
        <p:spPr/>
        <p:txBody>
          <a:bodyPr/>
          <a:lstStyle/>
          <a:p>
            <a:fld id="{D1EC9309-185D-B241-857D-6AB647741F6D}" type="slidenum">
              <a:rPr lang="en-US" smtClean="0"/>
              <a:t>100</a:t>
            </a:fld>
            <a:endParaRPr lang="en-US"/>
          </a:p>
        </p:txBody>
      </p:sp>
    </p:spTree>
    <p:extLst>
      <p:ext uri="{BB962C8B-B14F-4D97-AF65-F5344CB8AC3E}">
        <p14:creationId xmlns:p14="http://schemas.microsoft.com/office/powerpoint/2010/main" val="234886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90442-9EA7-6F66-A6B2-801F05181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F08A8-70A3-5833-2118-B452927C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3909B-654B-25F4-F1B7-9AB45989B2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C68E75-942A-32A5-C4A9-D4183D33AD23}"/>
              </a:ext>
            </a:extLst>
          </p:cNvPr>
          <p:cNvSpPr>
            <a:spLocks noGrp="1"/>
          </p:cNvSpPr>
          <p:nvPr>
            <p:ph type="sldNum" sz="quarter" idx="5"/>
          </p:nvPr>
        </p:nvSpPr>
        <p:spPr/>
        <p:txBody>
          <a:bodyPr/>
          <a:lstStyle/>
          <a:p>
            <a:fld id="{D1EC9309-185D-B241-857D-6AB647741F6D}" type="slidenum">
              <a:rPr lang="en-US" smtClean="0"/>
              <a:t>101</a:t>
            </a:fld>
            <a:endParaRPr lang="en-US"/>
          </a:p>
        </p:txBody>
      </p:sp>
    </p:spTree>
    <p:extLst>
      <p:ext uri="{BB962C8B-B14F-4D97-AF65-F5344CB8AC3E}">
        <p14:creationId xmlns:p14="http://schemas.microsoft.com/office/powerpoint/2010/main" val="2940077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DCD2-129E-E1E7-6368-A41CFEE6B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ACBF3-216F-90CA-0897-F85C61648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E1532-9A65-B43F-F54C-5CDAFC500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38606-DD19-941E-8D01-E833E906583D}"/>
              </a:ext>
            </a:extLst>
          </p:cNvPr>
          <p:cNvSpPr>
            <a:spLocks noGrp="1"/>
          </p:cNvSpPr>
          <p:nvPr>
            <p:ph type="sldNum" sz="quarter" idx="5"/>
          </p:nvPr>
        </p:nvSpPr>
        <p:spPr/>
        <p:txBody>
          <a:bodyPr/>
          <a:lstStyle/>
          <a:p>
            <a:fld id="{D1EC9309-185D-B241-857D-6AB647741F6D}" type="slidenum">
              <a:rPr lang="en-US" smtClean="0"/>
              <a:t>102</a:t>
            </a:fld>
            <a:endParaRPr lang="en-US"/>
          </a:p>
        </p:txBody>
      </p:sp>
    </p:spTree>
    <p:extLst>
      <p:ext uri="{BB962C8B-B14F-4D97-AF65-F5344CB8AC3E}">
        <p14:creationId xmlns:p14="http://schemas.microsoft.com/office/powerpoint/2010/main" val="164974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2C02-E08F-4928-8CD8-ABC31A42D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027CE-C017-7A06-53DF-DA0FD39F9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1F0B2-11CD-5EF9-815C-576608D6E5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Did you get these results?</a:t>
            </a:r>
          </a:p>
        </p:txBody>
      </p:sp>
      <p:sp>
        <p:nvSpPr>
          <p:cNvPr id="4" name="Slide Number Placeholder 3">
            <a:extLst>
              <a:ext uri="{FF2B5EF4-FFF2-40B4-BE49-F238E27FC236}">
                <a16:creationId xmlns:a16="http://schemas.microsoft.com/office/drawing/2014/main" id="{CFAE1E4C-1AA3-C644-7366-E60F2A01B9BF}"/>
              </a:ext>
            </a:extLst>
          </p:cNvPr>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42281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4CFD-19CC-9BB9-47F0-CE6FF450A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7CBB9-FB16-BDD3-49A8-4A69C5663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6D6BA-F1E4-81C8-EEA1-652B027F0E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EDD0CF8-EB04-99D3-BE7E-00CCCC2D98E8}"/>
              </a:ext>
            </a:extLst>
          </p:cNvPr>
          <p:cNvSpPr>
            <a:spLocks noGrp="1"/>
          </p:cNvSpPr>
          <p:nvPr>
            <p:ph type="sldNum" sz="quarter" idx="5"/>
          </p:nvPr>
        </p:nvSpPr>
        <p:spPr/>
        <p:txBody>
          <a:bodyPr/>
          <a:lstStyle/>
          <a:p>
            <a:fld id="{D1EC9309-185D-B241-857D-6AB647741F6D}" type="slidenum">
              <a:rPr lang="en-US" smtClean="0"/>
              <a:t>48</a:t>
            </a:fld>
            <a:endParaRPr lang="en-US"/>
          </a:p>
        </p:txBody>
      </p:sp>
    </p:spTree>
    <p:extLst>
      <p:ext uri="{BB962C8B-B14F-4D97-AF65-F5344CB8AC3E}">
        <p14:creationId xmlns:p14="http://schemas.microsoft.com/office/powerpoint/2010/main" val="5671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27847-35DB-6B86-D7AE-D7AA13868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88D31-E293-7B19-A285-FB9199F1BA5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2FC03AFA-EC31-56CB-7447-F0C51A61D091}"/>
              </a:ext>
            </a:extLst>
          </p:cNvPr>
          <p:cNvSpPr>
            <a:spLocks noGrp="1"/>
          </p:cNvSpPr>
          <p:nvPr>
            <p:ph type="sldNum" sz="quarter" idx="5"/>
          </p:nvPr>
        </p:nvSpPr>
        <p:spPr/>
        <p:txBody>
          <a:bodyPr/>
          <a:lstStyle/>
          <a:p>
            <a:fld id="{D1EC9309-185D-B241-857D-6AB647741F6D}" type="slidenum">
              <a:rPr lang="en-US" smtClean="0"/>
              <a:t>49</a:t>
            </a:fld>
            <a:endParaRPr lang="en-US"/>
          </a:p>
        </p:txBody>
      </p:sp>
    </p:spTree>
    <p:extLst>
      <p:ext uri="{BB962C8B-B14F-4D97-AF65-F5344CB8AC3E}">
        <p14:creationId xmlns:p14="http://schemas.microsoft.com/office/powerpoint/2010/main" val="27103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FC84-36A2-8917-C923-A8F6D396B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EC6AC-1939-B0BF-DB78-805926BB1C5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A1CC8D3-CB2B-269E-7E62-A0E70E42AF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EE4C7BA6-2E25-5304-6CE7-74AD56FC08F8}"/>
              </a:ext>
            </a:extLst>
          </p:cNvPr>
          <p:cNvSpPr>
            <a:spLocks noGrp="1"/>
          </p:cNvSpPr>
          <p:nvPr>
            <p:ph type="sldNum" sz="quarter" idx="5"/>
          </p:nvPr>
        </p:nvSpPr>
        <p:spPr/>
        <p:txBody>
          <a:bodyPr/>
          <a:lstStyle/>
          <a:p>
            <a:fld id="{D1EC9309-185D-B241-857D-6AB647741F6D}" type="slidenum">
              <a:rPr lang="en-US" smtClean="0"/>
              <a:t>50</a:t>
            </a:fld>
            <a:endParaRPr lang="en-US"/>
          </a:p>
        </p:txBody>
      </p:sp>
    </p:spTree>
    <p:extLst>
      <p:ext uri="{BB962C8B-B14F-4D97-AF65-F5344CB8AC3E}">
        <p14:creationId xmlns:p14="http://schemas.microsoft.com/office/powerpoint/2010/main" val="206671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A58F-524D-626B-2521-7EE520BF7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5CF9F-6AF8-1F42-C787-645B593BD0A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4EA6849-1A98-14F9-2382-3398724737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7740A132-2FD9-EBE3-9670-33B45DF7510B}"/>
              </a:ext>
            </a:extLst>
          </p:cNvPr>
          <p:cNvSpPr>
            <a:spLocks noGrp="1"/>
          </p:cNvSpPr>
          <p:nvPr>
            <p:ph type="sldNum" sz="quarter" idx="5"/>
          </p:nvPr>
        </p:nvSpPr>
        <p:spPr/>
        <p:txBody>
          <a:bodyPr/>
          <a:lstStyle/>
          <a:p>
            <a:fld id="{D1EC9309-185D-B241-857D-6AB647741F6D}" type="slidenum">
              <a:rPr lang="en-US" smtClean="0"/>
              <a:t>51</a:t>
            </a:fld>
            <a:endParaRPr lang="en-US"/>
          </a:p>
        </p:txBody>
      </p:sp>
    </p:spTree>
    <p:extLst>
      <p:ext uri="{BB962C8B-B14F-4D97-AF65-F5344CB8AC3E}">
        <p14:creationId xmlns:p14="http://schemas.microsoft.com/office/powerpoint/2010/main" val="404922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2/5/26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2/5/26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2/5/26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2/5/26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2/5/26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2/5/26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2/5/26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2/5/26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2/5/26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2/5/26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2/5/26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2/5/26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Binary Arithmetic in Python</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4" name="Rectangle 3">
            <a:extLst>
              <a:ext uri="{FF2B5EF4-FFF2-40B4-BE49-F238E27FC236}">
                <a16:creationId xmlns:a16="http://schemas.microsoft.com/office/drawing/2014/main" id="{ACE6259D-8236-6DC7-8649-A64A3D8BF4CF}"/>
              </a:ext>
            </a:extLst>
          </p:cNvPr>
          <p:cNvSpPr/>
          <p:nvPr/>
        </p:nvSpPr>
        <p:spPr>
          <a:xfrm rot="8081312">
            <a:off x="1857828" y="2185071"/>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vert="wordArtVert" rtlCol="0" anchor="ctr"/>
          <a:lstStyle/>
          <a:p>
            <a:pPr algn="ctr"/>
            <a:endParaRPr lang="en-US" dirty="0"/>
          </a:p>
        </p:txBody>
      </p:sp>
      <p:sp>
        <p:nvSpPr>
          <p:cNvPr id="16" name="Rectangle 15">
            <a:extLst>
              <a:ext uri="{FF2B5EF4-FFF2-40B4-BE49-F238E27FC236}">
                <a16:creationId xmlns:a16="http://schemas.microsoft.com/office/drawing/2014/main" id="{4F32A8A8-43BB-9991-C5F0-5B77217FE161}"/>
              </a:ext>
            </a:extLst>
          </p:cNvPr>
          <p:cNvSpPr/>
          <p:nvPr/>
        </p:nvSpPr>
        <p:spPr>
          <a:xfrm rot="8081312">
            <a:off x="4679775" y="2185069"/>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4A42FF00-00D4-DBFB-EDE7-BD69ED7C2A06}"/>
              </a:ext>
            </a:extLst>
          </p:cNvPr>
          <p:cNvSpPr/>
          <p:nvPr/>
        </p:nvSpPr>
        <p:spPr>
          <a:xfrm rot="8081312">
            <a:off x="1857828" y="4628243"/>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BED58018-EC81-34AA-6EA0-A73705C250F7}"/>
              </a:ext>
            </a:extLst>
          </p:cNvPr>
          <p:cNvSpPr/>
          <p:nvPr/>
        </p:nvSpPr>
        <p:spPr>
          <a:xfrm rot="8081312">
            <a:off x="4699372" y="4628242"/>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103CC0C2-4651-2126-97EB-3A9C911FF016}"/>
              </a:ext>
            </a:extLst>
          </p:cNvPr>
          <p:cNvSpPr txBox="1"/>
          <p:nvPr/>
        </p:nvSpPr>
        <p:spPr>
          <a:xfrm>
            <a:off x="2206170" y="2469492"/>
            <a:ext cx="333829" cy="461665"/>
          </a:xfrm>
          <a:prstGeom prst="rect">
            <a:avLst/>
          </a:prstGeom>
          <a:noFill/>
        </p:spPr>
        <p:txBody>
          <a:bodyPr wrap="square" rtlCol="0">
            <a:spAutoFit/>
          </a:bodyPr>
          <a:lstStyle/>
          <a:p>
            <a:r>
              <a:rPr lang="en-US" sz="2400" dirty="0"/>
              <a:t>+</a:t>
            </a:r>
          </a:p>
        </p:txBody>
      </p:sp>
      <p:sp>
        <p:nvSpPr>
          <p:cNvPr id="24" name="TextBox 23">
            <a:extLst>
              <a:ext uri="{FF2B5EF4-FFF2-40B4-BE49-F238E27FC236}">
                <a16:creationId xmlns:a16="http://schemas.microsoft.com/office/drawing/2014/main" id="{021FCA9A-5490-B325-464F-2F635A25A952}"/>
              </a:ext>
            </a:extLst>
          </p:cNvPr>
          <p:cNvSpPr txBox="1"/>
          <p:nvPr/>
        </p:nvSpPr>
        <p:spPr>
          <a:xfrm>
            <a:off x="2215445" y="4965785"/>
            <a:ext cx="315278" cy="461665"/>
          </a:xfrm>
          <a:prstGeom prst="rect">
            <a:avLst/>
          </a:prstGeom>
          <a:noFill/>
        </p:spPr>
        <p:txBody>
          <a:bodyPr wrap="square" rtlCol="0">
            <a:spAutoFit/>
          </a:bodyPr>
          <a:lstStyle/>
          <a:p>
            <a:r>
              <a:rPr lang="en-US" sz="2400" dirty="0"/>
              <a:t>à</a:t>
            </a:r>
          </a:p>
        </p:txBody>
      </p:sp>
      <p:sp>
        <p:nvSpPr>
          <p:cNvPr id="5" name="TextBox 4">
            <a:extLst>
              <a:ext uri="{FF2B5EF4-FFF2-40B4-BE49-F238E27FC236}">
                <a16:creationId xmlns:a16="http://schemas.microsoft.com/office/drawing/2014/main" id="{796D54E1-DC1D-B7F4-25B5-81C8AADB511F}"/>
              </a:ext>
            </a:extLst>
          </p:cNvPr>
          <p:cNvSpPr txBox="1"/>
          <p:nvPr/>
        </p:nvSpPr>
        <p:spPr>
          <a:xfrm>
            <a:off x="4922657" y="2469492"/>
            <a:ext cx="544749" cy="461665"/>
          </a:xfrm>
          <a:prstGeom prst="rect">
            <a:avLst/>
          </a:prstGeom>
          <a:noFill/>
        </p:spPr>
        <p:txBody>
          <a:bodyPr wrap="square" rtlCol="0">
            <a:spAutoFit/>
          </a:bodyPr>
          <a:lstStyle/>
          <a:p>
            <a:r>
              <a:rPr lang="en-US" sz="2400" dirty="0"/>
              <a:t>&gt;&gt;</a:t>
            </a:r>
          </a:p>
        </p:txBody>
      </p:sp>
      <p:sp>
        <p:nvSpPr>
          <p:cNvPr id="7" name="TextBox 6">
            <a:extLst>
              <a:ext uri="{FF2B5EF4-FFF2-40B4-BE49-F238E27FC236}">
                <a16:creationId xmlns:a16="http://schemas.microsoft.com/office/drawing/2014/main" id="{C7C903B9-9F62-6D68-675B-23AA7A18CC1D}"/>
              </a:ext>
            </a:extLst>
          </p:cNvPr>
          <p:cNvSpPr txBox="1"/>
          <p:nvPr/>
        </p:nvSpPr>
        <p:spPr>
          <a:xfrm>
            <a:off x="5037392" y="4965785"/>
            <a:ext cx="315278" cy="461665"/>
          </a:xfrm>
          <a:prstGeom prst="rect">
            <a:avLst/>
          </a:prstGeom>
          <a:noFill/>
        </p:spPr>
        <p:txBody>
          <a:bodyPr wrap="square" rtlCol="0">
            <a:spAutoFit/>
          </a:bodyPr>
          <a:lstStyle/>
          <a:p>
            <a:r>
              <a:rPr lang="en-US" sz="2400" dirty="0"/>
              <a:t>🥳</a:t>
            </a:r>
          </a:p>
        </p:txBody>
      </p:sp>
      <p:sp>
        <p:nvSpPr>
          <p:cNvPr id="8" name="Rectangle 7">
            <a:extLst>
              <a:ext uri="{FF2B5EF4-FFF2-40B4-BE49-F238E27FC236}">
                <a16:creationId xmlns:a16="http://schemas.microsoft.com/office/drawing/2014/main" id="{0EA68879-7084-2EF4-DF33-A2B3434DF0DD}"/>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Computer Systems</a:t>
            </a:r>
          </a:p>
        </p:txBody>
      </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55CB-4B42-8B6A-883F-8B53BF5C1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632CB-9436-1A83-5C55-B71C95ABFA83}"/>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CC87EB0D-9F2A-F220-A487-036355E55E5A}"/>
              </a:ext>
            </a:extLst>
          </p:cNvPr>
          <p:cNvSpPr>
            <a:spLocks noGrp="1"/>
          </p:cNvSpPr>
          <p:nvPr>
            <p:ph type="sldNum" sz="quarter" idx="12"/>
          </p:nvPr>
        </p:nvSpPr>
        <p:spPr/>
        <p:txBody>
          <a:bodyPr/>
          <a:lstStyle/>
          <a:p>
            <a:fld id="{CC057153-B650-4DEB-B370-79DDCFDCE934}" type="slidenum">
              <a:rPr lang="en-US" smtClean="0"/>
              <a:t>10</a:t>
            </a:fld>
            <a:endParaRPr lang="en-US"/>
          </a:p>
        </p:txBody>
      </p:sp>
      <p:graphicFrame>
        <p:nvGraphicFramePr>
          <p:cNvPr id="5" name="Table 4">
            <a:extLst>
              <a:ext uri="{FF2B5EF4-FFF2-40B4-BE49-F238E27FC236}">
                <a16:creationId xmlns:a16="http://schemas.microsoft.com/office/drawing/2014/main" id="{409708BE-80CE-DB8B-7842-82CFCFDEF888}"/>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62CE4A6C-3D3E-3E06-85A1-4C8AAD15A767}"/>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2F6F551C-0ADA-CE2F-1968-95B6AA238868}"/>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2A85ECB6-3F38-259F-6083-428A0562777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BEB84180-FD98-8301-00F2-B2EBD2544C94}"/>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5D1FEC5B-4978-5C27-23D7-1C9898E7C28B}"/>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46E35617-C42E-6C55-3276-37E89804A01F}"/>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2B4FC2B0-D4F9-8943-F66C-382C364A2EEC}"/>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F50AEB-D5C4-18BD-4ED1-6073D594D32C}"/>
              </a:ext>
            </a:extLst>
          </p:cNvPr>
          <p:cNvSpPr txBox="1"/>
          <p:nvPr/>
        </p:nvSpPr>
        <p:spPr>
          <a:xfrm>
            <a:off x="3498787" y="3075619"/>
            <a:ext cx="1841466" cy="646331"/>
          </a:xfrm>
          <a:prstGeom prst="rect">
            <a:avLst/>
          </a:prstGeom>
          <a:noFill/>
        </p:spPr>
        <p:txBody>
          <a:bodyPr wrap="none" rtlCol="0">
            <a:spAutoFit/>
          </a:bodyPr>
          <a:lstStyle/>
          <a:p>
            <a:r>
              <a:rPr lang="en-US" sz="3600" dirty="0"/>
              <a:t>0 1 0 0</a:t>
            </a:r>
            <a:r>
              <a:rPr lang="en-US" sz="3600" baseline="-25000" dirty="0"/>
              <a:t>2</a:t>
            </a:r>
          </a:p>
        </p:txBody>
      </p:sp>
    </p:spTree>
    <p:extLst>
      <p:ext uri="{BB962C8B-B14F-4D97-AF65-F5344CB8AC3E}">
        <p14:creationId xmlns:p14="http://schemas.microsoft.com/office/powerpoint/2010/main" val="3273539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7FE2-3DA6-8B15-20A4-5B76AA937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D9A1A-C29D-6887-792D-2C7F7E47A49C}"/>
              </a:ext>
            </a:extLst>
          </p:cNvPr>
          <p:cNvSpPr>
            <a:spLocks noGrp="1"/>
          </p:cNvSpPr>
          <p:nvPr>
            <p:ph type="title"/>
          </p:nvPr>
        </p:nvSpPr>
        <p:spPr/>
        <p:txBody>
          <a:bodyPr/>
          <a:lstStyle/>
          <a:p>
            <a:r>
              <a:rPr lang="en-US" dirty="0"/>
              <a:t>Practice Problems – Answer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E4DA85-4B01-1104-6479-056A3EB5CB3B}"/>
                  </a:ext>
                </a:extLst>
              </p:cNvPr>
              <p:cNvSpPr>
                <a:spLocks noGrp="1"/>
              </p:cNvSpPr>
              <p:nvPr>
                <p:ph idx="1"/>
              </p:nvPr>
            </p:nvSpPr>
            <p:spPr>
              <a:xfrm>
                <a:off x="612647" y="1715532"/>
                <a:ext cx="10917366" cy="4593828"/>
              </a:xfrm>
            </p:spPr>
            <p:txBody>
              <a:bodyPr>
                <a:normAutofit/>
              </a:bodyPr>
              <a:lstStyle/>
              <a:p>
                <a:pPr lvl="1"/>
                <a:r>
                  <a:rPr lang="en-US" dirty="0"/>
                  <a:t>What will the results of the following operations be in binary and decimal assuming 8 bits?</a:t>
                </a:r>
              </a:p>
              <a:p>
                <a:pPr lvl="1"/>
                <a:endParaRPr lang="en-US" dirty="0"/>
              </a:p>
              <a:p>
                <a:pPr lvl="1"/>
                <a:endParaRPr lang="en-US" sz="1600" b="0" dirty="0"/>
              </a:p>
              <a:p>
                <a:pPr lvl="1"/>
                <a14:m>
                  <m:oMath xmlns:m="http://schemas.openxmlformats.org/officeDocument/2006/math">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−28</m:t>
                        </m:r>
                      </m:e>
                      <m:sub>
                        <m:r>
                          <a:rPr lang="en-US" sz="1600" i="1" dirty="0">
                            <a:latin typeface="Cambria Math" panose="02040503050406030204" pitchFamily="18" charset="0"/>
                          </a:rPr>
                          <m:t>10</m:t>
                        </m:r>
                      </m:sub>
                    </m:sSub>
                    <m:r>
                      <a:rPr lang="en-US" sz="1600" i="1" dirty="0">
                        <a:latin typeface="Cambria Math" panose="02040503050406030204" pitchFamily="18" charset="0"/>
                      </a:rPr>
                      <m:t>≫</m:t>
                    </m:r>
                    <m:r>
                      <a:rPr lang="en-US" sz="1600" b="0" i="1" dirty="0" smtClean="0">
                        <a:latin typeface="Cambria Math" panose="02040503050406030204" pitchFamily="18" charset="0"/>
                      </a:rPr>
                      <m:t>2</m:t>
                    </m:r>
                    <m:r>
                      <a:rPr lang="en-US" sz="1600" i="1" dirty="0">
                        <a:latin typeface="Cambria Math" panose="02040503050406030204" pitchFamily="18" charset="0"/>
                      </a:rPr>
                      <m:t> = </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11100100</m:t>
                        </m:r>
                      </m:e>
                      <m:sub>
                        <m:r>
                          <a:rPr lang="en-US" sz="1600" i="1" dirty="0">
                            <a:latin typeface="Cambria Math" panose="02040503050406030204" pitchFamily="18" charset="0"/>
                          </a:rPr>
                          <m:t>2</m:t>
                        </m:r>
                      </m:sub>
                    </m:sSub>
                    <m:r>
                      <a:rPr lang="en-US" sz="1600" i="1" dirty="0">
                        <a:latin typeface="Cambria Math" panose="02040503050406030204" pitchFamily="18" charset="0"/>
                      </a:rPr>
                      <m:t>≫</m:t>
                    </m:r>
                    <m:r>
                      <a:rPr lang="en-US" sz="1600" b="0" i="1" dirty="0" smtClean="0">
                        <a:latin typeface="Cambria Math" panose="02040503050406030204" pitchFamily="18" charset="0"/>
                      </a:rPr>
                      <m:t>2</m:t>
                    </m:r>
                    <m:r>
                      <a:rPr lang="en-US" sz="1600" i="1" dirty="0">
                        <a:latin typeface="Cambria Math" panose="02040503050406030204" pitchFamily="18" charset="0"/>
                      </a:rPr>
                      <m:t> =</m:t>
                    </m:r>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11111001</m:t>
                        </m:r>
                      </m:e>
                      <m:sub>
                        <m:r>
                          <a:rPr lang="en-US" sz="1600" i="1" dirty="0">
                            <a:latin typeface="Cambria Math" panose="02040503050406030204" pitchFamily="18" charset="0"/>
                          </a:rPr>
                          <m:t>2</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−7</m:t>
                        </m:r>
                      </m:e>
                      <m:sub>
                        <m:r>
                          <a:rPr lang="en-US" sz="1600" i="1" dirty="0">
                            <a:latin typeface="Cambria Math" panose="02040503050406030204" pitchFamily="18" charset="0"/>
                          </a:rPr>
                          <m:t>10</m:t>
                        </m:r>
                      </m:sub>
                    </m:sSub>
                  </m:oMath>
                </a14:m>
                <a:endParaRPr lang="en-US" sz="1600" dirty="0"/>
              </a:p>
              <a:p>
                <a:pPr lvl="1"/>
                <a:endParaRPr lang="en-US" sz="1600" dirty="0"/>
              </a:p>
            </p:txBody>
          </p:sp>
        </mc:Choice>
        <mc:Fallback xmlns="">
          <p:sp>
            <p:nvSpPr>
              <p:cNvPr id="3" name="Content Placeholder 2">
                <a:extLst>
                  <a:ext uri="{FF2B5EF4-FFF2-40B4-BE49-F238E27FC236}">
                    <a16:creationId xmlns:a16="http://schemas.microsoft.com/office/drawing/2014/main" id="{75E4DA85-4B01-1104-6479-056A3EB5CB3B}"/>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20BD6395-15BB-C6F0-57F3-0299580865DC}"/>
              </a:ext>
            </a:extLst>
          </p:cNvPr>
          <p:cNvSpPr>
            <a:spLocks noGrp="1"/>
          </p:cNvSpPr>
          <p:nvPr>
            <p:ph type="sldNum" sz="quarter" idx="12"/>
          </p:nvPr>
        </p:nvSpPr>
        <p:spPr/>
        <p:txBody>
          <a:bodyPr/>
          <a:lstStyle/>
          <a:p>
            <a:fld id="{CC057153-B650-4DEB-B370-79DDCFDCE934}" type="slidenum">
              <a:rPr lang="en-US" smtClean="0"/>
              <a:t>100</a:t>
            </a:fld>
            <a:endParaRPr lang="en-US"/>
          </a:p>
        </p:txBody>
      </p:sp>
      <p:sp>
        <p:nvSpPr>
          <p:cNvPr id="31" name="TextBox 30">
            <a:extLst>
              <a:ext uri="{FF2B5EF4-FFF2-40B4-BE49-F238E27FC236}">
                <a16:creationId xmlns:a16="http://schemas.microsoft.com/office/drawing/2014/main" id="{4B366CC0-5C07-3A99-C6EA-8CEEFFB29AE8}"/>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333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FC1B-CE9B-B199-2745-95C38385B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053E7-365B-F369-4D26-CED14837ECA7}"/>
              </a:ext>
            </a:extLst>
          </p:cNvPr>
          <p:cNvSpPr>
            <a:spLocks noGrp="1"/>
          </p:cNvSpPr>
          <p:nvPr>
            <p:ph type="title"/>
          </p:nvPr>
        </p:nvSpPr>
        <p:spPr/>
        <p:txBody>
          <a:bodyPr/>
          <a:lstStyle/>
          <a:p>
            <a:r>
              <a:rPr lang="en-US" dirty="0"/>
              <a:t>Practice Problems – Problem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65C4B8-45BE-D448-CE38-51BEA62C39C4}"/>
                  </a:ext>
                </a:extLst>
              </p:cNvPr>
              <p:cNvSpPr>
                <a:spLocks noGrp="1"/>
              </p:cNvSpPr>
              <p:nvPr>
                <p:ph idx="1"/>
              </p:nvPr>
            </p:nvSpPr>
            <p:spPr>
              <a:xfrm>
                <a:off x="612647" y="1715532"/>
                <a:ext cx="10917366" cy="4593828"/>
              </a:xfrm>
            </p:spPr>
            <p:txBody>
              <a:bodyPr>
                <a:normAutofit/>
              </a:bodyPr>
              <a:lstStyle/>
              <a:p>
                <a:pPr lvl="1"/>
                <a:r>
                  <a:rPr lang="en-US" dirty="0"/>
                  <a:t>Compute the following expressions in Python:</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101101012</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b="0" i="1" dirty="0" smtClean="0">
                        <a:latin typeface="Cambria Math" panose="02040503050406030204" pitchFamily="18" charset="0"/>
                      </a:rPr>
                      <m:t>&amp;</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11110000</m:t>
                        </m:r>
                      </m:e>
                      <m:sub>
                        <m:r>
                          <a:rPr lang="en-US" sz="1600" b="0" i="1" dirty="0" smtClean="0">
                            <a:latin typeface="Cambria Math" panose="02040503050406030204" pitchFamily="18" charset="0"/>
                          </a:rPr>
                          <m:t>2</m:t>
                        </m:r>
                      </m:sub>
                    </m:sSub>
                  </m:oMath>
                </a14:m>
                <a:endParaRPr lang="en-US" sz="1600" b="0" dirty="0"/>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01011011</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00101101</m:t>
                        </m:r>
                      </m:e>
                      <m:sub>
                        <m:r>
                          <a:rPr lang="en-US" sz="1600" b="0" i="1" dirty="0" smtClean="0">
                            <a:latin typeface="Cambria Math" panose="02040503050406030204" pitchFamily="18" charset="0"/>
                          </a:rPr>
                          <m:t>2</m:t>
                        </m:r>
                      </m:sub>
                    </m:sSub>
                  </m:oMath>
                </a14:m>
                <a:endParaRPr lang="en-US" sz="1600" b="0" i="1" dirty="0">
                  <a:latin typeface="Cambria Math" panose="02040503050406030204" pitchFamily="18" charset="0"/>
                </a:endParaRP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11001010</m:t>
                        </m:r>
                      </m:e>
                      <m:sub>
                        <m:r>
                          <a:rPr lang="en-US" sz="1600" b="0" i="1" dirty="0" smtClean="0">
                            <a:latin typeface="Cambria Math" panose="02040503050406030204" pitchFamily="18" charset="0"/>
                          </a:rPr>
                          <m:t>2</m:t>
                        </m:r>
                      </m:sub>
                    </m:sSub>
                    <m:r>
                      <a:rPr lang="en-US" sz="1600" b="0" i="1" dirty="0" smtClean="0">
                        <a:latin typeface="Cambria Math" panose="02040503050406030204" pitchFamily="18" charset="0"/>
                      </a:rPr>
                      <m:t> </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oMath>
                </a14:m>
                <a:endParaRPr lang="en-US" sz="1600"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3965C4B8-45BE-D448-CE38-51BEA62C39C4}"/>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604BDE39-CB5C-E340-F777-12961B442D81}"/>
              </a:ext>
            </a:extLst>
          </p:cNvPr>
          <p:cNvSpPr>
            <a:spLocks noGrp="1"/>
          </p:cNvSpPr>
          <p:nvPr>
            <p:ph type="sldNum" sz="quarter" idx="12"/>
          </p:nvPr>
        </p:nvSpPr>
        <p:spPr/>
        <p:txBody>
          <a:bodyPr/>
          <a:lstStyle/>
          <a:p>
            <a:fld id="{CC057153-B650-4DEB-B370-79DDCFDCE934}" type="slidenum">
              <a:rPr lang="en-US" smtClean="0"/>
              <a:t>101</a:t>
            </a:fld>
            <a:endParaRPr lang="en-US"/>
          </a:p>
        </p:txBody>
      </p:sp>
      <p:sp>
        <p:nvSpPr>
          <p:cNvPr id="31" name="TextBox 30">
            <a:extLst>
              <a:ext uri="{FF2B5EF4-FFF2-40B4-BE49-F238E27FC236}">
                <a16:creationId xmlns:a16="http://schemas.microsoft.com/office/drawing/2014/main" id="{1B1B7E62-5F84-EAA3-BE07-28CACECE694D}"/>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46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7411C-C9A0-B8FB-333E-81ADF2422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C54C5-DDE1-6E47-7B81-B61664B3935D}"/>
              </a:ext>
            </a:extLst>
          </p:cNvPr>
          <p:cNvSpPr>
            <a:spLocks noGrp="1"/>
          </p:cNvSpPr>
          <p:nvPr>
            <p:ph type="title"/>
          </p:nvPr>
        </p:nvSpPr>
        <p:spPr/>
        <p:txBody>
          <a:bodyPr/>
          <a:lstStyle/>
          <a:p>
            <a:r>
              <a:rPr lang="en-US" dirty="0"/>
              <a:t>Practice Problems – Answer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FA84D9-3FD3-0B3A-A231-14EF7438E2A7}"/>
                  </a:ext>
                </a:extLst>
              </p:cNvPr>
              <p:cNvSpPr>
                <a:spLocks noGrp="1"/>
              </p:cNvSpPr>
              <p:nvPr>
                <p:ph idx="1"/>
              </p:nvPr>
            </p:nvSpPr>
            <p:spPr>
              <a:xfrm>
                <a:off x="612647" y="1715532"/>
                <a:ext cx="10917366" cy="4593828"/>
              </a:xfrm>
            </p:spPr>
            <p:txBody>
              <a:bodyPr>
                <a:normAutofit/>
              </a:bodyPr>
              <a:lstStyle/>
              <a:p>
                <a:pPr lvl="1"/>
                <a:r>
                  <a:rPr lang="en-US" dirty="0"/>
                  <a:t>Compute the following expressions in Python:</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101101012</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b="0" i="1" dirty="0" smtClean="0">
                        <a:latin typeface="Cambria Math" panose="02040503050406030204" pitchFamily="18" charset="0"/>
                      </a:rPr>
                      <m:t>&amp;</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11110000</m:t>
                        </m:r>
                      </m:e>
                      <m:sub>
                        <m:r>
                          <a:rPr lang="en-US" sz="1600" b="0" i="1" dirty="0" smtClean="0">
                            <a:latin typeface="Cambria Math" panose="02040503050406030204" pitchFamily="18" charset="0"/>
                          </a:rPr>
                          <m:t>2</m:t>
                        </m:r>
                      </m:sub>
                    </m:sSub>
                    <m:r>
                      <a:rPr lang="en-US" sz="1600"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dirty="0">
                            <a:latin typeface="Cambria Math" panose="02040503050406030204" pitchFamily="18" charset="0"/>
                          </a:rPr>
                          <m:t>10110000</m:t>
                        </m:r>
                      </m:e>
                      <m:sub>
                        <m:r>
                          <a:rPr lang="en-US" sz="1600" b="0" i="0" dirty="0" smtClean="0">
                            <a:latin typeface="Cambria Math" panose="02040503050406030204" pitchFamily="18" charset="0"/>
                          </a:rPr>
                          <m:t>2</m:t>
                        </m:r>
                      </m:sub>
                    </m:sSub>
                  </m:oMath>
                </a14:m>
                <a:endParaRPr lang="en-US" sz="1600" b="0" dirty="0"/>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01011011</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00101101</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01111111</m:t>
                        </m:r>
                      </m:e>
                      <m:sub>
                        <m:r>
                          <a:rPr lang="en-US" sz="1600" b="0" i="1" dirty="0" smtClean="0">
                            <a:latin typeface="Cambria Math" panose="02040503050406030204" pitchFamily="18" charset="0"/>
                          </a:rPr>
                          <m:t>2</m:t>
                        </m:r>
                      </m:sub>
                    </m:sSub>
                  </m:oMath>
                </a14:m>
                <a:endParaRPr lang="en-US" sz="1600" b="0" i="1" dirty="0">
                  <a:latin typeface="Cambria Math" panose="02040503050406030204" pitchFamily="18" charset="0"/>
                </a:endParaRP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11001010</m:t>
                        </m:r>
                      </m:e>
                      <m:sub>
                        <m:r>
                          <a:rPr lang="en-US" sz="1600" b="0" i="1" dirty="0" smtClean="0">
                            <a:latin typeface="Cambria Math" panose="02040503050406030204" pitchFamily="18" charset="0"/>
                          </a:rPr>
                          <m:t>2</m:t>
                        </m:r>
                      </m:sub>
                    </m:sSub>
                    <m:r>
                      <a:rPr lang="en-US" sz="1600" b="0" i="1" dirty="0" smtClean="0">
                        <a:latin typeface="Cambria Math" panose="02040503050406030204" pitchFamily="18" charset="0"/>
                      </a:rPr>
                      <m:t> </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01100110</m:t>
                        </m:r>
                      </m:e>
                      <m:sub>
                        <m:r>
                          <a:rPr lang="en-US" sz="1600" b="0" i="1" dirty="0" smtClean="0">
                            <a:latin typeface="Cambria Math" panose="02040503050406030204" pitchFamily="18" charset="0"/>
                          </a:rPr>
                          <m:t>2</m:t>
                        </m:r>
                      </m:sub>
                    </m:sSub>
                  </m:oMath>
                </a14:m>
                <a:endParaRPr lang="en-US" sz="1600"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DFA84D9-3FD3-0B3A-A231-14EF7438E2A7}"/>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4553577A-DAC9-7AFC-8179-D6105713FFEC}"/>
              </a:ext>
            </a:extLst>
          </p:cNvPr>
          <p:cNvSpPr>
            <a:spLocks noGrp="1"/>
          </p:cNvSpPr>
          <p:nvPr>
            <p:ph type="sldNum" sz="quarter" idx="12"/>
          </p:nvPr>
        </p:nvSpPr>
        <p:spPr/>
        <p:txBody>
          <a:bodyPr/>
          <a:lstStyle/>
          <a:p>
            <a:fld id="{CC057153-B650-4DEB-B370-79DDCFDCE934}" type="slidenum">
              <a:rPr lang="en-US" smtClean="0"/>
              <a:t>102</a:t>
            </a:fld>
            <a:endParaRPr lang="en-US"/>
          </a:p>
        </p:txBody>
      </p:sp>
      <p:sp>
        <p:nvSpPr>
          <p:cNvPr id="31" name="TextBox 30">
            <a:extLst>
              <a:ext uri="{FF2B5EF4-FFF2-40B4-BE49-F238E27FC236}">
                <a16:creationId xmlns:a16="http://schemas.microsoft.com/office/drawing/2014/main" id="{E2B6FD72-D8B9-0BF3-4B6B-B1A45336A513}"/>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02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DF8A-065A-F5E2-6085-F64A7D73A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DDE5E-4C9F-232C-A55F-8FC54C56D519}"/>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C0BC002E-36CF-55BD-8805-C1FFAE18A44E}"/>
              </a:ext>
            </a:extLst>
          </p:cNvPr>
          <p:cNvSpPr>
            <a:spLocks noGrp="1"/>
          </p:cNvSpPr>
          <p:nvPr>
            <p:ph type="sldNum" sz="quarter" idx="12"/>
          </p:nvPr>
        </p:nvSpPr>
        <p:spPr/>
        <p:txBody>
          <a:bodyPr/>
          <a:lstStyle/>
          <a:p>
            <a:fld id="{CC057153-B650-4DEB-B370-79DDCFDCE934}" type="slidenum">
              <a:rPr lang="en-US" smtClean="0"/>
              <a:t>11</a:t>
            </a:fld>
            <a:endParaRPr lang="en-US"/>
          </a:p>
        </p:txBody>
      </p:sp>
      <p:graphicFrame>
        <p:nvGraphicFramePr>
          <p:cNvPr id="5" name="Table 4">
            <a:extLst>
              <a:ext uri="{FF2B5EF4-FFF2-40B4-BE49-F238E27FC236}">
                <a16:creationId xmlns:a16="http://schemas.microsoft.com/office/drawing/2014/main" id="{B4E80FFE-0FE9-B481-7670-95C2736E8C32}"/>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8A4330E9-2423-FB7C-C8C1-92074D60BE8A}"/>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2305BE79-DD21-B494-005F-4C450F39490F}"/>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5B9CB16E-B6C6-C908-30DB-F5E2A160AA23}"/>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772E120E-AEC5-2349-AD39-D434CB292CC1}"/>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8ABEF402-F87E-A73D-7CA1-2D2237E99264}"/>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EB58642D-91C5-65F0-0734-F8A1E55A20FE}"/>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C97B8F4A-F6E0-5A54-EB99-EE4366AF9336}"/>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03B174-494A-D372-78FD-AA06AA132113}"/>
              </a:ext>
            </a:extLst>
          </p:cNvPr>
          <p:cNvSpPr txBox="1"/>
          <p:nvPr/>
        </p:nvSpPr>
        <p:spPr>
          <a:xfrm>
            <a:off x="3498787" y="3075619"/>
            <a:ext cx="1841466" cy="646331"/>
          </a:xfrm>
          <a:prstGeom prst="rect">
            <a:avLst/>
          </a:prstGeom>
          <a:noFill/>
        </p:spPr>
        <p:txBody>
          <a:bodyPr wrap="none" rtlCol="0">
            <a:spAutoFit/>
          </a:bodyPr>
          <a:lstStyle/>
          <a:p>
            <a:r>
              <a:rPr lang="en-US" sz="3600" dirty="0"/>
              <a:t>0 1 0 0</a:t>
            </a:r>
            <a:r>
              <a:rPr lang="en-US" sz="3600" baseline="-25000" dirty="0"/>
              <a:t>2</a:t>
            </a:r>
          </a:p>
        </p:txBody>
      </p:sp>
    </p:spTree>
    <p:extLst>
      <p:ext uri="{BB962C8B-B14F-4D97-AF65-F5344CB8AC3E}">
        <p14:creationId xmlns:p14="http://schemas.microsoft.com/office/powerpoint/2010/main" val="159189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7B6B2-FBB4-D2C9-3650-6E10AD298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32366-C7C6-B4B3-E729-3EDC957C116C}"/>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59B954B3-B7B0-EF4F-4787-2B388AD60A8E}"/>
              </a:ext>
            </a:extLst>
          </p:cNvPr>
          <p:cNvSpPr>
            <a:spLocks noGrp="1"/>
          </p:cNvSpPr>
          <p:nvPr>
            <p:ph type="sldNum" sz="quarter" idx="12"/>
          </p:nvPr>
        </p:nvSpPr>
        <p:spPr/>
        <p:txBody>
          <a:bodyPr/>
          <a:lstStyle/>
          <a:p>
            <a:fld id="{CC057153-B650-4DEB-B370-79DDCFDCE934}" type="slidenum">
              <a:rPr lang="en-US" smtClean="0"/>
              <a:t>12</a:t>
            </a:fld>
            <a:endParaRPr lang="en-US"/>
          </a:p>
        </p:txBody>
      </p:sp>
      <p:graphicFrame>
        <p:nvGraphicFramePr>
          <p:cNvPr id="5" name="Table 4">
            <a:extLst>
              <a:ext uri="{FF2B5EF4-FFF2-40B4-BE49-F238E27FC236}">
                <a16:creationId xmlns:a16="http://schemas.microsoft.com/office/drawing/2014/main" id="{6C900D50-D6CF-EF5F-6CFC-EB36AF269170}"/>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7810AF6E-3F9C-90EE-0298-0ECA26F1EE9B}"/>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4CBF423B-3EFA-AFC6-5BA4-F6B9DA46A8B0}"/>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65D662D8-9D13-80FE-3328-A57CD4F8F966}"/>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7F8F45EA-C055-749B-4621-7A48BF2DAEA7}"/>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4ACA4917-D3F4-C438-167F-BF8DE2FBDEEE}"/>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8F560143-46D4-7EB8-17B6-568F612773ED}"/>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2F2FBEF3-0DBE-E0B6-24FE-93A49F0CD411}"/>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D1C126-D0D1-4781-0702-4B13E1289518}"/>
              </a:ext>
            </a:extLst>
          </p:cNvPr>
          <p:cNvSpPr txBox="1"/>
          <p:nvPr/>
        </p:nvSpPr>
        <p:spPr>
          <a:xfrm>
            <a:off x="3498787" y="3075619"/>
            <a:ext cx="1841466" cy="646331"/>
          </a:xfrm>
          <a:prstGeom prst="rect">
            <a:avLst/>
          </a:prstGeom>
          <a:noFill/>
        </p:spPr>
        <p:txBody>
          <a:bodyPr wrap="none" rtlCol="0">
            <a:spAutoFit/>
          </a:bodyPr>
          <a:lstStyle/>
          <a:p>
            <a:r>
              <a:rPr lang="en-US" sz="3600" dirty="0"/>
              <a:t>0 1 0 0</a:t>
            </a:r>
            <a:r>
              <a:rPr lang="en-US" sz="3600" baseline="-25000" dirty="0"/>
              <a:t>2</a:t>
            </a:r>
          </a:p>
        </p:txBody>
      </p:sp>
      <p:sp>
        <p:nvSpPr>
          <p:cNvPr id="13" name="TextBox 12">
            <a:extLst>
              <a:ext uri="{FF2B5EF4-FFF2-40B4-BE49-F238E27FC236}">
                <a16:creationId xmlns:a16="http://schemas.microsoft.com/office/drawing/2014/main" id="{862F9A60-272D-B1F7-E7AE-1AFCF71359F5}"/>
              </a:ext>
            </a:extLst>
          </p:cNvPr>
          <p:cNvSpPr txBox="1"/>
          <p:nvPr/>
        </p:nvSpPr>
        <p:spPr>
          <a:xfrm>
            <a:off x="5627416" y="2133689"/>
            <a:ext cx="1083951" cy="707886"/>
          </a:xfrm>
          <a:prstGeom prst="rect">
            <a:avLst/>
          </a:prstGeom>
          <a:noFill/>
        </p:spPr>
        <p:txBody>
          <a:bodyPr wrap="none" rtlCol="0">
            <a:spAutoFit/>
          </a:bodyPr>
          <a:lstStyle/>
          <a:p>
            <a:r>
              <a:rPr lang="en-US" sz="4000" dirty="0"/>
              <a:t>= 4 </a:t>
            </a:r>
          </a:p>
        </p:txBody>
      </p:sp>
    </p:spTree>
    <p:extLst>
      <p:ext uri="{BB962C8B-B14F-4D97-AF65-F5344CB8AC3E}">
        <p14:creationId xmlns:p14="http://schemas.microsoft.com/office/powerpoint/2010/main" val="206095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286A-2F75-A90B-141B-1E7FD1344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4B2B0-5A49-1337-04C5-3082AB8C0F39}"/>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689DC872-08A0-9F79-6F2D-D1CFA7169D94}"/>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8" name="TextBox 7">
            <a:extLst>
              <a:ext uri="{FF2B5EF4-FFF2-40B4-BE49-F238E27FC236}">
                <a16:creationId xmlns:a16="http://schemas.microsoft.com/office/drawing/2014/main" id="{A5C0FCB9-762B-A745-DC22-7211A7B9D6AF}"/>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082AED99-F11A-BEF7-BA8F-C45C33AFC5DB}"/>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4F5F8154-CA4D-083F-16C3-7EA829283565}"/>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45DCC620-88C0-3427-B0B7-D31E64F14A8D}"/>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Tree>
    <p:extLst>
      <p:ext uri="{BB962C8B-B14F-4D97-AF65-F5344CB8AC3E}">
        <p14:creationId xmlns:p14="http://schemas.microsoft.com/office/powerpoint/2010/main" val="302330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1585-9271-C7E6-AF2F-CA025580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98684-2737-E9EB-4818-C1E38E2FCB92}"/>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1FFD5419-0703-7ACD-ABC3-70693BC9AF50}"/>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8" name="TextBox 7">
            <a:extLst>
              <a:ext uri="{FF2B5EF4-FFF2-40B4-BE49-F238E27FC236}">
                <a16:creationId xmlns:a16="http://schemas.microsoft.com/office/drawing/2014/main" id="{B6812481-1F45-D2C5-9E14-578C19A89078}"/>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21F6ABE2-080E-7FA1-BEA8-AC6883A370A9}"/>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2AA36AF8-A7AA-D9E8-7B82-F3316F9FA6C7}"/>
              </a:ext>
            </a:extLst>
          </p:cNvPr>
          <p:cNvGraphicFramePr>
            <a:graphicFrameLocks noGrp="1"/>
          </p:cNvGraphicFramePr>
          <p:nvPr>
            <p:extLst>
              <p:ext uri="{D42A27DB-BD31-4B8C-83A1-F6EECF244321}">
                <p14:modId xmlns:p14="http://schemas.microsoft.com/office/powerpoint/2010/main" val="1937176480"/>
              </p:ext>
            </p:extLst>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56569A92-60D5-7B2E-C631-9CA190F48958}"/>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C9B216A0-4C15-64AC-11A5-E600BBE12420}"/>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D62225C6-0FEA-F8A5-000A-E1021B4567C0}"/>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Tree>
    <p:extLst>
      <p:ext uri="{BB962C8B-B14F-4D97-AF65-F5344CB8AC3E}">
        <p14:creationId xmlns:p14="http://schemas.microsoft.com/office/powerpoint/2010/main" val="45747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72213-25ED-4FBE-D155-D9D98F009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0C402-979F-31E4-EE60-05329EE3CCA3}"/>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7F466C08-A465-C5C7-8CC1-777EC35E12FB}"/>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8" name="TextBox 7">
            <a:extLst>
              <a:ext uri="{FF2B5EF4-FFF2-40B4-BE49-F238E27FC236}">
                <a16:creationId xmlns:a16="http://schemas.microsoft.com/office/drawing/2014/main" id="{C11EB505-5D0B-0447-E043-944C23F229F6}"/>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C660D105-F0BB-2D58-C276-0A773ABC3FB0}"/>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F78CA0B9-5CB9-75E3-36E9-C26A4984E85D}"/>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40094223-063D-13AE-88F3-1DB738AEDF70}"/>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ECDC40F2-D13F-6B17-7213-AAD50F3FBCEF}"/>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C9670C1E-FE3C-2066-4010-A3072DF847A3}"/>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9E453E30-1A34-949B-FBFD-88F8993C3985}"/>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964454D6-359F-1A9A-F978-DED6B7F25048}"/>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58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D746-2AF0-6E46-D890-A748C3151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AA9A5-4FD8-7ABE-5B3B-ADC6FF406701}"/>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A634CAA5-E5E7-80A3-105E-CFC71DA23648}"/>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8" name="TextBox 7">
            <a:extLst>
              <a:ext uri="{FF2B5EF4-FFF2-40B4-BE49-F238E27FC236}">
                <a16:creationId xmlns:a16="http://schemas.microsoft.com/office/drawing/2014/main" id="{4B14B121-F75F-1948-CD52-F2E8D289D14D}"/>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980C27F2-0F57-712F-DC44-8A215137F408}"/>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C2E4D8D6-ABA1-1ED2-8D6C-7E27DE0EAE43}"/>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908351BB-5EF3-7E33-6088-6B814D5CD149}"/>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C0057AE8-CC44-38C1-1597-E96BF9D2EDE2}"/>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C2A18A25-65B3-0055-E5D2-6494DDF846EA}"/>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924743FD-0890-90DD-86F8-CE99376C2F06}"/>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DA86C902-0FC7-054E-C068-DC9F3538553F}"/>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0B68EA-4AFB-4C9F-962F-3198A9BE3A96}"/>
              </a:ext>
            </a:extLst>
          </p:cNvPr>
          <p:cNvSpPr txBox="1"/>
          <p:nvPr/>
        </p:nvSpPr>
        <p:spPr>
          <a:xfrm>
            <a:off x="3546809" y="3077599"/>
            <a:ext cx="1891865" cy="646331"/>
          </a:xfrm>
          <a:prstGeom prst="rect">
            <a:avLst/>
          </a:prstGeom>
          <a:noFill/>
        </p:spPr>
        <p:txBody>
          <a:bodyPr wrap="none" rtlCol="0">
            <a:spAutoFit/>
          </a:bodyPr>
          <a:lstStyle/>
          <a:p>
            <a:r>
              <a:rPr lang="en-US" sz="3600" dirty="0"/>
              <a:t>1 1 1  1 1</a:t>
            </a:r>
            <a:r>
              <a:rPr lang="en-US" sz="3600" baseline="-25000" dirty="0"/>
              <a:t>2</a:t>
            </a:r>
          </a:p>
        </p:txBody>
      </p:sp>
    </p:spTree>
    <p:extLst>
      <p:ext uri="{BB962C8B-B14F-4D97-AF65-F5344CB8AC3E}">
        <p14:creationId xmlns:p14="http://schemas.microsoft.com/office/powerpoint/2010/main" val="19047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C911-DDBE-8B55-57CD-4777727A0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CB5E4-8A70-94CC-6067-E963BE721FA0}"/>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6983DDC4-0158-4229-397A-1E0813DA34E4}"/>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8" name="TextBox 7">
            <a:extLst>
              <a:ext uri="{FF2B5EF4-FFF2-40B4-BE49-F238E27FC236}">
                <a16:creationId xmlns:a16="http://schemas.microsoft.com/office/drawing/2014/main" id="{43FD6089-E3AA-34BE-A244-859C0B1C542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9" name="TextBox 8">
            <a:extLst>
              <a:ext uri="{FF2B5EF4-FFF2-40B4-BE49-F238E27FC236}">
                <a16:creationId xmlns:a16="http://schemas.microsoft.com/office/drawing/2014/main" id="{E6B9134F-FD72-1FBC-0E8C-2D2B8F25A1AD}"/>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3DF2CE06-01F6-3B80-8626-CE7ECFA23DA5}"/>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7BEB49D5-89E9-6240-961F-D92BFD3EABEC}"/>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6AA1A1A9-ED6D-F918-54F5-DB9C85BC3A98}"/>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AA7D0F08-C1F8-4E62-384C-87640F1EBBC8}"/>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95C822EA-75EB-18EE-F6F8-7926F98891B8}"/>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C44A3C8C-56E1-0752-2F2D-41469A14821F}"/>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A58059-A467-AE45-A6B8-51E171962C07}"/>
              </a:ext>
            </a:extLst>
          </p:cNvPr>
          <p:cNvSpPr txBox="1"/>
          <p:nvPr/>
        </p:nvSpPr>
        <p:spPr>
          <a:xfrm>
            <a:off x="3546809" y="3077599"/>
            <a:ext cx="1891865" cy="646331"/>
          </a:xfrm>
          <a:prstGeom prst="rect">
            <a:avLst/>
          </a:prstGeom>
          <a:noFill/>
        </p:spPr>
        <p:txBody>
          <a:bodyPr wrap="none" rtlCol="0">
            <a:spAutoFit/>
          </a:bodyPr>
          <a:lstStyle/>
          <a:p>
            <a:r>
              <a:rPr lang="en-US" sz="3600" dirty="0"/>
              <a:t>1 1 1  1 1</a:t>
            </a:r>
            <a:r>
              <a:rPr lang="en-US" sz="3600" baseline="-25000" dirty="0"/>
              <a:t>2</a:t>
            </a:r>
          </a:p>
        </p:txBody>
      </p:sp>
    </p:spTree>
    <p:extLst>
      <p:ext uri="{BB962C8B-B14F-4D97-AF65-F5344CB8AC3E}">
        <p14:creationId xmlns:p14="http://schemas.microsoft.com/office/powerpoint/2010/main" val="381651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90D0-2DBE-1F7D-26A7-05D0CFAF8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27F99-380D-DB3F-E356-B3C17514A841}"/>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AC0F2D81-4E04-FFB5-ACDA-DDEB4EE67E54}"/>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8" name="TextBox 7">
            <a:extLst>
              <a:ext uri="{FF2B5EF4-FFF2-40B4-BE49-F238E27FC236}">
                <a16:creationId xmlns:a16="http://schemas.microsoft.com/office/drawing/2014/main" id="{803CE948-E5AC-B39D-4D6F-293578778067}"/>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9" name="TextBox 8">
            <a:extLst>
              <a:ext uri="{FF2B5EF4-FFF2-40B4-BE49-F238E27FC236}">
                <a16:creationId xmlns:a16="http://schemas.microsoft.com/office/drawing/2014/main" id="{B4EF363B-3154-EB98-79D8-4E20A83D175E}"/>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BD316576-F255-89D2-F83F-17D00D6D241C}"/>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CD3C6B8C-3A87-3AA2-473D-6683F8E0D1FA}"/>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65E4BC01-B572-5518-7951-E585FDFE790F}"/>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76F6897A-06F0-0497-E3D5-3CAFCA054C29}"/>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570B5A03-C9C5-ADE9-678C-F280CECF3111}"/>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5A4A30AB-FF06-0EFB-0CF4-22F9FEFEE490}"/>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61DC5B-7F03-AB40-A91D-B1BE39212917}"/>
              </a:ext>
            </a:extLst>
          </p:cNvPr>
          <p:cNvSpPr txBox="1"/>
          <p:nvPr/>
        </p:nvSpPr>
        <p:spPr>
          <a:xfrm>
            <a:off x="3546809" y="3077599"/>
            <a:ext cx="1891865" cy="646331"/>
          </a:xfrm>
          <a:prstGeom prst="rect">
            <a:avLst/>
          </a:prstGeom>
          <a:noFill/>
        </p:spPr>
        <p:txBody>
          <a:bodyPr wrap="none" rtlCol="0">
            <a:spAutoFit/>
          </a:bodyPr>
          <a:lstStyle/>
          <a:p>
            <a:r>
              <a:rPr lang="en-US" sz="3600" dirty="0"/>
              <a:t>1 1 1  1 1</a:t>
            </a:r>
            <a:r>
              <a:rPr lang="en-US" sz="3600" baseline="-25000" dirty="0"/>
              <a:t>2</a:t>
            </a:r>
          </a:p>
        </p:txBody>
      </p:sp>
      <p:sp>
        <p:nvSpPr>
          <p:cNvPr id="13" name="TextBox 12">
            <a:extLst>
              <a:ext uri="{FF2B5EF4-FFF2-40B4-BE49-F238E27FC236}">
                <a16:creationId xmlns:a16="http://schemas.microsoft.com/office/drawing/2014/main" id="{BA10686D-7DEE-AB57-91F3-17A70F7057BA}"/>
              </a:ext>
            </a:extLst>
          </p:cNvPr>
          <p:cNvSpPr txBox="1"/>
          <p:nvPr/>
        </p:nvSpPr>
        <p:spPr>
          <a:xfrm>
            <a:off x="5658943" y="2160657"/>
            <a:ext cx="1115690" cy="707886"/>
          </a:xfrm>
          <a:prstGeom prst="rect">
            <a:avLst/>
          </a:prstGeom>
          <a:noFill/>
        </p:spPr>
        <p:txBody>
          <a:bodyPr wrap="none" rtlCol="0">
            <a:spAutoFit/>
          </a:bodyPr>
          <a:lstStyle/>
          <a:p>
            <a:r>
              <a:rPr lang="en-US" sz="4000" dirty="0"/>
              <a:t>= -1 </a:t>
            </a:r>
          </a:p>
        </p:txBody>
      </p:sp>
    </p:spTree>
    <p:extLst>
      <p:ext uri="{BB962C8B-B14F-4D97-AF65-F5344CB8AC3E}">
        <p14:creationId xmlns:p14="http://schemas.microsoft.com/office/powerpoint/2010/main" val="179953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BCC9-DD33-F2FF-66EE-03569B86B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129C0-3E34-8290-73F6-740A73CE8786}"/>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D387EBD8-5873-321A-62F1-A1B8B6386C7F}"/>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8" name="TextBox 7">
            <a:extLst>
              <a:ext uri="{FF2B5EF4-FFF2-40B4-BE49-F238E27FC236}">
                <a16:creationId xmlns:a16="http://schemas.microsoft.com/office/drawing/2014/main" id="{6909888B-9218-0BD2-0EAA-29ED5F95273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F16280E6-E5D1-4853-078D-8DB5B27F598D}"/>
              </a:ext>
            </a:extLst>
          </p:cNvPr>
          <p:cNvSpPr txBox="1"/>
          <p:nvPr/>
        </p:nvSpPr>
        <p:spPr>
          <a:xfrm>
            <a:off x="612648" y="2133689"/>
            <a:ext cx="1306768" cy="707886"/>
          </a:xfrm>
          <a:prstGeom prst="rect">
            <a:avLst/>
          </a:prstGeom>
          <a:noFill/>
        </p:spPr>
        <p:txBody>
          <a:bodyPr wrap="none" rtlCol="0">
            <a:spAutoFit/>
          </a:bodyPr>
          <a:lstStyle/>
          <a:p>
            <a:r>
              <a:rPr lang="en-US" sz="4000" dirty="0"/>
              <a:t>~9 = </a:t>
            </a:r>
          </a:p>
        </p:txBody>
      </p:sp>
      <p:graphicFrame>
        <p:nvGraphicFramePr>
          <p:cNvPr id="5" name="Table 4">
            <a:extLst>
              <a:ext uri="{FF2B5EF4-FFF2-40B4-BE49-F238E27FC236}">
                <a16:creationId xmlns:a16="http://schemas.microsoft.com/office/drawing/2014/main" id="{BE77C4C0-D9A5-A599-DC77-AA6B371126D2}"/>
              </a:ext>
            </a:extLst>
          </p:cNvPr>
          <p:cNvGraphicFramePr>
            <a:graphicFrameLocks noGrp="1"/>
          </p:cNvGraphicFramePr>
          <p:nvPr>
            <p:extLst>
              <p:ext uri="{D42A27DB-BD31-4B8C-83A1-F6EECF244321}">
                <p14:modId xmlns:p14="http://schemas.microsoft.com/office/powerpoint/2010/main" val="1703758181"/>
              </p:ext>
            </p:extLst>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FB112EA8-619A-2AD6-0AC0-6BEA700B7057}"/>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Tree>
    <p:extLst>
      <p:ext uri="{BB962C8B-B14F-4D97-AF65-F5344CB8AC3E}">
        <p14:creationId xmlns:p14="http://schemas.microsoft.com/office/powerpoint/2010/main" val="183775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C781-2F87-62CA-8308-1AC0F641F0F1}"/>
              </a:ext>
            </a:extLst>
          </p:cNvPr>
          <p:cNvSpPr>
            <a:spLocks noGrp="1"/>
          </p:cNvSpPr>
          <p:nvPr>
            <p:ph type="title"/>
          </p:nvPr>
        </p:nvSpPr>
        <p:spPr/>
        <p:txBody>
          <a:bodyPr/>
          <a:lstStyle/>
          <a:p>
            <a:r>
              <a:rPr lang="en-US" dirty="0"/>
              <a:t>Administrative</a:t>
            </a:r>
          </a:p>
        </p:txBody>
      </p:sp>
      <p:sp>
        <p:nvSpPr>
          <p:cNvPr id="3" name="Content Placeholder 2">
            <a:extLst>
              <a:ext uri="{FF2B5EF4-FFF2-40B4-BE49-F238E27FC236}">
                <a16:creationId xmlns:a16="http://schemas.microsoft.com/office/drawing/2014/main" id="{40B6C658-69A8-276B-FA65-79D8A1C8FC08}"/>
              </a:ext>
            </a:extLst>
          </p:cNvPr>
          <p:cNvSpPr>
            <a:spLocks noGrp="1"/>
          </p:cNvSpPr>
          <p:nvPr>
            <p:ph idx="1"/>
          </p:nvPr>
        </p:nvSpPr>
        <p:spPr/>
        <p:txBody>
          <a:bodyPr>
            <a:normAutofit lnSpcReduction="10000"/>
          </a:bodyPr>
          <a:lstStyle/>
          <a:p>
            <a:pPr marL="0" indent="0">
              <a:buNone/>
            </a:pPr>
            <a:r>
              <a:rPr lang="en-US" sz="3200" dirty="0"/>
              <a:t>Assignment 2</a:t>
            </a:r>
          </a:p>
          <a:p>
            <a:pPr marL="0" indent="0">
              <a:buNone/>
            </a:pPr>
            <a:endParaRPr lang="en-US" sz="3200" dirty="0"/>
          </a:p>
          <a:p>
            <a:pPr marL="0" indent="0">
              <a:buNone/>
            </a:pPr>
            <a:r>
              <a:rPr lang="en-US" sz="3200" dirty="0"/>
              <a:t>Assignment 3 available (complete first part before lab)</a:t>
            </a:r>
          </a:p>
          <a:p>
            <a:pPr marL="0" indent="0">
              <a:buNone/>
            </a:pPr>
            <a:endParaRPr lang="en-US" sz="3200" dirty="0"/>
          </a:p>
          <a:p>
            <a:pPr marL="0" indent="0">
              <a:buNone/>
            </a:pPr>
            <a:r>
              <a:rPr lang="en-US" sz="3200" dirty="0"/>
              <a:t>Lab tomorrow</a:t>
            </a:r>
          </a:p>
          <a:p>
            <a:pPr marL="0" indent="0">
              <a:buNone/>
            </a:pPr>
            <a:endParaRPr lang="en-US" sz="3200" dirty="0"/>
          </a:p>
          <a:p>
            <a:pPr marL="0" indent="0">
              <a:buNone/>
            </a:pPr>
            <a:r>
              <a:rPr lang="en-US" sz="3200" dirty="0"/>
              <a:t>Mentor hour attendance</a:t>
            </a:r>
          </a:p>
        </p:txBody>
      </p:sp>
      <p:sp>
        <p:nvSpPr>
          <p:cNvPr id="4" name="Slide Number Placeholder 3">
            <a:extLst>
              <a:ext uri="{FF2B5EF4-FFF2-40B4-BE49-F238E27FC236}">
                <a16:creationId xmlns:a16="http://schemas.microsoft.com/office/drawing/2014/main" id="{4B150D97-7462-CFA9-D14D-BF93A2FC4224}"/>
              </a:ext>
            </a:extLst>
          </p:cNvPr>
          <p:cNvSpPr>
            <a:spLocks noGrp="1"/>
          </p:cNvSpPr>
          <p:nvPr>
            <p:ph type="sldNum" sz="quarter" idx="12"/>
          </p:nvPr>
        </p:nvSpPr>
        <p:spPr/>
        <p:txBody>
          <a:bodyPr/>
          <a:lstStyle/>
          <a:p>
            <a:fld id="{CC057153-B650-4DEB-B370-79DDCFDCE934}" type="slidenum">
              <a:rPr lang="en-US" smtClean="0"/>
              <a:t>2</a:t>
            </a:fld>
            <a:endParaRPr lang="en-US"/>
          </a:p>
        </p:txBody>
      </p:sp>
    </p:spTree>
    <p:extLst>
      <p:ext uri="{BB962C8B-B14F-4D97-AF65-F5344CB8AC3E}">
        <p14:creationId xmlns:p14="http://schemas.microsoft.com/office/powerpoint/2010/main" val="262289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5906-119E-AD25-CBC3-7BA1BA942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D5AFD-04A7-7DD4-8885-F8B9635E6FB2}"/>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C07E7AFA-86AE-FFFF-3474-A97F214A1F45}"/>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8" name="TextBox 7">
            <a:extLst>
              <a:ext uri="{FF2B5EF4-FFF2-40B4-BE49-F238E27FC236}">
                <a16:creationId xmlns:a16="http://schemas.microsoft.com/office/drawing/2014/main" id="{1D67E8AD-7E1B-9569-EB1F-C98738E560F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1F42AA77-AB60-52B9-5676-B96468C63B8C}"/>
              </a:ext>
            </a:extLst>
          </p:cNvPr>
          <p:cNvSpPr txBox="1"/>
          <p:nvPr/>
        </p:nvSpPr>
        <p:spPr>
          <a:xfrm>
            <a:off x="612648" y="2133689"/>
            <a:ext cx="3025828" cy="707886"/>
          </a:xfrm>
          <a:prstGeom prst="rect">
            <a:avLst/>
          </a:prstGeom>
          <a:noFill/>
        </p:spPr>
        <p:txBody>
          <a:bodyPr wrap="none" rtlCol="0">
            <a:spAutoFit/>
          </a:bodyPr>
          <a:lstStyle/>
          <a:p>
            <a:r>
              <a:rPr lang="en-US" sz="4000" dirty="0"/>
              <a:t>~9 = 01001</a:t>
            </a:r>
            <a:r>
              <a:rPr lang="en-US" sz="4000" baseline="-25000" dirty="0"/>
              <a:t>2</a:t>
            </a:r>
          </a:p>
        </p:txBody>
      </p:sp>
      <p:graphicFrame>
        <p:nvGraphicFramePr>
          <p:cNvPr id="5" name="Table 4">
            <a:extLst>
              <a:ext uri="{FF2B5EF4-FFF2-40B4-BE49-F238E27FC236}">
                <a16:creationId xmlns:a16="http://schemas.microsoft.com/office/drawing/2014/main" id="{80C8D91D-898C-774A-DB73-A829050E79B7}"/>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F5197DEF-1AA2-E4D7-8119-CD92E53FF675}"/>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6D456B67-C6F8-40E0-523E-2E0EF401D3B2}"/>
              </a:ext>
            </a:extLst>
          </p:cNvPr>
          <p:cNvSpPr txBox="1"/>
          <p:nvPr/>
        </p:nvSpPr>
        <p:spPr>
          <a:xfrm>
            <a:off x="1296091" y="3433264"/>
            <a:ext cx="9220537" cy="523220"/>
          </a:xfrm>
          <a:prstGeom prst="rect">
            <a:avLst/>
          </a:prstGeom>
          <a:noFill/>
        </p:spPr>
        <p:txBody>
          <a:bodyPr wrap="none" rtlCol="0">
            <a:spAutoFit/>
          </a:bodyPr>
          <a:lstStyle/>
          <a:p>
            <a:r>
              <a:rPr lang="en-US" sz="2800" dirty="0">
                <a:solidFill>
                  <a:srgbClr val="009051"/>
                </a:solidFill>
              </a:rPr>
              <a:t>For positive numbers, make sure to include a leading 0</a:t>
            </a:r>
          </a:p>
        </p:txBody>
      </p:sp>
    </p:spTree>
    <p:extLst>
      <p:ext uri="{BB962C8B-B14F-4D97-AF65-F5344CB8AC3E}">
        <p14:creationId xmlns:p14="http://schemas.microsoft.com/office/powerpoint/2010/main" val="217550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8F20A-CFF0-ABC6-DFCD-359849EF7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8DEE6-B903-39F4-1444-A025BFE0BA87}"/>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58C5A4BA-3D9B-1A3E-DC99-E1E493D4535D}"/>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8" name="TextBox 7">
            <a:extLst>
              <a:ext uri="{FF2B5EF4-FFF2-40B4-BE49-F238E27FC236}">
                <a16:creationId xmlns:a16="http://schemas.microsoft.com/office/drawing/2014/main" id="{CE750BB4-948B-EF97-FB70-EBEF38A8A475}"/>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graphicFrame>
        <p:nvGraphicFramePr>
          <p:cNvPr id="5" name="Table 4">
            <a:extLst>
              <a:ext uri="{FF2B5EF4-FFF2-40B4-BE49-F238E27FC236}">
                <a16:creationId xmlns:a16="http://schemas.microsoft.com/office/drawing/2014/main" id="{B537B024-6C3A-7DA4-243C-733E88CBC104}"/>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BD3F8216-3D16-9120-2878-FB662D0F671F}"/>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FC29DDF2-4A3F-7B9E-3D6F-3B68466466FA}"/>
              </a:ext>
            </a:extLst>
          </p:cNvPr>
          <p:cNvSpPr txBox="1"/>
          <p:nvPr/>
        </p:nvSpPr>
        <p:spPr>
          <a:xfrm>
            <a:off x="612648" y="2133689"/>
            <a:ext cx="3025828" cy="707886"/>
          </a:xfrm>
          <a:prstGeom prst="rect">
            <a:avLst/>
          </a:prstGeom>
          <a:noFill/>
        </p:spPr>
        <p:txBody>
          <a:bodyPr wrap="none" rtlCol="0">
            <a:spAutoFit/>
          </a:bodyPr>
          <a:lstStyle/>
          <a:p>
            <a:r>
              <a:rPr lang="en-US" sz="4000" dirty="0"/>
              <a:t>~9 = 01001</a:t>
            </a:r>
            <a:r>
              <a:rPr lang="en-US" sz="4000" baseline="-25000" dirty="0"/>
              <a:t>2</a:t>
            </a:r>
          </a:p>
        </p:txBody>
      </p:sp>
    </p:spTree>
    <p:extLst>
      <p:ext uri="{BB962C8B-B14F-4D97-AF65-F5344CB8AC3E}">
        <p14:creationId xmlns:p14="http://schemas.microsoft.com/office/powerpoint/2010/main" val="356133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4AA1D-BACE-7AB2-B754-D6BB04A89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71891-013F-7B53-32AE-133C45561EC1}"/>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0AB7B77D-E4AF-C645-2A66-C4F5CF664C21}"/>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8" name="TextBox 7">
            <a:extLst>
              <a:ext uri="{FF2B5EF4-FFF2-40B4-BE49-F238E27FC236}">
                <a16:creationId xmlns:a16="http://schemas.microsoft.com/office/drawing/2014/main" id="{C4C840A5-2D32-A964-89AC-C7E6A781271A}"/>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graphicFrame>
        <p:nvGraphicFramePr>
          <p:cNvPr id="5" name="Table 4">
            <a:extLst>
              <a:ext uri="{FF2B5EF4-FFF2-40B4-BE49-F238E27FC236}">
                <a16:creationId xmlns:a16="http://schemas.microsoft.com/office/drawing/2014/main" id="{4A1CB76C-970B-A25B-23C4-B7F69BBAF9AF}"/>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8C201174-E1B8-A874-848F-91191712CD3D}"/>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F9665DEE-A86B-6D6D-10E7-79A7063E760F}"/>
              </a:ext>
            </a:extLst>
          </p:cNvPr>
          <p:cNvSpPr txBox="1"/>
          <p:nvPr/>
        </p:nvSpPr>
        <p:spPr>
          <a:xfrm>
            <a:off x="612648" y="2133689"/>
            <a:ext cx="5089855" cy="707886"/>
          </a:xfrm>
          <a:prstGeom prst="rect">
            <a:avLst/>
          </a:prstGeom>
          <a:noFill/>
        </p:spPr>
        <p:txBody>
          <a:bodyPr wrap="none" rtlCol="0">
            <a:spAutoFit/>
          </a:bodyPr>
          <a:lstStyle/>
          <a:p>
            <a:r>
              <a:rPr lang="en-US" sz="4000" dirty="0"/>
              <a:t>~9 = 01001</a:t>
            </a:r>
            <a:r>
              <a:rPr lang="en-US" sz="4000" baseline="-25000" dirty="0"/>
              <a:t>2</a:t>
            </a:r>
            <a:r>
              <a:rPr lang="en-US" sz="4000" dirty="0"/>
              <a:t> = 10110</a:t>
            </a:r>
            <a:r>
              <a:rPr lang="en-US" sz="4000" baseline="-25000" dirty="0"/>
              <a:t>2</a:t>
            </a:r>
          </a:p>
        </p:txBody>
      </p:sp>
    </p:spTree>
    <p:extLst>
      <p:ext uri="{BB962C8B-B14F-4D97-AF65-F5344CB8AC3E}">
        <p14:creationId xmlns:p14="http://schemas.microsoft.com/office/powerpoint/2010/main" val="365278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3555-D2E8-BBAA-1090-16632FC31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5AA4B-6CBE-CEDD-35B1-429F356096B5}"/>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8C17F7B0-76A7-AD06-E0F5-3E964DC6E169}"/>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8" name="TextBox 7">
            <a:extLst>
              <a:ext uri="{FF2B5EF4-FFF2-40B4-BE49-F238E27FC236}">
                <a16:creationId xmlns:a16="http://schemas.microsoft.com/office/drawing/2014/main" id="{608D17F6-EAA2-DA0F-1935-18EAEDD9216C}"/>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graphicFrame>
        <p:nvGraphicFramePr>
          <p:cNvPr id="5" name="Table 4">
            <a:extLst>
              <a:ext uri="{FF2B5EF4-FFF2-40B4-BE49-F238E27FC236}">
                <a16:creationId xmlns:a16="http://schemas.microsoft.com/office/drawing/2014/main" id="{F92C6A8A-01C4-2FA9-A388-036D897832A1}"/>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98F6F8F9-F283-CCA6-FD00-C52DA017DC71}"/>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23B0B49B-EE32-71E9-3889-AB414DFED925}"/>
              </a:ext>
            </a:extLst>
          </p:cNvPr>
          <p:cNvSpPr txBox="1"/>
          <p:nvPr/>
        </p:nvSpPr>
        <p:spPr>
          <a:xfrm>
            <a:off x="612648" y="2133689"/>
            <a:ext cx="5089855" cy="707886"/>
          </a:xfrm>
          <a:prstGeom prst="rect">
            <a:avLst/>
          </a:prstGeom>
          <a:noFill/>
        </p:spPr>
        <p:txBody>
          <a:bodyPr wrap="none" rtlCol="0">
            <a:spAutoFit/>
          </a:bodyPr>
          <a:lstStyle/>
          <a:p>
            <a:r>
              <a:rPr lang="en-US" sz="4000" dirty="0"/>
              <a:t>~9 = 01001</a:t>
            </a:r>
            <a:r>
              <a:rPr lang="en-US" sz="4000" baseline="-25000" dirty="0"/>
              <a:t>2</a:t>
            </a:r>
            <a:r>
              <a:rPr lang="en-US" sz="4000" dirty="0"/>
              <a:t> = 10110</a:t>
            </a:r>
            <a:r>
              <a:rPr lang="en-US" sz="4000" baseline="-25000" dirty="0"/>
              <a:t>2</a:t>
            </a:r>
          </a:p>
        </p:txBody>
      </p:sp>
    </p:spTree>
    <p:extLst>
      <p:ext uri="{BB962C8B-B14F-4D97-AF65-F5344CB8AC3E}">
        <p14:creationId xmlns:p14="http://schemas.microsoft.com/office/powerpoint/2010/main" val="71147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3271-41CD-7EA2-C4AD-02F3E61D0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3885F-F9C1-1B38-A1BD-487C4D09FF4B}"/>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DD1E0DCD-41FE-F598-B800-C83FB5C77362}"/>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8" name="TextBox 7">
            <a:extLst>
              <a:ext uri="{FF2B5EF4-FFF2-40B4-BE49-F238E27FC236}">
                <a16:creationId xmlns:a16="http://schemas.microsoft.com/office/drawing/2014/main" id="{7A5825EE-5845-188C-C5A6-030AB1F0C8F8}"/>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graphicFrame>
        <p:nvGraphicFramePr>
          <p:cNvPr id="5" name="Table 4">
            <a:extLst>
              <a:ext uri="{FF2B5EF4-FFF2-40B4-BE49-F238E27FC236}">
                <a16:creationId xmlns:a16="http://schemas.microsoft.com/office/drawing/2014/main" id="{93DB8240-6DDA-8BF7-9943-EC00032ADF0A}"/>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C8C70133-0ED3-97A8-BEC4-D71535B9D706}"/>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B7C26BD1-7277-661F-3101-FF92C16A3C2C}"/>
              </a:ext>
            </a:extLst>
          </p:cNvPr>
          <p:cNvSpPr txBox="1"/>
          <p:nvPr/>
        </p:nvSpPr>
        <p:spPr>
          <a:xfrm>
            <a:off x="612648" y="2133689"/>
            <a:ext cx="6352701" cy="707886"/>
          </a:xfrm>
          <a:prstGeom prst="rect">
            <a:avLst/>
          </a:prstGeom>
          <a:noFill/>
        </p:spPr>
        <p:txBody>
          <a:bodyPr wrap="none" rtlCol="0">
            <a:spAutoFit/>
          </a:bodyPr>
          <a:lstStyle/>
          <a:p>
            <a:r>
              <a:rPr lang="en-US" sz="4000" dirty="0"/>
              <a:t>~9 = 01001</a:t>
            </a:r>
            <a:r>
              <a:rPr lang="en-US" sz="4000" baseline="-25000" dirty="0"/>
              <a:t>2</a:t>
            </a:r>
            <a:r>
              <a:rPr lang="en-US" sz="4000" dirty="0"/>
              <a:t> = 10110</a:t>
            </a:r>
            <a:r>
              <a:rPr lang="en-US" sz="4000" baseline="-25000" dirty="0"/>
              <a:t>2 </a:t>
            </a:r>
            <a:r>
              <a:rPr lang="en-US" sz="4000" dirty="0"/>
              <a:t>= -10 </a:t>
            </a:r>
            <a:endParaRPr lang="en-US" sz="4000" baseline="-25000" dirty="0"/>
          </a:p>
        </p:txBody>
      </p:sp>
    </p:spTree>
    <p:extLst>
      <p:ext uri="{BB962C8B-B14F-4D97-AF65-F5344CB8AC3E}">
        <p14:creationId xmlns:p14="http://schemas.microsoft.com/office/powerpoint/2010/main" val="223911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A45D-D3F3-4107-D4D3-787BF6FACC7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2E53F03C-7908-2570-2178-9B3874C435EE}"/>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5" name="Content Placeholder 4">
            <a:extLst>
              <a:ext uri="{FF2B5EF4-FFF2-40B4-BE49-F238E27FC236}">
                <a16:creationId xmlns:a16="http://schemas.microsoft.com/office/drawing/2014/main" id="{A2747B3C-EC5B-BBD3-9128-F46B9EEF1285}"/>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617F6CEF-EBA7-E540-4330-19B70AE23808}"/>
              </a:ext>
            </a:extLst>
          </p:cNvPr>
          <p:cNvGraphicFramePr>
            <a:graphicFrameLocks noGrp="1"/>
          </p:cNvGraphicFramePr>
          <p:nvPr>
            <p:extLst>
              <p:ext uri="{D42A27DB-BD31-4B8C-83A1-F6EECF244321}">
                <p14:modId xmlns:p14="http://schemas.microsoft.com/office/powerpoint/2010/main" val="166522128"/>
              </p:ext>
            </p:extLst>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27C40EFB-370A-EFA5-3CDF-0FF70F9F439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FDA973E0-B6A0-2716-7B3D-466300DA6AAA}"/>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Tree>
    <p:extLst>
      <p:ext uri="{BB962C8B-B14F-4D97-AF65-F5344CB8AC3E}">
        <p14:creationId xmlns:p14="http://schemas.microsoft.com/office/powerpoint/2010/main" val="223399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45B4-1999-F79B-E862-DC2FDAECD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5107A-B98D-3AD7-8259-3E544A1F5006}"/>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ECFD24A0-67AD-FBF5-94C4-CAE4A63308D5}"/>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5" name="Content Placeholder 4">
            <a:extLst>
              <a:ext uri="{FF2B5EF4-FFF2-40B4-BE49-F238E27FC236}">
                <a16:creationId xmlns:a16="http://schemas.microsoft.com/office/drawing/2014/main" id="{F13C125D-3B42-E44F-F818-6C7A80EDCB05}"/>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33518A2C-6580-1F5E-900C-9AC559162F2B}"/>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7EB6FDED-169C-AB1E-1FAD-37A61EDAAB02}"/>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7E66D132-F038-A7CB-177F-12AAE2D0AB8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3CDC9141-6ACA-16AB-4B77-7BD694D0EC3B}"/>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96B73941-D1BA-CEF6-4E79-50C00368748C}"/>
              </a:ext>
            </a:extLst>
          </p:cNvPr>
          <p:cNvSpPr txBox="1"/>
          <p:nvPr/>
        </p:nvSpPr>
        <p:spPr>
          <a:xfrm>
            <a:off x="4343561" y="2291977"/>
            <a:ext cx="1228221" cy="646331"/>
          </a:xfrm>
          <a:prstGeom prst="rect">
            <a:avLst/>
          </a:prstGeom>
          <a:noFill/>
        </p:spPr>
        <p:txBody>
          <a:bodyPr wrap="none" rtlCol="0">
            <a:spAutoFit/>
          </a:bodyPr>
          <a:lstStyle/>
          <a:p>
            <a:r>
              <a:rPr lang="en-US" sz="3600" dirty="0"/>
              <a:t>  0 1</a:t>
            </a:r>
            <a:r>
              <a:rPr lang="en-US" sz="3600" baseline="-25000" dirty="0"/>
              <a:t>2</a:t>
            </a:r>
          </a:p>
        </p:txBody>
      </p:sp>
    </p:spTree>
    <p:extLst>
      <p:ext uri="{BB962C8B-B14F-4D97-AF65-F5344CB8AC3E}">
        <p14:creationId xmlns:p14="http://schemas.microsoft.com/office/powerpoint/2010/main" val="1141891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4C5E-C75C-339E-37F8-FE9E7CDF3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1AC2C-FE00-999C-1BF1-D89C34839DC0}"/>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904017D7-A42D-55F9-BEFE-CB21A163FAC7}"/>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5" name="Content Placeholder 4">
            <a:extLst>
              <a:ext uri="{FF2B5EF4-FFF2-40B4-BE49-F238E27FC236}">
                <a16:creationId xmlns:a16="http://schemas.microsoft.com/office/drawing/2014/main" id="{879592CC-BDA3-634F-4379-2E5CEB65993A}"/>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2BE519E7-0DE0-C989-85D0-DB6750711996}"/>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84778BFF-E7FA-890F-8BBB-3DF2E0C76958}"/>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BCDF5DC4-0A99-F2CB-4A82-ABB75FF2B54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996A4971-B865-DB0F-7375-77BA1F68E809}"/>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E52379BC-B031-6DE2-0AF0-478F46A311C0}"/>
              </a:ext>
            </a:extLst>
          </p:cNvPr>
          <p:cNvSpPr txBox="1"/>
          <p:nvPr/>
        </p:nvSpPr>
        <p:spPr>
          <a:xfrm>
            <a:off x="4343561" y="2291977"/>
            <a:ext cx="1228221" cy="646331"/>
          </a:xfrm>
          <a:prstGeom prst="rect">
            <a:avLst/>
          </a:prstGeom>
          <a:noFill/>
        </p:spPr>
        <p:txBody>
          <a:bodyPr wrap="none" rtlCol="0">
            <a:spAutoFit/>
          </a:bodyPr>
          <a:lstStyle/>
          <a:p>
            <a:r>
              <a:rPr lang="en-US" sz="3600" dirty="0"/>
              <a:t>  0 1</a:t>
            </a:r>
            <a:r>
              <a:rPr lang="en-US" sz="3600" baseline="-25000" dirty="0"/>
              <a:t>2</a:t>
            </a:r>
          </a:p>
        </p:txBody>
      </p:sp>
      <p:sp>
        <p:nvSpPr>
          <p:cNvPr id="10" name="TextBox 9">
            <a:extLst>
              <a:ext uri="{FF2B5EF4-FFF2-40B4-BE49-F238E27FC236}">
                <a16:creationId xmlns:a16="http://schemas.microsoft.com/office/drawing/2014/main" id="{51518E42-010D-5625-F39B-FCDDEB32C8BB}"/>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CAA22D0B-D30A-3EBD-260B-9F2B08E09520}"/>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89AFED-5CF7-F68C-394B-60C064F1CF53}"/>
              </a:ext>
            </a:extLst>
          </p:cNvPr>
          <p:cNvSpPr txBox="1"/>
          <p:nvPr/>
        </p:nvSpPr>
        <p:spPr>
          <a:xfrm>
            <a:off x="3591098" y="3740727"/>
            <a:ext cx="3723392" cy="523220"/>
          </a:xfrm>
          <a:prstGeom prst="rect">
            <a:avLst/>
          </a:prstGeom>
          <a:noFill/>
        </p:spPr>
        <p:txBody>
          <a:bodyPr wrap="none" rtlCol="0">
            <a:spAutoFit/>
          </a:bodyPr>
          <a:lstStyle/>
          <a:p>
            <a:r>
              <a:rPr lang="en-US" sz="2800" dirty="0">
                <a:solidFill>
                  <a:srgbClr val="FF0000"/>
                </a:solidFill>
              </a:rPr>
              <a:t>What do we do here?</a:t>
            </a:r>
          </a:p>
        </p:txBody>
      </p:sp>
      <p:cxnSp>
        <p:nvCxnSpPr>
          <p:cNvPr id="14" name="Straight Arrow Connector 13">
            <a:extLst>
              <a:ext uri="{FF2B5EF4-FFF2-40B4-BE49-F238E27FC236}">
                <a16:creationId xmlns:a16="http://schemas.microsoft.com/office/drawing/2014/main" id="{AE54A957-1EBD-4A05-B7EC-65596EA4BFCE}"/>
              </a:ext>
            </a:extLst>
          </p:cNvPr>
          <p:cNvCxnSpPr/>
          <p:nvPr/>
        </p:nvCxnSpPr>
        <p:spPr>
          <a:xfrm flipH="1" flipV="1">
            <a:off x="4172989" y="2776451"/>
            <a:ext cx="980902" cy="9642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1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BD5F-FF86-B4DE-9B9E-1CA0F7089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0327F-F450-B0A9-2E7D-5CF8EEB483A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F7CFE006-7EF4-17D1-B9F9-02B9FD22C40A}"/>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5" name="Content Placeholder 4">
            <a:extLst>
              <a:ext uri="{FF2B5EF4-FFF2-40B4-BE49-F238E27FC236}">
                <a16:creationId xmlns:a16="http://schemas.microsoft.com/office/drawing/2014/main" id="{0997C897-A166-F4BB-DEB0-6B25EDBE25BE}"/>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65B89573-9115-09FA-3921-5AACE2A4B682}"/>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3804C1CF-6817-5E52-AE00-F6F2372DDC3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DEA5A836-19F8-21DA-E70C-0616FB31F2E6}"/>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2B86C0D5-D053-6BAA-1014-67B5148EB8E5}"/>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A8F35DB0-C4B0-CC70-2437-4BB546568AFC}"/>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93F6248F-A331-C510-332A-8CCBD9C4878E}"/>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7DB69740-2037-5102-9E35-C213C9B3E02B}"/>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C1A7A7E-DD9F-7230-2398-0CCD392EE551}"/>
              </a:ext>
            </a:extLst>
          </p:cNvPr>
          <p:cNvSpPr txBox="1"/>
          <p:nvPr/>
        </p:nvSpPr>
        <p:spPr>
          <a:xfrm>
            <a:off x="3591098" y="3740727"/>
            <a:ext cx="2450543" cy="523220"/>
          </a:xfrm>
          <a:prstGeom prst="rect">
            <a:avLst/>
          </a:prstGeom>
          <a:noFill/>
        </p:spPr>
        <p:txBody>
          <a:bodyPr wrap="none" rtlCol="0">
            <a:spAutoFit/>
          </a:bodyPr>
          <a:lstStyle/>
          <a:p>
            <a:r>
              <a:rPr lang="en-US" sz="2800" dirty="0">
                <a:solidFill>
                  <a:srgbClr val="0432FF"/>
                </a:solidFill>
              </a:rPr>
              <a:t>Fill with zeros</a:t>
            </a:r>
          </a:p>
        </p:txBody>
      </p:sp>
    </p:spTree>
    <p:extLst>
      <p:ext uri="{BB962C8B-B14F-4D97-AF65-F5344CB8AC3E}">
        <p14:creationId xmlns:p14="http://schemas.microsoft.com/office/powerpoint/2010/main" val="151480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B27D-8E1B-FA2D-1C00-C7C05101C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C2BE1-B06E-0362-6D97-5A3FDCE5FB2B}"/>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CDC4F5EE-D2F2-6863-3136-E98D38F2665E}"/>
              </a:ext>
            </a:extLst>
          </p:cNvPr>
          <p:cNvSpPr>
            <a:spLocks noGrp="1"/>
          </p:cNvSpPr>
          <p:nvPr>
            <p:ph type="sldNum" sz="quarter" idx="12"/>
          </p:nvPr>
        </p:nvSpPr>
        <p:spPr/>
        <p:txBody>
          <a:bodyPr/>
          <a:lstStyle/>
          <a:p>
            <a:fld id="{CC057153-B650-4DEB-B370-79DDCFDCE934}" type="slidenum">
              <a:rPr lang="en-US" smtClean="0"/>
              <a:t>29</a:t>
            </a:fld>
            <a:endParaRPr lang="en-US"/>
          </a:p>
        </p:txBody>
      </p:sp>
      <p:sp>
        <p:nvSpPr>
          <p:cNvPr id="5" name="Content Placeholder 4">
            <a:extLst>
              <a:ext uri="{FF2B5EF4-FFF2-40B4-BE49-F238E27FC236}">
                <a16:creationId xmlns:a16="http://schemas.microsoft.com/office/drawing/2014/main" id="{02179928-98DB-5F22-1EC4-D99063AA3167}"/>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F54EC82A-D461-D98A-088D-231DFA9B6D3B}"/>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FEAA94D8-8CEC-0B00-319B-ABB3BF02AE23}"/>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7B85B27A-B2F7-D17D-4877-9D8665184E1A}"/>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55953FCC-4D27-F63F-4FEC-254B4C612003}"/>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E6C53BA2-2B01-61FE-A19B-1A70FF933011}"/>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50E700F0-4310-744A-B243-E5939D3370F4}"/>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B2AED919-6F39-BE72-8BBA-141A583E4299}"/>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40F8D3-92AD-E5F4-72CE-F18842BBF68E}"/>
              </a:ext>
            </a:extLst>
          </p:cNvPr>
          <p:cNvSpPr txBox="1"/>
          <p:nvPr/>
        </p:nvSpPr>
        <p:spPr>
          <a:xfrm>
            <a:off x="3485800" y="3056218"/>
            <a:ext cx="2021707" cy="646331"/>
          </a:xfrm>
          <a:prstGeom prst="rect">
            <a:avLst/>
          </a:prstGeom>
          <a:noFill/>
        </p:spPr>
        <p:txBody>
          <a:bodyPr wrap="none" rtlCol="0">
            <a:spAutoFit/>
          </a:bodyPr>
          <a:lstStyle/>
          <a:p>
            <a:r>
              <a:rPr lang="en-US" sz="3600" dirty="0"/>
              <a:t>0 1 0 1 1</a:t>
            </a:r>
            <a:r>
              <a:rPr lang="en-US" sz="3600" baseline="-25000" dirty="0"/>
              <a:t>2</a:t>
            </a:r>
          </a:p>
        </p:txBody>
      </p:sp>
    </p:spTree>
    <p:extLst>
      <p:ext uri="{BB962C8B-B14F-4D97-AF65-F5344CB8AC3E}">
        <p14:creationId xmlns:p14="http://schemas.microsoft.com/office/powerpoint/2010/main" val="47940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026" name="Picture 2" descr="There Are 10 Kinds Of People Binary System T-Shirt">
            <a:extLst>
              <a:ext uri="{FF2B5EF4-FFF2-40B4-BE49-F238E27FC236}">
                <a16:creationId xmlns:a16="http://schemas.microsoft.com/office/drawing/2014/main" id="{434AC73F-2E62-E5F2-2CD4-B461AE350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8302"/>
          <a:stretch>
            <a:fillRect/>
          </a:stretch>
        </p:blipFill>
        <p:spPr bwMode="auto">
          <a:xfrm>
            <a:off x="2403231" y="412049"/>
            <a:ext cx="7385539" cy="6033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A6BC6C5-ED3F-0373-6387-FCBC7BE25344}"/>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CC057153-B650-4DEB-B370-79DDCFDCE934}" type="slidenum">
              <a:rPr lang="en-US" smtClean="0"/>
              <a:pPr>
                <a:spcAft>
                  <a:spcPts val="600"/>
                </a:spcAft>
              </a:pPr>
              <a:t>3</a:t>
            </a:fld>
            <a:endParaRPr lang="en-US"/>
          </a:p>
        </p:txBody>
      </p:sp>
    </p:spTree>
    <p:extLst>
      <p:ext uri="{BB962C8B-B14F-4D97-AF65-F5344CB8AC3E}">
        <p14:creationId xmlns:p14="http://schemas.microsoft.com/office/powerpoint/2010/main" val="186591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FD4C8-D3C8-EABF-68AA-6A5868D05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ED860-4660-8FCA-7694-2C29D1EBE5D4}"/>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12D9F616-1651-5694-0DE1-3E94510BA3A1}"/>
              </a:ext>
            </a:extLst>
          </p:cNvPr>
          <p:cNvSpPr>
            <a:spLocks noGrp="1"/>
          </p:cNvSpPr>
          <p:nvPr>
            <p:ph type="sldNum" sz="quarter" idx="12"/>
          </p:nvPr>
        </p:nvSpPr>
        <p:spPr/>
        <p:txBody>
          <a:bodyPr/>
          <a:lstStyle/>
          <a:p>
            <a:fld id="{CC057153-B650-4DEB-B370-79DDCFDCE934}" type="slidenum">
              <a:rPr lang="en-US" smtClean="0"/>
              <a:t>30</a:t>
            </a:fld>
            <a:endParaRPr lang="en-US"/>
          </a:p>
        </p:txBody>
      </p:sp>
      <p:sp>
        <p:nvSpPr>
          <p:cNvPr id="5" name="Content Placeholder 4">
            <a:extLst>
              <a:ext uri="{FF2B5EF4-FFF2-40B4-BE49-F238E27FC236}">
                <a16:creationId xmlns:a16="http://schemas.microsoft.com/office/drawing/2014/main" id="{0A6369B7-5536-B3B2-5DF5-F6AD3635B584}"/>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89338058-EAEE-D2D9-D48D-B8CFF59AF083}"/>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90E932E2-82C9-FAD4-EA49-8A61E32A73EC}"/>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5F77A29E-7C52-4BD7-F373-7C1FF688B34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9D07D62C-0B00-3A1F-BF35-34615DC585DB}"/>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69A66B5C-FF81-3FCA-E976-F963AD96E57B}"/>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9008559A-9907-BBD7-86AF-F56F740A0DA3}"/>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8A1EB51E-6E19-F463-BCE7-EB7CAED48DD8}"/>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C8F3E1-9C52-1CF9-70F3-FE6D55AB309E}"/>
              </a:ext>
            </a:extLst>
          </p:cNvPr>
          <p:cNvSpPr txBox="1"/>
          <p:nvPr/>
        </p:nvSpPr>
        <p:spPr>
          <a:xfrm>
            <a:off x="3485800" y="3056218"/>
            <a:ext cx="2021707" cy="646331"/>
          </a:xfrm>
          <a:prstGeom prst="rect">
            <a:avLst/>
          </a:prstGeom>
          <a:noFill/>
        </p:spPr>
        <p:txBody>
          <a:bodyPr wrap="none" rtlCol="0">
            <a:spAutoFit/>
          </a:bodyPr>
          <a:lstStyle/>
          <a:p>
            <a:r>
              <a:rPr lang="en-US" sz="3600" dirty="0"/>
              <a:t>0 1 0 1 1</a:t>
            </a:r>
            <a:r>
              <a:rPr lang="en-US" sz="3600" baseline="-25000" dirty="0"/>
              <a:t>2</a:t>
            </a:r>
          </a:p>
        </p:txBody>
      </p:sp>
    </p:spTree>
    <p:extLst>
      <p:ext uri="{BB962C8B-B14F-4D97-AF65-F5344CB8AC3E}">
        <p14:creationId xmlns:p14="http://schemas.microsoft.com/office/powerpoint/2010/main" val="236712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1FE7-D91C-A1E8-27ED-A510C6CED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6E822-C5B6-B873-00C8-80E0DAE13DCE}"/>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3F239568-619B-E43A-D157-702D8EE9DD97}"/>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5" name="Content Placeholder 4">
            <a:extLst>
              <a:ext uri="{FF2B5EF4-FFF2-40B4-BE49-F238E27FC236}">
                <a16:creationId xmlns:a16="http://schemas.microsoft.com/office/drawing/2014/main" id="{921FF9A3-6E37-3C37-0978-575FABF130C2}"/>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5B708862-8244-E4D4-FE43-546253F0431D}"/>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D07BC407-5A9E-72F3-73EC-F126914E9AB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E8BAE835-E4C8-4C45-9881-97A7B3E4C7CD}"/>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54EDBEA6-AAC7-ECEB-25F7-C2AE45ACC47B}"/>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E7DF8842-6472-FEC3-94CB-681E10459CB9}"/>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9193D97F-5DC9-931D-B05E-6909600C6E09}"/>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FA23BFA2-C64C-5488-86CB-67AAABE6088C}"/>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0C8A6A-C00C-980B-1D34-D4858E15C43A}"/>
              </a:ext>
            </a:extLst>
          </p:cNvPr>
          <p:cNvSpPr txBox="1"/>
          <p:nvPr/>
        </p:nvSpPr>
        <p:spPr>
          <a:xfrm>
            <a:off x="3485800" y="3056218"/>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2" name="Content Placeholder 4">
            <a:extLst>
              <a:ext uri="{FF2B5EF4-FFF2-40B4-BE49-F238E27FC236}">
                <a16:creationId xmlns:a16="http://schemas.microsoft.com/office/drawing/2014/main" id="{C154AE7E-9A45-D8A7-A97E-BC38DD8B75E7}"/>
              </a:ext>
            </a:extLst>
          </p:cNvPr>
          <p:cNvSpPr txBox="1">
            <a:spLocks/>
          </p:cNvSpPr>
          <p:nvPr/>
        </p:nvSpPr>
        <p:spPr>
          <a:xfrm>
            <a:off x="5771781" y="2100349"/>
            <a:ext cx="1168910" cy="769634"/>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 11 </a:t>
            </a:r>
          </a:p>
        </p:txBody>
      </p:sp>
    </p:spTree>
    <p:extLst>
      <p:ext uri="{BB962C8B-B14F-4D97-AF65-F5344CB8AC3E}">
        <p14:creationId xmlns:p14="http://schemas.microsoft.com/office/powerpoint/2010/main" val="366796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49CC-36F2-D0E6-CF63-46F63DDA1284}"/>
              </a:ext>
            </a:extLst>
          </p:cNvPr>
          <p:cNvSpPr>
            <a:spLocks noGrp="1"/>
          </p:cNvSpPr>
          <p:nvPr>
            <p:ph type="title"/>
          </p:nvPr>
        </p:nvSpPr>
        <p:spPr/>
        <p:txBody>
          <a:bodyPr/>
          <a:lstStyle/>
          <a:p>
            <a:r>
              <a:rPr lang="en-US" dirty="0"/>
              <a:t>An aside</a:t>
            </a:r>
          </a:p>
        </p:txBody>
      </p:sp>
      <p:sp>
        <p:nvSpPr>
          <p:cNvPr id="3" name="Content Placeholder 2">
            <a:extLst>
              <a:ext uri="{FF2B5EF4-FFF2-40B4-BE49-F238E27FC236}">
                <a16:creationId xmlns:a16="http://schemas.microsoft.com/office/drawing/2014/main" id="{21C4B2D9-E36C-C086-E845-2480AECC49D9}"/>
              </a:ext>
            </a:extLst>
          </p:cNvPr>
          <p:cNvSpPr>
            <a:spLocks noGrp="1"/>
          </p:cNvSpPr>
          <p:nvPr>
            <p:ph idx="1"/>
          </p:nvPr>
        </p:nvSpPr>
        <p:spPr/>
        <p:txBody>
          <a:bodyPr>
            <a:normAutofit/>
          </a:bodyPr>
          <a:lstStyle/>
          <a:p>
            <a:pPr marL="0" indent="0">
              <a:buNone/>
            </a:pPr>
            <a:r>
              <a:rPr lang="en-US" sz="3200" dirty="0">
                <a:solidFill>
                  <a:srgbClr val="FF0000"/>
                </a:solidFill>
              </a:rPr>
              <a:t>What is -3 in twos complement using:</a:t>
            </a:r>
          </a:p>
          <a:p>
            <a:pPr>
              <a:buFontTx/>
              <a:buChar char="-"/>
            </a:pPr>
            <a:r>
              <a:rPr lang="en-US" sz="3200" dirty="0"/>
              <a:t>Using 3 bits:</a:t>
            </a:r>
          </a:p>
          <a:p>
            <a:pPr>
              <a:buFontTx/>
              <a:buChar char="-"/>
            </a:pPr>
            <a:r>
              <a:rPr lang="en-US" sz="3200" dirty="0"/>
              <a:t>Using 4 bits:</a:t>
            </a:r>
          </a:p>
          <a:p>
            <a:pPr>
              <a:buFontTx/>
              <a:buChar char="-"/>
            </a:pPr>
            <a:r>
              <a:rPr lang="en-US" sz="3200" dirty="0"/>
              <a:t>Using 5 bits:</a:t>
            </a:r>
          </a:p>
          <a:p>
            <a:pPr>
              <a:buFontTx/>
              <a:buChar char="-"/>
            </a:pPr>
            <a:r>
              <a:rPr lang="en-US" sz="3200" dirty="0"/>
              <a:t>Using 32 bits:</a:t>
            </a:r>
          </a:p>
        </p:txBody>
      </p:sp>
      <p:sp>
        <p:nvSpPr>
          <p:cNvPr id="4" name="Slide Number Placeholder 3">
            <a:extLst>
              <a:ext uri="{FF2B5EF4-FFF2-40B4-BE49-F238E27FC236}">
                <a16:creationId xmlns:a16="http://schemas.microsoft.com/office/drawing/2014/main" id="{DD4EF859-D4A3-2029-7DA7-A29B3A7E75D7}"/>
              </a:ext>
            </a:extLst>
          </p:cNvPr>
          <p:cNvSpPr>
            <a:spLocks noGrp="1"/>
          </p:cNvSpPr>
          <p:nvPr>
            <p:ph type="sldNum" sz="quarter" idx="12"/>
          </p:nvPr>
        </p:nvSpPr>
        <p:spPr/>
        <p:txBody>
          <a:bodyPr/>
          <a:lstStyle/>
          <a:p>
            <a:fld id="{CC057153-B650-4DEB-B370-79DDCFDCE934}" type="slidenum">
              <a:rPr lang="en-US" smtClean="0"/>
              <a:t>32</a:t>
            </a:fld>
            <a:endParaRPr lang="en-US"/>
          </a:p>
        </p:txBody>
      </p:sp>
    </p:spTree>
    <p:extLst>
      <p:ext uri="{BB962C8B-B14F-4D97-AF65-F5344CB8AC3E}">
        <p14:creationId xmlns:p14="http://schemas.microsoft.com/office/powerpoint/2010/main" val="2785263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C960-D619-B77B-FE4B-3A831CB353E3}"/>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BD95C368-8D16-03A3-F132-E31CBA96CF58}"/>
              </a:ext>
            </a:extLst>
          </p:cNvPr>
          <p:cNvSpPr>
            <a:spLocks noGrp="1"/>
          </p:cNvSpPr>
          <p:nvPr>
            <p:ph idx="1"/>
          </p:nvPr>
        </p:nvSpPr>
        <p:spPr>
          <a:xfrm>
            <a:off x="612648" y="1715532"/>
            <a:ext cx="9346000" cy="734293"/>
          </a:xfrm>
        </p:spPr>
        <p:txBody>
          <a:bodyPr>
            <a:normAutofit/>
          </a:bodyPr>
          <a:lstStyle/>
          <a:p>
            <a:pPr marL="0" indent="0">
              <a:buNone/>
            </a:pPr>
            <a:r>
              <a:rPr lang="en-US" sz="3200" dirty="0"/>
              <a:t>Using 3 bits</a:t>
            </a:r>
          </a:p>
        </p:txBody>
      </p:sp>
      <p:sp>
        <p:nvSpPr>
          <p:cNvPr id="4" name="Slide Number Placeholder 3">
            <a:extLst>
              <a:ext uri="{FF2B5EF4-FFF2-40B4-BE49-F238E27FC236}">
                <a16:creationId xmlns:a16="http://schemas.microsoft.com/office/drawing/2014/main" id="{041907B1-BA4F-78E9-B51F-DCE17D97E37A}"/>
              </a:ext>
            </a:extLst>
          </p:cNvPr>
          <p:cNvSpPr>
            <a:spLocks noGrp="1"/>
          </p:cNvSpPr>
          <p:nvPr>
            <p:ph type="sldNum" sz="quarter" idx="12"/>
          </p:nvPr>
        </p:nvSpPr>
        <p:spPr/>
        <p:txBody>
          <a:bodyPr/>
          <a:lstStyle/>
          <a:p>
            <a:fld id="{CC057153-B650-4DEB-B370-79DDCFDCE934}" type="slidenum">
              <a:rPr lang="en-US" smtClean="0"/>
              <a:t>33</a:t>
            </a:fld>
            <a:endParaRPr lang="en-US"/>
          </a:p>
        </p:txBody>
      </p:sp>
      <p:sp>
        <p:nvSpPr>
          <p:cNvPr id="5" name="TextBox 4">
            <a:extLst>
              <a:ext uri="{FF2B5EF4-FFF2-40B4-BE49-F238E27FC236}">
                <a16:creationId xmlns:a16="http://schemas.microsoft.com/office/drawing/2014/main" id="{3067943C-5CB5-DA6C-6D40-A746E854BDE8}"/>
              </a:ext>
            </a:extLst>
          </p:cNvPr>
          <p:cNvSpPr txBox="1"/>
          <p:nvPr/>
        </p:nvSpPr>
        <p:spPr>
          <a:xfrm>
            <a:off x="4106488" y="2598003"/>
            <a:ext cx="1406154" cy="830997"/>
          </a:xfrm>
          <a:prstGeom prst="rect">
            <a:avLst/>
          </a:prstGeom>
          <a:noFill/>
        </p:spPr>
        <p:txBody>
          <a:bodyPr wrap="none" rtlCol="0">
            <a:spAutoFit/>
          </a:bodyPr>
          <a:lstStyle/>
          <a:p>
            <a:r>
              <a:rPr lang="en-US" sz="4800" dirty="0"/>
              <a:t>1 0 1</a:t>
            </a:r>
          </a:p>
        </p:txBody>
      </p:sp>
      <p:sp>
        <p:nvSpPr>
          <p:cNvPr id="6" name="TextBox 5">
            <a:extLst>
              <a:ext uri="{FF2B5EF4-FFF2-40B4-BE49-F238E27FC236}">
                <a16:creationId xmlns:a16="http://schemas.microsoft.com/office/drawing/2014/main" id="{CC5441F4-3178-8879-8881-6A962607A4FE}"/>
              </a:ext>
            </a:extLst>
          </p:cNvPr>
          <p:cNvSpPr txBox="1"/>
          <p:nvPr/>
        </p:nvSpPr>
        <p:spPr>
          <a:xfrm>
            <a:off x="3853342" y="3462473"/>
            <a:ext cx="1659300" cy="584775"/>
          </a:xfrm>
          <a:prstGeom prst="rect">
            <a:avLst/>
          </a:prstGeom>
          <a:noFill/>
        </p:spPr>
        <p:txBody>
          <a:bodyPr wrap="none" rtlCol="0">
            <a:spAutoFit/>
          </a:bodyPr>
          <a:lstStyle/>
          <a:p>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F23EBB7C-611F-1749-5942-DF09E887E890}"/>
              </a:ext>
            </a:extLst>
          </p:cNvPr>
          <p:cNvSpPr txBox="1"/>
          <p:nvPr/>
        </p:nvSpPr>
        <p:spPr>
          <a:xfrm>
            <a:off x="3979915" y="4080721"/>
            <a:ext cx="1659300" cy="646331"/>
          </a:xfrm>
          <a:prstGeom prst="rect">
            <a:avLst/>
          </a:prstGeom>
          <a:noFill/>
        </p:spPr>
        <p:txBody>
          <a:bodyPr wrap="square" rtlCol="0">
            <a:spAutoFit/>
          </a:bodyPr>
          <a:lstStyle/>
          <a:p>
            <a:r>
              <a:rPr lang="en-US" sz="3600" dirty="0"/>
              <a:t>-4 2 1</a:t>
            </a:r>
            <a:endParaRPr lang="en-US" sz="3600" baseline="30000" dirty="0"/>
          </a:p>
        </p:txBody>
      </p:sp>
    </p:spTree>
    <p:extLst>
      <p:ext uri="{BB962C8B-B14F-4D97-AF65-F5344CB8AC3E}">
        <p14:creationId xmlns:p14="http://schemas.microsoft.com/office/powerpoint/2010/main" val="420746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8C24-A7E1-0912-30DA-5FE629D2D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A5592-2894-5F91-9B8F-B2ED550E01CB}"/>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2FE3FD16-92B7-3CC2-0C61-52450A0625F2}"/>
              </a:ext>
            </a:extLst>
          </p:cNvPr>
          <p:cNvSpPr>
            <a:spLocks noGrp="1"/>
          </p:cNvSpPr>
          <p:nvPr>
            <p:ph idx="1"/>
          </p:nvPr>
        </p:nvSpPr>
        <p:spPr>
          <a:xfrm>
            <a:off x="612648" y="1715532"/>
            <a:ext cx="9346000" cy="734293"/>
          </a:xfrm>
        </p:spPr>
        <p:txBody>
          <a:bodyPr>
            <a:normAutofit/>
          </a:bodyPr>
          <a:lstStyle/>
          <a:p>
            <a:pPr marL="0" indent="0">
              <a:buNone/>
            </a:pPr>
            <a:r>
              <a:rPr lang="en-US" sz="3200" dirty="0"/>
              <a:t>Using 4 bits</a:t>
            </a:r>
          </a:p>
        </p:txBody>
      </p:sp>
      <p:sp>
        <p:nvSpPr>
          <p:cNvPr id="4" name="Slide Number Placeholder 3">
            <a:extLst>
              <a:ext uri="{FF2B5EF4-FFF2-40B4-BE49-F238E27FC236}">
                <a16:creationId xmlns:a16="http://schemas.microsoft.com/office/drawing/2014/main" id="{2D5E0C30-8895-A94C-C668-C266F863DBDE}"/>
              </a:ext>
            </a:extLst>
          </p:cNvPr>
          <p:cNvSpPr>
            <a:spLocks noGrp="1"/>
          </p:cNvSpPr>
          <p:nvPr>
            <p:ph type="sldNum" sz="quarter" idx="12"/>
          </p:nvPr>
        </p:nvSpPr>
        <p:spPr/>
        <p:txBody>
          <a:bodyPr/>
          <a:lstStyle/>
          <a:p>
            <a:fld id="{CC057153-B650-4DEB-B370-79DDCFDCE934}" type="slidenum">
              <a:rPr lang="en-US" smtClean="0"/>
              <a:t>34</a:t>
            </a:fld>
            <a:endParaRPr lang="en-US"/>
          </a:p>
        </p:txBody>
      </p:sp>
      <p:sp>
        <p:nvSpPr>
          <p:cNvPr id="5" name="TextBox 4">
            <a:extLst>
              <a:ext uri="{FF2B5EF4-FFF2-40B4-BE49-F238E27FC236}">
                <a16:creationId xmlns:a16="http://schemas.microsoft.com/office/drawing/2014/main" id="{052812E7-53B5-20BA-6D01-84ABED035444}"/>
              </a:ext>
            </a:extLst>
          </p:cNvPr>
          <p:cNvSpPr txBox="1"/>
          <p:nvPr/>
        </p:nvSpPr>
        <p:spPr>
          <a:xfrm>
            <a:off x="3700928" y="2631476"/>
            <a:ext cx="1811714" cy="830997"/>
          </a:xfrm>
          <a:prstGeom prst="rect">
            <a:avLst/>
          </a:prstGeom>
          <a:noFill/>
        </p:spPr>
        <p:txBody>
          <a:bodyPr wrap="none" rtlCol="0">
            <a:spAutoFit/>
          </a:bodyPr>
          <a:lstStyle/>
          <a:p>
            <a:r>
              <a:rPr lang="en-US" sz="4800" dirty="0"/>
              <a:t>1 1 0 1</a:t>
            </a:r>
          </a:p>
        </p:txBody>
      </p:sp>
      <p:sp>
        <p:nvSpPr>
          <p:cNvPr id="6" name="TextBox 5">
            <a:extLst>
              <a:ext uri="{FF2B5EF4-FFF2-40B4-BE49-F238E27FC236}">
                <a16:creationId xmlns:a16="http://schemas.microsoft.com/office/drawing/2014/main" id="{C0869686-32BB-D240-F110-9DE495ED3093}"/>
              </a:ext>
            </a:extLst>
          </p:cNvPr>
          <p:cNvSpPr txBox="1"/>
          <p:nvPr/>
        </p:nvSpPr>
        <p:spPr>
          <a:xfrm>
            <a:off x="3534279" y="3462473"/>
            <a:ext cx="2145011" cy="584775"/>
          </a:xfrm>
          <a:prstGeom prst="rect">
            <a:avLst/>
          </a:prstGeom>
          <a:noFill/>
        </p:spPr>
        <p:txBody>
          <a:bodyPr wrap="none" rtlCol="0">
            <a:spAutoFit/>
          </a:bodyPr>
          <a:lstStyle/>
          <a:p>
            <a:r>
              <a:rPr lang="en-US" sz="3200" dirty="0"/>
              <a:t>-2</a:t>
            </a:r>
            <a:r>
              <a:rPr lang="en-US" sz="3200" baseline="30000" dirty="0"/>
              <a:t>3 </a:t>
            </a:r>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F7FE4FDA-EC17-50DA-BFD7-25856F9367AE}"/>
              </a:ext>
            </a:extLst>
          </p:cNvPr>
          <p:cNvSpPr txBox="1"/>
          <p:nvPr/>
        </p:nvSpPr>
        <p:spPr>
          <a:xfrm>
            <a:off x="3437905" y="4085010"/>
            <a:ext cx="2337758" cy="646331"/>
          </a:xfrm>
          <a:prstGeom prst="rect">
            <a:avLst/>
          </a:prstGeom>
          <a:noFill/>
        </p:spPr>
        <p:txBody>
          <a:bodyPr wrap="square" rtlCol="0">
            <a:spAutoFit/>
          </a:bodyPr>
          <a:lstStyle/>
          <a:p>
            <a:r>
              <a:rPr lang="en-US" sz="3600" dirty="0"/>
              <a:t>-8  4  2  1</a:t>
            </a:r>
            <a:endParaRPr lang="en-US" sz="3600" baseline="30000" dirty="0"/>
          </a:p>
        </p:txBody>
      </p:sp>
    </p:spTree>
    <p:extLst>
      <p:ext uri="{BB962C8B-B14F-4D97-AF65-F5344CB8AC3E}">
        <p14:creationId xmlns:p14="http://schemas.microsoft.com/office/powerpoint/2010/main" val="354052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81E3F-69FF-D364-7287-C85E0E154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B25E9-E493-A912-2AA1-B8F94378936D}"/>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D6BFCD21-6C92-471E-D90A-47173707733C}"/>
              </a:ext>
            </a:extLst>
          </p:cNvPr>
          <p:cNvSpPr>
            <a:spLocks noGrp="1"/>
          </p:cNvSpPr>
          <p:nvPr>
            <p:ph idx="1"/>
          </p:nvPr>
        </p:nvSpPr>
        <p:spPr>
          <a:xfrm>
            <a:off x="612648" y="1715532"/>
            <a:ext cx="9346000" cy="734293"/>
          </a:xfrm>
        </p:spPr>
        <p:txBody>
          <a:bodyPr>
            <a:normAutofit/>
          </a:bodyPr>
          <a:lstStyle/>
          <a:p>
            <a:pPr marL="0" indent="0">
              <a:buNone/>
            </a:pPr>
            <a:r>
              <a:rPr lang="en-US" sz="3200" dirty="0"/>
              <a:t>Using 5 bits</a:t>
            </a:r>
          </a:p>
        </p:txBody>
      </p:sp>
      <p:sp>
        <p:nvSpPr>
          <p:cNvPr id="4" name="Slide Number Placeholder 3">
            <a:extLst>
              <a:ext uri="{FF2B5EF4-FFF2-40B4-BE49-F238E27FC236}">
                <a16:creationId xmlns:a16="http://schemas.microsoft.com/office/drawing/2014/main" id="{A885F87D-5F7D-6D29-F6E0-F5FD5B248371}"/>
              </a:ext>
            </a:extLst>
          </p:cNvPr>
          <p:cNvSpPr>
            <a:spLocks noGrp="1"/>
          </p:cNvSpPr>
          <p:nvPr>
            <p:ph type="sldNum" sz="quarter" idx="12"/>
          </p:nvPr>
        </p:nvSpPr>
        <p:spPr/>
        <p:txBody>
          <a:bodyPr/>
          <a:lstStyle/>
          <a:p>
            <a:fld id="{CC057153-B650-4DEB-B370-79DDCFDCE934}" type="slidenum">
              <a:rPr lang="en-US" smtClean="0"/>
              <a:t>35</a:t>
            </a:fld>
            <a:endParaRPr lang="en-US"/>
          </a:p>
        </p:txBody>
      </p:sp>
      <p:sp>
        <p:nvSpPr>
          <p:cNvPr id="5" name="TextBox 4">
            <a:extLst>
              <a:ext uri="{FF2B5EF4-FFF2-40B4-BE49-F238E27FC236}">
                <a16:creationId xmlns:a16="http://schemas.microsoft.com/office/drawing/2014/main" id="{0423C8AC-9E58-78DA-0A68-6E524E024650}"/>
              </a:ext>
            </a:extLst>
          </p:cNvPr>
          <p:cNvSpPr txBox="1"/>
          <p:nvPr/>
        </p:nvSpPr>
        <p:spPr>
          <a:xfrm>
            <a:off x="3252041" y="2631476"/>
            <a:ext cx="2217274" cy="830997"/>
          </a:xfrm>
          <a:prstGeom prst="rect">
            <a:avLst/>
          </a:prstGeom>
          <a:noFill/>
        </p:spPr>
        <p:txBody>
          <a:bodyPr wrap="none" rtlCol="0">
            <a:spAutoFit/>
          </a:bodyPr>
          <a:lstStyle/>
          <a:p>
            <a:r>
              <a:rPr lang="en-US" sz="4800" dirty="0"/>
              <a:t>1 1 1 0 1</a:t>
            </a:r>
          </a:p>
        </p:txBody>
      </p:sp>
      <p:sp>
        <p:nvSpPr>
          <p:cNvPr id="6" name="TextBox 5">
            <a:extLst>
              <a:ext uri="{FF2B5EF4-FFF2-40B4-BE49-F238E27FC236}">
                <a16:creationId xmlns:a16="http://schemas.microsoft.com/office/drawing/2014/main" id="{9797C79E-86B2-C8EE-0054-99E0CAA3CCE2}"/>
              </a:ext>
            </a:extLst>
          </p:cNvPr>
          <p:cNvSpPr txBox="1"/>
          <p:nvPr/>
        </p:nvSpPr>
        <p:spPr>
          <a:xfrm>
            <a:off x="3034976" y="3462473"/>
            <a:ext cx="2740687" cy="584775"/>
          </a:xfrm>
          <a:prstGeom prst="rect">
            <a:avLst/>
          </a:prstGeom>
          <a:noFill/>
        </p:spPr>
        <p:txBody>
          <a:bodyPr wrap="none" rtlCol="0">
            <a:spAutoFit/>
          </a:bodyPr>
          <a:lstStyle/>
          <a:p>
            <a:r>
              <a:rPr lang="en-US" sz="3200" dirty="0"/>
              <a:t>-2</a:t>
            </a:r>
            <a:r>
              <a:rPr lang="en-US" sz="3200" baseline="30000" dirty="0"/>
              <a:t>4 </a:t>
            </a:r>
            <a:r>
              <a:rPr lang="en-US" sz="3200" dirty="0"/>
              <a:t>2</a:t>
            </a:r>
            <a:r>
              <a:rPr lang="en-US" sz="3200" baseline="30000" dirty="0"/>
              <a:t>3</a:t>
            </a:r>
            <a:r>
              <a:rPr lang="en-US" sz="3200" dirty="0"/>
              <a:t> 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F1E0670E-3F71-303C-0EF8-D425C1850D4A}"/>
              </a:ext>
            </a:extLst>
          </p:cNvPr>
          <p:cNvSpPr txBox="1"/>
          <p:nvPr/>
        </p:nvSpPr>
        <p:spPr>
          <a:xfrm>
            <a:off x="2926666" y="4085010"/>
            <a:ext cx="3012771" cy="646331"/>
          </a:xfrm>
          <a:prstGeom prst="rect">
            <a:avLst/>
          </a:prstGeom>
          <a:noFill/>
        </p:spPr>
        <p:txBody>
          <a:bodyPr wrap="square" rtlCol="0">
            <a:spAutoFit/>
          </a:bodyPr>
          <a:lstStyle/>
          <a:p>
            <a:r>
              <a:rPr lang="en-US" sz="3600" dirty="0"/>
              <a:t>-16 8  4  2  1</a:t>
            </a:r>
            <a:endParaRPr lang="en-US" sz="3600" baseline="30000" dirty="0"/>
          </a:p>
        </p:txBody>
      </p:sp>
    </p:spTree>
    <p:extLst>
      <p:ext uri="{BB962C8B-B14F-4D97-AF65-F5344CB8AC3E}">
        <p14:creationId xmlns:p14="http://schemas.microsoft.com/office/powerpoint/2010/main" val="1989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09FEF-53CF-057A-A517-0C64437CA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A99EB-1414-D4EE-5A08-FCFD6ABD171F}"/>
              </a:ext>
            </a:extLst>
          </p:cNvPr>
          <p:cNvSpPr>
            <a:spLocks noGrp="1"/>
          </p:cNvSpPr>
          <p:nvPr>
            <p:ph type="title"/>
          </p:nvPr>
        </p:nvSpPr>
        <p:spPr/>
        <p:txBody>
          <a:bodyPr/>
          <a:lstStyle/>
          <a:p>
            <a:r>
              <a:rPr lang="en-US" dirty="0"/>
              <a:t>An aside: -3</a:t>
            </a:r>
          </a:p>
        </p:txBody>
      </p:sp>
      <p:sp>
        <p:nvSpPr>
          <p:cNvPr id="4" name="Slide Number Placeholder 3">
            <a:extLst>
              <a:ext uri="{FF2B5EF4-FFF2-40B4-BE49-F238E27FC236}">
                <a16:creationId xmlns:a16="http://schemas.microsoft.com/office/drawing/2014/main" id="{8012005F-E032-D719-BE4D-D1B63369530F}"/>
              </a:ext>
            </a:extLst>
          </p:cNvPr>
          <p:cNvSpPr>
            <a:spLocks noGrp="1"/>
          </p:cNvSpPr>
          <p:nvPr>
            <p:ph type="sldNum" sz="quarter" idx="12"/>
          </p:nvPr>
        </p:nvSpPr>
        <p:spPr/>
        <p:txBody>
          <a:bodyPr/>
          <a:lstStyle/>
          <a:p>
            <a:fld id="{CC057153-B650-4DEB-B370-79DDCFDCE934}" type="slidenum">
              <a:rPr lang="en-US" smtClean="0"/>
              <a:t>36</a:t>
            </a:fld>
            <a:endParaRPr lang="en-US"/>
          </a:p>
        </p:txBody>
      </p:sp>
      <p:sp>
        <p:nvSpPr>
          <p:cNvPr id="5" name="TextBox 4">
            <a:extLst>
              <a:ext uri="{FF2B5EF4-FFF2-40B4-BE49-F238E27FC236}">
                <a16:creationId xmlns:a16="http://schemas.microsoft.com/office/drawing/2014/main" id="{0C93203B-087C-6338-22B8-ABE24CB987D3}"/>
              </a:ext>
            </a:extLst>
          </p:cNvPr>
          <p:cNvSpPr txBox="1"/>
          <p:nvPr/>
        </p:nvSpPr>
        <p:spPr>
          <a:xfrm>
            <a:off x="8578830" y="2598003"/>
            <a:ext cx="2217274" cy="830997"/>
          </a:xfrm>
          <a:prstGeom prst="rect">
            <a:avLst/>
          </a:prstGeom>
          <a:noFill/>
        </p:spPr>
        <p:txBody>
          <a:bodyPr wrap="none" rtlCol="0">
            <a:spAutoFit/>
          </a:bodyPr>
          <a:lstStyle/>
          <a:p>
            <a:r>
              <a:rPr lang="en-US" sz="4800" dirty="0"/>
              <a:t>1 1 1 0 1</a:t>
            </a:r>
          </a:p>
        </p:txBody>
      </p:sp>
      <p:sp>
        <p:nvSpPr>
          <p:cNvPr id="6" name="TextBox 5">
            <a:extLst>
              <a:ext uri="{FF2B5EF4-FFF2-40B4-BE49-F238E27FC236}">
                <a16:creationId xmlns:a16="http://schemas.microsoft.com/office/drawing/2014/main" id="{7049328A-6048-BF7F-0F0A-F5FE4987D1F0}"/>
              </a:ext>
            </a:extLst>
          </p:cNvPr>
          <p:cNvSpPr txBox="1"/>
          <p:nvPr/>
        </p:nvSpPr>
        <p:spPr>
          <a:xfrm>
            <a:off x="8361765" y="3429000"/>
            <a:ext cx="2740687" cy="584775"/>
          </a:xfrm>
          <a:prstGeom prst="rect">
            <a:avLst/>
          </a:prstGeom>
          <a:noFill/>
        </p:spPr>
        <p:txBody>
          <a:bodyPr wrap="none" rtlCol="0">
            <a:spAutoFit/>
          </a:bodyPr>
          <a:lstStyle/>
          <a:p>
            <a:r>
              <a:rPr lang="en-US" sz="3200" dirty="0"/>
              <a:t>-2</a:t>
            </a:r>
            <a:r>
              <a:rPr lang="en-US" sz="3200" baseline="30000" dirty="0"/>
              <a:t>4 </a:t>
            </a:r>
            <a:r>
              <a:rPr lang="en-US" sz="3200" dirty="0"/>
              <a:t>2</a:t>
            </a:r>
            <a:r>
              <a:rPr lang="en-US" sz="3200" baseline="30000" dirty="0"/>
              <a:t>3</a:t>
            </a:r>
            <a:r>
              <a:rPr lang="en-US" sz="3200" dirty="0"/>
              <a:t> 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1FE6D128-0F88-DF12-AE79-1998735AF130}"/>
              </a:ext>
            </a:extLst>
          </p:cNvPr>
          <p:cNvSpPr txBox="1"/>
          <p:nvPr/>
        </p:nvSpPr>
        <p:spPr>
          <a:xfrm>
            <a:off x="8253455" y="4051537"/>
            <a:ext cx="3012771" cy="646331"/>
          </a:xfrm>
          <a:prstGeom prst="rect">
            <a:avLst/>
          </a:prstGeom>
          <a:noFill/>
        </p:spPr>
        <p:txBody>
          <a:bodyPr wrap="square" rtlCol="0">
            <a:spAutoFit/>
          </a:bodyPr>
          <a:lstStyle/>
          <a:p>
            <a:r>
              <a:rPr lang="en-US" sz="3600" dirty="0"/>
              <a:t>-16 8  4  2  1</a:t>
            </a:r>
            <a:endParaRPr lang="en-US" sz="3600" baseline="30000" dirty="0"/>
          </a:p>
        </p:txBody>
      </p:sp>
      <p:sp>
        <p:nvSpPr>
          <p:cNvPr id="10" name="TextBox 9">
            <a:extLst>
              <a:ext uri="{FF2B5EF4-FFF2-40B4-BE49-F238E27FC236}">
                <a16:creationId xmlns:a16="http://schemas.microsoft.com/office/drawing/2014/main" id="{61DC0690-88E7-580B-892F-BC15BD7759F0}"/>
              </a:ext>
            </a:extLst>
          </p:cNvPr>
          <p:cNvSpPr txBox="1"/>
          <p:nvPr/>
        </p:nvSpPr>
        <p:spPr>
          <a:xfrm>
            <a:off x="1801457" y="2598003"/>
            <a:ext cx="1811714" cy="830997"/>
          </a:xfrm>
          <a:prstGeom prst="rect">
            <a:avLst/>
          </a:prstGeom>
          <a:noFill/>
        </p:spPr>
        <p:txBody>
          <a:bodyPr wrap="none" rtlCol="0">
            <a:spAutoFit/>
          </a:bodyPr>
          <a:lstStyle/>
          <a:p>
            <a:r>
              <a:rPr lang="en-US" sz="4800" dirty="0"/>
              <a:t>1 1 0 1</a:t>
            </a:r>
          </a:p>
        </p:txBody>
      </p:sp>
      <p:sp>
        <p:nvSpPr>
          <p:cNvPr id="11" name="TextBox 10">
            <a:extLst>
              <a:ext uri="{FF2B5EF4-FFF2-40B4-BE49-F238E27FC236}">
                <a16:creationId xmlns:a16="http://schemas.microsoft.com/office/drawing/2014/main" id="{A4502DDE-CAFC-770A-6844-5B83A9D433DF}"/>
              </a:ext>
            </a:extLst>
          </p:cNvPr>
          <p:cNvSpPr txBox="1"/>
          <p:nvPr/>
        </p:nvSpPr>
        <p:spPr>
          <a:xfrm>
            <a:off x="1634808" y="3429000"/>
            <a:ext cx="2145011" cy="584775"/>
          </a:xfrm>
          <a:prstGeom prst="rect">
            <a:avLst/>
          </a:prstGeom>
          <a:noFill/>
        </p:spPr>
        <p:txBody>
          <a:bodyPr wrap="none" rtlCol="0">
            <a:spAutoFit/>
          </a:bodyPr>
          <a:lstStyle/>
          <a:p>
            <a:r>
              <a:rPr lang="en-US" sz="3200" dirty="0"/>
              <a:t>-2</a:t>
            </a:r>
            <a:r>
              <a:rPr lang="en-US" sz="3200" baseline="30000" dirty="0"/>
              <a:t>3 </a:t>
            </a:r>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12" name="TextBox 11">
            <a:extLst>
              <a:ext uri="{FF2B5EF4-FFF2-40B4-BE49-F238E27FC236}">
                <a16:creationId xmlns:a16="http://schemas.microsoft.com/office/drawing/2014/main" id="{C7647E0A-2913-E4AD-A7B6-4218826C6FD2}"/>
              </a:ext>
            </a:extLst>
          </p:cNvPr>
          <p:cNvSpPr txBox="1"/>
          <p:nvPr/>
        </p:nvSpPr>
        <p:spPr>
          <a:xfrm>
            <a:off x="1538434" y="4051537"/>
            <a:ext cx="2337758" cy="646331"/>
          </a:xfrm>
          <a:prstGeom prst="rect">
            <a:avLst/>
          </a:prstGeom>
          <a:noFill/>
        </p:spPr>
        <p:txBody>
          <a:bodyPr wrap="square" rtlCol="0">
            <a:spAutoFit/>
          </a:bodyPr>
          <a:lstStyle/>
          <a:p>
            <a:r>
              <a:rPr lang="en-US" sz="3600" dirty="0"/>
              <a:t>-8  4  2  1</a:t>
            </a:r>
            <a:endParaRPr lang="en-US" sz="3600" baseline="30000" dirty="0"/>
          </a:p>
        </p:txBody>
      </p:sp>
      <p:sp>
        <p:nvSpPr>
          <p:cNvPr id="13" name="Right Arrow 12">
            <a:extLst>
              <a:ext uri="{FF2B5EF4-FFF2-40B4-BE49-F238E27FC236}">
                <a16:creationId xmlns:a16="http://schemas.microsoft.com/office/drawing/2014/main" id="{2ECC1B14-5BA2-442B-E684-0BF4945B2378}"/>
              </a:ext>
            </a:extLst>
          </p:cNvPr>
          <p:cNvSpPr/>
          <p:nvPr/>
        </p:nvSpPr>
        <p:spPr>
          <a:xfrm>
            <a:off x="5170516" y="3108960"/>
            <a:ext cx="1961804" cy="9425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79111B-2562-EDCA-0363-7B7B45B08042}"/>
              </a:ext>
            </a:extLst>
          </p:cNvPr>
          <p:cNvSpPr/>
          <p:nvPr/>
        </p:nvSpPr>
        <p:spPr>
          <a:xfrm>
            <a:off x="8253455" y="4051537"/>
            <a:ext cx="774167" cy="646331"/>
          </a:xfrm>
          <a:prstGeom prst="rect">
            <a:avLst/>
          </a:prstGeom>
          <a:solidFill>
            <a:schemeClr val="accent1">
              <a:alpha val="151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83A820-A171-2580-038C-109FB614130B}"/>
              </a:ext>
            </a:extLst>
          </p:cNvPr>
          <p:cNvSpPr txBox="1"/>
          <p:nvPr/>
        </p:nvSpPr>
        <p:spPr>
          <a:xfrm>
            <a:off x="5170516" y="4915492"/>
            <a:ext cx="5869620" cy="523220"/>
          </a:xfrm>
          <a:prstGeom prst="rect">
            <a:avLst/>
          </a:prstGeom>
          <a:noFill/>
        </p:spPr>
        <p:txBody>
          <a:bodyPr wrap="none" rtlCol="0">
            <a:spAutoFit/>
          </a:bodyPr>
          <a:lstStyle/>
          <a:p>
            <a:r>
              <a:rPr lang="en-US" sz="2800" dirty="0"/>
              <a:t>When we add a bit, we subtract 16</a:t>
            </a:r>
          </a:p>
        </p:txBody>
      </p:sp>
    </p:spTree>
    <p:extLst>
      <p:ext uri="{BB962C8B-B14F-4D97-AF65-F5344CB8AC3E}">
        <p14:creationId xmlns:p14="http://schemas.microsoft.com/office/powerpoint/2010/main" val="2638123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6BF96-6C13-8373-0FAF-02938EA95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24ABC-C335-0A13-663D-8EAA1AAD62A9}"/>
              </a:ext>
            </a:extLst>
          </p:cNvPr>
          <p:cNvSpPr>
            <a:spLocks noGrp="1"/>
          </p:cNvSpPr>
          <p:nvPr>
            <p:ph type="title"/>
          </p:nvPr>
        </p:nvSpPr>
        <p:spPr/>
        <p:txBody>
          <a:bodyPr/>
          <a:lstStyle/>
          <a:p>
            <a:r>
              <a:rPr lang="en-US" dirty="0"/>
              <a:t>An aside: -3</a:t>
            </a:r>
          </a:p>
        </p:txBody>
      </p:sp>
      <p:sp>
        <p:nvSpPr>
          <p:cNvPr id="4" name="Slide Number Placeholder 3">
            <a:extLst>
              <a:ext uri="{FF2B5EF4-FFF2-40B4-BE49-F238E27FC236}">
                <a16:creationId xmlns:a16="http://schemas.microsoft.com/office/drawing/2014/main" id="{E59315F0-6889-5966-74CF-F00EEB074268}"/>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5" name="TextBox 4">
            <a:extLst>
              <a:ext uri="{FF2B5EF4-FFF2-40B4-BE49-F238E27FC236}">
                <a16:creationId xmlns:a16="http://schemas.microsoft.com/office/drawing/2014/main" id="{EE537F30-B3DE-68AE-946D-B357D603CC47}"/>
              </a:ext>
            </a:extLst>
          </p:cNvPr>
          <p:cNvSpPr txBox="1"/>
          <p:nvPr/>
        </p:nvSpPr>
        <p:spPr>
          <a:xfrm>
            <a:off x="8578830" y="2598003"/>
            <a:ext cx="2217274" cy="830997"/>
          </a:xfrm>
          <a:prstGeom prst="rect">
            <a:avLst/>
          </a:prstGeom>
          <a:noFill/>
        </p:spPr>
        <p:txBody>
          <a:bodyPr wrap="none" rtlCol="0">
            <a:spAutoFit/>
          </a:bodyPr>
          <a:lstStyle/>
          <a:p>
            <a:r>
              <a:rPr lang="en-US" sz="4800" dirty="0"/>
              <a:t>1 1 1 0 1</a:t>
            </a:r>
          </a:p>
        </p:txBody>
      </p:sp>
      <p:sp>
        <p:nvSpPr>
          <p:cNvPr id="6" name="TextBox 5">
            <a:extLst>
              <a:ext uri="{FF2B5EF4-FFF2-40B4-BE49-F238E27FC236}">
                <a16:creationId xmlns:a16="http://schemas.microsoft.com/office/drawing/2014/main" id="{93C1F6BC-86C6-0FEC-D5AD-1AB212D5BF18}"/>
              </a:ext>
            </a:extLst>
          </p:cNvPr>
          <p:cNvSpPr txBox="1"/>
          <p:nvPr/>
        </p:nvSpPr>
        <p:spPr>
          <a:xfrm>
            <a:off x="8361765" y="3429000"/>
            <a:ext cx="2740687" cy="584775"/>
          </a:xfrm>
          <a:prstGeom prst="rect">
            <a:avLst/>
          </a:prstGeom>
          <a:noFill/>
        </p:spPr>
        <p:txBody>
          <a:bodyPr wrap="none" rtlCol="0">
            <a:spAutoFit/>
          </a:bodyPr>
          <a:lstStyle/>
          <a:p>
            <a:r>
              <a:rPr lang="en-US" sz="3200" dirty="0"/>
              <a:t>-2</a:t>
            </a:r>
            <a:r>
              <a:rPr lang="en-US" sz="3200" baseline="30000" dirty="0"/>
              <a:t>4 </a:t>
            </a:r>
            <a:r>
              <a:rPr lang="en-US" sz="3200" dirty="0"/>
              <a:t>2</a:t>
            </a:r>
            <a:r>
              <a:rPr lang="en-US" sz="3200" baseline="30000" dirty="0"/>
              <a:t>3</a:t>
            </a:r>
            <a:r>
              <a:rPr lang="en-US" sz="3200" dirty="0"/>
              <a:t> 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E9519941-AAB0-175B-2A74-5B65659DE856}"/>
              </a:ext>
            </a:extLst>
          </p:cNvPr>
          <p:cNvSpPr txBox="1"/>
          <p:nvPr/>
        </p:nvSpPr>
        <p:spPr>
          <a:xfrm>
            <a:off x="8253455" y="4051537"/>
            <a:ext cx="3012771" cy="646331"/>
          </a:xfrm>
          <a:prstGeom prst="rect">
            <a:avLst/>
          </a:prstGeom>
          <a:noFill/>
        </p:spPr>
        <p:txBody>
          <a:bodyPr wrap="square" rtlCol="0">
            <a:spAutoFit/>
          </a:bodyPr>
          <a:lstStyle/>
          <a:p>
            <a:r>
              <a:rPr lang="en-US" sz="3600" dirty="0"/>
              <a:t>-16 8  4  2  1</a:t>
            </a:r>
            <a:endParaRPr lang="en-US" sz="3600" baseline="30000" dirty="0"/>
          </a:p>
        </p:txBody>
      </p:sp>
      <p:sp>
        <p:nvSpPr>
          <p:cNvPr id="10" name="TextBox 9">
            <a:extLst>
              <a:ext uri="{FF2B5EF4-FFF2-40B4-BE49-F238E27FC236}">
                <a16:creationId xmlns:a16="http://schemas.microsoft.com/office/drawing/2014/main" id="{2F5B42D3-4B34-030C-92EC-91E24A76AC8C}"/>
              </a:ext>
            </a:extLst>
          </p:cNvPr>
          <p:cNvSpPr txBox="1"/>
          <p:nvPr/>
        </p:nvSpPr>
        <p:spPr>
          <a:xfrm>
            <a:off x="1801457" y="2598003"/>
            <a:ext cx="1811714" cy="830997"/>
          </a:xfrm>
          <a:prstGeom prst="rect">
            <a:avLst/>
          </a:prstGeom>
          <a:noFill/>
        </p:spPr>
        <p:txBody>
          <a:bodyPr wrap="none" rtlCol="0">
            <a:spAutoFit/>
          </a:bodyPr>
          <a:lstStyle/>
          <a:p>
            <a:r>
              <a:rPr lang="en-US" sz="4800" dirty="0"/>
              <a:t>1 1 0 1</a:t>
            </a:r>
          </a:p>
        </p:txBody>
      </p:sp>
      <p:sp>
        <p:nvSpPr>
          <p:cNvPr id="11" name="TextBox 10">
            <a:extLst>
              <a:ext uri="{FF2B5EF4-FFF2-40B4-BE49-F238E27FC236}">
                <a16:creationId xmlns:a16="http://schemas.microsoft.com/office/drawing/2014/main" id="{136343DF-669E-3AF8-6396-30662571FA86}"/>
              </a:ext>
            </a:extLst>
          </p:cNvPr>
          <p:cNvSpPr txBox="1"/>
          <p:nvPr/>
        </p:nvSpPr>
        <p:spPr>
          <a:xfrm>
            <a:off x="1634808" y="3429000"/>
            <a:ext cx="2145011" cy="584775"/>
          </a:xfrm>
          <a:prstGeom prst="rect">
            <a:avLst/>
          </a:prstGeom>
          <a:noFill/>
        </p:spPr>
        <p:txBody>
          <a:bodyPr wrap="none" rtlCol="0">
            <a:spAutoFit/>
          </a:bodyPr>
          <a:lstStyle/>
          <a:p>
            <a:r>
              <a:rPr lang="en-US" sz="3200" dirty="0"/>
              <a:t>-2</a:t>
            </a:r>
            <a:r>
              <a:rPr lang="en-US" sz="3200" baseline="30000" dirty="0"/>
              <a:t>3 </a:t>
            </a:r>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12" name="TextBox 11">
            <a:extLst>
              <a:ext uri="{FF2B5EF4-FFF2-40B4-BE49-F238E27FC236}">
                <a16:creationId xmlns:a16="http://schemas.microsoft.com/office/drawing/2014/main" id="{B931FBA1-119B-CD69-769D-1E2CCADF9D0D}"/>
              </a:ext>
            </a:extLst>
          </p:cNvPr>
          <p:cNvSpPr txBox="1"/>
          <p:nvPr/>
        </p:nvSpPr>
        <p:spPr>
          <a:xfrm>
            <a:off x="1538434" y="4051537"/>
            <a:ext cx="2337758" cy="646331"/>
          </a:xfrm>
          <a:prstGeom prst="rect">
            <a:avLst/>
          </a:prstGeom>
          <a:noFill/>
        </p:spPr>
        <p:txBody>
          <a:bodyPr wrap="square" rtlCol="0">
            <a:spAutoFit/>
          </a:bodyPr>
          <a:lstStyle/>
          <a:p>
            <a:r>
              <a:rPr lang="en-US" sz="3600" dirty="0"/>
              <a:t>-8  4  2  1</a:t>
            </a:r>
            <a:endParaRPr lang="en-US" sz="3600" baseline="30000" dirty="0"/>
          </a:p>
        </p:txBody>
      </p:sp>
      <p:sp>
        <p:nvSpPr>
          <p:cNvPr id="13" name="Right Arrow 12">
            <a:extLst>
              <a:ext uri="{FF2B5EF4-FFF2-40B4-BE49-F238E27FC236}">
                <a16:creationId xmlns:a16="http://schemas.microsoft.com/office/drawing/2014/main" id="{882C657F-6392-D179-524E-DB685F7F9C45}"/>
              </a:ext>
            </a:extLst>
          </p:cNvPr>
          <p:cNvSpPr/>
          <p:nvPr/>
        </p:nvSpPr>
        <p:spPr>
          <a:xfrm>
            <a:off x="5170516" y="3108960"/>
            <a:ext cx="1961804" cy="9425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AC7250-63EE-EBF3-307C-5BC8F0E5CD9F}"/>
              </a:ext>
            </a:extLst>
          </p:cNvPr>
          <p:cNvSpPr txBox="1"/>
          <p:nvPr/>
        </p:nvSpPr>
        <p:spPr>
          <a:xfrm>
            <a:off x="5170516" y="4915492"/>
            <a:ext cx="5869620" cy="523220"/>
          </a:xfrm>
          <a:prstGeom prst="rect">
            <a:avLst/>
          </a:prstGeom>
          <a:noFill/>
        </p:spPr>
        <p:txBody>
          <a:bodyPr wrap="none" rtlCol="0">
            <a:spAutoFit/>
          </a:bodyPr>
          <a:lstStyle/>
          <a:p>
            <a:r>
              <a:rPr lang="en-US" sz="2800" dirty="0"/>
              <a:t>When we add a bit, we subtract 16</a:t>
            </a:r>
          </a:p>
        </p:txBody>
      </p:sp>
      <p:sp>
        <p:nvSpPr>
          <p:cNvPr id="3" name="TextBox 2">
            <a:extLst>
              <a:ext uri="{FF2B5EF4-FFF2-40B4-BE49-F238E27FC236}">
                <a16:creationId xmlns:a16="http://schemas.microsoft.com/office/drawing/2014/main" id="{FF307C54-60A3-A32F-F519-CF9AB5216448}"/>
              </a:ext>
            </a:extLst>
          </p:cNvPr>
          <p:cNvSpPr txBox="1"/>
          <p:nvPr/>
        </p:nvSpPr>
        <p:spPr>
          <a:xfrm>
            <a:off x="5170516" y="5561823"/>
            <a:ext cx="5971122" cy="523220"/>
          </a:xfrm>
          <a:prstGeom prst="rect">
            <a:avLst/>
          </a:prstGeom>
          <a:noFill/>
        </p:spPr>
        <p:txBody>
          <a:bodyPr wrap="none" rtlCol="0">
            <a:spAutoFit/>
          </a:bodyPr>
          <a:lstStyle/>
          <a:p>
            <a:r>
              <a:rPr lang="en-US" sz="2800" dirty="0"/>
              <a:t>But we also add 16 (-8 becomes 8)</a:t>
            </a:r>
          </a:p>
        </p:txBody>
      </p:sp>
      <p:sp>
        <p:nvSpPr>
          <p:cNvPr id="8" name="Rectangle 7">
            <a:extLst>
              <a:ext uri="{FF2B5EF4-FFF2-40B4-BE49-F238E27FC236}">
                <a16:creationId xmlns:a16="http://schemas.microsoft.com/office/drawing/2014/main" id="{95FA0C75-C2D4-91A5-29DB-3FB3C57E4578}"/>
              </a:ext>
            </a:extLst>
          </p:cNvPr>
          <p:cNvSpPr/>
          <p:nvPr/>
        </p:nvSpPr>
        <p:spPr>
          <a:xfrm>
            <a:off x="1538434" y="4013775"/>
            <a:ext cx="774167" cy="646331"/>
          </a:xfrm>
          <a:prstGeom prst="rect">
            <a:avLst/>
          </a:prstGeom>
          <a:solidFill>
            <a:schemeClr val="accent1">
              <a:alpha val="151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1DC35C-2132-9100-77F1-947C8AC76544}"/>
              </a:ext>
            </a:extLst>
          </p:cNvPr>
          <p:cNvSpPr/>
          <p:nvPr/>
        </p:nvSpPr>
        <p:spPr>
          <a:xfrm>
            <a:off x="8963177" y="4051537"/>
            <a:ext cx="529958" cy="608569"/>
          </a:xfrm>
          <a:prstGeom prst="rect">
            <a:avLst/>
          </a:prstGeom>
          <a:solidFill>
            <a:schemeClr val="accent1">
              <a:alpha val="151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26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C31F-DA1C-DF48-2F1A-9305E6216E5F}"/>
              </a:ext>
            </a:extLst>
          </p:cNvPr>
          <p:cNvSpPr>
            <a:spLocks noGrp="1"/>
          </p:cNvSpPr>
          <p:nvPr>
            <p:ph type="title"/>
          </p:nvPr>
        </p:nvSpPr>
        <p:spPr/>
        <p:txBody>
          <a:bodyPr/>
          <a:lstStyle/>
          <a:p>
            <a:r>
              <a:rPr lang="en-US" dirty="0"/>
              <a:t>An aside</a:t>
            </a:r>
          </a:p>
        </p:txBody>
      </p:sp>
      <p:graphicFrame>
        <p:nvGraphicFramePr>
          <p:cNvPr id="5" name="Content Placeholder 4">
            <a:extLst>
              <a:ext uri="{FF2B5EF4-FFF2-40B4-BE49-F238E27FC236}">
                <a16:creationId xmlns:a16="http://schemas.microsoft.com/office/drawing/2014/main" id="{7DBA6711-9747-DABD-C6DE-964231351CE6}"/>
              </a:ext>
            </a:extLst>
          </p:cNvPr>
          <p:cNvGraphicFramePr>
            <a:graphicFrameLocks noGrp="1"/>
          </p:cNvGraphicFramePr>
          <p:nvPr>
            <p:ph idx="1"/>
            <p:extLst>
              <p:ext uri="{D42A27DB-BD31-4B8C-83A1-F6EECF244321}">
                <p14:modId xmlns:p14="http://schemas.microsoft.com/office/powerpoint/2010/main" val="2771071654"/>
              </p:ext>
            </p:extLst>
          </p:nvPr>
        </p:nvGraphicFramePr>
        <p:xfrm>
          <a:off x="2693421" y="1680898"/>
          <a:ext cx="6805158" cy="4572000"/>
        </p:xfrm>
        <a:graphic>
          <a:graphicData uri="http://schemas.openxmlformats.org/drawingml/2006/table">
            <a:tbl>
              <a:tblPr firstRow="1" bandRow="1">
                <a:tableStyleId>{5C22544A-7EE6-4342-B048-85BDC9FD1C3A}</a:tableStyleId>
              </a:tblPr>
              <a:tblGrid>
                <a:gridCol w="3402579">
                  <a:extLst>
                    <a:ext uri="{9D8B030D-6E8A-4147-A177-3AD203B41FA5}">
                      <a16:colId xmlns:a16="http://schemas.microsoft.com/office/drawing/2014/main" val="200720275"/>
                    </a:ext>
                  </a:extLst>
                </a:gridCol>
                <a:gridCol w="3402579">
                  <a:extLst>
                    <a:ext uri="{9D8B030D-6E8A-4147-A177-3AD203B41FA5}">
                      <a16:colId xmlns:a16="http://schemas.microsoft.com/office/drawing/2014/main" val="454664552"/>
                    </a:ext>
                  </a:extLst>
                </a:gridCol>
              </a:tblGrid>
              <a:tr h="370840">
                <a:tc>
                  <a:txBody>
                    <a:bodyPr/>
                    <a:lstStyle/>
                    <a:p>
                      <a:pPr algn="ctr"/>
                      <a:r>
                        <a:rPr lang="en-US" sz="2400" dirty="0"/>
                        <a:t>number of bits</a:t>
                      </a:r>
                    </a:p>
                  </a:txBody>
                  <a:tcPr/>
                </a:tc>
                <a:tc>
                  <a:txBody>
                    <a:bodyPr/>
                    <a:lstStyle/>
                    <a:p>
                      <a:pPr algn="ctr"/>
                      <a:r>
                        <a:rPr lang="en-US" sz="2400" dirty="0"/>
                        <a:t>-3</a:t>
                      </a:r>
                    </a:p>
                  </a:txBody>
                  <a:tcPr/>
                </a:tc>
                <a:extLst>
                  <a:ext uri="{0D108BD9-81ED-4DB2-BD59-A6C34878D82A}">
                    <a16:rowId xmlns:a16="http://schemas.microsoft.com/office/drawing/2014/main" val="1849787098"/>
                  </a:ext>
                </a:extLst>
              </a:tr>
              <a:tr h="370840">
                <a:tc>
                  <a:txBody>
                    <a:bodyPr/>
                    <a:lstStyle/>
                    <a:p>
                      <a:pPr algn="ctr"/>
                      <a:r>
                        <a:rPr lang="en-US" sz="2400" dirty="0"/>
                        <a:t>3</a:t>
                      </a:r>
                    </a:p>
                  </a:txBody>
                  <a:tcPr/>
                </a:tc>
                <a:tc>
                  <a:txBody>
                    <a:bodyPr/>
                    <a:lstStyle/>
                    <a:p>
                      <a:pPr algn="r"/>
                      <a:r>
                        <a:rPr lang="en-US" sz="2400" dirty="0"/>
                        <a:t>101</a:t>
                      </a:r>
                    </a:p>
                  </a:txBody>
                  <a:tcPr/>
                </a:tc>
                <a:extLst>
                  <a:ext uri="{0D108BD9-81ED-4DB2-BD59-A6C34878D82A}">
                    <a16:rowId xmlns:a16="http://schemas.microsoft.com/office/drawing/2014/main" val="2977420114"/>
                  </a:ext>
                </a:extLst>
              </a:tr>
              <a:tr h="370840">
                <a:tc>
                  <a:txBody>
                    <a:bodyPr/>
                    <a:lstStyle/>
                    <a:p>
                      <a:pPr algn="ctr"/>
                      <a:r>
                        <a:rPr lang="en-US" sz="2400" dirty="0"/>
                        <a:t>4</a:t>
                      </a:r>
                    </a:p>
                  </a:txBody>
                  <a:tcPr/>
                </a:tc>
                <a:tc>
                  <a:txBody>
                    <a:bodyPr/>
                    <a:lstStyle/>
                    <a:p>
                      <a:pPr algn="r"/>
                      <a:r>
                        <a:rPr lang="en-US" sz="2400" dirty="0"/>
                        <a:t>1101</a:t>
                      </a:r>
                    </a:p>
                  </a:txBody>
                  <a:tcPr/>
                </a:tc>
                <a:extLst>
                  <a:ext uri="{0D108BD9-81ED-4DB2-BD59-A6C34878D82A}">
                    <a16:rowId xmlns:a16="http://schemas.microsoft.com/office/drawing/2014/main" val="3651850060"/>
                  </a:ext>
                </a:extLst>
              </a:tr>
              <a:tr h="370840">
                <a:tc>
                  <a:txBody>
                    <a:bodyPr/>
                    <a:lstStyle/>
                    <a:p>
                      <a:pPr algn="ctr"/>
                      <a:r>
                        <a:rPr lang="en-US" sz="2400" dirty="0"/>
                        <a:t>5</a:t>
                      </a:r>
                    </a:p>
                  </a:txBody>
                  <a:tcPr/>
                </a:tc>
                <a:tc>
                  <a:txBody>
                    <a:bodyPr/>
                    <a:lstStyle/>
                    <a:p>
                      <a:pPr algn="r"/>
                      <a:r>
                        <a:rPr lang="en-US" sz="2400" dirty="0"/>
                        <a:t>11101</a:t>
                      </a:r>
                    </a:p>
                  </a:txBody>
                  <a:tcPr/>
                </a:tc>
                <a:extLst>
                  <a:ext uri="{0D108BD9-81ED-4DB2-BD59-A6C34878D82A}">
                    <a16:rowId xmlns:a16="http://schemas.microsoft.com/office/drawing/2014/main" val="2336820432"/>
                  </a:ext>
                </a:extLst>
              </a:tr>
              <a:tr h="370840">
                <a:tc>
                  <a:txBody>
                    <a:bodyPr/>
                    <a:lstStyle/>
                    <a:p>
                      <a:pPr algn="ctr"/>
                      <a:r>
                        <a:rPr lang="en-US" sz="2400" dirty="0"/>
                        <a:t>6</a:t>
                      </a:r>
                    </a:p>
                  </a:txBody>
                  <a:tcPr/>
                </a:tc>
                <a:tc>
                  <a:txBody>
                    <a:bodyPr/>
                    <a:lstStyle/>
                    <a:p>
                      <a:pPr algn="r"/>
                      <a:r>
                        <a:rPr lang="en-US" sz="2400" dirty="0"/>
                        <a:t>111101</a:t>
                      </a:r>
                    </a:p>
                  </a:txBody>
                  <a:tcPr/>
                </a:tc>
                <a:extLst>
                  <a:ext uri="{0D108BD9-81ED-4DB2-BD59-A6C34878D82A}">
                    <a16:rowId xmlns:a16="http://schemas.microsoft.com/office/drawing/2014/main" val="127555609"/>
                  </a:ext>
                </a:extLst>
              </a:tr>
              <a:tr h="370840">
                <a:tc>
                  <a:txBody>
                    <a:bodyPr/>
                    <a:lstStyle/>
                    <a:p>
                      <a:pPr algn="ctr"/>
                      <a:r>
                        <a:rPr lang="en-US" sz="2400" dirty="0"/>
                        <a:t>7</a:t>
                      </a:r>
                    </a:p>
                  </a:txBody>
                  <a:tcPr/>
                </a:tc>
                <a:tc>
                  <a:txBody>
                    <a:bodyPr/>
                    <a:lstStyle/>
                    <a:p>
                      <a:pPr algn="r"/>
                      <a:r>
                        <a:rPr lang="en-US" sz="2400" dirty="0"/>
                        <a:t>1111101</a:t>
                      </a:r>
                    </a:p>
                  </a:txBody>
                  <a:tcPr/>
                </a:tc>
                <a:extLst>
                  <a:ext uri="{0D108BD9-81ED-4DB2-BD59-A6C34878D82A}">
                    <a16:rowId xmlns:a16="http://schemas.microsoft.com/office/drawing/2014/main" val="2298774743"/>
                  </a:ext>
                </a:extLst>
              </a:tr>
              <a:tr h="370840">
                <a:tc>
                  <a:txBody>
                    <a:bodyPr/>
                    <a:lstStyle/>
                    <a:p>
                      <a:pPr algn="ctr"/>
                      <a:r>
                        <a:rPr lang="en-US" sz="2400" dirty="0"/>
                        <a:t>8</a:t>
                      </a:r>
                    </a:p>
                  </a:txBody>
                  <a:tcPr/>
                </a:tc>
                <a:tc>
                  <a:txBody>
                    <a:bodyPr/>
                    <a:lstStyle/>
                    <a:p>
                      <a:pPr algn="r"/>
                      <a:r>
                        <a:rPr lang="en-US" sz="2400" dirty="0"/>
                        <a:t>11111101</a:t>
                      </a:r>
                    </a:p>
                  </a:txBody>
                  <a:tcPr/>
                </a:tc>
                <a:extLst>
                  <a:ext uri="{0D108BD9-81ED-4DB2-BD59-A6C34878D82A}">
                    <a16:rowId xmlns:a16="http://schemas.microsoft.com/office/drawing/2014/main" val="611726656"/>
                  </a:ext>
                </a:extLst>
              </a:tr>
              <a:tr h="370840">
                <a:tc>
                  <a:txBody>
                    <a:bodyPr/>
                    <a:lstStyle/>
                    <a:p>
                      <a:pPr algn="ctr"/>
                      <a:r>
                        <a:rPr lang="en-US" sz="2400" dirty="0"/>
                        <a:t>9</a:t>
                      </a:r>
                    </a:p>
                  </a:txBody>
                  <a:tcPr/>
                </a:tc>
                <a:tc>
                  <a:txBody>
                    <a:bodyPr/>
                    <a:lstStyle/>
                    <a:p>
                      <a:pPr algn="r"/>
                      <a:r>
                        <a:rPr lang="en-US" sz="2400" dirty="0"/>
                        <a:t>111111101</a:t>
                      </a:r>
                    </a:p>
                  </a:txBody>
                  <a:tcPr/>
                </a:tc>
                <a:extLst>
                  <a:ext uri="{0D108BD9-81ED-4DB2-BD59-A6C34878D82A}">
                    <a16:rowId xmlns:a16="http://schemas.microsoft.com/office/drawing/2014/main" val="3916347742"/>
                  </a:ext>
                </a:extLst>
              </a:tr>
              <a:tr h="370840">
                <a:tc>
                  <a:txBody>
                    <a:bodyPr/>
                    <a:lstStyle/>
                    <a:p>
                      <a:pPr algn="ctr"/>
                      <a:r>
                        <a:rPr lang="en-US" sz="2400" dirty="0"/>
                        <a:t>10</a:t>
                      </a:r>
                    </a:p>
                  </a:txBody>
                  <a:tcPr/>
                </a:tc>
                <a:tc>
                  <a:txBody>
                    <a:bodyPr/>
                    <a:lstStyle/>
                    <a:p>
                      <a:pPr algn="r"/>
                      <a:r>
                        <a:rPr lang="en-US" sz="2400" dirty="0"/>
                        <a:t>1111111101</a:t>
                      </a:r>
                    </a:p>
                  </a:txBody>
                  <a:tcPr/>
                </a:tc>
                <a:extLst>
                  <a:ext uri="{0D108BD9-81ED-4DB2-BD59-A6C34878D82A}">
                    <a16:rowId xmlns:a16="http://schemas.microsoft.com/office/drawing/2014/main" val="2950390638"/>
                  </a:ext>
                </a:extLst>
              </a:tr>
              <a:tr h="370840">
                <a:tc>
                  <a:txBody>
                    <a:bodyPr/>
                    <a:lstStyle/>
                    <a:p>
                      <a:pPr algn="ctr"/>
                      <a:r>
                        <a:rPr lang="en-US" sz="2400" dirty="0"/>
                        <a:t>…</a:t>
                      </a:r>
                    </a:p>
                  </a:txBody>
                  <a:tcPr/>
                </a:tc>
                <a:tc>
                  <a:txBody>
                    <a:bodyPr/>
                    <a:lstStyle/>
                    <a:p>
                      <a:pPr algn="r"/>
                      <a:r>
                        <a:rPr lang="en-US" sz="2400" dirty="0"/>
                        <a:t>1…..101</a:t>
                      </a:r>
                    </a:p>
                  </a:txBody>
                  <a:tcPr/>
                </a:tc>
                <a:extLst>
                  <a:ext uri="{0D108BD9-81ED-4DB2-BD59-A6C34878D82A}">
                    <a16:rowId xmlns:a16="http://schemas.microsoft.com/office/drawing/2014/main" val="3816495979"/>
                  </a:ext>
                </a:extLst>
              </a:tr>
            </a:tbl>
          </a:graphicData>
        </a:graphic>
      </p:graphicFrame>
      <p:sp>
        <p:nvSpPr>
          <p:cNvPr id="4" name="Slide Number Placeholder 3">
            <a:extLst>
              <a:ext uri="{FF2B5EF4-FFF2-40B4-BE49-F238E27FC236}">
                <a16:creationId xmlns:a16="http://schemas.microsoft.com/office/drawing/2014/main" id="{CF72956E-14C2-F5C4-7E1A-4FD02168D029}"/>
              </a:ext>
            </a:extLst>
          </p:cNvPr>
          <p:cNvSpPr>
            <a:spLocks noGrp="1"/>
          </p:cNvSpPr>
          <p:nvPr>
            <p:ph type="sldNum" sz="quarter" idx="12"/>
          </p:nvPr>
        </p:nvSpPr>
        <p:spPr/>
        <p:txBody>
          <a:bodyPr/>
          <a:lstStyle/>
          <a:p>
            <a:fld id="{CC057153-B650-4DEB-B370-79DDCFDCE934}" type="slidenum">
              <a:rPr lang="en-US" smtClean="0"/>
              <a:t>38</a:t>
            </a:fld>
            <a:endParaRPr lang="en-US"/>
          </a:p>
        </p:txBody>
      </p:sp>
    </p:spTree>
    <p:extLst>
      <p:ext uri="{BB962C8B-B14F-4D97-AF65-F5344CB8AC3E}">
        <p14:creationId xmlns:p14="http://schemas.microsoft.com/office/powerpoint/2010/main" val="161471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BC7C-9009-6908-7B5A-2AEFB1A32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79605-7900-5666-AA2A-CE37E929EC2D}"/>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451F66B4-54F2-8478-7895-0776E3D92728}"/>
              </a:ext>
            </a:extLst>
          </p:cNvPr>
          <p:cNvSpPr>
            <a:spLocks noGrp="1"/>
          </p:cNvSpPr>
          <p:nvPr>
            <p:ph idx="1"/>
          </p:nvPr>
        </p:nvSpPr>
        <p:spPr>
          <a:xfrm>
            <a:off x="612648" y="1715532"/>
            <a:ext cx="9346000" cy="734293"/>
          </a:xfrm>
        </p:spPr>
        <p:txBody>
          <a:bodyPr>
            <a:normAutofit/>
          </a:bodyPr>
          <a:lstStyle/>
          <a:p>
            <a:pPr marL="0" indent="0">
              <a:buNone/>
            </a:pPr>
            <a:r>
              <a:rPr lang="en-US" sz="3200" dirty="0"/>
              <a:t>Using 4 bits</a:t>
            </a:r>
          </a:p>
        </p:txBody>
      </p:sp>
      <p:sp>
        <p:nvSpPr>
          <p:cNvPr id="4" name="Slide Number Placeholder 3">
            <a:extLst>
              <a:ext uri="{FF2B5EF4-FFF2-40B4-BE49-F238E27FC236}">
                <a16:creationId xmlns:a16="http://schemas.microsoft.com/office/drawing/2014/main" id="{62042D95-0A02-8236-7969-6CBC68A802B2}"/>
              </a:ext>
            </a:extLst>
          </p:cNvPr>
          <p:cNvSpPr>
            <a:spLocks noGrp="1"/>
          </p:cNvSpPr>
          <p:nvPr>
            <p:ph type="sldNum" sz="quarter" idx="12"/>
          </p:nvPr>
        </p:nvSpPr>
        <p:spPr/>
        <p:txBody>
          <a:bodyPr/>
          <a:lstStyle/>
          <a:p>
            <a:fld id="{CC057153-B650-4DEB-B370-79DDCFDCE934}" type="slidenum">
              <a:rPr lang="en-US" smtClean="0"/>
              <a:t>39</a:t>
            </a:fld>
            <a:endParaRPr lang="en-US"/>
          </a:p>
        </p:txBody>
      </p:sp>
      <p:sp>
        <p:nvSpPr>
          <p:cNvPr id="5" name="TextBox 4">
            <a:extLst>
              <a:ext uri="{FF2B5EF4-FFF2-40B4-BE49-F238E27FC236}">
                <a16:creationId xmlns:a16="http://schemas.microsoft.com/office/drawing/2014/main" id="{93F26F03-3E53-88AE-DCBD-55CA5E775D1D}"/>
              </a:ext>
            </a:extLst>
          </p:cNvPr>
          <p:cNvSpPr txBox="1"/>
          <p:nvPr/>
        </p:nvSpPr>
        <p:spPr>
          <a:xfrm>
            <a:off x="1772375" y="2693546"/>
            <a:ext cx="1811714" cy="830997"/>
          </a:xfrm>
          <a:prstGeom prst="rect">
            <a:avLst/>
          </a:prstGeom>
          <a:noFill/>
        </p:spPr>
        <p:txBody>
          <a:bodyPr wrap="none" rtlCol="0">
            <a:spAutoFit/>
          </a:bodyPr>
          <a:lstStyle/>
          <a:p>
            <a:r>
              <a:rPr lang="en-US" sz="4800" dirty="0"/>
              <a:t>1 1 0 1</a:t>
            </a:r>
          </a:p>
        </p:txBody>
      </p:sp>
      <p:sp>
        <p:nvSpPr>
          <p:cNvPr id="6" name="TextBox 5">
            <a:extLst>
              <a:ext uri="{FF2B5EF4-FFF2-40B4-BE49-F238E27FC236}">
                <a16:creationId xmlns:a16="http://schemas.microsoft.com/office/drawing/2014/main" id="{55D2FD70-4174-AE9C-5E4A-58542ECF23B0}"/>
              </a:ext>
            </a:extLst>
          </p:cNvPr>
          <p:cNvSpPr txBox="1"/>
          <p:nvPr/>
        </p:nvSpPr>
        <p:spPr>
          <a:xfrm>
            <a:off x="1924789" y="3524543"/>
            <a:ext cx="1659300" cy="584775"/>
          </a:xfrm>
          <a:prstGeom prst="rect">
            <a:avLst/>
          </a:prstGeom>
          <a:noFill/>
        </p:spPr>
        <p:txBody>
          <a:bodyPr wrap="none" rtlCol="0">
            <a:spAutoFit/>
          </a:bodyPr>
          <a:lstStyle/>
          <a:p>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66AB896D-A040-ABD5-B329-F58B2F1BA738}"/>
              </a:ext>
            </a:extLst>
          </p:cNvPr>
          <p:cNvSpPr txBox="1"/>
          <p:nvPr/>
        </p:nvSpPr>
        <p:spPr>
          <a:xfrm>
            <a:off x="2051362" y="4142791"/>
            <a:ext cx="1659300" cy="646331"/>
          </a:xfrm>
          <a:prstGeom prst="rect">
            <a:avLst/>
          </a:prstGeom>
          <a:noFill/>
        </p:spPr>
        <p:txBody>
          <a:bodyPr wrap="square" rtlCol="0">
            <a:spAutoFit/>
          </a:bodyPr>
          <a:lstStyle/>
          <a:p>
            <a:r>
              <a:rPr lang="en-US" sz="3600" dirty="0"/>
              <a:t>-4 2 1</a:t>
            </a:r>
            <a:endParaRPr lang="en-US" sz="3600" baseline="30000" dirty="0"/>
          </a:p>
        </p:txBody>
      </p:sp>
    </p:spTree>
    <p:extLst>
      <p:ext uri="{BB962C8B-B14F-4D97-AF65-F5344CB8AC3E}">
        <p14:creationId xmlns:p14="http://schemas.microsoft.com/office/powerpoint/2010/main" val="381919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A2157C38-5E45-689C-895A-F4AA78C138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3775D-D77C-AF4B-516D-8A1EEA33924C}"/>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Bitwise operations</a:t>
            </a:r>
          </a:p>
        </p:txBody>
      </p:sp>
      <p:sp>
        <p:nvSpPr>
          <p:cNvPr id="30" name="Slide Number Placeholder 29">
            <a:extLst>
              <a:ext uri="{FF2B5EF4-FFF2-40B4-BE49-F238E27FC236}">
                <a16:creationId xmlns:a16="http://schemas.microsoft.com/office/drawing/2014/main" id="{84EA875B-7546-BDE9-299F-15C51474A0EB}"/>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31" name="TextBox 30">
            <a:extLst>
              <a:ext uri="{FF2B5EF4-FFF2-40B4-BE49-F238E27FC236}">
                <a16:creationId xmlns:a16="http://schemas.microsoft.com/office/drawing/2014/main" id="{7D01C5F8-FB37-6393-0CCC-CDC2F6000F97}"/>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096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3E01-2B8A-1511-02D0-5D8E37C24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05CEB-82AF-6EE0-8FD0-5377CB0AEC5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92B9C14D-1110-078D-8EE2-C9E684508F21}"/>
              </a:ext>
            </a:extLst>
          </p:cNvPr>
          <p:cNvSpPr>
            <a:spLocks noGrp="1"/>
          </p:cNvSpPr>
          <p:nvPr>
            <p:ph type="sldNum" sz="quarter" idx="12"/>
          </p:nvPr>
        </p:nvSpPr>
        <p:spPr/>
        <p:txBody>
          <a:bodyPr/>
          <a:lstStyle/>
          <a:p>
            <a:fld id="{CC057153-B650-4DEB-B370-79DDCFDCE934}" type="slidenum">
              <a:rPr lang="en-US" smtClean="0"/>
              <a:t>40</a:t>
            </a:fld>
            <a:endParaRPr lang="en-US"/>
          </a:p>
        </p:txBody>
      </p:sp>
      <p:sp>
        <p:nvSpPr>
          <p:cNvPr id="5" name="Content Placeholder 4">
            <a:extLst>
              <a:ext uri="{FF2B5EF4-FFF2-40B4-BE49-F238E27FC236}">
                <a16:creationId xmlns:a16="http://schemas.microsoft.com/office/drawing/2014/main" id="{F3FB60C6-3D78-F7BE-236C-2770318F48F5}"/>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0B75C4A4-64F6-D8F0-FFA4-ADFE73E8341C}"/>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D746DC7D-4865-B2BD-E0B0-2B60C490E38F}"/>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66022F7A-CA5D-B11F-16C7-0D9335C7FE1D}"/>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E32AAB88-06D8-A73D-8528-5884CC785560}"/>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A2E07D08-286A-812B-D675-77E007F2AD86}"/>
              </a:ext>
            </a:extLst>
          </p:cNvPr>
          <p:cNvSpPr txBox="1"/>
          <p:nvPr/>
        </p:nvSpPr>
        <p:spPr>
          <a:xfrm>
            <a:off x="2302782" y="3243214"/>
            <a:ext cx="3793218" cy="523220"/>
          </a:xfrm>
          <a:prstGeom prst="rect">
            <a:avLst/>
          </a:prstGeom>
          <a:noFill/>
        </p:spPr>
        <p:txBody>
          <a:bodyPr wrap="none" rtlCol="0">
            <a:spAutoFit/>
          </a:bodyPr>
          <a:lstStyle/>
          <a:p>
            <a:r>
              <a:rPr lang="en-US" sz="2800" dirty="0">
                <a:solidFill>
                  <a:srgbClr val="FF0000"/>
                </a:solidFill>
              </a:rPr>
              <a:t>What do we do for -1?</a:t>
            </a:r>
          </a:p>
        </p:txBody>
      </p:sp>
    </p:spTree>
    <p:extLst>
      <p:ext uri="{BB962C8B-B14F-4D97-AF65-F5344CB8AC3E}">
        <p14:creationId xmlns:p14="http://schemas.microsoft.com/office/powerpoint/2010/main" val="1977488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A032E-07D5-53EE-0D54-7B2E25010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8699D-BFFF-8A0B-9D7A-ABAECE6DA6C1}"/>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8BFD45AD-F110-E67A-F651-36BBEDBF2DDD}"/>
              </a:ext>
            </a:extLst>
          </p:cNvPr>
          <p:cNvSpPr>
            <a:spLocks noGrp="1"/>
          </p:cNvSpPr>
          <p:nvPr>
            <p:ph type="sldNum" sz="quarter" idx="12"/>
          </p:nvPr>
        </p:nvSpPr>
        <p:spPr/>
        <p:txBody>
          <a:bodyPr/>
          <a:lstStyle/>
          <a:p>
            <a:fld id="{CC057153-B650-4DEB-B370-79DDCFDCE934}" type="slidenum">
              <a:rPr lang="en-US" smtClean="0"/>
              <a:t>41</a:t>
            </a:fld>
            <a:endParaRPr lang="en-US"/>
          </a:p>
        </p:txBody>
      </p:sp>
      <p:sp>
        <p:nvSpPr>
          <p:cNvPr id="5" name="Content Placeholder 4">
            <a:extLst>
              <a:ext uri="{FF2B5EF4-FFF2-40B4-BE49-F238E27FC236}">
                <a16:creationId xmlns:a16="http://schemas.microsoft.com/office/drawing/2014/main" id="{5FF00914-198E-21C5-93EE-3CDB43B2939E}"/>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EF35ACDC-27B2-D16A-12A6-314C1661DB9E}"/>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1F42AA2F-8D5B-C9E6-1B0A-2DF1E71D515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4C8DE37C-D163-E190-7596-FC1AFC911B92}"/>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FC004DC9-54E2-24D5-E25B-9B9CF2F60D29}"/>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F8E687EF-0181-DD11-5480-A40F3B2884EB}"/>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Tree>
    <p:extLst>
      <p:ext uri="{BB962C8B-B14F-4D97-AF65-F5344CB8AC3E}">
        <p14:creationId xmlns:p14="http://schemas.microsoft.com/office/powerpoint/2010/main" val="1049024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88231-43D0-3A7F-49C0-E349D2F4E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0FCA5-D57F-C096-4838-00B871534315}"/>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110DE7CC-626F-96E5-F269-18ED502FEFA9}"/>
              </a:ext>
            </a:extLst>
          </p:cNvPr>
          <p:cNvSpPr>
            <a:spLocks noGrp="1"/>
          </p:cNvSpPr>
          <p:nvPr>
            <p:ph type="sldNum" sz="quarter" idx="12"/>
          </p:nvPr>
        </p:nvSpPr>
        <p:spPr/>
        <p:txBody>
          <a:bodyPr/>
          <a:lstStyle/>
          <a:p>
            <a:fld id="{CC057153-B650-4DEB-B370-79DDCFDCE934}" type="slidenum">
              <a:rPr lang="en-US" smtClean="0"/>
              <a:t>42</a:t>
            </a:fld>
            <a:endParaRPr lang="en-US"/>
          </a:p>
        </p:txBody>
      </p:sp>
      <p:sp>
        <p:nvSpPr>
          <p:cNvPr id="5" name="Content Placeholder 4">
            <a:extLst>
              <a:ext uri="{FF2B5EF4-FFF2-40B4-BE49-F238E27FC236}">
                <a16:creationId xmlns:a16="http://schemas.microsoft.com/office/drawing/2014/main" id="{844266FA-9EFF-A2D2-6558-99CBD5BD6483}"/>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1471A58F-C141-3985-D84D-589EBCF42BB8}"/>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920B6C76-DDDD-E82B-F8F5-8A1989AC1417}"/>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4AF1948B-671B-79D4-614F-EA8E4ACCFFF9}"/>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45FEA409-A68A-1D00-7A16-669EFF8C04DE}"/>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B59DE868-106D-1AD3-34F1-215CE31F595B}"/>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cxnSp>
        <p:nvCxnSpPr>
          <p:cNvPr id="9" name="Straight Connector 8">
            <a:extLst>
              <a:ext uri="{FF2B5EF4-FFF2-40B4-BE49-F238E27FC236}">
                <a16:creationId xmlns:a16="http://schemas.microsoft.com/office/drawing/2014/main" id="{A68A5607-A92C-3B56-7FEA-711176B6F1AD}"/>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914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B44D-2AF6-6A5C-5A51-DA4BB3F41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AFB26-D8E4-68D7-13A5-ECCB86EB26BA}"/>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CA49FF5F-8878-6855-CFE9-FA1C694BBD96}"/>
              </a:ext>
            </a:extLst>
          </p:cNvPr>
          <p:cNvSpPr>
            <a:spLocks noGrp="1"/>
          </p:cNvSpPr>
          <p:nvPr>
            <p:ph type="sldNum" sz="quarter" idx="12"/>
          </p:nvPr>
        </p:nvSpPr>
        <p:spPr/>
        <p:txBody>
          <a:bodyPr/>
          <a:lstStyle/>
          <a:p>
            <a:fld id="{CC057153-B650-4DEB-B370-79DDCFDCE934}" type="slidenum">
              <a:rPr lang="en-US" smtClean="0"/>
              <a:t>43</a:t>
            </a:fld>
            <a:endParaRPr lang="en-US"/>
          </a:p>
        </p:txBody>
      </p:sp>
      <p:sp>
        <p:nvSpPr>
          <p:cNvPr id="5" name="Content Placeholder 4">
            <a:extLst>
              <a:ext uri="{FF2B5EF4-FFF2-40B4-BE49-F238E27FC236}">
                <a16:creationId xmlns:a16="http://schemas.microsoft.com/office/drawing/2014/main" id="{811BBC1B-5F69-92E0-79F6-BC69710D13A0}"/>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7BF60D89-D539-D4BF-D518-B8E4DBDD881A}"/>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413011EC-7273-8B0E-A38E-5F735500A3A0}"/>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02AD1948-4D44-2ABC-BC47-1C1F199C8E14}"/>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9D74982B-4499-3BF4-205A-9CBF1101A003}"/>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D0D44E1C-D202-EC4D-5427-C6E3EA7D9C38}"/>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1ADAF5EE-7512-437A-5DFD-BC68AF9E2849}"/>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EB52A0-4E8A-FE45-E4B5-0291B21A0663}"/>
              </a:ext>
            </a:extLst>
          </p:cNvPr>
          <p:cNvSpPr txBox="1"/>
          <p:nvPr/>
        </p:nvSpPr>
        <p:spPr>
          <a:xfrm>
            <a:off x="3485800" y="3056218"/>
            <a:ext cx="2021707" cy="646331"/>
          </a:xfrm>
          <a:prstGeom prst="rect">
            <a:avLst/>
          </a:prstGeom>
          <a:noFill/>
        </p:spPr>
        <p:txBody>
          <a:bodyPr wrap="none" rtlCol="0">
            <a:spAutoFit/>
          </a:bodyPr>
          <a:lstStyle/>
          <a:p>
            <a:r>
              <a:rPr lang="en-US" sz="3600" dirty="0"/>
              <a:t>1 0 1 0 1</a:t>
            </a:r>
            <a:r>
              <a:rPr lang="en-US" sz="3600" baseline="-25000" dirty="0"/>
              <a:t>2</a:t>
            </a:r>
          </a:p>
        </p:txBody>
      </p:sp>
      <p:sp>
        <p:nvSpPr>
          <p:cNvPr id="12" name="TextBox 11">
            <a:extLst>
              <a:ext uri="{FF2B5EF4-FFF2-40B4-BE49-F238E27FC236}">
                <a16:creationId xmlns:a16="http://schemas.microsoft.com/office/drawing/2014/main" id="{3CBF3291-DEF5-791C-D48E-18AF8AED063C}"/>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Tree>
    <p:extLst>
      <p:ext uri="{BB962C8B-B14F-4D97-AF65-F5344CB8AC3E}">
        <p14:creationId xmlns:p14="http://schemas.microsoft.com/office/powerpoint/2010/main" val="219233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8B8A-F581-C50C-BB16-EB2599AAA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B5965-191D-9CE5-E3A5-C765B5E9B70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994F4A37-A436-56EF-2F46-287B24A941A0}"/>
              </a:ext>
            </a:extLst>
          </p:cNvPr>
          <p:cNvSpPr>
            <a:spLocks noGrp="1"/>
          </p:cNvSpPr>
          <p:nvPr>
            <p:ph type="sldNum" sz="quarter" idx="12"/>
          </p:nvPr>
        </p:nvSpPr>
        <p:spPr/>
        <p:txBody>
          <a:bodyPr/>
          <a:lstStyle/>
          <a:p>
            <a:fld id="{CC057153-B650-4DEB-B370-79DDCFDCE934}" type="slidenum">
              <a:rPr lang="en-US" smtClean="0"/>
              <a:t>44</a:t>
            </a:fld>
            <a:endParaRPr lang="en-US"/>
          </a:p>
        </p:txBody>
      </p:sp>
      <p:sp>
        <p:nvSpPr>
          <p:cNvPr id="5" name="Content Placeholder 4">
            <a:extLst>
              <a:ext uri="{FF2B5EF4-FFF2-40B4-BE49-F238E27FC236}">
                <a16:creationId xmlns:a16="http://schemas.microsoft.com/office/drawing/2014/main" id="{BDACD564-43C6-FCB1-8495-CCF3DC081817}"/>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5EA695AF-F368-DB8B-6FC4-FBD2AA0EECFE}"/>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D6931F09-17B5-D8BD-EF86-E929D288BE16}"/>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9D6B5EA6-B212-7BAA-8A9E-DE318D9AB734}"/>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B54C2DBB-2EA2-B240-36DA-FC99B5448A13}"/>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D2DD06B8-AB6B-123A-76A6-CC3DAA992321}"/>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D0DC2D11-437F-8D90-1561-C63116C90358}"/>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9BA5F3-8FEF-6C85-63F7-2E024B89DE73}"/>
              </a:ext>
            </a:extLst>
          </p:cNvPr>
          <p:cNvSpPr txBox="1"/>
          <p:nvPr/>
        </p:nvSpPr>
        <p:spPr>
          <a:xfrm>
            <a:off x="3485800" y="3056218"/>
            <a:ext cx="2021707" cy="646331"/>
          </a:xfrm>
          <a:prstGeom prst="rect">
            <a:avLst/>
          </a:prstGeom>
          <a:noFill/>
        </p:spPr>
        <p:txBody>
          <a:bodyPr wrap="none" rtlCol="0">
            <a:spAutoFit/>
          </a:bodyPr>
          <a:lstStyle/>
          <a:p>
            <a:r>
              <a:rPr lang="en-US" sz="3600" dirty="0"/>
              <a:t>1 0 1 0 1</a:t>
            </a:r>
            <a:r>
              <a:rPr lang="en-US" sz="3600" baseline="-25000" dirty="0"/>
              <a:t>2</a:t>
            </a:r>
          </a:p>
        </p:txBody>
      </p:sp>
      <p:sp>
        <p:nvSpPr>
          <p:cNvPr id="12" name="TextBox 11">
            <a:extLst>
              <a:ext uri="{FF2B5EF4-FFF2-40B4-BE49-F238E27FC236}">
                <a16:creationId xmlns:a16="http://schemas.microsoft.com/office/drawing/2014/main" id="{29E18B73-EF9B-9324-50E3-E0A57ECA4728}"/>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Tree>
    <p:extLst>
      <p:ext uri="{BB962C8B-B14F-4D97-AF65-F5344CB8AC3E}">
        <p14:creationId xmlns:p14="http://schemas.microsoft.com/office/powerpoint/2010/main" val="909611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1507-AB38-9CB9-3540-7F190B068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F0FA4-97C8-936C-2455-CD8AE54476CB}"/>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76F8468B-EA3F-57FC-100A-EC40C8F875D4}"/>
              </a:ext>
            </a:extLst>
          </p:cNvPr>
          <p:cNvSpPr>
            <a:spLocks noGrp="1"/>
          </p:cNvSpPr>
          <p:nvPr>
            <p:ph type="sldNum" sz="quarter" idx="12"/>
          </p:nvPr>
        </p:nvSpPr>
        <p:spPr/>
        <p:txBody>
          <a:bodyPr/>
          <a:lstStyle/>
          <a:p>
            <a:fld id="{CC057153-B650-4DEB-B370-79DDCFDCE934}" type="slidenum">
              <a:rPr lang="en-US" smtClean="0"/>
              <a:t>45</a:t>
            </a:fld>
            <a:endParaRPr lang="en-US"/>
          </a:p>
        </p:txBody>
      </p:sp>
      <p:sp>
        <p:nvSpPr>
          <p:cNvPr id="5" name="Content Placeholder 4">
            <a:extLst>
              <a:ext uri="{FF2B5EF4-FFF2-40B4-BE49-F238E27FC236}">
                <a16:creationId xmlns:a16="http://schemas.microsoft.com/office/drawing/2014/main" id="{685E1532-CFAE-8997-118F-356F42DBC2DB}"/>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209D53C3-61A3-1234-6220-1D435D2E2DCA}"/>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50AC2AEE-D67C-2E00-6F8E-3D726AD41650}"/>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6829EB5B-6B23-8B7F-2470-CB24876AC962}"/>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ED80B41B-F09D-473D-E315-F4E403EB607D}"/>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A7EC7543-8029-8081-ABB8-8F8C3D4B3394}"/>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2F257C82-32E2-9CC2-8D00-74C87F4469ED}"/>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AE6C29-D77D-7653-AC4B-8E54809786BD}"/>
              </a:ext>
            </a:extLst>
          </p:cNvPr>
          <p:cNvSpPr txBox="1"/>
          <p:nvPr/>
        </p:nvSpPr>
        <p:spPr>
          <a:xfrm>
            <a:off x="3485800" y="3056218"/>
            <a:ext cx="2021707" cy="646331"/>
          </a:xfrm>
          <a:prstGeom prst="rect">
            <a:avLst/>
          </a:prstGeom>
          <a:noFill/>
        </p:spPr>
        <p:txBody>
          <a:bodyPr wrap="none" rtlCol="0">
            <a:spAutoFit/>
          </a:bodyPr>
          <a:lstStyle/>
          <a:p>
            <a:r>
              <a:rPr lang="en-US" sz="3600" dirty="0"/>
              <a:t>1 0 1 0 1</a:t>
            </a:r>
            <a:r>
              <a:rPr lang="en-US" sz="3600" baseline="-25000" dirty="0"/>
              <a:t>2</a:t>
            </a:r>
          </a:p>
        </p:txBody>
      </p:sp>
      <p:sp>
        <p:nvSpPr>
          <p:cNvPr id="12" name="TextBox 11">
            <a:extLst>
              <a:ext uri="{FF2B5EF4-FFF2-40B4-BE49-F238E27FC236}">
                <a16:creationId xmlns:a16="http://schemas.microsoft.com/office/drawing/2014/main" id="{5AF73887-21C0-1A76-A684-8CBD4FBE2541}"/>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
        <p:nvSpPr>
          <p:cNvPr id="9" name="Content Placeholder 4">
            <a:extLst>
              <a:ext uri="{FF2B5EF4-FFF2-40B4-BE49-F238E27FC236}">
                <a16:creationId xmlns:a16="http://schemas.microsoft.com/office/drawing/2014/main" id="{CDB0EE75-0C4E-9D86-0B12-952C7D5FB129}"/>
              </a:ext>
            </a:extLst>
          </p:cNvPr>
          <p:cNvSpPr txBox="1">
            <a:spLocks/>
          </p:cNvSpPr>
          <p:nvPr/>
        </p:nvSpPr>
        <p:spPr>
          <a:xfrm>
            <a:off x="5771781" y="2100349"/>
            <a:ext cx="1317668" cy="769634"/>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 -11 </a:t>
            </a:r>
          </a:p>
        </p:txBody>
      </p:sp>
    </p:spTree>
    <p:extLst>
      <p:ext uri="{BB962C8B-B14F-4D97-AF65-F5344CB8AC3E}">
        <p14:creationId xmlns:p14="http://schemas.microsoft.com/office/powerpoint/2010/main" val="3679644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8934-8529-E804-F5E8-27CA19B67C7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940FD09-98CA-17AC-8F9B-FCB7E4959D5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Bitwise operations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FF9474A-B6DC-AF68-2E39-968E68502CC4}"/>
              </a:ext>
            </a:extLst>
          </p:cNvPr>
          <p:cNvSpPr>
            <a:spLocks noGrp="1"/>
          </p:cNvSpPr>
          <p:nvPr>
            <p:ph type="sldNum" sz="quarter" idx="12"/>
          </p:nvPr>
        </p:nvSpPr>
        <p:spPr/>
        <p:txBody>
          <a:bodyPr/>
          <a:lstStyle/>
          <a:p>
            <a:fld id="{CC057153-B650-4DEB-B370-79DDCFDCE934}" type="slidenum">
              <a:rPr lang="en-US" smtClean="0"/>
              <a:t>46</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A57C9A30-F1DD-4896-B0E6-8BD776FB9447}"/>
                  </a:ext>
                </a:extLst>
              </p:cNvPr>
              <p:cNvSpPr>
                <a:spLocks noGrp="1"/>
              </p:cNvSpPr>
              <p:nvPr>
                <p:ph idx="1"/>
              </p:nvPr>
            </p:nvSpPr>
            <p:spPr>
              <a:xfrm>
                <a:off x="612648" y="1516027"/>
                <a:ext cx="4291862" cy="4593828"/>
              </a:xfrm>
            </p:spPr>
            <p:txBody>
              <a:bodyPr>
                <a:noAutofit/>
              </a:bodyPr>
              <a:lstStyle/>
              <a:p>
                <a:pPr marL="0" indent="0">
                  <a:buNone/>
                </a:pPr>
                <a14:m>
                  <m:oMath xmlns:m="http://schemas.openxmlformats.org/officeDocument/2006/math">
                    <m:r>
                      <m:rPr>
                        <m:sty m:val="p"/>
                      </m:rPr>
                      <a:rPr lang="en-US" sz="2800" b="0" i="0" smtClean="0">
                        <a:latin typeface="Cambria Math" panose="02040503050406030204" pitchFamily="18" charset="0"/>
                      </a:rPr>
                      <m:t>x</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5</m:t>
                        </m:r>
                      </m:e>
                      <m:sub>
                        <m:r>
                          <a:rPr lang="en-US" sz="2800" b="0" i="0" smtClean="0">
                            <a:latin typeface="Cambria Math" panose="02040503050406030204" pitchFamily="18" charset="0"/>
                          </a:rPr>
                          <m:t>10</m:t>
                        </m:r>
                      </m:sub>
                    </m:sSub>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9</m:t>
                            </m:r>
                          </m:e>
                          <m:sub>
                            <m:r>
                              <a:rPr lang="en-US" sz="2800" b="0" i="1" smtClean="0">
                                <a:latin typeface="Cambria Math" panose="02040503050406030204" pitchFamily="18" charset="0"/>
                              </a:rPr>
                              <m:t>10</m:t>
                            </m:r>
                          </m:sub>
                        </m:sSub>
                      </m:e>
                      <m:sub>
                        <m:r>
                          <a:rPr lang="en-US" sz="2800" b="0" i="1" smtClean="0">
                            <a:latin typeface="Cambria Math" panose="02040503050406030204" pitchFamily="18" charset="0"/>
                          </a:rPr>
                          <m:t> </m:t>
                        </m:r>
                      </m:sub>
                    </m:sSub>
                  </m:oMath>
                </a14:m>
                <a:endParaRPr lang="en-US" sz="2800" dirty="0"/>
              </a:p>
              <a:p>
                <a:pPr lvl="1"/>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𝑥</m:t>
                    </m:r>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m:t>
                    </m:r>
                    <m:r>
                      <a:rPr lang="en-US" sz="2800" b="0" i="1" dirty="0" smtClean="0">
                        <a:latin typeface="Cambria Math" panose="02040503050406030204" pitchFamily="18" charset="0"/>
                      </a:rPr>
                      <m:t>𝑦</m:t>
                    </m:r>
                  </m:oMath>
                </a14:m>
                <a:endParaRPr lang="en-US" sz="2800" b="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&amp;</m:t>
                    </m:r>
                    <m:r>
                      <a:rPr lang="en-US" sz="2800" i="1" dirty="0">
                        <a:latin typeface="Cambria Math" panose="02040503050406030204" pitchFamily="18" charset="0"/>
                      </a:rPr>
                      <m:t>𝑦</m:t>
                    </m:r>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m:t>
                    </m:r>
                    <m:r>
                      <a:rPr lang="en-US" sz="2800" i="1" dirty="0">
                        <a:latin typeface="Cambria Math" panose="02040503050406030204" pitchFamily="18" charset="0"/>
                      </a:rPr>
                      <m:t>𝑦</m:t>
                    </m:r>
                  </m:oMath>
                </a14:m>
                <a:endParaRPr lang="en-US" sz="2800" dirty="0"/>
              </a:p>
              <a:p>
                <a:pPr lvl="1"/>
                <a14:m>
                  <m:oMath xmlns:m="http://schemas.openxmlformats.org/officeDocument/2006/math">
                    <m:r>
                      <a:rPr lang="en-US" sz="2800" i="1" dirty="0" smtClean="0">
                        <a:latin typeface="Cambria Math" panose="02040503050406030204" pitchFamily="18" charset="0"/>
                      </a:rPr>
                      <m:t>𝑥</m:t>
                    </m:r>
                    <m:r>
                      <a:rPr lang="en-US" sz="2800" i="1" dirty="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rPr>
                      <m:t>𝑦</m:t>
                    </m:r>
                  </m:oMath>
                </a14:m>
                <a:endParaRPr lang="en-US" sz="2800" dirty="0"/>
              </a:p>
              <a:p>
                <a:pPr lvl="1"/>
                <a:endParaRPr lang="en-US" sz="2800" dirty="0"/>
              </a:p>
              <a:p>
                <a:endParaRPr lang="en-US" sz="2800" dirty="0"/>
              </a:p>
            </p:txBody>
          </p:sp>
        </mc:Choice>
        <mc:Fallback>
          <p:sp>
            <p:nvSpPr>
              <p:cNvPr id="4" name="Content Placeholder 3">
                <a:extLst>
                  <a:ext uri="{FF2B5EF4-FFF2-40B4-BE49-F238E27FC236}">
                    <a16:creationId xmlns:a16="http://schemas.microsoft.com/office/drawing/2014/main" id="{A57C9A30-F1DD-4896-B0E6-8BD776FB9447}"/>
                  </a:ext>
                </a:extLst>
              </p:cNvPr>
              <p:cNvSpPr>
                <a:spLocks noGrp="1" noRot="1" noChangeAspect="1" noMove="1" noResize="1" noEditPoints="1" noAdjustHandles="1" noChangeArrowheads="1" noChangeShapeType="1" noTextEdit="1"/>
              </p:cNvSpPr>
              <p:nvPr>
                <p:ph idx="1"/>
              </p:nvPr>
            </p:nvSpPr>
            <p:spPr>
              <a:xfrm>
                <a:off x="612648" y="1516027"/>
                <a:ext cx="4291862" cy="4593828"/>
              </a:xfrm>
              <a:blipFill>
                <a:blip r:embed="rId3"/>
                <a:stretch>
                  <a:fillRect/>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BECB6417-B5D0-0BA2-CFD3-877D769A4F12}"/>
              </a:ext>
            </a:extLst>
          </p:cNvPr>
          <p:cNvGraphicFramePr>
            <a:graphicFrameLocks noGrp="1"/>
          </p:cNvGraphicFramePr>
          <p:nvPr>
            <p:extLst>
              <p:ext uri="{D42A27DB-BD31-4B8C-83A1-F6EECF244321}">
                <p14:modId xmlns:p14="http://schemas.microsoft.com/office/powerpoint/2010/main" val="3363760082"/>
              </p:ext>
            </p:extLst>
          </p:nvPr>
        </p:nvGraphicFramePr>
        <p:xfrm>
          <a:off x="8966940" y="4032732"/>
          <a:ext cx="2612412" cy="17363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4726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4726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4726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4726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4726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graphicFrame>
        <p:nvGraphicFramePr>
          <p:cNvPr id="3" name="Table 2">
            <a:extLst>
              <a:ext uri="{FF2B5EF4-FFF2-40B4-BE49-F238E27FC236}">
                <a16:creationId xmlns:a16="http://schemas.microsoft.com/office/drawing/2014/main" id="{0E0C3DEC-C172-021A-2D9E-E03260A3BDE1}"/>
              </a:ext>
            </a:extLst>
          </p:cNvPr>
          <p:cNvGraphicFramePr>
            <a:graphicFrameLocks noGrp="1"/>
          </p:cNvGraphicFramePr>
          <p:nvPr>
            <p:extLst>
              <p:ext uri="{D42A27DB-BD31-4B8C-83A1-F6EECF244321}">
                <p14:modId xmlns:p14="http://schemas.microsoft.com/office/powerpoint/2010/main" val="58341070"/>
              </p:ext>
            </p:extLst>
          </p:nvPr>
        </p:nvGraphicFramePr>
        <p:xfrm>
          <a:off x="5553648" y="1743541"/>
          <a:ext cx="2658414" cy="1524000"/>
        </p:xfrm>
        <a:graphic>
          <a:graphicData uri="http://schemas.openxmlformats.org/drawingml/2006/table">
            <a:tbl>
              <a:tblPr firstRow="1" bandRow="1">
                <a:tableStyleId>{00A15C55-8517-42AA-B614-E9B94910E393}</a:tableStyleId>
              </a:tblPr>
              <a:tblGrid>
                <a:gridCol w="886138">
                  <a:extLst>
                    <a:ext uri="{9D8B030D-6E8A-4147-A177-3AD203B41FA5}">
                      <a16:colId xmlns:a16="http://schemas.microsoft.com/office/drawing/2014/main" val="3264958069"/>
                    </a:ext>
                  </a:extLst>
                </a:gridCol>
                <a:gridCol w="886138">
                  <a:extLst>
                    <a:ext uri="{9D8B030D-6E8A-4147-A177-3AD203B41FA5}">
                      <a16:colId xmlns:a16="http://schemas.microsoft.com/office/drawing/2014/main" val="3181845814"/>
                    </a:ext>
                  </a:extLst>
                </a:gridCol>
                <a:gridCol w="886138">
                  <a:extLst>
                    <a:ext uri="{9D8B030D-6E8A-4147-A177-3AD203B41FA5}">
                      <a16:colId xmlns:a16="http://schemas.microsoft.com/office/drawing/2014/main" val="4184236198"/>
                    </a:ext>
                  </a:extLst>
                </a:gridCol>
              </a:tblGrid>
              <a:tr h="304482">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482">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482">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2366759319"/>
                  </a:ext>
                </a:extLst>
              </a:tr>
              <a:tr h="304482">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1738387248"/>
                  </a:ext>
                </a:extLst>
              </a:tr>
              <a:tr h="304482">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graphicFrame>
        <p:nvGraphicFramePr>
          <p:cNvPr id="5" name="Table 4">
            <a:extLst>
              <a:ext uri="{FF2B5EF4-FFF2-40B4-BE49-F238E27FC236}">
                <a16:creationId xmlns:a16="http://schemas.microsoft.com/office/drawing/2014/main" id="{28EBFCF8-698F-EF72-5ADD-D8B20278500E}"/>
              </a:ext>
            </a:extLst>
          </p:cNvPr>
          <p:cNvGraphicFramePr>
            <a:graphicFrameLocks noGrp="1"/>
          </p:cNvGraphicFramePr>
          <p:nvPr>
            <p:extLst>
              <p:ext uri="{D42A27DB-BD31-4B8C-83A1-F6EECF244321}">
                <p14:modId xmlns:p14="http://schemas.microsoft.com/office/powerpoint/2010/main" val="2751914371"/>
              </p:ext>
            </p:extLst>
          </p:nvPr>
        </p:nvGraphicFramePr>
        <p:xfrm>
          <a:off x="5553648" y="4102954"/>
          <a:ext cx="2612412" cy="15240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0480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80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80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0480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0480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C5C4BD7A-DA46-9262-453D-E07F7EEE77E3}"/>
              </a:ext>
            </a:extLst>
          </p:cNvPr>
          <p:cNvSpPr txBox="1"/>
          <p:nvPr/>
        </p:nvSpPr>
        <p:spPr>
          <a:xfrm>
            <a:off x="6336924" y="1289744"/>
            <a:ext cx="1061509" cy="369332"/>
          </a:xfrm>
          <a:prstGeom prst="rect">
            <a:avLst/>
          </a:prstGeom>
          <a:noFill/>
        </p:spPr>
        <p:txBody>
          <a:bodyPr wrap="none" rtlCol="0">
            <a:spAutoFit/>
          </a:bodyPr>
          <a:lstStyle/>
          <a:p>
            <a:r>
              <a:rPr lang="en-US" b="1" dirty="0"/>
              <a:t>&amp;</a:t>
            </a:r>
            <a:r>
              <a:rPr lang="en-US" dirty="0"/>
              <a:t> - AND</a:t>
            </a:r>
          </a:p>
        </p:txBody>
      </p:sp>
      <p:sp>
        <p:nvSpPr>
          <p:cNvPr id="7" name="TextBox 6">
            <a:extLst>
              <a:ext uri="{FF2B5EF4-FFF2-40B4-BE49-F238E27FC236}">
                <a16:creationId xmlns:a16="http://schemas.microsoft.com/office/drawing/2014/main" id="{97D15D8C-174B-DD1A-1CE6-FB7002D9CC84}"/>
              </a:ext>
            </a:extLst>
          </p:cNvPr>
          <p:cNvSpPr txBox="1"/>
          <p:nvPr/>
        </p:nvSpPr>
        <p:spPr>
          <a:xfrm>
            <a:off x="6484067" y="3651049"/>
            <a:ext cx="803425" cy="369332"/>
          </a:xfrm>
          <a:prstGeom prst="rect">
            <a:avLst/>
          </a:prstGeom>
          <a:noFill/>
        </p:spPr>
        <p:txBody>
          <a:bodyPr wrap="none" rtlCol="0">
            <a:spAutoFit/>
          </a:bodyPr>
          <a:lstStyle/>
          <a:p>
            <a:r>
              <a:rPr lang="en-US" b="1" dirty="0"/>
              <a:t>|</a:t>
            </a:r>
            <a:r>
              <a:rPr lang="en-US" dirty="0"/>
              <a:t> - OR</a:t>
            </a:r>
          </a:p>
        </p:txBody>
      </p:sp>
      <p:sp>
        <p:nvSpPr>
          <p:cNvPr id="8" name="TextBox 7">
            <a:extLst>
              <a:ext uri="{FF2B5EF4-FFF2-40B4-BE49-F238E27FC236}">
                <a16:creationId xmlns:a16="http://schemas.microsoft.com/office/drawing/2014/main" id="{E9C17C15-6786-346C-C7B8-F58E700026E4}"/>
              </a:ext>
            </a:extLst>
          </p:cNvPr>
          <p:cNvSpPr txBox="1"/>
          <p:nvPr/>
        </p:nvSpPr>
        <p:spPr>
          <a:xfrm>
            <a:off x="9597304" y="3624903"/>
            <a:ext cx="999569" cy="369332"/>
          </a:xfrm>
          <a:prstGeom prst="rect">
            <a:avLst/>
          </a:prstGeom>
          <a:noFill/>
        </p:spPr>
        <p:txBody>
          <a:bodyPr wrap="none" rtlCol="0">
            <a:spAutoFit/>
          </a:bodyPr>
          <a:lstStyle/>
          <a:p>
            <a:r>
              <a:rPr lang="en-US" b="1" dirty="0"/>
              <a:t>^</a:t>
            </a:r>
            <a:r>
              <a:rPr lang="en-US" dirty="0"/>
              <a:t> - XOR</a:t>
            </a:r>
          </a:p>
        </p:txBody>
      </p:sp>
      <p:graphicFrame>
        <p:nvGraphicFramePr>
          <p:cNvPr id="9" name="Table 8">
            <a:extLst>
              <a:ext uri="{FF2B5EF4-FFF2-40B4-BE49-F238E27FC236}">
                <a16:creationId xmlns:a16="http://schemas.microsoft.com/office/drawing/2014/main" id="{C576B7D2-CE0A-1840-6DF3-3A6972DF3936}"/>
              </a:ext>
            </a:extLst>
          </p:cNvPr>
          <p:cNvGraphicFramePr>
            <a:graphicFrameLocks noGrp="1"/>
          </p:cNvGraphicFramePr>
          <p:nvPr>
            <p:extLst>
              <p:ext uri="{D42A27DB-BD31-4B8C-83A1-F6EECF244321}">
                <p14:modId xmlns:p14="http://schemas.microsoft.com/office/powerpoint/2010/main" val="456944902"/>
              </p:ext>
            </p:extLst>
          </p:nvPr>
        </p:nvGraphicFramePr>
        <p:xfrm>
          <a:off x="9042441" y="1831978"/>
          <a:ext cx="2261136" cy="993291"/>
        </p:xfrm>
        <a:graphic>
          <a:graphicData uri="http://schemas.openxmlformats.org/drawingml/2006/table">
            <a:tbl>
              <a:tblPr firstRow="1" bandRow="1">
                <a:tableStyleId>{00A15C55-8517-42AA-B614-E9B94910E393}</a:tableStyleId>
              </a:tblPr>
              <a:tblGrid>
                <a:gridCol w="1130568">
                  <a:extLst>
                    <a:ext uri="{9D8B030D-6E8A-4147-A177-3AD203B41FA5}">
                      <a16:colId xmlns:a16="http://schemas.microsoft.com/office/drawing/2014/main" val="3264958069"/>
                    </a:ext>
                  </a:extLst>
                </a:gridCol>
                <a:gridCol w="1130568">
                  <a:extLst>
                    <a:ext uri="{9D8B030D-6E8A-4147-A177-3AD203B41FA5}">
                      <a16:colId xmlns:a16="http://schemas.microsoft.com/office/drawing/2014/main" val="4184236198"/>
                    </a:ext>
                  </a:extLst>
                </a:gridCol>
              </a:tblGrid>
              <a:tr h="331097">
                <a:tc>
                  <a:txBody>
                    <a:bodyPr/>
                    <a:lstStyle/>
                    <a:p>
                      <a:pPr algn="ctr"/>
                      <a:r>
                        <a:rPr lang="en-US" sz="1400" dirty="0"/>
                        <a:t>X</a:t>
                      </a:r>
                    </a:p>
                  </a:txBody>
                  <a:tcPr/>
                </a:tc>
                <a:tc>
                  <a:txBody>
                    <a:bodyPr/>
                    <a:lstStyle/>
                    <a:p>
                      <a:pPr algn="ctr"/>
                      <a:r>
                        <a:rPr lang="en-US" sz="1400" dirty="0"/>
                        <a:t>¬ X</a:t>
                      </a:r>
                    </a:p>
                  </a:txBody>
                  <a:tcPr/>
                </a:tc>
                <a:extLst>
                  <a:ext uri="{0D108BD9-81ED-4DB2-BD59-A6C34878D82A}">
                    <a16:rowId xmlns:a16="http://schemas.microsoft.com/office/drawing/2014/main" val="4058499360"/>
                  </a:ext>
                </a:extLst>
              </a:tr>
              <a:tr h="331097">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68841992"/>
                  </a:ext>
                </a:extLst>
              </a:tr>
              <a:tr h="331097">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sp>
        <p:nvSpPr>
          <p:cNvPr id="12" name="TextBox 11">
            <a:extLst>
              <a:ext uri="{FF2B5EF4-FFF2-40B4-BE49-F238E27FC236}">
                <a16:creationId xmlns:a16="http://schemas.microsoft.com/office/drawing/2014/main" id="{367EB817-BB71-17CC-4B31-F3BD49F50366}"/>
              </a:ext>
            </a:extLst>
          </p:cNvPr>
          <p:cNvSpPr txBox="1"/>
          <p:nvPr/>
        </p:nvSpPr>
        <p:spPr>
          <a:xfrm>
            <a:off x="9401975" y="1212800"/>
            <a:ext cx="1065548" cy="523220"/>
          </a:xfrm>
          <a:prstGeom prst="rect">
            <a:avLst/>
          </a:prstGeom>
          <a:noFill/>
        </p:spPr>
        <p:txBody>
          <a:bodyPr wrap="none" rtlCol="0">
            <a:spAutoFit/>
          </a:bodyPr>
          <a:lstStyle/>
          <a:p>
            <a:r>
              <a:rPr lang="en-US" sz="2800" b="1" dirty="0"/>
              <a:t>~</a:t>
            </a:r>
            <a:r>
              <a:rPr lang="en-US" dirty="0"/>
              <a:t> - NOT</a:t>
            </a:r>
          </a:p>
        </p:txBody>
      </p:sp>
    </p:spTree>
    <p:extLst>
      <p:ext uri="{BB962C8B-B14F-4D97-AF65-F5344CB8AC3E}">
        <p14:creationId xmlns:p14="http://schemas.microsoft.com/office/powerpoint/2010/main" val="1986062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4EB12-A493-B9FF-A477-FFFEDBF4784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82DF564-50E8-4D7D-3390-551903F39C1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Bitwise operations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3655458-0C7C-0491-FD08-26BFB86D8C2A}"/>
              </a:ext>
            </a:extLst>
          </p:cNvPr>
          <p:cNvSpPr>
            <a:spLocks noGrp="1"/>
          </p:cNvSpPr>
          <p:nvPr>
            <p:ph type="sldNum" sz="quarter" idx="12"/>
          </p:nvPr>
        </p:nvSpPr>
        <p:spPr/>
        <p:txBody>
          <a:bodyPr/>
          <a:lstStyle/>
          <a:p>
            <a:fld id="{CC057153-B650-4DEB-B370-79DDCFDCE934}" type="slidenum">
              <a:rPr lang="en-US" smtClean="0"/>
              <a:t>47</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51FB016F-42EF-4B22-2825-0B0182630FE1}"/>
                  </a:ext>
                </a:extLst>
              </p:cNvPr>
              <p:cNvSpPr>
                <a:spLocks noGrp="1"/>
              </p:cNvSpPr>
              <p:nvPr>
                <p:ph idx="1"/>
              </p:nvPr>
            </p:nvSpPr>
            <p:spPr>
              <a:xfrm>
                <a:off x="612647" y="1680898"/>
                <a:ext cx="10817353" cy="4593828"/>
              </a:xfrm>
            </p:spPr>
            <p:txBody>
              <a:bodyPr>
                <a:noAutofit/>
              </a:bodyPr>
              <a:lstStyle/>
              <a:p>
                <a:pPr marL="0" indent="0">
                  <a:buNone/>
                </a:pPr>
                <a14:m>
                  <m:oMath xmlns:m="http://schemas.openxmlformats.org/officeDocument/2006/math">
                    <m:r>
                      <m:rPr>
                        <m:sty m:val="p"/>
                      </m:rPr>
                      <a:rPr lang="en-US" sz="2800" b="0" i="0" smtClean="0">
                        <a:latin typeface="Cambria Math" panose="02040503050406030204" pitchFamily="18" charset="0"/>
                      </a:rPr>
                      <m:t>x</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5</m:t>
                        </m:r>
                      </m:e>
                      <m:sub>
                        <m:r>
                          <a:rPr lang="en-US" sz="2800" b="0" i="0" smtClean="0">
                            <a:latin typeface="Cambria Math" panose="02040503050406030204" pitchFamily="18" charset="0"/>
                          </a:rPr>
                          <m:t>10</m:t>
                        </m:r>
                      </m:sub>
                    </m:sSub>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9</m:t>
                            </m:r>
                          </m:e>
                          <m:sub>
                            <m:r>
                              <a:rPr lang="en-US" sz="2800" b="0" i="1" smtClean="0">
                                <a:latin typeface="Cambria Math" panose="02040503050406030204" pitchFamily="18" charset="0"/>
                              </a:rPr>
                              <m:t>10</m:t>
                            </m:r>
                          </m:sub>
                        </m:sSub>
                      </m:e>
                      <m:sub>
                        <m:r>
                          <a:rPr lang="en-US" sz="2800" b="0" i="1" smtClean="0">
                            <a:latin typeface="Cambria Math" panose="02040503050406030204" pitchFamily="18" charset="0"/>
                          </a:rPr>
                          <m:t> </m:t>
                        </m:r>
                      </m:sub>
                    </m:sSub>
                  </m:oMath>
                </a14:m>
                <a:endParaRPr lang="en-US" sz="2800" dirty="0"/>
              </a:p>
              <a:p>
                <a:pPr lvl="1"/>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𝑥</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11010</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6</m:t>
                        </m:r>
                      </m:e>
                      <m:sub>
                        <m:r>
                          <a:rPr lang="en-US" sz="2800" b="0" i="1" dirty="0" smtClean="0">
                            <a:latin typeface="Cambria Math" panose="02040503050406030204" pitchFamily="18" charset="0"/>
                          </a:rPr>
                          <m:t>10</m:t>
                        </m:r>
                      </m:sub>
                    </m:sSub>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m:t>
                    </m:r>
                    <m:r>
                      <a:rPr lang="en-US" sz="2800" b="0" i="1" dirty="0" smtClean="0">
                        <a:latin typeface="Cambria Math" panose="02040503050406030204" pitchFamily="18" charset="0"/>
                      </a:rPr>
                      <m:t>𝑦</m:t>
                    </m:r>
                  </m:oMath>
                </a14:m>
                <a:r>
                  <a:rPr lang="en-US" sz="2800" b="0" dirty="0">
                    <a:latin typeface="Cambria Math" panose="02040503050406030204" pitchFamily="18" charset="0"/>
                  </a:rPr>
                  <a:t> = </a:t>
                </a:r>
                <a14:m>
                  <m:oMath xmlns:m="http://schemas.openxmlformats.org/officeDocument/2006/math">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01000</m:t>
                        </m:r>
                      </m:e>
                      <m:sub>
                        <m:r>
                          <a:rPr lang="en-US" sz="2800" i="1" dirty="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8</m:t>
                        </m:r>
                      </m:e>
                      <m:sub>
                        <m:r>
                          <a:rPr lang="en-US" sz="2800" b="0" i="1" dirty="0" smtClean="0">
                            <a:latin typeface="Cambria Math" panose="02040503050406030204" pitchFamily="18" charset="0"/>
                          </a:rPr>
                          <m:t>10</m:t>
                        </m:r>
                      </m:sub>
                    </m:sSub>
                  </m:oMath>
                </a14:m>
                <a:endParaRPr lang="en-US" sz="2800" b="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&amp;</m:t>
                    </m:r>
                    <m:r>
                      <a:rPr lang="en-US" sz="2800" i="1" dirty="0">
                        <a:latin typeface="Cambria Math" panose="02040503050406030204" pitchFamily="18" charset="0"/>
                      </a:rPr>
                      <m:t>𝑦</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00101</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5</m:t>
                        </m:r>
                      </m:e>
                      <m:sub>
                        <m:r>
                          <a:rPr lang="en-US" sz="2800" b="0" i="1" dirty="0" smtClean="0">
                            <a:latin typeface="Cambria Math" panose="02040503050406030204" pitchFamily="18" charset="0"/>
                          </a:rPr>
                          <m:t>10</m:t>
                        </m:r>
                      </m:sub>
                    </m:sSub>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m:t>
                    </m:r>
                    <m:r>
                      <a:rPr lang="en-US" sz="2800" i="1" dirty="0">
                        <a:latin typeface="Cambria Math" panose="02040503050406030204" pitchFamily="18" charset="0"/>
                      </a:rPr>
                      <m:t>𝑦</m:t>
                    </m:r>
                    <m:r>
                      <a:rPr lang="en-US" sz="2800" b="0" i="0"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10111</m:t>
                        </m:r>
                      </m:e>
                      <m:sub>
                        <m:r>
                          <a:rPr lang="en-US" sz="2800" b="0" i="0" dirty="0" smtClean="0">
                            <a:latin typeface="Cambria Math" panose="02040503050406030204" pitchFamily="18" charset="0"/>
                          </a:rPr>
                          <m:t>2</m:t>
                        </m:r>
                      </m:sub>
                    </m:sSub>
                    <m:r>
                      <a:rPr lang="en-US" sz="2800" b="0" i="0"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−9</m:t>
                        </m:r>
                      </m:e>
                      <m:sub>
                        <m:r>
                          <a:rPr lang="en-US" sz="2800" b="0" i="0" dirty="0" smtClean="0">
                            <a:latin typeface="Cambria Math" panose="02040503050406030204" pitchFamily="18" charset="0"/>
                          </a:rPr>
                          <m:t>10</m:t>
                        </m:r>
                      </m:sub>
                    </m:sSub>
                  </m:oMath>
                </a14:m>
                <a:endParaRPr lang="en-US" sz="2800" dirty="0"/>
              </a:p>
              <a:p>
                <a:pPr lvl="1"/>
                <a14:m>
                  <m:oMath xmlns:m="http://schemas.openxmlformats.org/officeDocument/2006/math">
                    <m:r>
                      <a:rPr lang="en-US" sz="2800" i="1" dirty="0" smtClean="0">
                        <a:latin typeface="Cambria Math" panose="02040503050406030204" pitchFamily="18" charset="0"/>
                      </a:rPr>
                      <m:t>𝑥</m:t>
                    </m:r>
                    <m:r>
                      <a:rPr lang="en-US" sz="2800" i="1" dirty="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rPr>
                      <m:t>𝑦</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10010</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14</m:t>
                        </m:r>
                      </m:e>
                      <m:sub>
                        <m:r>
                          <a:rPr lang="en-US" sz="2800" b="0" i="1" dirty="0" smtClean="0">
                            <a:latin typeface="Cambria Math" panose="02040503050406030204" pitchFamily="18" charset="0"/>
                          </a:rPr>
                          <m:t>10</m:t>
                        </m:r>
                      </m:sub>
                    </m:sSub>
                  </m:oMath>
                </a14:m>
                <a:endParaRPr lang="en-US" sz="2800" dirty="0"/>
              </a:p>
              <a:p>
                <a:pPr lvl="1"/>
                <a:endParaRPr lang="en-US" sz="2800" dirty="0"/>
              </a:p>
              <a:p>
                <a:endParaRPr lang="en-US" sz="2800" dirty="0"/>
              </a:p>
            </p:txBody>
          </p:sp>
        </mc:Choice>
        <mc:Fallback>
          <p:sp>
            <p:nvSpPr>
              <p:cNvPr id="4" name="Content Placeholder 3">
                <a:extLst>
                  <a:ext uri="{FF2B5EF4-FFF2-40B4-BE49-F238E27FC236}">
                    <a16:creationId xmlns:a16="http://schemas.microsoft.com/office/drawing/2014/main" id="{51FB016F-42EF-4B22-2825-0B0182630FE1}"/>
                  </a:ext>
                </a:extLst>
              </p:cNvPr>
              <p:cNvSpPr>
                <a:spLocks noGrp="1" noRot="1" noChangeAspect="1" noMove="1" noResize="1" noEditPoints="1" noAdjustHandles="1" noChangeArrowheads="1" noChangeShapeType="1" noTextEdit="1"/>
              </p:cNvSpPr>
              <p:nvPr>
                <p:ph idx="1"/>
              </p:nvPr>
            </p:nvSpPr>
            <p:spPr>
              <a:xfrm>
                <a:off x="612647" y="1680898"/>
                <a:ext cx="10817353" cy="4593828"/>
              </a:xfrm>
              <a:blipFill>
                <a:blip r:embed="rId3"/>
                <a:stretch>
                  <a:fillRect/>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D5FC3043-625D-D885-FE81-555BA3B8588D}"/>
              </a:ext>
            </a:extLst>
          </p:cNvPr>
          <p:cNvGraphicFramePr>
            <a:graphicFrameLocks noGrp="1"/>
          </p:cNvGraphicFramePr>
          <p:nvPr>
            <p:extLst>
              <p:ext uri="{D42A27DB-BD31-4B8C-83A1-F6EECF244321}">
                <p14:modId xmlns:p14="http://schemas.microsoft.com/office/powerpoint/2010/main" val="1740002724"/>
              </p:ext>
            </p:extLst>
          </p:nvPr>
        </p:nvGraphicFramePr>
        <p:xfrm>
          <a:off x="8966940" y="4032732"/>
          <a:ext cx="2612412" cy="17363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4726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4726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4726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4726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4726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graphicFrame>
        <p:nvGraphicFramePr>
          <p:cNvPr id="3" name="Table 2">
            <a:extLst>
              <a:ext uri="{FF2B5EF4-FFF2-40B4-BE49-F238E27FC236}">
                <a16:creationId xmlns:a16="http://schemas.microsoft.com/office/drawing/2014/main" id="{59F32C26-B1C7-B44A-CAA7-FD3B79B7AD4D}"/>
              </a:ext>
            </a:extLst>
          </p:cNvPr>
          <p:cNvGraphicFramePr>
            <a:graphicFrameLocks noGrp="1"/>
          </p:cNvGraphicFramePr>
          <p:nvPr>
            <p:extLst>
              <p:ext uri="{D42A27DB-BD31-4B8C-83A1-F6EECF244321}">
                <p14:modId xmlns:p14="http://schemas.microsoft.com/office/powerpoint/2010/main" val="534812591"/>
              </p:ext>
            </p:extLst>
          </p:nvPr>
        </p:nvGraphicFramePr>
        <p:xfrm>
          <a:off x="5553648" y="1743541"/>
          <a:ext cx="2658414" cy="1524000"/>
        </p:xfrm>
        <a:graphic>
          <a:graphicData uri="http://schemas.openxmlformats.org/drawingml/2006/table">
            <a:tbl>
              <a:tblPr firstRow="1" bandRow="1">
                <a:tableStyleId>{00A15C55-8517-42AA-B614-E9B94910E393}</a:tableStyleId>
              </a:tblPr>
              <a:tblGrid>
                <a:gridCol w="886138">
                  <a:extLst>
                    <a:ext uri="{9D8B030D-6E8A-4147-A177-3AD203B41FA5}">
                      <a16:colId xmlns:a16="http://schemas.microsoft.com/office/drawing/2014/main" val="3264958069"/>
                    </a:ext>
                  </a:extLst>
                </a:gridCol>
                <a:gridCol w="886138">
                  <a:extLst>
                    <a:ext uri="{9D8B030D-6E8A-4147-A177-3AD203B41FA5}">
                      <a16:colId xmlns:a16="http://schemas.microsoft.com/office/drawing/2014/main" val="3181845814"/>
                    </a:ext>
                  </a:extLst>
                </a:gridCol>
                <a:gridCol w="886138">
                  <a:extLst>
                    <a:ext uri="{9D8B030D-6E8A-4147-A177-3AD203B41FA5}">
                      <a16:colId xmlns:a16="http://schemas.microsoft.com/office/drawing/2014/main" val="4184236198"/>
                    </a:ext>
                  </a:extLst>
                </a:gridCol>
              </a:tblGrid>
              <a:tr h="304482">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482">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482">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2366759319"/>
                  </a:ext>
                </a:extLst>
              </a:tr>
              <a:tr h="304482">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1738387248"/>
                  </a:ext>
                </a:extLst>
              </a:tr>
              <a:tr h="304482">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graphicFrame>
        <p:nvGraphicFramePr>
          <p:cNvPr id="5" name="Table 4">
            <a:extLst>
              <a:ext uri="{FF2B5EF4-FFF2-40B4-BE49-F238E27FC236}">
                <a16:creationId xmlns:a16="http://schemas.microsoft.com/office/drawing/2014/main" id="{DE359237-9894-5340-141D-DF9CB968FBF5}"/>
              </a:ext>
            </a:extLst>
          </p:cNvPr>
          <p:cNvGraphicFramePr>
            <a:graphicFrameLocks noGrp="1"/>
          </p:cNvGraphicFramePr>
          <p:nvPr>
            <p:extLst>
              <p:ext uri="{D42A27DB-BD31-4B8C-83A1-F6EECF244321}">
                <p14:modId xmlns:p14="http://schemas.microsoft.com/office/powerpoint/2010/main" val="3390524490"/>
              </p:ext>
            </p:extLst>
          </p:nvPr>
        </p:nvGraphicFramePr>
        <p:xfrm>
          <a:off x="5553648" y="4102954"/>
          <a:ext cx="2612412" cy="15240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0480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80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80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0480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0480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E5414FA4-EBD1-0C62-4683-FFDAA65AC1C6}"/>
              </a:ext>
            </a:extLst>
          </p:cNvPr>
          <p:cNvSpPr txBox="1"/>
          <p:nvPr/>
        </p:nvSpPr>
        <p:spPr>
          <a:xfrm>
            <a:off x="6336924" y="1289744"/>
            <a:ext cx="1061509" cy="369332"/>
          </a:xfrm>
          <a:prstGeom prst="rect">
            <a:avLst/>
          </a:prstGeom>
          <a:noFill/>
        </p:spPr>
        <p:txBody>
          <a:bodyPr wrap="none" rtlCol="0">
            <a:spAutoFit/>
          </a:bodyPr>
          <a:lstStyle/>
          <a:p>
            <a:r>
              <a:rPr lang="en-US" b="1" dirty="0"/>
              <a:t>&amp;</a:t>
            </a:r>
            <a:r>
              <a:rPr lang="en-US" dirty="0"/>
              <a:t> - AND</a:t>
            </a:r>
          </a:p>
        </p:txBody>
      </p:sp>
      <p:sp>
        <p:nvSpPr>
          <p:cNvPr id="7" name="TextBox 6">
            <a:extLst>
              <a:ext uri="{FF2B5EF4-FFF2-40B4-BE49-F238E27FC236}">
                <a16:creationId xmlns:a16="http://schemas.microsoft.com/office/drawing/2014/main" id="{36145163-C172-4761-FE98-F87100129441}"/>
              </a:ext>
            </a:extLst>
          </p:cNvPr>
          <p:cNvSpPr txBox="1"/>
          <p:nvPr/>
        </p:nvSpPr>
        <p:spPr>
          <a:xfrm>
            <a:off x="6484067" y="3651049"/>
            <a:ext cx="803425" cy="369332"/>
          </a:xfrm>
          <a:prstGeom prst="rect">
            <a:avLst/>
          </a:prstGeom>
          <a:noFill/>
        </p:spPr>
        <p:txBody>
          <a:bodyPr wrap="none" rtlCol="0">
            <a:spAutoFit/>
          </a:bodyPr>
          <a:lstStyle/>
          <a:p>
            <a:r>
              <a:rPr lang="en-US" b="1" dirty="0"/>
              <a:t>|</a:t>
            </a:r>
            <a:r>
              <a:rPr lang="en-US" dirty="0"/>
              <a:t> - OR</a:t>
            </a:r>
          </a:p>
        </p:txBody>
      </p:sp>
      <p:sp>
        <p:nvSpPr>
          <p:cNvPr id="8" name="TextBox 7">
            <a:extLst>
              <a:ext uri="{FF2B5EF4-FFF2-40B4-BE49-F238E27FC236}">
                <a16:creationId xmlns:a16="http://schemas.microsoft.com/office/drawing/2014/main" id="{92F2CC45-287B-ECAB-A3BE-FEB0A0380574}"/>
              </a:ext>
            </a:extLst>
          </p:cNvPr>
          <p:cNvSpPr txBox="1"/>
          <p:nvPr/>
        </p:nvSpPr>
        <p:spPr>
          <a:xfrm>
            <a:off x="9597304" y="3624903"/>
            <a:ext cx="999569" cy="369332"/>
          </a:xfrm>
          <a:prstGeom prst="rect">
            <a:avLst/>
          </a:prstGeom>
          <a:noFill/>
        </p:spPr>
        <p:txBody>
          <a:bodyPr wrap="none" rtlCol="0">
            <a:spAutoFit/>
          </a:bodyPr>
          <a:lstStyle/>
          <a:p>
            <a:r>
              <a:rPr lang="en-US" b="1" dirty="0"/>
              <a:t>^</a:t>
            </a:r>
            <a:r>
              <a:rPr lang="en-US" dirty="0"/>
              <a:t> - XOR</a:t>
            </a:r>
          </a:p>
        </p:txBody>
      </p:sp>
      <p:graphicFrame>
        <p:nvGraphicFramePr>
          <p:cNvPr id="9" name="Table 8">
            <a:extLst>
              <a:ext uri="{FF2B5EF4-FFF2-40B4-BE49-F238E27FC236}">
                <a16:creationId xmlns:a16="http://schemas.microsoft.com/office/drawing/2014/main" id="{764E6FA3-8B4F-68E5-C457-4EEB2331EF11}"/>
              </a:ext>
            </a:extLst>
          </p:cNvPr>
          <p:cNvGraphicFramePr>
            <a:graphicFrameLocks noGrp="1"/>
          </p:cNvGraphicFramePr>
          <p:nvPr>
            <p:extLst>
              <p:ext uri="{D42A27DB-BD31-4B8C-83A1-F6EECF244321}">
                <p14:modId xmlns:p14="http://schemas.microsoft.com/office/powerpoint/2010/main" val="3578977327"/>
              </p:ext>
            </p:extLst>
          </p:nvPr>
        </p:nvGraphicFramePr>
        <p:xfrm>
          <a:off x="9042441" y="1831978"/>
          <a:ext cx="2261136" cy="993291"/>
        </p:xfrm>
        <a:graphic>
          <a:graphicData uri="http://schemas.openxmlformats.org/drawingml/2006/table">
            <a:tbl>
              <a:tblPr firstRow="1" bandRow="1">
                <a:tableStyleId>{00A15C55-8517-42AA-B614-E9B94910E393}</a:tableStyleId>
              </a:tblPr>
              <a:tblGrid>
                <a:gridCol w="1130568">
                  <a:extLst>
                    <a:ext uri="{9D8B030D-6E8A-4147-A177-3AD203B41FA5}">
                      <a16:colId xmlns:a16="http://schemas.microsoft.com/office/drawing/2014/main" val="3264958069"/>
                    </a:ext>
                  </a:extLst>
                </a:gridCol>
                <a:gridCol w="1130568">
                  <a:extLst>
                    <a:ext uri="{9D8B030D-6E8A-4147-A177-3AD203B41FA5}">
                      <a16:colId xmlns:a16="http://schemas.microsoft.com/office/drawing/2014/main" val="4184236198"/>
                    </a:ext>
                  </a:extLst>
                </a:gridCol>
              </a:tblGrid>
              <a:tr h="331097">
                <a:tc>
                  <a:txBody>
                    <a:bodyPr/>
                    <a:lstStyle/>
                    <a:p>
                      <a:pPr algn="ctr"/>
                      <a:r>
                        <a:rPr lang="en-US" sz="1400" dirty="0"/>
                        <a:t>X</a:t>
                      </a:r>
                    </a:p>
                  </a:txBody>
                  <a:tcPr/>
                </a:tc>
                <a:tc>
                  <a:txBody>
                    <a:bodyPr/>
                    <a:lstStyle/>
                    <a:p>
                      <a:pPr algn="ctr"/>
                      <a:r>
                        <a:rPr lang="en-US" sz="1400" dirty="0"/>
                        <a:t>¬ X</a:t>
                      </a:r>
                    </a:p>
                  </a:txBody>
                  <a:tcPr/>
                </a:tc>
                <a:extLst>
                  <a:ext uri="{0D108BD9-81ED-4DB2-BD59-A6C34878D82A}">
                    <a16:rowId xmlns:a16="http://schemas.microsoft.com/office/drawing/2014/main" val="4058499360"/>
                  </a:ext>
                </a:extLst>
              </a:tr>
              <a:tr h="331097">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68841992"/>
                  </a:ext>
                </a:extLst>
              </a:tr>
              <a:tr h="331097">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sp>
        <p:nvSpPr>
          <p:cNvPr id="12" name="TextBox 11">
            <a:extLst>
              <a:ext uri="{FF2B5EF4-FFF2-40B4-BE49-F238E27FC236}">
                <a16:creationId xmlns:a16="http://schemas.microsoft.com/office/drawing/2014/main" id="{A605DE39-FFF9-5AC0-781C-F39C4120B352}"/>
              </a:ext>
            </a:extLst>
          </p:cNvPr>
          <p:cNvSpPr txBox="1"/>
          <p:nvPr/>
        </p:nvSpPr>
        <p:spPr>
          <a:xfrm>
            <a:off x="9401975" y="1212800"/>
            <a:ext cx="1065548" cy="523220"/>
          </a:xfrm>
          <a:prstGeom prst="rect">
            <a:avLst/>
          </a:prstGeom>
          <a:noFill/>
        </p:spPr>
        <p:txBody>
          <a:bodyPr wrap="none" rtlCol="0">
            <a:spAutoFit/>
          </a:bodyPr>
          <a:lstStyle/>
          <a:p>
            <a:r>
              <a:rPr lang="en-US" sz="2800" b="1" dirty="0"/>
              <a:t>~</a:t>
            </a:r>
            <a:r>
              <a:rPr lang="en-US" dirty="0"/>
              <a:t> - NOT</a:t>
            </a:r>
          </a:p>
        </p:txBody>
      </p:sp>
    </p:spTree>
    <p:extLst>
      <p:ext uri="{BB962C8B-B14F-4D97-AF65-F5344CB8AC3E}">
        <p14:creationId xmlns:p14="http://schemas.microsoft.com/office/powerpoint/2010/main" val="961862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6D660-42C8-AB25-F8D9-D8924E7198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9FFCAB4-ACEF-D465-B9FF-A0C54D5CF52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Masking</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E693A49-CF23-E3ED-94CA-A3E607468412}"/>
              </a:ext>
            </a:extLst>
          </p:cNvPr>
          <p:cNvSpPr>
            <a:spLocks noGrp="1"/>
          </p:cNvSpPr>
          <p:nvPr>
            <p:ph type="sldNum" sz="quarter" idx="12"/>
          </p:nvPr>
        </p:nvSpPr>
        <p:spPr/>
        <p:txBody>
          <a:bodyPr/>
          <a:lstStyle/>
          <a:p>
            <a:fld id="{CC057153-B650-4DEB-B370-79DDCFDCE934}" type="slidenum">
              <a:rPr lang="en-US" smtClean="0"/>
              <a:t>48</a:t>
            </a:fld>
            <a:endParaRPr lang="en-US"/>
          </a:p>
        </p:txBody>
      </p:sp>
      <p:sp>
        <p:nvSpPr>
          <p:cNvPr id="4" name="Content Placeholder 3">
            <a:extLst>
              <a:ext uri="{FF2B5EF4-FFF2-40B4-BE49-F238E27FC236}">
                <a16:creationId xmlns:a16="http://schemas.microsoft.com/office/drawing/2014/main" id="{FD3A8345-0395-9019-BCAB-3FFD1796294F}"/>
              </a:ext>
            </a:extLst>
          </p:cNvPr>
          <p:cNvSpPr>
            <a:spLocks noGrp="1"/>
          </p:cNvSpPr>
          <p:nvPr>
            <p:ph idx="1"/>
          </p:nvPr>
        </p:nvSpPr>
        <p:spPr>
          <a:xfrm>
            <a:off x="496269" y="1298512"/>
            <a:ext cx="10817353" cy="4593828"/>
          </a:xfrm>
        </p:spPr>
        <p:txBody>
          <a:bodyPr>
            <a:noAutofit/>
          </a:bodyPr>
          <a:lstStyle/>
          <a:p>
            <a:pPr marL="0" indent="0">
              <a:buNone/>
            </a:pPr>
            <a:r>
              <a:rPr lang="en-US" sz="2400" dirty="0"/>
              <a:t>We can use bitwise operations to </a:t>
            </a:r>
            <a:r>
              <a:rPr lang="en-US" sz="2400" b="1" dirty="0"/>
              <a:t>mask</a:t>
            </a:r>
            <a:r>
              <a:rPr lang="en-US" sz="2400" dirty="0"/>
              <a:t> a certain number of bits in a number.</a:t>
            </a:r>
          </a:p>
          <a:p>
            <a:pPr marL="0" indent="0">
              <a:buNone/>
            </a:pPr>
            <a:r>
              <a:rPr lang="en-US" sz="2400" dirty="0"/>
              <a:t>Masking resets, sets, or inverts certain bits</a:t>
            </a:r>
          </a:p>
          <a:p>
            <a:pPr marL="0" indent="0" fontAlgn="base">
              <a:buNone/>
            </a:pPr>
            <a:endParaRPr lang="en-US" sz="2400" dirty="0"/>
          </a:p>
          <a:p>
            <a:pPr marL="0" indent="0" fontAlgn="base">
              <a:buNone/>
            </a:pPr>
            <a:r>
              <a:rPr lang="en-US" sz="2400" dirty="0"/>
              <a:t>Bitwise AND will reset a subset of the bits to 0 (or can also be seen as copying a subset of bits and zeroing everything else out)</a:t>
            </a:r>
          </a:p>
          <a:p>
            <a:pPr marL="0" indent="0" fontAlgn="base">
              <a:buNone/>
            </a:pPr>
            <a:endParaRPr lang="en-US" sz="2400" dirty="0"/>
          </a:p>
          <a:p>
            <a:pPr marL="0" indent="0" fontAlgn="base">
              <a:buNone/>
            </a:pPr>
            <a:r>
              <a:rPr lang="en-US" sz="2400" dirty="0"/>
              <a:t>Bitwise OR will set a subset of the bits to 1</a:t>
            </a:r>
          </a:p>
          <a:p>
            <a:pPr marL="0" indent="0" fontAlgn="base">
              <a:buNone/>
            </a:pPr>
            <a:endParaRPr lang="en-US" sz="2400" dirty="0"/>
          </a:p>
          <a:p>
            <a:pPr marL="0" indent="0" fontAlgn="base">
              <a:buNone/>
            </a:pPr>
            <a:r>
              <a:rPr lang="en-US" sz="2400" dirty="0"/>
              <a:t>Bitwise XOR will invert a subset of the bits</a:t>
            </a:r>
          </a:p>
          <a:p>
            <a:endParaRPr lang="en-US" sz="2400" dirty="0"/>
          </a:p>
        </p:txBody>
      </p:sp>
    </p:spTree>
    <p:extLst>
      <p:ext uri="{BB962C8B-B14F-4D97-AF65-F5344CB8AC3E}">
        <p14:creationId xmlns:p14="http://schemas.microsoft.com/office/powerpoint/2010/main" val="2440781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76A8-2C89-D19B-A469-F9445FC59C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4BAEF31-46BE-F3E4-EBB7-2D4281C5779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C0255DB-23D2-67BD-5BE0-801E9BC8179C}"/>
              </a:ext>
            </a:extLst>
          </p:cNvPr>
          <p:cNvSpPr>
            <a:spLocks noGrp="1"/>
          </p:cNvSpPr>
          <p:nvPr>
            <p:ph type="sldNum" sz="quarter" idx="12"/>
          </p:nvPr>
        </p:nvSpPr>
        <p:spPr/>
        <p:txBody>
          <a:bodyPr/>
          <a:lstStyle/>
          <a:p>
            <a:fld id="{CC057153-B650-4DEB-B370-79DDCFDCE934}" type="slidenum">
              <a:rPr lang="en-US" smtClean="0"/>
              <a:t>49</a:t>
            </a:fld>
            <a:endParaRPr lang="en-US"/>
          </a:p>
        </p:txBody>
      </p:sp>
      <p:sp>
        <p:nvSpPr>
          <p:cNvPr id="4" name="Content Placeholder 3">
            <a:extLst>
              <a:ext uri="{FF2B5EF4-FFF2-40B4-BE49-F238E27FC236}">
                <a16:creationId xmlns:a16="http://schemas.microsoft.com/office/drawing/2014/main" id="{4E34D92C-D401-4092-C3EA-A28A7F04EB26}"/>
              </a:ext>
            </a:extLst>
          </p:cNvPr>
          <p:cNvSpPr>
            <a:spLocks noGrp="1"/>
          </p:cNvSpPr>
          <p:nvPr>
            <p:ph idx="1"/>
          </p:nvPr>
        </p:nvSpPr>
        <p:spPr>
          <a:xfrm>
            <a:off x="612647" y="1715532"/>
            <a:ext cx="10817353" cy="4593828"/>
          </a:xfrm>
        </p:spPr>
        <p:txBody>
          <a:bodyPr>
            <a:noAutofit/>
          </a:bodyPr>
          <a:lstStyle/>
          <a:p>
            <a:pPr marL="0" indent="0">
              <a:buNone/>
            </a:pPr>
            <a:r>
              <a:rPr lang="en-US" sz="2800" dirty="0"/>
              <a:t>We want to reset the three least significant bits to 0</a:t>
            </a:r>
          </a:p>
        </p:txBody>
      </p:sp>
      <p:graphicFrame>
        <p:nvGraphicFramePr>
          <p:cNvPr id="2" name="Table 1">
            <a:extLst>
              <a:ext uri="{FF2B5EF4-FFF2-40B4-BE49-F238E27FC236}">
                <a16:creationId xmlns:a16="http://schemas.microsoft.com/office/drawing/2014/main" id="{5A6702E0-7E44-F70E-CEB4-EAE1C765CDDA}"/>
              </a:ext>
            </a:extLst>
          </p:cNvPr>
          <p:cNvGraphicFramePr>
            <a:graphicFrameLocks noGrp="1"/>
          </p:cNvGraphicFramePr>
          <p:nvPr>
            <p:extLst>
              <p:ext uri="{D42A27DB-BD31-4B8C-83A1-F6EECF244321}">
                <p14:modId xmlns:p14="http://schemas.microsoft.com/office/powerpoint/2010/main" val="3606645195"/>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C7CF045B-CFFF-1FF4-BC31-746C96E2688D}"/>
              </a:ext>
            </a:extLst>
          </p:cNvPr>
          <p:cNvSpPr txBox="1"/>
          <p:nvPr/>
        </p:nvSpPr>
        <p:spPr>
          <a:xfrm>
            <a:off x="1854713" y="5602779"/>
            <a:ext cx="8755795" cy="523220"/>
          </a:xfrm>
          <a:prstGeom prst="rect">
            <a:avLst/>
          </a:prstGeom>
          <a:noFill/>
        </p:spPr>
        <p:txBody>
          <a:bodyPr wrap="none" rtlCol="0">
            <a:spAutoFit/>
          </a:bodyPr>
          <a:lstStyle/>
          <a:p>
            <a:r>
              <a:rPr lang="en-US" sz="2800" dirty="0">
                <a:solidFill>
                  <a:srgbClr val="FF0000"/>
                </a:solidFill>
              </a:rPr>
              <a:t>What number should we bitwise-AND (&amp;) to do this?</a:t>
            </a:r>
          </a:p>
        </p:txBody>
      </p:sp>
      <p:sp>
        <p:nvSpPr>
          <p:cNvPr id="5" name="TextBox 4">
            <a:extLst>
              <a:ext uri="{FF2B5EF4-FFF2-40B4-BE49-F238E27FC236}">
                <a16:creationId xmlns:a16="http://schemas.microsoft.com/office/drawing/2014/main" id="{1150C165-A9AC-9219-D1E2-6EE1CB45571E}"/>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227433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98B45-FE55-6F1B-2C1F-FF6DD06E553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2B876DF-15D5-1C6C-2444-9A97151F62B9}"/>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Bitwise operations</a:t>
            </a:r>
          </a:p>
        </p:txBody>
      </p:sp>
      <p:sp>
        <p:nvSpPr>
          <p:cNvPr id="11" name="Slide Number Placeholder 10">
            <a:extLst>
              <a:ext uri="{FF2B5EF4-FFF2-40B4-BE49-F238E27FC236}">
                <a16:creationId xmlns:a16="http://schemas.microsoft.com/office/drawing/2014/main" id="{48CEF2EB-0D1F-0B08-5EE2-C71C6A7C0512}"/>
              </a:ext>
            </a:extLst>
          </p:cNvPr>
          <p:cNvSpPr>
            <a:spLocks noGrp="1"/>
          </p:cNvSpPr>
          <p:nvPr>
            <p:ph type="sldNum" sz="quarter" idx="12"/>
          </p:nvPr>
        </p:nvSpPr>
        <p:spPr>
          <a:xfrm>
            <a:off x="12942116" y="6219359"/>
            <a:ext cx="429207" cy="365125"/>
          </a:xfrm>
        </p:spPr>
        <p:txBody>
          <a:bodyPr/>
          <a:lstStyle/>
          <a:p>
            <a:fld id="{CC057153-B650-4DEB-B370-79DDCFDCE934}" type="slidenum">
              <a:rPr lang="en-US" smtClean="0"/>
              <a:t>5</a:t>
            </a:fld>
            <a:endParaRPr lang="en-US"/>
          </a:p>
        </p:txBody>
      </p:sp>
      <p:graphicFrame>
        <p:nvGraphicFramePr>
          <p:cNvPr id="2" name="Table 1">
            <a:extLst>
              <a:ext uri="{FF2B5EF4-FFF2-40B4-BE49-F238E27FC236}">
                <a16:creationId xmlns:a16="http://schemas.microsoft.com/office/drawing/2014/main" id="{E08E3D3B-C628-A3F9-F4A6-4F3FA3C14566}"/>
              </a:ext>
            </a:extLst>
          </p:cNvPr>
          <p:cNvGraphicFramePr>
            <a:graphicFrameLocks noGrp="1"/>
          </p:cNvGraphicFramePr>
          <p:nvPr>
            <p:extLst>
              <p:ext uri="{D42A27DB-BD31-4B8C-83A1-F6EECF244321}">
                <p14:modId xmlns:p14="http://schemas.microsoft.com/office/powerpoint/2010/main" val="1470209785"/>
              </p:ext>
            </p:extLst>
          </p:nvPr>
        </p:nvGraphicFramePr>
        <p:xfrm>
          <a:off x="8249025" y="4016105"/>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graphicFrame>
        <p:nvGraphicFramePr>
          <p:cNvPr id="4" name="Table 3">
            <a:extLst>
              <a:ext uri="{FF2B5EF4-FFF2-40B4-BE49-F238E27FC236}">
                <a16:creationId xmlns:a16="http://schemas.microsoft.com/office/drawing/2014/main" id="{42F77FE8-C29E-B8AB-7BCC-A2BFF0778D99}"/>
              </a:ext>
            </a:extLst>
          </p:cNvPr>
          <p:cNvGraphicFramePr>
            <a:graphicFrameLocks noGrp="1"/>
          </p:cNvGraphicFramePr>
          <p:nvPr>
            <p:extLst>
              <p:ext uri="{D42A27DB-BD31-4B8C-83A1-F6EECF244321}">
                <p14:modId xmlns:p14="http://schemas.microsoft.com/office/powerpoint/2010/main" val="3221362640"/>
              </p:ext>
            </p:extLst>
          </p:nvPr>
        </p:nvGraphicFramePr>
        <p:xfrm>
          <a:off x="4214816" y="1600200"/>
          <a:ext cx="3261114" cy="1828800"/>
        </p:xfrm>
        <a:graphic>
          <a:graphicData uri="http://schemas.openxmlformats.org/drawingml/2006/table">
            <a:tbl>
              <a:tblPr firstRow="1" bandRow="1">
                <a:tableStyleId>{00A15C55-8517-42AA-B614-E9B94910E393}</a:tableStyleId>
              </a:tblPr>
              <a:tblGrid>
                <a:gridCol w="1087038">
                  <a:extLst>
                    <a:ext uri="{9D8B030D-6E8A-4147-A177-3AD203B41FA5}">
                      <a16:colId xmlns:a16="http://schemas.microsoft.com/office/drawing/2014/main" val="3264958069"/>
                    </a:ext>
                  </a:extLst>
                </a:gridCol>
                <a:gridCol w="1087038">
                  <a:extLst>
                    <a:ext uri="{9D8B030D-6E8A-4147-A177-3AD203B41FA5}">
                      <a16:colId xmlns:a16="http://schemas.microsoft.com/office/drawing/2014/main" val="3181845814"/>
                    </a:ext>
                  </a:extLst>
                </a:gridCol>
                <a:gridCol w="1087038">
                  <a:extLst>
                    <a:ext uri="{9D8B030D-6E8A-4147-A177-3AD203B41FA5}">
                      <a16:colId xmlns:a16="http://schemas.microsoft.com/office/drawing/2014/main" val="4184236198"/>
                    </a:ext>
                  </a:extLst>
                </a:gridCol>
              </a:tblGrid>
              <a:tr h="309838">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09838">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09838">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09838">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09838">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graphicFrame>
        <p:nvGraphicFramePr>
          <p:cNvPr id="5" name="Table 4">
            <a:extLst>
              <a:ext uri="{FF2B5EF4-FFF2-40B4-BE49-F238E27FC236}">
                <a16:creationId xmlns:a16="http://schemas.microsoft.com/office/drawing/2014/main" id="{F08B9142-C99C-4594-E734-BECCBB83636A}"/>
              </a:ext>
            </a:extLst>
          </p:cNvPr>
          <p:cNvGraphicFramePr>
            <a:graphicFrameLocks noGrp="1"/>
          </p:cNvGraphicFramePr>
          <p:nvPr>
            <p:extLst>
              <p:ext uri="{D42A27DB-BD31-4B8C-83A1-F6EECF244321}">
                <p14:modId xmlns:p14="http://schemas.microsoft.com/office/powerpoint/2010/main" val="1515621573"/>
              </p:ext>
            </p:extLst>
          </p:nvPr>
        </p:nvGraphicFramePr>
        <p:xfrm>
          <a:off x="4496992" y="4090717"/>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5B12F90B-1F8D-BC37-E123-E5CC85E32CEA}"/>
              </a:ext>
            </a:extLst>
          </p:cNvPr>
          <p:cNvSpPr txBox="1"/>
          <p:nvPr/>
        </p:nvSpPr>
        <p:spPr>
          <a:xfrm>
            <a:off x="5643257" y="1151037"/>
            <a:ext cx="1061509" cy="369332"/>
          </a:xfrm>
          <a:prstGeom prst="rect">
            <a:avLst/>
          </a:prstGeom>
          <a:noFill/>
        </p:spPr>
        <p:txBody>
          <a:bodyPr wrap="none" rtlCol="0">
            <a:spAutoFit/>
          </a:bodyPr>
          <a:lstStyle/>
          <a:p>
            <a:r>
              <a:rPr lang="en-US" b="1" dirty="0"/>
              <a:t>&amp;</a:t>
            </a:r>
            <a:r>
              <a:rPr lang="en-US" dirty="0"/>
              <a:t> - AND</a:t>
            </a:r>
          </a:p>
        </p:txBody>
      </p:sp>
      <p:sp>
        <p:nvSpPr>
          <p:cNvPr id="7" name="TextBox 6">
            <a:extLst>
              <a:ext uri="{FF2B5EF4-FFF2-40B4-BE49-F238E27FC236}">
                <a16:creationId xmlns:a16="http://schemas.microsoft.com/office/drawing/2014/main" id="{82483C1D-D73B-77D1-D9BF-A710E59687B0}"/>
              </a:ext>
            </a:extLst>
          </p:cNvPr>
          <p:cNvSpPr txBox="1"/>
          <p:nvPr/>
        </p:nvSpPr>
        <p:spPr>
          <a:xfrm>
            <a:off x="5643257" y="3702137"/>
            <a:ext cx="803425" cy="369332"/>
          </a:xfrm>
          <a:prstGeom prst="rect">
            <a:avLst/>
          </a:prstGeom>
          <a:noFill/>
        </p:spPr>
        <p:txBody>
          <a:bodyPr wrap="none" rtlCol="0">
            <a:spAutoFit/>
          </a:bodyPr>
          <a:lstStyle/>
          <a:p>
            <a:r>
              <a:rPr lang="en-US" b="1" dirty="0"/>
              <a:t>|</a:t>
            </a:r>
            <a:r>
              <a:rPr lang="en-US" dirty="0"/>
              <a:t> - OR</a:t>
            </a:r>
          </a:p>
        </p:txBody>
      </p:sp>
      <p:sp>
        <p:nvSpPr>
          <p:cNvPr id="8" name="TextBox 7">
            <a:extLst>
              <a:ext uri="{FF2B5EF4-FFF2-40B4-BE49-F238E27FC236}">
                <a16:creationId xmlns:a16="http://schemas.microsoft.com/office/drawing/2014/main" id="{74335A45-DEE9-4E6A-0BB4-ECA9F928D813}"/>
              </a:ext>
            </a:extLst>
          </p:cNvPr>
          <p:cNvSpPr txBox="1"/>
          <p:nvPr/>
        </p:nvSpPr>
        <p:spPr>
          <a:xfrm>
            <a:off x="9419215" y="3608277"/>
            <a:ext cx="999569" cy="369332"/>
          </a:xfrm>
          <a:prstGeom prst="rect">
            <a:avLst/>
          </a:prstGeom>
          <a:noFill/>
        </p:spPr>
        <p:txBody>
          <a:bodyPr wrap="none" rtlCol="0">
            <a:spAutoFit/>
          </a:bodyPr>
          <a:lstStyle/>
          <a:p>
            <a:r>
              <a:rPr lang="en-US" b="1" dirty="0"/>
              <a:t>^</a:t>
            </a:r>
            <a:r>
              <a:rPr lang="en-US" dirty="0"/>
              <a:t> - XOR</a:t>
            </a:r>
          </a:p>
        </p:txBody>
      </p:sp>
      <p:graphicFrame>
        <p:nvGraphicFramePr>
          <p:cNvPr id="9" name="Table 8">
            <a:extLst>
              <a:ext uri="{FF2B5EF4-FFF2-40B4-BE49-F238E27FC236}">
                <a16:creationId xmlns:a16="http://schemas.microsoft.com/office/drawing/2014/main" id="{675806F6-74D8-018D-90ED-00E992AE0C89}"/>
              </a:ext>
            </a:extLst>
          </p:cNvPr>
          <p:cNvGraphicFramePr>
            <a:graphicFrameLocks noGrp="1"/>
          </p:cNvGraphicFramePr>
          <p:nvPr>
            <p:extLst>
              <p:ext uri="{D42A27DB-BD31-4B8C-83A1-F6EECF244321}">
                <p14:modId xmlns:p14="http://schemas.microsoft.com/office/powerpoint/2010/main" val="998871048"/>
              </p:ext>
            </p:extLst>
          </p:nvPr>
        </p:nvGraphicFramePr>
        <p:xfrm>
          <a:off x="8467074" y="1815353"/>
          <a:ext cx="2799152" cy="1097280"/>
        </p:xfrm>
        <a:graphic>
          <a:graphicData uri="http://schemas.openxmlformats.org/drawingml/2006/table">
            <a:tbl>
              <a:tblPr firstRow="1" bandRow="1">
                <a:tableStyleId>{00A15C55-8517-42AA-B614-E9B94910E393}</a:tableStyleId>
              </a:tblPr>
              <a:tblGrid>
                <a:gridCol w="1399576">
                  <a:extLst>
                    <a:ext uri="{9D8B030D-6E8A-4147-A177-3AD203B41FA5}">
                      <a16:colId xmlns:a16="http://schemas.microsoft.com/office/drawing/2014/main" val="3264958069"/>
                    </a:ext>
                  </a:extLst>
                </a:gridCol>
                <a:gridCol w="1399576">
                  <a:extLst>
                    <a:ext uri="{9D8B030D-6E8A-4147-A177-3AD203B41FA5}">
                      <a16:colId xmlns:a16="http://schemas.microsoft.com/office/drawing/2014/main" val="4184236198"/>
                    </a:ext>
                  </a:extLst>
                </a:gridCol>
              </a:tblGrid>
              <a:tr h="329499">
                <a:tc>
                  <a:txBody>
                    <a:bodyPr/>
                    <a:lstStyle/>
                    <a:p>
                      <a:pPr algn="ctr"/>
                      <a:r>
                        <a:rPr lang="en-US" dirty="0"/>
                        <a:t>X</a:t>
                      </a:r>
                    </a:p>
                  </a:txBody>
                  <a:tcPr/>
                </a:tc>
                <a:tc>
                  <a:txBody>
                    <a:bodyPr/>
                    <a:lstStyle/>
                    <a:p>
                      <a:pPr algn="ctr"/>
                      <a:r>
                        <a:rPr lang="en-US" dirty="0"/>
                        <a:t>¬ X</a:t>
                      </a:r>
                    </a:p>
                  </a:txBody>
                  <a:tcPr/>
                </a:tc>
                <a:extLst>
                  <a:ext uri="{0D108BD9-81ED-4DB2-BD59-A6C34878D82A}">
                    <a16:rowId xmlns:a16="http://schemas.microsoft.com/office/drawing/2014/main" val="4058499360"/>
                  </a:ext>
                </a:extLst>
              </a:tr>
              <a:tr h="329499">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68841992"/>
                  </a:ext>
                </a:extLst>
              </a:tr>
              <a:tr h="329499">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12" name="TextBox 11">
            <a:extLst>
              <a:ext uri="{FF2B5EF4-FFF2-40B4-BE49-F238E27FC236}">
                <a16:creationId xmlns:a16="http://schemas.microsoft.com/office/drawing/2014/main" id="{FB23C6BC-1CE3-1743-3388-348A5E99B6D1}"/>
              </a:ext>
            </a:extLst>
          </p:cNvPr>
          <p:cNvSpPr txBox="1"/>
          <p:nvPr/>
        </p:nvSpPr>
        <p:spPr>
          <a:xfrm>
            <a:off x="9223886" y="1196174"/>
            <a:ext cx="1065548" cy="523220"/>
          </a:xfrm>
          <a:prstGeom prst="rect">
            <a:avLst/>
          </a:prstGeom>
          <a:noFill/>
        </p:spPr>
        <p:txBody>
          <a:bodyPr wrap="none" rtlCol="0">
            <a:spAutoFit/>
          </a:bodyPr>
          <a:lstStyle/>
          <a:p>
            <a:r>
              <a:rPr lang="en-US" sz="2800" b="1" dirty="0"/>
              <a:t>~</a:t>
            </a:r>
            <a:r>
              <a:rPr lang="en-US" dirty="0"/>
              <a:t> - NOT</a:t>
            </a:r>
          </a:p>
        </p:txBody>
      </p:sp>
      <p:sp>
        <p:nvSpPr>
          <p:cNvPr id="15" name="TextBox 14">
            <a:extLst>
              <a:ext uri="{FF2B5EF4-FFF2-40B4-BE49-F238E27FC236}">
                <a16:creationId xmlns:a16="http://schemas.microsoft.com/office/drawing/2014/main" id="{90DE93FA-1E06-61B9-9029-679370A50705}"/>
              </a:ext>
            </a:extLst>
          </p:cNvPr>
          <p:cNvSpPr txBox="1"/>
          <p:nvPr/>
        </p:nvSpPr>
        <p:spPr>
          <a:xfrm>
            <a:off x="342590" y="2863560"/>
            <a:ext cx="3681351" cy="1938992"/>
          </a:xfrm>
          <a:prstGeom prst="rect">
            <a:avLst/>
          </a:prstGeom>
          <a:noFill/>
        </p:spPr>
        <p:txBody>
          <a:bodyPr wrap="square" rtlCol="0">
            <a:spAutoFit/>
          </a:bodyPr>
          <a:lstStyle/>
          <a:p>
            <a:r>
              <a:rPr lang="en-US" sz="2000" dirty="0"/>
              <a:t>Treat numbers as twos complement numbers</a:t>
            </a:r>
          </a:p>
          <a:p>
            <a:endParaRPr lang="en-US" sz="2000" dirty="0"/>
          </a:p>
          <a:p>
            <a:endParaRPr lang="en-US" sz="2000" dirty="0"/>
          </a:p>
          <a:p>
            <a:r>
              <a:rPr lang="en-US" sz="2000" dirty="0"/>
              <a:t>Perform Boolean operation </a:t>
            </a:r>
            <a:r>
              <a:rPr lang="en-US" sz="2000" b="1" dirty="0"/>
              <a:t>per bit</a:t>
            </a:r>
            <a:r>
              <a:rPr lang="en-US" sz="2000" dirty="0"/>
              <a:t> of two numbers</a:t>
            </a:r>
          </a:p>
        </p:txBody>
      </p:sp>
    </p:spTree>
    <p:extLst>
      <p:ext uri="{BB962C8B-B14F-4D97-AF65-F5344CB8AC3E}">
        <p14:creationId xmlns:p14="http://schemas.microsoft.com/office/powerpoint/2010/main" val="3084622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0416C-D887-8BA8-77A6-9A359EEF669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3E448D2-1246-764E-59A3-49E6500B234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37B53A7-19CB-A781-C501-D0C9083E1B12}"/>
              </a:ext>
            </a:extLst>
          </p:cNvPr>
          <p:cNvSpPr>
            <a:spLocks noGrp="1"/>
          </p:cNvSpPr>
          <p:nvPr>
            <p:ph type="sldNum" sz="quarter" idx="12"/>
          </p:nvPr>
        </p:nvSpPr>
        <p:spPr/>
        <p:txBody>
          <a:bodyPr/>
          <a:lstStyle/>
          <a:p>
            <a:fld id="{CC057153-B650-4DEB-B370-79DDCFDCE934}" type="slidenum">
              <a:rPr lang="en-US" smtClean="0"/>
              <a:t>50</a:t>
            </a:fld>
            <a:endParaRPr lang="en-US"/>
          </a:p>
        </p:txBody>
      </p:sp>
      <p:sp>
        <p:nvSpPr>
          <p:cNvPr id="4" name="Content Placeholder 3">
            <a:extLst>
              <a:ext uri="{FF2B5EF4-FFF2-40B4-BE49-F238E27FC236}">
                <a16:creationId xmlns:a16="http://schemas.microsoft.com/office/drawing/2014/main" id="{2CD443D0-AA69-DD4A-104C-1599773443A5}"/>
              </a:ext>
            </a:extLst>
          </p:cNvPr>
          <p:cNvSpPr>
            <a:spLocks noGrp="1"/>
          </p:cNvSpPr>
          <p:nvPr>
            <p:ph idx="1"/>
          </p:nvPr>
        </p:nvSpPr>
        <p:spPr>
          <a:xfrm>
            <a:off x="612647" y="1715532"/>
            <a:ext cx="10817353" cy="4593828"/>
          </a:xfrm>
        </p:spPr>
        <p:txBody>
          <a:bodyPr>
            <a:noAutofit/>
          </a:bodyPr>
          <a:lstStyle/>
          <a:p>
            <a:pPr marL="0" indent="0">
              <a:buNone/>
            </a:pPr>
            <a:r>
              <a:rPr lang="en-US" sz="2800" dirty="0"/>
              <a:t>We want to reset the three least significant bits to 0</a:t>
            </a:r>
          </a:p>
        </p:txBody>
      </p:sp>
      <p:graphicFrame>
        <p:nvGraphicFramePr>
          <p:cNvPr id="2" name="Table 1">
            <a:extLst>
              <a:ext uri="{FF2B5EF4-FFF2-40B4-BE49-F238E27FC236}">
                <a16:creationId xmlns:a16="http://schemas.microsoft.com/office/drawing/2014/main" id="{A85E582C-9D4F-9578-C106-C70B88585F46}"/>
              </a:ext>
            </a:extLst>
          </p:cNvPr>
          <p:cNvGraphicFramePr>
            <a:graphicFrameLocks noGrp="1"/>
          </p:cNvGraphicFramePr>
          <p:nvPr>
            <p:extLst>
              <p:ext uri="{D42A27DB-BD31-4B8C-83A1-F6EECF244321}">
                <p14:modId xmlns:p14="http://schemas.microsoft.com/office/powerpoint/2010/main" val="883510263"/>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9125B009-D192-7FE8-F3CE-372A3BECB170}"/>
              </a:ext>
            </a:extLst>
          </p:cNvPr>
          <p:cNvSpPr txBox="1"/>
          <p:nvPr/>
        </p:nvSpPr>
        <p:spPr>
          <a:xfrm>
            <a:off x="1854713" y="5602779"/>
            <a:ext cx="8755795" cy="523220"/>
          </a:xfrm>
          <a:prstGeom prst="rect">
            <a:avLst/>
          </a:prstGeom>
          <a:noFill/>
        </p:spPr>
        <p:txBody>
          <a:bodyPr wrap="none" rtlCol="0">
            <a:spAutoFit/>
          </a:bodyPr>
          <a:lstStyle/>
          <a:p>
            <a:r>
              <a:rPr lang="en-US" sz="2800" dirty="0">
                <a:solidFill>
                  <a:srgbClr val="FF0000"/>
                </a:solidFill>
              </a:rPr>
              <a:t>What number should we bitwise-AND (&amp;) to do this?</a:t>
            </a:r>
          </a:p>
        </p:txBody>
      </p:sp>
      <p:sp>
        <p:nvSpPr>
          <p:cNvPr id="5" name="TextBox 4">
            <a:extLst>
              <a:ext uri="{FF2B5EF4-FFF2-40B4-BE49-F238E27FC236}">
                <a16:creationId xmlns:a16="http://schemas.microsoft.com/office/drawing/2014/main" id="{945BE0CF-C481-EBC2-C694-4EFE33F467E0}"/>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3000969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778A9-C153-DFD4-217F-FF813B2512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DDCAC50-549A-C9C4-3302-2C024F322AA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4277FA4-41AE-DDBB-8642-3C3ED7A32BFC}"/>
              </a:ext>
            </a:extLst>
          </p:cNvPr>
          <p:cNvSpPr>
            <a:spLocks noGrp="1"/>
          </p:cNvSpPr>
          <p:nvPr>
            <p:ph type="sldNum" sz="quarter" idx="12"/>
          </p:nvPr>
        </p:nvSpPr>
        <p:spPr/>
        <p:txBody>
          <a:bodyPr/>
          <a:lstStyle/>
          <a:p>
            <a:fld id="{CC057153-B650-4DEB-B370-79DDCFDCE934}" type="slidenum">
              <a:rPr lang="en-US" smtClean="0"/>
              <a:t>51</a:t>
            </a:fld>
            <a:endParaRPr lang="en-US"/>
          </a:p>
        </p:txBody>
      </p:sp>
      <p:sp>
        <p:nvSpPr>
          <p:cNvPr id="4" name="Content Placeholder 3">
            <a:extLst>
              <a:ext uri="{FF2B5EF4-FFF2-40B4-BE49-F238E27FC236}">
                <a16:creationId xmlns:a16="http://schemas.microsoft.com/office/drawing/2014/main" id="{493CC5DB-9621-3B06-60B3-797FCC6C6569}"/>
              </a:ext>
            </a:extLst>
          </p:cNvPr>
          <p:cNvSpPr>
            <a:spLocks noGrp="1"/>
          </p:cNvSpPr>
          <p:nvPr>
            <p:ph idx="1"/>
          </p:nvPr>
        </p:nvSpPr>
        <p:spPr>
          <a:xfrm>
            <a:off x="612648" y="1715532"/>
            <a:ext cx="11019514" cy="1483360"/>
          </a:xfrm>
        </p:spPr>
        <p:txBody>
          <a:bodyPr>
            <a:noAutofit/>
          </a:bodyPr>
          <a:lstStyle/>
          <a:p>
            <a:pPr marL="0" indent="0">
              <a:buNone/>
            </a:pPr>
            <a:r>
              <a:rPr lang="en-US" sz="2800" dirty="0"/>
              <a:t>We want to reset the three least significant bits to 0</a:t>
            </a:r>
          </a:p>
        </p:txBody>
      </p:sp>
      <p:graphicFrame>
        <p:nvGraphicFramePr>
          <p:cNvPr id="2" name="Table 1">
            <a:extLst>
              <a:ext uri="{FF2B5EF4-FFF2-40B4-BE49-F238E27FC236}">
                <a16:creationId xmlns:a16="http://schemas.microsoft.com/office/drawing/2014/main" id="{DD8D7ED8-FABB-C9BB-6835-7D9FDD5AE09B}"/>
              </a:ext>
            </a:extLst>
          </p:cNvPr>
          <p:cNvGraphicFramePr>
            <a:graphicFrameLocks noGrp="1"/>
          </p:cNvGraphicFramePr>
          <p:nvPr>
            <p:extLst>
              <p:ext uri="{D42A27DB-BD31-4B8C-83A1-F6EECF244321}">
                <p14:modId xmlns:p14="http://schemas.microsoft.com/office/powerpoint/2010/main" val="228683067"/>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CE26682D-7311-E259-677A-73DDBECC87B5}"/>
              </a:ext>
            </a:extLst>
          </p:cNvPr>
          <p:cNvSpPr txBox="1"/>
          <p:nvPr/>
        </p:nvSpPr>
        <p:spPr>
          <a:xfrm>
            <a:off x="4801624" y="5986194"/>
            <a:ext cx="1769636" cy="646331"/>
          </a:xfrm>
          <a:prstGeom prst="rect">
            <a:avLst/>
          </a:prstGeom>
          <a:noFill/>
        </p:spPr>
        <p:txBody>
          <a:bodyPr wrap="square" rtlCol="0">
            <a:spAutoFit/>
          </a:bodyPr>
          <a:lstStyle/>
          <a:p>
            <a:r>
              <a:rPr lang="en-US" sz="3600" dirty="0">
                <a:solidFill>
                  <a:srgbClr val="0432FF"/>
                </a:solidFill>
              </a:rPr>
              <a:t>-8</a:t>
            </a:r>
          </a:p>
        </p:txBody>
      </p:sp>
      <p:sp>
        <p:nvSpPr>
          <p:cNvPr id="5" name="TextBox 4">
            <a:extLst>
              <a:ext uri="{FF2B5EF4-FFF2-40B4-BE49-F238E27FC236}">
                <a16:creationId xmlns:a16="http://schemas.microsoft.com/office/drawing/2014/main" id="{BB57246D-F0AE-5ABE-72BB-B70431BB8079}"/>
              </a:ext>
            </a:extLst>
          </p:cNvPr>
          <p:cNvSpPr txBox="1"/>
          <p:nvPr/>
        </p:nvSpPr>
        <p:spPr>
          <a:xfrm>
            <a:off x="8279476" y="5039300"/>
            <a:ext cx="1845425" cy="461665"/>
          </a:xfrm>
          <a:prstGeom prst="rect">
            <a:avLst/>
          </a:prstGeom>
          <a:noFill/>
        </p:spPr>
        <p:txBody>
          <a:bodyPr wrap="square" rtlCol="0">
            <a:spAutoFit/>
          </a:bodyPr>
          <a:lstStyle/>
          <a:p>
            <a:r>
              <a:rPr lang="en-US" sz="2400" dirty="0"/>
              <a:t>1</a:t>
            </a:r>
          </a:p>
        </p:txBody>
      </p:sp>
      <p:sp>
        <p:nvSpPr>
          <p:cNvPr id="6" name="TextBox 5">
            <a:extLst>
              <a:ext uri="{FF2B5EF4-FFF2-40B4-BE49-F238E27FC236}">
                <a16:creationId xmlns:a16="http://schemas.microsoft.com/office/drawing/2014/main" id="{EE28D73E-A53C-4184-4288-712AB83A1603}"/>
              </a:ext>
            </a:extLst>
          </p:cNvPr>
          <p:cNvSpPr txBox="1"/>
          <p:nvPr/>
        </p:nvSpPr>
        <p:spPr>
          <a:xfrm>
            <a:off x="7425368" y="5039299"/>
            <a:ext cx="1845425" cy="461665"/>
          </a:xfrm>
          <a:prstGeom prst="rect">
            <a:avLst/>
          </a:prstGeom>
          <a:noFill/>
        </p:spPr>
        <p:txBody>
          <a:bodyPr wrap="square" rtlCol="0">
            <a:spAutoFit/>
          </a:bodyPr>
          <a:lstStyle/>
          <a:p>
            <a:r>
              <a:rPr lang="en-US" sz="2400" dirty="0"/>
              <a:t>2</a:t>
            </a:r>
          </a:p>
        </p:txBody>
      </p:sp>
      <p:sp>
        <p:nvSpPr>
          <p:cNvPr id="7" name="TextBox 6">
            <a:extLst>
              <a:ext uri="{FF2B5EF4-FFF2-40B4-BE49-F238E27FC236}">
                <a16:creationId xmlns:a16="http://schemas.microsoft.com/office/drawing/2014/main" id="{833B040A-1A94-D8BA-24FC-F99944CED4E8}"/>
              </a:ext>
            </a:extLst>
          </p:cNvPr>
          <p:cNvSpPr txBox="1"/>
          <p:nvPr/>
        </p:nvSpPr>
        <p:spPr>
          <a:xfrm>
            <a:off x="6571260" y="5039299"/>
            <a:ext cx="1845425" cy="461665"/>
          </a:xfrm>
          <a:prstGeom prst="rect">
            <a:avLst/>
          </a:prstGeom>
          <a:noFill/>
        </p:spPr>
        <p:txBody>
          <a:bodyPr wrap="square" rtlCol="0">
            <a:spAutoFit/>
          </a:bodyPr>
          <a:lstStyle/>
          <a:p>
            <a:r>
              <a:rPr lang="en-US" sz="2400" dirty="0"/>
              <a:t>4</a:t>
            </a:r>
          </a:p>
        </p:txBody>
      </p:sp>
      <p:sp>
        <p:nvSpPr>
          <p:cNvPr id="8" name="TextBox 7">
            <a:extLst>
              <a:ext uri="{FF2B5EF4-FFF2-40B4-BE49-F238E27FC236}">
                <a16:creationId xmlns:a16="http://schemas.microsoft.com/office/drawing/2014/main" id="{19A3F863-0491-8123-7F33-4AC2E588D48C}"/>
              </a:ext>
            </a:extLst>
          </p:cNvPr>
          <p:cNvSpPr txBox="1"/>
          <p:nvPr/>
        </p:nvSpPr>
        <p:spPr>
          <a:xfrm>
            <a:off x="5579943" y="5039299"/>
            <a:ext cx="1845425" cy="461665"/>
          </a:xfrm>
          <a:prstGeom prst="rect">
            <a:avLst/>
          </a:prstGeom>
          <a:noFill/>
        </p:spPr>
        <p:txBody>
          <a:bodyPr wrap="square" rtlCol="0">
            <a:spAutoFit/>
          </a:bodyPr>
          <a:lstStyle/>
          <a:p>
            <a:r>
              <a:rPr lang="en-US" sz="2400" dirty="0"/>
              <a:t>-8</a:t>
            </a:r>
          </a:p>
        </p:txBody>
      </p:sp>
      <p:sp>
        <p:nvSpPr>
          <p:cNvPr id="9" name="TextBox 8">
            <a:extLst>
              <a:ext uri="{FF2B5EF4-FFF2-40B4-BE49-F238E27FC236}">
                <a16:creationId xmlns:a16="http://schemas.microsoft.com/office/drawing/2014/main" id="{4ECCA120-6257-65E1-E95F-38B5CCF72154}"/>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2451915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C4D9E-88F2-91FD-A376-7F39EAF3D99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64178D2-F98F-2636-BB6F-B668470E099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5A6C52-6F3C-7AB1-0450-9B82AC744C22}"/>
              </a:ext>
            </a:extLst>
          </p:cNvPr>
          <p:cNvSpPr>
            <a:spLocks noGrp="1"/>
          </p:cNvSpPr>
          <p:nvPr>
            <p:ph type="sldNum" sz="quarter" idx="12"/>
          </p:nvPr>
        </p:nvSpPr>
        <p:spPr/>
        <p:txBody>
          <a:bodyPr/>
          <a:lstStyle/>
          <a:p>
            <a:fld id="{CC057153-B650-4DEB-B370-79DDCFDCE934}" type="slidenum">
              <a:rPr lang="en-US" smtClean="0"/>
              <a:t>52</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FD644E37-1AB3-3963-F166-19DB066F8FCB}"/>
                  </a:ext>
                </a:extLst>
              </p:cNvPr>
              <p:cNvSpPr>
                <a:spLocks noGrp="1"/>
              </p:cNvSpPr>
              <p:nvPr>
                <p:ph idx="1"/>
              </p:nvPr>
            </p:nvSpPr>
            <p:spPr>
              <a:xfrm>
                <a:off x="612648" y="1715532"/>
                <a:ext cx="11019514" cy="1483360"/>
              </a:xfrm>
            </p:spPr>
            <p:txBody>
              <a:bodyPr>
                <a:noAutofit/>
              </a:bodyPr>
              <a:lstStyle/>
              <a:p>
                <a:pPr marL="0" indent="0">
                  <a:buNone/>
                </a:pPr>
                <a:r>
                  <a:rPr lang="en-US" sz="2800" dirty="0"/>
                  <a:t>For example,</a:t>
                </a:r>
                <a14:m>
                  <m:oMath xmlns:m="http://schemas.openxmlformats.org/officeDocument/2006/math">
                    <m:r>
                      <a:rPr lang="en-US" sz="2800" dirty="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0101111</m:t>
                        </m:r>
                      </m:e>
                      <m:sub>
                        <m:r>
                          <a:rPr lang="en-US" sz="2800" b="0" i="0" dirty="0" smtClean="0">
                            <a:latin typeface="Cambria Math" panose="02040503050406030204" pitchFamily="18" charset="0"/>
                          </a:rPr>
                          <m:t>2</m:t>
                        </m:r>
                      </m:sub>
                    </m:sSub>
                  </m:oMath>
                </a14:m>
                <a:r>
                  <a:rPr lang="en-US" sz="2800" dirty="0"/>
                  <a:t>  we want to reset the three least significant bits to 0</a:t>
                </a:r>
              </a:p>
            </p:txBody>
          </p:sp>
        </mc:Choice>
        <mc:Fallback>
          <p:sp>
            <p:nvSpPr>
              <p:cNvPr id="4" name="Content Placeholder 3">
                <a:extLst>
                  <a:ext uri="{FF2B5EF4-FFF2-40B4-BE49-F238E27FC236}">
                    <a16:creationId xmlns:a16="http://schemas.microsoft.com/office/drawing/2014/main" id="{FD644E37-1AB3-3963-F166-19DB066F8FCB}"/>
                  </a:ext>
                </a:extLst>
              </p:cNvPr>
              <p:cNvSpPr>
                <a:spLocks noGrp="1" noRot="1" noChangeAspect="1" noMove="1" noResize="1" noEditPoints="1" noAdjustHandles="1" noChangeArrowheads="1" noChangeShapeType="1" noTextEdit="1"/>
              </p:cNvSpPr>
              <p:nvPr>
                <p:ph idx="1"/>
              </p:nvPr>
            </p:nvSpPr>
            <p:spPr>
              <a:xfrm>
                <a:off x="612648" y="1715532"/>
                <a:ext cx="11019514" cy="1483360"/>
              </a:xfrm>
              <a:blipFill>
                <a:blip r:embed="rId3"/>
                <a:stretch>
                  <a:fillRect l="-1152" t="-168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8DE43442-3FCC-3224-2143-3322C68953D4}"/>
              </a:ext>
            </a:extLst>
          </p:cNvPr>
          <p:cNvGraphicFramePr>
            <a:graphicFrameLocks noGrp="1"/>
          </p:cNvGraphicFramePr>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A27C7ABD-1B2F-7F0F-AAA0-D60CC2D43C76}"/>
              </a:ext>
            </a:extLst>
          </p:cNvPr>
          <p:cNvSpPr txBox="1"/>
          <p:nvPr/>
        </p:nvSpPr>
        <p:spPr>
          <a:xfrm>
            <a:off x="4419238" y="5989233"/>
            <a:ext cx="2779583" cy="646331"/>
          </a:xfrm>
          <a:prstGeom prst="rect">
            <a:avLst/>
          </a:prstGeom>
          <a:noFill/>
        </p:spPr>
        <p:txBody>
          <a:bodyPr wrap="square" rtlCol="0">
            <a:spAutoFit/>
          </a:bodyPr>
          <a:lstStyle/>
          <a:p>
            <a:r>
              <a:rPr lang="en-US" sz="3600" dirty="0">
                <a:solidFill>
                  <a:srgbClr val="0432FF"/>
                </a:solidFill>
              </a:rPr>
              <a:t>&amp; the mask</a:t>
            </a:r>
          </a:p>
        </p:txBody>
      </p:sp>
      <p:sp>
        <p:nvSpPr>
          <p:cNvPr id="9" name="TextBox 8">
            <a:extLst>
              <a:ext uri="{FF2B5EF4-FFF2-40B4-BE49-F238E27FC236}">
                <a16:creationId xmlns:a16="http://schemas.microsoft.com/office/drawing/2014/main" id="{7B4D85D4-1680-0EB5-F4B7-2BCAB802EB7C}"/>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899911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AF36-CDF2-953C-24D4-FDE059A41F8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89882FB-AF88-483D-B5E9-E1D7D314AD0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950DFBF-3C52-AECF-F0B1-28F0A0EC2CF5}"/>
              </a:ext>
            </a:extLst>
          </p:cNvPr>
          <p:cNvSpPr>
            <a:spLocks noGrp="1"/>
          </p:cNvSpPr>
          <p:nvPr>
            <p:ph type="sldNum" sz="quarter" idx="12"/>
          </p:nvPr>
        </p:nvSpPr>
        <p:spPr/>
        <p:txBody>
          <a:bodyPr/>
          <a:lstStyle/>
          <a:p>
            <a:fld id="{CC057153-B650-4DEB-B370-79DDCFDCE934}" type="slidenum">
              <a:rPr lang="en-US" smtClean="0"/>
              <a:t>53</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172A575-AA7B-284D-4020-BD1B2BB7D875}"/>
                  </a:ext>
                </a:extLst>
              </p:cNvPr>
              <p:cNvSpPr>
                <a:spLocks noGrp="1"/>
              </p:cNvSpPr>
              <p:nvPr>
                <p:ph idx="1"/>
              </p:nvPr>
            </p:nvSpPr>
            <p:spPr>
              <a:xfrm>
                <a:off x="612648" y="1715532"/>
                <a:ext cx="11019514" cy="1483360"/>
              </a:xfrm>
            </p:spPr>
            <p:txBody>
              <a:bodyPr>
                <a:noAutofit/>
              </a:bodyPr>
              <a:lstStyle/>
              <a:p>
                <a:pPr marL="0" indent="0">
                  <a:buNone/>
                </a:pPr>
                <a:r>
                  <a:rPr lang="en-US" sz="2800" dirty="0"/>
                  <a:t>F</a:t>
                </a:r>
                <a14:m>
                  <m:oMath xmlns:m="http://schemas.openxmlformats.org/officeDocument/2006/math">
                    <m:r>
                      <m:rPr>
                        <m:sty m:val="p"/>
                      </m:rPr>
                      <a:rPr lang="en-US" sz="2800" b="0" i="0" dirty="0" smtClean="0">
                        <a:latin typeface="Cambria Math" panose="02040503050406030204" pitchFamily="18" charset="0"/>
                      </a:rPr>
                      <m:t>or</m:t>
                    </m:r>
                    <m:r>
                      <a:rPr lang="en-US" sz="2800" b="0" i="0" dirty="0" smtClean="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0101111</m:t>
                        </m:r>
                      </m:e>
                      <m:sub>
                        <m:r>
                          <a:rPr lang="en-US" sz="2800" b="0" i="0" dirty="0" smtClean="0">
                            <a:latin typeface="Cambria Math" panose="02040503050406030204" pitchFamily="18" charset="0"/>
                          </a:rPr>
                          <m:t>2</m:t>
                        </m:r>
                      </m:sub>
                    </m:sSub>
                  </m:oMath>
                </a14:m>
                <a:r>
                  <a:rPr lang="en-US" sz="2800" dirty="0"/>
                  <a:t>  we want to reset the three least significant bits to 0</a:t>
                </a:r>
              </a:p>
            </p:txBody>
          </p:sp>
        </mc:Choice>
        <mc:Fallback>
          <p:sp>
            <p:nvSpPr>
              <p:cNvPr id="4" name="Content Placeholder 3">
                <a:extLst>
                  <a:ext uri="{FF2B5EF4-FFF2-40B4-BE49-F238E27FC236}">
                    <a16:creationId xmlns:a16="http://schemas.microsoft.com/office/drawing/2014/main" id="{2172A575-AA7B-284D-4020-BD1B2BB7D875}"/>
                  </a:ext>
                </a:extLst>
              </p:cNvPr>
              <p:cNvSpPr>
                <a:spLocks noGrp="1" noRot="1" noChangeAspect="1" noMove="1" noResize="1" noEditPoints="1" noAdjustHandles="1" noChangeArrowheads="1" noChangeShapeType="1" noTextEdit="1"/>
              </p:cNvSpPr>
              <p:nvPr>
                <p:ph idx="1"/>
              </p:nvPr>
            </p:nvSpPr>
            <p:spPr>
              <a:xfrm>
                <a:off x="612648" y="1715532"/>
                <a:ext cx="11019514" cy="1483360"/>
              </a:xfrm>
              <a:blipFill>
                <a:blip r:embed="rId3"/>
                <a:stretch>
                  <a:fillRect l="-1152" t="-168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A87D75D8-6C26-E86C-2648-CA4ED54445EF}"/>
              </a:ext>
            </a:extLst>
          </p:cNvPr>
          <p:cNvGraphicFramePr>
            <a:graphicFrameLocks noGrp="1"/>
          </p:cNvGraphicFramePr>
          <p:nvPr>
            <p:extLst>
              <p:ext uri="{D42A27DB-BD31-4B8C-83A1-F6EECF244321}">
                <p14:modId xmlns:p14="http://schemas.microsoft.com/office/powerpoint/2010/main" val="2098677745"/>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25B7A2DA-6AE7-F40C-6185-8430A392F7F7}"/>
              </a:ext>
            </a:extLst>
          </p:cNvPr>
          <p:cNvSpPr txBox="1"/>
          <p:nvPr/>
        </p:nvSpPr>
        <p:spPr>
          <a:xfrm>
            <a:off x="4419238" y="5989233"/>
            <a:ext cx="2779583" cy="646331"/>
          </a:xfrm>
          <a:prstGeom prst="rect">
            <a:avLst/>
          </a:prstGeom>
          <a:noFill/>
        </p:spPr>
        <p:txBody>
          <a:bodyPr wrap="square" rtlCol="0">
            <a:spAutoFit/>
          </a:bodyPr>
          <a:lstStyle/>
          <a:p>
            <a:r>
              <a:rPr lang="en-US" sz="3600" dirty="0">
                <a:solidFill>
                  <a:srgbClr val="0432FF"/>
                </a:solidFill>
              </a:rPr>
              <a:t>&amp; the mask</a:t>
            </a:r>
          </a:p>
        </p:txBody>
      </p:sp>
      <p:sp>
        <p:nvSpPr>
          <p:cNvPr id="9" name="TextBox 8">
            <a:extLst>
              <a:ext uri="{FF2B5EF4-FFF2-40B4-BE49-F238E27FC236}">
                <a16:creationId xmlns:a16="http://schemas.microsoft.com/office/drawing/2014/main" id="{B0EA46FF-AB5C-0386-2A09-6C376539EC7D}"/>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957265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01C53-7C51-1F99-34EA-BA92FDCB28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0310798-16F7-D1F7-8661-83EBC20E693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1BD866E-6691-AFE7-C693-048B8A95D218}"/>
              </a:ext>
            </a:extLst>
          </p:cNvPr>
          <p:cNvSpPr>
            <a:spLocks noGrp="1"/>
          </p:cNvSpPr>
          <p:nvPr>
            <p:ph type="sldNum" sz="quarter" idx="12"/>
          </p:nvPr>
        </p:nvSpPr>
        <p:spPr/>
        <p:txBody>
          <a:bodyPr/>
          <a:lstStyle/>
          <a:p>
            <a:fld id="{CC057153-B650-4DEB-B370-79DDCFDCE934}" type="slidenum">
              <a:rPr lang="en-US" smtClean="0"/>
              <a:t>54</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79FF89C5-F2B4-3FC9-798A-F27F547FD950}"/>
                  </a:ext>
                </a:extLst>
              </p:cNvPr>
              <p:cNvSpPr>
                <a:spLocks noGrp="1"/>
              </p:cNvSpPr>
              <p:nvPr>
                <p:ph idx="1"/>
              </p:nvPr>
            </p:nvSpPr>
            <p:spPr>
              <a:xfrm>
                <a:off x="612648" y="1715532"/>
                <a:ext cx="11019514" cy="1483360"/>
              </a:xfrm>
            </p:spPr>
            <p:txBody>
              <a:bodyPr>
                <a:noAutofit/>
              </a:bodyPr>
              <a:lstStyle/>
              <a:p>
                <a:pPr marL="0" indent="0">
                  <a:buNone/>
                </a:pPr>
                <a:r>
                  <a:rPr lang="en-US" sz="2800" dirty="0"/>
                  <a:t>F</a:t>
                </a:r>
                <a14:m>
                  <m:oMath xmlns:m="http://schemas.openxmlformats.org/officeDocument/2006/math">
                    <m:r>
                      <m:rPr>
                        <m:sty m:val="p"/>
                      </m:rPr>
                      <a:rPr lang="en-US" sz="2800" b="0" i="0" dirty="0" smtClean="0">
                        <a:latin typeface="Cambria Math" panose="02040503050406030204" pitchFamily="18" charset="0"/>
                      </a:rPr>
                      <m:t>or</m:t>
                    </m:r>
                    <m:r>
                      <a:rPr lang="en-US" sz="2800" b="0" i="0" dirty="0" smtClean="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0101111</m:t>
                        </m:r>
                      </m:e>
                      <m:sub>
                        <m:r>
                          <a:rPr lang="en-US" sz="2800" b="0" i="0" dirty="0" smtClean="0">
                            <a:latin typeface="Cambria Math" panose="02040503050406030204" pitchFamily="18" charset="0"/>
                          </a:rPr>
                          <m:t>2</m:t>
                        </m:r>
                      </m:sub>
                    </m:sSub>
                  </m:oMath>
                </a14:m>
                <a:r>
                  <a:rPr lang="en-US" sz="2800" dirty="0"/>
                  <a:t>  we want to reset the three least significant bits to 0</a:t>
                </a:r>
              </a:p>
            </p:txBody>
          </p:sp>
        </mc:Choice>
        <mc:Fallback>
          <p:sp>
            <p:nvSpPr>
              <p:cNvPr id="4" name="Content Placeholder 3">
                <a:extLst>
                  <a:ext uri="{FF2B5EF4-FFF2-40B4-BE49-F238E27FC236}">
                    <a16:creationId xmlns:a16="http://schemas.microsoft.com/office/drawing/2014/main" id="{79FF89C5-F2B4-3FC9-798A-F27F547FD950}"/>
                  </a:ext>
                </a:extLst>
              </p:cNvPr>
              <p:cNvSpPr>
                <a:spLocks noGrp="1" noRot="1" noChangeAspect="1" noMove="1" noResize="1" noEditPoints="1" noAdjustHandles="1" noChangeArrowheads="1" noChangeShapeType="1" noTextEdit="1"/>
              </p:cNvSpPr>
              <p:nvPr>
                <p:ph idx="1"/>
              </p:nvPr>
            </p:nvSpPr>
            <p:spPr>
              <a:xfrm>
                <a:off x="612648" y="1715532"/>
                <a:ext cx="11019514" cy="1483360"/>
              </a:xfrm>
              <a:blipFill>
                <a:blip r:embed="rId3"/>
                <a:stretch>
                  <a:fillRect l="-1152" t="-168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D6286208-7833-9BAD-4C9B-1329C32E8ADF}"/>
              </a:ext>
            </a:extLst>
          </p:cNvPr>
          <p:cNvGraphicFramePr>
            <a:graphicFrameLocks noGrp="1"/>
          </p:cNvGraphicFramePr>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9AE89A50-3E5D-CB18-85C5-197D60A76099}"/>
              </a:ext>
            </a:extLst>
          </p:cNvPr>
          <p:cNvSpPr txBox="1"/>
          <p:nvPr/>
        </p:nvSpPr>
        <p:spPr>
          <a:xfrm>
            <a:off x="5221498" y="5989233"/>
            <a:ext cx="900907" cy="646331"/>
          </a:xfrm>
          <a:prstGeom prst="rect">
            <a:avLst/>
          </a:prstGeom>
          <a:noFill/>
        </p:spPr>
        <p:txBody>
          <a:bodyPr wrap="square" rtlCol="0">
            <a:spAutoFit/>
          </a:bodyPr>
          <a:lstStyle/>
          <a:p>
            <a:r>
              <a:rPr lang="en-US" sz="3600" dirty="0">
                <a:solidFill>
                  <a:srgbClr val="0432FF"/>
                </a:solidFill>
              </a:rPr>
              <a:t>40</a:t>
            </a:r>
          </a:p>
        </p:txBody>
      </p:sp>
      <p:sp>
        <p:nvSpPr>
          <p:cNvPr id="9" name="TextBox 8">
            <a:extLst>
              <a:ext uri="{FF2B5EF4-FFF2-40B4-BE49-F238E27FC236}">
                <a16:creationId xmlns:a16="http://schemas.microsoft.com/office/drawing/2014/main" id="{D9EA0AD9-D676-D6F8-4CE3-A13BAE8B2136}"/>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4285693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F052-EAEA-9512-AA6F-E074B77E108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AB37125-E597-DAC8-FE04-77C6BF1CFAB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Bitwise AND</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6067EE7-C590-5C33-A908-C0DFA34868B3}"/>
              </a:ext>
            </a:extLst>
          </p:cNvPr>
          <p:cNvSpPr>
            <a:spLocks noGrp="1"/>
          </p:cNvSpPr>
          <p:nvPr>
            <p:ph type="sldNum" sz="quarter" idx="12"/>
          </p:nvPr>
        </p:nvSpPr>
        <p:spPr/>
        <p:txBody>
          <a:bodyPr/>
          <a:lstStyle/>
          <a:p>
            <a:fld id="{CC057153-B650-4DEB-B370-79DDCFDCE934}" type="slidenum">
              <a:rPr lang="en-US" smtClean="0"/>
              <a:t>55</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CB9B80-BD55-FC46-DDA0-8342B5D1FD6E}"/>
                  </a:ext>
                </a:extLst>
              </p:cNvPr>
              <p:cNvSpPr>
                <a:spLocks noGrp="1"/>
              </p:cNvSpPr>
              <p:nvPr>
                <p:ph idx="1"/>
              </p:nvPr>
            </p:nvSpPr>
            <p:spPr>
              <a:xfrm>
                <a:off x="612647" y="1715532"/>
                <a:ext cx="10817353" cy="4593828"/>
              </a:xfrm>
            </p:spPr>
            <p:txBody>
              <a:bodyPr>
                <a:noAutofit/>
              </a:bodyPr>
              <a:lstStyle/>
              <a:p>
                <a:pPr marL="0" indent="0">
                  <a:buNone/>
                </a:pPr>
                <a:r>
                  <a:rPr lang="en-US" dirty="0"/>
                  <a:t>What would the result be of applying the mask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42</m:t>
                        </m:r>
                      </m:e>
                      <m:sub>
                        <m:r>
                          <a:rPr lang="en-US" b="0" i="1" dirty="0" smtClean="0">
                            <a:latin typeface="Cambria Math" panose="02040503050406030204" pitchFamily="18" charset="0"/>
                          </a:rPr>
                          <m:t>10</m:t>
                        </m:r>
                      </m:sub>
                    </m:sSub>
                  </m:oMath>
                </a14:m>
                <a:r>
                  <a:rPr lang="en-US" dirty="0"/>
                  <a:t> on the input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85</m:t>
                        </m:r>
                      </m:e>
                      <m:sub>
                        <m:r>
                          <a:rPr lang="en-US" b="0" i="1" dirty="0" smtClean="0">
                            <a:latin typeface="Cambria Math" panose="02040503050406030204" pitchFamily="18" charset="0"/>
                          </a:rPr>
                          <m:t>10</m:t>
                        </m:r>
                      </m:sub>
                    </m:sSub>
                  </m:oMath>
                </a14:m>
                <a:r>
                  <a:rPr lang="en-US" dirty="0"/>
                  <a:t> using bitwise AND?.</a:t>
                </a:r>
              </a:p>
            </p:txBody>
          </p:sp>
        </mc:Choice>
        <mc:Fallback>
          <p:sp>
            <p:nvSpPr>
              <p:cNvPr id="4" name="Content Placeholder 3">
                <a:extLst>
                  <a:ext uri="{FF2B5EF4-FFF2-40B4-BE49-F238E27FC236}">
                    <a16:creationId xmlns:a16="http://schemas.microsoft.com/office/drawing/2014/main" id="{6FCB9B80-BD55-FC46-DDA0-8342B5D1FD6E}"/>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586"/>
                </a:stretch>
              </a:blipFill>
            </p:spPr>
            <p:txBody>
              <a:bodyPr/>
              <a:lstStyle/>
              <a:p>
                <a:r>
                  <a:rPr lang="en-US">
                    <a:noFill/>
                  </a:rPr>
                  <a:t> </a:t>
                </a:r>
              </a:p>
            </p:txBody>
          </p:sp>
        </mc:Fallback>
      </mc:AlternateContent>
    </p:spTree>
    <p:extLst>
      <p:ext uri="{BB962C8B-B14F-4D97-AF65-F5344CB8AC3E}">
        <p14:creationId xmlns:p14="http://schemas.microsoft.com/office/powerpoint/2010/main" val="316397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280F9-175C-FBB2-5AF3-1350E30A3C0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2074DD3-1452-4BFD-32B5-65B10F556DB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Bitwise AND</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D9068B8-8B91-0D11-CEBC-F7C491C8978F}"/>
              </a:ext>
            </a:extLst>
          </p:cNvPr>
          <p:cNvSpPr>
            <a:spLocks noGrp="1"/>
          </p:cNvSpPr>
          <p:nvPr>
            <p:ph type="sldNum" sz="quarter" idx="12"/>
          </p:nvPr>
        </p:nvSpPr>
        <p:spPr/>
        <p:txBody>
          <a:bodyPr/>
          <a:lstStyle/>
          <a:p>
            <a:fld id="{CC057153-B650-4DEB-B370-79DDCFDCE934}" type="slidenum">
              <a:rPr lang="en-US" smtClean="0"/>
              <a:t>56</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5E2AD391-D8AF-6E58-CFD8-D310615525A9}"/>
                  </a:ext>
                </a:extLst>
              </p:cNvPr>
              <p:cNvSpPr>
                <a:spLocks noGrp="1"/>
              </p:cNvSpPr>
              <p:nvPr>
                <p:ph idx="1"/>
              </p:nvPr>
            </p:nvSpPr>
            <p:spPr>
              <a:xfrm>
                <a:off x="612647" y="1715532"/>
                <a:ext cx="10817353" cy="4593828"/>
              </a:xfrm>
            </p:spPr>
            <p:txBody>
              <a:bodyPr>
                <a:noAutofit/>
              </a:bodyPr>
              <a:lstStyle/>
              <a:p>
                <a:r>
                  <a:rPr lang="en-US" dirty="0"/>
                  <a:t>What would the result be of applying the mask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42</m:t>
                        </m:r>
                      </m:e>
                      <m:sub>
                        <m:r>
                          <a:rPr lang="en-US" b="0" i="1" dirty="0" smtClean="0">
                            <a:latin typeface="Cambria Math" panose="02040503050406030204" pitchFamily="18" charset="0"/>
                          </a:rPr>
                          <m:t>10</m:t>
                        </m:r>
                      </m:sub>
                    </m:sSub>
                  </m:oMath>
                </a14:m>
                <a:r>
                  <a:rPr lang="en-US" dirty="0"/>
                  <a:t> on the input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85</m:t>
                        </m:r>
                      </m:e>
                      <m:sub>
                        <m:r>
                          <a:rPr lang="en-US" b="0" i="1" dirty="0" smtClean="0">
                            <a:latin typeface="Cambria Math" panose="02040503050406030204" pitchFamily="18" charset="0"/>
                          </a:rPr>
                          <m:t>10</m:t>
                        </m:r>
                      </m:sub>
                    </m:sSub>
                  </m:oMath>
                </a14:m>
                <a:r>
                  <a:rPr lang="en-US" dirty="0"/>
                  <a:t> using bitwise AND? </a:t>
                </a:r>
              </a:p>
              <a:p>
                <a:r>
                  <a:rPr lang="en-US" dirty="0"/>
                  <a:t>First, we convert from decimal to binary, working with 8 bits: </a:t>
                </a:r>
              </a:p>
              <a:p>
                <a:pPr lvl="1"/>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42</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00101010</m:t>
                        </m:r>
                      </m:e>
                      <m:sub>
                        <m:r>
                          <a:rPr lang="en-US" sz="2000" b="0" i="1" dirty="0" smtClean="0">
                            <a:latin typeface="Cambria Math" panose="02040503050406030204" pitchFamily="18" charset="0"/>
                          </a:rPr>
                          <m:t>2</m:t>
                        </m:r>
                      </m:sub>
                    </m:sSub>
                  </m:oMath>
                </a14:m>
                <a:endParaRPr lang="en-US" sz="2000" b="0" i="1" dirty="0">
                  <a:latin typeface="Cambria Math" panose="02040503050406030204" pitchFamily="18" charset="0"/>
                </a:endParaRPr>
              </a:p>
              <a:p>
                <a:pPr lvl="1"/>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85</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01010101</m:t>
                        </m:r>
                      </m:e>
                      <m:sub>
                        <m:r>
                          <a:rPr lang="en-US" sz="2000" b="0" i="1" dirty="0" smtClean="0">
                            <a:latin typeface="Cambria Math" panose="02040503050406030204" pitchFamily="18" charset="0"/>
                          </a:rPr>
                          <m:t>2</m:t>
                        </m:r>
                      </m:sub>
                    </m:sSub>
                  </m:oMath>
                </a14:m>
                <a:r>
                  <a:rPr lang="en-US" sz="2000" dirty="0"/>
                  <a:t> </a:t>
                </a:r>
              </a:p>
              <a:p>
                <a:r>
                  <a:rPr lang="en-US" dirty="0"/>
                  <a:t>We then apply the bitwise AND operation which will reset the the 7</a:t>
                </a:r>
                <a:r>
                  <a:rPr lang="en-US" baseline="30000" dirty="0"/>
                  <a:t>th </a:t>
                </a:r>
                <a:r>
                  <a:rPr lang="en-US" dirty="0"/>
                  <a:t>(no real effect), 6</a:t>
                </a:r>
                <a:r>
                  <a:rPr lang="en-US" baseline="30000" dirty="0"/>
                  <a:t>th</a:t>
                </a:r>
                <a:r>
                  <a:rPr lang="en-US" dirty="0"/>
                  <a:t>, 4</a:t>
                </a:r>
                <a:r>
                  <a:rPr lang="en-US" baseline="30000" dirty="0"/>
                  <a:t>th</a:t>
                </a:r>
                <a:r>
                  <a:rPr lang="en-US" dirty="0"/>
                  <a:t>, 2</a:t>
                </a:r>
                <a:r>
                  <a:rPr lang="en-US" baseline="30000" dirty="0"/>
                  <a:t>nd</a:t>
                </a:r>
                <a:r>
                  <a:rPr lang="en-US" dirty="0"/>
                  <a:t>, and 0</a:t>
                </a:r>
                <a:r>
                  <a:rPr lang="en-US" baseline="30000" dirty="0"/>
                  <a:t>th</a:t>
                </a:r>
                <a:r>
                  <a:rPr lang="en-US" dirty="0"/>
                  <a:t>  bit of the input, resulting to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0</m:t>
                        </m:r>
                      </m:e>
                      <m:sub>
                        <m:r>
                          <a:rPr lang="en-US" b="0" i="1" dirty="0" smtClean="0">
                            <a:latin typeface="Cambria Math" panose="02040503050406030204" pitchFamily="18" charset="0"/>
                          </a:rPr>
                          <m:t>10</m:t>
                        </m:r>
                      </m:sub>
                    </m:sSub>
                    <m:r>
                      <a:rPr lang="en-US" b="0" i="1" dirty="0" smtClean="0">
                        <a:latin typeface="Cambria Math" panose="02040503050406030204" pitchFamily="18" charset="0"/>
                      </a:rPr>
                      <m:t>:</m:t>
                    </m:r>
                  </m:oMath>
                </a14:m>
                <a:r>
                  <a:rPr lang="en-US" dirty="0"/>
                  <a:t> </a:t>
                </a:r>
              </a:p>
            </p:txBody>
          </p:sp>
        </mc:Choice>
        <mc:Fallback>
          <p:sp>
            <p:nvSpPr>
              <p:cNvPr id="4" name="Content Placeholder 3">
                <a:extLst>
                  <a:ext uri="{FF2B5EF4-FFF2-40B4-BE49-F238E27FC236}">
                    <a16:creationId xmlns:a16="http://schemas.microsoft.com/office/drawing/2014/main" id="{5E2AD391-D8AF-6E58-CFD8-D310615525A9}"/>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469" r="-1055"/>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B480FA8B-541F-FDDA-C05D-DA77A42A5109}"/>
              </a:ext>
            </a:extLst>
          </p:cNvPr>
          <p:cNvGraphicFramePr>
            <a:graphicFrameLocks noGrp="1"/>
          </p:cNvGraphicFramePr>
          <p:nvPr>
            <p:extLst>
              <p:ext uri="{D42A27DB-BD31-4B8C-83A1-F6EECF244321}">
                <p14:modId xmlns:p14="http://schemas.microsoft.com/office/powerpoint/2010/main" val="2157072806"/>
              </p:ext>
            </p:extLst>
          </p:nvPr>
        </p:nvGraphicFramePr>
        <p:xfrm>
          <a:off x="1807212" y="4969642"/>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0</a:t>
                      </a:r>
                    </a:p>
                  </a:txBody>
                  <a:tcPr/>
                </a:tc>
                <a:tc>
                  <a:txBody>
                    <a:bodyPr/>
                    <a:lstStyle/>
                    <a:p>
                      <a:r>
                        <a:rPr lang="en-US" b="1" dirty="0"/>
                        <a:t>0</a:t>
                      </a:r>
                    </a:p>
                  </a:txBody>
                  <a:tcPr/>
                </a:tc>
                <a:tc>
                  <a:txBody>
                    <a:bodyPr/>
                    <a:lstStyle/>
                    <a:p>
                      <a:r>
                        <a:rPr lang="en-US" b="0" dirty="0"/>
                        <a:t>0</a:t>
                      </a:r>
                    </a:p>
                  </a:txBody>
                  <a:tcPr/>
                </a:tc>
                <a:tc>
                  <a:txBody>
                    <a:bodyPr/>
                    <a:lstStyle/>
                    <a:p>
                      <a:r>
                        <a:rPr lang="en-US" b="1" dirty="0"/>
                        <a:t>0</a:t>
                      </a:r>
                    </a:p>
                  </a:txBody>
                  <a:tcPr/>
                </a:tc>
                <a:tc>
                  <a:txBody>
                    <a:bodyPr/>
                    <a:lstStyle/>
                    <a:p>
                      <a:r>
                        <a:rPr lang="en-US" b="0" dirty="0"/>
                        <a:t>0</a:t>
                      </a:r>
                    </a:p>
                  </a:txBody>
                  <a:tcPr/>
                </a:tc>
                <a:tc>
                  <a:txBody>
                    <a:bodyPr/>
                    <a:lstStyle/>
                    <a:p>
                      <a:r>
                        <a:rPr lang="en-US" b="1" dirty="0"/>
                        <a:t>0</a:t>
                      </a:r>
                    </a:p>
                  </a:txBody>
                  <a:tcPr/>
                </a:tc>
                <a:tc>
                  <a:txBody>
                    <a:bodyPr/>
                    <a:lstStyle/>
                    <a:p>
                      <a:r>
                        <a:rPr lang="en-US" b="0" dirty="0"/>
                        <a:t>0</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Tree>
    <p:extLst>
      <p:ext uri="{BB962C8B-B14F-4D97-AF65-F5344CB8AC3E}">
        <p14:creationId xmlns:p14="http://schemas.microsoft.com/office/powerpoint/2010/main" val="35771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FD044-F4CC-9C8C-FDCE-ED5012C57B8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4EF98B8-C3CF-AF36-74F7-2E2D1E9AE66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FF9E2DA-33A9-A46F-CDEC-F8F70780820D}"/>
              </a:ext>
            </a:extLst>
          </p:cNvPr>
          <p:cNvSpPr>
            <a:spLocks noGrp="1"/>
          </p:cNvSpPr>
          <p:nvPr>
            <p:ph type="sldNum" sz="quarter" idx="12"/>
          </p:nvPr>
        </p:nvSpPr>
        <p:spPr/>
        <p:txBody>
          <a:bodyPr/>
          <a:lstStyle/>
          <a:p>
            <a:fld id="{CC057153-B650-4DEB-B370-79DDCFDCE934}" type="slidenum">
              <a:rPr lang="en-US" smtClean="0"/>
              <a:t>57</a:t>
            </a:fld>
            <a:endParaRPr lang="en-US"/>
          </a:p>
        </p:txBody>
      </p:sp>
      <p:sp>
        <p:nvSpPr>
          <p:cNvPr id="4" name="Content Placeholder 3">
            <a:extLst>
              <a:ext uri="{FF2B5EF4-FFF2-40B4-BE49-F238E27FC236}">
                <a16:creationId xmlns:a16="http://schemas.microsoft.com/office/drawing/2014/main" id="{207AF315-C146-7E0F-B042-3DFF13666534}"/>
              </a:ext>
            </a:extLst>
          </p:cNvPr>
          <p:cNvSpPr>
            <a:spLocks noGrp="1"/>
          </p:cNvSpPr>
          <p:nvPr>
            <p:ph idx="1"/>
          </p:nvPr>
        </p:nvSpPr>
        <p:spPr>
          <a:xfrm>
            <a:off x="612647" y="1715532"/>
            <a:ext cx="10817353" cy="911290"/>
          </a:xfrm>
        </p:spPr>
        <p:txBody>
          <a:bodyPr>
            <a:noAutofit/>
          </a:bodyPr>
          <a:lstStyle/>
          <a:p>
            <a:pPr marL="0" indent="0">
              <a:buNone/>
            </a:pPr>
            <a:r>
              <a:rPr lang="en-US" sz="2800" b="0" dirty="0"/>
              <a:t>We</a:t>
            </a:r>
            <a:r>
              <a:rPr lang="en-US" sz="2800" dirty="0"/>
              <a:t> want to set the first two bits to 1 </a:t>
            </a:r>
          </a:p>
        </p:txBody>
      </p:sp>
      <p:graphicFrame>
        <p:nvGraphicFramePr>
          <p:cNvPr id="2" name="Table 1">
            <a:extLst>
              <a:ext uri="{FF2B5EF4-FFF2-40B4-BE49-F238E27FC236}">
                <a16:creationId xmlns:a16="http://schemas.microsoft.com/office/drawing/2014/main" id="{2659D5D4-E135-EDE7-35E7-9BCE79E04734}"/>
              </a:ext>
            </a:extLst>
          </p:cNvPr>
          <p:cNvGraphicFramePr>
            <a:graphicFrameLocks noGrp="1"/>
          </p:cNvGraphicFramePr>
          <p:nvPr>
            <p:extLst>
              <p:ext uri="{D42A27DB-BD31-4B8C-83A1-F6EECF244321}">
                <p14:modId xmlns:p14="http://schemas.microsoft.com/office/powerpoint/2010/main" val="3445227034"/>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0886680B-669B-C28A-D47D-CDA2CBA09BCD}"/>
              </a:ext>
            </a:extLst>
          </p:cNvPr>
          <p:cNvSpPr txBox="1"/>
          <p:nvPr/>
        </p:nvSpPr>
        <p:spPr>
          <a:xfrm>
            <a:off x="1854713" y="5602779"/>
            <a:ext cx="8593058" cy="523220"/>
          </a:xfrm>
          <a:prstGeom prst="rect">
            <a:avLst/>
          </a:prstGeom>
          <a:noFill/>
        </p:spPr>
        <p:txBody>
          <a:bodyPr wrap="none" rtlCol="0">
            <a:spAutoFit/>
          </a:bodyPr>
          <a:lstStyle/>
          <a:p>
            <a:r>
              <a:rPr lang="en-US" sz="2800" dirty="0">
                <a:solidFill>
                  <a:srgbClr val="FF0000"/>
                </a:solidFill>
              </a:rPr>
              <a:t>What number should we bitwise-OR (|) to do this?</a:t>
            </a:r>
          </a:p>
        </p:txBody>
      </p:sp>
      <p:sp>
        <p:nvSpPr>
          <p:cNvPr id="5" name="TextBox 4">
            <a:extLst>
              <a:ext uri="{FF2B5EF4-FFF2-40B4-BE49-F238E27FC236}">
                <a16:creationId xmlns:a16="http://schemas.microsoft.com/office/drawing/2014/main" id="{9D3058B3-21F9-3C2D-37FE-2542B2221ED3}"/>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1524187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5008-DD46-A841-F955-EF81F0DFB94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5D853E3-914E-B56B-4526-52B2F4FCFED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6DEFF3B-4E8F-CE25-7F6A-DCFB3512489F}"/>
              </a:ext>
            </a:extLst>
          </p:cNvPr>
          <p:cNvSpPr>
            <a:spLocks noGrp="1"/>
          </p:cNvSpPr>
          <p:nvPr>
            <p:ph type="sldNum" sz="quarter" idx="12"/>
          </p:nvPr>
        </p:nvSpPr>
        <p:spPr/>
        <p:txBody>
          <a:bodyPr/>
          <a:lstStyle/>
          <a:p>
            <a:fld id="{CC057153-B650-4DEB-B370-79DDCFDCE934}" type="slidenum">
              <a:rPr lang="en-US" smtClean="0"/>
              <a:t>58</a:t>
            </a:fld>
            <a:endParaRPr lang="en-US"/>
          </a:p>
        </p:txBody>
      </p:sp>
      <p:sp>
        <p:nvSpPr>
          <p:cNvPr id="4" name="Content Placeholder 3">
            <a:extLst>
              <a:ext uri="{FF2B5EF4-FFF2-40B4-BE49-F238E27FC236}">
                <a16:creationId xmlns:a16="http://schemas.microsoft.com/office/drawing/2014/main" id="{32AB0DEC-167E-6CDD-02B2-B2E3A1692205}"/>
              </a:ext>
            </a:extLst>
          </p:cNvPr>
          <p:cNvSpPr>
            <a:spLocks noGrp="1"/>
          </p:cNvSpPr>
          <p:nvPr>
            <p:ph idx="1"/>
          </p:nvPr>
        </p:nvSpPr>
        <p:spPr>
          <a:xfrm>
            <a:off x="612647" y="1715532"/>
            <a:ext cx="10817353" cy="911290"/>
          </a:xfrm>
        </p:spPr>
        <p:txBody>
          <a:bodyPr>
            <a:noAutofit/>
          </a:bodyPr>
          <a:lstStyle/>
          <a:p>
            <a:pPr marL="0" indent="0">
              <a:buNone/>
            </a:pPr>
            <a:r>
              <a:rPr lang="en-US" sz="2800" b="0" dirty="0"/>
              <a:t>W</a:t>
            </a:r>
            <a:r>
              <a:rPr lang="en-US" sz="2800" dirty="0"/>
              <a:t>e want to set the first two bits to 1 </a:t>
            </a:r>
          </a:p>
        </p:txBody>
      </p:sp>
      <p:graphicFrame>
        <p:nvGraphicFramePr>
          <p:cNvPr id="2" name="Table 1">
            <a:extLst>
              <a:ext uri="{FF2B5EF4-FFF2-40B4-BE49-F238E27FC236}">
                <a16:creationId xmlns:a16="http://schemas.microsoft.com/office/drawing/2014/main" id="{C9CE0A7C-A88A-7570-4BB4-6B2CBFFFA580}"/>
              </a:ext>
            </a:extLst>
          </p:cNvPr>
          <p:cNvGraphicFramePr>
            <a:graphicFrameLocks noGrp="1"/>
          </p:cNvGraphicFramePr>
          <p:nvPr>
            <p:extLst>
              <p:ext uri="{D42A27DB-BD31-4B8C-83A1-F6EECF244321}">
                <p14:modId xmlns:p14="http://schemas.microsoft.com/office/powerpoint/2010/main" val="2973741962"/>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9DD88D0D-D31F-46D1-3593-8750179519E3}"/>
              </a:ext>
            </a:extLst>
          </p:cNvPr>
          <p:cNvSpPr txBox="1"/>
          <p:nvPr/>
        </p:nvSpPr>
        <p:spPr>
          <a:xfrm>
            <a:off x="1854713" y="5602779"/>
            <a:ext cx="8593058" cy="523220"/>
          </a:xfrm>
          <a:prstGeom prst="rect">
            <a:avLst/>
          </a:prstGeom>
          <a:noFill/>
        </p:spPr>
        <p:txBody>
          <a:bodyPr wrap="none" rtlCol="0">
            <a:spAutoFit/>
          </a:bodyPr>
          <a:lstStyle/>
          <a:p>
            <a:r>
              <a:rPr lang="en-US" sz="2800" dirty="0">
                <a:solidFill>
                  <a:srgbClr val="FF0000"/>
                </a:solidFill>
              </a:rPr>
              <a:t>What number should we bitwise-OR (|) to do this?</a:t>
            </a:r>
          </a:p>
        </p:txBody>
      </p:sp>
      <p:sp>
        <p:nvSpPr>
          <p:cNvPr id="5" name="TextBox 4">
            <a:extLst>
              <a:ext uri="{FF2B5EF4-FFF2-40B4-BE49-F238E27FC236}">
                <a16:creationId xmlns:a16="http://schemas.microsoft.com/office/drawing/2014/main" id="{6404B2DC-7DD5-02CD-C65C-B9DA9CB93DFC}"/>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9E93F8F7-04D6-7FBB-A352-CD710625E80A}"/>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F9B2CA6D-0666-4D32-5A18-64B550FE445E}"/>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BCBCE13C-4D4C-EDF4-BDB4-4987998C88E7}"/>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E7016D8F-7280-B9E6-59DD-5B5A299EAAD5}"/>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4F16D175-27AF-F7D6-B430-E2757ED3BD5A}"/>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DD350076-79CF-425F-147C-0228B7A20A66}"/>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C133F43A-1235-B0AE-4DEF-2890F2FA1D3E}"/>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85B9F885-7E10-0074-5E9B-CE47A8D71215}"/>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4148976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4328-1359-3590-F0B2-612E70DEE43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506AB68-854E-479E-B527-C469091E199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BCD5B5E-65E9-44D3-2551-F35EF0D7488F}"/>
              </a:ext>
            </a:extLst>
          </p:cNvPr>
          <p:cNvSpPr>
            <a:spLocks noGrp="1"/>
          </p:cNvSpPr>
          <p:nvPr>
            <p:ph type="sldNum" sz="quarter" idx="12"/>
          </p:nvPr>
        </p:nvSpPr>
        <p:spPr/>
        <p:txBody>
          <a:bodyPr/>
          <a:lstStyle/>
          <a:p>
            <a:fld id="{CC057153-B650-4DEB-B370-79DDCFDCE934}" type="slidenum">
              <a:rPr lang="en-US" smtClean="0"/>
              <a:t>59</a:t>
            </a:fld>
            <a:endParaRPr lang="en-US"/>
          </a:p>
        </p:txBody>
      </p:sp>
      <p:sp>
        <p:nvSpPr>
          <p:cNvPr id="4" name="Content Placeholder 3">
            <a:extLst>
              <a:ext uri="{FF2B5EF4-FFF2-40B4-BE49-F238E27FC236}">
                <a16:creationId xmlns:a16="http://schemas.microsoft.com/office/drawing/2014/main" id="{9503BC9A-8A6F-880C-E3E0-AD1D3B97EFC8}"/>
              </a:ext>
            </a:extLst>
          </p:cNvPr>
          <p:cNvSpPr>
            <a:spLocks noGrp="1"/>
          </p:cNvSpPr>
          <p:nvPr>
            <p:ph idx="1"/>
          </p:nvPr>
        </p:nvSpPr>
        <p:spPr>
          <a:xfrm>
            <a:off x="612647" y="1715532"/>
            <a:ext cx="10817353" cy="911290"/>
          </a:xfrm>
        </p:spPr>
        <p:txBody>
          <a:bodyPr>
            <a:noAutofit/>
          </a:bodyPr>
          <a:lstStyle/>
          <a:p>
            <a:pPr marL="0" indent="0">
              <a:buNone/>
            </a:pPr>
            <a:r>
              <a:rPr lang="en-US" sz="2800" b="0" dirty="0"/>
              <a:t>We </a:t>
            </a:r>
            <a:r>
              <a:rPr lang="en-US" sz="2800" dirty="0"/>
              <a:t>want to set the first two bits to 1 </a:t>
            </a:r>
          </a:p>
        </p:txBody>
      </p:sp>
      <p:graphicFrame>
        <p:nvGraphicFramePr>
          <p:cNvPr id="2" name="Table 1">
            <a:extLst>
              <a:ext uri="{FF2B5EF4-FFF2-40B4-BE49-F238E27FC236}">
                <a16:creationId xmlns:a16="http://schemas.microsoft.com/office/drawing/2014/main" id="{093633C8-E1AD-FFE3-B08E-40ED8D6653D6}"/>
              </a:ext>
            </a:extLst>
          </p:cNvPr>
          <p:cNvGraphicFramePr>
            <a:graphicFrameLocks noGrp="1"/>
          </p:cNvGraphicFramePr>
          <p:nvPr>
            <p:extLst>
              <p:ext uri="{D42A27DB-BD31-4B8C-83A1-F6EECF244321}">
                <p14:modId xmlns:p14="http://schemas.microsoft.com/office/powerpoint/2010/main" val="3540762650"/>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7A42B57E-2A8F-8883-ABF7-16387B2FF4D7}"/>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A64DCA6F-D390-B008-7A98-1319C4FF7F30}"/>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B5B0D860-4B50-ED98-0629-0A177165966C}"/>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4A0EFEF5-ED5B-FB83-F6A5-6A62625CA869}"/>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DB0FD90B-6CD9-5720-27D0-A7CE1B2FF598}"/>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0988F97F-E1A7-4240-2C97-9DCD4956010E}"/>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704982B4-8645-5C73-7C6E-DCFAF235B9BF}"/>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F5130C5A-9D25-77F5-B2AB-5E9BE30E26F3}"/>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81C60BBC-C5A0-F8D6-8749-5147F880629B}"/>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
        <p:nvSpPr>
          <p:cNvPr id="16" name="TextBox 15">
            <a:extLst>
              <a:ext uri="{FF2B5EF4-FFF2-40B4-BE49-F238E27FC236}">
                <a16:creationId xmlns:a16="http://schemas.microsoft.com/office/drawing/2014/main" id="{706D265A-BD60-C289-A199-4E3E80E13618}"/>
              </a:ext>
            </a:extLst>
          </p:cNvPr>
          <p:cNvSpPr txBox="1"/>
          <p:nvPr/>
        </p:nvSpPr>
        <p:spPr>
          <a:xfrm>
            <a:off x="4870249" y="5868227"/>
            <a:ext cx="849913" cy="584775"/>
          </a:xfrm>
          <a:prstGeom prst="rect">
            <a:avLst/>
          </a:prstGeom>
          <a:noFill/>
        </p:spPr>
        <p:txBody>
          <a:bodyPr wrap="none" rtlCol="0">
            <a:spAutoFit/>
          </a:bodyPr>
          <a:lstStyle/>
          <a:p>
            <a:r>
              <a:rPr lang="en-US" sz="3200" dirty="0">
                <a:solidFill>
                  <a:srgbClr val="0432FF"/>
                </a:solidFill>
              </a:rPr>
              <a:t>-64</a:t>
            </a:r>
          </a:p>
        </p:txBody>
      </p:sp>
    </p:spTree>
    <p:extLst>
      <p:ext uri="{BB962C8B-B14F-4D97-AF65-F5344CB8AC3E}">
        <p14:creationId xmlns:p14="http://schemas.microsoft.com/office/powerpoint/2010/main" val="280559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E4DE-2D0F-352B-6B7D-726D46CFEC3A}"/>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402FF9CB-04DE-5184-1CFF-D4802514A5BD}"/>
              </a:ext>
            </a:extLst>
          </p:cNvPr>
          <p:cNvSpPr>
            <a:spLocks noGrp="1"/>
          </p:cNvSpPr>
          <p:nvPr>
            <p:ph type="sldNum" sz="quarter" idx="12"/>
          </p:nvPr>
        </p:nvSpPr>
        <p:spPr/>
        <p:txBody>
          <a:bodyPr/>
          <a:lstStyle/>
          <a:p>
            <a:fld id="{CC057153-B650-4DEB-B370-79DDCFDCE934}" type="slidenum">
              <a:rPr lang="en-US" smtClean="0"/>
              <a:t>6</a:t>
            </a:fld>
            <a:endParaRPr lang="en-US"/>
          </a:p>
        </p:txBody>
      </p:sp>
      <p:graphicFrame>
        <p:nvGraphicFramePr>
          <p:cNvPr id="5" name="Table 4">
            <a:extLst>
              <a:ext uri="{FF2B5EF4-FFF2-40B4-BE49-F238E27FC236}">
                <a16:creationId xmlns:a16="http://schemas.microsoft.com/office/drawing/2014/main" id="{C04A8386-9B96-6807-48B6-B60A67106A3B}"/>
              </a:ext>
            </a:extLst>
          </p:cNvPr>
          <p:cNvGraphicFramePr>
            <a:graphicFrameLocks noGrp="1"/>
          </p:cNvGraphicFramePr>
          <p:nvPr>
            <p:extLst>
              <p:ext uri="{D42A27DB-BD31-4B8C-83A1-F6EECF244321}">
                <p14:modId xmlns:p14="http://schemas.microsoft.com/office/powerpoint/2010/main" val="752160051"/>
              </p:ext>
            </p:extLst>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182E9D03-D46E-2039-AC64-F5F608889C2E}"/>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8" name="TextBox 7">
            <a:extLst>
              <a:ext uri="{FF2B5EF4-FFF2-40B4-BE49-F238E27FC236}">
                <a16:creationId xmlns:a16="http://schemas.microsoft.com/office/drawing/2014/main" id="{FE340C50-A078-461A-7111-9148BE505B4F}"/>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computer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C48161E2-D7F8-2AA8-CA81-F4393E45629A}"/>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Tree>
    <p:extLst>
      <p:ext uri="{BB962C8B-B14F-4D97-AF65-F5344CB8AC3E}">
        <p14:creationId xmlns:p14="http://schemas.microsoft.com/office/powerpoint/2010/main" val="3306385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D2125-D027-AFC9-4B95-B6B7A458244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9F74B41-E51B-CBC9-9598-9858CE50494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E1F019E-7C26-8EB5-1911-A489A0954407}"/>
              </a:ext>
            </a:extLst>
          </p:cNvPr>
          <p:cNvSpPr>
            <a:spLocks noGrp="1"/>
          </p:cNvSpPr>
          <p:nvPr>
            <p:ph type="sldNum" sz="quarter" idx="12"/>
          </p:nvPr>
        </p:nvSpPr>
        <p:spPr/>
        <p:txBody>
          <a:bodyPr/>
          <a:lstStyle/>
          <a:p>
            <a:fld id="{CC057153-B650-4DEB-B370-79DDCFDCE934}" type="slidenum">
              <a:rPr lang="en-US" smtClean="0"/>
              <a:t>60</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0D1177A-CBED-2A26-125D-6E4C37D852E7}"/>
                  </a:ext>
                </a:extLst>
              </p:cNvPr>
              <p:cNvSpPr>
                <a:spLocks noGrp="1"/>
              </p:cNvSpPr>
              <p:nvPr>
                <p:ph idx="1"/>
              </p:nvPr>
            </p:nvSpPr>
            <p:spPr>
              <a:xfrm>
                <a:off x="612647" y="1715531"/>
                <a:ext cx="10817353" cy="1132257"/>
              </a:xfrm>
            </p:spPr>
            <p:txBody>
              <a:bodyPr>
                <a:noAutofit/>
              </a:bodyPr>
              <a:lstStyle/>
              <a:p>
                <a:pPr marL="0" indent="0">
                  <a:buNone/>
                </a:pPr>
                <a:r>
                  <a:rPr lang="en-US" sz="2800" b="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b="0" i="0" dirty="0" smtClean="0">
                        <a:latin typeface="Cambria Math" panose="02040503050406030204" pitchFamily="18" charset="0"/>
                      </a:rPr>
                      <m:t>00101111</m:t>
                    </m:r>
                  </m:oMath>
                </a14:m>
                <a:r>
                  <a:rPr lang="en-US" sz="2800" dirty="0"/>
                  <a:t>, we want to set the first two bits to 1 </a:t>
                </a:r>
              </a:p>
            </p:txBody>
          </p:sp>
        </mc:Choice>
        <mc:Fallback>
          <p:sp>
            <p:nvSpPr>
              <p:cNvPr id="4" name="Content Placeholder 3">
                <a:extLst>
                  <a:ext uri="{FF2B5EF4-FFF2-40B4-BE49-F238E27FC236}">
                    <a16:creationId xmlns:a16="http://schemas.microsoft.com/office/drawing/2014/main" id="{C0D1177A-CBED-2A26-125D-6E4C37D852E7}"/>
                  </a:ext>
                </a:extLst>
              </p:cNvPr>
              <p:cNvSpPr>
                <a:spLocks noGrp="1" noRot="1" noChangeAspect="1" noMove="1" noResize="1" noEditPoints="1" noAdjustHandles="1" noChangeArrowheads="1" noChangeShapeType="1" noTextEdit="1"/>
              </p:cNvSpPr>
              <p:nvPr>
                <p:ph idx="1"/>
              </p:nvPr>
            </p:nvSpPr>
            <p:spPr>
              <a:xfrm>
                <a:off x="612647" y="1715531"/>
                <a:ext cx="10817353" cy="1132257"/>
              </a:xfrm>
              <a:blipFill>
                <a:blip r:embed="rId3"/>
                <a:stretch>
                  <a:fillRect l="-1172" t="-2198" b="-9890"/>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3BEED75A-E337-526A-26FC-E248985F8999}"/>
              </a:ext>
            </a:extLst>
          </p:cNvPr>
          <p:cNvGraphicFramePr>
            <a:graphicFrameLocks noGrp="1"/>
          </p:cNvGraphicFramePr>
          <p:nvPr>
            <p:extLst>
              <p:ext uri="{D42A27DB-BD31-4B8C-83A1-F6EECF244321}">
                <p14:modId xmlns:p14="http://schemas.microsoft.com/office/powerpoint/2010/main" val="640608611"/>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77644BB0-B880-1224-B637-C04AB2318EE6}"/>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BCE388DD-9EF7-B918-3ECD-845FBC90C640}"/>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17206907-4C61-FF14-54E4-7D5491393591}"/>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F732E35B-823F-DABC-5A66-5A3F4C3B208A}"/>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17BDB23B-0DB4-7A86-5FBB-32EDA0A59977}"/>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7E0A38CA-2CD1-A789-EAB9-B28A460224EF}"/>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EB290AEE-E7BF-394E-D52A-CD83738FFDF9}"/>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6D08E1DB-92BE-28A3-B8C6-A3D49EF58E78}"/>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D4990DAD-AFC6-0C7A-EFDD-B20855BBB6B6}"/>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905132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5CF1-3419-771C-4665-18C9C27F342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032E7A8-06FF-70CD-B62D-FCED205896F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900D766-DD1A-E55E-E584-3241F32918E9}"/>
              </a:ext>
            </a:extLst>
          </p:cNvPr>
          <p:cNvSpPr>
            <a:spLocks noGrp="1"/>
          </p:cNvSpPr>
          <p:nvPr>
            <p:ph type="sldNum" sz="quarter" idx="12"/>
          </p:nvPr>
        </p:nvSpPr>
        <p:spPr/>
        <p:txBody>
          <a:bodyPr/>
          <a:lstStyle/>
          <a:p>
            <a:fld id="{CC057153-B650-4DEB-B370-79DDCFDCE934}" type="slidenum">
              <a:rPr lang="en-US" smtClean="0"/>
              <a:t>61</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FA0D9F2-6684-49B3-E4FF-B4AE5D21BC1C}"/>
                  </a:ext>
                </a:extLst>
              </p:cNvPr>
              <p:cNvSpPr>
                <a:spLocks noGrp="1"/>
              </p:cNvSpPr>
              <p:nvPr>
                <p:ph idx="1"/>
              </p:nvPr>
            </p:nvSpPr>
            <p:spPr>
              <a:xfrm>
                <a:off x="612647" y="1715532"/>
                <a:ext cx="10817353" cy="911290"/>
              </a:xfrm>
            </p:spPr>
            <p:txBody>
              <a:bodyPr>
                <a:noAutofit/>
              </a:bodyPr>
              <a:lstStyle/>
              <a:p>
                <a:pPr marL="0" indent="0">
                  <a:buNone/>
                </a:pPr>
                <a:r>
                  <a:rPr lang="en-US" sz="2800" b="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b="0" i="0" dirty="0" smtClean="0">
                        <a:latin typeface="Cambria Math" panose="02040503050406030204" pitchFamily="18" charset="0"/>
                      </a:rPr>
                      <m:t>00101111</m:t>
                    </m:r>
                  </m:oMath>
                </a14:m>
                <a:r>
                  <a:rPr lang="en-US" sz="2800" dirty="0"/>
                  <a:t>, we want to set the first two bits to 1 </a:t>
                </a:r>
              </a:p>
            </p:txBody>
          </p:sp>
        </mc:Choice>
        <mc:Fallback>
          <p:sp>
            <p:nvSpPr>
              <p:cNvPr id="4" name="Content Placeholder 3">
                <a:extLst>
                  <a:ext uri="{FF2B5EF4-FFF2-40B4-BE49-F238E27FC236}">
                    <a16:creationId xmlns:a16="http://schemas.microsoft.com/office/drawing/2014/main" id="{3FA0D9F2-6684-49B3-E4FF-B4AE5D21BC1C}"/>
                  </a:ext>
                </a:extLst>
              </p:cNvPr>
              <p:cNvSpPr>
                <a:spLocks noGrp="1" noRot="1" noChangeAspect="1" noMove="1" noResize="1" noEditPoints="1" noAdjustHandles="1" noChangeArrowheads="1" noChangeShapeType="1" noTextEdit="1"/>
              </p:cNvSpPr>
              <p:nvPr>
                <p:ph idx="1"/>
              </p:nvPr>
            </p:nvSpPr>
            <p:spPr>
              <a:xfrm>
                <a:off x="612647" y="1715532"/>
                <a:ext cx="10817353" cy="911290"/>
              </a:xfrm>
              <a:blipFill>
                <a:blip r:embed="rId3"/>
                <a:stretch>
                  <a:fillRect l="-1172" t="-2740" b="-36986"/>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EB1189CB-C530-1ED0-FBA6-626725E14FC5}"/>
              </a:ext>
            </a:extLst>
          </p:cNvPr>
          <p:cNvGraphicFramePr>
            <a:graphicFrameLocks noGrp="1"/>
          </p:cNvGraphicFramePr>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5019A985-1579-094F-EBB9-1CC91AAE418A}"/>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A91FAAA3-3624-309C-8057-8EA7A9233F59}"/>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C49F21A1-B62E-EA6D-C108-59A2FE267F2F}"/>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B9B4E185-C396-8B4D-B13F-A463F0FB46A4}"/>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52C6AD88-883C-D23E-636A-B843DB0BF0D6}"/>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9ACC7BC3-B09E-4CF4-D966-0D3E1E0F0A68}"/>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8AB2090E-0017-21D6-2215-48174616618B}"/>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F4B8BBA9-7985-76FB-1B40-E2541B432595}"/>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7CEECFB9-AFF4-1275-4950-25A1F0097B94}"/>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
        <p:nvSpPr>
          <p:cNvPr id="3" name="TextBox 2">
            <a:extLst>
              <a:ext uri="{FF2B5EF4-FFF2-40B4-BE49-F238E27FC236}">
                <a16:creationId xmlns:a16="http://schemas.microsoft.com/office/drawing/2014/main" id="{13DA807A-19B8-94F4-E703-757BA9F7204C}"/>
              </a:ext>
            </a:extLst>
          </p:cNvPr>
          <p:cNvSpPr txBox="1"/>
          <p:nvPr/>
        </p:nvSpPr>
        <p:spPr>
          <a:xfrm>
            <a:off x="5201759" y="5868227"/>
            <a:ext cx="693203" cy="584775"/>
          </a:xfrm>
          <a:prstGeom prst="rect">
            <a:avLst/>
          </a:prstGeom>
          <a:noFill/>
        </p:spPr>
        <p:txBody>
          <a:bodyPr wrap="none" rtlCol="0">
            <a:spAutoFit/>
          </a:bodyPr>
          <a:lstStyle/>
          <a:p>
            <a:r>
              <a:rPr lang="en-US" sz="3200" dirty="0">
                <a:solidFill>
                  <a:srgbClr val="0432FF"/>
                </a:solidFill>
              </a:rPr>
              <a:t>-17</a:t>
            </a:r>
          </a:p>
        </p:txBody>
      </p:sp>
    </p:spTree>
    <p:extLst>
      <p:ext uri="{BB962C8B-B14F-4D97-AF65-F5344CB8AC3E}">
        <p14:creationId xmlns:p14="http://schemas.microsoft.com/office/powerpoint/2010/main" val="4104096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3D8C-AB07-1A25-C396-96BBCAE2C2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DCD79F6-E675-DE88-5F50-A1944D3489C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Bitwise OR</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06F4A25-9628-2BB4-AF0A-4A92EFD61CB2}"/>
              </a:ext>
            </a:extLst>
          </p:cNvPr>
          <p:cNvSpPr>
            <a:spLocks noGrp="1"/>
          </p:cNvSpPr>
          <p:nvPr>
            <p:ph type="sldNum" sz="quarter" idx="12"/>
          </p:nvPr>
        </p:nvSpPr>
        <p:spPr/>
        <p:txBody>
          <a:bodyPr/>
          <a:lstStyle/>
          <a:p>
            <a:fld id="{CC057153-B650-4DEB-B370-79DDCFDCE934}" type="slidenum">
              <a:rPr lang="en-US" smtClean="0"/>
              <a:t>62</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1801D6F-C002-1BCC-7D22-0D76BEA3521D}"/>
                  </a:ext>
                </a:extLst>
              </p:cNvPr>
              <p:cNvSpPr>
                <a:spLocks noGrp="1"/>
              </p:cNvSpPr>
              <p:nvPr>
                <p:ph idx="1"/>
              </p:nvPr>
            </p:nvSpPr>
            <p:spPr>
              <a:xfrm>
                <a:off x="612647" y="1715532"/>
                <a:ext cx="10817353" cy="4593828"/>
              </a:xfrm>
            </p:spPr>
            <p:txBody>
              <a:bodyPr>
                <a:noAutofit/>
              </a:bodyPr>
              <a:lstStyle/>
              <a:p>
                <a:pPr marL="0" indent="0">
                  <a:buNone/>
                </a:pPr>
                <a:r>
                  <a:rPr lang="en-US" dirty="0"/>
                  <a:t>What would the result be of applying the mask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17</m:t>
                        </m:r>
                      </m:e>
                      <m:sub>
                        <m:r>
                          <a:rPr lang="en-US" i="1" dirty="0">
                            <a:latin typeface="Cambria Math" panose="02040503050406030204" pitchFamily="18" charset="0"/>
                          </a:rPr>
                          <m:t>10</m:t>
                        </m:r>
                      </m:sub>
                    </m:sSub>
                  </m:oMath>
                </a14:m>
                <a:r>
                  <a:rPr lang="en-US" dirty="0"/>
                  <a:t> on the input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m:t>
                        </m:r>
                        <m:r>
                          <a:rPr lang="en-US" i="1" dirty="0">
                            <a:latin typeface="Cambria Math" panose="02040503050406030204" pitchFamily="18" charset="0"/>
                          </a:rPr>
                          <m:t>27</m:t>
                        </m:r>
                      </m:e>
                      <m:sub>
                        <m:r>
                          <a:rPr lang="en-US" i="1" dirty="0">
                            <a:latin typeface="Cambria Math" panose="02040503050406030204" pitchFamily="18" charset="0"/>
                          </a:rPr>
                          <m:t>10</m:t>
                        </m:r>
                      </m:sub>
                    </m:sSub>
                  </m:oMath>
                </a14:m>
                <a:r>
                  <a:rPr lang="en-US" dirty="0"/>
                  <a:t> using bitwise OR?</a:t>
                </a:r>
              </a:p>
            </p:txBody>
          </p:sp>
        </mc:Choice>
        <mc:Fallback>
          <p:sp>
            <p:nvSpPr>
              <p:cNvPr id="4" name="Content Placeholder 3">
                <a:extLst>
                  <a:ext uri="{FF2B5EF4-FFF2-40B4-BE49-F238E27FC236}">
                    <a16:creationId xmlns:a16="http://schemas.microsoft.com/office/drawing/2014/main" id="{C1801D6F-C002-1BCC-7D22-0D76BEA3521D}"/>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586"/>
                </a:stretch>
              </a:blipFill>
            </p:spPr>
            <p:txBody>
              <a:bodyPr/>
              <a:lstStyle/>
              <a:p>
                <a:r>
                  <a:rPr lang="en-US">
                    <a:noFill/>
                  </a:rPr>
                  <a:t> </a:t>
                </a:r>
              </a:p>
            </p:txBody>
          </p:sp>
        </mc:Fallback>
      </mc:AlternateContent>
    </p:spTree>
    <p:extLst>
      <p:ext uri="{BB962C8B-B14F-4D97-AF65-F5344CB8AC3E}">
        <p14:creationId xmlns:p14="http://schemas.microsoft.com/office/powerpoint/2010/main" val="3715933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BB6C-C2D2-96DE-CAF0-5F94FC40DD2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8C0BA78-E65B-0566-8FBD-7864F9813FF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Bitwise OR</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23E4F29-67FE-489E-7E83-46375DB67650}"/>
              </a:ext>
            </a:extLst>
          </p:cNvPr>
          <p:cNvSpPr>
            <a:spLocks noGrp="1"/>
          </p:cNvSpPr>
          <p:nvPr>
            <p:ph type="sldNum" sz="quarter" idx="12"/>
          </p:nvPr>
        </p:nvSpPr>
        <p:spPr/>
        <p:txBody>
          <a:bodyPr/>
          <a:lstStyle/>
          <a:p>
            <a:fld id="{CC057153-B650-4DEB-B370-79DDCFDCE934}" type="slidenum">
              <a:rPr lang="en-US" smtClean="0"/>
              <a:t>63</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3FBCB43-6D27-313B-AE89-C67FB35BFA22}"/>
                  </a:ext>
                </a:extLst>
              </p:cNvPr>
              <p:cNvSpPr>
                <a:spLocks noGrp="1"/>
              </p:cNvSpPr>
              <p:nvPr>
                <p:ph idx="1"/>
              </p:nvPr>
            </p:nvSpPr>
            <p:spPr>
              <a:xfrm>
                <a:off x="612647" y="1715532"/>
                <a:ext cx="10817353" cy="4593828"/>
              </a:xfrm>
            </p:spPr>
            <p:txBody>
              <a:bodyPr>
                <a:noAutofit/>
              </a:bodyPr>
              <a:lstStyle/>
              <a:p>
                <a:r>
                  <a:rPr lang="en-US" dirty="0"/>
                  <a:t>What would the result be of applying the mask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17</m:t>
                        </m:r>
                      </m:e>
                      <m:sub>
                        <m:r>
                          <a:rPr lang="en-US" b="0" i="1" dirty="0" smtClean="0">
                            <a:latin typeface="Cambria Math" panose="02040503050406030204" pitchFamily="18" charset="0"/>
                          </a:rPr>
                          <m:t>10</m:t>
                        </m:r>
                      </m:sub>
                    </m:sSub>
                  </m:oMath>
                </a14:m>
                <a:r>
                  <a:rPr lang="en-US" dirty="0"/>
                  <a:t> on the input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27</m:t>
                        </m:r>
                      </m:e>
                      <m:sub>
                        <m:r>
                          <a:rPr lang="en-US" b="0" i="1" dirty="0" smtClean="0">
                            <a:latin typeface="Cambria Math" panose="02040503050406030204" pitchFamily="18" charset="0"/>
                          </a:rPr>
                          <m:t>10</m:t>
                        </m:r>
                      </m:sub>
                    </m:sSub>
                  </m:oMath>
                </a14:m>
                <a:r>
                  <a:rPr lang="en-US" dirty="0"/>
                  <a:t> using bitwise OR? You can assume you have 8 bits.</a:t>
                </a:r>
              </a:p>
              <a:p>
                <a:r>
                  <a:rPr lang="en-US" dirty="0"/>
                  <a:t>First, we convert from decimal to binary, working with 8 bits: </a:t>
                </a:r>
              </a:p>
              <a:p>
                <a:pPr lvl="1"/>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17</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010001</m:t>
                        </m:r>
                      </m:e>
                      <m:sub>
                        <m:r>
                          <a:rPr lang="en-US" sz="2000" b="0" i="1" dirty="0" smtClean="0">
                            <a:latin typeface="Cambria Math" panose="02040503050406030204" pitchFamily="18" charset="0"/>
                          </a:rPr>
                          <m:t>2</m:t>
                        </m:r>
                      </m:sub>
                    </m:sSub>
                  </m:oMath>
                </a14:m>
                <a:endParaRPr lang="en-US" sz="2000" b="0" i="1" dirty="0">
                  <a:latin typeface="Cambria Math" panose="02040503050406030204" pitchFamily="18" charset="0"/>
                </a:endParaRPr>
              </a:p>
              <a:p>
                <a:pPr lvl="1"/>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−27</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100101</m:t>
                        </m:r>
                      </m:e>
                      <m:sub>
                        <m:r>
                          <a:rPr lang="en-US" sz="2000" b="0" i="1" dirty="0" smtClean="0">
                            <a:latin typeface="Cambria Math" panose="02040503050406030204" pitchFamily="18" charset="0"/>
                          </a:rPr>
                          <m:t>2</m:t>
                        </m:r>
                      </m:sub>
                    </m:sSub>
                  </m:oMath>
                </a14:m>
                <a:r>
                  <a:rPr lang="en-US" sz="2000" dirty="0"/>
                  <a:t> </a:t>
                </a:r>
              </a:p>
              <a:p>
                <a:r>
                  <a:rPr lang="en-US" dirty="0"/>
                  <a:t>We then apply the bitwise OR operation which will set the the 4</a:t>
                </a:r>
                <a:r>
                  <a:rPr lang="en-US" baseline="30000" dirty="0"/>
                  <a:t>th</a:t>
                </a:r>
                <a:r>
                  <a:rPr lang="en-US" dirty="0"/>
                  <a:t> and 0</a:t>
                </a:r>
                <a:r>
                  <a:rPr lang="en-US" baseline="30000" dirty="0"/>
                  <a:t>th</a:t>
                </a:r>
                <a:r>
                  <a:rPr lang="en-US" dirty="0"/>
                  <a:t>  bit of the input to 1, resulting to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−11</m:t>
                        </m:r>
                      </m:e>
                      <m:sub>
                        <m:r>
                          <a:rPr lang="en-US" b="0" i="1" dirty="0" smtClean="0">
                            <a:latin typeface="Cambria Math" panose="02040503050406030204" pitchFamily="18" charset="0"/>
                          </a:rPr>
                          <m:t>10</m:t>
                        </m:r>
                      </m:sub>
                    </m:sSub>
                    <m:r>
                      <a:rPr lang="en-US" b="0" i="1" dirty="0" smtClean="0">
                        <a:latin typeface="Cambria Math" panose="02040503050406030204" pitchFamily="18" charset="0"/>
                      </a:rPr>
                      <m:t>:</m:t>
                    </m:r>
                  </m:oMath>
                </a14:m>
                <a:r>
                  <a:rPr lang="en-US" dirty="0"/>
                  <a:t> </a:t>
                </a:r>
              </a:p>
            </p:txBody>
          </p:sp>
        </mc:Choice>
        <mc:Fallback>
          <p:sp>
            <p:nvSpPr>
              <p:cNvPr id="4" name="Content Placeholder 3">
                <a:extLst>
                  <a:ext uri="{FF2B5EF4-FFF2-40B4-BE49-F238E27FC236}">
                    <a16:creationId xmlns:a16="http://schemas.microsoft.com/office/drawing/2014/main" id="{33FBCB43-6D27-313B-AE89-C67FB35BFA22}"/>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469" r="-469"/>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175E2D2-E72C-222C-9B70-66128569D553}"/>
              </a:ext>
            </a:extLst>
          </p:cNvPr>
          <p:cNvGraphicFramePr>
            <a:graphicFrameLocks noGrp="1"/>
          </p:cNvGraphicFramePr>
          <p:nvPr>
            <p:extLst>
              <p:ext uri="{D42A27DB-BD31-4B8C-83A1-F6EECF244321}">
                <p14:modId xmlns:p14="http://schemas.microsoft.com/office/powerpoint/2010/main" val="3872904082"/>
              </p:ext>
            </p:extLst>
          </p:nvPr>
        </p:nvGraphicFramePr>
        <p:xfrm>
          <a:off x="2222848" y="4986267"/>
          <a:ext cx="6321777"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0" dirty="0"/>
                        <a:t>1</a:t>
                      </a:r>
                    </a:p>
                  </a:txBody>
                  <a:tcPr/>
                </a:tc>
                <a:tc>
                  <a:txBody>
                    <a:bodyPr/>
                    <a:lstStyle/>
                    <a:p>
                      <a:r>
                        <a:rPr lang="en-US" b="1" dirty="0"/>
                        <a:t>1</a:t>
                      </a:r>
                    </a:p>
                  </a:txBody>
                  <a:tcPr/>
                </a:tc>
                <a:tc>
                  <a:txBody>
                    <a:bodyPr/>
                    <a:lstStyle/>
                    <a:p>
                      <a:r>
                        <a:rPr lang="en-US" b="0" dirty="0"/>
                        <a:t>0</a:t>
                      </a:r>
                    </a:p>
                  </a:txBody>
                  <a:tcPr/>
                </a:tc>
                <a:tc>
                  <a:txBody>
                    <a:bodyPr/>
                    <a:lstStyle/>
                    <a:p>
                      <a:r>
                        <a:rPr lang="en-US" b="0" dirty="0"/>
                        <a:t>1</a:t>
                      </a:r>
                    </a:p>
                  </a:txBody>
                  <a:tcPr/>
                </a:tc>
                <a:tc>
                  <a:txBody>
                    <a:bodyPr/>
                    <a:lstStyle/>
                    <a:p>
                      <a:r>
                        <a:rPr lang="en-US" b="0" dirty="0"/>
                        <a:t>0</a:t>
                      </a:r>
                    </a:p>
                  </a:txBody>
                  <a:tcPr/>
                </a:tc>
                <a:tc>
                  <a:txBody>
                    <a:bodyPr/>
                    <a:lstStyle/>
                    <a:p>
                      <a:r>
                        <a:rPr lang="en-US" b="1" dirty="0"/>
                        <a:t>1</a:t>
                      </a:r>
                    </a:p>
                  </a:txBody>
                  <a:tcPr/>
                </a:tc>
                <a:extLst>
                  <a:ext uri="{0D108BD9-81ED-4DB2-BD59-A6C34878D82A}">
                    <a16:rowId xmlns:a16="http://schemas.microsoft.com/office/drawing/2014/main" val="1809512225"/>
                  </a:ext>
                </a:extLst>
              </a:tr>
            </a:tbl>
          </a:graphicData>
        </a:graphic>
      </p:graphicFrame>
    </p:spTree>
    <p:extLst>
      <p:ext uri="{BB962C8B-B14F-4D97-AF65-F5344CB8AC3E}">
        <p14:creationId xmlns:p14="http://schemas.microsoft.com/office/powerpoint/2010/main" val="2787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64668-542C-DB05-DA17-597CC54A0F6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FD84A3C-7236-57C2-4B09-8121B708D5E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A97D3DF-66DA-993D-9FCB-0FB6392B0E7E}"/>
              </a:ext>
            </a:extLst>
          </p:cNvPr>
          <p:cNvSpPr>
            <a:spLocks noGrp="1"/>
          </p:cNvSpPr>
          <p:nvPr>
            <p:ph type="sldNum" sz="quarter" idx="12"/>
          </p:nvPr>
        </p:nvSpPr>
        <p:spPr/>
        <p:txBody>
          <a:bodyPr/>
          <a:lstStyle/>
          <a:p>
            <a:fld id="{CC057153-B650-4DEB-B370-79DDCFDCE934}" type="slidenum">
              <a:rPr lang="en-US" smtClean="0"/>
              <a:t>64</a:t>
            </a:fld>
            <a:endParaRPr lang="en-US"/>
          </a:p>
        </p:txBody>
      </p:sp>
      <p:sp>
        <p:nvSpPr>
          <p:cNvPr id="4" name="Content Placeholder 3">
            <a:extLst>
              <a:ext uri="{FF2B5EF4-FFF2-40B4-BE49-F238E27FC236}">
                <a16:creationId xmlns:a16="http://schemas.microsoft.com/office/drawing/2014/main" id="{EC7E96AE-3400-4B47-80C8-14BB9454BF19}"/>
              </a:ext>
            </a:extLst>
          </p:cNvPr>
          <p:cNvSpPr>
            <a:spLocks noGrp="1"/>
          </p:cNvSpPr>
          <p:nvPr>
            <p:ph idx="1"/>
          </p:nvPr>
        </p:nvSpPr>
        <p:spPr>
          <a:xfrm>
            <a:off x="612647" y="1715532"/>
            <a:ext cx="10817353" cy="1293675"/>
          </a:xfrm>
        </p:spPr>
        <p:txBody>
          <a:bodyPr>
            <a:noAutofit/>
          </a:bodyPr>
          <a:lstStyle/>
          <a:p>
            <a:pPr marL="0" indent="0">
              <a:buNone/>
            </a:pPr>
            <a:r>
              <a:rPr lang="en-US" sz="2800" dirty="0"/>
              <a:t>We want to invert the first two and last two digits and leave the four in middle unchanged</a:t>
            </a:r>
          </a:p>
          <a:p>
            <a:pPr marL="0" indent="0">
              <a:buNone/>
            </a:pPr>
            <a:endParaRPr lang="en-US" sz="2800" dirty="0"/>
          </a:p>
        </p:txBody>
      </p:sp>
      <p:graphicFrame>
        <p:nvGraphicFramePr>
          <p:cNvPr id="2" name="Table 1">
            <a:extLst>
              <a:ext uri="{FF2B5EF4-FFF2-40B4-BE49-F238E27FC236}">
                <a16:creationId xmlns:a16="http://schemas.microsoft.com/office/drawing/2014/main" id="{FE8B34C0-1F6E-4DF7-25DE-289B8FBB9596}"/>
              </a:ext>
            </a:extLst>
          </p:cNvPr>
          <p:cNvGraphicFramePr>
            <a:graphicFrameLocks noGrp="1"/>
          </p:cNvGraphicFramePr>
          <p:nvPr>
            <p:extLst>
              <p:ext uri="{D42A27DB-BD31-4B8C-83A1-F6EECF244321}">
                <p14:modId xmlns:p14="http://schemas.microsoft.com/office/powerpoint/2010/main" val="4021884420"/>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B7281FF9-3CDA-4787-F72D-726E0F6DFCCD}"/>
              </a:ext>
            </a:extLst>
          </p:cNvPr>
          <p:cNvSpPr txBox="1"/>
          <p:nvPr/>
        </p:nvSpPr>
        <p:spPr>
          <a:xfrm>
            <a:off x="1854713" y="5602779"/>
            <a:ext cx="8731493" cy="523220"/>
          </a:xfrm>
          <a:prstGeom prst="rect">
            <a:avLst/>
          </a:prstGeom>
          <a:noFill/>
        </p:spPr>
        <p:txBody>
          <a:bodyPr wrap="none" rtlCol="0">
            <a:spAutoFit/>
          </a:bodyPr>
          <a:lstStyle/>
          <a:p>
            <a:r>
              <a:rPr lang="en-US" sz="2800" dirty="0">
                <a:solidFill>
                  <a:srgbClr val="FF0000"/>
                </a:solidFill>
              </a:rPr>
              <a:t>What number should we bitwise-XOR (^) to do this?</a:t>
            </a:r>
          </a:p>
        </p:txBody>
      </p:sp>
      <p:sp>
        <p:nvSpPr>
          <p:cNvPr id="5" name="TextBox 4">
            <a:extLst>
              <a:ext uri="{FF2B5EF4-FFF2-40B4-BE49-F238E27FC236}">
                <a16:creationId xmlns:a16="http://schemas.microsoft.com/office/drawing/2014/main" id="{B92DB141-6F8E-685E-0EB9-B93619118191}"/>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1032204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C1FF1-8905-7F07-AB1B-10A710C7536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E78A9A6-40AA-3D30-F977-5CE825522F6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5652A7-AEBC-FE33-BCC3-3ED11D9C75EF}"/>
              </a:ext>
            </a:extLst>
          </p:cNvPr>
          <p:cNvSpPr>
            <a:spLocks noGrp="1"/>
          </p:cNvSpPr>
          <p:nvPr>
            <p:ph type="sldNum" sz="quarter" idx="12"/>
          </p:nvPr>
        </p:nvSpPr>
        <p:spPr/>
        <p:txBody>
          <a:bodyPr/>
          <a:lstStyle/>
          <a:p>
            <a:fld id="{CC057153-B650-4DEB-B370-79DDCFDCE934}" type="slidenum">
              <a:rPr lang="en-US" smtClean="0"/>
              <a:t>65</a:t>
            </a:fld>
            <a:endParaRPr lang="en-US"/>
          </a:p>
        </p:txBody>
      </p:sp>
      <p:sp>
        <p:nvSpPr>
          <p:cNvPr id="4" name="Content Placeholder 3">
            <a:extLst>
              <a:ext uri="{FF2B5EF4-FFF2-40B4-BE49-F238E27FC236}">
                <a16:creationId xmlns:a16="http://schemas.microsoft.com/office/drawing/2014/main" id="{D20CD37A-E25E-9310-4D4E-05BEAF4CBB45}"/>
              </a:ext>
            </a:extLst>
          </p:cNvPr>
          <p:cNvSpPr>
            <a:spLocks noGrp="1"/>
          </p:cNvSpPr>
          <p:nvPr>
            <p:ph idx="1"/>
          </p:nvPr>
        </p:nvSpPr>
        <p:spPr>
          <a:xfrm>
            <a:off x="612647" y="1715532"/>
            <a:ext cx="10817353" cy="1293675"/>
          </a:xfrm>
        </p:spPr>
        <p:txBody>
          <a:bodyPr>
            <a:noAutofit/>
          </a:bodyPr>
          <a:lstStyle/>
          <a:p>
            <a:pPr marL="0" indent="0">
              <a:buNone/>
            </a:pPr>
            <a:r>
              <a:rPr lang="en-US" sz="2800" dirty="0"/>
              <a:t>We want to invert the first two and last two digits and leave the four in middle unchanged</a:t>
            </a:r>
          </a:p>
          <a:p>
            <a:pPr marL="0" indent="0">
              <a:buNone/>
            </a:pPr>
            <a:endParaRPr lang="en-US" sz="2800" dirty="0"/>
          </a:p>
        </p:txBody>
      </p:sp>
      <p:graphicFrame>
        <p:nvGraphicFramePr>
          <p:cNvPr id="2" name="Table 1">
            <a:extLst>
              <a:ext uri="{FF2B5EF4-FFF2-40B4-BE49-F238E27FC236}">
                <a16:creationId xmlns:a16="http://schemas.microsoft.com/office/drawing/2014/main" id="{127D67B5-D022-B03B-D8D1-C970847CC5A1}"/>
              </a:ext>
            </a:extLst>
          </p:cNvPr>
          <p:cNvGraphicFramePr>
            <a:graphicFrameLocks noGrp="1"/>
          </p:cNvGraphicFramePr>
          <p:nvPr>
            <p:extLst>
              <p:ext uri="{D42A27DB-BD31-4B8C-83A1-F6EECF244321}">
                <p14:modId xmlns:p14="http://schemas.microsoft.com/office/powerpoint/2010/main" val="2611261904"/>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B56E2B78-A1BA-B6DA-63A6-2C0F788CD1DA}"/>
              </a:ext>
            </a:extLst>
          </p:cNvPr>
          <p:cNvSpPr txBox="1"/>
          <p:nvPr/>
        </p:nvSpPr>
        <p:spPr>
          <a:xfrm>
            <a:off x="1854713" y="5602779"/>
            <a:ext cx="8731493" cy="523220"/>
          </a:xfrm>
          <a:prstGeom prst="rect">
            <a:avLst/>
          </a:prstGeom>
          <a:noFill/>
        </p:spPr>
        <p:txBody>
          <a:bodyPr wrap="none" rtlCol="0">
            <a:spAutoFit/>
          </a:bodyPr>
          <a:lstStyle/>
          <a:p>
            <a:r>
              <a:rPr lang="en-US" sz="2800" dirty="0">
                <a:solidFill>
                  <a:srgbClr val="FF0000"/>
                </a:solidFill>
              </a:rPr>
              <a:t>What number should we bitwise-XOR (^) to do this?</a:t>
            </a:r>
          </a:p>
        </p:txBody>
      </p:sp>
      <p:sp>
        <p:nvSpPr>
          <p:cNvPr id="5" name="TextBox 4">
            <a:extLst>
              <a:ext uri="{FF2B5EF4-FFF2-40B4-BE49-F238E27FC236}">
                <a16:creationId xmlns:a16="http://schemas.microsoft.com/office/drawing/2014/main" id="{01516335-08C6-2B50-A1AA-1CC6A60CDB86}"/>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EAE79A95-D7C6-A9EC-1095-F09F030D6179}"/>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2E84D152-75DC-1839-5F10-B36DE5ABFBD7}"/>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4A80241F-F365-DABE-691F-3242C195C7AD}"/>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D4E79A79-1CE0-F4F9-3704-59B8FB45F495}"/>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70A2E01E-A0BC-6B0E-A0CC-C19BE1E6E55A}"/>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05C0BB9A-56F4-EFB6-720E-08E5BA33F1C1}"/>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D903952B-937E-0DFA-0AEC-4619DC97BF08}"/>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3858882B-65D9-71B3-1A44-31FD08F90033}"/>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2839775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C5A82-6AAD-B5C2-FAAD-BF88F2B0A50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3BBF97E-47C1-C2A3-4968-CDCAA1BDDAD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39D6985-7AAB-D507-9EF4-EB1126AEEB7D}"/>
              </a:ext>
            </a:extLst>
          </p:cNvPr>
          <p:cNvSpPr>
            <a:spLocks noGrp="1"/>
          </p:cNvSpPr>
          <p:nvPr>
            <p:ph type="sldNum" sz="quarter" idx="12"/>
          </p:nvPr>
        </p:nvSpPr>
        <p:spPr/>
        <p:txBody>
          <a:bodyPr/>
          <a:lstStyle/>
          <a:p>
            <a:fld id="{CC057153-B650-4DEB-B370-79DDCFDCE934}" type="slidenum">
              <a:rPr lang="en-US" smtClean="0"/>
              <a:t>66</a:t>
            </a:fld>
            <a:endParaRPr lang="en-US"/>
          </a:p>
        </p:txBody>
      </p:sp>
      <p:sp>
        <p:nvSpPr>
          <p:cNvPr id="4" name="Content Placeholder 3">
            <a:extLst>
              <a:ext uri="{FF2B5EF4-FFF2-40B4-BE49-F238E27FC236}">
                <a16:creationId xmlns:a16="http://schemas.microsoft.com/office/drawing/2014/main" id="{95B2CC50-EA5A-A53D-4CCE-20F3880FCC7A}"/>
              </a:ext>
            </a:extLst>
          </p:cNvPr>
          <p:cNvSpPr>
            <a:spLocks noGrp="1"/>
          </p:cNvSpPr>
          <p:nvPr>
            <p:ph idx="1"/>
          </p:nvPr>
        </p:nvSpPr>
        <p:spPr>
          <a:xfrm>
            <a:off x="612647" y="1715532"/>
            <a:ext cx="10817353" cy="1293675"/>
          </a:xfrm>
        </p:spPr>
        <p:txBody>
          <a:bodyPr>
            <a:noAutofit/>
          </a:bodyPr>
          <a:lstStyle/>
          <a:p>
            <a:pPr marL="0" indent="0">
              <a:buNone/>
            </a:pPr>
            <a:r>
              <a:rPr lang="en-US" sz="2800" dirty="0"/>
              <a:t>We want to invert the first two and last two digits and leave the four in middle unchanged</a:t>
            </a:r>
          </a:p>
          <a:p>
            <a:pPr marL="0" indent="0">
              <a:buNone/>
            </a:pPr>
            <a:endParaRPr lang="en-US" sz="2800" dirty="0"/>
          </a:p>
        </p:txBody>
      </p:sp>
      <p:graphicFrame>
        <p:nvGraphicFramePr>
          <p:cNvPr id="2" name="Table 1">
            <a:extLst>
              <a:ext uri="{FF2B5EF4-FFF2-40B4-BE49-F238E27FC236}">
                <a16:creationId xmlns:a16="http://schemas.microsoft.com/office/drawing/2014/main" id="{406CA0FB-15FF-3B17-7785-15AADF85FBC3}"/>
              </a:ext>
            </a:extLst>
          </p:cNvPr>
          <p:cNvGraphicFramePr>
            <a:graphicFrameLocks noGrp="1"/>
          </p:cNvGraphicFramePr>
          <p:nvPr>
            <p:extLst>
              <p:ext uri="{D42A27DB-BD31-4B8C-83A1-F6EECF244321}">
                <p14:modId xmlns:p14="http://schemas.microsoft.com/office/powerpoint/2010/main" val="4257609027"/>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F509A33D-EFEC-A530-D802-2F88917BDA29}"/>
              </a:ext>
            </a:extLst>
          </p:cNvPr>
          <p:cNvSpPr txBox="1"/>
          <p:nvPr/>
        </p:nvSpPr>
        <p:spPr>
          <a:xfrm>
            <a:off x="5602777" y="5929782"/>
            <a:ext cx="756938" cy="584775"/>
          </a:xfrm>
          <a:prstGeom prst="rect">
            <a:avLst/>
          </a:prstGeom>
          <a:noFill/>
        </p:spPr>
        <p:txBody>
          <a:bodyPr wrap="none" rtlCol="0">
            <a:spAutoFit/>
          </a:bodyPr>
          <a:lstStyle/>
          <a:p>
            <a:r>
              <a:rPr lang="en-US" sz="3200" dirty="0">
                <a:solidFill>
                  <a:srgbClr val="0432FF"/>
                </a:solidFill>
              </a:rPr>
              <a:t>-61</a:t>
            </a:r>
          </a:p>
        </p:txBody>
      </p:sp>
      <p:sp>
        <p:nvSpPr>
          <p:cNvPr id="5" name="TextBox 4">
            <a:extLst>
              <a:ext uri="{FF2B5EF4-FFF2-40B4-BE49-F238E27FC236}">
                <a16:creationId xmlns:a16="http://schemas.microsoft.com/office/drawing/2014/main" id="{A97F93CE-4165-99B3-D310-4BD2E9DFEB14}"/>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7A7D2812-6F53-9B27-A09B-B710950850D1}"/>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6E30BBD6-E5C0-5F61-BB3C-37AFDC0341B1}"/>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0152B9D1-A7BA-C5EA-03A1-1806152A0744}"/>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5CC40FE9-F4CB-9EF2-EA7B-D2BF07CAAD0B}"/>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1E4FB991-1BF2-D08C-AB82-49FE17F849DE}"/>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3C7FD7BC-0B1A-C947-AE78-52F13B31D264}"/>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CF8E9483-09FA-9C3C-F8FE-B54445B1B9AC}"/>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7A15CC13-4357-B447-2460-34BAA9858B86}"/>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3799389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39C0-8B98-F2AF-FAFA-B6F1403C8D4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050F8F3-8933-90D2-998B-6A98980CED2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3D2D9DC-B6A0-9644-C672-9BC998486A18}"/>
              </a:ext>
            </a:extLst>
          </p:cNvPr>
          <p:cNvSpPr>
            <a:spLocks noGrp="1"/>
          </p:cNvSpPr>
          <p:nvPr>
            <p:ph type="sldNum" sz="quarter" idx="12"/>
          </p:nvPr>
        </p:nvSpPr>
        <p:spPr/>
        <p:txBody>
          <a:bodyPr/>
          <a:lstStyle/>
          <a:p>
            <a:fld id="{CC057153-B650-4DEB-B370-79DDCFDCE934}" type="slidenum">
              <a:rPr lang="en-US" smtClean="0"/>
              <a:t>67</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9F6266-E573-432F-4CCD-A69A0B02A65B}"/>
                  </a:ext>
                </a:extLst>
              </p:cNvPr>
              <p:cNvSpPr>
                <a:spLocks noGrp="1"/>
              </p:cNvSpPr>
              <p:nvPr>
                <p:ph idx="1"/>
              </p:nvPr>
            </p:nvSpPr>
            <p:spPr>
              <a:xfrm>
                <a:off x="612647" y="1715532"/>
                <a:ext cx="10817353" cy="1293675"/>
              </a:xfrm>
            </p:spPr>
            <p:txBody>
              <a:bodyPr>
                <a:noAutofit/>
              </a:bodyPr>
              <a:lstStyle/>
              <a:p>
                <a:pPr marL="0" indent="0">
                  <a:buNone/>
                </a:pPr>
                <a:r>
                  <a:rPr lang="en-US" sz="280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11</m:t>
                        </m:r>
                        <m:r>
                          <a:rPr lang="en-US" sz="2800" i="1" dirty="0" smtClean="0">
                            <a:latin typeface="Cambria Math" panose="02040503050406030204" pitchFamily="18" charset="0"/>
                          </a:rPr>
                          <m:t>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dirty="0">
                        <a:latin typeface="Cambria Math" panose="02040503050406030204" pitchFamily="18" charset="0"/>
                      </a:rPr>
                      <m:t>01110101</m:t>
                    </m:r>
                    <m:r>
                      <a:rPr lang="en-US" sz="2800" b="0" i="0" dirty="0" smtClean="0">
                        <a:latin typeface="Cambria Math" panose="02040503050406030204" pitchFamily="18" charset="0"/>
                      </a:rPr>
                      <m:t>,  </m:t>
                    </m:r>
                  </m:oMath>
                </a14:m>
                <a:r>
                  <a:rPr lang="en-US" sz="2800" dirty="0"/>
                  <a:t>we want to invert the first two and last two digits and leave the four in middle unchanged</a:t>
                </a:r>
              </a:p>
              <a:p>
                <a:pPr marL="0" indent="0">
                  <a:buNone/>
                </a:pPr>
                <a:endParaRPr lang="en-US" sz="2800" dirty="0"/>
              </a:p>
            </p:txBody>
          </p:sp>
        </mc:Choice>
        <mc:Fallback>
          <p:sp>
            <p:nvSpPr>
              <p:cNvPr id="4" name="Content Placeholder 3">
                <a:extLst>
                  <a:ext uri="{FF2B5EF4-FFF2-40B4-BE49-F238E27FC236}">
                    <a16:creationId xmlns:a16="http://schemas.microsoft.com/office/drawing/2014/main" id="{6D9F6266-E573-432F-4CCD-A69A0B02A65B}"/>
                  </a:ext>
                </a:extLst>
              </p:cNvPr>
              <p:cNvSpPr>
                <a:spLocks noGrp="1" noRot="1" noChangeAspect="1" noMove="1" noResize="1" noEditPoints="1" noAdjustHandles="1" noChangeArrowheads="1" noChangeShapeType="1" noTextEdit="1"/>
              </p:cNvSpPr>
              <p:nvPr>
                <p:ph idx="1"/>
              </p:nvPr>
            </p:nvSpPr>
            <p:spPr>
              <a:xfrm>
                <a:off x="612647" y="1715532"/>
                <a:ext cx="10817353" cy="1293675"/>
              </a:xfrm>
              <a:blipFill>
                <a:blip r:embed="rId3"/>
                <a:stretch>
                  <a:fillRect l="-1172" t="-1923"/>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2886D55A-1979-1FD0-6C4D-E8290D2A42FC}"/>
              </a:ext>
            </a:extLst>
          </p:cNvPr>
          <p:cNvGraphicFramePr>
            <a:graphicFrameLocks noGrp="1"/>
          </p:cNvGraphicFramePr>
          <p:nvPr>
            <p:extLst>
              <p:ext uri="{D42A27DB-BD31-4B8C-83A1-F6EECF244321}">
                <p14:modId xmlns:p14="http://schemas.microsoft.com/office/powerpoint/2010/main" val="1084074750"/>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1</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F9A6314B-DEE4-1ECC-11CA-F0D6A51CBC7C}"/>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FFA5E133-05A2-8265-7A34-200950A4B454}"/>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9885A1DA-478C-190B-C005-0423D02BE936}"/>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D3C91DAB-6769-166B-1333-52E124C28DB6}"/>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1E8BEB0F-8ADF-CE3A-6191-090B5EA76293}"/>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2A5B9CF5-FD04-0172-E50D-DD3C09D41864}"/>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27C23B88-ECD2-9DAF-2053-09EF00F9C3BD}"/>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25AA1BEE-51A1-1DC7-52CB-8D4EC226F6FD}"/>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11D77FC1-D3A9-D53D-DC4D-9938D9F9A4BD}"/>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347824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F8FC-BE32-AEC5-16BA-5682CE69C1E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9E87FE3-4F36-ECCE-4AA7-CFB6081A2B1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53A4D2B-960B-2733-1D53-8332655C3983}"/>
              </a:ext>
            </a:extLst>
          </p:cNvPr>
          <p:cNvSpPr>
            <a:spLocks noGrp="1"/>
          </p:cNvSpPr>
          <p:nvPr>
            <p:ph type="sldNum" sz="quarter" idx="12"/>
          </p:nvPr>
        </p:nvSpPr>
        <p:spPr/>
        <p:txBody>
          <a:bodyPr/>
          <a:lstStyle/>
          <a:p>
            <a:fld id="{CC057153-B650-4DEB-B370-79DDCFDCE934}" type="slidenum">
              <a:rPr lang="en-US" smtClean="0"/>
              <a:t>68</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C08569C-9F76-8634-562F-0B7FA103053B}"/>
                  </a:ext>
                </a:extLst>
              </p:cNvPr>
              <p:cNvSpPr>
                <a:spLocks noGrp="1"/>
              </p:cNvSpPr>
              <p:nvPr>
                <p:ph idx="1"/>
              </p:nvPr>
            </p:nvSpPr>
            <p:spPr>
              <a:xfrm>
                <a:off x="612647" y="1715532"/>
                <a:ext cx="10817353" cy="1293675"/>
              </a:xfrm>
            </p:spPr>
            <p:txBody>
              <a:bodyPr>
                <a:noAutofit/>
              </a:bodyPr>
              <a:lstStyle/>
              <a:p>
                <a:pPr marL="0" indent="0">
                  <a:buNone/>
                </a:pPr>
                <a:r>
                  <a:rPr lang="en-US" sz="280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11</m:t>
                        </m:r>
                        <m:r>
                          <a:rPr lang="en-US" sz="2800" i="1" dirty="0" smtClean="0">
                            <a:latin typeface="Cambria Math" panose="02040503050406030204" pitchFamily="18" charset="0"/>
                          </a:rPr>
                          <m:t>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dirty="0">
                        <a:latin typeface="Cambria Math" panose="02040503050406030204" pitchFamily="18" charset="0"/>
                      </a:rPr>
                      <m:t>01110101</m:t>
                    </m:r>
                    <m:r>
                      <a:rPr lang="en-US" sz="2800" b="0" i="0" dirty="0" smtClean="0">
                        <a:latin typeface="Cambria Math" panose="02040503050406030204" pitchFamily="18" charset="0"/>
                      </a:rPr>
                      <m:t>,  </m:t>
                    </m:r>
                  </m:oMath>
                </a14:m>
                <a:r>
                  <a:rPr lang="en-US" sz="2800" dirty="0"/>
                  <a:t>we want to invert the first two and last two digits and leave the four in middle unchanged</a:t>
                </a:r>
              </a:p>
              <a:p>
                <a:pPr marL="0" indent="0">
                  <a:buNone/>
                </a:pPr>
                <a:endParaRPr lang="en-US" sz="2800" dirty="0"/>
              </a:p>
            </p:txBody>
          </p:sp>
        </mc:Choice>
        <mc:Fallback>
          <p:sp>
            <p:nvSpPr>
              <p:cNvPr id="4" name="Content Placeholder 3">
                <a:extLst>
                  <a:ext uri="{FF2B5EF4-FFF2-40B4-BE49-F238E27FC236}">
                    <a16:creationId xmlns:a16="http://schemas.microsoft.com/office/drawing/2014/main" id="{4C08569C-9F76-8634-562F-0B7FA103053B}"/>
                  </a:ext>
                </a:extLst>
              </p:cNvPr>
              <p:cNvSpPr>
                <a:spLocks noGrp="1" noRot="1" noChangeAspect="1" noMove="1" noResize="1" noEditPoints="1" noAdjustHandles="1" noChangeArrowheads="1" noChangeShapeType="1" noTextEdit="1"/>
              </p:cNvSpPr>
              <p:nvPr>
                <p:ph idx="1"/>
              </p:nvPr>
            </p:nvSpPr>
            <p:spPr>
              <a:xfrm>
                <a:off x="612647" y="1715532"/>
                <a:ext cx="10817353" cy="1293675"/>
              </a:xfrm>
              <a:blipFill>
                <a:blip r:embed="rId3"/>
                <a:stretch>
                  <a:fillRect l="-1172" t="-1923"/>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D5B27E00-DA2D-F197-374A-A5F291A5E06F}"/>
              </a:ext>
            </a:extLst>
          </p:cNvPr>
          <p:cNvGraphicFramePr>
            <a:graphicFrameLocks noGrp="1"/>
          </p:cNvGraphicFramePr>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1</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A9F63512-2175-9DED-334B-E7ED2D505002}"/>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1FD83981-FCB9-B5A0-7BBA-D0E1D03789B5}"/>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7FE71511-9EFC-91DD-AFA4-BCB1DB075D41}"/>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2E538B6A-F1E2-E016-090D-B2E77BC9AC49}"/>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C1ED14FF-410E-8189-E73F-9DB9150CA082}"/>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31E879B8-2E2B-12D2-9EF4-F414A946F3FB}"/>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DC9E412F-8F10-99FA-E577-B59FA644A34A}"/>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A8EEEAEC-4098-3457-E9B5-13561B8C77AB}"/>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94F703F9-2854-7279-BA21-43B07A46444E}"/>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
        <p:nvSpPr>
          <p:cNvPr id="3" name="TextBox 2">
            <a:extLst>
              <a:ext uri="{FF2B5EF4-FFF2-40B4-BE49-F238E27FC236}">
                <a16:creationId xmlns:a16="http://schemas.microsoft.com/office/drawing/2014/main" id="{E1D24252-F896-4244-C7B6-6BBA900367D8}"/>
              </a:ext>
            </a:extLst>
          </p:cNvPr>
          <p:cNvSpPr txBox="1"/>
          <p:nvPr/>
        </p:nvSpPr>
        <p:spPr>
          <a:xfrm>
            <a:off x="5602777" y="5929782"/>
            <a:ext cx="777970" cy="584775"/>
          </a:xfrm>
          <a:prstGeom prst="rect">
            <a:avLst/>
          </a:prstGeom>
          <a:noFill/>
        </p:spPr>
        <p:txBody>
          <a:bodyPr wrap="none" rtlCol="0">
            <a:spAutoFit/>
          </a:bodyPr>
          <a:lstStyle/>
          <a:p>
            <a:r>
              <a:rPr lang="en-US" sz="3200" dirty="0">
                <a:solidFill>
                  <a:srgbClr val="0432FF"/>
                </a:solidFill>
              </a:rPr>
              <a:t>-74</a:t>
            </a:r>
          </a:p>
        </p:txBody>
      </p:sp>
    </p:spTree>
    <p:extLst>
      <p:ext uri="{BB962C8B-B14F-4D97-AF65-F5344CB8AC3E}">
        <p14:creationId xmlns:p14="http://schemas.microsoft.com/office/powerpoint/2010/main" val="2417541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574E-83A5-43B3-9456-1E54FE7C442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4544E33-9315-1A63-A645-4148DD513D8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FA41B27-1B66-F17F-0186-687618D13841}"/>
              </a:ext>
            </a:extLst>
          </p:cNvPr>
          <p:cNvSpPr>
            <a:spLocks noGrp="1"/>
          </p:cNvSpPr>
          <p:nvPr>
            <p:ph type="sldNum" sz="quarter" idx="12"/>
          </p:nvPr>
        </p:nvSpPr>
        <p:spPr/>
        <p:txBody>
          <a:bodyPr/>
          <a:lstStyle/>
          <a:p>
            <a:fld id="{CC057153-B650-4DEB-B370-79DDCFDCE934}" type="slidenum">
              <a:rPr lang="en-US" smtClean="0"/>
              <a:t>69</a:t>
            </a:fld>
            <a:endParaRPr lang="en-US"/>
          </a:p>
        </p:txBody>
      </p:sp>
      <p:sp>
        <p:nvSpPr>
          <p:cNvPr id="4" name="Content Placeholder 3">
            <a:extLst>
              <a:ext uri="{FF2B5EF4-FFF2-40B4-BE49-F238E27FC236}">
                <a16:creationId xmlns:a16="http://schemas.microsoft.com/office/drawing/2014/main" id="{F39A649E-1785-7E13-7564-86D58F1129DD}"/>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mystery1(a, b):</a:t>
            </a:r>
          </a:p>
          <a:p>
            <a:pPr marL="0" indent="0">
              <a:buNone/>
            </a:pPr>
            <a:r>
              <a:rPr lang="en-US" dirty="0">
                <a:latin typeface="Monaco" pitchFamily="2" charset="77"/>
              </a:rPr>
              <a:t>	return (a ^ b) == 0</a:t>
            </a:r>
          </a:p>
          <a:p>
            <a:pPr lvl="1"/>
            <a:endParaRPr lang="en-US" dirty="0"/>
          </a:p>
        </p:txBody>
      </p:sp>
    </p:spTree>
    <p:extLst>
      <p:ext uri="{BB962C8B-B14F-4D97-AF65-F5344CB8AC3E}">
        <p14:creationId xmlns:p14="http://schemas.microsoft.com/office/powerpoint/2010/main" val="334045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6874A-62E8-4C2C-E70C-75B729A2D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80271-8178-5CBA-6D6E-EB3CCB7CD6B7}"/>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D1186222-979E-2512-3475-DD395526BCD1}"/>
              </a:ext>
            </a:extLst>
          </p:cNvPr>
          <p:cNvSpPr>
            <a:spLocks noGrp="1"/>
          </p:cNvSpPr>
          <p:nvPr>
            <p:ph type="sldNum" sz="quarter" idx="12"/>
          </p:nvPr>
        </p:nvSpPr>
        <p:spPr/>
        <p:txBody>
          <a:bodyPr/>
          <a:lstStyle/>
          <a:p>
            <a:fld id="{CC057153-B650-4DEB-B370-79DDCFDCE934}" type="slidenum">
              <a:rPr lang="en-US" smtClean="0"/>
              <a:t>7</a:t>
            </a:fld>
            <a:endParaRPr lang="en-US"/>
          </a:p>
        </p:txBody>
      </p:sp>
      <p:graphicFrame>
        <p:nvGraphicFramePr>
          <p:cNvPr id="5" name="Table 4">
            <a:extLst>
              <a:ext uri="{FF2B5EF4-FFF2-40B4-BE49-F238E27FC236}">
                <a16:creationId xmlns:a16="http://schemas.microsoft.com/office/drawing/2014/main" id="{37D23746-462B-FA64-C944-B8E436A173CF}"/>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C63CF871-2552-24FA-4A83-0B83CFF78006}"/>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8" name="TextBox 7">
            <a:extLst>
              <a:ext uri="{FF2B5EF4-FFF2-40B4-BE49-F238E27FC236}">
                <a16:creationId xmlns:a16="http://schemas.microsoft.com/office/drawing/2014/main" id="{1327D436-5FDC-2579-48DF-216F11E8768D}"/>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C40EA764-37CA-2DC2-2D53-2C7CF2A7DA5D}"/>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Tree>
    <p:extLst>
      <p:ext uri="{BB962C8B-B14F-4D97-AF65-F5344CB8AC3E}">
        <p14:creationId xmlns:p14="http://schemas.microsoft.com/office/powerpoint/2010/main" val="1715995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3ED5A-75ED-A343-A89D-C8608A4EB7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4DD3A6A-6B78-21BD-33F3-502D87A3ABC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D49B5CD-EFCE-7671-38C1-02C9E328B93E}"/>
              </a:ext>
            </a:extLst>
          </p:cNvPr>
          <p:cNvSpPr>
            <a:spLocks noGrp="1"/>
          </p:cNvSpPr>
          <p:nvPr>
            <p:ph type="sldNum" sz="quarter" idx="12"/>
          </p:nvPr>
        </p:nvSpPr>
        <p:spPr/>
        <p:txBody>
          <a:bodyPr/>
          <a:lstStyle/>
          <a:p>
            <a:fld id="{CC057153-B650-4DEB-B370-79DDCFDCE934}" type="slidenum">
              <a:rPr lang="en-US" smtClean="0"/>
              <a:t>70</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AC8B77D-2DFC-7629-90CD-273BDF8623A7}"/>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mystery1(a, b):</a:t>
                </a:r>
              </a:p>
              <a:p>
                <a:pPr marL="0" indent="0">
                  <a:buNone/>
                </a:pPr>
                <a:r>
                  <a:rPr lang="en-US" dirty="0">
                    <a:latin typeface="Monaco" pitchFamily="2" charset="77"/>
                  </a:rPr>
                  <a:t>	return (a ^ b) == 0</a:t>
                </a:r>
              </a:p>
              <a:p>
                <a:r>
                  <a:rPr lang="en-US" dirty="0"/>
                  <a:t>The function takes two numbers (</a:t>
                </a:r>
                <a:r>
                  <a:rPr lang="en-US" dirty="0" err="1">
                    <a:latin typeface="Monaco" pitchFamily="2" charset="77"/>
                  </a:rPr>
                  <a:t>a,b</a:t>
                </a:r>
                <a:r>
                  <a:rPr lang="en-US" dirty="0"/>
                  <a:t>), applies the bitwise XOR (</a:t>
                </a:r>
                <a:r>
                  <a:rPr lang="en-US" dirty="0" err="1">
                    <a:latin typeface="Monaco" pitchFamily="2" charset="77"/>
                  </a:rPr>
                  <a:t>a^b</a:t>
                </a:r>
                <a:r>
                  <a:rPr lang="en-US" dirty="0"/>
                  <a:t>), turns it into a decimal and compares the result to 0. If it is equal to 0, it returns True, otherwise it returns False.</a:t>
                </a:r>
              </a:p>
              <a:p>
                <a:r>
                  <a:rPr lang="en-US" dirty="0"/>
                  <a:t>If both numbers have </a:t>
                </a:r>
                <a14:m>
                  <m:oMath xmlns:m="http://schemas.openxmlformats.org/officeDocument/2006/math">
                    <m:r>
                      <a:rPr lang="en-US" i="1" dirty="0" smtClean="0">
                        <a:latin typeface="Cambria Math" panose="02040503050406030204" pitchFamily="18" charset="0"/>
                      </a:rPr>
                      <m:t>𝑛</m:t>
                    </m:r>
                  </m:oMath>
                </a14:m>
                <a:r>
                  <a:rPr lang="en-US" dirty="0"/>
                  <a:t> bits, we have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𝑛</m:t>
                        </m:r>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oMath>
                </a14:m>
                <a:endParaRPr lang="en-US" dirty="0"/>
              </a:p>
              <a:p>
                <a:r>
                  <a:rPr lang="en-US" dirty="0"/>
                  <a:t>Tests if a and b are equal.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5</m:t>
                        </m:r>
                      </m:e>
                      <m:sub>
                        <m:r>
                          <a:rPr lang="en-US" i="1" dirty="0">
                            <a:latin typeface="Cambria Math" panose="02040503050406030204" pitchFamily="18" charset="0"/>
                          </a:rPr>
                          <m:t>10</m:t>
                        </m:r>
                      </m:sub>
                    </m:sSub>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5</m:t>
                        </m:r>
                      </m:e>
                      <m:sub>
                        <m:r>
                          <a:rPr lang="en-US" i="1" dirty="0">
                            <a:latin typeface="Cambria Math" panose="02040503050406030204" pitchFamily="18" charset="0"/>
                          </a:rPr>
                          <m:t>10</m:t>
                        </m:r>
                      </m:sub>
                    </m:sSub>
                    <m:r>
                      <a:rPr lang="en-US" i="1" dirty="0">
                        <a:latin typeface="Cambria Math" panose="02040503050406030204" pitchFamily="18" charset="0"/>
                      </a:rPr>
                      <m:t> </m:t>
                    </m:r>
                  </m:oMath>
                </a14:m>
                <a:r>
                  <a:rPr lang="en-US" dirty="0"/>
                  <a:t>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0101</m:t>
                        </m:r>
                      </m:e>
                      <m:sub>
                        <m:r>
                          <a:rPr lang="en-US" i="1" dirty="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 ∧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rPr>
                          <m:t>0101</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0000</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0</m:t>
                        </m:r>
                      </m:e>
                      <m:sub>
                        <m:r>
                          <a:rPr lang="en-US" i="1" dirty="0">
                            <a:latin typeface="Cambria Math" panose="02040503050406030204" pitchFamily="18" charset="0"/>
                          </a:rPr>
                          <m:t>10</m:t>
                        </m:r>
                      </m:sub>
                    </m:sSub>
                  </m:oMath>
                </a14:m>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5</m:t>
                        </m:r>
                      </m:e>
                      <m:sub>
                        <m:r>
                          <a:rPr lang="en-US" i="1" dirty="0">
                            <a:latin typeface="Cambria Math" panose="02040503050406030204" pitchFamily="18" charset="0"/>
                          </a:rPr>
                          <m:t>10</m:t>
                        </m:r>
                      </m:sub>
                    </m:sSub>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6</m:t>
                        </m:r>
                      </m:e>
                      <m:sub>
                        <m:r>
                          <a:rPr lang="en-US" i="1" dirty="0">
                            <a:latin typeface="Cambria Math" panose="02040503050406030204" pitchFamily="18" charset="0"/>
                          </a:rPr>
                          <m:t>10</m:t>
                        </m:r>
                      </m:sub>
                    </m:sSub>
                    <m:r>
                      <a:rPr lang="en-US" i="1" dirty="0">
                        <a:latin typeface="Cambria Math" panose="02040503050406030204" pitchFamily="18" charset="0"/>
                      </a:rPr>
                      <m:t> </m:t>
                    </m:r>
                  </m:oMath>
                </a14:m>
                <a:r>
                  <a:rPr lang="en-US" dirty="0"/>
                  <a:t>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0101</m:t>
                        </m:r>
                      </m:e>
                      <m:sub>
                        <m:r>
                          <a:rPr lang="en-US" i="1" dirty="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 ∧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rPr>
                          <m:t>01</m:t>
                        </m:r>
                        <m:r>
                          <a:rPr lang="en-US" b="0" i="1" dirty="0" smtClean="0">
                            <a:latin typeface="Cambria Math" panose="02040503050406030204" pitchFamily="18" charset="0"/>
                          </a:rPr>
                          <m:t>10</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0</m:t>
                        </m:r>
                        <m:r>
                          <a:rPr lang="en-US" b="0" i="1" dirty="0" smtClean="0">
                            <a:latin typeface="Cambria Math" panose="02040503050406030204" pitchFamily="18" charset="0"/>
                          </a:rPr>
                          <m:t>100</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4</m:t>
                        </m:r>
                      </m:e>
                      <m:sub>
                        <m:r>
                          <a:rPr lang="en-US" i="1" dirty="0">
                            <a:latin typeface="Cambria Math" panose="02040503050406030204" pitchFamily="18" charset="0"/>
                          </a:rPr>
                          <m:t>10</m:t>
                        </m:r>
                      </m:sub>
                    </m:sSub>
                  </m:oMath>
                </a14:m>
                <a:endParaRPr lang="en-US" dirty="0"/>
              </a:p>
              <a:p>
                <a:endParaRPr lang="en-US" dirty="0"/>
              </a:p>
            </p:txBody>
          </p:sp>
        </mc:Choice>
        <mc:Fallback>
          <p:sp>
            <p:nvSpPr>
              <p:cNvPr id="4" name="Content Placeholder 3">
                <a:extLst>
                  <a:ext uri="{FF2B5EF4-FFF2-40B4-BE49-F238E27FC236}">
                    <a16:creationId xmlns:a16="http://schemas.microsoft.com/office/drawing/2014/main" id="{9AC8B77D-2DFC-7629-90CD-273BDF8623A7}"/>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586" b="-2755"/>
                </a:stretch>
              </a:blipFill>
            </p:spPr>
            <p:txBody>
              <a:bodyPr/>
              <a:lstStyle/>
              <a:p>
                <a:r>
                  <a:rPr lang="en-US">
                    <a:noFill/>
                  </a:rPr>
                  <a:t> </a:t>
                </a:r>
              </a:p>
            </p:txBody>
          </p:sp>
        </mc:Fallback>
      </mc:AlternateContent>
    </p:spTree>
    <p:extLst>
      <p:ext uri="{BB962C8B-B14F-4D97-AF65-F5344CB8AC3E}">
        <p14:creationId xmlns:p14="http://schemas.microsoft.com/office/powerpoint/2010/main" val="1648315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350C9-8D20-358A-0957-4CEDE5F82E6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2E84BB7-2711-6D70-67AB-1571CAD90B8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2</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A94B546-54F5-A137-F6D1-C0F4097B361A}"/>
              </a:ext>
            </a:extLst>
          </p:cNvPr>
          <p:cNvSpPr>
            <a:spLocks noGrp="1"/>
          </p:cNvSpPr>
          <p:nvPr>
            <p:ph type="sldNum" sz="quarter" idx="12"/>
          </p:nvPr>
        </p:nvSpPr>
        <p:spPr/>
        <p:txBody>
          <a:bodyPr/>
          <a:lstStyle/>
          <a:p>
            <a:fld id="{CC057153-B650-4DEB-B370-79DDCFDCE934}" type="slidenum">
              <a:rPr lang="en-US" smtClean="0"/>
              <a:t>71</a:t>
            </a:fld>
            <a:endParaRPr lang="en-US"/>
          </a:p>
        </p:txBody>
      </p:sp>
      <p:sp>
        <p:nvSpPr>
          <p:cNvPr id="4" name="Content Placeholder 3">
            <a:extLst>
              <a:ext uri="{FF2B5EF4-FFF2-40B4-BE49-F238E27FC236}">
                <a16:creationId xmlns:a16="http://schemas.microsoft.com/office/drawing/2014/main" id="{DF295214-1E16-A005-BBC6-D33D9832E45E}"/>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 You can assume we are working with 4 bits</a:t>
            </a:r>
          </a:p>
          <a:p>
            <a:pPr marL="0" indent="0">
              <a:buNone/>
            </a:pPr>
            <a:r>
              <a:rPr lang="en-US" dirty="0">
                <a:latin typeface="Monaco" pitchFamily="2" charset="77"/>
              </a:rPr>
              <a:t>def mystery2(a):</a:t>
            </a:r>
          </a:p>
          <a:p>
            <a:pPr marL="0" indent="0">
              <a:buNone/>
            </a:pPr>
            <a:r>
              <a:rPr lang="en-US" dirty="0">
                <a:latin typeface="Monaco" pitchFamily="2" charset="77"/>
              </a:rPr>
              <a:t>	return (a &amp; (1&lt;&lt;3)) != 0</a:t>
            </a:r>
          </a:p>
          <a:p>
            <a:pPr lvl="1"/>
            <a:endParaRPr lang="en-US" dirty="0"/>
          </a:p>
        </p:txBody>
      </p:sp>
    </p:spTree>
    <p:extLst>
      <p:ext uri="{BB962C8B-B14F-4D97-AF65-F5344CB8AC3E}">
        <p14:creationId xmlns:p14="http://schemas.microsoft.com/office/powerpoint/2010/main" val="228104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B446-B862-0186-B27D-127BD62FE87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D7846B5-8F54-9CCD-C7F5-DC964B3B5A2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2</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542B11F-B767-0DAF-73BD-235D333ACAA7}"/>
              </a:ext>
            </a:extLst>
          </p:cNvPr>
          <p:cNvSpPr>
            <a:spLocks noGrp="1"/>
          </p:cNvSpPr>
          <p:nvPr>
            <p:ph type="sldNum" sz="quarter" idx="12"/>
          </p:nvPr>
        </p:nvSpPr>
        <p:spPr/>
        <p:txBody>
          <a:bodyPr/>
          <a:lstStyle/>
          <a:p>
            <a:fld id="{CC057153-B650-4DEB-B370-79DDCFDCE934}" type="slidenum">
              <a:rPr lang="en-US" smtClean="0"/>
              <a:t>72</a:t>
            </a:fld>
            <a:endParaRPr lang="en-US"/>
          </a:p>
        </p:txBody>
      </p:sp>
      <p:sp>
        <p:nvSpPr>
          <p:cNvPr id="4" name="Content Placeholder 3">
            <a:extLst>
              <a:ext uri="{FF2B5EF4-FFF2-40B4-BE49-F238E27FC236}">
                <a16:creationId xmlns:a16="http://schemas.microsoft.com/office/drawing/2014/main" id="{208B68DF-F341-FBDF-23D7-51A2C7B2EC53}"/>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 You can assume we are working with 32 bits</a:t>
            </a:r>
          </a:p>
          <a:p>
            <a:pPr marL="0" indent="0">
              <a:buNone/>
            </a:pPr>
            <a:r>
              <a:rPr lang="en-US" dirty="0">
                <a:latin typeface="Monaco" pitchFamily="2" charset="77"/>
              </a:rPr>
              <a:t>def mystery2(a):</a:t>
            </a:r>
          </a:p>
          <a:p>
            <a:pPr marL="0" indent="0">
              <a:buNone/>
            </a:pPr>
            <a:r>
              <a:rPr lang="en-US" dirty="0">
                <a:latin typeface="Monaco" pitchFamily="2" charset="77"/>
              </a:rPr>
              <a:t>	return (a &amp; (1&lt;&lt;3)) != 0</a:t>
            </a:r>
          </a:p>
          <a:p>
            <a:r>
              <a:rPr lang="en-US" dirty="0"/>
              <a:t>Checks whether a is negative by isolating the MSB.</a:t>
            </a:r>
          </a:p>
        </p:txBody>
      </p:sp>
    </p:spTree>
    <p:extLst>
      <p:ext uri="{BB962C8B-B14F-4D97-AF65-F5344CB8AC3E}">
        <p14:creationId xmlns:p14="http://schemas.microsoft.com/office/powerpoint/2010/main" val="41479328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729F-685E-D089-D644-A02005C49B8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D827E69-3BE5-E19E-39B7-2719058811E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3</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A68B7BF-C888-AD0E-F78D-519512638485}"/>
              </a:ext>
            </a:extLst>
          </p:cNvPr>
          <p:cNvSpPr>
            <a:spLocks noGrp="1"/>
          </p:cNvSpPr>
          <p:nvPr>
            <p:ph type="sldNum" sz="quarter" idx="12"/>
          </p:nvPr>
        </p:nvSpPr>
        <p:spPr/>
        <p:txBody>
          <a:bodyPr/>
          <a:lstStyle/>
          <a:p>
            <a:fld id="{CC057153-B650-4DEB-B370-79DDCFDCE934}" type="slidenum">
              <a:rPr lang="en-US" smtClean="0"/>
              <a:t>73</a:t>
            </a:fld>
            <a:endParaRPr lang="en-US"/>
          </a:p>
        </p:txBody>
      </p:sp>
      <p:sp>
        <p:nvSpPr>
          <p:cNvPr id="4" name="Content Placeholder 3">
            <a:extLst>
              <a:ext uri="{FF2B5EF4-FFF2-40B4-BE49-F238E27FC236}">
                <a16:creationId xmlns:a16="http://schemas.microsoft.com/office/drawing/2014/main" id="{C68854AD-807B-DEF5-36BC-BF65CA4C8940}"/>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mystery3(</a:t>
            </a:r>
            <a:r>
              <a:rPr lang="en-US" dirty="0" err="1">
                <a:latin typeface="Monaco" pitchFamily="2" charset="77"/>
              </a:rPr>
              <a:t>a,b</a:t>
            </a:r>
            <a:r>
              <a:rPr lang="en-US" dirty="0">
                <a:latin typeface="Monaco" pitchFamily="2" charset="77"/>
              </a:rPr>
              <a:t>):</a:t>
            </a:r>
          </a:p>
          <a:p>
            <a:pPr marL="0" indent="0">
              <a:buNone/>
            </a:pPr>
            <a:r>
              <a:rPr lang="en-US" dirty="0">
                <a:latin typeface="Monaco" pitchFamily="2" charset="77"/>
              </a:rPr>
              <a:t>	return (a &amp; (1&lt;&lt;b)) != 0</a:t>
            </a:r>
          </a:p>
          <a:p>
            <a:pPr lvl="1"/>
            <a:endParaRPr lang="en-US" dirty="0"/>
          </a:p>
        </p:txBody>
      </p:sp>
    </p:spTree>
    <p:extLst>
      <p:ext uri="{BB962C8B-B14F-4D97-AF65-F5344CB8AC3E}">
        <p14:creationId xmlns:p14="http://schemas.microsoft.com/office/powerpoint/2010/main" val="5728649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8DF00-45D8-894D-7EAC-7195FB4548A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5770737-41D6-E693-0D8C-792FDE3C28D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3</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7B796B1-7F7F-EAE4-00E6-214603965153}"/>
              </a:ext>
            </a:extLst>
          </p:cNvPr>
          <p:cNvSpPr>
            <a:spLocks noGrp="1"/>
          </p:cNvSpPr>
          <p:nvPr>
            <p:ph type="sldNum" sz="quarter" idx="12"/>
          </p:nvPr>
        </p:nvSpPr>
        <p:spPr/>
        <p:txBody>
          <a:bodyPr/>
          <a:lstStyle/>
          <a:p>
            <a:fld id="{CC057153-B650-4DEB-B370-79DDCFDCE934}" type="slidenum">
              <a:rPr lang="en-US" smtClean="0"/>
              <a:t>74</a:t>
            </a:fld>
            <a:endParaRPr lang="en-US"/>
          </a:p>
        </p:txBody>
      </p:sp>
      <p:sp>
        <p:nvSpPr>
          <p:cNvPr id="4" name="Content Placeholder 3">
            <a:extLst>
              <a:ext uri="{FF2B5EF4-FFF2-40B4-BE49-F238E27FC236}">
                <a16:creationId xmlns:a16="http://schemas.microsoft.com/office/drawing/2014/main" id="{A30DF731-81A5-A7B9-51BB-3DC69A77ABAD}"/>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mystery3(</a:t>
            </a:r>
            <a:r>
              <a:rPr lang="en-US" dirty="0" err="1">
                <a:latin typeface="Monaco" pitchFamily="2" charset="77"/>
              </a:rPr>
              <a:t>a,b</a:t>
            </a:r>
            <a:r>
              <a:rPr lang="en-US" dirty="0">
                <a:latin typeface="Monaco" pitchFamily="2" charset="77"/>
              </a:rPr>
              <a:t>):</a:t>
            </a:r>
          </a:p>
          <a:p>
            <a:pPr marL="0" indent="0">
              <a:buNone/>
            </a:pPr>
            <a:r>
              <a:rPr lang="en-US" dirty="0">
                <a:latin typeface="Monaco" pitchFamily="2" charset="77"/>
              </a:rPr>
              <a:t>	return (a &amp; (1&lt;&lt;b)) != 0</a:t>
            </a:r>
          </a:p>
          <a:p>
            <a:pPr marL="0" indent="0">
              <a:buNone/>
            </a:pPr>
            <a:r>
              <a:rPr lang="en-US" dirty="0"/>
              <a:t>Tests if the b-</a:t>
            </a:r>
            <a:r>
              <a:rPr lang="en-US" dirty="0" err="1"/>
              <a:t>th</a:t>
            </a:r>
            <a:r>
              <a:rPr lang="en-US" dirty="0"/>
              <a:t> bit in a is 1.</a:t>
            </a:r>
          </a:p>
          <a:p>
            <a:pPr lvl="1"/>
            <a:endParaRPr lang="en-US" dirty="0"/>
          </a:p>
        </p:txBody>
      </p:sp>
    </p:spTree>
    <p:extLst>
      <p:ext uri="{BB962C8B-B14F-4D97-AF65-F5344CB8AC3E}">
        <p14:creationId xmlns:p14="http://schemas.microsoft.com/office/powerpoint/2010/main" val="2998937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3200-EAF6-1656-2C70-BCDC60B59A6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937D394-3890-0487-DAC4-73C5DBD69B2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4</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8E0B73C-D007-7311-4B8E-0B3F7A8155FD}"/>
              </a:ext>
            </a:extLst>
          </p:cNvPr>
          <p:cNvSpPr>
            <a:spLocks noGrp="1"/>
          </p:cNvSpPr>
          <p:nvPr>
            <p:ph type="sldNum" sz="quarter" idx="12"/>
          </p:nvPr>
        </p:nvSpPr>
        <p:spPr/>
        <p:txBody>
          <a:bodyPr/>
          <a:lstStyle/>
          <a:p>
            <a:fld id="{CC057153-B650-4DEB-B370-79DDCFDCE934}" type="slidenum">
              <a:rPr lang="en-US" smtClean="0"/>
              <a:t>75</a:t>
            </a:fld>
            <a:endParaRPr lang="en-US"/>
          </a:p>
        </p:txBody>
      </p:sp>
      <p:sp>
        <p:nvSpPr>
          <p:cNvPr id="4" name="Content Placeholder 3">
            <a:extLst>
              <a:ext uri="{FF2B5EF4-FFF2-40B4-BE49-F238E27FC236}">
                <a16:creationId xmlns:a16="http://schemas.microsoft.com/office/drawing/2014/main" id="{43085CED-F291-E38E-4E53-49EF68BB56FF}"/>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mystery4(a):</a:t>
            </a:r>
          </a:p>
          <a:p>
            <a:pPr marL="0" indent="0">
              <a:buNone/>
            </a:pPr>
            <a:r>
              <a:rPr lang="en-US" dirty="0">
                <a:latin typeface="Monaco" pitchFamily="2" charset="77"/>
              </a:rPr>
              <a:t>	return a | 1</a:t>
            </a:r>
          </a:p>
        </p:txBody>
      </p:sp>
    </p:spTree>
    <p:extLst>
      <p:ext uri="{BB962C8B-B14F-4D97-AF65-F5344CB8AC3E}">
        <p14:creationId xmlns:p14="http://schemas.microsoft.com/office/powerpoint/2010/main" val="2848613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20B-FD24-2AFA-CF91-33595D2E393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D45ABCB-3794-6B0A-8BBC-74337CA5505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4</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C12A75C-95E5-042E-B0AF-D0C0F272D071}"/>
              </a:ext>
            </a:extLst>
          </p:cNvPr>
          <p:cNvSpPr>
            <a:spLocks noGrp="1"/>
          </p:cNvSpPr>
          <p:nvPr>
            <p:ph type="sldNum" sz="quarter" idx="12"/>
          </p:nvPr>
        </p:nvSpPr>
        <p:spPr/>
        <p:txBody>
          <a:bodyPr/>
          <a:lstStyle/>
          <a:p>
            <a:fld id="{CC057153-B650-4DEB-B370-79DDCFDCE934}" type="slidenum">
              <a:rPr lang="en-US" smtClean="0"/>
              <a:t>76</a:t>
            </a:fld>
            <a:endParaRPr lang="en-US"/>
          </a:p>
        </p:txBody>
      </p:sp>
      <p:sp>
        <p:nvSpPr>
          <p:cNvPr id="4" name="Content Placeholder 3">
            <a:extLst>
              <a:ext uri="{FF2B5EF4-FFF2-40B4-BE49-F238E27FC236}">
                <a16:creationId xmlns:a16="http://schemas.microsoft.com/office/drawing/2014/main" id="{28F281C6-D173-D940-D628-EA53E5CE45B6}"/>
              </a:ext>
            </a:extLst>
          </p:cNvPr>
          <p:cNvSpPr>
            <a:spLocks noGrp="1"/>
          </p:cNvSpPr>
          <p:nvPr>
            <p:ph idx="1"/>
          </p:nvPr>
        </p:nvSpPr>
        <p:spPr>
          <a:xfrm>
            <a:off x="612647" y="1715532"/>
            <a:ext cx="10817353" cy="4593828"/>
          </a:xfrm>
        </p:spPr>
        <p:txBody>
          <a:bodyPr>
            <a:noAutofit/>
          </a:bodyPr>
          <a:lstStyle/>
          <a:p>
            <a:r>
              <a:rPr lang="en-US" dirty="0"/>
              <a:t>What does the following Python function do?</a:t>
            </a:r>
          </a:p>
          <a:p>
            <a:pPr marL="0" indent="0">
              <a:buNone/>
            </a:pPr>
            <a:r>
              <a:rPr lang="en-US" dirty="0">
                <a:latin typeface="Monaco" pitchFamily="2" charset="77"/>
              </a:rPr>
              <a:t>def mystery4(a):</a:t>
            </a:r>
          </a:p>
          <a:p>
            <a:pPr marL="0" indent="0">
              <a:buNone/>
            </a:pPr>
            <a:r>
              <a:rPr lang="en-US" dirty="0">
                <a:latin typeface="Monaco" pitchFamily="2" charset="77"/>
              </a:rPr>
              <a:t>	return a | 1</a:t>
            </a:r>
          </a:p>
          <a:p>
            <a:pPr marL="0" indent="0">
              <a:buNone/>
            </a:pPr>
            <a:r>
              <a:rPr lang="en-US" dirty="0"/>
              <a:t>If a is even, it returns a+1, if a is odd, it leaves it unchanged. </a:t>
            </a:r>
          </a:p>
          <a:p>
            <a:pPr marL="0" indent="0">
              <a:buNone/>
            </a:pPr>
            <a:endParaRPr lang="en-US" dirty="0">
              <a:latin typeface="Monaco" pitchFamily="2" charset="77"/>
            </a:endParaRPr>
          </a:p>
        </p:txBody>
      </p:sp>
    </p:spTree>
    <p:extLst>
      <p:ext uri="{BB962C8B-B14F-4D97-AF65-F5344CB8AC3E}">
        <p14:creationId xmlns:p14="http://schemas.microsoft.com/office/powerpoint/2010/main" val="32752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8C5D-40DB-1FF9-B682-28B3E4D26AB6}"/>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367B3DBC-DACF-7868-81D4-66EB4C7D55B8}"/>
              </a:ext>
            </a:extLst>
          </p:cNvPr>
          <p:cNvSpPr>
            <a:spLocks noGrp="1"/>
          </p:cNvSpPr>
          <p:nvPr>
            <p:ph idx="1"/>
          </p:nvPr>
        </p:nvSpPr>
        <p:spPr/>
        <p:txBody>
          <a:bodyPr>
            <a:normAutofit/>
          </a:bodyPr>
          <a:lstStyle/>
          <a:p>
            <a:pPr marL="0" indent="0">
              <a:buNone/>
            </a:pPr>
            <a:r>
              <a:rPr lang="en-US" sz="2400" dirty="0"/>
              <a:t>Write a function that removes the most significant bit of a positive number</a:t>
            </a:r>
          </a:p>
        </p:txBody>
      </p:sp>
      <p:sp>
        <p:nvSpPr>
          <p:cNvPr id="4" name="Slide Number Placeholder 3">
            <a:extLst>
              <a:ext uri="{FF2B5EF4-FFF2-40B4-BE49-F238E27FC236}">
                <a16:creationId xmlns:a16="http://schemas.microsoft.com/office/drawing/2014/main" id="{EEB47570-CECF-B05E-9510-6630798CB09D}"/>
              </a:ext>
            </a:extLst>
          </p:cNvPr>
          <p:cNvSpPr>
            <a:spLocks noGrp="1"/>
          </p:cNvSpPr>
          <p:nvPr>
            <p:ph type="sldNum" sz="quarter" idx="12"/>
          </p:nvPr>
        </p:nvSpPr>
        <p:spPr/>
        <p:txBody>
          <a:bodyPr/>
          <a:lstStyle/>
          <a:p>
            <a:fld id="{CC057153-B650-4DEB-B370-79DDCFDCE934}" type="slidenum">
              <a:rPr lang="en-US" smtClean="0"/>
              <a:t>77</a:t>
            </a:fld>
            <a:endParaRPr lang="en-US"/>
          </a:p>
        </p:txBody>
      </p:sp>
    </p:spTree>
    <p:extLst>
      <p:ext uri="{BB962C8B-B14F-4D97-AF65-F5344CB8AC3E}">
        <p14:creationId xmlns:p14="http://schemas.microsoft.com/office/powerpoint/2010/main" val="546647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7231-0D9B-4DB6-BEC1-0BCF5DB6D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5D393-D187-2D38-E1EC-4B9D277E0EFF}"/>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4EA79559-3C2D-D3FF-80A4-9A2EC5F7D601}"/>
              </a:ext>
            </a:extLst>
          </p:cNvPr>
          <p:cNvSpPr>
            <a:spLocks noGrp="1"/>
          </p:cNvSpPr>
          <p:nvPr>
            <p:ph idx="1"/>
          </p:nvPr>
        </p:nvSpPr>
        <p:spPr/>
        <p:txBody>
          <a:bodyPr>
            <a:normAutofit/>
          </a:bodyPr>
          <a:lstStyle/>
          <a:p>
            <a:pPr marL="0" indent="0">
              <a:buNone/>
            </a:pPr>
            <a:r>
              <a:rPr lang="en-US" sz="2400" dirty="0"/>
              <a:t>Write a function that removes the most significant bit of a positive number</a:t>
            </a:r>
          </a:p>
        </p:txBody>
      </p:sp>
      <p:sp>
        <p:nvSpPr>
          <p:cNvPr id="4" name="Slide Number Placeholder 3">
            <a:extLst>
              <a:ext uri="{FF2B5EF4-FFF2-40B4-BE49-F238E27FC236}">
                <a16:creationId xmlns:a16="http://schemas.microsoft.com/office/drawing/2014/main" id="{9DC49AB3-71C6-D23B-03C1-8F208F30DA5F}"/>
              </a:ext>
            </a:extLst>
          </p:cNvPr>
          <p:cNvSpPr>
            <a:spLocks noGrp="1"/>
          </p:cNvSpPr>
          <p:nvPr>
            <p:ph type="sldNum" sz="quarter" idx="12"/>
          </p:nvPr>
        </p:nvSpPr>
        <p:spPr/>
        <p:txBody>
          <a:bodyPr/>
          <a:lstStyle/>
          <a:p>
            <a:fld id="{CC057153-B650-4DEB-B370-79DDCFDCE934}" type="slidenum">
              <a:rPr lang="en-US" smtClean="0"/>
              <a:t>78</a:t>
            </a:fld>
            <a:endParaRPr lang="en-US"/>
          </a:p>
        </p:txBody>
      </p:sp>
      <p:cxnSp>
        <p:nvCxnSpPr>
          <p:cNvPr id="6" name="Straight Connector 5">
            <a:extLst>
              <a:ext uri="{FF2B5EF4-FFF2-40B4-BE49-F238E27FC236}">
                <a16:creationId xmlns:a16="http://schemas.microsoft.com/office/drawing/2014/main" id="{D386ED28-BCA5-77CC-2D66-1F6C4D3A40D3}"/>
              </a:ext>
            </a:extLst>
          </p:cNvPr>
          <p:cNvCxnSpPr/>
          <p:nvPr/>
        </p:nvCxnSpPr>
        <p:spPr>
          <a:xfrm>
            <a:off x="1730830"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F58CC8-8CE5-B38B-57FA-27CE2626D6D5}"/>
              </a:ext>
            </a:extLst>
          </p:cNvPr>
          <p:cNvCxnSpPr/>
          <p:nvPr/>
        </p:nvCxnSpPr>
        <p:spPr>
          <a:xfrm>
            <a:off x="3009899"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C0949D-B4D3-FF22-F5EE-6E8CCA774CA3}"/>
              </a:ext>
            </a:extLst>
          </p:cNvPr>
          <p:cNvCxnSpPr/>
          <p:nvPr/>
        </p:nvCxnSpPr>
        <p:spPr>
          <a:xfrm>
            <a:off x="4386941"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090805-1AFA-4E16-579C-41317162A71B}"/>
              </a:ext>
            </a:extLst>
          </p:cNvPr>
          <p:cNvCxnSpPr/>
          <p:nvPr/>
        </p:nvCxnSpPr>
        <p:spPr>
          <a:xfrm>
            <a:off x="5617028"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D3F8D0-24A6-A66B-88FD-2F835AA76D1E}"/>
              </a:ext>
            </a:extLst>
          </p:cNvPr>
          <p:cNvCxnSpPr/>
          <p:nvPr/>
        </p:nvCxnSpPr>
        <p:spPr>
          <a:xfrm>
            <a:off x="6994070"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B5ADD-33D8-27D1-BC08-350BB20F99A6}"/>
              </a:ext>
            </a:extLst>
          </p:cNvPr>
          <p:cNvSpPr txBox="1"/>
          <p:nvPr/>
        </p:nvSpPr>
        <p:spPr>
          <a:xfrm>
            <a:off x="612647" y="4307604"/>
            <a:ext cx="7201010" cy="830997"/>
          </a:xfrm>
          <a:prstGeom prst="rect">
            <a:avLst/>
          </a:prstGeom>
          <a:noFill/>
        </p:spPr>
        <p:txBody>
          <a:bodyPr wrap="none" rtlCol="0">
            <a:spAutoFit/>
          </a:bodyPr>
          <a:lstStyle/>
          <a:p>
            <a:r>
              <a:rPr lang="en-US" sz="4800" dirty="0"/>
              <a:t> &amp;     0      1        1      1      1</a:t>
            </a:r>
          </a:p>
        </p:txBody>
      </p:sp>
    </p:spTree>
    <p:extLst>
      <p:ext uri="{BB962C8B-B14F-4D97-AF65-F5344CB8AC3E}">
        <p14:creationId xmlns:p14="http://schemas.microsoft.com/office/powerpoint/2010/main" val="31258852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076E-5B72-9110-50B6-BEA2EA714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47F67-3996-269B-B67C-0C2D40391AAF}"/>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49564627-EC3E-87AA-219C-0F566357FA69}"/>
              </a:ext>
            </a:extLst>
          </p:cNvPr>
          <p:cNvSpPr>
            <a:spLocks noGrp="1"/>
          </p:cNvSpPr>
          <p:nvPr>
            <p:ph idx="1"/>
          </p:nvPr>
        </p:nvSpPr>
        <p:spPr/>
        <p:txBody>
          <a:bodyPr/>
          <a:lstStyle/>
          <a:p>
            <a:pPr marL="0" indent="0">
              <a:buNone/>
            </a:pPr>
            <a:r>
              <a:rPr lang="en-US" dirty="0"/>
              <a:t>Write a function that removes the most significant bit of a number</a:t>
            </a:r>
          </a:p>
        </p:txBody>
      </p:sp>
      <p:sp>
        <p:nvSpPr>
          <p:cNvPr id="4" name="Slide Number Placeholder 3">
            <a:extLst>
              <a:ext uri="{FF2B5EF4-FFF2-40B4-BE49-F238E27FC236}">
                <a16:creationId xmlns:a16="http://schemas.microsoft.com/office/drawing/2014/main" id="{AAA2E519-DC66-B8CF-6345-071FC42E7F4D}"/>
              </a:ext>
            </a:extLst>
          </p:cNvPr>
          <p:cNvSpPr>
            <a:spLocks noGrp="1"/>
          </p:cNvSpPr>
          <p:nvPr>
            <p:ph type="sldNum" sz="quarter" idx="12"/>
          </p:nvPr>
        </p:nvSpPr>
        <p:spPr/>
        <p:txBody>
          <a:bodyPr/>
          <a:lstStyle/>
          <a:p>
            <a:fld id="{CC057153-B650-4DEB-B370-79DDCFDCE934}" type="slidenum">
              <a:rPr lang="en-US" smtClean="0"/>
              <a:t>79</a:t>
            </a:fld>
            <a:endParaRPr lang="en-US"/>
          </a:p>
        </p:txBody>
      </p:sp>
      <p:cxnSp>
        <p:nvCxnSpPr>
          <p:cNvPr id="6" name="Straight Connector 5">
            <a:extLst>
              <a:ext uri="{FF2B5EF4-FFF2-40B4-BE49-F238E27FC236}">
                <a16:creationId xmlns:a16="http://schemas.microsoft.com/office/drawing/2014/main" id="{8F49448E-4F5D-5B37-FA23-641EF985E915}"/>
              </a:ext>
            </a:extLst>
          </p:cNvPr>
          <p:cNvCxnSpPr/>
          <p:nvPr/>
        </p:nvCxnSpPr>
        <p:spPr>
          <a:xfrm>
            <a:off x="1730830"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7A958C9-EB26-4C8F-39CF-B7688426F575}"/>
              </a:ext>
            </a:extLst>
          </p:cNvPr>
          <p:cNvCxnSpPr/>
          <p:nvPr/>
        </p:nvCxnSpPr>
        <p:spPr>
          <a:xfrm>
            <a:off x="3009899"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FB6D42-F3B3-8249-B0A0-168E88BC3591}"/>
              </a:ext>
            </a:extLst>
          </p:cNvPr>
          <p:cNvCxnSpPr/>
          <p:nvPr/>
        </p:nvCxnSpPr>
        <p:spPr>
          <a:xfrm>
            <a:off x="4386941"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D04D9D-4B9A-50F0-F98F-95105FFFFDEE}"/>
              </a:ext>
            </a:extLst>
          </p:cNvPr>
          <p:cNvCxnSpPr/>
          <p:nvPr/>
        </p:nvCxnSpPr>
        <p:spPr>
          <a:xfrm>
            <a:off x="5617028"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566CC8-2787-9E6E-413B-20AAF127487F}"/>
              </a:ext>
            </a:extLst>
          </p:cNvPr>
          <p:cNvCxnSpPr/>
          <p:nvPr/>
        </p:nvCxnSpPr>
        <p:spPr>
          <a:xfrm>
            <a:off x="6994070"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BA912A-5EB7-9D89-AE33-933A5C55EEAB}"/>
              </a:ext>
            </a:extLst>
          </p:cNvPr>
          <p:cNvSpPr txBox="1"/>
          <p:nvPr/>
        </p:nvSpPr>
        <p:spPr>
          <a:xfrm>
            <a:off x="612647" y="4307604"/>
            <a:ext cx="7201010" cy="830997"/>
          </a:xfrm>
          <a:prstGeom prst="rect">
            <a:avLst/>
          </a:prstGeom>
          <a:noFill/>
        </p:spPr>
        <p:txBody>
          <a:bodyPr wrap="none" rtlCol="0">
            <a:spAutoFit/>
          </a:bodyPr>
          <a:lstStyle/>
          <a:p>
            <a:r>
              <a:rPr lang="en-US" sz="4800" dirty="0"/>
              <a:t> &amp;     0      1        1      1      1</a:t>
            </a:r>
          </a:p>
        </p:txBody>
      </p:sp>
      <p:sp>
        <p:nvSpPr>
          <p:cNvPr id="5" name="TextBox 4">
            <a:extLst>
              <a:ext uri="{FF2B5EF4-FFF2-40B4-BE49-F238E27FC236}">
                <a16:creationId xmlns:a16="http://schemas.microsoft.com/office/drawing/2014/main" id="{C64AC19A-26AE-F0FC-C28A-AEA0E02E8F05}"/>
              </a:ext>
            </a:extLst>
          </p:cNvPr>
          <p:cNvSpPr txBox="1"/>
          <p:nvPr/>
        </p:nvSpPr>
        <p:spPr>
          <a:xfrm>
            <a:off x="2530865" y="5619051"/>
            <a:ext cx="5834867" cy="584775"/>
          </a:xfrm>
          <a:prstGeom prst="rect">
            <a:avLst/>
          </a:prstGeom>
          <a:noFill/>
        </p:spPr>
        <p:txBody>
          <a:bodyPr wrap="none" rtlCol="0">
            <a:spAutoFit/>
          </a:bodyPr>
          <a:lstStyle/>
          <a:p>
            <a:r>
              <a:rPr lang="en-US" sz="3200" dirty="0">
                <a:solidFill>
                  <a:srgbClr val="FF0000"/>
                </a:solidFill>
              </a:rPr>
              <a:t>How can we get this number?</a:t>
            </a:r>
          </a:p>
        </p:txBody>
      </p:sp>
    </p:spTree>
    <p:extLst>
      <p:ext uri="{BB962C8B-B14F-4D97-AF65-F5344CB8AC3E}">
        <p14:creationId xmlns:p14="http://schemas.microsoft.com/office/powerpoint/2010/main" val="81885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7EA8-1858-6AA9-B197-470AC4AA8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AB725-A818-9C82-9B4D-192D9FCA2D67}"/>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390832FF-0DFD-E730-C374-DAC32C7D46B2}"/>
              </a:ext>
            </a:extLst>
          </p:cNvPr>
          <p:cNvSpPr>
            <a:spLocks noGrp="1"/>
          </p:cNvSpPr>
          <p:nvPr>
            <p:ph type="sldNum" sz="quarter" idx="12"/>
          </p:nvPr>
        </p:nvSpPr>
        <p:spPr/>
        <p:txBody>
          <a:bodyPr/>
          <a:lstStyle/>
          <a:p>
            <a:fld id="{CC057153-B650-4DEB-B370-79DDCFDCE934}" type="slidenum">
              <a:rPr lang="en-US" smtClean="0"/>
              <a:t>8</a:t>
            </a:fld>
            <a:endParaRPr lang="en-US"/>
          </a:p>
        </p:txBody>
      </p:sp>
      <p:graphicFrame>
        <p:nvGraphicFramePr>
          <p:cNvPr id="5" name="Table 4">
            <a:extLst>
              <a:ext uri="{FF2B5EF4-FFF2-40B4-BE49-F238E27FC236}">
                <a16:creationId xmlns:a16="http://schemas.microsoft.com/office/drawing/2014/main" id="{BC6134BD-640A-BA5F-FE2B-1CD3AC182CC7}"/>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1EE6BA86-BBCE-5071-5C8B-32508A7A0C26}"/>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90BBFA53-C0C4-3397-B1DA-6718D8439601}"/>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91BCE10C-4C80-6CD0-5C5A-CB393A11860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DEA2E679-9103-6414-2F71-893A344E8CA0}"/>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E77AF5AA-275D-AB80-441D-24B9D6C2BBB5}"/>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Tree>
    <p:extLst>
      <p:ext uri="{BB962C8B-B14F-4D97-AF65-F5344CB8AC3E}">
        <p14:creationId xmlns:p14="http://schemas.microsoft.com/office/powerpoint/2010/main" val="2057829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95918-9B12-F4B3-DEBA-AAFBBE7E4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9D8EB-8CEA-4E6A-E66C-6043CA276F63}"/>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E1A5813B-FFBE-C135-E0A4-E7AA88AC50FD}"/>
              </a:ext>
            </a:extLst>
          </p:cNvPr>
          <p:cNvSpPr>
            <a:spLocks noGrp="1"/>
          </p:cNvSpPr>
          <p:nvPr>
            <p:ph idx="1"/>
          </p:nvPr>
        </p:nvSpPr>
        <p:spPr>
          <a:xfrm>
            <a:off x="612647" y="1715532"/>
            <a:ext cx="10653579" cy="1132256"/>
          </a:xfrm>
        </p:spPr>
        <p:txBody>
          <a:bodyPr/>
          <a:lstStyle/>
          <a:p>
            <a:pPr marL="0" indent="0">
              <a:buNone/>
            </a:pPr>
            <a:r>
              <a:rPr lang="en-US" dirty="0"/>
              <a:t>Write a function that removes the most significant bit of a number</a:t>
            </a:r>
          </a:p>
        </p:txBody>
      </p:sp>
      <p:sp>
        <p:nvSpPr>
          <p:cNvPr id="4" name="Slide Number Placeholder 3">
            <a:extLst>
              <a:ext uri="{FF2B5EF4-FFF2-40B4-BE49-F238E27FC236}">
                <a16:creationId xmlns:a16="http://schemas.microsoft.com/office/drawing/2014/main" id="{0B68675A-0169-43E7-5078-31672F3C43A6}"/>
              </a:ext>
            </a:extLst>
          </p:cNvPr>
          <p:cNvSpPr>
            <a:spLocks noGrp="1"/>
          </p:cNvSpPr>
          <p:nvPr>
            <p:ph type="sldNum" sz="quarter" idx="12"/>
          </p:nvPr>
        </p:nvSpPr>
        <p:spPr/>
        <p:txBody>
          <a:bodyPr/>
          <a:lstStyle/>
          <a:p>
            <a:fld id="{CC057153-B650-4DEB-B370-79DDCFDCE934}" type="slidenum">
              <a:rPr lang="en-US" smtClean="0"/>
              <a:t>80</a:t>
            </a:fld>
            <a:endParaRPr lang="en-US"/>
          </a:p>
        </p:txBody>
      </p:sp>
      <p:cxnSp>
        <p:nvCxnSpPr>
          <p:cNvPr id="6" name="Straight Connector 5">
            <a:extLst>
              <a:ext uri="{FF2B5EF4-FFF2-40B4-BE49-F238E27FC236}">
                <a16:creationId xmlns:a16="http://schemas.microsoft.com/office/drawing/2014/main" id="{FC6C2FCE-6469-3114-83C9-3FC10B0CEE5F}"/>
              </a:ext>
            </a:extLst>
          </p:cNvPr>
          <p:cNvCxnSpPr/>
          <p:nvPr/>
        </p:nvCxnSpPr>
        <p:spPr>
          <a:xfrm>
            <a:off x="1730830"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778CA1-C802-B6C3-B2EF-25F5E4813B0C}"/>
              </a:ext>
            </a:extLst>
          </p:cNvPr>
          <p:cNvCxnSpPr/>
          <p:nvPr/>
        </p:nvCxnSpPr>
        <p:spPr>
          <a:xfrm>
            <a:off x="3009899"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F403FB-0901-22A8-EBFC-74463113480D}"/>
              </a:ext>
            </a:extLst>
          </p:cNvPr>
          <p:cNvCxnSpPr/>
          <p:nvPr/>
        </p:nvCxnSpPr>
        <p:spPr>
          <a:xfrm>
            <a:off x="4386941"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5E78DD-492F-F6E3-B781-0674CF618D43}"/>
              </a:ext>
            </a:extLst>
          </p:cNvPr>
          <p:cNvCxnSpPr/>
          <p:nvPr/>
        </p:nvCxnSpPr>
        <p:spPr>
          <a:xfrm>
            <a:off x="5617028"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F7F7DA-CEF9-1924-529B-8C16ED66CC66}"/>
              </a:ext>
            </a:extLst>
          </p:cNvPr>
          <p:cNvCxnSpPr/>
          <p:nvPr/>
        </p:nvCxnSpPr>
        <p:spPr>
          <a:xfrm>
            <a:off x="6994070"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880E3C-A1F6-44DC-363F-A34A829E9E49}"/>
              </a:ext>
            </a:extLst>
          </p:cNvPr>
          <p:cNvSpPr txBox="1"/>
          <p:nvPr/>
        </p:nvSpPr>
        <p:spPr>
          <a:xfrm>
            <a:off x="612647" y="4307604"/>
            <a:ext cx="7201010" cy="830997"/>
          </a:xfrm>
          <a:prstGeom prst="rect">
            <a:avLst/>
          </a:prstGeom>
          <a:noFill/>
        </p:spPr>
        <p:txBody>
          <a:bodyPr wrap="none" rtlCol="0">
            <a:spAutoFit/>
          </a:bodyPr>
          <a:lstStyle/>
          <a:p>
            <a:r>
              <a:rPr lang="en-US" sz="4800" dirty="0"/>
              <a:t> &amp;     0      1        1      1      1</a:t>
            </a:r>
          </a:p>
        </p:txBody>
      </p:sp>
      <p:sp>
        <p:nvSpPr>
          <p:cNvPr id="14" name="TextBox 13">
            <a:extLst>
              <a:ext uri="{FF2B5EF4-FFF2-40B4-BE49-F238E27FC236}">
                <a16:creationId xmlns:a16="http://schemas.microsoft.com/office/drawing/2014/main" id="{9149F7CF-2A0B-89AD-3301-FD3C425DA926}"/>
              </a:ext>
            </a:extLst>
          </p:cNvPr>
          <p:cNvSpPr txBox="1"/>
          <p:nvPr/>
        </p:nvSpPr>
        <p:spPr>
          <a:xfrm>
            <a:off x="2042158" y="5138601"/>
            <a:ext cx="5992346" cy="830997"/>
          </a:xfrm>
          <a:prstGeom prst="rect">
            <a:avLst/>
          </a:prstGeom>
          <a:noFill/>
        </p:spPr>
        <p:txBody>
          <a:bodyPr wrap="none" rtlCol="0">
            <a:spAutoFit/>
          </a:bodyPr>
          <a:lstStyle/>
          <a:p>
            <a:r>
              <a:rPr lang="en-US" sz="4800" dirty="0"/>
              <a:t>1       0       0     0     0</a:t>
            </a:r>
          </a:p>
        </p:txBody>
      </p:sp>
      <p:sp>
        <p:nvSpPr>
          <p:cNvPr id="15" name="TextBox 14">
            <a:extLst>
              <a:ext uri="{FF2B5EF4-FFF2-40B4-BE49-F238E27FC236}">
                <a16:creationId xmlns:a16="http://schemas.microsoft.com/office/drawing/2014/main" id="{B38F985A-E150-B3AB-35AC-D28ABF06EC70}"/>
              </a:ext>
            </a:extLst>
          </p:cNvPr>
          <p:cNvSpPr txBox="1"/>
          <p:nvPr/>
        </p:nvSpPr>
        <p:spPr>
          <a:xfrm>
            <a:off x="9099900" y="5138601"/>
            <a:ext cx="728229" cy="707886"/>
          </a:xfrm>
          <a:prstGeom prst="rect">
            <a:avLst/>
          </a:prstGeom>
          <a:noFill/>
        </p:spPr>
        <p:txBody>
          <a:bodyPr wrap="square" rtlCol="0">
            <a:spAutoFit/>
          </a:bodyPr>
          <a:lstStyle/>
          <a:p>
            <a:r>
              <a:rPr lang="en-US" sz="4000" dirty="0"/>
              <a:t>-1</a:t>
            </a:r>
          </a:p>
        </p:txBody>
      </p:sp>
    </p:spTree>
    <p:extLst>
      <p:ext uri="{BB962C8B-B14F-4D97-AF65-F5344CB8AC3E}">
        <p14:creationId xmlns:p14="http://schemas.microsoft.com/office/powerpoint/2010/main" val="457086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6A0D-87A6-D2AA-F5F3-3645EEB1AB91}"/>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515978A3-3EC0-8336-9D99-FE42CD1A77B2}"/>
              </a:ext>
            </a:extLst>
          </p:cNvPr>
          <p:cNvSpPr>
            <a:spLocks noGrp="1"/>
          </p:cNvSpPr>
          <p:nvPr>
            <p:ph idx="1"/>
          </p:nvPr>
        </p:nvSpPr>
        <p:spPr/>
        <p:txBody>
          <a:bodyPr/>
          <a:lstStyle/>
          <a:p>
            <a:pPr marL="0" indent="0">
              <a:buNone/>
            </a:pPr>
            <a:r>
              <a:rPr lang="en-US" dirty="0"/>
              <a:t>Returns the number of bits in a number (ignoring the sign bit)</a:t>
            </a:r>
          </a:p>
        </p:txBody>
      </p:sp>
      <p:sp>
        <p:nvSpPr>
          <p:cNvPr id="4" name="Slide Number Placeholder 3">
            <a:extLst>
              <a:ext uri="{FF2B5EF4-FFF2-40B4-BE49-F238E27FC236}">
                <a16:creationId xmlns:a16="http://schemas.microsoft.com/office/drawing/2014/main" id="{CDB97823-CED0-4A65-D6D1-592C691701BE}"/>
              </a:ext>
            </a:extLst>
          </p:cNvPr>
          <p:cNvSpPr>
            <a:spLocks noGrp="1"/>
          </p:cNvSpPr>
          <p:nvPr>
            <p:ph type="sldNum" sz="quarter" idx="12"/>
          </p:nvPr>
        </p:nvSpPr>
        <p:spPr/>
        <p:txBody>
          <a:bodyPr/>
          <a:lstStyle/>
          <a:p>
            <a:fld id="{CC057153-B650-4DEB-B370-79DDCFDCE934}" type="slidenum">
              <a:rPr lang="en-US" smtClean="0"/>
              <a:t>81</a:t>
            </a:fld>
            <a:endParaRPr lang="en-US"/>
          </a:p>
        </p:txBody>
      </p:sp>
    </p:spTree>
    <p:extLst>
      <p:ext uri="{BB962C8B-B14F-4D97-AF65-F5344CB8AC3E}">
        <p14:creationId xmlns:p14="http://schemas.microsoft.com/office/powerpoint/2010/main" val="39099283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4BA64-7005-42F5-E652-3BD93F264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28EC3-09B7-1B4B-D61F-04757B9DB67C}"/>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A4693CDE-DC36-F474-AD61-7CD7B1D1DC59}"/>
              </a:ext>
            </a:extLst>
          </p:cNvPr>
          <p:cNvSpPr>
            <a:spLocks noGrp="1"/>
          </p:cNvSpPr>
          <p:nvPr>
            <p:ph idx="1"/>
          </p:nvPr>
        </p:nvSpPr>
        <p:spPr/>
        <p:txBody>
          <a:bodyPr/>
          <a:lstStyle/>
          <a:p>
            <a:pPr marL="0" indent="0">
              <a:buNone/>
            </a:pPr>
            <a:r>
              <a:rPr lang="en-US" dirty="0"/>
              <a:t>Write a function that removes the most significant bit of a positive number</a:t>
            </a:r>
          </a:p>
        </p:txBody>
      </p:sp>
      <p:sp>
        <p:nvSpPr>
          <p:cNvPr id="4" name="Slide Number Placeholder 3">
            <a:extLst>
              <a:ext uri="{FF2B5EF4-FFF2-40B4-BE49-F238E27FC236}">
                <a16:creationId xmlns:a16="http://schemas.microsoft.com/office/drawing/2014/main" id="{EBC77AD8-F467-FD21-E8CE-34BF56312F29}"/>
              </a:ext>
            </a:extLst>
          </p:cNvPr>
          <p:cNvSpPr>
            <a:spLocks noGrp="1"/>
          </p:cNvSpPr>
          <p:nvPr>
            <p:ph type="sldNum" sz="quarter" idx="12"/>
          </p:nvPr>
        </p:nvSpPr>
        <p:spPr/>
        <p:txBody>
          <a:bodyPr/>
          <a:lstStyle/>
          <a:p>
            <a:fld id="{CC057153-B650-4DEB-B370-79DDCFDCE934}" type="slidenum">
              <a:rPr lang="en-US" smtClean="0"/>
              <a:t>82</a:t>
            </a:fld>
            <a:endParaRPr lang="en-US"/>
          </a:p>
        </p:txBody>
      </p:sp>
      <p:sp>
        <p:nvSpPr>
          <p:cNvPr id="6" name="TextBox 5">
            <a:extLst>
              <a:ext uri="{FF2B5EF4-FFF2-40B4-BE49-F238E27FC236}">
                <a16:creationId xmlns:a16="http://schemas.microsoft.com/office/drawing/2014/main" id="{5EE3C0C3-BC7E-CCA4-A708-954DBCC4FBAA}"/>
              </a:ext>
            </a:extLst>
          </p:cNvPr>
          <p:cNvSpPr txBox="1"/>
          <p:nvPr/>
        </p:nvSpPr>
        <p:spPr>
          <a:xfrm>
            <a:off x="779689" y="2534335"/>
            <a:ext cx="6098720" cy="1200329"/>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remove_most_significant_bit</a:t>
            </a:r>
            <a:r>
              <a:rPr lang="en-US" dirty="0">
                <a:latin typeface="Monaco" pitchFamily="2" charset="77"/>
              </a:rPr>
              <a:t>(a):</a:t>
            </a:r>
          </a:p>
          <a:p>
            <a:pPr marL="0" indent="0">
              <a:buNone/>
            </a:pPr>
            <a:r>
              <a:rPr lang="en-US" dirty="0">
                <a:latin typeface="Monaco" pitchFamily="2" charset="77"/>
              </a:rPr>
              <a:t>	bits = </a:t>
            </a:r>
            <a:r>
              <a:rPr lang="en-US" dirty="0" err="1">
                <a:latin typeface="Monaco" pitchFamily="2" charset="77"/>
              </a:rPr>
              <a:t>a.bit_length</a:t>
            </a:r>
            <a:r>
              <a:rPr lang="en-US" dirty="0">
                <a:latin typeface="Monaco" pitchFamily="2" charset="77"/>
              </a:rPr>
              <a:t>()</a:t>
            </a:r>
          </a:p>
          <a:p>
            <a:pPr marL="0" indent="0">
              <a:buNone/>
            </a:pPr>
            <a:r>
              <a:rPr lang="en-US" dirty="0">
                <a:latin typeface="Monaco" pitchFamily="2" charset="77"/>
              </a:rPr>
              <a:t>	mask = (1 &lt;&lt; bits - 1) - 1</a:t>
            </a:r>
          </a:p>
          <a:p>
            <a:pPr marL="0" indent="0">
              <a:buNone/>
            </a:pPr>
            <a:r>
              <a:rPr lang="en-US" dirty="0">
                <a:latin typeface="Monaco" pitchFamily="2" charset="77"/>
              </a:rPr>
              <a:t>	return a &amp; mask</a:t>
            </a:r>
          </a:p>
        </p:txBody>
      </p:sp>
    </p:spTree>
    <p:extLst>
      <p:ext uri="{BB962C8B-B14F-4D97-AF65-F5344CB8AC3E}">
        <p14:creationId xmlns:p14="http://schemas.microsoft.com/office/powerpoint/2010/main" val="169164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00A7-10C3-44D8-69E2-26E259D55DDF}"/>
              </a:ext>
            </a:extLst>
          </p:cNvPr>
          <p:cNvSpPr>
            <a:spLocks noGrp="1"/>
          </p:cNvSpPr>
          <p:nvPr>
            <p:ph type="title"/>
          </p:nvPr>
        </p:nvSpPr>
        <p:spPr/>
        <p:txBody>
          <a:bodyPr/>
          <a:lstStyle/>
          <a:p>
            <a:r>
              <a:rPr lang="en-US" dirty="0"/>
              <a:t>Why bitwise operators?</a:t>
            </a:r>
          </a:p>
        </p:txBody>
      </p:sp>
      <p:sp>
        <p:nvSpPr>
          <p:cNvPr id="3" name="Content Placeholder 2">
            <a:extLst>
              <a:ext uri="{FF2B5EF4-FFF2-40B4-BE49-F238E27FC236}">
                <a16:creationId xmlns:a16="http://schemas.microsoft.com/office/drawing/2014/main" id="{6597689C-BF64-CADB-89A5-0097F8B19DCE}"/>
              </a:ext>
            </a:extLst>
          </p:cNvPr>
          <p:cNvSpPr>
            <a:spLocks noGrp="1"/>
          </p:cNvSpPr>
          <p:nvPr>
            <p:ph idx="1"/>
          </p:nvPr>
        </p:nvSpPr>
        <p:spPr/>
        <p:txBody>
          <a:bodyPr/>
          <a:lstStyle/>
          <a:p>
            <a:pPr marL="0" indent="0">
              <a:buNone/>
            </a:pPr>
            <a:r>
              <a:rPr lang="en-US" dirty="0"/>
              <a:t>Represent many Boolean values with a single integer (e.g., in memory constrained environments)</a:t>
            </a:r>
          </a:p>
          <a:p>
            <a:pPr marL="0" indent="0">
              <a:buNone/>
            </a:pPr>
            <a:endParaRPr lang="en-US" dirty="0"/>
          </a:p>
          <a:p>
            <a:pPr marL="0" indent="0">
              <a:buNone/>
            </a:pPr>
            <a:r>
              <a:rPr lang="en-US" dirty="0"/>
              <a:t>Are fast, so can speed up computation (if you can post your problem as a bitwise operation)</a:t>
            </a:r>
          </a:p>
          <a:p>
            <a:pPr marL="0" indent="0">
              <a:buNone/>
            </a:pPr>
            <a:endParaRPr lang="en-US" dirty="0"/>
          </a:p>
          <a:p>
            <a:pPr marL="0" indent="0">
              <a:buNone/>
            </a:pPr>
            <a:r>
              <a:rPr lang="en-US" dirty="0"/>
              <a:t>Interacting with low-level hardware</a:t>
            </a:r>
          </a:p>
        </p:txBody>
      </p:sp>
      <p:sp>
        <p:nvSpPr>
          <p:cNvPr id="4" name="Slide Number Placeholder 3">
            <a:extLst>
              <a:ext uri="{FF2B5EF4-FFF2-40B4-BE49-F238E27FC236}">
                <a16:creationId xmlns:a16="http://schemas.microsoft.com/office/drawing/2014/main" id="{65F00FBF-BA43-D1D1-C495-23C632361F3D}"/>
              </a:ext>
            </a:extLst>
          </p:cNvPr>
          <p:cNvSpPr>
            <a:spLocks noGrp="1"/>
          </p:cNvSpPr>
          <p:nvPr>
            <p:ph type="sldNum" sz="quarter" idx="12"/>
          </p:nvPr>
        </p:nvSpPr>
        <p:spPr/>
        <p:txBody>
          <a:bodyPr/>
          <a:lstStyle/>
          <a:p>
            <a:fld id="{CC057153-B650-4DEB-B370-79DDCFDCE934}" type="slidenum">
              <a:rPr lang="en-US" smtClean="0"/>
              <a:t>83</a:t>
            </a:fld>
            <a:endParaRPr lang="en-US"/>
          </a:p>
        </p:txBody>
      </p:sp>
    </p:spTree>
    <p:extLst>
      <p:ext uri="{BB962C8B-B14F-4D97-AF65-F5344CB8AC3E}">
        <p14:creationId xmlns:p14="http://schemas.microsoft.com/office/powerpoint/2010/main" val="1446890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93C7E32A-FE9D-38CD-4435-EEBD6660EE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5DEE5-825E-8A7B-D20C-6C6E8B8BE673}"/>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Beyond numbers</a:t>
            </a:r>
          </a:p>
        </p:txBody>
      </p:sp>
      <p:sp>
        <p:nvSpPr>
          <p:cNvPr id="30" name="Slide Number Placeholder 29">
            <a:extLst>
              <a:ext uri="{FF2B5EF4-FFF2-40B4-BE49-F238E27FC236}">
                <a16:creationId xmlns:a16="http://schemas.microsoft.com/office/drawing/2014/main" id="{3D79A5BA-2365-B4F2-8415-BA6377F87688}"/>
              </a:ext>
            </a:extLst>
          </p:cNvPr>
          <p:cNvSpPr>
            <a:spLocks noGrp="1"/>
          </p:cNvSpPr>
          <p:nvPr>
            <p:ph type="sldNum" sz="quarter" idx="12"/>
          </p:nvPr>
        </p:nvSpPr>
        <p:spPr/>
        <p:txBody>
          <a:bodyPr/>
          <a:lstStyle/>
          <a:p>
            <a:fld id="{CC057153-B650-4DEB-B370-79DDCFDCE934}" type="slidenum">
              <a:rPr lang="en-US" smtClean="0"/>
              <a:t>84</a:t>
            </a:fld>
            <a:endParaRPr lang="en-US"/>
          </a:p>
        </p:txBody>
      </p:sp>
      <p:sp>
        <p:nvSpPr>
          <p:cNvPr id="31" name="TextBox 30">
            <a:extLst>
              <a:ext uri="{FF2B5EF4-FFF2-40B4-BE49-F238E27FC236}">
                <a16:creationId xmlns:a16="http://schemas.microsoft.com/office/drawing/2014/main" id="{97B1AE92-24EB-9125-001F-1A5FF8FA51C7}"/>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69824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BD98-88D9-82D6-B046-B078FFB7A418}"/>
              </a:ext>
            </a:extLst>
          </p:cNvPr>
          <p:cNvSpPr>
            <a:spLocks noGrp="1"/>
          </p:cNvSpPr>
          <p:nvPr>
            <p:ph type="title"/>
          </p:nvPr>
        </p:nvSpPr>
        <p:spPr/>
        <p:txBody>
          <a:bodyPr/>
          <a:lstStyle/>
          <a:p>
            <a:r>
              <a:rPr lang="en-US" dirty="0"/>
              <a:t>Floating point numbers</a:t>
            </a:r>
          </a:p>
        </p:txBody>
      </p:sp>
      <p:sp>
        <p:nvSpPr>
          <p:cNvPr id="4" name="Slide Number Placeholder 3">
            <a:extLst>
              <a:ext uri="{FF2B5EF4-FFF2-40B4-BE49-F238E27FC236}">
                <a16:creationId xmlns:a16="http://schemas.microsoft.com/office/drawing/2014/main" id="{AE1E2740-B17D-DD1C-078D-0AEAAE9E3F2C}"/>
              </a:ext>
            </a:extLst>
          </p:cNvPr>
          <p:cNvSpPr>
            <a:spLocks noGrp="1"/>
          </p:cNvSpPr>
          <p:nvPr>
            <p:ph type="sldNum" sz="quarter" idx="12"/>
          </p:nvPr>
        </p:nvSpPr>
        <p:spPr/>
        <p:txBody>
          <a:bodyPr/>
          <a:lstStyle/>
          <a:p>
            <a:fld id="{CC057153-B650-4DEB-B370-79DDCFDCE934}" type="slidenum">
              <a:rPr lang="en-US" smtClean="0"/>
              <a:t>85</a:t>
            </a:fld>
            <a:endParaRPr lang="en-US"/>
          </a:p>
        </p:txBody>
      </p:sp>
      <p:pic>
        <p:nvPicPr>
          <p:cNvPr id="5" name="Picture 4">
            <a:extLst>
              <a:ext uri="{FF2B5EF4-FFF2-40B4-BE49-F238E27FC236}">
                <a16:creationId xmlns:a16="http://schemas.microsoft.com/office/drawing/2014/main" id="{B076370E-324C-E6D7-917E-CAF285509614}"/>
              </a:ext>
            </a:extLst>
          </p:cNvPr>
          <p:cNvPicPr>
            <a:picLocks noChangeAspect="1"/>
          </p:cNvPicPr>
          <p:nvPr/>
        </p:nvPicPr>
        <p:blipFill>
          <a:blip r:embed="rId2"/>
          <a:stretch>
            <a:fillRect/>
          </a:stretch>
        </p:blipFill>
        <p:spPr>
          <a:xfrm>
            <a:off x="2840290" y="1841555"/>
            <a:ext cx="6198293" cy="4467805"/>
          </a:xfrm>
          <a:prstGeom prst="rect">
            <a:avLst/>
          </a:prstGeom>
        </p:spPr>
      </p:pic>
    </p:spTree>
    <p:extLst>
      <p:ext uri="{BB962C8B-B14F-4D97-AF65-F5344CB8AC3E}">
        <p14:creationId xmlns:p14="http://schemas.microsoft.com/office/powerpoint/2010/main" val="3003339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1472-B11C-36E4-9E26-365097D3E0F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A02127C-F441-107F-9AA5-5D263166A18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Representing information </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99D8CA2-0F9D-BE62-12FA-302B4F276B59}"/>
              </a:ext>
            </a:extLst>
          </p:cNvPr>
          <p:cNvSpPr>
            <a:spLocks noGrp="1"/>
          </p:cNvSpPr>
          <p:nvPr>
            <p:ph type="sldNum" sz="quarter" idx="12"/>
          </p:nvPr>
        </p:nvSpPr>
        <p:spPr/>
        <p:txBody>
          <a:bodyPr/>
          <a:lstStyle/>
          <a:p>
            <a:fld id="{CC057153-B650-4DEB-B370-79DDCFDCE934}" type="slidenum">
              <a:rPr lang="en-US" smtClean="0"/>
              <a:t>86</a:t>
            </a:fld>
            <a:endParaRPr lang="en-US"/>
          </a:p>
        </p:txBody>
      </p:sp>
      <p:sp>
        <p:nvSpPr>
          <p:cNvPr id="4" name="Content Placeholder 3">
            <a:extLst>
              <a:ext uri="{FF2B5EF4-FFF2-40B4-BE49-F238E27FC236}">
                <a16:creationId xmlns:a16="http://schemas.microsoft.com/office/drawing/2014/main" id="{12849B03-7646-C07E-1420-DE78073671AA}"/>
              </a:ext>
            </a:extLst>
          </p:cNvPr>
          <p:cNvSpPr>
            <a:spLocks noGrp="1"/>
          </p:cNvSpPr>
          <p:nvPr>
            <p:ph idx="1"/>
          </p:nvPr>
        </p:nvSpPr>
        <p:spPr>
          <a:xfrm>
            <a:off x="612647" y="1715532"/>
            <a:ext cx="10817353" cy="4593828"/>
          </a:xfrm>
        </p:spPr>
        <p:txBody>
          <a:bodyPr>
            <a:noAutofit/>
          </a:bodyPr>
          <a:lstStyle/>
          <a:p>
            <a:r>
              <a:rPr lang="en-US" dirty="0"/>
              <a:t>But what about non-integer numbers, such as floating-point numbers, or any other type of information, such as letters, emojis, colors, sound </a:t>
            </a:r>
            <a:r>
              <a:rPr lang="en-US" dirty="0" err="1"/>
              <a:t>etc</a:t>
            </a:r>
            <a:r>
              <a:rPr lang="en-US" dirty="0"/>
              <a:t>?</a:t>
            </a:r>
          </a:p>
          <a:p>
            <a:endParaRPr lang="en-US" dirty="0"/>
          </a:p>
          <a:p>
            <a:r>
              <a:rPr lang="en-US" dirty="0"/>
              <a:t>There are different international standards that determine how binary is </a:t>
            </a:r>
            <a:r>
              <a:rPr lang="en-US" b="1" dirty="0"/>
              <a:t>encoded </a:t>
            </a:r>
            <a:r>
              <a:rPr lang="en-US" dirty="0"/>
              <a:t>into other representations. </a:t>
            </a:r>
          </a:p>
          <a:p>
            <a:endParaRPr lang="en-US" dirty="0"/>
          </a:p>
          <a:p>
            <a:r>
              <a:rPr lang="en-US" dirty="0"/>
              <a:t>For example, the most used standard to encode real numbers is the IEEE 754 standard.</a:t>
            </a:r>
          </a:p>
          <a:p>
            <a:endParaRPr lang="en-US" dirty="0"/>
          </a:p>
        </p:txBody>
      </p:sp>
    </p:spTree>
    <p:extLst>
      <p:ext uri="{BB962C8B-B14F-4D97-AF65-F5344CB8AC3E}">
        <p14:creationId xmlns:p14="http://schemas.microsoft.com/office/powerpoint/2010/main" val="3095833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C27B-16FF-50EB-2737-3F276A9F0487}"/>
              </a:ext>
            </a:extLst>
          </p:cNvPr>
          <p:cNvSpPr>
            <a:spLocks noGrp="1"/>
          </p:cNvSpPr>
          <p:nvPr>
            <p:ph type="title"/>
          </p:nvPr>
        </p:nvSpPr>
        <p:spPr/>
        <p:txBody>
          <a:bodyPr/>
          <a:lstStyle/>
          <a:p>
            <a:r>
              <a:rPr lang="en-US" dirty="0"/>
              <a:t>Text</a:t>
            </a:r>
          </a:p>
        </p:txBody>
      </p:sp>
      <p:sp>
        <p:nvSpPr>
          <p:cNvPr id="4" name="Slide Number Placeholder 3">
            <a:extLst>
              <a:ext uri="{FF2B5EF4-FFF2-40B4-BE49-F238E27FC236}">
                <a16:creationId xmlns:a16="http://schemas.microsoft.com/office/drawing/2014/main" id="{16AEFFDF-DDAB-2F4F-5EE0-BAEEEE93C488}"/>
              </a:ext>
            </a:extLst>
          </p:cNvPr>
          <p:cNvSpPr>
            <a:spLocks noGrp="1"/>
          </p:cNvSpPr>
          <p:nvPr>
            <p:ph type="sldNum" sz="quarter" idx="12"/>
          </p:nvPr>
        </p:nvSpPr>
        <p:spPr/>
        <p:txBody>
          <a:bodyPr/>
          <a:lstStyle/>
          <a:p>
            <a:fld id="{CC057153-B650-4DEB-B370-79DDCFDCE934}" type="slidenum">
              <a:rPr lang="en-US" smtClean="0"/>
              <a:t>87</a:t>
            </a:fld>
            <a:endParaRPr lang="en-US"/>
          </a:p>
        </p:txBody>
      </p:sp>
      <p:pic>
        <p:nvPicPr>
          <p:cNvPr id="2052" name="Picture 4" descr="ASCII table">
            <a:extLst>
              <a:ext uri="{FF2B5EF4-FFF2-40B4-BE49-F238E27FC236}">
                <a16:creationId xmlns:a16="http://schemas.microsoft.com/office/drawing/2014/main" id="{F209BA71-C01E-C619-7ADD-BC8942E27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260" y="209550"/>
            <a:ext cx="69850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0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C449-3B63-056C-15C3-80A1DAAF9FF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6BB3854-F03F-CF95-B8C8-70B1B1CB8E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Encoding text - ASCII</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14DDA5B-0B9F-A713-6701-4D5968260F8E}"/>
              </a:ext>
            </a:extLst>
          </p:cNvPr>
          <p:cNvSpPr>
            <a:spLocks noGrp="1"/>
          </p:cNvSpPr>
          <p:nvPr>
            <p:ph type="sldNum" sz="quarter" idx="12"/>
          </p:nvPr>
        </p:nvSpPr>
        <p:spPr/>
        <p:txBody>
          <a:bodyPr/>
          <a:lstStyle/>
          <a:p>
            <a:fld id="{CC057153-B650-4DEB-B370-79DDCFDCE934}" type="slidenum">
              <a:rPr lang="en-US" smtClean="0"/>
              <a:t>88</a:t>
            </a:fld>
            <a:endParaRPr lang="en-US"/>
          </a:p>
        </p:txBody>
      </p:sp>
      <p:sp>
        <p:nvSpPr>
          <p:cNvPr id="4" name="Content Placeholder 3">
            <a:extLst>
              <a:ext uri="{FF2B5EF4-FFF2-40B4-BE49-F238E27FC236}">
                <a16:creationId xmlns:a16="http://schemas.microsoft.com/office/drawing/2014/main" id="{97A7651E-FFA7-5F42-8046-23CC293C9D9A}"/>
              </a:ext>
            </a:extLst>
          </p:cNvPr>
          <p:cNvSpPr>
            <a:spLocks noGrp="1"/>
          </p:cNvSpPr>
          <p:nvPr>
            <p:ph idx="1"/>
          </p:nvPr>
        </p:nvSpPr>
        <p:spPr>
          <a:xfrm>
            <a:off x="612647" y="1715532"/>
            <a:ext cx="11204215" cy="4593828"/>
          </a:xfrm>
        </p:spPr>
        <p:txBody>
          <a:bodyPr>
            <a:noAutofit/>
          </a:bodyPr>
          <a:lstStyle/>
          <a:p>
            <a:pPr marL="0" indent="0">
              <a:buNone/>
            </a:pPr>
            <a:r>
              <a:rPr lang="en-US" b="1" dirty="0"/>
              <a:t>ASCII</a:t>
            </a:r>
            <a:r>
              <a:rPr lang="en-US" dirty="0"/>
              <a:t> (American Standard Code for Information Interchange) which was established in the ‘60s and used 7 bits to represent 128 characters: These included the capital and lowercase letters of the English alphabet, digits 0-9, punctuation and special symbols like @. </a:t>
            </a:r>
          </a:p>
          <a:p>
            <a:pPr marL="228600" lvl="1" indent="0">
              <a:buNone/>
            </a:pPr>
            <a:endParaRPr lang="en-US" sz="2000" dirty="0"/>
          </a:p>
          <a:p>
            <a:pPr marL="228600" lvl="1" indent="0">
              <a:buNone/>
            </a:pPr>
            <a:r>
              <a:rPr lang="en-US" sz="2000" dirty="0"/>
              <a:t>For example, 01000011 01010011 00110101 00110001 00100001 represents the text “CS51!”</a:t>
            </a:r>
          </a:p>
          <a:p>
            <a:pPr marL="228600" lvl="1" indent="0">
              <a:buNone/>
            </a:pPr>
            <a:endParaRPr lang="en-US" sz="2000" dirty="0"/>
          </a:p>
        </p:txBody>
      </p:sp>
    </p:spTree>
    <p:extLst>
      <p:ext uri="{BB962C8B-B14F-4D97-AF65-F5344CB8AC3E}">
        <p14:creationId xmlns:p14="http://schemas.microsoft.com/office/powerpoint/2010/main" val="2329555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E2BF1-074A-E2E7-ED0F-1D3AA34A8FD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2177E76-CBAF-9B92-713A-20E92061301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Encoding text - Unicode</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4969FED-7DF2-6C75-DD44-F5D24A627393}"/>
              </a:ext>
            </a:extLst>
          </p:cNvPr>
          <p:cNvSpPr>
            <a:spLocks noGrp="1"/>
          </p:cNvSpPr>
          <p:nvPr>
            <p:ph type="sldNum" sz="quarter" idx="12"/>
          </p:nvPr>
        </p:nvSpPr>
        <p:spPr/>
        <p:txBody>
          <a:bodyPr/>
          <a:lstStyle/>
          <a:p>
            <a:fld id="{CC057153-B650-4DEB-B370-79DDCFDCE934}" type="slidenum">
              <a:rPr lang="en-US" smtClean="0"/>
              <a:t>89</a:t>
            </a:fld>
            <a:endParaRPr lang="en-US"/>
          </a:p>
        </p:txBody>
      </p:sp>
      <p:sp>
        <p:nvSpPr>
          <p:cNvPr id="4" name="Content Placeholder 3">
            <a:extLst>
              <a:ext uri="{FF2B5EF4-FFF2-40B4-BE49-F238E27FC236}">
                <a16:creationId xmlns:a16="http://schemas.microsoft.com/office/drawing/2014/main" id="{AC07E6F8-D5A6-73E4-5944-538B9D5291BA}"/>
              </a:ext>
            </a:extLst>
          </p:cNvPr>
          <p:cNvSpPr>
            <a:spLocks noGrp="1"/>
          </p:cNvSpPr>
          <p:nvPr>
            <p:ph idx="1"/>
          </p:nvPr>
        </p:nvSpPr>
        <p:spPr>
          <a:xfrm>
            <a:off x="612648" y="1715532"/>
            <a:ext cx="4755000" cy="4593828"/>
          </a:xfrm>
        </p:spPr>
        <p:txBody>
          <a:bodyPr>
            <a:noAutofit/>
          </a:bodyPr>
          <a:lstStyle/>
          <a:p>
            <a:r>
              <a:rPr lang="en-US"/>
              <a:t>In 1990s, </a:t>
            </a:r>
            <a:r>
              <a:rPr lang="en-US" b="1"/>
              <a:t>Unicode</a:t>
            </a:r>
            <a:r>
              <a:rPr lang="en-US"/>
              <a:t> expanded encoding to thousands of characters to account for all different schemes individual languages used and even includes emojis! </a:t>
            </a:r>
          </a:p>
          <a:p>
            <a:r>
              <a:rPr lang="en-US"/>
              <a:t>The most common implementations of Unicode are </a:t>
            </a:r>
            <a:r>
              <a:rPr lang="en-US" b="1"/>
              <a:t>UTF-8 </a:t>
            </a:r>
            <a:r>
              <a:rPr lang="en-US"/>
              <a:t>,which was designed for backward compatibility with ASCII, and </a:t>
            </a:r>
            <a:r>
              <a:rPr lang="en-US" b="1"/>
              <a:t>UTF-16</a:t>
            </a:r>
            <a:r>
              <a:rPr lang="en-US"/>
              <a:t>.</a:t>
            </a:r>
            <a:endParaRPr lang="en-US" dirty="0"/>
          </a:p>
        </p:txBody>
      </p:sp>
      <p:pic>
        <p:nvPicPr>
          <p:cNvPr id="3" name="Picture 2" descr="An example of emojis and their Unicode">
            <a:extLst>
              <a:ext uri="{FF2B5EF4-FFF2-40B4-BE49-F238E27FC236}">
                <a16:creationId xmlns:a16="http://schemas.microsoft.com/office/drawing/2014/main" id="{3D708788-1BC3-9EB3-2666-00321A16EAF9}"/>
              </a:ext>
            </a:extLst>
          </p:cNvPr>
          <p:cNvPicPr>
            <a:picLocks noChangeAspect="1"/>
          </p:cNvPicPr>
          <p:nvPr/>
        </p:nvPicPr>
        <p:blipFill>
          <a:blip r:embed="rId3"/>
          <a:stretch>
            <a:fillRect/>
          </a:stretch>
        </p:blipFill>
        <p:spPr>
          <a:xfrm>
            <a:off x="6758158" y="0"/>
            <a:ext cx="5433842" cy="6858000"/>
          </a:xfrm>
          <a:prstGeom prst="rect">
            <a:avLst/>
          </a:prstGeom>
        </p:spPr>
      </p:pic>
    </p:spTree>
    <p:extLst>
      <p:ext uri="{BB962C8B-B14F-4D97-AF65-F5344CB8AC3E}">
        <p14:creationId xmlns:p14="http://schemas.microsoft.com/office/powerpoint/2010/main" val="159775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F02E-0068-6018-DD2D-EAF6E7444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DEDB0-AE0E-B174-0700-3C2E7F4041E5}"/>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4C160E2C-4CB3-0D9F-DB92-995882F6A606}"/>
              </a:ext>
            </a:extLst>
          </p:cNvPr>
          <p:cNvSpPr>
            <a:spLocks noGrp="1"/>
          </p:cNvSpPr>
          <p:nvPr>
            <p:ph type="sldNum" sz="quarter" idx="12"/>
          </p:nvPr>
        </p:nvSpPr>
        <p:spPr/>
        <p:txBody>
          <a:bodyPr/>
          <a:lstStyle/>
          <a:p>
            <a:fld id="{CC057153-B650-4DEB-B370-79DDCFDCE934}" type="slidenum">
              <a:rPr lang="en-US" smtClean="0"/>
              <a:t>9</a:t>
            </a:fld>
            <a:endParaRPr lang="en-US"/>
          </a:p>
        </p:txBody>
      </p:sp>
      <p:graphicFrame>
        <p:nvGraphicFramePr>
          <p:cNvPr id="5" name="Table 4">
            <a:extLst>
              <a:ext uri="{FF2B5EF4-FFF2-40B4-BE49-F238E27FC236}">
                <a16:creationId xmlns:a16="http://schemas.microsoft.com/office/drawing/2014/main" id="{F1E0D075-6468-BE4D-29CE-2310B29CE6AD}"/>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69E52E25-A49A-5819-2F1D-A17706D7A07A}"/>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101E5198-D4E5-B701-E831-3527F8B719D8}"/>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624D0F03-B1A2-83DF-521C-3F773DA0E645}"/>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CBC157ED-918D-917B-626D-C9B4567A3FB8}"/>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7F4905D0-6970-A888-0CB9-A1D1A84DD8B7}"/>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23A541E8-8090-B787-540F-534317FB8BDB}"/>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037D165F-4A49-4405-A300-A20FF189A115}"/>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811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image represented?</a:t>
            </a:r>
          </a:p>
        </p:txBody>
      </p:sp>
      <p:pic>
        <p:nvPicPr>
          <p:cNvPr id="3" name="Picture 5" descr="C:\images\homer\surprised.gif"/>
          <p:cNvPicPr>
            <a:picLocks noChangeAspect="1" noChangeArrowheads="1"/>
          </p:cNvPicPr>
          <p:nvPr/>
        </p:nvPicPr>
        <p:blipFill>
          <a:blip r:embed="rId2"/>
          <a:srcRect/>
          <a:stretch>
            <a:fillRect/>
          </a:stretch>
        </p:blipFill>
        <p:spPr bwMode="auto">
          <a:xfrm>
            <a:off x="3276601" y="2971800"/>
            <a:ext cx="1814513" cy="2286000"/>
          </a:xfrm>
          <a:prstGeom prst="rect">
            <a:avLst/>
          </a:prstGeom>
          <a:noFill/>
        </p:spPr>
      </p:pic>
    </p:spTree>
    <p:extLst>
      <p:ext uri="{BB962C8B-B14F-4D97-AF65-F5344CB8AC3E}">
        <p14:creationId xmlns:p14="http://schemas.microsoft.com/office/powerpoint/2010/main" val="25523645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image represented?</a:t>
            </a:r>
          </a:p>
        </p:txBody>
      </p:sp>
      <p:grpSp>
        <p:nvGrpSpPr>
          <p:cNvPr id="437" name="Group 436"/>
          <p:cNvGrpSpPr/>
          <p:nvPr/>
        </p:nvGrpSpPr>
        <p:grpSpPr>
          <a:xfrm>
            <a:off x="3276601" y="2971800"/>
            <a:ext cx="1814513" cy="2286000"/>
            <a:chOff x="1447800" y="3352800"/>
            <a:chExt cx="1814513" cy="2286000"/>
          </a:xfrm>
        </p:grpSpPr>
        <p:pic>
          <p:nvPicPr>
            <p:cNvPr id="3" name="Picture 5" descr="C:\images\homer\surprised.gif"/>
            <p:cNvPicPr>
              <a:picLocks noChangeAspect="1" noChangeArrowheads="1"/>
            </p:cNvPicPr>
            <p:nvPr/>
          </p:nvPicPr>
          <p:blipFill>
            <a:blip r:embed="rId2"/>
            <a:srcRect/>
            <a:stretch>
              <a:fillRect/>
            </a:stretch>
          </p:blipFill>
          <p:spPr bwMode="auto">
            <a:xfrm>
              <a:off x="1447800" y="3352800"/>
              <a:ext cx="1814513" cy="2286000"/>
            </a:xfrm>
            <a:prstGeom prst="rect">
              <a:avLst/>
            </a:prstGeom>
            <a:noFill/>
          </p:spPr>
        </p:pic>
        <p:sp>
          <p:nvSpPr>
            <p:cNvPr id="4" name="Rectangle 3"/>
            <p:cNvSpPr/>
            <p:nvPr/>
          </p:nvSpPr>
          <p:spPr bwMode="auto">
            <a:xfrm>
              <a:off x="1752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 name="Rectangle 4"/>
            <p:cNvSpPr/>
            <p:nvPr/>
          </p:nvSpPr>
          <p:spPr bwMode="auto">
            <a:xfrm>
              <a:off x="1828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 name="Rectangle 5"/>
            <p:cNvSpPr/>
            <p:nvPr/>
          </p:nvSpPr>
          <p:spPr bwMode="auto">
            <a:xfrm>
              <a:off x="1905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 name="Rectangle 6"/>
            <p:cNvSpPr/>
            <p:nvPr/>
          </p:nvSpPr>
          <p:spPr bwMode="auto">
            <a:xfrm>
              <a:off x="1981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 name="Rectangle 7"/>
            <p:cNvSpPr/>
            <p:nvPr/>
          </p:nvSpPr>
          <p:spPr bwMode="auto">
            <a:xfrm>
              <a:off x="2057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 name="Rectangle 8"/>
            <p:cNvSpPr/>
            <p:nvPr/>
          </p:nvSpPr>
          <p:spPr bwMode="auto">
            <a:xfrm>
              <a:off x="2133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 name="Rectangle 9"/>
            <p:cNvSpPr/>
            <p:nvPr/>
          </p:nvSpPr>
          <p:spPr bwMode="auto">
            <a:xfrm>
              <a:off x="2209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 name="Rectangle 10"/>
            <p:cNvSpPr/>
            <p:nvPr/>
          </p:nvSpPr>
          <p:spPr bwMode="auto">
            <a:xfrm>
              <a:off x="2286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 name="Rectangle 11"/>
            <p:cNvSpPr/>
            <p:nvPr/>
          </p:nvSpPr>
          <p:spPr bwMode="auto">
            <a:xfrm>
              <a:off x="2362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 name="Rectangle 12"/>
            <p:cNvSpPr/>
            <p:nvPr/>
          </p:nvSpPr>
          <p:spPr bwMode="auto">
            <a:xfrm>
              <a:off x="2438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 name="Rectangle 13"/>
            <p:cNvSpPr/>
            <p:nvPr/>
          </p:nvSpPr>
          <p:spPr bwMode="auto">
            <a:xfrm>
              <a:off x="2514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 name="Rectangle 14"/>
            <p:cNvSpPr/>
            <p:nvPr/>
          </p:nvSpPr>
          <p:spPr bwMode="auto">
            <a:xfrm>
              <a:off x="2590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 name="Rectangle 15"/>
            <p:cNvSpPr/>
            <p:nvPr/>
          </p:nvSpPr>
          <p:spPr bwMode="auto">
            <a:xfrm>
              <a:off x="2667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 name="Rectangle 16"/>
            <p:cNvSpPr/>
            <p:nvPr/>
          </p:nvSpPr>
          <p:spPr bwMode="auto">
            <a:xfrm>
              <a:off x="2743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 name="Rectangle 17"/>
            <p:cNvSpPr/>
            <p:nvPr/>
          </p:nvSpPr>
          <p:spPr bwMode="auto">
            <a:xfrm>
              <a:off x="2819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 name="Rectangle 18"/>
            <p:cNvSpPr/>
            <p:nvPr/>
          </p:nvSpPr>
          <p:spPr bwMode="auto">
            <a:xfrm>
              <a:off x="2895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 name="Rectangle 19"/>
            <p:cNvSpPr/>
            <p:nvPr/>
          </p:nvSpPr>
          <p:spPr bwMode="auto">
            <a:xfrm>
              <a:off x="1752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 name="Rectangle 20"/>
            <p:cNvSpPr/>
            <p:nvPr/>
          </p:nvSpPr>
          <p:spPr bwMode="auto">
            <a:xfrm>
              <a:off x="1828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 name="Rectangle 21"/>
            <p:cNvSpPr/>
            <p:nvPr/>
          </p:nvSpPr>
          <p:spPr bwMode="auto">
            <a:xfrm>
              <a:off x="1905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 name="Rectangle 22"/>
            <p:cNvSpPr/>
            <p:nvPr/>
          </p:nvSpPr>
          <p:spPr bwMode="auto">
            <a:xfrm>
              <a:off x="1981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 name="Rectangle 23"/>
            <p:cNvSpPr/>
            <p:nvPr/>
          </p:nvSpPr>
          <p:spPr bwMode="auto">
            <a:xfrm>
              <a:off x="2057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 name="Rectangle 24"/>
            <p:cNvSpPr/>
            <p:nvPr/>
          </p:nvSpPr>
          <p:spPr bwMode="auto">
            <a:xfrm>
              <a:off x="2133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 name="Rectangle 25"/>
            <p:cNvSpPr/>
            <p:nvPr/>
          </p:nvSpPr>
          <p:spPr bwMode="auto">
            <a:xfrm>
              <a:off x="2209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 name="Rectangle 26"/>
            <p:cNvSpPr/>
            <p:nvPr/>
          </p:nvSpPr>
          <p:spPr bwMode="auto">
            <a:xfrm>
              <a:off x="2286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 name="Rectangle 27"/>
            <p:cNvSpPr/>
            <p:nvPr/>
          </p:nvSpPr>
          <p:spPr bwMode="auto">
            <a:xfrm>
              <a:off x="2362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 name="Rectangle 28"/>
            <p:cNvSpPr/>
            <p:nvPr/>
          </p:nvSpPr>
          <p:spPr bwMode="auto">
            <a:xfrm>
              <a:off x="2438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 name="Rectangle 29"/>
            <p:cNvSpPr/>
            <p:nvPr/>
          </p:nvSpPr>
          <p:spPr bwMode="auto">
            <a:xfrm>
              <a:off x="2514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 name="Rectangle 30"/>
            <p:cNvSpPr/>
            <p:nvPr/>
          </p:nvSpPr>
          <p:spPr bwMode="auto">
            <a:xfrm>
              <a:off x="2590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 name="Rectangle 31"/>
            <p:cNvSpPr/>
            <p:nvPr/>
          </p:nvSpPr>
          <p:spPr bwMode="auto">
            <a:xfrm>
              <a:off x="2667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 name="Rectangle 32"/>
            <p:cNvSpPr/>
            <p:nvPr/>
          </p:nvSpPr>
          <p:spPr bwMode="auto">
            <a:xfrm>
              <a:off x="2743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 name="Rectangle 33"/>
            <p:cNvSpPr/>
            <p:nvPr/>
          </p:nvSpPr>
          <p:spPr bwMode="auto">
            <a:xfrm>
              <a:off x="2819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 name="Rectangle 34"/>
            <p:cNvSpPr/>
            <p:nvPr/>
          </p:nvSpPr>
          <p:spPr bwMode="auto">
            <a:xfrm>
              <a:off x="2895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 name="Rectangle 35"/>
            <p:cNvSpPr/>
            <p:nvPr/>
          </p:nvSpPr>
          <p:spPr bwMode="auto">
            <a:xfrm>
              <a:off x="1752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 name="Rectangle 36"/>
            <p:cNvSpPr/>
            <p:nvPr/>
          </p:nvSpPr>
          <p:spPr bwMode="auto">
            <a:xfrm>
              <a:off x="1828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 name="Rectangle 37"/>
            <p:cNvSpPr/>
            <p:nvPr/>
          </p:nvSpPr>
          <p:spPr bwMode="auto">
            <a:xfrm>
              <a:off x="1905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 name="Rectangle 38"/>
            <p:cNvSpPr/>
            <p:nvPr/>
          </p:nvSpPr>
          <p:spPr bwMode="auto">
            <a:xfrm>
              <a:off x="1981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 name="Rectangle 39"/>
            <p:cNvSpPr/>
            <p:nvPr/>
          </p:nvSpPr>
          <p:spPr bwMode="auto">
            <a:xfrm>
              <a:off x="2057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 name="Rectangle 40"/>
            <p:cNvSpPr/>
            <p:nvPr/>
          </p:nvSpPr>
          <p:spPr bwMode="auto">
            <a:xfrm>
              <a:off x="2133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 name="Rectangle 41"/>
            <p:cNvSpPr/>
            <p:nvPr/>
          </p:nvSpPr>
          <p:spPr bwMode="auto">
            <a:xfrm>
              <a:off x="2209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 name="Rectangle 42"/>
            <p:cNvSpPr/>
            <p:nvPr/>
          </p:nvSpPr>
          <p:spPr bwMode="auto">
            <a:xfrm>
              <a:off x="2286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4" name="Rectangle 43"/>
            <p:cNvSpPr/>
            <p:nvPr/>
          </p:nvSpPr>
          <p:spPr bwMode="auto">
            <a:xfrm>
              <a:off x="2362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5" name="Rectangle 44"/>
            <p:cNvSpPr/>
            <p:nvPr/>
          </p:nvSpPr>
          <p:spPr bwMode="auto">
            <a:xfrm>
              <a:off x="2438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6" name="Rectangle 45"/>
            <p:cNvSpPr/>
            <p:nvPr/>
          </p:nvSpPr>
          <p:spPr bwMode="auto">
            <a:xfrm>
              <a:off x="2514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7" name="Rectangle 46"/>
            <p:cNvSpPr/>
            <p:nvPr/>
          </p:nvSpPr>
          <p:spPr bwMode="auto">
            <a:xfrm>
              <a:off x="2590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8" name="Rectangle 47"/>
            <p:cNvSpPr/>
            <p:nvPr/>
          </p:nvSpPr>
          <p:spPr bwMode="auto">
            <a:xfrm>
              <a:off x="2667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9" name="Rectangle 48"/>
            <p:cNvSpPr/>
            <p:nvPr/>
          </p:nvSpPr>
          <p:spPr bwMode="auto">
            <a:xfrm>
              <a:off x="2743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0" name="Rectangle 49"/>
            <p:cNvSpPr/>
            <p:nvPr/>
          </p:nvSpPr>
          <p:spPr bwMode="auto">
            <a:xfrm>
              <a:off x="2819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1" name="Rectangle 50"/>
            <p:cNvSpPr/>
            <p:nvPr/>
          </p:nvSpPr>
          <p:spPr bwMode="auto">
            <a:xfrm>
              <a:off x="2895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2" name="Rectangle 51"/>
            <p:cNvSpPr/>
            <p:nvPr/>
          </p:nvSpPr>
          <p:spPr bwMode="auto">
            <a:xfrm>
              <a:off x="1752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3" name="Rectangle 52"/>
            <p:cNvSpPr/>
            <p:nvPr/>
          </p:nvSpPr>
          <p:spPr bwMode="auto">
            <a:xfrm>
              <a:off x="1828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4" name="Rectangle 53"/>
            <p:cNvSpPr/>
            <p:nvPr/>
          </p:nvSpPr>
          <p:spPr bwMode="auto">
            <a:xfrm>
              <a:off x="1905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5" name="Rectangle 54"/>
            <p:cNvSpPr/>
            <p:nvPr/>
          </p:nvSpPr>
          <p:spPr bwMode="auto">
            <a:xfrm>
              <a:off x="1981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6" name="Rectangle 55"/>
            <p:cNvSpPr/>
            <p:nvPr/>
          </p:nvSpPr>
          <p:spPr bwMode="auto">
            <a:xfrm>
              <a:off x="2057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7" name="Rectangle 56"/>
            <p:cNvSpPr/>
            <p:nvPr/>
          </p:nvSpPr>
          <p:spPr bwMode="auto">
            <a:xfrm>
              <a:off x="2133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8" name="Rectangle 57"/>
            <p:cNvSpPr/>
            <p:nvPr/>
          </p:nvSpPr>
          <p:spPr bwMode="auto">
            <a:xfrm>
              <a:off x="2209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9" name="Rectangle 58"/>
            <p:cNvSpPr/>
            <p:nvPr/>
          </p:nvSpPr>
          <p:spPr bwMode="auto">
            <a:xfrm>
              <a:off x="2286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0" name="Rectangle 59"/>
            <p:cNvSpPr/>
            <p:nvPr/>
          </p:nvSpPr>
          <p:spPr bwMode="auto">
            <a:xfrm>
              <a:off x="2362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1" name="Rectangle 60"/>
            <p:cNvSpPr/>
            <p:nvPr/>
          </p:nvSpPr>
          <p:spPr bwMode="auto">
            <a:xfrm>
              <a:off x="2438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2" name="Rectangle 61"/>
            <p:cNvSpPr/>
            <p:nvPr/>
          </p:nvSpPr>
          <p:spPr bwMode="auto">
            <a:xfrm>
              <a:off x="2514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3" name="Rectangle 62"/>
            <p:cNvSpPr/>
            <p:nvPr/>
          </p:nvSpPr>
          <p:spPr bwMode="auto">
            <a:xfrm>
              <a:off x="2590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4" name="Rectangle 63"/>
            <p:cNvSpPr/>
            <p:nvPr/>
          </p:nvSpPr>
          <p:spPr bwMode="auto">
            <a:xfrm>
              <a:off x="2667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5" name="Rectangle 64"/>
            <p:cNvSpPr/>
            <p:nvPr/>
          </p:nvSpPr>
          <p:spPr bwMode="auto">
            <a:xfrm>
              <a:off x="2743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6" name="Rectangle 65"/>
            <p:cNvSpPr/>
            <p:nvPr/>
          </p:nvSpPr>
          <p:spPr bwMode="auto">
            <a:xfrm>
              <a:off x="2819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7" name="Rectangle 66"/>
            <p:cNvSpPr/>
            <p:nvPr/>
          </p:nvSpPr>
          <p:spPr bwMode="auto">
            <a:xfrm>
              <a:off x="2895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8" name="Rectangle 67"/>
            <p:cNvSpPr/>
            <p:nvPr/>
          </p:nvSpPr>
          <p:spPr bwMode="auto">
            <a:xfrm>
              <a:off x="1752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9" name="Rectangle 68"/>
            <p:cNvSpPr/>
            <p:nvPr/>
          </p:nvSpPr>
          <p:spPr bwMode="auto">
            <a:xfrm>
              <a:off x="1828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0" name="Rectangle 69"/>
            <p:cNvSpPr/>
            <p:nvPr/>
          </p:nvSpPr>
          <p:spPr bwMode="auto">
            <a:xfrm>
              <a:off x="1905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1" name="Rectangle 70"/>
            <p:cNvSpPr/>
            <p:nvPr/>
          </p:nvSpPr>
          <p:spPr bwMode="auto">
            <a:xfrm>
              <a:off x="1981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2" name="Rectangle 71"/>
            <p:cNvSpPr/>
            <p:nvPr/>
          </p:nvSpPr>
          <p:spPr bwMode="auto">
            <a:xfrm>
              <a:off x="2057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3" name="Rectangle 72"/>
            <p:cNvSpPr/>
            <p:nvPr/>
          </p:nvSpPr>
          <p:spPr bwMode="auto">
            <a:xfrm>
              <a:off x="2133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4" name="Rectangle 73"/>
            <p:cNvSpPr/>
            <p:nvPr/>
          </p:nvSpPr>
          <p:spPr bwMode="auto">
            <a:xfrm>
              <a:off x="2209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5" name="Rectangle 74"/>
            <p:cNvSpPr/>
            <p:nvPr/>
          </p:nvSpPr>
          <p:spPr bwMode="auto">
            <a:xfrm>
              <a:off x="2286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6" name="Rectangle 75"/>
            <p:cNvSpPr/>
            <p:nvPr/>
          </p:nvSpPr>
          <p:spPr bwMode="auto">
            <a:xfrm>
              <a:off x="2362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7" name="Rectangle 76"/>
            <p:cNvSpPr/>
            <p:nvPr/>
          </p:nvSpPr>
          <p:spPr bwMode="auto">
            <a:xfrm>
              <a:off x="2438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8" name="Rectangle 77"/>
            <p:cNvSpPr/>
            <p:nvPr/>
          </p:nvSpPr>
          <p:spPr bwMode="auto">
            <a:xfrm>
              <a:off x="2514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9" name="Rectangle 78"/>
            <p:cNvSpPr/>
            <p:nvPr/>
          </p:nvSpPr>
          <p:spPr bwMode="auto">
            <a:xfrm>
              <a:off x="2590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0" name="Rectangle 79"/>
            <p:cNvSpPr/>
            <p:nvPr/>
          </p:nvSpPr>
          <p:spPr bwMode="auto">
            <a:xfrm>
              <a:off x="2667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1" name="Rectangle 80"/>
            <p:cNvSpPr/>
            <p:nvPr/>
          </p:nvSpPr>
          <p:spPr bwMode="auto">
            <a:xfrm>
              <a:off x="2743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2" name="Rectangle 81"/>
            <p:cNvSpPr/>
            <p:nvPr/>
          </p:nvSpPr>
          <p:spPr bwMode="auto">
            <a:xfrm>
              <a:off x="2819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3" name="Rectangle 82"/>
            <p:cNvSpPr/>
            <p:nvPr/>
          </p:nvSpPr>
          <p:spPr bwMode="auto">
            <a:xfrm>
              <a:off x="2895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4" name="Rectangle 83"/>
            <p:cNvSpPr/>
            <p:nvPr/>
          </p:nvSpPr>
          <p:spPr bwMode="auto">
            <a:xfrm>
              <a:off x="1752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5" name="Rectangle 84"/>
            <p:cNvSpPr/>
            <p:nvPr/>
          </p:nvSpPr>
          <p:spPr bwMode="auto">
            <a:xfrm>
              <a:off x="1828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6" name="Rectangle 85"/>
            <p:cNvSpPr/>
            <p:nvPr/>
          </p:nvSpPr>
          <p:spPr bwMode="auto">
            <a:xfrm>
              <a:off x="1905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7" name="Rectangle 86"/>
            <p:cNvSpPr/>
            <p:nvPr/>
          </p:nvSpPr>
          <p:spPr bwMode="auto">
            <a:xfrm>
              <a:off x="1981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8" name="Rectangle 87"/>
            <p:cNvSpPr/>
            <p:nvPr/>
          </p:nvSpPr>
          <p:spPr bwMode="auto">
            <a:xfrm>
              <a:off x="2057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9" name="Rectangle 88"/>
            <p:cNvSpPr/>
            <p:nvPr/>
          </p:nvSpPr>
          <p:spPr bwMode="auto">
            <a:xfrm>
              <a:off x="2133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0" name="Rectangle 89"/>
            <p:cNvSpPr/>
            <p:nvPr/>
          </p:nvSpPr>
          <p:spPr bwMode="auto">
            <a:xfrm>
              <a:off x="2209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1" name="Rectangle 90"/>
            <p:cNvSpPr/>
            <p:nvPr/>
          </p:nvSpPr>
          <p:spPr bwMode="auto">
            <a:xfrm>
              <a:off x="2286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2" name="Rectangle 91"/>
            <p:cNvSpPr/>
            <p:nvPr/>
          </p:nvSpPr>
          <p:spPr bwMode="auto">
            <a:xfrm>
              <a:off x="2362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3" name="Rectangle 92"/>
            <p:cNvSpPr/>
            <p:nvPr/>
          </p:nvSpPr>
          <p:spPr bwMode="auto">
            <a:xfrm>
              <a:off x="2438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4" name="Rectangle 93"/>
            <p:cNvSpPr/>
            <p:nvPr/>
          </p:nvSpPr>
          <p:spPr bwMode="auto">
            <a:xfrm>
              <a:off x="2514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5" name="Rectangle 94"/>
            <p:cNvSpPr/>
            <p:nvPr/>
          </p:nvSpPr>
          <p:spPr bwMode="auto">
            <a:xfrm>
              <a:off x="2590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6" name="Rectangle 95"/>
            <p:cNvSpPr/>
            <p:nvPr/>
          </p:nvSpPr>
          <p:spPr bwMode="auto">
            <a:xfrm>
              <a:off x="2667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7" name="Rectangle 96"/>
            <p:cNvSpPr/>
            <p:nvPr/>
          </p:nvSpPr>
          <p:spPr bwMode="auto">
            <a:xfrm>
              <a:off x="2743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8" name="Rectangle 97"/>
            <p:cNvSpPr/>
            <p:nvPr/>
          </p:nvSpPr>
          <p:spPr bwMode="auto">
            <a:xfrm>
              <a:off x="2819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9" name="Rectangle 98"/>
            <p:cNvSpPr/>
            <p:nvPr/>
          </p:nvSpPr>
          <p:spPr bwMode="auto">
            <a:xfrm>
              <a:off x="2895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0" name="Rectangle 99"/>
            <p:cNvSpPr/>
            <p:nvPr/>
          </p:nvSpPr>
          <p:spPr bwMode="auto">
            <a:xfrm>
              <a:off x="1752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1" name="Rectangle 100"/>
            <p:cNvSpPr/>
            <p:nvPr/>
          </p:nvSpPr>
          <p:spPr bwMode="auto">
            <a:xfrm>
              <a:off x="1828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2" name="Rectangle 101"/>
            <p:cNvSpPr/>
            <p:nvPr/>
          </p:nvSpPr>
          <p:spPr bwMode="auto">
            <a:xfrm>
              <a:off x="1905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3" name="Rectangle 102"/>
            <p:cNvSpPr/>
            <p:nvPr/>
          </p:nvSpPr>
          <p:spPr bwMode="auto">
            <a:xfrm>
              <a:off x="1981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4" name="Rectangle 103"/>
            <p:cNvSpPr/>
            <p:nvPr/>
          </p:nvSpPr>
          <p:spPr bwMode="auto">
            <a:xfrm>
              <a:off x="2057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5" name="Rectangle 104"/>
            <p:cNvSpPr/>
            <p:nvPr/>
          </p:nvSpPr>
          <p:spPr bwMode="auto">
            <a:xfrm>
              <a:off x="2133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6" name="Rectangle 105"/>
            <p:cNvSpPr/>
            <p:nvPr/>
          </p:nvSpPr>
          <p:spPr bwMode="auto">
            <a:xfrm>
              <a:off x="2209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7" name="Rectangle 106"/>
            <p:cNvSpPr/>
            <p:nvPr/>
          </p:nvSpPr>
          <p:spPr bwMode="auto">
            <a:xfrm>
              <a:off x="2286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8" name="Rectangle 107"/>
            <p:cNvSpPr/>
            <p:nvPr/>
          </p:nvSpPr>
          <p:spPr bwMode="auto">
            <a:xfrm>
              <a:off x="2362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9" name="Rectangle 108"/>
            <p:cNvSpPr/>
            <p:nvPr/>
          </p:nvSpPr>
          <p:spPr bwMode="auto">
            <a:xfrm>
              <a:off x="2438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0" name="Rectangle 109"/>
            <p:cNvSpPr/>
            <p:nvPr/>
          </p:nvSpPr>
          <p:spPr bwMode="auto">
            <a:xfrm>
              <a:off x="2514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1" name="Rectangle 110"/>
            <p:cNvSpPr/>
            <p:nvPr/>
          </p:nvSpPr>
          <p:spPr bwMode="auto">
            <a:xfrm>
              <a:off x="2590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2" name="Rectangle 111"/>
            <p:cNvSpPr/>
            <p:nvPr/>
          </p:nvSpPr>
          <p:spPr bwMode="auto">
            <a:xfrm>
              <a:off x="2667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3" name="Rectangle 112"/>
            <p:cNvSpPr/>
            <p:nvPr/>
          </p:nvSpPr>
          <p:spPr bwMode="auto">
            <a:xfrm>
              <a:off x="2743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4" name="Rectangle 113"/>
            <p:cNvSpPr/>
            <p:nvPr/>
          </p:nvSpPr>
          <p:spPr bwMode="auto">
            <a:xfrm>
              <a:off x="2819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5" name="Rectangle 114"/>
            <p:cNvSpPr/>
            <p:nvPr/>
          </p:nvSpPr>
          <p:spPr bwMode="auto">
            <a:xfrm>
              <a:off x="2895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6" name="Rectangle 115"/>
            <p:cNvSpPr/>
            <p:nvPr/>
          </p:nvSpPr>
          <p:spPr bwMode="auto">
            <a:xfrm>
              <a:off x="1752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7" name="Rectangle 116"/>
            <p:cNvSpPr/>
            <p:nvPr/>
          </p:nvSpPr>
          <p:spPr bwMode="auto">
            <a:xfrm>
              <a:off x="1828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8" name="Rectangle 117"/>
            <p:cNvSpPr/>
            <p:nvPr/>
          </p:nvSpPr>
          <p:spPr bwMode="auto">
            <a:xfrm>
              <a:off x="1905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9" name="Rectangle 118"/>
            <p:cNvSpPr/>
            <p:nvPr/>
          </p:nvSpPr>
          <p:spPr bwMode="auto">
            <a:xfrm>
              <a:off x="1981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0" name="Rectangle 119"/>
            <p:cNvSpPr/>
            <p:nvPr/>
          </p:nvSpPr>
          <p:spPr bwMode="auto">
            <a:xfrm>
              <a:off x="2057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1" name="Rectangle 120"/>
            <p:cNvSpPr/>
            <p:nvPr/>
          </p:nvSpPr>
          <p:spPr bwMode="auto">
            <a:xfrm>
              <a:off x="2133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2" name="Rectangle 121"/>
            <p:cNvSpPr/>
            <p:nvPr/>
          </p:nvSpPr>
          <p:spPr bwMode="auto">
            <a:xfrm>
              <a:off x="2209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3" name="Rectangle 122"/>
            <p:cNvSpPr/>
            <p:nvPr/>
          </p:nvSpPr>
          <p:spPr bwMode="auto">
            <a:xfrm>
              <a:off x="2286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4" name="Rectangle 123"/>
            <p:cNvSpPr/>
            <p:nvPr/>
          </p:nvSpPr>
          <p:spPr bwMode="auto">
            <a:xfrm>
              <a:off x="2362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5" name="Rectangle 124"/>
            <p:cNvSpPr/>
            <p:nvPr/>
          </p:nvSpPr>
          <p:spPr bwMode="auto">
            <a:xfrm>
              <a:off x="2438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6" name="Rectangle 125"/>
            <p:cNvSpPr/>
            <p:nvPr/>
          </p:nvSpPr>
          <p:spPr bwMode="auto">
            <a:xfrm>
              <a:off x="2514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7" name="Rectangle 126"/>
            <p:cNvSpPr/>
            <p:nvPr/>
          </p:nvSpPr>
          <p:spPr bwMode="auto">
            <a:xfrm>
              <a:off x="2590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8" name="Rectangle 127"/>
            <p:cNvSpPr/>
            <p:nvPr/>
          </p:nvSpPr>
          <p:spPr bwMode="auto">
            <a:xfrm>
              <a:off x="2667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9" name="Rectangle 128"/>
            <p:cNvSpPr/>
            <p:nvPr/>
          </p:nvSpPr>
          <p:spPr bwMode="auto">
            <a:xfrm>
              <a:off x="2743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0" name="Rectangle 129"/>
            <p:cNvSpPr/>
            <p:nvPr/>
          </p:nvSpPr>
          <p:spPr bwMode="auto">
            <a:xfrm>
              <a:off x="2819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1" name="Rectangle 130"/>
            <p:cNvSpPr/>
            <p:nvPr/>
          </p:nvSpPr>
          <p:spPr bwMode="auto">
            <a:xfrm>
              <a:off x="2895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2" name="Rectangle 131"/>
            <p:cNvSpPr/>
            <p:nvPr/>
          </p:nvSpPr>
          <p:spPr bwMode="auto">
            <a:xfrm>
              <a:off x="1752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3" name="Rectangle 132"/>
            <p:cNvSpPr/>
            <p:nvPr/>
          </p:nvSpPr>
          <p:spPr bwMode="auto">
            <a:xfrm>
              <a:off x="1828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4" name="Rectangle 133"/>
            <p:cNvSpPr/>
            <p:nvPr/>
          </p:nvSpPr>
          <p:spPr bwMode="auto">
            <a:xfrm>
              <a:off x="1905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5" name="Rectangle 134"/>
            <p:cNvSpPr/>
            <p:nvPr/>
          </p:nvSpPr>
          <p:spPr bwMode="auto">
            <a:xfrm>
              <a:off x="1981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6" name="Rectangle 135"/>
            <p:cNvSpPr/>
            <p:nvPr/>
          </p:nvSpPr>
          <p:spPr bwMode="auto">
            <a:xfrm>
              <a:off x="2057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7" name="Rectangle 136"/>
            <p:cNvSpPr/>
            <p:nvPr/>
          </p:nvSpPr>
          <p:spPr bwMode="auto">
            <a:xfrm>
              <a:off x="2133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8" name="Rectangle 137"/>
            <p:cNvSpPr/>
            <p:nvPr/>
          </p:nvSpPr>
          <p:spPr bwMode="auto">
            <a:xfrm>
              <a:off x="2209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9" name="Rectangle 138"/>
            <p:cNvSpPr/>
            <p:nvPr/>
          </p:nvSpPr>
          <p:spPr bwMode="auto">
            <a:xfrm>
              <a:off x="2286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0" name="Rectangle 139"/>
            <p:cNvSpPr/>
            <p:nvPr/>
          </p:nvSpPr>
          <p:spPr bwMode="auto">
            <a:xfrm>
              <a:off x="2362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1" name="Rectangle 140"/>
            <p:cNvSpPr/>
            <p:nvPr/>
          </p:nvSpPr>
          <p:spPr bwMode="auto">
            <a:xfrm>
              <a:off x="2438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2" name="Rectangle 141"/>
            <p:cNvSpPr/>
            <p:nvPr/>
          </p:nvSpPr>
          <p:spPr bwMode="auto">
            <a:xfrm>
              <a:off x="2514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3" name="Rectangle 142"/>
            <p:cNvSpPr/>
            <p:nvPr/>
          </p:nvSpPr>
          <p:spPr bwMode="auto">
            <a:xfrm>
              <a:off x="2590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4" name="Rectangle 143"/>
            <p:cNvSpPr/>
            <p:nvPr/>
          </p:nvSpPr>
          <p:spPr bwMode="auto">
            <a:xfrm>
              <a:off x="2667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5" name="Rectangle 144"/>
            <p:cNvSpPr/>
            <p:nvPr/>
          </p:nvSpPr>
          <p:spPr bwMode="auto">
            <a:xfrm>
              <a:off x="2743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6" name="Rectangle 145"/>
            <p:cNvSpPr/>
            <p:nvPr/>
          </p:nvSpPr>
          <p:spPr bwMode="auto">
            <a:xfrm>
              <a:off x="2819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7" name="Rectangle 146"/>
            <p:cNvSpPr/>
            <p:nvPr/>
          </p:nvSpPr>
          <p:spPr bwMode="auto">
            <a:xfrm>
              <a:off x="2895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8" name="Rectangle 147"/>
            <p:cNvSpPr/>
            <p:nvPr/>
          </p:nvSpPr>
          <p:spPr bwMode="auto">
            <a:xfrm>
              <a:off x="1752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9" name="Rectangle 148"/>
            <p:cNvSpPr/>
            <p:nvPr/>
          </p:nvSpPr>
          <p:spPr bwMode="auto">
            <a:xfrm>
              <a:off x="1828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0" name="Rectangle 149"/>
            <p:cNvSpPr/>
            <p:nvPr/>
          </p:nvSpPr>
          <p:spPr bwMode="auto">
            <a:xfrm>
              <a:off x="1905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1" name="Rectangle 150"/>
            <p:cNvSpPr/>
            <p:nvPr/>
          </p:nvSpPr>
          <p:spPr bwMode="auto">
            <a:xfrm>
              <a:off x="1981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2" name="Rectangle 151"/>
            <p:cNvSpPr/>
            <p:nvPr/>
          </p:nvSpPr>
          <p:spPr bwMode="auto">
            <a:xfrm>
              <a:off x="2057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3" name="Rectangle 152"/>
            <p:cNvSpPr/>
            <p:nvPr/>
          </p:nvSpPr>
          <p:spPr bwMode="auto">
            <a:xfrm>
              <a:off x="2133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4" name="Rectangle 153"/>
            <p:cNvSpPr/>
            <p:nvPr/>
          </p:nvSpPr>
          <p:spPr bwMode="auto">
            <a:xfrm>
              <a:off x="2209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5" name="Rectangle 154"/>
            <p:cNvSpPr/>
            <p:nvPr/>
          </p:nvSpPr>
          <p:spPr bwMode="auto">
            <a:xfrm>
              <a:off x="2286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6" name="Rectangle 155"/>
            <p:cNvSpPr/>
            <p:nvPr/>
          </p:nvSpPr>
          <p:spPr bwMode="auto">
            <a:xfrm>
              <a:off x="2362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7" name="Rectangle 156"/>
            <p:cNvSpPr/>
            <p:nvPr/>
          </p:nvSpPr>
          <p:spPr bwMode="auto">
            <a:xfrm>
              <a:off x="2438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8" name="Rectangle 157"/>
            <p:cNvSpPr/>
            <p:nvPr/>
          </p:nvSpPr>
          <p:spPr bwMode="auto">
            <a:xfrm>
              <a:off x="2514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9" name="Rectangle 158"/>
            <p:cNvSpPr/>
            <p:nvPr/>
          </p:nvSpPr>
          <p:spPr bwMode="auto">
            <a:xfrm>
              <a:off x="2590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0" name="Rectangle 159"/>
            <p:cNvSpPr/>
            <p:nvPr/>
          </p:nvSpPr>
          <p:spPr bwMode="auto">
            <a:xfrm>
              <a:off x="2667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1" name="Rectangle 160"/>
            <p:cNvSpPr/>
            <p:nvPr/>
          </p:nvSpPr>
          <p:spPr bwMode="auto">
            <a:xfrm>
              <a:off x="2743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2" name="Rectangle 161"/>
            <p:cNvSpPr/>
            <p:nvPr/>
          </p:nvSpPr>
          <p:spPr bwMode="auto">
            <a:xfrm>
              <a:off x="2819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3" name="Rectangle 162"/>
            <p:cNvSpPr/>
            <p:nvPr/>
          </p:nvSpPr>
          <p:spPr bwMode="auto">
            <a:xfrm>
              <a:off x="2895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4" name="Rectangle 163"/>
            <p:cNvSpPr/>
            <p:nvPr/>
          </p:nvSpPr>
          <p:spPr bwMode="auto">
            <a:xfrm>
              <a:off x="1752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5" name="Rectangle 164"/>
            <p:cNvSpPr/>
            <p:nvPr/>
          </p:nvSpPr>
          <p:spPr bwMode="auto">
            <a:xfrm>
              <a:off x="1828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6" name="Rectangle 165"/>
            <p:cNvSpPr/>
            <p:nvPr/>
          </p:nvSpPr>
          <p:spPr bwMode="auto">
            <a:xfrm>
              <a:off x="1905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7" name="Rectangle 166"/>
            <p:cNvSpPr/>
            <p:nvPr/>
          </p:nvSpPr>
          <p:spPr bwMode="auto">
            <a:xfrm>
              <a:off x="1981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8" name="Rectangle 167"/>
            <p:cNvSpPr/>
            <p:nvPr/>
          </p:nvSpPr>
          <p:spPr bwMode="auto">
            <a:xfrm>
              <a:off x="2057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9" name="Rectangle 168"/>
            <p:cNvSpPr/>
            <p:nvPr/>
          </p:nvSpPr>
          <p:spPr bwMode="auto">
            <a:xfrm>
              <a:off x="2133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0" name="Rectangle 169"/>
            <p:cNvSpPr/>
            <p:nvPr/>
          </p:nvSpPr>
          <p:spPr bwMode="auto">
            <a:xfrm>
              <a:off x="2209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1" name="Rectangle 170"/>
            <p:cNvSpPr/>
            <p:nvPr/>
          </p:nvSpPr>
          <p:spPr bwMode="auto">
            <a:xfrm>
              <a:off x="2286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2" name="Rectangle 171"/>
            <p:cNvSpPr/>
            <p:nvPr/>
          </p:nvSpPr>
          <p:spPr bwMode="auto">
            <a:xfrm>
              <a:off x="2362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3" name="Rectangle 172"/>
            <p:cNvSpPr/>
            <p:nvPr/>
          </p:nvSpPr>
          <p:spPr bwMode="auto">
            <a:xfrm>
              <a:off x="2438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4" name="Rectangle 173"/>
            <p:cNvSpPr/>
            <p:nvPr/>
          </p:nvSpPr>
          <p:spPr bwMode="auto">
            <a:xfrm>
              <a:off x="2514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5" name="Rectangle 174"/>
            <p:cNvSpPr/>
            <p:nvPr/>
          </p:nvSpPr>
          <p:spPr bwMode="auto">
            <a:xfrm>
              <a:off x="2590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6" name="Rectangle 175"/>
            <p:cNvSpPr/>
            <p:nvPr/>
          </p:nvSpPr>
          <p:spPr bwMode="auto">
            <a:xfrm>
              <a:off x="2667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7" name="Rectangle 176"/>
            <p:cNvSpPr/>
            <p:nvPr/>
          </p:nvSpPr>
          <p:spPr bwMode="auto">
            <a:xfrm>
              <a:off x="2743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8" name="Rectangle 177"/>
            <p:cNvSpPr/>
            <p:nvPr/>
          </p:nvSpPr>
          <p:spPr bwMode="auto">
            <a:xfrm>
              <a:off x="2819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9" name="Rectangle 178"/>
            <p:cNvSpPr/>
            <p:nvPr/>
          </p:nvSpPr>
          <p:spPr bwMode="auto">
            <a:xfrm>
              <a:off x="2895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0" name="Rectangle 179"/>
            <p:cNvSpPr/>
            <p:nvPr/>
          </p:nvSpPr>
          <p:spPr bwMode="auto">
            <a:xfrm>
              <a:off x="1752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1" name="Rectangle 180"/>
            <p:cNvSpPr/>
            <p:nvPr/>
          </p:nvSpPr>
          <p:spPr bwMode="auto">
            <a:xfrm>
              <a:off x="1828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2" name="Rectangle 181"/>
            <p:cNvSpPr/>
            <p:nvPr/>
          </p:nvSpPr>
          <p:spPr bwMode="auto">
            <a:xfrm>
              <a:off x="1905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3" name="Rectangle 182"/>
            <p:cNvSpPr/>
            <p:nvPr/>
          </p:nvSpPr>
          <p:spPr bwMode="auto">
            <a:xfrm>
              <a:off x="1981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4" name="Rectangle 183"/>
            <p:cNvSpPr/>
            <p:nvPr/>
          </p:nvSpPr>
          <p:spPr bwMode="auto">
            <a:xfrm>
              <a:off x="2057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5" name="Rectangle 184"/>
            <p:cNvSpPr/>
            <p:nvPr/>
          </p:nvSpPr>
          <p:spPr bwMode="auto">
            <a:xfrm>
              <a:off x="2133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6" name="Rectangle 185"/>
            <p:cNvSpPr/>
            <p:nvPr/>
          </p:nvSpPr>
          <p:spPr bwMode="auto">
            <a:xfrm>
              <a:off x="2209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7" name="Rectangle 186"/>
            <p:cNvSpPr/>
            <p:nvPr/>
          </p:nvSpPr>
          <p:spPr bwMode="auto">
            <a:xfrm>
              <a:off x="2286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8" name="Rectangle 187"/>
            <p:cNvSpPr/>
            <p:nvPr/>
          </p:nvSpPr>
          <p:spPr bwMode="auto">
            <a:xfrm>
              <a:off x="2362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9" name="Rectangle 188"/>
            <p:cNvSpPr/>
            <p:nvPr/>
          </p:nvSpPr>
          <p:spPr bwMode="auto">
            <a:xfrm>
              <a:off x="2438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0" name="Rectangle 189"/>
            <p:cNvSpPr/>
            <p:nvPr/>
          </p:nvSpPr>
          <p:spPr bwMode="auto">
            <a:xfrm>
              <a:off x="2514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1" name="Rectangle 190"/>
            <p:cNvSpPr/>
            <p:nvPr/>
          </p:nvSpPr>
          <p:spPr bwMode="auto">
            <a:xfrm>
              <a:off x="2590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2" name="Rectangle 191"/>
            <p:cNvSpPr/>
            <p:nvPr/>
          </p:nvSpPr>
          <p:spPr bwMode="auto">
            <a:xfrm>
              <a:off x="2667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3" name="Rectangle 192"/>
            <p:cNvSpPr/>
            <p:nvPr/>
          </p:nvSpPr>
          <p:spPr bwMode="auto">
            <a:xfrm>
              <a:off x="2743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4" name="Rectangle 193"/>
            <p:cNvSpPr/>
            <p:nvPr/>
          </p:nvSpPr>
          <p:spPr bwMode="auto">
            <a:xfrm>
              <a:off x="2819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5" name="Rectangle 194"/>
            <p:cNvSpPr/>
            <p:nvPr/>
          </p:nvSpPr>
          <p:spPr bwMode="auto">
            <a:xfrm>
              <a:off x="2895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6" name="Rectangle 195"/>
            <p:cNvSpPr/>
            <p:nvPr/>
          </p:nvSpPr>
          <p:spPr bwMode="auto">
            <a:xfrm>
              <a:off x="1752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7" name="Rectangle 196"/>
            <p:cNvSpPr/>
            <p:nvPr/>
          </p:nvSpPr>
          <p:spPr bwMode="auto">
            <a:xfrm>
              <a:off x="1828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8" name="Rectangle 197"/>
            <p:cNvSpPr/>
            <p:nvPr/>
          </p:nvSpPr>
          <p:spPr bwMode="auto">
            <a:xfrm>
              <a:off x="1905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9" name="Rectangle 198"/>
            <p:cNvSpPr/>
            <p:nvPr/>
          </p:nvSpPr>
          <p:spPr bwMode="auto">
            <a:xfrm>
              <a:off x="1981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0" name="Rectangle 199"/>
            <p:cNvSpPr/>
            <p:nvPr/>
          </p:nvSpPr>
          <p:spPr bwMode="auto">
            <a:xfrm>
              <a:off x="2057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1" name="Rectangle 200"/>
            <p:cNvSpPr/>
            <p:nvPr/>
          </p:nvSpPr>
          <p:spPr bwMode="auto">
            <a:xfrm>
              <a:off x="2133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2" name="Rectangle 201"/>
            <p:cNvSpPr/>
            <p:nvPr/>
          </p:nvSpPr>
          <p:spPr bwMode="auto">
            <a:xfrm>
              <a:off x="2209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3" name="Rectangle 202"/>
            <p:cNvSpPr/>
            <p:nvPr/>
          </p:nvSpPr>
          <p:spPr bwMode="auto">
            <a:xfrm>
              <a:off x="2286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4" name="Rectangle 203"/>
            <p:cNvSpPr/>
            <p:nvPr/>
          </p:nvSpPr>
          <p:spPr bwMode="auto">
            <a:xfrm>
              <a:off x="2362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5" name="Rectangle 204"/>
            <p:cNvSpPr/>
            <p:nvPr/>
          </p:nvSpPr>
          <p:spPr bwMode="auto">
            <a:xfrm>
              <a:off x="2438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6" name="Rectangle 205"/>
            <p:cNvSpPr/>
            <p:nvPr/>
          </p:nvSpPr>
          <p:spPr bwMode="auto">
            <a:xfrm>
              <a:off x="2514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7" name="Rectangle 206"/>
            <p:cNvSpPr/>
            <p:nvPr/>
          </p:nvSpPr>
          <p:spPr bwMode="auto">
            <a:xfrm>
              <a:off x="2590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8" name="Rectangle 207"/>
            <p:cNvSpPr/>
            <p:nvPr/>
          </p:nvSpPr>
          <p:spPr bwMode="auto">
            <a:xfrm>
              <a:off x="2667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9" name="Rectangle 208"/>
            <p:cNvSpPr/>
            <p:nvPr/>
          </p:nvSpPr>
          <p:spPr bwMode="auto">
            <a:xfrm>
              <a:off x="2743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0" name="Rectangle 209"/>
            <p:cNvSpPr/>
            <p:nvPr/>
          </p:nvSpPr>
          <p:spPr bwMode="auto">
            <a:xfrm>
              <a:off x="2819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1" name="Rectangle 210"/>
            <p:cNvSpPr/>
            <p:nvPr/>
          </p:nvSpPr>
          <p:spPr bwMode="auto">
            <a:xfrm>
              <a:off x="2895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2" name="Rectangle 211"/>
            <p:cNvSpPr/>
            <p:nvPr/>
          </p:nvSpPr>
          <p:spPr bwMode="auto">
            <a:xfrm>
              <a:off x="1752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3" name="Rectangle 212"/>
            <p:cNvSpPr/>
            <p:nvPr/>
          </p:nvSpPr>
          <p:spPr bwMode="auto">
            <a:xfrm>
              <a:off x="1828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4" name="Rectangle 213"/>
            <p:cNvSpPr/>
            <p:nvPr/>
          </p:nvSpPr>
          <p:spPr bwMode="auto">
            <a:xfrm>
              <a:off x="1905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5" name="Rectangle 214"/>
            <p:cNvSpPr/>
            <p:nvPr/>
          </p:nvSpPr>
          <p:spPr bwMode="auto">
            <a:xfrm>
              <a:off x="1981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6" name="Rectangle 215"/>
            <p:cNvSpPr/>
            <p:nvPr/>
          </p:nvSpPr>
          <p:spPr bwMode="auto">
            <a:xfrm>
              <a:off x="2057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7" name="Rectangle 216"/>
            <p:cNvSpPr/>
            <p:nvPr/>
          </p:nvSpPr>
          <p:spPr bwMode="auto">
            <a:xfrm>
              <a:off x="2133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8" name="Rectangle 217"/>
            <p:cNvSpPr/>
            <p:nvPr/>
          </p:nvSpPr>
          <p:spPr bwMode="auto">
            <a:xfrm>
              <a:off x="2209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9" name="Rectangle 218"/>
            <p:cNvSpPr/>
            <p:nvPr/>
          </p:nvSpPr>
          <p:spPr bwMode="auto">
            <a:xfrm>
              <a:off x="2286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0" name="Rectangle 219"/>
            <p:cNvSpPr/>
            <p:nvPr/>
          </p:nvSpPr>
          <p:spPr bwMode="auto">
            <a:xfrm>
              <a:off x="2362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1" name="Rectangle 220"/>
            <p:cNvSpPr/>
            <p:nvPr/>
          </p:nvSpPr>
          <p:spPr bwMode="auto">
            <a:xfrm>
              <a:off x="2438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2" name="Rectangle 221"/>
            <p:cNvSpPr/>
            <p:nvPr/>
          </p:nvSpPr>
          <p:spPr bwMode="auto">
            <a:xfrm>
              <a:off x="2514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3" name="Rectangle 222"/>
            <p:cNvSpPr/>
            <p:nvPr/>
          </p:nvSpPr>
          <p:spPr bwMode="auto">
            <a:xfrm>
              <a:off x="2590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4" name="Rectangle 223"/>
            <p:cNvSpPr/>
            <p:nvPr/>
          </p:nvSpPr>
          <p:spPr bwMode="auto">
            <a:xfrm>
              <a:off x="2667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5" name="Rectangle 224"/>
            <p:cNvSpPr/>
            <p:nvPr/>
          </p:nvSpPr>
          <p:spPr bwMode="auto">
            <a:xfrm>
              <a:off x="2743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6" name="Rectangle 225"/>
            <p:cNvSpPr/>
            <p:nvPr/>
          </p:nvSpPr>
          <p:spPr bwMode="auto">
            <a:xfrm>
              <a:off x="2819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7" name="Rectangle 226"/>
            <p:cNvSpPr/>
            <p:nvPr/>
          </p:nvSpPr>
          <p:spPr bwMode="auto">
            <a:xfrm>
              <a:off x="2895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8" name="Rectangle 227"/>
            <p:cNvSpPr/>
            <p:nvPr/>
          </p:nvSpPr>
          <p:spPr bwMode="auto">
            <a:xfrm>
              <a:off x="1752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9" name="Rectangle 228"/>
            <p:cNvSpPr/>
            <p:nvPr/>
          </p:nvSpPr>
          <p:spPr bwMode="auto">
            <a:xfrm>
              <a:off x="1828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0" name="Rectangle 229"/>
            <p:cNvSpPr/>
            <p:nvPr/>
          </p:nvSpPr>
          <p:spPr bwMode="auto">
            <a:xfrm>
              <a:off x="1905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1" name="Rectangle 230"/>
            <p:cNvSpPr/>
            <p:nvPr/>
          </p:nvSpPr>
          <p:spPr bwMode="auto">
            <a:xfrm>
              <a:off x="1981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2" name="Rectangle 231"/>
            <p:cNvSpPr/>
            <p:nvPr/>
          </p:nvSpPr>
          <p:spPr bwMode="auto">
            <a:xfrm>
              <a:off x="2057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3" name="Rectangle 232"/>
            <p:cNvSpPr/>
            <p:nvPr/>
          </p:nvSpPr>
          <p:spPr bwMode="auto">
            <a:xfrm>
              <a:off x="2133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4" name="Rectangle 233"/>
            <p:cNvSpPr/>
            <p:nvPr/>
          </p:nvSpPr>
          <p:spPr bwMode="auto">
            <a:xfrm>
              <a:off x="2209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5" name="Rectangle 234"/>
            <p:cNvSpPr/>
            <p:nvPr/>
          </p:nvSpPr>
          <p:spPr bwMode="auto">
            <a:xfrm>
              <a:off x="2286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6" name="Rectangle 235"/>
            <p:cNvSpPr/>
            <p:nvPr/>
          </p:nvSpPr>
          <p:spPr bwMode="auto">
            <a:xfrm>
              <a:off x="2362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7" name="Rectangle 236"/>
            <p:cNvSpPr/>
            <p:nvPr/>
          </p:nvSpPr>
          <p:spPr bwMode="auto">
            <a:xfrm>
              <a:off x="2438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8" name="Rectangle 237"/>
            <p:cNvSpPr/>
            <p:nvPr/>
          </p:nvSpPr>
          <p:spPr bwMode="auto">
            <a:xfrm>
              <a:off x="2514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9" name="Rectangle 238"/>
            <p:cNvSpPr/>
            <p:nvPr/>
          </p:nvSpPr>
          <p:spPr bwMode="auto">
            <a:xfrm>
              <a:off x="2590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0" name="Rectangle 239"/>
            <p:cNvSpPr/>
            <p:nvPr/>
          </p:nvSpPr>
          <p:spPr bwMode="auto">
            <a:xfrm>
              <a:off x="2667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1" name="Rectangle 240"/>
            <p:cNvSpPr/>
            <p:nvPr/>
          </p:nvSpPr>
          <p:spPr bwMode="auto">
            <a:xfrm>
              <a:off x="2743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2" name="Rectangle 241"/>
            <p:cNvSpPr/>
            <p:nvPr/>
          </p:nvSpPr>
          <p:spPr bwMode="auto">
            <a:xfrm>
              <a:off x="2819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3" name="Rectangle 242"/>
            <p:cNvSpPr/>
            <p:nvPr/>
          </p:nvSpPr>
          <p:spPr bwMode="auto">
            <a:xfrm>
              <a:off x="2895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4" name="Rectangle 243"/>
            <p:cNvSpPr/>
            <p:nvPr/>
          </p:nvSpPr>
          <p:spPr bwMode="auto">
            <a:xfrm>
              <a:off x="1752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5" name="Rectangle 244"/>
            <p:cNvSpPr/>
            <p:nvPr/>
          </p:nvSpPr>
          <p:spPr bwMode="auto">
            <a:xfrm>
              <a:off x="1828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6" name="Rectangle 245"/>
            <p:cNvSpPr/>
            <p:nvPr/>
          </p:nvSpPr>
          <p:spPr bwMode="auto">
            <a:xfrm>
              <a:off x="1905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7" name="Rectangle 246"/>
            <p:cNvSpPr/>
            <p:nvPr/>
          </p:nvSpPr>
          <p:spPr bwMode="auto">
            <a:xfrm>
              <a:off x="1981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8" name="Rectangle 247"/>
            <p:cNvSpPr/>
            <p:nvPr/>
          </p:nvSpPr>
          <p:spPr bwMode="auto">
            <a:xfrm>
              <a:off x="2057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9" name="Rectangle 248"/>
            <p:cNvSpPr/>
            <p:nvPr/>
          </p:nvSpPr>
          <p:spPr bwMode="auto">
            <a:xfrm>
              <a:off x="2133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0" name="Rectangle 249"/>
            <p:cNvSpPr/>
            <p:nvPr/>
          </p:nvSpPr>
          <p:spPr bwMode="auto">
            <a:xfrm>
              <a:off x="2209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1" name="Rectangle 250"/>
            <p:cNvSpPr/>
            <p:nvPr/>
          </p:nvSpPr>
          <p:spPr bwMode="auto">
            <a:xfrm>
              <a:off x="2286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2" name="Rectangle 251"/>
            <p:cNvSpPr/>
            <p:nvPr/>
          </p:nvSpPr>
          <p:spPr bwMode="auto">
            <a:xfrm>
              <a:off x="2362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3" name="Rectangle 252"/>
            <p:cNvSpPr/>
            <p:nvPr/>
          </p:nvSpPr>
          <p:spPr bwMode="auto">
            <a:xfrm>
              <a:off x="2438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4" name="Rectangle 253"/>
            <p:cNvSpPr/>
            <p:nvPr/>
          </p:nvSpPr>
          <p:spPr bwMode="auto">
            <a:xfrm>
              <a:off x="2514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5" name="Rectangle 254"/>
            <p:cNvSpPr/>
            <p:nvPr/>
          </p:nvSpPr>
          <p:spPr bwMode="auto">
            <a:xfrm>
              <a:off x="2590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6" name="Rectangle 255"/>
            <p:cNvSpPr/>
            <p:nvPr/>
          </p:nvSpPr>
          <p:spPr bwMode="auto">
            <a:xfrm>
              <a:off x="2667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7" name="Rectangle 256"/>
            <p:cNvSpPr/>
            <p:nvPr/>
          </p:nvSpPr>
          <p:spPr bwMode="auto">
            <a:xfrm>
              <a:off x="2743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8" name="Rectangle 257"/>
            <p:cNvSpPr/>
            <p:nvPr/>
          </p:nvSpPr>
          <p:spPr bwMode="auto">
            <a:xfrm>
              <a:off x="2819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9" name="Rectangle 258"/>
            <p:cNvSpPr/>
            <p:nvPr/>
          </p:nvSpPr>
          <p:spPr bwMode="auto">
            <a:xfrm>
              <a:off x="2895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0" name="Rectangle 259"/>
            <p:cNvSpPr/>
            <p:nvPr/>
          </p:nvSpPr>
          <p:spPr bwMode="auto">
            <a:xfrm>
              <a:off x="1752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1" name="Rectangle 260"/>
            <p:cNvSpPr/>
            <p:nvPr/>
          </p:nvSpPr>
          <p:spPr bwMode="auto">
            <a:xfrm>
              <a:off x="1828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2" name="Rectangle 261"/>
            <p:cNvSpPr/>
            <p:nvPr/>
          </p:nvSpPr>
          <p:spPr bwMode="auto">
            <a:xfrm>
              <a:off x="1905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3" name="Rectangle 262"/>
            <p:cNvSpPr/>
            <p:nvPr/>
          </p:nvSpPr>
          <p:spPr bwMode="auto">
            <a:xfrm>
              <a:off x="1981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4" name="Rectangle 263"/>
            <p:cNvSpPr/>
            <p:nvPr/>
          </p:nvSpPr>
          <p:spPr bwMode="auto">
            <a:xfrm>
              <a:off x="2057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5" name="Rectangle 264"/>
            <p:cNvSpPr/>
            <p:nvPr/>
          </p:nvSpPr>
          <p:spPr bwMode="auto">
            <a:xfrm>
              <a:off x="2133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6" name="Rectangle 265"/>
            <p:cNvSpPr/>
            <p:nvPr/>
          </p:nvSpPr>
          <p:spPr bwMode="auto">
            <a:xfrm>
              <a:off x="2209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7" name="Rectangle 266"/>
            <p:cNvSpPr/>
            <p:nvPr/>
          </p:nvSpPr>
          <p:spPr bwMode="auto">
            <a:xfrm>
              <a:off x="2286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8" name="Rectangle 267"/>
            <p:cNvSpPr/>
            <p:nvPr/>
          </p:nvSpPr>
          <p:spPr bwMode="auto">
            <a:xfrm>
              <a:off x="2362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9" name="Rectangle 268"/>
            <p:cNvSpPr/>
            <p:nvPr/>
          </p:nvSpPr>
          <p:spPr bwMode="auto">
            <a:xfrm>
              <a:off x="2438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0" name="Rectangle 269"/>
            <p:cNvSpPr/>
            <p:nvPr/>
          </p:nvSpPr>
          <p:spPr bwMode="auto">
            <a:xfrm>
              <a:off x="2514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1" name="Rectangle 270"/>
            <p:cNvSpPr/>
            <p:nvPr/>
          </p:nvSpPr>
          <p:spPr bwMode="auto">
            <a:xfrm>
              <a:off x="2590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2" name="Rectangle 271"/>
            <p:cNvSpPr/>
            <p:nvPr/>
          </p:nvSpPr>
          <p:spPr bwMode="auto">
            <a:xfrm>
              <a:off x="2667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3" name="Rectangle 272"/>
            <p:cNvSpPr/>
            <p:nvPr/>
          </p:nvSpPr>
          <p:spPr bwMode="auto">
            <a:xfrm>
              <a:off x="2743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4" name="Rectangle 273"/>
            <p:cNvSpPr/>
            <p:nvPr/>
          </p:nvSpPr>
          <p:spPr bwMode="auto">
            <a:xfrm>
              <a:off x="2819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5" name="Rectangle 274"/>
            <p:cNvSpPr/>
            <p:nvPr/>
          </p:nvSpPr>
          <p:spPr bwMode="auto">
            <a:xfrm>
              <a:off x="2895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6" name="Rectangle 275"/>
            <p:cNvSpPr/>
            <p:nvPr/>
          </p:nvSpPr>
          <p:spPr bwMode="auto">
            <a:xfrm>
              <a:off x="1752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7" name="Rectangle 276"/>
            <p:cNvSpPr/>
            <p:nvPr/>
          </p:nvSpPr>
          <p:spPr bwMode="auto">
            <a:xfrm>
              <a:off x="1828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8" name="Rectangle 277"/>
            <p:cNvSpPr/>
            <p:nvPr/>
          </p:nvSpPr>
          <p:spPr bwMode="auto">
            <a:xfrm>
              <a:off x="1905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9" name="Rectangle 278"/>
            <p:cNvSpPr/>
            <p:nvPr/>
          </p:nvSpPr>
          <p:spPr bwMode="auto">
            <a:xfrm>
              <a:off x="1981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0" name="Rectangle 279"/>
            <p:cNvSpPr/>
            <p:nvPr/>
          </p:nvSpPr>
          <p:spPr bwMode="auto">
            <a:xfrm>
              <a:off x="2057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1" name="Rectangle 280"/>
            <p:cNvSpPr/>
            <p:nvPr/>
          </p:nvSpPr>
          <p:spPr bwMode="auto">
            <a:xfrm>
              <a:off x="2133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2" name="Rectangle 281"/>
            <p:cNvSpPr/>
            <p:nvPr/>
          </p:nvSpPr>
          <p:spPr bwMode="auto">
            <a:xfrm>
              <a:off x="2209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3" name="Rectangle 282"/>
            <p:cNvSpPr/>
            <p:nvPr/>
          </p:nvSpPr>
          <p:spPr bwMode="auto">
            <a:xfrm>
              <a:off x="2286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4" name="Rectangle 283"/>
            <p:cNvSpPr/>
            <p:nvPr/>
          </p:nvSpPr>
          <p:spPr bwMode="auto">
            <a:xfrm>
              <a:off x="2362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5" name="Rectangle 284"/>
            <p:cNvSpPr/>
            <p:nvPr/>
          </p:nvSpPr>
          <p:spPr bwMode="auto">
            <a:xfrm>
              <a:off x="2438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6" name="Rectangle 285"/>
            <p:cNvSpPr/>
            <p:nvPr/>
          </p:nvSpPr>
          <p:spPr bwMode="auto">
            <a:xfrm>
              <a:off x="2514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7" name="Rectangle 286"/>
            <p:cNvSpPr/>
            <p:nvPr/>
          </p:nvSpPr>
          <p:spPr bwMode="auto">
            <a:xfrm>
              <a:off x="2590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8" name="Rectangle 287"/>
            <p:cNvSpPr/>
            <p:nvPr/>
          </p:nvSpPr>
          <p:spPr bwMode="auto">
            <a:xfrm>
              <a:off x="2667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9" name="Rectangle 288"/>
            <p:cNvSpPr/>
            <p:nvPr/>
          </p:nvSpPr>
          <p:spPr bwMode="auto">
            <a:xfrm>
              <a:off x="2743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0" name="Rectangle 289"/>
            <p:cNvSpPr/>
            <p:nvPr/>
          </p:nvSpPr>
          <p:spPr bwMode="auto">
            <a:xfrm>
              <a:off x="2819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1" name="Rectangle 290"/>
            <p:cNvSpPr/>
            <p:nvPr/>
          </p:nvSpPr>
          <p:spPr bwMode="auto">
            <a:xfrm>
              <a:off x="2895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2" name="Rectangle 291"/>
            <p:cNvSpPr/>
            <p:nvPr/>
          </p:nvSpPr>
          <p:spPr bwMode="auto">
            <a:xfrm>
              <a:off x="1752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3" name="Rectangle 292"/>
            <p:cNvSpPr/>
            <p:nvPr/>
          </p:nvSpPr>
          <p:spPr bwMode="auto">
            <a:xfrm>
              <a:off x="1828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4" name="Rectangle 293"/>
            <p:cNvSpPr/>
            <p:nvPr/>
          </p:nvSpPr>
          <p:spPr bwMode="auto">
            <a:xfrm>
              <a:off x="1905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5" name="Rectangle 294"/>
            <p:cNvSpPr/>
            <p:nvPr/>
          </p:nvSpPr>
          <p:spPr bwMode="auto">
            <a:xfrm>
              <a:off x="1981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6" name="Rectangle 295"/>
            <p:cNvSpPr/>
            <p:nvPr/>
          </p:nvSpPr>
          <p:spPr bwMode="auto">
            <a:xfrm>
              <a:off x="2057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7" name="Rectangle 296"/>
            <p:cNvSpPr/>
            <p:nvPr/>
          </p:nvSpPr>
          <p:spPr bwMode="auto">
            <a:xfrm>
              <a:off x="2133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8" name="Rectangle 297"/>
            <p:cNvSpPr/>
            <p:nvPr/>
          </p:nvSpPr>
          <p:spPr bwMode="auto">
            <a:xfrm>
              <a:off x="2209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9" name="Rectangle 298"/>
            <p:cNvSpPr/>
            <p:nvPr/>
          </p:nvSpPr>
          <p:spPr bwMode="auto">
            <a:xfrm>
              <a:off x="2286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0" name="Rectangle 299"/>
            <p:cNvSpPr/>
            <p:nvPr/>
          </p:nvSpPr>
          <p:spPr bwMode="auto">
            <a:xfrm>
              <a:off x="2362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1" name="Rectangle 300"/>
            <p:cNvSpPr/>
            <p:nvPr/>
          </p:nvSpPr>
          <p:spPr bwMode="auto">
            <a:xfrm>
              <a:off x="2438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2" name="Rectangle 301"/>
            <p:cNvSpPr/>
            <p:nvPr/>
          </p:nvSpPr>
          <p:spPr bwMode="auto">
            <a:xfrm>
              <a:off x="2514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3" name="Rectangle 302"/>
            <p:cNvSpPr/>
            <p:nvPr/>
          </p:nvSpPr>
          <p:spPr bwMode="auto">
            <a:xfrm>
              <a:off x="2590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4" name="Rectangle 303"/>
            <p:cNvSpPr/>
            <p:nvPr/>
          </p:nvSpPr>
          <p:spPr bwMode="auto">
            <a:xfrm>
              <a:off x="2667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5" name="Rectangle 304"/>
            <p:cNvSpPr/>
            <p:nvPr/>
          </p:nvSpPr>
          <p:spPr bwMode="auto">
            <a:xfrm>
              <a:off x="2743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6" name="Rectangle 305"/>
            <p:cNvSpPr/>
            <p:nvPr/>
          </p:nvSpPr>
          <p:spPr bwMode="auto">
            <a:xfrm>
              <a:off x="2819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7" name="Rectangle 306"/>
            <p:cNvSpPr/>
            <p:nvPr/>
          </p:nvSpPr>
          <p:spPr bwMode="auto">
            <a:xfrm>
              <a:off x="2895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8" name="Rectangle 307"/>
            <p:cNvSpPr/>
            <p:nvPr/>
          </p:nvSpPr>
          <p:spPr bwMode="auto">
            <a:xfrm>
              <a:off x="1752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9" name="Rectangle 308"/>
            <p:cNvSpPr/>
            <p:nvPr/>
          </p:nvSpPr>
          <p:spPr bwMode="auto">
            <a:xfrm>
              <a:off x="1828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0" name="Rectangle 309"/>
            <p:cNvSpPr/>
            <p:nvPr/>
          </p:nvSpPr>
          <p:spPr bwMode="auto">
            <a:xfrm>
              <a:off x="1905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1" name="Rectangle 310"/>
            <p:cNvSpPr/>
            <p:nvPr/>
          </p:nvSpPr>
          <p:spPr bwMode="auto">
            <a:xfrm>
              <a:off x="1981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2" name="Rectangle 311"/>
            <p:cNvSpPr/>
            <p:nvPr/>
          </p:nvSpPr>
          <p:spPr bwMode="auto">
            <a:xfrm>
              <a:off x="2057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3" name="Rectangle 312"/>
            <p:cNvSpPr/>
            <p:nvPr/>
          </p:nvSpPr>
          <p:spPr bwMode="auto">
            <a:xfrm>
              <a:off x="2133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4" name="Rectangle 313"/>
            <p:cNvSpPr/>
            <p:nvPr/>
          </p:nvSpPr>
          <p:spPr bwMode="auto">
            <a:xfrm>
              <a:off x="2209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5" name="Rectangle 314"/>
            <p:cNvSpPr/>
            <p:nvPr/>
          </p:nvSpPr>
          <p:spPr bwMode="auto">
            <a:xfrm>
              <a:off x="2286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6" name="Rectangle 315"/>
            <p:cNvSpPr/>
            <p:nvPr/>
          </p:nvSpPr>
          <p:spPr bwMode="auto">
            <a:xfrm>
              <a:off x="2362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7" name="Rectangle 316"/>
            <p:cNvSpPr/>
            <p:nvPr/>
          </p:nvSpPr>
          <p:spPr bwMode="auto">
            <a:xfrm>
              <a:off x="2438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8" name="Rectangle 317"/>
            <p:cNvSpPr/>
            <p:nvPr/>
          </p:nvSpPr>
          <p:spPr bwMode="auto">
            <a:xfrm>
              <a:off x="2514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9" name="Rectangle 318"/>
            <p:cNvSpPr/>
            <p:nvPr/>
          </p:nvSpPr>
          <p:spPr bwMode="auto">
            <a:xfrm>
              <a:off x="2590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0" name="Rectangle 319"/>
            <p:cNvSpPr/>
            <p:nvPr/>
          </p:nvSpPr>
          <p:spPr bwMode="auto">
            <a:xfrm>
              <a:off x="2667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1" name="Rectangle 320"/>
            <p:cNvSpPr/>
            <p:nvPr/>
          </p:nvSpPr>
          <p:spPr bwMode="auto">
            <a:xfrm>
              <a:off x="2743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2" name="Rectangle 321"/>
            <p:cNvSpPr/>
            <p:nvPr/>
          </p:nvSpPr>
          <p:spPr bwMode="auto">
            <a:xfrm>
              <a:off x="2819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3" name="Rectangle 322"/>
            <p:cNvSpPr/>
            <p:nvPr/>
          </p:nvSpPr>
          <p:spPr bwMode="auto">
            <a:xfrm>
              <a:off x="2895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4" name="Rectangle 323"/>
            <p:cNvSpPr/>
            <p:nvPr/>
          </p:nvSpPr>
          <p:spPr bwMode="auto">
            <a:xfrm>
              <a:off x="1752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5" name="Rectangle 324"/>
            <p:cNvSpPr/>
            <p:nvPr/>
          </p:nvSpPr>
          <p:spPr bwMode="auto">
            <a:xfrm>
              <a:off x="1828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6" name="Rectangle 325"/>
            <p:cNvSpPr/>
            <p:nvPr/>
          </p:nvSpPr>
          <p:spPr bwMode="auto">
            <a:xfrm>
              <a:off x="1905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7" name="Rectangle 326"/>
            <p:cNvSpPr/>
            <p:nvPr/>
          </p:nvSpPr>
          <p:spPr bwMode="auto">
            <a:xfrm>
              <a:off x="1981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8" name="Rectangle 327"/>
            <p:cNvSpPr/>
            <p:nvPr/>
          </p:nvSpPr>
          <p:spPr bwMode="auto">
            <a:xfrm>
              <a:off x="2057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9" name="Rectangle 328"/>
            <p:cNvSpPr/>
            <p:nvPr/>
          </p:nvSpPr>
          <p:spPr bwMode="auto">
            <a:xfrm>
              <a:off x="2133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0" name="Rectangle 329"/>
            <p:cNvSpPr/>
            <p:nvPr/>
          </p:nvSpPr>
          <p:spPr bwMode="auto">
            <a:xfrm>
              <a:off x="2209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1" name="Rectangle 330"/>
            <p:cNvSpPr/>
            <p:nvPr/>
          </p:nvSpPr>
          <p:spPr bwMode="auto">
            <a:xfrm>
              <a:off x="2286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2" name="Rectangle 331"/>
            <p:cNvSpPr/>
            <p:nvPr/>
          </p:nvSpPr>
          <p:spPr bwMode="auto">
            <a:xfrm>
              <a:off x="2362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3" name="Rectangle 332"/>
            <p:cNvSpPr/>
            <p:nvPr/>
          </p:nvSpPr>
          <p:spPr bwMode="auto">
            <a:xfrm>
              <a:off x="2438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4" name="Rectangle 333"/>
            <p:cNvSpPr/>
            <p:nvPr/>
          </p:nvSpPr>
          <p:spPr bwMode="auto">
            <a:xfrm>
              <a:off x="2514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5" name="Rectangle 334"/>
            <p:cNvSpPr/>
            <p:nvPr/>
          </p:nvSpPr>
          <p:spPr bwMode="auto">
            <a:xfrm>
              <a:off x="2590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6" name="Rectangle 335"/>
            <p:cNvSpPr/>
            <p:nvPr/>
          </p:nvSpPr>
          <p:spPr bwMode="auto">
            <a:xfrm>
              <a:off x="2667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7" name="Rectangle 336"/>
            <p:cNvSpPr/>
            <p:nvPr/>
          </p:nvSpPr>
          <p:spPr bwMode="auto">
            <a:xfrm>
              <a:off x="2743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8" name="Rectangle 337"/>
            <p:cNvSpPr/>
            <p:nvPr/>
          </p:nvSpPr>
          <p:spPr bwMode="auto">
            <a:xfrm>
              <a:off x="2819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9" name="Rectangle 338"/>
            <p:cNvSpPr/>
            <p:nvPr/>
          </p:nvSpPr>
          <p:spPr bwMode="auto">
            <a:xfrm>
              <a:off x="2895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0" name="Rectangle 339"/>
            <p:cNvSpPr/>
            <p:nvPr/>
          </p:nvSpPr>
          <p:spPr bwMode="auto">
            <a:xfrm>
              <a:off x="1752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1" name="Rectangle 340"/>
            <p:cNvSpPr/>
            <p:nvPr/>
          </p:nvSpPr>
          <p:spPr bwMode="auto">
            <a:xfrm>
              <a:off x="1828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2" name="Rectangle 341"/>
            <p:cNvSpPr/>
            <p:nvPr/>
          </p:nvSpPr>
          <p:spPr bwMode="auto">
            <a:xfrm>
              <a:off x="1905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3" name="Rectangle 342"/>
            <p:cNvSpPr/>
            <p:nvPr/>
          </p:nvSpPr>
          <p:spPr bwMode="auto">
            <a:xfrm>
              <a:off x="1981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4" name="Rectangle 343"/>
            <p:cNvSpPr/>
            <p:nvPr/>
          </p:nvSpPr>
          <p:spPr bwMode="auto">
            <a:xfrm>
              <a:off x="2057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5" name="Rectangle 344"/>
            <p:cNvSpPr/>
            <p:nvPr/>
          </p:nvSpPr>
          <p:spPr bwMode="auto">
            <a:xfrm>
              <a:off x="2133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6" name="Rectangle 345"/>
            <p:cNvSpPr/>
            <p:nvPr/>
          </p:nvSpPr>
          <p:spPr bwMode="auto">
            <a:xfrm>
              <a:off x="2209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7" name="Rectangle 346"/>
            <p:cNvSpPr/>
            <p:nvPr/>
          </p:nvSpPr>
          <p:spPr bwMode="auto">
            <a:xfrm>
              <a:off x="2286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8" name="Rectangle 347"/>
            <p:cNvSpPr/>
            <p:nvPr/>
          </p:nvSpPr>
          <p:spPr bwMode="auto">
            <a:xfrm>
              <a:off x="2362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9" name="Rectangle 348"/>
            <p:cNvSpPr/>
            <p:nvPr/>
          </p:nvSpPr>
          <p:spPr bwMode="auto">
            <a:xfrm>
              <a:off x="2438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0" name="Rectangle 349"/>
            <p:cNvSpPr/>
            <p:nvPr/>
          </p:nvSpPr>
          <p:spPr bwMode="auto">
            <a:xfrm>
              <a:off x="2514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1" name="Rectangle 350"/>
            <p:cNvSpPr/>
            <p:nvPr/>
          </p:nvSpPr>
          <p:spPr bwMode="auto">
            <a:xfrm>
              <a:off x="2590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2" name="Rectangle 351"/>
            <p:cNvSpPr/>
            <p:nvPr/>
          </p:nvSpPr>
          <p:spPr bwMode="auto">
            <a:xfrm>
              <a:off x="2667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3" name="Rectangle 352"/>
            <p:cNvSpPr/>
            <p:nvPr/>
          </p:nvSpPr>
          <p:spPr bwMode="auto">
            <a:xfrm>
              <a:off x="2743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4" name="Rectangle 353"/>
            <p:cNvSpPr/>
            <p:nvPr/>
          </p:nvSpPr>
          <p:spPr bwMode="auto">
            <a:xfrm>
              <a:off x="2819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5" name="Rectangle 354"/>
            <p:cNvSpPr/>
            <p:nvPr/>
          </p:nvSpPr>
          <p:spPr bwMode="auto">
            <a:xfrm>
              <a:off x="2895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6" name="Rectangle 355"/>
            <p:cNvSpPr/>
            <p:nvPr/>
          </p:nvSpPr>
          <p:spPr bwMode="auto">
            <a:xfrm>
              <a:off x="1752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7" name="Rectangle 356"/>
            <p:cNvSpPr/>
            <p:nvPr/>
          </p:nvSpPr>
          <p:spPr bwMode="auto">
            <a:xfrm>
              <a:off x="1828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8" name="Rectangle 357"/>
            <p:cNvSpPr/>
            <p:nvPr/>
          </p:nvSpPr>
          <p:spPr bwMode="auto">
            <a:xfrm>
              <a:off x="1905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9" name="Rectangle 358"/>
            <p:cNvSpPr/>
            <p:nvPr/>
          </p:nvSpPr>
          <p:spPr bwMode="auto">
            <a:xfrm>
              <a:off x="1981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0" name="Rectangle 359"/>
            <p:cNvSpPr/>
            <p:nvPr/>
          </p:nvSpPr>
          <p:spPr bwMode="auto">
            <a:xfrm>
              <a:off x="2057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1" name="Rectangle 360"/>
            <p:cNvSpPr/>
            <p:nvPr/>
          </p:nvSpPr>
          <p:spPr bwMode="auto">
            <a:xfrm>
              <a:off x="2133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2" name="Rectangle 361"/>
            <p:cNvSpPr/>
            <p:nvPr/>
          </p:nvSpPr>
          <p:spPr bwMode="auto">
            <a:xfrm>
              <a:off x="2209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3" name="Rectangle 362"/>
            <p:cNvSpPr/>
            <p:nvPr/>
          </p:nvSpPr>
          <p:spPr bwMode="auto">
            <a:xfrm>
              <a:off x="2286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4" name="Rectangle 363"/>
            <p:cNvSpPr/>
            <p:nvPr/>
          </p:nvSpPr>
          <p:spPr bwMode="auto">
            <a:xfrm>
              <a:off x="2362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5" name="Rectangle 364"/>
            <p:cNvSpPr/>
            <p:nvPr/>
          </p:nvSpPr>
          <p:spPr bwMode="auto">
            <a:xfrm>
              <a:off x="2438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6" name="Rectangle 365"/>
            <p:cNvSpPr/>
            <p:nvPr/>
          </p:nvSpPr>
          <p:spPr bwMode="auto">
            <a:xfrm>
              <a:off x="2514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7" name="Rectangle 366"/>
            <p:cNvSpPr/>
            <p:nvPr/>
          </p:nvSpPr>
          <p:spPr bwMode="auto">
            <a:xfrm>
              <a:off x="2590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8" name="Rectangle 367"/>
            <p:cNvSpPr/>
            <p:nvPr/>
          </p:nvSpPr>
          <p:spPr bwMode="auto">
            <a:xfrm>
              <a:off x="2667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9" name="Rectangle 368"/>
            <p:cNvSpPr/>
            <p:nvPr/>
          </p:nvSpPr>
          <p:spPr bwMode="auto">
            <a:xfrm>
              <a:off x="2743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0" name="Rectangle 369"/>
            <p:cNvSpPr/>
            <p:nvPr/>
          </p:nvSpPr>
          <p:spPr bwMode="auto">
            <a:xfrm>
              <a:off x="2819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1" name="Rectangle 370"/>
            <p:cNvSpPr/>
            <p:nvPr/>
          </p:nvSpPr>
          <p:spPr bwMode="auto">
            <a:xfrm>
              <a:off x="2895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2" name="Rectangle 371"/>
            <p:cNvSpPr/>
            <p:nvPr/>
          </p:nvSpPr>
          <p:spPr bwMode="auto">
            <a:xfrm>
              <a:off x="1752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3" name="Rectangle 372"/>
            <p:cNvSpPr/>
            <p:nvPr/>
          </p:nvSpPr>
          <p:spPr bwMode="auto">
            <a:xfrm>
              <a:off x="1828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4" name="Rectangle 373"/>
            <p:cNvSpPr/>
            <p:nvPr/>
          </p:nvSpPr>
          <p:spPr bwMode="auto">
            <a:xfrm>
              <a:off x="1905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5" name="Rectangle 374"/>
            <p:cNvSpPr/>
            <p:nvPr/>
          </p:nvSpPr>
          <p:spPr bwMode="auto">
            <a:xfrm>
              <a:off x="1981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6" name="Rectangle 375"/>
            <p:cNvSpPr/>
            <p:nvPr/>
          </p:nvSpPr>
          <p:spPr bwMode="auto">
            <a:xfrm>
              <a:off x="2057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7" name="Rectangle 376"/>
            <p:cNvSpPr/>
            <p:nvPr/>
          </p:nvSpPr>
          <p:spPr bwMode="auto">
            <a:xfrm>
              <a:off x="2133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8" name="Rectangle 377"/>
            <p:cNvSpPr/>
            <p:nvPr/>
          </p:nvSpPr>
          <p:spPr bwMode="auto">
            <a:xfrm>
              <a:off x="2209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9" name="Rectangle 378"/>
            <p:cNvSpPr/>
            <p:nvPr/>
          </p:nvSpPr>
          <p:spPr bwMode="auto">
            <a:xfrm>
              <a:off x="2286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0" name="Rectangle 379"/>
            <p:cNvSpPr/>
            <p:nvPr/>
          </p:nvSpPr>
          <p:spPr bwMode="auto">
            <a:xfrm>
              <a:off x="2362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1" name="Rectangle 380"/>
            <p:cNvSpPr/>
            <p:nvPr/>
          </p:nvSpPr>
          <p:spPr bwMode="auto">
            <a:xfrm>
              <a:off x="2438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2" name="Rectangle 381"/>
            <p:cNvSpPr/>
            <p:nvPr/>
          </p:nvSpPr>
          <p:spPr bwMode="auto">
            <a:xfrm>
              <a:off x="2514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3" name="Rectangle 382"/>
            <p:cNvSpPr/>
            <p:nvPr/>
          </p:nvSpPr>
          <p:spPr bwMode="auto">
            <a:xfrm>
              <a:off x="2590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4" name="Rectangle 383"/>
            <p:cNvSpPr/>
            <p:nvPr/>
          </p:nvSpPr>
          <p:spPr bwMode="auto">
            <a:xfrm>
              <a:off x="2667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5" name="Rectangle 384"/>
            <p:cNvSpPr/>
            <p:nvPr/>
          </p:nvSpPr>
          <p:spPr bwMode="auto">
            <a:xfrm>
              <a:off x="2743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6" name="Rectangle 385"/>
            <p:cNvSpPr/>
            <p:nvPr/>
          </p:nvSpPr>
          <p:spPr bwMode="auto">
            <a:xfrm>
              <a:off x="2819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7" name="Rectangle 386"/>
            <p:cNvSpPr/>
            <p:nvPr/>
          </p:nvSpPr>
          <p:spPr bwMode="auto">
            <a:xfrm>
              <a:off x="2895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8" name="Rectangle 387"/>
            <p:cNvSpPr/>
            <p:nvPr/>
          </p:nvSpPr>
          <p:spPr bwMode="auto">
            <a:xfrm>
              <a:off x="1752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9" name="Rectangle 388"/>
            <p:cNvSpPr/>
            <p:nvPr/>
          </p:nvSpPr>
          <p:spPr bwMode="auto">
            <a:xfrm>
              <a:off x="1828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0" name="Rectangle 389"/>
            <p:cNvSpPr/>
            <p:nvPr/>
          </p:nvSpPr>
          <p:spPr bwMode="auto">
            <a:xfrm>
              <a:off x="1905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1" name="Rectangle 390"/>
            <p:cNvSpPr/>
            <p:nvPr/>
          </p:nvSpPr>
          <p:spPr bwMode="auto">
            <a:xfrm>
              <a:off x="1981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2" name="Rectangle 391"/>
            <p:cNvSpPr/>
            <p:nvPr/>
          </p:nvSpPr>
          <p:spPr bwMode="auto">
            <a:xfrm>
              <a:off x="2057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3" name="Rectangle 392"/>
            <p:cNvSpPr/>
            <p:nvPr/>
          </p:nvSpPr>
          <p:spPr bwMode="auto">
            <a:xfrm>
              <a:off x="2133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4" name="Rectangle 393"/>
            <p:cNvSpPr/>
            <p:nvPr/>
          </p:nvSpPr>
          <p:spPr bwMode="auto">
            <a:xfrm>
              <a:off x="2209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5" name="Rectangle 394"/>
            <p:cNvSpPr/>
            <p:nvPr/>
          </p:nvSpPr>
          <p:spPr bwMode="auto">
            <a:xfrm>
              <a:off x="2286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6" name="Rectangle 395"/>
            <p:cNvSpPr/>
            <p:nvPr/>
          </p:nvSpPr>
          <p:spPr bwMode="auto">
            <a:xfrm>
              <a:off x="2362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7" name="Rectangle 396"/>
            <p:cNvSpPr/>
            <p:nvPr/>
          </p:nvSpPr>
          <p:spPr bwMode="auto">
            <a:xfrm>
              <a:off x="2438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8" name="Rectangle 397"/>
            <p:cNvSpPr/>
            <p:nvPr/>
          </p:nvSpPr>
          <p:spPr bwMode="auto">
            <a:xfrm>
              <a:off x="2514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9" name="Rectangle 398"/>
            <p:cNvSpPr/>
            <p:nvPr/>
          </p:nvSpPr>
          <p:spPr bwMode="auto">
            <a:xfrm>
              <a:off x="2590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0" name="Rectangle 399"/>
            <p:cNvSpPr/>
            <p:nvPr/>
          </p:nvSpPr>
          <p:spPr bwMode="auto">
            <a:xfrm>
              <a:off x="2667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1" name="Rectangle 400"/>
            <p:cNvSpPr/>
            <p:nvPr/>
          </p:nvSpPr>
          <p:spPr bwMode="auto">
            <a:xfrm>
              <a:off x="2743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2" name="Rectangle 401"/>
            <p:cNvSpPr/>
            <p:nvPr/>
          </p:nvSpPr>
          <p:spPr bwMode="auto">
            <a:xfrm>
              <a:off x="2819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3" name="Rectangle 402"/>
            <p:cNvSpPr/>
            <p:nvPr/>
          </p:nvSpPr>
          <p:spPr bwMode="auto">
            <a:xfrm>
              <a:off x="2895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4" name="Rectangle 403"/>
            <p:cNvSpPr/>
            <p:nvPr/>
          </p:nvSpPr>
          <p:spPr bwMode="auto">
            <a:xfrm>
              <a:off x="1752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5" name="Rectangle 404"/>
            <p:cNvSpPr/>
            <p:nvPr/>
          </p:nvSpPr>
          <p:spPr bwMode="auto">
            <a:xfrm>
              <a:off x="1828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6" name="Rectangle 405"/>
            <p:cNvSpPr/>
            <p:nvPr/>
          </p:nvSpPr>
          <p:spPr bwMode="auto">
            <a:xfrm>
              <a:off x="1905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7" name="Rectangle 406"/>
            <p:cNvSpPr/>
            <p:nvPr/>
          </p:nvSpPr>
          <p:spPr bwMode="auto">
            <a:xfrm>
              <a:off x="1981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8" name="Rectangle 407"/>
            <p:cNvSpPr/>
            <p:nvPr/>
          </p:nvSpPr>
          <p:spPr bwMode="auto">
            <a:xfrm>
              <a:off x="2057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9" name="Rectangle 408"/>
            <p:cNvSpPr/>
            <p:nvPr/>
          </p:nvSpPr>
          <p:spPr bwMode="auto">
            <a:xfrm>
              <a:off x="2133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0" name="Rectangle 409"/>
            <p:cNvSpPr/>
            <p:nvPr/>
          </p:nvSpPr>
          <p:spPr bwMode="auto">
            <a:xfrm>
              <a:off x="2209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1" name="Rectangle 410"/>
            <p:cNvSpPr/>
            <p:nvPr/>
          </p:nvSpPr>
          <p:spPr bwMode="auto">
            <a:xfrm>
              <a:off x="2286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2" name="Rectangle 411"/>
            <p:cNvSpPr/>
            <p:nvPr/>
          </p:nvSpPr>
          <p:spPr bwMode="auto">
            <a:xfrm>
              <a:off x="2362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3" name="Rectangle 412"/>
            <p:cNvSpPr/>
            <p:nvPr/>
          </p:nvSpPr>
          <p:spPr bwMode="auto">
            <a:xfrm>
              <a:off x="2438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4" name="Rectangle 413"/>
            <p:cNvSpPr/>
            <p:nvPr/>
          </p:nvSpPr>
          <p:spPr bwMode="auto">
            <a:xfrm>
              <a:off x="2514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5" name="Rectangle 414"/>
            <p:cNvSpPr/>
            <p:nvPr/>
          </p:nvSpPr>
          <p:spPr bwMode="auto">
            <a:xfrm>
              <a:off x="2590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6" name="Rectangle 415"/>
            <p:cNvSpPr/>
            <p:nvPr/>
          </p:nvSpPr>
          <p:spPr bwMode="auto">
            <a:xfrm>
              <a:off x="2667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7" name="Rectangle 416"/>
            <p:cNvSpPr/>
            <p:nvPr/>
          </p:nvSpPr>
          <p:spPr bwMode="auto">
            <a:xfrm>
              <a:off x="2743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8" name="Rectangle 417"/>
            <p:cNvSpPr/>
            <p:nvPr/>
          </p:nvSpPr>
          <p:spPr bwMode="auto">
            <a:xfrm>
              <a:off x="2819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9" name="Rectangle 418"/>
            <p:cNvSpPr/>
            <p:nvPr/>
          </p:nvSpPr>
          <p:spPr bwMode="auto">
            <a:xfrm>
              <a:off x="2895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0" name="Rectangle 419"/>
            <p:cNvSpPr/>
            <p:nvPr/>
          </p:nvSpPr>
          <p:spPr bwMode="auto">
            <a:xfrm>
              <a:off x="1752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1" name="Rectangle 420"/>
            <p:cNvSpPr/>
            <p:nvPr/>
          </p:nvSpPr>
          <p:spPr bwMode="auto">
            <a:xfrm>
              <a:off x="1828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2" name="Rectangle 421"/>
            <p:cNvSpPr/>
            <p:nvPr/>
          </p:nvSpPr>
          <p:spPr bwMode="auto">
            <a:xfrm>
              <a:off x="1905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3" name="Rectangle 422"/>
            <p:cNvSpPr/>
            <p:nvPr/>
          </p:nvSpPr>
          <p:spPr bwMode="auto">
            <a:xfrm>
              <a:off x="1981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4" name="Rectangle 423"/>
            <p:cNvSpPr/>
            <p:nvPr/>
          </p:nvSpPr>
          <p:spPr bwMode="auto">
            <a:xfrm>
              <a:off x="2057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5" name="Rectangle 424"/>
            <p:cNvSpPr/>
            <p:nvPr/>
          </p:nvSpPr>
          <p:spPr bwMode="auto">
            <a:xfrm>
              <a:off x="2133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6" name="Rectangle 425"/>
            <p:cNvSpPr/>
            <p:nvPr/>
          </p:nvSpPr>
          <p:spPr bwMode="auto">
            <a:xfrm>
              <a:off x="2209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7" name="Rectangle 426"/>
            <p:cNvSpPr/>
            <p:nvPr/>
          </p:nvSpPr>
          <p:spPr bwMode="auto">
            <a:xfrm>
              <a:off x="2286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8" name="Rectangle 427"/>
            <p:cNvSpPr/>
            <p:nvPr/>
          </p:nvSpPr>
          <p:spPr bwMode="auto">
            <a:xfrm>
              <a:off x="2362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9" name="Rectangle 428"/>
            <p:cNvSpPr/>
            <p:nvPr/>
          </p:nvSpPr>
          <p:spPr bwMode="auto">
            <a:xfrm>
              <a:off x="2438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0" name="Rectangle 429"/>
            <p:cNvSpPr/>
            <p:nvPr/>
          </p:nvSpPr>
          <p:spPr bwMode="auto">
            <a:xfrm>
              <a:off x="2514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1" name="Rectangle 430"/>
            <p:cNvSpPr/>
            <p:nvPr/>
          </p:nvSpPr>
          <p:spPr bwMode="auto">
            <a:xfrm>
              <a:off x="2590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2" name="Rectangle 431"/>
            <p:cNvSpPr/>
            <p:nvPr/>
          </p:nvSpPr>
          <p:spPr bwMode="auto">
            <a:xfrm>
              <a:off x="2667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3" name="Rectangle 432"/>
            <p:cNvSpPr/>
            <p:nvPr/>
          </p:nvSpPr>
          <p:spPr bwMode="auto">
            <a:xfrm>
              <a:off x="2743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4" name="Rectangle 433"/>
            <p:cNvSpPr/>
            <p:nvPr/>
          </p:nvSpPr>
          <p:spPr bwMode="auto">
            <a:xfrm>
              <a:off x="2819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5" name="Rectangle 434"/>
            <p:cNvSpPr/>
            <p:nvPr/>
          </p:nvSpPr>
          <p:spPr bwMode="auto">
            <a:xfrm>
              <a:off x="2895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grpSp>
      <p:sp>
        <p:nvSpPr>
          <p:cNvPr id="436" name="TextBox 435"/>
          <p:cNvSpPr txBox="1"/>
          <p:nvPr/>
        </p:nvSpPr>
        <p:spPr>
          <a:xfrm>
            <a:off x="5562601" y="3581400"/>
            <a:ext cx="4681923" cy="2677656"/>
          </a:xfrm>
          <a:prstGeom prst="rect">
            <a:avLst/>
          </a:prstGeom>
          <a:noFill/>
        </p:spPr>
        <p:txBody>
          <a:bodyPr wrap="square" rtlCol="0">
            <a:spAutoFit/>
          </a:bodyPr>
          <a:lstStyle/>
          <a:p>
            <a:pPr>
              <a:buFont typeface="Arial"/>
              <a:buChar char="•"/>
            </a:pPr>
            <a:r>
              <a:rPr lang="en-US" sz="2800" dirty="0"/>
              <a:t> images are made up of pixels</a:t>
            </a:r>
          </a:p>
          <a:p>
            <a:pPr>
              <a:buFont typeface="Arial"/>
              <a:buChar char="•"/>
            </a:pPr>
            <a:r>
              <a:rPr lang="en-US" sz="2800" dirty="0"/>
              <a:t> for a color image, each pixel corresponds to an RGB value (i.e. three numbers)</a:t>
            </a:r>
          </a:p>
        </p:txBody>
      </p:sp>
    </p:spTree>
    <p:extLst>
      <p:ext uri="{BB962C8B-B14F-4D97-AF65-F5344CB8AC3E}">
        <p14:creationId xmlns:p14="http://schemas.microsoft.com/office/powerpoint/2010/main" val="32373184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features</a:t>
            </a:r>
          </a:p>
        </p:txBody>
      </p:sp>
      <p:grpSp>
        <p:nvGrpSpPr>
          <p:cNvPr id="4" name="Group 3"/>
          <p:cNvGrpSpPr/>
          <p:nvPr/>
        </p:nvGrpSpPr>
        <p:grpSpPr>
          <a:xfrm>
            <a:off x="1636688" y="2883932"/>
            <a:ext cx="1814513" cy="2286000"/>
            <a:chOff x="1447800" y="3352800"/>
            <a:chExt cx="1814513" cy="2286000"/>
          </a:xfrm>
        </p:grpSpPr>
        <p:pic>
          <p:nvPicPr>
            <p:cNvPr id="5" name="Picture 5" descr="C:\images\homer\surprised.gif"/>
            <p:cNvPicPr>
              <a:picLocks noChangeAspect="1" noChangeArrowheads="1"/>
            </p:cNvPicPr>
            <p:nvPr/>
          </p:nvPicPr>
          <p:blipFill>
            <a:blip r:embed="rId2"/>
            <a:srcRect/>
            <a:stretch>
              <a:fillRect/>
            </a:stretch>
          </p:blipFill>
          <p:spPr bwMode="auto">
            <a:xfrm>
              <a:off x="1447800" y="3352800"/>
              <a:ext cx="1814513" cy="2286000"/>
            </a:xfrm>
            <a:prstGeom prst="rect">
              <a:avLst/>
            </a:prstGeom>
            <a:noFill/>
          </p:spPr>
        </p:pic>
        <p:sp>
          <p:nvSpPr>
            <p:cNvPr id="6" name="Rectangle 5"/>
            <p:cNvSpPr/>
            <p:nvPr/>
          </p:nvSpPr>
          <p:spPr bwMode="auto">
            <a:xfrm>
              <a:off x="1752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 name="Rectangle 6"/>
            <p:cNvSpPr/>
            <p:nvPr/>
          </p:nvSpPr>
          <p:spPr bwMode="auto">
            <a:xfrm>
              <a:off x="1828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 name="Rectangle 7"/>
            <p:cNvSpPr/>
            <p:nvPr/>
          </p:nvSpPr>
          <p:spPr bwMode="auto">
            <a:xfrm>
              <a:off x="1905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 name="Rectangle 8"/>
            <p:cNvSpPr/>
            <p:nvPr/>
          </p:nvSpPr>
          <p:spPr bwMode="auto">
            <a:xfrm>
              <a:off x="1981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 name="Rectangle 9"/>
            <p:cNvSpPr/>
            <p:nvPr/>
          </p:nvSpPr>
          <p:spPr bwMode="auto">
            <a:xfrm>
              <a:off x="2057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 name="Rectangle 10"/>
            <p:cNvSpPr/>
            <p:nvPr/>
          </p:nvSpPr>
          <p:spPr bwMode="auto">
            <a:xfrm>
              <a:off x="2133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 name="Rectangle 11"/>
            <p:cNvSpPr/>
            <p:nvPr/>
          </p:nvSpPr>
          <p:spPr bwMode="auto">
            <a:xfrm>
              <a:off x="2209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 name="Rectangle 12"/>
            <p:cNvSpPr/>
            <p:nvPr/>
          </p:nvSpPr>
          <p:spPr bwMode="auto">
            <a:xfrm>
              <a:off x="2286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 name="Rectangle 13"/>
            <p:cNvSpPr/>
            <p:nvPr/>
          </p:nvSpPr>
          <p:spPr bwMode="auto">
            <a:xfrm>
              <a:off x="2362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 name="Rectangle 14"/>
            <p:cNvSpPr/>
            <p:nvPr/>
          </p:nvSpPr>
          <p:spPr bwMode="auto">
            <a:xfrm>
              <a:off x="2438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 name="Rectangle 15"/>
            <p:cNvSpPr/>
            <p:nvPr/>
          </p:nvSpPr>
          <p:spPr bwMode="auto">
            <a:xfrm>
              <a:off x="2514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 name="Rectangle 16"/>
            <p:cNvSpPr/>
            <p:nvPr/>
          </p:nvSpPr>
          <p:spPr bwMode="auto">
            <a:xfrm>
              <a:off x="2590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 name="Rectangle 17"/>
            <p:cNvSpPr/>
            <p:nvPr/>
          </p:nvSpPr>
          <p:spPr bwMode="auto">
            <a:xfrm>
              <a:off x="2667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 name="Rectangle 18"/>
            <p:cNvSpPr/>
            <p:nvPr/>
          </p:nvSpPr>
          <p:spPr bwMode="auto">
            <a:xfrm>
              <a:off x="2743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 name="Rectangle 19"/>
            <p:cNvSpPr/>
            <p:nvPr/>
          </p:nvSpPr>
          <p:spPr bwMode="auto">
            <a:xfrm>
              <a:off x="2819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 name="Rectangle 20"/>
            <p:cNvSpPr/>
            <p:nvPr/>
          </p:nvSpPr>
          <p:spPr bwMode="auto">
            <a:xfrm>
              <a:off x="2895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 name="Rectangle 21"/>
            <p:cNvSpPr/>
            <p:nvPr/>
          </p:nvSpPr>
          <p:spPr bwMode="auto">
            <a:xfrm>
              <a:off x="1752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 name="Rectangle 22"/>
            <p:cNvSpPr/>
            <p:nvPr/>
          </p:nvSpPr>
          <p:spPr bwMode="auto">
            <a:xfrm>
              <a:off x="1828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 name="Rectangle 23"/>
            <p:cNvSpPr/>
            <p:nvPr/>
          </p:nvSpPr>
          <p:spPr bwMode="auto">
            <a:xfrm>
              <a:off x="1905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 name="Rectangle 24"/>
            <p:cNvSpPr/>
            <p:nvPr/>
          </p:nvSpPr>
          <p:spPr bwMode="auto">
            <a:xfrm>
              <a:off x="1981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 name="Rectangle 25"/>
            <p:cNvSpPr/>
            <p:nvPr/>
          </p:nvSpPr>
          <p:spPr bwMode="auto">
            <a:xfrm>
              <a:off x="2057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 name="Rectangle 26"/>
            <p:cNvSpPr/>
            <p:nvPr/>
          </p:nvSpPr>
          <p:spPr bwMode="auto">
            <a:xfrm>
              <a:off x="2133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 name="Rectangle 27"/>
            <p:cNvSpPr/>
            <p:nvPr/>
          </p:nvSpPr>
          <p:spPr bwMode="auto">
            <a:xfrm>
              <a:off x="2209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 name="Rectangle 28"/>
            <p:cNvSpPr/>
            <p:nvPr/>
          </p:nvSpPr>
          <p:spPr bwMode="auto">
            <a:xfrm>
              <a:off x="2286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 name="Rectangle 29"/>
            <p:cNvSpPr/>
            <p:nvPr/>
          </p:nvSpPr>
          <p:spPr bwMode="auto">
            <a:xfrm>
              <a:off x="2362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 name="Rectangle 30"/>
            <p:cNvSpPr/>
            <p:nvPr/>
          </p:nvSpPr>
          <p:spPr bwMode="auto">
            <a:xfrm>
              <a:off x="2438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 name="Rectangle 31"/>
            <p:cNvSpPr/>
            <p:nvPr/>
          </p:nvSpPr>
          <p:spPr bwMode="auto">
            <a:xfrm>
              <a:off x="2514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 name="Rectangle 32"/>
            <p:cNvSpPr/>
            <p:nvPr/>
          </p:nvSpPr>
          <p:spPr bwMode="auto">
            <a:xfrm>
              <a:off x="2590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 name="Rectangle 33"/>
            <p:cNvSpPr/>
            <p:nvPr/>
          </p:nvSpPr>
          <p:spPr bwMode="auto">
            <a:xfrm>
              <a:off x="2667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 name="Rectangle 34"/>
            <p:cNvSpPr/>
            <p:nvPr/>
          </p:nvSpPr>
          <p:spPr bwMode="auto">
            <a:xfrm>
              <a:off x="2743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 name="Rectangle 35"/>
            <p:cNvSpPr/>
            <p:nvPr/>
          </p:nvSpPr>
          <p:spPr bwMode="auto">
            <a:xfrm>
              <a:off x="2819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 name="Rectangle 36"/>
            <p:cNvSpPr/>
            <p:nvPr/>
          </p:nvSpPr>
          <p:spPr bwMode="auto">
            <a:xfrm>
              <a:off x="2895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 name="Rectangle 37"/>
            <p:cNvSpPr/>
            <p:nvPr/>
          </p:nvSpPr>
          <p:spPr bwMode="auto">
            <a:xfrm>
              <a:off x="1752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 name="Rectangle 38"/>
            <p:cNvSpPr/>
            <p:nvPr/>
          </p:nvSpPr>
          <p:spPr bwMode="auto">
            <a:xfrm>
              <a:off x="1828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 name="Rectangle 39"/>
            <p:cNvSpPr/>
            <p:nvPr/>
          </p:nvSpPr>
          <p:spPr bwMode="auto">
            <a:xfrm>
              <a:off x="1905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 name="Rectangle 40"/>
            <p:cNvSpPr/>
            <p:nvPr/>
          </p:nvSpPr>
          <p:spPr bwMode="auto">
            <a:xfrm>
              <a:off x="1981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 name="Rectangle 41"/>
            <p:cNvSpPr/>
            <p:nvPr/>
          </p:nvSpPr>
          <p:spPr bwMode="auto">
            <a:xfrm>
              <a:off x="2057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 name="Rectangle 42"/>
            <p:cNvSpPr/>
            <p:nvPr/>
          </p:nvSpPr>
          <p:spPr bwMode="auto">
            <a:xfrm>
              <a:off x="2133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4" name="Rectangle 43"/>
            <p:cNvSpPr/>
            <p:nvPr/>
          </p:nvSpPr>
          <p:spPr bwMode="auto">
            <a:xfrm>
              <a:off x="2209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5" name="Rectangle 44"/>
            <p:cNvSpPr/>
            <p:nvPr/>
          </p:nvSpPr>
          <p:spPr bwMode="auto">
            <a:xfrm>
              <a:off x="2286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6" name="Rectangle 45"/>
            <p:cNvSpPr/>
            <p:nvPr/>
          </p:nvSpPr>
          <p:spPr bwMode="auto">
            <a:xfrm>
              <a:off x="2362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7" name="Rectangle 46"/>
            <p:cNvSpPr/>
            <p:nvPr/>
          </p:nvSpPr>
          <p:spPr bwMode="auto">
            <a:xfrm>
              <a:off x="2438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8" name="Rectangle 47"/>
            <p:cNvSpPr/>
            <p:nvPr/>
          </p:nvSpPr>
          <p:spPr bwMode="auto">
            <a:xfrm>
              <a:off x="2514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9" name="Rectangle 48"/>
            <p:cNvSpPr/>
            <p:nvPr/>
          </p:nvSpPr>
          <p:spPr bwMode="auto">
            <a:xfrm>
              <a:off x="2590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0" name="Rectangle 49"/>
            <p:cNvSpPr/>
            <p:nvPr/>
          </p:nvSpPr>
          <p:spPr bwMode="auto">
            <a:xfrm>
              <a:off x="2667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1" name="Rectangle 50"/>
            <p:cNvSpPr/>
            <p:nvPr/>
          </p:nvSpPr>
          <p:spPr bwMode="auto">
            <a:xfrm>
              <a:off x="2743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2" name="Rectangle 51"/>
            <p:cNvSpPr/>
            <p:nvPr/>
          </p:nvSpPr>
          <p:spPr bwMode="auto">
            <a:xfrm>
              <a:off x="2819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3" name="Rectangle 52"/>
            <p:cNvSpPr/>
            <p:nvPr/>
          </p:nvSpPr>
          <p:spPr bwMode="auto">
            <a:xfrm>
              <a:off x="2895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4" name="Rectangle 53"/>
            <p:cNvSpPr/>
            <p:nvPr/>
          </p:nvSpPr>
          <p:spPr bwMode="auto">
            <a:xfrm>
              <a:off x="1752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5" name="Rectangle 54"/>
            <p:cNvSpPr/>
            <p:nvPr/>
          </p:nvSpPr>
          <p:spPr bwMode="auto">
            <a:xfrm>
              <a:off x="1828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6" name="Rectangle 55"/>
            <p:cNvSpPr/>
            <p:nvPr/>
          </p:nvSpPr>
          <p:spPr bwMode="auto">
            <a:xfrm>
              <a:off x="1905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7" name="Rectangle 56"/>
            <p:cNvSpPr/>
            <p:nvPr/>
          </p:nvSpPr>
          <p:spPr bwMode="auto">
            <a:xfrm>
              <a:off x="1981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8" name="Rectangle 57"/>
            <p:cNvSpPr/>
            <p:nvPr/>
          </p:nvSpPr>
          <p:spPr bwMode="auto">
            <a:xfrm>
              <a:off x="2057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9" name="Rectangle 58"/>
            <p:cNvSpPr/>
            <p:nvPr/>
          </p:nvSpPr>
          <p:spPr bwMode="auto">
            <a:xfrm>
              <a:off x="2133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0" name="Rectangle 59"/>
            <p:cNvSpPr/>
            <p:nvPr/>
          </p:nvSpPr>
          <p:spPr bwMode="auto">
            <a:xfrm>
              <a:off x="2209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1" name="Rectangle 60"/>
            <p:cNvSpPr/>
            <p:nvPr/>
          </p:nvSpPr>
          <p:spPr bwMode="auto">
            <a:xfrm>
              <a:off x="2286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2" name="Rectangle 61"/>
            <p:cNvSpPr/>
            <p:nvPr/>
          </p:nvSpPr>
          <p:spPr bwMode="auto">
            <a:xfrm>
              <a:off x="2362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3" name="Rectangle 62"/>
            <p:cNvSpPr/>
            <p:nvPr/>
          </p:nvSpPr>
          <p:spPr bwMode="auto">
            <a:xfrm>
              <a:off x="2438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4" name="Rectangle 63"/>
            <p:cNvSpPr/>
            <p:nvPr/>
          </p:nvSpPr>
          <p:spPr bwMode="auto">
            <a:xfrm>
              <a:off x="2514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5" name="Rectangle 64"/>
            <p:cNvSpPr/>
            <p:nvPr/>
          </p:nvSpPr>
          <p:spPr bwMode="auto">
            <a:xfrm>
              <a:off x="2590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6" name="Rectangle 65"/>
            <p:cNvSpPr/>
            <p:nvPr/>
          </p:nvSpPr>
          <p:spPr bwMode="auto">
            <a:xfrm>
              <a:off x="2667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7" name="Rectangle 66"/>
            <p:cNvSpPr/>
            <p:nvPr/>
          </p:nvSpPr>
          <p:spPr bwMode="auto">
            <a:xfrm>
              <a:off x="2743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8" name="Rectangle 67"/>
            <p:cNvSpPr/>
            <p:nvPr/>
          </p:nvSpPr>
          <p:spPr bwMode="auto">
            <a:xfrm>
              <a:off x="2819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9" name="Rectangle 68"/>
            <p:cNvSpPr/>
            <p:nvPr/>
          </p:nvSpPr>
          <p:spPr bwMode="auto">
            <a:xfrm>
              <a:off x="2895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0" name="Rectangle 69"/>
            <p:cNvSpPr/>
            <p:nvPr/>
          </p:nvSpPr>
          <p:spPr bwMode="auto">
            <a:xfrm>
              <a:off x="1752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1" name="Rectangle 70"/>
            <p:cNvSpPr/>
            <p:nvPr/>
          </p:nvSpPr>
          <p:spPr bwMode="auto">
            <a:xfrm>
              <a:off x="1828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2" name="Rectangle 71"/>
            <p:cNvSpPr/>
            <p:nvPr/>
          </p:nvSpPr>
          <p:spPr bwMode="auto">
            <a:xfrm>
              <a:off x="1905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3" name="Rectangle 72"/>
            <p:cNvSpPr/>
            <p:nvPr/>
          </p:nvSpPr>
          <p:spPr bwMode="auto">
            <a:xfrm>
              <a:off x="1981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4" name="Rectangle 73"/>
            <p:cNvSpPr/>
            <p:nvPr/>
          </p:nvSpPr>
          <p:spPr bwMode="auto">
            <a:xfrm>
              <a:off x="2057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5" name="Rectangle 74"/>
            <p:cNvSpPr/>
            <p:nvPr/>
          </p:nvSpPr>
          <p:spPr bwMode="auto">
            <a:xfrm>
              <a:off x="2133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6" name="Rectangle 75"/>
            <p:cNvSpPr/>
            <p:nvPr/>
          </p:nvSpPr>
          <p:spPr bwMode="auto">
            <a:xfrm>
              <a:off x="2209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7" name="Rectangle 76"/>
            <p:cNvSpPr/>
            <p:nvPr/>
          </p:nvSpPr>
          <p:spPr bwMode="auto">
            <a:xfrm>
              <a:off x="2286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8" name="Rectangle 77"/>
            <p:cNvSpPr/>
            <p:nvPr/>
          </p:nvSpPr>
          <p:spPr bwMode="auto">
            <a:xfrm>
              <a:off x="2362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9" name="Rectangle 78"/>
            <p:cNvSpPr/>
            <p:nvPr/>
          </p:nvSpPr>
          <p:spPr bwMode="auto">
            <a:xfrm>
              <a:off x="2438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0" name="Rectangle 79"/>
            <p:cNvSpPr/>
            <p:nvPr/>
          </p:nvSpPr>
          <p:spPr bwMode="auto">
            <a:xfrm>
              <a:off x="2514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1" name="Rectangle 80"/>
            <p:cNvSpPr/>
            <p:nvPr/>
          </p:nvSpPr>
          <p:spPr bwMode="auto">
            <a:xfrm>
              <a:off x="2590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2" name="Rectangle 81"/>
            <p:cNvSpPr/>
            <p:nvPr/>
          </p:nvSpPr>
          <p:spPr bwMode="auto">
            <a:xfrm>
              <a:off x="2667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3" name="Rectangle 82"/>
            <p:cNvSpPr/>
            <p:nvPr/>
          </p:nvSpPr>
          <p:spPr bwMode="auto">
            <a:xfrm>
              <a:off x="2743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4" name="Rectangle 83"/>
            <p:cNvSpPr/>
            <p:nvPr/>
          </p:nvSpPr>
          <p:spPr bwMode="auto">
            <a:xfrm>
              <a:off x="2819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5" name="Rectangle 84"/>
            <p:cNvSpPr/>
            <p:nvPr/>
          </p:nvSpPr>
          <p:spPr bwMode="auto">
            <a:xfrm>
              <a:off x="2895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6" name="Rectangle 85"/>
            <p:cNvSpPr/>
            <p:nvPr/>
          </p:nvSpPr>
          <p:spPr bwMode="auto">
            <a:xfrm>
              <a:off x="1752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7" name="Rectangle 86"/>
            <p:cNvSpPr/>
            <p:nvPr/>
          </p:nvSpPr>
          <p:spPr bwMode="auto">
            <a:xfrm>
              <a:off x="1828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8" name="Rectangle 87"/>
            <p:cNvSpPr/>
            <p:nvPr/>
          </p:nvSpPr>
          <p:spPr bwMode="auto">
            <a:xfrm>
              <a:off x="1905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9" name="Rectangle 88"/>
            <p:cNvSpPr/>
            <p:nvPr/>
          </p:nvSpPr>
          <p:spPr bwMode="auto">
            <a:xfrm>
              <a:off x="1981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0" name="Rectangle 89"/>
            <p:cNvSpPr/>
            <p:nvPr/>
          </p:nvSpPr>
          <p:spPr bwMode="auto">
            <a:xfrm>
              <a:off x="2057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1" name="Rectangle 90"/>
            <p:cNvSpPr/>
            <p:nvPr/>
          </p:nvSpPr>
          <p:spPr bwMode="auto">
            <a:xfrm>
              <a:off x="2133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2" name="Rectangle 91"/>
            <p:cNvSpPr/>
            <p:nvPr/>
          </p:nvSpPr>
          <p:spPr bwMode="auto">
            <a:xfrm>
              <a:off x="2209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3" name="Rectangle 92"/>
            <p:cNvSpPr/>
            <p:nvPr/>
          </p:nvSpPr>
          <p:spPr bwMode="auto">
            <a:xfrm>
              <a:off x="2286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4" name="Rectangle 93"/>
            <p:cNvSpPr/>
            <p:nvPr/>
          </p:nvSpPr>
          <p:spPr bwMode="auto">
            <a:xfrm>
              <a:off x="2362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5" name="Rectangle 94"/>
            <p:cNvSpPr/>
            <p:nvPr/>
          </p:nvSpPr>
          <p:spPr bwMode="auto">
            <a:xfrm>
              <a:off x="2438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6" name="Rectangle 95"/>
            <p:cNvSpPr/>
            <p:nvPr/>
          </p:nvSpPr>
          <p:spPr bwMode="auto">
            <a:xfrm>
              <a:off x="2514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7" name="Rectangle 96"/>
            <p:cNvSpPr/>
            <p:nvPr/>
          </p:nvSpPr>
          <p:spPr bwMode="auto">
            <a:xfrm>
              <a:off x="2590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8" name="Rectangle 97"/>
            <p:cNvSpPr/>
            <p:nvPr/>
          </p:nvSpPr>
          <p:spPr bwMode="auto">
            <a:xfrm>
              <a:off x="2667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9" name="Rectangle 98"/>
            <p:cNvSpPr/>
            <p:nvPr/>
          </p:nvSpPr>
          <p:spPr bwMode="auto">
            <a:xfrm>
              <a:off x="2743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0" name="Rectangle 99"/>
            <p:cNvSpPr/>
            <p:nvPr/>
          </p:nvSpPr>
          <p:spPr bwMode="auto">
            <a:xfrm>
              <a:off x="2819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1" name="Rectangle 100"/>
            <p:cNvSpPr/>
            <p:nvPr/>
          </p:nvSpPr>
          <p:spPr bwMode="auto">
            <a:xfrm>
              <a:off x="2895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2" name="Rectangle 101"/>
            <p:cNvSpPr/>
            <p:nvPr/>
          </p:nvSpPr>
          <p:spPr bwMode="auto">
            <a:xfrm>
              <a:off x="1752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3" name="Rectangle 102"/>
            <p:cNvSpPr/>
            <p:nvPr/>
          </p:nvSpPr>
          <p:spPr bwMode="auto">
            <a:xfrm>
              <a:off x="1828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4" name="Rectangle 103"/>
            <p:cNvSpPr/>
            <p:nvPr/>
          </p:nvSpPr>
          <p:spPr bwMode="auto">
            <a:xfrm>
              <a:off x="1905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5" name="Rectangle 104"/>
            <p:cNvSpPr/>
            <p:nvPr/>
          </p:nvSpPr>
          <p:spPr bwMode="auto">
            <a:xfrm>
              <a:off x="1981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6" name="Rectangle 105"/>
            <p:cNvSpPr/>
            <p:nvPr/>
          </p:nvSpPr>
          <p:spPr bwMode="auto">
            <a:xfrm>
              <a:off x="2057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7" name="Rectangle 106"/>
            <p:cNvSpPr/>
            <p:nvPr/>
          </p:nvSpPr>
          <p:spPr bwMode="auto">
            <a:xfrm>
              <a:off x="2133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8" name="Rectangle 107"/>
            <p:cNvSpPr/>
            <p:nvPr/>
          </p:nvSpPr>
          <p:spPr bwMode="auto">
            <a:xfrm>
              <a:off x="2209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9" name="Rectangle 108"/>
            <p:cNvSpPr/>
            <p:nvPr/>
          </p:nvSpPr>
          <p:spPr bwMode="auto">
            <a:xfrm>
              <a:off x="2286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0" name="Rectangle 109"/>
            <p:cNvSpPr/>
            <p:nvPr/>
          </p:nvSpPr>
          <p:spPr bwMode="auto">
            <a:xfrm>
              <a:off x="2362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1" name="Rectangle 110"/>
            <p:cNvSpPr/>
            <p:nvPr/>
          </p:nvSpPr>
          <p:spPr bwMode="auto">
            <a:xfrm>
              <a:off x="2438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2" name="Rectangle 111"/>
            <p:cNvSpPr/>
            <p:nvPr/>
          </p:nvSpPr>
          <p:spPr bwMode="auto">
            <a:xfrm>
              <a:off x="2514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3" name="Rectangle 112"/>
            <p:cNvSpPr/>
            <p:nvPr/>
          </p:nvSpPr>
          <p:spPr bwMode="auto">
            <a:xfrm>
              <a:off x="2590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4" name="Rectangle 113"/>
            <p:cNvSpPr/>
            <p:nvPr/>
          </p:nvSpPr>
          <p:spPr bwMode="auto">
            <a:xfrm>
              <a:off x="2667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5" name="Rectangle 114"/>
            <p:cNvSpPr/>
            <p:nvPr/>
          </p:nvSpPr>
          <p:spPr bwMode="auto">
            <a:xfrm>
              <a:off x="2743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6" name="Rectangle 115"/>
            <p:cNvSpPr/>
            <p:nvPr/>
          </p:nvSpPr>
          <p:spPr bwMode="auto">
            <a:xfrm>
              <a:off x="2819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7" name="Rectangle 116"/>
            <p:cNvSpPr/>
            <p:nvPr/>
          </p:nvSpPr>
          <p:spPr bwMode="auto">
            <a:xfrm>
              <a:off x="2895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8" name="Rectangle 117"/>
            <p:cNvSpPr/>
            <p:nvPr/>
          </p:nvSpPr>
          <p:spPr bwMode="auto">
            <a:xfrm>
              <a:off x="1752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9" name="Rectangle 118"/>
            <p:cNvSpPr/>
            <p:nvPr/>
          </p:nvSpPr>
          <p:spPr bwMode="auto">
            <a:xfrm>
              <a:off x="1828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0" name="Rectangle 119"/>
            <p:cNvSpPr/>
            <p:nvPr/>
          </p:nvSpPr>
          <p:spPr bwMode="auto">
            <a:xfrm>
              <a:off x="1905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1" name="Rectangle 120"/>
            <p:cNvSpPr/>
            <p:nvPr/>
          </p:nvSpPr>
          <p:spPr bwMode="auto">
            <a:xfrm>
              <a:off x="1981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2" name="Rectangle 121"/>
            <p:cNvSpPr/>
            <p:nvPr/>
          </p:nvSpPr>
          <p:spPr bwMode="auto">
            <a:xfrm>
              <a:off x="2057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3" name="Rectangle 122"/>
            <p:cNvSpPr/>
            <p:nvPr/>
          </p:nvSpPr>
          <p:spPr bwMode="auto">
            <a:xfrm>
              <a:off x="2133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4" name="Rectangle 123"/>
            <p:cNvSpPr/>
            <p:nvPr/>
          </p:nvSpPr>
          <p:spPr bwMode="auto">
            <a:xfrm>
              <a:off x="2209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5" name="Rectangle 124"/>
            <p:cNvSpPr/>
            <p:nvPr/>
          </p:nvSpPr>
          <p:spPr bwMode="auto">
            <a:xfrm>
              <a:off x="2286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6" name="Rectangle 125"/>
            <p:cNvSpPr/>
            <p:nvPr/>
          </p:nvSpPr>
          <p:spPr bwMode="auto">
            <a:xfrm>
              <a:off x="2362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7" name="Rectangle 126"/>
            <p:cNvSpPr/>
            <p:nvPr/>
          </p:nvSpPr>
          <p:spPr bwMode="auto">
            <a:xfrm>
              <a:off x="2438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8" name="Rectangle 127"/>
            <p:cNvSpPr/>
            <p:nvPr/>
          </p:nvSpPr>
          <p:spPr bwMode="auto">
            <a:xfrm>
              <a:off x="2514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9" name="Rectangle 128"/>
            <p:cNvSpPr/>
            <p:nvPr/>
          </p:nvSpPr>
          <p:spPr bwMode="auto">
            <a:xfrm>
              <a:off x="2590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0" name="Rectangle 129"/>
            <p:cNvSpPr/>
            <p:nvPr/>
          </p:nvSpPr>
          <p:spPr bwMode="auto">
            <a:xfrm>
              <a:off x="2667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1" name="Rectangle 130"/>
            <p:cNvSpPr/>
            <p:nvPr/>
          </p:nvSpPr>
          <p:spPr bwMode="auto">
            <a:xfrm>
              <a:off x="2743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2" name="Rectangle 131"/>
            <p:cNvSpPr/>
            <p:nvPr/>
          </p:nvSpPr>
          <p:spPr bwMode="auto">
            <a:xfrm>
              <a:off x="2819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3" name="Rectangle 132"/>
            <p:cNvSpPr/>
            <p:nvPr/>
          </p:nvSpPr>
          <p:spPr bwMode="auto">
            <a:xfrm>
              <a:off x="2895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4" name="Rectangle 133"/>
            <p:cNvSpPr/>
            <p:nvPr/>
          </p:nvSpPr>
          <p:spPr bwMode="auto">
            <a:xfrm>
              <a:off x="1752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5" name="Rectangle 134"/>
            <p:cNvSpPr/>
            <p:nvPr/>
          </p:nvSpPr>
          <p:spPr bwMode="auto">
            <a:xfrm>
              <a:off x="1828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6" name="Rectangle 135"/>
            <p:cNvSpPr/>
            <p:nvPr/>
          </p:nvSpPr>
          <p:spPr bwMode="auto">
            <a:xfrm>
              <a:off x="1905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7" name="Rectangle 136"/>
            <p:cNvSpPr/>
            <p:nvPr/>
          </p:nvSpPr>
          <p:spPr bwMode="auto">
            <a:xfrm>
              <a:off x="1981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8" name="Rectangle 137"/>
            <p:cNvSpPr/>
            <p:nvPr/>
          </p:nvSpPr>
          <p:spPr bwMode="auto">
            <a:xfrm>
              <a:off x="2057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9" name="Rectangle 138"/>
            <p:cNvSpPr/>
            <p:nvPr/>
          </p:nvSpPr>
          <p:spPr bwMode="auto">
            <a:xfrm>
              <a:off x="2133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0" name="Rectangle 139"/>
            <p:cNvSpPr/>
            <p:nvPr/>
          </p:nvSpPr>
          <p:spPr bwMode="auto">
            <a:xfrm>
              <a:off x="2209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1" name="Rectangle 140"/>
            <p:cNvSpPr/>
            <p:nvPr/>
          </p:nvSpPr>
          <p:spPr bwMode="auto">
            <a:xfrm>
              <a:off x="2286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2" name="Rectangle 141"/>
            <p:cNvSpPr/>
            <p:nvPr/>
          </p:nvSpPr>
          <p:spPr bwMode="auto">
            <a:xfrm>
              <a:off x="2362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3" name="Rectangle 142"/>
            <p:cNvSpPr/>
            <p:nvPr/>
          </p:nvSpPr>
          <p:spPr bwMode="auto">
            <a:xfrm>
              <a:off x="2438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4" name="Rectangle 143"/>
            <p:cNvSpPr/>
            <p:nvPr/>
          </p:nvSpPr>
          <p:spPr bwMode="auto">
            <a:xfrm>
              <a:off x="2514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5" name="Rectangle 144"/>
            <p:cNvSpPr/>
            <p:nvPr/>
          </p:nvSpPr>
          <p:spPr bwMode="auto">
            <a:xfrm>
              <a:off x="2590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6" name="Rectangle 145"/>
            <p:cNvSpPr/>
            <p:nvPr/>
          </p:nvSpPr>
          <p:spPr bwMode="auto">
            <a:xfrm>
              <a:off x="2667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7" name="Rectangle 146"/>
            <p:cNvSpPr/>
            <p:nvPr/>
          </p:nvSpPr>
          <p:spPr bwMode="auto">
            <a:xfrm>
              <a:off x="2743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8" name="Rectangle 147"/>
            <p:cNvSpPr/>
            <p:nvPr/>
          </p:nvSpPr>
          <p:spPr bwMode="auto">
            <a:xfrm>
              <a:off x="2819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9" name="Rectangle 148"/>
            <p:cNvSpPr/>
            <p:nvPr/>
          </p:nvSpPr>
          <p:spPr bwMode="auto">
            <a:xfrm>
              <a:off x="2895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0" name="Rectangle 149"/>
            <p:cNvSpPr/>
            <p:nvPr/>
          </p:nvSpPr>
          <p:spPr bwMode="auto">
            <a:xfrm>
              <a:off x="1752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1" name="Rectangle 150"/>
            <p:cNvSpPr/>
            <p:nvPr/>
          </p:nvSpPr>
          <p:spPr bwMode="auto">
            <a:xfrm>
              <a:off x="1828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2" name="Rectangle 151"/>
            <p:cNvSpPr/>
            <p:nvPr/>
          </p:nvSpPr>
          <p:spPr bwMode="auto">
            <a:xfrm>
              <a:off x="1905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3" name="Rectangle 152"/>
            <p:cNvSpPr/>
            <p:nvPr/>
          </p:nvSpPr>
          <p:spPr bwMode="auto">
            <a:xfrm>
              <a:off x="1981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4" name="Rectangle 153"/>
            <p:cNvSpPr/>
            <p:nvPr/>
          </p:nvSpPr>
          <p:spPr bwMode="auto">
            <a:xfrm>
              <a:off x="2057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5" name="Rectangle 154"/>
            <p:cNvSpPr/>
            <p:nvPr/>
          </p:nvSpPr>
          <p:spPr bwMode="auto">
            <a:xfrm>
              <a:off x="2133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6" name="Rectangle 155"/>
            <p:cNvSpPr/>
            <p:nvPr/>
          </p:nvSpPr>
          <p:spPr bwMode="auto">
            <a:xfrm>
              <a:off x="2209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7" name="Rectangle 156"/>
            <p:cNvSpPr/>
            <p:nvPr/>
          </p:nvSpPr>
          <p:spPr bwMode="auto">
            <a:xfrm>
              <a:off x="2286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8" name="Rectangle 157"/>
            <p:cNvSpPr/>
            <p:nvPr/>
          </p:nvSpPr>
          <p:spPr bwMode="auto">
            <a:xfrm>
              <a:off x="2362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9" name="Rectangle 158"/>
            <p:cNvSpPr/>
            <p:nvPr/>
          </p:nvSpPr>
          <p:spPr bwMode="auto">
            <a:xfrm>
              <a:off x="2438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0" name="Rectangle 159"/>
            <p:cNvSpPr/>
            <p:nvPr/>
          </p:nvSpPr>
          <p:spPr bwMode="auto">
            <a:xfrm>
              <a:off x="2514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1" name="Rectangle 160"/>
            <p:cNvSpPr/>
            <p:nvPr/>
          </p:nvSpPr>
          <p:spPr bwMode="auto">
            <a:xfrm>
              <a:off x="2590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2" name="Rectangle 161"/>
            <p:cNvSpPr/>
            <p:nvPr/>
          </p:nvSpPr>
          <p:spPr bwMode="auto">
            <a:xfrm>
              <a:off x="2667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3" name="Rectangle 162"/>
            <p:cNvSpPr/>
            <p:nvPr/>
          </p:nvSpPr>
          <p:spPr bwMode="auto">
            <a:xfrm>
              <a:off x="2743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4" name="Rectangle 163"/>
            <p:cNvSpPr/>
            <p:nvPr/>
          </p:nvSpPr>
          <p:spPr bwMode="auto">
            <a:xfrm>
              <a:off x="2819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5" name="Rectangle 164"/>
            <p:cNvSpPr/>
            <p:nvPr/>
          </p:nvSpPr>
          <p:spPr bwMode="auto">
            <a:xfrm>
              <a:off x="2895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6" name="Rectangle 165"/>
            <p:cNvSpPr/>
            <p:nvPr/>
          </p:nvSpPr>
          <p:spPr bwMode="auto">
            <a:xfrm>
              <a:off x="1752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7" name="Rectangle 166"/>
            <p:cNvSpPr/>
            <p:nvPr/>
          </p:nvSpPr>
          <p:spPr bwMode="auto">
            <a:xfrm>
              <a:off x="1828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8" name="Rectangle 167"/>
            <p:cNvSpPr/>
            <p:nvPr/>
          </p:nvSpPr>
          <p:spPr bwMode="auto">
            <a:xfrm>
              <a:off x="1905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9" name="Rectangle 168"/>
            <p:cNvSpPr/>
            <p:nvPr/>
          </p:nvSpPr>
          <p:spPr bwMode="auto">
            <a:xfrm>
              <a:off x="1981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0" name="Rectangle 169"/>
            <p:cNvSpPr/>
            <p:nvPr/>
          </p:nvSpPr>
          <p:spPr bwMode="auto">
            <a:xfrm>
              <a:off x="2057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1" name="Rectangle 170"/>
            <p:cNvSpPr/>
            <p:nvPr/>
          </p:nvSpPr>
          <p:spPr bwMode="auto">
            <a:xfrm>
              <a:off x="2133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2" name="Rectangle 171"/>
            <p:cNvSpPr/>
            <p:nvPr/>
          </p:nvSpPr>
          <p:spPr bwMode="auto">
            <a:xfrm>
              <a:off x="2209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3" name="Rectangle 172"/>
            <p:cNvSpPr/>
            <p:nvPr/>
          </p:nvSpPr>
          <p:spPr bwMode="auto">
            <a:xfrm>
              <a:off x="2286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4" name="Rectangle 173"/>
            <p:cNvSpPr/>
            <p:nvPr/>
          </p:nvSpPr>
          <p:spPr bwMode="auto">
            <a:xfrm>
              <a:off x="2362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5" name="Rectangle 174"/>
            <p:cNvSpPr/>
            <p:nvPr/>
          </p:nvSpPr>
          <p:spPr bwMode="auto">
            <a:xfrm>
              <a:off x="2438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6" name="Rectangle 175"/>
            <p:cNvSpPr/>
            <p:nvPr/>
          </p:nvSpPr>
          <p:spPr bwMode="auto">
            <a:xfrm>
              <a:off x="2514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7" name="Rectangle 176"/>
            <p:cNvSpPr/>
            <p:nvPr/>
          </p:nvSpPr>
          <p:spPr bwMode="auto">
            <a:xfrm>
              <a:off x="2590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8" name="Rectangle 177"/>
            <p:cNvSpPr/>
            <p:nvPr/>
          </p:nvSpPr>
          <p:spPr bwMode="auto">
            <a:xfrm>
              <a:off x="2667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9" name="Rectangle 178"/>
            <p:cNvSpPr/>
            <p:nvPr/>
          </p:nvSpPr>
          <p:spPr bwMode="auto">
            <a:xfrm>
              <a:off x="2743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0" name="Rectangle 179"/>
            <p:cNvSpPr/>
            <p:nvPr/>
          </p:nvSpPr>
          <p:spPr bwMode="auto">
            <a:xfrm>
              <a:off x="2819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1" name="Rectangle 180"/>
            <p:cNvSpPr/>
            <p:nvPr/>
          </p:nvSpPr>
          <p:spPr bwMode="auto">
            <a:xfrm>
              <a:off x="2895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2" name="Rectangle 181"/>
            <p:cNvSpPr/>
            <p:nvPr/>
          </p:nvSpPr>
          <p:spPr bwMode="auto">
            <a:xfrm>
              <a:off x="1752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3" name="Rectangle 182"/>
            <p:cNvSpPr/>
            <p:nvPr/>
          </p:nvSpPr>
          <p:spPr bwMode="auto">
            <a:xfrm>
              <a:off x="1828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4" name="Rectangle 183"/>
            <p:cNvSpPr/>
            <p:nvPr/>
          </p:nvSpPr>
          <p:spPr bwMode="auto">
            <a:xfrm>
              <a:off x="1905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5" name="Rectangle 184"/>
            <p:cNvSpPr/>
            <p:nvPr/>
          </p:nvSpPr>
          <p:spPr bwMode="auto">
            <a:xfrm>
              <a:off x="1981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6" name="Rectangle 185"/>
            <p:cNvSpPr/>
            <p:nvPr/>
          </p:nvSpPr>
          <p:spPr bwMode="auto">
            <a:xfrm>
              <a:off x="2057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7" name="Rectangle 186"/>
            <p:cNvSpPr/>
            <p:nvPr/>
          </p:nvSpPr>
          <p:spPr bwMode="auto">
            <a:xfrm>
              <a:off x="2133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8" name="Rectangle 187"/>
            <p:cNvSpPr/>
            <p:nvPr/>
          </p:nvSpPr>
          <p:spPr bwMode="auto">
            <a:xfrm>
              <a:off x="2209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9" name="Rectangle 188"/>
            <p:cNvSpPr/>
            <p:nvPr/>
          </p:nvSpPr>
          <p:spPr bwMode="auto">
            <a:xfrm>
              <a:off x="2286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0" name="Rectangle 189"/>
            <p:cNvSpPr/>
            <p:nvPr/>
          </p:nvSpPr>
          <p:spPr bwMode="auto">
            <a:xfrm>
              <a:off x="2362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1" name="Rectangle 190"/>
            <p:cNvSpPr/>
            <p:nvPr/>
          </p:nvSpPr>
          <p:spPr bwMode="auto">
            <a:xfrm>
              <a:off x="2438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2" name="Rectangle 191"/>
            <p:cNvSpPr/>
            <p:nvPr/>
          </p:nvSpPr>
          <p:spPr bwMode="auto">
            <a:xfrm>
              <a:off x="2514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3" name="Rectangle 192"/>
            <p:cNvSpPr/>
            <p:nvPr/>
          </p:nvSpPr>
          <p:spPr bwMode="auto">
            <a:xfrm>
              <a:off x="2590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4" name="Rectangle 193"/>
            <p:cNvSpPr/>
            <p:nvPr/>
          </p:nvSpPr>
          <p:spPr bwMode="auto">
            <a:xfrm>
              <a:off x="2667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5" name="Rectangle 194"/>
            <p:cNvSpPr/>
            <p:nvPr/>
          </p:nvSpPr>
          <p:spPr bwMode="auto">
            <a:xfrm>
              <a:off x="2743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6" name="Rectangle 195"/>
            <p:cNvSpPr/>
            <p:nvPr/>
          </p:nvSpPr>
          <p:spPr bwMode="auto">
            <a:xfrm>
              <a:off x="2819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7" name="Rectangle 196"/>
            <p:cNvSpPr/>
            <p:nvPr/>
          </p:nvSpPr>
          <p:spPr bwMode="auto">
            <a:xfrm>
              <a:off x="2895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8" name="Rectangle 197"/>
            <p:cNvSpPr/>
            <p:nvPr/>
          </p:nvSpPr>
          <p:spPr bwMode="auto">
            <a:xfrm>
              <a:off x="1752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9" name="Rectangle 198"/>
            <p:cNvSpPr/>
            <p:nvPr/>
          </p:nvSpPr>
          <p:spPr bwMode="auto">
            <a:xfrm>
              <a:off x="1828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0" name="Rectangle 199"/>
            <p:cNvSpPr/>
            <p:nvPr/>
          </p:nvSpPr>
          <p:spPr bwMode="auto">
            <a:xfrm>
              <a:off x="1905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1" name="Rectangle 200"/>
            <p:cNvSpPr/>
            <p:nvPr/>
          </p:nvSpPr>
          <p:spPr bwMode="auto">
            <a:xfrm>
              <a:off x="1981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2" name="Rectangle 201"/>
            <p:cNvSpPr/>
            <p:nvPr/>
          </p:nvSpPr>
          <p:spPr bwMode="auto">
            <a:xfrm>
              <a:off x="2057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3" name="Rectangle 202"/>
            <p:cNvSpPr/>
            <p:nvPr/>
          </p:nvSpPr>
          <p:spPr bwMode="auto">
            <a:xfrm>
              <a:off x="2133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4" name="Rectangle 203"/>
            <p:cNvSpPr/>
            <p:nvPr/>
          </p:nvSpPr>
          <p:spPr bwMode="auto">
            <a:xfrm>
              <a:off x="2209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5" name="Rectangle 204"/>
            <p:cNvSpPr/>
            <p:nvPr/>
          </p:nvSpPr>
          <p:spPr bwMode="auto">
            <a:xfrm>
              <a:off x="2286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6" name="Rectangle 205"/>
            <p:cNvSpPr/>
            <p:nvPr/>
          </p:nvSpPr>
          <p:spPr bwMode="auto">
            <a:xfrm>
              <a:off x="2362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7" name="Rectangle 206"/>
            <p:cNvSpPr/>
            <p:nvPr/>
          </p:nvSpPr>
          <p:spPr bwMode="auto">
            <a:xfrm>
              <a:off x="2438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8" name="Rectangle 207"/>
            <p:cNvSpPr/>
            <p:nvPr/>
          </p:nvSpPr>
          <p:spPr bwMode="auto">
            <a:xfrm>
              <a:off x="2514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9" name="Rectangle 208"/>
            <p:cNvSpPr/>
            <p:nvPr/>
          </p:nvSpPr>
          <p:spPr bwMode="auto">
            <a:xfrm>
              <a:off x="2590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0" name="Rectangle 209"/>
            <p:cNvSpPr/>
            <p:nvPr/>
          </p:nvSpPr>
          <p:spPr bwMode="auto">
            <a:xfrm>
              <a:off x="2667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1" name="Rectangle 210"/>
            <p:cNvSpPr/>
            <p:nvPr/>
          </p:nvSpPr>
          <p:spPr bwMode="auto">
            <a:xfrm>
              <a:off x="2743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2" name="Rectangle 211"/>
            <p:cNvSpPr/>
            <p:nvPr/>
          </p:nvSpPr>
          <p:spPr bwMode="auto">
            <a:xfrm>
              <a:off x="2819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3" name="Rectangle 212"/>
            <p:cNvSpPr/>
            <p:nvPr/>
          </p:nvSpPr>
          <p:spPr bwMode="auto">
            <a:xfrm>
              <a:off x="2895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4" name="Rectangle 213"/>
            <p:cNvSpPr/>
            <p:nvPr/>
          </p:nvSpPr>
          <p:spPr bwMode="auto">
            <a:xfrm>
              <a:off x="1752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5" name="Rectangle 214"/>
            <p:cNvSpPr/>
            <p:nvPr/>
          </p:nvSpPr>
          <p:spPr bwMode="auto">
            <a:xfrm>
              <a:off x="1828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6" name="Rectangle 215"/>
            <p:cNvSpPr/>
            <p:nvPr/>
          </p:nvSpPr>
          <p:spPr bwMode="auto">
            <a:xfrm>
              <a:off x="1905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7" name="Rectangle 216"/>
            <p:cNvSpPr/>
            <p:nvPr/>
          </p:nvSpPr>
          <p:spPr bwMode="auto">
            <a:xfrm>
              <a:off x="1981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8" name="Rectangle 217"/>
            <p:cNvSpPr/>
            <p:nvPr/>
          </p:nvSpPr>
          <p:spPr bwMode="auto">
            <a:xfrm>
              <a:off x="2057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9" name="Rectangle 218"/>
            <p:cNvSpPr/>
            <p:nvPr/>
          </p:nvSpPr>
          <p:spPr bwMode="auto">
            <a:xfrm>
              <a:off x="2133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0" name="Rectangle 219"/>
            <p:cNvSpPr/>
            <p:nvPr/>
          </p:nvSpPr>
          <p:spPr bwMode="auto">
            <a:xfrm>
              <a:off x="2209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1" name="Rectangle 220"/>
            <p:cNvSpPr/>
            <p:nvPr/>
          </p:nvSpPr>
          <p:spPr bwMode="auto">
            <a:xfrm>
              <a:off x="2286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2" name="Rectangle 221"/>
            <p:cNvSpPr/>
            <p:nvPr/>
          </p:nvSpPr>
          <p:spPr bwMode="auto">
            <a:xfrm>
              <a:off x="2362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3" name="Rectangle 222"/>
            <p:cNvSpPr/>
            <p:nvPr/>
          </p:nvSpPr>
          <p:spPr bwMode="auto">
            <a:xfrm>
              <a:off x="2438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4" name="Rectangle 223"/>
            <p:cNvSpPr/>
            <p:nvPr/>
          </p:nvSpPr>
          <p:spPr bwMode="auto">
            <a:xfrm>
              <a:off x="2514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5" name="Rectangle 224"/>
            <p:cNvSpPr/>
            <p:nvPr/>
          </p:nvSpPr>
          <p:spPr bwMode="auto">
            <a:xfrm>
              <a:off x="2590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6" name="Rectangle 225"/>
            <p:cNvSpPr/>
            <p:nvPr/>
          </p:nvSpPr>
          <p:spPr bwMode="auto">
            <a:xfrm>
              <a:off x="2667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7" name="Rectangle 226"/>
            <p:cNvSpPr/>
            <p:nvPr/>
          </p:nvSpPr>
          <p:spPr bwMode="auto">
            <a:xfrm>
              <a:off x="2743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8" name="Rectangle 227"/>
            <p:cNvSpPr/>
            <p:nvPr/>
          </p:nvSpPr>
          <p:spPr bwMode="auto">
            <a:xfrm>
              <a:off x="2819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9" name="Rectangle 228"/>
            <p:cNvSpPr/>
            <p:nvPr/>
          </p:nvSpPr>
          <p:spPr bwMode="auto">
            <a:xfrm>
              <a:off x="2895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0" name="Rectangle 229"/>
            <p:cNvSpPr/>
            <p:nvPr/>
          </p:nvSpPr>
          <p:spPr bwMode="auto">
            <a:xfrm>
              <a:off x="1752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1" name="Rectangle 230"/>
            <p:cNvSpPr/>
            <p:nvPr/>
          </p:nvSpPr>
          <p:spPr bwMode="auto">
            <a:xfrm>
              <a:off x="1828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2" name="Rectangle 231"/>
            <p:cNvSpPr/>
            <p:nvPr/>
          </p:nvSpPr>
          <p:spPr bwMode="auto">
            <a:xfrm>
              <a:off x="1905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3" name="Rectangle 232"/>
            <p:cNvSpPr/>
            <p:nvPr/>
          </p:nvSpPr>
          <p:spPr bwMode="auto">
            <a:xfrm>
              <a:off x="1981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4" name="Rectangle 233"/>
            <p:cNvSpPr/>
            <p:nvPr/>
          </p:nvSpPr>
          <p:spPr bwMode="auto">
            <a:xfrm>
              <a:off x="2057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5" name="Rectangle 234"/>
            <p:cNvSpPr/>
            <p:nvPr/>
          </p:nvSpPr>
          <p:spPr bwMode="auto">
            <a:xfrm>
              <a:off x="2133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6" name="Rectangle 235"/>
            <p:cNvSpPr/>
            <p:nvPr/>
          </p:nvSpPr>
          <p:spPr bwMode="auto">
            <a:xfrm>
              <a:off x="2209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7" name="Rectangle 236"/>
            <p:cNvSpPr/>
            <p:nvPr/>
          </p:nvSpPr>
          <p:spPr bwMode="auto">
            <a:xfrm>
              <a:off x="2286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8" name="Rectangle 237"/>
            <p:cNvSpPr/>
            <p:nvPr/>
          </p:nvSpPr>
          <p:spPr bwMode="auto">
            <a:xfrm>
              <a:off x="2362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9" name="Rectangle 238"/>
            <p:cNvSpPr/>
            <p:nvPr/>
          </p:nvSpPr>
          <p:spPr bwMode="auto">
            <a:xfrm>
              <a:off x="2438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0" name="Rectangle 239"/>
            <p:cNvSpPr/>
            <p:nvPr/>
          </p:nvSpPr>
          <p:spPr bwMode="auto">
            <a:xfrm>
              <a:off x="2514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1" name="Rectangle 240"/>
            <p:cNvSpPr/>
            <p:nvPr/>
          </p:nvSpPr>
          <p:spPr bwMode="auto">
            <a:xfrm>
              <a:off x="2590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2" name="Rectangle 241"/>
            <p:cNvSpPr/>
            <p:nvPr/>
          </p:nvSpPr>
          <p:spPr bwMode="auto">
            <a:xfrm>
              <a:off x="2667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3" name="Rectangle 242"/>
            <p:cNvSpPr/>
            <p:nvPr/>
          </p:nvSpPr>
          <p:spPr bwMode="auto">
            <a:xfrm>
              <a:off x="2743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4" name="Rectangle 243"/>
            <p:cNvSpPr/>
            <p:nvPr/>
          </p:nvSpPr>
          <p:spPr bwMode="auto">
            <a:xfrm>
              <a:off x="2819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5" name="Rectangle 244"/>
            <p:cNvSpPr/>
            <p:nvPr/>
          </p:nvSpPr>
          <p:spPr bwMode="auto">
            <a:xfrm>
              <a:off x="2895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6" name="Rectangle 245"/>
            <p:cNvSpPr/>
            <p:nvPr/>
          </p:nvSpPr>
          <p:spPr bwMode="auto">
            <a:xfrm>
              <a:off x="1752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7" name="Rectangle 246"/>
            <p:cNvSpPr/>
            <p:nvPr/>
          </p:nvSpPr>
          <p:spPr bwMode="auto">
            <a:xfrm>
              <a:off x="1828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8" name="Rectangle 247"/>
            <p:cNvSpPr/>
            <p:nvPr/>
          </p:nvSpPr>
          <p:spPr bwMode="auto">
            <a:xfrm>
              <a:off x="1905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9" name="Rectangle 248"/>
            <p:cNvSpPr/>
            <p:nvPr/>
          </p:nvSpPr>
          <p:spPr bwMode="auto">
            <a:xfrm>
              <a:off x="1981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0" name="Rectangle 249"/>
            <p:cNvSpPr/>
            <p:nvPr/>
          </p:nvSpPr>
          <p:spPr bwMode="auto">
            <a:xfrm>
              <a:off x="2057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1" name="Rectangle 250"/>
            <p:cNvSpPr/>
            <p:nvPr/>
          </p:nvSpPr>
          <p:spPr bwMode="auto">
            <a:xfrm>
              <a:off x="2133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2" name="Rectangle 251"/>
            <p:cNvSpPr/>
            <p:nvPr/>
          </p:nvSpPr>
          <p:spPr bwMode="auto">
            <a:xfrm>
              <a:off x="2209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3" name="Rectangle 252"/>
            <p:cNvSpPr/>
            <p:nvPr/>
          </p:nvSpPr>
          <p:spPr bwMode="auto">
            <a:xfrm>
              <a:off x="2286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4" name="Rectangle 253"/>
            <p:cNvSpPr/>
            <p:nvPr/>
          </p:nvSpPr>
          <p:spPr bwMode="auto">
            <a:xfrm>
              <a:off x="2362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5" name="Rectangle 254"/>
            <p:cNvSpPr/>
            <p:nvPr/>
          </p:nvSpPr>
          <p:spPr bwMode="auto">
            <a:xfrm>
              <a:off x="2438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6" name="Rectangle 255"/>
            <p:cNvSpPr/>
            <p:nvPr/>
          </p:nvSpPr>
          <p:spPr bwMode="auto">
            <a:xfrm>
              <a:off x="2514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7" name="Rectangle 256"/>
            <p:cNvSpPr/>
            <p:nvPr/>
          </p:nvSpPr>
          <p:spPr bwMode="auto">
            <a:xfrm>
              <a:off x="2590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8" name="Rectangle 257"/>
            <p:cNvSpPr/>
            <p:nvPr/>
          </p:nvSpPr>
          <p:spPr bwMode="auto">
            <a:xfrm>
              <a:off x="2667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9" name="Rectangle 258"/>
            <p:cNvSpPr/>
            <p:nvPr/>
          </p:nvSpPr>
          <p:spPr bwMode="auto">
            <a:xfrm>
              <a:off x="2743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0" name="Rectangle 259"/>
            <p:cNvSpPr/>
            <p:nvPr/>
          </p:nvSpPr>
          <p:spPr bwMode="auto">
            <a:xfrm>
              <a:off x="2819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1" name="Rectangle 260"/>
            <p:cNvSpPr/>
            <p:nvPr/>
          </p:nvSpPr>
          <p:spPr bwMode="auto">
            <a:xfrm>
              <a:off x="2895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2" name="Rectangle 261"/>
            <p:cNvSpPr/>
            <p:nvPr/>
          </p:nvSpPr>
          <p:spPr bwMode="auto">
            <a:xfrm>
              <a:off x="1752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3" name="Rectangle 262"/>
            <p:cNvSpPr/>
            <p:nvPr/>
          </p:nvSpPr>
          <p:spPr bwMode="auto">
            <a:xfrm>
              <a:off x="1828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4" name="Rectangle 263"/>
            <p:cNvSpPr/>
            <p:nvPr/>
          </p:nvSpPr>
          <p:spPr bwMode="auto">
            <a:xfrm>
              <a:off x="1905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5" name="Rectangle 264"/>
            <p:cNvSpPr/>
            <p:nvPr/>
          </p:nvSpPr>
          <p:spPr bwMode="auto">
            <a:xfrm>
              <a:off x="1981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6" name="Rectangle 265"/>
            <p:cNvSpPr/>
            <p:nvPr/>
          </p:nvSpPr>
          <p:spPr bwMode="auto">
            <a:xfrm>
              <a:off x="2057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7" name="Rectangle 266"/>
            <p:cNvSpPr/>
            <p:nvPr/>
          </p:nvSpPr>
          <p:spPr bwMode="auto">
            <a:xfrm>
              <a:off x="2133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8" name="Rectangle 267"/>
            <p:cNvSpPr/>
            <p:nvPr/>
          </p:nvSpPr>
          <p:spPr bwMode="auto">
            <a:xfrm>
              <a:off x="2209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9" name="Rectangle 268"/>
            <p:cNvSpPr/>
            <p:nvPr/>
          </p:nvSpPr>
          <p:spPr bwMode="auto">
            <a:xfrm>
              <a:off x="2286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0" name="Rectangle 269"/>
            <p:cNvSpPr/>
            <p:nvPr/>
          </p:nvSpPr>
          <p:spPr bwMode="auto">
            <a:xfrm>
              <a:off x="2362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1" name="Rectangle 270"/>
            <p:cNvSpPr/>
            <p:nvPr/>
          </p:nvSpPr>
          <p:spPr bwMode="auto">
            <a:xfrm>
              <a:off x="2438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2" name="Rectangle 271"/>
            <p:cNvSpPr/>
            <p:nvPr/>
          </p:nvSpPr>
          <p:spPr bwMode="auto">
            <a:xfrm>
              <a:off x="2514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3" name="Rectangle 272"/>
            <p:cNvSpPr/>
            <p:nvPr/>
          </p:nvSpPr>
          <p:spPr bwMode="auto">
            <a:xfrm>
              <a:off x="2590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4" name="Rectangle 273"/>
            <p:cNvSpPr/>
            <p:nvPr/>
          </p:nvSpPr>
          <p:spPr bwMode="auto">
            <a:xfrm>
              <a:off x="2667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5" name="Rectangle 274"/>
            <p:cNvSpPr/>
            <p:nvPr/>
          </p:nvSpPr>
          <p:spPr bwMode="auto">
            <a:xfrm>
              <a:off x="2743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6" name="Rectangle 275"/>
            <p:cNvSpPr/>
            <p:nvPr/>
          </p:nvSpPr>
          <p:spPr bwMode="auto">
            <a:xfrm>
              <a:off x="2819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7" name="Rectangle 276"/>
            <p:cNvSpPr/>
            <p:nvPr/>
          </p:nvSpPr>
          <p:spPr bwMode="auto">
            <a:xfrm>
              <a:off x="2895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8" name="Rectangle 277"/>
            <p:cNvSpPr/>
            <p:nvPr/>
          </p:nvSpPr>
          <p:spPr bwMode="auto">
            <a:xfrm>
              <a:off x="1752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9" name="Rectangle 278"/>
            <p:cNvSpPr/>
            <p:nvPr/>
          </p:nvSpPr>
          <p:spPr bwMode="auto">
            <a:xfrm>
              <a:off x="1828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0" name="Rectangle 279"/>
            <p:cNvSpPr/>
            <p:nvPr/>
          </p:nvSpPr>
          <p:spPr bwMode="auto">
            <a:xfrm>
              <a:off x="1905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1" name="Rectangle 280"/>
            <p:cNvSpPr/>
            <p:nvPr/>
          </p:nvSpPr>
          <p:spPr bwMode="auto">
            <a:xfrm>
              <a:off x="1981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2" name="Rectangle 281"/>
            <p:cNvSpPr/>
            <p:nvPr/>
          </p:nvSpPr>
          <p:spPr bwMode="auto">
            <a:xfrm>
              <a:off x="2057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3" name="Rectangle 282"/>
            <p:cNvSpPr/>
            <p:nvPr/>
          </p:nvSpPr>
          <p:spPr bwMode="auto">
            <a:xfrm>
              <a:off x="2133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4" name="Rectangle 283"/>
            <p:cNvSpPr/>
            <p:nvPr/>
          </p:nvSpPr>
          <p:spPr bwMode="auto">
            <a:xfrm>
              <a:off x="2209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5" name="Rectangle 284"/>
            <p:cNvSpPr/>
            <p:nvPr/>
          </p:nvSpPr>
          <p:spPr bwMode="auto">
            <a:xfrm>
              <a:off x="2286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6" name="Rectangle 285"/>
            <p:cNvSpPr/>
            <p:nvPr/>
          </p:nvSpPr>
          <p:spPr bwMode="auto">
            <a:xfrm>
              <a:off x="2362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7" name="Rectangle 286"/>
            <p:cNvSpPr/>
            <p:nvPr/>
          </p:nvSpPr>
          <p:spPr bwMode="auto">
            <a:xfrm>
              <a:off x="2438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8" name="Rectangle 287"/>
            <p:cNvSpPr/>
            <p:nvPr/>
          </p:nvSpPr>
          <p:spPr bwMode="auto">
            <a:xfrm>
              <a:off x="2514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9" name="Rectangle 288"/>
            <p:cNvSpPr/>
            <p:nvPr/>
          </p:nvSpPr>
          <p:spPr bwMode="auto">
            <a:xfrm>
              <a:off x="2590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0" name="Rectangle 289"/>
            <p:cNvSpPr/>
            <p:nvPr/>
          </p:nvSpPr>
          <p:spPr bwMode="auto">
            <a:xfrm>
              <a:off x="2667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1" name="Rectangle 290"/>
            <p:cNvSpPr/>
            <p:nvPr/>
          </p:nvSpPr>
          <p:spPr bwMode="auto">
            <a:xfrm>
              <a:off x="2743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2" name="Rectangle 291"/>
            <p:cNvSpPr/>
            <p:nvPr/>
          </p:nvSpPr>
          <p:spPr bwMode="auto">
            <a:xfrm>
              <a:off x="2819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3" name="Rectangle 292"/>
            <p:cNvSpPr/>
            <p:nvPr/>
          </p:nvSpPr>
          <p:spPr bwMode="auto">
            <a:xfrm>
              <a:off x="2895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4" name="Rectangle 293"/>
            <p:cNvSpPr/>
            <p:nvPr/>
          </p:nvSpPr>
          <p:spPr bwMode="auto">
            <a:xfrm>
              <a:off x="1752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5" name="Rectangle 294"/>
            <p:cNvSpPr/>
            <p:nvPr/>
          </p:nvSpPr>
          <p:spPr bwMode="auto">
            <a:xfrm>
              <a:off x="1828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6" name="Rectangle 295"/>
            <p:cNvSpPr/>
            <p:nvPr/>
          </p:nvSpPr>
          <p:spPr bwMode="auto">
            <a:xfrm>
              <a:off x="1905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7" name="Rectangle 296"/>
            <p:cNvSpPr/>
            <p:nvPr/>
          </p:nvSpPr>
          <p:spPr bwMode="auto">
            <a:xfrm>
              <a:off x="1981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8" name="Rectangle 297"/>
            <p:cNvSpPr/>
            <p:nvPr/>
          </p:nvSpPr>
          <p:spPr bwMode="auto">
            <a:xfrm>
              <a:off x="2057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9" name="Rectangle 298"/>
            <p:cNvSpPr/>
            <p:nvPr/>
          </p:nvSpPr>
          <p:spPr bwMode="auto">
            <a:xfrm>
              <a:off x="2133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0" name="Rectangle 299"/>
            <p:cNvSpPr/>
            <p:nvPr/>
          </p:nvSpPr>
          <p:spPr bwMode="auto">
            <a:xfrm>
              <a:off x="2209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1" name="Rectangle 300"/>
            <p:cNvSpPr/>
            <p:nvPr/>
          </p:nvSpPr>
          <p:spPr bwMode="auto">
            <a:xfrm>
              <a:off x="2286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2" name="Rectangle 301"/>
            <p:cNvSpPr/>
            <p:nvPr/>
          </p:nvSpPr>
          <p:spPr bwMode="auto">
            <a:xfrm>
              <a:off x="2362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3" name="Rectangle 302"/>
            <p:cNvSpPr/>
            <p:nvPr/>
          </p:nvSpPr>
          <p:spPr bwMode="auto">
            <a:xfrm>
              <a:off x="2438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4" name="Rectangle 303"/>
            <p:cNvSpPr/>
            <p:nvPr/>
          </p:nvSpPr>
          <p:spPr bwMode="auto">
            <a:xfrm>
              <a:off x="2514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5" name="Rectangle 304"/>
            <p:cNvSpPr/>
            <p:nvPr/>
          </p:nvSpPr>
          <p:spPr bwMode="auto">
            <a:xfrm>
              <a:off x="2590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6" name="Rectangle 305"/>
            <p:cNvSpPr/>
            <p:nvPr/>
          </p:nvSpPr>
          <p:spPr bwMode="auto">
            <a:xfrm>
              <a:off x="2667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7" name="Rectangle 306"/>
            <p:cNvSpPr/>
            <p:nvPr/>
          </p:nvSpPr>
          <p:spPr bwMode="auto">
            <a:xfrm>
              <a:off x="2743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8" name="Rectangle 307"/>
            <p:cNvSpPr/>
            <p:nvPr/>
          </p:nvSpPr>
          <p:spPr bwMode="auto">
            <a:xfrm>
              <a:off x="2819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9" name="Rectangle 308"/>
            <p:cNvSpPr/>
            <p:nvPr/>
          </p:nvSpPr>
          <p:spPr bwMode="auto">
            <a:xfrm>
              <a:off x="2895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0" name="Rectangle 309"/>
            <p:cNvSpPr/>
            <p:nvPr/>
          </p:nvSpPr>
          <p:spPr bwMode="auto">
            <a:xfrm>
              <a:off x="1752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1" name="Rectangle 310"/>
            <p:cNvSpPr/>
            <p:nvPr/>
          </p:nvSpPr>
          <p:spPr bwMode="auto">
            <a:xfrm>
              <a:off x="1828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2" name="Rectangle 311"/>
            <p:cNvSpPr/>
            <p:nvPr/>
          </p:nvSpPr>
          <p:spPr bwMode="auto">
            <a:xfrm>
              <a:off x="1905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3" name="Rectangle 312"/>
            <p:cNvSpPr/>
            <p:nvPr/>
          </p:nvSpPr>
          <p:spPr bwMode="auto">
            <a:xfrm>
              <a:off x="1981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4" name="Rectangle 313"/>
            <p:cNvSpPr/>
            <p:nvPr/>
          </p:nvSpPr>
          <p:spPr bwMode="auto">
            <a:xfrm>
              <a:off x="2057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5" name="Rectangle 314"/>
            <p:cNvSpPr/>
            <p:nvPr/>
          </p:nvSpPr>
          <p:spPr bwMode="auto">
            <a:xfrm>
              <a:off x="2133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6" name="Rectangle 315"/>
            <p:cNvSpPr/>
            <p:nvPr/>
          </p:nvSpPr>
          <p:spPr bwMode="auto">
            <a:xfrm>
              <a:off x="2209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7" name="Rectangle 316"/>
            <p:cNvSpPr/>
            <p:nvPr/>
          </p:nvSpPr>
          <p:spPr bwMode="auto">
            <a:xfrm>
              <a:off x="2286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8" name="Rectangle 317"/>
            <p:cNvSpPr/>
            <p:nvPr/>
          </p:nvSpPr>
          <p:spPr bwMode="auto">
            <a:xfrm>
              <a:off x="2362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9" name="Rectangle 318"/>
            <p:cNvSpPr/>
            <p:nvPr/>
          </p:nvSpPr>
          <p:spPr bwMode="auto">
            <a:xfrm>
              <a:off x="2438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0" name="Rectangle 319"/>
            <p:cNvSpPr/>
            <p:nvPr/>
          </p:nvSpPr>
          <p:spPr bwMode="auto">
            <a:xfrm>
              <a:off x="2514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1" name="Rectangle 320"/>
            <p:cNvSpPr/>
            <p:nvPr/>
          </p:nvSpPr>
          <p:spPr bwMode="auto">
            <a:xfrm>
              <a:off x="2590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2" name="Rectangle 321"/>
            <p:cNvSpPr/>
            <p:nvPr/>
          </p:nvSpPr>
          <p:spPr bwMode="auto">
            <a:xfrm>
              <a:off x="2667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3" name="Rectangle 322"/>
            <p:cNvSpPr/>
            <p:nvPr/>
          </p:nvSpPr>
          <p:spPr bwMode="auto">
            <a:xfrm>
              <a:off x="2743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4" name="Rectangle 323"/>
            <p:cNvSpPr/>
            <p:nvPr/>
          </p:nvSpPr>
          <p:spPr bwMode="auto">
            <a:xfrm>
              <a:off x="2819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5" name="Rectangle 324"/>
            <p:cNvSpPr/>
            <p:nvPr/>
          </p:nvSpPr>
          <p:spPr bwMode="auto">
            <a:xfrm>
              <a:off x="2895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6" name="Rectangle 325"/>
            <p:cNvSpPr/>
            <p:nvPr/>
          </p:nvSpPr>
          <p:spPr bwMode="auto">
            <a:xfrm>
              <a:off x="1752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7" name="Rectangle 326"/>
            <p:cNvSpPr/>
            <p:nvPr/>
          </p:nvSpPr>
          <p:spPr bwMode="auto">
            <a:xfrm>
              <a:off x="1828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8" name="Rectangle 327"/>
            <p:cNvSpPr/>
            <p:nvPr/>
          </p:nvSpPr>
          <p:spPr bwMode="auto">
            <a:xfrm>
              <a:off x="1905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9" name="Rectangle 328"/>
            <p:cNvSpPr/>
            <p:nvPr/>
          </p:nvSpPr>
          <p:spPr bwMode="auto">
            <a:xfrm>
              <a:off x="1981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0" name="Rectangle 329"/>
            <p:cNvSpPr/>
            <p:nvPr/>
          </p:nvSpPr>
          <p:spPr bwMode="auto">
            <a:xfrm>
              <a:off x="2057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1" name="Rectangle 330"/>
            <p:cNvSpPr/>
            <p:nvPr/>
          </p:nvSpPr>
          <p:spPr bwMode="auto">
            <a:xfrm>
              <a:off x="2133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2" name="Rectangle 331"/>
            <p:cNvSpPr/>
            <p:nvPr/>
          </p:nvSpPr>
          <p:spPr bwMode="auto">
            <a:xfrm>
              <a:off x="2209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3" name="Rectangle 332"/>
            <p:cNvSpPr/>
            <p:nvPr/>
          </p:nvSpPr>
          <p:spPr bwMode="auto">
            <a:xfrm>
              <a:off x="2286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4" name="Rectangle 333"/>
            <p:cNvSpPr/>
            <p:nvPr/>
          </p:nvSpPr>
          <p:spPr bwMode="auto">
            <a:xfrm>
              <a:off x="2362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5" name="Rectangle 334"/>
            <p:cNvSpPr/>
            <p:nvPr/>
          </p:nvSpPr>
          <p:spPr bwMode="auto">
            <a:xfrm>
              <a:off x="2438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6" name="Rectangle 335"/>
            <p:cNvSpPr/>
            <p:nvPr/>
          </p:nvSpPr>
          <p:spPr bwMode="auto">
            <a:xfrm>
              <a:off x="2514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7" name="Rectangle 336"/>
            <p:cNvSpPr/>
            <p:nvPr/>
          </p:nvSpPr>
          <p:spPr bwMode="auto">
            <a:xfrm>
              <a:off x="2590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8" name="Rectangle 337"/>
            <p:cNvSpPr/>
            <p:nvPr/>
          </p:nvSpPr>
          <p:spPr bwMode="auto">
            <a:xfrm>
              <a:off x="2667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9" name="Rectangle 338"/>
            <p:cNvSpPr/>
            <p:nvPr/>
          </p:nvSpPr>
          <p:spPr bwMode="auto">
            <a:xfrm>
              <a:off x="2743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0" name="Rectangle 339"/>
            <p:cNvSpPr/>
            <p:nvPr/>
          </p:nvSpPr>
          <p:spPr bwMode="auto">
            <a:xfrm>
              <a:off x="2819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1" name="Rectangle 340"/>
            <p:cNvSpPr/>
            <p:nvPr/>
          </p:nvSpPr>
          <p:spPr bwMode="auto">
            <a:xfrm>
              <a:off x="2895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2" name="Rectangle 341"/>
            <p:cNvSpPr/>
            <p:nvPr/>
          </p:nvSpPr>
          <p:spPr bwMode="auto">
            <a:xfrm>
              <a:off x="1752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3" name="Rectangle 342"/>
            <p:cNvSpPr/>
            <p:nvPr/>
          </p:nvSpPr>
          <p:spPr bwMode="auto">
            <a:xfrm>
              <a:off x="1828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4" name="Rectangle 343"/>
            <p:cNvSpPr/>
            <p:nvPr/>
          </p:nvSpPr>
          <p:spPr bwMode="auto">
            <a:xfrm>
              <a:off x="1905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5" name="Rectangle 344"/>
            <p:cNvSpPr/>
            <p:nvPr/>
          </p:nvSpPr>
          <p:spPr bwMode="auto">
            <a:xfrm>
              <a:off x="1981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6" name="Rectangle 345"/>
            <p:cNvSpPr/>
            <p:nvPr/>
          </p:nvSpPr>
          <p:spPr bwMode="auto">
            <a:xfrm>
              <a:off x="2057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7" name="Rectangle 346"/>
            <p:cNvSpPr/>
            <p:nvPr/>
          </p:nvSpPr>
          <p:spPr bwMode="auto">
            <a:xfrm>
              <a:off x="2133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8" name="Rectangle 347"/>
            <p:cNvSpPr/>
            <p:nvPr/>
          </p:nvSpPr>
          <p:spPr bwMode="auto">
            <a:xfrm>
              <a:off x="2209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9" name="Rectangle 348"/>
            <p:cNvSpPr/>
            <p:nvPr/>
          </p:nvSpPr>
          <p:spPr bwMode="auto">
            <a:xfrm>
              <a:off x="2286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0" name="Rectangle 349"/>
            <p:cNvSpPr/>
            <p:nvPr/>
          </p:nvSpPr>
          <p:spPr bwMode="auto">
            <a:xfrm>
              <a:off x="2362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1" name="Rectangle 350"/>
            <p:cNvSpPr/>
            <p:nvPr/>
          </p:nvSpPr>
          <p:spPr bwMode="auto">
            <a:xfrm>
              <a:off x="2438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2" name="Rectangle 351"/>
            <p:cNvSpPr/>
            <p:nvPr/>
          </p:nvSpPr>
          <p:spPr bwMode="auto">
            <a:xfrm>
              <a:off x="2514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3" name="Rectangle 352"/>
            <p:cNvSpPr/>
            <p:nvPr/>
          </p:nvSpPr>
          <p:spPr bwMode="auto">
            <a:xfrm>
              <a:off x="2590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4" name="Rectangle 353"/>
            <p:cNvSpPr/>
            <p:nvPr/>
          </p:nvSpPr>
          <p:spPr bwMode="auto">
            <a:xfrm>
              <a:off x="2667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5" name="Rectangle 354"/>
            <p:cNvSpPr/>
            <p:nvPr/>
          </p:nvSpPr>
          <p:spPr bwMode="auto">
            <a:xfrm>
              <a:off x="2743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6" name="Rectangle 355"/>
            <p:cNvSpPr/>
            <p:nvPr/>
          </p:nvSpPr>
          <p:spPr bwMode="auto">
            <a:xfrm>
              <a:off x="2819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7" name="Rectangle 356"/>
            <p:cNvSpPr/>
            <p:nvPr/>
          </p:nvSpPr>
          <p:spPr bwMode="auto">
            <a:xfrm>
              <a:off x="2895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8" name="Rectangle 357"/>
            <p:cNvSpPr/>
            <p:nvPr/>
          </p:nvSpPr>
          <p:spPr bwMode="auto">
            <a:xfrm>
              <a:off x="1752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9" name="Rectangle 358"/>
            <p:cNvSpPr/>
            <p:nvPr/>
          </p:nvSpPr>
          <p:spPr bwMode="auto">
            <a:xfrm>
              <a:off x="1828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0" name="Rectangle 359"/>
            <p:cNvSpPr/>
            <p:nvPr/>
          </p:nvSpPr>
          <p:spPr bwMode="auto">
            <a:xfrm>
              <a:off x="1905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1" name="Rectangle 360"/>
            <p:cNvSpPr/>
            <p:nvPr/>
          </p:nvSpPr>
          <p:spPr bwMode="auto">
            <a:xfrm>
              <a:off x="1981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2" name="Rectangle 361"/>
            <p:cNvSpPr/>
            <p:nvPr/>
          </p:nvSpPr>
          <p:spPr bwMode="auto">
            <a:xfrm>
              <a:off x="2057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3" name="Rectangle 362"/>
            <p:cNvSpPr/>
            <p:nvPr/>
          </p:nvSpPr>
          <p:spPr bwMode="auto">
            <a:xfrm>
              <a:off x="2133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4" name="Rectangle 363"/>
            <p:cNvSpPr/>
            <p:nvPr/>
          </p:nvSpPr>
          <p:spPr bwMode="auto">
            <a:xfrm>
              <a:off x="2209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5" name="Rectangle 364"/>
            <p:cNvSpPr/>
            <p:nvPr/>
          </p:nvSpPr>
          <p:spPr bwMode="auto">
            <a:xfrm>
              <a:off x="2286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6" name="Rectangle 365"/>
            <p:cNvSpPr/>
            <p:nvPr/>
          </p:nvSpPr>
          <p:spPr bwMode="auto">
            <a:xfrm>
              <a:off x="2362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7" name="Rectangle 366"/>
            <p:cNvSpPr/>
            <p:nvPr/>
          </p:nvSpPr>
          <p:spPr bwMode="auto">
            <a:xfrm>
              <a:off x="2438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8" name="Rectangle 367"/>
            <p:cNvSpPr/>
            <p:nvPr/>
          </p:nvSpPr>
          <p:spPr bwMode="auto">
            <a:xfrm>
              <a:off x="2514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9" name="Rectangle 368"/>
            <p:cNvSpPr/>
            <p:nvPr/>
          </p:nvSpPr>
          <p:spPr bwMode="auto">
            <a:xfrm>
              <a:off x="2590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0" name="Rectangle 369"/>
            <p:cNvSpPr/>
            <p:nvPr/>
          </p:nvSpPr>
          <p:spPr bwMode="auto">
            <a:xfrm>
              <a:off x="2667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1" name="Rectangle 370"/>
            <p:cNvSpPr/>
            <p:nvPr/>
          </p:nvSpPr>
          <p:spPr bwMode="auto">
            <a:xfrm>
              <a:off x="2743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2" name="Rectangle 371"/>
            <p:cNvSpPr/>
            <p:nvPr/>
          </p:nvSpPr>
          <p:spPr bwMode="auto">
            <a:xfrm>
              <a:off x="2819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3" name="Rectangle 372"/>
            <p:cNvSpPr/>
            <p:nvPr/>
          </p:nvSpPr>
          <p:spPr bwMode="auto">
            <a:xfrm>
              <a:off x="2895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4" name="Rectangle 373"/>
            <p:cNvSpPr/>
            <p:nvPr/>
          </p:nvSpPr>
          <p:spPr bwMode="auto">
            <a:xfrm>
              <a:off x="1752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5" name="Rectangle 374"/>
            <p:cNvSpPr/>
            <p:nvPr/>
          </p:nvSpPr>
          <p:spPr bwMode="auto">
            <a:xfrm>
              <a:off x="1828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6" name="Rectangle 375"/>
            <p:cNvSpPr/>
            <p:nvPr/>
          </p:nvSpPr>
          <p:spPr bwMode="auto">
            <a:xfrm>
              <a:off x="1905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7" name="Rectangle 376"/>
            <p:cNvSpPr/>
            <p:nvPr/>
          </p:nvSpPr>
          <p:spPr bwMode="auto">
            <a:xfrm>
              <a:off x="1981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8" name="Rectangle 377"/>
            <p:cNvSpPr/>
            <p:nvPr/>
          </p:nvSpPr>
          <p:spPr bwMode="auto">
            <a:xfrm>
              <a:off x="2057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9" name="Rectangle 378"/>
            <p:cNvSpPr/>
            <p:nvPr/>
          </p:nvSpPr>
          <p:spPr bwMode="auto">
            <a:xfrm>
              <a:off x="2133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0" name="Rectangle 379"/>
            <p:cNvSpPr/>
            <p:nvPr/>
          </p:nvSpPr>
          <p:spPr bwMode="auto">
            <a:xfrm>
              <a:off x="2209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1" name="Rectangle 380"/>
            <p:cNvSpPr/>
            <p:nvPr/>
          </p:nvSpPr>
          <p:spPr bwMode="auto">
            <a:xfrm>
              <a:off x="2286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2" name="Rectangle 381"/>
            <p:cNvSpPr/>
            <p:nvPr/>
          </p:nvSpPr>
          <p:spPr bwMode="auto">
            <a:xfrm>
              <a:off x="2362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3" name="Rectangle 382"/>
            <p:cNvSpPr/>
            <p:nvPr/>
          </p:nvSpPr>
          <p:spPr bwMode="auto">
            <a:xfrm>
              <a:off x="2438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4" name="Rectangle 383"/>
            <p:cNvSpPr/>
            <p:nvPr/>
          </p:nvSpPr>
          <p:spPr bwMode="auto">
            <a:xfrm>
              <a:off x="2514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5" name="Rectangle 384"/>
            <p:cNvSpPr/>
            <p:nvPr/>
          </p:nvSpPr>
          <p:spPr bwMode="auto">
            <a:xfrm>
              <a:off x="2590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6" name="Rectangle 385"/>
            <p:cNvSpPr/>
            <p:nvPr/>
          </p:nvSpPr>
          <p:spPr bwMode="auto">
            <a:xfrm>
              <a:off x="2667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7" name="Rectangle 386"/>
            <p:cNvSpPr/>
            <p:nvPr/>
          </p:nvSpPr>
          <p:spPr bwMode="auto">
            <a:xfrm>
              <a:off x="2743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8" name="Rectangle 387"/>
            <p:cNvSpPr/>
            <p:nvPr/>
          </p:nvSpPr>
          <p:spPr bwMode="auto">
            <a:xfrm>
              <a:off x="2819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9" name="Rectangle 388"/>
            <p:cNvSpPr/>
            <p:nvPr/>
          </p:nvSpPr>
          <p:spPr bwMode="auto">
            <a:xfrm>
              <a:off x="2895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0" name="Rectangle 389"/>
            <p:cNvSpPr/>
            <p:nvPr/>
          </p:nvSpPr>
          <p:spPr bwMode="auto">
            <a:xfrm>
              <a:off x="1752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1" name="Rectangle 390"/>
            <p:cNvSpPr/>
            <p:nvPr/>
          </p:nvSpPr>
          <p:spPr bwMode="auto">
            <a:xfrm>
              <a:off x="1828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2" name="Rectangle 391"/>
            <p:cNvSpPr/>
            <p:nvPr/>
          </p:nvSpPr>
          <p:spPr bwMode="auto">
            <a:xfrm>
              <a:off x="1905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3" name="Rectangle 392"/>
            <p:cNvSpPr/>
            <p:nvPr/>
          </p:nvSpPr>
          <p:spPr bwMode="auto">
            <a:xfrm>
              <a:off x="1981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4" name="Rectangle 393"/>
            <p:cNvSpPr/>
            <p:nvPr/>
          </p:nvSpPr>
          <p:spPr bwMode="auto">
            <a:xfrm>
              <a:off x="2057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5" name="Rectangle 394"/>
            <p:cNvSpPr/>
            <p:nvPr/>
          </p:nvSpPr>
          <p:spPr bwMode="auto">
            <a:xfrm>
              <a:off x="2133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6" name="Rectangle 395"/>
            <p:cNvSpPr/>
            <p:nvPr/>
          </p:nvSpPr>
          <p:spPr bwMode="auto">
            <a:xfrm>
              <a:off x="2209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7" name="Rectangle 396"/>
            <p:cNvSpPr/>
            <p:nvPr/>
          </p:nvSpPr>
          <p:spPr bwMode="auto">
            <a:xfrm>
              <a:off x="2286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8" name="Rectangle 397"/>
            <p:cNvSpPr/>
            <p:nvPr/>
          </p:nvSpPr>
          <p:spPr bwMode="auto">
            <a:xfrm>
              <a:off x="2362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9" name="Rectangle 398"/>
            <p:cNvSpPr/>
            <p:nvPr/>
          </p:nvSpPr>
          <p:spPr bwMode="auto">
            <a:xfrm>
              <a:off x="2438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0" name="Rectangle 399"/>
            <p:cNvSpPr/>
            <p:nvPr/>
          </p:nvSpPr>
          <p:spPr bwMode="auto">
            <a:xfrm>
              <a:off x="2514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1" name="Rectangle 400"/>
            <p:cNvSpPr/>
            <p:nvPr/>
          </p:nvSpPr>
          <p:spPr bwMode="auto">
            <a:xfrm>
              <a:off x="2590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2" name="Rectangle 401"/>
            <p:cNvSpPr/>
            <p:nvPr/>
          </p:nvSpPr>
          <p:spPr bwMode="auto">
            <a:xfrm>
              <a:off x="2667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3" name="Rectangle 402"/>
            <p:cNvSpPr/>
            <p:nvPr/>
          </p:nvSpPr>
          <p:spPr bwMode="auto">
            <a:xfrm>
              <a:off x="2743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4" name="Rectangle 403"/>
            <p:cNvSpPr/>
            <p:nvPr/>
          </p:nvSpPr>
          <p:spPr bwMode="auto">
            <a:xfrm>
              <a:off x="2819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5" name="Rectangle 404"/>
            <p:cNvSpPr/>
            <p:nvPr/>
          </p:nvSpPr>
          <p:spPr bwMode="auto">
            <a:xfrm>
              <a:off x="2895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6" name="Rectangle 405"/>
            <p:cNvSpPr/>
            <p:nvPr/>
          </p:nvSpPr>
          <p:spPr bwMode="auto">
            <a:xfrm>
              <a:off x="1752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7" name="Rectangle 406"/>
            <p:cNvSpPr/>
            <p:nvPr/>
          </p:nvSpPr>
          <p:spPr bwMode="auto">
            <a:xfrm>
              <a:off x="1828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8" name="Rectangle 407"/>
            <p:cNvSpPr/>
            <p:nvPr/>
          </p:nvSpPr>
          <p:spPr bwMode="auto">
            <a:xfrm>
              <a:off x="1905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9" name="Rectangle 408"/>
            <p:cNvSpPr/>
            <p:nvPr/>
          </p:nvSpPr>
          <p:spPr bwMode="auto">
            <a:xfrm>
              <a:off x="1981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0" name="Rectangle 409"/>
            <p:cNvSpPr/>
            <p:nvPr/>
          </p:nvSpPr>
          <p:spPr bwMode="auto">
            <a:xfrm>
              <a:off x="2057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1" name="Rectangle 410"/>
            <p:cNvSpPr/>
            <p:nvPr/>
          </p:nvSpPr>
          <p:spPr bwMode="auto">
            <a:xfrm>
              <a:off x="2133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2" name="Rectangle 411"/>
            <p:cNvSpPr/>
            <p:nvPr/>
          </p:nvSpPr>
          <p:spPr bwMode="auto">
            <a:xfrm>
              <a:off x="2209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3" name="Rectangle 412"/>
            <p:cNvSpPr/>
            <p:nvPr/>
          </p:nvSpPr>
          <p:spPr bwMode="auto">
            <a:xfrm>
              <a:off x="2286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4" name="Rectangle 413"/>
            <p:cNvSpPr/>
            <p:nvPr/>
          </p:nvSpPr>
          <p:spPr bwMode="auto">
            <a:xfrm>
              <a:off x="2362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5" name="Rectangle 414"/>
            <p:cNvSpPr/>
            <p:nvPr/>
          </p:nvSpPr>
          <p:spPr bwMode="auto">
            <a:xfrm>
              <a:off x="2438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6" name="Rectangle 415"/>
            <p:cNvSpPr/>
            <p:nvPr/>
          </p:nvSpPr>
          <p:spPr bwMode="auto">
            <a:xfrm>
              <a:off x="2514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7" name="Rectangle 416"/>
            <p:cNvSpPr/>
            <p:nvPr/>
          </p:nvSpPr>
          <p:spPr bwMode="auto">
            <a:xfrm>
              <a:off x="2590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8" name="Rectangle 417"/>
            <p:cNvSpPr/>
            <p:nvPr/>
          </p:nvSpPr>
          <p:spPr bwMode="auto">
            <a:xfrm>
              <a:off x="2667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9" name="Rectangle 418"/>
            <p:cNvSpPr/>
            <p:nvPr/>
          </p:nvSpPr>
          <p:spPr bwMode="auto">
            <a:xfrm>
              <a:off x="2743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0" name="Rectangle 419"/>
            <p:cNvSpPr/>
            <p:nvPr/>
          </p:nvSpPr>
          <p:spPr bwMode="auto">
            <a:xfrm>
              <a:off x="2819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1" name="Rectangle 420"/>
            <p:cNvSpPr/>
            <p:nvPr/>
          </p:nvSpPr>
          <p:spPr bwMode="auto">
            <a:xfrm>
              <a:off x="2895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2" name="Rectangle 421"/>
            <p:cNvSpPr/>
            <p:nvPr/>
          </p:nvSpPr>
          <p:spPr bwMode="auto">
            <a:xfrm>
              <a:off x="1752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3" name="Rectangle 422"/>
            <p:cNvSpPr/>
            <p:nvPr/>
          </p:nvSpPr>
          <p:spPr bwMode="auto">
            <a:xfrm>
              <a:off x="1828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4" name="Rectangle 423"/>
            <p:cNvSpPr/>
            <p:nvPr/>
          </p:nvSpPr>
          <p:spPr bwMode="auto">
            <a:xfrm>
              <a:off x="1905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5" name="Rectangle 424"/>
            <p:cNvSpPr/>
            <p:nvPr/>
          </p:nvSpPr>
          <p:spPr bwMode="auto">
            <a:xfrm>
              <a:off x="1981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6" name="Rectangle 425"/>
            <p:cNvSpPr/>
            <p:nvPr/>
          </p:nvSpPr>
          <p:spPr bwMode="auto">
            <a:xfrm>
              <a:off x="2057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7" name="Rectangle 426"/>
            <p:cNvSpPr/>
            <p:nvPr/>
          </p:nvSpPr>
          <p:spPr bwMode="auto">
            <a:xfrm>
              <a:off x="2133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8" name="Rectangle 427"/>
            <p:cNvSpPr/>
            <p:nvPr/>
          </p:nvSpPr>
          <p:spPr bwMode="auto">
            <a:xfrm>
              <a:off x="2209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9" name="Rectangle 428"/>
            <p:cNvSpPr/>
            <p:nvPr/>
          </p:nvSpPr>
          <p:spPr bwMode="auto">
            <a:xfrm>
              <a:off x="2286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0" name="Rectangle 429"/>
            <p:cNvSpPr/>
            <p:nvPr/>
          </p:nvSpPr>
          <p:spPr bwMode="auto">
            <a:xfrm>
              <a:off x="2362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1" name="Rectangle 430"/>
            <p:cNvSpPr/>
            <p:nvPr/>
          </p:nvSpPr>
          <p:spPr bwMode="auto">
            <a:xfrm>
              <a:off x="2438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2" name="Rectangle 431"/>
            <p:cNvSpPr/>
            <p:nvPr/>
          </p:nvSpPr>
          <p:spPr bwMode="auto">
            <a:xfrm>
              <a:off x="2514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3" name="Rectangle 432"/>
            <p:cNvSpPr/>
            <p:nvPr/>
          </p:nvSpPr>
          <p:spPr bwMode="auto">
            <a:xfrm>
              <a:off x="2590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4" name="Rectangle 433"/>
            <p:cNvSpPr/>
            <p:nvPr/>
          </p:nvSpPr>
          <p:spPr bwMode="auto">
            <a:xfrm>
              <a:off x="2667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5" name="Rectangle 434"/>
            <p:cNvSpPr/>
            <p:nvPr/>
          </p:nvSpPr>
          <p:spPr bwMode="auto">
            <a:xfrm>
              <a:off x="2743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6" name="Rectangle 435"/>
            <p:cNvSpPr/>
            <p:nvPr/>
          </p:nvSpPr>
          <p:spPr bwMode="auto">
            <a:xfrm>
              <a:off x="2819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7" name="Rectangle 436"/>
            <p:cNvSpPr/>
            <p:nvPr/>
          </p:nvSpPr>
          <p:spPr bwMode="auto">
            <a:xfrm>
              <a:off x="2895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grpSp>
      <p:sp>
        <p:nvSpPr>
          <p:cNvPr id="438" name="Right Arrow 437"/>
          <p:cNvSpPr/>
          <p:nvPr/>
        </p:nvSpPr>
        <p:spPr>
          <a:xfrm>
            <a:off x="4015820" y="3645932"/>
            <a:ext cx="812800" cy="1143000"/>
          </a:xfrm>
          <a:prstGeom prst="rightArrow">
            <a:avLst/>
          </a:prstGeom>
          <a:solidFill>
            <a:srgbClr val="DD8047"/>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Rectangle 438"/>
          <p:cNvSpPr/>
          <p:nvPr/>
        </p:nvSpPr>
        <p:spPr>
          <a:xfrm>
            <a:off x="5096934" y="3689867"/>
            <a:ext cx="4499245" cy="1384995"/>
          </a:xfrm>
          <a:prstGeom prst="rect">
            <a:avLst/>
          </a:prstGeom>
        </p:spPr>
        <p:txBody>
          <a:bodyPr wrap="none">
            <a:spAutoFit/>
          </a:bodyPr>
          <a:lstStyle/>
          <a:p>
            <a:pPr>
              <a:spcBef>
                <a:spcPct val="50000"/>
              </a:spcBef>
            </a:pPr>
            <a:r>
              <a:rPr lang="en-US" sz="2800" dirty="0">
                <a:solidFill>
                  <a:srgbClr val="0000FF"/>
                </a:solidFill>
              </a:rPr>
              <a:t>for each pixel:	R[0-255]</a:t>
            </a:r>
            <a:br>
              <a:rPr lang="en-US" sz="2800" dirty="0">
                <a:solidFill>
                  <a:srgbClr val="0000FF"/>
                </a:solidFill>
              </a:rPr>
            </a:br>
            <a:r>
              <a:rPr lang="en-US" sz="2800" dirty="0">
                <a:solidFill>
                  <a:srgbClr val="0000FF"/>
                </a:solidFill>
              </a:rPr>
              <a:t>		   	G[0-255]</a:t>
            </a:r>
            <a:br>
              <a:rPr lang="en-US" sz="2800" dirty="0">
                <a:solidFill>
                  <a:srgbClr val="0000FF"/>
                </a:solidFill>
              </a:rPr>
            </a:br>
            <a:r>
              <a:rPr lang="en-US" sz="2800" dirty="0">
                <a:solidFill>
                  <a:srgbClr val="0000FF"/>
                </a:solidFill>
              </a:rPr>
              <a:t>			B[0-255]</a:t>
            </a:r>
          </a:p>
        </p:txBody>
      </p:sp>
    </p:spTree>
    <p:extLst>
      <p:ext uri="{BB962C8B-B14F-4D97-AF65-F5344CB8AC3E}">
        <p14:creationId xmlns:p14="http://schemas.microsoft.com/office/powerpoint/2010/main" val="35674562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7908B-A12F-E682-FC5E-5C04876BE36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AB851D7-63BB-385C-2393-A9E36D486AC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Encoding images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3568AC5-1692-255D-FEEA-5111FA941ACE}"/>
              </a:ext>
            </a:extLst>
          </p:cNvPr>
          <p:cNvSpPr>
            <a:spLocks noGrp="1"/>
          </p:cNvSpPr>
          <p:nvPr>
            <p:ph type="sldNum" sz="quarter" idx="12"/>
          </p:nvPr>
        </p:nvSpPr>
        <p:spPr/>
        <p:txBody>
          <a:bodyPr/>
          <a:lstStyle/>
          <a:p>
            <a:fld id="{CC057153-B650-4DEB-B370-79DDCFDCE934}" type="slidenum">
              <a:rPr lang="en-US" smtClean="0"/>
              <a:t>93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23DA279-997D-D856-CF76-FA15E586C020}"/>
                  </a:ext>
                </a:extLst>
              </p:cNvPr>
              <p:cNvSpPr>
                <a:spLocks noGrp="1"/>
              </p:cNvSpPr>
              <p:nvPr>
                <p:ph idx="1"/>
              </p:nvPr>
            </p:nvSpPr>
            <p:spPr>
              <a:xfrm>
                <a:off x="612647" y="1715532"/>
                <a:ext cx="10817353" cy="4593828"/>
              </a:xfrm>
            </p:spPr>
            <p:txBody>
              <a:bodyPr>
                <a:noAutofit/>
              </a:bodyPr>
              <a:lstStyle/>
              <a:p>
                <a:r>
                  <a:rPr lang="en-US" sz="1800" dirty="0"/>
                  <a:t>Images consist of pixels, the smallest image unit. </a:t>
                </a:r>
              </a:p>
              <a:p>
                <a:r>
                  <a:rPr lang="en-US" sz="1800" dirty="0"/>
                  <a:t>Each pixel stores a </a:t>
                </a:r>
                <a:r>
                  <a:rPr lang="en-US" sz="1800" b="1" dirty="0"/>
                  <a:t>color</a:t>
                </a:r>
                <a:r>
                  <a:rPr lang="en-US" sz="1800" dirty="0"/>
                  <a:t> using three </a:t>
                </a:r>
                <a:r>
                  <a:rPr lang="en-US" sz="1800" b="1" dirty="0"/>
                  <a:t>color channels</a:t>
                </a:r>
                <a:r>
                  <a:rPr lang="en-US" sz="1800" dirty="0"/>
                  <a:t>: Red, Green, Blue (RGB).</a:t>
                </a:r>
              </a:p>
              <a:p>
                <a:r>
                  <a:rPr lang="en-US" sz="1800" dirty="0"/>
                  <a:t>Each color channel can be encoded using binary numbers</a:t>
                </a:r>
              </a:p>
              <a:p>
                <a:pPr lvl="1"/>
                <a:r>
                  <a:rPr lang="en-US" dirty="0"/>
                  <a:t>Typical: 8 bits per channel, that is 24 bits per pixel. With 8 bits, we can represent 0,…, 255</a:t>
                </a:r>
              </a:p>
              <a:p>
                <a:pPr lvl="1"/>
                <a:r>
                  <a:rPr lang="en-US" dirty="0"/>
                  <a:t>For example, 00000000 represents no red and 11111111 represents full red. Same for green, blue.</a:t>
                </a:r>
              </a:p>
              <a:p>
                <a:r>
                  <a:rPr lang="en-US" sz="1800" dirty="0"/>
                  <a:t>Putting it together, we have triples of numbers to represent pixels. E.g., </a:t>
                </a:r>
              </a:p>
              <a:p>
                <a:pPr lvl="1"/>
                <a:r>
                  <a:rPr lang="en-US" dirty="0"/>
                  <a:t>Pure red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00000000</m:t>
                    </m:r>
                    <m:r>
                      <m:rPr>
                        <m:nor/>
                      </m:rPr>
                      <a:rPr lang="en-US" i="1"/>
                      <m:t>  </m:t>
                    </m:r>
                    <m:r>
                      <a:rPr lang="en-US">
                        <a:latin typeface="Cambria Math" panose="02040503050406030204" pitchFamily="18" charset="0"/>
                      </a:rPr>
                      <m:t>00000000</m:t>
                    </m:r>
                  </m:oMath>
                </a14:m>
                <a:r>
                  <a:rPr lang="en-US" dirty="0"/>
                  <a:t>→ (255,0,0) – only red</a:t>
                </a:r>
              </a:p>
              <a:p>
                <a:pPr lvl="1"/>
                <a:r>
                  <a:rPr lang="en-US" dirty="0"/>
                  <a:t>Pure white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11111111</m:t>
                    </m:r>
                    <m:r>
                      <m:rPr>
                        <m:nor/>
                      </m:rPr>
                      <a:rPr lang="en-US" i="1"/>
                      <m:t>  </m:t>
                    </m:r>
                    <m:r>
                      <a:rPr lang="en-US">
                        <a:latin typeface="Cambria Math" panose="02040503050406030204" pitchFamily="18" charset="0"/>
                      </a:rPr>
                      <m:t>11111111</m:t>
                    </m:r>
                  </m:oMath>
                </a14:m>
                <a:r>
                  <a:rPr lang="en-US" dirty="0"/>
                  <a:t>→ (255,255,255) – all three colors</a:t>
                </a:r>
              </a:p>
              <a:p>
                <a:pPr lvl="1"/>
                <a:r>
                  <a:rPr lang="en-US" dirty="0"/>
                  <a:t>Pure black =</a:t>
                </a:r>
                <a14:m>
                  <m:oMath xmlns:m="http://schemas.openxmlformats.org/officeDocument/2006/math">
                    <m:r>
                      <a:rPr lang="en-US">
                        <a:latin typeface="Cambria Math" panose="02040503050406030204" pitchFamily="18" charset="0"/>
                      </a:rPr>
                      <m:t>00000000</m:t>
                    </m:r>
                    <m:r>
                      <m:rPr>
                        <m:nor/>
                      </m:rPr>
                      <a:rPr lang="en-US" i="1"/>
                      <m:t>  </m:t>
                    </m:r>
                    <m:r>
                      <a:rPr lang="en-US">
                        <a:latin typeface="Cambria Math" panose="02040503050406030204" pitchFamily="18" charset="0"/>
                      </a:rPr>
                      <m:t>00000000</m:t>
                    </m:r>
                    <m:r>
                      <a:rPr lang="en-US" b="0" i="0" smtClean="0">
                        <a:latin typeface="Cambria Math" panose="02040503050406030204" pitchFamily="18" charset="0"/>
                      </a:rPr>
                      <m:t> </m:t>
                    </m:r>
                    <m:r>
                      <a:rPr lang="en-US">
                        <a:latin typeface="Cambria Math" panose="02040503050406030204" pitchFamily="18" charset="0"/>
                      </a:rPr>
                      <m:t>00000000</m:t>
                    </m:r>
                  </m:oMath>
                </a14:m>
                <a:r>
                  <a:rPr lang="en-US" dirty="0"/>
                  <a:t>→ (0, 0, 0) – absence of all three colors</a:t>
                </a:r>
              </a:p>
              <a:p>
                <a:r>
                  <a:rPr lang="en-US" sz="1800" dirty="0"/>
                  <a:t>An entire image would be represented as a matrix of pixels (width × height), each pixel's RGB values encoded in binary</a:t>
                </a:r>
              </a:p>
              <a:p>
                <a:endParaRPr lang="en-US" sz="1800" dirty="0"/>
              </a:p>
              <a:p>
                <a:endParaRPr lang="en-US" sz="1800" dirty="0"/>
              </a:p>
            </p:txBody>
          </p:sp>
        </mc:Choice>
        <mc:Fallback xmlns="">
          <p:sp>
            <p:nvSpPr>
              <p:cNvPr id="4" name="Content Placeholder 3">
                <a:extLst>
                  <a:ext uri="{FF2B5EF4-FFF2-40B4-BE49-F238E27FC236}">
                    <a16:creationId xmlns:a16="http://schemas.microsoft.com/office/drawing/2014/main" id="{B23DA279-997D-D856-CF76-FA15E586C020}"/>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r="-352" b="-275"/>
                </a:stretch>
              </a:blipFill>
            </p:spPr>
            <p:txBody>
              <a:bodyPr/>
              <a:lstStyle/>
              <a:p>
                <a:r>
                  <a:rPr lang="en-US">
                    <a:noFill/>
                  </a:rPr>
                  <a:t> </a:t>
                </a:r>
              </a:p>
            </p:txBody>
          </p:sp>
        </mc:Fallback>
      </mc:AlternateContent>
    </p:spTree>
    <p:extLst>
      <p:ext uri="{BB962C8B-B14F-4D97-AF65-F5344CB8AC3E}">
        <p14:creationId xmlns:p14="http://schemas.microsoft.com/office/powerpoint/2010/main" val="39750257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AF05-E2B6-ED08-42AC-C0976B2DEC0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7925FDC-D490-7C08-DFAD-56C41357D89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Encoding images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6096D4F-C505-3919-5914-88B831EF897F}"/>
              </a:ext>
            </a:extLst>
          </p:cNvPr>
          <p:cNvSpPr>
            <a:spLocks noGrp="1"/>
          </p:cNvSpPr>
          <p:nvPr>
            <p:ph type="sldNum" sz="quarter" idx="12"/>
          </p:nvPr>
        </p:nvSpPr>
        <p:spPr/>
        <p:txBody>
          <a:bodyPr/>
          <a:lstStyle/>
          <a:p>
            <a:fld id="{CC057153-B650-4DEB-B370-79DDCFDCE934}" type="slidenum">
              <a:rPr lang="en-US" smtClean="0"/>
              <a:t>94</a:t>
            </a:fld>
            <a:endParaRPr lang="en-US"/>
          </a:p>
        </p:txBody>
      </p:sp>
      <p:sp>
        <p:nvSpPr>
          <p:cNvPr id="4" name="Content Placeholder 3">
            <a:extLst>
              <a:ext uri="{FF2B5EF4-FFF2-40B4-BE49-F238E27FC236}">
                <a16:creationId xmlns:a16="http://schemas.microsoft.com/office/drawing/2014/main" id="{BE7359E6-14E2-3E13-72F8-62226F6248EB}"/>
              </a:ext>
            </a:extLst>
          </p:cNvPr>
          <p:cNvSpPr>
            <a:spLocks noGrp="1"/>
          </p:cNvSpPr>
          <p:nvPr>
            <p:ph idx="1"/>
          </p:nvPr>
        </p:nvSpPr>
        <p:spPr>
          <a:xfrm>
            <a:off x="612647" y="1715532"/>
            <a:ext cx="10817353" cy="4593828"/>
          </a:xfrm>
        </p:spPr>
        <p:txBody>
          <a:bodyPr>
            <a:noAutofit/>
          </a:bodyPr>
          <a:lstStyle/>
          <a:p>
            <a:pPr marL="0" indent="0">
              <a:buNone/>
            </a:pPr>
            <a:r>
              <a:rPr lang="en-US" sz="1800" dirty="0"/>
              <a:t>f we have 8 bits for each of the three color channels, how many colors can we support in a 24-bit RGB system?</a:t>
            </a:r>
          </a:p>
        </p:txBody>
      </p:sp>
    </p:spTree>
    <p:extLst>
      <p:ext uri="{BB962C8B-B14F-4D97-AF65-F5344CB8AC3E}">
        <p14:creationId xmlns:p14="http://schemas.microsoft.com/office/powerpoint/2010/main" val="3958206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C9F7-AFBC-1EAD-B450-9460B5AD148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7A13708-F400-3AFC-15EE-52024446D46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Encoding images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D18742A-3769-D7DB-E571-EC96258406CA}"/>
              </a:ext>
            </a:extLst>
          </p:cNvPr>
          <p:cNvSpPr>
            <a:spLocks noGrp="1"/>
          </p:cNvSpPr>
          <p:nvPr>
            <p:ph type="sldNum" sz="quarter" idx="12"/>
          </p:nvPr>
        </p:nvSpPr>
        <p:spPr/>
        <p:txBody>
          <a:bodyPr/>
          <a:lstStyle/>
          <a:p>
            <a:fld id="{CC057153-B650-4DEB-B370-79DDCFDCE934}" type="slidenum">
              <a:rPr lang="en-US" smtClean="0"/>
              <a:t>95</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4ADBAF3-4507-E815-7792-4DE2C55DA8B3}"/>
                  </a:ext>
                </a:extLst>
              </p:cNvPr>
              <p:cNvSpPr>
                <a:spLocks noGrp="1"/>
              </p:cNvSpPr>
              <p:nvPr>
                <p:ph idx="1"/>
              </p:nvPr>
            </p:nvSpPr>
            <p:spPr>
              <a:xfrm>
                <a:off x="612647" y="1715532"/>
                <a:ext cx="10817353" cy="4593828"/>
              </a:xfrm>
            </p:spPr>
            <p:txBody>
              <a:bodyPr>
                <a:noAutofit/>
              </a:bodyPr>
              <a:lstStyle/>
              <a:p>
                <a:r>
                  <a:rPr lang="en-US" sz="1800" dirty="0"/>
                  <a:t>If we have 8 bits for each of the three color channels, how many colors can we support in a 24-bit RGB system?</a:t>
                </a:r>
              </a:p>
              <a:p>
                <a:r>
                  <a:rPr lang="en-US" sz="1800" dirty="0"/>
                  <a:t>Each channel supports </a:t>
                </a:r>
                <a14:m>
                  <m:oMath xmlns:m="http://schemas.openxmlformats.org/officeDocument/2006/math">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2</m:t>
                        </m:r>
                      </m:e>
                      <m:sup>
                        <m:r>
                          <a:rPr lang="en-US" sz="1800" i="1" dirty="0" smtClean="0">
                            <a:latin typeface="Cambria Math" panose="02040503050406030204" pitchFamily="18" charset="0"/>
                          </a:rPr>
                          <m:t>8</m:t>
                        </m:r>
                      </m:sup>
                    </m:sSup>
                    <m:r>
                      <a:rPr lang="en-US" sz="1800" b="0" i="1" dirty="0" smtClean="0">
                        <a:latin typeface="Cambria Math" panose="02040503050406030204" pitchFamily="18" charset="0"/>
                      </a:rPr>
                      <m:t>=256</m:t>
                    </m:r>
                  </m:oMath>
                </a14:m>
                <a:r>
                  <a:rPr lang="en-US" sz="1800" dirty="0"/>
                  <a:t> possible values.</a:t>
                </a:r>
              </a:p>
              <a:p>
                <a:r>
                  <a:rPr lang="en-US" sz="1800" dirty="0"/>
                  <a:t>Thus, the total number of supported colors is </a:t>
                </a:r>
                <a14:m>
                  <m:oMath xmlns:m="http://schemas.openxmlformats.org/officeDocument/2006/math">
                    <m:r>
                      <a:rPr lang="en-US" sz="1800" i="1" dirty="0">
                        <a:latin typeface="Cambria Math" panose="02040503050406030204" pitchFamily="18" charset="0"/>
                      </a:rPr>
                      <m:t>256</m:t>
                    </m:r>
                    <m:r>
                      <a:rPr lang="en-US" sz="1800" b="0" i="1" dirty="0" smtClean="0">
                        <a:latin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×256×256=</m:t>
                    </m:r>
                    <m:r>
                      <a:rPr lang="en-US" sz="1800" i="1" dirty="0" smtClean="0">
                        <a:latin typeface="Cambria Math" panose="02040503050406030204" pitchFamily="18" charset="0"/>
                      </a:rPr>
                      <m:t>16,777,216</m:t>
                    </m:r>
                  </m:oMath>
                </a14:m>
                <a:endParaRPr lang="en-US" sz="1800" dirty="0"/>
              </a:p>
              <a:p>
                <a:r>
                  <a:rPr lang="en-US" sz="1800" dirty="0"/>
                  <a:t>That means that a 24-bit RGB system, can represent over 16 million colors.</a:t>
                </a:r>
              </a:p>
            </p:txBody>
          </p:sp>
        </mc:Choice>
        <mc:Fallback xmlns="">
          <p:sp>
            <p:nvSpPr>
              <p:cNvPr id="4" name="Content Placeholder 3">
                <a:extLst>
                  <a:ext uri="{FF2B5EF4-FFF2-40B4-BE49-F238E27FC236}">
                    <a16:creationId xmlns:a16="http://schemas.microsoft.com/office/drawing/2014/main" id="{74ADBAF3-4507-E815-7792-4DE2C55DA8B3}"/>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a:stretch>
              </a:blipFill>
            </p:spPr>
            <p:txBody>
              <a:bodyPr/>
              <a:lstStyle/>
              <a:p>
                <a:r>
                  <a:rPr lang="en-US">
                    <a:noFill/>
                  </a:rPr>
                  <a:t> </a:t>
                </a:r>
              </a:p>
            </p:txBody>
          </p:sp>
        </mc:Fallback>
      </mc:AlternateContent>
    </p:spTree>
    <p:extLst>
      <p:ext uri="{BB962C8B-B14F-4D97-AF65-F5344CB8AC3E}">
        <p14:creationId xmlns:p14="http://schemas.microsoft.com/office/powerpoint/2010/main" val="410004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217C-43E7-CE1A-F15E-DD05DD30724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EF20EFD-E1FC-85B5-5AF4-66FE37E8EE1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RGBA format</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BDD3407-A20B-F914-193C-E452649B751B}"/>
              </a:ext>
            </a:extLst>
          </p:cNvPr>
          <p:cNvSpPr>
            <a:spLocks noGrp="1"/>
          </p:cNvSpPr>
          <p:nvPr>
            <p:ph type="sldNum" sz="quarter" idx="12"/>
          </p:nvPr>
        </p:nvSpPr>
        <p:spPr/>
        <p:txBody>
          <a:bodyPr/>
          <a:lstStyle/>
          <a:p>
            <a:fld id="{CC057153-B650-4DEB-B370-79DDCFDCE934}" type="slidenum">
              <a:rPr lang="en-US" smtClean="0"/>
              <a:t>96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4DE33BE-7328-1EE2-5E46-75D344A5D6DA}"/>
                  </a:ext>
                </a:extLst>
              </p:cNvPr>
              <p:cNvSpPr>
                <a:spLocks noGrp="1"/>
              </p:cNvSpPr>
              <p:nvPr>
                <p:ph idx="1"/>
              </p:nvPr>
            </p:nvSpPr>
            <p:spPr>
              <a:xfrm>
                <a:off x="612647" y="1715532"/>
                <a:ext cx="10817353" cy="4593828"/>
              </a:xfrm>
            </p:spPr>
            <p:txBody>
              <a:bodyPr>
                <a:noAutofit/>
              </a:bodyPr>
              <a:lstStyle/>
              <a:p>
                <a:r>
                  <a:rPr lang="en-US" sz="1800" dirty="0"/>
                  <a:t>Sometimes, the RGB format is supplemented with one more channel called the </a:t>
                </a:r>
                <a:r>
                  <a:rPr lang="en-US" sz="1800" b="1" dirty="0"/>
                  <a:t>alpha channel</a:t>
                </a:r>
                <a:r>
                  <a:rPr lang="en-US" sz="1800" dirty="0"/>
                  <a:t>. </a:t>
                </a:r>
              </a:p>
              <a:p>
                <a:r>
                  <a:rPr lang="en-US" sz="1800" dirty="0"/>
                  <a:t>The alpha channel indicates how opaque a pixel is.</a:t>
                </a:r>
              </a:p>
              <a:p>
                <a:r>
                  <a:rPr lang="en-US" sz="1800" dirty="0"/>
                  <a:t>By </a:t>
                </a:r>
                <a:r>
                  <a:rPr lang="en-US" sz="1800"/>
                  <a:t>convention RGBA colors </a:t>
                </a:r>
                <a:r>
                  <a:rPr lang="en-US" sz="1800" dirty="0"/>
                  <a:t>are stored in hex. For example, for alpha, 00 would be fully transparent and FF fully opaque. For colors, 00 would be lack of color and FF would be pure color.</a:t>
                </a:r>
              </a:p>
              <a:p>
                <a:r>
                  <a:rPr lang="en-US" sz="1800" dirty="0"/>
                  <a:t>For example, the RGBA color #FF00FF80 is a semi-transparent purple:</a:t>
                </a:r>
              </a:p>
              <a:p>
                <a:pPr lvl="1"/>
                <a14:m>
                  <m:oMath xmlns:m="http://schemas.openxmlformats.org/officeDocument/2006/math">
                    <m:r>
                      <a:rPr lang="en-US" sz="1600" i="1" dirty="0" smtClean="0">
                        <a:latin typeface="Cambria Math" panose="02040503050406030204" pitchFamily="18" charset="0"/>
                      </a:rPr>
                      <m:t>𝐹</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𝐹</m:t>
                        </m:r>
                      </m:e>
                      <m:sub>
                        <m:r>
                          <a:rPr lang="en-US" sz="1600" b="0" i="0" dirty="0" smtClean="0">
                            <a:latin typeface="Cambria Math" panose="02040503050406030204" pitchFamily="18" charset="0"/>
                          </a:rPr>
                          <m:t>16</m:t>
                        </m:r>
                      </m:sub>
                    </m:sSub>
                  </m:oMath>
                </a14:m>
                <a:r>
                  <a:rPr lang="en-US" sz="1600" dirty="0"/>
                  <a:t> stands for a full red in the red channel</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m:t>
                        </m:r>
                        <m:r>
                          <a:rPr lang="en-US" sz="1600" b="0" i="1" dirty="0" smtClean="0">
                            <a:latin typeface="Cambria Math" panose="02040503050406030204" pitchFamily="18" charset="0"/>
                          </a:rPr>
                          <m:t>0</m:t>
                        </m:r>
                      </m:e>
                      <m:sub>
                        <m:r>
                          <a:rPr lang="en-US" sz="1600" b="0" i="1" dirty="0" smtClean="0">
                            <a:latin typeface="Cambria Math" panose="02040503050406030204" pitchFamily="18" charset="0"/>
                          </a:rPr>
                          <m:t>16</m:t>
                        </m:r>
                      </m:sub>
                    </m:sSub>
                  </m:oMath>
                </a14:m>
                <a:r>
                  <a:rPr lang="en-US" sz="1600" dirty="0"/>
                  <a:t> stands for no green in the green channel </a:t>
                </a:r>
              </a:p>
              <a:p>
                <a:pPr lvl="1"/>
                <a14:m>
                  <m:oMath xmlns:m="http://schemas.openxmlformats.org/officeDocument/2006/math">
                    <m:r>
                      <a:rPr lang="en-US" sz="1600" i="1" dirty="0">
                        <a:latin typeface="Cambria Math" panose="02040503050406030204" pitchFamily="18" charset="0"/>
                      </a:rPr>
                      <m:t>𝐹</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𝐹</m:t>
                        </m:r>
                      </m:e>
                      <m:sub>
                        <m:r>
                          <a:rPr lang="en-US" sz="1600" dirty="0">
                            <a:latin typeface="Cambria Math" panose="02040503050406030204" pitchFamily="18" charset="0"/>
                          </a:rPr>
                          <m:t>16</m:t>
                        </m:r>
                      </m:sub>
                    </m:sSub>
                  </m:oMath>
                </a14:m>
                <a:r>
                  <a:rPr lang="en-US" sz="1600" dirty="0"/>
                  <a:t> stands for a full blue in the blue channel</a:t>
                </a:r>
              </a:p>
              <a:p>
                <a:pPr lvl="1"/>
                <a:r>
                  <a:rPr lang="en-US" sz="1600" dirty="0"/>
                  <a:t>and </a:t>
                </a: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80</m:t>
                        </m:r>
                      </m:e>
                      <m:sub>
                        <m:r>
                          <a:rPr lang="en-US" sz="1600" b="0" i="1" dirty="0" smtClean="0">
                            <a:latin typeface="Cambria Math" panose="02040503050406030204" pitchFamily="18" charset="0"/>
                          </a:rPr>
                          <m:t>16</m:t>
                        </m:r>
                      </m:sub>
                    </m:sSub>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128</m:t>
                        </m:r>
                      </m:e>
                      <m:sub>
                        <m:r>
                          <a:rPr lang="en-US" sz="1600" b="0" i="1" dirty="0" smtClean="0">
                            <a:latin typeface="Cambria Math" panose="02040503050406030204" pitchFamily="18" charset="0"/>
                          </a:rPr>
                          <m:t>10</m:t>
                        </m:r>
                      </m:sub>
                    </m:sSub>
                    <m:r>
                      <a:rPr lang="en-US" sz="1600" b="0" i="1" dirty="0" smtClean="0">
                        <a:latin typeface="Cambria Math" panose="02040503050406030204" pitchFamily="18" charset="0"/>
                      </a:rPr>
                      <m:t> </m:t>
                    </m:r>
                  </m:oMath>
                </a14:m>
                <a:r>
                  <a:rPr lang="en-US" sz="1600" dirty="0"/>
                  <a:t>represents 50% opacity. </a:t>
                </a:r>
              </a:p>
              <a:p>
                <a:endParaRPr lang="en-US" sz="1800" dirty="0"/>
              </a:p>
            </p:txBody>
          </p:sp>
        </mc:Choice>
        <mc:Fallback xmlns="">
          <p:sp>
            <p:nvSpPr>
              <p:cNvPr id="4" name="Content Placeholder 3">
                <a:extLst>
                  <a:ext uri="{FF2B5EF4-FFF2-40B4-BE49-F238E27FC236}">
                    <a16:creationId xmlns:a16="http://schemas.microsoft.com/office/drawing/2014/main" id="{74DE33BE-7328-1EE2-5E46-75D344A5D6DA}"/>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a:stretch>
              </a:blipFill>
            </p:spPr>
            <p:txBody>
              <a:bodyPr/>
              <a:lstStyle/>
              <a:p>
                <a:r>
                  <a:rPr lang="en-US">
                    <a:noFill/>
                  </a:rPr>
                  <a:t> </a:t>
                </a:r>
              </a:p>
            </p:txBody>
          </p:sp>
        </mc:Fallback>
      </mc:AlternateContent>
    </p:spTree>
    <p:extLst>
      <p:ext uri="{BB962C8B-B14F-4D97-AF65-F5344CB8AC3E}">
        <p14:creationId xmlns:p14="http://schemas.microsoft.com/office/powerpoint/2010/main" val="1112082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C391-A8ED-D471-3755-9783877F5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A6F19-B208-72A0-77B7-AFBF6A9B44DB}"/>
              </a:ext>
            </a:extLst>
          </p:cNvPr>
          <p:cNvSpPr>
            <a:spLocks noGrp="1"/>
          </p:cNvSpPr>
          <p:nvPr>
            <p:ph type="title"/>
          </p:nvPr>
        </p:nvSpPr>
        <p:spPr/>
        <p:txBody>
          <a:bodyPr/>
          <a:lstStyle/>
          <a:p>
            <a:r>
              <a:rPr lang="en-US" dirty="0"/>
              <a:t>Practice Problems – Problem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D0FA25-B522-C3F9-5179-8329DFF23D64}"/>
                  </a:ext>
                </a:extLst>
              </p:cNvPr>
              <p:cNvSpPr>
                <a:spLocks noGrp="1"/>
              </p:cNvSpPr>
              <p:nvPr>
                <p:ph idx="1"/>
              </p:nvPr>
            </p:nvSpPr>
            <p:spPr>
              <a:xfrm>
                <a:off x="612647" y="1715532"/>
                <a:ext cx="10917366" cy="4593828"/>
              </a:xfrm>
            </p:spPr>
            <p:txBody>
              <a:bodyPr>
                <a:normAutofit/>
              </a:bodyPr>
              <a:lstStyle/>
              <a:p>
                <a:pPr lvl="1"/>
                <a:r>
                  <a:rPr lang="en-US" dirty="0"/>
                  <a:t>Convert the following decimal numbers to their </a:t>
                </a:r>
                <a:r>
                  <a:rPr lang="en-US" i="1" dirty="0"/>
                  <a:t>unsigned</a:t>
                </a:r>
                <a:r>
                  <a:rPr lang="en-US" dirty="0"/>
                  <a:t> binary representation and add them:</a:t>
                </a:r>
              </a:p>
              <a:p>
                <a:pPr lvl="2"/>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45</m:t>
                        </m:r>
                      </m:e>
                      <m:sub>
                        <m:r>
                          <a:rPr lang="en-US" sz="1800" b="0" i="1" dirty="0" smtClean="0">
                            <a:latin typeface="Cambria Math" panose="02040503050406030204" pitchFamily="18" charset="0"/>
                          </a:rPr>
                          <m:t>10</m:t>
                        </m:r>
                      </m:sub>
                    </m:sSub>
                    <m:r>
                      <a:rPr lang="en-US" sz="180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27</m:t>
                        </m:r>
                      </m:e>
                      <m:sub>
                        <m:r>
                          <a:rPr lang="en-US" sz="1800" b="0" i="1" dirty="0" smtClean="0">
                            <a:latin typeface="Cambria Math" panose="02040503050406030204" pitchFamily="18" charset="0"/>
                          </a:rPr>
                          <m:t>10</m:t>
                        </m:r>
                      </m:sub>
                    </m:sSub>
                  </m:oMath>
                </a14:m>
                <a:endParaRPr lang="en-US" sz="1800" b="0" i="1" dirty="0">
                  <a:latin typeface="Cambria Math" panose="02040503050406030204" pitchFamily="18" charset="0"/>
                </a:endParaRPr>
              </a:p>
              <a:p>
                <a:pPr lvl="2"/>
                <a:r>
                  <a:rPr lang="en-US" sz="1800" dirty="0"/>
                  <a:t>How many bits do you need to not have overflow?</a:t>
                </a:r>
                <a:endParaRPr lang="en-US" sz="1800" i="1" dirty="0">
                  <a:latin typeface="Cambria Math" panose="02040503050406030204" pitchFamily="18" charset="0"/>
                </a:endParaRPr>
              </a:p>
              <a:p>
                <a:r>
                  <a:rPr lang="en-US" sz="1800" dirty="0"/>
                  <a:t>Assume 6-bit signed numbers in two’s complement representation. Add them and state whether overflow occurs:</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101110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010101</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oMath>
                </a14:m>
                <a:endParaRPr lang="en-US" sz="1600" i="1" dirty="0">
                  <a:latin typeface="Cambria Math" panose="02040503050406030204" pitchFamily="18" charset="0"/>
                </a:endParaRPr>
              </a:p>
              <a:p>
                <a:pPr lvl="1"/>
                <a:r>
                  <a:rPr lang="en-US" sz="1600" dirty="0"/>
                  <a:t>Convert these three numbers to decimal to double check your work.</a:t>
                </a:r>
              </a:p>
              <a:p>
                <a:r>
                  <a:rPr lang="en-US" sz="1800" dirty="0"/>
                  <a:t>Add the hex numbers 0xA7+0x5C </a:t>
                </a:r>
              </a:p>
              <a:p>
                <a:pPr lvl="1"/>
                <a:r>
                  <a:rPr lang="en-US" sz="1600" dirty="0"/>
                  <a:t>Convert these three numbers to decimal to double check your work.</a:t>
                </a:r>
              </a:p>
            </p:txBody>
          </p:sp>
        </mc:Choice>
        <mc:Fallback xmlns="">
          <p:sp>
            <p:nvSpPr>
              <p:cNvPr id="3" name="Content Placeholder 2">
                <a:extLst>
                  <a:ext uri="{FF2B5EF4-FFF2-40B4-BE49-F238E27FC236}">
                    <a16:creationId xmlns:a16="http://schemas.microsoft.com/office/drawing/2014/main" id="{D3D0FA25-B522-C3F9-5179-8329DFF23D64}"/>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l="-349"/>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26FA9BB6-E731-AA09-11AA-FC7514C891C0}"/>
              </a:ext>
            </a:extLst>
          </p:cNvPr>
          <p:cNvSpPr>
            <a:spLocks noGrp="1"/>
          </p:cNvSpPr>
          <p:nvPr>
            <p:ph type="sldNum" sz="quarter" idx="12"/>
          </p:nvPr>
        </p:nvSpPr>
        <p:spPr/>
        <p:txBody>
          <a:bodyPr/>
          <a:lstStyle/>
          <a:p>
            <a:fld id="{CC057153-B650-4DEB-B370-79DDCFDCE934}" type="slidenum">
              <a:rPr lang="en-US" smtClean="0"/>
              <a:t>97</a:t>
            </a:fld>
            <a:endParaRPr lang="en-US"/>
          </a:p>
        </p:txBody>
      </p:sp>
      <p:sp>
        <p:nvSpPr>
          <p:cNvPr id="31" name="TextBox 30">
            <a:extLst>
              <a:ext uri="{FF2B5EF4-FFF2-40B4-BE49-F238E27FC236}">
                <a16:creationId xmlns:a16="http://schemas.microsoft.com/office/drawing/2014/main" id="{27D4B9E3-7D55-0B3B-C4A4-636CA4972351}"/>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24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7613-912D-1DF2-C198-59E7695EC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7A472-6DB3-D875-460B-097163813456}"/>
              </a:ext>
            </a:extLst>
          </p:cNvPr>
          <p:cNvSpPr>
            <a:spLocks noGrp="1"/>
          </p:cNvSpPr>
          <p:nvPr>
            <p:ph type="title"/>
          </p:nvPr>
        </p:nvSpPr>
        <p:spPr/>
        <p:txBody>
          <a:bodyPr/>
          <a:lstStyle/>
          <a:p>
            <a:r>
              <a:rPr lang="en-US" dirty="0"/>
              <a:t>Practice Problems – Answer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E64D4D-46AF-46E0-69FB-60B8F4763FBC}"/>
                  </a:ext>
                </a:extLst>
              </p:cNvPr>
              <p:cNvSpPr>
                <a:spLocks noGrp="1"/>
              </p:cNvSpPr>
              <p:nvPr>
                <p:ph idx="1"/>
              </p:nvPr>
            </p:nvSpPr>
            <p:spPr>
              <a:xfrm>
                <a:off x="612647" y="1715532"/>
                <a:ext cx="10917366" cy="4593828"/>
              </a:xfrm>
            </p:spPr>
            <p:txBody>
              <a:bodyPr>
                <a:normAutofit/>
              </a:bodyPr>
              <a:lstStyle/>
              <a:p>
                <a:pPr lvl="1"/>
                <a:r>
                  <a:rPr lang="en-US" dirty="0"/>
                  <a:t>Convert the following decimal numbers to their </a:t>
                </a:r>
                <a:r>
                  <a:rPr lang="en-US" i="1" dirty="0"/>
                  <a:t>unsigned</a:t>
                </a:r>
                <a:r>
                  <a:rPr lang="en-US" dirty="0"/>
                  <a:t> binary representation and add them:</a:t>
                </a:r>
              </a:p>
              <a:p>
                <a:pPr lvl="2"/>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45</m:t>
                        </m:r>
                      </m:e>
                      <m:sub>
                        <m:r>
                          <a:rPr lang="en-US" sz="1800" b="0" i="1" dirty="0" smtClean="0">
                            <a:latin typeface="Cambria Math" panose="02040503050406030204" pitchFamily="18" charset="0"/>
                          </a:rPr>
                          <m:t>10</m:t>
                        </m:r>
                      </m:sub>
                    </m:sSub>
                    <m:r>
                      <a:rPr lang="en-US" sz="180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27</m:t>
                        </m:r>
                      </m:e>
                      <m:sub>
                        <m:r>
                          <a:rPr lang="en-US" sz="1800" b="0" i="1" dirty="0" smtClean="0">
                            <a:latin typeface="Cambria Math" panose="02040503050406030204" pitchFamily="18" charset="0"/>
                          </a:rPr>
                          <m:t>10</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101101</m:t>
                        </m:r>
                      </m:e>
                      <m:sub>
                        <m:r>
                          <a:rPr lang="en-US" sz="1800" b="0" i="1" dirty="0" smtClean="0">
                            <a:latin typeface="Cambria Math" panose="02040503050406030204" pitchFamily="18" charset="0"/>
                          </a:rPr>
                          <m:t>2</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011011</m:t>
                        </m:r>
                      </m:e>
                      <m:sub>
                        <m:r>
                          <a:rPr lang="en-US" sz="1800" b="0" i="1" dirty="0" smtClean="0">
                            <a:latin typeface="Cambria Math" panose="02040503050406030204" pitchFamily="18" charset="0"/>
                          </a:rPr>
                          <m:t>2</m:t>
                        </m:r>
                      </m:sub>
                    </m:sSub>
                    <m:r>
                      <a:rPr lang="en-US" sz="1800" b="0" i="1" dirty="0" smtClean="0">
                        <a:latin typeface="Cambria Math" panose="02040503050406030204" pitchFamily="18" charset="0"/>
                      </a:rPr>
                      <m:t>=1001000</m:t>
                    </m:r>
                  </m:oMath>
                </a14:m>
                <a:endParaRPr lang="en-US" sz="1800" b="0" i="1" dirty="0">
                  <a:latin typeface="Cambria Math" panose="02040503050406030204" pitchFamily="18" charset="0"/>
                </a:endParaRPr>
              </a:p>
              <a:p>
                <a:pPr lvl="2"/>
                <a:r>
                  <a:rPr lang="en-US" sz="1800" dirty="0"/>
                  <a:t>How many bits do you need to not have overflow? 7</a:t>
                </a:r>
                <a:endParaRPr lang="en-US" sz="1800" i="1" dirty="0">
                  <a:latin typeface="Cambria Math" panose="02040503050406030204" pitchFamily="18" charset="0"/>
                </a:endParaRPr>
              </a:p>
              <a:p>
                <a:r>
                  <a:rPr lang="en-US" sz="1800" dirty="0"/>
                  <a:t>Assume 6-bit signed numbers in two’s complement representation. Add them and state whether overflow occurs:</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101110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010101</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000011</m:t>
                        </m:r>
                      </m:e>
                      <m:sub>
                        <m:r>
                          <a:rPr lang="en-US" sz="1600" b="0" i="1" dirty="0" smtClean="0">
                            <a:latin typeface="Cambria Math" panose="02040503050406030204" pitchFamily="18" charset="0"/>
                          </a:rPr>
                          <m:t>2</m:t>
                        </m:r>
                      </m:sub>
                    </m:sSub>
                  </m:oMath>
                </a14:m>
                <a:r>
                  <a:rPr lang="en-US" sz="1600" i="1" dirty="0">
                    <a:latin typeface="Cambria Math" panose="02040503050406030204" pitchFamily="18" charset="0"/>
                  </a:rPr>
                  <a:t>. </a:t>
                </a:r>
                <a:r>
                  <a:rPr lang="en-US" sz="1600" dirty="0">
                    <a:latin typeface="+mj-lt"/>
                  </a:rPr>
                  <a:t>No overflow</a:t>
                </a:r>
              </a:p>
              <a:p>
                <a:pPr lvl="1"/>
                <a:r>
                  <a:rPr lang="en-US" sz="1600" dirty="0"/>
                  <a:t>Convert these three numbers to decimal to double check your work. -18+21=-3 </a:t>
                </a:r>
              </a:p>
              <a:p>
                <a:r>
                  <a:rPr lang="en-US" sz="1800" dirty="0"/>
                  <a:t>Add the hex numbers </a:t>
                </a:r>
                <a14:m>
                  <m:oMath xmlns:m="http://schemas.openxmlformats.org/officeDocument/2006/math">
                    <m:r>
                      <a:rPr lang="en-US" sz="1800" i="1" dirty="0" smtClean="0">
                        <a:latin typeface="Cambria Math" panose="02040503050406030204" pitchFamily="18" charset="0"/>
                      </a:rPr>
                      <m:t>𝐴</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7</m:t>
                        </m:r>
                      </m:e>
                      <m:sub>
                        <m:r>
                          <a:rPr lang="en-US" sz="1800" b="0" i="1" dirty="0" smtClean="0">
                            <a:latin typeface="Cambria Math" panose="02040503050406030204" pitchFamily="18" charset="0"/>
                          </a:rPr>
                          <m:t>16</m:t>
                        </m:r>
                      </m:sub>
                    </m:sSub>
                    <m:r>
                      <a:rPr lang="en-US" sz="1800" i="1" dirty="0" smtClean="0">
                        <a:latin typeface="Cambria Math" panose="02040503050406030204" pitchFamily="18" charset="0"/>
                      </a:rPr>
                      <m:t>+5</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𝐶</m:t>
                        </m:r>
                      </m:e>
                      <m:sub>
                        <m:r>
                          <a:rPr lang="en-US" sz="1800" b="0" i="1" dirty="0" smtClean="0">
                            <a:latin typeface="Cambria Math" panose="02040503050406030204" pitchFamily="18" charset="0"/>
                          </a:rPr>
                          <m:t>16</m:t>
                        </m:r>
                      </m:sub>
                    </m:sSub>
                  </m:oMath>
                </a14:m>
                <a:r>
                  <a:rPr lang="en-US" sz="1800" dirty="0"/>
                  <a:t> </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103</m:t>
                        </m:r>
                      </m:e>
                      <m:sub>
                        <m:r>
                          <a:rPr lang="en-US" sz="1600" b="0" i="1" dirty="0" smtClean="0">
                            <a:latin typeface="Cambria Math" panose="02040503050406030204" pitchFamily="18" charset="0"/>
                          </a:rPr>
                          <m:t>16</m:t>
                        </m:r>
                      </m:sub>
                    </m:sSub>
                  </m:oMath>
                </a14:m>
                <a:endParaRPr lang="en-US" sz="1800" dirty="0"/>
              </a:p>
              <a:p>
                <a:pPr lvl="1"/>
                <a:r>
                  <a:rPr lang="en-US" sz="1600" dirty="0"/>
                  <a:t>Convert these three numbers to decimal to double check your work. </a:t>
                </a: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167</m:t>
                        </m:r>
                      </m:e>
                      <m:sub>
                        <m:r>
                          <a:rPr lang="en-US" sz="1600" b="0" i="1" dirty="0" smtClean="0">
                            <a:latin typeface="Cambria Math" panose="02040503050406030204" pitchFamily="18" charset="0"/>
                          </a:rPr>
                          <m:t>10</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92</m:t>
                        </m:r>
                      </m:e>
                      <m:sub>
                        <m:r>
                          <a:rPr lang="en-US" sz="1600" b="0" i="1" dirty="0" smtClean="0">
                            <a:latin typeface="Cambria Math" panose="02040503050406030204" pitchFamily="18" charset="0"/>
                          </a:rPr>
                          <m:t>10</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259</m:t>
                        </m:r>
                      </m:e>
                      <m:sub>
                        <m:r>
                          <a:rPr lang="en-US" sz="1600" b="0" i="1" dirty="0" smtClean="0">
                            <a:latin typeface="Cambria Math" panose="02040503050406030204" pitchFamily="18" charset="0"/>
                          </a:rPr>
                          <m:t>10</m:t>
                        </m:r>
                      </m:sub>
                    </m:sSub>
                    <m:r>
                      <a:rPr lang="en-US" sz="1600" i="1" dirty="0" smtClean="0">
                        <a:latin typeface="Cambria Math" panose="02040503050406030204" pitchFamily="18" charset="0"/>
                      </a:rPr>
                      <m:t>	</m:t>
                    </m:r>
                  </m:oMath>
                </a14:m>
                <a:endParaRPr lang="en-US" sz="1600" dirty="0"/>
              </a:p>
            </p:txBody>
          </p:sp>
        </mc:Choice>
        <mc:Fallback xmlns="">
          <p:sp>
            <p:nvSpPr>
              <p:cNvPr id="3" name="Content Placeholder 2">
                <a:extLst>
                  <a:ext uri="{FF2B5EF4-FFF2-40B4-BE49-F238E27FC236}">
                    <a16:creationId xmlns:a16="http://schemas.microsoft.com/office/drawing/2014/main" id="{8AE64D4D-46AF-46E0-69FB-60B8F4763FBC}"/>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l="-349"/>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6715EBB9-5129-239A-2830-173E37332695}"/>
              </a:ext>
            </a:extLst>
          </p:cNvPr>
          <p:cNvSpPr>
            <a:spLocks noGrp="1"/>
          </p:cNvSpPr>
          <p:nvPr>
            <p:ph type="sldNum" sz="quarter" idx="12"/>
          </p:nvPr>
        </p:nvSpPr>
        <p:spPr/>
        <p:txBody>
          <a:bodyPr/>
          <a:lstStyle/>
          <a:p>
            <a:fld id="{CC057153-B650-4DEB-B370-79DDCFDCE934}" type="slidenum">
              <a:rPr lang="en-US" smtClean="0"/>
              <a:t>98</a:t>
            </a:fld>
            <a:endParaRPr lang="en-US"/>
          </a:p>
        </p:txBody>
      </p:sp>
      <p:sp>
        <p:nvSpPr>
          <p:cNvPr id="31" name="TextBox 30">
            <a:extLst>
              <a:ext uri="{FF2B5EF4-FFF2-40B4-BE49-F238E27FC236}">
                <a16:creationId xmlns:a16="http://schemas.microsoft.com/office/drawing/2014/main" id="{FC10CE87-BE76-A9FA-8098-03F556B66CAA}"/>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87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B35C-7074-8672-B0E7-13F9D9B84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20C90-632E-F541-5712-38DE67642FB1}"/>
              </a:ext>
            </a:extLst>
          </p:cNvPr>
          <p:cNvSpPr>
            <a:spLocks noGrp="1"/>
          </p:cNvSpPr>
          <p:nvPr>
            <p:ph type="title"/>
          </p:nvPr>
        </p:nvSpPr>
        <p:spPr/>
        <p:txBody>
          <a:bodyPr/>
          <a:lstStyle/>
          <a:p>
            <a:r>
              <a:rPr lang="en-US" dirty="0"/>
              <a:t>Practice Problems – Problem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75CD5-56D0-3B55-190A-9F25C741AFF1}"/>
                  </a:ext>
                </a:extLst>
              </p:cNvPr>
              <p:cNvSpPr>
                <a:spLocks noGrp="1"/>
              </p:cNvSpPr>
              <p:nvPr>
                <p:ph idx="1"/>
              </p:nvPr>
            </p:nvSpPr>
            <p:spPr>
              <a:xfrm>
                <a:off x="612647" y="1715532"/>
                <a:ext cx="10917366" cy="4593828"/>
              </a:xfrm>
            </p:spPr>
            <p:txBody>
              <a:bodyPr>
                <a:normAutofit/>
              </a:bodyPr>
              <a:lstStyle/>
              <a:p>
                <a:pPr lvl="1"/>
                <a:r>
                  <a:rPr lang="en-US" dirty="0"/>
                  <a:t>What will the results of the following operations be in binary and decimal assuming 8 bits?</a:t>
                </a:r>
              </a:p>
              <a:p>
                <a:pPr lvl="1"/>
                <a:endParaRPr lang="en-US" dirty="0"/>
              </a:p>
              <a:p>
                <a:pPr lvl="1"/>
                <a:endParaRPr lang="en-US" sz="1600" b="0" dirty="0"/>
              </a:p>
              <a:p>
                <a:pPr lvl="1"/>
                <a14:m>
                  <m:oMath xmlns:m="http://schemas.openxmlformats.org/officeDocument/2006/math">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−28</m:t>
                        </m:r>
                      </m:e>
                      <m:sub>
                        <m:r>
                          <a:rPr lang="en-US" sz="1600" i="1" dirty="0">
                            <a:latin typeface="Cambria Math" panose="02040503050406030204" pitchFamily="18" charset="0"/>
                          </a:rPr>
                          <m:t>10</m:t>
                        </m:r>
                      </m:sub>
                    </m:sSub>
                    <m:r>
                      <a:rPr lang="en-US" sz="1600" i="1" dirty="0">
                        <a:latin typeface="Cambria Math" panose="02040503050406030204" pitchFamily="18" charset="0"/>
                      </a:rPr>
                      <m:t>≫</m:t>
                    </m:r>
                    <m:r>
                      <a:rPr lang="en-US" sz="1600" b="0" i="1" dirty="0" smtClean="0">
                        <a:latin typeface="Cambria Math" panose="02040503050406030204" pitchFamily="18" charset="0"/>
                      </a:rPr>
                      <m:t>2</m:t>
                    </m:r>
                  </m:oMath>
                </a14:m>
                <a:endParaRPr lang="en-US" sz="1600" dirty="0"/>
              </a:p>
              <a:p>
                <a:pPr lvl="1"/>
                <a:endParaRPr lang="en-US" sz="1600" dirty="0"/>
              </a:p>
            </p:txBody>
          </p:sp>
        </mc:Choice>
        <mc:Fallback xmlns="">
          <p:sp>
            <p:nvSpPr>
              <p:cNvPr id="3" name="Content Placeholder 2">
                <a:extLst>
                  <a:ext uri="{FF2B5EF4-FFF2-40B4-BE49-F238E27FC236}">
                    <a16:creationId xmlns:a16="http://schemas.microsoft.com/office/drawing/2014/main" id="{CB175CD5-56D0-3B55-190A-9F25C741AFF1}"/>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77D5A69E-30CC-03F6-E6B5-6D2DBFD81015}"/>
              </a:ext>
            </a:extLst>
          </p:cNvPr>
          <p:cNvSpPr>
            <a:spLocks noGrp="1"/>
          </p:cNvSpPr>
          <p:nvPr>
            <p:ph type="sldNum" sz="quarter" idx="12"/>
          </p:nvPr>
        </p:nvSpPr>
        <p:spPr/>
        <p:txBody>
          <a:bodyPr/>
          <a:lstStyle/>
          <a:p>
            <a:fld id="{CC057153-B650-4DEB-B370-79DDCFDCE934}" type="slidenum">
              <a:rPr lang="en-US" smtClean="0"/>
              <a:t>99</a:t>
            </a:fld>
            <a:endParaRPr lang="en-US"/>
          </a:p>
        </p:txBody>
      </p:sp>
      <p:sp>
        <p:nvSpPr>
          <p:cNvPr id="31" name="TextBox 30">
            <a:extLst>
              <a:ext uri="{FF2B5EF4-FFF2-40B4-BE49-F238E27FC236}">
                <a16:creationId xmlns:a16="http://schemas.microsoft.com/office/drawing/2014/main" id="{08919DF1-3528-50F1-ECC4-79FCBAB95249}"/>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925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33783</TotalTime>
  <Words>6478</Words>
  <Application>Microsoft Macintosh PowerPoint</Application>
  <PresentationFormat>Widescreen</PresentationFormat>
  <Paragraphs>2044</Paragraphs>
  <Slides>102</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Aptos</vt:lpstr>
      <vt:lpstr>Arial</vt:lpstr>
      <vt:lpstr>Cambria Math</vt:lpstr>
      <vt:lpstr>Monaco</vt:lpstr>
      <vt:lpstr>Neue Haas Grotesk Text Pro</vt:lpstr>
      <vt:lpstr>Times New Roman</vt:lpstr>
      <vt:lpstr>VanillaVTI</vt:lpstr>
      <vt:lpstr>Binary Arithmetic in Python</vt:lpstr>
      <vt:lpstr>Administrative</vt:lpstr>
      <vt:lpstr>PowerPoint Presentation</vt:lpstr>
      <vt:lpstr>PowerPoint Presentation</vt:lpstr>
      <vt:lpstr>PowerPoint Presentation</vt:lpstr>
      <vt:lpstr>Bitwise operations: &amp; (bitwise-AND)</vt:lpstr>
      <vt:lpstr>Bitwise operations: &amp; (bitwise-AND)</vt:lpstr>
      <vt:lpstr>Bitwise operations: &amp; (bitwise-AND)</vt:lpstr>
      <vt:lpstr>Bitwise operations: &amp; (bitwise-AND)</vt:lpstr>
      <vt:lpstr>Bitwise operations: &amp; (bitwise-AND)</vt:lpstr>
      <vt:lpstr>Bitwise operations: &amp; (bitwise-AND)</vt:lpstr>
      <vt:lpstr>Bitwise operations: &amp; (bitwise-AND)</vt:lpstr>
      <vt:lpstr>Bitwise operations: | (bitwise-OR)</vt:lpstr>
      <vt:lpstr>Bitwise operations: | (bitwise-OR)</vt:lpstr>
      <vt:lpstr>Bitwise operations: | (bitwise-OR)</vt:lpstr>
      <vt:lpstr>Bitwise operations: | (bitwise-OR)</vt:lpstr>
      <vt:lpstr>Bitwise operations: | (bitwise-OR)</vt:lpstr>
      <vt:lpstr>Bitwise operations: | (bitwise-OR)</vt:lpstr>
      <vt:lpstr>Bitwise operations: ~ (bitwise-NOT)</vt:lpstr>
      <vt:lpstr>Bitwise operations: ~ (bitwise-NOT)</vt:lpstr>
      <vt:lpstr>Bitwise operations: ~ (bitwise-NOT)</vt:lpstr>
      <vt:lpstr>Bitwise operations: ~ (bitwise-NOT)</vt:lpstr>
      <vt:lpstr>Bitwise operations: ~ (bitwise-NOT)</vt:lpstr>
      <vt:lpstr>Bitwise operations: ~ (bitwise-NOT)</vt:lpstr>
      <vt:lpstr>Bitwise operations: length differences</vt:lpstr>
      <vt:lpstr>Bitwise operations: length differences</vt:lpstr>
      <vt:lpstr>Bitwise operations: length differences</vt:lpstr>
      <vt:lpstr>Bitwise operations: length differences</vt:lpstr>
      <vt:lpstr>Bitwise operations: length differences</vt:lpstr>
      <vt:lpstr>Bitwise operations: length differences</vt:lpstr>
      <vt:lpstr>Bitwise operations: length differences</vt:lpstr>
      <vt:lpstr>An aside</vt:lpstr>
      <vt:lpstr>An aside: -3</vt:lpstr>
      <vt:lpstr>An aside: -3</vt:lpstr>
      <vt:lpstr>An aside: -3</vt:lpstr>
      <vt:lpstr>An aside: -3</vt:lpstr>
      <vt:lpstr>An aside: -3</vt:lpstr>
      <vt:lpstr>An aside</vt:lpstr>
      <vt:lpstr>An aside: -3</vt:lpstr>
      <vt:lpstr>Bitwise operations: length differences</vt:lpstr>
      <vt:lpstr>Bitwise operations: length differences</vt:lpstr>
      <vt:lpstr>Bitwise operations: length differences</vt:lpstr>
      <vt:lpstr>Bitwise operations: length differences</vt:lpstr>
      <vt:lpstr>Bitwise operations: length differences</vt:lpstr>
      <vt:lpstr>Bitwise operations: length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bit_length()</vt:lpstr>
      <vt:lpstr>bit_length()</vt:lpstr>
      <vt:lpstr>bit_length()</vt:lpstr>
      <vt:lpstr>bit_length()</vt:lpstr>
      <vt:lpstr>bit_length()</vt:lpstr>
      <vt:lpstr>bit_length()</vt:lpstr>
      <vt:lpstr>Why bitwise operators?</vt:lpstr>
      <vt:lpstr>PowerPoint Presentation</vt:lpstr>
      <vt:lpstr>Floating point numbers</vt:lpstr>
      <vt:lpstr>PowerPoint Presentation</vt:lpstr>
      <vt:lpstr>Text</vt:lpstr>
      <vt:lpstr>PowerPoint Presentation</vt:lpstr>
      <vt:lpstr>PowerPoint Presentation</vt:lpstr>
      <vt:lpstr>How is an image represented?</vt:lpstr>
      <vt:lpstr>How is an image represented?</vt:lpstr>
      <vt:lpstr>Image features</vt:lpstr>
      <vt:lpstr>PowerPoint Presentation</vt:lpstr>
      <vt:lpstr>PowerPoint Presentation</vt:lpstr>
      <vt:lpstr>PowerPoint Presentation</vt:lpstr>
      <vt:lpstr>PowerPoint Presentation</vt:lpstr>
      <vt:lpstr>Practice Problems – Problem 1</vt:lpstr>
      <vt:lpstr>Practice Problems – Answer 1</vt:lpstr>
      <vt:lpstr>Practice Problems – Problem 2</vt:lpstr>
      <vt:lpstr>Practice Problems – Answer 2</vt:lpstr>
      <vt:lpstr>Practice Problems – Problem 3</vt:lpstr>
      <vt:lpstr>Practice Problems – Answer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David Kauchak</cp:lastModifiedBy>
  <cp:revision>436</cp:revision>
  <cp:lastPrinted>2026-02-05T20:49:54Z</cp:lastPrinted>
  <dcterms:created xsi:type="dcterms:W3CDTF">2025-02-11T22:53:59Z</dcterms:created>
  <dcterms:modified xsi:type="dcterms:W3CDTF">2026-02-06T02:34:37Z</dcterms:modified>
</cp:coreProperties>
</file>