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78" r:id="rId4"/>
    <p:sldId id="258" r:id="rId5"/>
    <p:sldId id="282" r:id="rId6"/>
    <p:sldId id="283" r:id="rId7"/>
    <p:sldId id="284" r:id="rId8"/>
    <p:sldId id="286" r:id="rId9"/>
    <p:sldId id="285" r:id="rId10"/>
    <p:sldId id="260" r:id="rId11"/>
    <p:sldId id="263" r:id="rId12"/>
    <p:sldId id="262" r:id="rId13"/>
    <p:sldId id="264" r:id="rId14"/>
    <p:sldId id="265" r:id="rId15"/>
    <p:sldId id="266" r:id="rId16"/>
    <p:sldId id="267" r:id="rId17"/>
    <p:sldId id="279" r:id="rId18"/>
    <p:sldId id="268" r:id="rId19"/>
    <p:sldId id="270" r:id="rId20"/>
    <p:sldId id="271" r:id="rId21"/>
    <p:sldId id="274" r:id="rId22"/>
    <p:sldId id="272" r:id="rId23"/>
    <p:sldId id="273" r:id="rId24"/>
    <p:sldId id="280" r:id="rId25"/>
    <p:sldId id="281" r:id="rId26"/>
    <p:sldId id="275"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8" autoAdjust="0"/>
    <p:restoredTop sz="78605" autoAdjust="0"/>
  </p:normalViewPr>
  <p:slideViewPr>
    <p:cSldViewPr>
      <p:cViewPr varScale="1">
        <p:scale>
          <a:sx n="72" d="100"/>
          <a:sy n="72" d="100"/>
        </p:scale>
        <p:origin x="1032" y="200"/>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12/3/18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veloper.android.com/studio/command-line/adb.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Dyn</a:t>
            </a:r>
            <a:r>
              <a:rPr lang="en-US" sz="1200" b="0" i="0" kern="1200" baseline="0" dirty="0">
                <a:solidFill>
                  <a:schemeClr val="tx1"/>
                </a:solidFill>
                <a:effectLst/>
                <a:latin typeface="+mn-lt"/>
                <a:ea typeface="+mn-ea"/>
                <a:cs typeface="+mn-cs"/>
              </a:rPr>
              <a:t> DDOS </a:t>
            </a:r>
            <a:r>
              <a:rPr lang="en-US" sz="1200" b="0" i="0" kern="1200" dirty="0">
                <a:solidFill>
                  <a:schemeClr val="tx1"/>
                </a:solidFill>
                <a:effectLst/>
                <a:latin typeface="+mn-lt"/>
                <a:ea typeface="+mn-ea"/>
                <a:cs typeface="+mn-cs"/>
              </a:rPr>
              <a:t>attack was accomplished through a large number of DNS lookup requests from tens of millions of IP addresses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168089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krebsonsecurity.com</a:t>
            </a:r>
            <a:r>
              <a:rPr lang="en-US" dirty="0"/>
              <a:t>/2018/04/</a:t>
            </a:r>
            <a:r>
              <a:rPr lang="en-US" dirty="0" err="1"/>
              <a:t>ddos</a:t>
            </a:r>
            <a:r>
              <a:rPr lang="en-US" dirty="0"/>
              <a:t>-for-hire-service-</a:t>
            </a:r>
            <a:r>
              <a:rPr lang="en-US" dirty="0" err="1"/>
              <a:t>webstresser</a:t>
            </a:r>
            <a:r>
              <a:rPr lang="en-US" dirty="0"/>
              <a:t>-dismantled/</a:t>
            </a:r>
          </a:p>
          <a:p>
            <a:r>
              <a:rPr lang="en-US" dirty="0"/>
              <a:t>Specify target, duration, method, pay with </a:t>
            </a:r>
            <a:r>
              <a:rPr lang="en-US" dirty="0" err="1"/>
              <a:t>Paypal</a:t>
            </a:r>
            <a:r>
              <a:rPr lang="en-US" dirty="0"/>
              <a:t> or bitcoin</a:t>
            </a:r>
          </a:p>
          <a:p>
            <a:r>
              <a:rPr lang="en-US" dirty="0" err="1"/>
              <a:t>WebStresser.org</a:t>
            </a:r>
            <a:r>
              <a:rPr lang="en-US" baseline="0" dirty="0"/>
              <a:t> taken offline in April 2018, but many others do (and will) exist</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115248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DDoS-mitigation strategies include content distribution (increasing the number of available replicas), distributed scrubbing (a distributed reverse proxy identifies and drops malformed or suspicious traffic), traffic shaping (buffering and rate-limiting incoming traffic), and egress filtering (preventing outgoing traffic from being used in a DDoS attack). As a general rule, DDoS mitigation depends on deploying extensive defensive resources and can be bypassed by a sufficiently determined and resourceful adversary. </a:t>
            </a: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26</a:t>
            </a:fld>
            <a:endParaRPr lang="en-US"/>
          </a:p>
        </p:txBody>
      </p:sp>
    </p:spTree>
    <p:extLst>
      <p:ext uri="{BB962C8B-B14F-4D97-AF65-F5344CB8AC3E}">
        <p14:creationId xmlns:p14="http://schemas.microsoft.com/office/powerpoint/2010/main" val="265290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Mitigating denial of service attacks is a complex and evolving art. Several companies (Akamai, </a:t>
            </a:r>
            <a:r>
              <a:rPr lang="en-US" sz="1200" kern="1200" dirty="0" err="1">
                <a:solidFill>
                  <a:schemeClr val="tx1"/>
                </a:solidFill>
                <a:effectLst/>
                <a:latin typeface="+mn-lt"/>
                <a:ea typeface="+mn-ea"/>
                <a:cs typeface="+mn-cs"/>
              </a:rPr>
              <a:t>CloudFlare</a:t>
            </a:r>
            <a:r>
              <a:rPr lang="en-US" sz="1200" kern="1200" dirty="0">
                <a:solidFill>
                  <a:schemeClr val="tx1"/>
                </a:solidFill>
                <a:effectLst/>
                <a:latin typeface="+mn-lt"/>
                <a:ea typeface="+mn-ea"/>
                <a:cs typeface="+mn-cs"/>
              </a:rPr>
              <a:t>, Google Shield) offer DDoS mitigation as a service, and their precise techniques are generally a closely-guarded trade secret.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199291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a:t>
            </a:r>
            <a:r>
              <a:rPr lang="en-US" baseline="0" dirty="0"/>
              <a:t> malware get on your machine:</a:t>
            </a:r>
          </a:p>
          <a:p>
            <a:pPr marL="171450" indent="-171450">
              <a:buFontTx/>
              <a:buChar char="-"/>
            </a:pPr>
            <a:r>
              <a:rPr lang="en-US" baseline="0" dirty="0"/>
              <a:t>Trojans: usually downloaded by mistake (e.g., trick user by imitating legitimate software)</a:t>
            </a:r>
          </a:p>
          <a:p>
            <a:pPr marL="171450" indent="-171450">
              <a:buFontTx/>
              <a:buChar char="-"/>
            </a:pPr>
            <a:r>
              <a:rPr lang="en-US" baseline="0" dirty="0"/>
              <a:t>Virus: usually downloaded through carelessness (e.g., downloading malicious attachment)</a:t>
            </a:r>
          </a:p>
          <a:p>
            <a:pPr marL="171450" indent="-171450">
              <a:buFontTx/>
              <a:buChar char="-"/>
            </a:pPr>
            <a:r>
              <a:rPr lang="en-US" baseline="0" dirty="0"/>
              <a:t>Worm: usually propagates itself finding a vulnerable application on a remote machine</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146830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Computer Fraud and Abuse Act of America Section 1030(a)(5)(B). This act applies against anyone who “intentionally accesses a protected computer without authorization, and as a result of such conduct, causes damage” (and meets other requirements).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12</a:t>
            </a:fld>
            <a:endParaRPr lang="en-US"/>
          </a:p>
        </p:txBody>
      </p:sp>
    </p:spTree>
    <p:extLst>
      <p:ext uri="{BB962C8B-B14F-4D97-AF65-F5344CB8AC3E}">
        <p14:creationId xmlns:p14="http://schemas.microsoft.com/office/powerpoint/2010/main" val="78701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2118712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how to detect/mitigate</a:t>
            </a:r>
            <a:r>
              <a:rPr lang="en-US" baseline="0" dirty="0"/>
              <a:t> a port scan</a:t>
            </a:r>
          </a:p>
          <a:p>
            <a:endParaRPr lang="en-US" baseline="0" dirty="0"/>
          </a:p>
          <a:p>
            <a:r>
              <a:rPr lang="en-US" baseline="0" dirty="0"/>
              <a:t>SYN frequency: use keyed hash table &amp; count SYNs, problem: attacker learns limit</a:t>
            </a:r>
          </a:p>
          <a:p>
            <a:r>
              <a:rPr lang="en-US" baseline="0" dirty="0"/>
              <a:t>sequential behavior: store last </a:t>
            </a:r>
            <a:r>
              <a:rPr lang="en-US" baseline="0" dirty="0" err="1"/>
              <a:t>dest</a:t>
            </a:r>
            <a:r>
              <a:rPr lang="en-US" baseline="0" dirty="0"/>
              <a:t> &amp; count increment-by-1, problem: randomize order</a:t>
            </a:r>
          </a:p>
          <a:p>
            <a:r>
              <a:rPr lang="en-US" baseline="0" dirty="0"/>
              <a:t>diversity: count unique </a:t>
            </a:r>
            <a:r>
              <a:rPr lang="en-US" baseline="0" dirty="0" err="1"/>
              <a:t>ip</a:t>
            </a:r>
            <a:r>
              <a:rPr lang="en-US" baseline="0" dirty="0"/>
              <a:t>-port pairs, problem: complicated</a:t>
            </a:r>
          </a:p>
          <a:p>
            <a:r>
              <a:rPr lang="en-US" baseline="0" dirty="0"/>
              <a:t>failures: track failure/success ratio</a:t>
            </a:r>
          </a:p>
          <a:p>
            <a:r>
              <a:rPr lang="en-US" baseline="0" dirty="0"/>
              <a:t>anomaly detection: </a:t>
            </a:r>
            <a:r>
              <a:rPr lang="en-US" baseline="0" dirty="0" err="1"/>
              <a:t>dest</a:t>
            </a:r>
            <a:r>
              <a:rPr lang="en-US" baseline="0" dirty="0"/>
              <a:t> </a:t>
            </a:r>
            <a:r>
              <a:rPr lang="en-US" baseline="0" dirty="0" err="1"/>
              <a:t>ip</a:t>
            </a:r>
            <a:r>
              <a:rPr lang="en-US" baseline="0" dirty="0"/>
              <a:t>-port has probability P(d), high (5-10%) for popular </a:t>
            </a:r>
            <a:r>
              <a:rPr lang="en-US" baseline="0" dirty="0" err="1"/>
              <a:t>dests</a:t>
            </a:r>
            <a:r>
              <a:rPr lang="en-US" baseline="0" dirty="0"/>
              <a:t>, low for weird ones), accumulate anomaly score </a:t>
            </a:r>
            <a:r>
              <a:rPr lang="mr-IN" baseline="0" dirty="0"/>
              <a:t>–</a:t>
            </a:r>
            <a:r>
              <a:rPr lang="en-US" baseline="0" dirty="0"/>
              <a:t>log (P(d))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197449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www.theregister.co.uk</a:t>
            </a:r>
            <a:r>
              <a:rPr lang="en-US" dirty="0"/>
              <a:t>/2017/02/28/</a:t>
            </a:r>
            <a:r>
              <a:rPr lang="en-US" dirty="0" err="1"/>
              <a:t>cloudpets_database_leak</a:t>
            </a:r>
            <a:r>
              <a:rPr lang="en-US" dirty="0"/>
              <a:t>/</a:t>
            </a:r>
          </a:p>
          <a:p>
            <a:r>
              <a:rPr lang="en-US" dirty="0"/>
              <a:t>unauthenticated access to </a:t>
            </a:r>
            <a:r>
              <a:rPr lang="en-US" dirty="0" err="1"/>
              <a:t>mongodb</a:t>
            </a:r>
            <a:r>
              <a:rPr lang="en-US" dirty="0"/>
              <a:t> instance on port 2701</a:t>
            </a:r>
          </a:p>
          <a:p>
            <a:r>
              <a:rPr lang="en-US" dirty="0"/>
              <a:t>ransomware</a:t>
            </a:r>
            <a:r>
              <a:rPr lang="en-US" baseline="0" dirty="0"/>
              <a:t> scheme</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dirty="0"/>
              <a:t>https://</a:t>
            </a:r>
            <a:r>
              <a:rPr lang="en-US" dirty="0" err="1"/>
              <a:t>www.sophos.com</a:t>
            </a:r>
            <a:r>
              <a:rPr lang="en-US" dirty="0"/>
              <a:t>/</a:t>
            </a:r>
            <a:r>
              <a:rPr lang="en-US" dirty="0" err="1"/>
              <a:t>en</a:t>
            </a:r>
            <a:r>
              <a:rPr lang="en-US" dirty="0"/>
              <a:t>-us/</a:t>
            </a:r>
            <a:r>
              <a:rPr lang="en-US" dirty="0" err="1"/>
              <a:t>medialibrary</a:t>
            </a:r>
            <a:r>
              <a:rPr lang="en-US" dirty="0"/>
              <a:t>/PDFs/technical-papers/</a:t>
            </a:r>
            <a:r>
              <a:rPr lang="en-US" dirty="0" err="1"/>
              <a:t>SamSam</a:t>
            </a:r>
            <a:r>
              <a:rPr lang="en-US" dirty="0"/>
              <a:t>-The-Almost-Six-Million-Dollar-</a:t>
            </a:r>
            <a:r>
              <a:rPr lang="en-US" dirty="0" err="1"/>
              <a:t>Ransomware.pdf</a:t>
            </a:r>
            <a:endParaRPr lang="en-US" dirty="0"/>
          </a:p>
          <a:p>
            <a:r>
              <a:rPr lang="en-US" dirty="0"/>
              <a:t>https://</a:t>
            </a:r>
            <a:r>
              <a:rPr lang="en-US" dirty="0" err="1"/>
              <a:t>portswigger.net</a:t>
            </a:r>
            <a:r>
              <a:rPr lang="en-US" dirty="0"/>
              <a:t>/daily-swig/</a:t>
            </a:r>
            <a:r>
              <a:rPr lang="en-US" dirty="0" err="1"/>
              <a:t>iranian</a:t>
            </a:r>
            <a:r>
              <a:rPr lang="en-US" dirty="0"/>
              <a:t>-duo-charged-with-</a:t>
            </a:r>
            <a:r>
              <a:rPr lang="en-US" dirty="0" err="1"/>
              <a:t>samsam</a:t>
            </a:r>
            <a:r>
              <a:rPr lang="en-US" dirty="0"/>
              <a:t>-ransomware-slinging-campaign</a:t>
            </a:r>
          </a:p>
          <a:p>
            <a:r>
              <a:rPr lang="en-US" dirty="0" err="1"/>
              <a:t>SamSam</a:t>
            </a:r>
            <a:r>
              <a:rPr lang="en-US" dirty="0"/>
              <a:t> ransomware: exploits vulnerability in Remote Desktop Protocol (RDP) by scanning for port 3389, then performs privilege escalation attack</a:t>
            </a:r>
          </a:p>
          <a:p>
            <a:r>
              <a:rPr lang="en-US" dirty="0"/>
              <a:t>Estimated $6 million in revenue over three years</a:t>
            </a:r>
          </a:p>
          <a:p>
            <a:endParaRPr lang="en-US" dirty="0"/>
          </a:p>
          <a:p>
            <a:r>
              <a:rPr lang="en-US" dirty="0"/>
              <a:t>https://</a:t>
            </a:r>
            <a:r>
              <a:rPr lang="en-US" dirty="0" err="1"/>
              <a:t>hackaday.com</a:t>
            </a:r>
            <a:r>
              <a:rPr lang="en-US" dirty="0"/>
              <a:t>/2018/04/18/fix-your-insecure-amazon-fire-tv-stick/</a:t>
            </a:r>
          </a:p>
          <a:p>
            <a:r>
              <a:rPr lang="en-US" sz="1200" b="0" i="0" kern="1200" dirty="0">
                <a:solidFill>
                  <a:schemeClr val="tx1"/>
                </a:solidFill>
                <a:effectLst/>
                <a:latin typeface="+mn-lt"/>
                <a:ea typeface="+mn-ea"/>
                <a:cs typeface="+mn-cs"/>
              </a:rPr>
              <a:t>Port 5555 is used for </a:t>
            </a:r>
            <a:r>
              <a:rPr lang="en-US" sz="1200" b="0" i="0" u="none" strike="noStrike" kern="1200" dirty="0">
                <a:solidFill>
                  <a:schemeClr val="tx1"/>
                </a:solidFill>
                <a:effectLst/>
                <a:latin typeface="+mn-lt"/>
                <a:ea typeface="+mn-ea"/>
                <a:cs typeface="+mn-cs"/>
                <a:hlinkClick r:id="rId3"/>
              </a:rPr>
              <a:t>Android Debug Bridge (ADB)</a:t>
            </a:r>
            <a:endParaRPr lang="en-US" dirty="0"/>
          </a:p>
          <a:p>
            <a:endParaRPr lang="en-US" dirty="0"/>
          </a:p>
          <a:p>
            <a:r>
              <a:rPr lang="en-US" dirty="0"/>
              <a:t>https://</a:t>
            </a:r>
            <a:r>
              <a:rPr lang="en-US" dirty="0" err="1"/>
              <a:t>github.com</a:t>
            </a:r>
            <a:r>
              <a:rPr lang="en-US" dirty="0"/>
              <a:t>/0x27/</a:t>
            </a:r>
            <a:r>
              <a:rPr lang="en-US" dirty="0" err="1"/>
              <a:t>linux.mirai</a:t>
            </a:r>
            <a:r>
              <a:rPr lang="en-US" dirty="0"/>
              <a:t>/blob/master/</a:t>
            </a:r>
            <a:r>
              <a:rPr lang="en-US" dirty="0" err="1"/>
              <a:t>mirai</a:t>
            </a:r>
            <a:r>
              <a:rPr lang="en-US" dirty="0"/>
              <a:t>/bot/</a:t>
            </a:r>
            <a:r>
              <a:rPr lang="en-US" dirty="0" err="1"/>
              <a:t>scanner.c</a:t>
            </a:r>
            <a:endParaRPr lang="en-US" dirty="0"/>
          </a:p>
          <a:p>
            <a:r>
              <a:rPr lang="en-US" dirty="0"/>
              <a:t>creates</a:t>
            </a:r>
            <a:r>
              <a:rPr lang="en-US" baseline="0" dirty="0"/>
              <a:t> botnet, controlled 2.5 million machines at peak</a:t>
            </a:r>
          </a:p>
          <a:p>
            <a:r>
              <a:rPr lang="en-US" baseline="0" dirty="0"/>
              <a:t>password map: https://</a:t>
            </a:r>
            <a:r>
              <a:rPr lang="en-US" baseline="0" dirty="0" err="1"/>
              <a:t>krebsonsecurity.com</a:t>
            </a:r>
            <a:r>
              <a:rPr lang="en-US" baseline="0" dirty="0"/>
              <a:t>/</a:t>
            </a:r>
            <a:r>
              <a:rPr lang="en-US" baseline="0" dirty="0" err="1"/>
              <a:t>wp</a:t>
            </a:r>
            <a:r>
              <a:rPr lang="en-US" baseline="0" dirty="0"/>
              <a:t>-content/uploads/2016/10/IoTbadpass-Sheet1.pdf</a:t>
            </a:r>
            <a:endParaRPr lang="en-US" dirty="0"/>
          </a:p>
          <a:p>
            <a:r>
              <a:rPr lang="en-US" dirty="0"/>
              <a:t>owners</a:t>
            </a:r>
            <a:r>
              <a:rPr lang="en-US" baseline="0" dirty="0"/>
              <a:t> identified January 2017, arrested, pled guilty December 2017</a:t>
            </a:r>
          </a:p>
          <a:p>
            <a:r>
              <a:rPr lang="en-US" baseline="0" dirty="0"/>
              <a:t>clones (</a:t>
            </a:r>
            <a:r>
              <a:rPr lang="en-US" baseline="0" dirty="0" err="1"/>
              <a:t>eg</a:t>
            </a:r>
            <a:r>
              <a:rPr lang="en-US" baseline="0" dirty="0"/>
              <a:t>., </a:t>
            </a:r>
            <a:r>
              <a:rPr lang="en-US" baseline="0" dirty="0" err="1"/>
              <a:t>Darkai</a:t>
            </a:r>
            <a:r>
              <a:rPr lang="en-US" baseline="0" dirty="0"/>
              <a:t>) still operational</a:t>
            </a:r>
          </a:p>
          <a:p>
            <a:endParaRPr lang="en-US" baseline="0" dirty="0"/>
          </a:p>
        </p:txBody>
      </p:sp>
      <p:sp>
        <p:nvSpPr>
          <p:cNvPr id="4" name="Slide Number Placeholder 3"/>
          <p:cNvSpPr>
            <a:spLocks noGrp="1"/>
          </p:cNvSpPr>
          <p:nvPr>
            <p:ph type="sldNum" sz="quarter" idx="10"/>
          </p:nvPr>
        </p:nvSpPr>
        <p:spPr/>
        <p:txBody>
          <a:bodyPr/>
          <a:lstStyle/>
          <a:p>
            <a:fld id="{BFE031AF-CC19-4E5A-831F-2BAAD17F6D1A}" type="slidenum">
              <a:rPr lang="en-US" smtClean="0"/>
              <a:t>17</a:t>
            </a:fld>
            <a:endParaRPr lang="en-US"/>
          </a:p>
        </p:txBody>
      </p:sp>
    </p:spTree>
    <p:extLst>
      <p:ext uri="{BB962C8B-B14F-4D97-AF65-F5344CB8AC3E}">
        <p14:creationId xmlns:p14="http://schemas.microsoft.com/office/powerpoint/2010/main" val="80064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syn</a:t>
            </a:r>
            <a:r>
              <a:rPr lang="en-US" sz="1200" kern="1200" dirty="0">
                <a:solidFill>
                  <a:schemeClr val="tx1"/>
                </a:solidFill>
                <a:effectLst/>
                <a:latin typeface="+mn-lt"/>
                <a:ea typeface="+mn-ea"/>
                <a:cs typeface="+mn-cs"/>
              </a:rPr>
              <a:t> flood is a form of DDoS attack that takes advantage of how TCP handles sessions. Recall that a session is established with a three-way TCP hand- shake: the source sends a SYN (synchronize) packet to the destination, the destination sends back a SYN+ACK packet, and the source completes the handshake by sending an ACK (acknowledge). The destination maintains a SYN RECV queue that keeps track handshakes in progress (those for which it has sent a SYN+ACK response but not yet received the final ACK). The default queue size on most modern machines is 1024 (machines with low memory have smaller queues); pending handshakes typically time out after minutes. A SYN flood proceeds by sending SYN packets but never completing the TCP handshake, filling up the queue and leaving the target unable to respond to additional incoming requests. </a:t>
            </a:r>
          </a:p>
          <a:p>
            <a:endParaRPr lang="en-US" dirty="0"/>
          </a:p>
          <a:p>
            <a:r>
              <a:rPr lang="en-US" sz="1200" kern="1200" dirty="0">
                <a:solidFill>
                  <a:schemeClr val="tx1"/>
                </a:solidFill>
                <a:effectLst/>
                <a:latin typeface="+mn-lt"/>
                <a:ea typeface="+mn-ea"/>
                <a:cs typeface="+mn-cs"/>
              </a:rPr>
              <a:t>SYN floods are so common that TCP supports a special-purpose defense designed to mitigate this threat: SYN cookies. The idea is to eliminate the need to store pending SYN packets by encoding the necessary information in the sequence number using a pseudorandom function (more specifically, and HMAC). This prevents the SYN RECV queue from filling up, mitigating the thread of SYN floods. However, SYN cookies do not support all of the options available in the full TCP spec and are therefore officially recommended only as a last resort. </a:t>
            </a:r>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1418731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DNS amplification</a:t>
            </a:r>
            <a:r>
              <a:rPr lang="en-US" baseline="0" dirty="0"/>
              <a:t>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159005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October 21, 2016</a:t>
            </a:r>
          </a:p>
          <a:p>
            <a:r>
              <a:rPr lang="en-US" sz="1200" b="0" i="0" kern="1200" dirty="0">
                <a:solidFill>
                  <a:schemeClr val="tx1"/>
                </a:solidFill>
                <a:effectLst/>
                <a:latin typeface="+mn-lt"/>
                <a:ea typeface="+mn-ea"/>
                <a:cs typeface="+mn-cs"/>
              </a:rPr>
              <a:t>Victims</a:t>
            </a:r>
            <a:r>
              <a:rPr lang="en-US" sz="1200" b="0" i="0" kern="1200" baseline="0" dirty="0">
                <a:solidFill>
                  <a:schemeClr val="tx1"/>
                </a:solidFill>
                <a:effectLst/>
                <a:latin typeface="+mn-lt"/>
                <a:ea typeface="+mn-ea"/>
                <a:cs typeface="+mn-cs"/>
              </a:rPr>
              <a:t> include: Airbnb, BBC, CNN, Comcast, Fox News, The Guardian, GitHub, Netflix, </a:t>
            </a:r>
            <a:r>
              <a:rPr lang="en-US" sz="1200" b="0" i="0" kern="1200" baseline="0" dirty="0" err="1">
                <a:solidFill>
                  <a:schemeClr val="tx1"/>
                </a:solidFill>
                <a:effectLst/>
                <a:latin typeface="+mn-lt"/>
                <a:ea typeface="+mn-ea"/>
                <a:cs typeface="+mn-cs"/>
              </a:rPr>
              <a:t>Paypal</a:t>
            </a:r>
            <a:r>
              <a:rPr lang="en-US" sz="1200" b="0" i="0" kern="1200" baseline="0" dirty="0">
                <a:solidFill>
                  <a:schemeClr val="tx1"/>
                </a:solidFill>
                <a:effectLst/>
                <a:latin typeface="+mn-lt"/>
                <a:ea typeface="+mn-ea"/>
                <a:cs typeface="+mn-cs"/>
              </a:rPr>
              <a:t>, Reddit, Slack, Tumbler, Twitter, Verizon, Visa, Yelp</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22</a:t>
            </a:fld>
            <a:endParaRPr lang="en-US"/>
          </a:p>
        </p:txBody>
      </p:sp>
    </p:spTree>
    <p:extLst>
      <p:ext uri="{BB962C8B-B14F-4D97-AF65-F5344CB8AC3E}">
        <p14:creationId xmlns:p14="http://schemas.microsoft.com/office/powerpoint/2010/main" val="145740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12/3/18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12/3/18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gif"/></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181S		       		       December 3, 2018</a:t>
            </a:r>
          </a:p>
        </p:txBody>
      </p:sp>
      <p:sp>
        <p:nvSpPr>
          <p:cNvPr id="2" name="Title 1"/>
          <p:cNvSpPr>
            <a:spLocks noGrp="1"/>
          </p:cNvSpPr>
          <p:nvPr>
            <p:ph type="title"/>
          </p:nvPr>
        </p:nvSpPr>
        <p:spPr>
          <a:xfrm>
            <a:off x="685800" y="2667002"/>
            <a:ext cx="7848600" cy="631825"/>
          </a:xfrm>
        </p:spPr>
        <p:txBody>
          <a:bodyPr>
            <a:normAutofit/>
          </a:bodyPr>
          <a:lstStyle/>
          <a:p>
            <a:r>
              <a:rPr lang="en-US" sz="3400"/>
              <a:t>Lecture 22: </a:t>
            </a:r>
            <a:r>
              <a:rPr lang="en-US" sz="3400" dirty="0"/>
              <a:t>Network Security</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a:t>
            </a:r>
          </a:p>
        </p:txBody>
      </p:sp>
      <p:sp>
        <p:nvSpPr>
          <p:cNvPr id="3" name="Content Placeholder 2"/>
          <p:cNvSpPr>
            <a:spLocks noGrp="1"/>
          </p:cNvSpPr>
          <p:nvPr>
            <p:ph idx="1"/>
          </p:nvPr>
        </p:nvSpPr>
        <p:spPr>
          <a:xfrm>
            <a:off x="457200" y="1600200"/>
            <a:ext cx="4114800" cy="4876800"/>
          </a:xfrm>
        </p:spPr>
        <p:txBody>
          <a:bodyPr/>
          <a:lstStyle/>
          <a:p>
            <a:r>
              <a:rPr lang="en-US" dirty="0"/>
              <a:t>Reliable</a:t>
            </a:r>
          </a:p>
          <a:p>
            <a:pPr lvl="1"/>
            <a:r>
              <a:rPr lang="en-US" dirty="0"/>
              <a:t>acknowledgement</a:t>
            </a:r>
          </a:p>
          <a:p>
            <a:pPr lvl="1"/>
            <a:r>
              <a:rPr lang="en-US" dirty="0"/>
              <a:t>checksum</a:t>
            </a:r>
          </a:p>
          <a:p>
            <a:pPr lvl="1"/>
            <a:r>
              <a:rPr lang="en-US" dirty="0"/>
              <a:t>sequence number </a:t>
            </a:r>
          </a:p>
          <a:p>
            <a:r>
              <a:rPr lang="en-US" dirty="0"/>
              <a:t>In-order</a:t>
            </a:r>
          </a:p>
          <a:p>
            <a:pPr lvl="1"/>
            <a:r>
              <a:rPr lang="en-US" dirty="0"/>
              <a:t>sequence number</a:t>
            </a:r>
          </a:p>
          <a:p>
            <a:r>
              <a:rPr lang="en-US" dirty="0"/>
              <a:t>Congestion control</a:t>
            </a:r>
          </a:p>
          <a:p>
            <a:pPr lvl="1"/>
            <a:r>
              <a:rPr lang="en-US" dirty="0"/>
              <a:t>slow start</a:t>
            </a:r>
          </a:p>
          <a:p>
            <a:pPr lvl="1"/>
            <a:r>
              <a:rPr lang="en-US" dirty="0"/>
              <a:t>congestion avoidance</a:t>
            </a:r>
          </a:p>
          <a:p>
            <a:pPr lvl="1"/>
            <a:r>
              <a:rPr lang="en-US" dirty="0"/>
              <a:t>fast retransmit</a:t>
            </a:r>
          </a:p>
          <a:p>
            <a:pPr lvl="1"/>
            <a:r>
              <a:rPr lang="en-US" dirty="0"/>
              <a:t>fast recovery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1" y="1752600"/>
            <a:ext cx="4267199" cy="21600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580" y="4114800"/>
            <a:ext cx="4733420" cy="2659834"/>
          </a:xfrm>
          <a:prstGeom prst="rect">
            <a:avLst/>
          </a:prstGeom>
        </p:spPr>
      </p:pic>
    </p:spTree>
    <p:extLst>
      <p:ext uri="{BB962C8B-B14F-4D97-AF65-F5344CB8AC3E}">
        <p14:creationId xmlns:p14="http://schemas.microsoft.com/office/powerpoint/2010/main" val="176817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Requests</a:t>
            </a:r>
          </a:p>
        </p:txBody>
      </p:sp>
      <p:sp>
        <p:nvSpPr>
          <p:cNvPr id="4" name="Text Placeholder 3"/>
          <p:cNvSpPr>
            <a:spLocks noGrp="1"/>
          </p:cNvSpPr>
          <p:nvPr>
            <p:ph type="body" idx="1"/>
          </p:nvPr>
        </p:nvSpPr>
        <p:spPr>
          <a:xfrm>
            <a:off x="486697" y="3429000"/>
            <a:ext cx="3931920" cy="639762"/>
          </a:xfrm>
        </p:spPr>
        <p:txBody>
          <a:bodyPr/>
          <a:lstStyle/>
          <a:p>
            <a:r>
              <a:rPr lang="en-US" dirty="0"/>
              <a:t>Port Open</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74" y="3886200"/>
            <a:ext cx="4494526" cy="2563750"/>
          </a:xfrm>
        </p:spPr>
      </p:pic>
      <p:sp>
        <p:nvSpPr>
          <p:cNvPr id="6" name="Text Placeholder 5"/>
          <p:cNvSpPr>
            <a:spLocks noGrp="1"/>
          </p:cNvSpPr>
          <p:nvPr>
            <p:ph type="body" sz="quarter" idx="3"/>
          </p:nvPr>
        </p:nvSpPr>
        <p:spPr>
          <a:xfrm>
            <a:off x="4754880" y="3546208"/>
            <a:ext cx="3931920" cy="405345"/>
          </a:xfrm>
        </p:spPr>
        <p:txBody>
          <a:bodyPr/>
          <a:lstStyle/>
          <a:p>
            <a:r>
              <a:rPr lang="en-US" dirty="0"/>
              <a:t>Port Closed</a:t>
            </a:r>
          </a:p>
        </p:txBody>
      </p:sp>
      <p:sp>
        <p:nvSpPr>
          <p:cNvPr id="7" name="Content Placeholder 6"/>
          <p:cNvSpPr>
            <a:spLocks noGrp="1"/>
          </p:cNvSpPr>
          <p:nvPr>
            <p:ph sz="quarter" idx="4"/>
          </p:nvPr>
        </p:nvSpPr>
        <p:spPr>
          <a:xfrm>
            <a:off x="4754880" y="3962400"/>
            <a:ext cx="3931920" cy="2503488"/>
          </a:xfrm>
        </p:spPr>
        <p:txBody>
          <a:bodyPr/>
          <a:lstStyle/>
          <a:p>
            <a:r>
              <a:rPr lang="en-US" dirty="0"/>
              <a:t>No machine</a:t>
            </a:r>
          </a:p>
          <a:p>
            <a:pPr lvl="1"/>
            <a:r>
              <a:rPr lang="en-US" dirty="0"/>
              <a:t>ICMP response from router</a:t>
            </a:r>
          </a:p>
          <a:p>
            <a:r>
              <a:rPr lang="en-US" dirty="0"/>
              <a:t>Machine but port closed</a:t>
            </a:r>
          </a:p>
          <a:p>
            <a:pPr lvl="1"/>
            <a:r>
              <a:rPr lang="en-US" dirty="0"/>
              <a:t>TCP reset packet</a:t>
            </a:r>
          </a:p>
          <a:p>
            <a:r>
              <a:rPr lang="en-US" dirty="0"/>
              <a:t>Intercepted</a:t>
            </a:r>
          </a:p>
          <a:p>
            <a:pPr lvl="1"/>
            <a:r>
              <a:rPr lang="en-US" dirty="0"/>
              <a:t>Silence (depends on </a:t>
            </a:r>
            <a:r>
              <a:rPr lang="en-US" dirty="0" err="1"/>
              <a:t>config</a:t>
            </a:r>
            <a:r>
              <a:rPr lang="en-US" dirty="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039" y="1504663"/>
            <a:ext cx="3952161" cy="2000537"/>
          </a:xfrm>
          <a:prstGeom prst="rect">
            <a:avLst/>
          </a:prstGeom>
        </p:spPr>
      </p:pic>
    </p:spTree>
    <p:extLst>
      <p:ext uri="{BB962C8B-B14F-4D97-AF65-F5344CB8AC3E}">
        <p14:creationId xmlns:p14="http://schemas.microsoft.com/office/powerpoint/2010/main" val="1064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Scanning</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8438" y="1973580"/>
            <a:ext cx="3650580" cy="3672840"/>
          </a:xfr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21239" y1="75785" x2="21239" y2="75785"/>
                        <a14:foregroundMark x1="10177" y1="85650" x2="10177" y2="85650"/>
                        <a14:foregroundMark x1="32743" y1="67265" x2="32743" y2="67265"/>
                      </a14:backgroundRemoval>
                    </a14:imgEffect>
                  </a14:imgLayer>
                </a14:imgProps>
              </a:ext>
              <a:ext uri="{28A0092B-C50C-407E-A947-70E740481C1C}">
                <a14:useLocalDpi xmlns:a14="http://schemas.microsoft.com/office/drawing/2010/main" val="0"/>
              </a:ext>
            </a:extLst>
          </a:blip>
          <a:stretch>
            <a:fillRect/>
          </a:stretch>
        </p:blipFill>
        <p:spPr>
          <a:xfrm flipH="1">
            <a:off x="4641919" y="2895600"/>
            <a:ext cx="2216081" cy="2068808"/>
          </a:xfrm>
          <a:prstGeom prst="rect">
            <a:avLst/>
          </a:prstGeom>
        </p:spPr>
      </p:pic>
    </p:spTree>
    <p:extLst>
      <p:ext uri="{BB962C8B-B14F-4D97-AF65-F5344CB8AC3E}">
        <p14:creationId xmlns:p14="http://schemas.microsoft.com/office/powerpoint/2010/main" val="3821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Scanning</a:t>
            </a:r>
          </a:p>
        </p:txBody>
      </p:sp>
      <p:sp>
        <p:nvSpPr>
          <p:cNvPr id="3" name="Content Placeholder 2"/>
          <p:cNvSpPr>
            <a:spLocks noGrp="1"/>
          </p:cNvSpPr>
          <p:nvPr>
            <p:ph idx="1"/>
          </p:nvPr>
        </p:nvSpPr>
        <p:spPr>
          <a:xfrm>
            <a:off x="152400" y="1600200"/>
            <a:ext cx="9220200" cy="5257800"/>
          </a:xfrm>
        </p:spPr>
        <p:txBody>
          <a:bodyPr>
            <a:normAutofit fontScale="55000" lnSpcReduction="20000"/>
          </a:bodyPr>
          <a:lstStyle/>
          <a:p>
            <a:pPr marL="0" indent="0">
              <a:buNone/>
            </a:pPr>
            <a:r>
              <a:rPr lang="da-DK" dirty="0" err="1">
                <a:solidFill>
                  <a:srgbClr val="000000"/>
                </a:solidFill>
                <a:latin typeface="Menlo-Regular" charset="0"/>
              </a:rPr>
              <a:t>Starting</a:t>
            </a:r>
            <a:r>
              <a:rPr lang="da-DK" dirty="0">
                <a:solidFill>
                  <a:srgbClr val="000000"/>
                </a:solidFill>
                <a:latin typeface="Menlo-Regular" charset="0"/>
              </a:rPr>
              <a:t> </a:t>
            </a:r>
            <a:r>
              <a:rPr lang="da-DK" dirty="0" err="1">
                <a:solidFill>
                  <a:srgbClr val="000000"/>
                </a:solidFill>
                <a:latin typeface="Menlo-Regular" charset="0"/>
              </a:rPr>
              <a:t>Nmap</a:t>
            </a:r>
            <a:r>
              <a:rPr lang="da-DK" dirty="0">
                <a:solidFill>
                  <a:srgbClr val="000000"/>
                </a:solidFill>
                <a:latin typeface="Menlo-Regular" charset="0"/>
              </a:rPr>
              <a:t> 7.40 ( </a:t>
            </a:r>
            <a:r>
              <a:rPr lang="da-DK" dirty="0" err="1">
                <a:solidFill>
                  <a:srgbClr val="000000"/>
                </a:solidFill>
                <a:latin typeface="Menlo-Regular" charset="0"/>
              </a:rPr>
              <a:t>https</a:t>
            </a:r>
            <a:r>
              <a:rPr lang="da-DK" dirty="0">
                <a:solidFill>
                  <a:srgbClr val="000000"/>
                </a:solidFill>
                <a:latin typeface="Menlo-Regular" charset="0"/>
              </a:rPr>
              <a:t>://</a:t>
            </a:r>
            <a:r>
              <a:rPr lang="da-DK" dirty="0" err="1">
                <a:solidFill>
                  <a:srgbClr val="000000"/>
                </a:solidFill>
                <a:latin typeface="Menlo-Regular" charset="0"/>
              </a:rPr>
              <a:t>nmap.org</a:t>
            </a:r>
            <a:r>
              <a:rPr lang="da-DK" dirty="0">
                <a:solidFill>
                  <a:srgbClr val="000000"/>
                </a:solidFill>
                <a:latin typeface="Menlo-Regular" charset="0"/>
              </a:rPr>
              <a:t> ) at 2017-03-18 21:43 EDT</a:t>
            </a:r>
          </a:p>
          <a:p>
            <a:pPr marL="0" indent="0">
              <a:buNone/>
            </a:pPr>
            <a:r>
              <a:rPr lang="da-DK" dirty="0" err="1">
                <a:solidFill>
                  <a:srgbClr val="000000"/>
                </a:solidFill>
                <a:latin typeface="Menlo-Regular" charset="0"/>
              </a:rPr>
              <a:t>Nmap</a:t>
            </a:r>
            <a:r>
              <a:rPr lang="da-DK" dirty="0">
                <a:solidFill>
                  <a:srgbClr val="000000"/>
                </a:solidFill>
                <a:latin typeface="Menlo-Regular" charset="0"/>
              </a:rPr>
              <a:t> scan </a:t>
            </a:r>
            <a:r>
              <a:rPr lang="da-DK" dirty="0" err="1">
                <a:solidFill>
                  <a:srgbClr val="000000"/>
                </a:solidFill>
                <a:latin typeface="Menlo-Regular" charset="0"/>
              </a:rPr>
              <a:t>report</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(45.33.32.156)</a:t>
            </a:r>
          </a:p>
          <a:p>
            <a:pPr marL="0" indent="0">
              <a:buNone/>
            </a:pPr>
            <a:r>
              <a:rPr lang="da-DK" dirty="0">
                <a:solidFill>
                  <a:srgbClr val="000000"/>
                </a:solidFill>
                <a:latin typeface="Menlo-Regular" charset="0"/>
              </a:rPr>
              <a:t>Host is up (0.12s </a:t>
            </a:r>
            <a:r>
              <a:rPr lang="da-DK" dirty="0" err="1">
                <a:solidFill>
                  <a:srgbClr val="000000"/>
                </a:solidFill>
                <a:latin typeface="Menlo-Regular" charset="0"/>
              </a:rPr>
              <a:t>latency</a:t>
            </a:r>
            <a:r>
              <a:rPr lang="da-DK" dirty="0">
                <a:solidFill>
                  <a:srgbClr val="000000"/>
                </a:solidFill>
                <a:latin typeface="Menlo-Regular" charset="0"/>
              </a:rPr>
              <a:t>).</a:t>
            </a:r>
          </a:p>
          <a:p>
            <a:pPr marL="0" indent="0">
              <a:buNone/>
            </a:pPr>
            <a:r>
              <a:rPr lang="da-DK" dirty="0" err="1">
                <a:solidFill>
                  <a:srgbClr val="000000"/>
                </a:solidFill>
                <a:latin typeface="Menlo-Regular" charset="0"/>
              </a:rPr>
              <a:t>Other</a:t>
            </a:r>
            <a:r>
              <a:rPr lang="da-DK" dirty="0">
                <a:solidFill>
                  <a:srgbClr val="000000"/>
                </a:solidFill>
                <a:latin typeface="Menlo-Regular" charset="0"/>
              </a:rPr>
              <a:t> </a:t>
            </a:r>
            <a:r>
              <a:rPr lang="da-DK" dirty="0" err="1">
                <a:solidFill>
                  <a:srgbClr val="000000"/>
                </a:solidFill>
                <a:latin typeface="Menlo-Regular" charset="0"/>
              </a:rPr>
              <a:t>addresses</a:t>
            </a:r>
            <a:r>
              <a:rPr lang="da-DK" dirty="0">
                <a:solidFill>
                  <a:srgbClr val="000000"/>
                </a:solidFill>
                <a:latin typeface="Menlo-Regular" charset="0"/>
              </a:rPr>
              <a:t> for </a:t>
            </a:r>
            <a:r>
              <a:rPr lang="da-DK" dirty="0" err="1">
                <a:solidFill>
                  <a:srgbClr val="000000"/>
                </a:solidFill>
                <a:latin typeface="Menlo-Regular" charset="0"/>
              </a:rPr>
              <a:t>scanme.nmap.org</a:t>
            </a:r>
            <a:r>
              <a:rPr lang="da-DK" dirty="0">
                <a:solidFill>
                  <a:srgbClr val="000000"/>
                </a:solidFill>
                <a:latin typeface="Menlo-Regular" charset="0"/>
              </a:rPr>
              <a:t> (not </a:t>
            </a:r>
            <a:r>
              <a:rPr lang="da-DK" dirty="0" err="1">
                <a:solidFill>
                  <a:srgbClr val="000000"/>
                </a:solidFill>
                <a:latin typeface="Menlo-Regular" charset="0"/>
              </a:rPr>
              <a:t>scanned</a:t>
            </a:r>
            <a:r>
              <a:rPr lang="da-DK" dirty="0">
                <a:solidFill>
                  <a:srgbClr val="000000"/>
                </a:solidFill>
                <a:latin typeface="Menlo-Regular" charset="0"/>
              </a:rPr>
              <a:t>): 2600:3c01::f03c:91ff:fe18:bb2f</a:t>
            </a:r>
          </a:p>
          <a:p>
            <a:pPr marL="0" indent="0">
              <a:buNone/>
            </a:pPr>
            <a:r>
              <a:rPr lang="da-DK" dirty="0">
                <a:solidFill>
                  <a:srgbClr val="000000"/>
                </a:solidFill>
                <a:latin typeface="Menlo-Regular" charset="0"/>
              </a:rPr>
              <a:t>Not </a:t>
            </a:r>
            <a:r>
              <a:rPr lang="da-DK" dirty="0" err="1">
                <a:solidFill>
                  <a:srgbClr val="000000"/>
                </a:solidFill>
                <a:latin typeface="Menlo-Regular" charset="0"/>
              </a:rPr>
              <a:t>shown</a:t>
            </a:r>
            <a:r>
              <a:rPr lang="da-DK" dirty="0">
                <a:solidFill>
                  <a:srgbClr val="000000"/>
                </a:solidFill>
                <a:latin typeface="Menlo-Regular" charset="0"/>
              </a:rPr>
              <a:t>: 993 </a:t>
            </a:r>
            <a:r>
              <a:rPr lang="da-DK" dirty="0" err="1">
                <a:solidFill>
                  <a:srgbClr val="000000"/>
                </a:solidFill>
                <a:latin typeface="Menlo-Regular" charset="0"/>
              </a:rPr>
              <a:t>closed</a:t>
            </a:r>
            <a:r>
              <a:rPr lang="da-DK" dirty="0">
                <a:solidFill>
                  <a:srgbClr val="000000"/>
                </a:solidFill>
                <a:latin typeface="Menlo-Regular" charset="0"/>
              </a:rPr>
              <a:t> ports</a:t>
            </a:r>
          </a:p>
          <a:p>
            <a:pPr marL="0" indent="0">
              <a:buNone/>
            </a:pPr>
            <a:endParaRPr lang="da-DK" dirty="0">
              <a:solidFill>
                <a:srgbClr val="000000"/>
              </a:solidFill>
              <a:latin typeface="Menlo-Regular" charset="0"/>
            </a:endParaRPr>
          </a:p>
          <a:p>
            <a:pPr marL="0" indent="0">
              <a:buNone/>
            </a:pPr>
            <a:r>
              <a:rPr lang="da-DK" dirty="0">
                <a:solidFill>
                  <a:srgbClr val="000000"/>
                </a:solidFill>
                <a:latin typeface="Menlo-Regular" charset="0"/>
              </a:rPr>
              <a:t>PORT      STATE SERVICE    VERSION</a:t>
            </a:r>
          </a:p>
          <a:p>
            <a:pPr marL="0" indent="0">
              <a:buNone/>
            </a:pPr>
            <a:r>
              <a:rPr lang="da-DK" dirty="0">
                <a:solidFill>
                  <a:srgbClr val="000000"/>
                </a:solidFill>
                <a:latin typeface="Menlo-Regular" charset="0"/>
              </a:rPr>
              <a:t>21/tcp    open  ftp</a:t>
            </a:r>
          </a:p>
          <a:p>
            <a:pPr marL="0" indent="0">
              <a:buNone/>
            </a:pPr>
            <a:r>
              <a:rPr lang="da-DK" dirty="0">
                <a:solidFill>
                  <a:srgbClr val="000000"/>
                </a:solidFill>
                <a:latin typeface="Menlo-Regular" charset="0"/>
              </a:rPr>
              <a:t>22/tcp    open  </a:t>
            </a:r>
            <a:r>
              <a:rPr lang="da-DK" dirty="0" err="1">
                <a:solidFill>
                  <a:srgbClr val="000000"/>
                </a:solidFill>
                <a:latin typeface="Menlo-Regular" charset="0"/>
              </a:rPr>
              <a:t>ssh</a:t>
            </a:r>
            <a:r>
              <a:rPr lang="da-DK" dirty="0">
                <a:solidFill>
                  <a:srgbClr val="000000"/>
                </a:solidFill>
                <a:latin typeface="Menlo-Regular" charset="0"/>
              </a:rPr>
              <a:t>        </a:t>
            </a:r>
            <a:r>
              <a:rPr lang="da-DK" dirty="0" err="1">
                <a:solidFill>
                  <a:srgbClr val="000000"/>
                </a:solidFill>
                <a:latin typeface="Menlo-Regular" charset="0"/>
              </a:rPr>
              <a:t>OpenSSH</a:t>
            </a:r>
            <a:r>
              <a:rPr lang="da-DK" dirty="0">
                <a:solidFill>
                  <a:srgbClr val="000000"/>
                </a:solidFill>
                <a:latin typeface="Menlo-Regular" charset="0"/>
              </a:rPr>
              <a:t> 6.6.1p1 </a:t>
            </a:r>
            <a:r>
              <a:rPr lang="da-DK" dirty="0" err="1">
                <a:solidFill>
                  <a:srgbClr val="000000"/>
                </a:solidFill>
                <a:latin typeface="Menlo-Regular" charset="0"/>
              </a:rPr>
              <a:t>Ubuntu</a:t>
            </a:r>
            <a:r>
              <a:rPr lang="da-DK" dirty="0">
                <a:solidFill>
                  <a:srgbClr val="000000"/>
                </a:solidFill>
                <a:latin typeface="Menlo-Regular" charset="0"/>
              </a:rPr>
              <a:t> 2ubuntu2.8 (</a:t>
            </a:r>
            <a:r>
              <a:rPr lang="da-DK" dirty="0" err="1">
                <a:solidFill>
                  <a:srgbClr val="000000"/>
                </a:solidFill>
                <a:latin typeface="Menlo-Regular" charset="0"/>
              </a:rPr>
              <a:t>Ubuntu</a:t>
            </a:r>
            <a:r>
              <a:rPr lang="da-DK" dirty="0">
                <a:solidFill>
                  <a:srgbClr val="000000"/>
                </a:solidFill>
                <a:latin typeface="Menlo-Regular" charset="0"/>
              </a:rPr>
              <a:t> Linux; </a:t>
            </a:r>
            <a:r>
              <a:rPr lang="da-DK" dirty="0" err="1">
                <a:solidFill>
                  <a:srgbClr val="000000"/>
                </a:solidFill>
                <a:latin typeface="Menlo-Regular" charset="0"/>
              </a:rPr>
              <a:t>protocol</a:t>
            </a:r>
            <a:r>
              <a:rPr lang="da-DK" dirty="0">
                <a:solidFill>
                  <a:srgbClr val="000000"/>
                </a:solidFill>
                <a:latin typeface="Menlo-Regular" charset="0"/>
              </a:rPr>
              <a:t> 2.0)</a:t>
            </a:r>
          </a:p>
          <a:p>
            <a:pPr marL="0" indent="0">
              <a:buNone/>
            </a:pPr>
            <a:r>
              <a:rPr lang="it-IT" dirty="0">
                <a:solidFill>
                  <a:srgbClr val="000000"/>
                </a:solidFill>
                <a:latin typeface="Menlo-Regular" charset="0"/>
              </a:rPr>
              <a:t>80/</a:t>
            </a:r>
            <a:r>
              <a:rPr lang="it-IT" dirty="0" err="1">
                <a:solidFill>
                  <a:srgbClr val="000000"/>
                </a:solidFill>
                <a:latin typeface="Menlo-Regular" charset="0"/>
              </a:rPr>
              <a:t>tcp</a:t>
            </a:r>
            <a:r>
              <a:rPr lang="it-IT" dirty="0">
                <a:solidFill>
                  <a:srgbClr val="000000"/>
                </a:solidFill>
                <a:latin typeface="Menlo-Regular" charset="0"/>
              </a:rPr>
              <a:t>    open  http       Apache </a:t>
            </a:r>
            <a:r>
              <a:rPr lang="it-IT" dirty="0" err="1">
                <a:solidFill>
                  <a:srgbClr val="000000"/>
                </a:solidFill>
                <a:latin typeface="Menlo-Regular" charset="0"/>
              </a:rPr>
              <a:t>httpd</a:t>
            </a:r>
            <a:r>
              <a:rPr lang="it-IT" dirty="0">
                <a:solidFill>
                  <a:srgbClr val="000000"/>
                </a:solidFill>
                <a:latin typeface="Menlo-Regular" charset="0"/>
              </a:rPr>
              <a:t> 2.4.7 ((</a:t>
            </a:r>
            <a:r>
              <a:rPr lang="it-IT" dirty="0" err="1">
                <a:solidFill>
                  <a:srgbClr val="000000"/>
                </a:solidFill>
                <a:latin typeface="Menlo-Regular" charset="0"/>
              </a:rPr>
              <a:t>Ubuntu</a:t>
            </a:r>
            <a:r>
              <a:rPr lang="it-IT" dirty="0">
                <a:solidFill>
                  <a:srgbClr val="000000"/>
                </a:solidFill>
                <a:latin typeface="Menlo-Regular" charset="0"/>
              </a:rPr>
              <a:t>))</a:t>
            </a:r>
          </a:p>
          <a:p>
            <a:pPr marL="0" indent="0">
              <a:buNone/>
            </a:pPr>
            <a:r>
              <a:rPr lang="it-IT" dirty="0">
                <a:solidFill>
                  <a:srgbClr val="000000"/>
                </a:solidFill>
                <a:latin typeface="Menlo-Regular" charset="0"/>
              </a:rPr>
              <a:t>554/</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rtsp</a:t>
            </a:r>
            <a:endParaRPr lang="it-IT" dirty="0">
              <a:solidFill>
                <a:srgbClr val="000000"/>
              </a:solidFill>
              <a:latin typeface="Menlo-Regular" charset="0"/>
            </a:endParaRPr>
          </a:p>
          <a:p>
            <a:pPr marL="0" indent="0">
              <a:buNone/>
            </a:pPr>
            <a:r>
              <a:rPr lang="it-IT" dirty="0">
                <a:solidFill>
                  <a:srgbClr val="000000"/>
                </a:solidFill>
                <a:latin typeface="Menlo-Regular" charset="0"/>
              </a:rPr>
              <a:t>7070/</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realserver</a:t>
            </a:r>
            <a:endParaRPr lang="it-IT" dirty="0">
              <a:solidFill>
                <a:srgbClr val="000000"/>
              </a:solidFill>
              <a:latin typeface="Menlo-Regular" charset="0"/>
            </a:endParaRPr>
          </a:p>
          <a:p>
            <a:pPr marL="0" indent="0">
              <a:buNone/>
            </a:pPr>
            <a:r>
              <a:rPr lang="it-IT" dirty="0">
                <a:solidFill>
                  <a:srgbClr val="000000"/>
                </a:solidFill>
                <a:latin typeface="Menlo-Regular" charset="0"/>
              </a:rPr>
              <a:t>9929/</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nping-echo</a:t>
            </a:r>
            <a:r>
              <a:rPr lang="it-IT" dirty="0">
                <a:solidFill>
                  <a:srgbClr val="000000"/>
                </a:solidFill>
                <a:latin typeface="Menlo-Regular" charset="0"/>
              </a:rPr>
              <a:t> </a:t>
            </a:r>
            <a:r>
              <a:rPr lang="it-IT" dirty="0" err="1">
                <a:solidFill>
                  <a:srgbClr val="000000"/>
                </a:solidFill>
                <a:latin typeface="Menlo-Regular" charset="0"/>
              </a:rPr>
              <a:t>Nping</a:t>
            </a:r>
            <a:r>
              <a:rPr lang="it-IT" dirty="0">
                <a:solidFill>
                  <a:srgbClr val="000000"/>
                </a:solidFill>
                <a:latin typeface="Menlo-Regular" charset="0"/>
              </a:rPr>
              <a:t> </a:t>
            </a:r>
            <a:r>
              <a:rPr lang="it-IT" dirty="0" err="1">
                <a:solidFill>
                  <a:srgbClr val="000000"/>
                </a:solidFill>
                <a:latin typeface="Menlo-Regular" charset="0"/>
              </a:rPr>
              <a:t>echo</a:t>
            </a:r>
            <a:endParaRPr lang="it-IT" dirty="0">
              <a:solidFill>
                <a:srgbClr val="000000"/>
              </a:solidFill>
              <a:latin typeface="Menlo-Regular" charset="0"/>
            </a:endParaRPr>
          </a:p>
          <a:p>
            <a:pPr marL="0" indent="0">
              <a:buNone/>
            </a:pPr>
            <a:r>
              <a:rPr lang="it-IT" dirty="0">
                <a:solidFill>
                  <a:srgbClr val="000000"/>
                </a:solidFill>
                <a:latin typeface="Menlo-Regular" charset="0"/>
              </a:rPr>
              <a:t>31337/</a:t>
            </a:r>
            <a:r>
              <a:rPr lang="it-IT" dirty="0" err="1">
                <a:solidFill>
                  <a:srgbClr val="000000"/>
                </a:solidFill>
                <a:latin typeface="Menlo-Regular" charset="0"/>
              </a:rPr>
              <a:t>tcp</a:t>
            </a:r>
            <a:r>
              <a:rPr lang="it-IT" dirty="0">
                <a:solidFill>
                  <a:srgbClr val="000000"/>
                </a:solidFill>
                <a:latin typeface="Menlo-Regular" charset="0"/>
              </a:rPr>
              <a:t> open  </a:t>
            </a:r>
            <a:r>
              <a:rPr lang="it-IT" dirty="0" err="1">
                <a:solidFill>
                  <a:srgbClr val="000000"/>
                </a:solidFill>
                <a:latin typeface="Menlo-Regular" charset="0"/>
              </a:rPr>
              <a:t>Elite</a:t>
            </a:r>
            <a:endParaRPr lang="it-IT" dirty="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it-IT" dirty="0">
                <a:solidFill>
                  <a:srgbClr val="000000"/>
                </a:solidFill>
                <a:latin typeface="Menlo-Regular" charset="0"/>
              </a:rPr>
              <a:t>Device </a:t>
            </a:r>
            <a:r>
              <a:rPr lang="it-IT" dirty="0" err="1">
                <a:solidFill>
                  <a:srgbClr val="000000"/>
                </a:solidFill>
                <a:latin typeface="Menlo-Regular" charset="0"/>
              </a:rPr>
              <a:t>type</a:t>
            </a:r>
            <a:r>
              <a:rPr lang="it-IT" dirty="0">
                <a:solidFill>
                  <a:srgbClr val="000000"/>
                </a:solidFill>
                <a:latin typeface="Menlo-Regular" charset="0"/>
              </a:rPr>
              <a:t>: general </a:t>
            </a:r>
            <a:r>
              <a:rPr lang="it-IT" dirty="0" err="1">
                <a:solidFill>
                  <a:srgbClr val="000000"/>
                </a:solidFill>
                <a:latin typeface="Menlo-Regular" charset="0"/>
              </a:rPr>
              <a:t>purpose</a:t>
            </a:r>
            <a:endParaRPr lang="it-IT" dirty="0">
              <a:solidFill>
                <a:srgbClr val="000000"/>
              </a:solidFill>
              <a:latin typeface="Menlo-Regular" charset="0"/>
            </a:endParaRPr>
          </a:p>
          <a:p>
            <a:pPr marL="0" indent="0">
              <a:buNone/>
            </a:pPr>
            <a:r>
              <a:rPr lang="it-IT" dirty="0" err="1">
                <a:solidFill>
                  <a:srgbClr val="000000"/>
                </a:solidFill>
                <a:latin typeface="Menlo-Regular" charset="0"/>
              </a:rPr>
              <a:t>Running</a:t>
            </a:r>
            <a:r>
              <a:rPr lang="it-IT" dirty="0">
                <a:solidFill>
                  <a:srgbClr val="000000"/>
                </a:solidFill>
                <a:latin typeface="Menlo-Regular" charset="0"/>
              </a:rPr>
              <a:t> (JUST GUESSING): Linux 3.X (85%)</a:t>
            </a:r>
          </a:p>
          <a:p>
            <a:pPr marL="0" indent="0">
              <a:buNone/>
            </a:pPr>
            <a:r>
              <a:rPr lang="it-IT" dirty="0">
                <a:solidFill>
                  <a:srgbClr val="000000"/>
                </a:solidFill>
                <a:latin typeface="Menlo-Regular" charset="0"/>
              </a:rPr>
              <a:t>OS CPE: </a:t>
            </a:r>
            <a:r>
              <a:rPr lang="it-IT" dirty="0" err="1">
                <a:solidFill>
                  <a:srgbClr val="000000"/>
                </a:solidFill>
                <a:latin typeface="Menlo-Regular" charset="0"/>
              </a:rPr>
              <a:t>cpe</a:t>
            </a:r>
            <a:r>
              <a:rPr lang="it-IT" dirty="0">
                <a:solidFill>
                  <a:srgbClr val="000000"/>
                </a:solidFill>
                <a:latin typeface="Menlo-Regular" charset="0"/>
              </a:rPr>
              <a:t>:/o:linux:linux_kernel:3.13</a:t>
            </a:r>
          </a:p>
          <a:p>
            <a:pPr marL="0" indent="0">
              <a:buNone/>
            </a:pPr>
            <a:r>
              <a:rPr lang="it-IT" dirty="0">
                <a:solidFill>
                  <a:srgbClr val="000000"/>
                </a:solidFill>
                <a:latin typeface="Menlo-Regular" charset="0"/>
              </a:rPr>
              <a:t>Aggressive OS </a:t>
            </a:r>
            <a:r>
              <a:rPr lang="it-IT" dirty="0" err="1">
                <a:solidFill>
                  <a:srgbClr val="000000"/>
                </a:solidFill>
                <a:latin typeface="Menlo-Regular" charset="0"/>
              </a:rPr>
              <a:t>guesses</a:t>
            </a:r>
            <a:r>
              <a:rPr lang="it-IT" dirty="0">
                <a:solidFill>
                  <a:srgbClr val="000000"/>
                </a:solidFill>
                <a:latin typeface="Menlo-Regular" charset="0"/>
              </a:rPr>
              <a:t>: Linux 3.13 (85%)</a:t>
            </a:r>
          </a:p>
          <a:p>
            <a:pPr marL="0" indent="0">
              <a:buNone/>
            </a:pPr>
            <a:r>
              <a:rPr lang="it-IT" dirty="0">
                <a:solidFill>
                  <a:srgbClr val="000000"/>
                </a:solidFill>
                <a:latin typeface="Menlo-Regular" charset="0"/>
              </a:rPr>
              <a:t>No </a:t>
            </a:r>
            <a:r>
              <a:rPr lang="it-IT" dirty="0" err="1">
                <a:solidFill>
                  <a:srgbClr val="000000"/>
                </a:solidFill>
                <a:latin typeface="Menlo-Regular" charset="0"/>
              </a:rPr>
              <a:t>exact</a:t>
            </a:r>
            <a:r>
              <a:rPr lang="it-IT" dirty="0">
                <a:solidFill>
                  <a:srgbClr val="000000"/>
                </a:solidFill>
                <a:latin typeface="Menlo-Regular" charset="0"/>
              </a:rPr>
              <a:t> OS </a:t>
            </a:r>
            <a:r>
              <a:rPr lang="it-IT" dirty="0" err="1">
                <a:solidFill>
                  <a:srgbClr val="000000"/>
                </a:solidFill>
                <a:latin typeface="Menlo-Regular" charset="0"/>
              </a:rPr>
              <a:t>matches</a:t>
            </a:r>
            <a:r>
              <a:rPr lang="it-IT" dirty="0">
                <a:solidFill>
                  <a:srgbClr val="000000"/>
                </a:solidFill>
                <a:latin typeface="Menlo-Regular" charset="0"/>
              </a:rPr>
              <a:t> for </a:t>
            </a:r>
            <a:r>
              <a:rPr lang="it-IT" dirty="0" err="1">
                <a:solidFill>
                  <a:srgbClr val="000000"/>
                </a:solidFill>
                <a:latin typeface="Menlo-Regular" charset="0"/>
              </a:rPr>
              <a:t>host</a:t>
            </a:r>
            <a:r>
              <a:rPr lang="it-IT" dirty="0">
                <a:solidFill>
                  <a:srgbClr val="000000"/>
                </a:solidFill>
                <a:latin typeface="Menlo-Regular" charset="0"/>
              </a:rPr>
              <a:t> (test </a:t>
            </a:r>
            <a:r>
              <a:rPr lang="it-IT" dirty="0" err="1">
                <a:solidFill>
                  <a:srgbClr val="000000"/>
                </a:solidFill>
                <a:latin typeface="Menlo-Regular" charset="0"/>
              </a:rPr>
              <a:t>conditions</a:t>
            </a:r>
            <a:r>
              <a:rPr lang="it-IT" dirty="0">
                <a:solidFill>
                  <a:srgbClr val="000000"/>
                </a:solidFill>
                <a:latin typeface="Menlo-Regular" charset="0"/>
              </a:rPr>
              <a:t> non-</a:t>
            </a:r>
            <a:r>
              <a:rPr lang="it-IT" dirty="0" err="1">
                <a:solidFill>
                  <a:srgbClr val="000000"/>
                </a:solidFill>
                <a:latin typeface="Menlo-Regular" charset="0"/>
              </a:rPr>
              <a:t>ideal</a:t>
            </a:r>
            <a:r>
              <a:rPr lang="it-IT" dirty="0">
                <a:solidFill>
                  <a:srgbClr val="000000"/>
                </a:solidFill>
                <a:latin typeface="Menlo-Regular" charset="0"/>
              </a:rPr>
              <a:t>).</a:t>
            </a:r>
          </a:p>
          <a:p>
            <a:pPr marL="0" indent="0">
              <a:buNone/>
            </a:pPr>
            <a:r>
              <a:rPr lang="it-IT" dirty="0">
                <a:solidFill>
                  <a:srgbClr val="000000"/>
                </a:solidFill>
                <a:latin typeface="Menlo-Regular" charset="0"/>
              </a:rPr>
              <a:t>Network </a:t>
            </a:r>
            <a:r>
              <a:rPr lang="it-IT" dirty="0" err="1">
                <a:solidFill>
                  <a:srgbClr val="000000"/>
                </a:solidFill>
                <a:latin typeface="Menlo-Regular" charset="0"/>
              </a:rPr>
              <a:t>Distance</a:t>
            </a:r>
            <a:r>
              <a:rPr lang="it-IT" dirty="0">
                <a:solidFill>
                  <a:srgbClr val="000000"/>
                </a:solidFill>
                <a:latin typeface="Menlo-Regular" charset="0"/>
              </a:rPr>
              <a:t>: 13 </a:t>
            </a:r>
            <a:r>
              <a:rPr lang="it-IT" dirty="0" err="1">
                <a:solidFill>
                  <a:srgbClr val="000000"/>
                </a:solidFill>
                <a:latin typeface="Menlo-Regular" charset="0"/>
              </a:rPr>
              <a:t>hops</a:t>
            </a:r>
            <a:endParaRPr lang="it-IT" dirty="0">
              <a:solidFill>
                <a:srgbClr val="000000"/>
              </a:solidFill>
              <a:latin typeface="Menlo-Regular" charset="0"/>
            </a:endParaRPr>
          </a:p>
          <a:p>
            <a:pPr marL="0" indent="0">
              <a:buNone/>
            </a:pPr>
            <a:r>
              <a:rPr lang="it-IT" dirty="0">
                <a:solidFill>
                  <a:srgbClr val="000000"/>
                </a:solidFill>
                <a:latin typeface="Menlo-Regular" charset="0"/>
              </a:rPr>
              <a:t>Service Info: OS: Linux; CPE: </a:t>
            </a:r>
            <a:r>
              <a:rPr lang="it-IT" dirty="0" err="1">
                <a:solidFill>
                  <a:srgbClr val="000000"/>
                </a:solidFill>
                <a:latin typeface="Menlo-Regular" charset="0"/>
              </a:rPr>
              <a:t>cpe</a:t>
            </a:r>
            <a:r>
              <a:rPr lang="it-IT" dirty="0">
                <a:solidFill>
                  <a:srgbClr val="000000"/>
                </a:solidFill>
                <a:latin typeface="Menlo-Regular" charset="0"/>
              </a:rPr>
              <a:t>:/</a:t>
            </a:r>
            <a:r>
              <a:rPr lang="it-IT" dirty="0" err="1">
                <a:solidFill>
                  <a:srgbClr val="000000"/>
                </a:solidFill>
                <a:latin typeface="Menlo-Regular" charset="0"/>
              </a:rPr>
              <a:t>o:linux:linux_kernel</a:t>
            </a:r>
            <a:endParaRPr lang="it-IT" dirty="0">
              <a:solidFill>
                <a:srgbClr val="000000"/>
              </a:solidFill>
              <a:latin typeface="Menlo-Regular" charset="0"/>
            </a:endParaRPr>
          </a:p>
          <a:p>
            <a:pPr marL="0" indent="0">
              <a:buNone/>
            </a:pPr>
            <a:endParaRPr lang="it-IT" dirty="0">
              <a:solidFill>
                <a:srgbClr val="000000"/>
              </a:solidFill>
              <a:latin typeface="Menlo-Regular" charset="0"/>
            </a:endParaRPr>
          </a:p>
          <a:p>
            <a:pPr marL="0" indent="0">
              <a:buNone/>
            </a:pPr>
            <a:r>
              <a:rPr lang="en-US" dirty="0" err="1">
                <a:solidFill>
                  <a:srgbClr val="000000"/>
                </a:solidFill>
                <a:latin typeface="Menlo-Regular" charset="0"/>
              </a:rPr>
              <a:t>Nmap</a:t>
            </a:r>
            <a:r>
              <a:rPr lang="en-US" dirty="0">
                <a:solidFill>
                  <a:srgbClr val="000000"/>
                </a:solidFill>
                <a:latin typeface="Menlo-Regular" charset="0"/>
              </a:rPr>
              <a:t> done: 1 IP address (1 host up) scanned in 20.31 seconds</a:t>
            </a:r>
            <a:endParaRPr lang="en-US" dirty="0"/>
          </a:p>
        </p:txBody>
      </p:sp>
    </p:spTree>
    <p:extLst>
      <p:ext uri="{BB962C8B-B14F-4D97-AF65-F5344CB8AC3E}">
        <p14:creationId xmlns:p14="http://schemas.microsoft.com/office/powerpoint/2010/main" val="78133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122" b="10323"/>
          <a:stretch/>
        </p:blipFill>
        <p:spPr>
          <a:xfrm>
            <a:off x="278825" y="1295399"/>
            <a:ext cx="8586349" cy="5181601"/>
          </a:xfrm>
          <a:prstGeom prst="rect">
            <a:avLst/>
          </a:prstGeom>
        </p:spPr>
      </p:pic>
    </p:spTree>
    <p:extLst>
      <p:ext uri="{BB962C8B-B14F-4D97-AF65-F5344CB8AC3E}">
        <p14:creationId xmlns:p14="http://schemas.microsoft.com/office/powerpoint/2010/main" val="1778787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Filtering</a:t>
            </a:r>
          </a:p>
        </p:txBody>
      </p:sp>
      <p:graphicFrame>
        <p:nvGraphicFramePr>
          <p:cNvPr id="4" name="Content Placeholder 3"/>
          <p:cNvGraphicFramePr>
            <a:graphicFrameLocks noGrp="1"/>
          </p:cNvGraphicFramePr>
          <p:nvPr>
            <p:ph idx="1"/>
            <p:extLst/>
          </p:nvPr>
        </p:nvGraphicFramePr>
        <p:xfrm>
          <a:off x="457200" y="1976120"/>
          <a:ext cx="8229600" cy="2595880"/>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r>
                        <a:rPr lang="en-US" dirty="0"/>
                        <a:t>Protocol</a:t>
                      </a:r>
                    </a:p>
                  </a:txBody>
                  <a:tcPr/>
                </a:tc>
                <a:tc>
                  <a:txBody>
                    <a:bodyPr/>
                    <a:lstStyle/>
                    <a:p>
                      <a:pPr algn="ctr"/>
                      <a:r>
                        <a:rPr lang="en-US" dirty="0"/>
                        <a:t>Source IP</a:t>
                      </a:r>
                    </a:p>
                  </a:txBody>
                  <a:tcPr/>
                </a:tc>
                <a:tc>
                  <a:txBody>
                    <a:bodyPr/>
                    <a:lstStyle/>
                    <a:p>
                      <a:pPr algn="ctr"/>
                      <a:r>
                        <a:rPr lang="en-US" dirty="0" err="1"/>
                        <a:t>Dest</a:t>
                      </a:r>
                      <a:r>
                        <a:rPr lang="en-US" dirty="0"/>
                        <a:t>.</a:t>
                      </a:r>
                      <a:r>
                        <a:rPr lang="en-US" baseline="0" dirty="0"/>
                        <a:t> IP</a:t>
                      </a:r>
                      <a:endParaRPr lang="en-US" dirty="0"/>
                    </a:p>
                  </a:txBody>
                  <a:tcPr/>
                </a:tc>
                <a:tc>
                  <a:txBody>
                    <a:bodyPr/>
                    <a:lstStyle/>
                    <a:p>
                      <a:pPr algn="ctr"/>
                      <a:r>
                        <a:rPr lang="en-US" dirty="0" err="1"/>
                        <a:t>Dest</a:t>
                      </a:r>
                      <a:r>
                        <a:rPr lang="en-US" dirty="0"/>
                        <a:t>.</a:t>
                      </a:r>
                      <a:r>
                        <a:rPr lang="en-US" baseline="0" dirty="0"/>
                        <a:t> </a:t>
                      </a:r>
                      <a:r>
                        <a:rPr lang="en-US" dirty="0"/>
                        <a:t>Port</a:t>
                      </a:r>
                    </a:p>
                  </a:txBody>
                  <a:tcPr/>
                </a:tc>
                <a:tc>
                  <a:txBody>
                    <a:bodyPr/>
                    <a:lstStyle/>
                    <a:p>
                      <a:pPr algn="ctr"/>
                      <a:r>
                        <a:rPr lang="en-US" dirty="0"/>
                        <a:t>Action</a:t>
                      </a:r>
                    </a:p>
                  </a:txBody>
                  <a:tcPr/>
                </a:tc>
                <a:extLst>
                  <a:ext uri="{0D108BD9-81ED-4DB2-BD59-A6C34878D82A}">
                    <a16:rowId xmlns:a16="http://schemas.microsoft.com/office/drawing/2014/main" val="10000"/>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25</a:t>
                      </a:r>
                    </a:p>
                  </a:txBody>
                  <a:tcPr/>
                </a:tc>
                <a:tc>
                  <a:txBody>
                    <a:bodyPr/>
                    <a:lstStyle/>
                    <a:p>
                      <a:pPr algn="ctr"/>
                      <a:r>
                        <a:rPr lang="en-US" dirty="0"/>
                        <a:t>Permit</a:t>
                      </a:r>
                    </a:p>
                  </a:txBody>
                  <a:tcPr/>
                </a:tc>
                <a:extLst>
                  <a:ext uri="{0D108BD9-81ED-4DB2-BD59-A6C34878D82A}">
                    <a16:rowId xmlns:a16="http://schemas.microsoft.com/office/drawing/2014/main" val="10001"/>
                  </a:ext>
                </a:extLst>
              </a:tr>
              <a:tr h="370840">
                <a:tc>
                  <a:txBody>
                    <a:bodyPr/>
                    <a:lstStyle/>
                    <a:p>
                      <a:pPr algn="ctr"/>
                      <a:r>
                        <a:rPr lang="en-US" dirty="0"/>
                        <a:t>UDP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69</a:t>
                      </a:r>
                    </a:p>
                  </a:txBody>
                  <a:tcPr/>
                </a:tc>
                <a:tc>
                  <a:txBody>
                    <a:bodyPr/>
                    <a:lstStyle/>
                    <a:p>
                      <a:pPr algn="ctr"/>
                      <a:r>
                        <a:rPr lang="en-US" dirty="0"/>
                        <a:t>Permit</a:t>
                      </a:r>
                    </a:p>
                  </a:txBody>
                  <a:tcPr/>
                </a:tc>
                <a:extLst>
                  <a:ext uri="{0D108BD9-81ED-4DB2-BD59-A6C34878D82A}">
                    <a16:rowId xmlns:a16="http://schemas.microsoft.com/office/drawing/2014/main" val="10002"/>
                  </a:ext>
                </a:extLst>
              </a:tr>
              <a:tr h="370840">
                <a:tc>
                  <a:txBody>
                    <a:bodyPr/>
                    <a:lstStyle/>
                    <a:p>
                      <a:pPr algn="ctr"/>
                      <a:r>
                        <a:rPr lang="en-US" dirty="0"/>
                        <a:t>TCP</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80</a:t>
                      </a:r>
                    </a:p>
                  </a:txBody>
                  <a:tcPr/>
                </a:tc>
                <a:tc>
                  <a:txBody>
                    <a:bodyPr/>
                    <a:lstStyle/>
                    <a:p>
                      <a:pPr algn="ctr"/>
                      <a:r>
                        <a:rPr lang="en-US" dirty="0"/>
                        <a:t>Permit</a:t>
                      </a:r>
                    </a:p>
                  </a:txBody>
                  <a:tcPr/>
                </a:tc>
                <a:extLst>
                  <a:ext uri="{0D108BD9-81ED-4DB2-BD59-A6C34878D82A}">
                    <a16:rowId xmlns:a16="http://schemas.microsoft.com/office/drawing/2014/main" val="10003"/>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192.168.1.18</a:t>
                      </a:r>
                    </a:p>
                  </a:txBody>
                  <a:tcPr/>
                </a:tc>
                <a:tc>
                  <a:txBody>
                    <a:bodyPr/>
                    <a:lstStyle/>
                    <a:p>
                      <a:pPr algn="ctr"/>
                      <a:r>
                        <a:rPr lang="en-US" dirty="0"/>
                        <a:t>80</a:t>
                      </a:r>
                    </a:p>
                  </a:txBody>
                  <a:tcPr/>
                </a:tc>
                <a:tc>
                  <a:txBody>
                    <a:bodyPr/>
                    <a:lstStyle/>
                    <a:p>
                      <a:pPr algn="ctr"/>
                      <a:r>
                        <a:rPr lang="en-US" dirty="0"/>
                        <a:t>Permit</a:t>
                      </a:r>
                    </a:p>
                  </a:txBody>
                  <a:tcPr/>
                </a:tc>
                <a:extLst>
                  <a:ext uri="{0D108BD9-81ED-4DB2-BD59-A6C34878D82A}">
                    <a16:rowId xmlns:a16="http://schemas.microsoft.com/office/drawing/2014/main" val="10004"/>
                  </a:ext>
                </a:extLst>
              </a:tr>
              <a:tr h="370840">
                <a:tc>
                  <a:txBody>
                    <a:bodyPr/>
                    <a:lstStyle/>
                    <a:p>
                      <a:pPr algn="ctr"/>
                      <a:r>
                        <a:rPr lang="en-US" dirty="0"/>
                        <a:t>TCP</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Deny</a:t>
                      </a:r>
                    </a:p>
                  </a:txBody>
                  <a:tcPr/>
                </a:tc>
                <a:extLst>
                  <a:ext uri="{0D108BD9-81ED-4DB2-BD59-A6C34878D82A}">
                    <a16:rowId xmlns:a16="http://schemas.microsoft.com/office/drawing/2014/main" val="10005"/>
                  </a:ext>
                </a:extLst>
              </a:tr>
              <a:tr h="370840">
                <a:tc>
                  <a:txBody>
                    <a:bodyPr/>
                    <a:lstStyle/>
                    <a:p>
                      <a:pPr algn="ctr"/>
                      <a:r>
                        <a:rPr lang="en-US" dirty="0"/>
                        <a:t>TCP </a:t>
                      </a:r>
                    </a:p>
                  </a:txBody>
                  <a:tcPr/>
                </a:tc>
                <a:tc>
                  <a:txBody>
                    <a:bodyPr/>
                    <a:lstStyle/>
                    <a:p>
                      <a:pPr algn="ctr"/>
                      <a:r>
                        <a:rPr lang="en-US" dirty="0"/>
                        <a:t>*</a:t>
                      </a:r>
                    </a:p>
                  </a:txBody>
                  <a:tcPr/>
                </a:tc>
                <a:tc>
                  <a:txBody>
                    <a:bodyPr/>
                    <a:lstStyle/>
                    <a:p>
                      <a:pPr algn="ctr"/>
                      <a:r>
                        <a:rPr lang="en-US" dirty="0"/>
                        <a:t>192.168.1.*</a:t>
                      </a:r>
                    </a:p>
                  </a:txBody>
                  <a:tcPr/>
                </a:tc>
                <a:tc>
                  <a:txBody>
                    <a:bodyPr/>
                    <a:lstStyle/>
                    <a:p>
                      <a:pPr algn="ctr"/>
                      <a:r>
                        <a:rPr lang="en-US" dirty="0"/>
                        <a:t>*</a:t>
                      </a:r>
                    </a:p>
                  </a:txBody>
                  <a:tcPr/>
                </a:tc>
                <a:tc>
                  <a:txBody>
                    <a:bodyPr/>
                    <a:lstStyle/>
                    <a:p>
                      <a:pPr algn="ctr"/>
                      <a:r>
                        <a:rPr lang="en-US" dirty="0"/>
                        <a:t>Deny</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6875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Stateful</a:t>
            </a:r>
            <a:r>
              <a:rPr lang="en-US" dirty="0"/>
              <a:t> Inspection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700" y="1651000"/>
            <a:ext cx="6832600" cy="4775200"/>
          </a:xfrm>
        </p:spPr>
      </p:pic>
    </p:spTree>
    <p:extLst>
      <p:ext uri="{BB962C8B-B14F-4D97-AF65-F5344CB8AC3E}">
        <p14:creationId xmlns:p14="http://schemas.microsoft.com/office/powerpoint/2010/main" val="179456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Scanning</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0" y="2127248"/>
            <a:ext cx="2738438" cy="381000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5800" y="1654535"/>
            <a:ext cx="4038600" cy="1421752"/>
          </a:xfrm>
        </p:spPr>
      </p:pic>
      <p:pic>
        <p:nvPicPr>
          <p:cNvPr id="5" name="Content Placeholder 3">
            <a:extLst>
              <a:ext uri="{FF2B5EF4-FFF2-40B4-BE49-F238E27FC236}">
                <a16:creationId xmlns:a16="http://schemas.microsoft.com/office/drawing/2014/main" id="{3B863E09-87CC-404C-90F4-CB77FF150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866441"/>
            <a:ext cx="3913869" cy="1737758"/>
          </a:xfrm>
          <a:prstGeom prst="rect">
            <a:avLst/>
          </a:prstGeom>
        </p:spPr>
      </p:pic>
      <p:pic>
        <p:nvPicPr>
          <p:cNvPr id="8" name="Content Placeholder 4">
            <a:extLst>
              <a:ext uri="{FF2B5EF4-FFF2-40B4-BE49-F238E27FC236}">
                <a16:creationId xmlns:a16="http://schemas.microsoft.com/office/drawing/2014/main" id="{CEB1B393-1D69-7B47-936F-82D5719415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3076287"/>
            <a:ext cx="3934731" cy="1737758"/>
          </a:xfrm>
          <a:prstGeom prst="rect">
            <a:avLst/>
          </a:prstGeom>
        </p:spPr>
      </p:pic>
    </p:spTree>
    <p:extLst>
      <p:ext uri="{BB962C8B-B14F-4D97-AF65-F5344CB8AC3E}">
        <p14:creationId xmlns:p14="http://schemas.microsoft.com/office/powerpoint/2010/main" val="144682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Deep-Packet Inspection</a:t>
            </a:r>
          </a:p>
        </p:txBody>
      </p:sp>
      <p:sp>
        <p:nvSpPr>
          <p:cNvPr id="3" name="Content Placeholder 2"/>
          <p:cNvSpPr>
            <a:spLocks noGrp="1"/>
          </p:cNvSpPr>
          <p:nvPr>
            <p:ph idx="1"/>
          </p:nvPr>
        </p:nvSpPr>
        <p:spPr>
          <a:xfrm>
            <a:off x="457200" y="4953000"/>
            <a:ext cx="8229600" cy="1524000"/>
          </a:xfrm>
        </p:spPr>
        <p:txBody>
          <a:bodyPr>
            <a:normAutofit/>
          </a:bodyPr>
          <a:lstStyle/>
          <a:p>
            <a:pPr marL="0" indent="0">
              <a:buNone/>
            </a:pPr>
            <a:r>
              <a:rPr lang="en-US" sz="1800" dirty="0">
                <a:latin typeface="Andale Mono" charset="0"/>
                <a:ea typeface="Andale Mono" charset="0"/>
                <a:cs typeface="Andale Mono" charset="0"/>
              </a:rPr>
              <a:t>alert </a:t>
            </a:r>
            <a:r>
              <a:rPr lang="en-US" sz="1800" dirty="0" err="1">
                <a:latin typeface="Andale Mono" charset="0"/>
                <a:ea typeface="Andale Mono" charset="0"/>
                <a:cs typeface="Andale Mono" charset="0"/>
              </a:rPr>
              <a:t>tcp</a:t>
            </a:r>
            <a:r>
              <a:rPr lang="en-US" sz="1800" dirty="0">
                <a:latin typeface="Andale Mono" charset="0"/>
                <a:ea typeface="Andale Mono" charset="0"/>
                <a:cs typeface="Andale Mono" charset="0"/>
              </a:rPr>
              <a:t> $EXTERNAL_NET any -&gt; $HOME_NET 53 (</a:t>
            </a:r>
            <a:r>
              <a:rPr lang="en-US" sz="1800" dirty="0" err="1">
                <a:latin typeface="Andale Mono" charset="0"/>
                <a:ea typeface="Andale Mono" charset="0"/>
                <a:cs typeface="Andale Mono" charset="0"/>
              </a:rPr>
              <a:t>msg</a:t>
            </a:r>
            <a:r>
              <a:rPr lang="en-US" sz="1800" dirty="0">
                <a:latin typeface="Andale Mono" charset="0"/>
                <a:ea typeface="Andale Mono" charset="0"/>
                <a:cs typeface="Andale Mono" charset="0"/>
              </a:rPr>
              <a:t>:"OS-LINUX OS-LINUX x86 Linux overflow attempt"; </a:t>
            </a:r>
            <a:r>
              <a:rPr lang="en-US" sz="1800" dirty="0" err="1">
                <a:latin typeface="Andale Mono" charset="0"/>
                <a:ea typeface="Andale Mono" charset="0"/>
                <a:cs typeface="Andale Mono" charset="0"/>
              </a:rPr>
              <a:t>flow:to_server,established</a:t>
            </a:r>
            <a:r>
              <a:rPr lang="en-US" sz="1800" dirty="0">
                <a:latin typeface="Andale Mono" charset="0"/>
                <a:ea typeface="Andale Mono" charset="0"/>
                <a:cs typeface="Andale Mono" charset="0"/>
              </a:rPr>
              <a:t>; content:"1|C0 B0 02 CD 80 85 C0|uL|EB|L^|B0|"; </a:t>
            </a:r>
            <a:r>
              <a:rPr lang="en-US" sz="1800" dirty="0" err="1">
                <a:latin typeface="Andale Mono" charset="0"/>
                <a:ea typeface="Andale Mono" charset="0"/>
                <a:cs typeface="Andale Mono" charset="0"/>
              </a:rPr>
              <a:t>metadata:ruleset</a:t>
            </a:r>
            <a:r>
              <a:rPr lang="en-US" sz="1800" dirty="0">
                <a:latin typeface="Andale Mono" charset="0"/>
                <a:ea typeface="Andale Mono" charset="0"/>
                <a:cs typeface="Andale Mono" charset="0"/>
              </a:rPr>
              <a:t> community, service </a:t>
            </a:r>
            <a:r>
              <a:rPr lang="en-US" sz="1800" dirty="0" err="1">
                <a:latin typeface="Andale Mono" charset="0"/>
                <a:ea typeface="Andale Mono" charset="0"/>
                <a:cs typeface="Andale Mono" charset="0"/>
              </a:rPr>
              <a:t>dns</a:t>
            </a:r>
            <a:r>
              <a:rPr lang="en-US" sz="1800" dirty="0">
                <a:latin typeface="Andale Mono" charset="0"/>
                <a:ea typeface="Andale Mono" charset="0"/>
                <a:cs typeface="Andale Mono" charset="0"/>
              </a:rPr>
              <a:t>; </a:t>
            </a:r>
            <a:r>
              <a:rPr lang="en-US" sz="1800" dirty="0" err="1">
                <a:latin typeface="Andale Mono" charset="0"/>
                <a:ea typeface="Andale Mono" charset="0"/>
                <a:cs typeface="Andale Mono" charset="0"/>
              </a:rPr>
              <a:t>classtype:attempted-admin</a:t>
            </a:r>
            <a:r>
              <a:rPr lang="en-US" sz="1800" dirty="0">
                <a:latin typeface="Andale Mono" charset="0"/>
                <a:ea typeface="Andale Mono" charset="0"/>
                <a:cs typeface="Andale Mono" charset="0"/>
              </a:rPr>
              <a:t>; sid:264; rev:13;)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1447800"/>
            <a:ext cx="5815584" cy="3236976"/>
          </a:xfrm>
          <a:prstGeom prst="rect">
            <a:avLst/>
          </a:prstGeom>
        </p:spPr>
      </p:pic>
    </p:spTree>
    <p:extLst>
      <p:ext uri="{BB962C8B-B14F-4D97-AF65-F5344CB8AC3E}">
        <p14:creationId xmlns:p14="http://schemas.microsoft.com/office/powerpoint/2010/main" val="19142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606" y="1600200"/>
            <a:ext cx="7054788" cy="4876800"/>
          </a:xfrm>
        </p:spPr>
      </p:pic>
    </p:spTree>
    <p:extLst>
      <p:ext uri="{BB962C8B-B14F-4D97-AF65-F5344CB8AC3E}">
        <p14:creationId xmlns:p14="http://schemas.microsoft.com/office/powerpoint/2010/main" val="11028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Adversaries</a:t>
            </a:r>
          </a:p>
        </p:txBody>
      </p:sp>
      <p:grpSp>
        <p:nvGrpSpPr>
          <p:cNvPr id="10" name="Group 9"/>
          <p:cNvGrpSpPr/>
          <p:nvPr/>
        </p:nvGrpSpPr>
        <p:grpSpPr>
          <a:xfrm>
            <a:off x="4269658" y="1981200"/>
            <a:ext cx="4874342" cy="3568700"/>
            <a:chOff x="3886200" y="1619827"/>
            <a:chExt cx="5788742" cy="41783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971386"/>
              <a:ext cx="5403850" cy="3438814"/>
            </a:xfrm>
            <a:prstGeom prst="rect">
              <a:avLst/>
            </a:prstGeom>
          </p:spPr>
        </p:pic>
        <p:sp>
          <p:nvSpPr>
            <p:cNvPr id="9" name="Freeform 8"/>
            <p:cNvSpPr/>
            <p:nvPr/>
          </p:nvSpPr>
          <p:spPr>
            <a:xfrm>
              <a:off x="7698658" y="1799303"/>
              <a:ext cx="1976284" cy="3790336"/>
            </a:xfrm>
            <a:custGeom>
              <a:avLst/>
              <a:gdLst>
                <a:gd name="connsiteX0" fmla="*/ 368710 w 1976284"/>
                <a:gd name="connsiteY0" fmla="*/ 44245 h 3790336"/>
                <a:gd name="connsiteX1" fmla="*/ 235974 w 1976284"/>
                <a:gd name="connsiteY1" fmla="*/ 73742 h 3790336"/>
                <a:gd name="connsiteX2" fmla="*/ 132736 w 1976284"/>
                <a:gd name="connsiteY2" fmla="*/ 88491 h 3790336"/>
                <a:gd name="connsiteX3" fmla="*/ 44245 w 1976284"/>
                <a:gd name="connsiteY3" fmla="*/ 147484 h 3790336"/>
                <a:gd name="connsiteX4" fmla="*/ 103239 w 1976284"/>
                <a:gd name="connsiteY4" fmla="*/ 250723 h 3790336"/>
                <a:gd name="connsiteX5" fmla="*/ 206477 w 1976284"/>
                <a:gd name="connsiteY5" fmla="*/ 368710 h 3790336"/>
                <a:gd name="connsiteX6" fmla="*/ 339213 w 1976284"/>
                <a:gd name="connsiteY6" fmla="*/ 471949 h 3790336"/>
                <a:gd name="connsiteX7" fmla="*/ 383458 w 1976284"/>
                <a:gd name="connsiteY7" fmla="*/ 545691 h 3790336"/>
                <a:gd name="connsiteX8" fmla="*/ 412955 w 1976284"/>
                <a:gd name="connsiteY8" fmla="*/ 589936 h 3790336"/>
                <a:gd name="connsiteX9" fmla="*/ 457200 w 1976284"/>
                <a:gd name="connsiteY9" fmla="*/ 663678 h 3790336"/>
                <a:gd name="connsiteX10" fmla="*/ 545690 w 1976284"/>
                <a:gd name="connsiteY10" fmla="*/ 781665 h 3790336"/>
                <a:gd name="connsiteX11" fmla="*/ 575187 w 1976284"/>
                <a:gd name="connsiteY11" fmla="*/ 840658 h 3790336"/>
                <a:gd name="connsiteX12" fmla="*/ 604684 w 1976284"/>
                <a:gd name="connsiteY12" fmla="*/ 929149 h 3790336"/>
                <a:gd name="connsiteX13" fmla="*/ 634181 w 1976284"/>
                <a:gd name="connsiteY13" fmla="*/ 973394 h 3790336"/>
                <a:gd name="connsiteX14" fmla="*/ 678426 w 1976284"/>
                <a:gd name="connsiteY14" fmla="*/ 1061884 h 3790336"/>
                <a:gd name="connsiteX15" fmla="*/ 707923 w 1976284"/>
                <a:gd name="connsiteY15" fmla="*/ 1150374 h 3790336"/>
                <a:gd name="connsiteX16" fmla="*/ 722671 w 1976284"/>
                <a:gd name="connsiteY16" fmla="*/ 1194620 h 3790336"/>
                <a:gd name="connsiteX17" fmla="*/ 737419 w 1976284"/>
                <a:gd name="connsiteY17" fmla="*/ 1253613 h 3790336"/>
                <a:gd name="connsiteX18" fmla="*/ 766916 w 1976284"/>
                <a:gd name="connsiteY18" fmla="*/ 1312607 h 3790336"/>
                <a:gd name="connsiteX19" fmla="*/ 811161 w 1976284"/>
                <a:gd name="connsiteY19" fmla="*/ 1430594 h 3790336"/>
                <a:gd name="connsiteX20" fmla="*/ 840658 w 1976284"/>
                <a:gd name="connsiteY20" fmla="*/ 1563329 h 3790336"/>
                <a:gd name="connsiteX21" fmla="*/ 870155 w 1976284"/>
                <a:gd name="connsiteY21" fmla="*/ 1710813 h 3790336"/>
                <a:gd name="connsiteX22" fmla="*/ 899652 w 1976284"/>
                <a:gd name="connsiteY22" fmla="*/ 2050026 h 3790336"/>
                <a:gd name="connsiteX23" fmla="*/ 884903 w 1976284"/>
                <a:gd name="connsiteY23" fmla="*/ 2433484 h 3790336"/>
                <a:gd name="connsiteX24" fmla="*/ 840658 w 1976284"/>
                <a:gd name="connsiteY24" fmla="*/ 2477729 h 3790336"/>
                <a:gd name="connsiteX25" fmla="*/ 811161 w 1976284"/>
                <a:gd name="connsiteY25" fmla="*/ 2521974 h 3790336"/>
                <a:gd name="connsiteX26" fmla="*/ 752168 w 1976284"/>
                <a:gd name="connsiteY26" fmla="*/ 2639962 h 3790336"/>
                <a:gd name="connsiteX27" fmla="*/ 737419 w 1976284"/>
                <a:gd name="connsiteY27" fmla="*/ 2684207 h 3790336"/>
                <a:gd name="connsiteX28" fmla="*/ 707923 w 1976284"/>
                <a:gd name="connsiteY28" fmla="*/ 2728452 h 3790336"/>
                <a:gd name="connsiteX29" fmla="*/ 678426 w 1976284"/>
                <a:gd name="connsiteY29" fmla="*/ 2787445 h 3790336"/>
                <a:gd name="connsiteX30" fmla="*/ 648929 w 1976284"/>
                <a:gd name="connsiteY30" fmla="*/ 2831691 h 3790336"/>
                <a:gd name="connsiteX31" fmla="*/ 589936 w 1976284"/>
                <a:gd name="connsiteY31" fmla="*/ 2949678 h 3790336"/>
                <a:gd name="connsiteX32" fmla="*/ 545690 w 1976284"/>
                <a:gd name="connsiteY32" fmla="*/ 2964426 h 3790336"/>
                <a:gd name="connsiteX33" fmla="*/ 471948 w 1976284"/>
                <a:gd name="connsiteY33" fmla="*/ 3052916 h 3790336"/>
                <a:gd name="connsiteX34" fmla="*/ 412955 w 1976284"/>
                <a:gd name="connsiteY34" fmla="*/ 3082413 h 3790336"/>
                <a:gd name="connsiteX35" fmla="*/ 383458 w 1976284"/>
                <a:gd name="connsiteY35" fmla="*/ 3126658 h 3790336"/>
                <a:gd name="connsiteX36" fmla="*/ 339213 w 1976284"/>
                <a:gd name="connsiteY36" fmla="*/ 3156155 h 3790336"/>
                <a:gd name="connsiteX37" fmla="*/ 324465 w 1976284"/>
                <a:gd name="connsiteY37" fmla="*/ 3200400 h 3790336"/>
                <a:gd name="connsiteX38" fmla="*/ 221226 w 1976284"/>
                <a:gd name="connsiteY38" fmla="*/ 3318387 h 3790336"/>
                <a:gd name="connsiteX39" fmla="*/ 176981 w 1976284"/>
                <a:gd name="connsiteY39" fmla="*/ 3333136 h 3790336"/>
                <a:gd name="connsiteX40" fmla="*/ 132736 w 1976284"/>
                <a:gd name="connsiteY40" fmla="*/ 3377381 h 3790336"/>
                <a:gd name="connsiteX41" fmla="*/ 103239 w 1976284"/>
                <a:gd name="connsiteY41" fmla="*/ 3465871 h 3790336"/>
                <a:gd name="connsiteX42" fmla="*/ 88490 w 1976284"/>
                <a:gd name="connsiteY42" fmla="*/ 3510116 h 3790336"/>
                <a:gd name="connsiteX43" fmla="*/ 0 w 1976284"/>
                <a:gd name="connsiteY43" fmla="*/ 3583858 h 3790336"/>
                <a:gd name="connsiteX44" fmla="*/ 29497 w 1976284"/>
                <a:gd name="connsiteY44" fmla="*/ 3628103 h 3790336"/>
                <a:gd name="connsiteX45" fmla="*/ 88490 w 1976284"/>
                <a:gd name="connsiteY45" fmla="*/ 3642852 h 3790336"/>
                <a:gd name="connsiteX46" fmla="*/ 132736 w 1976284"/>
                <a:gd name="connsiteY46" fmla="*/ 3657600 h 3790336"/>
                <a:gd name="connsiteX47" fmla="*/ 280219 w 1976284"/>
                <a:gd name="connsiteY47" fmla="*/ 3746091 h 3790336"/>
                <a:gd name="connsiteX48" fmla="*/ 324465 w 1976284"/>
                <a:gd name="connsiteY48" fmla="*/ 3775587 h 3790336"/>
                <a:gd name="connsiteX49" fmla="*/ 398207 w 1976284"/>
                <a:gd name="connsiteY49" fmla="*/ 3790336 h 3790336"/>
                <a:gd name="connsiteX50" fmla="*/ 1297858 w 1976284"/>
                <a:gd name="connsiteY50" fmla="*/ 3775587 h 3790336"/>
                <a:gd name="connsiteX51" fmla="*/ 1356852 w 1976284"/>
                <a:gd name="connsiteY51" fmla="*/ 3760839 h 3790336"/>
                <a:gd name="connsiteX52" fmla="*/ 1445342 w 1976284"/>
                <a:gd name="connsiteY52" fmla="*/ 3746091 h 3790336"/>
                <a:gd name="connsiteX53" fmla="*/ 1681316 w 1976284"/>
                <a:gd name="connsiteY53" fmla="*/ 3731342 h 3790336"/>
                <a:gd name="connsiteX54" fmla="*/ 1828800 w 1976284"/>
                <a:gd name="connsiteY54" fmla="*/ 3613355 h 3790336"/>
                <a:gd name="connsiteX55" fmla="*/ 1858297 w 1976284"/>
                <a:gd name="connsiteY55" fmla="*/ 3569110 h 3790336"/>
                <a:gd name="connsiteX56" fmla="*/ 1887794 w 1976284"/>
                <a:gd name="connsiteY56" fmla="*/ 3524865 h 3790336"/>
                <a:gd name="connsiteX57" fmla="*/ 1932039 w 1976284"/>
                <a:gd name="connsiteY57" fmla="*/ 3392129 h 3790336"/>
                <a:gd name="connsiteX58" fmla="*/ 1946787 w 1976284"/>
                <a:gd name="connsiteY58" fmla="*/ 3303639 h 3790336"/>
                <a:gd name="connsiteX59" fmla="*/ 1961536 w 1976284"/>
                <a:gd name="connsiteY59" fmla="*/ 3244645 h 3790336"/>
                <a:gd name="connsiteX60" fmla="*/ 1976284 w 1976284"/>
                <a:gd name="connsiteY60" fmla="*/ 3170903 h 3790336"/>
                <a:gd name="connsiteX61" fmla="*/ 1961536 w 1976284"/>
                <a:gd name="connsiteY61" fmla="*/ 2153265 h 3790336"/>
                <a:gd name="connsiteX62" fmla="*/ 1946787 w 1976284"/>
                <a:gd name="connsiteY62" fmla="*/ 678426 h 3790336"/>
                <a:gd name="connsiteX63" fmla="*/ 1902542 w 1976284"/>
                <a:gd name="connsiteY63" fmla="*/ 250723 h 3790336"/>
                <a:gd name="connsiteX64" fmla="*/ 1873045 w 1976284"/>
                <a:gd name="connsiteY64" fmla="*/ 132736 h 3790336"/>
                <a:gd name="connsiteX65" fmla="*/ 1858297 w 1976284"/>
                <a:gd name="connsiteY65" fmla="*/ 88491 h 3790336"/>
                <a:gd name="connsiteX66" fmla="*/ 1814052 w 1976284"/>
                <a:gd name="connsiteY66" fmla="*/ 73742 h 3790336"/>
                <a:gd name="connsiteX67" fmla="*/ 1769807 w 1976284"/>
                <a:gd name="connsiteY67" fmla="*/ 29497 h 3790336"/>
                <a:gd name="connsiteX68" fmla="*/ 1681316 w 1976284"/>
                <a:gd name="connsiteY68" fmla="*/ 0 h 3790336"/>
                <a:gd name="connsiteX69" fmla="*/ 619432 w 1976284"/>
                <a:gd name="connsiteY69" fmla="*/ 14749 h 3790336"/>
                <a:gd name="connsiteX70" fmla="*/ 530942 w 1976284"/>
                <a:gd name="connsiteY70" fmla="*/ 44245 h 3790336"/>
                <a:gd name="connsiteX71" fmla="*/ 398207 w 1976284"/>
                <a:gd name="connsiteY71" fmla="*/ 58994 h 3790336"/>
                <a:gd name="connsiteX72" fmla="*/ 368710 w 1976284"/>
                <a:gd name="connsiteY72" fmla="*/ 44245 h 379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76284" h="3790336">
                  <a:moveTo>
                    <a:pt x="368710" y="44245"/>
                  </a:moveTo>
                  <a:cubicBezTo>
                    <a:pt x="315669" y="57506"/>
                    <a:pt x="292156" y="64378"/>
                    <a:pt x="235974" y="73742"/>
                  </a:cubicBezTo>
                  <a:cubicBezTo>
                    <a:pt x="201685" y="79457"/>
                    <a:pt x="167149" y="83575"/>
                    <a:pt x="132736" y="88491"/>
                  </a:cubicBezTo>
                  <a:cubicBezTo>
                    <a:pt x="99583" y="99542"/>
                    <a:pt x="58054" y="106055"/>
                    <a:pt x="44245" y="147484"/>
                  </a:cubicBezTo>
                  <a:cubicBezTo>
                    <a:pt x="35525" y="173643"/>
                    <a:pt x="99064" y="244759"/>
                    <a:pt x="103239" y="250723"/>
                  </a:cubicBezTo>
                  <a:cubicBezTo>
                    <a:pt x="241896" y="448806"/>
                    <a:pt x="97819" y="272126"/>
                    <a:pt x="206477" y="368710"/>
                  </a:cubicBezTo>
                  <a:cubicBezTo>
                    <a:pt x="325857" y="474825"/>
                    <a:pt x="247979" y="441536"/>
                    <a:pt x="339213" y="471949"/>
                  </a:cubicBezTo>
                  <a:cubicBezTo>
                    <a:pt x="353961" y="496530"/>
                    <a:pt x="368265" y="521383"/>
                    <a:pt x="383458" y="545691"/>
                  </a:cubicBezTo>
                  <a:cubicBezTo>
                    <a:pt x="392852" y="560722"/>
                    <a:pt x="403561" y="574905"/>
                    <a:pt x="412955" y="589936"/>
                  </a:cubicBezTo>
                  <a:cubicBezTo>
                    <a:pt x="428148" y="614244"/>
                    <a:pt x="440883" y="640109"/>
                    <a:pt x="457200" y="663678"/>
                  </a:cubicBezTo>
                  <a:cubicBezTo>
                    <a:pt x="485183" y="704098"/>
                    <a:pt x="523704" y="737694"/>
                    <a:pt x="545690" y="781665"/>
                  </a:cubicBezTo>
                  <a:cubicBezTo>
                    <a:pt x="555522" y="801329"/>
                    <a:pt x="567022" y="820245"/>
                    <a:pt x="575187" y="840658"/>
                  </a:cubicBezTo>
                  <a:cubicBezTo>
                    <a:pt x="586735" y="869527"/>
                    <a:pt x="587437" y="903279"/>
                    <a:pt x="604684" y="929149"/>
                  </a:cubicBezTo>
                  <a:lnTo>
                    <a:pt x="634181" y="973394"/>
                  </a:lnTo>
                  <a:cubicBezTo>
                    <a:pt x="687963" y="1134744"/>
                    <a:pt x="602190" y="890355"/>
                    <a:pt x="678426" y="1061884"/>
                  </a:cubicBezTo>
                  <a:cubicBezTo>
                    <a:pt x="691054" y="1090296"/>
                    <a:pt x="698091" y="1120877"/>
                    <a:pt x="707923" y="1150374"/>
                  </a:cubicBezTo>
                  <a:cubicBezTo>
                    <a:pt x="712839" y="1165123"/>
                    <a:pt x="718901" y="1179538"/>
                    <a:pt x="722671" y="1194620"/>
                  </a:cubicBezTo>
                  <a:cubicBezTo>
                    <a:pt x="727587" y="1214284"/>
                    <a:pt x="730302" y="1234634"/>
                    <a:pt x="737419" y="1253613"/>
                  </a:cubicBezTo>
                  <a:cubicBezTo>
                    <a:pt x="745139" y="1274199"/>
                    <a:pt x="757084" y="1292942"/>
                    <a:pt x="766916" y="1312607"/>
                  </a:cubicBezTo>
                  <a:cubicBezTo>
                    <a:pt x="804323" y="1499633"/>
                    <a:pt x="754197" y="1297679"/>
                    <a:pt x="811161" y="1430594"/>
                  </a:cubicBezTo>
                  <a:cubicBezTo>
                    <a:pt x="819464" y="1449968"/>
                    <a:pt x="837425" y="1548783"/>
                    <a:pt x="840658" y="1563329"/>
                  </a:cubicBezTo>
                  <a:cubicBezTo>
                    <a:pt x="856092" y="1632784"/>
                    <a:pt x="861764" y="1629695"/>
                    <a:pt x="870155" y="1710813"/>
                  </a:cubicBezTo>
                  <a:cubicBezTo>
                    <a:pt x="881834" y="1823708"/>
                    <a:pt x="899652" y="2050026"/>
                    <a:pt x="899652" y="2050026"/>
                  </a:cubicBezTo>
                  <a:cubicBezTo>
                    <a:pt x="894736" y="2177845"/>
                    <a:pt x="902381" y="2306770"/>
                    <a:pt x="884903" y="2433484"/>
                  </a:cubicBezTo>
                  <a:cubicBezTo>
                    <a:pt x="882053" y="2454146"/>
                    <a:pt x="854011" y="2461706"/>
                    <a:pt x="840658" y="2477729"/>
                  </a:cubicBezTo>
                  <a:cubicBezTo>
                    <a:pt x="829310" y="2491346"/>
                    <a:pt x="819649" y="2506413"/>
                    <a:pt x="811161" y="2521974"/>
                  </a:cubicBezTo>
                  <a:cubicBezTo>
                    <a:pt x="790105" y="2560576"/>
                    <a:pt x="766074" y="2598247"/>
                    <a:pt x="752168" y="2639962"/>
                  </a:cubicBezTo>
                  <a:cubicBezTo>
                    <a:pt x="747252" y="2654710"/>
                    <a:pt x="744371" y="2670302"/>
                    <a:pt x="737419" y="2684207"/>
                  </a:cubicBezTo>
                  <a:cubicBezTo>
                    <a:pt x="729492" y="2700061"/>
                    <a:pt x="716717" y="2713062"/>
                    <a:pt x="707923" y="2728452"/>
                  </a:cubicBezTo>
                  <a:cubicBezTo>
                    <a:pt x="697015" y="2747541"/>
                    <a:pt x="689334" y="2768356"/>
                    <a:pt x="678426" y="2787445"/>
                  </a:cubicBezTo>
                  <a:cubicBezTo>
                    <a:pt x="669632" y="2802835"/>
                    <a:pt x="656856" y="2815837"/>
                    <a:pt x="648929" y="2831691"/>
                  </a:cubicBezTo>
                  <a:cubicBezTo>
                    <a:pt x="636312" y="2856924"/>
                    <a:pt x="618407" y="2926901"/>
                    <a:pt x="589936" y="2949678"/>
                  </a:cubicBezTo>
                  <a:cubicBezTo>
                    <a:pt x="577796" y="2959390"/>
                    <a:pt x="560439" y="2959510"/>
                    <a:pt x="545690" y="2964426"/>
                  </a:cubicBezTo>
                  <a:cubicBezTo>
                    <a:pt x="522169" y="2999709"/>
                    <a:pt x="508083" y="3027105"/>
                    <a:pt x="471948" y="3052916"/>
                  </a:cubicBezTo>
                  <a:cubicBezTo>
                    <a:pt x="454058" y="3065695"/>
                    <a:pt x="432619" y="3072581"/>
                    <a:pt x="412955" y="3082413"/>
                  </a:cubicBezTo>
                  <a:cubicBezTo>
                    <a:pt x="403123" y="3097161"/>
                    <a:pt x="395992" y="3114124"/>
                    <a:pt x="383458" y="3126658"/>
                  </a:cubicBezTo>
                  <a:cubicBezTo>
                    <a:pt x="370924" y="3139192"/>
                    <a:pt x="350286" y="3142314"/>
                    <a:pt x="339213" y="3156155"/>
                  </a:cubicBezTo>
                  <a:cubicBezTo>
                    <a:pt x="329502" y="3168294"/>
                    <a:pt x="332015" y="3186810"/>
                    <a:pt x="324465" y="3200400"/>
                  </a:cubicBezTo>
                  <a:cubicBezTo>
                    <a:pt x="290429" y="3261665"/>
                    <a:pt x="277574" y="3290213"/>
                    <a:pt x="221226" y="3318387"/>
                  </a:cubicBezTo>
                  <a:cubicBezTo>
                    <a:pt x="207321" y="3325339"/>
                    <a:pt x="191729" y="3328220"/>
                    <a:pt x="176981" y="3333136"/>
                  </a:cubicBezTo>
                  <a:cubicBezTo>
                    <a:pt x="162233" y="3347884"/>
                    <a:pt x="142865" y="3359148"/>
                    <a:pt x="132736" y="3377381"/>
                  </a:cubicBezTo>
                  <a:cubicBezTo>
                    <a:pt x="117636" y="3404560"/>
                    <a:pt x="113071" y="3436374"/>
                    <a:pt x="103239" y="3465871"/>
                  </a:cubicBezTo>
                  <a:cubicBezTo>
                    <a:pt x="98323" y="3480619"/>
                    <a:pt x="99483" y="3499123"/>
                    <a:pt x="88490" y="3510116"/>
                  </a:cubicBezTo>
                  <a:cubicBezTo>
                    <a:pt x="31712" y="3566896"/>
                    <a:pt x="61600" y="3542793"/>
                    <a:pt x="0" y="3583858"/>
                  </a:cubicBezTo>
                  <a:cubicBezTo>
                    <a:pt x="9832" y="3598606"/>
                    <a:pt x="14749" y="3618271"/>
                    <a:pt x="29497" y="3628103"/>
                  </a:cubicBezTo>
                  <a:cubicBezTo>
                    <a:pt x="46362" y="3639347"/>
                    <a:pt x="69000" y="3637283"/>
                    <a:pt x="88490" y="3642852"/>
                  </a:cubicBezTo>
                  <a:cubicBezTo>
                    <a:pt x="103438" y="3647123"/>
                    <a:pt x="117987" y="3652684"/>
                    <a:pt x="132736" y="3657600"/>
                  </a:cubicBezTo>
                  <a:cubicBezTo>
                    <a:pt x="349167" y="3801889"/>
                    <a:pt x="121517" y="3655405"/>
                    <a:pt x="280219" y="3746091"/>
                  </a:cubicBezTo>
                  <a:cubicBezTo>
                    <a:pt x="295609" y="3754885"/>
                    <a:pt x="307868" y="3769363"/>
                    <a:pt x="324465" y="3775587"/>
                  </a:cubicBezTo>
                  <a:cubicBezTo>
                    <a:pt x="347936" y="3784389"/>
                    <a:pt x="373626" y="3785420"/>
                    <a:pt x="398207" y="3790336"/>
                  </a:cubicBezTo>
                  <a:lnTo>
                    <a:pt x="1297858" y="3775587"/>
                  </a:lnTo>
                  <a:cubicBezTo>
                    <a:pt x="1318118" y="3774964"/>
                    <a:pt x="1336976" y="3764814"/>
                    <a:pt x="1356852" y="3760839"/>
                  </a:cubicBezTo>
                  <a:cubicBezTo>
                    <a:pt x="1386175" y="3754975"/>
                    <a:pt x="1415561" y="3748798"/>
                    <a:pt x="1445342" y="3746091"/>
                  </a:cubicBezTo>
                  <a:cubicBezTo>
                    <a:pt x="1523830" y="3738956"/>
                    <a:pt x="1602658" y="3736258"/>
                    <a:pt x="1681316" y="3731342"/>
                  </a:cubicBezTo>
                  <a:cubicBezTo>
                    <a:pt x="1803439" y="3690634"/>
                    <a:pt x="1752559" y="3727716"/>
                    <a:pt x="1828800" y="3613355"/>
                  </a:cubicBezTo>
                  <a:lnTo>
                    <a:pt x="1858297" y="3569110"/>
                  </a:lnTo>
                  <a:lnTo>
                    <a:pt x="1887794" y="3524865"/>
                  </a:lnTo>
                  <a:cubicBezTo>
                    <a:pt x="1902542" y="3480620"/>
                    <a:pt x="1924372" y="3438133"/>
                    <a:pt x="1932039" y="3392129"/>
                  </a:cubicBezTo>
                  <a:cubicBezTo>
                    <a:pt x="1936955" y="3362632"/>
                    <a:pt x="1940922" y="3332962"/>
                    <a:pt x="1946787" y="3303639"/>
                  </a:cubicBezTo>
                  <a:cubicBezTo>
                    <a:pt x="1950762" y="3283763"/>
                    <a:pt x="1957139" y="3264432"/>
                    <a:pt x="1961536" y="3244645"/>
                  </a:cubicBezTo>
                  <a:cubicBezTo>
                    <a:pt x="1966974" y="3220174"/>
                    <a:pt x="1971368" y="3195484"/>
                    <a:pt x="1976284" y="3170903"/>
                  </a:cubicBezTo>
                  <a:cubicBezTo>
                    <a:pt x="1971368" y="2831690"/>
                    <a:pt x="1965551" y="2492490"/>
                    <a:pt x="1961536" y="2153265"/>
                  </a:cubicBezTo>
                  <a:cubicBezTo>
                    <a:pt x="1955718" y="1661662"/>
                    <a:pt x="1954590" y="1170002"/>
                    <a:pt x="1946787" y="678426"/>
                  </a:cubicBezTo>
                  <a:cubicBezTo>
                    <a:pt x="1940640" y="291179"/>
                    <a:pt x="2001707" y="399469"/>
                    <a:pt x="1902542" y="250723"/>
                  </a:cubicBezTo>
                  <a:cubicBezTo>
                    <a:pt x="1868830" y="149585"/>
                    <a:pt x="1908640" y="275114"/>
                    <a:pt x="1873045" y="132736"/>
                  </a:cubicBezTo>
                  <a:cubicBezTo>
                    <a:pt x="1869274" y="117654"/>
                    <a:pt x="1869290" y="99484"/>
                    <a:pt x="1858297" y="88491"/>
                  </a:cubicBezTo>
                  <a:cubicBezTo>
                    <a:pt x="1847304" y="77498"/>
                    <a:pt x="1828800" y="78658"/>
                    <a:pt x="1814052" y="73742"/>
                  </a:cubicBezTo>
                  <a:cubicBezTo>
                    <a:pt x="1799304" y="58994"/>
                    <a:pt x="1788040" y="39626"/>
                    <a:pt x="1769807" y="29497"/>
                  </a:cubicBezTo>
                  <a:cubicBezTo>
                    <a:pt x="1742627" y="14397"/>
                    <a:pt x="1681316" y="0"/>
                    <a:pt x="1681316" y="0"/>
                  </a:cubicBezTo>
                  <a:cubicBezTo>
                    <a:pt x="1327355" y="4916"/>
                    <a:pt x="973166" y="1144"/>
                    <a:pt x="619432" y="14749"/>
                  </a:cubicBezTo>
                  <a:cubicBezTo>
                    <a:pt x="588363" y="15944"/>
                    <a:pt x="561844" y="40811"/>
                    <a:pt x="530942" y="44245"/>
                  </a:cubicBezTo>
                  <a:lnTo>
                    <a:pt x="398207" y="58994"/>
                  </a:lnTo>
                  <a:lnTo>
                    <a:pt x="368710" y="442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619827"/>
              <a:ext cx="4178300" cy="4178300"/>
            </a:xfrm>
            <a:prstGeom prst="rect">
              <a:avLst/>
            </a:prstGeom>
          </p:spPr>
        </p:pic>
      </p:gr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358" y="2438399"/>
            <a:ext cx="4102100" cy="2416305"/>
          </a:xfrm>
        </p:spPr>
      </p:pic>
    </p:spTree>
    <p:extLst>
      <p:ext uri="{BB962C8B-B14F-4D97-AF65-F5344CB8AC3E}">
        <p14:creationId xmlns:p14="http://schemas.microsoft.com/office/powerpoint/2010/main" val="64973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96" y="1676400"/>
            <a:ext cx="8200103" cy="4150793"/>
          </a:xfrm>
          <a:prstGeom prst="rect">
            <a:avLst/>
          </a:prstGeom>
        </p:spPr>
      </p:pic>
    </p:spTree>
    <p:extLst>
      <p:ext uri="{BB962C8B-B14F-4D97-AF65-F5344CB8AC3E}">
        <p14:creationId xmlns:p14="http://schemas.microsoft.com/office/powerpoint/2010/main" val="25222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Attacks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3180"/>
            <a:ext cx="8229600" cy="4790840"/>
          </a:xfrm>
        </p:spPr>
      </p:pic>
    </p:spTree>
    <p:extLst>
      <p:ext uri="{BB962C8B-B14F-4D97-AF65-F5344CB8AC3E}">
        <p14:creationId xmlns:p14="http://schemas.microsoft.com/office/powerpoint/2010/main" val="16910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DDoS Attack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348" y="1981199"/>
            <a:ext cx="2847975" cy="3962401"/>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804794"/>
            <a:ext cx="3337592" cy="1310005"/>
          </a:xfrm>
          <a:prstGeom prst="rect">
            <a:avLst/>
          </a:prstGeom>
        </p:spPr>
      </p:pic>
      <p:sp>
        <p:nvSpPr>
          <p:cNvPr id="6" name="TextBox 5"/>
          <p:cNvSpPr txBox="1"/>
          <p:nvPr/>
        </p:nvSpPr>
        <p:spPr>
          <a:xfrm>
            <a:off x="4267200" y="3124200"/>
            <a:ext cx="595035" cy="584775"/>
          </a:xfrm>
          <a:prstGeom prst="rect">
            <a:avLst/>
          </a:prstGeom>
          <a:noFill/>
        </p:spPr>
        <p:txBody>
          <a:bodyPr wrap="none" rtlCol="0">
            <a:spAutoFit/>
          </a:bodyPr>
          <a:lstStyle/>
          <a:p>
            <a:r>
              <a:rPr lang="en-US" sz="3200" dirty="0"/>
              <a:t>vs</a:t>
            </a:r>
          </a:p>
        </p:txBody>
      </p:sp>
    </p:spTree>
    <p:extLst>
      <p:ext uri="{BB962C8B-B14F-4D97-AF65-F5344CB8AC3E}">
        <p14:creationId xmlns:p14="http://schemas.microsoft.com/office/powerpoint/2010/main" val="8013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DDoS Attack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19880"/>
            <a:ext cx="8229600" cy="48374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876800"/>
            <a:ext cx="1244600" cy="1257300"/>
          </a:xfrm>
          <a:prstGeom prst="rect">
            <a:avLst/>
          </a:prstGeom>
          <a:ln>
            <a:solidFill>
              <a:schemeClr val="accent2">
                <a:lumMod val="75000"/>
              </a:schemeClr>
            </a:solidFill>
          </a:ln>
        </p:spPr>
      </p:pic>
    </p:spTree>
    <p:extLst>
      <p:ext uri="{BB962C8B-B14F-4D97-AF65-F5344CB8AC3E}">
        <p14:creationId xmlns:p14="http://schemas.microsoft.com/office/powerpoint/2010/main" val="34397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as a Service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4025"/>
            <a:ext cx="8229600" cy="4629150"/>
          </a:xfrm>
        </p:spPr>
      </p:pic>
    </p:spTree>
    <p:extLst>
      <p:ext uri="{BB962C8B-B14F-4D97-AF65-F5344CB8AC3E}">
        <p14:creationId xmlns:p14="http://schemas.microsoft.com/office/powerpoint/2010/main" val="1235362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DDoS as a Service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4000"/>
            <a:ext cx="8229600" cy="4309200"/>
          </a:xfrm>
        </p:spPr>
      </p:pic>
    </p:spTree>
    <p:extLst>
      <p:ext uri="{BB962C8B-B14F-4D97-AF65-F5344CB8AC3E}">
        <p14:creationId xmlns:p14="http://schemas.microsoft.com/office/powerpoint/2010/main" val="113345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a:t>
            </a:r>
            <a:r>
              <a:rPr lang="en-US" dirty="0" err="1"/>
              <a:t>DoS</a:t>
            </a:r>
            <a:r>
              <a:rPr lang="en-US" dirty="0"/>
              <a:t> Attacks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924" y="4114799"/>
            <a:ext cx="1862076" cy="2493851"/>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923" y="1531374"/>
            <a:ext cx="1862077" cy="24581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58" y="1453606"/>
            <a:ext cx="3759128" cy="253595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1" y="4114798"/>
            <a:ext cx="3532184" cy="2493851"/>
          </a:xfrm>
          <a:prstGeom prst="rect">
            <a:avLst/>
          </a:prstGeom>
        </p:spPr>
      </p:pic>
    </p:spTree>
    <p:extLst>
      <p:ext uri="{BB962C8B-B14F-4D97-AF65-F5344CB8AC3E}">
        <p14:creationId xmlns:p14="http://schemas.microsoft.com/office/powerpoint/2010/main" val="107561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Mitigating </a:t>
            </a:r>
            <a:r>
              <a:rPr lang="en-US" dirty="0" err="1"/>
              <a:t>DoS</a:t>
            </a:r>
            <a:r>
              <a:rPr lang="en-US" dirty="0"/>
              <a:t> Attacks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87" y="1752600"/>
            <a:ext cx="9102913" cy="4592730"/>
          </a:xfrm>
        </p:spPr>
      </p:pic>
    </p:spTree>
    <p:extLst>
      <p:ext uri="{BB962C8B-B14F-4D97-AF65-F5344CB8AC3E}">
        <p14:creationId xmlns:p14="http://schemas.microsoft.com/office/powerpoint/2010/main" val="56956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Categorizing Malware</a:t>
            </a:r>
          </a:p>
        </p:txBody>
      </p:sp>
      <p:sp>
        <p:nvSpPr>
          <p:cNvPr id="3" name="Content Placeholder 2"/>
          <p:cNvSpPr>
            <a:spLocks noGrp="1"/>
          </p:cNvSpPr>
          <p:nvPr>
            <p:ph idx="1"/>
          </p:nvPr>
        </p:nvSpPr>
        <p:spPr>
          <a:xfrm>
            <a:off x="457200" y="1600200"/>
            <a:ext cx="8382000" cy="4876800"/>
          </a:xfrm>
        </p:spPr>
        <p:txBody>
          <a:bodyPr>
            <a:normAutofit lnSpcReduction="10000"/>
          </a:bodyPr>
          <a:lstStyle/>
          <a:p>
            <a:r>
              <a:rPr lang="en-US" b="1" dirty="0">
                <a:solidFill>
                  <a:schemeClr val="accent2"/>
                </a:solidFill>
              </a:rPr>
              <a:t>Trojan: </a:t>
            </a:r>
            <a:r>
              <a:rPr lang="en-US" dirty="0"/>
              <a:t>instructions hidden inside an otherwise useful program that do bad things. </a:t>
            </a:r>
          </a:p>
          <a:p>
            <a:r>
              <a:rPr lang="en-US" b="1" dirty="0">
                <a:solidFill>
                  <a:schemeClr val="accent2"/>
                </a:solidFill>
              </a:rPr>
              <a:t>Virus: </a:t>
            </a:r>
            <a:r>
              <a:rPr lang="en-US" dirty="0"/>
              <a:t>instructions that, when executed, insert copies of themselves into other programs. Usually added to program after the fact (e.g., when an email is read).</a:t>
            </a:r>
          </a:p>
          <a:p>
            <a:r>
              <a:rPr lang="en-US" b="1" dirty="0">
                <a:solidFill>
                  <a:schemeClr val="accent2"/>
                </a:solidFill>
              </a:rPr>
              <a:t>Worm: </a:t>
            </a:r>
            <a:r>
              <a:rPr lang="en-US" dirty="0"/>
              <a:t>a malicious program that replicates itself by installing copies of itself on other machines across a network. </a:t>
            </a:r>
          </a:p>
          <a:p>
            <a:r>
              <a:rPr lang="en-US" b="1" dirty="0">
                <a:solidFill>
                  <a:schemeClr val="accent2"/>
                </a:solidFill>
              </a:rPr>
              <a:t>Logic bomb: </a:t>
            </a:r>
            <a:r>
              <a:rPr lang="en-US" dirty="0"/>
              <a:t>malicious instructions that trigger on some event in the future</a:t>
            </a:r>
          </a:p>
          <a:p>
            <a:r>
              <a:rPr lang="en-US" b="1" dirty="0">
                <a:solidFill>
                  <a:schemeClr val="accent2"/>
                </a:solidFill>
              </a:rPr>
              <a:t>Zombie: </a:t>
            </a:r>
            <a:r>
              <a:rPr lang="en-US" dirty="0"/>
              <a:t>malicious instructions that can be triggered remotely to carry out some attack. Often large numbers of zombies are installed and then triggered simultaneously. </a:t>
            </a:r>
          </a:p>
        </p:txBody>
      </p:sp>
    </p:spTree>
    <p:extLst>
      <p:ext uri="{BB962C8B-B14F-4D97-AF65-F5344CB8AC3E}">
        <p14:creationId xmlns:p14="http://schemas.microsoft.com/office/powerpoint/2010/main" val="4984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Stack</a:t>
            </a:r>
          </a:p>
        </p:txBody>
      </p:sp>
      <p:sp>
        <p:nvSpPr>
          <p:cNvPr id="5" name="Rectangle 4"/>
          <p:cNvSpPr/>
          <p:nvPr/>
        </p:nvSpPr>
        <p:spPr>
          <a:xfrm>
            <a:off x="533400" y="1905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7 - Application</a:t>
            </a:r>
          </a:p>
        </p:txBody>
      </p:sp>
      <p:sp>
        <p:nvSpPr>
          <p:cNvPr id="6" name="Rectangle 5"/>
          <p:cNvSpPr/>
          <p:nvPr/>
        </p:nvSpPr>
        <p:spPr>
          <a:xfrm>
            <a:off x="533400" y="25146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6 - Presentation</a:t>
            </a:r>
          </a:p>
        </p:txBody>
      </p:sp>
      <p:sp>
        <p:nvSpPr>
          <p:cNvPr id="7" name="Rectangle 6"/>
          <p:cNvSpPr/>
          <p:nvPr/>
        </p:nvSpPr>
        <p:spPr>
          <a:xfrm>
            <a:off x="533400" y="31242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5 - Session</a:t>
            </a:r>
          </a:p>
        </p:txBody>
      </p:sp>
      <p:sp>
        <p:nvSpPr>
          <p:cNvPr id="8" name="Rectangle 7"/>
          <p:cNvSpPr/>
          <p:nvPr/>
        </p:nvSpPr>
        <p:spPr>
          <a:xfrm>
            <a:off x="533400" y="37338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4 - Transport</a:t>
            </a:r>
          </a:p>
        </p:txBody>
      </p:sp>
      <p:sp>
        <p:nvSpPr>
          <p:cNvPr id="9" name="Rectangle 8"/>
          <p:cNvSpPr/>
          <p:nvPr/>
        </p:nvSpPr>
        <p:spPr>
          <a:xfrm>
            <a:off x="533400" y="43434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3 - Network</a:t>
            </a:r>
          </a:p>
        </p:txBody>
      </p:sp>
      <p:sp>
        <p:nvSpPr>
          <p:cNvPr id="10" name="Rectangle 9"/>
          <p:cNvSpPr/>
          <p:nvPr/>
        </p:nvSpPr>
        <p:spPr>
          <a:xfrm>
            <a:off x="533400" y="4953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2 - Data Link</a:t>
            </a:r>
          </a:p>
        </p:txBody>
      </p:sp>
      <p:sp>
        <p:nvSpPr>
          <p:cNvPr id="11" name="Rectangle 10"/>
          <p:cNvSpPr/>
          <p:nvPr/>
        </p:nvSpPr>
        <p:spPr>
          <a:xfrm>
            <a:off x="538316" y="5562600"/>
            <a:ext cx="2281662"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1 - Physical</a:t>
            </a:r>
          </a:p>
        </p:txBody>
      </p:sp>
      <p:sp>
        <p:nvSpPr>
          <p:cNvPr id="13" name="Rectangle 12"/>
          <p:cNvSpPr/>
          <p:nvPr/>
        </p:nvSpPr>
        <p:spPr>
          <a:xfrm>
            <a:off x="6324600" y="19050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HTTP</a:t>
            </a:r>
          </a:p>
        </p:txBody>
      </p:sp>
      <p:sp>
        <p:nvSpPr>
          <p:cNvPr id="15" name="Rectangle 14"/>
          <p:cNvSpPr/>
          <p:nvPr/>
        </p:nvSpPr>
        <p:spPr>
          <a:xfrm>
            <a:off x="6324600" y="31242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TLS/SSL</a:t>
            </a:r>
          </a:p>
        </p:txBody>
      </p:sp>
      <p:sp>
        <p:nvSpPr>
          <p:cNvPr id="16" name="Rectangle 15"/>
          <p:cNvSpPr/>
          <p:nvPr/>
        </p:nvSpPr>
        <p:spPr>
          <a:xfrm>
            <a:off x="6324600" y="37338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TCP/UDP</a:t>
            </a:r>
          </a:p>
        </p:txBody>
      </p:sp>
      <p:sp>
        <p:nvSpPr>
          <p:cNvPr id="17" name="Rectangle 16"/>
          <p:cNvSpPr/>
          <p:nvPr/>
        </p:nvSpPr>
        <p:spPr>
          <a:xfrm>
            <a:off x="6324600" y="43434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IP</a:t>
            </a:r>
          </a:p>
        </p:txBody>
      </p:sp>
      <p:sp>
        <p:nvSpPr>
          <p:cNvPr id="18" name="Rectangle 17"/>
          <p:cNvSpPr/>
          <p:nvPr/>
        </p:nvSpPr>
        <p:spPr>
          <a:xfrm>
            <a:off x="6324600" y="49530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Ethernet</a:t>
            </a:r>
          </a:p>
        </p:txBody>
      </p:sp>
      <p:sp>
        <p:nvSpPr>
          <p:cNvPr id="19" name="Rectangle 18"/>
          <p:cNvSpPr/>
          <p:nvPr/>
        </p:nvSpPr>
        <p:spPr>
          <a:xfrm>
            <a:off x="6329516" y="55626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0s and 1s</a:t>
            </a:r>
          </a:p>
        </p:txBody>
      </p:sp>
      <p:sp>
        <p:nvSpPr>
          <p:cNvPr id="27" name="Rectangle 26"/>
          <p:cNvSpPr/>
          <p:nvPr/>
        </p:nvSpPr>
        <p:spPr>
          <a:xfrm>
            <a:off x="3429000" y="1905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content</a:t>
            </a:r>
          </a:p>
        </p:txBody>
      </p:sp>
      <p:sp>
        <p:nvSpPr>
          <p:cNvPr id="28" name="Rectangle 27"/>
          <p:cNvSpPr/>
          <p:nvPr/>
        </p:nvSpPr>
        <p:spPr>
          <a:xfrm>
            <a:off x="3429000" y="25146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encoding</a:t>
            </a:r>
          </a:p>
        </p:txBody>
      </p:sp>
      <p:sp>
        <p:nvSpPr>
          <p:cNvPr id="29" name="Rectangle 28"/>
          <p:cNvSpPr/>
          <p:nvPr/>
        </p:nvSpPr>
        <p:spPr>
          <a:xfrm>
            <a:off x="3429000" y="31242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sessions</a:t>
            </a:r>
          </a:p>
        </p:txBody>
      </p:sp>
      <p:sp>
        <p:nvSpPr>
          <p:cNvPr id="30" name="Rectangle 29"/>
          <p:cNvSpPr/>
          <p:nvPr/>
        </p:nvSpPr>
        <p:spPr>
          <a:xfrm>
            <a:off x="3429000" y="37338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(un)reliably</a:t>
            </a:r>
          </a:p>
        </p:txBody>
      </p:sp>
      <p:sp>
        <p:nvSpPr>
          <p:cNvPr id="31" name="Rectangle 30"/>
          <p:cNvSpPr/>
          <p:nvPr/>
        </p:nvSpPr>
        <p:spPr>
          <a:xfrm>
            <a:off x="3429000" y="43434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globally</a:t>
            </a:r>
          </a:p>
        </p:txBody>
      </p:sp>
      <p:sp>
        <p:nvSpPr>
          <p:cNvPr id="32" name="Rectangle 31"/>
          <p:cNvSpPr/>
          <p:nvPr/>
        </p:nvSpPr>
        <p:spPr>
          <a:xfrm>
            <a:off x="3429000" y="4953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locally</a:t>
            </a:r>
          </a:p>
        </p:txBody>
      </p:sp>
      <p:sp>
        <p:nvSpPr>
          <p:cNvPr id="33" name="Rectangle 32"/>
          <p:cNvSpPr/>
          <p:nvPr/>
        </p:nvSpPr>
        <p:spPr>
          <a:xfrm>
            <a:off x="3433916" y="5562600"/>
            <a:ext cx="2281662"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signals</a:t>
            </a:r>
          </a:p>
        </p:txBody>
      </p:sp>
    </p:spTree>
    <p:extLst>
      <p:ext uri="{BB962C8B-B14F-4D97-AF65-F5344CB8AC3E}">
        <p14:creationId xmlns:p14="http://schemas.microsoft.com/office/powerpoint/2010/main" val="19669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mph" presetSubtype="0" grpId="0" nodeType="withEffect">
                                  <p:stCondLst>
                                    <p:cond delay="0"/>
                                  </p:stCondLst>
                                  <p:childTnLst>
                                    <p:set>
                                      <p:cBhvr>
                                        <p:cTn id="9" dur="indefinite"/>
                                        <p:tgtEl>
                                          <p:spTgt spid="6"/>
                                        </p:tgtEl>
                                        <p:attrNameLst>
                                          <p:attrName>style.opacity</p:attrName>
                                        </p:attrNameLst>
                                      </p:cBhvr>
                                      <p:to>
                                        <p:strVal val="0.5"/>
                                      </p:to>
                                    </p:set>
                                    <p:animEffect filter="image" prLst="opacity: 0.5">
                                      <p:cBhvr rctx="IE">
                                        <p:cTn id="10" dur="indefinite"/>
                                        <p:tgtEl>
                                          <p:spTgt spid="6"/>
                                        </p:tgtEl>
                                      </p:cBhvr>
                                    </p:animEffect>
                                  </p:childTnLst>
                                </p:cTn>
                              </p:par>
                              <p:par>
                                <p:cTn id="11" presetID="9" presetClass="emph" presetSubtype="0" grpId="0" nodeType="withEffect">
                                  <p:stCondLst>
                                    <p:cond delay="0"/>
                                  </p:stCondLst>
                                  <p:childTnLst>
                                    <p:set>
                                      <p:cBhvr>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grpId="0" nodeType="withEffect">
                                  <p:stCondLst>
                                    <p:cond delay="0"/>
                                  </p:stCondLst>
                                  <p:childTnLst>
                                    <p:set>
                                      <p:cBhvr>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grpId="0" nodeType="withEffect">
                                  <p:stCondLst>
                                    <p:cond delay="0"/>
                                  </p:stCondLst>
                                  <p:childTnLst>
                                    <p:set>
                                      <p:cBhvr>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grpId="0" nodeType="withEffect">
                                  <p:stCondLst>
                                    <p:cond delay="0"/>
                                  </p:stCondLst>
                                  <p:childTnLst>
                                    <p:set>
                                      <p:cBhvr>
                                        <p:cTn id="21" dur="indefinite"/>
                                        <p:tgtEl>
                                          <p:spTgt spid="10"/>
                                        </p:tgtEl>
                                        <p:attrNameLst>
                                          <p:attrName>style.opacity</p:attrName>
                                        </p:attrNameLst>
                                      </p:cBhvr>
                                      <p:to>
                                        <p:strVal val="0.5"/>
                                      </p:to>
                                    </p:set>
                                    <p:animEffect filter="image" prLst="opacity: 0.5">
                                      <p:cBhvr rctx="IE">
                                        <p:cTn id="22" dur="indefinite"/>
                                        <p:tgtEl>
                                          <p:spTgt spid="10"/>
                                        </p:tgtEl>
                                      </p:cBhvr>
                                    </p:animEffect>
                                  </p:childTnLst>
                                </p:cTn>
                              </p:par>
                              <p:par>
                                <p:cTn id="23" presetID="9" presetClass="emph" presetSubtype="0" grpId="0" nodeType="withEffect">
                                  <p:stCondLst>
                                    <p:cond delay="0"/>
                                  </p:stCondLst>
                                  <p:childTnLst>
                                    <p:set>
                                      <p:cBhvr>
                                        <p:cTn id="24" dur="indefinite"/>
                                        <p:tgtEl>
                                          <p:spTgt spid="13"/>
                                        </p:tgtEl>
                                        <p:attrNameLst>
                                          <p:attrName>style.opacity</p:attrName>
                                        </p:attrNameLst>
                                      </p:cBhvr>
                                      <p:to>
                                        <p:strVal val="0.5"/>
                                      </p:to>
                                    </p:set>
                                    <p:animEffect filter="image" prLst="opacity: 0.5">
                                      <p:cBhvr rctx="IE">
                                        <p:cTn id="25" dur="indefinite"/>
                                        <p:tgtEl>
                                          <p:spTgt spid="13"/>
                                        </p:tgtEl>
                                      </p:cBhvr>
                                    </p:animEffect>
                                  </p:childTnLst>
                                </p:cTn>
                              </p:par>
                              <p:par>
                                <p:cTn id="26" presetID="9" presetClass="emph" presetSubtype="0" grpId="0" nodeType="withEffect">
                                  <p:stCondLst>
                                    <p:cond delay="0"/>
                                  </p:stCondLst>
                                  <p:childTnLst>
                                    <p:set>
                                      <p:cBhvr>
                                        <p:cTn id="27" dur="indefinite"/>
                                        <p:tgtEl>
                                          <p:spTgt spid="15"/>
                                        </p:tgtEl>
                                        <p:attrNameLst>
                                          <p:attrName>style.opacity</p:attrName>
                                        </p:attrNameLst>
                                      </p:cBhvr>
                                      <p:to>
                                        <p:strVal val="0.5"/>
                                      </p:to>
                                    </p:set>
                                    <p:animEffect filter="image" prLst="opacity: 0.5">
                                      <p:cBhvr rctx="IE">
                                        <p:cTn id="28" dur="indefinite"/>
                                        <p:tgtEl>
                                          <p:spTgt spid="15"/>
                                        </p:tgtEl>
                                      </p:cBhvr>
                                    </p:animEffect>
                                  </p:childTnLst>
                                </p:cTn>
                              </p:par>
                              <p:par>
                                <p:cTn id="29" presetID="9" presetClass="emph" presetSubtype="0" grpId="0" nodeType="withEffect">
                                  <p:stCondLst>
                                    <p:cond delay="0"/>
                                  </p:stCondLst>
                                  <p:childTnLst>
                                    <p:set>
                                      <p:cBhvr>
                                        <p:cTn id="30" dur="indefinite"/>
                                        <p:tgtEl>
                                          <p:spTgt spid="16"/>
                                        </p:tgtEl>
                                        <p:attrNameLst>
                                          <p:attrName>style.opacity</p:attrName>
                                        </p:attrNameLst>
                                      </p:cBhvr>
                                      <p:to>
                                        <p:strVal val="0.5"/>
                                      </p:to>
                                    </p:set>
                                    <p:animEffect filter="image" prLst="opacity: 0.5">
                                      <p:cBhvr rctx="IE">
                                        <p:cTn id="31" dur="indefinite"/>
                                        <p:tgtEl>
                                          <p:spTgt spid="16"/>
                                        </p:tgtEl>
                                      </p:cBhvr>
                                    </p:animEffect>
                                  </p:childTnLst>
                                </p:cTn>
                              </p:par>
                              <p:par>
                                <p:cTn id="32" presetID="9" presetClass="emph" presetSubtype="0" grpId="0" nodeType="withEffect">
                                  <p:stCondLst>
                                    <p:cond delay="0"/>
                                  </p:stCondLst>
                                  <p:childTnLst>
                                    <p:set>
                                      <p:cBhvr>
                                        <p:cTn id="33" dur="indefinite"/>
                                        <p:tgtEl>
                                          <p:spTgt spid="17"/>
                                        </p:tgtEl>
                                        <p:attrNameLst>
                                          <p:attrName>style.opacity</p:attrName>
                                        </p:attrNameLst>
                                      </p:cBhvr>
                                      <p:to>
                                        <p:strVal val="0.5"/>
                                      </p:to>
                                    </p:set>
                                    <p:animEffect filter="image" prLst="opacity: 0.5">
                                      <p:cBhvr rctx="IE">
                                        <p:cTn id="34" dur="indefinite"/>
                                        <p:tgtEl>
                                          <p:spTgt spid="17"/>
                                        </p:tgtEl>
                                      </p:cBhvr>
                                    </p:animEffect>
                                  </p:childTnLst>
                                </p:cTn>
                              </p:par>
                              <p:par>
                                <p:cTn id="35" presetID="9" presetClass="emph" presetSubtype="0" grpId="0" nodeType="withEffect">
                                  <p:stCondLst>
                                    <p:cond delay="0"/>
                                  </p:stCondLst>
                                  <p:childTnLst>
                                    <p:set>
                                      <p:cBhvr>
                                        <p:cTn id="36" dur="indefinite"/>
                                        <p:tgtEl>
                                          <p:spTgt spid="18"/>
                                        </p:tgtEl>
                                        <p:attrNameLst>
                                          <p:attrName>style.opacity</p:attrName>
                                        </p:attrNameLst>
                                      </p:cBhvr>
                                      <p:to>
                                        <p:strVal val="0.5"/>
                                      </p:to>
                                    </p:set>
                                    <p:animEffect filter="image" prLst="opacity: 0.5">
                                      <p:cBhvr rctx="IE">
                                        <p:cTn id="37" dur="indefinite"/>
                                        <p:tgtEl>
                                          <p:spTgt spid="18"/>
                                        </p:tgtEl>
                                      </p:cBhvr>
                                    </p:animEffect>
                                  </p:childTnLst>
                                </p:cTn>
                              </p:par>
                              <p:par>
                                <p:cTn id="38" presetID="9" presetClass="emph" presetSubtype="0" grpId="0" nodeType="withEffect">
                                  <p:stCondLst>
                                    <p:cond delay="0"/>
                                  </p:stCondLst>
                                  <p:childTnLst>
                                    <p:set>
                                      <p:cBhvr>
                                        <p:cTn id="39" dur="indefinite"/>
                                        <p:tgtEl>
                                          <p:spTgt spid="27"/>
                                        </p:tgtEl>
                                        <p:attrNameLst>
                                          <p:attrName>style.opacity</p:attrName>
                                        </p:attrNameLst>
                                      </p:cBhvr>
                                      <p:to>
                                        <p:strVal val="0.5"/>
                                      </p:to>
                                    </p:set>
                                    <p:animEffect filter="image" prLst="opacity: 0.5">
                                      <p:cBhvr rctx="IE">
                                        <p:cTn id="40" dur="indefinite"/>
                                        <p:tgtEl>
                                          <p:spTgt spid="27"/>
                                        </p:tgtEl>
                                      </p:cBhvr>
                                    </p:animEffect>
                                  </p:childTnLst>
                                </p:cTn>
                              </p:par>
                              <p:par>
                                <p:cTn id="41" presetID="9" presetClass="emph" presetSubtype="0" grpId="0" nodeType="withEffect">
                                  <p:stCondLst>
                                    <p:cond delay="0"/>
                                  </p:stCondLst>
                                  <p:childTnLst>
                                    <p:set>
                                      <p:cBhvr>
                                        <p:cTn id="42" dur="indefinite"/>
                                        <p:tgtEl>
                                          <p:spTgt spid="28"/>
                                        </p:tgtEl>
                                        <p:attrNameLst>
                                          <p:attrName>style.opacity</p:attrName>
                                        </p:attrNameLst>
                                      </p:cBhvr>
                                      <p:to>
                                        <p:strVal val="0.5"/>
                                      </p:to>
                                    </p:set>
                                    <p:animEffect filter="image" prLst="opacity: 0.5">
                                      <p:cBhvr rctx="IE">
                                        <p:cTn id="43" dur="indefinite"/>
                                        <p:tgtEl>
                                          <p:spTgt spid="28"/>
                                        </p:tgtEl>
                                      </p:cBhvr>
                                    </p:animEffect>
                                  </p:childTnLst>
                                </p:cTn>
                              </p:par>
                              <p:par>
                                <p:cTn id="44" presetID="9" presetClass="emph" presetSubtype="0" grpId="0" nodeType="withEffect">
                                  <p:stCondLst>
                                    <p:cond delay="0"/>
                                  </p:stCondLst>
                                  <p:childTnLst>
                                    <p:set>
                                      <p:cBhvr>
                                        <p:cTn id="45" dur="indefinite"/>
                                        <p:tgtEl>
                                          <p:spTgt spid="29"/>
                                        </p:tgtEl>
                                        <p:attrNameLst>
                                          <p:attrName>style.opacity</p:attrName>
                                        </p:attrNameLst>
                                      </p:cBhvr>
                                      <p:to>
                                        <p:strVal val="0.5"/>
                                      </p:to>
                                    </p:set>
                                    <p:animEffect filter="image" prLst="opacity: 0.5">
                                      <p:cBhvr rctx="IE">
                                        <p:cTn id="46" dur="indefinite"/>
                                        <p:tgtEl>
                                          <p:spTgt spid="29"/>
                                        </p:tgtEl>
                                      </p:cBhvr>
                                    </p:animEffect>
                                  </p:childTnLst>
                                </p:cTn>
                              </p:par>
                              <p:par>
                                <p:cTn id="47" presetID="9" presetClass="emph" presetSubtype="0" grpId="0" nodeType="withEffect">
                                  <p:stCondLst>
                                    <p:cond delay="0"/>
                                  </p:stCondLst>
                                  <p:childTnLst>
                                    <p:set>
                                      <p:cBhvr>
                                        <p:cTn id="48" dur="indefinite"/>
                                        <p:tgtEl>
                                          <p:spTgt spid="30"/>
                                        </p:tgtEl>
                                        <p:attrNameLst>
                                          <p:attrName>style.opacity</p:attrName>
                                        </p:attrNameLst>
                                      </p:cBhvr>
                                      <p:to>
                                        <p:strVal val="0.5"/>
                                      </p:to>
                                    </p:set>
                                    <p:animEffect filter="image" prLst="opacity: 0.5">
                                      <p:cBhvr rctx="IE">
                                        <p:cTn id="49" dur="indefinite"/>
                                        <p:tgtEl>
                                          <p:spTgt spid="30"/>
                                        </p:tgtEl>
                                      </p:cBhvr>
                                    </p:animEffect>
                                  </p:childTnLst>
                                </p:cTn>
                              </p:par>
                              <p:par>
                                <p:cTn id="50" presetID="9" presetClass="emph" presetSubtype="0" grpId="0" nodeType="withEffect">
                                  <p:stCondLst>
                                    <p:cond delay="0"/>
                                  </p:stCondLst>
                                  <p:childTnLst>
                                    <p:set>
                                      <p:cBhvr>
                                        <p:cTn id="51" dur="indefinite"/>
                                        <p:tgtEl>
                                          <p:spTgt spid="31"/>
                                        </p:tgtEl>
                                        <p:attrNameLst>
                                          <p:attrName>style.opacity</p:attrName>
                                        </p:attrNameLst>
                                      </p:cBhvr>
                                      <p:to>
                                        <p:strVal val="0.5"/>
                                      </p:to>
                                    </p:set>
                                    <p:animEffect filter="image" prLst="opacity: 0.5">
                                      <p:cBhvr rctx="IE">
                                        <p:cTn id="52" dur="indefinite"/>
                                        <p:tgtEl>
                                          <p:spTgt spid="31"/>
                                        </p:tgtEl>
                                      </p:cBhvr>
                                    </p:animEffect>
                                  </p:childTnLst>
                                </p:cTn>
                              </p:par>
                              <p:par>
                                <p:cTn id="53" presetID="9" presetClass="emph" presetSubtype="0" grpId="0" nodeType="withEffect">
                                  <p:stCondLst>
                                    <p:cond delay="0"/>
                                  </p:stCondLst>
                                  <p:childTnLst>
                                    <p:set>
                                      <p:cBhvr>
                                        <p:cTn id="54" dur="indefinite"/>
                                        <p:tgtEl>
                                          <p:spTgt spid="32"/>
                                        </p:tgtEl>
                                        <p:attrNameLst>
                                          <p:attrName>style.opacity</p:attrName>
                                        </p:attrNameLst>
                                      </p:cBhvr>
                                      <p:to>
                                        <p:strVal val="0.5"/>
                                      </p:to>
                                    </p:set>
                                    <p:animEffect filter="image" prLst="opacity: 0.5">
                                      <p:cBhvr rctx="IE">
                                        <p:cTn id="55"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5" grpId="0" animBg="1"/>
      <p:bldP spid="16" grpId="0" animBg="1"/>
      <p:bldP spid="17" grpId="0" animBg="1"/>
      <p:bldP spid="18"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22C6-1424-CD4C-88B2-91CB7FAFE66F}"/>
              </a:ext>
            </a:extLst>
          </p:cNvPr>
          <p:cNvSpPr>
            <a:spLocks noGrp="1"/>
          </p:cNvSpPr>
          <p:nvPr>
            <p:ph type="title"/>
          </p:nvPr>
        </p:nvSpPr>
        <p:spPr/>
        <p:txBody>
          <a:bodyPr/>
          <a:lstStyle/>
          <a:p>
            <a:r>
              <a:rPr lang="en-US" dirty="0"/>
              <a:t>Physical Layer</a:t>
            </a:r>
          </a:p>
        </p:txBody>
      </p:sp>
      <p:sp>
        <p:nvSpPr>
          <p:cNvPr id="4" name="Content Placeholder 3">
            <a:extLst>
              <a:ext uri="{FF2B5EF4-FFF2-40B4-BE49-F238E27FC236}">
                <a16:creationId xmlns:a16="http://schemas.microsoft.com/office/drawing/2014/main" id="{BB9D9DEA-FF0F-7647-A095-277FF750205D}"/>
              </a:ext>
            </a:extLst>
          </p:cNvPr>
          <p:cNvSpPr>
            <a:spLocks noGrp="1"/>
          </p:cNvSpPr>
          <p:nvPr>
            <p:ph sz="half" idx="1"/>
          </p:nvPr>
        </p:nvSpPr>
        <p:spPr>
          <a:xfrm>
            <a:off x="457200" y="1673352"/>
            <a:ext cx="4038600" cy="5108448"/>
          </a:xfrm>
        </p:spPr>
        <p:txBody>
          <a:bodyPr>
            <a:normAutofit fontScale="92500" lnSpcReduction="10000"/>
          </a:bodyPr>
          <a:lstStyle/>
          <a:p>
            <a:r>
              <a:rPr lang="en-US" dirty="0"/>
              <a:t>Delivers unstructured stream of bits across a link</a:t>
            </a:r>
          </a:p>
          <a:p>
            <a:r>
              <a:rPr lang="en-US" dirty="0"/>
              <a:t>Examples: optical fiber, copper wire, radio frequencies</a:t>
            </a:r>
          </a:p>
          <a:p>
            <a:r>
              <a:rPr lang="en-US" dirty="0"/>
              <a:t>Network interface controller (NIC) implements electronic circuitry required to connect computer to network using a specific physical layer</a:t>
            </a:r>
          </a:p>
        </p:txBody>
      </p:sp>
      <p:pic>
        <p:nvPicPr>
          <p:cNvPr id="13" name="Content Placeholder 12">
            <a:extLst>
              <a:ext uri="{FF2B5EF4-FFF2-40B4-BE49-F238E27FC236}">
                <a16:creationId xmlns:a16="http://schemas.microsoft.com/office/drawing/2014/main" id="{8C469D09-A029-5443-802C-25CAEEF0EB6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52600"/>
            <a:ext cx="1752600" cy="1752600"/>
          </a:xfrm>
        </p:spPr>
      </p:pic>
      <p:pic>
        <p:nvPicPr>
          <p:cNvPr id="15" name="Picture 14">
            <a:extLst>
              <a:ext uri="{FF2B5EF4-FFF2-40B4-BE49-F238E27FC236}">
                <a16:creationId xmlns:a16="http://schemas.microsoft.com/office/drawing/2014/main" id="{BE017823-4374-7C47-8986-EBC536511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8068" y="4572000"/>
            <a:ext cx="2395987" cy="1850366"/>
          </a:xfrm>
          <a:prstGeom prst="rect">
            <a:avLst/>
          </a:prstGeom>
        </p:spPr>
      </p:pic>
      <p:pic>
        <p:nvPicPr>
          <p:cNvPr id="17" name="Picture 16">
            <a:extLst>
              <a:ext uri="{FF2B5EF4-FFF2-40B4-BE49-F238E27FC236}">
                <a16:creationId xmlns:a16="http://schemas.microsoft.com/office/drawing/2014/main" id="{4DDBF9DC-B6E4-3240-800F-48DEF1785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802" y="2816644"/>
            <a:ext cx="1897811" cy="1897811"/>
          </a:xfrm>
          <a:prstGeom prst="rect">
            <a:avLst/>
          </a:prstGeom>
        </p:spPr>
      </p:pic>
    </p:spTree>
    <p:extLst>
      <p:ext uri="{BB962C8B-B14F-4D97-AF65-F5344CB8AC3E}">
        <p14:creationId xmlns:p14="http://schemas.microsoft.com/office/powerpoint/2010/main" val="223559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7966-8621-E148-A260-0E0AFDFCBE5F}"/>
              </a:ext>
            </a:extLst>
          </p:cNvPr>
          <p:cNvSpPr>
            <a:spLocks noGrp="1"/>
          </p:cNvSpPr>
          <p:nvPr>
            <p:ph type="title"/>
          </p:nvPr>
        </p:nvSpPr>
        <p:spPr/>
        <p:txBody>
          <a:bodyPr/>
          <a:lstStyle/>
          <a:p>
            <a:r>
              <a:rPr lang="en-US" dirty="0"/>
              <a:t>Data Link Layer</a:t>
            </a:r>
          </a:p>
        </p:txBody>
      </p:sp>
      <p:sp>
        <p:nvSpPr>
          <p:cNvPr id="3" name="Content Placeholder 2">
            <a:extLst>
              <a:ext uri="{FF2B5EF4-FFF2-40B4-BE49-F238E27FC236}">
                <a16:creationId xmlns:a16="http://schemas.microsoft.com/office/drawing/2014/main" id="{D685B135-76E6-9D40-BAD0-88BD58649DA9}"/>
              </a:ext>
            </a:extLst>
          </p:cNvPr>
          <p:cNvSpPr>
            <a:spLocks noGrp="1"/>
          </p:cNvSpPr>
          <p:nvPr>
            <p:ph sz="half" idx="1"/>
          </p:nvPr>
        </p:nvSpPr>
        <p:spPr>
          <a:xfrm>
            <a:off x="457200" y="1673352"/>
            <a:ext cx="4038600" cy="4718304"/>
          </a:xfrm>
        </p:spPr>
        <p:txBody>
          <a:bodyPr/>
          <a:lstStyle/>
          <a:p>
            <a:r>
              <a:rPr lang="en-US" dirty="0"/>
              <a:t>Organizes bits into packets, delivers packets across a single link</a:t>
            </a:r>
          </a:p>
          <a:p>
            <a:r>
              <a:rPr lang="en-US" dirty="0"/>
              <a:t>Examples: ethernet, 802.11 (wireless)</a:t>
            </a:r>
          </a:p>
        </p:txBody>
      </p:sp>
      <p:pic>
        <p:nvPicPr>
          <p:cNvPr id="7" name="Content Placeholder 6">
            <a:extLst>
              <a:ext uri="{FF2B5EF4-FFF2-40B4-BE49-F238E27FC236}">
                <a16:creationId xmlns:a16="http://schemas.microsoft.com/office/drawing/2014/main" id="{23C218D5-EC6E-BF49-81A3-21F88F255AF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744" y="4855464"/>
            <a:ext cx="7974915" cy="1438656"/>
          </a:xfrm>
        </p:spPr>
      </p:pic>
      <p:pic>
        <p:nvPicPr>
          <p:cNvPr id="12" name="Picture 11">
            <a:extLst>
              <a:ext uri="{FF2B5EF4-FFF2-40B4-BE49-F238E27FC236}">
                <a16:creationId xmlns:a16="http://schemas.microsoft.com/office/drawing/2014/main" id="{91CA026A-CBF2-414D-85D2-333DBC61B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3093721"/>
            <a:ext cx="1206200" cy="1524001"/>
          </a:xfrm>
          <a:prstGeom prst="rect">
            <a:avLst/>
          </a:prstGeom>
        </p:spPr>
      </p:pic>
      <p:pic>
        <p:nvPicPr>
          <p:cNvPr id="14" name="Picture 13">
            <a:extLst>
              <a:ext uri="{FF2B5EF4-FFF2-40B4-BE49-F238E27FC236}">
                <a16:creationId xmlns:a16="http://schemas.microsoft.com/office/drawing/2014/main" id="{A188CFA3-0617-EE49-B5CA-332696AC2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933" y="3048000"/>
            <a:ext cx="3259667" cy="1524000"/>
          </a:xfrm>
          <a:prstGeom prst="rect">
            <a:avLst/>
          </a:prstGeom>
        </p:spPr>
      </p:pic>
      <p:pic>
        <p:nvPicPr>
          <p:cNvPr id="16" name="Picture 15">
            <a:extLst>
              <a:ext uri="{FF2B5EF4-FFF2-40B4-BE49-F238E27FC236}">
                <a16:creationId xmlns:a16="http://schemas.microsoft.com/office/drawing/2014/main" id="{9FA14A12-6418-1847-9123-40990E4CD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1524000"/>
            <a:ext cx="3175000" cy="1524000"/>
          </a:xfrm>
          <a:prstGeom prst="rect">
            <a:avLst/>
          </a:prstGeom>
        </p:spPr>
      </p:pic>
    </p:spTree>
    <p:extLst>
      <p:ext uri="{BB962C8B-B14F-4D97-AF65-F5344CB8AC3E}">
        <p14:creationId xmlns:p14="http://schemas.microsoft.com/office/powerpoint/2010/main" val="313192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5F33-D09C-264B-9D06-7AAEE0518859}"/>
              </a:ext>
            </a:extLst>
          </p:cNvPr>
          <p:cNvSpPr>
            <a:spLocks noGrp="1"/>
          </p:cNvSpPr>
          <p:nvPr>
            <p:ph type="title"/>
          </p:nvPr>
        </p:nvSpPr>
        <p:spPr/>
        <p:txBody>
          <a:bodyPr/>
          <a:lstStyle/>
          <a:p>
            <a:r>
              <a:rPr lang="en-US" dirty="0"/>
              <a:t>Network Layer</a:t>
            </a:r>
          </a:p>
        </p:txBody>
      </p:sp>
      <p:sp>
        <p:nvSpPr>
          <p:cNvPr id="3" name="Content Placeholder 2">
            <a:extLst>
              <a:ext uri="{FF2B5EF4-FFF2-40B4-BE49-F238E27FC236}">
                <a16:creationId xmlns:a16="http://schemas.microsoft.com/office/drawing/2014/main" id="{AE160C7D-3E48-BA44-A73C-471B1A2EC654}"/>
              </a:ext>
            </a:extLst>
          </p:cNvPr>
          <p:cNvSpPr>
            <a:spLocks noGrp="1"/>
          </p:cNvSpPr>
          <p:nvPr>
            <p:ph sz="half" idx="1"/>
          </p:nvPr>
        </p:nvSpPr>
        <p:spPr/>
        <p:txBody>
          <a:bodyPr/>
          <a:lstStyle/>
          <a:p>
            <a:r>
              <a:rPr lang="en-US" dirty="0"/>
              <a:t>Computes paths through a network of links and switches, forwards packets along path from source to destination</a:t>
            </a:r>
          </a:p>
          <a:p>
            <a:r>
              <a:rPr lang="en-US" dirty="0"/>
              <a:t>Examples: ICMP, IP, IPSec</a:t>
            </a:r>
          </a:p>
        </p:txBody>
      </p:sp>
      <p:sp>
        <p:nvSpPr>
          <p:cNvPr id="4" name="Content Placeholder 3">
            <a:extLst>
              <a:ext uri="{FF2B5EF4-FFF2-40B4-BE49-F238E27FC236}">
                <a16:creationId xmlns:a16="http://schemas.microsoft.com/office/drawing/2014/main" id="{7E6F2C52-DCF1-9C4A-AFD5-7D2E4CF4A21D}"/>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DD301F51-9AB6-E74F-BFE1-83063E83BC0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571999" y="1493520"/>
            <a:ext cx="4270831" cy="2240280"/>
          </a:xfrm>
          <a:prstGeom prst="rect">
            <a:avLst/>
          </a:prstGeom>
        </p:spPr>
      </p:pic>
    </p:spTree>
    <p:extLst>
      <p:ext uri="{BB962C8B-B14F-4D97-AF65-F5344CB8AC3E}">
        <p14:creationId xmlns:p14="http://schemas.microsoft.com/office/powerpoint/2010/main" val="117433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Flood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606" y="1600200"/>
            <a:ext cx="7054788" cy="4876800"/>
          </a:xfrm>
        </p:spPr>
      </p:pic>
    </p:spTree>
    <p:extLst>
      <p:ext uri="{BB962C8B-B14F-4D97-AF65-F5344CB8AC3E}">
        <p14:creationId xmlns:p14="http://schemas.microsoft.com/office/powerpoint/2010/main" val="42511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CA06-EE01-2B48-8E55-AEC5A3AAFA1B}"/>
              </a:ext>
            </a:extLst>
          </p:cNvPr>
          <p:cNvSpPr>
            <a:spLocks noGrp="1"/>
          </p:cNvSpPr>
          <p:nvPr>
            <p:ph type="title"/>
          </p:nvPr>
        </p:nvSpPr>
        <p:spPr/>
        <p:txBody>
          <a:bodyPr/>
          <a:lstStyle/>
          <a:p>
            <a:r>
              <a:rPr lang="en-US" dirty="0"/>
              <a:t>Transport Layer</a:t>
            </a:r>
          </a:p>
        </p:txBody>
      </p:sp>
      <p:sp>
        <p:nvSpPr>
          <p:cNvPr id="3" name="Content Placeholder 2">
            <a:extLst>
              <a:ext uri="{FF2B5EF4-FFF2-40B4-BE49-F238E27FC236}">
                <a16:creationId xmlns:a16="http://schemas.microsoft.com/office/drawing/2014/main" id="{BDD9758B-CBAF-9D48-BF74-BE86C422452B}"/>
              </a:ext>
            </a:extLst>
          </p:cNvPr>
          <p:cNvSpPr>
            <a:spLocks noGrp="1"/>
          </p:cNvSpPr>
          <p:nvPr>
            <p:ph sz="half" idx="1"/>
          </p:nvPr>
        </p:nvSpPr>
        <p:spPr/>
        <p:txBody>
          <a:bodyPr/>
          <a:lstStyle/>
          <a:p>
            <a:r>
              <a:rPr lang="en-US" dirty="0"/>
              <a:t>Establishes (reliable) communication stream between a pair of systems across a network</a:t>
            </a:r>
          </a:p>
          <a:p>
            <a:r>
              <a:rPr lang="en-US" dirty="0"/>
              <a:t>Examples: UDP, TCP</a:t>
            </a:r>
          </a:p>
        </p:txBody>
      </p:sp>
      <p:sp>
        <p:nvSpPr>
          <p:cNvPr id="4" name="Content Placeholder 3">
            <a:extLst>
              <a:ext uri="{FF2B5EF4-FFF2-40B4-BE49-F238E27FC236}">
                <a16:creationId xmlns:a16="http://schemas.microsoft.com/office/drawing/2014/main" id="{A722DC78-59BA-4C47-88FF-2BF1DBC2FA7D}"/>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4E723AFC-FCC5-4241-8FE1-F6E365CAD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40" y="1414272"/>
            <a:ext cx="4191000" cy="2355034"/>
          </a:xfrm>
          <a:prstGeom prst="rect">
            <a:avLst/>
          </a:prstGeom>
        </p:spPr>
      </p:pic>
      <p:pic>
        <p:nvPicPr>
          <p:cNvPr id="7" name="Content Placeholder 3">
            <a:extLst>
              <a:ext uri="{FF2B5EF4-FFF2-40B4-BE49-F238E27FC236}">
                <a16:creationId xmlns:a16="http://schemas.microsoft.com/office/drawing/2014/main" id="{4012FEEB-5E5F-9849-A2E4-FACE7AC90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883152"/>
            <a:ext cx="4343400" cy="2867183"/>
          </a:xfrm>
          <a:prstGeom prst="rect">
            <a:avLst/>
          </a:prstGeom>
        </p:spPr>
      </p:pic>
    </p:spTree>
    <p:extLst>
      <p:ext uri="{BB962C8B-B14F-4D97-AF65-F5344CB8AC3E}">
        <p14:creationId xmlns:p14="http://schemas.microsoft.com/office/powerpoint/2010/main" val="3702339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25944</TotalTime>
  <Words>1475</Words>
  <Application>Microsoft Macintosh PowerPoint</Application>
  <PresentationFormat>On-screen Show (4:3)</PresentationFormat>
  <Paragraphs>196</Paragraphs>
  <Slides>27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Andale Mono</vt:lpstr>
      <vt:lpstr>Arial</vt:lpstr>
      <vt:lpstr>Calibri</vt:lpstr>
      <vt:lpstr>Mangal</vt:lpstr>
      <vt:lpstr>Menlo-Regular</vt:lpstr>
      <vt:lpstr>Clarity</vt:lpstr>
      <vt:lpstr>Lecture 22: Network Security</vt:lpstr>
      <vt:lpstr>Remote Adversaries</vt:lpstr>
      <vt:lpstr>Categorizing Malware</vt:lpstr>
      <vt:lpstr>Networking Stack</vt:lpstr>
      <vt:lpstr>Physical Layer</vt:lpstr>
      <vt:lpstr>Data Link Layer</vt:lpstr>
      <vt:lpstr>Network Layer</vt:lpstr>
      <vt:lpstr>Ping Flood</vt:lpstr>
      <vt:lpstr>Transport Layer</vt:lpstr>
      <vt:lpstr>TCP</vt:lpstr>
      <vt:lpstr>Remote Requests</vt:lpstr>
      <vt:lpstr>Port Scanning</vt:lpstr>
      <vt:lpstr>Port Scanning</vt:lpstr>
      <vt:lpstr>Firewalls</vt:lpstr>
      <vt:lpstr>Packet Filtering</vt:lpstr>
      <vt:lpstr>Stateful Inspection</vt:lpstr>
      <vt:lpstr>Random Scanning</vt:lpstr>
      <vt:lpstr>Deep-Packet Inspection</vt:lpstr>
      <vt:lpstr>DDoS</vt:lpstr>
      <vt:lpstr>SYN Flood</vt:lpstr>
      <vt:lpstr>Reflection Attacks</vt:lpstr>
      <vt:lpstr>Example DDoS Attack</vt:lpstr>
      <vt:lpstr>Example DDoS Attack</vt:lpstr>
      <vt:lpstr>DDoS as a Service</vt:lpstr>
      <vt:lpstr>DDoS as a Service</vt:lpstr>
      <vt:lpstr>Mitigating DoS Attacks</vt:lpstr>
      <vt:lpstr>Mitigating DoS Attacks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471</cp:revision>
  <cp:lastPrinted>2018-04-09T16:08:17Z</cp:lastPrinted>
  <dcterms:created xsi:type="dcterms:W3CDTF">2018-01-05T20:19:03Z</dcterms:created>
  <dcterms:modified xsi:type="dcterms:W3CDTF">2018-12-04T04:39:58Z</dcterms:modified>
</cp:coreProperties>
</file>