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99" r:id="rId2"/>
    <p:sldId id="257" r:id="rId3"/>
    <p:sldId id="258" r:id="rId4"/>
    <p:sldId id="259" r:id="rId5"/>
    <p:sldId id="304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5" r:id="rId18"/>
    <p:sldId id="276" r:id="rId19"/>
    <p:sldId id="277" r:id="rId20"/>
    <p:sldId id="279" r:id="rId21"/>
    <p:sldId id="278" r:id="rId22"/>
    <p:sldId id="280" r:id="rId23"/>
    <p:sldId id="300" r:id="rId24"/>
    <p:sldId id="301" r:id="rId25"/>
    <p:sldId id="302" r:id="rId26"/>
    <p:sldId id="303" r:id="rId27"/>
    <p:sldId id="281" r:id="rId28"/>
    <p:sldId id="282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0007"/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62" autoAdjust="0"/>
    <p:restoredTop sz="79383" autoAdjust="0"/>
  </p:normalViewPr>
  <p:slideViewPr>
    <p:cSldViewPr>
      <p:cViewPr varScale="1">
        <p:scale>
          <a:sx n="81" d="100"/>
          <a:sy n="81" d="100"/>
        </p:scale>
        <p:origin x="3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11/7/18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11/7/18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89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88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there are levels above Top Secret, they</a:t>
            </a:r>
            <a:r>
              <a:rPr lang="en-US" baseline="0" dirty="0"/>
              <a:t> must themselves be classified...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15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Hasse</a:t>
            </a:r>
            <a:r>
              <a:rPr lang="en-US" dirty="0"/>
              <a:t> diagram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10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group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18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Exercize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30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83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DG/UX</a:t>
            </a:r>
            <a:r>
              <a:rPr lang="en-US" baseline="0" dirty="0"/>
              <a:t> = Data General (company)/Unix, Data General later bough by EMC which then merged with Dell </a:t>
            </a:r>
          </a:p>
          <a:p>
            <a:r>
              <a:rPr lang="en-US" dirty="0"/>
              <a:t>User Region:  users are cleared here</a:t>
            </a:r>
          </a:p>
          <a:p>
            <a:r>
              <a:rPr lang="en-US" dirty="0"/>
              <a:t>Virus Protection:  executables that implement the system</a:t>
            </a:r>
          </a:p>
          <a:p>
            <a:pPr lvl="1"/>
            <a:r>
              <a:rPr lang="en-US" dirty="0"/>
              <a:t>Can't be written by users (no write down)</a:t>
            </a:r>
          </a:p>
          <a:p>
            <a:pPr lvl="1"/>
            <a:r>
              <a:rPr lang="en-US" dirty="0"/>
              <a:t>Can be executed (okay to read down)</a:t>
            </a:r>
          </a:p>
          <a:p>
            <a:r>
              <a:rPr lang="en-US" dirty="0"/>
              <a:t>Administrative Region:  authorization &amp; authentication database (assigns labels), audit logs</a:t>
            </a:r>
          </a:p>
          <a:p>
            <a:pPr lvl="1"/>
            <a:r>
              <a:rPr lang="en-US" dirty="0"/>
              <a:t>Can't be read by users (no read up)</a:t>
            </a:r>
          </a:p>
          <a:p>
            <a:pPr lvl="1"/>
            <a:r>
              <a:rPr lang="en-US" dirty="0"/>
              <a:t>Can't be changed by users (no blind writes)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2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source for the </a:t>
            </a:r>
            <a:r>
              <a:rPr lang="en-US" dirty="0" err="1"/>
              <a:t>TrustedBSD</a:t>
            </a:r>
            <a:r>
              <a:rPr lang="en-US" dirty="0"/>
              <a:t>/OSX discussion is the PhD dissertation  of Robert Watson, New Approaches to Operating System Security Extensibility,  http://</a:t>
            </a:r>
            <a:r>
              <a:rPr lang="en-US" dirty="0" err="1"/>
              <a:t>www.cl.cam.ac.uk</a:t>
            </a:r>
            <a:r>
              <a:rPr lang="en-US" dirty="0"/>
              <a:t>/</a:t>
            </a:r>
            <a:r>
              <a:rPr lang="en-US" dirty="0" err="1"/>
              <a:t>techreports</a:t>
            </a:r>
            <a:r>
              <a:rPr lang="en-US"/>
              <a:t>/UCAM-CL-TR-818.html.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87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3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11/7/18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5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ysClr val="windowText" lastClr="000000"/>
              </a:gs>
              <a:gs pos="80000">
                <a:sysClr val="windowText" lastClr="000000">
                  <a:lumMod val="75000"/>
                  <a:lumOff val="25000"/>
                </a:sysClr>
              </a:gs>
              <a:gs pos="100000">
                <a:sysClr val="windowText" lastClr="000000">
                  <a:lumMod val="75000"/>
                  <a:lumOff val="25000"/>
                </a:sysClr>
              </a:gs>
            </a:gsLst>
            <a:lin ang="13500000" scaled="1"/>
            <a:tileRect/>
          </a:gra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7F0007">
                  <a:alpha val="67059"/>
                </a:srgbClr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11/7/18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181S		       		       November 7, 2018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2"/>
            <a:ext cx="7848600" cy="631825"/>
          </a:xfrm>
        </p:spPr>
        <p:txBody>
          <a:bodyPr>
            <a:normAutofit/>
          </a:bodyPr>
          <a:lstStyle/>
          <a:p>
            <a:r>
              <a:rPr lang="en-US" sz="3400" dirty="0"/>
              <a:t>Lecture 16: Mandatory Access Control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3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96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 partial order</a:t>
            </a:r>
          </a:p>
        </p:txBody>
      </p:sp>
      <p:sp>
        <p:nvSpPr>
          <p:cNvPr id="5" name="Rectangle 4"/>
          <p:cNvSpPr/>
          <p:nvPr/>
        </p:nvSpPr>
        <p:spPr>
          <a:xfrm>
            <a:off x="3516656" y="5889750"/>
            <a:ext cx="2121156" cy="4884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ronosPro-Regular"/>
                <a:cs typeface="CronosPro-Regular"/>
              </a:rPr>
              <a:t>Conf</a:t>
            </a:r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, {}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01277" y="4534821"/>
            <a:ext cx="8092781" cy="1354929"/>
            <a:chOff x="501277" y="4534821"/>
            <a:chExt cx="8092781" cy="1354929"/>
          </a:xfrm>
        </p:grpSpPr>
        <p:sp>
          <p:nvSpPr>
            <p:cNvPr id="9" name="Rectangle 8"/>
            <p:cNvSpPr/>
            <p:nvPr/>
          </p:nvSpPr>
          <p:spPr>
            <a:xfrm>
              <a:off x="501277" y="4534821"/>
              <a:ext cx="2121154" cy="4884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tx1"/>
                  </a:solidFill>
                  <a:latin typeface="CronosPro-Regular"/>
                  <a:cs typeface="CronosPro-Regular"/>
                </a:rPr>
                <a:t>Conf</a:t>
              </a:r>
              <a:r>
                <a:rPr lang="en-US" sz="2000" dirty="0">
                  <a:solidFill>
                    <a:schemeClr val="tx1"/>
                  </a:solidFill>
                  <a:latin typeface="CronosPro-Regular"/>
                  <a:cs typeface="CronosPro-Regular"/>
                </a:rPr>
                <a:t>, {</a:t>
              </a:r>
              <a:r>
                <a:rPr lang="en-US" sz="2000" dirty="0" err="1">
                  <a:solidFill>
                    <a:schemeClr val="tx1"/>
                  </a:solidFill>
                  <a:latin typeface="CronosPro-Regular"/>
                  <a:cs typeface="CronosPro-Regular"/>
                </a:rPr>
                <a:t>nuc</a:t>
              </a:r>
              <a:r>
                <a:rPr lang="en-US" sz="2000" dirty="0">
                  <a:solidFill>
                    <a:schemeClr val="tx1"/>
                  </a:solidFill>
                  <a:latin typeface="CronosPro-Regular"/>
                  <a:cs typeface="CronosPro-Regular"/>
                </a:rPr>
                <a:t>}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72904" y="4534821"/>
              <a:ext cx="2121154" cy="4884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tx1"/>
                  </a:solidFill>
                  <a:latin typeface="CronosPro-Regular"/>
                  <a:cs typeface="CronosPro-Regular"/>
                </a:rPr>
                <a:t>Conf</a:t>
              </a:r>
              <a:r>
                <a:rPr lang="en-US" sz="2000" dirty="0">
                  <a:solidFill>
                    <a:schemeClr val="tx1"/>
                  </a:solidFill>
                  <a:latin typeface="CronosPro-Regular"/>
                  <a:cs typeface="CronosPro-Regular"/>
                </a:rPr>
                <a:t>, {crypto}</a:t>
              </a:r>
            </a:p>
          </p:txBody>
        </p:sp>
        <p:cxnSp>
          <p:nvCxnSpPr>
            <p:cNvPr id="16" name="Straight Connector 15"/>
            <p:cNvCxnSpPr>
              <a:stCxn id="5" idx="0"/>
              <a:endCxn id="9" idx="2"/>
            </p:cNvCxnSpPr>
            <p:nvPr/>
          </p:nvCxnSpPr>
          <p:spPr>
            <a:xfrm flipH="1" flipV="1">
              <a:off x="1561854" y="5023308"/>
              <a:ext cx="3015380" cy="866442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5" idx="0"/>
              <a:endCxn id="10" idx="2"/>
            </p:cNvCxnSpPr>
            <p:nvPr/>
          </p:nvCxnSpPr>
          <p:spPr>
            <a:xfrm flipV="1">
              <a:off x="4577234" y="5023308"/>
              <a:ext cx="2956247" cy="866442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676400" y="3221762"/>
            <a:ext cx="5971627" cy="1313059"/>
            <a:chOff x="1561854" y="3221762"/>
            <a:chExt cx="5971627" cy="1313059"/>
          </a:xfrm>
        </p:grpSpPr>
        <p:sp>
          <p:nvSpPr>
            <p:cNvPr id="7" name="Rectangle 6"/>
            <p:cNvSpPr/>
            <p:nvPr/>
          </p:nvSpPr>
          <p:spPr>
            <a:xfrm>
              <a:off x="3276600" y="3221762"/>
              <a:ext cx="2361211" cy="48848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tx1"/>
                  </a:solidFill>
                  <a:latin typeface="CronosPro-Regular"/>
                  <a:cs typeface="CronosPro-Regular"/>
                </a:rPr>
                <a:t>Conf</a:t>
              </a:r>
              <a:r>
                <a:rPr lang="en-US" sz="2000" dirty="0">
                  <a:solidFill>
                    <a:schemeClr val="tx1"/>
                  </a:solidFill>
                  <a:latin typeface="CronosPro-Regular"/>
                  <a:cs typeface="CronosPro-Regular"/>
                </a:rPr>
                <a:t>, {</a:t>
              </a:r>
              <a:r>
                <a:rPr lang="en-US" sz="2000" dirty="0" err="1">
                  <a:solidFill>
                    <a:schemeClr val="tx1"/>
                  </a:solidFill>
                  <a:latin typeface="CronosPro-Regular"/>
                  <a:cs typeface="CronosPro-Regular"/>
                </a:rPr>
                <a:t>nuc,crypto</a:t>
              </a:r>
              <a:r>
                <a:rPr lang="en-US" sz="2000" dirty="0">
                  <a:solidFill>
                    <a:schemeClr val="tx1"/>
                  </a:solidFill>
                  <a:latin typeface="CronosPro-Regular"/>
                  <a:cs typeface="CronosPro-Regular"/>
                </a:rPr>
                <a:t>}</a:t>
              </a:r>
            </a:p>
          </p:txBody>
        </p:sp>
        <p:cxnSp>
          <p:nvCxnSpPr>
            <p:cNvPr id="36" name="Straight Connector 35"/>
            <p:cNvCxnSpPr>
              <a:stCxn id="9" idx="0"/>
              <a:endCxn id="7" idx="2"/>
            </p:cNvCxnSpPr>
            <p:nvPr/>
          </p:nvCxnSpPr>
          <p:spPr>
            <a:xfrm flipV="1">
              <a:off x="1561854" y="3710249"/>
              <a:ext cx="2895352" cy="824572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0" idx="0"/>
              <a:endCxn id="7" idx="2"/>
            </p:cNvCxnSpPr>
            <p:nvPr/>
          </p:nvCxnSpPr>
          <p:spPr>
            <a:xfrm flipH="1" flipV="1">
              <a:off x="4457206" y="3710249"/>
              <a:ext cx="3076275" cy="824572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44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 partial order</a:t>
            </a:r>
          </a:p>
        </p:txBody>
      </p:sp>
      <p:sp>
        <p:nvSpPr>
          <p:cNvPr id="5" name="Rectangle 4"/>
          <p:cNvSpPr/>
          <p:nvPr/>
        </p:nvSpPr>
        <p:spPr>
          <a:xfrm>
            <a:off x="3516656" y="5889750"/>
            <a:ext cx="2121156" cy="4884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ronosPro-Regular"/>
                <a:cs typeface="CronosPro-Regular"/>
              </a:rPr>
              <a:t>Conf</a:t>
            </a:r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, {}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516656" y="4534821"/>
            <a:ext cx="2121156" cy="1354929"/>
            <a:chOff x="3516656" y="4534821"/>
            <a:chExt cx="2121156" cy="1354929"/>
          </a:xfrm>
        </p:grpSpPr>
        <p:sp>
          <p:nvSpPr>
            <p:cNvPr id="6" name="Rectangle 5"/>
            <p:cNvSpPr/>
            <p:nvPr/>
          </p:nvSpPr>
          <p:spPr>
            <a:xfrm>
              <a:off x="3516656" y="4534821"/>
              <a:ext cx="2121156" cy="4884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CronosPro-Regular"/>
                  <a:cs typeface="CronosPro-Regular"/>
                </a:rPr>
                <a:t>Secret, {}</a:t>
              </a:r>
            </a:p>
          </p:txBody>
        </p:sp>
        <p:cxnSp>
          <p:nvCxnSpPr>
            <p:cNvPr id="14" name="Straight Connector 13"/>
            <p:cNvCxnSpPr>
              <a:stCxn id="5" idx="0"/>
              <a:endCxn id="6" idx="2"/>
            </p:cNvCxnSpPr>
            <p:nvPr/>
          </p:nvCxnSpPr>
          <p:spPr>
            <a:xfrm flipV="1">
              <a:off x="4577234" y="5023308"/>
              <a:ext cx="0" cy="866442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1561854" y="1936616"/>
            <a:ext cx="5971627" cy="1285146"/>
            <a:chOff x="1561854" y="1936616"/>
            <a:chExt cx="5971627" cy="1285146"/>
          </a:xfrm>
        </p:grpSpPr>
        <p:sp>
          <p:nvSpPr>
            <p:cNvPr id="8" name="Rectangle 7"/>
            <p:cNvSpPr/>
            <p:nvPr/>
          </p:nvSpPr>
          <p:spPr>
            <a:xfrm>
              <a:off x="3352800" y="1936616"/>
              <a:ext cx="2438400" cy="48848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typeface="CronosPro-Regular"/>
                  <a:cs typeface="CronosPro-Regular"/>
                </a:rPr>
                <a:t>Secret, </a:t>
              </a:r>
              <a:r>
                <a:rPr lang="en-US" sz="2000" dirty="0">
                  <a:solidFill>
                    <a:schemeClr val="bg1"/>
                  </a:solidFill>
                  <a:latin typeface="CronosPro-Regular"/>
                  <a:cs typeface="CronosPro-Regular"/>
                </a:rPr>
                <a:t>{</a:t>
              </a:r>
              <a:r>
                <a:rPr lang="en-US" sz="2000" dirty="0" err="1">
                  <a:solidFill>
                    <a:schemeClr val="bg1"/>
                  </a:solidFill>
                  <a:latin typeface="CronosPro-Regular"/>
                  <a:cs typeface="CronosPro-Regular"/>
                </a:rPr>
                <a:t>nuc</a:t>
              </a:r>
              <a:r>
                <a:rPr lang="en-US" sz="2000" dirty="0">
                  <a:solidFill>
                    <a:schemeClr val="bg1"/>
                  </a:solidFill>
                  <a:latin typeface="CronosPro-Regular"/>
                  <a:cs typeface="CronosPro-Regular"/>
                </a:rPr>
                <a:t>, crypto}</a:t>
              </a:r>
            </a:p>
          </p:txBody>
        </p:sp>
        <p:cxnSp>
          <p:nvCxnSpPr>
            <p:cNvPr id="24" name="Straight Connector 23"/>
            <p:cNvCxnSpPr>
              <a:stCxn id="11" idx="0"/>
              <a:endCxn id="8" idx="2"/>
            </p:cNvCxnSpPr>
            <p:nvPr/>
          </p:nvCxnSpPr>
          <p:spPr>
            <a:xfrm flipV="1">
              <a:off x="1561854" y="2425103"/>
              <a:ext cx="3010146" cy="796659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2" idx="0"/>
              <a:endCxn id="8" idx="2"/>
            </p:cNvCxnSpPr>
            <p:nvPr/>
          </p:nvCxnSpPr>
          <p:spPr>
            <a:xfrm flipH="1" flipV="1">
              <a:off x="4572000" y="2425103"/>
              <a:ext cx="2961481" cy="796659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501277" y="3221762"/>
            <a:ext cx="8092781" cy="1313059"/>
            <a:chOff x="501277" y="3221762"/>
            <a:chExt cx="8092781" cy="1313059"/>
          </a:xfrm>
        </p:grpSpPr>
        <p:sp>
          <p:nvSpPr>
            <p:cNvPr id="11" name="Rectangle 10"/>
            <p:cNvSpPr/>
            <p:nvPr/>
          </p:nvSpPr>
          <p:spPr>
            <a:xfrm>
              <a:off x="501277" y="3221762"/>
              <a:ext cx="2121154" cy="48848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CronosPro-Regular"/>
                  <a:cs typeface="CronosPro-Regular"/>
                </a:rPr>
                <a:t>Secret, {</a:t>
              </a:r>
              <a:r>
                <a:rPr lang="en-US" sz="2000" dirty="0" err="1">
                  <a:solidFill>
                    <a:schemeClr val="tx1"/>
                  </a:solidFill>
                  <a:latin typeface="CronosPro-Regular"/>
                  <a:cs typeface="CronosPro-Regular"/>
                </a:rPr>
                <a:t>nuc</a:t>
              </a:r>
              <a:r>
                <a:rPr lang="en-US" sz="2000" dirty="0">
                  <a:solidFill>
                    <a:schemeClr val="tx1"/>
                  </a:solidFill>
                  <a:latin typeface="CronosPro-Regular"/>
                  <a:cs typeface="CronosPro-Regular"/>
                </a:rPr>
                <a:t>}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72904" y="3221762"/>
              <a:ext cx="2121154" cy="48848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CronosPro-Regular"/>
                  <a:cs typeface="CronosPro-Regular"/>
                </a:rPr>
                <a:t>Secret, {crypto}</a:t>
              </a:r>
            </a:p>
          </p:txBody>
        </p:sp>
        <p:cxnSp>
          <p:nvCxnSpPr>
            <p:cNvPr id="32" name="Straight Connector 31"/>
            <p:cNvCxnSpPr>
              <a:stCxn id="6" idx="0"/>
              <a:endCxn id="11" idx="2"/>
            </p:cNvCxnSpPr>
            <p:nvPr/>
          </p:nvCxnSpPr>
          <p:spPr>
            <a:xfrm flipH="1" flipV="1">
              <a:off x="1561854" y="3710249"/>
              <a:ext cx="3015380" cy="824572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6" idx="0"/>
              <a:endCxn id="12" idx="2"/>
            </p:cNvCxnSpPr>
            <p:nvPr/>
          </p:nvCxnSpPr>
          <p:spPr>
            <a:xfrm flipV="1">
              <a:off x="4577234" y="3710249"/>
              <a:ext cx="2956247" cy="824572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11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 partial order</a:t>
            </a:r>
          </a:p>
        </p:txBody>
      </p:sp>
      <p:sp>
        <p:nvSpPr>
          <p:cNvPr id="5" name="Rectangle 4"/>
          <p:cNvSpPr/>
          <p:nvPr/>
        </p:nvSpPr>
        <p:spPr>
          <a:xfrm>
            <a:off x="3516656" y="5889750"/>
            <a:ext cx="2121156" cy="4884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ronosPro-Regular"/>
                <a:cs typeface="CronosPro-Regular"/>
              </a:rPr>
              <a:t>Conf</a:t>
            </a:r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, {}</a:t>
            </a:r>
          </a:p>
        </p:txBody>
      </p:sp>
      <p:sp>
        <p:nvSpPr>
          <p:cNvPr id="6" name="Rectangle 5"/>
          <p:cNvSpPr/>
          <p:nvPr/>
        </p:nvSpPr>
        <p:spPr>
          <a:xfrm>
            <a:off x="3516656" y="4534821"/>
            <a:ext cx="2121156" cy="4884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Secret, {}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2800" y="1936616"/>
            <a:ext cx="2438399" cy="4884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ronosPro-Regular"/>
                <a:cs typeface="CronosPro-Regular"/>
              </a:rPr>
              <a:t>Secret, {</a:t>
            </a:r>
            <a:r>
              <a:rPr lang="en-US" sz="2000" dirty="0" err="1">
                <a:solidFill>
                  <a:schemeClr val="bg1"/>
                </a:solidFill>
                <a:latin typeface="CronosPro-Regular"/>
                <a:cs typeface="CronosPro-Regular"/>
              </a:rPr>
              <a:t>nuc</a:t>
            </a:r>
            <a:r>
              <a:rPr lang="en-US" sz="2000" dirty="0">
                <a:solidFill>
                  <a:schemeClr val="bg1"/>
                </a:solidFill>
                <a:latin typeface="CronosPro-Regular"/>
                <a:cs typeface="CronosPro-Regular"/>
              </a:rPr>
              <a:t>, crypto}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1277" y="3221762"/>
            <a:ext cx="2121154" cy="4884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Secret, {</a:t>
            </a:r>
            <a:r>
              <a:rPr lang="en-US" sz="2000" dirty="0" err="1">
                <a:solidFill>
                  <a:schemeClr val="tx1"/>
                </a:solidFill>
                <a:latin typeface="CronosPro-Regular"/>
                <a:cs typeface="CronosPro-Regular"/>
              </a:rPr>
              <a:t>nuc</a:t>
            </a:r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}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72904" y="3221762"/>
            <a:ext cx="2121154" cy="4884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Secret, {crypto}</a:t>
            </a:r>
          </a:p>
        </p:txBody>
      </p:sp>
      <p:cxnSp>
        <p:nvCxnSpPr>
          <p:cNvPr id="14" name="Straight Connector 13"/>
          <p:cNvCxnSpPr>
            <a:stCxn id="5" idx="0"/>
            <a:endCxn id="6" idx="2"/>
          </p:cNvCxnSpPr>
          <p:nvPr/>
        </p:nvCxnSpPr>
        <p:spPr>
          <a:xfrm flipV="1">
            <a:off x="4577234" y="5023308"/>
            <a:ext cx="0" cy="86644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0"/>
            <a:endCxn id="8" idx="2"/>
          </p:cNvCxnSpPr>
          <p:nvPr/>
        </p:nvCxnSpPr>
        <p:spPr>
          <a:xfrm flipV="1">
            <a:off x="1561854" y="2425103"/>
            <a:ext cx="3010146" cy="79665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0"/>
            <a:endCxn id="8" idx="2"/>
          </p:cNvCxnSpPr>
          <p:nvPr/>
        </p:nvCxnSpPr>
        <p:spPr>
          <a:xfrm flipH="1" flipV="1">
            <a:off x="4572000" y="2425103"/>
            <a:ext cx="2961481" cy="79665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6" idx="0"/>
            <a:endCxn id="11" idx="2"/>
          </p:cNvCxnSpPr>
          <p:nvPr/>
        </p:nvCxnSpPr>
        <p:spPr>
          <a:xfrm flipH="1" flipV="1">
            <a:off x="1561854" y="3710249"/>
            <a:ext cx="3015380" cy="82457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6" idx="0"/>
            <a:endCxn id="12" idx="2"/>
          </p:cNvCxnSpPr>
          <p:nvPr/>
        </p:nvCxnSpPr>
        <p:spPr>
          <a:xfrm flipV="1">
            <a:off x="4577234" y="3710249"/>
            <a:ext cx="2956247" cy="82457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01277" y="2425103"/>
            <a:ext cx="8092781" cy="3464647"/>
            <a:chOff x="501277" y="2425103"/>
            <a:chExt cx="8092781" cy="3464647"/>
          </a:xfrm>
        </p:grpSpPr>
        <p:sp>
          <p:nvSpPr>
            <p:cNvPr id="7" name="Rectangle 6"/>
            <p:cNvSpPr/>
            <p:nvPr/>
          </p:nvSpPr>
          <p:spPr>
            <a:xfrm>
              <a:off x="3352800" y="3221762"/>
              <a:ext cx="2438400" cy="48848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tx1"/>
                  </a:solidFill>
                  <a:latin typeface="CronosPro-Regular"/>
                  <a:cs typeface="CronosPro-Regular"/>
                </a:rPr>
                <a:t>Conf</a:t>
              </a:r>
              <a:r>
                <a:rPr lang="en-US" sz="2000" dirty="0">
                  <a:solidFill>
                    <a:schemeClr val="tx1"/>
                  </a:solidFill>
                  <a:latin typeface="CronosPro-Regular"/>
                  <a:cs typeface="CronosPro-Regular"/>
                </a:rPr>
                <a:t>, {</a:t>
              </a:r>
              <a:r>
                <a:rPr lang="en-US" sz="2000" dirty="0" err="1">
                  <a:solidFill>
                    <a:schemeClr val="tx1"/>
                  </a:solidFill>
                  <a:latin typeface="CronosPro-Regular"/>
                  <a:cs typeface="CronosPro-Regular"/>
                </a:rPr>
                <a:t>nuc,crypto</a:t>
              </a:r>
              <a:r>
                <a:rPr lang="en-US" sz="2000" dirty="0">
                  <a:solidFill>
                    <a:schemeClr val="tx1"/>
                  </a:solidFill>
                  <a:latin typeface="CronosPro-Regular"/>
                  <a:cs typeface="CronosPro-Regular"/>
                </a:rPr>
                <a:t>}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01277" y="4534821"/>
              <a:ext cx="2121154" cy="4884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tx1"/>
                  </a:solidFill>
                  <a:latin typeface="CronosPro-Regular"/>
                  <a:cs typeface="CronosPro-Regular"/>
                </a:rPr>
                <a:t>Conf</a:t>
              </a:r>
              <a:r>
                <a:rPr lang="en-US" sz="2000" dirty="0">
                  <a:solidFill>
                    <a:schemeClr val="tx1"/>
                  </a:solidFill>
                  <a:latin typeface="CronosPro-Regular"/>
                  <a:cs typeface="CronosPro-Regular"/>
                </a:rPr>
                <a:t>, {</a:t>
              </a:r>
              <a:r>
                <a:rPr lang="en-US" sz="2000" dirty="0" err="1">
                  <a:solidFill>
                    <a:schemeClr val="tx1"/>
                  </a:solidFill>
                  <a:latin typeface="CronosPro-Regular"/>
                  <a:cs typeface="CronosPro-Regular"/>
                </a:rPr>
                <a:t>nuc</a:t>
              </a:r>
              <a:r>
                <a:rPr lang="en-US" sz="2000" dirty="0">
                  <a:solidFill>
                    <a:schemeClr val="tx1"/>
                  </a:solidFill>
                  <a:latin typeface="CronosPro-Regular"/>
                  <a:cs typeface="CronosPro-Regular"/>
                </a:rPr>
                <a:t>}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72904" y="4534821"/>
              <a:ext cx="2121154" cy="4884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tx1"/>
                  </a:solidFill>
                  <a:latin typeface="CronosPro-Regular"/>
                  <a:cs typeface="CronosPro-Regular"/>
                </a:rPr>
                <a:t>Conf</a:t>
              </a:r>
              <a:r>
                <a:rPr lang="en-US" sz="2000" dirty="0">
                  <a:solidFill>
                    <a:schemeClr val="tx1"/>
                  </a:solidFill>
                  <a:latin typeface="CronosPro-Regular"/>
                  <a:cs typeface="CronosPro-Regular"/>
                </a:rPr>
                <a:t>, {crypto}</a:t>
              </a:r>
            </a:p>
          </p:txBody>
        </p:sp>
        <p:cxnSp>
          <p:nvCxnSpPr>
            <p:cNvPr id="16" name="Straight Connector 15"/>
            <p:cNvCxnSpPr>
              <a:stCxn id="5" idx="0"/>
              <a:endCxn id="9" idx="2"/>
            </p:cNvCxnSpPr>
            <p:nvPr/>
          </p:nvCxnSpPr>
          <p:spPr>
            <a:xfrm flipH="1" flipV="1">
              <a:off x="1561854" y="5023308"/>
              <a:ext cx="3015380" cy="866442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5" idx="0"/>
              <a:endCxn id="10" idx="2"/>
            </p:cNvCxnSpPr>
            <p:nvPr/>
          </p:nvCxnSpPr>
          <p:spPr>
            <a:xfrm flipV="1">
              <a:off x="4577234" y="5023308"/>
              <a:ext cx="2956247" cy="866442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9" idx="0"/>
              <a:endCxn id="11" idx="2"/>
            </p:cNvCxnSpPr>
            <p:nvPr/>
          </p:nvCxnSpPr>
          <p:spPr>
            <a:xfrm flipV="1">
              <a:off x="1561854" y="3710249"/>
              <a:ext cx="0" cy="824572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0" idx="0"/>
              <a:endCxn id="12" idx="2"/>
            </p:cNvCxnSpPr>
            <p:nvPr/>
          </p:nvCxnSpPr>
          <p:spPr>
            <a:xfrm flipV="1">
              <a:off x="7533481" y="3710249"/>
              <a:ext cx="0" cy="824572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9" idx="0"/>
              <a:endCxn id="7" idx="2"/>
            </p:cNvCxnSpPr>
            <p:nvPr/>
          </p:nvCxnSpPr>
          <p:spPr>
            <a:xfrm flipV="1">
              <a:off x="1561854" y="3710249"/>
              <a:ext cx="3010146" cy="824572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0" idx="0"/>
              <a:endCxn id="7" idx="2"/>
            </p:cNvCxnSpPr>
            <p:nvPr/>
          </p:nvCxnSpPr>
          <p:spPr>
            <a:xfrm flipH="1" flipV="1">
              <a:off x="4572000" y="3710249"/>
              <a:ext cx="2961481" cy="824572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7" idx="0"/>
              <a:endCxn id="8" idx="2"/>
            </p:cNvCxnSpPr>
            <p:nvPr/>
          </p:nvCxnSpPr>
          <p:spPr>
            <a:xfrm flipV="1">
              <a:off x="4572000" y="2425103"/>
              <a:ext cx="0" cy="796659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664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5145" y="4256810"/>
            <a:ext cx="8582312" cy="10467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 partial order</a:t>
            </a:r>
          </a:p>
        </p:txBody>
      </p:sp>
      <p:sp>
        <p:nvSpPr>
          <p:cNvPr id="5" name="Rectangle 4"/>
          <p:cNvSpPr/>
          <p:nvPr/>
        </p:nvSpPr>
        <p:spPr>
          <a:xfrm>
            <a:off x="3516656" y="5889750"/>
            <a:ext cx="2121156" cy="488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ronosPro-Regular"/>
                <a:cs typeface="CronosPro-Regular"/>
              </a:rPr>
              <a:t>Conf</a:t>
            </a:r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, {}</a:t>
            </a:r>
          </a:p>
        </p:txBody>
      </p:sp>
      <p:sp>
        <p:nvSpPr>
          <p:cNvPr id="6" name="Rectangle 5"/>
          <p:cNvSpPr/>
          <p:nvPr/>
        </p:nvSpPr>
        <p:spPr>
          <a:xfrm>
            <a:off x="3516656" y="4534821"/>
            <a:ext cx="2121156" cy="4884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Secret, {}</a:t>
            </a:r>
          </a:p>
        </p:txBody>
      </p:sp>
      <p:sp>
        <p:nvSpPr>
          <p:cNvPr id="7" name="Rectangle 6"/>
          <p:cNvSpPr/>
          <p:nvPr/>
        </p:nvSpPr>
        <p:spPr>
          <a:xfrm>
            <a:off x="3457524" y="3221762"/>
            <a:ext cx="2257476" cy="488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ronosPro-Regular"/>
                <a:cs typeface="CronosPro-Regular"/>
              </a:rPr>
              <a:t>Conf</a:t>
            </a:r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, {</a:t>
            </a:r>
            <a:r>
              <a:rPr lang="en-US" sz="2000" dirty="0" err="1">
                <a:solidFill>
                  <a:schemeClr val="tx1"/>
                </a:solidFill>
                <a:latin typeface="CronosPro-Regular"/>
                <a:cs typeface="CronosPro-Regular"/>
              </a:rPr>
              <a:t>nuc,crypto</a:t>
            </a:r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}</a:t>
            </a:r>
          </a:p>
        </p:txBody>
      </p:sp>
      <p:sp>
        <p:nvSpPr>
          <p:cNvPr id="8" name="Rectangle 7"/>
          <p:cNvSpPr/>
          <p:nvPr/>
        </p:nvSpPr>
        <p:spPr>
          <a:xfrm>
            <a:off x="3516657" y="1936616"/>
            <a:ext cx="2121154" cy="488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Sec, {</a:t>
            </a:r>
            <a:r>
              <a:rPr lang="en-US" sz="2000" dirty="0" err="1">
                <a:solidFill>
                  <a:schemeClr val="tx1"/>
                </a:solidFill>
                <a:latin typeface="CronosPro-Regular"/>
                <a:cs typeface="CronosPro-Regular"/>
              </a:rPr>
              <a:t>nuc,crypto</a:t>
            </a:r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}</a:t>
            </a:r>
          </a:p>
        </p:txBody>
      </p:sp>
      <p:sp>
        <p:nvSpPr>
          <p:cNvPr id="9" name="Rectangle 8"/>
          <p:cNvSpPr/>
          <p:nvPr/>
        </p:nvSpPr>
        <p:spPr>
          <a:xfrm>
            <a:off x="501277" y="4534821"/>
            <a:ext cx="2121154" cy="4884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ronosPro-Regular"/>
                <a:cs typeface="CronosPro-Regular"/>
              </a:rPr>
              <a:t>Conf</a:t>
            </a:r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, {</a:t>
            </a:r>
            <a:r>
              <a:rPr lang="en-US" sz="2000" dirty="0" err="1">
                <a:solidFill>
                  <a:schemeClr val="tx1"/>
                </a:solidFill>
                <a:latin typeface="CronosPro-Regular"/>
                <a:cs typeface="CronosPro-Regular"/>
              </a:rPr>
              <a:t>nuc</a:t>
            </a:r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}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72904" y="4534821"/>
            <a:ext cx="2121154" cy="4884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ronosPro-Regular"/>
                <a:cs typeface="CronosPro-Regular"/>
              </a:rPr>
              <a:t>Conf</a:t>
            </a:r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, {crypto}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1277" y="3221762"/>
            <a:ext cx="2121154" cy="488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Secret, {</a:t>
            </a:r>
            <a:r>
              <a:rPr lang="en-US" sz="2000" dirty="0" err="1">
                <a:solidFill>
                  <a:schemeClr val="tx1"/>
                </a:solidFill>
                <a:latin typeface="CronosPro-Regular"/>
                <a:cs typeface="CronosPro-Regular"/>
              </a:rPr>
              <a:t>nuc</a:t>
            </a:r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}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72904" y="3221762"/>
            <a:ext cx="2121154" cy="488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Secret, {crypto}</a:t>
            </a:r>
          </a:p>
        </p:txBody>
      </p:sp>
      <p:cxnSp>
        <p:nvCxnSpPr>
          <p:cNvPr id="14" name="Straight Connector 13"/>
          <p:cNvCxnSpPr>
            <a:stCxn id="5" idx="0"/>
            <a:endCxn id="6" idx="2"/>
          </p:cNvCxnSpPr>
          <p:nvPr/>
        </p:nvCxnSpPr>
        <p:spPr>
          <a:xfrm flipV="1">
            <a:off x="4577234" y="5023308"/>
            <a:ext cx="0" cy="86644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0"/>
            <a:endCxn id="9" idx="2"/>
          </p:cNvCxnSpPr>
          <p:nvPr/>
        </p:nvCxnSpPr>
        <p:spPr>
          <a:xfrm flipH="1" flipV="1">
            <a:off x="1561854" y="5023308"/>
            <a:ext cx="3015380" cy="86644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0"/>
            <a:endCxn id="10" idx="2"/>
          </p:cNvCxnSpPr>
          <p:nvPr/>
        </p:nvCxnSpPr>
        <p:spPr>
          <a:xfrm flipV="1">
            <a:off x="4577234" y="5023308"/>
            <a:ext cx="2956247" cy="86644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0"/>
            <a:endCxn id="11" idx="2"/>
          </p:cNvCxnSpPr>
          <p:nvPr/>
        </p:nvCxnSpPr>
        <p:spPr>
          <a:xfrm flipV="1">
            <a:off x="1561854" y="3710249"/>
            <a:ext cx="0" cy="82457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0" idx="0"/>
            <a:endCxn id="12" idx="2"/>
          </p:cNvCxnSpPr>
          <p:nvPr/>
        </p:nvCxnSpPr>
        <p:spPr>
          <a:xfrm flipV="1">
            <a:off x="7533481" y="3710249"/>
            <a:ext cx="0" cy="82457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0"/>
            <a:endCxn id="8" idx="2"/>
          </p:cNvCxnSpPr>
          <p:nvPr/>
        </p:nvCxnSpPr>
        <p:spPr>
          <a:xfrm flipV="1">
            <a:off x="1561854" y="2425103"/>
            <a:ext cx="3015380" cy="79665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0"/>
            <a:endCxn id="8" idx="2"/>
          </p:cNvCxnSpPr>
          <p:nvPr/>
        </p:nvCxnSpPr>
        <p:spPr>
          <a:xfrm flipH="1" flipV="1">
            <a:off x="4577234" y="2425103"/>
            <a:ext cx="2956247" cy="79665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6" idx="0"/>
            <a:endCxn id="11" idx="2"/>
          </p:cNvCxnSpPr>
          <p:nvPr/>
        </p:nvCxnSpPr>
        <p:spPr>
          <a:xfrm flipH="1" flipV="1">
            <a:off x="1561854" y="3710249"/>
            <a:ext cx="3015380" cy="82457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6" idx="0"/>
            <a:endCxn id="12" idx="2"/>
          </p:cNvCxnSpPr>
          <p:nvPr/>
        </p:nvCxnSpPr>
        <p:spPr>
          <a:xfrm flipV="1">
            <a:off x="4577234" y="3710249"/>
            <a:ext cx="2956247" cy="82457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0"/>
            <a:endCxn id="7" idx="2"/>
          </p:cNvCxnSpPr>
          <p:nvPr/>
        </p:nvCxnSpPr>
        <p:spPr>
          <a:xfrm flipV="1">
            <a:off x="1561854" y="3710249"/>
            <a:ext cx="3024408" cy="82457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0"/>
            <a:endCxn id="7" idx="2"/>
          </p:cNvCxnSpPr>
          <p:nvPr/>
        </p:nvCxnSpPr>
        <p:spPr>
          <a:xfrm flipH="1" flipV="1">
            <a:off x="4586262" y="3710249"/>
            <a:ext cx="2947219" cy="82457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7" idx="0"/>
            <a:endCxn id="8" idx="2"/>
          </p:cNvCxnSpPr>
          <p:nvPr/>
        </p:nvCxnSpPr>
        <p:spPr>
          <a:xfrm flipH="1" flipV="1">
            <a:off x="4577234" y="2425103"/>
            <a:ext cx="9028" cy="79665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977935" y="5303567"/>
            <a:ext cx="1869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  <a:latin typeface="CronosPro-Regular"/>
                <a:cs typeface="CronosPro-Regular"/>
              </a:rPr>
              <a:t>Incomparable</a:t>
            </a:r>
          </a:p>
        </p:txBody>
      </p:sp>
    </p:spTree>
    <p:extLst>
      <p:ext uri="{BB962C8B-B14F-4D97-AF65-F5344CB8AC3E}">
        <p14:creationId xmlns:p14="http://schemas.microsoft.com/office/powerpoint/2010/main" val="1527559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57993" y="2916962"/>
            <a:ext cx="8582312" cy="10467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 partial order</a:t>
            </a:r>
          </a:p>
        </p:txBody>
      </p:sp>
      <p:sp>
        <p:nvSpPr>
          <p:cNvPr id="5" name="Rectangle 4"/>
          <p:cNvSpPr/>
          <p:nvPr/>
        </p:nvSpPr>
        <p:spPr>
          <a:xfrm>
            <a:off x="3516656" y="5889750"/>
            <a:ext cx="2121156" cy="488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ronosPro-Regular"/>
                <a:cs typeface="CronosPro-Regular"/>
              </a:rPr>
              <a:t>Conf</a:t>
            </a:r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, {}</a:t>
            </a:r>
          </a:p>
        </p:txBody>
      </p:sp>
      <p:sp>
        <p:nvSpPr>
          <p:cNvPr id="6" name="Rectangle 5"/>
          <p:cNvSpPr/>
          <p:nvPr/>
        </p:nvSpPr>
        <p:spPr>
          <a:xfrm>
            <a:off x="3516656" y="4534821"/>
            <a:ext cx="2121156" cy="488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Secret, {}</a:t>
            </a:r>
          </a:p>
        </p:txBody>
      </p:sp>
      <p:sp>
        <p:nvSpPr>
          <p:cNvPr id="7" name="Rectangle 6"/>
          <p:cNvSpPr/>
          <p:nvPr/>
        </p:nvSpPr>
        <p:spPr>
          <a:xfrm>
            <a:off x="3457524" y="3221762"/>
            <a:ext cx="2257476" cy="4884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ronosPro-Regular"/>
                <a:cs typeface="CronosPro-Regular"/>
              </a:rPr>
              <a:t>Conf</a:t>
            </a:r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, {</a:t>
            </a:r>
            <a:r>
              <a:rPr lang="en-US" sz="2000" dirty="0" err="1">
                <a:solidFill>
                  <a:schemeClr val="tx1"/>
                </a:solidFill>
                <a:latin typeface="CronosPro-Regular"/>
                <a:cs typeface="CronosPro-Regular"/>
              </a:rPr>
              <a:t>nuc,crypto</a:t>
            </a:r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}</a:t>
            </a:r>
          </a:p>
        </p:txBody>
      </p:sp>
      <p:sp>
        <p:nvSpPr>
          <p:cNvPr id="8" name="Rectangle 7"/>
          <p:cNvSpPr/>
          <p:nvPr/>
        </p:nvSpPr>
        <p:spPr>
          <a:xfrm>
            <a:off x="3516657" y="1936616"/>
            <a:ext cx="2121154" cy="488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Sec, {</a:t>
            </a:r>
            <a:r>
              <a:rPr lang="en-US" sz="2000" dirty="0" err="1">
                <a:solidFill>
                  <a:schemeClr val="tx1"/>
                </a:solidFill>
                <a:latin typeface="CronosPro-Regular"/>
                <a:cs typeface="CronosPro-Regular"/>
              </a:rPr>
              <a:t>nuc,crypto</a:t>
            </a:r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}</a:t>
            </a:r>
          </a:p>
        </p:txBody>
      </p:sp>
      <p:sp>
        <p:nvSpPr>
          <p:cNvPr id="9" name="Rectangle 8"/>
          <p:cNvSpPr/>
          <p:nvPr/>
        </p:nvSpPr>
        <p:spPr>
          <a:xfrm>
            <a:off x="501277" y="4534821"/>
            <a:ext cx="2121154" cy="488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ronosPro-Regular"/>
                <a:cs typeface="CronosPro-Regular"/>
              </a:rPr>
              <a:t>Conf</a:t>
            </a:r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, {</a:t>
            </a:r>
            <a:r>
              <a:rPr lang="en-US" sz="2000" dirty="0" err="1">
                <a:solidFill>
                  <a:schemeClr val="tx1"/>
                </a:solidFill>
                <a:latin typeface="CronosPro-Regular"/>
                <a:cs typeface="CronosPro-Regular"/>
              </a:rPr>
              <a:t>nuc</a:t>
            </a:r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}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72904" y="4534821"/>
            <a:ext cx="2121154" cy="488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ronosPro-Regular"/>
                <a:cs typeface="CronosPro-Regular"/>
              </a:rPr>
              <a:t>Conf</a:t>
            </a:r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, {crypto}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1277" y="3221762"/>
            <a:ext cx="2121154" cy="4884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Secret, {</a:t>
            </a:r>
            <a:r>
              <a:rPr lang="en-US" sz="2000" dirty="0" err="1">
                <a:solidFill>
                  <a:schemeClr val="tx1"/>
                </a:solidFill>
                <a:latin typeface="CronosPro-Regular"/>
                <a:cs typeface="CronosPro-Regular"/>
              </a:rPr>
              <a:t>nuc</a:t>
            </a:r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}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72904" y="3221762"/>
            <a:ext cx="2121154" cy="4884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Secret, {crypto}</a:t>
            </a:r>
          </a:p>
        </p:txBody>
      </p:sp>
      <p:cxnSp>
        <p:nvCxnSpPr>
          <p:cNvPr id="14" name="Straight Connector 13"/>
          <p:cNvCxnSpPr>
            <a:stCxn id="5" idx="0"/>
            <a:endCxn id="6" idx="2"/>
          </p:cNvCxnSpPr>
          <p:nvPr/>
        </p:nvCxnSpPr>
        <p:spPr>
          <a:xfrm flipV="1">
            <a:off x="4577234" y="5023308"/>
            <a:ext cx="0" cy="86644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0"/>
            <a:endCxn id="9" idx="2"/>
          </p:cNvCxnSpPr>
          <p:nvPr/>
        </p:nvCxnSpPr>
        <p:spPr>
          <a:xfrm flipH="1" flipV="1">
            <a:off x="1561854" y="5023308"/>
            <a:ext cx="3015380" cy="86644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0"/>
            <a:endCxn id="10" idx="2"/>
          </p:cNvCxnSpPr>
          <p:nvPr/>
        </p:nvCxnSpPr>
        <p:spPr>
          <a:xfrm flipV="1">
            <a:off x="4577234" y="5023308"/>
            <a:ext cx="2956247" cy="86644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0"/>
            <a:endCxn id="11" idx="2"/>
          </p:cNvCxnSpPr>
          <p:nvPr/>
        </p:nvCxnSpPr>
        <p:spPr>
          <a:xfrm flipV="1">
            <a:off x="1561854" y="3710249"/>
            <a:ext cx="0" cy="82457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0" idx="0"/>
            <a:endCxn id="12" idx="2"/>
          </p:cNvCxnSpPr>
          <p:nvPr/>
        </p:nvCxnSpPr>
        <p:spPr>
          <a:xfrm flipV="1">
            <a:off x="7533481" y="3710249"/>
            <a:ext cx="0" cy="82457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0"/>
            <a:endCxn id="8" idx="2"/>
          </p:cNvCxnSpPr>
          <p:nvPr/>
        </p:nvCxnSpPr>
        <p:spPr>
          <a:xfrm flipV="1">
            <a:off x="1561854" y="2425103"/>
            <a:ext cx="3015380" cy="79665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0"/>
            <a:endCxn id="8" idx="2"/>
          </p:cNvCxnSpPr>
          <p:nvPr/>
        </p:nvCxnSpPr>
        <p:spPr>
          <a:xfrm flipH="1" flipV="1">
            <a:off x="4577234" y="2425103"/>
            <a:ext cx="2956247" cy="79665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6" idx="0"/>
            <a:endCxn id="11" idx="2"/>
          </p:cNvCxnSpPr>
          <p:nvPr/>
        </p:nvCxnSpPr>
        <p:spPr>
          <a:xfrm flipH="1" flipV="1">
            <a:off x="1561854" y="3710249"/>
            <a:ext cx="3015380" cy="82457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6" idx="0"/>
            <a:endCxn id="12" idx="2"/>
          </p:cNvCxnSpPr>
          <p:nvPr/>
        </p:nvCxnSpPr>
        <p:spPr>
          <a:xfrm flipV="1">
            <a:off x="4577234" y="3710249"/>
            <a:ext cx="2956247" cy="82457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0"/>
            <a:endCxn id="7" idx="2"/>
          </p:cNvCxnSpPr>
          <p:nvPr/>
        </p:nvCxnSpPr>
        <p:spPr>
          <a:xfrm flipV="1">
            <a:off x="1561854" y="3710249"/>
            <a:ext cx="3024408" cy="82457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0"/>
            <a:endCxn id="7" idx="2"/>
          </p:cNvCxnSpPr>
          <p:nvPr/>
        </p:nvCxnSpPr>
        <p:spPr>
          <a:xfrm flipH="1" flipV="1">
            <a:off x="4586262" y="3710249"/>
            <a:ext cx="2947219" cy="82457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7" idx="0"/>
            <a:endCxn id="8" idx="2"/>
          </p:cNvCxnSpPr>
          <p:nvPr/>
        </p:nvCxnSpPr>
        <p:spPr>
          <a:xfrm flipH="1" flipV="1">
            <a:off x="4577234" y="2425103"/>
            <a:ext cx="9028" cy="79665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970783" y="2455297"/>
            <a:ext cx="1869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  <a:latin typeface="CronosPro-Regular"/>
                <a:cs typeface="CronosPro-Regular"/>
              </a:rPr>
              <a:t>Incomparable</a:t>
            </a:r>
          </a:p>
        </p:txBody>
      </p:sp>
    </p:spTree>
    <p:extLst>
      <p:ext uri="{BB962C8B-B14F-4D97-AF65-F5344CB8AC3E}">
        <p14:creationId xmlns:p14="http://schemas.microsoft.com/office/powerpoint/2010/main" val="533298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control with MLS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When may a subject read an object?</a:t>
            </a:r>
          </a:p>
          <a:p>
            <a:pPr lvl="1"/>
            <a:r>
              <a:rPr lang="en-US" b="1" dirty="0"/>
              <a:t>Threat:  </a:t>
            </a:r>
            <a:r>
              <a:rPr lang="en-US" dirty="0"/>
              <a:t>subject attempts to read information for which it is not cleared</a:t>
            </a:r>
          </a:p>
          <a:p>
            <a:pPr lvl="1"/>
            <a:r>
              <a:rPr lang="en-US" dirty="0"/>
              <a:t>e.g., subject with clearance Unclassified attempts to read Top Secret information</a:t>
            </a:r>
          </a:p>
          <a:p>
            <a:r>
              <a:rPr lang="en-US" dirty="0">
                <a:solidFill>
                  <a:schemeClr val="accent2"/>
                </a:solidFill>
              </a:rPr>
              <a:t>When may a subject write an object?</a:t>
            </a:r>
          </a:p>
          <a:p>
            <a:pPr lvl="1"/>
            <a:r>
              <a:rPr lang="en-US" b="1" dirty="0"/>
              <a:t>Threat:  </a:t>
            </a:r>
            <a:r>
              <a:rPr lang="en-US" dirty="0"/>
              <a:t>subject attempts to </a:t>
            </a:r>
            <a:r>
              <a:rPr lang="en-US" i="1" dirty="0"/>
              <a:t>launder</a:t>
            </a:r>
            <a:r>
              <a:rPr lang="en-US" dirty="0"/>
              <a:t> information by writing into a lower-security object</a:t>
            </a:r>
          </a:p>
          <a:p>
            <a:pPr lvl="1"/>
            <a:r>
              <a:rPr lang="en-US" dirty="0"/>
              <a:t>e.g., subject with clearance Top Secret reads Top Secret information then writes it into an Unclassified file</a:t>
            </a:r>
          </a:p>
        </p:txBody>
      </p:sp>
      <p:pic>
        <p:nvPicPr>
          <p:cNvPr id="4" name="Picture 3" descr="sade-trojan-promo-mez.jpg">
            <a:extLst>
              <a:ext uri="{FF2B5EF4-FFF2-40B4-BE49-F238E27FC236}">
                <a16:creationId xmlns:a16="http://schemas.microsoft.com/office/drawing/2014/main" id="{8F8AE347-2063-1E4F-BF0D-BE6566601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0"/>
            <a:ext cx="3251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2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control with MLS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When may a subject read an object?</a:t>
            </a:r>
          </a:p>
          <a:p>
            <a:pPr lvl="1"/>
            <a:r>
              <a:rPr lang="en-US" b="1" dirty="0"/>
              <a:t>S may read O </a:t>
            </a:r>
            <a:r>
              <a:rPr lang="en-US" b="1" dirty="0" err="1"/>
              <a:t>iff</a:t>
            </a:r>
            <a:r>
              <a:rPr lang="en-US" b="1" dirty="0"/>
              <a:t> L(O) </a:t>
            </a:r>
            <a:r>
              <a:rPr lang="en-US" b="1" dirty="0">
                <a:latin typeface="Symbol" charset="2"/>
                <a:cs typeface="Symbol" charset="2"/>
              </a:rPr>
              <a:t>⊑</a:t>
            </a:r>
            <a:r>
              <a:rPr lang="en-US" b="1" dirty="0"/>
              <a:t> L(S)</a:t>
            </a:r>
          </a:p>
          <a:p>
            <a:pPr lvl="1"/>
            <a:r>
              <a:rPr lang="en-US" dirty="0"/>
              <a:t>object's classification must be below (or equal to) subject's clearance</a:t>
            </a:r>
          </a:p>
          <a:p>
            <a:pPr lvl="1"/>
            <a:r>
              <a:rPr lang="en-US" dirty="0"/>
              <a:t>"no read up"</a:t>
            </a:r>
          </a:p>
          <a:p>
            <a:r>
              <a:rPr lang="en-US" dirty="0">
                <a:solidFill>
                  <a:schemeClr val="accent2"/>
                </a:solidFill>
              </a:rPr>
              <a:t>When may a subject write an object?</a:t>
            </a:r>
          </a:p>
          <a:p>
            <a:pPr lvl="1"/>
            <a:r>
              <a:rPr lang="en-US" b="1" dirty="0"/>
              <a:t>S may write O </a:t>
            </a:r>
            <a:r>
              <a:rPr lang="en-US" b="1" dirty="0" err="1"/>
              <a:t>iff</a:t>
            </a:r>
            <a:r>
              <a:rPr lang="en-US" b="1" dirty="0"/>
              <a:t> L(S) </a:t>
            </a:r>
            <a:r>
              <a:rPr lang="en-US" b="1" dirty="0">
                <a:latin typeface="Symbol" charset="2"/>
                <a:cs typeface="Symbol" charset="2"/>
              </a:rPr>
              <a:t>⊑</a:t>
            </a:r>
            <a:r>
              <a:rPr lang="en-US" b="1" dirty="0"/>
              <a:t> L(O)</a:t>
            </a:r>
          </a:p>
          <a:p>
            <a:pPr lvl="1"/>
            <a:r>
              <a:rPr lang="en-US" dirty="0"/>
              <a:t>object's classification must be above (or equal to) subject's clearance</a:t>
            </a:r>
          </a:p>
          <a:p>
            <a:pPr lvl="1"/>
            <a:r>
              <a:rPr lang="en-US" dirty="0"/>
              <a:t>"no write down"</a:t>
            </a:r>
          </a:p>
        </p:txBody>
      </p:sp>
    </p:spTree>
    <p:extLst>
      <p:ext uri="{BB962C8B-B14F-4D97-AF65-F5344CB8AC3E}">
        <p14:creationId xmlns:p14="http://schemas.microsoft.com/office/powerpoint/2010/main" val="100705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with MLS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Scenario:</a:t>
            </a:r>
          </a:p>
          <a:p>
            <a:pPr lvl="1"/>
            <a:r>
              <a:rPr lang="en-US" dirty="0"/>
              <a:t>Colonel with clearance (Secret, {nuclear, Europe})</a:t>
            </a:r>
          </a:p>
          <a:p>
            <a:pPr lvl="1"/>
            <a:r>
              <a:rPr lang="en-US" dirty="0" err="1"/>
              <a:t>DocA</a:t>
            </a:r>
            <a:r>
              <a:rPr lang="en-US" dirty="0"/>
              <a:t> with classification (Confidential, {nuclear})</a:t>
            </a:r>
          </a:p>
          <a:p>
            <a:pPr lvl="1"/>
            <a:r>
              <a:rPr lang="en-US" dirty="0" err="1"/>
              <a:t>DocB</a:t>
            </a:r>
            <a:r>
              <a:rPr lang="en-US" dirty="0"/>
              <a:t> with classification (Secret, {Europe, US})</a:t>
            </a:r>
          </a:p>
          <a:p>
            <a:pPr lvl="1"/>
            <a:r>
              <a:rPr lang="en-US" dirty="0" err="1"/>
              <a:t>DocC</a:t>
            </a:r>
            <a:r>
              <a:rPr lang="en-US" dirty="0"/>
              <a:t> with classification (Top Secret, {nuclear, Europe})</a:t>
            </a:r>
          </a:p>
          <a:p>
            <a:r>
              <a:rPr lang="en-US" dirty="0">
                <a:solidFill>
                  <a:schemeClr val="tx2"/>
                </a:solidFill>
              </a:rPr>
              <a:t>Which documents may Colonel </a:t>
            </a:r>
            <a:r>
              <a:rPr lang="en-US" b="1" dirty="0">
                <a:solidFill>
                  <a:schemeClr val="tx2"/>
                </a:solidFill>
              </a:rPr>
              <a:t>read</a:t>
            </a:r>
            <a:r>
              <a:rPr lang="en-US" dirty="0">
                <a:solidFill>
                  <a:schemeClr val="tx2"/>
                </a:solidFill>
              </a:rPr>
              <a:t>?</a:t>
            </a:r>
          </a:p>
          <a:p>
            <a:pPr lvl="1"/>
            <a:r>
              <a:rPr lang="en-US" dirty="0"/>
              <a:t>Recall: S may read O </a:t>
            </a:r>
            <a:r>
              <a:rPr lang="en-US" dirty="0" err="1"/>
              <a:t>iff</a:t>
            </a:r>
            <a:r>
              <a:rPr lang="en-US" dirty="0"/>
              <a:t> L(O) </a:t>
            </a:r>
            <a:r>
              <a:rPr lang="en-US" dirty="0">
                <a:latin typeface="Symbol" charset="2"/>
                <a:cs typeface="Symbol" charset="2"/>
              </a:rPr>
              <a:t>⊑</a:t>
            </a:r>
            <a:r>
              <a:rPr lang="en-US" dirty="0"/>
              <a:t> L(S)</a:t>
            </a:r>
          </a:p>
          <a:p>
            <a:pPr lvl="1"/>
            <a:r>
              <a:rPr lang="en-US" dirty="0" err="1">
                <a:solidFill>
                  <a:schemeClr val="accent2"/>
                </a:solidFill>
              </a:rPr>
              <a:t>DocA</a:t>
            </a:r>
            <a:r>
              <a:rPr lang="en-US" dirty="0">
                <a:solidFill>
                  <a:schemeClr val="accent2"/>
                </a:solidFill>
              </a:rPr>
              <a:t>: (Confidential, {nuclear}) </a:t>
            </a:r>
            <a:r>
              <a:rPr lang="en-US" dirty="0">
                <a:solidFill>
                  <a:schemeClr val="accent2"/>
                </a:solidFill>
                <a:latin typeface="Symbol" charset="2"/>
                <a:cs typeface="Symbol" charset="2"/>
              </a:rPr>
              <a:t>⊑ </a:t>
            </a:r>
            <a:r>
              <a:rPr lang="en-US" dirty="0">
                <a:solidFill>
                  <a:schemeClr val="accent2"/>
                </a:solidFill>
              </a:rPr>
              <a:t>(Secret, {nuclear, Europe})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DocB</a:t>
            </a:r>
            <a:r>
              <a:rPr lang="en-US" dirty="0">
                <a:solidFill>
                  <a:schemeClr val="accent4"/>
                </a:solidFill>
              </a:rPr>
              <a:t>: (Secret, {Europe, US}) </a:t>
            </a:r>
            <a:r>
              <a:rPr lang="en-US" dirty="0">
                <a:solidFill>
                  <a:schemeClr val="accent4"/>
                </a:solidFill>
                <a:latin typeface="Symbol" charset="2"/>
                <a:cs typeface="Symbol" charset="2"/>
              </a:rPr>
              <a:t>⋢ </a:t>
            </a:r>
            <a:r>
              <a:rPr lang="en-US" dirty="0">
                <a:solidFill>
                  <a:schemeClr val="accent4"/>
                </a:solidFill>
              </a:rPr>
              <a:t>(Secret, {nuclear, Europe})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DocC</a:t>
            </a:r>
            <a:r>
              <a:rPr lang="en-US" dirty="0">
                <a:solidFill>
                  <a:schemeClr val="accent4"/>
                </a:solidFill>
              </a:rPr>
              <a:t>: (Top Secret, {nuclear, Europe}) </a:t>
            </a:r>
            <a:r>
              <a:rPr lang="en-US" dirty="0">
                <a:solidFill>
                  <a:schemeClr val="accent4"/>
                </a:solidFill>
                <a:latin typeface="Symbol" charset="2"/>
                <a:cs typeface="Symbol" charset="2"/>
              </a:rPr>
              <a:t>⋢ </a:t>
            </a:r>
            <a:r>
              <a:rPr lang="en-US" dirty="0">
                <a:solidFill>
                  <a:schemeClr val="accent4"/>
                </a:solidFill>
              </a:rPr>
              <a:t>(Secret, {nuclear, Europe})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14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with MLS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Scenario:</a:t>
            </a:r>
          </a:p>
          <a:p>
            <a:pPr lvl="1"/>
            <a:r>
              <a:rPr lang="en-US" dirty="0"/>
              <a:t>Colonel with clearance (Secret, {nuclear, Europe})</a:t>
            </a:r>
          </a:p>
          <a:p>
            <a:pPr lvl="1"/>
            <a:r>
              <a:rPr lang="en-US" dirty="0" err="1"/>
              <a:t>DocA</a:t>
            </a:r>
            <a:r>
              <a:rPr lang="en-US" dirty="0"/>
              <a:t> with classification (Confidential, {nuclear})</a:t>
            </a:r>
          </a:p>
          <a:p>
            <a:pPr lvl="1"/>
            <a:r>
              <a:rPr lang="en-US" dirty="0" err="1"/>
              <a:t>DocB</a:t>
            </a:r>
            <a:r>
              <a:rPr lang="en-US" dirty="0"/>
              <a:t> with classification (Secret, {Europe, US})</a:t>
            </a:r>
          </a:p>
          <a:p>
            <a:pPr lvl="1"/>
            <a:r>
              <a:rPr lang="en-US" dirty="0" err="1"/>
              <a:t>DocC</a:t>
            </a:r>
            <a:r>
              <a:rPr lang="en-US" dirty="0"/>
              <a:t> with classification (Top Secret, {nuclear, Europe})</a:t>
            </a:r>
          </a:p>
          <a:p>
            <a:r>
              <a:rPr lang="en-US" dirty="0">
                <a:solidFill>
                  <a:schemeClr val="tx2"/>
                </a:solidFill>
              </a:rPr>
              <a:t>Which documents may Colonel </a:t>
            </a:r>
            <a:r>
              <a:rPr lang="en-US" b="1" dirty="0">
                <a:solidFill>
                  <a:schemeClr val="tx2"/>
                </a:solidFill>
              </a:rPr>
              <a:t>write</a:t>
            </a:r>
            <a:r>
              <a:rPr lang="en-US" dirty="0">
                <a:solidFill>
                  <a:schemeClr val="tx2"/>
                </a:solidFill>
              </a:rPr>
              <a:t>?</a:t>
            </a:r>
          </a:p>
          <a:p>
            <a:pPr lvl="1"/>
            <a:r>
              <a:rPr lang="en-US" dirty="0"/>
              <a:t>Recall: S may write O </a:t>
            </a:r>
            <a:r>
              <a:rPr lang="en-US" dirty="0" err="1"/>
              <a:t>iff</a:t>
            </a:r>
            <a:r>
              <a:rPr lang="en-US" dirty="0"/>
              <a:t> L(S) </a:t>
            </a:r>
            <a:r>
              <a:rPr lang="en-US" dirty="0">
                <a:latin typeface="Symbol" charset="2"/>
                <a:cs typeface="Symbol" charset="2"/>
              </a:rPr>
              <a:t>⊑</a:t>
            </a:r>
            <a:r>
              <a:rPr lang="en-US" dirty="0"/>
              <a:t> L(O)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DocA</a:t>
            </a:r>
            <a:r>
              <a:rPr lang="en-US" dirty="0">
                <a:solidFill>
                  <a:schemeClr val="accent4"/>
                </a:solidFill>
              </a:rPr>
              <a:t>: (Secret, {nuclear, Europe}) </a:t>
            </a:r>
            <a:r>
              <a:rPr lang="en-US" dirty="0">
                <a:solidFill>
                  <a:schemeClr val="accent4"/>
                </a:solidFill>
                <a:latin typeface="Symbol" charset="2"/>
                <a:cs typeface="Symbol" charset="2"/>
              </a:rPr>
              <a:t>⋢ </a:t>
            </a:r>
            <a:r>
              <a:rPr lang="en-US" dirty="0">
                <a:solidFill>
                  <a:schemeClr val="accent4"/>
                </a:solidFill>
              </a:rPr>
              <a:t>(Confidential, {nuclear})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DocB</a:t>
            </a:r>
            <a:r>
              <a:rPr lang="en-US" dirty="0">
                <a:solidFill>
                  <a:schemeClr val="accent4"/>
                </a:solidFill>
              </a:rPr>
              <a:t>: (Secret, {nuclear, Europe}) </a:t>
            </a:r>
            <a:r>
              <a:rPr lang="en-US" dirty="0">
                <a:solidFill>
                  <a:schemeClr val="accent4"/>
                </a:solidFill>
                <a:latin typeface="Symbol" charset="2"/>
                <a:cs typeface="Symbol" charset="2"/>
              </a:rPr>
              <a:t>⋢ </a:t>
            </a:r>
            <a:r>
              <a:rPr lang="en-US" dirty="0">
                <a:solidFill>
                  <a:schemeClr val="accent4"/>
                </a:solidFill>
              </a:rPr>
              <a:t>(Secret, {Europe, US})</a:t>
            </a:r>
          </a:p>
          <a:p>
            <a:pPr lvl="1"/>
            <a:r>
              <a:rPr lang="en-US" dirty="0" err="1">
                <a:solidFill>
                  <a:schemeClr val="accent2"/>
                </a:solidFill>
              </a:rPr>
              <a:t>DocC</a:t>
            </a:r>
            <a:r>
              <a:rPr lang="en-US" dirty="0">
                <a:solidFill>
                  <a:schemeClr val="accent2"/>
                </a:solidFill>
              </a:rPr>
              <a:t>: (Secret, {nuclear, Europe}) </a:t>
            </a:r>
            <a:r>
              <a:rPr lang="en-US" dirty="0">
                <a:solidFill>
                  <a:schemeClr val="accent2"/>
                </a:solidFill>
                <a:latin typeface="Symbol" charset="2"/>
                <a:cs typeface="Symbol" charset="2"/>
              </a:rPr>
              <a:t>⊑ </a:t>
            </a:r>
            <a:r>
              <a:rPr lang="en-US" dirty="0">
                <a:solidFill>
                  <a:schemeClr val="accent2"/>
                </a:solidFill>
              </a:rPr>
              <a:t>(Top Secret, {nuclear, Europe})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97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and writing with MLS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Scenario:</a:t>
            </a:r>
          </a:p>
          <a:p>
            <a:pPr lvl="1"/>
            <a:r>
              <a:rPr lang="en-US" dirty="0"/>
              <a:t>Colonel with clearance (Secret, {nuclear, Europe})</a:t>
            </a:r>
          </a:p>
          <a:p>
            <a:pPr lvl="1"/>
            <a:r>
              <a:rPr lang="en-US" dirty="0" err="1"/>
              <a:t>DocA</a:t>
            </a:r>
            <a:r>
              <a:rPr lang="en-US" dirty="0"/>
              <a:t> with classification (Confidential, {nuclear})</a:t>
            </a:r>
          </a:p>
          <a:p>
            <a:pPr lvl="1"/>
            <a:r>
              <a:rPr lang="en-US" dirty="0" err="1"/>
              <a:t>DocB</a:t>
            </a:r>
            <a:r>
              <a:rPr lang="en-US" dirty="0"/>
              <a:t> with classification (Secret, {Europe, US})</a:t>
            </a:r>
          </a:p>
          <a:p>
            <a:pPr lvl="1"/>
            <a:r>
              <a:rPr lang="en-US" dirty="0" err="1"/>
              <a:t>DocC</a:t>
            </a:r>
            <a:r>
              <a:rPr lang="en-US" dirty="0"/>
              <a:t> with classification (Top Secret, {nuclear, Europe})</a:t>
            </a:r>
          </a:p>
          <a:p>
            <a:r>
              <a:rPr lang="en-US" dirty="0">
                <a:solidFill>
                  <a:schemeClr val="tx2"/>
                </a:solidFill>
              </a:rPr>
              <a:t>Summary:</a:t>
            </a:r>
          </a:p>
          <a:p>
            <a:pPr lvl="1"/>
            <a:r>
              <a:rPr lang="en-US" dirty="0" err="1">
                <a:solidFill>
                  <a:schemeClr val="tx2"/>
                </a:solidFill>
              </a:rPr>
              <a:t>DocA</a:t>
            </a:r>
            <a:r>
              <a:rPr lang="en-US" dirty="0">
                <a:solidFill>
                  <a:schemeClr val="tx2"/>
                </a:solidFill>
              </a:rPr>
              <a:t>:  Colonel may read but not write</a:t>
            </a:r>
          </a:p>
          <a:p>
            <a:pPr lvl="1"/>
            <a:r>
              <a:rPr lang="en-US" dirty="0" err="1">
                <a:solidFill>
                  <a:schemeClr val="tx2"/>
                </a:solidFill>
              </a:rPr>
              <a:t>DocB</a:t>
            </a:r>
            <a:r>
              <a:rPr lang="en-US" dirty="0">
                <a:solidFill>
                  <a:schemeClr val="tx2"/>
                </a:solidFill>
              </a:rPr>
              <a:t>:  Colonel may neither read nor write</a:t>
            </a:r>
          </a:p>
          <a:p>
            <a:pPr lvl="1"/>
            <a:r>
              <a:rPr lang="en-US" dirty="0" err="1">
                <a:solidFill>
                  <a:schemeClr val="tx2"/>
                </a:solidFill>
              </a:rPr>
              <a:t>DocC</a:t>
            </a:r>
            <a:r>
              <a:rPr lang="en-US" dirty="0">
                <a:solidFill>
                  <a:schemeClr val="tx2"/>
                </a:solidFill>
              </a:rPr>
              <a:t>:  Colonel may write but not read</a:t>
            </a:r>
          </a:p>
        </p:txBody>
      </p:sp>
    </p:spTree>
    <p:extLst>
      <p:ext uri="{BB962C8B-B14F-4D97-AF65-F5344CB8AC3E}">
        <p14:creationId xmlns:p14="http://schemas.microsoft.com/office/powerpoint/2010/main" val="1677989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Access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Subject:  </a:t>
            </a:r>
            <a:r>
              <a:rPr lang="en-US" dirty="0">
                <a:solidFill>
                  <a:srgbClr val="000000"/>
                </a:solidFill>
              </a:rPr>
              <a:t>principal to which execution can be attributed</a:t>
            </a:r>
          </a:p>
          <a:p>
            <a:r>
              <a:rPr lang="en-US" dirty="0">
                <a:solidFill>
                  <a:schemeClr val="accent2"/>
                </a:solidFill>
              </a:rPr>
              <a:t>Object:  </a:t>
            </a:r>
            <a:r>
              <a:rPr lang="en-US" dirty="0"/>
              <a:t>data or resource</a:t>
            </a:r>
          </a:p>
          <a:p>
            <a:r>
              <a:rPr lang="en-US" dirty="0">
                <a:solidFill>
                  <a:schemeClr val="accent2"/>
                </a:solidFill>
              </a:rPr>
              <a:t>Operation:  </a:t>
            </a:r>
            <a:r>
              <a:rPr lang="en-US" dirty="0"/>
              <a:t>performed by subject on object</a:t>
            </a:r>
          </a:p>
          <a:p>
            <a:r>
              <a:rPr lang="en-US" dirty="0">
                <a:solidFill>
                  <a:schemeClr val="accent2"/>
                </a:solidFill>
              </a:rPr>
              <a:t>Right:  </a:t>
            </a:r>
            <a:r>
              <a:rPr lang="en-US" dirty="0"/>
              <a:t>entitlement to perform operation</a:t>
            </a:r>
          </a:p>
        </p:txBody>
      </p:sp>
    </p:spTree>
    <p:extLst>
      <p:ext uri="{BB962C8B-B14F-4D97-AF65-F5344CB8AC3E}">
        <p14:creationId xmlns:p14="http://schemas.microsoft.com/office/powerpoint/2010/main" val="1707581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Prevention of laundering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Earlier concern:  "subject with clearance Top Secret reads Top Secret information then writes it into an Unclassified file"</a:t>
            </a:r>
          </a:p>
          <a:p>
            <a:r>
              <a:rPr lang="en-US" dirty="0"/>
              <a:t>More generally:  </a:t>
            </a:r>
          </a:p>
          <a:p>
            <a:pPr lvl="1"/>
            <a:r>
              <a:rPr lang="en-US" dirty="0"/>
              <a:t>S reads O1 then writes O2</a:t>
            </a:r>
          </a:p>
          <a:p>
            <a:pPr lvl="1"/>
            <a:r>
              <a:rPr lang="en-US" dirty="0"/>
              <a:t>where L(O2) ⊏ L(O1)</a:t>
            </a:r>
          </a:p>
          <a:p>
            <a:pPr lvl="1"/>
            <a:r>
              <a:rPr lang="en-US" dirty="0"/>
              <a:t>and regardless of L(S)</a:t>
            </a:r>
          </a:p>
          <a:p>
            <a:r>
              <a:rPr lang="en-US" b="1" dirty="0"/>
              <a:t>Prohibited by MLS rules:</a:t>
            </a:r>
          </a:p>
          <a:p>
            <a:pPr lvl="1"/>
            <a:r>
              <a:rPr lang="en-US" dirty="0"/>
              <a:t>S read O1, so L(O1) ⊑ L(S)</a:t>
            </a:r>
          </a:p>
          <a:p>
            <a:pPr lvl="1"/>
            <a:r>
              <a:rPr lang="en-US" dirty="0"/>
              <a:t>S wrote O2, so L(S) ⊑ L(O2)</a:t>
            </a:r>
          </a:p>
          <a:p>
            <a:pPr lvl="1"/>
            <a:r>
              <a:rPr lang="en-US" dirty="0"/>
              <a:t>So L(O1) ⊑ L(S) ⊑ L(O2)</a:t>
            </a:r>
          </a:p>
          <a:p>
            <a:pPr lvl="1"/>
            <a:r>
              <a:rPr lang="en-US" dirty="0"/>
              <a:t>Hence L(O1) ⊑ L(O2)</a:t>
            </a:r>
          </a:p>
          <a:p>
            <a:pPr lvl="1"/>
            <a:r>
              <a:rPr lang="en-US" dirty="0"/>
              <a:t>But combined with L(O2) ⊏ L(O1), we have L(O1) ⊏ L(O1)</a:t>
            </a:r>
          </a:p>
          <a:p>
            <a:pPr lvl="1"/>
            <a:r>
              <a:rPr lang="en-US" dirty="0"/>
              <a:t>Contradiction!</a:t>
            </a:r>
          </a:p>
          <a:p>
            <a:r>
              <a:rPr lang="en-US" dirty="0"/>
              <a:t>So access control rules would defeat laundering, Trojan Horse, etc.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4C7876-ED2E-9E4C-961C-863014EFE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0"/>
            <a:ext cx="24384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6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Perplexities of writing with MLS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Blind write:  </a:t>
            </a:r>
            <a:r>
              <a:rPr lang="en-US" dirty="0"/>
              <a:t>subject may not read higher-security object yet may write it</a:t>
            </a:r>
          </a:p>
          <a:p>
            <a:pPr lvl="1"/>
            <a:r>
              <a:rPr lang="en-US" dirty="0"/>
              <a:t>Useful for logging</a:t>
            </a:r>
          </a:p>
          <a:p>
            <a:pPr lvl="1"/>
            <a:r>
              <a:rPr lang="en-US" dirty="0"/>
              <a:t>Some implementations prohibit writing up as well as writing down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User</a:t>
            </a:r>
            <a:r>
              <a:rPr lang="en-US" dirty="0"/>
              <a:t> who wants to write lower-security object may not</a:t>
            </a:r>
          </a:p>
          <a:p>
            <a:pPr lvl="1"/>
            <a:r>
              <a:rPr lang="en-US" b="1" dirty="0"/>
              <a:t>Attenuation of privilege:</a:t>
            </a:r>
            <a:r>
              <a:rPr lang="en-US" dirty="0"/>
              <a:t>  login at a lower security level than clearance</a:t>
            </a:r>
          </a:p>
          <a:p>
            <a:pPr lvl="1"/>
            <a:r>
              <a:rPr lang="en-US" dirty="0"/>
              <a:t>Motivated by Trojan Horse</a:t>
            </a:r>
          </a:p>
          <a:p>
            <a:pPr lvl="1"/>
            <a:r>
              <a:rPr lang="en-US" dirty="0"/>
              <a:t>Nice (annoying?) application of Least Privilege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4F81BD"/>
                </a:solidFill>
              </a:rPr>
              <a:t>Declassification</a:t>
            </a:r>
            <a:r>
              <a:rPr lang="en-US" dirty="0"/>
              <a:t> violates "no write down"</a:t>
            </a:r>
          </a:p>
          <a:p>
            <a:pPr lvl="1"/>
            <a:r>
              <a:rPr lang="en-US" dirty="0"/>
              <a:t>Encryption or billing procedure produces (e.g.) Unclassified output from Secret information</a:t>
            </a:r>
          </a:p>
          <a:p>
            <a:pPr lvl="1"/>
            <a:r>
              <a:rPr lang="en-US" dirty="0"/>
              <a:t>Traditional solution is </a:t>
            </a:r>
            <a:r>
              <a:rPr lang="en-US" dirty="0">
                <a:solidFill>
                  <a:srgbClr val="4F81BD"/>
                </a:solidFill>
              </a:rPr>
              <a:t>trusted subjects </a:t>
            </a:r>
            <a:r>
              <a:rPr lang="en-US" dirty="0"/>
              <a:t>who are not constrained by access control rules</a:t>
            </a:r>
          </a:p>
        </p:txBody>
      </p:sp>
    </p:spTree>
    <p:extLst>
      <p:ext uri="{BB962C8B-B14F-4D97-AF65-F5344CB8AC3E}">
        <p14:creationId xmlns:p14="http://schemas.microsoft.com/office/powerpoint/2010/main" val="121506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Formalizing MLS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[Bell and </a:t>
            </a:r>
            <a:r>
              <a:rPr lang="en-US" dirty="0" err="1"/>
              <a:t>LaPadula</a:t>
            </a:r>
            <a:r>
              <a:rPr lang="en-US" dirty="0"/>
              <a:t> 1973]</a:t>
            </a:r>
          </a:p>
          <a:p>
            <a:r>
              <a:rPr lang="en-US" dirty="0"/>
              <a:t>Formal mathematical model of MLS plus access control matrix</a:t>
            </a:r>
          </a:p>
          <a:p>
            <a:r>
              <a:rPr lang="en-US" dirty="0"/>
              <a:t>Proof that information cannot leak to subjects not cleared for it</a:t>
            </a:r>
          </a:p>
          <a:p>
            <a:r>
              <a:rPr lang="en-US" dirty="0"/>
              <a:t>"No read up":  simple security property</a:t>
            </a:r>
          </a:p>
          <a:p>
            <a:r>
              <a:rPr lang="en-US" dirty="0"/>
              <a:t>"No write down":  *-property</a:t>
            </a:r>
          </a:p>
          <a:p>
            <a:r>
              <a:rPr lang="en-US" i="1" dirty="0"/>
              <a:t>"The influence of [BLP] permeates all policy modeling in computer security" </a:t>
            </a:r>
            <a:r>
              <a:rPr lang="en-US" dirty="0"/>
              <a:t>–Matt Bishop</a:t>
            </a:r>
          </a:p>
          <a:p>
            <a:pPr lvl="1"/>
            <a:r>
              <a:rPr lang="en-US" dirty="0"/>
              <a:t>Influenced Orange Book</a:t>
            </a:r>
          </a:p>
          <a:p>
            <a:pPr lvl="1"/>
            <a:r>
              <a:rPr lang="en-US" dirty="0"/>
              <a:t>Led to research field "foundations of computer security”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3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MLS in 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DG/UX </a:t>
            </a:r>
          </a:p>
          <a:p>
            <a:r>
              <a:rPr lang="en-US" dirty="0"/>
              <a:t>Discontinued Unix OS, release 1985</a:t>
            </a:r>
          </a:p>
          <a:p>
            <a:r>
              <a:rPr lang="en-US" dirty="0"/>
              <a:t>Three regions:  </a:t>
            </a:r>
            <a:br>
              <a:rPr lang="en-US" dirty="0"/>
            </a:br>
            <a:r>
              <a:rPr lang="en-US" dirty="0"/>
              <a:t>Virus Protection </a:t>
            </a:r>
            <a:r>
              <a:rPr lang="en-US" dirty="0">
                <a:latin typeface="Symbol" charset="2"/>
                <a:cs typeface="Symbol" charset="2"/>
              </a:rPr>
              <a:t>⊑ </a:t>
            </a:r>
            <a:r>
              <a:rPr lang="en-US" dirty="0"/>
              <a:t> User Region </a:t>
            </a:r>
            <a:r>
              <a:rPr lang="en-US" dirty="0">
                <a:latin typeface="Symbol" charset="2"/>
                <a:cs typeface="Symbol" charset="2"/>
              </a:rPr>
              <a:t>⊑ </a:t>
            </a:r>
            <a:r>
              <a:rPr lang="en-US" dirty="0"/>
              <a:t> Administrative Region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3505200"/>
            <a:ext cx="77851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37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MLS in 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DG/UX </a:t>
            </a:r>
          </a:p>
          <a:p>
            <a:r>
              <a:rPr lang="en-US" dirty="0"/>
              <a:t>Discontinued Unix OS, release 1985</a:t>
            </a:r>
          </a:p>
          <a:p>
            <a:r>
              <a:rPr lang="en-US" dirty="0"/>
              <a:t>Three regions:  </a:t>
            </a:r>
            <a:br>
              <a:rPr lang="en-US" dirty="0"/>
            </a:br>
            <a:r>
              <a:rPr lang="en-US" dirty="0"/>
              <a:t>Virus Protection </a:t>
            </a:r>
            <a:r>
              <a:rPr lang="en-US" dirty="0">
                <a:latin typeface="Symbol" charset="2"/>
                <a:cs typeface="Symbol" charset="2"/>
              </a:rPr>
              <a:t>⊑ </a:t>
            </a:r>
            <a:r>
              <a:rPr lang="en-US" dirty="0"/>
              <a:t> User Region </a:t>
            </a:r>
            <a:r>
              <a:rPr lang="en-US" dirty="0">
                <a:latin typeface="Symbol" charset="2"/>
                <a:cs typeface="Symbol" charset="2"/>
              </a:rPr>
              <a:t>⊑ </a:t>
            </a:r>
            <a:r>
              <a:rPr lang="en-US" dirty="0"/>
              <a:t> Administrative Region</a:t>
            </a:r>
          </a:p>
          <a:p>
            <a:r>
              <a:rPr lang="en-US" dirty="0"/>
              <a:t>MLS confidentiality: read down, no read up</a:t>
            </a:r>
          </a:p>
          <a:p>
            <a:r>
              <a:rPr lang="en-US" dirty="0"/>
              <a:t>Extra integrity: no write down, no write up </a:t>
            </a:r>
          </a:p>
          <a:p>
            <a:pPr lvl="1"/>
            <a:r>
              <a:rPr lang="en-US" dirty="0"/>
              <a:t>for shared directories (e.g., /</a:t>
            </a:r>
            <a:r>
              <a:rPr lang="en-US" dirty="0" err="1"/>
              <a:t>tmp</a:t>
            </a:r>
            <a:r>
              <a:rPr lang="en-US" dirty="0"/>
              <a:t>), introduced </a:t>
            </a:r>
            <a:r>
              <a:rPr lang="en-US" dirty="0" err="1"/>
              <a:t>mulit</a:t>
            </a:r>
            <a:r>
              <a:rPr lang="en-US" dirty="0"/>
              <a:t>-level directories with one hidden subdirectory for each level</a:t>
            </a:r>
          </a:p>
        </p:txBody>
      </p:sp>
    </p:spTree>
    <p:extLst>
      <p:ext uri="{BB962C8B-B14F-4D97-AF65-F5344CB8AC3E}">
        <p14:creationId xmlns:p14="http://schemas.microsoft.com/office/powerpoint/2010/main" val="258672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MLS in 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SELinux</a:t>
            </a:r>
            <a:r>
              <a:rPr lang="en-US" dirty="0"/>
              <a:t> </a:t>
            </a:r>
          </a:p>
          <a:p>
            <a:r>
              <a:rPr lang="en-US" dirty="0"/>
              <a:t>Kernel security module, dates back to 			   NSA c. 2000, merged with Linux kernel 	       mainline in 2.6 </a:t>
            </a:r>
          </a:p>
          <a:p>
            <a:r>
              <a:rPr lang="en-US" dirty="0"/>
              <a:t>Goal: separate security policy from 		         security decisions</a:t>
            </a:r>
          </a:p>
          <a:p>
            <a:r>
              <a:rPr lang="en-US" dirty="0"/>
              <a:t>Supports mandatory access controls in reference policy. When MLS is enabled:</a:t>
            </a:r>
          </a:p>
          <a:p>
            <a:pPr lvl="1"/>
            <a:r>
              <a:rPr lang="en-US" dirty="0"/>
              <a:t>Each principal (user or process) is assigned a context 	(username, role, domain, (sensitivity))</a:t>
            </a:r>
          </a:p>
          <a:p>
            <a:pPr lvl="1"/>
            <a:r>
              <a:rPr lang="en-US" dirty="0"/>
              <a:t>Each object (file, port, hardware) is assigned a context</a:t>
            </a:r>
          </a:p>
          <a:p>
            <a:pPr lvl="1"/>
            <a:r>
              <a:rPr lang="en-US" dirty="0" err="1"/>
              <a:t>SELinux</a:t>
            </a:r>
            <a:r>
              <a:rPr lang="en-US" dirty="0"/>
              <a:t> enforces MLS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14400"/>
            <a:ext cx="2942469" cy="306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0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MLS in 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TrustedBSD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[2000]</a:t>
            </a:r>
            <a:endParaRPr lang="en-US" dirty="0"/>
          </a:p>
          <a:p>
            <a:r>
              <a:rPr lang="en-US" dirty="0"/>
              <a:t>Similar goals to </a:t>
            </a:r>
            <a:r>
              <a:rPr lang="en-US" dirty="0" err="1"/>
              <a:t>SELinux</a:t>
            </a:r>
            <a:r>
              <a:rPr lang="en-US" dirty="0"/>
              <a:t>: separate policy from security mechanism, implements MLS</a:t>
            </a:r>
          </a:p>
          <a:p>
            <a:r>
              <a:rPr lang="en-US" dirty="0"/>
              <a:t>ported parts of </a:t>
            </a:r>
            <a:r>
              <a:rPr lang="en-US" dirty="0" err="1"/>
              <a:t>SELinux</a:t>
            </a:r>
            <a:r>
              <a:rPr lang="en-US" dirty="0"/>
              <a:t> to FreeBSD</a:t>
            </a:r>
          </a:p>
          <a:p>
            <a:r>
              <a:rPr lang="en-US" dirty="0"/>
              <a:t>Many components eventually folded into FreeBSD</a:t>
            </a:r>
          </a:p>
          <a:p>
            <a:r>
              <a:rPr lang="en-US" dirty="0"/>
              <a:t>Most interfaces supported on Macs since OSX 10.5</a:t>
            </a:r>
          </a:p>
        </p:txBody>
      </p:sp>
    </p:spTree>
    <p:extLst>
      <p:ext uri="{BB962C8B-B14F-4D97-AF65-F5344CB8AC3E}">
        <p14:creationId xmlns:p14="http://schemas.microsoft.com/office/powerpoint/2010/main" val="53973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BLP, for integrity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BLP is about confidentiality</a:t>
            </a:r>
          </a:p>
          <a:p>
            <a:r>
              <a:rPr lang="en-US" dirty="0"/>
              <a:t>Adapted to integrity by Biba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[1977]:  </a:t>
            </a:r>
            <a:r>
              <a:rPr lang="en-US" dirty="0"/>
              <a:t>same rules, different lattice</a:t>
            </a:r>
          </a:p>
          <a:p>
            <a:pPr lvl="1"/>
            <a:r>
              <a:rPr lang="en-US" dirty="0"/>
              <a:t>Instead of Unclassified and Secret, labels could be Untrusted and Trusted</a:t>
            </a:r>
          </a:p>
          <a:p>
            <a:r>
              <a:rPr lang="en-US" dirty="0"/>
              <a:t>L1 </a:t>
            </a:r>
            <a:r>
              <a:rPr lang="en-US" dirty="0">
                <a:latin typeface="Symbol" charset="2"/>
                <a:cs typeface="Symbol" charset="2"/>
              </a:rPr>
              <a:t>⊑</a:t>
            </a:r>
            <a:r>
              <a:rPr lang="en-US" dirty="0"/>
              <a:t> L2 means “L1 may flow to L2 without breaking confidentiality”</a:t>
            </a:r>
          </a:p>
          <a:p>
            <a:pPr lvl="1"/>
            <a:r>
              <a:rPr lang="en-US" dirty="0"/>
              <a:t>BLP:  low secrecy sources may flow to high secrecy sinks</a:t>
            </a:r>
          </a:p>
          <a:p>
            <a:pPr lvl="2"/>
            <a:r>
              <a:rPr lang="en-US" dirty="0"/>
              <a:t>Hence Unclassified </a:t>
            </a:r>
            <a:r>
              <a:rPr lang="en-US" dirty="0">
                <a:latin typeface="Symbol" charset="2"/>
                <a:cs typeface="Symbol" charset="2"/>
              </a:rPr>
              <a:t>⊑</a:t>
            </a:r>
            <a:r>
              <a:rPr lang="en-US" dirty="0"/>
              <a:t> Secret, but not v.v.</a:t>
            </a:r>
          </a:p>
          <a:p>
            <a:pPr lvl="1"/>
            <a:r>
              <a:rPr lang="en-US" dirty="0"/>
              <a:t>Biba:  low integrity sources may not flow to high integrity sinks</a:t>
            </a:r>
          </a:p>
          <a:p>
            <a:pPr lvl="2"/>
            <a:r>
              <a:rPr lang="en-US" dirty="0"/>
              <a:t>Hence Trusted </a:t>
            </a:r>
            <a:r>
              <a:rPr lang="en-US" dirty="0">
                <a:latin typeface="Symbol" charset="2"/>
                <a:cs typeface="Symbol" charset="2"/>
              </a:rPr>
              <a:t>⊑ </a:t>
            </a:r>
            <a:r>
              <a:rPr lang="en-US" dirty="0"/>
              <a:t>Untrusted, but not v.v.</a:t>
            </a:r>
          </a:p>
          <a:p>
            <a:pPr lvl="1"/>
            <a:r>
              <a:rPr lang="en-US" dirty="0"/>
              <a:t>High vs. low is “flipped” (lattices are </a:t>
            </a:r>
            <a:r>
              <a:rPr lang="en-US" i="1" dirty="0"/>
              <a:t>duals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7671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Biba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 may read O </a:t>
            </a:r>
            <a:r>
              <a:rPr lang="en-US" b="1" dirty="0" err="1"/>
              <a:t>iff</a:t>
            </a:r>
            <a:r>
              <a:rPr lang="en-US" b="1" dirty="0"/>
              <a:t> L(O) </a:t>
            </a:r>
            <a:r>
              <a:rPr lang="en-US" b="1" dirty="0">
                <a:latin typeface="Symbol" charset="2"/>
                <a:cs typeface="Symbol" charset="2"/>
              </a:rPr>
              <a:t>⊑</a:t>
            </a:r>
            <a:r>
              <a:rPr lang="en-US" b="1" dirty="0"/>
              <a:t> L(S)</a:t>
            </a:r>
          </a:p>
          <a:p>
            <a:pPr lvl="1"/>
            <a:r>
              <a:rPr lang="en-US" dirty="0"/>
              <a:t>E.g., Trusted subject cannot read Untrusted object</a:t>
            </a:r>
          </a:p>
          <a:p>
            <a:pPr lvl="1"/>
            <a:r>
              <a:rPr lang="en-US" dirty="0"/>
              <a:t>But Untrusted subject may read Trusted object</a:t>
            </a:r>
          </a:p>
          <a:p>
            <a:r>
              <a:rPr lang="en-US" b="1" dirty="0"/>
              <a:t>S may write O </a:t>
            </a:r>
            <a:r>
              <a:rPr lang="en-US" b="1" dirty="0" err="1"/>
              <a:t>iff</a:t>
            </a:r>
            <a:r>
              <a:rPr lang="en-US" b="1" dirty="0"/>
              <a:t> L(S) </a:t>
            </a:r>
            <a:r>
              <a:rPr lang="en-US" b="1" dirty="0">
                <a:latin typeface="Symbol" charset="2"/>
                <a:cs typeface="Symbol" charset="2"/>
              </a:rPr>
              <a:t>⊑</a:t>
            </a:r>
            <a:r>
              <a:rPr lang="en-US" b="1" dirty="0"/>
              <a:t> L(O)</a:t>
            </a:r>
          </a:p>
          <a:p>
            <a:pPr lvl="1"/>
            <a:r>
              <a:rPr lang="en-US" dirty="0"/>
              <a:t>E.g., Trusted subject may write Untrusted object</a:t>
            </a:r>
          </a:p>
          <a:p>
            <a:pPr lvl="1"/>
            <a:r>
              <a:rPr lang="en-US" dirty="0"/>
              <a:t>But Untrusted subject may not write Trusted object</a:t>
            </a:r>
          </a:p>
        </p:txBody>
      </p:sp>
    </p:spTree>
    <p:extLst>
      <p:ext uri="{BB962C8B-B14F-4D97-AF65-F5344CB8AC3E}">
        <p14:creationId xmlns:p14="http://schemas.microsoft.com/office/powerpoint/2010/main" val="53801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Beyond Multi-level Security</a:t>
            </a:r>
            <a:r>
              <a:rPr lang="mr-IN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/>
              <a:t>Mandatory access control comes in many different forms (not just MLS):</a:t>
            </a:r>
          </a:p>
          <a:p>
            <a:pPr indent="0">
              <a:buNone/>
            </a:pPr>
            <a:endParaRPr lang="en-US" dirty="0"/>
          </a:p>
          <a:p>
            <a:pPr marL="697230" indent="-514350">
              <a:buFont typeface="+mj-lt"/>
              <a:buAutoNum type="arabicPeriod"/>
            </a:pPr>
            <a:r>
              <a:rPr lang="en-US" dirty="0"/>
              <a:t>Multi-level security (confidentiality, military)</a:t>
            </a:r>
          </a:p>
          <a:p>
            <a:pPr marL="697230" indent="-514350">
              <a:buFont typeface="+mj-lt"/>
              <a:buAutoNum type="arabicPeriod"/>
            </a:pPr>
            <a:r>
              <a:rPr lang="en-US" dirty="0"/>
              <a:t>Biba model (integrity, military)</a:t>
            </a:r>
          </a:p>
          <a:p>
            <a:pPr marL="697230" indent="-514350">
              <a:buFont typeface="+mj-lt"/>
              <a:buAutoNum type="arabicPeriod"/>
            </a:pPr>
            <a:r>
              <a:rPr lang="en-US" dirty="0"/>
              <a:t>Role-based access control (hybrid, organization)</a:t>
            </a:r>
          </a:p>
          <a:p>
            <a:pPr marL="697230" indent="-514350">
              <a:buFont typeface="+mj-lt"/>
              <a:buAutoNum type="arabicPeriod"/>
            </a:pPr>
            <a:r>
              <a:rPr lang="en-US" dirty="0"/>
              <a:t>Clark-Wilson (integrity, business) </a:t>
            </a:r>
          </a:p>
          <a:p>
            <a:pPr marL="697230" indent="-514350">
              <a:buFont typeface="+mj-lt"/>
              <a:buAutoNum type="arabicPeriod"/>
            </a:pPr>
            <a:r>
              <a:rPr lang="en-US" dirty="0"/>
              <a:t>Brewer-Nash (hybrid, consulting firm)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38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DAC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Discretionary access control </a:t>
            </a:r>
            <a:r>
              <a:rPr lang="en-US" dirty="0"/>
              <a:t>(DAC)</a:t>
            </a:r>
          </a:p>
          <a:p>
            <a:pPr lvl="1"/>
            <a:r>
              <a:rPr lang="en-US" b="1" dirty="0"/>
              <a:t>Philosophy:  </a:t>
            </a:r>
            <a:r>
              <a:rPr lang="en-US" dirty="0"/>
              <a:t>users have the </a:t>
            </a:r>
            <a:r>
              <a:rPr lang="en-US" i="1" dirty="0"/>
              <a:t>discretion</a:t>
            </a:r>
            <a:r>
              <a:rPr lang="en-US" dirty="0"/>
              <a:t> to specify policy themselves</a:t>
            </a:r>
          </a:p>
          <a:p>
            <a:pPr lvl="1"/>
            <a:r>
              <a:rPr lang="en-US" dirty="0"/>
              <a:t>Commonly, information belongs to the </a:t>
            </a:r>
            <a:r>
              <a:rPr lang="en-US" b="1" dirty="0"/>
              <a:t>owner</a:t>
            </a:r>
            <a:r>
              <a:rPr lang="en-US" dirty="0"/>
              <a:t> of object</a:t>
            </a:r>
          </a:p>
          <a:p>
            <a:pPr lvl="1"/>
            <a:r>
              <a:rPr lang="en-US" dirty="0"/>
              <a:t>Model: access control </a:t>
            </a:r>
            <a:r>
              <a:rPr lang="en-US" b="1" dirty="0"/>
              <a:t>relation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Set of triples (</a:t>
            </a:r>
            <a:r>
              <a:rPr lang="en-US" dirty="0" err="1"/>
              <a:t>subj,obj,rights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Sometimes described as access control "matrix"</a:t>
            </a:r>
          </a:p>
          <a:p>
            <a:r>
              <a:rPr lang="en-US" dirty="0"/>
              <a:t>Implementations: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Access control lists </a:t>
            </a:r>
            <a:r>
              <a:rPr lang="en-US" dirty="0"/>
              <a:t>(ACLs): each object associated with list of (subject, rights)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Capability lists: </a:t>
            </a:r>
            <a:r>
              <a:rPr lang="en-US" dirty="0"/>
              <a:t>each subject associated with list of (object, rights)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Capabilities:  </a:t>
            </a:r>
            <a:r>
              <a:rPr lang="en-US" dirty="0"/>
              <a:t>distributed ways of implementing privilege lists</a:t>
            </a:r>
          </a:p>
        </p:txBody>
      </p:sp>
    </p:spTree>
    <p:extLst>
      <p:ext uri="{BB962C8B-B14F-4D97-AF65-F5344CB8AC3E}">
        <p14:creationId xmlns:p14="http://schemas.microsoft.com/office/powerpoint/2010/main" val="35341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Role-based access control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07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access rights depend on job you are performing</a:t>
            </a:r>
          </a:p>
          <a:p>
            <a:pPr lvl="1"/>
            <a:r>
              <a:rPr lang="en-US" dirty="0"/>
              <a:t>Student in one class</a:t>
            </a:r>
          </a:p>
          <a:p>
            <a:pPr lvl="1"/>
            <a:r>
              <a:rPr lang="en-US" dirty="0"/>
              <a:t>TA in another class</a:t>
            </a:r>
          </a:p>
          <a:p>
            <a:pPr lvl="1"/>
            <a:r>
              <a:rPr lang="en-US" dirty="0"/>
              <a:t>Prof in another class?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Existence of jobs is relatively stable in organization</a:t>
            </a:r>
          </a:p>
          <a:p>
            <a:pPr lvl="1"/>
            <a:r>
              <a:rPr lang="en-US" dirty="0"/>
              <a:t>Even if over time the people who perform them change jobs</a:t>
            </a:r>
          </a:p>
          <a:p>
            <a:pPr lvl="1"/>
            <a:r>
              <a:rPr lang="en-US" dirty="0"/>
              <a:t>Better not to directly assign rights to user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Instead</a:t>
            </a:r>
            <a:r>
              <a:rPr lang="en-US" dirty="0">
                <a:solidFill>
                  <a:schemeClr val="accent2"/>
                </a:solidFill>
              </a:rPr>
              <a:t>, associate rights with the job...</a:t>
            </a:r>
          </a:p>
        </p:txBody>
      </p:sp>
      <p:pic>
        <p:nvPicPr>
          <p:cNvPr id="2" name="Picture 1" descr="2015-04-15_27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920" y="2085340"/>
            <a:ext cx="292608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4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and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Role:  </a:t>
            </a:r>
            <a:r>
              <a:rPr lang="en-US" dirty="0"/>
              <a:t>job function or title</a:t>
            </a:r>
          </a:p>
          <a:p>
            <a:r>
              <a:rPr lang="en-US" dirty="0"/>
              <a:t>Users are assigned to roles</a:t>
            </a:r>
          </a:p>
          <a:p>
            <a:r>
              <a:rPr lang="en-US" dirty="0"/>
              <a:t>Subjects executing on behalf of users can </a:t>
            </a:r>
            <a:r>
              <a:rPr lang="en-US" dirty="0">
                <a:solidFill>
                  <a:srgbClr val="4F81BD"/>
                </a:solidFill>
              </a:rPr>
              <a:t>activate</a:t>
            </a:r>
            <a:r>
              <a:rPr lang="en-US" dirty="0"/>
              <a:t> a role to indicate it is now performing that job</a:t>
            </a:r>
          </a:p>
          <a:p>
            <a:pPr lvl="1"/>
            <a:r>
              <a:rPr lang="en-US" dirty="0"/>
              <a:t>Least Privilege</a:t>
            </a:r>
          </a:p>
          <a:p>
            <a:pPr lvl="1"/>
            <a:r>
              <a:rPr lang="en-US" dirty="0"/>
              <a:t>Amplification of Privilege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23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and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Roles can be hierarchical</a:t>
            </a:r>
          </a:p>
          <a:p>
            <a:pPr lvl="1"/>
            <a:r>
              <a:rPr lang="en-US" dirty="0"/>
              <a:t>e.g. TA, prof</a:t>
            </a:r>
          </a:p>
          <a:p>
            <a:pPr lvl="1"/>
            <a:r>
              <a:rPr lang="en-US" dirty="0"/>
              <a:t>Hierarchy is a </a:t>
            </a:r>
            <a:r>
              <a:rPr lang="en-US" i="1" dirty="0"/>
              <a:t>partial order</a:t>
            </a:r>
          </a:p>
          <a:p>
            <a:r>
              <a:rPr lang="en-US" dirty="0"/>
              <a:t>Multiple roles may be active simultaneously</a:t>
            </a:r>
          </a:p>
          <a:p>
            <a:r>
              <a:rPr lang="en-US" dirty="0"/>
              <a:t>Can be </a:t>
            </a:r>
            <a:r>
              <a:rPr lang="en-US" dirty="0">
                <a:solidFill>
                  <a:srgbClr val="4F81BD"/>
                </a:solidFill>
              </a:rPr>
              <a:t>constraints</a:t>
            </a:r>
            <a:r>
              <a:rPr lang="en-US" dirty="0"/>
              <a:t> on which roles users can simultaneously be assigned</a:t>
            </a:r>
          </a:p>
          <a:p>
            <a:pPr lvl="1"/>
            <a:r>
              <a:rPr lang="en-US" dirty="0"/>
              <a:t>e.g. cannot be both Student and TA in same course</a:t>
            </a:r>
          </a:p>
          <a:p>
            <a:pPr lvl="1"/>
            <a:r>
              <a:rPr lang="en-US" dirty="0"/>
              <a:t>provides possibility for Separation of Duty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33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and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Rights:</a:t>
            </a:r>
          </a:p>
          <a:p>
            <a:pPr lvl="1"/>
            <a:r>
              <a:rPr lang="en-US" dirty="0"/>
              <a:t>Rights are assigned to roles, not directly to users</a:t>
            </a:r>
          </a:p>
          <a:p>
            <a:pPr lvl="1"/>
            <a:r>
              <a:rPr lang="en-US" dirty="0"/>
              <a:t>Relation on (role, </a:t>
            </a:r>
            <a:r>
              <a:rPr lang="en-US" dirty="0" err="1"/>
              <a:t>obj</a:t>
            </a:r>
            <a:r>
              <a:rPr lang="en-US" dirty="0"/>
              <a:t>, rights)</a:t>
            </a:r>
          </a:p>
          <a:p>
            <a:r>
              <a:rPr lang="en-US" dirty="0">
                <a:solidFill>
                  <a:srgbClr val="4F81BD"/>
                </a:solidFill>
              </a:rPr>
              <a:t>Role-based access control </a:t>
            </a:r>
            <a:r>
              <a:rPr lang="en-US">
                <a:solidFill>
                  <a:srgbClr val="4F81BD"/>
                </a:solidFill>
              </a:rPr>
              <a:t>(RBAC) policy</a:t>
            </a:r>
            <a:r>
              <a:rPr lang="en-US" dirty="0">
                <a:solidFill>
                  <a:srgbClr val="4F81BD"/>
                </a:solidFill>
              </a:rPr>
              <a:t>:  </a:t>
            </a:r>
            <a:r>
              <a:rPr lang="en-US" dirty="0"/>
              <a:t>role assignment plus rights assignment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7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vs.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Group:  </a:t>
            </a:r>
          </a:p>
          <a:p>
            <a:pPr lvl="1"/>
            <a:r>
              <a:rPr lang="en-US" dirty="0"/>
              <a:t>set of users</a:t>
            </a:r>
          </a:p>
          <a:p>
            <a:pPr lvl="1"/>
            <a:r>
              <a:rPr lang="en-US" dirty="0"/>
              <a:t>can be assigned rights</a:t>
            </a:r>
          </a:p>
          <a:p>
            <a:r>
              <a:rPr lang="en-US" dirty="0"/>
              <a:t>Role:</a:t>
            </a:r>
          </a:p>
          <a:p>
            <a:pPr lvl="1"/>
            <a:r>
              <a:rPr lang="en-US" dirty="0"/>
              <a:t>set of users</a:t>
            </a:r>
          </a:p>
          <a:p>
            <a:pPr lvl="1"/>
            <a:r>
              <a:rPr lang="en-US" dirty="0"/>
              <a:t>can be assigned rights</a:t>
            </a:r>
          </a:p>
          <a:p>
            <a:r>
              <a:rPr lang="en-US" b="1" dirty="0"/>
              <a:t>Differences?</a:t>
            </a:r>
          </a:p>
          <a:p>
            <a:pPr lvl="1"/>
            <a:r>
              <a:rPr lang="en-US" dirty="0"/>
              <a:t>Roles are hierarchical and can inherit rights</a:t>
            </a:r>
          </a:p>
          <a:p>
            <a:pPr lvl="1"/>
            <a:r>
              <a:rPr lang="en-US" dirty="0"/>
              <a:t>Roles can be activated and deactivated</a:t>
            </a:r>
          </a:p>
        </p:txBody>
      </p:sp>
    </p:spTree>
    <p:extLst>
      <p:ext uri="{BB962C8B-B14F-4D97-AF65-F5344CB8AC3E}">
        <p14:creationId xmlns:p14="http://schemas.microsoft.com/office/powerpoint/2010/main" val="74772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RBAC, DAC, MAC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Is RBAC a DAC or MAC policy?</a:t>
            </a:r>
          </a:p>
          <a:p>
            <a:r>
              <a:rPr lang="en-US" dirty="0"/>
              <a:t>Role assignments typically dictated by organization:  MAC</a:t>
            </a:r>
          </a:p>
          <a:p>
            <a:r>
              <a:rPr lang="en-US" dirty="0"/>
              <a:t>Right assignments might come from organization or from owners of objects:  MAC or DAC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4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Mandatory access control </a:t>
            </a:r>
            <a:r>
              <a:rPr lang="en-US" dirty="0"/>
              <a:t>(MAC)</a:t>
            </a:r>
          </a:p>
          <a:p>
            <a:pPr lvl="1"/>
            <a:r>
              <a:rPr lang="en-US" dirty="0"/>
              <a:t>not Message Authentication Code (applied crypto), nor Media Access Control (networking)</a:t>
            </a:r>
          </a:p>
          <a:p>
            <a:pPr lvl="1"/>
            <a:r>
              <a:rPr lang="en-US" b="1" dirty="0"/>
              <a:t>philosophy: </a:t>
            </a:r>
            <a:r>
              <a:rPr lang="en-US" dirty="0"/>
              <a:t>central authority </a:t>
            </a:r>
            <a:r>
              <a:rPr lang="en-US" i="1" dirty="0"/>
              <a:t>mandates</a:t>
            </a:r>
            <a:r>
              <a:rPr lang="en-US" dirty="0"/>
              <a:t> policy</a:t>
            </a:r>
          </a:p>
          <a:p>
            <a:pPr lvl="1"/>
            <a:r>
              <a:rPr lang="en-US" dirty="0"/>
              <a:t>information belongs to the authority, not to the individual users</a:t>
            </a:r>
          </a:p>
        </p:txBody>
      </p:sp>
    </p:spTree>
    <p:extLst>
      <p:ext uri="{BB962C8B-B14F-4D97-AF65-F5344CB8AC3E}">
        <p14:creationId xmlns:p14="http://schemas.microsoft.com/office/powerpoint/2010/main" val="2088529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Multi-Level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mechanism for monitoring access control in a system where both principals and objects have security labels drawn from a hierarchy of labels</a:t>
            </a:r>
          </a:p>
          <a:p>
            <a:r>
              <a:rPr lang="en-US" dirty="0"/>
              <a:t>Commonly associated with military systems</a:t>
            </a:r>
          </a:p>
          <a:p>
            <a:r>
              <a:rPr lang="en-US" dirty="0"/>
              <a:t>Influenced "Orange Book" (DoD Trusted Computer System Evaluation Criteria)</a:t>
            </a:r>
          </a:p>
          <a:p>
            <a:pPr marL="274320" lvl="1" indent="0">
              <a:buNone/>
            </a:pPr>
            <a:r>
              <a:rPr lang="en-US" dirty="0"/>
              <a:t>A) Verified Protection</a:t>
            </a:r>
          </a:p>
          <a:p>
            <a:pPr marL="274320" lvl="1" indent="0">
              <a:buNone/>
            </a:pPr>
            <a:r>
              <a:rPr lang="en-US" dirty="0"/>
              <a:t>B) Mandatory Protection</a:t>
            </a:r>
          </a:p>
          <a:p>
            <a:pPr marL="274320" lvl="1" indent="0">
              <a:buNone/>
            </a:pPr>
            <a:r>
              <a:rPr lang="en-US" dirty="0"/>
              <a:t>C) Discretionary Protection</a:t>
            </a:r>
          </a:p>
          <a:p>
            <a:pPr marL="274320" lvl="1" indent="0">
              <a:buNone/>
            </a:pPr>
            <a:r>
              <a:rPr lang="en-US" dirty="0"/>
              <a:t>D) Minimal Protection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810000"/>
            <a:ext cx="228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9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Concern is </a:t>
            </a:r>
            <a:r>
              <a:rPr lang="en-US" b="1" dirty="0"/>
              <a:t>confidentiality</a:t>
            </a:r>
            <a:r>
              <a:rPr lang="en-US" dirty="0"/>
              <a:t> of information</a:t>
            </a:r>
          </a:p>
          <a:p>
            <a:r>
              <a:rPr lang="en-US" dirty="0"/>
              <a:t>Documents classified according to </a:t>
            </a:r>
            <a:r>
              <a:rPr lang="en-US" dirty="0">
                <a:solidFill>
                  <a:srgbClr val="4F81BD"/>
                </a:solidFill>
              </a:rPr>
              <a:t>sensitivity: </a:t>
            </a:r>
            <a:r>
              <a:rPr lang="en-US" dirty="0"/>
              <a:t>risk associated with release of information</a:t>
            </a:r>
          </a:p>
          <a:p>
            <a:r>
              <a:rPr lang="en-US" dirty="0">
                <a:solidFill>
                  <a:srgbClr val="000000"/>
                </a:solidFill>
              </a:rPr>
              <a:t>In US: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Top Secret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Secret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Confidential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Unclassified</a:t>
            </a:r>
          </a:p>
        </p:txBody>
      </p:sp>
      <p:pic>
        <p:nvPicPr>
          <p:cNvPr id="6" name="Picture 5" descr="Top-Secret-300x1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416" y="3339963"/>
            <a:ext cx="38100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5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Documents classified according to </a:t>
            </a:r>
            <a:r>
              <a:rPr lang="en-US" dirty="0">
                <a:solidFill>
                  <a:schemeClr val="accent2"/>
                </a:solidFill>
              </a:rPr>
              <a:t>compartment(s):  </a:t>
            </a:r>
            <a:r>
              <a:rPr lang="en-US" dirty="0"/>
              <a:t>categories of information (in fact, aka </a:t>
            </a:r>
            <a:r>
              <a:rPr lang="en-US" dirty="0">
                <a:solidFill>
                  <a:schemeClr val="accent2"/>
                </a:solidFill>
              </a:rPr>
              <a:t>category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cryptography</a:t>
            </a:r>
          </a:p>
          <a:p>
            <a:pPr lvl="1"/>
            <a:r>
              <a:rPr lang="en-US" dirty="0"/>
              <a:t>nuclear</a:t>
            </a:r>
          </a:p>
          <a:p>
            <a:pPr lvl="1"/>
            <a:r>
              <a:rPr lang="en-US" dirty="0"/>
              <a:t>biological</a:t>
            </a:r>
          </a:p>
          <a:p>
            <a:pPr lvl="1"/>
            <a:r>
              <a:rPr lang="en-US" dirty="0"/>
              <a:t>reconnaissance</a:t>
            </a:r>
          </a:p>
          <a:p>
            <a:r>
              <a:rPr lang="en-US" b="1" dirty="0"/>
              <a:t>Need to Know Principle:  </a:t>
            </a:r>
            <a:r>
              <a:rPr lang="en-US" dirty="0"/>
              <a:t>access should be granted only when necessary to perform assigned duties (instance of Least Privilege)</a:t>
            </a:r>
          </a:p>
          <a:p>
            <a:pPr lvl="1"/>
            <a:r>
              <a:rPr lang="en-US" dirty="0"/>
              <a:t>{crypto, nuclear}: must need to know about </a:t>
            </a:r>
            <a:r>
              <a:rPr lang="en-US" b="1" dirty="0"/>
              <a:t>both</a:t>
            </a:r>
            <a:r>
              <a:rPr lang="en-US" dirty="0"/>
              <a:t> to access</a:t>
            </a:r>
          </a:p>
          <a:p>
            <a:pPr lvl="1"/>
            <a:r>
              <a:rPr lang="en-US" dirty="0"/>
              <a:t>{}:  no particular compartments</a:t>
            </a:r>
          </a:p>
        </p:txBody>
      </p:sp>
    </p:spTree>
    <p:extLst>
      <p:ext uri="{BB962C8B-B14F-4D97-AF65-F5344CB8AC3E}">
        <p14:creationId xmlns:p14="http://schemas.microsoft.com/office/powerpoint/2010/main" val="164835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Label:  </a:t>
            </a:r>
            <a:r>
              <a:rPr lang="en-US" dirty="0"/>
              <a:t>pair of sensitivity level and set of compartments, e.g.,</a:t>
            </a:r>
          </a:p>
          <a:p>
            <a:pPr lvl="1"/>
            <a:r>
              <a:rPr lang="en-US" dirty="0"/>
              <a:t>(Top Secret, {crypto, nuclear})</a:t>
            </a:r>
          </a:p>
          <a:p>
            <a:pPr lvl="1"/>
            <a:r>
              <a:rPr lang="en-US" dirty="0"/>
              <a:t>(Unclassified, {})</a:t>
            </a:r>
          </a:p>
          <a:p>
            <a:r>
              <a:rPr lang="en-US" dirty="0"/>
              <a:t>Document is labeled aka </a:t>
            </a:r>
            <a:r>
              <a:rPr lang="en-US" dirty="0">
                <a:solidFill>
                  <a:schemeClr val="accent2"/>
                </a:solidFill>
              </a:rPr>
              <a:t>classified</a:t>
            </a:r>
          </a:p>
          <a:p>
            <a:pPr lvl="1"/>
            <a:r>
              <a:rPr lang="en-US" dirty="0"/>
              <a:t>Perhaps each paragraph labeled</a:t>
            </a:r>
          </a:p>
          <a:p>
            <a:pPr lvl="1"/>
            <a:r>
              <a:rPr lang="en-US" dirty="0"/>
              <a:t>Label of document is most restrictive label for any paragraph</a:t>
            </a:r>
          </a:p>
          <a:p>
            <a:r>
              <a:rPr lang="en-US" dirty="0"/>
              <a:t>Users are labeled according to their </a:t>
            </a:r>
            <a:r>
              <a:rPr lang="en-US" dirty="0">
                <a:solidFill>
                  <a:schemeClr val="accent2"/>
                </a:solidFill>
              </a:rPr>
              <a:t>clearance</a:t>
            </a:r>
          </a:p>
          <a:p>
            <a:pPr lvl="1"/>
            <a:r>
              <a:rPr lang="en-US" dirty="0"/>
              <a:t>Users trustworthy by virtue of vetting process for security clearance</a:t>
            </a:r>
          </a:p>
          <a:p>
            <a:pPr lvl="1"/>
            <a:r>
              <a:rPr lang="en-US" dirty="0"/>
              <a:t>Out of scope (e.g.):  user who views Top Secret information and calls the </a:t>
            </a:r>
            <a:r>
              <a:rPr lang="en-US" i="1" dirty="0"/>
              <a:t>Washington Post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Labels are imposed by organization</a:t>
            </a:r>
          </a:p>
          <a:p>
            <a:r>
              <a:rPr lang="en-US" b="1" dirty="0"/>
              <a:t>Notation:  </a:t>
            </a:r>
            <a:r>
              <a:rPr lang="en-US" dirty="0"/>
              <a:t>let L(X) be the label of entity 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35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Restrictiveness of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76441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Notation:  </a:t>
            </a:r>
            <a:r>
              <a:rPr lang="en-US" dirty="0"/>
              <a:t>L1 </a:t>
            </a:r>
            <a:r>
              <a:rPr lang="en-US" dirty="0">
                <a:latin typeface="Symbol" charset="2"/>
                <a:cs typeface="Symbol" charset="2"/>
              </a:rPr>
              <a:t>⊑</a:t>
            </a:r>
            <a:r>
              <a:rPr lang="en-US" dirty="0"/>
              <a:t> L2 </a:t>
            </a:r>
          </a:p>
          <a:p>
            <a:r>
              <a:rPr lang="en-US" dirty="0"/>
              <a:t>means </a:t>
            </a:r>
            <a:r>
              <a:rPr lang="en-US" dirty="0">
                <a:solidFill>
                  <a:schemeClr val="accent2"/>
                </a:solidFill>
              </a:rPr>
              <a:t>L1 is no more restrictive than L2</a:t>
            </a:r>
          </a:p>
          <a:p>
            <a:pPr lvl="1"/>
            <a:r>
              <a:rPr lang="en-US" dirty="0"/>
              <a:t>less precisely:  </a:t>
            </a:r>
            <a:r>
              <a:rPr lang="en-US" dirty="0">
                <a:solidFill>
                  <a:schemeClr val="accent2"/>
                </a:solidFill>
              </a:rPr>
              <a:t>L1 is less restrictive than L2</a:t>
            </a:r>
          </a:p>
          <a:p>
            <a:r>
              <a:rPr lang="en-US" b="1" dirty="0"/>
              <a:t>Definition: </a:t>
            </a:r>
          </a:p>
          <a:p>
            <a:pPr lvl="1"/>
            <a:r>
              <a:rPr lang="en-US" dirty="0"/>
              <a:t>Let L1 = (S1, C1) and L2 = (S2, C2)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L1 </a:t>
            </a:r>
            <a:r>
              <a:rPr lang="en-US" dirty="0">
                <a:solidFill>
                  <a:schemeClr val="accent2"/>
                </a:solidFill>
                <a:latin typeface="Symbol" charset="2"/>
                <a:cs typeface="Symbol" charset="2"/>
              </a:rPr>
              <a:t>⊑</a:t>
            </a:r>
            <a:r>
              <a:rPr lang="en-US" dirty="0">
                <a:solidFill>
                  <a:schemeClr val="accent2"/>
                </a:solidFill>
              </a:rPr>
              <a:t> L2 </a:t>
            </a:r>
            <a:r>
              <a:rPr lang="en-US" dirty="0" err="1">
                <a:solidFill>
                  <a:schemeClr val="accent2"/>
                </a:solidFill>
              </a:rPr>
              <a:t>iff</a:t>
            </a:r>
            <a:r>
              <a:rPr lang="en-US" dirty="0">
                <a:solidFill>
                  <a:schemeClr val="accent2"/>
                </a:solidFill>
              </a:rPr>
              <a:t> S1 ≤ S2 and C1 </a:t>
            </a:r>
            <a:r>
              <a:rPr lang="en-US" dirty="0">
                <a:solidFill>
                  <a:schemeClr val="accent2"/>
                </a:solidFill>
                <a:latin typeface="Symbol" charset="2"/>
                <a:cs typeface="Symbol" charset="2"/>
              </a:rPr>
              <a:t>⊆</a:t>
            </a:r>
            <a:r>
              <a:rPr lang="en-US" dirty="0">
                <a:solidFill>
                  <a:schemeClr val="accent2"/>
                </a:solidFill>
              </a:rPr>
              <a:t> C2</a:t>
            </a:r>
          </a:p>
          <a:p>
            <a:pPr lvl="1"/>
            <a:r>
              <a:rPr lang="en-US" dirty="0"/>
              <a:t>Where ≤ is order on sensitivity:  </a:t>
            </a:r>
            <a:br>
              <a:rPr lang="en-US" dirty="0"/>
            </a:br>
            <a:r>
              <a:rPr lang="en-US" dirty="0"/>
              <a:t>Unclassified ≤ Confidential ≤ Secret ≤ Top Secret</a:t>
            </a:r>
          </a:p>
          <a:p>
            <a:r>
              <a:rPr lang="en-US" dirty="0">
                <a:solidFill>
                  <a:srgbClr val="000000"/>
                </a:solidFill>
              </a:rPr>
              <a:t>e.g.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(Unclassified,{}) </a:t>
            </a:r>
            <a:r>
              <a:rPr lang="en-US" dirty="0">
                <a:latin typeface="Symbol" charset="2"/>
                <a:cs typeface="Symbol" charset="2"/>
              </a:rPr>
              <a:t>⊑</a:t>
            </a:r>
            <a:r>
              <a:rPr lang="en-US" dirty="0">
                <a:solidFill>
                  <a:srgbClr val="000000"/>
                </a:solidFill>
              </a:rPr>
              <a:t> (Top Secret, {})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(Top Secret, {crypto}) </a:t>
            </a:r>
            <a:r>
              <a:rPr lang="en-US" dirty="0">
                <a:latin typeface="Symbol" charset="2"/>
                <a:cs typeface="Symbol" charset="2"/>
              </a:rPr>
              <a:t>⊑ </a:t>
            </a:r>
            <a:r>
              <a:rPr lang="en-US" dirty="0">
                <a:solidFill>
                  <a:srgbClr val="000000"/>
                </a:solidFill>
              </a:rPr>
              <a:t>(Top Secret, {</a:t>
            </a:r>
            <a:r>
              <a:rPr lang="en-US" dirty="0" err="1">
                <a:solidFill>
                  <a:srgbClr val="000000"/>
                </a:solidFill>
              </a:rPr>
              <a:t>crypto,nuclear</a:t>
            </a:r>
            <a:r>
              <a:rPr lang="en-US" dirty="0">
                <a:solidFill>
                  <a:srgbClr val="000000"/>
                </a:solidFill>
              </a:rPr>
              <a:t>})</a:t>
            </a:r>
          </a:p>
          <a:p>
            <a:pPr lvl="1"/>
            <a:endParaRPr lang="en-US" dirty="0"/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99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larity">
  <a:themeElements>
    <a:clrScheme name="AExam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A5A5A5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495FFB3-5D92-074E-B89D-542AE82BF1BE}" vid="{19B8E867-9DEE-184C-A40C-B4D7506C62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AExam</Template>
  <TotalTime>13659</TotalTime>
  <Words>2195</Words>
  <Application>Microsoft Macintosh PowerPoint</Application>
  <PresentationFormat>On-screen Show (4:3)</PresentationFormat>
  <Paragraphs>314</Paragraphs>
  <Slides>36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CronosPro-Regular</vt:lpstr>
      <vt:lpstr>Mangal</vt:lpstr>
      <vt:lpstr>Symbol</vt:lpstr>
      <vt:lpstr>Clarity</vt:lpstr>
      <vt:lpstr>Lecture 16: Mandatory Access Control</vt:lpstr>
      <vt:lpstr>Review: Access control</vt:lpstr>
      <vt:lpstr>Review: DAC</vt:lpstr>
      <vt:lpstr>MAC</vt:lpstr>
      <vt:lpstr>Multi-Level Security</vt:lpstr>
      <vt:lpstr>Sensitivity</vt:lpstr>
      <vt:lpstr>Compartments</vt:lpstr>
      <vt:lpstr>Labels</vt:lpstr>
      <vt:lpstr>Restrictiveness of labels</vt:lpstr>
      <vt:lpstr>Label partial order</vt:lpstr>
      <vt:lpstr>Label partial order</vt:lpstr>
      <vt:lpstr>Label partial order</vt:lpstr>
      <vt:lpstr>Label partial order</vt:lpstr>
      <vt:lpstr>Label partial order</vt:lpstr>
      <vt:lpstr>Access control with MLS</vt:lpstr>
      <vt:lpstr>Access control with MLS</vt:lpstr>
      <vt:lpstr>Reading with MLS</vt:lpstr>
      <vt:lpstr>Writing with MLS</vt:lpstr>
      <vt:lpstr>Reading and writing with MLS</vt:lpstr>
      <vt:lpstr>Prevention of laundering</vt:lpstr>
      <vt:lpstr>Perplexities of writing with MLS</vt:lpstr>
      <vt:lpstr>Formalizing MLS</vt:lpstr>
      <vt:lpstr>MLS in OSs</vt:lpstr>
      <vt:lpstr>MLS in OSs</vt:lpstr>
      <vt:lpstr>MLS in OSs</vt:lpstr>
      <vt:lpstr>MLS in OSs</vt:lpstr>
      <vt:lpstr>BLP, for integrity</vt:lpstr>
      <vt:lpstr>Biba model</vt:lpstr>
      <vt:lpstr>Beyond Multi-level Security…</vt:lpstr>
      <vt:lpstr>Role-based access control</vt:lpstr>
      <vt:lpstr>Jobs</vt:lpstr>
      <vt:lpstr>Roles and rights</vt:lpstr>
      <vt:lpstr>Roles and rights</vt:lpstr>
      <vt:lpstr>Roles and rights</vt:lpstr>
      <vt:lpstr>Roles vs. groups</vt:lpstr>
      <vt:lpstr>RBAC, DAC, MAC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Eleanor  Birrell</cp:lastModifiedBy>
  <cp:revision>419</cp:revision>
  <dcterms:created xsi:type="dcterms:W3CDTF">2018-01-05T20:19:03Z</dcterms:created>
  <dcterms:modified xsi:type="dcterms:W3CDTF">2018-11-08T03:14:00Z</dcterms:modified>
</cp:coreProperties>
</file>