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73" r:id="rId5"/>
    <p:sldId id="274" r:id="rId6"/>
    <p:sldId id="282" r:id="rId7"/>
    <p:sldId id="283" r:id="rId8"/>
    <p:sldId id="284" r:id="rId9"/>
    <p:sldId id="288" r:id="rId10"/>
    <p:sldId id="275" r:id="rId11"/>
    <p:sldId id="286" r:id="rId12"/>
    <p:sldId id="287" r:id="rId13"/>
    <p:sldId id="276" r:id="rId14"/>
    <p:sldId id="289" r:id="rId15"/>
    <p:sldId id="290" r:id="rId16"/>
    <p:sldId id="277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4" autoAdjust="0"/>
    <p:restoredTop sz="89483" autoAdjust="0"/>
  </p:normalViewPr>
  <p:slideViewPr>
    <p:cSldViewPr>
      <p:cViewPr varScale="1">
        <p:scale>
          <a:sx n="74" d="100"/>
          <a:sy n="74" d="100"/>
        </p:scale>
        <p:origin x="19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tracking use of credential across system?</a:t>
            </a:r>
            <a:r>
              <a:rPr lang="en-US" baseline="0" dirty="0"/>
              <a:t> -&gt; anonymous credentials </a:t>
            </a:r>
          </a:p>
          <a:p>
            <a:r>
              <a:rPr lang="en-US" baseline="0" dirty="0"/>
              <a:t>Typically requires advanced crypto: </a:t>
            </a:r>
            <a:r>
              <a:rPr lang="en-US" baseline="0" dirty="0" err="1"/>
              <a:t>zkp</a:t>
            </a:r>
            <a:r>
              <a:rPr lang="en-US" baseline="0" dirty="0"/>
              <a:t>, commitments, blind signatures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Two main approaches: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RSA type signatures [CL02]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strong version of RSA assumption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Idemix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(IBM)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DSA type signatures [Brands 99]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Based on discrete logarithm problem (more or less)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UProve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(Microsoft)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Also third type based on elliptic curves with pairings [BCKL08]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Less efficient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Allows for extra features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Authentication:</a:t>
            </a:r>
            <a:r>
              <a:rPr lang="en-US" baseline="0" dirty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Audit:  log files, log browsers, intrusion detection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Facebook tokens confer permissions for various user data (e.g. </a:t>
            </a:r>
            <a:r>
              <a:rPr lang="en-US" dirty="0" err="1"/>
              <a:t>public_profile</a:t>
            </a:r>
            <a:r>
              <a:rPr lang="en-US" dirty="0"/>
              <a:t>, </a:t>
            </a:r>
            <a:r>
              <a:rPr lang="en-US" dirty="0" err="1"/>
              <a:t>user_friends</a:t>
            </a:r>
            <a:r>
              <a:rPr lang="en-US" dirty="0"/>
              <a:t>, </a:t>
            </a:r>
            <a:r>
              <a:rPr lang="en-US" dirty="0" err="1"/>
              <a:t>user_posts</a:t>
            </a:r>
            <a:r>
              <a:rPr lang="en-US" dirty="0"/>
              <a:t>, </a:t>
            </a:r>
            <a:r>
              <a:rPr lang="en-US" dirty="0" err="1"/>
              <a:t>user_likes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baseline="0" dirty="0"/>
              <a:t> as example</a:t>
            </a:r>
          </a:p>
          <a:p>
            <a:r>
              <a:rPr lang="en-US" baseline="0" dirty="0"/>
              <a:t>Focus on expiration, not revocation, tokens are transferable, but recommended uses are within application (e.g. client &amp;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Attractive</a:t>
            </a:r>
            <a:r>
              <a:rPr lang="en-US" baseline="0" dirty="0"/>
              <a:t> in distributed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restricted delegation:</a:t>
            </a:r>
            <a:r>
              <a:rPr lang="en-US" baseline="0" dirty="0"/>
              <a:t> include keys in credential, create chain</a:t>
            </a:r>
          </a:p>
          <a:p>
            <a:r>
              <a:rPr lang="en-US" baseline="0" dirty="0"/>
              <a:t>Check: (1) s_0 is signed by k_0 = </a:t>
            </a:r>
            <a:r>
              <a:rPr lang="en-US" baseline="0" dirty="0" err="1"/>
              <a:t>k_O</a:t>
            </a:r>
            <a:endParaRPr lang="en-US" baseline="0" dirty="0"/>
          </a:p>
          <a:p>
            <a:r>
              <a:rPr lang="en-US" baseline="0" dirty="0"/>
              <a:t>            (2) all signatures </a:t>
            </a:r>
            <a:r>
              <a:rPr lang="en-US" baseline="0" dirty="0" err="1"/>
              <a:t>d_i</a:t>
            </a:r>
            <a:r>
              <a:rPr lang="en-US" baseline="0" dirty="0"/>
              <a:t> are valid</a:t>
            </a:r>
          </a:p>
          <a:p>
            <a:r>
              <a:rPr lang="en-US" baseline="0" dirty="0"/>
              <a:t>            (3) signature </a:t>
            </a:r>
            <a:r>
              <a:rPr lang="en-US" baseline="0" dirty="0" err="1"/>
              <a:t>s_n</a:t>
            </a:r>
            <a:r>
              <a:rPr lang="en-US" baseline="0" dirty="0"/>
              <a:t> is valid</a:t>
            </a:r>
          </a:p>
          <a:p>
            <a:r>
              <a:rPr lang="en-US" baseline="0" dirty="0"/>
              <a:t>            (4) all </a:t>
            </a:r>
            <a:r>
              <a:rPr lang="en-US" baseline="0" dirty="0" err="1"/>
              <a:t>privs</a:t>
            </a:r>
            <a:r>
              <a:rPr lang="en-US" baseline="0" dirty="0"/>
              <a:t> are subsets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discuss:</a:t>
            </a:r>
            <a:r>
              <a:rPr lang="en-US" baseline="0" dirty="0"/>
              <a:t> delegation (key chains), multi-key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9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applications: biometrics</a:t>
            </a:r>
            <a:r>
              <a:rPr lang="en-US" baseline="0" dirty="0"/>
              <a:t> (some schemes support fuzzy matches), audit logs (authorized to read log is an attribute or policy for who is authorized to read)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181S		       		       November 5,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15: Capabilities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Cryptographically-protected capabilities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 owner creates capabilities using a digital signature scheme</a:t>
                </a:r>
              </a:p>
              <a:p>
                <a:r>
                  <a:rPr lang="en-US" dirty="0"/>
                  <a:t>Capabilities are triples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𝐶</m:t>
                    </m:r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i="1" dirty="0">
                        <a:latin typeface="Cambria Math" charset="0"/>
                      </a:rPr>
                      <m:t>⟨</m:t>
                    </m:r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Sig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)⟩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Authorization: </a:t>
                </a:r>
                <a:r>
                  <a:rPr lang="en-US" dirty="0"/>
                  <a:t>P is permitted to perform op on O if P produces a capability for O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𝑜𝑝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𝑃𝑟𝑖𝑣𝑠</m:t>
                    </m:r>
                  </m:oMath>
                </a14:m>
                <a:r>
                  <a:rPr lang="en-US" dirty="0"/>
                  <a:t> and a valid signature</a:t>
                </a:r>
              </a:p>
              <a:p>
                <a:r>
                  <a:rPr lang="en-US" b="1" dirty="0"/>
                  <a:t>Unforgeability: </a:t>
                </a:r>
                <a:r>
                  <a:rPr lang="en-US" dirty="0"/>
                  <a:t>digital signatures are unforgeable to adversaries who don't know private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assumes PKI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03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0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Delegation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91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/>
                      <m:t>W</m:t>
                    </m:r>
                    <m:r>
                      <m:rPr>
                        <m:nor/>
                      </m:rPr>
                      <a:rPr lang="en-US" dirty="0"/>
                      <m:t>here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74320" lvl="1" indent="0">
                  <a:buNone/>
                </a:pPr>
                <a:r>
                  <a:rPr lang="en-US" b="0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Sig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𝑃𝑟𝑖𝑣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91600" cy="4876800"/>
              </a:xfrm>
              <a:blipFill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7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Revocation Tags</a:t>
                </a:r>
              </a:p>
              <a:p>
                <a:pPr lvl="1"/>
                <a:r>
                  <a:rPr lang="en-US" dirty="0"/>
                  <a:t>Capabilities are tuples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𝐶</m:t>
                    </m:r>
                    <m:r>
                      <a:rPr lang="en-US" i="1" dirty="0">
                        <a:latin typeface="Cambria Math" charset="0"/>
                      </a:rPr>
                      <m:t>=⟨</m:t>
                    </m:r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𝑟𝑡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charset="0"/>
                          </a:rPr>
                          <m:t>c</m:t>
                        </m:r>
                      </m:sub>
                    </m:sSub>
                    <m:r>
                      <a:rPr lang="en-US" b="0" i="0" dirty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Sig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𝑃𝑟𝑖𝑣𝑠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;</m:t>
                    </m:r>
                    <m:r>
                      <a:rPr lang="en-US" i="1" dirty="0">
                        <a:latin typeface="Cambria Math" charset="0"/>
                      </a:rPr>
                      <m:t>𝑘</m:t>
                    </m:r>
                    <m:r>
                      <a:rPr lang="en-US" i="1" dirty="0">
                        <a:latin typeface="Cambria Math" charset="0"/>
                      </a:rPr>
                      <m:t>)⟩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Access to object O is guarded by a reference monitor; monitor maintains a list of revoked tags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𝑟𝑡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c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Capability Chains</a:t>
                </a:r>
              </a:p>
              <a:p>
                <a:pPr lvl="1"/>
                <a:r>
                  <a:rPr lang="en-US" dirty="0"/>
                  <a:t>Objects can be other capabilities!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authorized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/>
                  <a:t> holds a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latin typeface="Cambria Math" charset="0"/>
                      </a:rPr>
                      <m:t>∈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holds for every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 the chain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4770"/>
            <a:ext cx="4724400" cy="23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as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 object </a:t>
            </a:r>
          </a:p>
          <a:p>
            <a:r>
              <a:rPr lang="en-US" dirty="0"/>
              <a:t>Decryption method functions as reference monitor:</a:t>
            </a:r>
          </a:p>
          <a:p>
            <a:pPr lvl="1"/>
            <a:r>
              <a:rPr lang="en-US" b="1" dirty="0"/>
              <a:t>Authorization: </a:t>
            </a:r>
            <a:r>
              <a:rPr lang="en-US" dirty="0"/>
              <a:t>correct key will decrypt object -&gt; allow access</a:t>
            </a:r>
          </a:p>
          <a:p>
            <a:pPr lvl="1"/>
            <a:r>
              <a:rPr lang="en-US" b="1" dirty="0" err="1"/>
              <a:t>Unforgeability</a:t>
            </a:r>
            <a:r>
              <a:rPr lang="en-US" b="1" dirty="0"/>
              <a:t>: </a:t>
            </a:r>
            <a:r>
              <a:rPr lang="en-US" dirty="0"/>
              <a:t>incorrect key will not decrypt </a:t>
            </a:r>
          </a:p>
          <a:p>
            <a:r>
              <a:rPr lang="en-US" dirty="0"/>
              <a:t>Note: no notion of separate privileges</a:t>
            </a:r>
          </a:p>
        </p:txBody>
      </p:sp>
    </p:spTree>
    <p:extLst>
      <p:ext uri="{BB962C8B-B14F-4D97-AF65-F5344CB8AC3E}">
        <p14:creationId xmlns:p14="http://schemas.microsoft.com/office/powerpoint/2010/main" val="165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Mac keychains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34956"/>
            <a:ext cx="4038600" cy="2594588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545771"/>
            <a:ext cx="1915886" cy="191588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58056"/>
          </a:xfrm>
        </p:spPr>
        <p:txBody>
          <a:bodyPr>
            <a:normAutofit/>
          </a:bodyPr>
          <a:lstStyle/>
          <a:p>
            <a:r>
              <a:rPr lang="en-US" sz="2400" dirty="0"/>
              <a:t>OSX/iOS password manager</a:t>
            </a:r>
          </a:p>
          <a:p>
            <a:r>
              <a:rPr lang="en-US" sz="2400" dirty="0"/>
              <a:t>uses password-based encryption (AES-256) to store username/password credentials</a:t>
            </a:r>
          </a:p>
          <a:p>
            <a:r>
              <a:rPr lang="en-US" sz="2400" dirty="0"/>
              <a:t>supports multiple keychains</a:t>
            </a:r>
          </a:p>
        </p:txBody>
      </p:sp>
    </p:spTree>
    <p:extLst>
      <p:ext uri="{BB962C8B-B14F-4D97-AF65-F5344CB8AC3E}">
        <p14:creationId xmlns:p14="http://schemas.microsoft.com/office/powerpoint/2010/main" val="120072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CryptDB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045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Encrypted database system. Inspiration for several application-grade encrypted database systems</a:t>
            </a:r>
          </a:p>
          <a:p>
            <a:r>
              <a:rPr lang="en-US" sz="2600" dirty="0"/>
              <a:t>Processes database queries on encrypted data</a:t>
            </a:r>
          </a:p>
          <a:p>
            <a:r>
              <a:rPr lang="en-US" sz="2600" dirty="0"/>
              <a:t>Uses chains of keys (starting with user password) to decrypt values/authorize users</a:t>
            </a:r>
          </a:p>
          <a:p>
            <a:pPr lvl="1"/>
            <a:r>
              <a:rPr lang="en-US" dirty="0"/>
              <a:t>onion encryption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60350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11985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Attribute-based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public-key encryption in which secret keys depend on user attributes</a:t>
            </a:r>
          </a:p>
          <a:p>
            <a:r>
              <a:rPr lang="en-US" dirty="0"/>
              <a:t>Users can only decrypt a </a:t>
            </a:r>
            <a:r>
              <a:rPr lang="en-US" dirty="0" err="1"/>
              <a:t>ciphertext</a:t>
            </a:r>
            <a:r>
              <a:rPr lang="en-US" dirty="0"/>
              <a:t> if they hold a key for appropriate attributes </a:t>
            </a:r>
          </a:p>
          <a:p>
            <a:r>
              <a:rPr lang="en-US" dirty="0"/>
              <a:t>A KDC creates secret keys for users based on attributes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7650"/>
            <a:ext cx="4038600" cy="31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privacy?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203843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>
                <a:solidFill>
                  <a:srgbClr val="000000"/>
                </a:solidFill>
              </a:rPr>
              <a:t>Authorization:  </a:t>
            </a:r>
            <a:r>
              <a:rPr lang="en-US" dirty="0">
                <a:solidFill>
                  <a:srgbClr val="000000"/>
                </a:solidFill>
              </a:rPr>
              <a:t>mechanisms that govern whether actions are permitted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Discretionary Access Control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Mandatory Access Control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access control policy </a:t>
                </a:r>
                <a:r>
                  <a:rPr lang="en-US" dirty="0"/>
                  <a:t>specifies which of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operations</a:t>
                </a:r>
                <a:r>
                  <a:rPr lang="en-US" dirty="0"/>
                  <a:t> associated with any given </a:t>
                </a:r>
                <a:r>
                  <a:rPr lang="en-US" b="1" dirty="0">
                    <a:solidFill>
                      <a:schemeClr val="accent2"/>
                    </a:solidFill>
                  </a:rPr>
                  <a:t>object</a:t>
                </a:r>
                <a:r>
                  <a:rPr lang="en-US" dirty="0"/>
                  <a:t> each </a:t>
                </a:r>
                <a:r>
                  <a:rPr lang="en-US" b="1" dirty="0">
                    <a:solidFill>
                      <a:schemeClr val="accent2"/>
                    </a:solidFill>
                  </a:rPr>
                  <a:t>principal</a:t>
                </a:r>
                <a:r>
                  <a:rPr lang="en-US" dirty="0"/>
                  <a:t> is authorized to perform </a:t>
                </a:r>
              </a:p>
              <a:p>
                <a:r>
                  <a:rPr lang="en-US" dirty="0"/>
                  <a:t>Expressed as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0688957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3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𝑨𝒖𝒕𝒉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Objects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principals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faculty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student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0688957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6" t="-4098" r="-111663" b="-16229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faculty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44196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817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191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4591957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4953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4209" y="644370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Access Control Lists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0111" y="44196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Capability 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Lists</a:t>
            </a:r>
          </a:p>
        </p:txBody>
      </p:sp>
    </p:spTree>
    <p:extLst>
      <p:ext uri="{BB962C8B-B14F-4D97-AF65-F5344CB8AC3E}">
        <p14:creationId xmlns:p14="http://schemas.microsoft.com/office/powerpoint/2010/main" val="20444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capability list for a principal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/>
                  <a:t> is a list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 </m:t>
                    </m:r>
                    <m:r>
                      <a:rPr lang="en-US" i="1" dirty="0">
                        <a:latin typeface="Cambria Math" charset="0"/>
                      </a:rPr>
                      <m:t>… </m:t>
                    </m:r>
                    <m:r>
                      <a:rPr lang="en-US" i="1" dirty="0" smtClean="0">
                        <a:latin typeface="Cambria Math" charset="0"/>
                      </a:rPr>
                      <m:t>,⟨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 err="1"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⟩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⟨</a:t>
                </a:r>
                <a:r>
                  <a:rPr lang="en-US" dirty="0" err="1"/>
                  <a:t>dac.tex</a:t>
                </a:r>
                <a:r>
                  <a:rPr lang="en-US" dirty="0"/>
                  <a:t>, {</a:t>
                </a:r>
                <a:r>
                  <a:rPr lang="en-US" dirty="0" err="1"/>
                  <a:t>r,w</a:t>
                </a:r>
                <a:r>
                  <a:rPr lang="en-US" dirty="0"/>
                  <a:t>}⟩ ⟨</a:t>
                </a:r>
                <a:r>
                  <a:rPr lang="en-US" dirty="0" err="1"/>
                  <a:t>dac.pptx</a:t>
                </a:r>
                <a:r>
                  <a:rPr lang="en-US" dirty="0"/>
                  <a:t>, {</a:t>
                </a:r>
                <a:r>
                  <a:rPr lang="en-US" dirty="0" err="1"/>
                  <a:t>r,w</a:t>
                </a:r>
                <a:r>
                  <a:rPr lang="en-US" dirty="0"/>
                  <a:t>}⟩ 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Capabilities</a:t>
                </a:r>
                <a:r>
                  <a:rPr lang="en-US" dirty="0"/>
                  <a:t> carry privileges. </a:t>
                </a:r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/>
                  <a:t>Authorization: </a:t>
                </a:r>
                <a:r>
                  <a:rPr lang="en-US" dirty="0"/>
                  <a:t>Performing operation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/>
                  <a:t> on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requires a principal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/>
                  <a:t> to hold a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latin typeface="Cambria Math" charset="0"/>
                      </a:rPr>
                      <m:t>∈</m:t>
                    </m:r>
                    <m:r>
                      <a:rPr lang="en-US" b="0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 err="1"/>
                  <a:t>Unforgeability</a:t>
                </a:r>
                <a:r>
                  <a:rPr lang="en-US" b="1" dirty="0"/>
                  <a:t>: </a:t>
                </a:r>
                <a:r>
                  <a:rPr lang="en-US" dirty="0"/>
                  <a:t>Capabilities cannot be counterfeited or corrupted. </a:t>
                </a:r>
              </a:p>
              <a:p>
                <a:r>
                  <a:rPr lang="en-US" dirty="0"/>
                  <a:t>Note: Capabilities are (typically) transferable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667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6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Natural approach for use</a:t>
            </a:r>
            <a:r>
              <a:rPr lang="mr-IN" dirty="0" err="1"/>
              <a:t>r</a:t>
            </a:r>
            <a:r>
              <a:rPr lang="mr-IN" dirty="0"/>
              <a:t>-</a:t>
            </a:r>
            <a:r>
              <a:rPr lang="en-US" dirty="0"/>
              <a:t>defined objects</a:t>
            </a:r>
          </a:p>
          <a:p>
            <a:pPr lvl="1"/>
            <a:r>
              <a:rPr lang="en-US" dirty="0"/>
              <a:t>Eliminates confused deputy problems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Review of permissions?</a:t>
            </a:r>
          </a:p>
          <a:p>
            <a:pPr lvl="1"/>
            <a:r>
              <a:rPr lang="en-US" dirty="0"/>
              <a:t>Revocation?</a:t>
            </a:r>
          </a:p>
          <a:p>
            <a:pPr lvl="1"/>
            <a:r>
              <a:rPr lang="en-US" dirty="0"/>
              <a:t>Delegation? </a:t>
            </a:r>
          </a:p>
          <a:p>
            <a:pPr lvl="1"/>
            <a:r>
              <a:rPr lang="en-US" dirty="0"/>
              <a:t>Privacy?</a:t>
            </a:r>
          </a:p>
        </p:txBody>
      </p:sp>
    </p:spTree>
    <p:extLst>
      <p:ext uri="{BB962C8B-B14F-4D97-AF65-F5344CB8AC3E}">
        <p14:creationId xmlns:p14="http://schemas.microsoft.com/office/powerpoint/2010/main" val="8990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91000" cy="4876800"/>
              </a:xfrm>
            </p:spPr>
            <p:txBody>
              <a:bodyPr/>
              <a:lstStyle/>
              <a:p>
                <a:r>
                  <a:rPr lang="en-US" dirty="0"/>
                  <a:t>OS maintains and stores stores list of capabilities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dirty="0"/>
                  <a:t> for each principal (process)  </a:t>
                </a:r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/>
                  <a:t>Authorization: </a:t>
                </a:r>
                <a:r>
                  <a:rPr lang="en-US" dirty="0"/>
                  <a:t>OS mediates access to objects, checks process capabilities</a:t>
                </a:r>
              </a:p>
              <a:p>
                <a:pPr marL="731520" lvl="1" indent="-457200">
                  <a:buFont typeface="+mj-lt"/>
                  <a:buAutoNum type="arabicParenR"/>
                </a:pPr>
                <a:r>
                  <a:rPr lang="en-US" b="1" dirty="0" err="1"/>
                  <a:t>Unforgeability</a:t>
                </a:r>
                <a:r>
                  <a:rPr lang="en-US" b="1" dirty="0"/>
                  <a:t>: </a:t>
                </a:r>
                <a:r>
                  <a:rPr lang="en-US" dirty="0"/>
                  <a:t>capabilities are stored in protected memory region (kernel memory)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91000" cy="4876800"/>
              </a:xfrm>
              <a:blipFill rotWithShape="0">
                <a:blip r:embed="rId2"/>
                <a:stretch>
                  <a:fillRect l="-1308" t="-875" r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75843"/>
            <a:ext cx="4370972" cy="3148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16514"/>
            <a:ext cx="2083886" cy="2083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8" b="97561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86" y="1581888"/>
            <a:ext cx="920978" cy="8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File Descriptor 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Unix </a:t>
            </a:r>
            <a:r>
              <a:rPr lang="en-US" dirty="0" err="1"/>
              <a:t>etc</a:t>
            </a:r>
            <a:r>
              <a:rPr lang="en-US" dirty="0"/>
              <a:t>, a file descriptor is a handle used to reference files and I/O resources</a:t>
            </a:r>
          </a:p>
          <a:p>
            <a:endParaRPr lang="en-US" dirty="0"/>
          </a:p>
          <a:p>
            <a:r>
              <a:rPr lang="en-US" dirty="0"/>
              <a:t>File descriptors have modes (read, write) and are stored in per-process file descriptor table</a:t>
            </a:r>
          </a:p>
          <a:p>
            <a:endParaRPr lang="en-US" dirty="0"/>
          </a:p>
          <a:p>
            <a:r>
              <a:rPr lang="en-US" dirty="0"/>
              <a:t>File descriptors can be passed between processes using </a:t>
            </a:r>
            <a:r>
              <a:rPr lang="en-US" dirty="0" err="1"/>
              <a:t>sendmsg</a:t>
            </a:r>
            <a:r>
              <a:rPr lang="en-US" dirty="0"/>
              <a:t>()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038600" cy="1984181"/>
          </a:xfrm>
        </p:spPr>
      </p:pic>
    </p:spTree>
    <p:extLst>
      <p:ext uri="{BB962C8B-B14F-4D97-AF65-F5344CB8AC3E}">
        <p14:creationId xmlns:p14="http://schemas.microsoft.com/office/powerpoint/2010/main" val="109874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Google Fuchsia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6285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new OS in development by Google</a:t>
            </a:r>
          </a:p>
          <a:p>
            <a:r>
              <a:rPr lang="en-US" sz="2600" dirty="0"/>
              <a:t>possibly intended as a universal across-platform OS for the </a:t>
            </a:r>
            <a:r>
              <a:rPr lang="en-US" sz="2600" dirty="0" err="1"/>
              <a:t>IoT</a:t>
            </a:r>
            <a:r>
              <a:rPr lang="en-US" sz="2600" dirty="0"/>
              <a:t> era (lots of speculation)</a:t>
            </a:r>
          </a:p>
          <a:p>
            <a:r>
              <a:rPr lang="en-US" sz="2600" dirty="0"/>
              <a:t>capability-based microkernel embraces capabilities (handles) for all kernel objects </a:t>
            </a:r>
          </a:p>
          <a:p>
            <a:pPr lvl="1"/>
            <a:r>
              <a:rPr lang="en-US" dirty="0"/>
              <a:t>socket, port, virtual memory region, process, thread, etc.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66912"/>
            <a:ext cx="4038600" cy="32338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2" b="28712"/>
          <a:stretch/>
        </p:blipFill>
        <p:spPr>
          <a:xfrm>
            <a:off x="4343400" y="1566712"/>
            <a:ext cx="460622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OAuth2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16" y="2819400"/>
            <a:ext cx="4173583" cy="2356054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3" y="1371600"/>
            <a:ext cx="1978567" cy="197055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Industry standard authorization protocol</a:t>
            </a:r>
          </a:p>
          <a:p>
            <a:r>
              <a:rPr lang="en-US" sz="2400" dirty="0"/>
              <a:t>Used for single sign-on by major IDPs</a:t>
            </a:r>
          </a:p>
          <a:p>
            <a:pPr lvl="1"/>
            <a:r>
              <a:rPr lang="en-US" dirty="0"/>
              <a:t>Facebook, Google</a:t>
            </a:r>
          </a:p>
          <a:p>
            <a:r>
              <a:rPr lang="en-US" sz="2400" dirty="0"/>
              <a:t>A </a:t>
            </a:r>
            <a:r>
              <a:rPr lang="en-US" sz="2400" b="1" dirty="0">
                <a:solidFill>
                  <a:schemeClr val="accent2"/>
                </a:solidFill>
              </a:rPr>
              <a:t>bearer token </a:t>
            </a:r>
            <a:r>
              <a:rPr lang="en-US" sz="2400" dirty="0"/>
              <a:t>contains a unique identifier</a:t>
            </a:r>
          </a:p>
        </p:txBody>
      </p:sp>
    </p:spTree>
    <p:extLst>
      <p:ext uri="{BB962C8B-B14F-4D97-AF65-F5344CB8AC3E}">
        <p14:creationId xmlns:p14="http://schemas.microsoft.com/office/powerpoint/2010/main" val="1665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12809</TotalTime>
  <Words>947</Words>
  <Application>Microsoft Macintosh PowerPoint</Application>
  <PresentationFormat>On-screen Show (4:3)</PresentationFormat>
  <Paragraphs>152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Mangal</vt:lpstr>
      <vt:lpstr>Clarity</vt:lpstr>
      <vt:lpstr>Lecture 15: Capabilities</vt:lpstr>
      <vt:lpstr>Where we were…</vt:lpstr>
      <vt:lpstr>Access Control Policy</vt:lpstr>
      <vt:lpstr>Capability Lists</vt:lpstr>
      <vt:lpstr>Capabilities</vt:lpstr>
      <vt:lpstr>C-Lists</vt:lpstr>
      <vt:lpstr>Example: File Descriptor Table</vt:lpstr>
      <vt:lpstr>Example: Google Fuchsia</vt:lpstr>
      <vt:lpstr>Example: OAuth2</vt:lpstr>
      <vt:lpstr>Cryptographically-protected capabilities</vt:lpstr>
      <vt:lpstr>Restricted Delegation</vt:lpstr>
      <vt:lpstr>Revocation</vt:lpstr>
      <vt:lpstr>Keys as capabilities</vt:lpstr>
      <vt:lpstr>Example: Mac keychains</vt:lpstr>
      <vt:lpstr>Example: CryptDB</vt:lpstr>
      <vt:lpstr>Attribute-based encryption</vt:lpstr>
      <vt:lpstr>What about privacy?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 Birrell</cp:lastModifiedBy>
  <cp:revision>394</cp:revision>
  <dcterms:created xsi:type="dcterms:W3CDTF">2018-01-05T20:19:03Z</dcterms:created>
  <dcterms:modified xsi:type="dcterms:W3CDTF">2018-11-06T02:42:19Z</dcterms:modified>
</cp:coreProperties>
</file>